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147.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19.xml" ContentType="application/vnd.openxmlformats-officedocument.presentationml.slide+xml"/>
  <Override PartName="/ppt/slides/slide148.xml" ContentType="application/vnd.openxmlformats-officedocument.presentationml.slide+xml"/>
  <Override PartName="/ppt/slideLayouts/slideLayout10.xml" ContentType="application/vnd.openxmlformats-officedocument.presentationml.slideLayout+xml"/>
  <Override PartName="/ppt/diagrams/layout2.xml" ContentType="application/vnd.openxmlformats-officedocument.drawingml.diagramLayout+xml"/>
  <Default Extension="gif" ContentType="image/gif"/>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diagrams/data3.xml" ContentType="application/vnd.openxmlformats-officedocument.drawingml.diagramData+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diagrams/layout3.xml" ContentType="application/vnd.openxmlformats-officedocument.drawingml.diagramLayout+xml"/>
  <Override PartName="/ppt/diagrams/data4.xml" ContentType="application/vnd.openxmlformats-officedocument.drawingml.diagramData+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diagrams/layout4.xml" ContentType="application/vnd.openxmlformats-officedocument.drawingml.diagramLayout+xml"/>
  <Override PartName="/ppt/slides/slide139.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52"/>
  </p:notesMasterIdLst>
  <p:handoutMasterIdLst>
    <p:handoutMasterId r:id="rId153"/>
  </p:handoutMasterIdLst>
  <p:sldIdLst>
    <p:sldId id="256" r:id="rId2"/>
    <p:sldId id="477" r:id="rId3"/>
    <p:sldId id="476" r:id="rId4"/>
    <p:sldId id="311" r:id="rId5"/>
    <p:sldId id="312" r:id="rId6"/>
    <p:sldId id="313" r:id="rId7"/>
    <p:sldId id="314" r:id="rId8"/>
    <p:sldId id="316" r:id="rId9"/>
    <p:sldId id="317" r:id="rId10"/>
    <p:sldId id="258" r:id="rId11"/>
    <p:sldId id="318" r:id="rId12"/>
    <p:sldId id="319" r:id="rId13"/>
    <p:sldId id="260" r:id="rId14"/>
    <p:sldId id="478" r:id="rId15"/>
    <p:sldId id="480" r:id="rId16"/>
    <p:sldId id="481" r:id="rId17"/>
    <p:sldId id="262" r:id="rId18"/>
    <p:sldId id="308" r:id="rId19"/>
    <p:sldId id="320" r:id="rId20"/>
    <p:sldId id="482" r:id="rId21"/>
    <p:sldId id="483" r:id="rId22"/>
    <p:sldId id="322" r:id="rId23"/>
    <p:sldId id="324" r:id="rId24"/>
    <p:sldId id="323" r:id="rId25"/>
    <p:sldId id="325" r:id="rId26"/>
    <p:sldId id="484" r:id="rId27"/>
    <p:sldId id="327" r:id="rId28"/>
    <p:sldId id="278" r:id="rId29"/>
    <p:sldId id="266" r:id="rId30"/>
    <p:sldId id="436" r:id="rId31"/>
    <p:sldId id="331" r:id="rId32"/>
    <p:sldId id="332" r:id="rId33"/>
    <p:sldId id="334" r:id="rId34"/>
    <p:sldId id="335" r:id="rId35"/>
    <p:sldId id="336" r:id="rId36"/>
    <p:sldId id="437" r:id="rId37"/>
    <p:sldId id="337" r:id="rId38"/>
    <p:sldId id="339" r:id="rId39"/>
    <p:sldId id="340" r:id="rId40"/>
    <p:sldId id="338" r:id="rId41"/>
    <p:sldId id="341" r:id="rId42"/>
    <p:sldId id="473" r:id="rId43"/>
    <p:sldId id="342" r:id="rId44"/>
    <p:sldId id="343" r:id="rId45"/>
    <p:sldId id="410" r:id="rId46"/>
    <p:sldId id="344" r:id="rId47"/>
    <p:sldId id="297" r:id="rId48"/>
    <p:sldId id="295" r:id="rId49"/>
    <p:sldId id="294" r:id="rId50"/>
    <p:sldId id="293" r:id="rId51"/>
    <p:sldId id="296" r:id="rId52"/>
    <p:sldId id="292" r:id="rId53"/>
    <p:sldId id="345" r:id="rId54"/>
    <p:sldId id="305" r:id="rId55"/>
    <p:sldId id="302" r:id="rId56"/>
    <p:sldId id="388" r:id="rId57"/>
    <p:sldId id="347" r:id="rId58"/>
    <p:sldId id="349" r:id="rId59"/>
    <p:sldId id="414" r:id="rId60"/>
    <p:sldId id="415" r:id="rId61"/>
    <p:sldId id="426" r:id="rId62"/>
    <p:sldId id="417" r:id="rId63"/>
    <p:sldId id="416" r:id="rId64"/>
    <p:sldId id="418" r:id="rId65"/>
    <p:sldId id="290" r:id="rId66"/>
    <p:sldId id="433" r:id="rId67"/>
    <p:sldId id="287" r:id="rId68"/>
    <p:sldId id="284" r:id="rId69"/>
    <p:sldId id="285" r:id="rId70"/>
    <p:sldId id="283" r:id="rId71"/>
    <p:sldId id="434" r:id="rId72"/>
    <p:sldId id="282" r:id="rId73"/>
    <p:sldId id="361" r:id="rId74"/>
    <p:sldId id="350" r:id="rId75"/>
    <p:sldId id="351" r:id="rId76"/>
    <p:sldId id="352" r:id="rId77"/>
    <p:sldId id="420" r:id="rId78"/>
    <p:sldId id="425" r:id="rId79"/>
    <p:sldId id="355" r:id="rId80"/>
    <p:sldId id="445" r:id="rId81"/>
    <p:sldId id="356" r:id="rId82"/>
    <p:sldId id="424" r:id="rId83"/>
    <p:sldId id="438" r:id="rId84"/>
    <p:sldId id="441" r:id="rId85"/>
    <p:sldId id="444" r:id="rId86"/>
    <p:sldId id="442" r:id="rId87"/>
    <p:sldId id="430" r:id="rId88"/>
    <p:sldId id="354" r:id="rId89"/>
    <p:sldId id="431" r:id="rId90"/>
    <p:sldId id="362" r:id="rId91"/>
    <p:sldId id="358" r:id="rId92"/>
    <p:sldId id="359" r:id="rId93"/>
    <p:sldId id="357" r:id="rId94"/>
    <p:sldId id="427" r:id="rId95"/>
    <p:sldId id="428" r:id="rId96"/>
    <p:sldId id="360" r:id="rId97"/>
    <p:sldId id="363" r:id="rId98"/>
    <p:sldId id="365" r:id="rId99"/>
    <p:sldId id="435" r:id="rId100"/>
    <p:sldId id="366" r:id="rId101"/>
    <p:sldId id="367" r:id="rId102"/>
    <p:sldId id="368" r:id="rId103"/>
    <p:sldId id="369" r:id="rId104"/>
    <p:sldId id="370" r:id="rId105"/>
    <p:sldId id="371" r:id="rId106"/>
    <p:sldId id="375" r:id="rId107"/>
    <p:sldId id="374" r:id="rId108"/>
    <p:sldId id="373" r:id="rId109"/>
    <p:sldId id="372" r:id="rId110"/>
    <p:sldId id="376" r:id="rId111"/>
    <p:sldId id="377" r:id="rId112"/>
    <p:sldId id="378" r:id="rId113"/>
    <p:sldId id="379" r:id="rId114"/>
    <p:sldId id="380" r:id="rId115"/>
    <p:sldId id="446" r:id="rId116"/>
    <p:sldId id="383" r:id="rId117"/>
    <p:sldId id="450" r:id="rId118"/>
    <p:sldId id="463" r:id="rId119"/>
    <p:sldId id="464" r:id="rId120"/>
    <p:sldId id="451" r:id="rId121"/>
    <p:sldId id="315" r:id="rId122"/>
    <p:sldId id="398" r:id="rId123"/>
    <p:sldId id="456" r:id="rId124"/>
    <p:sldId id="396" r:id="rId125"/>
    <p:sldId id="471" r:id="rId126"/>
    <p:sldId id="465" r:id="rId127"/>
    <p:sldId id="401" r:id="rId128"/>
    <p:sldId id="466" r:id="rId129"/>
    <p:sldId id="470" r:id="rId130"/>
    <p:sldId id="469" r:id="rId131"/>
    <p:sldId id="406" r:id="rId132"/>
    <p:sldId id="459" r:id="rId133"/>
    <p:sldId id="474" r:id="rId134"/>
    <p:sldId id="467" r:id="rId135"/>
    <p:sldId id="404" r:id="rId136"/>
    <p:sldId id="472" r:id="rId137"/>
    <p:sldId id="384" r:id="rId138"/>
    <p:sldId id="462" r:id="rId139"/>
    <p:sldId id="461" r:id="rId140"/>
    <p:sldId id="394" r:id="rId141"/>
    <p:sldId id="391" r:id="rId142"/>
    <p:sldId id="422" r:id="rId143"/>
    <p:sldId id="393" r:id="rId144"/>
    <p:sldId id="386" r:id="rId145"/>
    <p:sldId id="392" r:id="rId146"/>
    <p:sldId id="423" r:id="rId147"/>
    <p:sldId id="468" r:id="rId148"/>
    <p:sldId id="395" r:id="rId149"/>
    <p:sldId id="272" r:id="rId150"/>
    <p:sldId id="475" r:id="rId151"/>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00"/>
    <a:srgbClr val="A50021"/>
    <a:srgbClr val="99CC00"/>
    <a:srgbClr val="9966FF"/>
    <a:srgbClr val="91BDB9"/>
    <a:srgbClr val="FFFFFF"/>
    <a:srgbClr val="CCECFF"/>
    <a:srgbClr val="99CCFF"/>
    <a:srgbClr val="6DD9FF"/>
    <a:srgbClr val="66FFCC"/>
  </p:clrMru>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Style moyen 4 - Accentuation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D7AC3CCA-C797-4891-BE02-D94E43425B78}" styleName="Style moyen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4559" autoAdjust="0"/>
    <p:restoredTop sz="94624" autoAdjust="0"/>
  </p:normalViewPr>
  <p:slideViewPr>
    <p:cSldViewPr>
      <p:cViewPr>
        <p:scale>
          <a:sx n="80" d="100"/>
          <a:sy n="80" d="100"/>
        </p:scale>
        <p:origin x="-480" y="234"/>
      </p:cViewPr>
      <p:guideLst>
        <p:guide orient="horz" pos="2160"/>
        <p:guide pos="2880"/>
      </p:guideLst>
    </p:cSldViewPr>
  </p:slideViewPr>
  <p:outlineViewPr>
    <p:cViewPr>
      <p:scale>
        <a:sx n="33" d="100"/>
        <a:sy n="33" d="100"/>
      </p:scale>
      <p:origin x="0" y="73398"/>
    </p:cViewPr>
  </p:outlineViewPr>
  <p:notesTextViewPr>
    <p:cViewPr>
      <p:scale>
        <a:sx n="100" d="100"/>
        <a:sy n="100" d="100"/>
      </p:scale>
      <p:origin x="0" y="0"/>
    </p:cViewPr>
  </p:notesTextViewPr>
  <p:sorterViewPr>
    <p:cViewPr>
      <p:scale>
        <a:sx n="66" d="100"/>
        <a:sy n="66" d="100"/>
      </p:scale>
      <p:origin x="0" y="16314"/>
    </p:cViewPr>
  </p:sorterViewPr>
  <p:notesViewPr>
    <p:cSldViewPr>
      <p:cViewPr varScale="1">
        <p:scale>
          <a:sx n="52" d="100"/>
          <a:sy n="52" d="100"/>
        </p:scale>
        <p:origin x="-2844" y="-108"/>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DE79F7-974F-402F-A5C0-1F06CEBAD998}"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fr-FR"/>
        </a:p>
      </dgm:t>
    </dgm:pt>
    <dgm:pt modelId="{6BEE85EC-076E-41DB-9682-49B6F4A78E9F}">
      <dgm:prSet phldrT="[Texte]"/>
      <dgm:spPr>
        <a:solidFill>
          <a:srgbClr val="FFFF00"/>
        </a:solidFill>
      </dgm:spPr>
      <dgm:t>
        <a:bodyPr/>
        <a:lstStyle/>
        <a:p>
          <a:r>
            <a:rPr lang="fr-FR" dirty="0" smtClean="0">
              <a:solidFill>
                <a:schemeClr val="bg1"/>
              </a:solidFill>
            </a:rPr>
            <a:t>I</a:t>
          </a:r>
          <a:endParaRPr lang="fr-FR" dirty="0">
            <a:solidFill>
              <a:schemeClr val="bg1"/>
            </a:solidFill>
          </a:endParaRPr>
        </a:p>
      </dgm:t>
    </dgm:pt>
    <dgm:pt modelId="{28FA8209-FB67-4348-A777-4E130507177A}" type="parTrans" cxnId="{B880C07A-50E2-4FC5-93FC-84552AA4613C}">
      <dgm:prSet/>
      <dgm:spPr/>
      <dgm:t>
        <a:bodyPr/>
        <a:lstStyle/>
        <a:p>
          <a:endParaRPr lang="fr-FR"/>
        </a:p>
      </dgm:t>
    </dgm:pt>
    <dgm:pt modelId="{DAC1C819-8E53-4681-B5B7-F6CC9C6DB39E}" type="sibTrans" cxnId="{B880C07A-50E2-4FC5-93FC-84552AA4613C}">
      <dgm:prSet/>
      <dgm:spPr/>
      <dgm:t>
        <a:bodyPr/>
        <a:lstStyle/>
        <a:p>
          <a:endParaRPr lang="fr-FR"/>
        </a:p>
      </dgm:t>
    </dgm:pt>
    <dgm:pt modelId="{5325AF0B-5479-4562-876F-10789084B652}">
      <dgm:prSet phldrT="[Texte]">
        <dgm:style>
          <a:lnRef idx="1">
            <a:schemeClr val="dk1"/>
          </a:lnRef>
          <a:fillRef idx="2">
            <a:schemeClr val="dk1"/>
          </a:fillRef>
          <a:effectRef idx="1">
            <a:schemeClr val="dk1"/>
          </a:effectRef>
          <a:fontRef idx="minor">
            <a:schemeClr val="dk1"/>
          </a:fontRef>
        </dgm:style>
      </dgm:prSet>
      <dgm:spPr/>
      <dgm:t>
        <a:bodyPr/>
        <a:lstStyle/>
        <a:p>
          <a:r>
            <a:rPr lang="fr-FR" b="1" i="1" dirty="0" smtClean="0">
              <a:latin typeface="Arial Narrow" pitchFamily="34" charset="0"/>
            </a:rPr>
            <a:t>INTRODUCTION</a:t>
          </a:r>
          <a:r>
            <a:rPr lang="fr-FR" dirty="0" smtClean="0"/>
            <a:t> </a:t>
          </a:r>
          <a:endParaRPr lang="fr-FR" dirty="0"/>
        </a:p>
      </dgm:t>
    </dgm:pt>
    <dgm:pt modelId="{503C53A4-69E5-4EC4-BCCE-80349168351F}" type="parTrans" cxnId="{608E60E7-D57B-430C-BBA8-A1357F03643B}">
      <dgm:prSet/>
      <dgm:spPr/>
      <dgm:t>
        <a:bodyPr/>
        <a:lstStyle/>
        <a:p>
          <a:endParaRPr lang="fr-FR"/>
        </a:p>
      </dgm:t>
    </dgm:pt>
    <dgm:pt modelId="{7180FAEF-1E12-4500-926D-8E787BCC5162}" type="sibTrans" cxnId="{608E60E7-D57B-430C-BBA8-A1357F03643B}">
      <dgm:prSet/>
      <dgm:spPr/>
      <dgm:t>
        <a:bodyPr/>
        <a:lstStyle/>
        <a:p>
          <a:endParaRPr lang="fr-FR"/>
        </a:p>
      </dgm:t>
    </dgm:pt>
    <dgm:pt modelId="{C677C248-9D3F-412D-A656-2B692F5D2466}">
      <dgm:prSet phldrT="[Texte]"/>
      <dgm:spPr>
        <a:solidFill>
          <a:srgbClr val="92D050"/>
        </a:solidFill>
      </dgm:spPr>
      <dgm:t>
        <a:bodyPr/>
        <a:lstStyle/>
        <a:p>
          <a:r>
            <a:rPr lang="fr-FR" dirty="0" smtClean="0">
              <a:solidFill>
                <a:schemeClr val="bg1"/>
              </a:solidFill>
            </a:rPr>
            <a:t>II</a:t>
          </a:r>
          <a:endParaRPr lang="fr-FR" dirty="0">
            <a:solidFill>
              <a:schemeClr val="bg1"/>
            </a:solidFill>
          </a:endParaRPr>
        </a:p>
      </dgm:t>
    </dgm:pt>
    <dgm:pt modelId="{D5D81108-C62D-4851-8067-99AD9FF7036F}" type="parTrans" cxnId="{EC94BEEF-F8AA-4F33-91E2-12AA084A0AED}">
      <dgm:prSet/>
      <dgm:spPr/>
      <dgm:t>
        <a:bodyPr/>
        <a:lstStyle/>
        <a:p>
          <a:endParaRPr lang="fr-FR"/>
        </a:p>
      </dgm:t>
    </dgm:pt>
    <dgm:pt modelId="{F0C0BD34-4D98-420D-B3EB-32808F893C6E}" type="sibTrans" cxnId="{EC94BEEF-F8AA-4F33-91E2-12AA084A0AED}">
      <dgm:prSet/>
      <dgm:spPr/>
      <dgm:t>
        <a:bodyPr/>
        <a:lstStyle/>
        <a:p>
          <a:endParaRPr lang="fr-FR"/>
        </a:p>
      </dgm:t>
    </dgm:pt>
    <dgm:pt modelId="{DF81AFB3-3278-4E8D-8202-DD37DF0C2567}">
      <dgm:prSet phldrT="[Texte]">
        <dgm:style>
          <a:lnRef idx="1">
            <a:schemeClr val="dk1"/>
          </a:lnRef>
          <a:fillRef idx="2">
            <a:schemeClr val="dk1"/>
          </a:fillRef>
          <a:effectRef idx="1">
            <a:schemeClr val="dk1"/>
          </a:effectRef>
          <a:fontRef idx="minor">
            <a:schemeClr val="dk1"/>
          </a:fontRef>
        </dgm:style>
      </dgm:prSet>
      <dgm:spPr/>
      <dgm:t>
        <a:bodyPr/>
        <a:lstStyle/>
        <a:p>
          <a:r>
            <a:rPr lang="fr-FR" b="1" i="1" dirty="0" smtClean="0">
              <a:latin typeface="Arial Narrow" pitchFamily="34" charset="0"/>
            </a:rPr>
            <a:t>MATÉRIELS ET MÉTHODES</a:t>
          </a:r>
          <a:endParaRPr lang="fr-FR" b="1" i="1" dirty="0">
            <a:latin typeface="Arial Narrow" pitchFamily="34" charset="0"/>
          </a:endParaRPr>
        </a:p>
      </dgm:t>
    </dgm:pt>
    <dgm:pt modelId="{449FEABD-0BD9-4EB0-A9D5-B7DF7943C20F}" type="parTrans" cxnId="{ECA79FEC-EF9D-4EB7-AC42-17B94B4BD94C}">
      <dgm:prSet/>
      <dgm:spPr/>
      <dgm:t>
        <a:bodyPr/>
        <a:lstStyle/>
        <a:p>
          <a:endParaRPr lang="fr-FR"/>
        </a:p>
      </dgm:t>
    </dgm:pt>
    <dgm:pt modelId="{71B69A66-7943-44E0-9733-83C63658FAC8}" type="sibTrans" cxnId="{ECA79FEC-EF9D-4EB7-AC42-17B94B4BD94C}">
      <dgm:prSet/>
      <dgm:spPr/>
      <dgm:t>
        <a:bodyPr/>
        <a:lstStyle/>
        <a:p>
          <a:endParaRPr lang="fr-FR"/>
        </a:p>
      </dgm:t>
    </dgm:pt>
    <dgm:pt modelId="{26B09199-AFBC-441F-9D15-04D6B0FB35D9}">
      <dgm:prSet phldrT="[Texte]">
        <dgm:style>
          <a:lnRef idx="1">
            <a:schemeClr val="dk1"/>
          </a:lnRef>
          <a:fillRef idx="2">
            <a:schemeClr val="dk1"/>
          </a:fillRef>
          <a:effectRef idx="1">
            <a:schemeClr val="dk1"/>
          </a:effectRef>
          <a:fontRef idx="minor">
            <a:schemeClr val="dk1"/>
          </a:fontRef>
        </dgm:style>
      </dgm:prSet>
      <dgm:spPr/>
      <dgm:t>
        <a:bodyPr/>
        <a:lstStyle/>
        <a:p>
          <a:r>
            <a:rPr lang="fr-FR" b="1" i="1" dirty="0" smtClean="0">
              <a:latin typeface="Arial Narrow" pitchFamily="34" charset="0"/>
            </a:rPr>
            <a:t>RÉSULTATS </a:t>
          </a:r>
          <a:endParaRPr lang="fr-FR" b="1" i="1" dirty="0">
            <a:latin typeface="Arial Narrow" pitchFamily="34" charset="0"/>
          </a:endParaRPr>
        </a:p>
      </dgm:t>
    </dgm:pt>
    <dgm:pt modelId="{A67BF088-3C08-49B6-AC4E-402ABD884C5A}" type="parTrans" cxnId="{6ACA4610-3B37-41A5-ABBD-8CE4CD7D134F}">
      <dgm:prSet/>
      <dgm:spPr/>
      <dgm:t>
        <a:bodyPr/>
        <a:lstStyle/>
        <a:p>
          <a:endParaRPr lang="fr-FR"/>
        </a:p>
      </dgm:t>
    </dgm:pt>
    <dgm:pt modelId="{B8F65499-FBF2-4BBA-9B4F-A8FB59ED012B}" type="sibTrans" cxnId="{6ACA4610-3B37-41A5-ABBD-8CE4CD7D134F}">
      <dgm:prSet/>
      <dgm:spPr/>
      <dgm:t>
        <a:bodyPr/>
        <a:lstStyle/>
        <a:p>
          <a:endParaRPr lang="fr-FR"/>
        </a:p>
      </dgm:t>
    </dgm:pt>
    <dgm:pt modelId="{27606065-2D2C-440F-98D0-B3346FB36F7A}">
      <dgm:prSet phldrT="[Texte]"/>
      <dgm:spPr>
        <a:solidFill>
          <a:srgbClr val="00B0F0"/>
        </a:solidFill>
      </dgm:spPr>
      <dgm:t>
        <a:bodyPr/>
        <a:lstStyle/>
        <a:p>
          <a:r>
            <a:rPr lang="fr-FR" dirty="0" smtClean="0">
              <a:solidFill>
                <a:schemeClr val="bg1"/>
              </a:solidFill>
            </a:rPr>
            <a:t>III</a:t>
          </a:r>
          <a:endParaRPr lang="fr-FR" dirty="0">
            <a:solidFill>
              <a:schemeClr val="bg1"/>
            </a:solidFill>
          </a:endParaRPr>
        </a:p>
      </dgm:t>
    </dgm:pt>
    <dgm:pt modelId="{46FE6B56-E104-4F58-BDC4-92C6EBA126DD}" type="parTrans" cxnId="{30EFD6DB-D801-447C-9711-0854A96555CC}">
      <dgm:prSet/>
      <dgm:spPr/>
      <dgm:t>
        <a:bodyPr/>
        <a:lstStyle/>
        <a:p>
          <a:endParaRPr lang="fr-FR"/>
        </a:p>
      </dgm:t>
    </dgm:pt>
    <dgm:pt modelId="{8701DB1A-3AA4-4283-8381-7A02123C6C2A}" type="sibTrans" cxnId="{30EFD6DB-D801-447C-9711-0854A96555CC}">
      <dgm:prSet/>
      <dgm:spPr/>
      <dgm:t>
        <a:bodyPr/>
        <a:lstStyle/>
        <a:p>
          <a:endParaRPr lang="fr-FR"/>
        </a:p>
      </dgm:t>
    </dgm:pt>
    <dgm:pt modelId="{13B3B4F7-783D-4152-B808-575A6B975DDF}">
      <dgm:prSet phldrT="[Texte]">
        <dgm:style>
          <a:lnRef idx="1">
            <a:schemeClr val="dk1"/>
          </a:lnRef>
          <a:fillRef idx="2">
            <a:schemeClr val="dk1"/>
          </a:fillRef>
          <a:effectRef idx="1">
            <a:schemeClr val="dk1"/>
          </a:effectRef>
          <a:fontRef idx="minor">
            <a:schemeClr val="dk1"/>
          </a:fontRef>
        </dgm:style>
      </dgm:prSet>
      <dgm:spPr/>
      <dgm:t>
        <a:bodyPr/>
        <a:lstStyle/>
        <a:p>
          <a:r>
            <a:rPr lang="fr-FR" b="1" i="1" dirty="0" smtClean="0"/>
            <a:t>DISCUSSION</a:t>
          </a:r>
          <a:endParaRPr lang="fr-FR" b="1" i="1" dirty="0"/>
        </a:p>
      </dgm:t>
    </dgm:pt>
    <dgm:pt modelId="{97C2B0D7-2F99-4224-B181-68188D0D1B4E}" type="parTrans" cxnId="{C54A67E8-33A5-4BD5-AF6D-9895E04BCE00}">
      <dgm:prSet/>
      <dgm:spPr/>
      <dgm:t>
        <a:bodyPr/>
        <a:lstStyle/>
        <a:p>
          <a:endParaRPr lang="fr-FR"/>
        </a:p>
      </dgm:t>
    </dgm:pt>
    <dgm:pt modelId="{BA00BAB1-79A9-4333-8E4C-8C463F8DBA4E}" type="sibTrans" cxnId="{C54A67E8-33A5-4BD5-AF6D-9895E04BCE00}">
      <dgm:prSet/>
      <dgm:spPr/>
      <dgm:t>
        <a:bodyPr/>
        <a:lstStyle/>
        <a:p>
          <a:endParaRPr lang="fr-FR"/>
        </a:p>
      </dgm:t>
    </dgm:pt>
    <dgm:pt modelId="{98C99197-70EB-4953-9989-4793574A8FB3}">
      <dgm:prSet phldrT="[Texte]">
        <dgm:style>
          <a:lnRef idx="1">
            <a:schemeClr val="dk1"/>
          </a:lnRef>
          <a:fillRef idx="2">
            <a:schemeClr val="dk1"/>
          </a:fillRef>
          <a:effectRef idx="1">
            <a:schemeClr val="dk1"/>
          </a:effectRef>
          <a:fontRef idx="minor">
            <a:schemeClr val="dk1"/>
          </a:fontRef>
        </dgm:style>
      </dgm:prSet>
      <dgm:spPr/>
      <dgm:t>
        <a:bodyPr/>
        <a:lstStyle/>
        <a:p>
          <a:r>
            <a:rPr lang="fr-FR" b="1" i="1" dirty="0" smtClean="0">
              <a:latin typeface="Arial Narrow" pitchFamily="34" charset="0"/>
            </a:rPr>
            <a:t>CONCLUSION</a:t>
          </a:r>
          <a:endParaRPr lang="fr-FR" b="1" i="1" dirty="0">
            <a:latin typeface="Arial Narrow" pitchFamily="34" charset="0"/>
          </a:endParaRPr>
        </a:p>
      </dgm:t>
    </dgm:pt>
    <dgm:pt modelId="{27D71997-9FEC-4CF9-B4D8-5ADB70D5D795}" type="parTrans" cxnId="{3251A158-BC74-4E61-99FB-3CA6CD376F5B}">
      <dgm:prSet/>
      <dgm:spPr/>
      <dgm:t>
        <a:bodyPr/>
        <a:lstStyle/>
        <a:p>
          <a:endParaRPr lang="fr-FR"/>
        </a:p>
      </dgm:t>
    </dgm:pt>
    <dgm:pt modelId="{70DF9B5A-132F-41AA-80E6-C7CBE1A6FE13}" type="sibTrans" cxnId="{3251A158-BC74-4E61-99FB-3CA6CD376F5B}">
      <dgm:prSet/>
      <dgm:spPr/>
      <dgm:t>
        <a:bodyPr/>
        <a:lstStyle/>
        <a:p>
          <a:endParaRPr lang="fr-FR"/>
        </a:p>
      </dgm:t>
    </dgm:pt>
    <dgm:pt modelId="{F79F1202-E934-4DF4-9F60-20D30ECC7DCF}">
      <dgm:prSet phldrT="[Texte]"/>
      <dgm:spPr>
        <a:solidFill>
          <a:srgbClr val="92D050"/>
        </a:solidFill>
      </dgm:spPr>
      <dgm:t>
        <a:bodyPr/>
        <a:lstStyle/>
        <a:p>
          <a:endParaRPr lang="fr-FR" dirty="0">
            <a:solidFill>
              <a:schemeClr val="bg1"/>
            </a:solidFill>
          </a:endParaRPr>
        </a:p>
      </dgm:t>
    </dgm:pt>
    <dgm:pt modelId="{AB0A45F3-FD8B-481F-9963-FA03F99BB223}" type="parTrans" cxnId="{5167923C-8529-49A2-8A53-2DA1F266470F}">
      <dgm:prSet/>
      <dgm:spPr/>
      <dgm:t>
        <a:bodyPr/>
        <a:lstStyle/>
        <a:p>
          <a:endParaRPr lang="fr-FR"/>
        </a:p>
      </dgm:t>
    </dgm:pt>
    <dgm:pt modelId="{43933059-F57A-474E-B243-5A9C8EF52A29}" type="sibTrans" cxnId="{5167923C-8529-49A2-8A53-2DA1F266470F}">
      <dgm:prSet/>
      <dgm:spPr/>
      <dgm:t>
        <a:bodyPr/>
        <a:lstStyle/>
        <a:p>
          <a:endParaRPr lang="fr-FR"/>
        </a:p>
      </dgm:t>
    </dgm:pt>
    <dgm:pt modelId="{1ABFEC23-D87D-4471-809D-D5BB7E116D74}" type="pres">
      <dgm:prSet presAssocID="{84DE79F7-974F-402F-A5C0-1F06CEBAD998}" presName="linearFlow" presStyleCnt="0">
        <dgm:presLayoutVars>
          <dgm:dir/>
          <dgm:animLvl val="lvl"/>
          <dgm:resizeHandles val="exact"/>
        </dgm:presLayoutVars>
      </dgm:prSet>
      <dgm:spPr/>
    </dgm:pt>
    <dgm:pt modelId="{EABF3E99-2052-497C-9551-C94659D26A86}" type="pres">
      <dgm:prSet presAssocID="{6BEE85EC-076E-41DB-9682-49B6F4A78E9F}" presName="composite" presStyleCnt="0"/>
      <dgm:spPr/>
    </dgm:pt>
    <dgm:pt modelId="{418B691E-119D-4544-B2B6-2F69B2FEC5CC}" type="pres">
      <dgm:prSet presAssocID="{6BEE85EC-076E-41DB-9682-49B6F4A78E9F}" presName="parentText" presStyleLbl="alignNode1" presStyleIdx="0" presStyleCnt="4" custLinFactNeighborX="-14959" custLinFactNeighborY="2589">
        <dgm:presLayoutVars>
          <dgm:chMax val="1"/>
          <dgm:bulletEnabled val="1"/>
        </dgm:presLayoutVars>
      </dgm:prSet>
      <dgm:spPr/>
    </dgm:pt>
    <dgm:pt modelId="{F8DF612A-8813-4DA0-B5CC-B3A813BA495A}" type="pres">
      <dgm:prSet presAssocID="{6BEE85EC-076E-41DB-9682-49B6F4A78E9F}" presName="descendantText" presStyleLbl="alignAcc1" presStyleIdx="0" presStyleCnt="4">
        <dgm:presLayoutVars>
          <dgm:bulletEnabled val="1"/>
        </dgm:presLayoutVars>
      </dgm:prSet>
      <dgm:spPr/>
      <dgm:t>
        <a:bodyPr/>
        <a:lstStyle/>
        <a:p>
          <a:endParaRPr lang="fr-FR"/>
        </a:p>
      </dgm:t>
    </dgm:pt>
    <dgm:pt modelId="{3B59E6BB-40F1-44B1-BB41-06B3EA30B7A3}" type="pres">
      <dgm:prSet presAssocID="{DAC1C819-8E53-4681-B5B7-F6CC9C6DB39E}" presName="sp" presStyleCnt="0"/>
      <dgm:spPr/>
    </dgm:pt>
    <dgm:pt modelId="{91F3E592-D14E-403E-B10F-680A59677D25}" type="pres">
      <dgm:prSet presAssocID="{F79F1202-E934-4DF4-9F60-20D30ECC7DCF}" presName="composite" presStyleCnt="0"/>
      <dgm:spPr/>
    </dgm:pt>
    <dgm:pt modelId="{CF906A04-78B4-4572-99E7-713E66EA659A}" type="pres">
      <dgm:prSet presAssocID="{F79F1202-E934-4DF4-9F60-20D30ECC7DCF}" presName="parentText" presStyleLbl="alignNode1" presStyleIdx="1" presStyleCnt="4">
        <dgm:presLayoutVars>
          <dgm:chMax val="1"/>
          <dgm:bulletEnabled val="1"/>
        </dgm:presLayoutVars>
      </dgm:prSet>
      <dgm:spPr/>
    </dgm:pt>
    <dgm:pt modelId="{0F4F28D2-13F4-4FE1-B17A-31BA9F166F20}" type="pres">
      <dgm:prSet presAssocID="{F79F1202-E934-4DF4-9F60-20D30ECC7DCF}" presName="descendantText" presStyleLbl="alignAcc1" presStyleIdx="1" presStyleCnt="4">
        <dgm:presLayoutVars>
          <dgm:bulletEnabled val="1"/>
        </dgm:presLayoutVars>
      </dgm:prSet>
      <dgm:spPr/>
    </dgm:pt>
    <dgm:pt modelId="{9C459140-2392-45D0-9A93-F23F62DCBD51}" type="pres">
      <dgm:prSet presAssocID="{43933059-F57A-474E-B243-5A9C8EF52A29}" presName="sp" presStyleCnt="0"/>
      <dgm:spPr/>
    </dgm:pt>
    <dgm:pt modelId="{6DDE6E55-BDCC-4DE2-B133-7490293D624F}" type="pres">
      <dgm:prSet presAssocID="{C677C248-9D3F-412D-A656-2B692F5D2466}" presName="composite" presStyleCnt="0"/>
      <dgm:spPr/>
    </dgm:pt>
    <dgm:pt modelId="{77B8A4C5-FFD8-4F0F-86AD-3343B0049012}" type="pres">
      <dgm:prSet presAssocID="{C677C248-9D3F-412D-A656-2B692F5D2466}" presName="parentText" presStyleLbl="alignNode1" presStyleIdx="2" presStyleCnt="4">
        <dgm:presLayoutVars>
          <dgm:chMax val="1"/>
          <dgm:bulletEnabled val="1"/>
        </dgm:presLayoutVars>
      </dgm:prSet>
      <dgm:spPr/>
    </dgm:pt>
    <dgm:pt modelId="{FF1D0724-55D9-408A-8B00-DDBC346F7417}" type="pres">
      <dgm:prSet presAssocID="{C677C248-9D3F-412D-A656-2B692F5D2466}" presName="descendantText" presStyleLbl="alignAcc1" presStyleIdx="2" presStyleCnt="4" custLinFactNeighborX="-505" custLinFactNeighborY="-4136">
        <dgm:presLayoutVars>
          <dgm:bulletEnabled val="1"/>
        </dgm:presLayoutVars>
      </dgm:prSet>
      <dgm:spPr/>
      <dgm:t>
        <a:bodyPr/>
        <a:lstStyle/>
        <a:p>
          <a:endParaRPr lang="fr-FR"/>
        </a:p>
      </dgm:t>
    </dgm:pt>
    <dgm:pt modelId="{98D0ECD7-CE75-46C7-867F-B39BB9FD62C3}" type="pres">
      <dgm:prSet presAssocID="{F0C0BD34-4D98-420D-B3EB-32808F893C6E}" presName="sp" presStyleCnt="0"/>
      <dgm:spPr/>
    </dgm:pt>
    <dgm:pt modelId="{43DA80A3-5BC8-44B6-99F0-6F3168FFFA6B}" type="pres">
      <dgm:prSet presAssocID="{27606065-2D2C-440F-98D0-B3346FB36F7A}" presName="composite" presStyleCnt="0"/>
      <dgm:spPr/>
    </dgm:pt>
    <dgm:pt modelId="{E468CC82-5DE7-4ACE-855D-9BB68389C818}" type="pres">
      <dgm:prSet presAssocID="{27606065-2D2C-440F-98D0-B3346FB36F7A}" presName="parentText" presStyleLbl="alignNode1" presStyleIdx="3" presStyleCnt="4">
        <dgm:presLayoutVars>
          <dgm:chMax val="1"/>
          <dgm:bulletEnabled val="1"/>
        </dgm:presLayoutVars>
      </dgm:prSet>
      <dgm:spPr/>
    </dgm:pt>
    <dgm:pt modelId="{D565D7FA-559D-4773-82D8-3819E5D6A77C}" type="pres">
      <dgm:prSet presAssocID="{27606065-2D2C-440F-98D0-B3346FB36F7A}" presName="descendantText" presStyleLbl="alignAcc1" presStyleIdx="3" presStyleCnt="4" custLinFactNeighborX="626" custLinFactNeighborY="-5544">
        <dgm:presLayoutVars>
          <dgm:bulletEnabled val="1"/>
        </dgm:presLayoutVars>
      </dgm:prSet>
      <dgm:spPr/>
      <dgm:t>
        <a:bodyPr/>
        <a:lstStyle/>
        <a:p>
          <a:endParaRPr lang="fr-FR"/>
        </a:p>
      </dgm:t>
    </dgm:pt>
  </dgm:ptLst>
  <dgm:cxnLst>
    <dgm:cxn modelId="{E758315F-2C04-489C-A891-323698046AF5}" type="presOf" srcId="{84DE79F7-974F-402F-A5C0-1F06CEBAD998}" destId="{1ABFEC23-D87D-4471-809D-D5BB7E116D74}" srcOrd="0" destOrd="0" presId="urn:microsoft.com/office/officeart/2005/8/layout/chevron2"/>
    <dgm:cxn modelId="{85FCE63A-7C66-455F-A3D7-1014CF1BB21A}" type="presOf" srcId="{13B3B4F7-783D-4152-B808-575A6B975DDF}" destId="{D565D7FA-559D-4773-82D8-3819E5D6A77C}" srcOrd="0" destOrd="0" presId="urn:microsoft.com/office/officeart/2005/8/layout/chevron2"/>
    <dgm:cxn modelId="{C69CC6A6-8219-45AC-84FA-E0EF03515FD4}" type="presOf" srcId="{F79F1202-E934-4DF4-9F60-20D30ECC7DCF}" destId="{CF906A04-78B4-4572-99E7-713E66EA659A}" srcOrd="0" destOrd="0" presId="urn:microsoft.com/office/officeart/2005/8/layout/chevron2"/>
    <dgm:cxn modelId="{C54A67E8-33A5-4BD5-AF6D-9895E04BCE00}" srcId="{27606065-2D2C-440F-98D0-B3346FB36F7A}" destId="{13B3B4F7-783D-4152-B808-575A6B975DDF}" srcOrd="0" destOrd="0" parTransId="{97C2B0D7-2F99-4224-B181-68188D0D1B4E}" sibTransId="{BA00BAB1-79A9-4333-8E4C-8C463F8DBA4E}"/>
    <dgm:cxn modelId="{30EFD6DB-D801-447C-9711-0854A96555CC}" srcId="{84DE79F7-974F-402F-A5C0-1F06CEBAD998}" destId="{27606065-2D2C-440F-98D0-B3346FB36F7A}" srcOrd="3" destOrd="0" parTransId="{46FE6B56-E104-4F58-BDC4-92C6EBA126DD}" sibTransId="{8701DB1A-3AA4-4283-8381-7A02123C6C2A}"/>
    <dgm:cxn modelId="{C563FD59-222E-4043-B4A3-5FBDE097D192}" type="presOf" srcId="{6BEE85EC-076E-41DB-9682-49B6F4A78E9F}" destId="{418B691E-119D-4544-B2B6-2F69B2FEC5CC}" srcOrd="0" destOrd="0" presId="urn:microsoft.com/office/officeart/2005/8/layout/chevron2"/>
    <dgm:cxn modelId="{EC94BEEF-F8AA-4F33-91E2-12AA084A0AED}" srcId="{84DE79F7-974F-402F-A5C0-1F06CEBAD998}" destId="{C677C248-9D3F-412D-A656-2B692F5D2466}" srcOrd="2" destOrd="0" parTransId="{D5D81108-C62D-4851-8067-99AD9FF7036F}" sibTransId="{F0C0BD34-4D98-420D-B3EB-32808F893C6E}"/>
    <dgm:cxn modelId="{BECEAF54-B129-4B56-8C92-E18F4B564601}" type="presOf" srcId="{98C99197-70EB-4953-9989-4793574A8FB3}" destId="{D565D7FA-559D-4773-82D8-3819E5D6A77C}" srcOrd="0" destOrd="1" presId="urn:microsoft.com/office/officeart/2005/8/layout/chevron2"/>
    <dgm:cxn modelId="{B8240EB1-DC66-4856-93A1-259FBF3D73CE}" type="presOf" srcId="{26B09199-AFBC-441F-9D15-04D6B0FB35D9}" destId="{FF1D0724-55D9-408A-8B00-DDBC346F7417}" srcOrd="0" destOrd="1" presId="urn:microsoft.com/office/officeart/2005/8/layout/chevron2"/>
    <dgm:cxn modelId="{34EAE352-FD27-481A-9A71-F69A5D303EB8}" type="presOf" srcId="{27606065-2D2C-440F-98D0-B3346FB36F7A}" destId="{E468CC82-5DE7-4ACE-855D-9BB68389C818}" srcOrd="0" destOrd="0" presId="urn:microsoft.com/office/officeart/2005/8/layout/chevron2"/>
    <dgm:cxn modelId="{3251A158-BC74-4E61-99FB-3CA6CD376F5B}" srcId="{27606065-2D2C-440F-98D0-B3346FB36F7A}" destId="{98C99197-70EB-4953-9989-4793574A8FB3}" srcOrd="1" destOrd="0" parTransId="{27D71997-9FEC-4CF9-B4D8-5ADB70D5D795}" sibTransId="{70DF9B5A-132F-41AA-80E6-C7CBE1A6FE13}"/>
    <dgm:cxn modelId="{6ACA4610-3B37-41A5-ABBD-8CE4CD7D134F}" srcId="{C677C248-9D3F-412D-A656-2B692F5D2466}" destId="{26B09199-AFBC-441F-9D15-04D6B0FB35D9}" srcOrd="1" destOrd="0" parTransId="{A67BF088-3C08-49B6-AC4E-402ABD884C5A}" sibTransId="{B8F65499-FBF2-4BBA-9B4F-A8FB59ED012B}"/>
    <dgm:cxn modelId="{1DBF8DCC-0A5C-405E-85C5-22C1E097E973}" type="presOf" srcId="{DF81AFB3-3278-4E8D-8202-DD37DF0C2567}" destId="{FF1D0724-55D9-408A-8B00-DDBC346F7417}" srcOrd="0" destOrd="0" presId="urn:microsoft.com/office/officeart/2005/8/layout/chevron2"/>
    <dgm:cxn modelId="{5E0FD536-81FB-4056-989F-89C35C43865A}" type="presOf" srcId="{C677C248-9D3F-412D-A656-2B692F5D2466}" destId="{77B8A4C5-FFD8-4F0F-86AD-3343B0049012}" srcOrd="0" destOrd="0" presId="urn:microsoft.com/office/officeart/2005/8/layout/chevron2"/>
    <dgm:cxn modelId="{93F8D0C3-4886-45AE-A12B-3512EC9387A0}" type="presOf" srcId="{5325AF0B-5479-4562-876F-10789084B652}" destId="{F8DF612A-8813-4DA0-B5CC-B3A813BA495A}" srcOrd="0" destOrd="0" presId="urn:microsoft.com/office/officeart/2005/8/layout/chevron2"/>
    <dgm:cxn modelId="{B880C07A-50E2-4FC5-93FC-84552AA4613C}" srcId="{84DE79F7-974F-402F-A5C0-1F06CEBAD998}" destId="{6BEE85EC-076E-41DB-9682-49B6F4A78E9F}" srcOrd="0" destOrd="0" parTransId="{28FA8209-FB67-4348-A777-4E130507177A}" sibTransId="{DAC1C819-8E53-4681-B5B7-F6CC9C6DB39E}"/>
    <dgm:cxn modelId="{608E60E7-D57B-430C-BBA8-A1357F03643B}" srcId="{6BEE85EC-076E-41DB-9682-49B6F4A78E9F}" destId="{5325AF0B-5479-4562-876F-10789084B652}" srcOrd="0" destOrd="0" parTransId="{503C53A4-69E5-4EC4-BCCE-80349168351F}" sibTransId="{7180FAEF-1E12-4500-926D-8E787BCC5162}"/>
    <dgm:cxn modelId="{5167923C-8529-49A2-8A53-2DA1F266470F}" srcId="{84DE79F7-974F-402F-A5C0-1F06CEBAD998}" destId="{F79F1202-E934-4DF4-9F60-20D30ECC7DCF}" srcOrd="1" destOrd="0" parTransId="{AB0A45F3-FD8B-481F-9963-FA03F99BB223}" sibTransId="{43933059-F57A-474E-B243-5A9C8EF52A29}"/>
    <dgm:cxn modelId="{ECA79FEC-EF9D-4EB7-AC42-17B94B4BD94C}" srcId="{C677C248-9D3F-412D-A656-2B692F5D2466}" destId="{DF81AFB3-3278-4E8D-8202-DD37DF0C2567}" srcOrd="0" destOrd="0" parTransId="{449FEABD-0BD9-4EB0-A9D5-B7DF7943C20F}" sibTransId="{71B69A66-7943-44E0-9733-83C63658FAC8}"/>
    <dgm:cxn modelId="{A3F5970E-8D52-4E6B-BF0A-0E98A5C181B5}" type="presParOf" srcId="{1ABFEC23-D87D-4471-809D-D5BB7E116D74}" destId="{EABF3E99-2052-497C-9551-C94659D26A86}" srcOrd="0" destOrd="0" presId="urn:microsoft.com/office/officeart/2005/8/layout/chevron2"/>
    <dgm:cxn modelId="{77E46B82-BE51-4F58-8DEC-9D40B9FE0C1E}" type="presParOf" srcId="{EABF3E99-2052-497C-9551-C94659D26A86}" destId="{418B691E-119D-4544-B2B6-2F69B2FEC5CC}" srcOrd="0" destOrd="0" presId="urn:microsoft.com/office/officeart/2005/8/layout/chevron2"/>
    <dgm:cxn modelId="{55B67A24-A6BC-49C5-86C4-20C76B1C6937}" type="presParOf" srcId="{EABF3E99-2052-497C-9551-C94659D26A86}" destId="{F8DF612A-8813-4DA0-B5CC-B3A813BA495A}" srcOrd="1" destOrd="0" presId="urn:microsoft.com/office/officeart/2005/8/layout/chevron2"/>
    <dgm:cxn modelId="{2C5F6186-2B51-42A8-AC8F-995E701E3EDE}" type="presParOf" srcId="{1ABFEC23-D87D-4471-809D-D5BB7E116D74}" destId="{3B59E6BB-40F1-44B1-BB41-06B3EA30B7A3}" srcOrd="1" destOrd="0" presId="urn:microsoft.com/office/officeart/2005/8/layout/chevron2"/>
    <dgm:cxn modelId="{11F602AD-4E23-4EC0-93CF-3473903E0B65}" type="presParOf" srcId="{1ABFEC23-D87D-4471-809D-D5BB7E116D74}" destId="{91F3E592-D14E-403E-B10F-680A59677D25}" srcOrd="2" destOrd="0" presId="urn:microsoft.com/office/officeart/2005/8/layout/chevron2"/>
    <dgm:cxn modelId="{004D605C-B30C-40AF-99F3-C7169AA24CCD}" type="presParOf" srcId="{91F3E592-D14E-403E-B10F-680A59677D25}" destId="{CF906A04-78B4-4572-99E7-713E66EA659A}" srcOrd="0" destOrd="0" presId="urn:microsoft.com/office/officeart/2005/8/layout/chevron2"/>
    <dgm:cxn modelId="{9C9E66ED-E7EF-49E7-9D65-A2E3A13B0FBB}" type="presParOf" srcId="{91F3E592-D14E-403E-B10F-680A59677D25}" destId="{0F4F28D2-13F4-4FE1-B17A-31BA9F166F20}" srcOrd="1" destOrd="0" presId="urn:microsoft.com/office/officeart/2005/8/layout/chevron2"/>
    <dgm:cxn modelId="{27534A06-6C1C-4C35-8A8E-C189DE051AF7}" type="presParOf" srcId="{1ABFEC23-D87D-4471-809D-D5BB7E116D74}" destId="{9C459140-2392-45D0-9A93-F23F62DCBD51}" srcOrd="3" destOrd="0" presId="urn:microsoft.com/office/officeart/2005/8/layout/chevron2"/>
    <dgm:cxn modelId="{ED01C48D-14D5-4F2E-A951-C7FCAC5853CF}" type="presParOf" srcId="{1ABFEC23-D87D-4471-809D-D5BB7E116D74}" destId="{6DDE6E55-BDCC-4DE2-B133-7490293D624F}" srcOrd="4" destOrd="0" presId="urn:microsoft.com/office/officeart/2005/8/layout/chevron2"/>
    <dgm:cxn modelId="{2538ABD1-3AD5-4AE8-B7F0-E87B78D2F0E3}" type="presParOf" srcId="{6DDE6E55-BDCC-4DE2-B133-7490293D624F}" destId="{77B8A4C5-FFD8-4F0F-86AD-3343B0049012}" srcOrd="0" destOrd="0" presId="urn:microsoft.com/office/officeart/2005/8/layout/chevron2"/>
    <dgm:cxn modelId="{2D45523C-C13D-4195-8E12-5F00F7283576}" type="presParOf" srcId="{6DDE6E55-BDCC-4DE2-B133-7490293D624F}" destId="{FF1D0724-55D9-408A-8B00-DDBC346F7417}" srcOrd="1" destOrd="0" presId="urn:microsoft.com/office/officeart/2005/8/layout/chevron2"/>
    <dgm:cxn modelId="{766A079A-E534-4961-A30A-2171629B8ADA}" type="presParOf" srcId="{1ABFEC23-D87D-4471-809D-D5BB7E116D74}" destId="{98D0ECD7-CE75-46C7-867F-B39BB9FD62C3}" srcOrd="5" destOrd="0" presId="urn:microsoft.com/office/officeart/2005/8/layout/chevron2"/>
    <dgm:cxn modelId="{4C05F7F2-E38F-45CC-BCEE-C2CCBE588CF5}" type="presParOf" srcId="{1ABFEC23-D87D-4471-809D-D5BB7E116D74}" destId="{43DA80A3-5BC8-44B6-99F0-6F3168FFFA6B}" srcOrd="6" destOrd="0" presId="urn:microsoft.com/office/officeart/2005/8/layout/chevron2"/>
    <dgm:cxn modelId="{79FE00A3-CFD9-4E47-93A2-2F9A5A9B8BC3}" type="presParOf" srcId="{43DA80A3-5BC8-44B6-99F0-6F3168FFFA6B}" destId="{E468CC82-5DE7-4ACE-855D-9BB68389C818}" srcOrd="0" destOrd="0" presId="urn:microsoft.com/office/officeart/2005/8/layout/chevron2"/>
    <dgm:cxn modelId="{13C4BAE0-3BF0-4969-A333-B0641C41003C}" type="presParOf" srcId="{43DA80A3-5BC8-44B6-99F0-6F3168FFFA6B}" destId="{D565D7FA-559D-4773-82D8-3819E5D6A77C}" srcOrd="1" destOrd="0" presId="urn:microsoft.com/office/officeart/2005/8/layout/chevron2"/>
  </dgm:cxnLst>
  <dgm:bg/>
  <dgm:whole/>
</dgm:dataModel>
</file>

<file path=ppt/diagrams/data2.xml><?xml version="1.0" encoding="utf-8"?>
<dgm:dataModel xmlns:dgm="http://schemas.openxmlformats.org/drawingml/2006/diagram" xmlns:a="http://schemas.openxmlformats.org/drawingml/2006/main">
  <dgm:ptLst>
    <dgm:pt modelId="{FECFC2F4-C75A-43EC-BE24-64F26B9CC126}" type="doc">
      <dgm:prSet loTypeId="urn:microsoft.com/office/officeart/2005/8/layout/hProcess9" loCatId="process" qsTypeId="urn:microsoft.com/office/officeart/2005/8/quickstyle/simple1" qsCatId="simple" csTypeId="urn:microsoft.com/office/officeart/2005/8/colors/accent1_2" csCatId="accent1" phldr="1"/>
      <dgm:spPr/>
    </dgm:pt>
    <dgm:pt modelId="{B5AD92D3-AC0E-412C-A269-FC8CD5518233}">
      <dgm:prSet phldrT="[Texte]">
        <dgm:style>
          <a:lnRef idx="1">
            <a:schemeClr val="accent2"/>
          </a:lnRef>
          <a:fillRef idx="3">
            <a:schemeClr val="accent2"/>
          </a:fillRef>
          <a:effectRef idx="2">
            <a:schemeClr val="accent2"/>
          </a:effectRef>
          <a:fontRef idx="minor">
            <a:schemeClr val="lt1"/>
          </a:fontRef>
        </dgm:style>
      </dgm:prSet>
      <dgm:spPr>
        <a:solidFill>
          <a:srgbClr val="FFFF00"/>
        </a:solidFill>
      </dgm:spPr>
      <dgm:t>
        <a:bodyPr/>
        <a:lstStyle/>
        <a:p>
          <a:r>
            <a:rPr lang="fr-FR" dirty="0" smtClean="0">
              <a:solidFill>
                <a:schemeClr val="bg1"/>
              </a:solidFill>
            </a:rPr>
            <a:t>Plaque neurale</a:t>
          </a:r>
          <a:endParaRPr lang="fr-FR" dirty="0">
            <a:solidFill>
              <a:schemeClr val="bg1"/>
            </a:solidFill>
          </a:endParaRPr>
        </a:p>
      </dgm:t>
    </dgm:pt>
    <dgm:pt modelId="{67E6AA7B-6095-4829-98F2-A75650913AAE}" type="parTrans" cxnId="{DF919435-018C-4CB0-B68D-274F9DA98AAD}">
      <dgm:prSet/>
      <dgm:spPr/>
      <dgm:t>
        <a:bodyPr/>
        <a:lstStyle/>
        <a:p>
          <a:endParaRPr lang="fr-FR"/>
        </a:p>
      </dgm:t>
    </dgm:pt>
    <dgm:pt modelId="{15A2DCA8-0514-4A95-9079-753930E43974}" type="sibTrans" cxnId="{DF919435-018C-4CB0-B68D-274F9DA98AAD}">
      <dgm:prSet/>
      <dgm:spPr/>
      <dgm:t>
        <a:bodyPr/>
        <a:lstStyle/>
        <a:p>
          <a:endParaRPr lang="fr-FR"/>
        </a:p>
      </dgm:t>
    </dgm:pt>
    <dgm:pt modelId="{1F82976A-A601-4105-A16A-5ED6F63FE831}">
      <dgm:prSet phldrT="[Texte]">
        <dgm:style>
          <a:lnRef idx="1">
            <a:schemeClr val="accent2"/>
          </a:lnRef>
          <a:fillRef idx="3">
            <a:schemeClr val="accent2"/>
          </a:fillRef>
          <a:effectRef idx="2">
            <a:schemeClr val="accent2"/>
          </a:effectRef>
          <a:fontRef idx="minor">
            <a:schemeClr val="lt1"/>
          </a:fontRef>
        </dgm:style>
      </dgm:prSet>
      <dgm:spPr>
        <a:solidFill>
          <a:srgbClr val="92D050"/>
        </a:solidFill>
      </dgm:spPr>
      <dgm:t>
        <a:bodyPr/>
        <a:lstStyle/>
        <a:p>
          <a:r>
            <a:rPr lang="fr-FR" dirty="0" smtClean="0">
              <a:solidFill>
                <a:schemeClr val="bg1"/>
              </a:solidFill>
            </a:rPr>
            <a:t>Gouttière neurale</a:t>
          </a:r>
          <a:endParaRPr lang="fr-FR" dirty="0">
            <a:solidFill>
              <a:schemeClr val="bg1"/>
            </a:solidFill>
          </a:endParaRPr>
        </a:p>
      </dgm:t>
    </dgm:pt>
    <dgm:pt modelId="{BC2E0335-05C9-4BDE-9627-DE8FAC24CEA1}" type="parTrans" cxnId="{91B87771-B9AA-417D-8DE2-AB16C9E3A552}">
      <dgm:prSet/>
      <dgm:spPr/>
      <dgm:t>
        <a:bodyPr/>
        <a:lstStyle/>
        <a:p>
          <a:endParaRPr lang="fr-FR"/>
        </a:p>
      </dgm:t>
    </dgm:pt>
    <dgm:pt modelId="{413C5806-B4E0-4E89-B8A5-7E9865307DB6}" type="sibTrans" cxnId="{91B87771-B9AA-417D-8DE2-AB16C9E3A552}">
      <dgm:prSet/>
      <dgm:spPr/>
      <dgm:t>
        <a:bodyPr/>
        <a:lstStyle/>
        <a:p>
          <a:endParaRPr lang="fr-FR"/>
        </a:p>
      </dgm:t>
    </dgm:pt>
    <dgm:pt modelId="{B9AD6E88-158E-4E2F-816F-49C03AA5FE42}">
      <dgm:prSet phldrT="[Texte]">
        <dgm:style>
          <a:lnRef idx="1">
            <a:schemeClr val="accent2"/>
          </a:lnRef>
          <a:fillRef idx="3">
            <a:schemeClr val="accent2"/>
          </a:fillRef>
          <a:effectRef idx="2">
            <a:schemeClr val="accent2"/>
          </a:effectRef>
          <a:fontRef idx="minor">
            <a:schemeClr val="lt1"/>
          </a:fontRef>
        </dgm:style>
      </dgm:prSet>
      <dgm:spPr>
        <a:solidFill>
          <a:srgbClr val="00B050"/>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fr-FR" dirty="0" smtClean="0">
              <a:solidFill>
                <a:schemeClr val="bg1"/>
              </a:solidFill>
            </a:rPr>
            <a:t>Tube neural</a:t>
          </a:r>
        </a:p>
        <a:p>
          <a:pPr defTabSz="1689100">
            <a:lnSpc>
              <a:spcPct val="90000"/>
            </a:lnSpc>
            <a:spcBef>
              <a:spcPct val="0"/>
            </a:spcBef>
            <a:spcAft>
              <a:spcPct val="35000"/>
            </a:spcAft>
          </a:pPr>
          <a:endParaRPr lang="fr-FR" dirty="0">
            <a:solidFill>
              <a:schemeClr val="bg1"/>
            </a:solidFill>
          </a:endParaRPr>
        </a:p>
      </dgm:t>
    </dgm:pt>
    <dgm:pt modelId="{A1100E65-528D-4831-AF41-AAEF235CE561}" type="parTrans" cxnId="{B522A02C-F8CD-463E-9E85-2E9FB5AC4918}">
      <dgm:prSet/>
      <dgm:spPr/>
      <dgm:t>
        <a:bodyPr/>
        <a:lstStyle/>
        <a:p>
          <a:endParaRPr lang="fr-FR"/>
        </a:p>
      </dgm:t>
    </dgm:pt>
    <dgm:pt modelId="{E7214DF8-88B2-4C4E-BC50-0FF651719D91}" type="sibTrans" cxnId="{B522A02C-F8CD-463E-9E85-2E9FB5AC4918}">
      <dgm:prSet/>
      <dgm:spPr/>
      <dgm:t>
        <a:bodyPr/>
        <a:lstStyle/>
        <a:p>
          <a:endParaRPr lang="fr-FR"/>
        </a:p>
      </dgm:t>
    </dgm:pt>
    <dgm:pt modelId="{459B1EE8-6F05-4C1C-BC1A-D9DAFEC0B343}" type="pres">
      <dgm:prSet presAssocID="{FECFC2F4-C75A-43EC-BE24-64F26B9CC126}" presName="CompostProcess" presStyleCnt="0">
        <dgm:presLayoutVars>
          <dgm:dir/>
          <dgm:resizeHandles val="exact"/>
        </dgm:presLayoutVars>
      </dgm:prSet>
      <dgm:spPr/>
    </dgm:pt>
    <dgm:pt modelId="{1BF77FFD-C91F-425A-99BD-2B2FAA935982}" type="pres">
      <dgm:prSet presAssocID="{FECFC2F4-C75A-43EC-BE24-64F26B9CC126}" presName="arrow" presStyleLbl="bgShp" presStyleIdx="0" presStyleCnt="1">
        <dgm:style>
          <a:lnRef idx="1">
            <a:schemeClr val="accent1"/>
          </a:lnRef>
          <a:fillRef idx="3">
            <a:schemeClr val="accent1"/>
          </a:fillRef>
          <a:effectRef idx="2">
            <a:schemeClr val="accent1"/>
          </a:effectRef>
          <a:fontRef idx="minor">
            <a:schemeClr val="lt1"/>
          </a:fontRef>
        </dgm:style>
      </dgm:prSet>
      <dgm:spPr>
        <a:solidFill>
          <a:srgbClr val="91BDB9"/>
        </a:solidFill>
      </dgm:spPr>
    </dgm:pt>
    <dgm:pt modelId="{3D62133F-D99C-464B-BFBC-3151303D57D9}" type="pres">
      <dgm:prSet presAssocID="{FECFC2F4-C75A-43EC-BE24-64F26B9CC126}" presName="linearProcess" presStyleCnt="0"/>
      <dgm:spPr/>
    </dgm:pt>
    <dgm:pt modelId="{D5D61B77-A852-4954-BA50-B7E77D51EF9C}" type="pres">
      <dgm:prSet presAssocID="{B5AD92D3-AC0E-412C-A269-FC8CD5518233}" presName="textNode" presStyleLbl="node1" presStyleIdx="0" presStyleCnt="3" custScaleY="61524">
        <dgm:presLayoutVars>
          <dgm:bulletEnabled val="1"/>
        </dgm:presLayoutVars>
      </dgm:prSet>
      <dgm:spPr/>
    </dgm:pt>
    <dgm:pt modelId="{2997EF56-8363-429B-B484-FBDE8EAA1BD3}" type="pres">
      <dgm:prSet presAssocID="{15A2DCA8-0514-4A95-9079-753930E43974}" presName="sibTrans" presStyleCnt="0"/>
      <dgm:spPr/>
    </dgm:pt>
    <dgm:pt modelId="{C8F2C048-ACFA-430F-AF3B-C64AAE9D894C}" type="pres">
      <dgm:prSet presAssocID="{1F82976A-A601-4105-A16A-5ED6F63FE831}" presName="textNode" presStyleLbl="node1" presStyleIdx="1" presStyleCnt="3" custScaleY="61524">
        <dgm:presLayoutVars>
          <dgm:bulletEnabled val="1"/>
        </dgm:presLayoutVars>
      </dgm:prSet>
      <dgm:spPr/>
    </dgm:pt>
    <dgm:pt modelId="{BD62DE1A-4B18-4B3F-BF4D-7B23308D4AB0}" type="pres">
      <dgm:prSet presAssocID="{413C5806-B4E0-4E89-B8A5-7E9865307DB6}" presName="sibTrans" presStyleCnt="0"/>
      <dgm:spPr/>
    </dgm:pt>
    <dgm:pt modelId="{731FE312-3137-493A-AE15-F592DCC03667}" type="pres">
      <dgm:prSet presAssocID="{B9AD6E88-158E-4E2F-816F-49C03AA5FE42}" presName="textNode" presStyleLbl="node1" presStyleIdx="2" presStyleCnt="3" custScaleY="61524">
        <dgm:presLayoutVars>
          <dgm:bulletEnabled val="1"/>
        </dgm:presLayoutVars>
      </dgm:prSet>
      <dgm:spPr/>
      <dgm:t>
        <a:bodyPr/>
        <a:lstStyle/>
        <a:p>
          <a:endParaRPr lang="fr-FR"/>
        </a:p>
      </dgm:t>
    </dgm:pt>
  </dgm:ptLst>
  <dgm:cxnLst>
    <dgm:cxn modelId="{DF919435-018C-4CB0-B68D-274F9DA98AAD}" srcId="{FECFC2F4-C75A-43EC-BE24-64F26B9CC126}" destId="{B5AD92D3-AC0E-412C-A269-FC8CD5518233}" srcOrd="0" destOrd="0" parTransId="{67E6AA7B-6095-4829-98F2-A75650913AAE}" sibTransId="{15A2DCA8-0514-4A95-9079-753930E43974}"/>
    <dgm:cxn modelId="{06C1C404-4DF8-459D-80A3-1E63D3A3411A}" type="presOf" srcId="{1F82976A-A601-4105-A16A-5ED6F63FE831}" destId="{C8F2C048-ACFA-430F-AF3B-C64AAE9D894C}" srcOrd="0" destOrd="0" presId="urn:microsoft.com/office/officeart/2005/8/layout/hProcess9"/>
    <dgm:cxn modelId="{6F8488C7-97CB-4C15-A189-ABC90DCB1592}" type="presOf" srcId="{FECFC2F4-C75A-43EC-BE24-64F26B9CC126}" destId="{459B1EE8-6F05-4C1C-BC1A-D9DAFEC0B343}" srcOrd="0" destOrd="0" presId="urn:microsoft.com/office/officeart/2005/8/layout/hProcess9"/>
    <dgm:cxn modelId="{91DDB55F-D963-47B5-BEE8-BAA3C732BF00}" type="presOf" srcId="{B9AD6E88-158E-4E2F-816F-49C03AA5FE42}" destId="{731FE312-3137-493A-AE15-F592DCC03667}" srcOrd="0" destOrd="0" presId="urn:microsoft.com/office/officeart/2005/8/layout/hProcess9"/>
    <dgm:cxn modelId="{B522A02C-F8CD-463E-9E85-2E9FB5AC4918}" srcId="{FECFC2F4-C75A-43EC-BE24-64F26B9CC126}" destId="{B9AD6E88-158E-4E2F-816F-49C03AA5FE42}" srcOrd="2" destOrd="0" parTransId="{A1100E65-528D-4831-AF41-AAEF235CE561}" sibTransId="{E7214DF8-88B2-4C4E-BC50-0FF651719D91}"/>
    <dgm:cxn modelId="{91B87771-B9AA-417D-8DE2-AB16C9E3A552}" srcId="{FECFC2F4-C75A-43EC-BE24-64F26B9CC126}" destId="{1F82976A-A601-4105-A16A-5ED6F63FE831}" srcOrd="1" destOrd="0" parTransId="{BC2E0335-05C9-4BDE-9627-DE8FAC24CEA1}" sibTransId="{413C5806-B4E0-4E89-B8A5-7E9865307DB6}"/>
    <dgm:cxn modelId="{E04E8290-718B-498A-8626-8609DD13E43B}" type="presOf" srcId="{B5AD92D3-AC0E-412C-A269-FC8CD5518233}" destId="{D5D61B77-A852-4954-BA50-B7E77D51EF9C}" srcOrd="0" destOrd="0" presId="urn:microsoft.com/office/officeart/2005/8/layout/hProcess9"/>
    <dgm:cxn modelId="{FC2C91B6-F42E-4611-A531-CC2156AF0414}" type="presParOf" srcId="{459B1EE8-6F05-4C1C-BC1A-D9DAFEC0B343}" destId="{1BF77FFD-C91F-425A-99BD-2B2FAA935982}" srcOrd="0" destOrd="0" presId="urn:microsoft.com/office/officeart/2005/8/layout/hProcess9"/>
    <dgm:cxn modelId="{9D15A535-C654-470D-8C52-D6D97EC6EC7B}" type="presParOf" srcId="{459B1EE8-6F05-4C1C-BC1A-D9DAFEC0B343}" destId="{3D62133F-D99C-464B-BFBC-3151303D57D9}" srcOrd="1" destOrd="0" presId="urn:microsoft.com/office/officeart/2005/8/layout/hProcess9"/>
    <dgm:cxn modelId="{2AECB3B7-42EC-4897-B53E-E1DAB5353E48}" type="presParOf" srcId="{3D62133F-D99C-464B-BFBC-3151303D57D9}" destId="{D5D61B77-A852-4954-BA50-B7E77D51EF9C}" srcOrd="0" destOrd="0" presId="urn:microsoft.com/office/officeart/2005/8/layout/hProcess9"/>
    <dgm:cxn modelId="{E4742DDE-E823-4525-968D-413D70BFA746}" type="presParOf" srcId="{3D62133F-D99C-464B-BFBC-3151303D57D9}" destId="{2997EF56-8363-429B-B484-FBDE8EAA1BD3}" srcOrd="1" destOrd="0" presId="urn:microsoft.com/office/officeart/2005/8/layout/hProcess9"/>
    <dgm:cxn modelId="{E87EC142-1AC9-4BE3-B883-94D60A14A85F}" type="presParOf" srcId="{3D62133F-D99C-464B-BFBC-3151303D57D9}" destId="{C8F2C048-ACFA-430F-AF3B-C64AAE9D894C}" srcOrd="2" destOrd="0" presId="urn:microsoft.com/office/officeart/2005/8/layout/hProcess9"/>
    <dgm:cxn modelId="{49F4B863-6C5F-4754-B359-E36B9F5878F8}" type="presParOf" srcId="{3D62133F-D99C-464B-BFBC-3151303D57D9}" destId="{BD62DE1A-4B18-4B3F-BF4D-7B23308D4AB0}" srcOrd="3" destOrd="0" presId="urn:microsoft.com/office/officeart/2005/8/layout/hProcess9"/>
    <dgm:cxn modelId="{2A2C59B2-1FC3-425D-85BE-5162C5EF335B}" type="presParOf" srcId="{3D62133F-D99C-464B-BFBC-3151303D57D9}" destId="{731FE312-3137-493A-AE15-F592DCC03667}" srcOrd="4" destOrd="0" presId="urn:microsoft.com/office/officeart/2005/8/layout/hProcess9"/>
  </dgm:cxnLst>
  <dgm:bg/>
  <dgm:whole/>
</dgm:dataModel>
</file>

<file path=ppt/diagrams/data3.xml><?xml version="1.0" encoding="utf-8"?>
<dgm:dataModel xmlns:dgm="http://schemas.openxmlformats.org/drawingml/2006/diagram" xmlns:a="http://schemas.openxmlformats.org/drawingml/2006/main">
  <dgm:ptLst>
    <dgm:pt modelId="{8AB56A9E-FCF1-4074-B01E-032CF49745D9}"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fr-FR"/>
        </a:p>
      </dgm:t>
    </dgm:pt>
    <dgm:pt modelId="{0897921C-CD4B-46E5-B40F-DCEFD200FE27}">
      <dgm:prSet phldrT="[Texte]"/>
      <dgm:spPr/>
      <dgm:t>
        <a:bodyPr/>
        <a:lstStyle/>
        <a:p>
          <a:r>
            <a:rPr lang="fr-FR" b="1" dirty="0" smtClean="0">
              <a:solidFill>
                <a:schemeClr val="bg1"/>
              </a:solidFill>
            </a:rPr>
            <a:t>Tube neural </a:t>
          </a:r>
          <a:endParaRPr lang="fr-FR" b="1" dirty="0">
            <a:solidFill>
              <a:schemeClr val="bg1"/>
            </a:solidFill>
          </a:endParaRPr>
        </a:p>
      </dgm:t>
    </dgm:pt>
    <dgm:pt modelId="{F88165DB-FDC3-4435-A8E4-2CEA83745189}" type="parTrans" cxnId="{743386EA-8A1A-44DC-A0EE-17923CF371C0}">
      <dgm:prSet/>
      <dgm:spPr/>
      <dgm:t>
        <a:bodyPr/>
        <a:lstStyle/>
        <a:p>
          <a:endParaRPr lang="fr-FR">
            <a:solidFill>
              <a:schemeClr val="bg1"/>
            </a:solidFill>
          </a:endParaRPr>
        </a:p>
      </dgm:t>
    </dgm:pt>
    <dgm:pt modelId="{5CD01249-79D8-468B-B02F-864C4BC56934}" type="sibTrans" cxnId="{743386EA-8A1A-44DC-A0EE-17923CF371C0}">
      <dgm:prSet/>
      <dgm:spPr/>
      <dgm:t>
        <a:bodyPr/>
        <a:lstStyle/>
        <a:p>
          <a:endParaRPr lang="fr-FR">
            <a:solidFill>
              <a:schemeClr val="bg1"/>
            </a:solidFill>
          </a:endParaRPr>
        </a:p>
      </dgm:t>
    </dgm:pt>
    <dgm:pt modelId="{60618346-18D5-4153-A8CE-87C63032E30D}">
      <dgm:prSet phldrT="[Texte]" custT="1"/>
      <dgm:spPr>
        <a:gradFill flip="none" rotWithShape="0">
          <a:gsLst>
            <a:gs pos="0">
              <a:srgbClr val="9966FF">
                <a:tint val="66000"/>
                <a:satMod val="160000"/>
              </a:srgbClr>
            </a:gs>
            <a:gs pos="50000">
              <a:srgbClr val="9966FF">
                <a:tint val="44500"/>
                <a:satMod val="160000"/>
              </a:srgbClr>
            </a:gs>
            <a:gs pos="100000">
              <a:srgbClr val="9966FF">
                <a:tint val="23500"/>
                <a:satMod val="160000"/>
              </a:srgbClr>
            </a:gs>
          </a:gsLst>
          <a:lin ang="10800000" scaled="1"/>
          <a:tileRect/>
        </a:gradFill>
      </dgm:spPr>
      <dgm:t>
        <a:bodyPr/>
        <a:lstStyle/>
        <a:p>
          <a:r>
            <a:rPr lang="fr-FR" sz="1400" b="1" dirty="0" smtClean="0">
              <a:solidFill>
                <a:schemeClr val="bg1"/>
              </a:solidFill>
            </a:rPr>
            <a:t>Prosencéphale</a:t>
          </a:r>
          <a:endParaRPr lang="fr-FR" sz="1400" b="1" dirty="0">
            <a:solidFill>
              <a:schemeClr val="bg1"/>
            </a:solidFill>
          </a:endParaRPr>
        </a:p>
      </dgm:t>
    </dgm:pt>
    <dgm:pt modelId="{005D769A-DDB6-4B9D-A452-B178C078E8D8}" type="parTrans" cxnId="{F0F6A3C8-28CC-45BF-9562-9D1B4A807592}">
      <dgm:prSet/>
      <dgm:spPr/>
      <dgm:t>
        <a:bodyPr/>
        <a:lstStyle/>
        <a:p>
          <a:endParaRPr lang="fr-FR">
            <a:solidFill>
              <a:schemeClr val="bg1"/>
            </a:solidFill>
          </a:endParaRPr>
        </a:p>
      </dgm:t>
    </dgm:pt>
    <dgm:pt modelId="{FE190E91-FDA5-4E49-AEBA-759C8B0E3797}" type="sibTrans" cxnId="{F0F6A3C8-28CC-45BF-9562-9D1B4A807592}">
      <dgm:prSet/>
      <dgm:spPr/>
      <dgm:t>
        <a:bodyPr/>
        <a:lstStyle/>
        <a:p>
          <a:endParaRPr lang="fr-FR">
            <a:solidFill>
              <a:schemeClr val="bg1"/>
            </a:solidFill>
          </a:endParaRPr>
        </a:p>
      </dgm:t>
    </dgm:pt>
    <dgm:pt modelId="{E10C7921-00B1-4828-AB26-9057A149928B}">
      <dgm:prSet phldrT="[Texte]" custT="1"/>
      <dgm:spPr>
        <a:gradFill flip="none" rotWithShape="0">
          <a:gsLst>
            <a:gs pos="0">
              <a:srgbClr val="CC0000">
                <a:tint val="66000"/>
                <a:satMod val="160000"/>
              </a:srgbClr>
            </a:gs>
            <a:gs pos="50000">
              <a:srgbClr val="CC0000">
                <a:tint val="44500"/>
                <a:satMod val="160000"/>
              </a:srgbClr>
            </a:gs>
            <a:gs pos="100000">
              <a:srgbClr val="CC0000">
                <a:tint val="23500"/>
                <a:satMod val="160000"/>
              </a:srgbClr>
            </a:gs>
          </a:gsLst>
          <a:path path="circle">
            <a:fillToRect l="50000" t="50000" r="50000" b="50000"/>
          </a:path>
          <a:tileRect/>
        </a:gradFill>
      </dgm:spPr>
      <dgm:t>
        <a:bodyPr/>
        <a:lstStyle/>
        <a:p>
          <a:r>
            <a:rPr lang="fr-FR" sz="1400" b="1" dirty="0" smtClean="0">
              <a:solidFill>
                <a:schemeClr val="bg1"/>
              </a:solidFill>
            </a:rPr>
            <a:t>Mésencéphale</a:t>
          </a:r>
          <a:endParaRPr lang="fr-FR" sz="1400" b="1" dirty="0">
            <a:solidFill>
              <a:schemeClr val="bg1"/>
            </a:solidFill>
          </a:endParaRPr>
        </a:p>
      </dgm:t>
    </dgm:pt>
    <dgm:pt modelId="{89904F55-0DEA-4B9D-A283-A40254AD13F2}" type="parTrans" cxnId="{3AB8BA65-E2D0-437E-BEC4-9A212893999E}">
      <dgm:prSet/>
      <dgm:spPr/>
      <dgm:t>
        <a:bodyPr/>
        <a:lstStyle/>
        <a:p>
          <a:endParaRPr lang="fr-FR">
            <a:solidFill>
              <a:schemeClr val="bg1"/>
            </a:solidFill>
          </a:endParaRPr>
        </a:p>
      </dgm:t>
    </dgm:pt>
    <dgm:pt modelId="{CF71A0D7-B496-471C-85C0-A97AD8B862CD}" type="sibTrans" cxnId="{3AB8BA65-E2D0-437E-BEC4-9A212893999E}">
      <dgm:prSet/>
      <dgm:spPr/>
      <dgm:t>
        <a:bodyPr/>
        <a:lstStyle/>
        <a:p>
          <a:endParaRPr lang="fr-FR">
            <a:solidFill>
              <a:schemeClr val="bg1"/>
            </a:solidFill>
          </a:endParaRPr>
        </a:p>
      </dgm:t>
    </dgm:pt>
    <dgm:pt modelId="{21ADFDC7-3656-44F6-A76B-DDF683E05E0D}">
      <dgm:prSet custT="1"/>
      <dgm:spPr>
        <a:gradFill flip="none" rotWithShape="0">
          <a:gsLst>
            <a:gs pos="0">
              <a:srgbClr val="99CC00">
                <a:shade val="30000"/>
                <a:satMod val="115000"/>
              </a:srgbClr>
            </a:gs>
            <a:gs pos="50000">
              <a:srgbClr val="99CC00">
                <a:shade val="67500"/>
                <a:satMod val="115000"/>
              </a:srgbClr>
            </a:gs>
            <a:gs pos="100000">
              <a:srgbClr val="99CC00">
                <a:shade val="100000"/>
                <a:satMod val="115000"/>
              </a:srgbClr>
            </a:gs>
          </a:gsLst>
          <a:lin ang="5400000" scaled="1"/>
          <a:tileRect/>
        </a:gradFill>
      </dgm:spPr>
      <dgm:t>
        <a:bodyPr/>
        <a:lstStyle/>
        <a:p>
          <a:r>
            <a:rPr lang="fr-FR" sz="1200" b="1" dirty="0" smtClean="0">
              <a:solidFill>
                <a:schemeClr val="bg1"/>
              </a:solidFill>
            </a:rPr>
            <a:t>Rhombencéphale</a:t>
          </a:r>
          <a:endParaRPr lang="fr-FR" sz="1200" b="1" dirty="0"/>
        </a:p>
      </dgm:t>
    </dgm:pt>
    <dgm:pt modelId="{EACD7373-B486-43B7-9FA2-403EBE184F8B}" type="parTrans" cxnId="{D05B2233-73CD-4B4B-A862-F73B4AEC5DBC}">
      <dgm:prSet/>
      <dgm:spPr/>
      <dgm:t>
        <a:bodyPr/>
        <a:lstStyle/>
        <a:p>
          <a:endParaRPr lang="fr-FR"/>
        </a:p>
      </dgm:t>
    </dgm:pt>
    <dgm:pt modelId="{C26C1F35-3CB9-4AEF-9C11-FD5C0EFA298A}" type="sibTrans" cxnId="{D05B2233-73CD-4B4B-A862-F73B4AEC5DBC}">
      <dgm:prSet/>
      <dgm:spPr/>
      <dgm:t>
        <a:bodyPr/>
        <a:lstStyle/>
        <a:p>
          <a:endParaRPr lang="fr-FR"/>
        </a:p>
      </dgm:t>
    </dgm:pt>
    <dgm:pt modelId="{FDB74A8C-EE7C-4588-A9C3-8FF68497DC9A}" type="pres">
      <dgm:prSet presAssocID="{8AB56A9E-FCF1-4074-B01E-032CF49745D9}" presName="diagram" presStyleCnt="0">
        <dgm:presLayoutVars>
          <dgm:chPref val="1"/>
          <dgm:dir/>
          <dgm:animOne val="branch"/>
          <dgm:animLvl val="lvl"/>
          <dgm:resizeHandles val="exact"/>
        </dgm:presLayoutVars>
      </dgm:prSet>
      <dgm:spPr/>
    </dgm:pt>
    <dgm:pt modelId="{A9C45E82-44BF-45A8-A823-9CDAD4F06C32}" type="pres">
      <dgm:prSet presAssocID="{0897921C-CD4B-46E5-B40F-DCEFD200FE27}" presName="root1" presStyleCnt="0"/>
      <dgm:spPr/>
    </dgm:pt>
    <dgm:pt modelId="{73EDFCB2-B2E3-47B9-B02B-5BA2088B447B}" type="pres">
      <dgm:prSet presAssocID="{0897921C-CD4B-46E5-B40F-DCEFD200FE27}" presName="LevelOneTextNode" presStyleLbl="node0" presStyleIdx="0" presStyleCnt="1" custScaleY="202455">
        <dgm:presLayoutVars>
          <dgm:chPref val="3"/>
        </dgm:presLayoutVars>
      </dgm:prSet>
      <dgm:spPr/>
      <dgm:t>
        <a:bodyPr/>
        <a:lstStyle/>
        <a:p>
          <a:endParaRPr lang="fr-FR"/>
        </a:p>
      </dgm:t>
    </dgm:pt>
    <dgm:pt modelId="{FDE3A9F8-6438-4497-B119-CA009D6CC4C9}" type="pres">
      <dgm:prSet presAssocID="{0897921C-CD4B-46E5-B40F-DCEFD200FE27}" presName="level2hierChild" presStyleCnt="0"/>
      <dgm:spPr/>
    </dgm:pt>
    <dgm:pt modelId="{C00716A9-2676-4C49-A118-D8B3E9929D50}" type="pres">
      <dgm:prSet presAssocID="{005D769A-DDB6-4B9D-A452-B178C078E8D8}" presName="conn2-1" presStyleLbl="parChTrans1D2" presStyleIdx="0" presStyleCnt="3"/>
      <dgm:spPr/>
    </dgm:pt>
    <dgm:pt modelId="{6EFFD9CB-D22E-47A2-8FF9-824737B7979C}" type="pres">
      <dgm:prSet presAssocID="{005D769A-DDB6-4B9D-A452-B178C078E8D8}" presName="connTx" presStyleLbl="parChTrans1D2" presStyleIdx="0" presStyleCnt="3"/>
      <dgm:spPr/>
    </dgm:pt>
    <dgm:pt modelId="{65BAF984-560A-4953-84D9-67D0199BC6DC}" type="pres">
      <dgm:prSet presAssocID="{60618346-18D5-4153-A8CE-87C63032E30D}" presName="root2" presStyleCnt="0"/>
      <dgm:spPr/>
    </dgm:pt>
    <dgm:pt modelId="{075A660A-6F74-4660-AEC0-8CC98CC335EA}" type="pres">
      <dgm:prSet presAssocID="{60618346-18D5-4153-A8CE-87C63032E30D}" presName="LevelTwoTextNode" presStyleLbl="node2" presStyleIdx="0" presStyleCnt="3" custScaleX="136940" custLinFactY="-38386" custLinFactNeighborX="4350" custLinFactNeighborY="-100000">
        <dgm:presLayoutVars>
          <dgm:chPref val="3"/>
        </dgm:presLayoutVars>
      </dgm:prSet>
      <dgm:spPr/>
      <dgm:t>
        <a:bodyPr/>
        <a:lstStyle/>
        <a:p>
          <a:endParaRPr lang="fr-FR"/>
        </a:p>
      </dgm:t>
    </dgm:pt>
    <dgm:pt modelId="{AC22C01B-FF9B-40EA-A1BF-FC148FE37B82}" type="pres">
      <dgm:prSet presAssocID="{60618346-18D5-4153-A8CE-87C63032E30D}" presName="level3hierChild" presStyleCnt="0"/>
      <dgm:spPr/>
    </dgm:pt>
    <dgm:pt modelId="{DD1BDB48-94A2-471C-8120-5A8003A1419C}" type="pres">
      <dgm:prSet presAssocID="{89904F55-0DEA-4B9D-A283-A40254AD13F2}" presName="conn2-1" presStyleLbl="parChTrans1D2" presStyleIdx="1" presStyleCnt="3"/>
      <dgm:spPr/>
    </dgm:pt>
    <dgm:pt modelId="{B930D74E-991F-4103-9AE9-F0C0B1019FFC}" type="pres">
      <dgm:prSet presAssocID="{89904F55-0DEA-4B9D-A283-A40254AD13F2}" presName="connTx" presStyleLbl="parChTrans1D2" presStyleIdx="1" presStyleCnt="3"/>
      <dgm:spPr/>
    </dgm:pt>
    <dgm:pt modelId="{75C62167-AE4C-4791-8484-4D7D0A8A6648}" type="pres">
      <dgm:prSet presAssocID="{E10C7921-00B1-4828-AB26-9057A149928B}" presName="root2" presStyleCnt="0"/>
      <dgm:spPr/>
    </dgm:pt>
    <dgm:pt modelId="{1E8F2831-0CA8-46B6-8B2D-8FE3C8E00315}" type="pres">
      <dgm:prSet presAssocID="{E10C7921-00B1-4828-AB26-9057A149928B}" presName="LevelTwoTextNode" presStyleLbl="node2" presStyleIdx="1" presStyleCnt="3" custScaleX="139788" custLinFactNeighborY="2294">
        <dgm:presLayoutVars>
          <dgm:chPref val="3"/>
        </dgm:presLayoutVars>
      </dgm:prSet>
      <dgm:spPr/>
      <dgm:t>
        <a:bodyPr/>
        <a:lstStyle/>
        <a:p>
          <a:endParaRPr lang="fr-FR"/>
        </a:p>
      </dgm:t>
    </dgm:pt>
    <dgm:pt modelId="{8B886C62-DF3C-470B-AF07-34ADC7922D77}" type="pres">
      <dgm:prSet presAssocID="{E10C7921-00B1-4828-AB26-9057A149928B}" presName="level3hierChild" presStyleCnt="0"/>
      <dgm:spPr/>
    </dgm:pt>
    <dgm:pt modelId="{9AB80C3D-5DB3-47B0-BAB7-2D8E80E4414D}" type="pres">
      <dgm:prSet presAssocID="{EACD7373-B486-43B7-9FA2-403EBE184F8B}" presName="conn2-1" presStyleLbl="parChTrans1D2" presStyleIdx="2" presStyleCnt="3"/>
      <dgm:spPr/>
    </dgm:pt>
    <dgm:pt modelId="{53515036-4238-4A21-B018-6E07805B3262}" type="pres">
      <dgm:prSet presAssocID="{EACD7373-B486-43B7-9FA2-403EBE184F8B}" presName="connTx" presStyleLbl="parChTrans1D2" presStyleIdx="2" presStyleCnt="3"/>
      <dgm:spPr/>
    </dgm:pt>
    <dgm:pt modelId="{2AAA2159-A32F-427C-818B-07ADE958CE9E}" type="pres">
      <dgm:prSet presAssocID="{21ADFDC7-3656-44F6-A76B-DDF683E05E0D}" presName="root2" presStyleCnt="0"/>
      <dgm:spPr/>
    </dgm:pt>
    <dgm:pt modelId="{3B23FE9F-526C-4FFF-AE05-5F747E2F638F}" type="pres">
      <dgm:prSet presAssocID="{21ADFDC7-3656-44F6-A76B-DDF683E05E0D}" presName="LevelTwoTextNode" presStyleLbl="node2" presStyleIdx="2" presStyleCnt="3" custScaleX="148699" custLinFactY="23722" custLinFactNeighborY="100000">
        <dgm:presLayoutVars>
          <dgm:chPref val="3"/>
        </dgm:presLayoutVars>
      </dgm:prSet>
      <dgm:spPr/>
      <dgm:t>
        <a:bodyPr/>
        <a:lstStyle/>
        <a:p>
          <a:endParaRPr lang="fr-FR"/>
        </a:p>
      </dgm:t>
    </dgm:pt>
    <dgm:pt modelId="{1B6EE92B-21D9-42C6-8E5B-EE018111EDC4}" type="pres">
      <dgm:prSet presAssocID="{21ADFDC7-3656-44F6-A76B-DDF683E05E0D}" presName="level3hierChild" presStyleCnt="0"/>
      <dgm:spPr/>
    </dgm:pt>
  </dgm:ptLst>
  <dgm:cxnLst>
    <dgm:cxn modelId="{B7C986F9-1380-4F04-8759-4E05BA455942}" type="presOf" srcId="{E10C7921-00B1-4828-AB26-9057A149928B}" destId="{1E8F2831-0CA8-46B6-8B2D-8FE3C8E00315}" srcOrd="0" destOrd="0" presId="urn:microsoft.com/office/officeart/2005/8/layout/hierarchy2"/>
    <dgm:cxn modelId="{3AB8BA65-E2D0-437E-BEC4-9A212893999E}" srcId="{0897921C-CD4B-46E5-B40F-DCEFD200FE27}" destId="{E10C7921-00B1-4828-AB26-9057A149928B}" srcOrd="1" destOrd="0" parTransId="{89904F55-0DEA-4B9D-A283-A40254AD13F2}" sibTransId="{CF71A0D7-B496-471C-85C0-A97AD8B862CD}"/>
    <dgm:cxn modelId="{097942AE-72D6-4C69-A0CE-535D252AB50D}" type="presOf" srcId="{8AB56A9E-FCF1-4074-B01E-032CF49745D9}" destId="{FDB74A8C-EE7C-4588-A9C3-8FF68497DC9A}" srcOrd="0" destOrd="0" presId="urn:microsoft.com/office/officeart/2005/8/layout/hierarchy2"/>
    <dgm:cxn modelId="{3BC6139E-3C3E-4F0B-9DC7-09FA4FF5C46F}" type="presOf" srcId="{89904F55-0DEA-4B9D-A283-A40254AD13F2}" destId="{DD1BDB48-94A2-471C-8120-5A8003A1419C}" srcOrd="0" destOrd="0" presId="urn:microsoft.com/office/officeart/2005/8/layout/hierarchy2"/>
    <dgm:cxn modelId="{80109F42-74BE-49BF-BA8C-315A62E0C709}" type="presOf" srcId="{60618346-18D5-4153-A8CE-87C63032E30D}" destId="{075A660A-6F74-4660-AEC0-8CC98CC335EA}" srcOrd="0" destOrd="0" presId="urn:microsoft.com/office/officeart/2005/8/layout/hierarchy2"/>
    <dgm:cxn modelId="{F0F6A3C8-28CC-45BF-9562-9D1B4A807592}" srcId="{0897921C-CD4B-46E5-B40F-DCEFD200FE27}" destId="{60618346-18D5-4153-A8CE-87C63032E30D}" srcOrd="0" destOrd="0" parTransId="{005D769A-DDB6-4B9D-A452-B178C078E8D8}" sibTransId="{FE190E91-FDA5-4E49-AEBA-759C8B0E3797}"/>
    <dgm:cxn modelId="{0762E393-4014-4FB1-941D-62BD7729AC45}" type="presOf" srcId="{005D769A-DDB6-4B9D-A452-B178C078E8D8}" destId="{6EFFD9CB-D22E-47A2-8FF9-824737B7979C}" srcOrd="1" destOrd="0" presId="urn:microsoft.com/office/officeart/2005/8/layout/hierarchy2"/>
    <dgm:cxn modelId="{743386EA-8A1A-44DC-A0EE-17923CF371C0}" srcId="{8AB56A9E-FCF1-4074-B01E-032CF49745D9}" destId="{0897921C-CD4B-46E5-B40F-DCEFD200FE27}" srcOrd="0" destOrd="0" parTransId="{F88165DB-FDC3-4435-A8E4-2CEA83745189}" sibTransId="{5CD01249-79D8-468B-B02F-864C4BC56934}"/>
    <dgm:cxn modelId="{F2F90EF1-4551-4C9F-AE31-5D470206FF6F}" type="presOf" srcId="{EACD7373-B486-43B7-9FA2-403EBE184F8B}" destId="{53515036-4238-4A21-B018-6E07805B3262}" srcOrd="1" destOrd="0" presId="urn:microsoft.com/office/officeart/2005/8/layout/hierarchy2"/>
    <dgm:cxn modelId="{32F167CF-3D18-4693-9DC5-6C23A7A7595A}" type="presOf" srcId="{EACD7373-B486-43B7-9FA2-403EBE184F8B}" destId="{9AB80C3D-5DB3-47B0-BAB7-2D8E80E4414D}" srcOrd="0" destOrd="0" presId="urn:microsoft.com/office/officeart/2005/8/layout/hierarchy2"/>
    <dgm:cxn modelId="{D05B2233-73CD-4B4B-A862-F73B4AEC5DBC}" srcId="{0897921C-CD4B-46E5-B40F-DCEFD200FE27}" destId="{21ADFDC7-3656-44F6-A76B-DDF683E05E0D}" srcOrd="2" destOrd="0" parTransId="{EACD7373-B486-43B7-9FA2-403EBE184F8B}" sibTransId="{C26C1F35-3CB9-4AEF-9C11-FD5C0EFA298A}"/>
    <dgm:cxn modelId="{E926C772-7537-47D2-864D-553D0BD5200F}" type="presOf" srcId="{21ADFDC7-3656-44F6-A76B-DDF683E05E0D}" destId="{3B23FE9F-526C-4FFF-AE05-5F747E2F638F}" srcOrd="0" destOrd="0" presId="urn:microsoft.com/office/officeart/2005/8/layout/hierarchy2"/>
    <dgm:cxn modelId="{F5E26CB6-58F7-43FC-A070-4029526170D1}" type="presOf" srcId="{0897921C-CD4B-46E5-B40F-DCEFD200FE27}" destId="{73EDFCB2-B2E3-47B9-B02B-5BA2088B447B}" srcOrd="0" destOrd="0" presId="urn:microsoft.com/office/officeart/2005/8/layout/hierarchy2"/>
    <dgm:cxn modelId="{40C1DE9C-3287-4458-AE8A-03BBFCD1FA58}" type="presOf" srcId="{89904F55-0DEA-4B9D-A283-A40254AD13F2}" destId="{B930D74E-991F-4103-9AE9-F0C0B1019FFC}" srcOrd="1" destOrd="0" presId="urn:microsoft.com/office/officeart/2005/8/layout/hierarchy2"/>
    <dgm:cxn modelId="{CD483C79-FA94-42DF-9462-D28F7118B85B}" type="presOf" srcId="{005D769A-DDB6-4B9D-A452-B178C078E8D8}" destId="{C00716A9-2676-4C49-A118-D8B3E9929D50}" srcOrd="0" destOrd="0" presId="urn:microsoft.com/office/officeart/2005/8/layout/hierarchy2"/>
    <dgm:cxn modelId="{0F6F9326-0098-4006-AD3A-5CE6FBA6FA38}" type="presParOf" srcId="{FDB74A8C-EE7C-4588-A9C3-8FF68497DC9A}" destId="{A9C45E82-44BF-45A8-A823-9CDAD4F06C32}" srcOrd="0" destOrd="0" presId="urn:microsoft.com/office/officeart/2005/8/layout/hierarchy2"/>
    <dgm:cxn modelId="{C2B24003-BE5B-40BC-840D-8F56FD90C526}" type="presParOf" srcId="{A9C45E82-44BF-45A8-A823-9CDAD4F06C32}" destId="{73EDFCB2-B2E3-47B9-B02B-5BA2088B447B}" srcOrd="0" destOrd="0" presId="urn:microsoft.com/office/officeart/2005/8/layout/hierarchy2"/>
    <dgm:cxn modelId="{AC4F2F89-6199-4DF8-8737-6B986605F27F}" type="presParOf" srcId="{A9C45E82-44BF-45A8-A823-9CDAD4F06C32}" destId="{FDE3A9F8-6438-4497-B119-CA009D6CC4C9}" srcOrd="1" destOrd="0" presId="urn:microsoft.com/office/officeart/2005/8/layout/hierarchy2"/>
    <dgm:cxn modelId="{7CC28B81-7249-47C3-88BB-D1644CD647D4}" type="presParOf" srcId="{FDE3A9F8-6438-4497-B119-CA009D6CC4C9}" destId="{C00716A9-2676-4C49-A118-D8B3E9929D50}" srcOrd="0" destOrd="0" presId="urn:microsoft.com/office/officeart/2005/8/layout/hierarchy2"/>
    <dgm:cxn modelId="{12535581-5D1C-41B8-BFC2-BD606744F9B4}" type="presParOf" srcId="{C00716A9-2676-4C49-A118-D8B3E9929D50}" destId="{6EFFD9CB-D22E-47A2-8FF9-824737B7979C}" srcOrd="0" destOrd="0" presId="urn:microsoft.com/office/officeart/2005/8/layout/hierarchy2"/>
    <dgm:cxn modelId="{ACB0D238-F962-49A2-88E4-411ECFC4926B}" type="presParOf" srcId="{FDE3A9F8-6438-4497-B119-CA009D6CC4C9}" destId="{65BAF984-560A-4953-84D9-67D0199BC6DC}" srcOrd="1" destOrd="0" presId="urn:microsoft.com/office/officeart/2005/8/layout/hierarchy2"/>
    <dgm:cxn modelId="{C0C7677A-4C96-4826-9C61-2432841B7FCE}" type="presParOf" srcId="{65BAF984-560A-4953-84D9-67D0199BC6DC}" destId="{075A660A-6F74-4660-AEC0-8CC98CC335EA}" srcOrd="0" destOrd="0" presId="urn:microsoft.com/office/officeart/2005/8/layout/hierarchy2"/>
    <dgm:cxn modelId="{FF020617-D01E-48D0-8BCD-45AC969DE9DA}" type="presParOf" srcId="{65BAF984-560A-4953-84D9-67D0199BC6DC}" destId="{AC22C01B-FF9B-40EA-A1BF-FC148FE37B82}" srcOrd="1" destOrd="0" presId="urn:microsoft.com/office/officeart/2005/8/layout/hierarchy2"/>
    <dgm:cxn modelId="{F1235320-957C-4A85-9228-33DFC3B31840}" type="presParOf" srcId="{FDE3A9F8-6438-4497-B119-CA009D6CC4C9}" destId="{DD1BDB48-94A2-471C-8120-5A8003A1419C}" srcOrd="2" destOrd="0" presId="urn:microsoft.com/office/officeart/2005/8/layout/hierarchy2"/>
    <dgm:cxn modelId="{86985FE3-1324-412D-99C5-66450B427434}" type="presParOf" srcId="{DD1BDB48-94A2-471C-8120-5A8003A1419C}" destId="{B930D74E-991F-4103-9AE9-F0C0B1019FFC}" srcOrd="0" destOrd="0" presId="urn:microsoft.com/office/officeart/2005/8/layout/hierarchy2"/>
    <dgm:cxn modelId="{D198118B-0113-482A-BA92-D5A85D03B917}" type="presParOf" srcId="{FDE3A9F8-6438-4497-B119-CA009D6CC4C9}" destId="{75C62167-AE4C-4791-8484-4D7D0A8A6648}" srcOrd="3" destOrd="0" presId="urn:microsoft.com/office/officeart/2005/8/layout/hierarchy2"/>
    <dgm:cxn modelId="{FCDCA679-5135-4C52-8B0B-B7BF620E9411}" type="presParOf" srcId="{75C62167-AE4C-4791-8484-4D7D0A8A6648}" destId="{1E8F2831-0CA8-46B6-8B2D-8FE3C8E00315}" srcOrd="0" destOrd="0" presId="urn:microsoft.com/office/officeart/2005/8/layout/hierarchy2"/>
    <dgm:cxn modelId="{FF8E049B-B165-466D-BC14-42AAA4935C02}" type="presParOf" srcId="{75C62167-AE4C-4791-8484-4D7D0A8A6648}" destId="{8B886C62-DF3C-470B-AF07-34ADC7922D77}" srcOrd="1" destOrd="0" presId="urn:microsoft.com/office/officeart/2005/8/layout/hierarchy2"/>
    <dgm:cxn modelId="{0C8446A1-80CA-4A89-82A9-6A7FEF458EA8}" type="presParOf" srcId="{FDE3A9F8-6438-4497-B119-CA009D6CC4C9}" destId="{9AB80C3D-5DB3-47B0-BAB7-2D8E80E4414D}" srcOrd="4" destOrd="0" presId="urn:microsoft.com/office/officeart/2005/8/layout/hierarchy2"/>
    <dgm:cxn modelId="{228AD3D8-0599-4EA8-8EA9-6DAA03FD14A6}" type="presParOf" srcId="{9AB80C3D-5DB3-47B0-BAB7-2D8E80E4414D}" destId="{53515036-4238-4A21-B018-6E07805B3262}" srcOrd="0" destOrd="0" presId="urn:microsoft.com/office/officeart/2005/8/layout/hierarchy2"/>
    <dgm:cxn modelId="{71E0A9D7-2E1E-42C6-8809-4D40080D9A70}" type="presParOf" srcId="{FDE3A9F8-6438-4497-B119-CA009D6CC4C9}" destId="{2AAA2159-A32F-427C-818B-07ADE958CE9E}" srcOrd="5" destOrd="0" presId="urn:microsoft.com/office/officeart/2005/8/layout/hierarchy2"/>
    <dgm:cxn modelId="{B2FDC601-195E-4AE6-A806-53FBCD21D301}" type="presParOf" srcId="{2AAA2159-A32F-427C-818B-07ADE958CE9E}" destId="{3B23FE9F-526C-4FFF-AE05-5F747E2F638F}" srcOrd="0" destOrd="0" presId="urn:microsoft.com/office/officeart/2005/8/layout/hierarchy2"/>
    <dgm:cxn modelId="{7FEDD66F-7B63-47D2-B368-A3B50699A67F}" type="presParOf" srcId="{2AAA2159-A32F-427C-818B-07ADE958CE9E}" destId="{1B6EE92B-21D9-42C6-8E5B-EE018111EDC4}" srcOrd="1" destOrd="0" presId="urn:microsoft.com/office/officeart/2005/8/layout/hierarchy2"/>
  </dgm:cxnLst>
  <dgm:bg/>
  <dgm:whole/>
</dgm:dataModel>
</file>

<file path=ppt/diagrams/data4.xml><?xml version="1.0" encoding="utf-8"?>
<dgm:dataModel xmlns:dgm="http://schemas.openxmlformats.org/drawingml/2006/diagram" xmlns:a="http://schemas.openxmlformats.org/drawingml/2006/main">
  <dgm:ptLst>
    <dgm:pt modelId="{73A470F8-6021-414A-A85F-F9CBB16C66EE}" type="doc">
      <dgm:prSet loTypeId="urn:microsoft.com/office/officeart/2005/8/layout/hierarchy6" loCatId="hierarchy" qsTypeId="urn:microsoft.com/office/officeart/2005/8/quickstyle/simple1" qsCatId="simple" csTypeId="urn:microsoft.com/office/officeart/2005/8/colors/accent3_1" csCatId="accent3" phldr="1"/>
      <dgm:spPr/>
      <dgm:t>
        <a:bodyPr/>
        <a:lstStyle/>
        <a:p>
          <a:endParaRPr lang="fr-FR"/>
        </a:p>
      </dgm:t>
    </dgm:pt>
    <dgm:pt modelId="{E5E744C7-B965-44C2-87CE-49BF4A035D41}">
      <dgm:prSet phldrT="[Texte]" custT="1"/>
      <dgm:spPr/>
      <dgm:t>
        <a:bodyPr/>
        <a:lstStyle/>
        <a:p>
          <a:r>
            <a:rPr lang="fr-FR" sz="1400" b="1" dirty="0" smtClean="0"/>
            <a:t>syringomyélie</a:t>
          </a:r>
          <a:endParaRPr lang="fr-FR" sz="1400" b="1" dirty="0"/>
        </a:p>
      </dgm:t>
    </dgm:pt>
    <dgm:pt modelId="{C7FFF1D6-221D-4452-98F7-1C554F388102}" type="parTrans" cxnId="{70D37AFF-B137-4970-8A33-ACEBF3B4EFDB}">
      <dgm:prSet/>
      <dgm:spPr/>
      <dgm:t>
        <a:bodyPr/>
        <a:lstStyle/>
        <a:p>
          <a:endParaRPr lang="fr-FR" sz="1400" b="1">
            <a:solidFill>
              <a:schemeClr val="bg1"/>
            </a:solidFill>
          </a:endParaRPr>
        </a:p>
      </dgm:t>
    </dgm:pt>
    <dgm:pt modelId="{D3FD6853-4982-4C99-80C6-F39F4FA67432}" type="sibTrans" cxnId="{70D37AFF-B137-4970-8A33-ACEBF3B4EFDB}">
      <dgm:prSet/>
      <dgm:spPr/>
      <dgm:t>
        <a:bodyPr/>
        <a:lstStyle/>
        <a:p>
          <a:endParaRPr lang="fr-FR" sz="1400" b="1">
            <a:solidFill>
              <a:schemeClr val="bg1"/>
            </a:solidFill>
          </a:endParaRPr>
        </a:p>
      </dgm:t>
    </dgm:pt>
    <dgm:pt modelId="{AFB0F40C-A96D-478F-BB9D-D730A1A7721D}">
      <dgm:prSet phldrT="[Texte]" custT="1"/>
      <dgm:spPr/>
      <dgm:t>
        <a:bodyPr/>
        <a:lstStyle/>
        <a:p>
          <a:r>
            <a:rPr lang="fr-FR" sz="1800" b="1" dirty="0" smtClean="0"/>
            <a:t>Type III</a:t>
          </a:r>
          <a:endParaRPr lang="fr-FR" sz="1800" b="1" dirty="0"/>
        </a:p>
      </dgm:t>
    </dgm:pt>
    <dgm:pt modelId="{78D21BB4-AB7F-4D28-931E-8BC5D2760869}" type="parTrans" cxnId="{A47D3DFD-666E-43FA-9FF5-4495BE16E040}">
      <dgm:prSet/>
      <dgm:spPr/>
      <dgm:t>
        <a:bodyPr/>
        <a:lstStyle/>
        <a:p>
          <a:endParaRPr lang="fr-FR" sz="1400" b="1">
            <a:solidFill>
              <a:schemeClr val="bg1"/>
            </a:solidFill>
          </a:endParaRPr>
        </a:p>
      </dgm:t>
    </dgm:pt>
    <dgm:pt modelId="{DF60FBF7-B49E-41BD-982D-8E483A91BDD2}" type="sibTrans" cxnId="{A47D3DFD-666E-43FA-9FF5-4495BE16E040}">
      <dgm:prSet/>
      <dgm:spPr/>
      <dgm:t>
        <a:bodyPr/>
        <a:lstStyle/>
        <a:p>
          <a:endParaRPr lang="fr-FR" sz="1400" b="1">
            <a:solidFill>
              <a:schemeClr val="bg1"/>
            </a:solidFill>
          </a:endParaRPr>
        </a:p>
      </dgm:t>
    </dgm:pt>
    <dgm:pt modelId="{A73BFFFB-80B4-4B3D-8EB9-2018C8BF9BCF}">
      <dgm:prSet custT="1"/>
      <dgm:spPr>
        <a:solidFill>
          <a:srgbClr val="FFFF00"/>
        </a:solidFill>
      </dgm:spPr>
      <dgm:t>
        <a:bodyPr/>
        <a:lstStyle/>
        <a:p>
          <a:r>
            <a:rPr lang="fr-FR" sz="1800" b="1" dirty="0" smtClean="0"/>
            <a:t>Type I</a:t>
          </a:r>
          <a:endParaRPr lang="fr-FR" sz="1800" b="1" dirty="0"/>
        </a:p>
      </dgm:t>
    </dgm:pt>
    <dgm:pt modelId="{877298CA-A01D-460A-A720-88388796ABC4}" type="parTrans" cxnId="{E0A1024F-13BC-48A9-A378-18FCA7667CF9}">
      <dgm:prSet/>
      <dgm:spPr/>
      <dgm:t>
        <a:bodyPr/>
        <a:lstStyle/>
        <a:p>
          <a:endParaRPr lang="fr-FR" sz="1400" b="1">
            <a:solidFill>
              <a:schemeClr val="bg1"/>
            </a:solidFill>
          </a:endParaRPr>
        </a:p>
      </dgm:t>
    </dgm:pt>
    <dgm:pt modelId="{C736E580-4748-48BD-8ED0-04AE0221BC84}" type="sibTrans" cxnId="{E0A1024F-13BC-48A9-A378-18FCA7667CF9}">
      <dgm:prSet/>
      <dgm:spPr/>
      <dgm:t>
        <a:bodyPr/>
        <a:lstStyle/>
        <a:p>
          <a:endParaRPr lang="fr-FR" sz="1400" b="1">
            <a:solidFill>
              <a:schemeClr val="bg1"/>
            </a:solidFill>
          </a:endParaRPr>
        </a:p>
      </dgm:t>
    </dgm:pt>
    <dgm:pt modelId="{0EDC9688-B295-4C93-BC40-A17A648A34BE}">
      <dgm:prSet custT="1"/>
      <dgm:spPr/>
      <dgm:t>
        <a:bodyPr/>
        <a:lstStyle/>
        <a:p>
          <a:r>
            <a:rPr lang="fr-FR" sz="1800" b="1" dirty="0" smtClean="0"/>
            <a:t>Type IV</a:t>
          </a:r>
          <a:endParaRPr lang="fr-FR" sz="1800" b="1" dirty="0"/>
        </a:p>
      </dgm:t>
    </dgm:pt>
    <dgm:pt modelId="{DD661D3D-EE48-4761-87DB-EDFC57BFF5B7}" type="parTrans" cxnId="{CBF5B57F-1F4D-4981-B7CD-AEE85F71ADB9}">
      <dgm:prSet/>
      <dgm:spPr/>
      <dgm:t>
        <a:bodyPr/>
        <a:lstStyle/>
        <a:p>
          <a:endParaRPr lang="fr-FR" sz="1400" b="1">
            <a:solidFill>
              <a:schemeClr val="bg1"/>
            </a:solidFill>
          </a:endParaRPr>
        </a:p>
      </dgm:t>
    </dgm:pt>
    <dgm:pt modelId="{FD1816ED-27B0-46AE-9F5D-C7644EBD7BFF}" type="sibTrans" cxnId="{CBF5B57F-1F4D-4981-B7CD-AEE85F71ADB9}">
      <dgm:prSet/>
      <dgm:spPr/>
      <dgm:t>
        <a:bodyPr/>
        <a:lstStyle/>
        <a:p>
          <a:endParaRPr lang="fr-FR" sz="1400" b="1">
            <a:solidFill>
              <a:schemeClr val="bg1"/>
            </a:solidFill>
          </a:endParaRPr>
        </a:p>
      </dgm:t>
    </dgm:pt>
    <dgm:pt modelId="{0AC5D31E-95F7-46F6-ACA1-8F768F0098A5}">
      <dgm:prSet custT="1"/>
      <dgm:spPr/>
      <dgm:t>
        <a:bodyPr/>
        <a:lstStyle/>
        <a:p>
          <a:r>
            <a:rPr lang="fr-FR" sz="1600" b="1" dirty="0" smtClean="0"/>
            <a:t>Type </a:t>
          </a:r>
          <a:r>
            <a:rPr lang="fr-FR" sz="1600" b="1" dirty="0" err="1" smtClean="0"/>
            <a:t>I.B</a:t>
          </a:r>
          <a:endParaRPr lang="fr-FR" sz="1600" b="1" dirty="0" smtClean="0"/>
        </a:p>
      </dgm:t>
    </dgm:pt>
    <dgm:pt modelId="{CCAAB454-2573-4F2B-8169-2FABBD5BC7E5}" type="parTrans" cxnId="{6EA49817-8295-4A52-A584-282478C49EF8}">
      <dgm:prSet/>
      <dgm:spPr/>
      <dgm:t>
        <a:bodyPr/>
        <a:lstStyle/>
        <a:p>
          <a:endParaRPr lang="fr-FR" sz="1400" b="1">
            <a:solidFill>
              <a:schemeClr val="bg1"/>
            </a:solidFill>
          </a:endParaRPr>
        </a:p>
      </dgm:t>
    </dgm:pt>
    <dgm:pt modelId="{D11BB908-EBAA-4AAC-BD0C-ADCC6DD8BEE1}" type="sibTrans" cxnId="{6EA49817-8295-4A52-A584-282478C49EF8}">
      <dgm:prSet/>
      <dgm:spPr/>
      <dgm:t>
        <a:bodyPr/>
        <a:lstStyle/>
        <a:p>
          <a:endParaRPr lang="fr-FR" sz="1400" b="1">
            <a:solidFill>
              <a:schemeClr val="bg1"/>
            </a:solidFill>
          </a:endParaRPr>
        </a:p>
      </dgm:t>
    </dgm:pt>
    <dgm:pt modelId="{CF4C4C58-CC5E-4443-B59C-37DCC301A490}">
      <dgm:prSet custT="1"/>
      <dgm:spPr/>
      <dgm:t>
        <a:bodyPr/>
        <a:lstStyle/>
        <a:p>
          <a:r>
            <a:rPr lang="fr-FR" sz="1400" b="1" dirty="0" smtClean="0"/>
            <a:t>Hydrocéphalie</a:t>
          </a:r>
          <a:endParaRPr lang="fr-FR" sz="1400" b="1" dirty="0"/>
        </a:p>
      </dgm:t>
    </dgm:pt>
    <dgm:pt modelId="{92F4DAD2-EE01-4FEF-B942-EF568F71A95A}" type="parTrans" cxnId="{E1EF5EAF-055A-4E43-B36C-577DE2F7F8A6}">
      <dgm:prSet/>
      <dgm:spPr/>
      <dgm:t>
        <a:bodyPr/>
        <a:lstStyle/>
        <a:p>
          <a:endParaRPr lang="fr-FR" sz="1400" b="1">
            <a:solidFill>
              <a:schemeClr val="bg1"/>
            </a:solidFill>
          </a:endParaRPr>
        </a:p>
      </dgm:t>
    </dgm:pt>
    <dgm:pt modelId="{B0158631-5B1B-45FC-9503-FA18EE33DAC0}" type="sibTrans" cxnId="{E1EF5EAF-055A-4E43-B36C-577DE2F7F8A6}">
      <dgm:prSet/>
      <dgm:spPr/>
      <dgm:t>
        <a:bodyPr/>
        <a:lstStyle/>
        <a:p>
          <a:endParaRPr lang="fr-FR" sz="1400" b="1">
            <a:solidFill>
              <a:schemeClr val="bg1"/>
            </a:solidFill>
          </a:endParaRPr>
        </a:p>
      </dgm:t>
    </dgm:pt>
    <dgm:pt modelId="{E5BD5905-3FE0-497C-BAD4-184172327009}">
      <dgm:prSet custT="1"/>
      <dgm:spPr>
        <a:solidFill>
          <a:srgbClr val="FFFF00"/>
        </a:solidFill>
      </dgm:spPr>
      <dgm:t>
        <a:bodyPr/>
        <a:lstStyle/>
        <a:p>
          <a:r>
            <a:rPr lang="fr-FR" sz="1600" b="1" dirty="0" smtClean="0"/>
            <a:t>Type </a:t>
          </a:r>
          <a:r>
            <a:rPr lang="fr-FR" sz="1600" b="1" dirty="0" err="1" smtClean="0"/>
            <a:t>I.A</a:t>
          </a:r>
          <a:endParaRPr lang="fr-FR" sz="1600" b="1" dirty="0" smtClean="0"/>
        </a:p>
      </dgm:t>
    </dgm:pt>
    <dgm:pt modelId="{483FFD7E-9216-40E4-B5B3-E6D2DB31270A}" type="sibTrans" cxnId="{3952E266-5292-43C4-A84E-E6CA21C166B5}">
      <dgm:prSet/>
      <dgm:spPr/>
      <dgm:t>
        <a:bodyPr/>
        <a:lstStyle/>
        <a:p>
          <a:endParaRPr lang="fr-FR" sz="1400" b="1">
            <a:solidFill>
              <a:schemeClr val="bg1"/>
            </a:solidFill>
          </a:endParaRPr>
        </a:p>
      </dgm:t>
    </dgm:pt>
    <dgm:pt modelId="{066BEE49-0130-49B9-A33A-3DAC6260538E}" type="parTrans" cxnId="{3952E266-5292-43C4-A84E-E6CA21C166B5}">
      <dgm:prSet/>
      <dgm:spPr/>
      <dgm:t>
        <a:bodyPr/>
        <a:lstStyle/>
        <a:p>
          <a:endParaRPr lang="fr-FR" sz="1400" b="1">
            <a:solidFill>
              <a:schemeClr val="bg1"/>
            </a:solidFill>
          </a:endParaRPr>
        </a:p>
      </dgm:t>
    </dgm:pt>
    <dgm:pt modelId="{32339073-0B80-45DE-B7CE-D5DA8C55C5D2}">
      <dgm:prSet custT="1"/>
      <dgm:spPr>
        <a:solidFill>
          <a:srgbClr val="FFFF00"/>
        </a:solidFill>
      </dgm:spPr>
      <dgm:t>
        <a:bodyPr/>
        <a:lstStyle/>
        <a:p>
          <a:r>
            <a:rPr lang="fr-FR" sz="1400" b="1" dirty="0" smtClean="0"/>
            <a:t>Associé é la malformation  de Chiari  type I</a:t>
          </a:r>
          <a:endParaRPr lang="fr-FR" sz="1400" b="1" dirty="0"/>
        </a:p>
      </dgm:t>
    </dgm:pt>
    <dgm:pt modelId="{386BC4F4-9263-49B5-9FA2-4149199EF727}" type="parTrans" cxnId="{F8966582-303F-49F9-9FD9-E1A9CBB7B66D}">
      <dgm:prSet/>
      <dgm:spPr/>
      <dgm:t>
        <a:bodyPr/>
        <a:lstStyle/>
        <a:p>
          <a:endParaRPr lang="fr-FR" sz="1400" b="1"/>
        </a:p>
      </dgm:t>
    </dgm:pt>
    <dgm:pt modelId="{655D4B0E-06A6-4E4D-A879-E71015D13745}" type="sibTrans" cxnId="{F8966582-303F-49F9-9FD9-E1A9CBB7B66D}">
      <dgm:prSet/>
      <dgm:spPr/>
      <dgm:t>
        <a:bodyPr/>
        <a:lstStyle/>
        <a:p>
          <a:endParaRPr lang="fr-FR" sz="1400" b="1"/>
        </a:p>
      </dgm:t>
    </dgm:pt>
    <dgm:pt modelId="{2EBD870D-6E61-40C1-BB62-949581F0815F}">
      <dgm:prSet custT="1"/>
      <dgm:spPr/>
      <dgm:t>
        <a:bodyPr/>
        <a:lstStyle/>
        <a:p>
          <a:r>
            <a:rPr lang="fr-FR" sz="1400" b="1" dirty="0" smtClean="0"/>
            <a:t>Associé aux autres MCOV</a:t>
          </a:r>
          <a:endParaRPr lang="fr-FR" sz="1400" b="1" dirty="0"/>
        </a:p>
      </dgm:t>
    </dgm:pt>
    <dgm:pt modelId="{B7731DC0-382B-4FA0-AAD7-9DEC895F4C1E}" type="parTrans" cxnId="{00C5F5A1-923B-4088-B07A-28F715AFA2A7}">
      <dgm:prSet/>
      <dgm:spPr/>
      <dgm:t>
        <a:bodyPr/>
        <a:lstStyle/>
        <a:p>
          <a:endParaRPr lang="fr-FR" sz="1400" b="1"/>
        </a:p>
      </dgm:t>
    </dgm:pt>
    <dgm:pt modelId="{33F221B4-8037-44BA-A5CA-F9FF6D7DCB64}" type="sibTrans" cxnId="{00C5F5A1-923B-4088-B07A-28F715AFA2A7}">
      <dgm:prSet/>
      <dgm:spPr/>
      <dgm:t>
        <a:bodyPr/>
        <a:lstStyle/>
        <a:p>
          <a:endParaRPr lang="fr-FR" sz="1400" b="1"/>
        </a:p>
      </dgm:t>
    </dgm:pt>
    <dgm:pt modelId="{012CDC9B-DC66-42EC-88D6-9FA0EC5DC6DA}">
      <dgm:prSet phldrT="[Texte]" custT="1"/>
      <dgm:spPr/>
      <dgm:t>
        <a:bodyPr/>
        <a:lstStyle/>
        <a:p>
          <a:pPr algn="l"/>
          <a:r>
            <a:rPr lang="fr-FR" sz="1200" b="1" dirty="0" smtClean="0"/>
            <a:t>A: kystes satellites aux Tumeurs</a:t>
          </a:r>
        </a:p>
        <a:p>
          <a:pPr algn="l"/>
          <a:r>
            <a:rPr lang="fr-FR" sz="1200" b="1" dirty="0" smtClean="0"/>
            <a:t>B: myélomalacie post-traumatiques</a:t>
          </a:r>
        </a:p>
        <a:p>
          <a:pPr algn="l"/>
          <a:r>
            <a:rPr lang="fr-FR" sz="1200" b="1" dirty="0" smtClean="0"/>
            <a:t>C: syrinx au post-arachnoïdites</a:t>
          </a:r>
        </a:p>
        <a:p>
          <a:pPr algn="l"/>
          <a:r>
            <a:rPr lang="fr-FR" sz="1200" b="1" dirty="0" smtClean="0"/>
            <a:t>D: </a:t>
          </a:r>
          <a:r>
            <a:rPr lang="fr-FR" sz="1400" b="1" dirty="0" smtClean="0"/>
            <a:t>myélomalacie</a:t>
          </a:r>
          <a:r>
            <a:rPr lang="fr-FR" sz="1200" b="1" dirty="0" smtClean="0"/>
            <a:t> suite au compression médullaires lente</a:t>
          </a:r>
          <a:endParaRPr lang="fr-FR" sz="1200" b="1" dirty="0"/>
        </a:p>
      </dgm:t>
    </dgm:pt>
    <dgm:pt modelId="{56AEBE0F-0ACE-4371-96D8-8221517D15AC}" type="parTrans" cxnId="{BE8116A0-B445-417F-8758-625675C02535}">
      <dgm:prSet/>
      <dgm:spPr/>
      <dgm:t>
        <a:bodyPr/>
        <a:lstStyle/>
        <a:p>
          <a:endParaRPr lang="fr-FR" sz="1400" b="1"/>
        </a:p>
      </dgm:t>
    </dgm:pt>
    <dgm:pt modelId="{BB59F243-F98F-4717-AB21-8C5849FDD0E7}" type="sibTrans" cxnId="{BE8116A0-B445-417F-8758-625675C02535}">
      <dgm:prSet/>
      <dgm:spPr/>
      <dgm:t>
        <a:bodyPr/>
        <a:lstStyle/>
        <a:p>
          <a:endParaRPr lang="fr-FR" sz="1400" b="1"/>
        </a:p>
      </dgm:t>
    </dgm:pt>
    <dgm:pt modelId="{0A938896-E24F-4C96-B060-FE63C6231E21}">
      <dgm:prSet phldrT="[Texte]" custT="1"/>
      <dgm:spPr/>
      <dgm:t>
        <a:bodyPr/>
        <a:lstStyle/>
        <a:p>
          <a:r>
            <a:rPr lang="fr-FR" sz="1600" b="1" dirty="0" smtClean="0"/>
            <a:t>Formations Kystiques </a:t>
          </a:r>
          <a:endParaRPr lang="fr-FR" sz="1600" b="1" dirty="0"/>
        </a:p>
      </dgm:t>
    </dgm:pt>
    <dgm:pt modelId="{FD88087A-723E-4126-84EB-E70D61C27C0F}" type="parTrans" cxnId="{7B7F1B43-EF27-4DBD-97CA-CDF4B46B9D24}">
      <dgm:prSet/>
      <dgm:spPr/>
      <dgm:t>
        <a:bodyPr/>
        <a:lstStyle/>
        <a:p>
          <a:endParaRPr lang="fr-FR" sz="1400" b="1"/>
        </a:p>
      </dgm:t>
    </dgm:pt>
    <dgm:pt modelId="{057A16A3-0B83-4704-B0F8-1142D2A751BB}" type="sibTrans" cxnId="{7B7F1B43-EF27-4DBD-97CA-CDF4B46B9D24}">
      <dgm:prSet/>
      <dgm:spPr/>
      <dgm:t>
        <a:bodyPr/>
        <a:lstStyle/>
        <a:p>
          <a:endParaRPr lang="fr-FR" sz="1400" b="1"/>
        </a:p>
      </dgm:t>
    </dgm:pt>
    <dgm:pt modelId="{B067D44D-1BF7-43C0-AEF5-C72414D71983}">
      <dgm:prSet custT="1"/>
      <dgm:spPr/>
      <dgm:t>
        <a:bodyPr/>
        <a:lstStyle/>
        <a:p>
          <a:r>
            <a:rPr lang="fr-FR" sz="1600" b="1" dirty="0" smtClean="0"/>
            <a:t>Hydromyélie </a:t>
          </a:r>
          <a:endParaRPr lang="fr-FR" sz="1600" b="1" dirty="0"/>
        </a:p>
      </dgm:t>
    </dgm:pt>
    <dgm:pt modelId="{61E3989F-EAAB-4F0F-AD96-3CE2E347C999}" type="parTrans" cxnId="{3CDED49A-40FF-43BC-AE43-5534D463C7E7}">
      <dgm:prSet/>
      <dgm:spPr/>
      <dgm:t>
        <a:bodyPr/>
        <a:lstStyle/>
        <a:p>
          <a:endParaRPr lang="fr-FR" sz="1400" b="1"/>
        </a:p>
      </dgm:t>
    </dgm:pt>
    <dgm:pt modelId="{44AA9795-8FAE-411D-A6D6-B1A9122044CD}" type="sibTrans" cxnId="{3CDED49A-40FF-43BC-AE43-5534D463C7E7}">
      <dgm:prSet/>
      <dgm:spPr/>
      <dgm:t>
        <a:bodyPr/>
        <a:lstStyle/>
        <a:p>
          <a:endParaRPr lang="fr-FR" sz="1400" b="1"/>
        </a:p>
      </dgm:t>
    </dgm:pt>
    <dgm:pt modelId="{CD301F6E-BB46-4E64-AE57-021FD1C07882}">
      <dgm:prSet phldrT="[Texte]" custT="1"/>
      <dgm:spPr/>
      <dgm:t>
        <a:bodyPr/>
        <a:lstStyle/>
        <a:p>
          <a:r>
            <a:rPr lang="fr-FR" sz="1800" b="1" dirty="0" smtClean="0"/>
            <a:t>Type II</a:t>
          </a:r>
          <a:endParaRPr lang="fr-FR" sz="1800" b="1" dirty="0"/>
        </a:p>
      </dgm:t>
    </dgm:pt>
    <dgm:pt modelId="{BB1E50A3-A2D3-49EA-98E4-1464E32D73D1}" type="parTrans" cxnId="{606186F7-F1A2-4680-9AFC-FB8171031415}">
      <dgm:prSet/>
      <dgm:spPr/>
      <dgm:t>
        <a:bodyPr/>
        <a:lstStyle/>
        <a:p>
          <a:endParaRPr lang="fr-FR" sz="1600" b="1"/>
        </a:p>
      </dgm:t>
    </dgm:pt>
    <dgm:pt modelId="{B3393C56-6E0D-4B0A-AF64-20FFF701EBC6}" type="sibTrans" cxnId="{606186F7-F1A2-4680-9AFC-FB8171031415}">
      <dgm:prSet/>
      <dgm:spPr/>
      <dgm:t>
        <a:bodyPr/>
        <a:lstStyle/>
        <a:p>
          <a:endParaRPr lang="fr-FR" sz="1600" b="1"/>
        </a:p>
      </dgm:t>
    </dgm:pt>
    <dgm:pt modelId="{3A441EE7-90FA-401E-AF5F-A65DF5BBC9FF}">
      <dgm:prSet phldrT="[Texte]" custT="1"/>
      <dgm:spPr/>
      <dgm:t>
        <a:bodyPr/>
        <a:lstStyle/>
        <a:p>
          <a:r>
            <a:rPr lang="fr-FR" sz="1600" b="1" dirty="0" smtClean="0"/>
            <a:t>idiopathique</a:t>
          </a:r>
          <a:endParaRPr lang="fr-FR" sz="1600" b="1" dirty="0"/>
        </a:p>
      </dgm:t>
    </dgm:pt>
    <dgm:pt modelId="{9DF48E7F-CEDA-4323-A058-7D0493C584F0}" type="parTrans" cxnId="{3B8A8099-77C9-407D-A2A8-9F68082F7161}">
      <dgm:prSet/>
      <dgm:spPr/>
      <dgm:t>
        <a:bodyPr/>
        <a:lstStyle/>
        <a:p>
          <a:endParaRPr lang="fr-FR" sz="1600" b="1"/>
        </a:p>
      </dgm:t>
    </dgm:pt>
    <dgm:pt modelId="{834485D3-AFA4-4FCC-BB67-8B3537443718}" type="sibTrans" cxnId="{3B8A8099-77C9-407D-A2A8-9F68082F7161}">
      <dgm:prSet/>
      <dgm:spPr/>
      <dgm:t>
        <a:bodyPr/>
        <a:lstStyle/>
        <a:p>
          <a:endParaRPr lang="fr-FR" sz="1600" b="1"/>
        </a:p>
      </dgm:t>
    </dgm:pt>
    <dgm:pt modelId="{61B09E6D-BFCB-4D12-967E-A128C0FF1C52}" type="pres">
      <dgm:prSet presAssocID="{73A470F8-6021-414A-A85F-F9CBB16C66EE}" presName="mainComposite" presStyleCnt="0">
        <dgm:presLayoutVars>
          <dgm:chPref val="1"/>
          <dgm:dir/>
          <dgm:animOne val="branch"/>
          <dgm:animLvl val="lvl"/>
          <dgm:resizeHandles val="exact"/>
        </dgm:presLayoutVars>
      </dgm:prSet>
      <dgm:spPr/>
      <dgm:t>
        <a:bodyPr/>
        <a:lstStyle/>
        <a:p>
          <a:endParaRPr lang="fr-FR"/>
        </a:p>
      </dgm:t>
    </dgm:pt>
    <dgm:pt modelId="{93D530DD-8B4A-4AA1-A480-C01F1635EEBD}" type="pres">
      <dgm:prSet presAssocID="{73A470F8-6021-414A-A85F-F9CBB16C66EE}" presName="hierFlow" presStyleCnt="0"/>
      <dgm:spPr/>
    </dgm:pt>
    <dgm:pt modelId="{C45B0D52-D9D7-44E9-989C-9C6D93F34254}" type="pres">
      <dgm:prSet presAssocID="{73A470F8-6021-414A-A85F-F9CBB16C66EE}" presName="hierChild1" presStyleCnt="0">
        <dgm:presLayoutVars>
          <dgm:chPref val="1"/>
          <dgm:animOne val="branch"/>
          <dgm:animLvl val="lvl"/>
        </dgm:presLayoutVars>
      </dgm:prSet>
      <dgm:spPr/>
    </dgm:pt>
    <dgm:pt modelId="{A3AAC897-6D9F-41E5-A211-512D409F40AF}" type="pres">
      <dgm:prSet presAssocID="{E5E744C7-B965-44C2-87CE-49BF4A035D41}" presName="Name14" presStyleCnt="0"/>
      <dgm:spPr/>
    </dgm:pt>
    <dgm:pt modelId="{8295FED4-F50B-4BBE-9D62-A5848D140615}" type="pres">
      <dgm:prSet presAssocID="{E5E744C7-B965-44C2-87CE-49BF4A035D41}" presName="level1Shape" presStyleLbl="node0" presStyleIdx="0" presStyleCnt="1" custScaleX="311826">
        <dgm:presLayoutVars>
          <dgm:chPref val="3"/>
        </dgm:presLayoutVars>
      </dgm:prSet>
      <dgm:spPr/>
      <dgm:t>
        <a:bodyPr/>
        <a:lstStyle/>
        <a:p>
          <a:endParaRPr lang="fr-FR"/>
        </a:p>
      </dgm:t>
    </dgm:pt>
    <dgm:pt modelId="{7DC76C2E-2A95-4C1D-AA50-52042882D53E}" type="pres">
      <dgm:prSet presAssocID="{E5E744C7-B965-44C2-87CE-49BF4A035D41}" presName="hierChild2" presStyleCnt="0"/>
      <dgm:spPr/>
    </dgm:pt>
    <dgm:pt modelId="{1DA49D5C-55E5-49D7-98AD-52D5631CBF2F}" type="pres">
      <dgm:prSet presAssocID="{877298CA-A01D-460A-A720-88388796ABC4}" presName="Name19" presStyleLbl="parChTrans1D2" presStyleIdx="0" presStyleCnt="4"/>
      <dgm:spPr/>
      <dgm:t>
        <a:bodyPr/>
        <a:lstStyle/>
        <a:p>
          <a:endParaRPr lang="fr-FR"/>
        </a:p>
      </dgm:t>
    </dgm:pt>
    <dgm:pt modelId="{0388EDB8-CBD7-48FF-92CF-38D44433D4B6}" type="pres">
      <dgm:prSet presAssocID="{A73BFFFB-80B4-4B3D-8EB9-2018C8BF9BCF}" presName="Name21" presStyleCnt="0"/>
      <dgm:spPr/>
    </dgm:pt>
    <dgm:pt modelId="{433D5E97-11DE-4230-A6C9-E7A105839043}" type="pres">
      <dgm:prSet presAssocID="{A73BFFFB-80B4-4B3D-8EB9-2018C8BF9BCF}" presName="level2Shape" presStyleLbl="node2" presStyleIdx="0" presStyleCnt="4" custFlipVert="0" custScaleX="271584" custScaleY="132974"/>
      <dgm:spPr/>
      <dgm:t>
        <a:bodyPr/>
        <a:lstStyle/>
        <a:p>
          <a:endParaRPr lang="fr-FR"/>
        </a:p>
      </dgm:t>
    </dgm:pt>
    <dgm:pt modelId="{EDB6B646-C482-47FA-A6C7-30911DA148BF}" type="pres">
      <dgm:prSet presAssocID="{A73BFFFB-80B4-4B3D-8EB9-2018C8BF9BCF}" presName="hierChild3" presStyleCnt="0"/>
      <dgm:spPr/>
    </dgm:pt>
    <dgm:pt modelId="{16BE92CD-B7FF-41AE-AA58-D731D2866D16}" type="pres">
      <dgm:prSet presAssocID="{066BEE49-0130-49B9-A33A-3DAC6260538E}" presName="Name19" presStyleLbl="parChTrans1D3" presStyleIdx="0" presStyleCnt="5"/>
      <dgm:spPr/>
      <dgm:t>
        <a:bodyPr/>
        <a:lstStyle/>
        <a:p>
          <a:endParaRPr lang="fr-FR"/>
        </a:p>
      </dgm:t>
    </dgm:pt>
    <dgm:pt modelId="{BB602639-5427-4FBF-9109-1FD6936E8B48}" type="pres">
      <dgm:prSet presAssocID="{E5BD5905-3FE0-497C-BAD4-184172327009}" presName="Name21" presStyleCnt="0"/>
      <dgm:spPr/>
    </dgm:pt>
    <dgm:pt modelId="{4CB2A81A-3084-4DF3-B3F2-D4D246B9B1BD}" type="pres">
      <dgm:prSet presAssocID="{E5BD5905-3FE0-497C-BAD4-184172327009}" presName="level2Shape" presStyleLbl="node3" presStyleIdx="0" presStyleCnt="5" custScaleX="246229" custScaleY="145017"/>
      <dgm:spPr/>
      <dgm:t>
        <a:bodyPr/>
        <a:lstStyle/>
        <a:p>
          <a:endParaRPr lang="fr-FR"/>
        </a:p>
      </dgm:t>
    </dgm:pt>
    <dgm:pt modelId="{C3303441-6152-402A-9F33-0C2E512A41DA}" type="pres">
      <dgm:prSet presAssocID="{E5BD5905-3FE0-497C-BAD4-184172327009}" presName="hierChild3" presStyleCnt="0"/>
      <dgm:spPr/>
    </dgm:pt>
    <dgm:pt modelId="{DDFFEB52-8668-47BB-8A97-845DDD5DD031}" type="pres">
      <dgm:prSet presAssocID="{386BC4F4-9263-49B5-9FA2-4149199EF727}" presName="Name19" presStyleLbl="parChTrans1D4" presStyleIdx="0" presStyleCnt="4"/>
      <dgm:spPr/>
      <dgm:t>
        <a:bodyPr/>
        <a:lstStyle/>
        <a:p>
          <a:endParaRPr lang="fr-FR"/>
        </a:p>
      </dgm:t>
    </dgm:pt>
    <dgm:pt modelId="{29D80726-DA94-4551-8DDC-9208F207D63A}" type="pres">
      <dgm:prSet presAssocID="{32339073-0B80-45DE-B7CE-D5DA8C55C5D2}" presName="Name21" presStyleCnt="0"/>
      <dgm:spPr/>
    </dgm:pt>
    <dgm:pt modelId="{E1387C64-F2AC-4D4F-8887-35BE7CB6C3A7}" type="pres">
      <dgm:prSet presAssocID="{32339073-0B80-45DE-B7CE-D5DA8C55C5D2}" presName="level2Shape" presStyleLbl="node4" presStyleIdx="0" presStyleCnt="4" custScaleX="275037" custScaleY="308922"/>
      <dgm:spPr/>
      <dgm:t>
        <a:bodyPr/>
        <a:lstStyle/>
        <a:p>
          <a:endParaRPr lang="fr-FR"/>
        </a:p>
      </dgm:t>
    </dgm:pt>
    <dgm:pt modelId="{0AA1D863-01A1-4899-97EE-3EFFEA7BBD58}" type="pres">
      <dgm:prSet presAssocID="{32339073-0B80-45DE-B7CE-D5DA8C55C5D2}" presName="hierChild3" presStyleCnt="0"/>
      <dgm:spPr/>
    </dgm:pt>
    <dgm:pt modelId="{428CE74C-6900-4A9D-807D-18422152E559}" type="pres">
      <dgm:prSet presAssocID="{CCAAB454-2573-4F2B-8169-2FABBD5BC7E5}" presName="Name19" presStyleLbl="parChTrans1D3" presStyleIdx="1" presStyleCnt="5"/>
      <dgm:spPr/>
      <dgm:t>
        <a:bodyPr/>
        <a:lstStyle/>
        <a:p>
          <a:endParaRPr lang="fr-FR"/>
        </a:p>
      </dgm:t>
    </dgm:pt>
    <dgm:pt modelId="{058BA22D-28C8-4B41-87A9-4B59E0F967E5}" type="pres">
      <dgm:prSet presAssocID="{0AC5D31E-95F7-46F6-ACA1-8F768F0098A5}" presName="Name21" presStyleCnt="0"/>
      <dgm:spPr/>
    </dgm:pt>
    <dgm:pt modelId="{DDACD3AA-8546-4FF8-96ED-246816E0FD5F}" type="pres">
      <dgm:prSet presAssocID="{0AC5D31E-95F7-46F6-ACA1-8F768F0098A5}" presName="level2Shape" presStyleLbl="node3" presStyleIdx="1" presStyleCnt="5" custScaleX="259303" custScaleY="146863"/>
      <dgm:spPr/>
      <dgm:t>
        <a:bodyPr/>
        <a:lstStyle/>
        <a:p>
          <a:endParaRPr lang="fr-FR"/>
        </a:p>
      </dgm:t>
    </dgm:pt>
    <dgm:pt modelId="{5BB16674-A88B-4368-8C23-CD77B426A758}" type="pres">
      <dgm:prSet presAssocID="{0AC5D31E-95F7-46F6-ACA1-8F768F0098A5}" presName="hierChild3" presStyleCnt="0"/>
      <dgm:spPr/>
    </dgm:pt>
    <dgm:pt modelId="{9AD78672-E774-40D6-8BF1-E65CC54C673C}" type="pres">
      <dgm:prSet presAssocID="{B7731DC0-382B-4FA0-AAD7-9DEC895F4C1E}" presName="Name19" presStyleLbl="parChTrans1D4" presStyleIdx="1" presStyleCnt="4"/>
      <dgm:spPr/>
      <dgm:t>
        <a:bodyPr/>
        <a:lstStyle/>
        <a:p>
          <a:endParaRPr lang="fr-FR"/>
        </a:p>
      </dgm:t>
    </dgm:pt>
    <dgm:pt modelId="{A8B93EB2-F9E7-4C1E-A86A-7723778D18B8}" type="pres">
      <dgm:prSet presAssocID="{2EBD870D-6E61-40C1-BB62-949581F0815F}" presName="Name21" presStyleCnt="0"/>
      <dgm:spPr/>
    </dgm:pt>
    <dgm:pt modelId="{DC86C5C5-699A-451F-B142-5824C04AB050}" type="pres">
      <dgm:prSet presAssocID="{2EBD870D-6E61-40C1-BB62-949581F0815F}" presName="level2Shape" presStyleLbl="node4" presStyleIdx="1" presStyleCnt="4" custScaleX="259186" custScaleY="315962"/>
      <dgm:spPr/>
      <dgm:t>
        <a:bodyPr/>
        <a:lstStyle/>
        <a:p>
          <a:endParaRPr lang="fr-FR"/>
        </a:p>
      </dgm:t>
    </dgm:pt>
    <dgm:pt modelId="{5A2E4B72-C9AF-42C7-8E3C-7F6ED1730BFF}" type="pres">
      <dgm:prSet presAssocID="{2EBD870D-6E61-40C1-BB62-949581F0815F}" presName="hierChild3" presStyleCnt="0"/>
      <dgm:spPr/>
    </dgm:pt>
    <dgm:pt modelId="{82160529-5028-434A-ADE8-EA5F44FE9421}" type="pres">
      <dgm:prSet presAssocID="{BB1E50A3-A2D3-49EA-98E4-1464E32D73D1}" presName="Name19" presStyleLbl="parChTrans1D2" presStyleIdx="1" presStyleCnt="4"/>
      <dgm:spPr/>
      <dgm:t>
        <a:bodyPr/>
        <a:lstStyle/>
        <a:p>
          <a:endParaRPr lang="fr-FR"/>
        </a:p>
      </dgm:t>
    </dgm:pt>
    <dgm:pt modelId="{78AD7F12-7911-4CA5-B348-0E2F75A83F71}" type="pres">
      <dgm:prSet presAssocID="{CD301F6E-BB46-4E64-AE57-021FD1C07882}" presName="Name21" presStyleCnt="0"/>
      <dgm:spPr/>
    </dgm:pt>
    <dgm:pt modelId="{DD487852-1367-454A-84E9-38E97B58B84C}" type="pres">
      <dgm:prSet presAssocID="{CD301F6E-BB46-4E64-AE57-021FD1C07882}" presName="level2Shape" presStyleLbl="node2" presStyleIdx="1" presStyleCnt="4" custScaleX="256036" custScaleY="139120"/>
      <dgm:spPr/>
      <dgm:t>
        <a:bodyPr/>
        <a:lstStyle/>
        <a:p>
          <a:endParaRPr lang="fr-FR"/>
        </a:p>
      </dgm:t>
    </dgm:pt>
    <dgm:pt modelId="{76AB2878-E32E-4F98-8737-DAC2BD14821C}" type="pres">
      <dgm:prSet presAssocID="{CD301F6E-BB46-4E64-AE57-021FD1C07882}" presName="hierChild3" presStyleCnt="0"/>
      <dgm:spPr/>
    </dgm:pt>
    <dgm:pt modelId="{B5C75F8B-456C-41C6-98D0-95F4B778DA1E}" type="pres">
      <dgm:prSet presAssocID="{9DF48E7F-CEDA-4323-A058-7D0493C584F0}" presName="Name19" presStyleLbl="parChTrans1D3" presStyleIdx="2" presStyleCnt="5"/>
      <dgm:spPr/>
      <dgm:t>
        <a:bodyPr/>
        <a:lstStyle/>
        <a:p>
          <a:endParaRPr lang="fr-FR"/>
        </a:p>
      </dgm:t>
    </dgm:pt>
    <dgm:pt modelId="{C8711193-EBAD-4850-8E85-20820FE0620A}" type="pres">
      <dgm:prSet presAssocID="{3A441EE7-90FA-401E-AF5F-A65DF5BBC9FF}" presName="Name21" presStyleCnt="0"/>
      <dgm:spPr/>
    </dgm:pt>
    <dgm:pt modelId="{332A8E7C-6847-464D-89D8-F6E1FF139223}" type="pres">
      <dgm:prSet presAssocID="{3A441EE7-90FA-401E-AF5F-A65DF5BBC9FF}" presName="level2Shape" presStyleLbl="node3" presStyleIdx="2" presStyleCnt="5" custScaleX="364223" custScaleY="169724"/>
      <dgm:spPr/>
      <dgm:t>
        <a:bodyPr/>
        <a:lstStyle/>
        <a:p>
          <a:endParaRPr lang="fr-FR"/>
        </a:p>
      </dgm:t>
    </dgm:pt>
    <dgm:pt modelId="{A1650664-B18B-49E8-96DC-1BA49BD1B55C}" type="pres">
      <dgm:prSet presAssocID="{3A441EE7-90FA-401E-AF5F-A65DF5BBC9FF}" presName="hierChild3" presStyleCnt="0"/>
      <dgm:spPr/>
    </dgm:pt>
    <dgm:pt modelId="{1228E85F-58D2-4DDF-B6BF-5966F22B342B}" type="pres">
      <dgm:prSet presAssocID="{78D21BB4-AB7F-4D28-931E-8BC5D2760869}" presName="Name19" presStyleLbl="parChTrans1D2" presStyleIdx="2" presStyleCnt="4"/>
      <dgm:spPr/>
      <dgm:t>
        <a:bodyPr/>
        <a:lstStyle/>
        <a:p>
          <a:endParaRPr lang="fr-FR"/>
        </a:p>
      </dgm:t>
    </dgm:pt>
    <dgm:pt modelId="{7511BB68-5B1D-4D0B-89D3-408E872200F8}" type="pres">
      <dgm:prSet presAssocID="{AFB0F40C-A96D-478F-BB9D-D730A1A7721D}" presName="Name21" presStyleCnt="0"/>
      <dgm:spPr/>
    </dgm:pt>
    <dgm:pt modelId="{36A6C9B0-DE2A-4EDB-A9DE-61C9CF37F3DC}" type="pres">
      <dgm:prSet presAssocID="{AFB0F40C-A96D-478F-BB9D-D730A1A7721D}" presName="level2Shape" presStyleLbl="node2" presStyleIdx="2" presStyleCnt="4" custScaleX="271498" custScaleY="123181"/>
      <dgm:spPr/>
      <dgm:t>
        <a:bodyPr/>
        <a:lstStyle/>
        <a:p>
          <a:endParaRPr lang="fr-FR"/>
        </a:p>
      </dgm:t>
    </dgm:pt>
    <dgm:pt modelId="{6F1C53DB-249B-46D0-9D44-831B04AE8977}" type="pres">
      <dgm:prSet presAssocID="{AFB0F40C-A96D-478F-BB9D-D730A1A7721D}" presName="hierChild3" presStyleCnt="0"/>
      <dgm:spPr/>
    </dgm:pt>
    <dgm:pt modelId="{765ABD18-756A-49E4-A327-1D37D96ADEC5}" type="pres">
      <dgm:prSet presAssocID="{FD88087A-723E-4126-84EB-E70D61C27C0F}" presName="Name19" presStyleLbl="parChTrans1D3" presStyleIdx="3" presStyleCnt="5"/>
      <dgm:spPr/>
      <dgm:t>
        <a:bodyPr/>
        <a:lstStyle/>
        <a:p>
          <a:endParaRPr lang="fr-FR"/>
        </a:p>
      </dgm:t>
    </dgm:pt>
    <dgm:pt modelId="{F081CB64-1618-4858-9128-C7BC32F207FD}" type="pres">
      <dgm:prSet presAssocID="{0A938896-E24F-4C96-B060-FE63C6231E21}" presName="Name21" presStyleCnt="0"/>
      <dgm:spPr/>
    </dgm:pt>
    <dgm:pt modelId="{5333159B-F98B-4A8B-895A-CDC27265D61C}" type="pres">
      <dgm:prSet presAssocID="{0A938896-E24F-4C96-B060-FE63C6231E21}" presName="level2Shape" presStyleLbl="node3" presStyleIdx="3" presStyleCnt="5" custScaleX="338685" custScaleY="201891"/>
      <dgm:spPr/>
      <dgm:t>
        <a:bodyPr/>
        <a:lstStyle/>
        <a:p>
          <a:endParaRPr lang="fr-FR"/>
        </a:p>
      </dgm:t>
    </dgm:pt>
    <dgm:pt modelId="{044719D5-01B2-40BF-9ECC-C42D1EADD4E2}" type="pres">
      <dgm:prSet presAssocID="{0A938896-E24F-4C96-B060-FE63C6231E21}" presName="hierChild3" presStyleCnt="0"/>
      <dgm:spPr/>
    </dgm:pt>
    <dgm:pt modelId="{49BD0552-2F58-48A3-9449-535825D68C43}" type="pres">
      <dgm:prSet presAssocID="{56AEBE0F-0ACE-4371-96D8-8221517D15AC}" presName="Name19" presStyleLbl="parChTrans1D4" presStyleIdx="2" presStyleCnt="4"/>
      <dgm:spPr/>
      <dgm:t>
        <a:bodyPr/>
        <a:lstStyle/>
        <a:p>
          <a:endParaRPr lang="fr-FR"/>
        </a:p>
      </dgm:t>
    </dgm:pt>
    <dgm:pt modelId="{5BE47EF8-9D0C-43F2-9D8D-4BFB66238CF9}" type="pres">
      <dgm:prSet presAssocID="{012CDC9B-DC66-42EC-88D6-9FA0EC5DC6DA}" presName="Name21" presStyleCnt="0"/>
      <dgm:spPr/>
    </dgm:pt>
    <dgm:pt modelId="{EA174DE1-A5E6-4C5E-AEA5-6F3B12F7089E}" type="pres">
      <dgm:prSet presAssocID="{012CDC9B-DC66-42EC-88D6-9FA0EC5DC6DA}" presName="level2Shape" presStyleLbl="node4" presStyleIdx="2" presStyleCnt="4" custScaleX="631082" custScaleY="535406"/>
      <dgm:spPr/>
      <dgm:t>
        <a:bodyPr/>
        <a:lstStyle/>
        <a:p>
          <a:endParaRPr lang="fr-FR"/>
        </a:p>
      </dgm:t>
    </dgm:pt>
    <dgm:pt modelId="{2CCB7C20-41D2-400F-A294-058847D4BBBC}" type="pres">
      <dgm:prSet presAssocID="{012CDC9B-DC66-42EC-88D6-9FA0EC5DC6DA}" presName="hierChild3" presStyleCnt="0"/>
      <dgm:spPr/>
    </dgm:pt>
    <dgm:pt modelId="{A748956A-2C24-4DFC-B817-FD7F63B123A0}" type="pres">
      <dgm:prSet presAssocID="{DD661D3D-EE48-4761-87DB-EDFC57BFF5B7}" presName="Name19" presStyleLbl="parChTrans1D2" presStyleIdx="3" presStyleCnt="4"/>
      <dgm:spPr/>
      <dgm:t>
        <a:bodyPr/>
        <a:lstStyle/>
        <a:p>
          <a:endParaRPr lang="fr-FR"/>
        </a:p>
      </dgm:t>
    </dgm:pt>
    <dgm:pt modelId="{B98254D9-5E5C-472B-AEBF-3D77F81BCC6D}" type="pres">
      <dgm:prSet presAssocID="{0EDC9688-B295-4C93-BC40-A17A648A34BE}" presName="Name21" presStyleCnt="0"/>
      <dgm:spPr/>
    </dgm:pt>
    <dgm:pt modelId="{3766B306-F6EC-455D-9295-1A593D712C99}" type="pres">
      <dgm:prSet presAssocID="{0EDC9688-B295-4C93-BC40-A17A648A34BE}" presName="level2Shape" presStyleLbl="node2" presStyleIdx="3" presStyleCnt="4" custScaleX="272994" custScaleY="132954"/>
      <dgm:spPr/>
      <dgm:t>
        <a:bodyPr/>
        <a:lstStyle/>
        <a:p>
          <a:endParaRPr lang="fr-FR"/>
        </a:p>
      </dgm:t>
    </dgm:pt>
    <dgm:pt modelId="{F1FC797E-27C2-440C-AB9D-2703BC1D30B4}" type="pres">
      <dgm:prSet presAssocID="{0EDC9688-B295-4C93-BC40-A17A648A34BE}" presName="hierChild3" presStyleCnt="0"/>
      <dgm:spPr/>
    </dgm:pt>
    <dgm:pt modelId="{AC2AF40B-99FE-4D52-BC7C-347678C014B9}" type="pres">
      <dgm:prSet presAssocID="{61E3989F-EAAB-4F0F-AD96-3CE2E347C999}" presName="Name19" presStyleLbl="parChTrans1D3" presStyleIdx="4" presStyleCnt="5"/>
      <dgm:spPr/>
      <dgm:t>
        <a:bodyPr/>
        <a:lstStyle/>
        <a:p>
          <a:endParaRPr lang="fr-FR"/>
        </a:p>
      </dgm:t>
    </dgm:pt>
    <dgm:pt modelId="{10A88A08-4111-4F71-8902-F4E503F08A60}" type="pres">
      <dgm:prSet presAssocID="{B067D44D-1BF7-43C0-AEF5-C72414D71983}" presName="Name21" presStyleCnt="0"/>
      <dgm:spPr/>
    </dgm:pt>
    <dgm:pt modelId="{F5C3DA0B-7D71-444A-B04A-8F6118D588E7}" type="pres">
      <dgm:prSet presAssocID="{B067D44D-1BF7-43C0-AEF5-C72414D71983}" presName="level2Shape" presStyleLbl="node3" presStyleIdx="4" presStyleCnt="5" custScaleX="293877" custScaleY="129242"/>
      <dgm:spPr/>
      <dgm:t>
        <a:bodyPr/>
        <a:lstStyle/>
        <a:p>
          <a:endParaRPr lang="fr-FR"/>
        </a:p>
      </dgm:t>
    </dgm:pt>
    <dgm:pt modelId="{D73E05A0-9C4F-46E7-BB73-4CFF4D78F595}" type="pres">
      <dgm:prSet presAssocID="{B067D44D-1BF7-43C0-AEF5-C72414D71983}" presName="hierChild3" presStyleCnt="0"/>
      <dgm:spPr/>
    </dgm:pt>
    <dgm:pt modelId="{0B4983B6-ABC6-40D1-9874-0200191D1BBD}" type="pres">
      <dgm:prSet presAssocID="{92F4DAD2-EE01-4FEF-B942-EF568F71A95A}" presName="Name19" presStyleLbl="parChTrans1D4" presStyleIdx="3" presStyleCnt="4"/>
      <dgm:spPr/>
      <dgm:t>
        <a:bodyPr/>
        <a:lstStyle/>
        <a:p>
          <a:endParaRPr lang="fr-FR"/>
        </a:p>
      </dgm:t>
    </dgm:pt>
    <dgm:pt modelId="{A19D96EF-1831-4DD7-A7D0-14292BF3C6F0}" type="pres">
      <dgm:prSet presAssocID="{CF4C4C58-CC5E-4443-B59C-37DCC301A490}" presName="Name21" presStyleCnt="0"/>
      <dgm:spPr/>
    </dgm:pt>
    <dgm:pt modelId="{8B3EAACC-BCA5-49A3-AC3E-B13F3864D5ED}" type="pres">
      <dgm:prSet presAssocID="{CF4C4C58-CC5E-4443-B59C-37DCC301A490}" presName="level2Shape" presStyleLbl="node4" presStyleIdx="3" presStyleCnt="4" custScaleX="322593" custScaleY="127246"/>
      <dgm:spPr/>
      <dgm:t>
        <a:bodyPr/>
        <a:lstStyle/>
        <a:p>
          <a:endParaRPr lang="fr-FR"/>
        </a:p>
      </dgm:t>
    </dgm:pt>
    <dgm:pt modelId="{76AA66C9-82A9-43F1-99BF-B230BF0D8D17}" type="pres">
      <dgm:prSet presAssocID="{CF4C4C58-CC5E-4443-B59C-37DCC301A490}" presName="hierChild3" presStyleCnt="0"/>
      <dgm:spPr/>
    </dgm:pt>
    <dgm:pt modelId="{E6E06A44-E3BD-439A-8BA3-78E872D7DE73}" type="pres">
      <dgm:prSet presAssocID="{73A470F8-6021-414A-A85F-F9CBB16C66EE}" presName="bgShapesFlow" presStyleCnt="0"/>
      <dgm:spPr/>
    </dgm:pt>
  </dgm:ptLst>
  <dgm:cxnLst>
    <dgm:cxn modelId="{3952E266-5292-43C4-A84E-E6CA21C166B5}" srcId="{A73BFFFB-80B4-4B3D-8EB9-2018C8BF9BCF}" destId="{E5BD5905-3FE0-497C-BAD4-184172327009}" srcOrd="0" destOrd="0" parTransId="{066BEE49-0130-49B9-A33A-3DAC6260538E}" sibTransId="{483FFD7E-9216-40E4-B5B3-E6D2DB31270A}"/>
    <dgm:cxn modelId="{3B8A8099-77C9-407D-A2A8-9F68082F7161}" srcId="{CD301F6E-BB46-4E64-AE57-021FD1C07882}" destId="{3A441EE7-90FA-401E-AF5F-A65DF5BBC9FF}" srcOrd="0" destOrd="0" parTransId="{9DF48E7F-CEDA-4323-A058-7D0493C584F0}" sibTransId="{834485D3-AFA4-4FCC-BB67-8B3537443718}"/>
    <dgm:cxn modelId="{70D37AFF-B137-4970-8A33-ACEBF3B4EFDB}" srcId="{73A470F8-6021-414A-A85F-F9CBB16C66EE}" destId="{E5E744C7-B965-44C2-87CE-49BF4A035D41}" srcOrd="0" destOrd="0" parTransId="{C7FFF1D6-221D-4452-98F7-1C554F388102}" sibTransId="{D3FD6853-4982-4C99-80C6-F39F4FA67432}"/>
    <dgm:cxn modelId="{A47D3DFD-666E-43FA-9FF5-4495BE16E040}" srcId="{E5E744C7-B965-44C2-87CE-49BF4A035D41}" destId="{AFB0F40C-A96D-478F-BB9D-D730A1A7721D}" srcOrd="2" destOrd="0" parTransId="{78D21BB4-AB7F-4D28-931E-8BC5D2760869}" sibTransId="{DF60FBF7-B49E-41BD-982D-8E483A91BDD2}"/>
    <dgm:cxn modelId="{BE8116A0-B445-417F-8758-625675C02535}" srcId="{0A938896-E24F-4C96-B060-FE63C6231E21}" destId="{012CDC9B-DC66-42EC-88D6-9FA0EC5DC6DA}" srcOrd="0" destOrd="0" parTransId="{56AEBE0F-0ACE-4371-96D8-8221517D15AC}" sibTransId="{BB59F243-F98F-4717-AB21-8C5849FDD0E7}"/>
    <dgm:cxn modelId="{E0A1024F-13BC-48A9-A378-18FCA7667CF9}" srcId="{E5E744C7-B965-44C2-87CE-49BF4A035D41}" destId="{A73BFFFB-80B4-4B3D-8EB9-2018C8BF9BCF}" srcOrd="0" destOrd="0" parTransId="{877298CA-A01D-460A-A720-88388796ABC4}" sibTransId="{C736E580-4748-48BD-8ED0-04AE0221BC84}"/>
    <dgm:cxn modelId="{E547EE4F-8F19-4475-92CC-1ECFD669B665}" type="presOf" srcId="{E5BD5905-3FE0-497C-BAD4-184172327009}" destId="{4CB2A81A-3084-4DF3-B3F2-D4D246B9B1BD}" srcOrd="0" destOrd="0" presId="urn:microsoft.com/office/officeart/2005/8/layout/hierarchy6"/>
    <dgm:cxn modelId="{00C5F5A1-923B-4088-B07A-28F715AFA2A7}" srcId="{0AC5D31E-95F7-46F6-ACA1-8F768F0098A5}" destId="{2EBD870D-6E61-40C1-BB62-949581F0815F}" srcOrd="0" destOrd="0" parTransId="{B7731DC0-382B-4FA0-AAD7-9DEC895F4C1E}" sibTransId="{33F221B4-8037-44BA-A5CA-F9FF6D7DCB64}"/>
    <dgm:cxn modelId="{5E03DBBE-48B7-4CEE-967D-3946B984B654}" type="presOf" srcId="{A73BFFFB-80B4-4B3D-8EB9-2018C8BF9BCF}" destId="{433D5E97-11DE-4230-A6C9-E7A105839043}" srcOrd="0" destOrd="0" presId="urn:microsoft.com/office/officeart/2005/8/layout/hierarchy6"/>
    <dgm:cxn modelId="{5A64FD8D-E274-4818-9B3F-AE34C0F00A9D}" type="presOf" srcId="{92F4DAD2-EE01-4FEF-B942-EF568F71A95A}" destId="{0B4983B6-ABC6-40D1-9874-0200191D1BBD}" srcOrd="0" destOrd="0" presId="urn:microsoft.com/office/officeart/2005/8/layout/hierarchy6"/>
    <dgm:cxn modelId="{F8966582-303F-49F9-9FD9-E1A9CBB7B66D}" srcId="{E5BD5905-3FE0-497C-BAD4-184172327009}" destId="{32339073-0B80-45DE-B7CE-D5DA8C55C5D2}" srcOrd="0" destOrd="0" parTransId="{386BC4F4-9263-49B5-9FA2-4149199EF727}" sibTransId="{655D4B0E-06A6-4E4D-A879-E71015D13745}"/>
    <dgm:cxn modelId="{3CDED49A-40FF-43BC-AE43-5534D463C7E7}" srcId="{0EDC9688-B295-4C93-BC40-A17A648A34BE}" destId="{B067D44D-1BF7-43C0-AEF5-C72414D71983}" srcOrd="0" destOrd="0" parTransId="{61E3989F-EAAB-4F0F-AD96-3CE2E347C999}" sibTransId="{44AA9795-8FAE-411D-A6D6-B1A9122044CD}"/>
    <dgm:cxn modelId="{284C26B5-6122-4744-958B-4F9DDB9D6546}" type="presOf" srcId="{B7731DC0-382B-4FA0-AAD7-9DEC895F4C1E}" destId="{9AD78672-E774-40D6-8BF1-E65CC54C673C}" srcOrd="0" destOrd="0" presId="urn:microsoft.com/office/officeart/2005/8/layout/hierarchy6"/>
    <dgm:cxn modelId="{088418D2-DB79-4289-9EED-F79BA89E065E}" type="presOf" srcId="{CCAAB454-2573-4F2B-8169-2FABBD5BC7E5}" destId="{428CE74C-6900-4A9D-807D-18422152E559}" srcOrd="0" destOrd="0" presId="urn:microsoft.com/office/officeart/2005/8/layout/hierarchy6"/>
    <dgm:cxn modelId="{606186F7-F1A2-4680-9AFC-FB8171031415}" srcId="{E5E744C7-B965-44C2-87CE-49BF4A035D41}" destId="{CD301F6E-BB46-4E64-AE57-021FD1C07882}" srcOrd="1" destOrd="0" parTransId="{BB1E50A3-A2D3-49EA-98E4-1464E32D73D1}" sibTransId="{B3393C56-6E0D-4B0A-AF64-20FFF701EBC6}"/>
    <dgm:cxn modelId="{E1EF5EAF-055A-4E43-B36C-577DE2F7F8A6}" srcId="{B067D44D-1BF7-43C0-AEF5-C72414D71983}" destId="{CF4C4C58-CC5E-4443-B59C-37DCC301A490}" srcOrd="0" destOrd="0" parTransId="{92F4DAD2-EE01-4FEF-B942-EF568F71A95A}" sibTransId="{B0158631-5B1B-45FC-9503-FA18EE33DAC0}"/>
    <dgm:cxn modelId="{182BCA4A-CCD0-469E-913E-CD470F6D2C79}" type="presOf" srcId="{386BC4F4-9263-49B5-9FA2-4149199EF727}" destId="{DDFFEB52-8668-47BB-8A97-845DDD5DD031}" srcOrd="0" destOrd="0" presId="urn:microsoft.com/office/officeart/2005/8/layout/hierarchy6"/>
    <dgm:cxn modelId="{1932EC29-28B6-4DF8-8849-D6D77A7864FF}" type="presOf" srcId="{2EBD870D-6E61-40C1-BB62-949581F0815F}" destId="{DC86C5C5-699A-451F-B142-5824C04AB050}" srcOrd="0" destOrd="0" presId="urn:microsoft.com/office/officeart/2005/8/layout/hierarchy6"/>
    <dgm:cxn modelId="{1B85ECCE-2B50-4E4C-95DE-6CBF0A75E2B8}" type="presOf" srcId="{9DF48E7F-CEDA-4323-A058-7D0493C584F0}" destId="{B5C75F8B-456C-41C6-98D0-95F4B778DA1E}" srcOrd="0" destOrd="0" presId="urn:microsoft.com/office/officeart/2005/8/layout/hierarchy6"/>
    <dgm:cxn modelId="{01B748FB-CAB0-46EA-B304-1D2CCC072F60}" type="presOf" srcId="{32339073-0B80-45DE-B7CE-D5DA8C55C5D2}" destId="{E1387C64-F2AC-4D4F-8887-35BE7CB6C3A7}" srcOrd="0" destOrd="0" presId="urn:microsoft.com/office/officeart/2005/8/layout/hierarchy6"/>
    <dgm:cxn modelId="{B75B7B25-AFA0-4551-8A92-271CBF434343}" type="presOf" srcId="{0EDC9688-B295-4C93-BC40-A17A648A34BE}" destId="{3766B306-F6EC-455D-9295-1A593D712C99}" srcOrd="0" destOrd="0" presId="urn:microsoft.com/office/officeart/2005/8/layout/hierarchy6"/>
    <dgm:cxn modelId="{BD4D54D7-C342-4231-8BEF-4A46F2CCEA37}" type="presOf" srcId="{B067D44D-1BF7-43C0-AEF5-C72414D71983}" destId="{F5C3DA0B-7D71-444A-B04A-8F6118D588E7}" srcOrd="0" destOrd="0" presId="urn:microsoft.com/office/officeart/2005/8/layout/hierarchy6"/>
    <dgm:cxn modelId="{E7DC0939-FF2E-48AC-8614-CC74B9521ED4}" type="presOf" srcId="{BB1E50A3-A2D3-49EA-98E4-1464E32D73D1}" destId="{82160529-5028-434A-ADE8-EA5F44FE9421}" srcOrd="0" destOrd="0" presId="urn:microsoft.com/office/officeart/2005/8/layout/hierarchy6"/>
    <dgm:cxn modelId="{F2095A3B-B616-4B59-9C59-95D7EFBBA6BE}" type="presOf" srcId="{AFB0F40C-A96D-478F-BB9D-D730A1A7721D}" destId="{36A6C9B0-DE2A-4EDB-A9DE-61C9CF37F3DC}" srcOrd="0" destOrd="0" presId="urn:microsoft.com/office/officeart/2005/8/layout/hierarchy6"/>
    <dgm:cxn modelId="{BEB1276A-1AFF-43D4-B6EF-8D0C144196E7}" type="presOf" srcId="{0AC5D31E-95F7-46F6-ACA1-8F768F0098A5}" destId="{DDACD3AA-8546-4FF8-96ED-246816E0FD5F}" srcOrd="0" destOrd="0" presId="urn:microsoft.com/office/officeart/2005/8/layout/hierarchy6"/>
    <dgm:cxn modelId="{CBF5B57F-1F4D-4981-B7CD-AEE85F71ADB9}" srcId="{E5E744C7-B965-44C2-87CE-49BF4A035D41}" destId="{0EDC9688-B295-4C93-BC40-A17A648A34BE}" srcOrd="3" destOrd="0" parTransId="{DD661D3D-EE48-4761-87DB-EDFC57BFF5B7}" sibTransId="{FD1816ED-27B0-46AE-9F5D-C7644EBD7BFF}"/>
    <dgm:cxn modelId="{B373C058-E385-49BB-B70A-3FA390E015AC}" type="presOf" srcId="{FD88087A-723E-4126-84EB-E70D61C27C0F}" destId="{765ABD18-756A-49E4-A327-1D37D96ADEC5}" srcOrd="0" destOrd="0" presId="urn:microsoft.com/office/officeart/2005/8/layout/hierarchy6"/>
    <dgm:cxn modelId="{51B54BB4-8EFB-4355-BA02-15BECEF308A7}" type="presOf" srcId="{877298CA-A01D-460A-A720-88388796ABC4}" destId="{1DA49D5C-55E5-49D7-98AD-52D5631CBF2F}" srcOrd="0" destOrd="0" presId="urn:microsoft.com/office/officeart/2005/8/layout/hierarchy6"/>
    <dgm:cxn modelId="{DF96B831-5AB4-4D2C-B0C5-4A692A4A2838}" type="presOf" srcId="{E5E744C7-B965-44C2-87CE-49BF4A035D41}" destId="{8295FED4-F50B-4BBE-9D62-A5848D140615}" srcOrd="0" destOrd="0" presId="urn:microsoft.com/office/officeart/2005/8/layout/hierarchy6"/>
    <dgm:cxn modelId="{323B86D3-C351-43A0-8229-E8D09D55BDFF}" type="presOf" srcId="{CD301F6E-BB46-4E64-AE57-021FD1C07882}" destId="{DD487852-1367-454A-84E9-38E97B58B84C}" srcOrd="0" destOrd="0" presId="urn:microsoft.com/office/officeart/2005/8/layout/hierarchy6"/>
    <dgm:cxn modelId="{5F239879-3AE3-42C9-813E-D8C3F328F2F6}" type="presOf" srcId="{78D21BB4-AB7F-4D28-931E-8BC5D2760869}" destId="{1228E85F-58D2-4DDF-B6BF-5966F22B342B}" srcOrd="0" destOrd="0" presId="urn:microsoft.com/office/officeart/2005/8/layout/hierarchy6"/>
    <dgm:cxn modelId="{931FEEDB-ACBE-44B5-8DB4-51C6DFFD0F71}" type="presOf" srcId="{56AEBE0F-0ACE-4371-96D8-8221517D15AC}" destId="{49BD0552-2F58-48A3-9449-535825D68C43}" srcOrd="0" destOrd="0" presId="urn:microsoft.com/office/officeart/2005/8/layout/hierarchy6"/>
    <dgm:cxn modelId="{A7C9DF10-CD8E-423C-8F08-A367E5C5AB44}" type="presOf" srcId="{73A470F8-6021-414A-A85F-F9CBB16C66EE}" destId="{61B09E6D-BFCB-4D12-967E-A128C0FF1C52}" srcOrd="0" destOrd="0" presId="urn:microsoft.com/office/officeart/2005/8/layout/hierarchy6"/>
    <dgm:cxn modelId="{65212257-55F7-4CC0-8550-7B9B091250DC}" type="presOf" srcId="{CF4C4C58-CC5E-4443-B59C-37DCC301A490}" destId="{8B3EAACC-BCA5-49A3-AC3E-B13F3864D5ED}" srcOrd="0" destOrd="0" presId="urn:microsoft.com/office/officeart/2005/8/layout/hierarchy6"/>
    <dgm:cxn modelId="{6EA49817-8295-4A52-A584-282478C49EF8}" srcId="{A73BFFFB-80B4-4B3D-8EB9-2018C8BF9BCF}" destId="{0AC5D31E-95F7-46F6-ACA1-8F768F0098A5}" srcOrd="1" destOrd="0" parTransId="{CCAAB454-2573-4F2B-8169-2FABBD5BC7E5}" sibTransId="{D11BB908-EBAA-4AAC-BD0C-ADCC6DD8BEE1}"/>
    <dgm:cxn modelId="{2659B5A5-AB97-4329-95C9-BCF17C921264}" type="presOf" srcId="{DD661D3D-EE48-4761-87DB-EDFC57BFF5B7}" destId="{A748956A-2C24-4DFC-B817-FD7F63B123A0}" srcOrd="0" destOrd="0" presId="urn:microsoft.com/office/officeart/2005/8/layout/hierarchy6"/>
    <dgm:cxn modelId="{7B7F1B43-EF27-4DBD-97CA-CDF4B46B9D24}" srcId="{AFB0F40C-A96D-478F-BB9D-D730A1A7721D}" destId="{0A938896-E24F-4C96-B060-FE63C6231E21}" srcOrd="0" destOrd="0" parTransId="{FD88087A-723E-4126-84EB-E70D61C27C0F}" sibTransId="{057A16A3-0B83-4704-B0F8-1142D2A751BB}"/>
    <dgm:cxn modelId="{428B13EE-3DA0-4441-8BF4-D221935D7694}" type="presOf" srcId="{61E3989F-EAAB-4F0F-AD96-3CE2E347C999}" destId="{AC2AF40B-99FE-4D52-BC7C-347678C014B9}" srcOrd="0" destOrd="0" presId="urn:microsoft.com/office/officeart/2005/8/layout/hierarchy6"/>
    <dgm:cxn modelId="{11C13990-2521-4147-9413-FD1196306001}" type="presOf" srcId="{066BEE49-0130-49B9-A33A-3DAC6260538E}" destId="{16BE92CD-B7FF-41AE-AA58-D731D2866D16}" srcOrd="0" destOrd="0" presId="urn:microsoft.com/office/officeart/2005/8/layout/hierarchy6"/>
    <dgm:cxn modelId="{93A3312B-1852-4FD8-A52A-24AC683C2130}" type="presOf" srcId="{012CDC9B-DC66-42EC-88D6-9FA0EC5DC6DA}" destId="{EA174DE1-A5E6-4C5E-AEA5-6F3B12F7089E}" srcOrd="0" destOrd="0" presId="urn:microsoft.com/office/officeart/2005/8/layout/hierarchy6"/>
    <dgm:cxn modelId="{57E21534-21AE-404A-86ED-493E557E63DE}" type="presOf" srcId="{0A938896-E24F-4C96-B060-FE63C6231E21}" destId="{5333159B-F98B-4A8B-895A-CDC27265D61C}" srcOrd="0" destOrd="0" presId="urn:microsoft.com/office/officeart/2005/8/layout/hierarchy6"/>
    <dgm:cxn modelId="{2EC91E36-490B-4FED-A9D0-8C2D0C15A067}" type="presOf" srcId="{3A441EE7-90FA-401E-AF5F-A65DF5BBC9FF}" destId="{332A8E7C-6847-464D-89D8-F6E1FF139223}" srcOrd="0" destOrd="0" presId="urn:microsoft.com/office/officeart/2005/8/layout/hierarchy6"/>
    <dgm:cxn modelId="{7811402D-C661-488F-9DCC-D23BDF34798B}" type="presParOf" srcId="{61B09E6D-BFCB-4D12-967E-A128C0FF1C52}" destId="{93D530DD-8B4A-4AA1-A480-C01F1635EEBD}" srcOrd="0" destOrd="0" presId="urn:microsoft.com/office/officeart/2005/8/layout/hierarchy6"/>
    <dgm:cxn modelId="{B0B5B4D4-C6E1-4805-AF85-54DE4D6814DC}" type="presParOf" srcId="{93D530DD-8B4A-4AA1-A480-C01F1635EEBD}" destId="{C45B0D52-D9D7-44E9-989C-9C6D93F34254}" srcOrd="0" destOrd="0" presId="urn:microsoft.com/office/officeart/2005/8/layout/hierarchy6"/>
    <dgm:cxn modelId="{CB6388E8-FA7D-4D32-A56C-44354E9C061D}" type="presParOf" srcId="{C45B0D52-D9D7-44E9-989C-9C6D93F34254}" destId="{A3AAC897-6D9F-41E5-A211-512D409F40AF}" srcOrd="0" destOrd="0" presId="urn:microsoft.com/office/officeart/2005/8/layout/hierarchy6"/>
    <dgm:cxn modelId="{2BFE39EA-6024-47F6-A7B8-8951C452C75B}" type="presParOf" srcId="{A3AAC897-6D9F-41E5-A211-512D409F40AF}" destId="{8295FED4-F50B-4BBE-9D62-A5848D140615}" srcOrd="0" destOrd="0" presId="urn:microsoft.com/office/officeart/2005/8/layout/hierarchy6"/>
    <dgm:cxn modelId="{F3798111-959E-4155-A650-398DBBA2CD93}" type="presParOf" srcId="{A3AAC897-6D9F-41E5-A211-512D409F40AF}" destId="{7DC76C2E-2A95-4C1D-AA50-52042882D53E}" srcOrd="1" destOrd="0" presId="urn:microsoft.com/office/officeart/2005/8/layout/hierarchy6"/>
    <dgm:cxn modelId="{843922BD-6138-4311-96DC-5E7B4EE88693}" type="presParOf" srcId="{7DC76C2E-2A95-4C1D-AA50-52042882D53E}" destId="{1DA49D5C-55E5-49D7-98AD-52D5631CBF2F}" srcOrd="0" destOrd="0" presId="urn:microsoft.com/office/officeart/2005/8/layout/hierarchy6"/>
    <dgm:cxn modelId="{75CD39AC-1375-4027-A232-A49F0C201991}" type="presParOf" srcId="{7DC76C2E-2A95-4C1D-AA50-52042882D53E}" destId="{0388EDB8-CBD7-48FF-92CF-38D44433D4B6}" srcOrd="1" destOrd="0" presId="urn:microsoft.com/office/officeart/2005/8/layout/hierarchy6"/>
    <dgm:cxn modelId="{F59F3532-BE07-4EE5-8854-735560DEE626}" type="presParOf" srcId="{0388EDB8-CBD7-48FF-92CF-38D44433D4B6}" destId="{433D5E97-11DE-4230-A6C9-E7A105839043}" srcOrd="0" destOrd="0" presId="urn:microsoft.com/office/officeart/2005/8/layout/hierarchy6"/>
    <dgm:cxn modelId="{F1831514-54DA-4746-ACF8-EA3BF7229C8C}" type="presParOf" srcId="{0388EDB8-CBD7-48FF-92CF-38D44433D4B6}" destId="{EDB6B646-C482-47FA-A6C7-30911DA148BF}" srcOrd="1" destOrd="0" presId="urn:microsoft.com/office/officeart/2005/8/layout/hierarchy6"/>
    <dgm:cxn modelId="{1E02860E-DCC8-4006-932C-6F1F1A937B96}" type="presParOf" srcId="{EDB6B646-C482-47FA-A6C7-30911DA148BF}" destId="{16BE92CD-B7FF-41AE-AA58-D731D2866D16}" srcOrd="0" destOrd="0" presId="urn:microsoft.com/office/officeart/2005/8/layout/hierarchy6"/>
    <dgm:cxn modelId="{9712F92F-9F32-4BFA-8CE6-9DA34928C9DC}" type="presParOf" srcId="{EDB6B646-C482-47FA-A6C7-30911DA148BF}" destId="{BB602639-5427-4FBF-9109-1FD6936E8B48}" srcOrd="1" destOrd="0" presId="urn:microsoft.com/office/officeart/2005/8/layout/hierarchy6"/>
    <dgm:cxn modelId="{4B2843E5-B9F1-4867-B904-C27AC09188B9}" type="presParOf" srcId="{BB602639-5427-4FBF-9109-1FD6936E8B48}" destId="{4CB2A81A-3084-4DF3-B3F2-D4D246B9B1BD}" srcOrd="0" destOrd="0" presId="urn:microsoft.com/office/officeart/2005/8/layout/hierarchy6"/>
    <dgm:cxn modelId="{0E9EF26A-D1E9-470D-96CF-D4395932EE19}" type="presParOf" srcId="{BB602639-5427-4FBF-9109-1FD6936E8B48}" destId="{C3303441-6152-402A-9F33-0C2E512A41DA}" srcOrd="1" destOrd="0" presId="urn:microsoft.com/office/officeart/2005/8/layout/hierarchy6"/>
    <dgm:cxn modelId="{21E92F41-1116-4D4E-BA7C-14526D466121}" type="presParOf" srcId="{C3303441-6152-402A-9F33-0C2E512A41DA}" destId="{DDFFEB52-8668-47BB-8A97-845DDD5DD031}" srcOrd="0" destOrd="0" presId="urn:microsoft.com/office/officeart/2005/8/layout/hierarchy6"/>
    <dgm:cxn modelId="{5059660F-EC07-48F8-851A-82EF7927DBDA}" type="presParOf" srcId="{C3303441-6152-402A-9F33-0C2E512A41DA}" destId="{29D80726-DA94-4551-8DDC-9208F207D63A}" srcOrd="1" destOrd="0" presId="urn:microsoft.com/office/officeart/2005/8/layout/hierarchy6"/>
    <dgm:cxn modelId="{D7E59F30-E61E-4401-BEB3-37F3A3ADE4BE}" type="presParOf" srcId="{29D80726-DA94-4551-8DDC-9208F207D63A}" destId="{E1387C64-F2AC-4D4F-8887-35BE7CB6C3A7}" srcOrd="0" destOrd="0" presId="urn:microsoft.com/office/officeart/2005/8/layout/hierarchy6"/>
    <dgm:cxn modelId="{E5FFFF9E-E871-4D71-ADC6-4A291A8C2F23}" type="presParOf" srcId="{29D80726-DA94-4551-8DDC-9208F207D63A}" destId="{0AA1D863-01A1-4899-97EE-3EFFEA7BBD58}" srcOrd="1" destOrd="0" presId="urn:microsoft.com/office/officeart/2005/8/layout/hierarchy6"/>
    <dgm:cxn modelId="{9A503BEF-6188-4D31-8FB2-C4447F01854A}" type="presParOf" srcId="{EDB6B646-C482-47FA-A6C7-30911DA148BF}" destId="{428CE74C-6900-4A9D-807D-18422152E559}" srcOrd="2" destOrd="0" presId="urn:microsoft.com/office/officeart/2005/8/layout/hierarchy6"/>
    <dgm:cxn modelId="{31F1DA71-D7FF-40AE-93B8-1AD1FBFF1557}" type="presParOf" srcId="{EDB6B646-C482-47FA-A6C7-30911DA148BF}" destId="{058BA22D-28C8-4B41-87A9-4B59E0F967E5}" srcOrd="3" destOrd="0" presId="urn:microsoft.com/office/officeart/2005/8/layout/hierarchy6"/>
    <dgm:cxn modelId="{A68B47A7-A1EF-48AB-AB8F-760181D8E5FD}" type="presParOf" srcId="{058BA22D-28C8-4B41-87A9-4B59E0F967E5}" destId="{DDACD3AA-8546-4FF8-96ED-246816E0FD5F}" srcOrd="0" destOrd="0" presId="urn:microsoft.com/office/officeart/2005/8/layout/hierarchy6"/>
    <dgm:cxn modelId="{3250E54A-74E0-464F-B793-B856C082F613}" type="presParOf" srcId="{058BA22D-28C8-4B41-87A9-4B59E0F967E5}" destId="{5BB16674-A88B-4368-8C23-CD77B426A758}" srcOrd="1" destOrd="0" presId="urn:microsoft.com/office/officeart/2005/8/layout/hierarchy6"/>
    <dgm:cxn modelId="{0722F18A-4BFC-4017-A07B-A217370A40AA}" type="presParOf" srcId="{5BB16674-A88B-4368-8C23-CD77B426A758}" destId="{9AD78672-E774-40D6-8BF1-E65CC54C673C}" srcOrd="0" destOrd="0" presId="urn:microsoft.com/office/officeart/2005/8/layout/hierarchy6"/>
    <dgm:cxn modelId="{4CC7B102-172C-4923-B52E-C7D4612C7284}" type="presParOf" srcId="{5BB16674-A88B-4368-8C23-CD77B426A758}" destId="{A8B93EB2-F9E7-4C1E-A86A-7723778D18B8}" srcOrd="1" destOrd="0" presId="urn:microsoft.com/office/officeart/2005/8/layout/hierarchy6"/>
    <dgm:cxn modelId="{073E7984-6F3C-4DD8-A38A-97ECD9936E5B}" type="presParOf" srcId="{A8B93EB2-F9E7-4C1E-A86A-7723778D18B8}" destId="{DC86C5C5-699A-451F-B142-5824C04AB050}" srcOrd="0" destOrd="0" presId="urn:microsoft.com/office/officeart/2005/8/layout/hierarchy6"/>
    <dgm:cxn modelId="{903C79CC-4F56-440A-B4A4-0F3B5F4FE597}" type="presParOf" srcId="{A8B93EB2-F9E7-4C1E-A86A-7723778D18B8}" destId="{5A2E4B72-C9AF-42C7-8E3C-7F6ED1730BFF}" srcOrd="1" destOrd="0" presId="urn:microsoft.com/office/officeart/2005/8/layout/hierarchy6"/>
    <dgm:cxn modelId="{190CF383-D369-4CC9-BE60-A3D600FF73BD}" type="presParOf" srcId="{7DC76C2E-2A95-4C1D-AA50-52042882D53E}" destId="{82160529-5028-434A-ADE8-EA5F44FE9421}" srcOrd="2" destOrd="0" presId="urn:microsoft.com/office/officeart/2005/8/layout/hierarchy6"/>
    <dgm:cxn modelId="{0A345346-9392-4636-AF52-6DA4FFCCD4B7}" type="presParOf" srcId="{7DC76C2E-2A95-4C1D-AA50-52042882D53E}" destId="{78AD7F12-7911-4CA5-B348-0E2F75A83F71}" srcOrd="3" destOrd="0" presId="urn:microsoft.com/office/officeart/2005/8/layout/hierarchy6"/>
    <dgm:cxn modelId="{87C58CFD-04C0-4631-8F05-F93005F4B454}" type="presParOf" srcId="{78AD7F12-7911-4CA5-B348-0E2F75A83F71}" destId="{DD487852-1367-454A-84E9-38E97B58B84C}" srcOrd="0" destOrd="0" presId="urn:microsoft.com/office/officeart/2005/8/layout/hierarchy6"/>
    <dgm:cxn modelId="{4CF62214-1F50-4F28-9089-746C16963FE0}" type="presParOf" srcId="{78AD7F12-7911-4CA5-B348-0E2F75A83F71}" destId="{76AB2878-E32E-4F98-8737-DAC2BD14821C}" srcOrd="1" destOrd="0" presId="urn:microsoft.com/office/officeart/2005/8/layout/hierarchy6"/>
    <dgm:cxn modelId="{0C48CF81-726B-44EE-8FBF-73972CB518AD}" type="presParOf" srcId="{76AB2878-E32E-4F98-8737-DAC2BD14821C}" destId="{B5C75F8B-456C-41C6-98D0-95F4B778DA1E}" srcOrd="0" destOrd="0" presId="urn:microsoft.com/office/officeart/2005/8/layout/hierarchy6"/>
    <dgm:cxn modelId="{6DD789BB-14F5-4C1F-992C-CECFB906FEC3}" type="presParOf" srcId="{76AB2878-E32E-4F98-8737-DAC2BD14821C}" destId="{C8711193-EBAD-4850-8E85-20820FE0620A}" srcOrd="1" destOrd="0" presId="urn:microsoft.com/office/officeart/2005/8/layout/hierarchy6"/>
    <dgm:cxn modelId="{862467CB-4019-4E08-A7AA-41467D61F2C8}" type="presParOf" srcId="{C8711193-EBAD-4850-8E85-20820FE0620A}" destId="{332A8E7C-6847-464D-89D8-F6E1FF139223}" srcOrd="0" destOrd="0" presId="urn:microsoft.com/office/officeart/2005/8/layout/hierarchy6"/>
    <dgm:cxn modelId="{D2071211-4CE6-43A3-8819-A388920E9BE3}" type="presParOf" srcId="{C8711193-EBAD-4850-8E85-20820FE0620A}" destId="{A1650664-B18B-49E8-96DC-1BA49BD1B55C}" srcOrd="1" destOrd="0" presId="urn:microsoft.com/office/officeart/2005/8/layout/hierarchy6"/>
    <dgm:cxn modelId="{37C251EC-9AA1-4B88-8130-C5FDFB11D962}" type="presParOf" srcId="{7DC76C2E-2A95-4C1D-AA50-52042882D53E}" destId="{1228E85F-58D2-4DDF-B6BF-5966F22B342B}" srcOrd="4" destOrd="0" presId="urn:microsoft.com/office/officeart/2005/8/layout/hierarchy6"/>
    <dgm:cxn modelId="{36DD87E4-4E42-4C11-B120-C08B522A586F}" type="presParOf" srcId="{7DC76C2E-2A95-4C1D-AA50-52042882D53E}" destId="{7511BB68-5B1D-4D0B-89D3-408E872200F8}" srcOrd="5" destOrd="0" presId="urn:microsoft.com/office/officeart/2005/8/layout/hierarchy6"/>
    <dgm:cxn modelId="{FE521C8D-F9CC-4CF1-BA49-3DCF8DDE75DC}" type="presParOf" srcId="{7511BB68-5B1D-4D0B-89D3-408E872200F8}" destId="{36A6C9B0-DE2A-4EDB-A9DE-61C9CF37F3DC}" srcOrd="0" destOrd="0" presId="urn:microsoft.com/office/officeart/2005/8/layout/hierarchy6"/>
    <dgm:cxn modelId="{93A8F485-A132-4540-8DAF-DD802A649789}" type="presParOf" srcId="{7511BB68-5B1D-4D0B-89D3-408E872200F8}" destId="{6F1C53DB-249B-46D0-9D44-831B04AE8977}" srcOrd="1" destOrd="0" presId="urn:microsoft.com/office/officeart/2005/8/layout/hierarchy6"/>
    <dgm:cxn modelId="{BAC3840F-D7C8-4066-9498-27194150631D}" type="presParOf" srcId="{6F1C53DB-249B-46D0-9D44-831B04AE8977}" destId="{765ABD18-756A-49E4-A327-1D37D96ADEC5}" srcOrd="0" destOrd="0" presId="urn:microsoft.com/office/officeart/2005/8/layout/hierarchy6"/>
    <dgm:cxn modelId="{BDB9C171-CB71-4824-A420-D106F8AAB0A1}" type="presParOf" srcId="{6F1C53DB-249B-46D0-9D44-831B04AE8977}" destId="{F081CB64-1618-4858-9128-C7BC32F207FD}" srcOrd="1" destOrd="0" presId="urn:microsoft.com/office/officeart/2005/8/layout/hierarchy6"/>
    <dgm:cxn modelId="{2FCEE821-9296-4E92-A9C4-17B78F57663D}" type="presParOf" srcId="{F081CB64-1618-4858-9128-C7BC32F207FD}" destId="{5333159B-F98B-4A8B-895A-CDC27265D61C}" srcOrd="0" destOrd="0" presId="urn:microsoft.com/office/officeart/2005/8/layout/hierarchy6"/>
    <dgm:cxn modelId="{A6086C6B-8A35-4012-B1F5-82C9060D09D4}" type="presParOf" srcId="{F081CB64-1618-4858-9128-C7BC32F207FD}" destId="{044719D5-01B2-40BF-9ECC-C42D1EADD4E2}" srcOrd="1" destOrd="0" presId="urn:microsoft.com/office/officeart/2005/8/layout/hierarchy6"/>
    <dgm:cxn modelId="{D6AE5A43-E77D-43E9-BC9D-9905AD115F87}" type="presParOf" srcId="{044719D5-01B2-40BF-9ECC-C42D1EADD4E2}" destId="{49BD0552-2F58-48A3-9449-535825D68C43}" srcOrd="0" destOrd="0" presId="urn:microsoft.com/office/officeart/2005/8/layout/hierarchy6"/>
    <dgm:cxn modelId="{1EF1172C-BDA5-444D-BE1C-55BEC0C36346}" type="presParOf" srcId="{044719D5-01B2-40BF-9ECC-C42D1EADD4E2}" destId="{5BE47EF8-9D0C-43F2-9D8D-4BFB66238CF9}" srcOrd="1" destOrd="0" presId="urn:microsoft.com/office/officeart/2005/8/layout/hierarchy6"/>
    <dgm:cxn modelId="{A256EB1F-0D10-4C92-A731-0C3DC49AD01D}" type="presParOf" srcId="{5BE47EF8-9D0C-43F2-9D8D-4BFB66238CF9}" destId="{EA174DE1-A5E6-4C5E-AEA5-6F3B12F7089E}" srcOrd="0" destOrd="0" presId="urn:microsoft.com/office/officeart/2005/8/layout/hierarchy6"/>
    <dgm:cxn modelId="{57A4AA4C-D924-4E31-BC22-5A091E79D7AF}" type="presParOf" srcId="{5BE47EF8-9D0C-43F2-9D8D-4BFB66238CF9}" destId="{2CCB7C20-41D2-400F-A294-058847D4BBBC}" srcOrd="1" destOrd="0" presId="urn:microsoft.com/office/officeart/2005/8/layout/hierarchy6"/>
    <dgm:cxn modelId="{DBE43B61-9EC5-4F0E-8E73-4BC180175D27}" type="presParOf" srcId="{7DC76C2E-2A95-4C1D-AA50-52042882D53E}" destId="{A748956A-2C24-4DFC-B817-FD7F63B123A0}" srcOrd="6" destOrd="0" presId="urn:microsoft.com/office/officeart/2005/8/layout/hierarchy6"/>
    <dgm:cxn modelId="{690610B7-D7DD-4507-9469-F8D245296971}" type="presParOf" srcId="{7DC76C2E-2A95-4C1D-AA50-52042882D53E}" destId="{B98254D9-5E5C-472B-AEBF-3D77F81BCC6D}" srcOrd="7" destOrd="0" presId="urn:microsoft.com/office/officeart/2005/8/layout/hierarchy6"/>
    <dgm:cxn modelId="{2BA8530A-43FE-4F1E-A2EB-CE357E4B0438}" type="presParOf" srcId="{B98254D9-5E5C-472B-AEBF-3D77F81BCC6D}" destId="{3766B306-F6EC-455D-9295-1A593D712C99}" srcOrd="0" destOrd="0" presId="urn:microsoft.com/office/officeart/2005/8/layout/hierarchy6"/>
    <dgm:cxn modelId="{16C45D55-84D3-464D-9AFE-03841985D7C3}" type="presParOf" srcId="{B98254D9-5E5C-472B-AEBF-3D77F81BCC6D}" destId="{F1FC797E-27C2-440C-AB9D-2703BC1D30B4}" srcOrd="1" destOrd="0" presId="urn:microsoft.com/office/officeart/2005/8/layout/hierarchy6"/>
    <dgm:cxn modelId="{68200A51-0759-4BE0-8A44-C0C5FD31097E}" type="presParOf" srcId="{F1FC797E-27C2-440C-AB9D-2703BC1D30B4}" destId="{AC2AF40B-99FE-4D52-BC7C-347678C014B9}" srcOrd="0" destOrd="0" presId="urn:microsoft.com/office/officeart/2005/8/layout/hierarchy6"/>
    <dgm:cxn modelId="{22833E26-571D-4E80-9787-3329831691B3}" type="presParOf" srcId="{F1FC797E-27C2-440C-AB9D-2703BC1D30B4}" destId="{10A88A08-4111-4F71-8902-F4E503F08A60}" srcOrd="1" destOrd="0" presId="urn:microsoft.com/office/officeart/2005/8/layout/hierarchy6"/>
    <dgm:cxn modelId="{2F489436-7734-47CC-9585-E7499B2A85AA}" type="presParOf" srcId="{10A88A08-4111-4F71-8902-F4E503F08A60}" destId="{F5C3DA0B-7D71-444A-B04A-8F6118D588E7}" srcOrd="0" destOrd="0" presId="urn:microsoft.com/office/officeart/2005/8/layout/hierarchy6"/>
    <dgm:cxn modelId="{6BBA17AA-7587-4773-8887-EA56791A8000}" type="presParOf" srcId="{10A88A08-4111-4F71-8902-F4E503F08A60}" destId="{D73E05A0-9C4F-46E7-BB73-4CFF4D78F595}" srcOrd="1" destOrd="0" presId="urn:microsoft.com/office/officeart/2005/8/layout/hierarchy6"/>
    <dgm:cxn modelId="{9394B48E-B00B-4132-AF02-30E6D8CCC0D9}" type="presParOf" srcId="{D73E05A0-9C4F-46E7-BB73-4CFF4D78F595}" destId="{0B4983B6-ABC6-40D1-9874-0200191D1BBD}" srcOrd="0" destOrd="0" presId="urn:microsoft.com/office/officeart/2005/8/layout/hierarchy6"/>
    <dgm:cxn modelId="{02BED8E6-BAA7-46C8-A5E8-F2D8EE26DC3A}" type="presParOf" srcId="{D73E05A0-9C4F-46E7-BB73-4CFF4D78F595}" destId="{A19D96EF-1831-4DD7-A7D0-14292BF3C6F0}" srcOrd="1" destOrd="0" presId="urn:microsoft.com/office/officeart/2005/8/layout/hierarchy6"/>
    <dgm:cxn modelId="{2C43A180-2EAB-46E4-B66F-0CECDD39F0BB}" type="presParOf" srcId="{A19D96EF-1831-4DD7-A7D0-14292BF3C6F0}" destId="{8B3EAACC-BCA5-49A3-AC3E-B13F3864D5ED}" srcOrd="0" destOrd="0" presId="urn:microsoft.com/office/officeart/2005/8/layout/hierarchy6"/>
    <dgm:cxn modelId="{281B6484-3B86-4187-84B3-2395315D7366}" type="presParOf" srcId="{A19D96EF-1831-4DD7-A7D0-14292BF3C6F0}" destId="{76AA66C9-82A9-43F1-99BF-B230BF0D8D17}" srcOrd="1" destOrd="0" presId="urn:microsoft.com/office/officeart/2005/8/layout/hierarchy6"/>
    <dgm:cxn modelId="{AA0E322C-2609-4731-9F58-BEB0923969F6}" type="presParOf" srcId="{61B09E6D-BFCB-4D12-967E-A128C0FF1C52}" destId="{E6E06A44-E3BD-439A-8BA3-78E872D7DE73}" srcOrd="1" destOrd="0" presId="urn:microsoft.com/office/officeart/2005/8/layout/hierarchy6"/>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295FED4-F50B-4BBE-9D62-A5848D140615}">
      <dsp:nvSpPr>
        <dsp:cNvPr id="0" name=""/>
        <dsp:cNvSpPr/>
      </dsp:nvSpPr>
      <dsp:spPr>
        <a:xfrm>
          <a:off x="3381147" y="939501"/>
          <a:ext cx="1465264" cy="313265"/>
        </a:xfrm>
        <a:prstGeom prst="roundRect">
          <a:avLst>
            <a:gd name="adj" fmla="val 10000"/>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r-FR" sz="1400" b="1" kern="1200" dirty="0" smtClean="0"/>
            <a:t>syringomyélie</a:t>
          </a:r>
          <a:endParaRPr lang="fr-FR" sz="1400" b="1" kern="1200" dirty="0"/>
        </a:p>
      </dsp:txBody>
      <dsp:txXfrm>
        <a:off x="3381147" y="939501"/>
        <a:ext cx="1465264" cy="313265"/>
      </dsp:txXfrm>
    </dsp:sp>
    <dsp:sp modelId="{1DA49D5C-55E5-49D7-98AD-52D5631CBF2F}">
      <dsp:nvSpPr>
        <dsp:cNvPr id="0" name=""/>
        <dsp:cNvSpPr/>
      </dsp:nvSpPr>
      <dsp:spPr>
        <a:xfrm>
          <a:off x="1277062" y="1252767"/>
          <a:ext cx="2836717" cy="125306"/>
        </a:xfrm>
        <a:custGeom>
          <a:avLst/>
          <a:gdLst/>
          <a:ahLst/>
          <a:cxnLst/>
          <a:rect l="0" t="0" r="0" b="0"/>
          <a:pathLst>
            <a:path>
              <a:moveTo>
                <a:pt x="2836717" y="0"/>
              </a:moveTo>
              <a:lnTo>
                <a:pt x="2836717" y="62653"/>
              </a:lnTo>
              <a:lnTo>
                <a:pt x="0" y="62653"/>
              </a:lnTo>
              <a:lnTo>
                <a:pt x="0" y="125306"/>
              </a:lnTo>
            </a:path>
          </a:pathLst>
        </a:custGeom>
        <a:noFill/>
        <a:ln w="1905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33D5E97-11DE-4230-A6C9-E7A105839043}">
      <dsp:nvSpPr>
        <dsp:cNvPr id="0" name=""/>
        <dsp:cNvSpPr/>
      </dsp:nvSpPr>
      <dsp:spPr>
        <a:xfrm>
          <a:off x="638978" y="1378073"/>
          <a:ext cx="1276168" cy="416561"/>
        </a:xfrm>
        <a:prstGeom prst="roundRect">
          <a:avLst>
            <a:gd name="adj" fmla="val 10000"/>
          </a:avLst>
        </a:prstGeom>
        <a:solidFill>
          <a:srgbClr val="FFFF00"/>
        </a:solidFill>
        <a:ln w="190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fr-FR" sz="1800" b="1" kern="1200" dirty="0" smtClean="0"/>
            <a:t>Type I</a:t>
          </a:r>
          <a:endParaRPr lang="fr-FR" sz="1800" b="1" kern="1200" dirty="0"/>
        </a:p>
      </dsp:txBody>
      <dsp:txXfrm>
        <a:off x="638978" y="1378073"/>
        <a:ext cx="1276168" cy="416561"/>
      </dsp:txXfrm>
    </dsp:sp>
    <dsp:sp modelId="{16BE92CD-B7FF-41AE-AA58-D731D2866D16}">
      <dsp:nvSpPr>
        <dsp:cNvPr id="0" name=""/>
        <dsp:cNvSpPr/>
      </dsp:nvSpPr>
      <dsp:spPr>
        <a:xfrm>
          <a:off x="647208" y="1794635"/>
          <a:ext cx="629853" cy="125306"/>
        </a:xfrm>
        <a:custGeom>
          <a:avLst/>
          <a:gdLst/>
          <a:ahLst/>
          <a:cxnLst/>
          <a:rect l="0" t="0" r="0" b="0"/>
          <a:pathLst>
            <a:path>
              <a:moveTo>
                <a:pt x="629853" y="0"/>
              </a:moveTo>
              <a:lnTo>
                <a:pt x="629853" y="62653"/>
              </a:lnTo>
              <a:lnTo>
                <a:pt x="0" y="62653"/>
              </a:lnTo>
              <a:lnTo>
                <a:pt x="0" y="125306"/>
              </a:lnTo>
            </a:path>
          </a:pathLst>
        </a:custGeom>
        <a:noFill/>
        <a:ln w="19050" cap="flat" cmpd="sng" algn="ctr">
          <a:solidFill>
            <a:schemeClr val="accent3">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CB2A81A-3084-4DF3-B3F2-D4D246B9B1BD}">
      <dsp:nvSpPr>
        <dsp:cNvPr id="0" name=""/>
        <dsp:cNvSpPr/>
      </dsp:nvSpPr>
      <dsp:spPr>
        <a:xfrm>
          <a:off x="68695" y="1919941"/>
          <a:ext cx="1157025" cy="454288"/>
        </a:xfrm>
        <a:prstGeom prst="roundRect">
          <a:avLst>
            <a:gd name="adj" fmla="val 10000"/>
          </a:avLst>
        </a:prstGeom>
        <a:solidFill>
          <a:srgbClr val="FFFF00"/>
        </a:solidFill>
        <a:ln w="190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b="1" kern="1200" dirty="0" smtClean="0"/>
            <a:t>Type </a:t>
          </a:r>
          <a:r>
            <a:rPr lang="fr-FR" sz="1600" b="1" kern="1200" dirty="0" err="1" smtClean="0"/>
            <a:t>I.A</a:t>
          </a:r>
          <a:endParaRPr lang="fr-FR" sz="1600" b="1" kern="1200" dirty="0" smtClean="0"/>
        </a:p>
      </dsp:txBody>
      <dsp:txXfrm>
        <a:off x="68695" y="1919941"/>
        <a:ext cx="1157025" cy="454288"/>
      </dsp:txXfrm>
    </dsp:sp>
    <dsp:sp modelId="{DDFFEB52-8668-47BB-8A97-845DDD5DD031}">
      <dsp:nvSpPr>
        <dsp:cNvPr id="0" name=""/>
        <dsp:cNvSpPr/>
      </dsp:nvSpPr>
      <dsp:spPr>
        <a:xfrm>
          <a:off x="601488" y="2374229"/>
          <a:ext cx="91440" cy="125306"/>
        </a:xfrm>
        <a:custGeom>
          <a:avLst/>
          <a:gdLst/>
          <a:ahLst/>
          <a:cxnLst/>
          <a:rect l="0" t="0" r="0" b="0"/>
          <a:pathLst>
            <a:path>
              <a:moveTo>
                <a:pt x="45720" y="0"/>
              </a:moveTo>
              <a:lnTo>
                <a:pt x="45720" y="125306"/>
              </a:lnTo>
            </a:path>
          </a:pathLst>
        </a:custGeom>
        <a:noFill/>
        <a:ln w="19050" cap="flat" cmpd="sng" algn="ctr">
          <a:solidFill>
            <a:schemeClr val="accent3">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1387C64-F2AC-4D4F-8887-35BE7CB6C3A7}">
      <dsp:nvSpPr>
        <dsp:cNvPr id="0" name=""/>
        <dsp:cNvSpPr/>
      </dsp:nvSpPr>
      <dsp:spPr>
        <a:xfrm>
          <a:off x="1011" y="2499535"/>
          <a:ext cx="1292394" cy="967746"/>
        </a:xfrm>
        <a:prstGeom prst="roundRect">
          <a:avLst>
            <a:gd name="adj" fmla="val 10000"/>
          </a:avLst>
        </a:prstGeom>
        <a:solidFill>
          <a:srgbClr val="FFFF00"/>
        </a:solidFill>
        <a:ln w="190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r-FR" sz="1400" b="1" kern="1200" dirty="0" smtClean="0"/>
            <a:t>Associé é la malformation  de </a:t>
          </a:r>
          <a:r>
            <a:rPr lang="fr-FR" sz="1400" b="1" kern="1200" dirty="0" smtClean="0"/>
            <a:t>Chiari  type </a:t>
          </a:r>
          <a:r>
            <a:rPr lang="fr-FR" sz="1400" b="1" kern="1200" dirty="0" smtClean="0"/>
            <a:t>I</a:t>
          </a:r>
          <a:endParaRPr lang="fr-FR" sz="1400" b="1" kern="1200" dirty="0"/>
        </a:p>
      </dsp:txBody>
      <dsp:txXfrm>
        <a:off x="1011" y="2499535"/>
        <a:ext cx="1292394" cy="967746"/>
      </dsp:txXfrm>
    </dsp:sp>
    <dsp:sp modelId="{428CE74C-6900-4A9D-807D-18422152E559}">
      <dsp:nvSpPr>
        <dsp:cNvPr id="0" name=""/>
        <dsp:cNvSpPr/>
      </dsp:nvSpPr>
      <dsp:spPr>
        <a:xfrm>
          <a:off x="1277062" y="1794635"/>
          <a:ext cx="766267" cy="125306"/>
        </a:xfrm>
        <a:custGeom>
          <a:avLst/>
          <a:gdLst/>
          <a:ahLst/>
          <a:cxnLst/>
          <a:rect l="0" t="0" r="0" b="0"/>
          <a:pathLst>
            <a:path>
              <a:moveTo>
                <a:pt x="0" y="0"/>
              </a:moveTo>
              <a:lnTo>
                <a:pt x="0" y="62653"/>
              </a:lnTo>
              <a:lnTo>
                <a:pt x="766267" y="62653"/>
              </a:lnTo>
              <a:lnTo>
                <a:pt x="766267" y="125306"/>
              </a:lnTo>
            </a:path>
          </a:pathLst>
        </a:custGeom>
        <a:noFill/>
        <a:ln w="19050" cap="flat" cmpd="sng" algn="ctr">
          <a:solidFill>
            <a:schemeClr val="accent3">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DACD3AA-8546-4FF8-96ED-246816E0FD5F}">
      <dsp:nvSpPr>
        <dsp:cNvPr id="0" name=""/>
        <dsp:cNvSpPr/>
      </dsp:nvSpPr>
      <dsp:spPr>
        <a:xfrm>
          <a:off x="1601231" y="1919941"/>
          <a:ext cx="884198" cy="313265"/>
        </a:xfrm>
        <a:prstGeom prst="roundRect">
          <a:avLst>
            <a:gd name="adj" fmla="val 10000"/>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b="1" kern="1200" dirty="0" smtClean="0"/>
            <a:t>Type </a:t>
          </a:r>
          <a:r>
            <a:rPr lang="fr-FR" sz="1600" b="1" kern="1200" dirty="0" err="1" smtClean="0"/>
            <a:t>I.B</a:t>
          </a:r>
          <a:endParaRPr lang="fr-FR" sz="1600" b="1" kern="1200" dirty="0" smtClean="0"/>
        </a:p>
      </dsp:txBody>
      <dsp:txXfrm>
        <a:off x="1601231" y="1919941"/>
        <a:ext cx="884198" cy="313265"/>
      </dsp:txXfrm>
    </dsp:sp>
    <dsp:sp modelId="{9AD78672-E774-40D6-8BF1-E65CC54C673C}">
      <dsp:nvSpPr>
        <dsp:cNvPr id="0" name=""/>
        <dsp:cNvSpPr/>
      </dsp:nvSpPr>
      <dsp:spPr>
        <a:xfrm>
          <a:off x="1997610" y="2233207"/>
          <a:ext cx="91440" cy="125306"/>
        </a:xfrm>
        <a:custGeom>
          <a:avLst/>
          <a:gdLst/>
          <a:ahLst/>
          <a:cxnLst/>
          <a:rect l="0" t="0" r="0" b="0"/>
          <a:pathLst>
            <a:path>
              <a:moveTo>
                <a:pt x="45720" y="0"/>
              </a:moveTo>
              <a:lnTo>
                <a:pt x="45720" y="125306"/>
              </a:lnTo>
            </a:path>
          </a:pathLst>
        </a:custGeom>
        <a:noFill/>
        <a:ln w="19050" cap="flat" cmpd="sng" algn="ctr">
          <a:solidFill>
            <a:schemeClr val="accent3">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C86C5C5-699A-451F-B142-5824C04AB050}">
      <dsp:nvSpPr>
        <dsp:cNvPr id="0" name=""/>
        <dsp:cNvSpPr/>
      </dsp:nvSpPr>
      <dsp:spPr>
        <a:xfrm>
          <a:off x="1434375" y="2358513"/>
          <a:ext cx="1217910" cy="989799"/>
        </a:xfrm>
        <a:prstGeom prst="roundRect">
          <a:avLst>
            <a:gd name="adj" fmla="val 10000"/>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r-FR" sz="1400" b="1" kern="1200" dirty="0" smtClean="0"/>
            <a:t>Associé aux autres MCOV</a:t>
          </a:r>
          <a:endParaRPr lang="fr-FR" sz="1400" b="1" kern="1200" dirty="0"/>
        </a:p>
      </dsp:txBody>
      <dsp:txXfrm>
        <a:off x="1434375" y="2358513"/>
        <a:ext cx="1217910" cy="989799"/>
      </dsp:txXfrm>
    </dsp:sp>
    <dsp:sp modelId="{82160529-5028-434A-ADE8-EA5F44FE9421}">
      <dsp:nvSpPr>
        <dsp:cNvPr id="0" name=""/>
        <dsp:cNvSpPr/>
      </dsp:nvSpPr>
      <dsp:spPr>
        <a:xfrm>
          <a:off x="3482137" y="1252767"/>
          <a:ext cx="631641" cy="125306"/>
        </a:xfrm>
        <a:custGeom>
          <a:avLst/>
          <a:gdLst/>
          <a:ahLst/>
          <a:cxnLst/>
          <a:rect l="0" t="0" r="0" b="0"/>
          <a:pathLst>
            <a:path>
              <a:moveTo>
                <a:pt x="631641" y="0"/>
              </a:moveTo>
              <a:lnTo>
                <a:pt x="631641" y="62653"/>
              </a:lnTo>
              <a:lnTo>
                <a:pt x="0" y="62653"/>
              </a:lnTo>
              <a:lnTo>
                <a:pt x="0" y="125306"/>
              </a:lnTo>
            </a:path>
          </a:pathLst>
        </a:custGeom>
        <a:noFill/>
        <a:ln w="1905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D487852-1367-454A-84E9-38E97B58B84C}">
      <dsp:nvSpPr>
        <dsp:cNvPr id="0" name=""/>
        <dsp:cNvSpPr/>
      </dsp:nvSpPr>
      <dsp:spPr>
        <a:xfrm>
          <a:off x="3059821" y="1378073"/>
          <a:ext cx="844632" cy="313265"/>
        </a:xfrm>
        <a:prstGeom prst="roundRect">
          <a:avLst>
            <a:gd name="adj" fmla="val 10000"/>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fr-FR" sz="1800" b="1" kern="1200" dirty="0" smtClean="0"/>
            <a:t>Type II</a:t>
          </a:r>
          <a:endParaRPr lang="fr-FR" sz="1800" b="1" kern="1200" dirty="0"/>
        </a:p>
      </dsp:txBody>
      <dsp:txXfrm>
        <a:off x="3059821" y="1378073"/>
        <a:ext cx="844632" cy="313265"/>
      </dsp:txXfrm>
    </dsp:sp>
    <dsp:sp modelId="{B5C75F8B-456C-41C6-98D0-95F4B778DA1E}">
      <dsp:nvSpPr>
        <dsp:cNvPr id="0" name=""/>
        <dsp:cNvSpPr/>
      </dsp:nvSpPr>
      <dsp:spPr>
        <a:xfrm>
          <a:off x="3436417" y="1691339"/>
          <a:ext cx="91440" cy="125306"/>
        </a:xfrm>
        <a:custGeom>
          <a:avLst/>
          <a:gdLst/>
          <a:ahLst/>
          <a:cxnLst/>
          <a:rect l="0" t="0" r="0" b="0"/>
          <a:pathLst>
            <a:path>
              <a:moveTo>
                <a:pt x="45720" y="0"/>
              </a:moveTo>
              <a:lnTo>
                <a:pt x="45720" y="125306"/>
              </a:lnTo>
            </a:path>
          </a:pathLst>
        </a:custGeom>
        <a:noFill/>
        <a:ln w="19050" cap="flat" cmpd="sng" algn="ctr">
          <a:solidFill>
            <a:schemeClr val="accent3">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2A8E7C-6847-464D-89D8-F6E1FF139223}">
      <dsp:nvSpPr>
        <dsp:cNvPr id="0" name=""/>
        <dsp:cNvSpPr/>
      </dsp:nvSpPr>
      <dsp:spPr>
        <a:xfrm>
          <a:off x="2626398" y="1816645"/>
          <a:ext cx="1711477" cy="382199"/>
        </a:xfrm>
        <a:prstGeom prst="roundRect">
          <a:avLst>
            <a:gd name="adj" fmla="val 10000"/>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b="1" kern="1200" dirty="0" smtClean="0"/>
            <a:t>idiopathique</a:t>
          </a:r>
          <a:endParaRPr lang="fr-FR" sz="1600" b="1" kern="1200" dirty="0"/>
        </a:p>
      </dsp:txBody>
      <dsp:txXfrm>
        <a:off x="2626398" y="1816645"/>
        <a:ext cx="1711477" cy="382199"/>
      </dsp:txXfrm>
    </dsp:sp>
    <dsp:sp modelId="{1228E85F-58D2-4DDF-B6BF-5966F22B342B}">
      <dsp:nvSpPr>
        <dsp:cNvPr id="0" name=""/>
        <dsp:cNvSpPr/>
      </dsp:nvSpPr>
      <dsp:spPr>
        <a:xfrm>
          <a:off x="4113779" y="1252767"/>
          <a:ext cx="1352360" cy="125306"/>
        </a:xfrm>
        <a:custGeom>
          <a:avLst/>
          <a:gdLst/>
          <a:ahLst/>
          <a:cxnLst/>
          <a:rect l="0" t="0" r="0" b="0"/>
          <a:pathLst>
            <a:path>
              <a:moveTo>
                <a:pt x="0" y="0"/>
              </a:moveTo>
              <a:lnTo>
                <a:pt x="0" y="62653"/>
              </a:lnTo>
              <a:lnTo>
                <a:pt x="1352360" y="62653"/>
              </a:lnTo>
              <a:lnTo>
                <a:pt x="1352360" y="125306"/>
              </a:lnTo>
            </a:path>
          </a:pathLst>
        </a:custGeom>
        <a:noFill/>
        <a:ln w="1905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6A6C9B0-DE2A-4EDB-A9DE-61C9CF37F3DC}">
      <dsp:nvSpPr>
        <dsp:cNvPr id="0" name=""/>
        <dsp:cNvSpPr/>
      </dsp:nvSpPr>
      <dsp:spPr>
        <a:xfrm>
          <a:off x="5050397" y="1378073"/>
          <a:ext cx="831484" cy="313265"/>
        </a:xfrm>
        <a:prstGeom prst="roundRect">
          <a:avLst>
            <a:gd name="adj" fmla="val 10000"/>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fr-FR" sz="1800" b="1" kern="1200" dirty="0" smtClean="0"/>
            <a:t>Type III</a:t>
          </a:r>
          <a:endParaRPr lang="fr-FR" sz="1800" b="1" kern="1200" dirty="0"/>
        </a:p>
      </dsp:txBody>
      <dsp:txXfrm>
        <a:off x="5050397" y="1378073"/>
        <a:ext cx="831484" cy="313265"/>
      </dsp:txXfrm>
    </dsp:sp>
    <dsp:sp modelId="{765ABD18-756A-49E4-A327-1D37D96ADEC5}">
      <dsp:nvSpPr>
        <dsp:cNvPr id="0" name=""/>
        <dsp:cNvSpPr/>
      </dsp:nvSpPr>
      <dsp:spPr>
        <a:xfrm>
          <a:off x="5420419" y="1691339"/>
          <a:ext cx="91440" cy="125306"/>
        </a:xfrm>
        <a:custGeom>
          <a:avLst/>
          <a:gdLst/>
          <a:ahLst/>
          <a:cxnLst/>
          <a:rect l="0" t="0" r="0" b="0"/>
          <a:pathLst>
            <a:path>
              <a:moveTo>
                <a:pt x="45720" y="0"/>
              </a:moveTo>
              <a:lnTo>
                <a:pt x="45720" y="125306"/>
              </a:lnTo>
            </a:path>
          </a:pathLst>
        </a:custGeom>
        <a:noFill/>
        <a:ln w="19050" cap="flat" cmpd="sng" algn="ctr">
          <a:solidFill>
            <a:schemeClr val="accent3">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33159B-F98B-4A8B-895A-CDC27265D61C}">
      <dsp:nvSpPr>
        <dsp:cNvPr id="0" name=""/>
        <dsp:cNvSpPr/>
      </dsp:nvSpPr>
      <dsp:spPr>
        <a:xfrm>
          <a:off x="4902043" y="1816645"/>
          <a:ext cx="1128192" cy="553872"/>
        </a:xfrm>
        <a:prstGeom prst="roundRect">
          <a:avLst>
            <a:gd name="adj" fmla="val 10000"/>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b="1" kern="1200" dirty="0" smtClean="0"/>
            <a:t>Formations Kystiques </a:t>
          </a:r>
          <a:endParaRPr lang="fr-FR" sz="1600" b="1" kern="1200" dirty="0"/>
        </a:p>
      </dsp:txBody>
      <dsp:txXfrm>
        <a:off x="4902043" y="1816645"/>
        <a:ext cx="1128192" cy="553872"/>
      </dsp:txXfrm>
    </dsp:sp>
    <dsp:sp modelId="{49BD0552-2F58-48A3-9449-535825D68C43}">
      <dsp:nvSpPr>
        <dsp:cNvPr id="0" name=""/>
        <dsp:cNvSpPr/>
      </dsp:nvSpPr>
      <dsp:spPr>
        <a:xfrm>
          <a:off x="5420419" y="2370517"/>
          <a:ext cx="91440" cy="125306"/>
        </a:xfrm>
        <a:custGeom>
          <a:avLst/>
          <a:gdLst/>
          <a:ahLst/>
          <a:cxnLst/>
          <a:rect l="0" t="0" r="0" b="0"/>
          <a:pathLst>
            <a:path>
              <a:moveTo>
                <a:pt x="45720" y="0"/>
              </a:moveTo>
              <a:lnTo>
                <a:pt x="45720" y="125306"/>
              </a:lnTo>
            </a:path>
          </a:pathLst>
        </a:custGeom>
        <a:noFill/>
        <a:ln w="19050" cap="flat" cmpd="sng" algn="ctr">
          <a:solidFill>
            <a:schemeClr val="accent3">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A174DE1-A5E6-4C5E-AEA5-6F3B12F7089E}">
      <dsp:nvSpPr>
        <dsp:cNvPr id="0" name=""/>
        <dsp:cNvSpPr/>
      </dsp:nvSpPr>
      <dsp:spPr>
        <a:xfrm>
          <a:off x="4478845" y="2495823"/>
          <a:ext cx="1974587" cy="1677242"/>
        </a:xfrm>
        <a:prstGeom prst="roundRect">
          <a:avLst>
            <a:gd name="adj" fmla="val 10000"/>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fr-FR" sz="1200" b="1" kern="1200" dirty="0" smtClean="0"/>
            <a:t>A: kystes satellites aux Tumeurs</a:t>
          </a:r>
        </a:p>
        <a:p>
          <a:pPr lvl="0" algn="l" defTabSz="533400">
            <a:lnSpc>
              <a:spcPct val="90000"/>
            </a:lnSpc>
            <a:spcBef>
              <a:spcPct val="0"/>
            </a:spcBef>
            <a:spcAft>
              <a:spcPct val="35000"/>
            </a:spcAft>
          </a:pPr>
          <a:r>
            <a:rPr lang="fr-FR" sz="1200" b="1" kern="1200" dirty="0" smtClean="0"/>
            <a:t>B: myélomalacie post-traumatiques</a:t>
          </a:r>
        </a:p>
        <a:p>
          <a:pPr lvl="0" algn="l" defTabSz="533400">
            <a:lnSpc>
              <a:spcPct val="90000"/>
            </a:lnSpc>
            <a:spcBef>
              <a:spcPct val="0"/>
            </a:spcBef>
            <a:spcAft>
              <a:spcPct val="35000"/>
            </a:spcAft>
          </a:pPr>
          <a:r>
            <a:rPr lang="fr-FR" sz="1200" b="1" kern="1200" dirty="0" smtClean="0"/>
            <a:t>C: syrinx au post-arachnoïdites</a:t>
          </a:r>
        </a:p>
        <a:p>
          <a:pPr lvl="0" algn="l" defTabSz="533400">
            <a:lnSpc>
              <a:spcPct val="90000"/>
            </a:lnSpc>
            <a:spcBef>
              <a:spcPct val="0"/>
            </a:spcBef>
            <a:spcAft>
              <a:spcPct val="35000"/>
            </a:spcAft>
          </a:pPr>
          <a:r>
            <a:rPr lang="fr-FR" sz="1200" b="1" kern="1200" dirty="0" smtClean="0"/>
            <a:t>D: </a:t>
          </a:r>
          <a:r>
            <a:rPr lang="fr-FR" sz="1400" b="1" kern="1200" dirty="0" smtClean="0"/>
            <a:t>myélomalacie</a:t>
          </a:r>
          <a:r>
            <a:rPr lang="fr-FR" sz="1200" b="1" kern="1200" dirty="0" smtClean="0"/>
            <a:t> suite au compression médullaires lente</a:t>
          </a:r>
          <a:endParaRPr lang="fr-FR" sz="1200" b="1" kern="1200" dirty="0"/>
        </a:p>
      </dsp:txBody>
      <dsp:txXfrm>
        <a:off x="4478845" y="2495823"/>
        <a:ext cx="1974587" cy="1677242"/>
      </dsp:txXfrm>
    </dsp:sp>
    <dsp:sp modelId="{A748956A-2C24-4DFC-B817-FD7F63B123A0}">
      <dsp:nvSpPr>
        <dsp:cNvPr id="0" name=""/>
        <dsp:cNvSpPr/>
      </dsp:nvSpPr>
      <dsp:spPr>
        <a:xfrm>
          <a:off x="4113779" y="1252767"/>
          <a:ext cx="3020809" cy="125306"/>
        </a:xfrm>
        <a:custGeom>
          <a:avLst/>
          <a:gdLst/>
          <a:ahLst/>
          <a:cxnLst/>
          <a:rect l="0" t="0" r="0" b="0"/>
          <a:pathLst>
            <a:path>
              <a:moveTo>
                <a:pt x="0" y="0"/>
              </a:moveTo>
              <a:lnTo>
                <a:pt x="0" y="62653"/>
              </a:lnTo>
              <a:lnTo>
                <a:pt x="3020809" y="62653"/>
              </a:lnTo>
              <a:lnTo>
                <a:pt x="3020809" y="125306"/>
              </a:lnTo>
            </a:path>
          </a:pathLst>
        </a:custGeom>
        <a:noFill/>
        <a:ln w="1905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766B306-F6EC-455D-9295-1A593D712C99}">
      <dsp:nvSpPr>
        <dsp:cNvPr id="0" name=""/>
        <dsp:cNvSpPr/>
      </dsp:nvSpPr>
      <dsp:spPr>
        <a:xfrm>
          <a:off x="6680596" y="1378073"/>
          <a:ext cx="907984" cy="313265"/>
        </a:xfrm>
        <a:prstGeom prst="roundRect">
          <a:avLst>
            <a:gd name="adj" fmla="val 10000"/>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fr-FR" sz="1800" b="1" kern="1200" dirty="0" smtClean="0"/>
            <a:t>Type IV</a:t>
          </a:r>
          <a:endParaRPr lang="fr-FR" sz="1800" b="1" kern="1200" dirty="0"/>
        </a:p>
      </dsp:txBody>
      <dsp:txXfrm>
        <a:off x="6680596" y="1378073"/>
        <a:ext cx="907984" cy="313265"/>
      </dsp:txXfrm>
    </dsp:sp>
    <dsp:sp modelId="{AC2AF40B-99FE-4D52-BC7C-347678C014B9}">
      <dsp:nvSpPr>
        <dsp:cNvPr id="0" name=""/>
        <dsp:cNvSpPr/>
      </dsp:nvSpPr>
      <dsp:spPr>
        <a:xfrm>
          <a:off x="7088868" y="1691339"/>
          <a:ext cx="91440" cy="125306"/>
        </a:xfrm>
        <a:custGeom>
          <a:avLst/>
          <a:gdLst/>
          <a:ahLst/>
          <a:cxnLst/>
          <a:rect l="0" t="0" r="0" b="0"/>
          <a:pathLst>
            <a:path>
              <a:moveTo>
                <a:pt x="45720" y="0"/>
              </a:moveTo>
              <a:lnTo>
                <a:pt x="45720" y="125306"/>
              </a:lnTo>
            </a:path>
          </a:pathLst>
        </a:custGeom>
        <a:noFill/>
        <a:ln w="19050" cap="flat" cmpd="sng" algn="ctr">
          <a:solidFill>
            <a:schemeClr val="accent3">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5C3DA0B-7D71-444A-B04A-8F6118D588E7}">
      <dsp:nvSpPr>
        <dsp:cNvPr id="0" name=""/>
        <dsp:cNvSpPr/>
      </dsp:nvSpPr>
      <dsp:spPr>
        <a:xfrm>
          <a:off x="6607729" y="1816645"/>
          <a:ext cx="1053718" cy="313265"/>
        </a:xfrm>
        <a:prstGeom prst="roundRect">
          <a:avLst>
            <a:gd name="adj" fmla="val 10000"/>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b="1" kern="1200" dirty="0" smtClean="0"/>
            <a:t>Hydromyélie </a:t>
          </a:r>
          <a:endParaRPr lang="fr-FR" sz="1600" b="1" kern="1200" dirty="0"/>
        </a:p>
      </dsp:txBody>
      <dsp:txXfrm>
        <a:off x="6607729" y="1816645"/>
        <a:ext cx="1053718" cy="313265"/>
      </dsp:txXfrm>
    </dsp:sp>
    <dsp:sp modelId="{0B4983B6-ABC6-40D1-9874-0200191D1BBD}">
      <dsp:nvSpPr>
        <dsp:cNvPr id="0" name=""/>
        <dsp:cNvSpPr/>
      </dsp:nvSpPr>
      <dsp:spPr>
        <a:xfrm>
          <a:off x="7088868" y="2129910"/>
          <a:ext cx="91440" cy="125306"/>
        </a:xfrm>
        <a:custGeom>
          <a:avLst/>
          <a:gdLst/>
          <a:ahLst/>
          <a:cxnLst/>
          <a:rect l="0" t="0" r="0" b="0"/>
          <a:pathLst>
            <a:path>
              <a:moveTo>
                <a:pt x="45720" y="0"/>
              </a:moveTo>
              <a:lnTo>
                <a:pt x="45720" y="125306"/>
              </a:lnTo>
            </a:path>
          </a:pathLst>
        </a:custGeom>
        <a:noFill/>
        <a:ln w="19050" cap="flat" cmpd="sng" algn="ctr">
          <a:solidFill>
            <a:schemeClr val="accent3">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B3EAACC-BCA5-49A3-AC3E-B13F3864D5ED}">
      <dsp:nvSpPr>
        <dsp:cNvPr id="0" name=""/>
        <dsp:cNvSpPr/>
      </dsp:nvSpPr>
      <dsp:spPr>
        <a:xfrm>
          <a:off x="6594403" y="2255217"/>
          <a:ext cx="1080371" cy="398617"/>
        </a:xfrm>
        <a:prstGeom prst="roundRect">
          <a:avLst>
            <a:gd name="adj" fmla="val 10000"/>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r-FR" sz="1400" b="1" kern="1200" dirty="0" smtClean="0"/>
            <a:t>Hydrocéphalie</a:t>
          </a:r>
          <a:endParaRPr lang="fr-FR" sz="1400" b="1" kern="1200" dirty="0"/>
        </a:p>
      </dsp:txBody>
      <dsp:txXfrm>
        <a:off x="6594403" y="2255217"/>
        <a:ext cx="1080371" cy="398617"/>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fr-FR" smtClean="0"/>
              <a:t>forminale Syringomélie / 2020 </a:t>
            </a:r>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C68D066-47FC-4DFF-BCBA-42E299B6335C}" type="datetimeFigureOut">
              <a:rPr lang="fr-FR" smtClean="0"/>
              <a:pPr/>
              <a:t>07/07/2020</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E2BB16D-B00C-46C8-B654-C29F918EF723}" type="slidenum">
              <a:rPr lang="fr-FR" smtClean="0"/>
              <a:pPr/>
              <a:t>‹N°›</a:t>
            </a:fld>
            <a:endParaRPr lang="fr-FR"/>
          </a:p>
        </p:txBody>
      </p:sp>
    </p:spTree>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fr-FR" smtClean="0"/>
              <a:t>forminale Syringomélie / 2020 </a:t>
            </a:r>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CE3CEA8-07A8-4314-BCE7-21ED280E9FCC}" type="datetimeFigureOut">
              <a:rPr lang="fr-FR" smtClean="0"/>
              <a:pPr/>
              <a:t>07/07/2020</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F9C279B-2A90-4D40-B8E9-B8B220E17E71}" type="slidenum">
              <a:rPr lang="fr-FR" smtClean="0"/>
              <a:pPr/>
              <a:t>‹N°›</a:t>
            </a:fld>
            <a:endParaRPr lang="fr-FR"/>
          </a:p>
        </p:txBody>
      </p:sp>
    </p:spTree>
  </p:cSld>
  <p:clrMap bg1="lt1" tx1="dk1" bg2="lt2" tx2="dk2" accent1="accent1" accent2="accent2" accent3="accent3" accent4="accent4" accent5="accent5" accent6="accent6" hlink="hlink" folHlink="folHlink"/>
  <p:hf sldNum="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e l'en-tête 3"/>
          <p:cNvSpPr>
            <a:spLocks noGrp="1"/>
          </p:cNvSpPr>
          <p:nvPr>
            <p:ph type="hdr" sz="quarter" idx="10"/>
          </p:nvPr>
        </p:nvSpPr>
        <p:spPr/>
        <p:txBody>
          <a:bodyPr/>
          <a:lstStyle/>
          <a:p>
            <a:r>
              <a:rPr lang="fr-FR" dirty="0" err="1" smtClean="0"/>
              <a:t>forminale</a:t>
            </a:r>
            <a:r>
              <a:rPr lang="fr-FR" smtClean="0"/>
              <a:t> Syringomélie / 2020 </a:t>
            </a:r>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normAutofit/>
          </a:bodyPr>
          <a:lstStyle/>
          <a:p>
            <a:r>
              <a:rPr lang="fr-FR" dirty="0" smtClean="0"/>
              <a:t>Plus de les deux tiers des papiers  </a:t>
            </a:r>
            <a:endParaRPr lang="fr-FR" dirty="0"/>
          </a:p>
        </p:txBody>
      </p:sp>
      <p:sp>
        <p:nvSpPr>
          <p:cNvPr id="4" name="Espace réservé de l'en-tête 3"/>
          <p:cNvSpPr>
            <a:spLocks noGrp="1"/>
          </p:cNvSpPr>
          <p:nvPr>
            <p:ph type="hdr" sz="quarter" idx="10"/>
          </p:nvPr>
        </p:nvSpPr>
        <p:spPr/>
        <p:txBody>
          <a:bodyPr/>
          <a:lstStyle/>
          <a:p>
            <a:r>
              <a:rPr lang="fr-FR" smtClean="0"/>
              <a:t>forminale Syringomélie / 2020 </a:t>
            </a:r>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normAutofit/>
          </a:bodyPr>
          <a:lstStyle/>
          <a:p>
            <a:r>
              <a:rPr lang="fr-FR" sz="1200" kern="1200" dirty="0" smtClean="0">
                <a:solidFill>
                  <a:schemeClr val="tx1"/>
                </a:solidFill>
                <a:latin typeface="+mn-lt"/>
                <a:ea typeface="+mn-ea"/>
                <a:cs typeface="+mn-cs"/>
              </a:rPr>
              <a:t>Enfin, la trophicité du renflement lombaire fait appel à une artère dite artère d’Adamkiewicz (Figure 11) ou artère du renflement lombaire qui naît dans 77 % à gauche et entre D9 et L2 et dans 44 % des situations entre D9 et D11. À son origine, son diamètre est 1,89 mm et cette artère va croiser le complexe ganglion rachidien et la racine ventrale. </a:t>
            </a:r>
          </a:p>
          <a:p>
            <a:r>
              <a:rPr lang="fr-FR" sz="1200" kern="1200" dirty="0" smtClean="0">
                <a:solidFill>
                  <a:schemeClr val="tx1"/>
                </a:solidFill>
                <a:latin typeface="+mn-lt"/>
                <a:ea typeface="+mn-ea"/>
                <a:cs typeface="+mn-cs"/>
              </a:rPr>
              <a:t>Elle constitue la seule afférence dans près de 50 % des cas mais peut s’accompagner d’une seconde artère qui la renforce lorsque elle de situation basse. Ce second vaisseau est toujours plus grêle que l’artère d’Adamkiewicz.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latin typeface="+mn-lt"/>
                <a:ea typeface="+mn-ea"/>
                <a:cs typeface="+mn-cs"/>
              </a:rPr>
              <a:t>C’est au niveau du renflement lombaire que le régime circulatoire est aussi plus élevé; Mais ce territoire artériel, hautement fonctionnel, est aussi le plus menacé lors des désordres circulatoires. Sa vulnérabilité tient à deux raisons essentielles : son organisation entièrement tributaire d’une afférence primordiale ; sa situation en position rostrale critique lorsqu’une réduction du débit artériel affecte l’ensemble du système vasculaire.</a:t>
            </a:r>
          </a:p>
          <a:p>
            <a:endParaRPr lang="fr-FR" sz="1200" kern="1200" dirty="0" smtClean="0">
              <a:solidFill>
                <a:schemeClr val="tx1"/>
              </a:solidFill>
              <a:latin typeface="+mn-lt"/>
              <a:ea typeface="+mn-ea"/>
              <a:cs typeface="+mn-cs"/>
            </a:endParaRPr>
          </a:p>
          <a:p>
            <a:endParaRPr lang="fr-FR" dirty="0"/>
          </a:p>
        </p:txBody>
      </p:sp>
      <p:sp>
        <p:nvSpPr>
          <p:cNvPr id="4" name="Espace réservé de l'en-tête 3"/>
          <p:cNvSpPr>
            <a:spLocks noGrp="1"/>
          </p:cNvSpPr>
          <p:nvPr>
            <p:ph type="hdr" sz="quarter" idx="10"/>
          </p:nvPr>
        </p:nvSpPr>
        <p:spPr/>
        <p:txBody>
          <a:bodyPr/>
          <a:lstStyle/>
          <a:p>
            <a:r>
              <a:rPr lang="fr-FR" smtClean="0"/>
              <a:t>forminale Syringomélie / 2020 </a:t>
            </a:r>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smtClean="0">
                <a:solidFill>
                  <a:srgbClr val="FFFF00"/>
                </a:solidFill>
              </a:rPr>
              <a:t>Q: Si le liquide  est du LCR qui ne proviens de quatrième ventricule, il doit s'écouler de l’espaces sous arachnoïdiens à travers le parenchyme médullaire </a:t>
            </a:r>
          </a:p>
          <a:p>
            <a:r>
              <a:rPr lang="fr-FR" sz="1200" dirty="0" smtClean="0">
                <a:solidFill>
                  <a:srgbClr val="FF0000"/>
                </a:solidFill>
              </a:rPr>
              <a:t>A revoir////Des preuves  rapportés au ciné-IRM et échographie pèropératoire sur les mouvement des amygdales cérébelleuses ont été rapporté pour appuyer leurs théorie, sans preuve que le LCR à travers le parenchyme médullaire</a:t>
            </a:r>
            <a:endParaRPr lang="fr-FR" dirty="0">
              <a:solidFill>
                <a:srgbClr val="FF0000"/>
              </a:solidFill>
            </a:endParaRPr>
          </a:p>
        </p:txBody>
      </p:sp>
      <p:sp>
        <p:nvSpPr>
          <p:cNvPr id="4" name="Espace réservé de l'en-tête 3"/>
          <p:cNvSpPr>
            <a:spLocks noGrp="1"/>
          </p:cNvSpPr>
          <p:nvPr>
            <p:ph type="hdr" sz="quarter" idx="10"/>
          </p:nvPr>
        </p:nvSpPr>
        <p:spPr/>
        <p:txBody>
          <a:bodyPr/>
          <a:lstStyle/>
          <a:p>
            <a:r>
              <a:rPr lang="fr-FR" smtClean="0"/>
              <a:t>forminale Syringomélie / 2020 </a:t>
            </a:r>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e l'en-tête 3"/>
          <p:cNvSpPr>
            <a:spLocks noGrp="1"/>
          </p:cNvSpPr>
          <p:nvPr>
            <p:ph type="hdr" sz="quarter" idx="10"/>
          </p:nvPr>
        </p:nvSpPr>
        <p:spPr/>
        <p:txBody>
          <a:bodyPr/>
          <a:lstStyle/>
          <a:p>
            <a:r>
              <a:rPr lang="fr-FR" smtClean="0"/>
              <a:t>forminale Syringomélie / 2020 </a:t>
            </a:r>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e l'en-tête 3"/>
          <p:cNvSpPr>
            <a:spLocks noGrp="1"/>
          </p:cNvSpPr>
          <p:nvPr>
            <p:ph type="hdr" sz="quarter" idx="10"/>
          </p:nvPr>
        </p:nvSpPr>
        <p:spPr/>
        <p:txBody>
          <a:bodyPr/>
          <a:lstStyle/>
          <a:p>
            <a:r>
              <a:rPr lang="fr-FR" smtClean="0"/>
              <a:t>forminale Syringomélie / 2020 </a:t>
            </a:r>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e l'en-tête 3"/>
          <p:cNvSpPr>
            <a:spLocks noGrp="1"/>
          </p:cNvSpPr>
          <p:nvPr>
            <p:ph type="hdr" sz="quarter" idx="10"/>
          </p:nvPr>
        </p:nvSpPr>
        <p:spPr/>
        <p:txBody>
          <a:bodyPr/>
          <a:lstStyle/>
          <a:p>
            <a:r>
              <a:rPr lang="fr-FR" smtClean="0"/>
              <a:t>forminale Syringomélie / 2020 </a:t>
            </a:r>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Ref idx="1002">
        <a:schemeClr val="bg2"/>
      </p:bgRef>
    </p:bg>
    <p:spTree>
      <p:nvGrpSpPr>
        <p:cNvPr id="1" name=""/>
        <p:cNvGrpSpPr/>
        <p:nvPr/>
      </p:nvGrpSpPr>
      <p:grpSpPr>
        <a:xfrm>
          <a:off x="0" y="0"/>
          <a:ext cx="0" cy="0"/>
          <a:chOff x="0" y="0"/>
          <a:chExt cx="0" cy="0"/>
        </a:xfrm>
      </p:grpSpPr>
      <p:sp>
        <p:nvSpPr>
          <p:cNvPr id="7" name="Forme libre 6"/>
          <p:cNvSpPr>
            <a:spLocks/>
          </p:cNvSpPr>
          <p:nvPr/>
        </p:nvSpPr>
        <p:spPr bwMode="auto">
          <a:xfrm>
            <a:off x="0" y="4752125"/>
            <a:ext cx="9144000" cy="2112963"/>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Forme libre 7"/>
          <p:cNvSpPr>
            <a:spLocks/>
          </p:cNvSpPr>
          <p:nvPr/>
        </p:nvSpPr>
        <p:spPr bwMode="auto">
          <a:xfrm>
            <a:off x="6105527"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re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fr-FR" smtClean="0"/>
              <a:t>Cliquez pour modifier le style du titre</a:t>
            </a:r>
            <a:endParaRPr kumimoji="0" lang="en-US"/>
          </a:p>
        </p:txBody>
      </p:sp>
      <p:sp>
        <p:nvSpPr>
          <p:cNvPr id="17" name="Sous-titr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smtClean="0"/>
              <a:t>Cliquez pour modifier le style des sous-titres du masque</a:t>
            </a:r>
            <a:endParaRPr kumimoji="0" lang="en-US"/>
          </a:p>
        </p:txBody>
      </p:sp>
      <p:sp>
        <p:nvSpPr>
          <p:cNvPr id="30" name="Espace réservé de la date 29"/>
          <p:cNvSpPr>
            <a:spLocks noGrp="1"/>
          </p:cNvSpPr>
          <p:nvPr>
            <p:ph type="dt" sz="half" idx="10"/>
          </p:nvPr>
        </p:nvSpPr>
        <p:spPr/>
        <p:txBody>
          <a:bodyPr/>
          <a:lstStyle/>
          <a:p>
            <a:fld id="{01D2C689-F5D7-4F8E-BF7A-F3AB89585B31}" type="datetime1">
              <a:rPr lang="fr-FR" smtClean="0"/>
              <a:pPr/>
              <a:t>07/07/2020</a:t>
            </a:fld>
            <a:endParaRPr lang="fr-FR"/>
          </a:p>
        </p:txBody>
      </p:sp>
      <p:sp>
        <p:nvSpPr>
          <p:cNvPr id="19" name="Espace réservé du pied de page 18"/>
          <p:cNvSpPr>
            <a:spLocks noGrp="1"/>
          </p:cNvSpPr>
          <p:nvPr>
            <p:ph type="ftr" sz="quarter" idx="11"/>
          </p:nvPr>
        </p:nvSpPr>
        <p:spPr/>
        <p:txBody>
          <a:bodyPr/>
          <a:lstStyle/>
          <a:p>
            <a:r>
              <a:rPr lang="pt-BR" smtClean="0"/>
              <a:t>Syrinx 2020/ H . KHECHFOUD -faculte de medecine de Bejaia</a:t>
            </a:r>
            <a:endParaRPr lang="fr-FR"/>
          </a:p>
        </p:txBody>
      </p:sp>
      <p:sp>
        <p:nvSpPr>
          <p:cNvPr id="27" name="Espace réservé du numéro de diapositive 26"/>
          <p:cNvSpPr>
            <a:spLocks noGrp="1"/>
          </p:cNvSpPr>
          <p:nvPr>
            <p:ph type="sldNum" sz="quarter" idx="12"/>
          </p:nvPr>
        </p:nvSpPr>
        <p:spPr/>
        <p:txBody>
          <a:bodyPr/>
          <a:lstStyle/>
          <a:p>
            <a:fld id="{BBEB6ABF-6471-4E6C-A887-04B266B7D75B}" type="slidenum">
              <a:rPr lang="fr-FR" smtClean="0"/>
              <a:pPr/>
              <a:t>‹N°›</a:t>
            </a:fld>
            <a:endParaRPr lang="fr-F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1FC2BB47-C0FF-4187-BE81-DE12A0926BC3}" type="datetime1">
              <a:rPr lang="fr-FR" smtClean="0"/>
              <a:pPr/>
              <a:t>07/07/2020</a:t>
            </a:fld>
            <a:endParaRPr lang="fr-FR"/>
          </a:p>
        </p:txBody>
      </p:sp>
      <p:sp>
        <p:nvSpPr>
          <p:cNvPr id="5" name="Espace réservé du pied de page 4"/>
          <p:cNvSpPr>
            <a:spLocks noGrp="1"/>
          </p:cNvSpPr>
          <p:nvPr>
            <p:ph type="ftr" sz="quarter" idx="11"/>
          </p:nvPr>
        </p:nvSpPr>
        <p:spPr/>
        <p:txBody>
          <a:bodyPr/>
          <a:lstStyle/>
          <a:p>
            <a:r>
              <a:rPr lang="pt-BR" smtClean="0"/>
              <a:t>Syrinx 2020/ H . KHECHFOUD -faculte de medecine de Bejaia</a:t>
            </a:r>
            <a:endParaRPr lang="fr-FR"/>
          </a:p>
        </p:txBody>
      </p:sp>
      <p:sp>
        <p:nvSpPr>
          <p:cNvPr id="6" name="Espace réservé du numéro de diapositive 5"/>
          <p:cNvSpPr>
            <a:spLocks noGrp="1"/>
          </p:cNvSpPr>
          <p:nvPr>
            <p:ph type="sldNum" sz="quarter" idx="12"/>
          </p:nvPr>
        </p:nvSpPr>
        <p:spPr/>
        <p:txBody>
          <a:bodyPr/>
          <a:lstStyle/>
          <a:p>
            <a:fld id="{BBEB6ABF-6471-4E6C-A887-04B266B7D75B}"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9"/>
            <a:ext cx="2057400" cy="5851525"/>
          </a:xfrm>
        </p:spPr>
        <p:txBody>
          <a:bodyPr vert="eaVert"/>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a:xfrm>
            <a:off x="457200" y="274639"/>
            <a:ext cx="6019800" cy="5851525"/>
          </a:xfrm>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4C1BA6B7-7A10-4CD2-9DB4-32860B586A81}" type="datetime1">
              <a:rPr lang="fr-FR" smtClean="0"/>
              <a:pPr/>
              <a:t>07/07/2020</a:t>
            </a:fld>
            <a:endParaRPr lang="fr-FR"/>
          </a:p>
        </p:txBody>
      </p:sp>
      <p:sp>
        <p:nvSpPr>
          <p:cNvPr id="5" name="Espace réservé du pied de page 4"/>
          <p:cNvSpPr>
            <a:spLocks noGrp="1"/>
          </p:cNvSpPr>
          <p:nvPr>
            <p:ph type="ftr" sz="quarter" idx="11"/>
          </p:nvPr>
        </p:nvSpPr>
        <p:spPr/>
        <p:txBody>
          <a:bodyPr/>
          <a:lstStyle/>
          <a:p>
            <a:r>
              <a:rPr lang="pt-BR" smtClean="0"/>
              <a:t>Syrinx 2020/ H . KHECHFOUD -faculte de medecine de Bejaia</a:t>
            </a:r>
            <a:endParaRPr lang="fr-FR"/>
          </a:p>
        </p:txBody>
      </p:sp>
      <p:sp>
        <p:nvSpPr>
          <p:cNvPr id="6" name="Espace réservé du numéro de diapositive 5"/>
          <p:cNvSpPr>
            <a:spLocks noGrp="1"/>
          </p:cNvSpPr>
          <p:nvPr>
            <p:ph type="sldNum" sz="quarter" idx="12"/>
          </p:nvPr>
        </p:nvSpPr>
        <p:spPr/>
        <p:txBody>
          <a:bodyPr/>
          <a:lstStyle/>
          <a:p>
            <a:fld id="{BBEB6ABF-6471-4E6C-A887-04B266B7D75B}"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fr-FR" smtClean="0"/>
              <a:t>Cliquez pour modifier le style du titre</a:t>
            </a:r>
            <a:endParaRPr kumimoji="0" lang="en-US"/>
          </a:p>
        </p:txBody>
      </p:sp>
      <p:sp>
        <p:nvSpPr>
          <p:cNvPr id="3" name="Espace réservé du contenu 2"/>
          <p:cNvSpPr>
            <a:spLocks noGrp="1"/>
          </p:cNvSpPr>
          <p:nvPr>
            <p:ph idx="1"/>
          </p:nvPr>
        </p:nvSpPr>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74ADBBA6-83B1-4B51-AC23-B8BCF61B57AD}" type="datetime1">
              <a:rPr lang="fr-FR" smtClean="0"/>
              <a:pPr/>
              <a:t>07/07/2020</a:t>
            </a:fld>
            <a:endParaRPr lang="fr-FR"/>
          </a:p>
        </p:txBody>
      </p:sp>
      <p:sp>
        <p:nvSpPr>
          <p:cNvPr id="5" name="Espace réservé du pied de page 4"/>
          <p:cNvSpPr>
            <a:spLocks noGrp="1"/>
          </p:cNvSpPr>
          <p:nvPr>
            <p:ph type="ftr" sz="quarter" idx="11"/>
          </p:nvPr>
        </p:nvSpPr>
        <p:spPr/>
        <p:txBody>
          <a:bodyPr/>
          <a:lstStyle/>
          <a:p>
            <a:r>
              <a:rPr lang="pt-BR" smtClean="0"/>
              <a:t>Syrinx 2020/ H . KHECHFOUD -faculte de medecine de Bejaia</a:t>
            </a:r>
            <a:endParaRPr lang="fr-FR"/>
          </a:p>
        </p:txBody>
      </p:sp>
      <p:sp>
        <p:nvSpPr>
          <p:cNvPr id="6" name="Espace réservé du numéro de diapositive 5"/>
          <p:cNvSpPr>
            <a:spLocks noGrp="1"/>
          </p:cNvSpPr>
          <p:nvPr>
            <p:ph type="sldNum" sz="quarter" idx="12"/>
          </p:nvPr>
        </p:nvSpPr>
        <p:spPr/>
        <p:txBody>
          <a:bodyPr/>
          <a:lstStyle/>
          <a:p>
            <a:fld id="{BBEB6ABF-6471-4E6C-A887-04B266B7D75B}"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2">
        <a:schemeClr val="bg2"/>
      </p:bgRef>
    </p:bg>
    <p:spTree>
      <p:nvGrpSpPr>
        <p:cNvPr id="1" name=""/>
        <p:cNvGrpSpPr/>
        <p:nvPr/>
      </p:nvGrpSpPr>
      <p:grpSpPr>
        <a:xfrm>
          <a:off x="0" y="0"/>
          <a:ext cx="0" cy="0"/>
          <a:chOff x="0" y="0"/>
          <a:chExt cx="0" cy="0"/>
        </a:xfrm>
      </p:grpSpPr>
      <p:sp>
        <p:nvSpPr>
          <p:cNvPr id="7" name="Forme libre 6"/>
          <p:cNvSpPr>
            <a:spLocks/>
          </p:cNvSpPr>
          <p:nvPr/>
        </p:nvSpPr>
        <p:spPr bwMode="auto">
          <a:xfrm>
            <a:off x="0" y="4752125"/>
            <a:ext cx="9144000" cy="2112963"/>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Forme libre 8"/>
          <p:cNvSpPr>
            <a:spLocks/>
          </p:cNvSpPr>
          <p:nvPr/>
        </p:nvSpPr>
        <p:spPr bwMode="auto">
          <a:xfrm>
            <a:off x="6105527"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Titr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smtClean="0"/>
              <a:t>Cliquez pour modifier les styles du texte du masque</a:t>
            </a:r>
          </a:p>
        </p:txBody>
      </p:sp>
      <p:sp>
        <p:nvSpPr>
          <p:cNvPr id="4" name="Espace réservé de la date 3"/>
          <p:cNvSpPr>
            <a:spLocks noGrp="1"/>
          </p:cNvSpPr>
          <p:nvPr>
            <p:ph type="dt" sz="half" idx="10"/>
          </p:nvPr>
        </p:nvSpPr>
        <p:spPr/>
        <p:txBody>
          <a:bodyPr/>
          <a:lstStyle/>
          <a:p>
            <a:fld id="{1E9B8611-578B-436D-AD02-A9CDCC75FB7B}" type="datetime1">
              <a:rPr lang="fr-FR" smtClean="0"/>
              <a:pPr/>
              <a:t>07/07/2020</a:t>
            </a:fld>
            <a:endParaRPr lang="fr-FR"/>
          </a:p>
        </p:txBody>
      </p:sp>
      <p:sp>
        <p:nvSpPr>
          <p:cNvPr id="5" name="Espace réservé du pied de page 4"/>
          <p:cNvSpPr>
            <a:spLocks noGrp="1"/>
          </p:cNvSpPr>
          <p:nvPr>
            <p:ph type="ftr" sz="quarter" idx="11"/>
          </p:nvPr>
        </p:nvSpPr>
        <p:spPr/>
        <p:txBody>
          <a:bodyPr/>
          <a:lstStyle/>
          <a:p>
            <a:r>
              <a:rPr lang="pt-BR" smtClean="0"/>
              <a:t>Syrinx 2020/ H . KHECHFOUD -faculte de medecine de Bejaia</a:t>
            </a:r>
            <a:endParaRPr lang="fr-FR"/>
          </a:p>
        </p:txBody>
      </p:sp>
      <p:sp>
        <p:nvSpPr>
          <p:cNvPr id="6" name="Espace réservé du numéro de diapositive 5"/>
          <p:cNvSpPr>
            <a:spLocks noGrp="1"/>
          </p:cNvSpPr>
          <p:nvPr>
            <p:ph type="sldNum" sz="quarter" idx="12"/>
          </p:nvPr>
        </p:nvSpPr>
        <p:spPr/>
        <p:txBody>
          <a:bodyPr/>
          <a:lstStyle/>
          <a:p>
            <a:fld id="{BBEB6ABF-6471-4E6C-A887-04B266B7D75B}" type="slidenum">
              <a:rPr lang="fr-FR" smtClean="0"/>
              <a:pPr/>
              <a:t>‹N°›</a:t>
            </a:fld>
            <a:endParaRPr lang="fr-F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9"/>
            <a:ext cx="7467600" cy="1143000"/>
          </a:xfrm>
        </p:spPr>
        <p:txBody>
          <a:bodyPr/>
          <a:lstStyle/>
          <a:p>
            <a:r>
              <a:rPr kumimoji="0" lang="fr-FR" smtClean="0"/>
              <a:t>Cliquez pour modifier le style du titre</a:t>
            </a:r>
            <a:endParaRPr kumimoji="0" lang="en-US"/>
          </a:p>
        </p:txBody>
      </p:sp>
      <p:sp>
        <p:nvSpPr>
          <p:cNvPr id="3" name="Espace réservé du contenu 2"/>
          <p:cNvSpPr>
            <a:spLocks noGrp="1"/>
          </p:cNvSpPr>
          <p:nvPr>
            <p:ph sz="half" idx="1"/>
          </p:nvPr>
        </p:nvSpPr>
        <p:spPr>
          <a:xfrm>
            <a:off x="457200" y="1600201"/>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u contenu 3"/>
          <p:cNvSpPr>
            <a:spLocks noGrp="1"/>
          </p:cNvSpPr>
          <p:nvPr>
            <p:ph sz="half" idx="2"/>
          </p:nvPr>
        </p:nvSpPr>
        <p:spPr>
          <a:xfrm>
            <a:off x="4267200" y="1600201"/>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p>
            <a:fld id="{300A5C70-D2E8-4399-A665-002F560BDDA3}" type="datetime1">
              <a:rPr lang="fr-FR" smtClean="0"/>
              <a:pPr/>
              <a:t>07/07/2020</a:t>
            </a:fld>
            <a:endParaRPr lang="fr-FR"/>
          </a:p>
        </p:txBody>
      </p:sp>
      <p:sp>
        <p:nvSpPr>
          <p:cNvPr id="6" name="Espace réservé du pied de page 5"/>
          <p:cNvSpPr>
            <a:spLocks noGrp="1"/>
          </p:cNvSpPr>
          <p:nvPr>
            <p:ph type="ftr" sz="quarter" idx="11"/>
          </p:nvPr>
        </p:nvSpPr>
        <p:spPr/>
        <p:txBody>
          <a:bodyPr/>
          <a:lstStyle/>
          <a:p>
            <a:r>
              <a:rPr lang="pt-BR" smtClean="0"/>
              <a:t>Syrinx 2020/ H . KHECHFOUD -faculte de medecine de Bejaia</a:t>
            </a:r>
            <a:endParaRPr lang="fr-FR"/>
          </a:p>
        </p:txBody>
      </p:sp>
      <p:sp>
        <p:nvSpPr>
          <p:cNvPr id="7" name="Espace réservé du numéro de diapositive 6"/>
          <p:cNvSpPr>
            <a:spLocks noGrp="1"/>
          </p:cNvSpPr>
          <p:nvPr>
            <p:ph type="sldNum" sz="quarter" idx="12"/>
          </p:nvPr>
        </p:nvSpPr>
        <p:spPr/>
        <p:txBody>
          <a:bodyPr/>
          <a:lstStyle/>
          <a:p>
            <a:fld id="{BBEB6ABF-6471-4E6C-A887-04B266B7D75B}"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1"/>
            <a:ext cx="8229600" cy="1143000"/>
          </a:xfrm>
        </p:spPr>
        <p:txBody>
          <a:bodyPr anchor="ctr"/>
          <a:lstStyle>
            <a:lvl1pPr>
              <a:defRPr/>
            </a:lvl1pPr>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Cliquez pour modifier les styles du texte du masque</a:t>
            </a:r>
          </a:p>
        </p:txBody>
      </p:sp>
      <p:sp>
        <p:nvSpPr>
          <p:cNvPr id="4" name="Espace réservé du texte 3"/>
          <p:cNvSpPr>
            <a:spLocks noGrp="1"/>
          </p:cNvSpPr>
          <p:nvPr>
            <p:ph type="body" sz="half" idx="3"/>
          </p:nvPr>
        </p:nvSpPr>
        <p:spPr>
          <a:xfrm>
            <a:off x="4645027"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Cliquez pour modifier les styles du texte du masque</a:t>
            </a:r>
          </a:p>
        </p:txBody>
      </p:sp>
      <p:sp>
        <p:nvSpPr>
          <p:cNvPr id="5" name="Espace réservé du contenu 4"/>
          <p:cNvSpPr>
            <a:spLocks noGrp="1"/>
          </p:cNvSpPr>
          <p:nvPr>
            <p:ph sz="quarter" idx="2"/>
          </p:nvPr>
        </p:nvSpPr>
        <p:spPr>
          <a:xfrm>
            <a:off x="457200" y="1516913"/>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6" name="Espace réservé du contenu 5"/>
          <p:cNvSpPr>
            <a:spLocks noGrp="1"/>
          </p:cNvSpPr>
          <p:nvPr>
            <p:ph sz="quarter" idx="4"/>
          </p:nvPr>
        </p:nvSpPr>
        <p:spPr>
          <a:xfrm>
            <a:off x="4645027" y="1516913"/>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7" name="Espace réservé de la date 6"/>
          <p:cNvSpPr>
            <a:spLocks noGrp="1"/>
          </p:cNvSpPr>
          <p:nvPr>
            <p:ph type="dt" sz="half" idx="10"/>
          </p:nvPr>
        </p:nvSpPr>
        <p:spPr/>
        <p:txBody>
          <a:bodyPr/>
          <a:lstStyle/>
          <a:p>
            <a:fld id="{283FA494-B204-4043-8818-B9906FC39C1F}" type="datetime1">
              <a:rPr lang="fr-FR" smtClean="0"/>
              <a:pPr/>
              <a:t>07/07/2020</a:t>
            </a:fld>
            <a:endParaRPr lang="fr-FR"/>
          </a:p>
        </p:txBody>
      </p:sp>
      <p:sp>
        <p:nvSpPr>
          <p:cNvPr id="8" name="Espace réservé du pied de page 7"/>
          <p:cNvSpPr>
            <a:spLocks noGrp="1"/>
          </p:cNvSpPr>
          <p:nvPr>
            <p:ph type="ftr" sz="quarter" idx="11"/>
          </p:nvPr>
        </p:nvSpPr>
        <p:spPr/>
        <p:txBody>
          <a:bodyPr/>
          <a:lstStyle/>
          <a:p>
            <a:r>
              <a:rPr lang="pt-BR" smtClean="0"/>
              <a:t>Syrinx 2020/ H . KHECHFOUD -faculte de medecine de Bejaia</a:t>
            </a:r>
            <a:endParaRPr lang="fr-FR"/>
          </a:p>
        </p:txBody>
      </p:sp>
      <p:sp>
        <p:nvSpPr>
          <p:cNvPr id="9" name="Espace réservé du numéro de diapositive 8"/>
          <p:cNvSpPr>
            <a:spLocks noGrp="1"/>
          </p:cNvSpPr>
          <p:nvPr>
            <p:ph type="sldNum" sz="quarter" idx="12"/>
          </p:nvPr>
        </p:nvSpPr>
        <p:spPr/>
        <p:txBody>
          <a:bodyPr/>
          <a:lstStyle/>
          <a:p>
            <a:fld id="{BBEB6ABF-6471-4E6C-A887-04B266B7D75B}"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320"/>
            <a:ext cx="7470648" cy="1143000"/>
          </a:xfrm>
        </p:spPr>
        <p:txBody>
          <a:bodyPr anchor="ctr"/>
          <a:lstStyle>
            <a:lvl1pPr algn="l">
              <a:defRPr sz="4600"/>
            </a:lvl1pPr>
          </a:lstStyle>
          <a:p>
            <a:r>
              <a:rPr kumimoji="0" lang="fr-FR" smtClean="0"/>
              <a:t>Cliquez pour modifier le style du titre</a:t>
            </a:r>
            <a:endParaRPr kumimoji="0" lang="en-US"/>
          </a:p>
        </p:txBody>
      </p:sp>
      <p:sp>
        <p:nvSpPr>
          <p:cNvPr id="7" name="Espace réservé de la date 6"/>
          <p:cNvSpPr>
            <a:spLocks noGrp="1"/>
          </p:cNvSpPr>
          <p:nvPr>
            <p:ph type="dt" sz="half" idx="10"/>
          </p:nvPr>
        </p:nvSpPr>
        <p:spPr/>
        <p:txBody>
          <a:bodyPr/>
          <a:lstStyle/>
          <a:p>
            <a:fld id="{0CF9922B-C878-4F25-AFE1-D6F019CA3B55}" type="datetime1">
              <a:rPr lang="fr-FR" smtClean="0"/>
              <a:pPr/>
              <a:t>07/07/2020</a:t>
            </a:fld>
            <a:endParaRPr lang="fr-FR"/>
          </a:p>
        </p:txBody>
      </p:sp>
      <p:sp>
        <p:nvSpPr>
          <p:cNvPr id="8" name="Espace réservé du numéro de diapositive 7"/>
          <p:cNvSpPr>
            <a:spLocks noGrp="1"/>
          </p:cNvSpPr>
          <p:nvPr>
            <p:ph type="sldNum" sz="quarter" idx="11"/>
          </p:nvPr>
        </p:nvSpPr>
        <p:spPr/>
        <p:txBody>
          <a:bodyPr/>
          <a:lstStyle/>
          <a:p>
            <a:fld id="{BBEB6ABF-6471-4E6C-A887-04B266B7D75B}" type="slidenum">
              <a:rPr lang="fr-FR" smtClean="0"/>
              <a:pPr/>
              <a:t>‹N°›</a:t>
            </a:fld>
            <a:endParaRPr lang="fr-FR"/>
          </a:p>
        </p:txBody>
      </p:sp>
      <p:sp>
        <p:nvSpPr>
          <p:cNvPr id="9" name="Espace réservé du pied de page 8"/>
          <p:cNvSpPr>
            <a:spLocks noGrp="1"/>
          </p:cNvSpPr>
          <p:nvPr>
            <p:ph type="ftr" sz="quarter" idx="12"/>
          </p:nvPr>
        </p:nvSpPr>
        <p:spPr/>
        <p:txBody>
          <a:bodyPr/>
          <a:lstStyle/>
          <a:p>
            <a:r>
              <a:rPr lang="pt-BR" smtClean="0"/>
              <a:t>Syrinx 2020/ H . KHECHFOUD -faculte de medecine de Bejaia</a:t>
            </a:r>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0895E832-0E34-4A2B-BA6B-A97917095174}" type="datetime1">
              <a:rPr lang="fr-FR" smtClean="0"/>
              <a:pPr/>
              <a:t>07/07/2020</a:t>
            </a:fld>
            <a:endParaRPr lang="fr-FR"/>
          </a:p>
        </p:txBody>
      </p:sp>
      <p:sp>
        <p:nvSpPr>
          <p:cNvPr id="3" name="Espace réservé du pied de page 2"/>
          <p:cNvSpPr>
            <a:spLocks noGrp="1"/>
          </p:cNvSpPr>
          <p:nvPr>
            <p:ph type="ftr" sz="quarter" idx="11"/>
          </p:nvPr>
        </p:nvSpPr>
        <p:spPr/>
        <p:txBody>
          <a:bodyPr/>
          <a:lstStyle/>
          <a:p>
            <a:r>
              <a:rPr lang="pt-BR" smtClean="0"/>
              <a:t>Syrinx 2020/ H . KHECHFOUD -faculte de medecine de Bejaia</a:t>
            </a:r>
            <a:endParaRPr lang="fr-FR"/>
          </a:p>
        </p:txBody>
      </p:sp>
      <p:sp>
        <p:nvSpPr>
          <p:cNvPr id="4" name="Espace réservé du numéro de diapositive 3"/>
          <p:cNvSpPr>
            <a:spLocks noGrp="1"/>
          </p:cNvSpPr>
          <p:nvPr>
            <p:ph type="sldNum" sz="quarter" idx="12"/>
          </p:nvPr>
        </p:nvSpPr>
        <p:spPr/>
        <p:txBody>
          <a:bodyPr/>
          <a:lstStyle/>
          <a:p>
            <a:fld id="{BBEB6ABF-6471-4E6C-A887-04B266B7D75B}"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1185528"/>
            <a:ext cx="3200400" cy="730251"/>
          </a:xfrm>
        </p:spPr>
        <p:txBody>
          <a:bodyPr tIns="0" bIns="0" anchor="t"/>
          <a:lstStyle>
            <a:lvl1pPr algn="l">
              <a:buNone/>
              <a:defRPr sz="1800" b="1">
                <a:solidFill>
                  <a:schemeClr val="accent1"/>
                </a:solidFill>
              </a:defRPr>
            </a:lvl1pPr>
          </a:lstStyle>
          <a:p>
            <a:r>
              <a:rPr kumimoji="0" lang="fr-FR" smtClean="0"/>
              <a:t>Cliquez pour modifier le style du titre</a:t>
            </a:r>
            <a:endParaRPr kumimoji="0" lang="en-US"/>
          </a:p>
        </p:txBody>
      </p:sp>
      <p:sp>
        <p:nvSpPr>
          <p:cNvPr id="3" name="Espace réservé du texte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fr-FR" smtClean="0"/>
              <a:t>Cliquez pour modifier les styles du texte du masque</a:t>
            </a:r>
          </a:p>
        </p:txBody>
      </p:sp>
      <p:sp>
        <p:nvSpPr>
          <p:cNvPr id="4" name="Espace réservé du contenu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p>
            <a:fld id="{E95E0064-31F5-4F34-AE71-1D984EB6A10A}" type="datetime1">
              <a:rPr lang="fr-FR" smtClean="0"/>
              <a:pPr/>
              <a:t>07/07/2020</a:t>
            </a:fld>
            <a:endParaRPr lang="fr-FR"/>
          </a:p>
        </p:txBody>
      </p:sp>
      <p:sp>
        <p:nvSpPr>
          <p:cNvPr id="6" name="Espace réservé du pied de page 5"/>
          <p:cNvSpPr>
            <a:spLocks noGrp="1"/>
          </p:cNvSpPr>
          <p:nvPr>
            <p:ph type="ftr" sz="quarter" idx="11"/>
          </p:nvPr>
        </p:nvSpPr>
        <p:spPr/>
        <p:txBody>
          <a:bodyPr/>
          <a:lstStyle/>
          <a:p>
            <a:r>
              <a:rPr lang="pt-BR" smtClean="0"/>
              <a:t>Syrinx 2020/ H . KHECHFOUD -faculte de medecine de Bejaia</a:t>
            </a:r>
            <a:endParaRPr lang="fr-FR"/>
          </a:p>
        </p:txBody>
      </p:sp>
      <p:sp>
        <p:nvSpPr>
          <p:cNvPr id="7" name="Espace réservé du numéro de diapositive 6"/>
          <p:cNvSpPr>
            <a:spLocks noGrp="1"/>
          </p:cNvSpPr>
          <p:nvPr>
            <p:ph type="sldNum" sz="quarter" idx="12"/>
          </p:nvPr>
        </p:nvSpPr>
        <p:spPr>
          <a:xfrm>
            <a:off x="8156448" y="6422064"/>
            <a:ext cx="762000" cy="365125"/>
          </a:xfrm>
        </p:spPr>
        <p:txBody>
          <a:bodyPr/>
          <a:lstStyle/>
          <a:p>
            <a:fld id="{BBEB6ABF-6471-4E6C-A887-04B266B7D75B}"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fr-FR" smtClean="0"/>
              <a:t>Cliquez pour modifier le style du titre</a:t>
            </a:r>
            <a:endParaRPr kumimoji="0" lang="en-US"/>
          </a:p>
        </p:txBody>
      </p:sp>
      <p:sp>
        <p:nvSpPr>
          <p:cNvPr id="3" name="Espace réservé pour une image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fr-FR" smtClean="0"/>
              <a:t>Cliquez sur l'icône pour ajouter une image</a:t>
            </a:r>
            <a:endParaRPr kumimoji="0" lang="en-US" dirty="0"/>
          </a:p>
        </p:txBody>
      </p:sp>
      <p:sp>
        <p:nvSpPr>
          <p:cNvPr id="4" name="Espace réservé du texte 3"/>
          <p:cNvSpPr>
            <a:spLocks noGrp="1"/>
          </p:cNvSpPr>
          <p:nvPr>
            <p:ph type="body" sz="half" idx="2"/>
          </p:nvPr>
        </p:nvSpPr>
        <p:spPr>
          <a:xfrm>
            <a:off x="5556734" y="2998765"/>
            <a:ext cx="3053866" cy="2663483"/>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fr-FR" smtClean="0"/>
              <a:t>Cliquez pour modifier les styles du texte du masque</a:t>
            </a:r>
          </a:p>
        </p:txBody>
      </p:sp>
      <p:sp>
        <p:nvSpPr>
          <p:cNvPr id="5" name="Espace réservé de la date 4"/>
          <p:cNvSpPr>
            <a:spLocks noGrp="1"/>
          </p:cNvSpPr>
          <p:nvPr>
            <p:ph type="dt" sz="half" idx="10"/>
          </p:nvPr>
        </p:nvSpPr>
        <p:spPr>
          <a:xfrm>
            <a:off x="457200" y="6422064"/>
            <a:ext cx="2133600" cy="365125"/>
          </a:xfrm>
        </p:spPr>
        <p:txBody>
          <a:bodyPr/>
          <a:lstStyle/>
          <a:p>
            <a:fld id="{934D8EE9-5758-4D5C-A7F7-093B019707A9}" type="datetime1">
              <a:rPr lang="fr-FR" smtClean="0"/>
              <a:pPr/>
              <a:t>07/07/2020</a:t>
            </a:fld>
            <a:endParaRPr lang="fr-FR"/>
          </a:p>
        </p:txBody>
      </p:sp>
      <p:sp>
        <p:nvSpPr>
          <p:cNvPr id="6" name="Espace réservé du pied de page 5"/>
          <p:cNvSpPr>
            <a:spLocks noGrp="1"/>
          </p:cNvSpPr>
          <p:nvPr>
            <p:ph type="ftr" sz="quarter" idx="11"/>
          </p:nvPr>
        </p:nvSpPr>
        <p:spPr/>
        <p:txBody>
          <a:bodyPr/>
          <a:lstStyle/>
          <a:p>
            <a:r>
              <a:rPr lang="pt-BR" smtClean="0"/>
              <a:t>Syrinx 2020/ H . KHECHFOUD -faculte de medecine de Bejaia</a:t>
            </a:r>
            <a:endParaRPr lang="fr-FR"/>
          </a:p>
        </p:txBody>
      </p:sp>
      <p:sp>
        <p:nvSpPr>
          <p:cNvPr id="7" name="Espace réservé du numéro de diapositive 6"/>
          <p:cNvSpPr>
            <a:spLocks noGrp="1"/>
          </p:cNvSpPr>
          <p:nvPr>
            <p:ph type="sldNum" sz="quarter" idx="12"/>
          </p:nvPr>
        </p:nvSpPr>
        <p:spPr/>
        <p:txBody>
          <a:bodyPr/>
          <a:lstStyle/>
          <a:p>
            <a:fld id="{BBEB6ABF-6471-4E6C-A887-04B266B7D75B}"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orme libre 11"/>
          <p:cNvSpPr>
            <a:spLocks/>
          </p:cNvSpPr>
          <p:nvPr/>
        </p:nvSpPr>
        <p:spPr bwMode="auto">
          <a:xfrm>
            <a:off x="0" y="4752125"/>
            <a:ext cx="9144000" cy="2112963"/>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Forme libre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Espace réservé du titre 8"/>
          <p:cNvSpPr>
            <a:spLocks noGrp="1"/>
          </p:cNvSpPr>
          <p:nvPr>
            <p:ph type="title"/>
          </p:nvPr>
        </p:nvSpPr>
        <p:spPr>
          <a:xfrm>
            <a:off x="457200" y="274639"/>
            <a:ext cx="7467600" cy="1143000"/>
          </a:xfrm>
          <a:prstGeom prst="rect">
            <a:avLst/>
          </a:prstGeom>
        </p:spPr>
        <p:txBody>
          <a:bodyPr vert="horz" lIns="45720" rIns="45720" anchor="ctr">
            <a:normAutofit/>
          </a:bodyPr>
          <a:lstStyle/>
          <a:p>
            <a:r>
              <a:rPr kumimoji="0" lang="fr-FR" smtClean="0"/>
              <a:t>Cliquez pour modifier le style du titre</a:t>
            </a:r>
            <a:endParaRPr kumimoji="0" lang="en-US"/>
          </a:p>
        </p:txBody>
      </p:sp>
      <p:sp>
        <p:nvSpPr>
          <p:cNvPr id="30" name="Espace réservé du texte 29"/>
          <p:cNvSpPr>
            <a:spLocks noGrp="1"/>
          </p:cNvSpPr>
          <p:nvPr>
            <p:ph type="body" idx="1"/>
          </p:nvPr>
        </p:nvSpPr>
        <p:spPr>
          <a:xfrm>
            <a:off x="457200" y="1600201"/>
            <a:ext cx="7467600" cy="4525963"/>
          </a:xfrm>
          <a:prstGeom prst="rect">
            <a:avLst/>
          </a:prstGeom>
        </p:spPr>
        <p:txBody>
          <a:bodyPr vert="horz">
            <a:normAutofit/>
          </a:bodyPr>
          <a:lstStyle/>
          <a:p>
            <a:pPr lvl="0" eaLnBrk="1" latinLnBrk="0" hangingPunct="1"/>
            <a:r>
              <a:rPr kumimoji="0" lang="fr-FR" smtClean="0"/>
              <a:t>Cliquez pour modifier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10" name="Espace réservé de la date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5902278C-E1DA-4A15-8B3D-82C399E8634E}" type="datetime1">
              <a:rPr lang="fr-FR" smtClean="0"/>
              <a:pPr/>
              <a:t>07/07/2020</a:t>
            </a:fld>
            <a:endParaRPr lang="fr-FR"/>
          </a:p>
        </p:txBody>
      </p:sp>
      <p:sp>
        <p:nvSpPr>
          <p:cNvPr id="22" name="Espace réservé du pied de page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r>
              <a:rPr lang="pt-BR" smtClean="0"/>
              <a:t>Syrinx 2020/ H . KHECHFOUD -faculte de medecine de Bejaia</a:t>
            </a:r>
            <a:endParaRPr lang="fr-FR"/>
          </a:p>
        </p:txBody>
      </p:sp>
      <p:sp>
        <p:nvSpPr>
          <p:cNvPr id="18" name="Espace réservé du numéro de diapositive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BBEB6ABF-6471-4E6C-A887-04B266B7D75B}" type="slidenum">
              <a:rPr lang="fr-FR" smtClean="0"/>
              <a:pPr/>
              <a:t>‹N°›</a:t>
            </a:fld>
            <a:endParaRPr lang="fr-FR"/>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dt="0"/>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4.xml"/><Relationship Id="rId4" Type="http://schemas.openxmlformats.org/officeDocument/2006/relationships/image" Target="../media/image124.png"/></Relationships>
</file>

<file path=ppt/slides/_rels/slide10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29.emf"/><Relationship Id="rId2" Type="http://schemas.openxmlformats.org/officeDocument/2006/relationships/image" Target="../media/image128.png"/><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119.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2.xml"/><Relationship Id="rId1" Type="http://schemas.openxmlformats.org/officeDocument/2006/relationships/video" Target="file:///E:\PPT%20SYRINX\OUVERTURE%20DURAL%20REPRISE.mov" TargetMode="External"/><Relationship Id="rId4" Type="http://schemas.openxmlformats.org/officeDocument/2006/relationships/image" Target="../media/image133.png"/></Relationships>
</file>

<file path=ppt/slides/_rels/slide126.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2.xml"/><Relationship Id="rId1" Type="http://schemas.openxmlformats.org/officeDocument/2006/relationships/video" Target="file:///E:\PPT%20SYRINX\dis%20TONSIL%20COAGUL&#201;vu%20mobil%20tensil.mov" TargetMode="Externa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2.xml"/><Relationship Id="rId1" Type="http://schemas.openxmlformats.org/officeDocument/2006/relationships/video" Target="file:///E:\PPT%20SYRINX\dis%20AMYGDALE%20BLOQUEE1.mov" TargetMode="External"/></Relationships>
</file>

<file path=ppt/slides/_rels/slide1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2.xml"/><Relationship Id="rId1" Type="http://schemas.openxmlformats.org/officeDocument/2006/relationships/video" Target="file:///E:\PPT%20SYRINX\TONSILLES%20LIBRE2.mov" TargetMode="External"/></Relationships>
</file>

<file path=ppt/slides/_rels/slide1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2.xml"/><Relationship Id="rId1" Type="http://schemas.openxmlformats.org/officeDocument/2006/relationships/video" Target="file:///E:\PPT%20SYRINX\000002-009_EDIT.mov" TargetMode="External"/></Relationships>
</file>

<file path=ppt/slides/_rels/slide13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slideLayout" Target="../slideLayouts/slideLayout2.xml"/><Relationship Id="rId1" Type="http://schemas.openxmlformats.org/officeDocument/2006/relationships/video" Target="file:///E:\PPT%20SYRINX\visualisation%20PEXUUS%20CHOROIDE.mov" TargetMode="External"/><Relationship Id="rId4" Type="http://schemas.openxmlformats.org/officeDocument/2006/relationships/image" Target="../media/image49.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xml"/><Relationship Id="rId4" Type="http://schemas.openxmlformats.org/officeDocument/2006/relationships/image" Target="../media/image142.png"/></Relationships>
</file>

<file path=ppt/slides/_rels/slide13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5.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4.xml"/><Relationship Id="rId1" Type="http://schemas.openxmlformats.org/officeDocument/2006/relationships/video" Target="file:///E:\PPT%20SYRINX\traction%20medullaire.mov"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5.xml"/><Relationship Id="rId5" Type="http://schemas.openxmlformats.org/officeDocument/2006/relationships/image" Target="../media/image59.png"/><Relationship Id="rId4" Type="http://schemas.openxmlformats.org/officeDocument/2006/relationships/image" Target="../media/image58.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8.xml"/><Relationship Id="rId4" Type="http://schemas.openxmlformats.org/officeDocument/2006/relationships/image" Target="../media/image66.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file:///E:\PPT%20SYRINX\MOVIE-0005.wmv" TargetMode="External"/><Relationship Id="rId1" Type="http://schemas.openxmlformats.org/officeDocument/2006/relationships/video" Target="file:///E:\PPT%20SYRINX\MOVIE-0001.wmv" TargetMode="External"/><Relationship Id="rId6" Type="http://schemas.openxmlformats.org/officeDocument/2006/relationships/image" Target="../media/image69.png"/><Relationship Id="rId5" Type="http://schemas.openxmlformats.org/officeDocument/2006/relationships/image" Target="../media/image68.gif"/><Relationship Id="rId4" Type="http://schemas.openxmlformats.org/officeDocument/2006/relationships/image" Target="../media/image67.png"/></Relationships>
</file>

<file path=ppt/slides/_rels/slide6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8.xml"/><Relationship Id="rId4" Type="http://schemas.openxmlformats.org/officeDocument/2006/relationships/image" Target="../media/image72.png"/></Relationships>
</file>

<file path=ppt/slides/_rels/slide6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6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5.xml"/><Relationship Id="rId5" Type="http://schemas.openxmlformats.org/officeDocument/2006/relationships/image" Target="../media/image81.png"/><Relationship Id="rId4" Type="http://schemas.openxmlformats.org/officeDocument/2006/relationships/image" Target="../media/image8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5.xml"/><Relationship Id="rId5" Type="http://schemas.openxmlformats.org/officeDocument/2006/relationships/image" Target="../media/image87.png"/><Relationship Id="rId4" Type="http://schemas.openxmlformats.org/officeDocument/2006/relationships/image" Target="../media/image86.png"/></Relationships>
</file>

<file path=ppt/slides/_rels/slide7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5.xml"/><Relationship Id="rId6" Type="http://schemas.openxmlformats.org/officeDocument/2006/relationships/image" Target="../media/image92.jpeg"/><Relationship Id="rId5" Type="http://schemas.openxmlformats.org/officeDocument/2006/relationships/image" Target="../media/image91.png"/><Relationship Id="rId4" Type="http://schemas.openxmlformats.org/officeDocument/2006/relationships/image" Target="../media/image90.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2.xml"/><Relationship Id="rId1" Type="http://schemas.openxmlformats.org/officeDocument/2006/relationships/video" Target="file:///E:\PPT%20SYRINX\01%20CRANECTOMIE%20volet.mov" TargetMode="External"/></Relationships>
</file>

<file path=ppt/slides/_rels/slide8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2.xml"/><Relationship Id="rId1" Type="http://schemas.openxmlformats.org/officeDocument/2006/relationships/video" Target="file:///E:\PPT%20SYRINX\02%201%20OUVERTURE%20FEULLET%20DURAL%20EXTERNE.mov"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2.xml"/><Relationship Id="rId1" Type="http://schemas.openxmlformats.org/officeDocument/2006/relationships/video" Target="file:///E:\PPT%20SYRINX\02%20%202%20OUVERTURE%20DURALE%20F%20int.mov"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2.xml"/><Relationship Id="rId1" Type="http://schemas.openxmlformats.org/officeDocument/2006/relationships/video" Target="file:///E:\PPT%20SYRINX\02%20OURTURE%20ARACH%201M.mov"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2.xml"/><Relationship Id="rId1" Type="http://schemas.openxmlformats.org/officeDocument/2006/relationships/video" Target="file:///E:\PPT%20SYRINX\05%20ARCHNOIDOLYSE1.mov"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2.xml"/><Relationship Id="rId1" Type="http://schemas.openxmlformats.org/officeDocument/2006/relationships/video" Target="file:///E:\PPT%20SYRINX\06%20COLL%20BIOLOGIQUE.mov" TargetMode="Externa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image" Target="../media/image94.emf"/><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emf"/><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5.xml"/><Relationship Id="rId4" Type="http://schemas.openxmlformats.org/officeDocument/2006/relationships/image" Target="../media/image104.png"/></Relationships>
</file>

<file path=ppt/slides/_rels/slide9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5.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9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5.xml"/><Relationship Id="rId4" Type="http://schemas.openxmlformats.org/officeDocument/2006/relationships/image" Target="../media/image112.emf"/></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6.xml"/><Relationship Id="rId4" Type="http://schemas.openxmlformats.org/officeDocument/2006/relationships/image" Target="../media/image1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Text Box 2"/>
          <p:cNvSpPr txBox="1">
            <a:spLocks noChangeArrowheads="1" noChangeShapeType="1"/>
          </p:cNvSpPr>
          <p:nvPr/>
        </p:nvSpPr>
        <p:spPr bwMode="auto">
          <a:xfrm>
            <a:off x="500034" y="1142985"/>
            <a:ext cx="8072494" cy="1857388"/>
          </a:xfrm>
          <a:prstGeom prst="rect">
            <a:avLst/>
          </a:prstGeom>
          <a:solidFill>
            <a:srgbClr val="CCCCCC">
              <a:alpha val="53000"/>
            </a:srgbClr>
          </a:solidFill>
          <a:ln w="38100" algn="in">
            <a:solidFill>
              <a:srgbClr val="000000"/>
            </a:solidFill>
            <a:miter lim="800000"/>
            <a:headEnd/>
            <a:tailEnd/>
          </a:ln>
          <a:effectLst>
            <a:outerShdw sy="50000" rotWithShape="0">
              <a:srgbClr val="808080">
                <a:alpha val="50000"/>
              </a:srgbClr>
            </a:outerShdw>
          </a:effectLst>
        </p:spPr>
        <p:txBody>
          <a:bodyPr vert="horz" wrap="square" lIns="36195" tIns="36195" rIns="36195" bIns="36195"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3600" b="1" i="0" u="none" strike="noStrike" cap="none" normalizeH="0" baseline="0" dirty="0" smtClean="0">
                <a:ln>
                  <a:noFill/>
                </a:ln>
                <a:solidFill>
                  <a:srgbClr val="000000"/>
                </a:solidFill>
                <a:effectLst/>
                <a:latin typeface="PMingLiU-ExtB" pitchFamily="18" charset="-120"/>
                <a:cs typeface="Arial" pitchFamily="34" charset="0"/>
              </a:rPr>
              <a:t>Syringomyélie foraminale: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3600" b="0" i="0" u="none" strike="noStrike" cap="none" normalizeH="0" baseline="0" dirty="0" smtClean="0">
                <a:ln>
                  <a:noFill/>
                </a:ln>
                <a:solidFill>
                  <a:srgbClr val="000000"/>
                </a:solidFill>
                <a:effectLst/>
                <a:latin typeface="Rockwell Condensed" pitchFamily="18" charset="0"/>
                <a:cs typeface="Arial" pitchFamily="34" charset="0"/>
              </a:rPr>
              <a:t>techniques chirurgicales et pronostic</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3600" b="0" i="0" u="none" strike="noStrike" cap="none" normalizeH="0" baseline="0" dirty="0" smtClean="0">
                <a:ln>
                  <a:noFill/>
                </a:ln>
                <a:solidFill>
                  <a:srgbClr val="000000"/>
                </a:solidFill>
                <a:effectLst/>
                <a:latin typeface="Rockwell Condensed" pitchFamily="18" charset="0"/>
                <a:cs typeface="Arial" pitchFamily="34" charset="0"/>
              </a:rPr>
              <a:t>à propos de de 50 cas  </a:t>
            </a:r>
            <a:endParaRPr kumimoji="0" lang="fr-FR" sz="36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027" name="Picture 3"/>
          <p:cNvPicPr>
            <a:picLocks noChangeAspect="1" noChangeArrowheads="1"/>
          </p:cNvPicPr>
          <p:nvPr/>
        </p:nvPicPr>
        <p:blipFill>
          <a:blip r:embed="rId2" cstate="print"/>
          <a:srcRect b="11768"/>
          <a:stretch>
            <a:fillRect/>
          </a:stretch>
        </p:blipFill>
        <p:spPr bwMode="auto">
          <a:xfrm>
            <a:off x="6824663" y="4275139"/>
            <a:ext cx="2319337" cy="2592387"/>
          </a:xfrm>
          <a:prstGeom prst="rect">
            <a:avLst/>
          </a:prstGeom>
          <a:noFill/>
          <a:ln w="9525" algn="in">
            <a:noFill/>
            <a:miter lim="800000"/>
            <a:headEnd/>
            <a:tailEnd/>
          </a:ln>
          <a:effectLst/>
        </p:spPr>
      </p:pic>
      <p:pic>
        <p:nvPicPr>
          <p:cNvPr id="1028" name="Picture 4" descr="200px-Diane_de_Versailles_Leochares_2"/>
          <p:cNvPicPr>
            <a:picLocks noChangeAspect="1" noChangeArrowheads="1"/>
          </p:cNvPicPr>
          <p:nvPr/>
        </p:nvPicPr>
        <p:blipFill>
          <a:blip r:embed="rId3" cstate="print"/>
          <a:srcRect/>
          <a:stretch>
            <a:fillRect/>
          </a:stretch>
        </p:blipFill>
        <p:spPr bwMode="auto">
          <a:xfrm>
            <a:off x="3714744" y="3835424"/>
            <a:ext cx="2265362" cy="3022600"/>
          </a:xfrm>
          <a:prstGeom prst="rect">
            <a:avLst/>
          </a:prstGeom>
          <a:noFill/>
          <a:ln w="9525" algn="in">
            <a:noFill/>
            <a:miter lim="800000"/>
            <a:headEnd/>
            <a:tailEnd/>
          </a:ln>
          <a:effectLst/>
        </p:spPr>
      </p:pic>
      <p:pic>
        <p:nvPicPr>
          <p:cNvPr id="1029" name="Picture 5"/>
          <p:cNvPicPr>
            <a:picLocks noChangeAspect="1" noChangeArrowheads="1"/>
          </p:cNvPicPr>
          <p:nvPr/>
        </p:nvPicPr>
        <p:blipFill>
          <a:blip r:embed="rId4" cstate="print">
            <a:lum bright="-6000"/>
          </a:blip>
          <a:srcRect/>
          <a:stretch>
            <a:fillRect/>
          </a:stretch>
        </p:blipFill>
        <p:spPr bwMode="auto">
          <a:xfrm>
            <a:off x="1" y="4254501"/>
            <a:ext cx="2300287" cy="2603500"/>
          </a:xfrm>
          <a:prstGeom prst="rect">
            <a:avLst/>
          </a:prstGeom>
          <a:noFill/>
          <a:ln w="9525" algn="in">
            <a:noFill/>
            <a:miter lim="800000"/>
            <a:headEnd/>
            <a:tailEnd/>
          </a:ln>
          <a:effectLst/>
        </p:spPr>
      </p:pic>
      <p:sp>
        <p:nvSpPr>
          <p:cNvPr id="1030" name="Text Box 6"/>
          <p:cNvSpPr txBox="1">
            <a:spLocks noChangeArrowheads="1"/>
          </p:cNvSpPr>
          <p:nvPr/>
        </p:nvSpPr>
        <p:spPr bwMode="auto">
          <a:xfrm>
            <a:off x="285720" y="285730"/>
            <a:ext cx="8643998" cy="935039"/>
          </a:xfrm>
          <a:prstGeom prst="rect">
            <a:avLst/>
          </a:prstGeom>
          <a:solidFill>
            <a:schemeClr val="tx1"/>
          </a:solid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600" b="1" i="0" u="none" strike="noStrike" cap="none" normalizeH="0" baseline="0" dirty="0" smtClean="0">
                <a:ln>
                  <a:noFill/>
                </a:ln>
                <a:solidFill>
                  <a:srgbClr val="000000"/>
                </a:solidFill>
                <a:effectLst/>
                <a:latin typeface="Times New Roman" pitchFamily="18" charset="0"/>
                <a:cs typeface="Arial" pitchFamily="34" charset="0"/>
              </a:rPr>
              <a:t>THESE</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2000" b="1" i="0" u="none" strike="noStrike" cap="none" normalizeH="0" baseline="0" dirty="0" smtClean="0">
                <a:ln>
                  <a:noFill/>
                </a:ln>
                <a:solidFill>
                  <a:srgbClr val="000000"/>
                </a:solidFill>
                <a:effectLst/>
                <a:latin typeface="Times New Roman" pitchFamily="18" charset="0"/>
                <a:cs typeface="Arial" pitchFamily="34" charset="0"/>
              </a:rPr>
              <a:t>Présentée pour l’Obtention du Diplôme de Doctorat  en Sciences Médicales</a:t>
            </a:r>
            <a:r>
              <a:rPr kumimoji="0" lang="fr-FR" sz="1400" b="1" i="0" u="none" strike="noStrike" cap="none" normalizeH="0" baseline="0" dirty="0" smtClean="0">
                <a:ln>
                  <a:noFill/>
                </a:ln>
                <a:solidFill>
                  <a:srgbClr val="000000"/>
                </a:solidFill>
                <a:effectLst/>
                <a:latin typeface="Times New Roman" pitchFamily="18" charset="0"/>
                <a:cs typeface="Arial"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2000" b="1" i="0" u="none" strike="noStrike" cap="none" normalizeH="0" baseline="0" dirty="0" smtClean="0">
                <a:ln>
                  <a:noFill/>
                </a:ln>
                <a:solidFill>
                  <a:srgbClr val="000000"/>
                </a:solidFill>
                <a:effectLst/>
                <a:latin typeface="Times New Roman" pitchFamily="18" charset="0"/>
                <a:cs typeface="Arial" pitchFamily="34" charset="0"/>
              </a:rPr>
              <a:t>en Neurochirurgie</a:t>
            </a:r>
            <a:endParaRPr kumimoji="0" lang="fr-FR" sz="32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1" name="Text Box 7"/>
          <p:cNvSpPr txBox="1">
            <a:spLocks noChangeArrowheads="1"/>
          </p:cNvSpPr>
          <p:nvPr/>
        </p:nvSpPr>
        <p:spPr bwMode="auto">
          <a:xfrm>
            <a:off x="2143108" y="2928934"/>
            <a:ext cx="5291137" cy="928695"/>
          </a:xfrm>
          <a:prstGeom prst="rect">
            <a:avLst/>
          </a:prstGeom>
          <a:solidFill>
            <a:schemeClr val="tx1"/>
          </a:solid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dirty="0" smtClean="0">
                <a:ln>
                  <a:noFill/>
                </a:ln>
                <a:solidFill>
                  <a:srgbClr val="000000"/>
                </a:solidFill>
                <a:effectLst/>
                <a:latin typeface="Times New Roman" pitchFamily="18" charset="0"/>
                <a:cs typeface="Arial" pitchFamily="34" charset="0"/>
              </a:rPr>
              <a:t>Par</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2400" b="1" i="1" u="none" strike="noStrike" cap="none" normalizeH="0" baseline="0" dirty="0" smtClean="0">
                <a:ln>
                  <a:noFill/>
                </a:ln>
                <a:solidFill>
                  <a:srgbClr val="000000"/>
                </a:solidFill>
                <a:effectLst/>
                <a:latin typeface="Times New Roman" pitchFamily="18" charset="0"/>
                <a:cs typeface="Arial" pitchFamily="34" charset="0"/>
              </a:rPr>
              <a:t>Docteur Hassan KHECHFOUD</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1" u="none" strike="noStrike" cap="none" normalizeH="0" baseline="0" dirty="0" smtClean="0">
                <a:ln>
                  <a:noFill/>
                </a:ln>
                <a:solidFill>
                  <a:srgbClr val="000000"/>
                </a:solidFill>
                <a:effectLst/>
                <a:latin typeface="Times New Roman" pitchFamily="18" charset="0"/>
                <a:cs typeface="Arial" pitchFamily="34" charset="0"/>
              </a:rPr>
              <a:t>Maître-assistant en Neurochirurgie</a:t>
            </a: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2" name="Text Box 8"/>
          <p:cNvSpPr txBox="1">
            <a:spLocks noChangeArrowheads="1"/>
          </p:cNvSpPr>
          <p:nvPr/>
        </p:nvSpPr>
        <p:spPr bwMode="auto">
          <a:xfrm>
            <a:off x="3571868" y="6215083"/>
            <a:ext cx="2571768" cy="428628"/>
          </a:xfrm>
          <a:prstGeom prst="rect">
            <a:avLst/>
          </a:prstGeom>
          <a:solidFill>
            <a:schemeClr val="tx1"/>
          </a:solid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600" b="1" i="0" u="none" strike="noStrike" cap="none" normalizeH="0" baseline="0" dirty="0" smtClean="0">
                <a:ln>
                  <a:noFill/>
                </a:ln>
                <a:solidFill>
                  <a:srgbClr val="000000"/>
                </a:solidFill>
                <a:effectLst/>
                <a:latin typeface="Vivaldi" pitchFamily="66" charset="0"/>
                <a:cs typeface="Arial" pitchFamily="34" charset="0"/>
              </a:rPr>
              <a:t>09/07/2 0 2 0</a:t>
            </a: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Espace réservé du pied de page 8"/>
          <p:cNvSpPr>
            <a:spLocks noGrp="1"/>
          </p:cNvSpPr>
          <p:nvPr>
            <p:ph type="ftr" sz="quarter" idx="11"/>
          </p:nvPr>
        </p:nvSpPr>
        <p:spPr/>
        <p:txBody>
          <a:bodyPr/>
          <a:lstStyle/>
          <a:p>
            <a:r>
              <a:rPr lang="pt-BR" smtClean="0"/>
              <a:t>Syrinx 2020/ H . KHECHFOUD -faculte de medecine de Bejaia</a:t>
            </a:r>
            <a:endParaRPr lang="fr-FR"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428737"/>
            <a:ext cx="8186766" cy="4697428"/>
          </a:xfrm>
        </p:spPr>
        <p:txBody>
          <a:bodyPr>
            <a:noAutofit/>
          </a:bodyPr>
          <a:lstStyle/>
          <a:p>
            <a:r>
              <a:rPr lang="fr-FR" sz="1800" dirty="0" smtClean="0">
                <a:solidFill>
                  <a:schemeClr val="accent2">
                    <a:lumMod val="20000"/>
                    <a:lumOff val="80000"/>
                  </a:schemeClr>
                </a:solidFill>
              </a:rPr>
              <a:t>LANGHANS:  </a:t>
            </a:r>
            <a:r>
              <a:rPr lang="fr-FR" sz="1800" dirty="0" smtClean="0">
                <a:solidFill>
                  <a:schemeClr val="accent2">
                    <a:lumMod val="20000"/>
                    <a:lumOff val="80000"/>
                  </a:schemeClr>
                </a:solidFill>
              </a:rPr>
              <a:t>1881-  </a:t>
            </a:r>
          </a:p>
          <a:p>
            <a:pPr lvl="1"/>
            <a:r>
              <a:rPr lang="fr-FR" sz="1400" dirty="0" smtClean="0">
                <a:solidFill>
                  <a:schemeClr val="accent2">
                    <a:lumMod val="20000"/>
                    <a:lumOff val="80000"/>
                  </a:schemeClr>
                </a:solidFill>
              </a:rPr>
              <a:t>publie </a:t>
            </a:r>
            <a:r>
              <a:rPr lang="fr-FR" sz="1400" dirty="0" smtClean="0">
                <a:solidFill>
                  <a:schemeClr val="accent2">
                    <a:lumMod val="20000"/>
                    <a:lumOff val="80000"/>
                  </a:schemeClr>
                </a:solidFill>
              </a:rPr>
              <a:t>une observation qui concerne la </a:t>
            </a:r>
            <a:r>
              <a:rPr lang="fr-FR" sz="1400" dirty="0" smtClean="0">
                <a:solidFill>
                  <a:srgbClr val="FFFF00"/>
                </a:solidFill>
              </a:rPr>
              <a:t>création de cavités dans la moelle épinière </a:t>
            </a:r>
            <a:r>
              <a:rPr lang="fr-FR" sz="1400" dirty="0" smtClean="0">
                <a:solidFill>
                  <a:schemeClr val="accent2">
                    <a:lumMod val="20000"/>
                    <a:lumOff val="80000"/>
                  </a:schemeClr>
                </a:solidFill>
              </a:rPr>
              <a:t>à la suite à </a:t>
            </a:r>
            <a:r>
              <a:rPr lang="fr-FR" sz="1400" dirty="0" smtClean="0">
                <a:solidFill>
                  <a:srgbClr val="FFFF00"/>
                </a:solidFill>
              </a:rPr>
              <a:t>l'obstruction au flux </a:t>
            </a:r>
            <a:r>
              <a:rPr lang="fr-FR" sz="1400" dirty="0" smtClean="0">
                <a:solidFill>
                  <a:srgbClr val="FFFF00"/>
                </a:solidFill>
              </a:rPr>
              <a:t>sanguin</a:t>
            </a:r>
            <a:endParaRPr lang="fr-FR" sz="1400" dirty="0" smtClean="0">
              <a:solidFill>
                <a:schemeClr val="accent2">
                  <a:lumMod val="20000"/>
                  <a:lumOff val="80000"/>
                </a:schemeClr>
              </a:solidFill>
            </a:endParaRPr>
          </a:p>
          <a:p>
            <a:pPr lvl="1"/>
            <a:r>
              <a:rPr lang="fr-FR" sz="1400" dirty="0" smtClean="0">
                <a:solidFill>
                  <a:schemeClr val="accent2">
                    <a:lumMod val="20000"/>
                    <a:lumOff val="80000"/>
                  </a:schemeClr>
                </a:solidFill>
              </a:rPr>
              <a:t> </a:t>
            </a:r>
            <a:r>
              <a:rPr lang="fr-FR" sz="1400" dirty="0" smtClean="0">
                <a:solidFill>
                  <a:schemeClr val="accent2">
                    <a:lumMod val="20000"/>
                    <a:lumOff val="80000"/>
                  </a:schemeClr>
                </a:solidFill>
              </a:rPr>
              <a:t>nombreuses observations et hypothèses telle </a:t>
            </a:r>
            <a:r>
              <a:rPr lang="fr-FR" sz="1400" dirty="0" smtClean="0">
                <a:solidFill>
                  <a:schemeClr val="accent2">
                    <a:lumMod val="20000"/>
                    <a:lumOff val="80000"/>
                  </a:schemeClr>
                </a:solidFill>
              </a:rPr>
              <a:t>qu’une </a:t>
            </a:r>
            <a:r>
              <a:rPr lang="fr-FR" sz="1400" dirty="0" smtClean="0">
                <a:solidFill>
                  <a:srgbClr val="FFFF00"/>
                </a:solidFill>
              </a:rPr>
              <a:t>pathologie de Foramen Magnum entraine la formation d′une Syringomyélie</a:t>
            </a:r>
            <a:r>
              <a:rPr lang="fr-FR" sz="1400" dirty="0" smtClean="0">
                <a:solidFill>
                  <a:schemeClr val="accent2">
                    <a:lumMod val="20000"/>
                    <a:lumOff val="80000"/>
                  </a:schemeClr>
                </a:solidFill>
              </a:rPr>
              <a:t>. qui </a:t>
            </a:r>
            <a:r>
              <a:rPr lang="fr-FR" sz="1400" dirty="0" smtClean="0">
                <a:solidFill>
                  <a:srgbClr val="FF0000"/>
                </a:solidFill>
              </a:rPr>
              <a:t>étaient très en avance sur son temps</a:t>
            </a:r>
          </a:p>
          <a:p>
            <a:r>
              <a:rPr lang="fr-FR" sz="1800" dirty="0" smtClean="0"/>
              <a:t>Les premières grandes séries du </a:t>
            </a:r>
            <a:r>
              <a:rPr lang="fr-FR" sz="1800" dirty="0" smtClean="0"/>
              <a:t>traitement chirurgical publié:</a:t>
            </a:r>
            <a:endParaRPr lang="fr-FR" sz="1800" dirty="0" smtClean="0"/>
          </a:p>
          <a:p>
            <a:pPr lvl="2"/>
            <a:r>
              <a:rPr lang="fr-FR" sz="1600" dirty="0" smtClean="0">
                <a:solidFill>
                  <a:srgbClr val="FFC000"/>
                </a:solidFill>
              </a:rPr>
              <a:t>PEIPER  </a:t>
            </a:r>
            <a:r>
              <a:rPr lang="fr-FR" sz="1600" dirty="0" smtClean="0">
                <a:solidFill>
                  <a:srgbClr val="FFC000"/>
                </a:solidFill>
              </a:rPr>
              <a:t>(</a:t>
            </a:r>
            <a:r>
              <a:rPr lang="fr-FR" sz="1600" dirty="0" smtClean="0"/>
              <a:t>1931) : </a:t>
            </a:r>
            <a:r>
              <a:rPr lang="fr-FR" sz="1600" dirty="0" smtClean="0"/>
              <a:t>avait recueilli 44 cas. </a:t>
            </a:r>
          </a:p>
          <a:p>
            <a:pPr lvl="2"/>
            <a:r>
              <a:rPr lang="fr-FR" sz="1600" dirty="0" smtClean="0">
                <a:solidFill>
                  <a:srgbClr val="FFC000"/>
                </a:solidFill>
              </a:rPr>
              <a:t>SCHAEFFER </a:t>
            </a:r>
            <a:r>
              <a:rPr lang="fr-FR" sz="1600" dirty="0" smtClean="0">
                <a:solidFill>
                  <a:srgbClr val="FFC000"/>
                </a:solidFill>
              </a:rPr>
              <a:t>:</a:t>
            </a:r>
            <a:r>
              <a:rPr lang="fr-FR" sz="1600" dirty="0" smtClean="0"/>
              <a:t> rapportés </a:t>
            </a:r>
            <a:r>
              <a:rPr lang="fr-FR" sz="1600" dirty="0" smtClean="0"/>
              <a:t>50 patients . </a:t>
            </a:r>
          </a:p>
          <a:p>
            <a:r>
              <a:rPr lang="fr-FR" sz="1800" dirty="0" smtClean="0"/>
              <a:t>Van </a:t>
            </a:r>
            <a:r>
              <a:rPr lang="fr-FR" sz="1800" dirty="0" smtClean="0"/>
              <a:t>Houweninge  </a:t>
            </a:r>
            <a:r>
              <a:rPr lang="fr-FR" sz="1800" dirty="0" smtClean="0">
                <a:solidFill>
                  <a:srgbClr val="FFC000"/>
                </a:solidFill>
              </a:rPr>
              <a:t>GRAFTDIJK (</a:t>
            </a:r>
            <a:r>
              <a:rPr lang="fr-FR" sz="1800" dirty="0" smtClean="0"/>
              <a:t>1932)</a:t>
            </a:r>
            <a:r>
              <a:rPr lang="fr-FR" sz="1800" dirty="0" smtClean="0"/>
              <a:t>, </a:t>
            </a:r>
            <a:r>
              <a:rPr lang="fr-FR" sz="1800" dirty="0" smtClean="0"/>
              <a:t>Russel et </a:t>
            </a:r>
            <a:r>
              <a:rPr lang="fr-FR" sz="1800" dirty="0" smtClean="0"/>
              <a:t>Donald (1935), </a:t>
            </a:r>
            <a:r>
              <a:rPr lang="fr-FR" sz="1800" dirty="0" smtClean="0"/>
              <a:t>suggéraient en une décompression du foramen sans savoir que </a:t>
            </a:r>
            <a:r>
              <a:rPr lang="fr-FR" sz="1800" dirty="0" smtClean="0"/>
              <a:t>l’avait </a:t>
            </a:r>
            <a:r>
              <a:rPr lang="fr-FR" sz="1800" dirty="0" smtClean="0"/>
              <a:t>pratiqué </a:t>
            </a:r>
            <a:r>
              <a:rPr lang="fr-FR" sz="1800" dirty="0" smtClean="0"/>
              <a:t>en. </a:t>
            </a:r>
            <a:r>
              <a:rPr lang="fr-FR" sz="1800" dirty="0" smtClean="0"/>
              <a:t>puis par Walter Penfield en 1938 </a:t>
            </a:r>
          </a:p>
          <a:p>
            <a:r>
              <a:rPr lang="fr-FR" sz="1800" dirty="0" err="1" smtClean="0"/>
              <a:t>Mc.CONNELL</a:t>
            </a:r>
            <a:r>
              <a:rPr lang="fr-FR" sz="1800" dirty="0" smtClean="0"/>
              <a:t> </a:t>
            </a:r>
            <a:r>
              <a:rPr lang="fr-FR" sz="1800" dirty="0" smtClean="0"/>
              <a:t>et </a:t>
            </a:r>
            <a:r>
              <a:rPr lang="fr-FR" sz="1800" dirty="0" smtClean="0"/>
              <a:t>PARKER (1938)</a:t>
            </a:r>
            <a:r>
              <a:rPr lang="fr-FR" sz="1800" dirty="0" smtClean="0"/>
              <a:t>, - </a:t>
            </a:r>
            <a:r>
              <a:rPr lang="fr-FR" sz="1800" dirty="0" smtClean="0"/>
              <a:t>les premiers succès chirurgicaux chez deux patients .</a:t>
            </a:r>
          </a:p>
          <a:p>
            <a:r>
              <a:rPr lang="fr-FR" sz="1800" dirty="0" smtClean="0"/>
              <a:t>le </a:t>
            </a:r>
            <a:r>
              <a:rPr lang="fr-FR" sz="1800" dirty="0" smtClean="0"/>
              <a:t>mérite revient à </a:t>
            </a:r>
            <a:r>
              <a:rPr lang="fr-FR" sz="1800" dirty="0" smtClean="0"/>
              <a:t>GARDNER  (1959), </a:t>
            </a:r>
            <a:r>
              <a:rPr lang="fr-FR" sz="1800" dirty="0" smtClean="0"/>
              <a:t>qui introduit un concept chirurgical  </a:t>
            </a:r>
            <a:r>
              <a:rPr lang="fr-FR" sz="1800" dirty="0" smtClean="0">
                <a:solidFill>
                  <a:srgbClr val="FFFF00"/>
                </a:solidFill>
              </a:rPr>
              <a:t>(ferme l’Obex  de F? par un morceau de muscle chez 17 cas)</a:t>
            </a:r>
            <a:r>
              <a:rPr lang="fr-FR" sz="1800" dirty="0" smtClean="0"/>
              <a:t> </a:t>
            </a:r>
          </a:p>
          <a:p>
            <a:pPr lvl="2"/>
            <a:endParaRPr lang="fr-FR" sz="1400" dirty="0" smtClean="0">
              <a:solidFill>
                <a:schemeClr val="accent2">
                  <a:lumMod val="20000"/>
                  <a:lumOff val="80000"/>
                </a:schemeClr>
              </a:solidFill>
            </a:endParaRPr>
          </a:p>
          <a:p>
            <a:pPr lvl="2"/>
            <a:endParaRPr lang="fr-FR" sz="1400" dirty="0" smtClean="0">
              <a:solidFill>
                <a:schemeClr val="accent2">
                  <a:lumMod val="20000"/>
                  <a:lumOff val="80000"/>
                </a:schemeClr>
              </a:solidFill>
            </a:endParaRPr>
          </a:p>
        </p:txBody>
      </p:sp>
      <p:sp>
        <p:nvSpPr>
          <p:cNvPr id="4" name="Espace réservé du pied de page 3"/>
          <p:cNvSpPr>
            <a:spLocks noGrp="1"/>
          </p:cNvSpPr>
          <p:nvPr>
            <p:ph type="ftr" sz="quarter" idx="11"/>
          </p:nvPr>
        </p:nvSpPr>
        <p:spPr>
          <a:xfrm>
            <a:off x="2571736" y="6000769"/>
            <a:ext cx="6215106" cy="643545"/>
          </a:xfrm>
        </p:spPr>
        <p:txBody>
          <a:bodyPr/>
          <a:lstStyle/>
          <a:p>
            <a:pPr algn="l"/>
            <a:r>
              <a:rPr lang="pt-BR" sz="1600" smtClean="0">
                <a:solidFill>
                  <a:srgbClr val="FFFF00"/>
                </a:solidFill>
              </a:rPr>
              <a:t>Syrinx 2020/ H . KHECHFOUD -faculte de medecine de Bejaia</a:t>
            </a:r>
            <a:endParaRPr lang="fr-FR" sz="1600" dirty="0" smtClean="0">
              <a:solidFill>
                <a:srgbClr val="FFFF00"/>
              </a:solidFill>
            </a:endParaRPr>
          </a:p>
        </p:txBody>
      </p:sp>
      <p:pic>
        <p:nvPicPr>
          <p:cNvPr id="151554" name="Picture 2"/>
          <p:cNvPicPr>
            <a:picLocks noChangeAspect="1" noChangeArrowheads="1"/>
          </p:cNvPicPr>
          <p:nvPr/>
        </p:nvPicPr>
        <p:blipFill>
          <a:blip r:embed="rId2"/>
          <a:srcRect/>
          <a:stretch>
            <a:fillRect/>
          </a:stretch>
        </p:blipFill>
        <p:spPr bwMode="auto">
          <a:xfrm>
            <a:off x="5500694" y="1500173"/>
            <a:ext cx="2505987" cy="3626623"/>
          </a:xfrm>
          <a:prstGeom prst="rect">
            <a:avLst/>
          </a:prstGeom>
          <a:noFill/>
          <a:ln w="9525">
            <a:noFill/>
            <a:miter lim="800000"/>
            <a:headEnd/>
            <a:tailEnd/>
          </a:ln>
          <a:effectLst/>
        </p:spPr>
      </p:pic>
      <p:sp>
        <p:nvSpPr>
          <p:cNvPr id="8" name="Titre 1"/>
          <p:cNvSpPr txBox="1">
            <a:spLocks/>
          </p:cNvSpPr>
          <p:nvPr/>
        </p:nvSpPr>
        <p:spPr>
          <a:xfrm>
            <a:off x="676300" y="142852"/>
            <a:ext cx="7467600" cy="714380"/>
          </a:xfrm>
          <a:prstGeom prst="rect">
            <a:avLst/>
          </a:prstGeom>
        </p:spPr>
        <p:style>
          <a:lnRef idx="1">
            <a:schemeClr val="dk1"/>
          </a:lnRef>
          <a:fillRef idx="3">
            <a:schemeClr val="dk1"/>
          </a:fillRef>
          <a:effectRef idx="2">
            <a:schemeClr val="dk1"/>
          </a:effectRef>
          <a:fontRef idx="minor">
            <a:schemeClr val="lt1"/>
          </a:fontRef>
        </p:style>
        <p:txBody>
          <a:bodyPr vert="horz" lIns="45720" rIns="4572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4000" b="1" i="1" u="none" strike="noStrike" kern="1200" cap="none" spc="0" normalizeH="0" baseline="0" noProof="0" smtClean="0">
                <a:ln>
                  <a:noFill/>
                </a:ln>
                <a:solidFill>
                  <a:srgbClr val="FFFF00"/>
                </a:solidFill>
                <a:effectLst/>
                <a:uLnTx/>
                <a:uFillTx/>
                <a:latin typeface="+mn-lt"/>
                <a:ea typeface="+mn-ea"/>
                <a:cs typeface="+mn-cs"/>
              </a:rPr>
              <a:t>Histoire de la syringomyélie</a:t>
            </a:r>
            <a:endParaRPr kumimoji="0" lang="fr-FR" sz="4000" b="1" i="1" u="none" strike="noStrike" kern="1200" cap="none" spc="0" normalizeH="0" baseline="0" noProof="0" dirty="0">
              <a:ln>
                <a:noFill/>
              </a:ln>
              <a:solidFill>
                <a:srgbClr val="FFFF00"/>
              </a:solidFill>
              <a:effectLst/>
              <a:uLnTx/>
              <a:uFillTx/>
              <a:latin typeface="+mn-lt"/>
              <a:ea typeface="+mn-ea"/>
              <a:cs typeface="+mn-cs"/>
            </a:endParaRPr>
          </a:p>
        </p:txBody>
      </p:sp>
      <p:sp>
        <p:nvSpPr>
          <p:cNvPr id="10" name="Titre 9"/>
          <p:cNvSpPr>
            <a:spLocks noGrp="1"/>
          </p:cNvSpPr>
          <p:nvPr>
            <p:ph type="title"/>
          </p:nvPr>
        </p:nvSpPr>
        <p:spPr/>
        <p:txBody>
          <a:bodyPr/>
          <a:lstStyle/>
          <a:p>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1554"/>
                                        </p:tgtEl>
                                        <p:attrNameLst>
                                          <p:attrName>style.visibility</p:attrName>
                                        </p:attrNameLst>
                                      </p:cBhvr>
                                      <p:to>
                                        <p:strVal val="visible"/>
                                      </p:to>
                                    </p:set>
                                    <p:animEffect transition="in" filter="fade">
                                      <p:cBhvr>
                                        <p:cTn id="7" dur="2000"/>
                                        <p:tgtEl>
                                          <p:spTgt spid="151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Espace réservé du contenu 7"/>
          <p:cNvGraphicFramePr>
            <a:graphicFrameLocks noGrp="1"/>
          </p:cNvGraphicFramePr>
          <p:nvPr>
            <p:ph sz="quarter" idx="2"/>
          </p:nvPr>
        </p:nvGraphicFramePr>
        <p:xfrm>
          <a:off x="457200" y="1517651"/>
          <a:ext cx="8186736" cy="1371600"/>
        </p:xfrm>
        <a:graphic>
          <a:graphicData uri="http://schemas.openxmlformats.org/drawingml/2006/table">
            <a:tbl>
              <a:tblPr firstRow="1" bandRow="1">
                <a:tableStyleId>{5C22544A-7EE6-4342-B048-85BDC9FD1C3A}</a:tableStyleId>
              </a:tblPr>
              <a:tblGrid>
                <a:gridCol w="1023342"/>
                <a:gridCol w="1023342"/>
                <a:gridCol w="1023342"/>
                <a:gridCol w="1023342"/>
                <a:gridCol w="1023342"/>
                <a:gridCol w="1023342"/>
                <a:gridCol w="1023342"/>
                <a:gridCol w="1023342"/>
              </a:tblGrid>
              <a:tr h="548640">
                <a:tc>
                  <a:txBody>
                    <a:bodyPr/>
                    <a:lstStyle/>
                    <a:p>
                      <a:pPr algn="ctr">
                        <a:lnSpc>
                          <a:spcPct val="150000"/>
                        </a:lnSpc>
                        <a:spcAft>
                          <a:spcPts val="0"/>
                        </a:spcAft>
                      </a:pPr>
                      <a:r>
                        <a:rPr lang="fr-FR" sz="1200" b="1" dirty="0">
                          <a:solidFill>
                            <a:srgbClr val="000000"/>
                          </a:solidFill>
                          <a:latin typeface="Times New Roman"/>
                          <a:ea typeface="Times New Roman"/>
                          <a:cs typeface="Times New Roman"/>
                        </a:rPr>
                        <a:t>Tranches d’Age</a:t>
                      </a:r>
                      <a:endParaRPr lang="fr-FR" sz="1200" dirty="0">
                        <a:latin typeface="Times New Roman"/>
                        <a:ea typeface="Calibri"/>
                        <a:cs typeface="Times New Roman"/>
                      </a:endParaRPr>
                    </a:p>
                  </a:txBody>
                  <a:tcPr marL="68580" marR="68580" marT="0" marB="0" anchor="ctr">
                    <a:solidFill>
                      <a:srgbClr val="00B0F0"/>
                    </a:solidFill>
                  </a:tcPr>
                </a:tc>
                <a:tc>
                  <a:txBody>
                    <a:bodyPr/>
                    <a:lstStyle/>
                    <a:p>
                      <a:pPr algn="ctr">
                        <a:lnSpc>
                          <a:spcPct val="150000"/>
                        </a:lnSpc>
                        <a:spcAft>
                          <a:spcPts val="0"/>
                        </a:spcAft>
                      </a:pPr>
                      <a:r>
                        <a:rPr lang="fr-FR" sz="1200" b="1" dirty="0">
                          <a:solidFill>
                            <a:srgbClr val="000000"/>
                          </a:solidFill>
                          <a:latin typeface="Times New Roman"/>
                          <a:ea typeface="Calibri"/>
                          <a:cs typeface="Times New Roman"/>
                        </a:rPr>
                        <a:t>0 -  9</a:t>
                      </a:r>
                      <a:endParaRPr lang="fr-FR" sz="1200" dirty="0">
                        <a:latin typeface="Times New Roman"/>
                        <a:ea typeface="Calibri"/>
                        <a:cs typeface="Times New Roman"/>
                      </a:endParaRPr>
                    </a:p>
                  </a:txBody>
                  <a:tcPr marL="68580" marR="68580" marT="0" marB="0" anchor="ctr">
                    <a:solidFill>
                      <a:srgbClr val="00B0F0"/>
                    </a:solidFill>
                  </a:tcPr>
                </a:tc>
                <a:tc>
                  <a:txBody>
                    <a:bodyPr/>
                    <a:lstStyle/>
                    <a:p>
                      <a:pPr algn="ctr">
                        <a:lnSpc>
                          <a:spcPct val="150000"/>
                        </a:lnSpc>
                        <a:spcAft>
                          <a:spcPts val="0"/>
                        </a:spcAft>
                      </a:pPr>
                      <a:r>
                        <a:rPr lang="fr-FR" sz="1200" b="1" dirty="0">
                          <a:solidFill>
                            <a:srgbClr val="000000"/>
                          </a:solidFill>
                          <a:latin typeface="Times New Roman"/>
                          <a:ea typeface="Calibri"/>
                          <a:cs typeface="Times New Roman"/>
                        </a:rPr>
                        <a:t>10 - 19</a:t>
                      </a:r>
                      <a:endParaRPr lang="fr-FR" sz="1200" dirty="0">
                        <a:latin typeface="Times New Roman"/>
                        <a:ea typeface="Calibri"/>
                        <a:cs typeface="Times New Roman"/>
                      </a:endParaRPr>
                    </a:p>
                  </a:txBody>
                  <a:tcPr marL="68580" marR="68580" marT="0" marB="0" anchor="ctr">
                    <a:solidFill>
                      <a:srgbClr val="00B0F0"/>
                    </a:solidFill>
                  </a:tcPr>
                </a:tc>
                <a:tc>
                  <a:txBody>
                    <a:bodyPr/>
                    <a:lstStyle/>
                    <a:p>
                      <a:pPr algn="ctr">
                        <a:lnSpc>
                          <a:spcPct val="150000"/>
                        </a:lnSpc>
                        <a:spcAft>
                          <a:spcPts val="0"/>
                        </a:spcAft>
                      </a:pPr>
                      <a:r>
                        <a:rPr lang="fr-FR" sz="1200" b="1" dirty="0">
                          <a:solidFill>
                            <a:srgbClr val="000000"/>
                          </a:solidFill>
                          <a:latin typeface="Times New Roman"/>
                          <a:ea typeface="Calibri"/>
                          <a:cs typeface="Times New Roman"/>
                        </a:rPr>
                        <a:t>20 -29</a:t>
                      </a:r>
                      <a:endParaRPr lang="fr-FR" sz="1200" dirty="0">
                        <a:latin typeface="Times New Roman"/>
                        <a:ea typeface="Calibri"/>
                        <a:cs typeface="Times New Roman"/>
                      </a:endParaRPr>
                    </a:p>
                  </a:txBody>
                  <a:tcPr marL="68580" marR="68580" marT="0" marB="0" anchor="ctr">
                    <a:solidFill>
                      <a:srgbClr val="00B0F0"/>
                    </a:solidFill>
                  </a:tcPr>
                </a:tc>
                <a:tc>
                  <a:txBody>
                    <a:bodyPr/>
                    <a:lstStyle/>
                    <a:p>
                      <a:pPr algn="ctr">
                        <a:lnSpc>
                          <a:spcPct val="150000"/>
                        </a:lnSpc>
                        <a:spcAft>
                          <a:spcPts val="0"/>
                        </a:spcAft>
                      </a:pPr>
                      <a:r>
                        <a:rPr lang="fr-FR" sz="1200" b="1" dirty="0">
                          <a:solidFill>
                            <a:srgbClr val="000000"/>
                          </a:solidFill>
                          <a:latin typeface="Times New Roman"/>
                          <a:ea typeface="Calibri"/>
                          <a:cs typeface="Times New Roman"/>
                        </a:rPr>
                        <a:t>30- 39</a:t>
                      </a:r>
                      <a:endParaRPr lang="fr-FR" sz="1200" dirty="0">
                        <a:latin typeface="Times New Roman"/>
                        <a:ea typeface="Calibri"/>
                        <a:cs typeface="Times New Roman"/>
                      </a:endParaRPr>
                    </a:p>
                  </a:txBody>
                  <a:tcPr marL="68580" marR="68580" marT="0" marB="0" anchor="ctr">
                    <a:solidFill>
                      <a:srgbClr val="00B0F0"/>
                    </a:solidFill>
                  </a:tcPr>
                </a:tc>
                <a:tc>
                  <a:txBody>
                    <a:bodyPr/>
                    <a:lstStyle/>
                    <a:p>
                      <a:pPr algn="ctr">
                        <a:lnSpc>
                          <a:spcPct val="150000"/>
                        </a:lnSpc>
                        <a:spcAft>
                          <a:spcPts val="0"/>
                        </a:spcAft>
                      </a:pPr>
                      <a:r>
                        <a:rPr lang="fr-FR" sz="1200" b="1" dirty="0">
                          <a:solidFill>
                            <a:srgbClr val="C00000"/>
                          </a:solidFill>
                          <a:latin typeface="Times New Roman"/>
                          <a:ea typeface="Calibri"/>
                          <a:cs typeface="Times New Roman"/>
                        </a:rPr>
                        <a:t>40 - 49</a:t>
                      </a:r>
                      <a:endParaRPr lang="fr-FR" sz="1200" dirty="0">
                        <a:solidFill>
                          <a:srgbClr val="C00000"/>
                        </a:solidFill>
                        <a:latin typeface="Times New Roman"/>
                        <a:ea typeface="Calibri"/>
                        <a:cs typeface="Times New Roman"/>
                      </a:endParaRPr>
                    </a:p>
                  </a:txBody>
                  <a:tcPr marL="68580" marR="68580" marT="0" marB="0" anchor="ctr">
                    <a:solidFill>
                      <a:srgbClr val="00B0F0"/>
                    </a:solidFill>
                  </a:tcPr>
                </a:tc>
                <a:tc>
                  <a:txBody>
                    <a:bodyPr/>
                    <a:lstStyle/>
                    <a:p>
                      <a:pPr algn="ctr">
                        <a:lnSpc>
                          <a:spcPct val="150000"/>
                        </a:lnSpc>
                        <a:spcAft>
                          <a:spcPts val="0"/>
                        </a:spcAft>
                      </a:pPr>
                      <a:r>
                        <a:rPr lang="fr-FR" sz="1200" b="1" dirty="0">
                          <a:solidFill>
                            <a:srgbClr val="000000"/>
                          </a:solidFill>
                          <a:latin typeface="Times New Roman"/>
                          <a:ea typeface="Calibri"/>
                          <a:cs typeface="Times New Roman"/>
                        </a:rPr>
                        <a:t>50 - 59</a:t>
                      </a:r>
                      <a:endParaRPr lang="fr-FR" sz="1200" dirty="0">
                        <a:latin typeface="Times New Roman"/>
                        <a:ea typeface="Calibri"/>
                        <a:cs typeface="Times New Roman"/>
                      </a:endParaRPr>
                    </a:p>
                  </a:txBody>
                  <a:tcPr marL="68580" marR="68580" marT="0" marB="0" anchor="ctr">
                    <a:solidFill>
                      <a:srgbClr val="00B0F0"/>
                    </a:solidFill>
                  </a:tcPr>
                </a:tc>
                <a:tc>
                  <a:txBody>
                    <a:bodyPr/>
                    <a:lstStyle/>
                    <a:p>
                      <a:pPr algn="ctr">
                        <a:lnSpc>
                          <a:spcPct val="150000"/>
                        </a:lnSpc>
                        <a:spcAft>
                          <a:spcPts val="0"/>
                        </a:spcAft>
                      </a:pPr>
                      <a:r>
                        <a:rPr lang="fr-FR" sz="1200" b="1" dirty="0">
                          <a:solidFill>
                            <a:srgbClr val="000000"/>
                          </a:solidFill>
                          <a:latin typeface="Times New Roman"/>
                          <a:ea typeface="Calibri"/>
                          <a:cs typeface="Times New Roman"/>
                        </a:rPr>
                        <a:t>60 ans et plus</a:t>
                      </a:r>
                      <a:endParaRPr lang="fr-FR" sz="1200" dirty="0">
                        <a:latin typeface="Times New Roman"/>
                        <a:ea typeface="Calibri"/>
                        <a:cs typeface="Times New Roman"/>
                      </a:endParaRPr>
                    </a:p>
                  </a:txBody>
                  <a:tcPr marL="68580" marR="68580" marT="0" marB="0" anchor="ctr">
                    <a:solidFill>
                      <a:srgbClr val="00B0F0"/>
                    </a:solidFill>
                  </a:tcPr>
                </a:tc>
              </a:tr>
              <a:tr h="370840">
                <a:tc>
                  <a:txBody>
                    <a:bodyPr/>
                    <a:lstStyle/>
                    <a:p>
                      <a:pPr algn="ctr">
                        <a:lnSpc>
                          <a:spcPct val="150000"/>
                        </a:lnSpc>
                        <a:spcAft>
                          <a:spcPts val="0"/>
                        </a:spcAft>
                      </a:pPr>
                      <a:r>
                        <a:rPr lang="fr-FR" sz="1200" b="1" dirty="0">
                          <a:solidFill>
                            <a:srgbClr val="000000"/>
                          </a:solidFill>
                          <a:latin typeface="Times New Roman"/>
                          <a:ea typeface="Times New Roman"/>
                          <a:cs typeface="Times New Roman"/>
                        </a:rPr>
                        <a:t>N patient</a:t>
                      </a:r>
                      <a:endParaRPr lang="fr-FR" sz="1200" dirty="0">
                        <a:latin typeface="Times New Roman"/>
                        <a:ea typeface="Calibri"/>
                        <a:cs typeface="Times New Roman"/>
                      </a:endParaRPr>
                    </a:p>
                  </a:txBody>
                  <a:tcPr marL="68580" marR="68580" marT="0" marB="0" anchor="ctr">
                    <a:solidFill>
                      <a:srgbClr val="00B0F0"/>
                    </a:solidFill>
                  </a:tcPr>
                </a:tc>
                <a:tc>
                  <a:txBody>
                    <a:bodyPr/>
                    <a:lstStyle/>
                    <a:p>
                      <a:pPr algn="ctr">
                        <a:lnSpc>
                          <a:spcPct val="150000"/>
                        </a:lnSpc>
                        <a:spcAft>
                          <a:spcPts val="0"/>
                        </a:spcAft>
                      </a:pPr>
                      <a:r>
                        <a:rPr lang="fr-FR" sz="1800" b="1" dirty="0">
                          <a:solidFill>
                            <a:srgbClr val="000000"/>
                          </a:solidFill>
                          <a:latin typeface="Times New Roman"/>
                          <a:ea typeface="Times New Roman"/>
                          <a:cs typeface="Times New Roman"/>
                        </a:rPr>
                        <a:t>6</a:t>
                      </a:r>
                      <a:endParaRPr lang="fr-FR" sz="1800" b="1" dirty="0">
                        <a:latin typeface="Times New Roman"/>
                        <a:ea typeface="Calibri"/>
                        <a:cs typeface="Times New Roman"/>
                      </a:endParaRPr>
                    </a:p>
                  </a:txBody>
                  <a:tcPr marL="68580" marR="68580" marT="0" marB="0" anchor="ctr">
                    <a:solidFill>
                      <a:srgbClr val="66FFCC"/>
                    </a:solidFill>
                  </a:tcPr>
                </a:tc>
                <a:tc>
                  <a:txBody>
                    <a:bodyPr/>
                    <a:lstStyle/>
                    <a:p>
                      <a:pPr algn="ctr">
                        <a:lnSpc>
                          <a:spcPct val="150000"/>
                        </a:lnSpc>
                        <a:spcAft>
                          <a:spcPts val="0"/>
                        </a:spcAft>
                      </a:pPr>
                      <a:r>
                        <a:rPr lang="fr-FR" sz="1800" b="1">
                          <a:solidFill>
                            <a:srgbClr val="000000"/>
                          </a:solidFill>
                          <a:latin typeface="Times New Roman"/>
                          <a:ea typeface="Times New Roman"/>
                          <a:cs typeface="Times New Roman"/>
                        </a:rPr>
                        <a:t>4</a:t>
                      </a:r>
                      <a:endParaRPr lang="fr-FR" sz="1800" b="1">
                        <a:latin typeface="Times New Roman"/>
                        <a:ea typeface="Calibri"/>
                        <a:cs typeface="Times New Roman"/>
                      </a:endParaRPr>
                    </a:p>
                  </a:txBody>
                  <a:tcPr marL="68580" marR="68580" marT="0" marB="0" anchor="ctr">
                    <a:solidFill>
                      <a:srgbClr val="66FFCC"/>
                    </a:solidFill>
                  </a:tcPr>
                </a:tc>
                <a:tc>
                  <a:txBody>
                    <a:bodyPr/>
                    <a:lstStyle/>
                    <a:p>
                      <a:pPr algn="ctr">
                        <a:lnSpc>
                          <a:spcPct val="150000"/>
                        </a:lnSpc>
                        <a:spcAft>
                          <a:spcPts val="0"/>
                        </a:spcAft>
                      </a:pPr>
                      <a:r>
                        <a:rPr lang="fr-FR" sz="1800" b="1" dirty="0">
                          <a:solidFill>
                            <a:srgbClr val="000000"/>
                          </a:solidFill>
                          <a:latin typeface="Times New Roman"/>
                          <a:ea typeface="Times New Roman"/>
                          <a:cs typeface="Times New Roman"/>
                        </a:rPr>
                        <a:t>7</a:t>
                      </a:r>
                      <a:endParaRPr lang="fr-FR" sz="1800" b="1" dirty="0">
                        <a:latin typeface="Times New Roman"/>
                        <a:ea typeface="Calibri"/>
                        <a:cs typeface="Times New Roman"/>
                      </a:endParaRPr>
                    </a:p>
                  </a:txBody>
                  <a:tcPr marL="68580" marR="68580" marT="0" marB="0" anchor="ctr">
                    <a:solidFill>
                      <a:srgbClr val="66FFCC"/>
                    </a:solidFill>
                  </a:tcPr>
                </a:tc>
                <a:tc>
                  <a:txBody>
                    <a:bodyPr/>
                    <a:lstStyle/>
                    <a:p>
                      <a:pPr algn="ctr">
                        <a:lnSpc>
                          <a:spcPct val="150000"/>
                        </a:lnSpc>
                        <a:spcAft>
                          <a:spcPts val="0"/>
                        </a:spcAft>
                      </a:pPr>
                      <a:r>
                        <a:rPr lang="fr-FR" sz="1800" b="1" dirty="0">
                          <a:solidFill>
                            <a:srgbClr val="000000"/>
                          </a:solidFill>
                          <a:latin typeface="Times New Roman"/>
                          <a:ea typeface="Times New Roman"/>
                          <a:cs typeface="Times New Roman"/>
                        </a:rPr>
                        <a:t>9</a:t>
                      </a:r>
                      <a:endParaRPr lang="fr-FR" sz="1800" b="1" dirty="0">
                        <a:latin typeface="Times New Roman"/>
                        <a:ea typeface="Calibri"/>
                        <a:cs typeface="Times New Roman"/>
                      </a:endParaRPr>
                    </a:p>
                  </a:txBody>
                  <a:tcPr marL="68580" marR="68580" marT="0" marB="0" anchor="ctr">
                    <a:solidFill>
                      <a:srgbClr val="66FFCC"/>
                    </a:solidFill>
                  </a:tcPr>
                </a:tc>
                <a:tc>
                  <a:txBody>
                    <a:bodyPr/>
                    <a:lstStyle/>
                    <a:p>
                      <a:pPr algn="ctr">
                        <a:lnSpc>
                          <a:spcPct val="150000"/>
                        </a:lnSpc>
                        <a:spcAft>
                          <a:spcPts val="0"/>
                        </a:spcAft>
                      </a:pPr>
                      <a:r>
                        <a:rPr lang="fr-FR" sz="1800" b="1" dirty="0">
                          <a:solidFill>
                            <a:srgbClr val="C00000"/>
                          </a:solidFill>
                          <a:latin typeface="Times New Roman"/>
                          <a:ea typeface="Times New Roman"/>
                          <a:cs typeface="Times New Roman"/>
                        </a:rPr>
                        <a:t>16</a:t>
                      </a:r>
                      <a:endParaRPr lang="fr-FR" sz="1800" b="1" dirty="0">
                        <a:solidFill>
                          <a:srgbClr val="C00000"/>
                        </a:solidFill>
                        <a:latin typeface="Times New Roman"/>
                        <a:ea typeface="Calibri"/>
                        <a:cs typeface="Times New Roman"/>
                      </a:endParaRPr>
                    </a:p>
                  </a:txBody>
                  <a:tcPr marL="68580" marR="68580" marT="0" marB="0" anchor="ctr">
                    <a:solidFill>
                      <a:srgbClr val="66FFCC"/>
                    </a:solidFill>
                  </a:tcPr>
                </a:tc>
                <a:tc>
                  <a:txBody>
                    <a:bodyPr/>
                    <a:lstStyle/>
                    <a:p>
                      <a:pPr algn="ctr">
                        <a:lnSpc>
                          <a:spcPct val="150000"/>
                        </a:lnSpc>
                        <a:spcAft>
                          <a:spcPts val="0"/>
                        </a:spcAft>
                      </a:pPr>
                      <a:r>
                        <a:rPr lang="fr-FR" sz="1800" b="1" dirty="0">
                          <a:solidFill>
                            <a:srgbClr val="000000"/>
                          </a:solidFill>
                          <a:latin typeface="Times New Roman"/>
                          <a:ea typeface="Times New Roman"/>
                          <a:cs typeface="Times New Roman"/>
                        </a:rPr>
                        <a:t>7</a:t>
                      </a:r>
                      <a:endParaRPr lang="fr-FR" sz="1800" b="1" dirty="0">
                        <a:latin typeface="Times New Roman"/>
                        <a:ea typeface="Calibri"/>
                        <a:cs typeface="Times New Roman"/>
                      </a:endParaRPr>
                    </a:p>
                  </a:txBody>
                  <a:tcPr marL="68580" marR="68580" marT="0" marB="0" anchor="ctr">
                    <a:solidFill>
                      <a:srgbClr val="66FFCC"/>
                    </a:solidFill>
                  </a:tcPr>
                </a:tc>
                <a:tc>
                  <a:txBody>
                    <a:bodyPr/>
                    <a:lstStyle/>
                    <a:p>
                      <a:pPr algn="ctr">
                        <a:lnSpc>
                          <a:spcPct val="150000"/>
                        </a:lnSpc>
                        <a:spcAft>
                          <a:spcPts val="0"/>
                        </a:spcAft>
                      </a:pPr>
                      <a:r>
                        <a:rPr lang="fr-FR" sz="1800" b="1">
                          <a:solidFill>
                            <a:srgbClr val="000000"/>
                          </a:solidFill>
                          <a:latin typeface="Times New Roman"/>
                          <a:ea typeface="Times New Roman"/>
                          <a:cs typeface="Times New Roman"/>
                        </a:rPr>
                        <a:t>1</a:t>
                      </a:r>
                      <a:endParaRPr lang="fr-FR" sz="1800" b="1">
                        <a:latin typeface="Times New Roman"/>
                        <a:ea typeface="Calibri"/>
                        <a:cs typeface="Times New Roman"/>
                      </a:endParaRPr>
                    </a:p>
                  </a:txBody>
                  <a:tcPr marL="68580" marR="68580" marT="0" marB="0" anchor="ctr">
                    <a:solidFill>
                      <a:srgbClr val="66FFCC"/>
                    </a:solidFill>
                  </a:tcPr>
                </a:tc>
              </a:tr>
              <a:tr h="370840">
                <a:tc>
                  <a:txBody>
                    <a:bodyPr/>
                    <a:lstStyle/>
                    <a:p>
                      <a:pPr algn="ctr">
                        <a:lnSpc>
                          <a:spcPct val="150000"/>
                        </a:lnSpc>
                        <a:spcAft>
                          <a:spcPts val="0"/>
                        </a:spcAft>
                      </a:pPr>
                      <a:r>
                        <a:rPr lang="fr-FR" sz="1200" b="1" dirty="0">
                          <a:solidFill>
                            <a:srgbClr val="000000"/>
                          </a:solidFill>
                          <a:latin typeface="Times New Roman"/>
                          <a:ea typeface="Times New Roman"/>
                          <a:cs typeface="Times New Roman"/>
                        </a:rPr>
                        <a:t>pourcentage</a:t>
                      </a:r>
                      <a:endParaRPr lang="fr-FR" sz="1200" dirty="0">
                        <a:latin typeface="Times New Roman"/>
                        <a:ea typeface="Calibri"/>
                        <a:cs typeface="Times New Roman"/>
                      </a:endParaRPr>
                    </a:p>
                  </a:txBody>
                  <a:tcPr marL="68580" marR="68580" marT="0" marB="0" anchor="ctr">
                    <a:solidFill>
                      <a:srgbClr val="00B0F0"/>
                    </a:solidFill>
                  </a:tcPr>
                </a:tc>
                <a:tc>
                  <a:txBody>
                    <a:bodyPr/>
                    <a:lstStyle/>
                    <a:p>
                      <a:pPr algn="ctr">
                        <a:lnSpc>
                          <a:spcPct val="150000"/>
                        </a:lnSpc>
                        <a:spcAft>
                          <a:spcPts val="0"/>
                        </a:spcAft>
                      </a:pPr>
                      <a:r>
                        <a:rPr lang="fr-FR" sz="1800" b="1" dirty="0">
                          <a:solidFill>
                            <a:srgbClr val="000000"/>
                          </a:solidFill>
                          <a:latin typeface="Times New Roman"/>
                          <a:ea typeface="Times New Roman"/>
                          <a:cs typeface="Times New Roman"/>
                        </a:rPr>
                        <a:t>12%</a:t>
                      </a:r>
                      <a:endParaRPr lang="fr-FR" sz="1800" b="1" dirty="0">
                        <a:latin typeface="Times New Roman"/>
                        <a:ea typeface="Calibri"/>
                        <a:cs typeface="Times New Roman"/>
                      </a:endParaRPr>
                    </a:p>
                  </a:txBody>
                  <a:tcPr marL="68580" marR="68580" marT="0" marB="0" anchor="ctr">
                    <a:solidFill>
                      <a:srgbClr val="66FFCC"/>
                    </a:solidFill>
                  </a:tcPr>
                </a:tc>
                <a:tc>
                  <a:txBody>
                    <a:bodyPr/>
                    <a:lstStyle/>
                    <a:p>
                      <a:pPr algn="ctr">
                        <a:lnSpc>
                          <a:spcPct val="150000"/>
                        </a:lnSpc>
                        <a:spcAft>
                          <a:spcPts val="0"/>
                        </a:spcAft>
                      </a:pPr>
                      <a:r>
                        <a:rPr lang="fr-FR" sz="1800" b="1" dirty="0">
                          <a:solidFill>
                            <a:srgbClr val="000000"/>
                          </a:solidFill>
                          <a:latin typeface="Times New Roman"/>
                          <a:ea typeface="Times New Roman"/>
                          <a:cs typeface="Times New Roman"/>
                        </a:rPr>
                        <a:t>8%</a:t>
                      </a:r>
                      <a:endParaRPr lang="fr-FR" sz="1800" b="1" dirty="0">
                        <a:latin typeface="Times New Roman"/>
                        <a:ea typeface="Calibri"/>
                        <a:cs typeface="Times New Roman"/>
                      </a:endParaRPr>
                    </a:p>
                  </a:txBody>
                  <a:tcPr marL="68580" marR="68580" marT="0" marB="0" anchor="ctr">
                    <a:solidFill>
                      <a:srgbClr val="66FFCC"/>
                    </a:solidFill>
                  </a:tcPr>
                </a:tc>
                <a:tc>
                  <a:txBody>
                    <a:bodyPr/>
                    <a:lstStyle/>
                    <a:p>
                      <a:pPr algn="ctr">
                        <a:lnSpc>
                          <a:spcPct val="150000"/>
                        </a:lnSpc>
                        <a:spcAft>
                          <a:spcPts val="0"/>
                        </a:spcAft>
                      </a:pPr>
                      <a:r>
                        <a:rPr lang="fr-FR" sz="1800" b="1" dirty="0">
                          <a:solidFill>
                            <a:srgbClr val="000000"/>
                          </a:solidFill>
                          <a:latin typeface="Times New Roman"/>
                          <a:ea typeface="Times New Roman"/>
                          <a:cs typeface="Times New Roman"/>
                        </a:rPr>
                        <a:t>14%</a:t>
                      </a:r>
                      <a:endParaRPr lang="fr-FR" sz="1800" b="1" dirty="0">
                        <a:latin typeface="Times New Roman"/>
                        <a:ea typeface="Calibri"/>
                        <a:cs typeface="Times New Roman"/>
                      </a:endParaRPr>
                    </a:p>
                  </a:txBody>
                  <a:tcPr marL="68580" marR="68580" marT="0" marB="0" anchor="ctr">
                    <a:solidFill>
                      <a:srgbClr val="66FFCC"/>
                    </a:solidFill>
                  </a:tcPr>
                </a:tc>
                <a:tc>
                  <a:txBody>
                    <a:bodyPr/>
                    <a:lstStyle/>
                    <a:p>
                      <a:pPr algn="ctr">
                        <a:lnSpc>
                          <a:spcPct val="150000"/>
                        </a:lnSpc>
                        <a:spcAft>
                          <a:spcPts val="0"/>
                        </a:spcAft>
                      </a:pPr>
                      <a:r>
                        <a:rPr lang="fr-FR" sz="1800" b="1" dirty="0">
                          <a:solidFill>
                            <a:srgbClr val="000000"/>
                          </a:solidFill>
                          <a:latin typeface="Times New Roman"/>
                          <a:ea typeface="Times New Roman"/>
                          <a:cs typeface="Times New Roman"/>
                        </a:rPr>
                        <a:t>18%</a:t>
                      </a:r>
                      <a:endParaRPr lang="fr-FR" sz="1800" b="1" dirty="0">
                        <a:latin typeface="Times New Roman"/>
                        <a:ea typeface="Calibri"/>
                        <a:cs typeface="Times New Roman"/>
                      </a:endParaRPr>
                    </a:p>
                  </a:txBody>
                  <a:tcPr marL="68580" marR="68580" marT="0" marB="0" anchor="ctr">
                    <a:solidFill>
                      <a:srgbClr val="66FFCC"/>
                    </a:solidFill>
                  </a:tcPr>
                </a:tc>
                <a:tc>
                  <a:txBody>
                    <a:bodyPr/>
                    <a:lstStyle/>
                    <a:p>
                      <a:pPr algn="ctr">
                        <a:lnSpc>
                          <a:spcPct val="150000"/>
                        </a:lnSpc>
                        <a:spcAft>
                          <a:spcPts val="0"/>
                        </a:spcAft>
                      </a:pPr>
                      <a:r>
                        <a:rPr lang="fr-FR" sz="1800" b="1" dirty="0">
                          <a:solidFill>
                            <a:srgbClr val="C00000"/>
                          </a:solidFill>
                          <a:latin typeface="Times New Roman"/>
                          <a:ea typeface="Times New Roman"/>
                          <a:cs typeface="Times New Roman"/>
                        </a:rPr>
                        <a:t>32%</a:t>
                      </a:r>
                      <a:endParaRPr lang="fr-FR" sz="1800" b="1" dirty="0">
                        <a:solidFill>
                          <a:srgbClr val="C00000"/>
                        </a:solidFill>
                        <a:latin typeface="Times New Roman"/>
                        <a:ea typeface="Calibri"/>
                        <a:cs typeface="Times New Roman"/>
                      </a:endParaRPr>
                    </a:p>
                  </a:txBody>
                  <a:tcPr marL="68580" marR="68580" marT="0" marB="0" anchor="ctr">
                    <a:solidFill>
                      <a:srgbClr val="66FFCC"/>
                    </a:solidFill>
                  </a:tcPr>
                </a:tc>
                <a:tc>
                  <a:txBody>
                    <a:bodyPr/>
                    <a:lstStyle/>
                    <a:p>
                      <a:pPr algn="ctr">
                        <a:lnSpc>
                          <a:spcPct val="150000"/>
                        </a:lnSpc>
                        <a:spcAft>
                          <a:spcPts val="0"/>
                        </a:spcAft>
                      </a:pPr>
                      <a:r>
                        <a:rPr lang="fr-FR" sz="1800" b="1" dirty="0">
                          <a:solidFill>
                            <a:srgbClr val="000000"/>
                          </a:solidFill>
                          <a:latin typeface="Times New Roman"/>
                          <a:ea typeface="Times New Roman"/>
                          <a:cs typeface="Times New Roman"/>
                        </a:rPr>
                        <a:t>14%</a:t>
                      </a:r>
                      <a:endParaRPr lang="fr-FR" sz="1800" b="1" dirty="0">
                        <a:latin typeface="Times New Roman"/>
                        <a:ea typeface="Calibri"/>
                        <a:cs typeface="Times New Roman"/>
                      </a:endParaRPr>
                    </a:p>
                  </a:txBody>
                  <a:tcPr marL="68580" marR="68580" marT="0" marB="0" anchor="ctr">
                    <a:solidFill>
                      <a:srgbClr val="66FFCC"/>
                    </a:solidFill>
                  </a:tcPr>
                </a:tc>
                <a:tc>
                  <a:txBody>
                    <a:bodyPr/>
                    <a:lstStyle/>
                    <a:p>
                      <a:pPr algn="ctr">
                        <a:lnSpc>
                          <a:spcPct val="150000"/>
                        </a:lnSpc>
                        <a:spcAft>
                          <a:spcPts val="0"/>
                        </a:spcAft>
                      </a:pPr>
                      <a:r>
                        <a:rPr lang="fr-FR" sz="1800" b="1" dirty="0">
                          <a:solidFill>
                            <a:srgbClr val="000000"/>
                          </a:solidFill>
                          <a:latin typeface="Times New Roman"/>
                          <a:ea typeface="Times New Roman"/>
                          <a:cs typeface="Times New Roman"/>
                        </a:rPr>
                        <a:t>2%</a:t>
                      </a:r>
                      <a:endParaRPr lang="fr-FR" sz="1800" b="1" dirty="0">
                        <a:latin typeface="Times New Roman"/>
                        <a:ea typeface="Calibri"/>
                        <a:cs typeface="Times New Roman"/>
                      </a:endParaRPr>
                    </a:p>
                  </a:txBody>
                  <a:tcPr marL="68580" marR="68580" marT="0" marB="0" anchor="ctr">
                    <a:solidFill>
                      <a:srgbClr val="66FFCC"/>
                    </a:solidFill>
                  </a:tcPr>
                </a:tc>
              </a:tr>
            </a:tbl>
          </a:graphicData>
        </a:graphic>
      </p:graphicFrame>
      <p:sp>
        <p:nvSpPr>
          <p:cNvPr id="7" name="Espace réservé du pied de page 6"/>
          <p:cNvSpPr>
            <a:spLocks noGrp="1"/>
          </p:cNvSpPr>
          <p:nvPr>
            <p:ph type="ftr" sz="quarter" idx="11"/>
          </p:nvPr>
        </p:nvSpPr>
        <p:spPr/>
        <p:txBody>
          <a:bodyPr/>
          <a:lstStyle/>
          <a:p>
            <a:r>
              <a:rPr lang="pt-BR" smtClean="0"/>
              <a:t>Syrinx 2020/ H . KHECHFOUD -faculte de medecine de Bejaia</a:t>
            </a:r>
            <a:endParaRPr lang="fr-FR"/>
          </a:p>
        </p:txBody>
      </p:sp>
      <p:pic>
        <p:nvPicPr>
          <p:cNvPr id="26626" name="Graphique 7"/>
          <p:cNvPicPr>
            <a:picLocks noChangeArrowheads="1"/>
          </p:cNvPicPr>
          <p:nvPr/>
        </p:nvPicPr>
        <p:blipFill>
          <a:blip r:embed="rId2" cstate="print"/>
          <a:srcRect/>
          <a:stretch>
            <a:fillRect/>
          </a:stretch>
        </p:blipFill>
        <p:spPr bwMode="auto">
          <a:xfrm>
            <a:off x="928662" y="3248043"/>
            <a:ext cx="2428892" cy="275272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6627" name="Graphique 6"/>
          <p:cNvPicPr>
            <a:picLocks noChangeArrowheads="1"/>
          </p:cNvPicPr>
          <p:nvPr/>
        </p:nvPicPr>
        <p:blipFill>
          <a:blip r:embed="rId3" cstate="print"/>
          <a:srcRect/>
          <a:stretch>
            <a:fillRect/>
          </a:stretch>
        </p:blipFill>
        <p:spPr bwMode="auto">
          <a:xfrm>
            <a:off x="3643306" y="3286124"/>
            <a:ext cx="4591050" cy="275272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0" name="Titre 7"/>
          <p:cNvSpPr>
            <a:spLocks noGrp="1"/>
          </p:cNvSpPr>
          <p:nvPr>
            <p:ph type="title"/>
          </p:nvPr>
        </p:nvSpPr>
        <p:spPr>
          <a:xfrm>
            <a:off x="857224" y="698485"/>
            <a:ext cx="3200400" cy="730251"/>
          </a:xfrm>
        </p:spPr>
        <p:txBody>
          <a:bodyPr>
            <a:normAutofit/>
          </a:bodyPr>
          <a:lstStyle/>
          <a:p>
            <a:r>
              <a:rPr lang="fr-FR" sz="4000" i="1" dirty="0" smtClean="0">
                <a:solidFill>
                  <a:srgbClr val="92D050"/>
                </a:solidFill>
              </a:rPr>
              <a:t>Age</a:t>
            </a:r>
            <a:endParaRPr lang="fr-FR" sz="4000" i="1" dirty="0">
              <a:solidFill>
                <a:srgbClr val="92D050"/>
              </a:solidFill>
            </a:endParaRPr>
          </a:p>
        </p:txBody>
      </p:sp>
      <p:sp>
        <p:nvSpPr>
          <p:cNvPr id="11" name="Titre 7"/>
          <p:cNvSpPr txBox="1">
            <a:spLocks/>
          </p:cNvSpPr>
          <p:nvPr/>
        </p:nvSpPr>
        <p:spPr>
          <a:xfrm>
            <a:off x="2714612" y="214290"/>
            <a:ext cx="3200400" cy="730251"/>
          </a:xfrm>
          <a:prstGeom prst="rect">
            <a:avLst/>
          </a:prstGeom>
        </p:spPr>
        <p:txBody>
          <a:bodyPr vert="horz" lIns="45720" rIns="4572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fr-FR" sz="4400" b="1" i="1" dirty="0" smtClean="0">
                <a:solidFill>
                  <a:srgbClr val="92D050"/>
                </a:solidFill>
                <a:latin typeface="+mj-lt"/>
                <a:ea typeface="+mj-ea"/>
                <a:cs typeface="+mj-cs"/>
              </a:rPr>
              <a:t>R</a:t>
            </a:r>
            <a:r>
              <a:rPr kumimoji="0" lang="fr-FR" sz="4400" b="1" i="1" u="none" strike="noStrike" kern="1200" cap="none" spc="0" normalizeH="0" baseline="0" noProof="0" dirty="0" err="1" smtClean="0">
                <a:ln>
                  <a:noFill/>
                </a:ln>
                <a:solidFill>
                  <a:srgbClr val="92D050"/>
                </a:solidFill>
                <a:effectLst/>
                <a:uLnTx/>
                <a:uFillTx/>
                <a:latin typeface="+mj-lt"/>
                <a:ea typeface="+mj-ea"/>
                <a:cs typeface="+mj-cs"/>
              </a:rPr>
              <a:t>ésultats</a:t>
            </a:r>
            <a:endParaRPr kumimoji="0" lang="fr-FR" sz="4400" b="1" i="1" u="none" strike="noStrike" kern="1200" cap="none" spc="0" normalizeH="0" baseline="0" noProof="0" dirty="0">
              <a:ln>
                <a:noFill/>
              </a:ln>
              <a:solidFill>
                <a:srgbClr val="92D050"/>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p:cNvSpPr>
            <a:spLocks noGrp="1"/>
          </p:cNvSpPr>
          <p:nvPr>
            <p:ph type="title"/>
          </p:nvPr>
        </p:nvSpPr>
        <p:spPr/>
        <p:txBody>
          <a:bodyPr/>
          <a:lstStyle/>
          <a:p>
            <a:r>
              <a:rPr lang="fr-FR" i="1" dirty="0" smtClean="0">
                <a:solidFill>
                  <a:srgbClr val="92D050"/>
                </a:solidFill>
              </a:rPr>
              <a:t>Sexe:</a:t>
            </a:r>
            <a:endParaRPr lang="fr-FR" i="1" dirty="0">
              <a:solidFill>
                <a:srgbClr val="92D050"/>
              </a:solidFill>
            </a:endParaRPr>
          </a:p>
        </p:txBody>
      </p:sp>
      <p:graphicFrame>
        <p:nvGraphicFramePr>
          <p:cNvPr id="11" name="Espace réservé du contenu 10"/>
          <p:cNvGraphicFramePr>
            <a:graphicFrameLocks noGrp="1"/>
          </p:cNvGraphicFramePr>
          <p:nvPr>
            <p:ph idx="1"/>
          </p:nvPr>
        </p:nvGraphicFramePr>
        <p:xfrm>
          <a:off x="571472" y="1928800"/>
          <a:ext cx="3471858" cy="2286020"/>
        </p:xfrm>
        <a:graphic>
          <a:graphicData uri="http://schemas.openxmlformats.org/drawingml/2006/table">
            <a:tbl>
              <a:tblPr firstRow="1" bandRow="1">
                <a:tableStyleId>{5C22544A-7EE6-4342-B048-85BDC9FD1C3A}</a:tableStyleId>
              </a:tblPr>
              <a:tblGrid>
                <a:gridCol w="1157286"/>
                <a:gridCol w="1157286"/>
                <a:gridCol w="1157286"/>
              </a:tblGrid>
              <a:tr h="571505">
                <a:tc>
                  <a:txBody>
                    <a:bodyPr/>
                    <a:lstStyle/>
                    <a:p>
                      <a:pPr algn="l">
                        <a:lnSpc>
                          <a:spcPct val="150000"/>
                        </a:lnSpc>
                        <a:spcAft>
                          <a:spcPts val="0"/>
                        </a:spcAft>
                      </a:pPr>
                      <a:r>
                        <a:rPr lang="fr-FR" sz="1100" b="1" dirty="0">
                          <a:solidFill>
                            <a:srgbClr val="000000"/>
                          </a:solidFill>
                          <a:latin typeface="Calibri"/>
                          <a:ea typeface="Times New Roman"/>
                          <a:cs typeface="Times New Roman"/>
                        </a:rPr>
                        <a:t>Sexe  </a:t>
                      </a:r>
                      <a:endParaRPr lang="fr-FR" sz="1200" dirty="0">
                        <a:latin typeface="Times New Roman"/>
                        <a:ea typeface="Calibri"/>
                        <a:cs typeface="Times New Roman"/>
                      </a:endParaRPr>
                    </a:p>
                  </a:txBody>
                  <a:tcPr marL="68580" marR="68580" marT="0" marB="0">
                    <a:solidFill>
                      <a:srgbClr val="00B0F0"/>
                    </a:solidFill>
                  </a:tcPr>
                </a:tc>
                <a:tc>
                  <a:txBody>
                    <a:bodyPr/>
                    <a:lstStyle/>
                    <a:p>
                      <a:pPr algn="ctr">
                        <a:lnSpc>
                          <a:spcPct val="150000"/>
                        </a:lnSpc>
                        <a:spcAft>
                          <a:spcPts val="0"/>
                        </a:spcAft>
                      </a:pPr>
                      <a:r>
                        <a:rPr lang="fr-FR" sz="1100" b="1" dirty="0">
                          <a:solidFill>
                            <a:srgbClr val="000000"/>
                          </a:solidFill>
                          <a:latin typeface="Calibri"/>
                          <a:ea typeface="Times New Roman"/>
                          <a:cs typeface="Times New Roman"/>
                        </a:rPr>
                        <a:t>Fréquence</a:t>
                      </a:r>
                      <a:endParaRPr lang="fr-FR" sz="1200" dirty="0">
                        <a:latin typeface="Times New Roman"/>
                        <a:ea typeface="Calibri"/>
                        <a:cs typeface="Times New Roman"/>
                      </a:endParaRPr>
                    </a:p>
                  </a:txBody>
                  <a:tcPr marL="68580" marR="68580" marT="0" marB="0">
                    <a:solidFill>
                      <a:srgbClr val="00B0F0"/>
                    </a:solidFill>
                  </a:tcPr>
                </a:tc>
                <a:tc>
                  <a:txBody>
                    <a:bodyPr/>
                    <a:lstStyle/>
                    <a:p>
                      <a:pPr algn="ctr">
                        <a:lnSpc>
                          <a:spcPct val="150000"/>
                        </a:lnSpc>
                        <a:spcAft>
                          <a:spcPts val="0"/>
                        </a:spcAft>
                      </a:pPr>
                      <a:r>
                        <a:rPr lang="fr-FR" sz="1100" b="1" dirty="0">
                          <a:solidFill>
                            <a:srgbClr val="000000"/>
                          </a:solidFill>
                          <a:latin typeface="Calibri"/>
                          <a:ea typeface="Times New Roman"/>
                          <a:cs typeface="Times New Roman"/>
                        </a:rPr>
                        <a:t>%</a:t>
                      </a:r>
                      <a:endParaRPr lang="fr-FR" sz="1200" dirty="0">
                        <a:latin typeface="Times New Roman"/>
                        <a:ea typeface="Calibri"/>
                        <a:cs typeface="Times New Roman"/>
                      </a:endParaRPr>
                    </a:p>
                  </a:txBody>
                  <a:tcPr marL="68580" marR="68580" marT="0" marB="0">
                    <a:solidFill>
                      <a:srgbClr val="00B0F0"/>
                    </a:solidFill>
                  </a:tcPr>
                </a:tc>
              </a:tr>
              <a:tr h="571505">
                <a:tc>
                  <a:txBody>
                    <a:bodyPr/>
                    <a:lstStyle/>
                    <a:p>
                      <a:pPr algn="l">
                        <a:lnSpc>
                          <a:spcPct val="150000"/>
                        </a:lnSpc>
                        <a:spcAft>
                          <a:spcPts val="0"/>
                        </a:spcAft>
                      </a:pPr>
                      <a:r>
                        <a:rPr lang="fr-FR" sz="1100" b="1" dirty="0">
                          <a:solidFill>
                            <a:srgbClr val="000000"/>
                          </a:solidFill>
                          <a:latin typeface="Calibri"/>
                          <a:ea typeface="Times New Roman"/>
                          <a:cs typeface="Times New Roman"/>
                        </a:rPr>
                        <a:t>Féminin</a:t>
                      </a:r>
                      <a:endParaRPr lang="fr-FR" sz="1200" dirty="0">
                        <a:latin typeface="Times New Roman"/>
                        <a:ea typeface="Calibri"/>
                        <a:cs typeface="Times New Roman"/>
                      </a:endParaRPr>
                    </a:p>
                  </a:txBody>
                  <a:tcPr marL="68580" marR="68580" marT="0" marB="0">
                    <a:solidFill>
                      <a:srgbClr val="00B0F0"/>
                    </a:solidFill>
                  </a:tcPr>
                </a:tc>
                <a:tc>
                  <a:txBody>
                    <a:bodyPr/>
                    <a:lstStyle/>
                    <a:p>
                      <a:pPr algn="ctr">
                        <a:lnSpc>
                          <a:spcPct val="150000"/>
                        </a:lnSpc>
                        <a:spcAft>
                          <a:spcPts val="0"/>
                        </a:spcAft>
                      </a:pPr>
                      <a:r>
                        <a:rPr lang="fr-FR" sz="2400" b="1" dirty="0">
                          <a:solidFill>
                            <a:srgbClr val="000000"/>
                          </a:solidFill>
                          <a:latin typeface="Calibri"/>
                          <a:ea typeface="Times New Roman"/>
                          <a:cs typeface="Times New Roman"/>
                        </a:rPr>
                        <a:t>26</a:t>
                      </a:r>
                      <a:endParaRPr lang="fr-FR" sz="2800" b="1" dirty="0">
                        <a:latin typeface="Times New Roman"/>
                        <a:ea typeface="Calibri"/>
                        <a:cs typeface="Times New Roman"/>
                      </a:endParaRPr>
                    </a:p>
                  </a:txBody>
                  <a:tcPr marL="68580" marR="68580" marT="0" marB="0">
                    <a:solidFill>
                      <a:srgbClr val="66FFCC"/>
                    </a:solidFill>
                  </a:tcPr>
                </a:tc>
                <a:tc>
                  <a:txBody>
                    <a:bodyPr/>
                    <a:lstStyle/>
                    <a:p>
                      <a:pPr algn="ctr">
                        <a:lnSpc>
                          <a:spcPct val="150000"/>
                        </a:lnSpc>
                        <a:spcAft>
                          <a:spcPts val="0"/>
                        </a:spcAft>
                      </a:pPr>
                      <a:r>
                        <a:rPr lang="fr-FR" sz="2400" b="1" dirty="0">
                          <a:solidFill>
                            <a:srgbClr val="000000"/>
                          </a:solidFill>
                          <a:latin typeface="Calibri"/>
                          <a:ea typeface="Times New Roman"/>
                          <a:cs typeface="Times New Roman"/>
                        </a:rPr>
                        <a:t>52%</a:t>
                      </a:r>
                      <a:endParaRPr lang="fr-FR" sz="2800" b="1" dirty="0">
                        <a:latin typeface="Times New Roman"/>
                        <a:ea typeface="Calibri"/>
                        <a:cs typeface="Times New Roman"/>
                      </a:endParaRPr>
                    </a:p>
                  </a:txBody>
                  <a:tcPr marL="68580" marR="68580" marT="0" marB="0">
                    <a:solidFill>
                      <a:srgbClr val="66FFCC"/>
                    </a:solidFill>
                  </a:tcPr>
                </a:tc>
              </a:tr>
              <a:tr h="571505">
                <a:tc>
                  <a:txBody>
                    <a:bodyPr/>
                    <a:lstStyle/>
                    <a:p>
                      <a:pPr algn="l">
                        <a:lnSpc>
                          <a:spcPct val="150000"/>
                        </a:lnSpc>
                        <a:spcAft>
                          <a:spcPts val="0"/>
                        </a:spcAft>
                      </a:pPr>
                      <a:r>
                        <a:rPr lang="fr-FR" sz="1100" b="1">
                          <a:solidFill>
                            <a:srgbClr val="000000"/>
                          </a:solidFill>
                          <a:latin typeface="Calibri"/>
                          <a:ea typeface="Times New Roman"/>
                          <a:cs typeface="Times New Roman"/>
                        </a:rPr>
                        <a:t>Masculin </a:t>
                      </a:r>
                      <a:endParaRPr lang="fr-FR" sz="1200">
                        <a:latin typeface="Times New Roman"/>
                        <a:ea typeface="Calibri"/>
                        <a:cs typeface="Times New Roman"/>
                      </a:endParaRPr>
                    </a:p>
                  </a:txBody>
                  <a:tcPr marL="68580" marR="68580" marT="0" marB="0">
                    <a:solidFill>
                      <a:srgbClr val="00B0F0"/>
                    </a:solidFill>
                  </a:tcPr>
                </a:tc>
                <a:tc>
                  <a:txBody>
                    <a:bodyPr/>
                    <a:lstStyle/>
                    <a:p>
                      <a:pPr algn="ctr">
                        <a:lnSpc>
                          <a:spcPct val="150000"/>
                        </a:lnSpc>
                        <a:spcAft>
                          <a:spcPts val="0"/>
                        </a:spcAft>
                      </a:pPr>
                      <a:r>
                        <a:rPr lang="fr-FR" sz="2400" b="1" dirty="0">
                          <a:solidFill>
                            <a:srgbClr val="000000"/>
                          </a:solidFill>
                          <a:latin typeface="Calibri"/>
                          <a:ea typeface="Times New Roman"/>
                          <a:cs typeface="Times New Roman"/>
                        </a:rPr>
                        <a:t>24</a:t>
                      </a:r>
                      <a:endParaRPr lang="fr-FR" sz="2800" b="1" dirty="0">
                        <a:latin typeface="Times New Roman"/>
                        <a:ea typeface="Calibri"/>
                        <a:cs typeface="Times New Roman"/>
                      </a:endParaRPr>
                    </a:p>
                  </a:txBody>
                  <a:tcPr marL="68580" marR="68580" marT="0" marB="0">
                    <a:solidFill>
                      <a:srgbClr val="66FFCC"/>
                    </a:solidFill>
                  </a:tcPr>
                </a:tc>
                <a:tc>
                  <a:txBody>
                    <a:bodyPr/>
                    <a:lstStyle/>
                    <a:p>
                      <a:pPr algn="ctr">
                        <a:lnSpc>
                          <a:spcPct val="150000"/>
                        </a:lnSpc>
                        <a:spcAft>
                          <a:spcPts val="0"/>
                        </a:spcAft>
                      </a:pPr>
                      <a:r>
                        <a:rPr lang="fr-FR" sz="2400" b="1" dirty="0">
                          <a:solidFill>
                            <a:srgbClr val="000000"/>
                          </a:solidFill>
                          <a:latin typeface="Calibri"/>
                          <a:ea typeface="Times New Roman"/>
                          <a:cs typeface="Times New Roman"/>
                        </a:rPr>
                        <a:t>48%</a:t>
                      </a:r>
                      <a:endParaRPr lang="fr-FR" sz="2800" b="1" dirty="0">
                        <a:latin typeface="Times New Roman"/>
                        <a:ea typeface="Calibri"/>
                        <a:cs typeface="Times New Roman"/>
                      </a:endParaRPr>
                    </a:p>
                  </a:txBody>
                  <a:tcPr marL="68580" marR="68580" marT="0" marB="0">
                    <a:solidFill>
                      <a:srgbClr val="66FFCC"/>
                    </a:solidFill>
                  </a:tcPr>
                </a:tc>
              </a:tr>
              <a:tr h="571505">
                <a:tc>
                  <a:txBody>
                    <a:bodyPr/>
                    <a:lstStyle/>
                    <a:p>
                      <a:pPr algn="l">
                        <a:lnSpc>
                          <a:spcPct val="150000"/>
                        </a:lnSpc>
                        <a:spcAft>
                          <a:spcPts val="0"/>
                        </a:spcAft>
                      </a:pPr>
                      <a:r>
                        <a:rPr lang="fr-FR" sz="1100" b="1" dirty="0">
                          <a:solidFill>
                            <a:srgbClr val="000000"/>
                          </a:solidFill>
                          <a:latin typeface="Calibri"/>
                          <a:ea typeface="Times New Roman"/>
                          <a:cs typeface="Times New Roman"/>
                        </a:rPr>
                        <a:t>total</a:t>
                      </a:r>
                      <a:endParaRPr lang="fr-FR" sz="1200" dirty="0">
                        <a:latin typeface="Times New Roman"/>
                        <a:ea typeface="Calibri"/>
                        <a:cs typeface="Times New Roman"/>
                      </a:endParaRPr>
                    </a:p>
                  </a:txBody>
                  <a:tcPr marL="68580" marR="68580" marT="0" marB="0">
                    <a:solidFill>
                      <a:srgbClr val="00B0F0"/>
                    </a:solidFill>
                  </a:tcPr>
                </a:tc>
                <a:tc>
                  <a:txBody>
                    <a:bodyPr/>
                    <a:lstStyle/>
                    <a:p>
                      <a:pPr algn="ctr">
                        <a:lnSpc>
                          <a:spcPct val="150000"/>
                        </a:lnSpc>
                        <a:spcAft>
                          <a:spcPts val="0"/>
                        </a:spcAft>
                      </a:pPr>
                      <a:r>
                        <a:rPr lang="fr-FR" sz="2400" b="1" dirty="0">
                          <a:solidFill>
                            <a:srgbClr val="000000"/>
                          </a:solidFill>
                          <a:latin typeface="Calibri"/>
                          <a:ea typeface="Times New Roman"/>
                          <a:cs typeface="Times New Roman"/>
                        </a:rPr>
                        <a:t>50</a:t>
                      </a:r>
                      <a:endParaRPr lang="fr-FR" sz="2800" b="1" dirty="0">
                        <a:latin typeface="Times New Roman"/>
                        <a:ea typeface="Calibri"/>
                        <a:cs typeface="Times New Roman"/>
                      </a:endParaRPr>
                    </a:p>
                  </a:txBody>
                  <a:tcPr marL="68580" marR="68580" marT="0" marB="0">
                    <a:solidFill>
                      <a:srgbClr val="66FFCC"/>
                    </a:solidFill>
                  </a:tcPr>
                </a:tc>
                <a:tc>
                  <a:txBody>
                    <a:bodyPr/>
                    <a:lstStyle/>
                    <a:p>
                      <a:pPr algn="ctr">
                        <a:lnSpc>
                          <a:spcPct val="150000"/>
                        </a:lnSpc>
                        <a:spcAft>
                          <a:spcPts val="0"/>
                        </a:spcAft>
                      </a:pPr>
                      <a:r>
                        <a:rPr lang="fr-FR" sz="2400" b="1" dirty="0">
                          <a:solidFill>
                            <a:srgbClr val="000000"/>
                          </a:solidFill>
                          <a:latin typeface="Calibri"/>
                          <a:ea typeface="Times New Roman"/>
                          <a:cs typeface="Times New Roman"/>
                        </a:rPr>
                        <a:t>100%</a:t>
                      </a:r>
                      <a:endParaRPr lang="fr-FR" sz="2800" b="1" dirty="0">
                        <a:latin typeface="Times New Roman"/>
                        <a:ea typeface="Calibri"/>
                        <a:cs typeface="Times New Roman"/>
                      </a:endParaRPr>
                    </a:p>
                  </a:txBody>
                  <a:tcPr marL="68580" marR="68580" marT="0" marB="0">
                    <a:solidFill>
                      <a:srgbClr val="66FFCC"/>
                    </a:solidFill>
                  </a:tcPr>
                </a:tc>
              </a:tr>
            </a:tbl>
          </a:graphicData>
        </a:graphic>
      </p:graphicFrame>
      <p:sp>
        <p:nvSpPr>
          <p:cNvPr id="7" name="Espace réservé du pied de page 6"/>
          <p:cNvSpPr>
            <a:spLocks noGrp="1"/>
          </p:cNvSpPr>
          <p:nvPr>
            <p:ph type="ftr" sz="quarter" idx="11"/>
          </p:nvPr>
        </p:nvSpPr>
        <p:spPr/>
        <p:txBody>
          <a:bodyPr/>
          <a:lstStyle/>
          <a:p>
            <a:r>
              <a:rPr lang="pt-BR" smtClean="0"/>
              <a:t>Syrinx 2020/ H . KHECHFOUD -faculte de medecine de Bejaia</a:t>
            </a:r>
            <a:endParaRPr lang="fr-FR"/>
          </a:p>
        </p:txBody>
      </p:sp>
      <p:pic>
        <p:nvPicPr>
          <p:cNvPr id="27650" name="Graphique 3"/>
          <p:cNvPicPr>
            <a:picLocks noChangeArrowheads="1"/>
          </p:cNvPicPr>
          <p:nvPr/>
        </p:nvPicPr>
        <p:blipFill>
          <a:blip r:embed="rId2" cstate="print"/>
          <a:srcRect/>
          <a:stretch>
            <a:fillRect/>
          </a:stretch>
        </p:blipFill>
        <p:spPr bwMode="auto">
          <a:xfrm>
            <a:off x="4643438" y="2143116"/>
            <a:ext cx="3552825" cy="1924051"/>
          </a:xfrm>
          <a:prstGeom prst="rect">
            <a:avLst/>
          </a:prstGeom>
          <a:noFill/>
          <a:ln w="9525">
            <a:noFill/>
            <a:miter lim="800000"/>
            <a:headEnd/>
            <a:tailEnd/>
          </a:ln>
        </p:spPr>
      </p:pic>
      <p:sp>
        <p:nvSpPr>
          <p:cNvPr id="6" name="ZoneTexte 5"/>
          <p:cNvSpPr txBox="1"/>
          <p:nvPr/>
        </p:nvSpPr>
        <p:spPr>
          <a:xfrm>
            <a:off x="2428860" y="4714884"/>
            <a:ext cx="3286148" cy="584775"/>
          </a:xfrm>
          <a:prstGeom prst="rect">
            <a:avLst/>
          </a:prstGeom>
          <a:noFill/>
        </p:spPr>
        <p:txBody>
          <a:bodyPr wrap="square" rtlCol="0">
            <a:spAutoFit/>
          </a:bodyPr>
          <a:lstStyle/>
          <a:p>
            <a:r>
              <a:rPr lang="fr-FR" sz="3200" dirty="0" err="1" smtClean="0"/>
              <a:t>Sex</a:t>
            </a:r>
            <a:r>
              <a:rPr lang="fr-FR" sz="3200" dirty="0" smtClean="0"/>
              <a:t> Ratio   =  1, 08</a:t>
            </a:r>
            <a:endParaRPr lang="fr-FR" sz="3200" dirty="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600" i="1" dirty="0" smtClean="0">
                <a:solidFill>
                  <a:srgbClr val="92D050"/>
                </a:solidFill>
              </a:rPr>
              <a:t>Signes cliniques révélateurs </a:t>
            </a:r>
            <a:endParaRPr lang="fr-FR" sz="3600" i="1" dirty="0">
              <a:solidFill>
                <a:srgbClr val="92D050"/>
              </a:solidFill>
            </a:endParaRPr>
          </a:p>
        </p:txBody>
      </p:sp>
      <p:graphicFrame>
        <p:nvGraphicFramePr>
          <p:cNvPr id="5" name="Espace réservé du contenu 4"/>
          <p:cNvGraphicFramePr>
            <a:graphicFrameLocks noGrp="1"/>
          </p:cNvGraphicFramePr>
          <p:nvPr>
            <p:ph idx="1"/>
          </p:nvPr>
        </p:nvGraphicFramePr>
        <p:xfrm>
          <a:off x="457200" y="1600200"/>
          <a:ext cx="4480560" cy="4614885"/>
        </p:xfrm>
        <a:graphic>
          <a:graphicData uri="http://schemas.openxmlformats.org/drawingml/2006/table">
            <a:tbl>
              <a:tblPr firstRow="1" bandRow="1">
                <a:tableStyleId>{5C22544A-7EE6-4342-B048-85BDC9FD1C3A}</a:tableStyleId>
              </a:tblPr>
              <a:tblGrid>
                <a:gridCol w="1493520"/>
                <a:gridCol w="1493520"/>
                <a:gridCol w="1493520"/>
              </a:tblGrid>
              <a:tr h="419535">
                <a:tc gridSpan="2">
                  <a:txBody>
                    <a:bodyPr/>
                    <a:lstStyle/>
                    <a:p>
                      <a:pPr algn="just">
                        <a:lnSpc>
                          <a:spcPct val="150000"/>
                        </a:lnSpc>
                        <a:spcAft>
                          <a:spcPts val="0"/>
                        </a:spcAft>
                      </a:pPr>
                      <a:r>
                        <a:rPr lang="fr-FR" sz="1600" b="1" dirty="0">
                          <a:solidFill>
                            <a:schemeClr val="bg1"/>
                          </a:solidFill>
                          <a:latin typeface="Times New Roman"/>
                          <a:ea typeface="Calibri"/>
                          <a:cs typeface="Times New Roman"/>
                        </a:rPr>
                        <a:t>Signes cliniques révélateurs</a:t>
                      </a:r>
                      <a:endParaRPr lang="fr-FR" sz="1600" dirty="0">
                        <a:solidFill>
                          <a:schemeClr val="bg1"/>
                        </a:solidFill>
                        <a:latin typeface="Times New Roman"/>
                        <a:ea typeface="Calibri"/>
                        <a:cs typeface="Times New Roman"/>
                      </a:endParaRPr>
                    </a:p>
                  </a:txBody>
                  <a:tcPr marL="68580" marR="68580" marT="0" marB="0"/>
                </a:tc>
                <a:tc hMerge="1">
                  <a:txBody>
                    <a:bodyPr/>
                    <a:lstStyle/>
                    <a:p>
                      <a:endParaRPr lang="fr-FR"/>
                    </a:p>
                  </a:txBody>
                  <a:tcPr/>
                </a:tc>
                <a:tc>
                  <a:txBody>
                    <a:bodyPr/>
                    <a:lstStyle/>
                    <a:p>
                      <a:pPr algn="just">
                        <a:lnSpc>
                          <a:spcPct val="150000"/>
                        </a:lnSpc>
                        <a:spcAft>
                          <a:spcPts val="0"/>
                        </a:spcAft>
                      </a:pPr>
                      <a:r>
                        <a:rPr lang="fr-FR" sz="1600" b="1" dirty="0">
                          <a:solidFill>
                            <a:schemeClr val="bg1"/>
                          </a:solidFill>
                          <a:latin typeface="Times New Roman"/>
                          <a:ea typeface="Calibri"/>
                          <a:cs typeface="Times New Roman"/>
                        </a:rPr>
                        <a:t>Nombre de cas</a:t>
                      </a:r>
                      <a:endParaRPr lang="fr-FR" sz="1600" dirty="0">
                        <a:solidFill>
                          <a:schemeClr val="bg1"/>
                        </a:solidFill>
                        <a:latin typeface="Times New Roman"/>
                        <a:ea typeface="Calibri"/>
                        <a:cs typeface="Times New Roman"/>
                      </a:endParaRPr>
                    </a:p>
                  </a:txBody>
                  <a:tcPr marL="68580" marR="68580" marT="0" marB="0"/>
                </a:tc>
              </a:tr>
              <a:tr h="419535">
                <a:tc gridSpan="2">
                  <a:txBody>
                    <a:bodyPr/>
                    <a:lstStyle/>
                    <a:p>
                      <a:pPr algn="just">
                        <a:lnSpc>
                          <a:spcPct val="150000"/>
                        </a:lnSpc>
                        <a:spcAft>
                          <a:spcPts val="0"/>
                        </a:spcAft>
                      </a:pPr>
                      <a:r>
                        <a:rPr lang="fr-FR" sz="1600" dirty="0">
                          <a:solidFill>
                            <a:schemeClr val="bg1"/>
                          </a:solidFill>
                          <a:latin typeface="Times New Roman"/>
                          <a:ea typeface="Calibri"/>
                          <a:cs typeface="Times New Roman"/>
                        </a:rPr>
                        <a:t>Vertige</a:t>
                      </a:r>
                    </a:p>
                  </a:txBody>
                  <a:tcPr marL="68580" marR="68580" marT="0" marB="0">
                    <a:solidFill>
                      <a:srgbClr val="66FFCC"/>
                    </a:solidFill>
                  </a:tcPr>
                </a:tc>
                <a:tc hMerge="1">
                  <a:txBody>
                    <a:bodyPr/>
                    <a:lstStyle/>
                    <a:p>
                      <a:endParaRPr lang="fr-FR"/>
                    </a:p>
                  </a:txBody>
                  <a:tcPr/>
                </a:tc>
                <a:tc>
                  <a:txBody>
                    <a:bodyPr/>
                    <a:lstStyle/>
                    <a:p>
                      <a:pPr algn="ctr">
                        <a:lnSpc>
                          <a:spcPct val="150000"/>
                        </a:lnSpc>
                        <a:spcAft>
                          <a:spcPts val="0"/>
                        </a:spcAft>
                      </a:pPr>
                      <a:r>
                        <a:rPr lang="fr-FR" sz="1800" b="1" dirty="0">
                          <a:solidFill>
                            <a:schemeClr val="bg1"/>
                          </a:solidFill>
                          <a:latin typeface="Times New Roman"/>
                          <a:ea typeface="Calibri"/>
                          <a:cs typeface="Times New Roman"/>
                        </a:rPr>
                        <a:t>33</a:t>
                      </a:r>
                    </a:p>
                  </a:txBody>
                  <a:tcPr marL="68580" marR="68580" marT="0" marB="0">
                    <a:solidFill>
                      <a:srgbClr val="66FFCC"/>
                    </a:solidFill>
                  </a:tcPr>
                </a:tc>
              </a:tr>
              <a:tr h="419535">
                <a:tc rowSpan="3">
                  <a:txBody>
                    <a:bodyPr/>
                    <a:lstStyle/>
                    <a:p>
                      <a:pPr algn="just">
                        <a:lnSpc>
                          <a:spcPct val="150000"/>
                        </a:lnSpc>
                        <a:spcAft>
                          <a:spcPts val="0"/>
                        </a:spcAft>
                      </a:pPr>
                      <a:endParaRPr lang="fr-FR" sz="1600" dirty="0">
                        <a:solidFill>
                          <a:schemeClr val="bg1"/>
                        </a:solidFill>
                        <a:latin typeface="Times New Roman"/>
                        <a:ea typeface="Calibri"/>
                        <a:cs typeface="Times New Roman"/>
                      </a:endParaRPr>
                    </a:p>
                    <a:p>
                      <a:pPr algn="just">
                        <a:lnSpc>
                          <a:spcPct val="150000"/>
                        </a:lnSpc>
                        <a:spcAft>
                          <a:spcPts val="0"/>
                        </a:spcAft>
                      </a:pPr>
                      <a:r>
                        <a:rPr lang="fr-FR" sz="1600" dirty="0">
                          <a:solidFill>
                            <a:schemeClr val="bg1"/>
                          </a:solidFill>
                          <a:latin typeface="Times New Roman"/>
                          <a:ea typeface="Calibri"/>
                          <a:cs typeface="Times New Roman"/>
                        </a:rPr>
                        <a:t>douleur</a:t>
                      </a:r>
                    </a:p>
                  </a:txBody>
                  <a:tcPr marL="68580" marR="68580" marT="0" marB="0">
                    <a:solidFill>
                      <a:srgbClr val="66FFCC"/>
                    </a:solidFill>
                  </a:tcPr>
                </a:tc>
                <a:tc>
                  <a:txBody>
                    <a:bodyPr/>
                    <a:lstStyle/>
                    <a:p>
                      <a:pPr algn="just">
                        <a:lnSpc>
                          <a:spcPct val="150000"/>
                        </a:lnSpc>
                        <a:spcAft>
                          <a:spcPts val="0"/>
                        </a:spcAft>
                      </a:pPr>
                      <a:r>
                        <a:rPr lang="fr-FR" sz="1600">
                          <a:solidFill>
                            <a:schemeClr val="bg1"/>
                          </a:solidFill>
                          <a:latin typeface="Times New Roman"/>
                          <a:ea typeface="Calibri"/>
                          <a:cs typeface="Times New Roman"/>
                        </a:rPr>
                        <a:t>cervicalgie</a:t>
                      </a:r>
                    </a:p>
                  </a:txBody>
                  <a:tcPr marL="68580" marR="68580" marT="0" marB="0">
                    <a:solidFill>
                      <a:srgbClr val="66FFCC"/>
                    </a:solidFill>
                  </a:tcPr>
                </a:tc>
                <a:tc>
                  <a:txBody>
                    <a:bodyPr/>
                    <a:lstStyle/>
                    <a:p>
                      <a:pPr algn="ctr">
                        <a:lnSpc>
                          <a:spcPct val="150000"/>
                        </a:lnSpc>
                        <a:spcAft>
                          <a:spcPts val="0"/>
                        </a:spcAft>
                      </a:pPr>
                      <a:r>
                        <a:rPr lang="fr-FR" sz="1800" b="1" dirty="0">
                          <a:solidFill>
                            <a:srgbClr val="C00000"/>
                          </a:solidFill>
                          <a:latin typeface="Times New Roman"/>
                          <a:ea typeface="Calibri"/>
                          <a:cs typeface="Times New Roman"/>
                        </a:rPr>
                        <a:t>39</a:t>
                      </a:r>
                    </a:p>
                  </a:txBody>
                  <a:tcPr marL="68580" marR="68580" marT="0" marB="0">
                    <a:solidFill>
                      <a:srgbClr val="66FFCC"/>
                    </a:solidFill>
                  </a:tcPr>
                </a:tc>
              </a:tr>
              <a:tr h="419535">
                <a:tc vMerge="1">
                  <a:txBody>
                    <a:bodyPr/>
                    <a:lstStyle/>
                    <a:p>
                      <a:endParaRPr lang="fr-FR"/>
                    </a:p>
                  </a:txBody>
                  <a:tcPr/>
                </a:tc>
                <a:tc>
                  <a:txBody>
                    <a:bodyPr/>
                    <a:lstStyle/>
                    <a:p>
                      <a:pPr algn="just">
                        <a:lnSpc>
                          <a:spcPct val="150000"/>
                        </a:lnSpc>
                        <a:spcAft>
                          <a:spcPts val="0"/>
                        </a:spcAft>
                      </a:pPr>
                      <a:r>
                        <a:rPr lang="fr-FR" sz="1600">
                          <a:solidFill>
                            <a:schemeClr val="bg1"/>
                          </a:solidFill>
                          <a:latin typeface="Times New Roman"/>
                          <a:ea typeface="Calibri"/>
                          <a:cs typeface="Times New Roman"/>
                        </a:rPr>
                        <a:t>NCB* </a:t>
                      </a:r>
                    </a:p>
                  </a:txBody>
                  <a:tcPr marL="68580" marR="68580" marT="0" marB="0">
                    <a:solidFill>
                      <a:srgbClr val="66FFCC"/>
                    </a:solidFill>
                  </a:tcPr>
                </a:tc>
                <a:tc>
                  <a:txBody>
                    <a:bodyPr/>
                    <a:lstStyle/>
                    <a:p>
                      <a:pPr algn="ctr">
                        <a:lnSpc>
                          <a:spcPct val="150000"/>
                        </a:lnSpc>
                        <a:spcAft>
                          <a:spcPts val="0"/>
                        </a:spcAft>
                      </a:pPr>
                      <a:r>
                        <a:rPr lang="fr-FR" sz="1800" b="1" dirty="0">
                          <a:solidFill>
                            <a:srgbClr val="C00000"/>
                          </a:solidFill>
                          <a:latin typeface="Times New Roman"/>
                          <a:ea typeface="Calibri"/>
                          <a:cs typeface="Times New Roman"/>
                        </a:rPr>
                        <a:t>23</a:t>
                      </a:r>
                    </a:p>
                  </a:txBody>
                  <a:tcPr marL="68580" marR="68580" marT="0" marB="0">
                    <a:solidFill>
                      <a:srgbClr val="66FFCC"/>
                    </a:solidFill>
                  </a:tcPr>
                </a:tc>
              </a:tr>
              <a:tr h="419535">
                <a:tc vMerge="1">
                  <a:txBody>
                    <a:bodyPr/>
                    <a:lstStyle/>
                    <a:p>
                      <a:endParaRPr lang="fr-FR"/>
                    </a:p>
                  </a:txBody>
                  <a:tcPr/>
                </a:tc>
                <a:tc>
                  <a:txBody>
                    <a:bodyPr/>
                    <a:lstStyle/>
                    <a:p>
                      <a:pPr algn="just">
                        <a:lnSpc>
                          <a:spcPct val="150000"/>
                        </a:lnSpc>
                        <a:spcAft>
                          <a:spcPts val="0"/>
                        </a:spcAft>
                      </a:pPr>
                      <a:r>
                        <a:rPr lang="fr-FR" sz="1600">
                          <a:solidFill>
                            <a:schemeClr val="bg1"/>
                          </a:solidFill>
                          <a:latin typeface="Times New Roman"/>
                          <a:ea typeface="Calibri"/>
                          <a:cs typeface="Times New Roman"/>
                        </a:rPr>
                        <a:t>Céphalée</a:t>
                      </a:r>
                    </a:p>
                  </a:txBody>
                  <a:tcPr marL="68580" marR="68580" marT="0" marB="0">
                    <a:solidFill>
                      <a:srgbClr val="66FFCC"/>
                    </a:solidFill>
                  </a:tcPr>
                </a:tc>
                <a:tc>
                  <a:txBody>
                    <a:bodyPr/>
                    <a:lstStyle/>
                    <a:p>
                      <a:pPr algn="ctr">
                        <a:lnSpc>
                          <a:spcPct val="150000"/>
                        </a:lnSpc>
                        <a:spcAft>
                          <a:spcPts val="0"/>
                        </a:spcAft>
                      </a:pPr>
                      <a:r>
                        <a:rPr lang="fr-FR" sz="1800" b="1" dirty="0">
                          <a:solidFill>
                            <a:srgbClr val="C00000"/>
                          </a:solidFill>
                          <a:latin typeface="Times New Roman"/>
                          <a:ea typeface="Calibri"/>
                          <a:cs typeface="Times New Roman"/>
                        </a:rPr>
                        <a:t>41</a:t>
                      </a:r>
                    </a:p>
                  </a:txBody>
                  <a:tcPr marL="68580" marR="68580" marT="0" marB="0">
                    <a:solidFill>
                      <a:srgbClr val="66FFCC"/>
                    </a:solidFill>
                  </a:tcPr>
                </a:tc>
              </a:tr>
              <a:tr h="419535">
                <a:tc gridSpan="2">
                  <a:txBody>
                    <a:bodyPr/>
                    <a:lstStyle/>
                    <a:p>
                      <a:pPr algn="just">
                        <a:lnSpc>
                          <a:spcPct val="150000"/>
                        </a:lnSpc>
                        <a:spcAft>
                          <a:spcPts val="0"/>
                        </a:spcAft>
                      </a:pPr>
                      <a:r>
                        <a:rPr lang="fr-FR" sz="1600" dirty="0">
                          <a:solidFill>
                            <a:schemeClr val="bg1"/>
                          </a:solidFill>
                          <a:latin typeface="Times New Roman"/>
                          <a:ea typeface="Calibri"/>
                          <a:cs typeface="Times New Roman"/>
                        </a:rPr>
                        <a:t>Trouble sensitive au membre sup</a:t>
                      </a:r>
                    </a:p>
                  </a:txBody>
                  <a:tcPr marL="68580" marR="68580" marT="0" marB="0">
                    <a:solidFill>
                      <a:srgbClr val="66FFCC"/>
                    </a:solidFill>
                  </a:tcPr>
                </a:tc>
                <a:tc hMerge="1">
                  <a:txBody>
                    <a:bodyPr/>
                    <a:lstStyle/>
                    <a:p>
                      <a:endParaRPr lang="fr-FR"/>
                    </a:p>
                  </a:txBody>
                  <a:tcPr/>
                </a:tc>
                <a:tc>
                  <a:txBody>
                    <a:bodyPr/>
                    <a:lstStyle/>
                    <a:p>
                      <a:pPr algn="ctr">
                        <a:lnSpc>
                          <a:spcPct val="150000"/>
                        </a:lnSpc>
                        <a:spcAft>
                          <a:spcPts val="0"/>
                        </a:spcAft>
                      </a:pPr>
                      <a:r>
                        <a:rPr lang="fr-FR" sz="1800" b="1" dirty="0">
                          <a:solidFill>
                            <a:schemeClr val="bg1"/>
                          </a:solidFill>
                          <a:latin typeface="Times New Roman"/>
                          <a:ea typeface="Calibri"/>
                          <a:cs typeface="Times New Roman"/>
                        </a:rPr>
                        <a:t>35</a:t>
                      </a:r>
                    </a:p>
                  </a:txBody>
                  <a:tcPr marL="68580" marR="68580" marT="0" marB="0">
                    <a:solidFill>
                      <a:srgbClr val="66FFCC"/>
                    </a:solidFill>
                  </a:tcPr>
                </a:tc>
              </a:tr>
              <a:tr h="419535">
                <a:tc gridSpan="2">
                  <a:txBody>
                    <a:bodyPr/>
                    <a:lstStyle/>
                    <a:p>
                      <a:pPr algn="just">
                        <a:lnSpc>
                          <a:spcPct val="150000"/>
                        </a:lnSpc>
                        <a:spcAft>
                          <a:spcPts val="0"/>
                        </a:spcAft>
                      </a:pPr>
                      <a:r>
                        <a:rPr lang="fr-FR" sz="1600" dirty="0">
                          <a:solidFill>
                            <a:schemeClr val="bg1"/>
                          </a:solidFill>
                          <a:latin typeface="Times New Roman"/>
                          <a:ea typeface="Calibri"/>
                          <a:cs typeface="Times New Roman"/>
                        </a:rPr>
                        <a:t>Faiblesse motrice</a:t>
                      </a:r>
                    </a:p>
                  </a:txBody>
                  <a:tcPr marL="68580" marR="68580" marT="0" marB="0">
                    <a:solidFill>
                      <a:srgbClr val="66FFCC"/>
                    </a:solidFill>
                  </a:tcPr>
                </a:tc>
                <a:tc hMerge="1">
                  <a:txBody>
                    <a:bodyPr/>
                    <a:lstStyle/>
                    <a:p>
                      <a:endParaRPr lang="fr-FR"/>
                    </a:p>
                  </a:txBody>
                  <a:tcPr/>
                </a:tc>
                <a:tc>
                  <a:txBody>
                    <a:bodyPr/>
                    <a:lstStyle/>
                    <a:p>
                      <a:pPr algn="ctr">
                        <a:lnSpc>
                          <a:spcPct val="150000"/>
                        </a:lnSpc>
                        <a:spcAft>
                          <a:spcPts val="0"/>
                        </a:spcAft>
                      </a:pPr>
                      <a:r>
                        <a:rPr lang="fr-FR" sz="1800" b="1" dirty="0">
                          <a:solidFill>
                            <a:schemeClr val="bg1"/>
                          </a:solidFill>
                          <a:latin typeface="Times New Roman"/>
                          <a:ea typeface="Calibri"/>
                          <a:cs typeface="Times New Roman"/>
                        </a:rPr>
                        <a:t>37</a:t>
                      </a:r>
                    </a:p>
                  </a:txBody>
                  <a:tcPr marL="68580" marR="68580" marT="0" marB="0">
                    <a:solidFill>
                      <a:srgbClr val="66FFCC"/>
                    </a:solidFill>
                  </a:tcPr>
                </a:tc>
              </a:tr>
              <a:tr h="419535">
                <a:tc gridSpan="2">
                  <a:txBody>
                    <a:bodyPr/>
                    <a:lstStyle/>
                    <a:p>
                      <a:pPr algn="just">
                        <a:lnSpc>
                          <a:spcPct val="150000"/>
                        </a:lnSpc>
                        <a:spcAft>
                          <a:spcPts val="0"/>
                        </a:spcAft>
                      </a:pPr>
                      <a:r>
                        <a:rPr lang="fr-FR" sz="1600" dirty="0">
                          <a:solidFill>
                            <a:schemeClr val="bg1"/>
                          </a:solidFill>
                          <a:latin typeface="Times New Roman"/>
                          <a:ea typeface="Calibri"/>
                          <a:cs typeface="Times New Roman"/>
                        </a:rPr>
                        <a:t>scoliose</a:t>
                      </a:r>
                    </a:p>
                  </a:txBody>
                  <a:tcPr marL="68580" marR="68580" marT="0" marB="0">
                    <a:solidFill>
                      <a:srgbClr val="66FFCC"/>
                    </a:solidFill>
                  </a:tcPr>
                </a:tc>
                <a:tc hMerge="1">
                  <a:txBody>
                    <a:bodyPr/>
                    <a:lstStyle/>
                    <a:p>
                      <a:endParaRPr lang="fr-FR"/>
                    </a:p>
                  </a:txBody>
                  <a:tcPr/>
                </a:tc>
                <a:tc>
                  <a:txBody>
                    <a:bodyPr/>
                    <a:lstStyle/>
                    <a:p>
                      <a:pPr algn="ctr">
                        <a:lnSpc>
                          <a:spcPct val="150000"/>
                        </a:lnSpc>
                        <a:spcAft>
                          <a:spcPts val="0"/>
                        </a:spcAft>
                      </a:pPr>
                      <a:r>
                        <a:rPr lang="fr-FR" sz="1800" b="1" dirty="0">
                          <a:solidFill>
                            <a:schemeClr val="bg1"/>
                          </a:solidFill>
                          <a:latin typeface="Times New Roman"/>
                          <a:ea typeface="Calibri"/>
                          <a:cs typeface="Times New Roman"/>
                        </a:rPr>
                        <a:t>18</a:t>
                      </a:r>
                    </a:p>
                  </a:txBody>
                  <a:tcPr marL="68580" marR="68580" marT="0" marB="0">
                    <a:solidFill>
                      <a:srgbClr val="66FFCC"/>
                    </a:solidFill>
                  </a:tcPr>
                </a:tc>
              </a:tr>
              <a:tr h="419535">
                <a:tc gridSpan="2">
                  <a:txBody>
                    <a:bodyPr/>
                    <a:lstStyle/>
                    <a:p>
                      <a:pPr algn="just">
                        <a:lnSpc>
                          <a:spcPct val="150000"/>
                        </a:lnSpc>
                        <a:spcAft>
                          <a:spcPts val="0"/>
                        </a:spcAft>
                      </a:pPr>
                      <a:r>
                        <a:rPr lang="fr-FR" sz="1600" dirty="0">
                          <a:solidFill>
                            <a:schemeClr val="bg1"/>
                          </a:solidFill>
                          <a:latin typeface="Times New Roman"/>
                          <a:ea typeface="Calibri"/>
                          <a:cs typeface="Times New Roman"/>
                        </a:rPr>
                        <a:t>Trouble génito-sphinctérien</a:t>
                      </a:r>
                    </a:p>
                  </a:txBody>
                  <a:tcPr marL="68580" marR="68580" marT="0" marB="0">
                    <a:solidFill>
                      <a:srgbClr val="66FFCC"/>
                    </a:solidFill>
                  </a:tcPr>
                </a:tc>
                <a:tc hMerge="1">
                  <a:txBody>
                    <a:bodyPr/>
                    <a:lstStyle/>
                    <a:p>
                      <a:endParaRPr lang="fr-FR"/>
                    </a:p>
                  </a:txBody>
                  <a:tcPr/>
                </a:tc>
                <a:tc>
                  <a:txBody>
                    <a:bodyPr/>
                    <a:lstStyle/>
                    <a:p>
                      <a:pPr algn="ctr">
                        <a:lnSpc>
                          <a:spcPct val="150000"/>
                        </a:lnSpc>
                        <a:spcAft>
                          <a:spcPts val="0"/>
                        </a:spcAft>
                      </a:pPr>
                      <a:r>
                        <a:rPr lang="fr-FR" sz="1800" b="1" dirty="0">
                          <a:solidFill>
                            <a:schemeClr val="bg1"/>
                          </a:solidFill>
                          <a:latin typeface="Times New Roman"/>
                          <a:ea typeface="Calibri"/>
                          <a:cs typeface="Times New Roman"/>
                        </a:rPr>
                        <a:t>11</a:t>
                      </a:r>
                    </a:p>
                  </a:txBody>
                  <a:tcPr marL="68580" marR="68580" marT="0" marB="0">
                    <a:solidFill>
                      <a:srgbClr val="66FFCC"/>
                    </a:solidFill>
                  </a:tcPr>
                </a:tc>
              </a:tr>
              <a:tr h="419535">
                <a:tc gridSpan="2">
                  <a:txBody>
                    <a:bodyPr/>
                    <a:lstStyle/>
                    <a:p>
                      <a:pPr algn="just">
                        <a:lnSpc>
                          <a:spcPct val="150000"/>
                        </a:lnSpc>
                        <a:spcAft>
                          <a:spcPts val="0"/>
                        </a:spcAft>
                      </a:pPr>
                      <a:r>
                        <a:rPr lang="fr-FR" sz="1600">
                          <a:solidFill>
                            <a:schemeClr val="bg1"/>
                          </a:solidFill>
                          <a:latin typeface="Times New Roman"/>
                          <a:ea typeface="Calibri"/>
                          <a:cs typeface="Times New Roman"/>
                        </a:rPr>
                        <a:t>Apnée de sommeil </a:t>
                      </a:r>
                    </a:p>
                  </a:txBody>
                  <a:tcPr marL="68580" marR="68580" marT="0" marB="0">
                    <a:solidFill>
                      <a:srgbClr val="66FFCC"/>
                    </a:solidFill>
                  </a:tcPr>
                </a:tc>
                <a:tc hMerge="1">
                  <a:txBody>
                    <a:bodyPr/>
                    <a:lstStyle/>
                    <a:p>
                      <a:endParaRPr lang="fr-FR"/>
                    </a:p>
                  </a:txBody>
                  <a:tcPr/>
                </a:tc>
                <a:tc>
                  <a:txBody>
                    <a:bodyPr/>
                    <a:lstStyle/>
                    <a:p>
                      <a:pPr algn="ctr">
                        <a:lnSpc>
                          <a:spcPct val="150000"/>
                        </a:lnSpc>
                        <a:spcAft>
                          <a:spcPts val="0"/>
                        </a:spcAft>
                      </a:pPr>
                      <a:r>
                        <a:rPr lang="fr-FR" sz="1800" b="1" dirty="0">
                          <a:solidFill>
                            <a:schemeClr val="bg1"/>
                          </a:solidFill>
                          <a:latin typeface="Times New Roman"/>
                          <a:ea typeface="Calibri"/>
                          <a:cs typeface="Times New Roman"/>
                        </a:rPr>
                        <a:t>1</a:t>
                      </a:r>
                    </a:p>
                  </a:txBody>
                  <a:tcPr marL="68580" marR="68580" marT="0" marB="0">
                    <a:solidFill>
                      <a:srgbClr val="66FFCC"/>
                    </a:solidFill>
                  </a:tcPr>
                </a:tc>
              </a:tr>
              <a:tr h="419535">
                <a:tc gridSpan="2">
                  <a:txBody>
                    <a:bodyPr/>
                    <a:lstStyle/>
                    <a:p>
                      <a:pPr algn="just">
                        <a:lnSpc>
                          <a:spcPct val="150000"/>
                        </a:lnSpc>
                        <a:spcAft>
                          <a:spcPts val="0"/>
                        </a:spcAft>
                      </a:pPr>
                      <a:r>
                        <a:rPr lang="fr-FR" sz="1600">
                          <a:solidFill>
                            <a:schemeClr val="bg1"/>
                          </a:solidFill>
                          <a:latin typeface="Times New Roman"/>
                          <a:ea typeface="Calibri"/>
                          <a:cs typeface="Times New Roman"/>
                        </a:rPr>
                        <a:t>Découverte fortuite</a:t>
                      </a:r>
                    </a:p>
                  </a:txBody>
                  <a:tcPr marL="68580" marR="68580" marT="0" marB="0">
                    <a:solidFill>
                      <a:srgbClr val="66FFCC"/>
                    </a:solidFill>
                  </a:tcPr>
                </a:tc>
                <a:tc hMerge="1">
                  <a:txBody>
                    <a:bodyPr/>
                    <a:lstStyle/>
                    <a:p>
                      <a:endParaRPr lang="fr-FR"/>
                    </a:p>
                  </a:txBody>
                  <a:tcPr/>
                </a:tc>
                <a:tc>
                  <a:txBody>
                    <a:bodyPr/>
                    <a:lstStyle/>
                    <a:p>
                      <a:pPr algn="ctr">
                        <a:lnSpc>
                          <a:spcPct val="150000"/>
                        </a:lnSpc>
                        <a:spcAft>
                          <a:spcPts val="0"/>
                        </a:spcAft>
                      </a:pPr>
                      <a:r>
                        <a:rPr lang="fr-FR" sz="1800" b="1" dirty="0">
                          <a:solidFill>
                            <a:schemeClr val="bg1"/>
                          </a:solidFill>
                          <a:latin typeface="Times New Roman"/>
                          <a:ea typeface="Calibri"/>
                          <a:cs typeface="Times New Roman"/>
                        </a:rPr>
                        <a:t>2</a:t>
                      </a:r>
                    </a:p>
                  </a:txBody>
                  <a:tcPr marL="68580" marR="68580" marT="0" marB="0">
                    <a:solidFill>
                      <a:srgbClr val="66FFCC"/>
                    </a:solidFill>
                  </a:tcPr>
                </a:tc>
              </a:tr>
            </a:tbl>
          </a:graphicData>
        </a:graphic>
      </p:graphicFrame>
      <p:sp>
        <p:nvSpPr>
          <p:cNvPr id="4" name="Espace réservé du pied de page 3"/>
          <p:cNvSpPr>
            <a:spLocks noGrp="1"/>
          </p:cNvSpPr>
          <p:nvPr>
            <p:ph type="ftr" sz="quarter" idx="11"/>
          </p:nvPr>
        </p:nvSpPr>
        <p:spPr/>
        <p:txBody>
          <a:bodyPr/>
          <a:lstStyle/>
          <a:p>
            <a:r>
              <a:rPr lang="pt-BR" smtClean="0"/>
              <a:t>Syrinx 2020/ H . KHECHFOUD -faculte de medecine de Bejaia</a:t>
            </a:r>
            <a:endParaRPr lang="fr-FR"/>
          </a:p>
        </p:txBody>
      </p:sp>
      <p:pic>
        <p:nvPicPr>
          <p:cNvPr id="28674" name="Graphique 8"/>
          <p:cNvPicPr>
            <a:picLocks noChangeArrowheads="1"/>
          </p:cNvPicPr>
          <p:nvPr/>
        </p:nvPicPr>
        <p:blipFill>
          <a:blip r:embed="rId2" cstate="print"/>
          <a:srcRect b="-20"/>
          <a:stretch>
            <a:fillRect/>
          </a:stretch>
        </p:blipFill>
        <p:spPr bwMode="auto">
          <a:xfrm>
            <a:off x="5357820" y="1500175"/>
            <a:ext cx="3371837" cy="47149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3600" i="1" dirty="0" smtClean="0">
                <a:solidFill>
                  <a:srgbClr val="92D050"/>
                </a:solidFill>
              </a:rPr>
              <a:t> Plainte et signes clinique au moment de diagnostique </a:t>
            </a:r>
            <a:endParaRPr lang="fr-FR" sz="3600" i="1" dirty="0">
              <a:solidFill>
                <a:srgbClr val="92D050"/>
              </a:solidFill>
            </a:endParaRPr>
          </a:p>
        </p:txBody>
      </p:sp>
      <p:graphicFrame>
        <p:nvGraphicFramePr>
          <p:cNvPr id="5" name="Espace réservé du contenu 4"/>
          <p:cNvGraphicFramePr>
            <a:graphicFrameLocks noGrp="1"/>
          </p:cNvGraphicFramePr>
          <p:nvPr>
            <p:ph idx="1"/>
          </p:nvPr>
        </p:nvGraphicFramePr>
        <p:xfrm>
          <a:off x="457200" y="1600200"/>
          <a:ext cx="4329114" cy="4348480"/>
        </p:xfrm>
        <a:graphic>
          <a:graphicData uri="http://schemas.openxmlformats.org/drawingml/2006/table">
            <a:tbl>
              <a:tblPr firstRow="1" bandRow="1">
                <a:tableStyleId>{5C22544A-7EE6-4342-B048-85BDC9FD1C3A}</a:tableStyleId>
              </a:tblPr>
              <a:tblGrid>
                <a:gridCol w="3430092"/>
                <a:gridCol w="899022"/>
              </a:tblGrid>
              <a:tr h="370840">
                <a:tc>
                  <a:txBody>
                    <a:bodyPr/>
                    <a:lstStyle/>
                    <a:p>
                      <a:pPr marL="540385" algn="just">
                        <a:lnSpc>
                          <a:spcPct val="150000"/>
                        </a:lnSpc>
                        <a:spcAft>
                          <a:spcPts val="0"/>
                        </a:spcAft>
                      </a:pPr>
                      <a:r>
                        <a:rPr lang="fr-FR" sz="1600" b="1" dirty="0">
                          <a:solidFill>
                            <a:schemeClr val="bg1"/>
                          </a:solidFill>
                          <a:latin typeface="Times New Roman"/>
                          <a:ea typeface="Calibri"/>
                          <a:cs typeface="Times New Roman"/>
                        </a:rPr>
                        <a:t>Signes cliniques</a:t>
                      </a:r>
                    </a:p>
                  </a:txBody>
                  <a:tcPr marL="68580" marR="68580" marT="0" marB="0">
                    <a:solidFill>
                      <a:srgbClr val="00B0F0"/>
                    </a:solidFill>
                  </a:tcPr>
                </a:tc>
                <a:tc>
                  <a:txBody>
                    <a:bodyPr/>
                    <a:lstStyle/>
                    <a:p>
                      <a:pPr algn="ctr">
                        <a:lnSpc>
                          <a:spcPct val="150000"/>
                        </a:lnSpc>
                        <a:spcAft>
                          <a:spcPts val="0"/>
                        </a:spcAft>
                      </a:pPr>
                      <a:r>
                        <a:rPr lang="fr-FR" sz="1600" b="1" dirty="0">
                          <a:solidFill>
                            <a:schemeClr val="bg1"/>
                          </a:solidFill>
                          <a:latin typeface="Times New Roman"/>
                          <a:ea typeface="Calibri"/>
                          <a:cs typeface="Times New Roman"/>
                        </a:rPr>
                        <a:t>Nombre </a:t>
                      </a:r>
                    </a:p>
                  </a:txBody>
                  <a:tcPr marL="68580" marR="68580" marT="0" marB="0">
                    <a:solidFill>
                      <a:srgbClr val="00B0F0"/>
                    </a:solidFill>
                  </a:tcPr>
                </a:tc>
              </a:tr>
              <a:tr h="370840">
                <a:tc>
                  <a:txBody>
                    <a:bodyPr/>
                    <a:lstStyle/>
                    <a:p>
                      <a:pPr algn="just">
                        <a:lnSpc>
                          <a:spcPct val="150000"/>
                        </a:lnSpc>
                        <a:spcAft>
                          <a:spcPts val="0"/>
                        </a:spcAft>
                      </a:pPr>
                      <a:r>
                        <a:rPr lang="fr-FR" sz="1400" b="1" dirty="0">
                          <a:latin typeface="Times New Roman"/>
                          <a:ea typeface="Calibri"/>
                          <a:cs typeface="Times New Roman"/>
                        </a:rPr>
                        <a:t>Dissociation thermoalgesique</a:t>
                      </a:r>
                      <a:endParaRPr lang="fr-FR" sz="1600" b="1" dirty="0">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1600" b="1" dirty="0">
                          <a:solidFill>
                            <a:srgbClr val="C00000"/>
                          </a:solidFill>
                          <a:latin typeface="Times New Roman"/>
                          <a:ea typeface="Calibri"/>
                          <a:cs typeface="Times New Roman"/>
                        </a:rPr>
                        <a:t>34</a:t>
                      </a:r>
                    </a:p>
                  </a:txBody>
                  <a:tcPr marL="68580" marR="68580" marT="0" marB="0">
                    <a:solidFill>
                      <a:srgbClr val="99CCFF"/>
                    </a:solidFill>
                  </a:tcPr>
                </a:tc>
              </a:tr>
              <a:tr h="370840">
                <a:tc>
                  <a:txBody>
                    <a:bodyPr/>
                    <a:lstStyle/>
                    <a:p>
                      <a:pPr algn="just">
                        <a:lnSpc>
                          <a:spcPct val="150000"/>
                        </a:lnSpc>
                        <a:spcAft>
                          <a:spcPts val="0"/>
                        </a:spcAft>
                      </a:pPr>
                      <a:r>
                        <a:rPr lang="fr-FR" sz="1400" b="1" dirty="0">
                          <a:latin typeface="Times New Roman"/>
                          <a:ea typeface="Calibri"/>
                          <a:cs typeface="Times New Roman"/>
                        </a:rPr>
                        <a:t>Amyotrophie membre sup</a:t>
                      </a:r>
                      <a:endParaRPr lang="fr-FR" sz="1600" b="1" dirty="0">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1600" b="1" dirty="0">
                          <a:latin typeface="Times New Roman"/>
                          <a:ea typeface="Calibri"/>
                          <a:cs typeface="Times New Roman"/>
                        </a:rPr>
                        <a:t>21</a:t>
                      </a:r>
                    </a:p>
                  </a:txBody>
                  <a:tcPr marL="68580" marR="68580" marT="0" marB="0">
                    <a:solidFill>
                      <a:srgbClr val="99CCFF"/>
                    </a:solidFill>
                  </a:tcPr>
                </a:tc>
              </a:tr>
              <a:tr h="370840">
                <a:tc>
                  <a:txBody>
                    <a:bodyPr/>
                    <a:lstStyle/>
                    <a:p>
                      <a:pPr algn="just">
                        <a:lnSpc>
                          <a:spcPct val="150000"/>
                        </a:lnSpc>
                        <a:spcAft>
                          <a:spcPts val="0"/>
                        </a:spcAft>
                      </a:pPr>
                      <a:r>
                        <a:rPr lang="fr-FR" sz="1400" b="1" dirty="0">
                          <a:latin typeface="Times New Roman"/>
                          <a:ea typeface="Calibri"/>
                          <a:cs typeface="Times New Roman"/>
                        </a:rPr>
                        <a:t>Abolition de ROT aux membres sup</a:t>
                      </a:r>
                      <a:endParaRPr lang="fr-FR" sz="1600" b="1" dirty="0">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1600" b="1" dirty="0">
                          <a:latin typeface="Times New Roman"/>
                          <a:ea typeface="Calibri"/>
                          <a:cs typeface="Times New Roman"/>
                        </a:rPr>
                        <a:t>23</a:t>
                      </a:r>
                    </a:p>
                  </a:txBody>
                  <a:tcPr marL="68580" marR="68580" marT="0" marB="0">
                    <a:solidFill>
                      <a:srgbClr val="99CCFF"/>
                    </a:solidFill>
                  </a:tcPr>
                </a:tc>
              </a:tr>
              <a:tr h="370840">
                <a:tc>
                  <a:txBody>
                    <a:bodyPr/>
                    <a:lstStyle/>
                    <a:p>
                      <a:pPr algn="just">
                        <a:lnSpc>
                          <a:spcPct val="150000"/>
                        </a:lnSpc>
                        <a:spcAft>
                          <a:spcPts val="0"/>
                        </a:spcAft>
                      </a:pPr>
                      <a:r>
                        <a:rPr lang="fr-FR" sz="1400" b="1" dirty="0">
                          <a:latin typeface="Times New Roman"/>
                          <a:ea typeface="Calibri"/>
                          <a:cs typeface="Times New Roman"/>
                        </a:rPr>
                        <a:t>Syndrome pyramidal aux membres inferieur</a:t>
                      </a:r>
                      <a:endParaRPr lang="fr-FR" sz="1600" b="1" dirty="0">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1600" b="1" dirty="0">
                          <a:solidFill>
                            <a:srgbClr val="C00000"/>
                          </a:solidFill>
                          <a:latin typeface="Times New Roman"/>
                          <a:ea typeface="Calibri"/>
                          <a:cs typeface="Times New Roman"/>
                        </a:rPr>
                        <a:t>27</a:t>
                      </a:r>
                    </a:p>
                  </a:txBody>
                  <a:tcPr marL="68580" marR="68580" marT="0" marB="0">
                    <a:solidFill>
                      <a:srgbClr val="99CCFF"/>
                    </a:solidFill>
                  </a:tcPr>
                </a:tc>
              </a:tr>
              <a:tr h="370840">
                <a:tc>
                  <a:txBody>
                    <a:bodyPr/>
                    <a:lstStyle/>
                    <a:p>
                      <a:pPr algn="just">
                        <a:lnSpc>
                          <a:spcPct val="150000"/>
                        </a:lnSpc>
                        <a:spcAft>
                          <a:spcPts val="0"/>
                        </a:spcAft>
                      </a:pPr>
                      <a:r>
                        <a:rPr lang="fr-FR" sz="1400" b="1" dirty="0">
                          <a:latin typeface="Times New Roman"/>
                          <a:ea typeface="Calibri"/>
                          <a:cs typeface="Times New Roman"/>
                        </a:rPr>
                        <a:t>Syndrome cordonale postérieur</a:t>
                      </a:r>
                      <a:endParaRPr lang="fr-FR" sz="1600" b="1" dirty="0">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1600" b="1" dirty="0">
                          <a:latin typeface="Times New Roman"/>
                          <a:ea typeface="Calibri"/>
                          <a:cs typeface="Times New Roman"/>
                        </a:rPr>
                        <a:t>8</a:t>
                      </a:r>
                    </a:p>
                  </a:txBody>
                  <a:tcPr marL="68580" marR="68580" marT="0" marB="0">
                    <a:solidFill>
                      <a:srgbClr val="99CCFF"/>
                    </a:solidFill>
                  </a:tcPr>
                </a:tc>
              </a:tr>
              <a:tr h="370840">
                <a:tc>
                  <a:txBody>
                    <a:bodyPr/>
                    <a:lstStyle/>
                    <a:p>
                      <a:pPr marL="111125" algn="just">
                        <a:lnSpc>
                          <a:spcPct val="150000"/>
                        </a:lnSpc>
                        <a:spcAft>
                          <a:spcPts val="0"/>
                        </a:spcAft>
                      </a:pPr>
                      <a:r>
                        <a:rPr lang="fr-FR" sz="1400" b="1">
                          <a:latin typeface="Times New Roman"/>
                          <a:ea typeface="Calibri"/>
                          <a:cs typeface="Times New Roman"/>
                        </a:rPr>
                        <a:t>Nystagmus</a:t>
                      </a:r>
                      <a:endParaRPr lang="fr-FR" sz="1600" b="1">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1600" b="1" dirty="0">
                          <a:latin typeface="Times New Roman"/>
                          <a:ea typeface="Calibri"/>
                          <a:cs typeface="Times New Roman"/>
                        </a:rPr>
                        <a:t>8</a:t>
                      </a:r>
                    </a:p>
                  </a:txBody>
                  <a:tcPr marL="68580" marR="68580" marT="0" marB="0">
                    <a:solidFill>
                      <a:srgbClr val="99CCFF"/>
                    </a:solidFill>
                  </a:tcPr>
                </a:tc>
              </a:tr>
              <a:tr h="370840">
                <a:tc>
                  <a:txBody>
                    <a:bodyPr/>
                    <a:lstStyle/>
                    <a:p>
                      <a:pPr algn="just">
                        <a:lnSpc>
                          <a:spcPct val="150000"/>
                        </a:lnSpc>
                        <a:spcAft>
                          <a:spcPts val="0"/>
                        </a:spcAft>
                      </a:pPr>
                      <a:r>
                        <a:rPr lang="fr-FR" sz="1400" b="1">
                          <a:latin typeface="Times New Roman"/>
                          <a:ea typeface="Calibri"/>
                          <a:cs typeface="Times New Roman"/>
                        </a:rPr>
                        <a:t>Syndrome cérébelleux</a:t>
                      </a:r>
                      <a:endParaRPr lang="fr-FR" sz="1600" b="1">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1600" b="1" dirty="0">
                          <a:latin typeface="Times New Roman"/>
                          <a:ea typeface="Calibri"/>
                          <a:cs typeface="Times New Roman"/>
                        </a:rPr>
                        <a:t>14</a:t>
                      </a:r>
                    </a:p>
                  </a:txBody>
                  <a:tcPr marL="68580" marR="68580" marT="0" marB="0">
                    <a:solidFill>
                      <a:srgbClr val="99CCFF"/>
                    </a:solidFill>
                  </a:tcPr>
                </a:tc>
              </a:tr>
              <a:tr h="370840">
                <a:tc>
                  <a:txBody>
                    <a:bodyPr/>
                    <a:lstStyle/>
                    <a:p>
                      <a:pPr algn="just">
                        <a:lnSpc>
                          <a:spcPct val="150000"/>
                        </a:lnSpc>
                        <a:spcAft>
                          <a:spcPts val="0"/>
                        </a:spcAft>
                      </a:pPr>
                      <a:r>
                        <a:rPr lang="fr-FR" sz="1400" b="1">
                          <a:latin typeface="Times New Roman"/>
                          <a:ea typeface="Calibri"/>
                          <a:cs typeface="Times New Roman"/>
                        </a:rPr>
                        <a:t>Troubles génito-sphinctériens</a:t>
                      </a:r>
                      <a:endParaRPr lang="fr-FR" sz="1600" b="1">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1600" b="1" dirty="0">
                          <a:latin typeface="Times New Roman"/>
                          <a:ea typeface="Calibri"/>
                          <a:cs typeface="Times New Roman"/>
                        </a:rPr>
                        <a:t>13</a:t>
                      </a:r>
                    </a:p>
                  </a:txBody>
                  <a:tcPr marL="68580" marR="68580" marT="0" marB="0">
                    <a:solidFill>
                      <a:srgbClr val="99CCFF"/>
                    </a:solidFill>
                  </a:tcPr>
                </a:tc>
              </a:tr>
              <a:tr h="370840">
                <a:tc>
                  <a:txBody>
                    <a:bodyPr/>
                    <a:lstStyle/>
                    <a:p>
                      <a:pPr algn="just">
                        <a:lnSpc>
                          <a:spcPct val="150000"/>
                        </a:lnSpc>
                        <a:spcAft>
                          <a:spcPts val="0"/>
                        </a:spcAft>
                      </a:pPr>
                      <a:r>
                        <a:rPr lang="fr-FR" sz="1400" b="1">
                          <a:latin typeface="Times New Roman"/>
                          <a:ea typeface="Calibri"/>
                          <a:cs typeface="Times New Roman"/>
                        </a:rPr>
                        <a:t>Syndrome douloureux</a:t>
                      </a:r>
                      <a:endParaRPr lang="fr-FR" sz="1600" b="1">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1600" b="1" dirty="0">
                          <a:latin typeface="Times New Roman"/>
                          <a:ea typeface="Calibri"/>
                          <a:cs typeface="Times New Roman"/>
                        </a:rPr>
                        <a:t>45</a:t>
                      </a:r>
                    </a:p>
                  </a:txBody>
                  <a:tcPr marL="68580" marR="68580" marT="0" marB="0">
                    <a:solidFill>
                      <a:srgbClr val="99CCFF"/>
                    </a:solidFill>
                  </a:tcPr>
                </a:tc>
              </a:tr>
              <a:tr h="370840">
                <a:tc>
                  <a:txBody>
                    <a:bodyPr/>
                    <a:lstStyle/>
                    <a:p>
                      <a:pPr algn="just">
                        <a:lnSpc>
                          <a:spcPct val="150000"/>
                        </a:lnSpc>
                        <a:spcAft>
                          <a:spcPts val="0"/>
                        </a:spcAft>
                      </a:pPr>
                      <a:r>
                        <a:rPr lang="fr-FR" sz="1400" b="1">
                          <a:latin typeface="Times New Roman"/>
                          <a:ea typeface="Calibri"/>
                          <a:cs typeface="Times New Roman"/>
                        </a:rPr>
                        <a:t>Atteintes des nerfs crâniens</a:t>
                      </a:r>
                      <a:endParaRPr lang="fr-FR" sz="1600" b="1">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1600" b="1" dirty="0">
                          <a:latin typeface="Times New Roman"/>
                          <a:ea typeface="Calibri"/>
                          <a:cs typeface="Times New Roman"/>
                        </a:rPr>
                        <a:t>10</a:t>
                      </a:r>
                    </a:p>
                  </a:txBody>
                  <a:tcPr marL="68580" marR="68580" marT="0" marB="0">
                    <a:solidFill>
                      <a:srgbClr val="99CCFF"/>
                    </a:solidFill>
                  </a:tcPr>
                </a:tc>
              </a:tr>
            </a:tbl>
          </a:graphicData>
        </a:graphic>
      </p:graphicFrame>
      <p:sp>
        <p:nvSpPr>
          <p:cNvPr id="4" name="Espace réservé du pied de page 3"/>
          <p:cNvSpPr>
            <a:spLocks noGrp="1"/>
          </p:cNvSpPr>
          <p:nvPr>
            <p:ph type="ftr" sz="quarter" idx="11"/>
          </p:nvPr>
        </p:nvSpPr>
        <p:spPr/>
        <p:txBody>
          <a:bodyPr/>
          <a:lstStyle/>
          <a:p>
            <a:r>
              <a:rPr lang="pt-BR" smtClean="0"/>
              <a:t>Syrinx 2020/ H . KHECHFOUD -faculte de medecine de Bejaia</a:t>
            </a:r>
            <a:endParaRPr lang="fr-FR"/>
          </a:p>
        </p:txBody>
      </p:sp>
      <p:pic>
        <p:nvPicPr>
          <p:cNvPr id="29698" name="Graphique 4"/>
          <p:cNvPicPr>
            <a:picLocks noChangeArrowheads="1"/>
          </p:cNvPicPr>
          <p:nvPr/>
        </p:nvPicPr>
        <p:blipFill>
          <a:blip r:embed="rId2" cstate="print"/>
          <a:srcRect b="-34"/>
          <a:stretch>
            <a:fillRect/>
          </a:stretch>
        </p:blipFill>
        <p:spPr bwMode="auto">
          <a:xfrm>
            <a:off x="5072066" y="1500174"/>
            <a:ext cx="3429024" cy="414340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9"/>
            <a:ext cx="8115328" cy="1143000"/>
          </a:xfrm>
        </p:spPr>
        <p:txBody>
          <a:bodyPr>
            <a:noAutofit/>
          </a:bodyPr>
          <a:lstStyle/>
          <a:p>
            <a:r>
              <a:rPr lang="fr-FR" sz="3200" i="1" dirty="0" smtClean="0">
                <a:solidFill>
                  <a:srgbClr val="92D050"/>
                </a:solidFill>
              </a:rPr>
              <a:t>Représentation selon le stade de l’handicape</a:t>
            </a:r>
            <a:r>
              <a:rPr lang="fr-FR" sz="4800" i="1" dirty="0" smtClean="0">
                <a:solidFill>
                  <a:srgbClr val="92D050"/>
                </a:solidFill>
              </a:rPr>
              <a:t> </a:t>
            </a:r>
            <a:endParaRPr lang="fr-FR" sz="4800" i="1" dirty="0">
              <a:solidFill>
                <a:srgbClr val="92D050"/>
              </a:solidFill>
            </a:endParaRPr>
          </a:p>
        </p:txBody>
      </p:sp>
      <p:graphicFrame>
        <p:nvGraphicFramePr>
          <p:cNvPr id="5" name="Espace réservé du contenu 4"/>
          <p:cNvGraphicFramePr>
            <a:graphicFrameLocks noGrp="1"/>
          </p:cNvGraphicFramePr>
          <p:nvPr>
            <p:ph idx="1"/>
          </p:nvPr>
        </p:nvGraphicFramePr>
        <p:xfrm>
          <a:off x="457201" y="2286644"/>
          <a:ext cx="4543428" cy="2428240"/>
        </p:xfrm>
        <a:graphic>
          <a:graphicData uri="http://schemas.openxmlformats.org/drawingml/2006/table">
            <a:tbl>
              <a:tblPr firstRow="1" bandRow="1">
                <a:tableStyleId>{5C22544A-7EE6-4342-B048-85BDC9FD1C3A}</a:tableStyleId>
              </a:tblPr>
              <a:tblGrid>
                <a:gridCol w="1514476"/>
                <a:gridCol w="1514476"/>
                <a:gridCol w="1514476"/>
              </a:tblGrid>
              <a:tr h="370840">
                <a:tc>
                  <a:txBody>
                    <a:bodyPr/>
                    <a:lstStyle/>
                    <a:p>
                      <a:pPr algn="ctr">
                        <a:lnSpc>
                          <a:spcPct val="150000"/>
                        </a:lnSpc>
                        <a:spcAft>
                          <a:spcPts val="0"/>
                        </a:spcAft>
                      </a:pPr>
                      <a:r>
                        <a:rPr lang="fr-FR" sz="1600" b="1" dirty="0">
                          <a:solidFill>
                            <a:schemeClr val="bg1"/>
                          </a:solidFill>
                          <a:latin typeface="Times New Roman"/>
                          <a:ea typeface="Times New Roman"/>
                          <a:cs typeface="Times New Roman"/>
                        </a:rPr>
                        <a:t>Stade Clinique</a:t>
                      </a:r>
                      <a:endParaRPr lang="fr-FR" sz="1600" b="1" dirty="0">
                        <a:solidFill>
                          <a:schemeClr val="bg1"/>
                        </a:solidFill>
                        <a:latin typeface="Times New Roman"/>
                        <a:ea typeface="Calibri"/>
                        <a:cs typeface="Times New Roman"/>
                      </a:endParaRPr>
                    </a:p>
                  </a:txBody>
                  <a:tcPr marL="68580" marR="68580" marT="0" marB="0">
                    <a:solidFill>
                      <a:srgbClr val="00B0F0"/>
                    </a:solidFill>
                  </a:tcPr>
                </a:tc>
                <a:tc>
                  <a:txBody>
                    <a:bodyPr/>
                    <a:lstStyle/>
                    <a:p>
                      <a:pPr algn="ctr">
                        <a:lnSpc>
                          <a:spcPct val="150000"/>
                        </a:lnSpc>
                        <a:spcAft>
                          <a:spcPts val="0"/>
                        </a:spcAft>
                      </a:pPr>
                      <a:r>
                        <a:rPr lang="fr-FR" sz="1600" b="1" dirty="0">
                          <a:solidFill>
                            <a:schemeClr val="bg1"/>
                          </a:solidFill>
                          <a:latin typeface="Times New Roman"/>
                          <a:ea typeface="Times New Roman"/>
                          <a:cs typeface="Times New Roman"/>
                        </a:rPr>
                        <a:t>Fréquence</a:t>
                      </a:r>
                      <a:endParaRPr lang="fr-FR" sz="1600" b="1" dirty="0">
                        <a:solidFill>
                          <a:schemeClr val="bg1"/>
                        </a:solidFill>
                        <a:latin typeface="Times New Roman"/>
                        <a:ea typeface="Calibri"/>
                        <a:cs typeface="Times New Roman"/>
                      </a:endParaRPr>
                    </a:p>
                  </a:txBody>
                  <a:tcPr marL="68580" marR="68580" marT="0" marB="0">
                    <a:solidFill>
                      <a:srgbClr val="00B0F0"/>
                    </a:solidFill>
                  </a:tcPr>
                </a:tc>
                <a:tc>
                  <a:txBody>
                    <a:bodyPr/>
                    <a:lstStyle/>
                    <a:p>
                      <a:pPr algn="ctr">
                        <a:lnSpc>
                          <a:spcPct val="150000"/>
                        </a:lnSpc>
                        <a:spcAft>
                          <a:spcPts val="0"/>
                        </a:spcAft>
                      </a:pPr>
                      <a:r>
                        <a:rPr lang="fr-FR" sz="1600" b="1" dirty="0">
                          <a:solidFill>
                            <a:schemeClr val="bg1"/>
                          </a:solidFill>
                          <a:latin typeface="Times New Roman"/>
                          <a:ea typeface="Times New Roman"/>
                          <a:cs typeface="Times New Roman"/>
                        </a:rPr>
                        <a:t>Percent</a:t>
                      </a:r>
                      <a:endParaRPr lang="fr-FR" sz="1600" b="1" dirty="0">
                        <a:solidFill>
                          <a:schemeClr val="bg1"/>
                        </a:solidFill>
                        <a:latin typeface="Times New Roman"/>
                        <a:ea typeface="Calibri"/>
                        <a:cs typeface="Times New Roman"/>
                      </a:endParaRPr>
                    </a:p>
                  </a:txBody>
                  <a:tcPr marL="68580" marR="68580" marT="0" marB="0">
                    <a:solidFill>
                      <a:srgbClr val="00B0F0"/>
                    </a:solidFill>
                  </a:tcPr>
                </a:tc>
              </a:tr>
              <a:tr h="370840">
                <a:tc>
                  <a:txBody>
                    <a:bodyPr/>
                    <a:lstStyle/>
                    <a:p>
                      <a:pPr algn="ctr">
                        <a:lnSpc>
                          <a:spcPct val="150000"/>
                        </a:lnSpc>
                        <a:spcAft>
                          <a:spcPts val="0"/>
                        </a:spcAft>
                      </a:pPr>
                      <a:r>
                        <a:rPr lang="fr-FR" sz="1800" b="1" dirty="0">
                          <a:latin typeface="Times New Roman"/>
                          <a:ea typeface="Times New Roman"/>
                          <a:cs typeface="Times New Roman"/>
                        </a:rPr>
                        <a:t>1</a:t>
                      </a:r>
                      <a:endParaRPr lang="fr-FR" sz="1800" b="1" dirty="0">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1800" b="1" dirty="0">
                          <a:latin typeface="Times New Roman"/>
                          <a:ea typeface="Times New Roman"/>
                          <a:cs typeface="Times New Roman"/>
                        </a:rPr>
                        <a:t>12</a:t>
                      </a:r>
                      <a:endParaRPr lang="fr-FR" sz="1800" b="1" dirty="0">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1800" b="1" dirty="0">
                          <a:latin typeface="Times New Roman"/>
                          <a:ea typeface="Times New Roman"/>
                          <a:cs typeface="Times New Roman"/>
                        </a:rPr>
                        <a:t>24%</a:t>
                      </a:r>
                      <a:endParaRPr lang="fr-FR" sz="1800" b="1" dirty="0">
                        <a:latin typeface="Times New Roman"/>
                        <a:ea typeface="Calibri"/>
                        <a:cs typeface="Times New Roman"/>
                      </a:endParaRPr>
                    </a:p>
                  </a:txBody>
                  <a:tcPr marL="68580" marR="68580" marT="0" marB="0">
                    <a:solidFill>
                      <a:srgbClr val="99CCFF"/>
                    </a:solidFill>
                  </a:tcPr>
                </a:tc>
              </a:tr>
              <a:tr h="370840">
                <a:tc>
                  <a:txBody>
                    <a:bodyPr/>
                    <a:lstStyle/>
                    <a:p>
                      <a:pPr algn="ctr">
                        <a:lnSpc>
                          <a:spcPct val="150000"/>
                        </a:lnSpc>
                        <a:spcAft>
                          <a:spcPts val="0"/>
                        </a:spcAft>
                      </a:pPr>
                      <a:r>
                        <a:rPr lang="fr-FR" sz="1800" b="1" dirty="0">
                          <a:latin typeface="Times New Roman"/>
                          <a:ea typeface="Times New Roman"/>
                          <a:cs typeface="Times New Roman"/>
                        </a:rPr>
                        <a:t>2</a:t>
                      </a:r>
                      <a:endParaRPr lang="fr-FR" sz="1800" b="1" dirty="0">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1800" b="1" dirty="0">
                          <a:solidFill>
                            <a:srgbClr val="C00000"/>
                          </a:solidFill>
                          <a:latin typeface="Times New Roman"/>
                          <a:ea typeface="Times New Roman"/>
                          <a:cs typeface="Times New Roman"/>
                        </a:rPr>
                        <a:t>22</a:t>
                      </a:r>
                      <a:endParaRPr lang="fr-FR" sz="1800" b="1" dirty="0">
                        <a:solidFill>
                          <a:srgbClr val="C00000"/>
                        </a:solidFill>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1800" b="1" dirty="0">
                          <a:latin typeface="Times New Roman"/>
                          <a:ea typeface="Times New Roman"/>
                          <a:cs typeface="Times New Roman"/>
                        </a:rPr>
                        <a:t>44%</a:t>
                      </a:r>
                      <a:endParaRPr lang="fr-FR" sz="1800" b="1" dirty="0">
                        <a:latin typeface="Times New Roman"/>
                        <a:ea typeface="Calibri"/>
                        <a:cs typeface="Times New Roman"/>
                      </a:endParaRPr>
                    </a:p>
                  </a:txBody>
                  <a:tcPr marL="68580" marR="68580" marT="0" marB="0">
                    <a:solidFill>
                      <a:srgbClr val="99CCFF"/>
                    </a:solidFill>
                  </a:tcPr>
                </a:tc>
              </a:tr>
              <a:tr h="370840">
                <a:tc>
                  <a:txBody>
                    <a:bodyPr/>
                    <a:lstStyle/>
                    <a:p>
                      <a:pPr algn="ctr">
                        <a:lnSpc>
                          <a:spcPct val="150000"/>
                        </a:lnSpc>
                        <a:spcAft>
                          <a:spcPts val="0"/>
                        </a:spcAft>
                      </a:pPr>
                      <a:r>
                        <a:rPr lang="fr-FR" sz="1800" b="1" dirty="0">
                          <a:latin typeface="Times New Roman"/>
                          <a:ea typeface="Times New Roman"/>
                          <a:cs typeface="Times New Roman"/>
                        </a:rPr>
                        <a:t>3</a:t>
                      </a:r>
                      <a:endParaRPr lang="fr-FR" sz="1800" b="1" dirty="0">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1800" b="1" dirty="0">
                          <a:latin typeface="Times New Roman"/>
                          <a:ea typeface="Times New Roman"/>
                          <a:cs typeface="Times New Roman"/>
                        </a:rPr>
                        <a:t>13</a:t>
                      </a:r>
                      <a:endParaRPr lang="fr-FR" sz="1800" b="1" dirty="0">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1800" b="1">
                          <a:latin typeface="Times New Roman"/>
                          <a:ea typeface="Times New Roman"/>
                          <a:cs typeface="Times New Roman"/>
                        </a:rPr>
                        <a:t>26%</a:t>
                      </a:r>
                      <a:endParaRPr lang="fr-FR" sz="1800" b="1">
                        <a:latin typeface="Times New Roman"/>
                        <a:ea typeface="Calibri"/>
                        <a:cs typeface="Times New Roman"/>
                      </a:endParaRPr>
                    </a:p>
                  </a:txBody>
                  <a:tcPr marL="68580" marR="68580" marT="0" marB="0">
                    <a:solidFill>
                      <a:srgbClr val="99CCFF"/>
                    </a:solidFill>
                  </a:tcPr>
                </a:tc>
              </a:tr>
              <a:tr h="370840">
                <a:tc>
                  <a:txBody>
                    <a:bodyPr/>
                    <a:lstStyle/>
                    <a:p>
                      <a:pPr algn="ctr">
                        <a:lnSpc>
                          <a:spcPct val="150000"/>
                        </a:lnSpc>
                        <a:spcAft>
                          <a:spcPts val="0"/>
                        </a:spcAft>
                      </a:pPr>
                      <a:r>
                        <a:rPr lang="fr-FR" sz="1800" b="1" dirty="0">
                          <a:latin typeface="Times New Roman"/>
                          <a:ea typeface="Times New Roman"/>
                          <a:cs typeface="Times New Roman"/>
                        </a:rPr>
                        <a:t>4</a:t>
                      </a:r>
                      <a:endParaRPr lang="fr-FR" sz="1800" b="1" dirty="0">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1800" b="1" dirty="0">
                          <a:latin typeface="Times New Roman"/>
                          <a:ea typeface="Times New Roman"/>
                          <a:cs typeface="Times New Roman"/>
                        </a:rPr>
                        <a:t>3</a:t>
                      </a:r>
                      <a:endParaRPr lang="fr-FR" sz="1800" b="1" dirty="0">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1800" b="1" dirty="0">
                          <a:latin typeface="Times New Roman"/>
                          <a:ea typeface="Times New Roman"/>
                          <a:cs typeface="Times New Roman"/>
                        </a:rPr>
                        <a:t>6%</a:t>
                      </a:r>
                      <a:endParaRPr lang="fr-FR" sz="1800" b="1" dirty="0">
                        <a:latin typeface="Times New Roman"/>
                        <a:ea typeface="Calibri"/>
                        <a:cs typeface="Times New Roman"/>
                      </a:endParaRPr>
                    </a:p>
                  </a:txBody>
                  <a:tcPr marL="68580" marR="68580" marT="0" marB="0">
                    <a:solidFill>
                      <a:srgbClr val="99CCFF"/>
                    </a:solidFill>
                  </a:tcPr>
                </a:tc>
              </a:tr>
              <a:tr h="370840">
                <a:tc>
                  <a:txBody>
                    <a:bodyPr/>
                    <a:lstStyle/>
                    <a:p>
                      <a:pPr algn="ctr">
                        <a:lnSpc>
                          <a:spcPct val="150000"/>
                        </a:lnSpc>
                        <a:spcAft>
                          <a:spcPts val="0"/>
                        </a:spcAft>
                      </a:pPr>
                      <a:r>
                        <a:rPr lang="fr-FR" sz="1800" b="1" dirty="0">
                          <a:latin typeface="Times New Roman"/>
                          <a:ea typeface="Times New Roman"/>
                          <a:cs typeface="Times New Roman"/>
                        </a:rPr>
                        <a:t>Total</a:t>
                      </a:r>
                      <a:endParaRPr lang="fr-FR" sz="1800" b="1" dirty="0">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1800" b="1" dirty="0">
                          <a:latin typeface="Times New Roman"/>
                          <a:ea typeface="Times New Roman"/>
                          <a:cs typeface="Times New Roman"/>
                        </a:rPr>
                        <a:t>50</a:t>
                      </a:r>
                      <a:endParaRPr lang="fr-FR" sz="1800" b="1" dirty="0">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1800" b="1" dirty="0">
                          <a:latin typeface="Times New Roman"/>
                          <a:ea typeface="Times New Roman"/>
                          <a:cs typeface="Times New Roman"/>
                        </a:rPr>
                        <a:t>100,00%</a:t>
                      </a:r>
                      <a:endParaRPr lang="fr-FR" sz="1800" b="1" dirty="0">
                        <a:latin typeface="Times New Roman"/>
                        <a:ea typeface="Calibri"/>
                        <a:cs typeface="Times New Roman"/>
                      </a:endParaRPr>
                    </a:p>
                  </a:txBody>
                  <a:tcPr marL="68580" marR="68580" marT="0" marB="0">
                    <a:solidFill>
                      <a:srgbClr val="99CCFF"/>
                    </a:solidFill>
                  </a:tcPr>
                </a:tc>
              </a:tr>
            </a:tbl>
          </a:graphicData>
        </a:graphic>
      </p:graphicFrame>
      <p:sp>
        <p:nvSpPr>
          <p:cNvPr id="4" name="Espace réservé du pied de page 3"/>
          <p:cNvSpPr>
            <a:spLocks noGrp="1"/>
          </p:cNvSpPr>
          <p:nvPr>
            <p:ph type="ftr" sz="quarter" idx="11"/>
          </p:nvPr>
        </p:nvSpPr>
        <p:spPr/>
        <p:txBody>
          <a:bodyPr/>
          <a:lstStyle/>
          <a:p>
            <a:r>
              <a:rPr lang="pt-BR" smtClean="0"/>
              <a:t>Syrinx 2020/ H . KHECHFOUD -faculte de medecine de Bejaia</a:t>
            </a:r>
            <a:endParaRPr lang="fr-FR"/>
          </a:p>
        </p:txBody>
      </p:sp>
      <p:pic>
        <p:nvPicPr>
          <p:cNvPr id="30722" name="Graphique 5"/>
          <p:cNvPicPr>
            <a:picLocks noChangeArrowheads="1"/>
          </p:cNvPicPr>
          <p:nvPr/>
        </p:nvPicPr>
        <p:blipFill>
          <a:blip r:embed="rId2" cstate="print"/>
          <a:srcRect/>
          <a:stretch>
            <a:fillRect/>
          </a:stretch>
        </p:blipFill>
        <p:spPr bwMode="auto">
          <a:xfrm>
            <a:off x="5286382" y="1928802"/>
            <a:ext cx="3286146" cy="292895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600" i="1" dirty="0" smtClean="0">
                <a:solidFill>
                  <a:srgbClr val="92D050"/>
                </a:solidFill>
              </a:rPr>
              <a:t>Résultats de l’imagerie (IRM) </a:t>
            </a:r>
            <a:endParaRPr lang="fr-FR" sz="3600" i="1" dirty="0">
              <a:solidFill>
                <a:srgbClr val="92D050"/>
              </a:solidFill>
            </a:endParaRPr>
          </a:p>
        </p:txBody>
      </p:sp>
      <p:graphicFrame>
        <p:nvGraphicFramePr>
          <p:cNvPr id="5" name="Espace réservé du contenu 4"/>
          <p:cNvGraphicFramePr>
            <a:graphicFrameLocks noGrp="1"/>
          </p:cNvGraphicFramePr>
          <p:nvPr>
            <p:ph sz="half" idx="1"/>
          </p:nvPr>
        </p:nvGraphicFramePr>
        <p:xfrm>
          <a:off x="457200" y="1285860"/>
          <a:ext cx="3657600" cy="2123440"/>
        </p:xfrm>
        <a:graphic>
          <a:graphicData uri="http://schemas.openxmlformats.org/drawingml/2006/table">
            <a:tbl>
              <a:tblPr firstRow="1" bandRow="1">
                <a:tableStyleId>{5C22544A-7EE6-4342-B048-85BDC9FD1C3A}</a:tableStyleId>
              </a:tblPr>
              <a:tblGrid>
                <a:gridCol w="1471594"/>
                <a:gridCol w="966806"/>
                <a:gridCol w="1219200"/>
              </a:tblGrid>
              <a:tr h="548640">
                <a:tc>
                  <a:txBody>
                    <a:bodyPr/>
                    <a:lstStyle/>
                    <a:p>
                      <a:pPr marL="90170" algn="ctr">
                        <a:lnSpc>
                          <a:spcPct val="150000"/>
                        </a:lnSpc>
                        <a:spcAft>
                          <a:spcPts val="0"/>
                        </a:spcAft>
                      </a:pPr>
                      <a:r>
                        <a:rPr lang="fr-FR" sz="1400" b="1" dirty="0">
                          <a:latin typeface="Times New Roman"/>
                          <a:ea typeface="Times New Roman"/>
                          <a:cs typeface="Times New Roman"/>
                        </a:rPr>
                        <a:t>Malformation associe</a:t>
                      </a:r>
                      <a:endParaRPr lang="fr-FR" sz="1400" b="1" dirty="0">
                        <a:latin typeface="Times New Roman"/>
                        <a:ea typeface="Calibri"/>
                        <a:cs typeface="Times New Roman"/>
                      </a:endParaRPr>
                    </a:p>
                  </a:txBody>
                  <a:tcPr marL="63153" marR="63153" marT="0" marB="0">
                    <a:solidFill>
                      <a:srgbClr val="00B0F0"/>
                    </a:solidFill>
                  </a:tcPr>
                </a:tc>
                <a:tc>
                  <a:txBody>
                    <a:bodyPr/>
                    <a:lstStyle/>
                    <a:p>
                      <a:pPr marL="90170" algn="ctr">
                        <a:lnSpc>
                          <a:spcPct val="150000"/>
                        </a:lnSpc>
                        <a:spcAft>
                          <a:spcPts val="0"/>
                        </a:spcAft>
                      </a:pPr>
                      <a:r>
                        <a:rPr lang="fr-FR" sz="1400" b="1" dirty="0">
                          <a:latin typeface="Times New Roman"/>
                          <a:ea typeface="Times New Roman"/>
                          <a:cs typeface="Times New Roman"/>
                        </a:rPr>
                        <a:t>Fréquence</a:t>
                      </a:r>
                      <a:endParaRPr lang="fr-FR" sz="1400" b="1" dirty="0">
                        <a:latin typeface="Times New Roman"/>
                        <a:ea typeface="Calibri"/>
                        <a:cs typeface="Times New Roman"/>
                      </a:endParaRPr>
                    </a:p>
                  </a:txBody>
                  <a:tcPr marL="63153" marR="63153" marT="0" marB="0">
                    <a:solidFill>
                      <a:srgbClr val="00B0F0"/>
                    </a:solidFill>
                  </a:tcPr>
                </a:tc>
                <a:tc>
                  <a:txBody>
                    <a:bodyPr/>
                    <a:lstStyle/>
                    <a:p>
                      <a:pPr marL="90170" algn="ctr">
                        <a:lnSpc>
                          <a:spcPct val="150000"/>
                        </a:lnSpc>
                        <a:spcAft>
                          <a:spcPts val="0"/>
                        </a:spcAft>
                      </a:pPr>
                      <a:r>
                        <a:rPr lang="fr-FR" sz="1400" b="1" dirty="0">
                          <a:latin typeface="Times New Roman"/>
                          <a:ea typeface="Times New Roman"/>
                          <a:cs typeface="Times New Roman"/>
                        </a:rPr>
                        <a:t>Percent</a:t>
                      </a:r>
                      <a:endParaRPr lang="fr-FR" sz="1400" b="1" dirty="0">
                        <a:latin typeface="Times New Roman"/>
                        <a:ea typeface="Calibri"/>
                        <a:cs typeface="Times New Roman"/>
                      </a:endParaRPr>
                    </a:p>
                  </a:txBody>
                  <a:tcPr marL="63153" marR="63153" marT="0" marB="0">
                    <a:solidFill>
                      <a:srgbClr val="00B0F0"/>
                    </a:solidFill>
                  </a:tcPr>
                </a:tc>
              </a:tr>
              <a:tr h="370840">
                <a:tc>
                  <a:txBody>
                    <a:bodyPr/>
                    <a:lstStyle/>
                    <a:p>
                      <a:pPr marL="90170" algn="l">
                        <a:lnSpc>
                          <a:spcPct val="150000"/>
                        </a:lnSpc>
                        <a:spcAft>
                          <a:spcPts val="0"/>
                        </a:spcAft>
                      </a:pPr>
                      <a:r>
                        <a:rPr lang="fr-FR" sz="1400" b="1" dirty="0">
                          <a:latin typeface="Times New Roman"/>
                          <a:ea typeface="Times New Roman"/>
                          <a:cs typeface="Times New Roman"/>
                        </a:rPr>
                        <a:t>Chiari 0</a:t>
                      </a:r>
                      <a:endParaRPr lang="fr-FR" sz="1400" b="1" dirty="0">
                        <a:latin typeface="Times New Roman"/>
                        <a:ea typeface="Calibri"/>
                        <a:cs typeface="Times New Roman"/>
                      </a:endParaRPr>
                    </a:p>
                  </a:txBody>
                  <a:tcPr marL="63153" marR="63153" marT="0" marB="0">
                    <a:solidFill>
                      <a:srgbClr val="99CCFF"/>
                    </a:solidFill>
                  </a:tcPr>
                </a:tc>
                <a:tc>
                  <a:txBody>
                    <a:bodyPr/>
                    <a:lstStyle/>
                    <a:p>
                      <a:pPr marL="90170" algn="ctr">
                        <a:lnSpc>
                          <a:spcPct val="150000"/>
                        </a:lnSpc>
                        <a:spcAft>
                          <a:spcPts val="0"/>
                        </a:spcAft>
                      </a:pPr>
                      <a:r>
                        <a:rPr lang="fr-FR" sz="1400" b="1" dirty="0">
                          <a:latin typeface="Times New Roman"/>
                          <a:ea typeface="Times New Roman"/>
                          <a:cs typeface="Times New Roman"/>
                        </a:rPr>
                        <a:t>3</a:t>
                      </a:r>
                      <a:endParaRPr lang="fr-FR" sz="1400" b="1" dirty="0">
                        <a:latin typeface="Times New Roman"/>
                        <a:ea typeface="Calibri"/>
                        <a:cs typeface="Times New Roman"/>
                      </a:endParaRPr>
                    </a:p>
                  </a:txBody>
                  <a:tcPr marL="63153" marR="63153" marT="0" marB="0">
                    <a:solidFill>
                      <a:srgbClr val="99CCFF"/>
                    </a:solidFill>
                  </a:tcPr>
                </a:tc>
                <a:tc>
                  <a:txBody>
                    <a:bodyPr/>
                    <a:lstStyle/>
                    <a:p>
                      <a:pPr marL="90170" algn="ctr">
                        <a:lnSpc>
                          <a:spcPct val="150000"/>
                        </a:lnSpc>
                        <a:spcAft>
                          <a:spcPts val="0"/>
                        </a:spcAft>
                      </a:pPr>
                      <a:r>
                        <a:rPr lang="fr-FR" sz="1400" b="1">
                          <a:latin typeface="Times New Roman"/>
                          <a:ea typeface="Times New Roman"/>
                          <a:cs typeface="Times New Roman"/>
                        </a:rPr>
                        <a:t>6%</a:t>
                      </a:r>
                      <a:endParaRPr lang="fr-FR" sz="1400" b="1">
                        <a:latin typeface="Times New Roman"/>
                        <a:ea typeface="Calibri"/>
                        <a:cs typeface="Times New Roman"/>
                      </a:endParaRPr>
                    </a:p>
                  </a:txBody>
                  <a:tcPr marL="63153" marR="63153" marT="0" marB="0">
                    <a:solidFill>
                      <a:srgbClr val="99CCFF"/>
                    </a:solidFill>
                  </a:tcPr>
                </a:tc>
              </a:tr>
              <a:tr h="370840">
                <a:tc>
                  <a:txBody>
                    <a:bodyPr/>
                    <a:lstStyle/>
                    <a:p>
                      <a:pPr marL="90170" algn="l">
                        <a:lnSpc>
                          <a:spcPct val="150000"/>
                        </a:lnSpc>
                        <a:spcAft>
                          <a:spcPts val="0"/>
                        </a:spcAft>
                      </a:pPr>
                      <a:r>
                        <a:rPr lang="fr-FR" sz="1400" b="1" dirty="0">
                          <a:solidFill>
                            <a:srgbClr val="C00000"/>
                          </a:solidFill>
                          <a:latin typeface="Times New Roman"/>
                          <a:ea typeface="Times New Roman"/>
                          <a:cs typeface="Times New Roman"/>
                        </a:rPr>
                        <a:t>Chiari Type I</a:t>
                      </a:r>
                      <a:endParaRPr lang="fr-FR" sz="1400" b="1" dirty="0">
                        <a:solidFill>
                          <a:srgbClr val="C00000"/>
                        </a:solidFill>
                        <a:latin typeface="Times New Roman"/>
                        <a:ea typeface="Calibri"/>
                        <a:cs typeface="Times New Roman"/>
                      </a:endParaRPr>
                    </a:p>
                  </a:txBody>
                  <a:tcPr marL="63153" marR="63153" marT="0" marB="0">
                    <a:solidFill>
                      <a:srgbClr val="99CCFF"/>
                    </a:solidFill>
                  </a:tcPr>
                </a:tc>
                <a:tc>
                  <a:txBody>
                    <a:bodyPr/>
                    <a:lstStyle/>
                    <a:p>
                      <a:pPr marL="90170" algn="ctr">
                        <a:lnSpc>
                          <a:spcPct val="150000"/>
                        </a:lnSpc>
                        <a:spcAft>
                          <a:spcPts val="0"/>
                        </a:spcAft>
                      </a:pPr>
                      <a:r>
                        <a:rPr lang="fr-FR" sz="1400" b="1" dirty="0">
                          <a:solidFill>
                            <a:srgbClr val="C00000"/>
                          </a:solidFill>
                          <a:latin typeface="Times New Roman"/>
                          <a:ea typeface="Times New Roman"/>
                          <a:cs typeface="Times New Roman"/>
                        </a:rPr>
                        <a:t>40</a:t>
                      </a:r>
                      <a:endParaRPr lang="fr-FR" sz="1400" b="1" dirty="0">
                        <a:solidFill>
                          <a:srgbClr val="C00000"/>
                        </a:solidFill>
                        <a:latin typeface="Times New Roman"/>
                        <a:ea typeface="Calibri"/>
                        <a:cs typeface="Times New Roman"/>
                      </a:endParaRPr>
                    </a:p>
                  </a:txBody>
                  <a:tcPr marL="63153" marR="63153" marT="0" marB="0">
                    <a:solidFill>
                      <a:srgbClr val="99CCFF"/>
                    </a:solidFill>
                  </a:tcPr>
                </a:tc>
                <a:tc>
                  <a:txBody>
                    <a:bodyPr/>
                    <a:lstStyle/>
                    <a:p>
                      <a:pPr marL="90170" algn="ctr">
                        <a:lnSpc>
                          <a:spcPct val="150000"/>
                        </a:lnSpc>
                        <a:spcAft>
                          <a:spcPts val="0"/>
                        </a:spcAft>
                      </a:pPr>
                      <a:r>
                        <a:rPr lang="fr-FR" sz="1400" b="1" dirty="0">
                          <a:solidFill>
                            <a:srgbClr val="C00000"/>
                          </a:solidFill>
                          <a:latin typeface="Times New Roman"/>
                          <a:ea typeface="Times New Roman"/>
                          <a:cs typeface="Times New Roman"/>
                        </a:rPr>
                        <a:t>80%</a:t>
                      </a:r>
                      <a:endParaRPr lang="fr-FR" sz="1400" b="1" dirty="0">
                        <a:solidFill>
                          <a:srgbClr val="C00000"/>
                        </a:solidFill>
                        <a:latin typeface="Times New Roman"/>
                        <a:ea typeface="Calibri"/>
                        <a:cs typeface="Times New Roman"/>
                      </a:endParaRPr>
                    </a:p>
                  </a:txBody>
                  <a:tcPr marL="63153" marR="63153" marT="0" marB="0">
                    <a:solidFill>
                      <a:srgbClr val="99CCFF"/>
                    </a:solidFill>
                  </a:tcPr>
                </a:tc>
              </a:tr>
              <a:tr h="370840">
                <a:tc>
                  <a:txBody>
                    <a:bodyPr/>
                    <a:lstStyle/>
                    <a:p>
                      <a:pPr marL="90170" algn="l">
                        <a:lnSpc>
                          <a:spcPct val="150000"/>
                        </a:lnSpc>
                        <a:spcAft>
                          <a:spcPts val="0"/>
                        </a:spcAft>
                      </a:pPr>
                      <a:r>
                        <a:rPr lang="fr-FR" sz="1400" b="1" dirty="0">
                          <a:latin typeface="Times New Roman"/>
                          <a:ea typeface="Times New Roman"/>
                          <a:cs typeface="Times New Roman"/>
                        </a:rPr>
                        <a:t>Chiari Type II</a:t>
                      </a:r>
                      <a:endParaRPr lang="fr-FR" sz="1400" b="1" dirty="0">
                        <a:latin typeface="Times New Roman"/>
                        <a:ea typeface="Calibri"/>
                        <a:cs typeface="Times New Roman"/>
                      </a:endParaRPr>
                    </a:p>
                  </a:txBody>
                  <a:tcPr marL="63153" marR="63153" marT="0" marB="0">
                    <a:solidFill>
                      <a:srgbClr val="99CCFF"/>
                    </a:solidFill>
                  </a:tcPr>
                </a:tc>
                <a:tc>
                  <a:txBody>
                    <a:bodyPr/>
                    <a:lstStyle/>
                    <a:p>
                      <a:pPr marL="90170" algn="ctr">
                        <a:lnSpc>
                          <a:spcPct val="150000"/>
                        </a:lnSpc>
                        <a:spcAft>
                          <a:spcPts val="0"/>
                        </a:spcAft>
                      </a:pPr>
                      <a:r>
                        <a:rPr lang="fr-FR" sz="1400" b="1">
                          <a:latin typeface="Times New Roman"/>
                          <a:ea typeface="Times New Roman"/>
                          <a:cs typeface="Times New Roman"/>
                        </a:rPr>
                        <a:t>7</a:t>
                      </a:r>
                      <a:endParaRPr lang="fr-FR" sz="1400" b="1">
                        <a:latin typeface="Times New Roman"/>
                        <a:ea typeface="Calibri"/>
                        <a:cs typeface="Times New Roman"/>
                      </a:endParaRPr>
                    </a:p>
                  </a:txBody>
                  <a:tcPr marL="63153" marR="63153" marT="0" marB="0">
                    <a:solidFill>
                      <a:srgbClr val="99CCFF"/>
                    </a:solidFill>
                  </a:tcPr>
                </a:tc>
                <a:tc>
                  <a:txBody>
                    <a:bodyPr/>
                    <a:lstStyle/>
                    <a:p>
                      <a:pPr marL="90170" algn="ctr">
                        <a:lnSpc>
                          <a:spcPct val="150000"/>
                        </a:lnSpc>
                        <a:spcAft>
                          <a:spcPts val="0"/>
                        </a:spcAft>
                      </a:pPr>
                      <a:r>
                        <a:rPr lang="fr-FR" sz="1400" b="1" dirty="0">
                          <a:latin typeface="Times New Roman"/>
                          <a:ea typeface="Times New Roman"/>
                          <a:cs typeface="Times New Roman"/>
                        </a:rPr>
                        <a:t>14%</a:t>
                      </a:r>
                      <a:endParaRPr lang="fr-FR" sz="1400" b="1" dirty="0">
                        <a:latin typeface="Times New Roman"/>
                        <a:ea typeface="Calibri"/>
                        <a:cs typeface="Times New Roman"/>
                      </a:endParaRPr>
                    </a:p>
                  </a:txBody>
                  <a:tcPr marL="63153" marR="63153" marT="0" marB="0">
                    <a:solidFill>
                      <a:srgbClr val="99CCFF"/>
                    </a:solidFill>
                  </a:tcPr>
                </a:tc>
              </a:tr>
              <a:tr h="370840">
                <a:tc>
                  <a:txBody>
                    <a:bodyPr/>
                    <a:lstStyle/>
                    <a:p>
                      <a:pPr marL="90170" algn="l">
                        <a:lnSpc>
                          <a:spcPct val="150000"/>
                        </a:lnSpc>
                        <a:spcAft>
                          <a:spcPts val="0"/>
                        </a:spcAft>
                      </a:pPr>
                      <a:r>
                        <a:rPr lang="fr-FR" sz="1400" b="1" dirty="0">
                          <a:latin typeface="Times New Roman"/>
                          <a:ea typeface="Times New Roman"/>
                          <a:cs typeface="Times New Roman"/>
                        </a:rPr>
                        <a:t>Total</a:t>
                      </a:r>
                      <a:endParaRPr lang="fr-FR" sz="1400" b="1" dirty="0">
                        <a:latin typeface="Times New Roman"/>
                        <a:ea typeface="Calibri"/>
                        <a:cs typeface="Times New Roman"/>
                      </a:endParaRPr>
                    </a:p>
                  </a:txBody>
                  <a:tcPr marL="63153" marR="63153" marT="0" marB="0">
                    <a:solidFill>
                      <a:srgbClr val="99CCFF"/>
                    </a:solidFill>
                  </a:tcPr>
                </a:tc>
                <a:tc>
                  <a:txBody>
                    <a:bodyPr/>
                    <a:lstStyle/>
                    <a:p>
                      <a:pPr marL="90170" algn="ctr">
                        <a:lnSpc>
                          <a:spcPct val="150000"/>
                        </a:lnSpc>
                        <a:spcAft>
                          <a:spcPts val="0"/>
                        </a:spcAft>
                      </a:pPr>
                      <a:r>
                        <a:rPr lang="fr-FR" sz="1400" b="1" dirty="0">
                          <a:latin typeface="Times New Roman"/>
                          <a:ea typeface="Times New Roman"/>
                          <a:cs typeface="Times New Roman"/>
                        </a:rPr>
                        <a:t>50</a:t>
                      </a:r>
                      <a:endParaRPr lang="fr-FR" sz="1400" b="1" dirty="0">
                        <a:latin typeface="Times New Roman"/>
                        <a:ea typeface="Calibri"/>
                        <a:cs typeface="Times New Roman"/>
                      </a:endParaRPr>
                    </a:p>
                  </a:txBody>
                  <a:tcPr marL="63153" marR="63153" marT="0" marB="0">
                    <a:solidFill>
                      <a:srgbClr val="99CCFF"/>
                    </a:solidFill>
                  </a:tcPr>
                </a:tc>
                <a:tc>
                  <a:txBody>
                    <a:bodyPr/>
                    <a:lstStyle/>
                    <a:p>
                      <a:pPr marL="90170" algn="ctr">
                        <a:lnSpc>
                          <a:spcPct val="150000"/>
                        </a:lnSpc>
                        <a:spcAft>
                          <a:spcPts val="0"/>
                        </a:spcAft>
                      </a:pPr>
                      <a:r>
                        <a:rPr lang="fr-FR" sz="1400" b="1" dirty="0">
                          <a:latin typeface="Times New Roman"/>
                          <a:ea typeface="Times New Roman"/>
                          <a:cs typeface="Times New Roman"/>
                        </a:rPr>
                        <a:t>100,00%</a:t>
                      </a:r>
                      <a:endParaRPr lang="fr-FR" sz="1400" b="1" dirty="0">
                        <a:latin typeface="Times New Roman"/>
                        <a:ea typeface="Calibri"/>
                        <a:cs typeface="Times New Roman"/>
                      </a:endParaRPr>
                    </a:p>
                  </a:txBody>
                  <a:tcPr marL="63153" marR="63153" marT="0" marB="0">
                    <a:solidFill>
                      <a:srgbClr val="99CCFF"/>
                    </a:solidFill>
                  </a:tcPr>
                </a:tc>
              </a:tr>
            </a:tbl>
          </a:graphicData>
        </a:graphic>
      </p:graphicFrame>
      <p:graphicFrame>
        <p:nvGraphicFramePr>
          <p:cNvPr id="8" name="Espace réservé du contenu 7"/>
          <p:cNvGraphicFramePr>
            <a:graphicFrameLocks noGrp="1"/>
          </p:cNvGraphicFramePr>
          <p:nvPr>
            <p:ph sz="half" idx="2"/>
          </p:nvPr>
        </p:nvGraphicFramePr>
        <p:xfrm>
          <a:off x="500034" y="3714752"/>
          <a:ext cx="3500463" cy="2585720"/>
        </p:xfrm>
        <a:graphic>
          <a:graphicData uri="http://schemas.openxmlformats.org/drawingml/2006/table">
            <a:tbl>
              <a:tblPr firstRow="1" bandRow="1">
                <a:tableStyleId>{5C22544A-7EE6-4342-B048-85BDC9FD1C3A}</a:tableStyleId>
              </a:tblPr>
              <a:tblGrid>
                <a:gridCol w="1357322"/>
                <a:gridCol w="976320"/>
                <a:gridCol w="1166821"/>
              </a:tblGrid>
              <a:tr h="548640">
                <a:tc>
                  <a:txBody>
                    <a:bodyPr/>
                    <a:lstStyle/>
                    <a:p>
                      <a:pPr algn="ctr">
                        <a:lnSpc>
                          <a:spcPct val="150000"/>
                        </a:lnSpc>
                        <a:spcAft>
                          <a:spcPts val="0"/>
                        </a:spcAft>
                      </a:pPr>
                      <a:r>
                        <a:rPr lang="fr-FR" sz="1600" b="1" dirty="0">
                          <a:solidFill>
                            <a:schemeClr val="bg1"/>
                          </a:solidFill>
                          <a:latin typeface="Times New Roman"/>
                          <a:ea typeface="Times New Roman"/>
                          <a:cs typeface="Times New Roman"/>
                        </a:rPr>
                        <a:t>longueur des tonsilles</a:t>
                      </a:r>
                      <a:endParaRPr lang="fr-FR" sz="1600" b="1" dirty="0">
                        <a:solidFill>
                          <a:schemeClr val="bg1"/>
                        </a:solidFill>
                        <a:latin typeface="Times New Roman"/>
                        <a:ea typeface="Calibri"/>
                        <a:cs typeface="Times New Roman"/>
                      </a:endParaRPr>
                    </a:p>
                  </a:txBody>
                  <a:tcPr marL="68580" marR="68580" marT="0" marB="0">
                    <a:solidFill>
                      <a:srgbClr val="00B0F0"/>
                    </a:solidFill>
                  </a:tcPr>
                </a:tc>
                <a:tc>
                  <a:txBody>
                    <a:bodyPr/>
                    <a:lstStyle/>
                    <a:p>
                      <a:pPr algn="ctr">
                        <a:lnSpc>
                          <a:spcPct val="150000"/>
                        </a:lnSpc>
                        <a:spcAft>
                          <a:spcPts val="0"/>
                        </a:spcAft>
                      </a:pPr>
                      <a:r>
                        <a:rPr lang="fr-FR" sz="1600" b="1" dirty="0">
                          <a:solidFill>
                            <a:schemeClr val="bg1"/>
                          </a:solidFill>
                          <a:latin typeface="Times New Roman"/>
                          <a:ea typeface="Times New Roman"/>
                          <a:cs typeface="Times New Roman"/>
                        </a:rPr>
                        <a:t>Fréquence</a:t>
                      </a:r>
                      <a:endParaRPr lang="fr-FR" sz="1600" b="1" dirty="0">
                        <a:solidFill>
                          <a:schemeClr val="bg1"/>
                        </a:solidFill>
                        <a:latin typeface="Times New Roman"/>
                        <a:ea typeface="Calibri"/>
                        <a:cs typeface="Times New Roman"/>
                      </a:endParaRPr>
                    </a:p>
                  </a:txBody>
                  <a:tcPr marL="68580" marR="68580" marT="0" marB="0">
                    <a:solidFill>
                      <a:srgbClr val="00B0F0"/>
                    </a:solidFill>
                  </a:tcPr>
                </a:tc>
                <a:tc>
                  <a:txBody>
                    <a:bodyPr/>
                    <a:lstStyle/>
                    <a:p>
                      <a:pPr algn="ctr">
                        <a:lnSpc>
                          <a:spcPct val="150000"/>
                        </a:lnSpc>
                        <a:spcAft>
                          <a:spcPts val="0"/>
                        </a:spcAft>
                      </a:pPr>
                      <a:r>
                        <a:rPr lang="fr-FR" sz="1600" b="1" dirty="0">
                          <a:solidFill>
                            <a:schemeClr val="bg1"/>
                          </a:solidFill>
                          <a:latin typeface="Times New Roman"/>
                          <a:ea typeface="Times New Roman"/>
                          <a:cs typeface="Times New Roman"/>
                        </a:rPr>
                        <a:t>Percent</a:t>
                      </a:r>
                      <a:endParaRPr lang="fr-FR" sz="1600" b="1" dirty="0">
                        <a:solidFill>
                          <a:schemeClr val="bg1"/>
                        </a:solidFill>
                        <a:latin typeface="Times New Roman"/>
                        <a:ea typeface="Calibri"/>
                        <a:cs typeface="Times New Roman"/>
                      </a:endParaRPr>
                    </a:p>
                  </a:txBody>
                  <a:tcPr marL="68580" marR="68580" marT="0" marB="0">
                    <a:solidFill>
                      <a:srgbClr val="00B0F0"/>
                    </a:solidFill>
                  </a:tcPr>
                </a:tc>
              </a:tr>
              <a:tr h="370840">
                <a:tc>
                  <a:txBody>
                    <a:bodyPr/>
                    <a:lstStyle/>
                    <a:p>
                      <a:pPr algn="ctr">
                        <a:lnSpc>
                          <a:spcPct val="150000"/>
                        </a:lnSpc>
                        <a:spcAft>
                          <a:spcPts val="0"/>
                        </a:spcAft>
                      </a:pPr>
                      <a:r>
                        <a:rPr lang="fr-FR" sz="1600" b="1" dirty="0">
                          <a:solidFill>
                            <a:schemeClr val="bg1"/>
                          </a:solidFill>
                          <a:latin typeface="Times New Roman"/>
                          <a:ea typeface="Times New Roman"/>
                          <a:cs typeface="Times New Roman"/>
                        </a:rPr>
                        <a:t>Absente</a:t>
                      </a:r>
                      <a:endParaRPr lang="fr-FR" sz="1600" b="1" dirty="0">
                        <a:solidFill>
                          <a:schemeClr val="bg1"/>
                        </a:solidFill>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1600" b="1">
                          <a:solidFill>
                            <a:schemeClr val="bg1"/>
                          </a:solidFill>
                          <a:latin typeface="Times New Roman"/>
                          <a:ea typeface="Times New Roman"/>
                          <a:cs typeface="Times New Roman"/>
                        </a:rPr>
                        <a:t>3</a:t>
                      </a:r>
                      <a:endParaRPr lang="fr-FR" sz="1600" b="1">
                        <a:solidFill>
                          <a:schemeClr val="bg1"/>
                        </a:solidFill>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1600" b="1">
                          <a:solidFill>
                            <a:schemeClr val="bg1"/>
                          </a:solidFill>
                          <a:latin typeface="Times New Roman"/>
                          <a:ea typeface="Times New Roman"/>
                          <a:cs typeface="Times New Roman"/>
                        </a:rPr>
                        <a:t>6%</a:t>
                      </a:r>
                      <a:endParaRPr lang="fr-FR" sz="1600" b="1">
                        <a:solidFill>
                          <a:schemeClr val="bg1"/>
                        </a:solidFill>
                        <a:latin typeface="Times New Roman"/>
                        <a:ea typeface="Calibri"/>
                        <a:cs typeface="Times New Roman"/>
                      </a:endParaRPr>
                    </a:p>
                  </a:txBody>
                  <a:tcPr marL="68580" marR="68580" marT="0" marB="0">
                    <a:solidFill>
                      <a:srgbClr val="99CCFF"/>
                    </a:solidFill>
                  </a:tcPr>
                </a:tc>
              </a:tr>
              <a:tr h="370840">
                <a:tc>
                  <a:txBody>
                    <a:bodyPr/>
                    <a:lstStyle/>
                    <a:p>
                      <a:pPr algn="ctr">
                        <a:lnSpc>
                          <a:spcPct val="150000"/>
                        </a:lnSpc>
                        <a:spcAft>
                          <a:spcPts val="0"/>
                        </a:spcAft>
                      </a:pPr>
                      <a:r>
                        <a:rPr lang="fr-FR" sz="1600" b="1" dirty="0">
                          <a:solidFill>
                            <a:schemeClr val="bg1"/>
                          </a:solidFill>
                          <a:latin typeface="Times New Roman"/>
                          <a:ea typeface="Times New Roman"/>
                          <a:cs typeface="Times New Roman"/>
                        </a:rPr>
                        <a:t>2 à 4 mm</a:t>
                      </a:r>
                      <a:endParaRPr lang="fr-FR" sz="1600" b="1" dirty="0">
                        <a:solidFill>
                          <a:schemeClr val="bg1"/>
                        </a:solidFill>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1600" b="1">
                          <a:solidFill>
                            <a:schemeClr val="bg1"/>
                          </a:solidFill>
                          <a:latin typeface="Times New Roman"/>
                          <a:ea typeface="Times New Roman"/>
                          <a:cs typeface="Times New Roman"/>
                        </a:rPr>
                        <a:t>6</a:t>
                      </a:r>
                      <a:endParaRPr lang="fr-FR" sz="1600" b="1">
                        <a:solidFill>
                          <a:schemeClr val="bg1"/>
                        </a:solidFill>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1600" b="1" dirty="0">
                          <a:solidFill>
                            <a:schemeClr val="bg1"/>
                          </a:solidFill>
                          <a:latin typeface="Times New Roman"/>
                          <a:ea typeface="Times New Roman"/>
                          <a:cs typeface="Times New Roman"/>
                        </a:rPr>
                        <a:t>12%</a:t>
                      </a:r>
                      <a:endParaRPr lang="fr-FR" sz="1600" b="1" dirty="0">
                        <a:solidFill>
                          <a:schemeClr val="bg1"/>
                        </a:solidFill>
                        <a:latin typeface="Times New Roman"/>
                        <a:ea typeface="Calibri"/>
                        <a:cs typeface="Times New Roman"/>
                      </a:endParaRPr>
                    </a:p>
                  </a:txBody>
                  <a:tcPr marL="68580" marR="68580" marT="0" marB="0">
                    <a:solidFill>
                      <a:srgbClr val="99CCFF"/>
                    </a:solidFill>
                  </a:tcPr>
                </a:tc>
              </a:tr>
              <a:tr h="370840">
                <a:tc>
                  <a:txBody>
                    <a:bodyPr/>
                    <a:lstStyle/>
                    <a:p>
                      <a:pPr algn="ctr">
                        <a:lnSpc>
                          <a:spcPct val="150000"/>
                        </a:lnSpc>
                        <a:spcAft>
                          <a:spcPts val="0"/>
                        </a:spcAft>
                      </a:pPr>
                      <a:r>
                        <a:rPr lang="fr-FR" sz="1600" b="1" dirty="0">
                          <a:solidFill>
                            <a:srgbClr val="C00000"/>
                          </a:solidFill>
                          <a:latin typeface="Times New Roman"/>
                          <a:ea typeface="Times New Roman"/>
                          <a:cs typeface="Times New Roman"/>
                        </a:rPr>
                        <a:t>5 à 9 mm</a:t>
                      </a:r>
                      <a:endParaRPr lang="fr-FR" sz="1600" b="1" dirty="0">
                        <a:solidFill>
                          <a:srgbClr val="C00000"/>
                        </a:solidFill>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1600" b="1" dirty="0">
                          <a:solidFill>
                            <a:srgbClr val="C00000"/>
                          </a:solidFill>
                          <a:latin typeface="Times New Roman"/>
                          <a:ea typeface="Times New Roman"/>
                          <a:cs typeface="Times New Roman"/>
                        </a:rPr>
                        <a:t>23</a:t>
                      </a:r>
                      <a:endParaRPr lang="fr-FR" sz="1600" b="1" dirty="0">
                        <a:solidFill>
                          <a:srgbClr val="C00000"/>
                        </a:solidFill>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1600" b="1" dirty="0">
                          <a:solidFill>
                            <a:srgbClr val="C00000"/>
                          </a:solidFill>
                          <a:latin typeface="Times New Roman"/>
                          <a:ea typeface="Times New Roman"/>
                          <a:cs typeface="Times New Roman"/>
                        </a:rPr>
                        <a:t>46%</a:t>
                      </a:r>
                      <a:endParaRPr lang="fr-FR" sz="1600" b="1" dirty="0">
                        <a:solidFill>
                          <a:srgbClr val="C00000"/>
                        </a:solidFill>
                        <a:latin typeface="Times New Roman"/>
                        <a:ea typeface="Calibri"/>
                        <a:cs typeface="Times New Roman"/>
                      </a:endParaRPr>
                    </a:p>
                  </a:txBody>
                  <a:tcPr marL="68580" marR="68580" marT="0" marB="0">
                    <a:solidFill>
                      <a:srgbClr val="99CCFF"/>
                    </a:solidFill>
                  </a:tcPr>
                </a:tc>
              </a:tr>
              <a:tr h="370840">
                <a:tc>
                  <a:txBody>
                    <a:bodyPr/>
                    <a:lstStyle/>
                    <a:p>
                      <a:pPr algn="ctr">
                        <a:lnSpc>
                          <a:spcPct val="150000"/>
                        </a:lnSpc>
                        <a:spcAft>
                          <a:spcPts val="0"/>
                        </a:spcAft>
                      </a:pPr>
                      <a:r>
                        <a:rPr lang="fr-FR" sz="1600" b="1" dirty="0">
                          <a:solidFill>
                            <a:schemeClr val="bg1"/>
                          </a:solidFill>
                          <a:latin typeface="Times New Roman"/>
                          <a:ea typeface="Times New Roman"/>
                          <a:cs typeface="Times New Roman"/>
                        </a:rPr>
                        <a:t>10 à 14 mm</a:t>
                      </a:r>
                      <a:endParaRPr lang="fr-FR" sz="1600" b="1" dirty="0">
                        <a:solidFill>
                          <a:schemeClr val="bg1"/>
                        </a:solidFill>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1600" b="1" dirty="0">
                          <a:solidFill>
                            <a:schemeClr val="bg1"/>
                          </a:solidFill>
                          <a:latin typeface="Times New Roman"/>
                          <a:ea typeface="Times New Roman"/>
                          <a:cs typeface="Times New Roman"/>
                        </a:rPr>
                        <a:t>11</a:t>
                      </a:r>
                      <a:endParaRPr lang="fr-FR" sz="1600" b="1" dirty="0">
                        <a:solidFill>
                          <a:schemeClr val="bg1"/>
                        </a:solidFill>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1600" b="1" dirty="0">
                          <a:solidFill>
                            <a:schemeClr val="bg1"/>
                          </a:solidFill>
                          <a:latin typeface="Times New Roman"/>
                          <a:ea typeface="Times New Roman"/>
                          <a:cs typeface="Times New Roman"/>
                        </a:rPr>
                        <a:t>22%</a:t>
                      </a:r>
                      <a:endParaRPr lang="fr-FR" sz="1600" b="1" dirty="0">
                        <a:solidFill>
                          <a:schemeClr val="bg1"/>
                        </a:solidFill>
                        <a:latin typeface="Times New Roman"/>
                        <a:ea typeface="Calibri"/>
                        <a:cs typeface="Times New Roman"/>
                      </a:endParaRPr>
                    </a:p>
                  </a:txBody>
                  <a:tcPr marL="68580" marR="68580" marT="0" marB="0">
                    <a:solidFill>
                      <a:srgbClr val="99CCFF"/>
                    </a:solidFill>
                  </a:tcPr>
                </a:tc>
              </a:tr>
              <a:tr h="370840">
                <a:tc>
                  <a:txBody>
                    <a:bodyPr/>
                    <a:lstStyle/>
                    <a:p>
                      <a:pPr algn="ctr">
                        <a:lnSpc>
                          <a:spcPct val="150000"/>
                        </a:lnSpc>
                        <a:spcAft>
                          <a:spcPts val="0"/>
                        </a:spcAft>
                      </a:pPr>
                      <a:r>
                        <a:rPr lang="fr-FR" sz="1600" b="1">
                          <a:solidFill>
                            <a:schemeClr val="bg1"/>
                          </a:solidFill>
                          <a:latin typeface="Times New Roman"/>
                          <a:ea typeface="Times New Roman"/>
                          <a:cs typeface="Times New Roman"/>
                        </a:rPr>
                        <a:t>Sup à 14</a:t>
                      </a:r>
                      <a:endParaRPr lang="fr-FR" sz="1600" b="1">
                        <a:solidFill>
                          <a:schemeClr val="bg1"/>
                        </a:solidFill>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1600" b="1">
                          <a:solidFill>
                            <a:schemeClr val="bg1"/>
                          </a:solidFill>
                          <a:latin typeface="Times New Roman"/>
                          <a:ea typeface="Times New Roman"/>
                          <a:cs typeface="Times New Roman"/>
                        </a:rPr>
                        <a:t>7</a:t>
                      </a:r>
                      <a:endParaRPr lang="fr-FR" sz="1600" b="1">
                        <a:solidFill>
                          <a:schemeClr val="bg1"/>
                        </a:solidFill>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1600" b="1" dirty="0">
                          <a:solidFill>
                            <a:schemeClr val="bg1"/>
                          </a:solidFill>
                          <a:latin typeface="Times New Roman"/>
                          <a:ea typeface="Times New Roman"/>
                          <a:cs typeface="Times New Roman"/>
                        </a:rPr>
                        <a:t>14%</a:t>
                      </a:r>
                      <a:endParaRPr lang="fr-FR" sz="1600" b="1" dirty="0">
                        <a:solidFill>
                          <a:schemeClr val="bg1"/>
                        </a:solidFill>
                        <a:latin typeface="Times New Roman"/>
                        <a:ea typeface="Calibri"/>
                        <a:cs typeface="Times New Roman"/>
                      </a:endParaRPr>
                    </a:p>
                  </a:txBody>
                  <a:tcPr marL="68580" marR="68580" marT="0" marB="0">
                    <a:solidFill>
                      <a:srgbClr val="99CCFF"/>
                    </a:solidFill>
                  </a:tcPr>
                </a:tc>
              </a:tr>
            </a:tbl>
          </a:graphicData>
        </a:graphic>
      </p:graphicFrame>
      <p:sp>
        <p:nvSpPr>
          <p:cNvPr id="4" name="Espace réservé du pied de page 3"/>
          <p:cNvSpPr>
            <a:spLocks noGrp="1"/>
          </p:cNvSpPr>
          <p:nvPr>
            <p:ph type="ftr" sz="quarter" idx="11"/>
          </p:nvPr>
        </p:nvSpPr>
        <p:spPr/>
        <p:txBody>
          <a:bodyPr/>
          <a:lstStyle/>
          <a:p>
            <a:r>
              <a:rPr lang="pt-BR" smtClean="0"/>
              <a:t>Syrinx 2020/ H . KHECHFOUD -faculte de medecine de Bejaia</a:t>
            </a:r>
            <a:endParaRPr lang="fr-FR"/>
          </a:p>
        </p:txBody>
      </p:sp>
      <p:pic>
        <p:nvPicPr>
          <p:cNvPr id="31746" name="Graphique 15"/>
          <p:cNvPicPr>
            <a:picLocks noChangeArrowheads="1"/>
          </p:cNvPicPr>
          <p:nvPr/>
        </p:nvPicPr>
        <p:blipFill>
          <a:blip r:embed="rId2" cstate="print">
            <a:lum contrast="-20000"/>
          </a:blip>
          <a:srcRect/>
          <a:stretch>
            <a:fillRect/>
          </a:stretch>
        </p:blipFill>
        <p:spPr bwMode="auto">
          <a:xfrm>
            <a:off x="4500562" y="1500174"/>
            <a:ext cx="4000528" cy="2071703"/>
          </a:xfrm>
          <a:prstGeom prst="rect">
            <a:avLst/>
          </a:prstGeom>
          <a:noFill/>
          <a:ln w="9525">
            <a:noFill/>
            <a:miter lim="800000"/>
            <a:headEnd/>
            <a:tailEnd/>
          </a:ln>
        </p:spPr>
      </p:pic>
      <p:pic>
        <p:nvPicPr>
          <p:cNvPr id="31747" name="Graphique 16"/>
          <p:cNvPicPr>
            <a:picLocks noChangeArrowheads="1"/>
          </p:cNvPicPr>
          <p:nvPr/>
        </p:nvPicPr>
        <p:blipFill>
          <a:blip r:embed="rId3" cstate="print">
            <a:lum contrast="-20000"/>
          </a:blip>
          <a:srcRect/>
          <a:stretch>
            <a:fillRect/>
          </a:stretch>
        </p:blipFill>
        <p:spPr bwMode="auto">
          <a:xfrm>
            <a:off x="4572000" y="3857629"/>
            <a:ext cx="4000528" cy="2357455"/>
          </a:xfrm>
          <a:prstGeom prst="rect">
            <a:avLst/>
          </a:prstGeom>
          <a:noFill/>
          <a:ln w="9525">
            <a:noFill/>
            <a:miter lim="800000"/>
            <a:headEnd/>
            <a:tailEnd/>
          </a:ln>
        </p:spPr>
      </p:pic>
      <p:pic>
        <p:nvPicPr>
          <p:cNvPr id="9219" name="Picture 3"/>
          <p:cNvPicPr>
            <a:picLocks noChangeAspect="1" noChangeArrowheads="1"/>
          </p:cNvPicPr>
          <p:nvPr/>
        </p:nvPicPr>
        <p:blipFill>
          <a:blip r:embed="rId4"/>
          <a:srcRect/>
          <a:stretch>
            <a:fillRect/>
          </a:stretch>
        </p:blipFill>
        <p:spPr bwMode="auto">
          <a:xfrm>
            <a:off x="2428860" y="1071546"/>
            <a:ext cx="6419402" cy="3057532"/>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219"/>
                                        </p:tgtEl>
                                        <p:attrNameLst>
                                          <p:attrName>style.visibility</p:attrName>
                                        </p:attrNameLst>
                                      </p:cBhvr>
                                      <p:to>
                                        <p:strVal val="visible"/>
                                      </p:to>
                                    </p:set>
                                    <p:animEffect transition="in" filter="wipe(down)">
                                      <p:cBhvr>
                                        <p:cTn id="7" dur="500"/>
                                        <p:tgtEl>
                                          <p:spTgt spid="9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normAutofit fontScale="90000"/>
          </a:bodyPr>
          <a:lstStyle/>
          <a:p>
            <a:r>
              <a:rPr lang="fr-FR" sz="4800" i="1" dirty="0" smtClean="0">
                <a:solidFill>
                  <a:srgbClr val="92D050"/>
                </a:solidFill>
              </a:rPr>
              <a:t>Résultats de l’imagerie (IRM) 2:</a:t>
            </a:r>
            <a:endParaRPr lang="fr-FR" dirty="0"/>
          </a:p>
        </p:txBody>
      </p:sp>
      <p:graphicFrame>
        <p:nvGraphicFramePr>
          <p:cNvPr id="8" name="Espace réservé du contenu 7"/>
          <p:cNvGraphicFramePr>
            <a:graphicFrameLocks noGrp="1"/>
          </p:cNvGraphicFramePr>
          <p:nvPr>
            <p:ph sz="half" idx="1"/>
          </p:nvPr>
        </p:nvGraphicFramePr>
        <p:xfrm>
          <a:off x="742953" y="1357298"/>
          <a:ext cx="3614733" cy="2371104"/>
        </p:xfrm>
        <a:graphic>
          <a:graphicData uri="http://schemas.openxmlformats.org/drawingml/2006/table">
            <a:tbl>
              <a:tblPr firstRow="1" bandRow="1">
                <a:tableStyleId>{5C22544A-7EE6-4342-B048-85BDC9FD1C3A}</a:tableStyleId>
              </a:tblPr>
              <a:tblGrid>
                <a:gridCol w="1204911"/>
                <a:gridCol w="1204911"/>
                <a:gridCol w="1204911"/>
              </a:tblGrid>
              <a:tr h="822960">
                <a:tc>
                  <a:txBody>
                    <a:bodyPr/>
                    <a:lstStyle/>
                    <a:p>
                      <a:pPr algn="ctr">
                        <a:lnSpc>
                          <a:spcPct val="150000"/>
                        </a:lnSpc>
                        <a:spcAft>
                          <a:spcPts val="0"/>
                        </a:spcAft>
                      </a:pPr>
                      <a:r>
                        <a:rPr lang="fr-FR" sz="1200" b="1" dirty="0">
                          <a:solidFill>
                            <a:schemeClr val="bg1"/>
                          </a:solidFill>
                          <a:latin typeface="Times New Roman"/>
                          <a:ea typeface="Times New Roman"/>
                          <a:cs typeface="Times New Roman"/>
                        </a:rPr>
                        <a:t>Grade d’obstruction de FM</a:t>
                      </a:r>
                      <a:endParaRPr lang="fr-FR" sz="1200" dirty="0">
                        <a:solidFill>
                          <a:schemeClr val="bg1"/>
                        </a:solidFill>
                        <a:latin typeface="Times New Roman"/>
                        <a:ea typeface="Calibri"/>
                        <a:cs typeface="Times New Roman"/>
                      </a:endParaRPr>
                    </a:p>
                  </a:txBody>
                  <a:tcPr marL="68580" marR="68580" marT="0" marB="0">
                    <a:solidFill>
                      <a:srgbClr val="00B0F0"/>
                    </a:solidFill>
                  </a:tcPr>
                </a:tc>
                <a:tc>
                  <a:txBody>
                    <a:bodyPr/>
                    <a:lstStyle/>
                    <a:p>
                      <a:pPr algn="ctr">
                        <a:lnSpc>
                          <a:spcPct val="150000"/>
                        </a:lnSpc>
                        <a:spcAft>
                          <a:spcPts val="0"/>
                        </a:spcAft>
                      </a:pPr>
                      <a:r>
                        <a:rPr lang="fr-FR" sz="1200" b="1" dirty="0">
                          <a:solidFill>
                            <a:schemeClr val="bg1"/>
                          </a:solidFill>
                          <a:latin typeface="Times New Roman"/>
                          <a:ea typeface="Times New Roman"/>
                          <a:cs typeface="Times New Roman"/>
                        </a:rPr>
                        <a:t>Fréquence </a:t>
                      </a:r>
                      <a:endParaRPr lang="fr-FR" sz="1200" dirty="0">
                        <a:solidFill>
                          <a:schemeClr val="bg1"/>
                        </a:solidFill>
                        <a:latin typeface="Times New Roman"/>
                        <a:ea typeface="Calibri"/>
                        <a:cs typeface="Times New Roman"/>
                      </a:endParaRPr>
                    </a:p>
                  </a:txBody>
                  <a:tcPr marL="68580" marR="68580" marT="0" marB="0">
                    <a:solidFill>
                      <a:srgbClr val="00B0F0"/>
                    </a:solidFill>
                  </a:tcPr>
                </a:tc>
                <a:tc>
                  <a:txBody>
                    <a:bodyPr/>
                    <a:lstStyle/>
                    <a:p>
                      <a:pPr algn="ctr">
                        <a:lnSpc>
                          <a:spcPct val="150000"/>
                        </a:lnSpc>
                        <a:spcAft>
                          <a:spcPts val="0"/>
                        </a:spcAft>
                      </a:pPr>
                      <a:r>
                        <a:rPr lang="fr-FR" sz="1200" b="1" dirty="0">
                          <a:solidFill>
                            <a:schemeClr val="bg1"/>
                          </a:solidFill>
                          <a:latin typeface="Times New Roman"/>
                          <a:ea typeface="Times New Roman"/>
                          <a:cs typeface="Times New Roman"/>
                        </a:rPr>
                        <a:t>Percent</a:t>
                      </a:r>
                      <a:endParaRPr lang="fr-FR" sz="1200" dirty="0">
                        <a:solidFill>
                          <a:schemeClr val="bg1"/>
                        </a:solidFill>
                        <a:latin typeface="Times New Roman"/>
                        <a:ea typeface="Calibri"/>
                        <a:cs typeface="Times New Roman"/>
                      </a:endParaRPr>
                    </a:p>
                  </a:txBody>
                  <a:tcPr marL="68580" marR="68580" marT="0" marB="0">
                    <a:solidFill>
                      <a:srgbClr val="00B0F0"/>
                    </a:solidFill>
                  </a:tcPr>
                </a:tc>
              </a:tr>
              <a:tr h="370840">
                <a:tc>
                  <a:txBody>
                    <a:bodyPr/>
                    <a:lstStyle/>
                    <a:p>
                      <a:pPr algn="l">
                        <a:lnSpc>
                          <a:spcPct val="150000"/>
                        </a:lnSpc>
                        <a:spcAft>
                          <a:spcPts val="0"/>
                        </a:spcAft>
                      </a:pPr>
                      <a:r>
                        <a:rPr lang="fr-FR" sz="1400" b="1" dirty="0">
                          <a:solidFill>
                            <a:schemeClr val="bg1"/>
                          </a:solidFill>
                          <a:latin typeface="Times New Roman"/>
                          <a:ea typeface="Times New Roman"/>
                          <a:cs typeface="Times New Roman"/>
                        </a:rPr>
                        <a:t>0</a:t>
                      </a:r>
                      <a:endParaRPr lang="fr-FR" sz="1400" b="1" dirty="0">
                        <a:solidFill>
                          <a:schemeClr val="bg1"/>
                        </a:solidFill>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1400" b="1">
                          <a:solidFill>
                            <a:schemeClr val="bg1"/>
                          </a:solidFill>
                          <a:latin typeface="Times New Roman"/>
                          <a:ea typeface="Times New Roman"/>
                          <a:cs typeface="Times New Roman"/>
                        </a:rPr>
                        <a:t>5</a:t>
                      </a:r>
                      <a:endParaRPr lang="fr-FR" sz="1400" b="1">
                        <a:solidFill>
                          <a:schemeClr val="bg1"/>
                        </a:solidFill>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1400" b="1" dirty="0">
                          <a:solidFill>
                            <a:schemeClr val="bg1"/>
                          </a:solidFill>
                          <a:latin typeface="Times New Roman"/>
                          <a:ea typeface="Times New Roman"/>
                          <a:cs typeface="Times New Roman"/>
                        </a:rPr>
                        <a:t>10%</a:t>
                      </a:r>
                      <a:endParaRPr lang="fr-FR" sz="1400" b="1" dirty="0">
                        <a:solidFill>
                          <a:schemeClr val="bg1"/>
                        </a:solidFill>
                        <a:latin typeface="Times New Roman"/>
                        <a:ea typeface="Calibri"/>
                        <a:cs typeface="Times New Roman"/>
                      </a:endParaRPr>
                    </a:p>
                  </a:txBody>
                  <a:tcPr marL="68580" marR="68580" marT="0" marB="0">
                    <a:solidFill>
                      <a:srgbClr val="99CCFF"/>
                    </a:solidFill>
                  </a:tcPr>
                </a:tc>
              </a:tr>
              <a:tr h="370840">
                <a:tc>
                  <a:txBody>
                    <a:bodyPr/>
                    <a:lstStyle/>
                    <a:p>
                      <a:pPr algn="l">
                        <a:lnSpc>
                          <a:spcPct val="150000"/>
                        </a:lnSpc>
                        <a:spcAft>
                          <a:spcPts val="0"/>
                        </a:spcAft>
                      </a:pPr>
                      <a:r>
                        <a:rPr lang="fr-FR" sz="1400" b="1" dirty="0">
                          <a:solidFill>
                            <a:schemeClr val="bg1"/>
                          </a:solidFill>
                          <a:latin typeface="Times New Roman"/>
                          <a:ea typeface="Times New Roman"/>
                          <a:cs typeface="Times New Roman"/>
                        </a:rPr>
                        <a:t>1</a:t>
                      </a:r>
                      <a:endParaRPr lang="fr-FR" sz="1400" b="1" dirty="0">
                        <a:solidFill>
                          <a:schemeClr val="bg1"/>
                        </a:solidFill>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1400" b="1">
                          <a:solidFill>
                            <a:schemeClr val="bg1"/>
                          </a:solidFill>
                          <a:latin typeface="Times New Roman"/>
                          <a:ea typeface="Times New Roman"/>
                          <a:cs typeface="Times New Roman"/>
                        </a:rPr>
                        <a:t>12</a:t>
                      </a:r>
                      <a:endParaRPr lang="fr-FR" sz="1400" b="1">
                        <a:solidFill>
                          <a:schemeClr val="bg1"/>
                        </a:solidFill>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1400" b="1">
                          <a:solidFill>
                            <a:schemeClr val="bg1"/>
                          </a:solidFill>
                          <a:latin typeface="Times New Roman"/>
                          <a:ea typeface="Times New Roman"/>
                          <a:cs typeface="Times New Roman"/>
                        </a:rPr>
                        <a:t>24%</a:t>
                      </a:r>
                      <a:endParaRPr lang="fr-FR" sz="1400" b="1">
                        <a:solidFill>
                          <a:schemeClr val="bg1"/>
                        </a:solidFill>
                        <a:latin typeface="Times New Roman"/>
                        <a:ea typeface="Calibri"/>
                        <a:cs typeface="Times New Roman"/>
                      </a:endParaRPr>
                    </a:p>
                  </a:txBody>
                  <a:tcPr marL="68580" marR="68580" marT="0" marB="0">
                    <a:solidFill>
                      <a:srgbClr val="99CCFF"/>
                    </a:solidFill>
                  </a:tcPr>
                </a:tc>
              </a:tr>
              <a:tr h="435624">
                <a:tc>
                  <a:txBody>
                    <a:bodyPr/>
                    <a:lstStyle/>
                    <a:p>
                      <a:pPr algn="l">
                        <a:lnSpc>
                          <a:spcPct val="150000"/>
                        </a:lnSpc>
                        <a:spcAft>
                          <a:spcPts val="0"/>
                        </a:spcAft>
                      </a:pPr>
                      <a:r>
                        <a:rPr lang="fr-FR" sz="1400" b="1" dirty="0">
                          <a:solidFill>
                            <a:schemeClr val="bg1"/>
                          </a:solidFill>
                          <a:latin typeface="Times New Roman"/>
                          <a:ea typeface="Times New Roman"/>
                          <a:cs typeface="Times New Roman"/>
                        </a:rPr>
                        <a:t>2</a:t>
                      </a:r>
                      <a:endParaRPr lang="fr-FR" sz="1400" b="1" dirty="0">
                        <a:solidFill>
                          <a:schemeClr val="bg1"/>
                        </a:solidFill>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1400" b="1" dirty="0">
                          <a:solidFill>
                            <a:schemeClr val="bg1"/>
                          </a:solidFill>
                          <a:latin typeface="Times New Roman"/>
                          <a:ea typeface="Times New Roman"/>
                          <a:cs typeface="Times New Roman"/>
                        </a:rPr>
                        <a:t>33</a:t>
                      </a:r>
                      <a:endParaRPr lang="fr-FR" sz="1400" b="1" dirty="0">
                        <a:solidFill>
                          <a:schemeClr val="bg1"/>
                        </a:solidFill>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1400" b="1" dirty="0">
                          <a:solidFill>
                            <a:srgbClr val="FF0000"/>
                          </a:solidFill>
                          <a:latin typeface="Times New Roman"/>
                          <a:ea typeface="Times New Roman"/>
                          <a:cs typeface="Times New Roman"/>
                        </a:rPr>
                        <a:t>66%</a:t>
                      </a:r>
                      <a:endParaRPr lang="fr-FR" sz="1400" b="1" dirty="0">
                        <a:solidFill>
                          <a:srgbClr val="FF0000"/>
                        </a:solidFill>
                        <a:latin typeface="Times New Roman"/>
                        <a:ea typeface="Calibri"/>
                        <a:cs typeface="Times New Roman"/>
                      </a:endParaRPr>
                    </a:p>
                  </a:txBody>
                  <a:tcPr marL="68580" marR="68580" marT="0" marB="0">
                    <a:solidFill>
                      <a:srgbClr val="99CCFF"/>
                    </a:solidFill>
                  </a:tcPr>
                </a:tc>
              </a:tr>
              <a:tr h="370840">
                <a:tc>
                  <a:txBody>
                    <a:bodyPr/>
                    <a:lstStyle/>
                    <a:p>
                      <a:pPr algn="l">
                        <a:lnSpc>
                          <a:spcPct val="150000"/>
                        </a:lnSpc>
                        <a:spcAft>
                          <a:spcPts val="0"/>
                        </a:spcAft>
                      </a:pPr>
                      <a:r>
                        <a:rPr lang="fr-FR" sz="1400" b="1" dirty="0">
                          <a:solidFill>
                            <a:schemeClr val="bg1"/>
                          </a:solidFill>
                          <a:latin typeface="Times New Roman"/>
                          <a:ea typeface="Times New Roman"/>
                          <a:cs typeface="Times New Roman"/>
                        </a:rPr>
                        <a:t>Total</a:t>
                      </a:r>
                      <a:endParaRPr lang="fr-FR" sz="1400" b="1" dirty="0">
                        <a:solidFill>
                          <a:schemeClr val="bg1"/>
                        </a:solidFill>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1400" b="1" dirty="0">
                          <a:solidFill>
                            <a:schemeClr val="bg1"/>
                          </a:solidFill>
                          <a:latin typeface="Times New Roman"/>
                          <a:ea typeface="Times New Roman"/>
                          <a:cs typeface="Times New Roman"/>
                        </a:rPr>
                        <a:t>50</a:t>
                      </a:r>
                      <a:endParaRPr lang="fr-FR" sz="1400" b="1" dirty="0">
                        <a:solidFill>
                          <a:schemeClr val="bg1"/>
                        </a:solidFill>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1400" b="1" dirty="0">
                          <a:solidFill>
                            <a:schemeClr val="bg1"/>
                          </a:solidFill>
                          <a:latin typeface="Times New Roman"/>
                          <a:ea typeface="Times New Roman"/>
                          <a:cs typeface="Times New Roman"/>
                        </a:rPr>
                        <a:t>100,00%</a:t>
                      </a:r>
                      <a:endParaRPr lang="fr-FR" sz="1400" b="1" dirty="0">
                        <a:solidFill>
                          <a:schemeClr val="bg1"/>
                        </a:solidFill>
                        <a:latin typeface="Times New Roman"/>
                        <a:ea typeface="Calibri"/>
                        <a:cs typeface="Times New Roman"/>
                      </a:endParaRPr>
                    </a:p>
                  </a:txBody>
                  <a:tcPr marL="68580" marR="68580" marT="0" marB="0">
                    <a:solidFill>
                      <a:srgbClr val="99CCFF"/>
                    </a:solidFill>
                  </a:tcPr>
                </a:tc>
              </a:tr>
            </a:tbl>
          </a:graphicData>
        </a:graphic>
      </p:graphicFrame>
      <p:graphicFrame>
        <p:nvGraphicFramePr>
          <p:cNvPr id="9" name="Espace réservé du contenu 8"/>
          <p:cNvGraphicFramePr>
            <a:graphicFrameLocks noGrp="1"/>
          </p:cNvGraphicFramePr>
          <p:nvPr>
            <p:ph sz="half" idx="2"/>
          </p:nvPr>
        </p:nvGraphicFramePr>
        <p:xfrm>
          <a:off x="714378" y="3857628"/>
          <a:ext cx="3643308" cy="2814320"/>
        </p:xfrm>
        <a:graphic>
          <a:graphicData uri="http://schemas.openxmlformats.org/drawingml/2006/table">
            <a:tbl>
              <a:tblPr firstRow="1" bandRow="1">
                <a:tableStyleId>{5C22544A-7EE6-4342-B048-85BDC9FD1C3A}</a:tableStyleId>
              </a:tblPr>
              <a:tblGrid>
                <a:gridCol w="1214436"/>
                <a:gridCol w="1214436"/>
                <a:gridCol w="1214436"/>
              </a:tblGrid>
              <a:tr h="548640">
                <a:tc>
                  <a:txBody>
                    <a:bodyPr/>
                    <a:lstStyle/>
                    <a:p>
                      <a:pPr algn="ctr">
                        <a:lnSpc>
                          <a:spcPct val="150000"/>
                        </a:lnSpc>
                        <a:spcAft>
                          <a:spcPts val="0"/>
                        </a:spcAft>
                      </a:pPr>
                      <a:r>
                        <a:rPr lang="fr-FR" sz="1400" b="1" dirty="0">
                          <a:solidFill>
                            <a:schemeClr val="bg1"/>
                          </a:solidFill>
                          <a:latin typeface="Times New Roman"/>
                          <a:ea typeface="Times New Roman"/>
                          <a:cs typeface="Times New Roman"/>
                        </a:rPr>
                        <a:t>Catégorie de la syringomyélie</a:t>
                      </a:r>
                      <a:endParaRPr lang="fr-FR" sz="1400" b="1" dirty="0">
                        <a:solidFill>
                          <a:schemeClr val="bg1"/>
                        </a:solidFill>
                        <a:latin typeface="Times New Roman"/>
                        <a:ea typeface="Calibri"/>
                        <a:cs typeface="Times New Roman"/>
                      </a:endParaRPr>
                    </a:p>
                  </a:txBody>
                  <a:tcPr marL="68580" marR="68580" marT="0" marB="0">
                    <a:solidFill>
                      <a:srgbClr val="00B0F0"/>
                    </a:solidFill>
                  </a:tcPr>
                </a:tc>
                <a:tc>
                  <a:txBody>
                    <a:bodyPr/>
                    <a:lstStyle/>
                    <a:p>
                      <a:pPr algn="ctr">
                        <a:lnSpc>
                          <a:spcPct val="150000"/>
                        </a:lnSpc>
                        <a:spcAft>
                          <a:spcPts val="0"/>
                        </a:spcAft>
                      </a:pPr>
                      <a:r>
                        <a:rPr lang="fr-FR" sz="1400" b="1" dirty="0">
                          <a:solidFill>
                            <a:schemeClr val="bg1"/>
                          </a:solidFill>
                          <a:latin typeface="Times New Roman"/>
                          <a:ea typeface="Times New Roman"/>
                          <a:cs typeface="Times New Roman"/>
                        </a:rPr>
                        <a:t>N patient</a:t>
                      </a:r>
                      <a:endParaRPr lang="fr-FR" sz="1400" b="1" dirty="0">
                        <a:solidFill>
                          <a:schemeClr val="bg1"/>
                        </a:solidFill>
                        <a:latin typeface="Times New Roman"/>
                        <a:ea typeface="Calibri"/>
                        <a:cs typeface="Times New Roman"/>
                      </a:endParaRPr>
                    </a:p>
                  </a:txBody>
                  <a:tcPr marL="68580" marR="68580" marT="0" marB="0">
                    <a:solidFill>
                      <a:srgbClr val="00B0F0"/>
                    </a:solidFill>
                  </a:tcPr>
                </a:tc>
                <a:tc>
                  <a:txBody>
                    <a:bodyPr/>
                    <a:lstStyle/>
                    <a:p>
                      <a:pPr algn="ctr">
                        <a:lnSpc>
                          <a:spcPct val="150000"/>
                        </a:lnSpc>
                        <a:spcAft>
                          <a:spcPts val="0"/>
                        </a:spcAft>
                      </a:pPr>
                      <a:endParaRPr lang="fr-FR" sz="1400" b="1" dirty="0">
                        <a:solidFill>
                          <a:schemeClr val="bg1"/>
                        </a:solidFill>
                        <a:latin typeface="Times New Roman"/>
                        <a:ea typeface="Calibri"/>
                        <a:cs typeface="Times New Roman"/>
                      </a:endParaRPr>
                    </a:p>
                    <a:p>
                      <a:pPr algn="ctr">
                        <a:lnSpc>
                          <a:spcPct val="150000"/>
                        </a:lnSpc>
                        <a:spcAft>
                          <a:spcPts val="0"/>
                        </a:spcAft>
                      </a:pPr>
                      <a:r>
                        <a:rPr lang="fr-FR" sz="1400" b="1" dirty="0">
                          <a:solidFill>
                            <a:schemeClr val="bg1"/>
                          </a:solidFill>
                          <a:latin typeface="Times New Roman"/>
                          <a:ea typeface="Times New Roman"/>
                          <a:cs typeface="Times New Roman"/>
                        </a:rPr>
                        <a:t>pourcentage</a:t>
                      </a:r>
                      <a:endParaRPr lang="fr-FR" sz="1400" b="1" dirty="0">
                        <a:solidFill>
                          <a:schemeClr val="bg1"/>
                        </a:solidFill>
                        <a:latin typeface="Times New Roman"/>
                        <a:ea typeface="Calibri"/>
                        <a:cs typeface="Times New Roman"/>
                      </a:endParaRPr>
                    </a:p>
                  </a:txBody>
                  <a:tcPr marL="68580" marR="68580" marT="0" marB="0">
                    <a:solidFill>
                      <a:srgbClr val="00B0F0"/>
                    </a:solidFill>
                  </a:tcPr>
                </a:tc>
              </a:tr>
              <a:tr h="370840">
                <a:tc>
                  <a:txBody>
                    <a:bodyPr/>
                    <a:lstStyle/>
                    <a:p>
                      <a:pPr algn="ctr">
                        <a:lnSpc>
                          <a:spcPct val="150000"/>
                        </a:lnSpc>
                        <a:spcAft>
                          <a:spcPts val="0"/>
                        </a:spcAft>
                      </a:pPr>
                      <a:r>
                        <a:rPr lang="fr-FR" sz="1400" b="1" dirty="0">
                          <a:latin typeface="Times New Roman"/>
                          <a:ea typeface="Times New Roman"/>
                          <a:cs typeface="Times New Roman"/>
                        </a:rPr>
                        <a:t>A</a:t>
                      </a:r>
                      <a:endParaRPr lang="fr-FR" sz="1400" b="1" dirty="0">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1400" b="1">
                          <a:latin typeface="Times New Roman"/>
                          <a:ea typeface="Times New Roman"/>
                          <a:cs typeface="Times New Roman"/>
                        </a:rPr>
                        <a:t>19</a:t>
                      </a:r>
                      <a:endParaRPr lang="fr-FR" sz="1400" b="1">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1400" b="1" dirty="0">
                          <a:solidFill>
                            <a:srgbClr val="FF0000"/>
                          </a:solidFill>
                          <a:latin typeface="Times New Roman"/>
                          <a:ea typeface="Times New Roman"/>
                          <a:cs typeface="Times New Roman"/>
                        </a:rPr>
                        <a:t>38%</a:t>
                      </a:r>
                      <a:endParaRPr lang="fr-FR" sz="1400" b="1" dirty="0">
                        <a:solidFill>
                          <a:srgbClr val="FF0000"/>
                        </a:solidFill>
                        <a:latin typeface="Times New Roman"/>
                        <a:ea typeface="Calibri"/>
                        <a:cs typeface="Times New Roman"/>
                      </a:endParaRPr>
                    </a:p>
                  </a:txBody>
                  <a:tcPr marL="68580" marR="68580" marT="0" marB="0">
                    <a:solidFill>
                      <a:srgbClr val="99CCFF"/>
                    </a:solidFill>
                  </a:tcPr>
                </a:tc>
              </a:tr>
              <a:tr h="370840">
                <a:tc>
                  <a:txBody>
                    <a:bodyPr/>
                    <a:lstStyle/>
                    <a:p>
                      <a:pPr algn="ctr">
                        <a:lnSpc>
                          <a:spcPct val="150000"/>
                        </a:lnSpc>
                        <a:spcAft>
                          <a:spcPts val="0"/>
                        </a:spcAft>
                      </a:pPr>
                      <a:r>
                        <a:rPr lang="fr-FR" sz="1400" b="1" dirty="0">
                          <a:latin typeface="Times New Roman"/>
                          <a:ea typeface="Times New Roman"/>
                          <a:cs typeface="Times New Roman"/>
                        </a:rPr>
                        <a:t>B</a:t>
                      </a:r>
                      <a:endParaRPr lang="fr-FR" sz="1400" b="1" dirty="0">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1400" b="1">
                          <a:latin typeface="Times New Roman"/>
                          <a:ea typeface="Times New Roman"/>
                          <a:cs typeface="Times New Roman"/>
                        </a:rPr>
                        <a:t>16</a:t>
                      </a:r>
                      <a:endParaRPr lang="fr-FR" sz="1400" b="1">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1400" b="1" dirty="0">
                          <a:solidFill>
                            <a:srgbClr val="FF0000"/>
                          </a:solidFill>
                          <a:latin typeface="Times New Roman"/>
                          <a:ea typeface="Times New Roman"/>
                          <a:cs typeface="Times New Roman"/>
                        </a:rPr>
                        <a:t>32%</a:t>
                      </a:r>
                      <a:endParaRPr lang="fr-FR" sz="1400" b="1" dirty="0">
                        <a:solidFill>
                          <a:srgbClr val="FF0000"/>
                        </a:solidFill>
                        <a:latin typeface="Times New Roman"/>
                        <a:ea typeface="Calibri"/>
                        <a:cs typeface="Times New Roman"/>
                      </a:endParaRPr>
                    </a:p>
                  </a:txBody>
                  <a:tcPr marL="68580" marR="68580" marT="0" marB="0">
                    <a:solidFill>
                      <a:srgbClr val="99CCFF"/>
                    </a:solidFill>
                  </a:tcPr>
                </a:tc>
              </a:tr>
              <a:tr h="370840">
                <a:tc>
                  <a:txBody>
                    <a:bodyPr/>
                    <a:lstStyle/>
                    <a:p>
                      <a:pPr algn="ctr">
                        <a:lnSpc>
                          <a:spcPct val="150000"/>
                        </a:lnSpc>
                        <a:spcAft>
                          <a:spcPts val="0"/>
                        </a:spcAft>
                      </a:pPr>
                      <a:r>
                        <a:rPr lang="fr-FR" sz="1400" b="1" dirty="0">
                          <a:latin typeface="Times New Roman"/>
                          <a:ea typeface="Times New Roman"/>
                          <a:cs typeface="Times New Roman"/>
                        </a:rPr>
                        <a:t>C</a:t>
                      </a:r>
                      <a:endParaRPr lang="fr-FR" sz="1400" b="1" dirty="0">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1400" b="1">
                          <a:latin typeface="Times New Roman"/>
                          <a:ea typeface="Times New Roman"/>
                          <a:cs typeface="Times New Roman"/>
                        </a:rPr>
                        <a:t>9</a:t>
                      </a:r>
                      <a:endParaRPr lang="fr-FR" sz="1400" b="1">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1400" b="1">
                          <a:latin typeface="Times New Roman"/>
                          <a:ea typeface="Times New Roman"/>
                          <a:cs typeface="Times New Roman"/>
                        </a:rPr>
                        <a:t>18%</a:t>
                      </a:r>
                      <a:endParaRPr lang="fr-FR" sz="1400" b="1">
                        <a:latin typeface="Times New Roman"/>
                        <a:ea typeface="Calibri"/>
                        <a:cs typeface="Times New Roman"/>
                      </a:endParaRPr>
                    </a:p>
                  </a:txBody>
                  <a:tcPr marL="68580" marR="68580" marT="0" marB="0">
                    <a:solidFill>
                      <a:srgbClr val="99CCFF"/>
                    </a:solidFill>
                  </a:tcPr>
                </a:tc>
              </a:tr>
              <a:tr h="370840">
                <a:tc>
                  <a:txBody>
                    <a:bodyPr/>
                    <a:lstStyle/>
                    <a:p>
                      <a:pPr algn="ctr">
                        <a:lnSpc>
                          <a:spcPct val="150000"/>
                        </a:lnSpc>
                        <a:spcAft>
                          <a:spcPts val="0"/>
                        </a:spcAft>
                      </a:pPr>
                      <a:r>
                        <a:rPr lang="fr-FR" sz="1400" b="1" dirty="0">
                          <a:latin typeface="Times New Roman"/>
                          <a:ea typeface="Times New Roman"/>
                          <a:cs typeface="Times New Roman"/>
                        </a:rPr>
                        <a:t>D</a:t>
                      </a:r>
                      <a:endParaRPr lang="fr-FR" sz="1400" b="1" dirty="0">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1400" b="1" dirty="0">
                          <a:latin typeface="Times New Roman"/>
                          <a:ea typeface="Times New Roman"/>
                          <a:cs typeface="Times New Roman"/>
                        </a:rPr>
                        <a:t>6</a:t>
                      </a:r>
                      <a:endParaRPr lang="fr-FR" sz="1400" b="1" dirty="0">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1400" b="1" dirty="0">
                          <a:latin typeface="Times New Roman"/>
                          <a:ea typeface="Times New Roman"/>
                          <a:cs typeface="Times New Roman"/>
                        </a:rPr>
                        <a:t>12%</a:t>
                      </a:r>
                      <a:endParaRPr lang="fr-FR" sz="1400" b="1" dirty="0">
                        <a:latin typeface="Times New Roman"/>
                        <a:ea typeface="Calibri"/>
                        <a:cs typeface="Times New Roman"/>
                      </a:endParaRPr>
                    </a:p>
                  </a:txBody>
                  <a:tcPr marL="68580" marR="68580" marT="0" marB="0">
                    <a:solidFill>
                      <a:srgbClr val="99CCFF"/>
                    </a:solidFill>
                  </a:tcPr>
                </a:tc>
              </a:tr>
              <a:tr h="370840">
                <a:tc>
                  <a:txBody>
                    <a:bodyPr/>
                    <a:lstStyle/>
                    <a:p>
                      <a:pPr algn="ctr">
                        <a:lnSpc>
                          <a:spcPct val="150000"/>
                        </a:lnSpc>
                        <a:spcAft>
                          <a:spcPts val="0"/>
                        </a:spcAft>
                      </a:pPr>
                      <a:r>
                        <a:rPr lang="fr-FR" sz="1400" b="1">
                          <a:latin typeface="Times New Roman"/>
                          <a:ea typeface="Times New Roman"/>
                          <a:cs typeface="Times New Roman"/>
                        </a:rPr>
                        <a:t>Total</a:t>
                      </a:r>
                      <a:endParaRPr lang="fr-FR" sz="1400" b="1">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1400" b="1">
                          <a:latin typeface="Times New Roman"/>
                          <a:ea typeface="Times New Roman"/>
                          <a:cs typeface="Times New Roman"/>
                        </a:rPr>
                        <a:t>50</a:t>
                      </a:r>
                      <a:endParaRPr lang="fr-FR" sz="1400" b="1">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1400" b="1" dirty="0">
                          <a:latin typeface="Times New Roman"/>
                          <a:ea typeface="Times New Roman"/>
                          <a:cs typeface="Times New Roman"/>
                        </a:rPr>
                        <a:t>100,00%</a:t>
                      </a:r>
                      <a:endParaRPr lang="fr-FR" sz="1400" b="1" dirty="0">
                        <a:latin typeface="Times New Roman"/>
                        <a:ea typeface="Calibri"/>
                        <a:cs typeface="Times New Roman"/>
                      </a:endParaRPr>
                    </a:p>
                  </a:txBody>
                  <a:tcPr marL="68580" marR="68580" marT="0" marB="0">
                    <a:solidFill>
                      <a:srgbClr val="99CCFF"/>
                    </a:solidFill>
                  </a:tcPr>
                </a:tc>
              </a:tr>
            </a:tbl>
          </a:graphicData>
        </a:graphic>
      </p:graphicFrame>
      <p:sp>
        <p:nvSpPr>
          <p:cNvPr id="4" name="Espace réservé du pied de page 3"/>
          <p:cNvSpPr>
            <a:spLocks noGrp="1"/>
          </p:cNvSpPr>
          <p:nvPr>
            <p:ph type="ftr" sz="quarter" idx="11"/>
          </p:nvPr>
        </p:nvSpPr>
        <p:spPr/>
        <p:txBody>
          <a:bodyPr/>
          <a:lstStyle/>
          <a:p>
            <a:r>
              <a:rPr lang="pt-BR" smtClean="0"/>
              <a:t>Syrinx 2020/ H . KHECHFOUD -faculte de medecine de Bejaia</a:t>
            </a:r>
            <a:endParaRPr lang="fr-FR"/>
          </a:p>
        </p:txBody>
      </p:sp>
      <p:pic>
        <p:nvPicPr>
          <p:cNvPr id="32770" name="Graphique 17"/>
          <p:cNvPicPr>
            <a:picLocks noChangeArrowheads="1"/>
          </p:cNvPicPr>
          <p:nvPr/>
        </p:nvPicPr>
        <p:blipFill>
          <a:blip r:embed="rId2" cstate="print">
            <a:lum bright="-20000" contrast="20000"/>
          </a:blip>
          <a:srcRect/>
          <a:stretch>
            <a:fillRect/>
          </a:stretch>
        </p:blipFill>
        <p:spPr bwMode="auto">
          <a:xfrm>
            <a:off x="5214942" y="1571612"/>
            <a:ext cx="3286148" cy="1928826"/>
          </a:xfrm>
          <a:prstGeom prst="rect">
            <a:avLst/>
          </a:prstGeom>
          <a:noFill/>
          <a:ln w="9525">
            <a:noFill/>
            <a:miter lim="800000"/>
            <a:headEnd/>
            <a:tailEnd/>
          </a:ln>
        </p:spPr>
      </p:pic>
      <p:pic>
        <p:nvPicPr>
          <p:cNvPr id="32771" name="Graphique 18"/>
          <p:cNvPicPr>
            <a:picLocks noChangeArrowheads="1"/>
          </p:cNvPicPr>
          <p:nvPr/>
        </p:nvPicPr>
        <p:blipFill>
          <a:blip r:embed="rId3" cstate="print"/>
          <a:srcRect/>
          <a:stretch>
            <a:fillRect/>
          </a:stretch>
        </p:blipFill>
        <p:spPr bwMode="auto">
          <a:xfrm>
            <a:off x="5286380" y="3929066"/>
            <a:ext cx="3214710" cy="22860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3200" i="1" dirty="0" smtClean="0">
                <a:solidFill>
                  <a:srgbClr val="92D050"/>
                </a:solidFill>
              </a:rPr>
              <a:t>Corrélation entre le stade clinique et le degré d’obstruction du formen magnum: </a:t>
            </a:r>
            <a:endParaRPr lang="fr-FR" sz="3200" i="1" dirty="0">
              <a:solidFill>
                <a:srgbClr val="92D050"/>
              </a:solidFill>
            </a:endParaRPr>
          </a:p>
        </p:txBody>
      </p:sp>
      <p:graphicFrame>
        <p:nvGraphicFramePr>
          <p:cNvPr id="5" name="Espace réservé du contenu 4"/>
          <p:cNvGraphicFramePr>
            <a:graphicFrameLocks noGrp="1"/>
          </p:cNvGraphicFramePr>
          <p:nvPr>
            <p:ph idx="1"/>
          </p:nvPr>
        </p:nvGraphicFramePr>
        <p:xfrm>
          <a:off x="457200" y="1600200"/>
          <a:ext cx="7467600" cy="2595880"/>
        </p:xfrm>
        <a:graphic>
          <a:graphicData uri="http://schemas.openxmlformats.org/drawingml/2006/table">
            <a:tbl>
              <a:tblPr firstRow="1" bandRow="1">
                <a:tableStyleId>{5C22544A-7EE6-4342-B048-85BDC9FD1C3A}</a:tableStyleId>
              </a:tblPr>
              <a:tblGrid>
                <a:gridCol w="1244600"/>
                <a:gridCol w="1244600"/>
                <a:gridCol w="1244600"/>
                <a:gridCol w="1244600"/>
                <a:gridCol w="1244600"/>
                <a:gridCol w="1244600"/>
              </a:tblGrid>
              <a:tr h="370840">
                <a:tc rowSpan="2" gridSpan="2">
                  <a:txBody>
                    <a:bodyPr/>
                    <a:lstStyle/>
                    <a:p>
                      <a:pPr algn="ctr">
                        <a:lnSpc>
                          <a:spcPct val="150000"/>
                        </a:lnSpc>
                        <a:spcAft>
                          <a:spcPts val="0"/>
                        </a:spcAft>
                      </a:pPr>
                      <a:endParaRPr lang="fr-FR" sz="1200" dirty="0">
                        <a:solidFill>
                          <a:schemeClr val="bg1"/>
                        </a:solidFill>
                        <a:latin typeface="Times New Roman"/>
                        <a:ea typeface="Calibri"/>
                        <a:cs typeface="Times New Roman"/>
                      </a:endParaRPr>
                    </a:p>
                  </a:txBody>
                  <a:tcPr marL="68580" marR="68580" marT="0" marB="0">
                    <a:solidFill>
                      <a:schemeClr val="bg1"/>
                    </a:solidFill>
                  </a:tcPr>
                </a:tc>
                <a:tc rowSpan="2" hMerge="1">
                  <a:txBody>
                    <a:bodyPr/>
                    <a:lstStyle/>
                    <a:p>
                      <a:endParaRPr lang="fr-FR" sz="1100" dirty="0">
                        <a:solidFill>
                          <a:schemeClr val="bg1"/>
                        </a:solidFill>
                        <a:latin typeface="Calibri"/>
                        <a:ea typeface="Times New Roman"/>
                        <a:cs typeface="Times New Roman"/>
                      </a:endParaRPr>
                    </a:p>
                  </a:txBody>
                  <a:tcPr marL="68580" marR="68580" marT="0" marB="0">
                    <a:solidFill>
                      <a:srgbClr val="00B0F0"/>
                    </a:solidFill>
                  </a:tcPr>
                </a:tc>
                <a:tc gridSpan="3">
                  <a:txBody>
                    <a:bodyPr/>
                    <a:lstStyle/>
                    <a:p>
                      <a:pPr algn="ctr">
                        <a:lnSpc>
                          <a:spcPct val="150000"/>
                        </a:lnSpc>
                        <a:spcAft>
                          <a:spcPts val="0"/>
                        </a:spcAft>
                      </a:pPr>
                      <a:r>
                        <a:rPr lang="fr-FR" sz="1400" b="1" dirty="0">
                          <a:solidFill>
                            <a:schemeClr val="bg1"/>
                          </a:solidFill>
                          <a:latin typeface="Times New Roman"/>
                          <a:ea typeface="Times New Roman"/>
                          <a:cs typeface="Times New Roman"/>
                        </a:rPr>
                        <a:t>Grade d’obstruction du FM</a:t>
                      </a:r>
                      <a:endParaRPr lang="fr-FR" sz="1400" dirty="0">
                        <a:solidFill>
                          <a:schemeClr val="bg1"/>
                        </a:solidFill>
                        <a:latin typeface="Times New Roman"/>
                        <a:ea typeface="Calibri"/>
                        <a:cs typeface="Times New Roman"/>
                      </a:endParaRPr>
                    </a:p>
                  </a:txBody>
                  <a:tcPr marL="68580" marR="68580" marT="0" marB="0">
                    <a:solidFill>
                      <a:srgbClr val="00B0F0"/>
                    </a:solidFill>
                  </a:tcPr>
                </a:tc>
                <a:tc hMerge="1">
                  <a:txBody>
                    <a:bodyPr/>
                    <a:lstStyle/>
                    <a:p>
                      <a:endParaRPr lang="fr-FR"/>
                    </a:p>
                  </a:txBody>
                  <a:tcPr/>
                </a:tc>
                <a:tc hMerge="1">
                  <a:txBody>
                    <a:bodyPr/>
                    <a:lstStyle/>
                    <a:p>
                      <a:endParaRPr lang="fr-FR"/>
                    </a:p>
                  </a:txBody>
                  <a:tcPr/>
                </a:tc>
                <a:tc rowSpan="2">
                  <a:txBody>
                    <a:bodyPr/>
                    <a:lstStyle/>
                    <a:p>
                      <a:pPr algn="ctr">
                        <a:lnSpc>
                          <a:spcPct val="150000"/>
                        </a:lnSpc>
                        <a:spcAft>
                          <a:spcPts val="0"/>
                        </a:spcAft>
                      </a:pPr>
                      <a:r>
                        <a:rPr lang="fr-FR" sz="1600" b="1" dirty="0">
                          <a:latin typeface="Times New Roman"/>
                          <a:ea typeface="Times New Roman"/>
                          <a:cs typeface="Times New Roman"/>
                        </a:rPr>
                        <a:t>Total</a:t>
                      </a:r>
                      <a:endParaRPr lang="fr-FR" sz="1600" dirty="0">
                        <a:latin typeface="Times New Roman"/>
                        <a:ea typeface="Calibri"/>
                        <a:cs typeface="Times New Roman"/>
                      </a:endParaRPr>
                    </a:p>
                  </a:txBody>
                  <a:tcPr marL="68580" marR="68580" marT="0" marB="0">
                    <a:solidFill>
                      <a:srgbClr val="00B0F0"/>
                    </a:solidFill>
                  </a:tcPr>
                </a:tc>
              </a:tr>
              <a:tr h="370840">
                <a:tc gridSpan="2" vMerge="1">
                  <a:txBody>
                    <a:bodyPr/>
                    <a:lstStyle/>
                    <a:p>
                      <a:pPr algn="ctr">
                        <a:lnSpc>
                          <a:spcPct val="150000"/>
                        </a:lnSpc>
                        <a:spcAft>
                          <a:spcPts val="0"/>
                        </a:spcAft>
                      </a:pPr>
                      <a:endParaRPr lang="fr-FR" sz="1200">
                        <a:latin typeface="Times New Roman"/>
                        <a:ea typeface="Calibri"/>
                        <a:cs typeface="Times New Roman"/>
                      </a:endParaRPr>
                    </a:p>
                  </a:txBody>
                  <a:tcPr marL="68580" marR="68580" marT="0" marB="0">
                    <a:solidFill>
                      <a:srgbClr val="00B0F0"/>
                    </a:solidFill>
                  </a:tcPr>
                </a:tc>
                <a:tc hMerge="1" vMerge="1">
                  <a:txBody>
                    <a:bodyPr/>
                    <a:lstStyle/>
                    <a:p>
                      <a:endParaRPr lang="fr-FR" sz="1100" dirty="0">
                        <a:latin typeface="Calibri"/>
                        <a:ea typeface="Times New Roman"/>
                        <a:cs typeface="Times New Roman"/>
                      </a:endParaRPr>
                    </a:p>
                  </a:txBody>
                  <a:tcPr marL="68580" marR="68580" marT="0" marB="0">
                    <a:solidFill>
                      <a:srgbClr val="00B0F0"/>
                    </a:solidFill>
                  </a:tcPr>
                </a:tc>
                <a:tc>
                  <a:txBody>
                    <a:bodyPr/>
                    <a:lstStyle/>
                    <a:p>
                      <a:pPr algn="ctr">
                        <a:lnSpc>
                          <a:spcPct val="150000"/>
                        </a:lnSpc>
                        <a:spcAft>
                          <a:spcPts val="0"/>
                        </a:spcAft>
                      </a:pPr>
                      <a:r>
                        <a:rPr lang="fr-FR" sz="1600" b="1" dirty="0">
                          <a:latin typeface="Times New Roman"/>
                          <a:ea typeface="Times New Roman"/>
                          <a:cs typeface="Times New Roman"/>
                        </a:rPr>
                        <a:t>0</a:t>
                      </a:r>
                      <a:endParaRPr lang="fr-FR" sz="1600" dirty="0">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1600" b="1" dirty="0">
                          <a:latin typeface="Times New Roman"/>
                          <a:ea typeface="Times New Roman"/>
                          <a:cs typeface="Times New Roman"/>
                        </a:rPr>
                        <a:t>1</a:t>
                      </a:r>
                      <a:endParaRPr lang="fr-FR" sz="1600" dirty="0">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1600" b="1" dirty="0">
                          <a:latin typeface="Times New Roman"/>
                          <a:ea typeface="Times New Roman"/>
                          <a:cs typeface="Times New Roman"/>
                        </a:rPr>
                        <a:t>2</a:t>
                      </a:r>
                      <a:endParaRPr lang="fr-FR" sz="1600" dirty="0">
                        <a:latin typeface="Times New Roman"/>
                        <a:ea typeface="Calibri"/>
                        <a:cs typeface="Times New Roman"/>
                      </a:endParaRPr>
                    </a:p>
                  </a:txBody>
                  <a:tcPr marL="68580" marR="68580" marT="0" marB="0">
                    <a:solidFill>
                      <a:srgbClr val="99CCFF"/>
                    </a:solidFill>
                  </a:tcPr>
                </a:tc>
                <a:tc vMerge="1">
                  <a:txBody>
                    <a:bodyPr/>
                    <a:lstStyle/>
                    <a:p>
                      <a:pPr algn="ctr">
                        <a:lnSpc>
                          <a:spcPct val="150000"/>
                        </a:lnSpc>
                        <a:spcAft>
                          <a:spcPts val="0"/>
                        </a:spcAft>
                      </a:pPr>
                      <a:endParaRPr lang="fr-FR" sz="1600" dirty="0">
                        <a:latin typeface="Times New Roman"/>
                        <a:ea typeface="Calibri"/>
                        <a:cs typeface="Times New Roman"/>
                      </a:endParaRPr>
                    </a:p>
                  </a:txBody>
                  <a:tcPr marL="68580" marR="68580" marT="0" marB="0">
                    <a:solidFill>
                      <a:srgbClr val="99CCFF"/>
                    </a:solidFill>
                  </a:tcPr>
                </a:tc>
              </a:tr>
              <a:tr h="370840">
                <a:tc rowSpan="4">
                  <a:txBody>
                    <a:bodyPr/>
                    <a:lstStyle/>
                    <a:p>
                      <a:pPr algn="ctr">
                        <a:lnSpc>
                          <a:spcPct val="150000"/>
                        </a:lnSpc>
                        <a:spcAft>
                          <a:spcPts val="0"/>
                        </a:spcAft>
                      </a:pPr>
                      <a:endParaRPr lang="fr-FR" sz="1200" b="1" dirty="0" smtClean="0">
                        <a:latin typeface="Times New Roman"/>
                        <a:ea typeface="Times New Roman"/>
                        <a:cs typeface="Times New Roman"/>
                      </a:endParaRPr>
                    </a:p>
                    <a:p>
                      <a:pPr algn="ctr">
                        <a:lnSpc>
                          <a:spcPct val="150000"/>
                        </a:lnSpc>
                        <a:spcAft>
                          <a:spcPts val="0"/>
                        </a:spcAft>
                      </a:pPr>
                      <a:r>
                        <a:rPr lang="fr-FR" sz="1400" b="1" dirty="0" smtClean="0">
                          <a:latin typeface="Times New Roman"/>
                          <a:ea typeface="Times New Roman"/>
                          <a:cs typeface="Times New Roman"/>
                        </a:rPr>
                        <a:t>Stade </a:t>
                      </a:r>
                    </a:p>
                    <a:p>
                      <a:pPr algn="ctr">
                        <a:lnSpc>
                          <a:spcPct val="150000"/>
                        </a:lnSpc>
                        <a:spcAft>
                          <a:spcPts val="0"/>
                        </a:spcAft>
                      </a:pPr>
                      <a:r>
                        <a:rPr lang="fr-FR" sz="1400" b="1" dirty="0" smtClean="0">
                          <a:latin typeface="Times New Roman"/>
                          <a:ea typeface="Times New Roman"/>
                          <a:cs typeface="Times New Roman"/>
                        </a:rPr>
                        <a:t>clinique</a:t>
                      </a:r>
                      <a:endParaRPr lang="fr-FR" sz="1400" dirty="0">
                        <a:latin typeface="Times New Roman"/>
                        <a:ea typeface="Calibri"/>
                        <a:cs typeface="Times New Roman"/>
                      </a:endParaRPr>
                    </a:p>
                  </a:txBody>
                  <a:tcPr marL="68580" marR="68580" marT="0" marB="0">
                    <a:solidFill>
                      <a:srgbClr val="00B0F0"/>
                    </a:solidFill>
                  </a:tcPr>
                </a:tc>
                <a:tc>
                  <a:txBody>
                    <a:bodyPr/>
                    <a:lstStyle/>
                    <a:p>
                      <a:pPr algn="ctr">
                        <a:lnSpc>
                          <a:spcPct val="150000"/>
                        </a:lnSpc>
                        <a:spcAft>
                          <a:spcPts val="0"/>
                        </a:spcAft>
                      </a:pPr>
                      <a:r>
                        <a:rPr lang="fr-FR" sz="1600" b="1" dirty="0">
                          <a:latin typeface="Times New Roman"/>
                          <a:ea typeface="Times New Roman"/>
                          <a:cs typeface="Times New Roman"/>
                        </a:rPr>
                        <a:t>1</a:t>
                      </a:r>
                      <a:endParaRPr lang="fr-FR" sz="1600" dirty="0">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1600" dirty="0">
                          <a:latin typeface="Times New Roman"/>
                          <a:ea typeface="Times New Roman"/>
                          <a:cs typeface="Times New Roman"/>
                        </a:rPr>
                        <a:t>1</a:t>
                      </a:r>
                      <a:endParaRPr lang="fr-FR" sz="1600" dirty="0">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1600" dirty="0">
                          <a:latin typeface="Times New Roman"/>
                          <a:ea typeface="Times New Roman"/>
                          <a:cs typeface="Times New Roman"/>
                        </a:rPr>
                        <a:t>4</a:t>
                      </a:r>
                      <a:endParaRPr lang="fr-FR" sz="1600" dirty="0">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1600" dirty="0">
                          <a:latin typeface="Times New Roman"/>
                          <a:ea typeface="Times New Roman"/>
                          <a:cs typeface="Times New Roman"/>
                        </a:rPr>
                        <a:t>6</a:t>
                      </a:r>
                      <a:endParaRPr lang="fr-FR" sz="1600" dirty="0">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1600" dirty="0">
                          <a:latin typeface="Times New Roman"/>
                          <a:ea typeface="Times New Roman"/>
                          <a:cs typeface="Times New Roman"/>
                        </a:rPr>
                        <a:t>11</a:t>
                      </a:r>
                      <a:endParaRPr lang="fr-FR" sz="1600" dirty="0">
                        <a:latin typeface="Times New Roman"/>
                        <a:ea typeface="Calibri"/>
                        <a:cs typeface="Times New Roman"/>
                      </a:endParaRPr>
                    </a:p>
                  </a:txBody>
                  <a:tcPr marL="68580" marR="68580" marT="0" marB="0">
                    <a:solidFill>
                      <a:srgbClr val="99CCFF"/>
                    </a:solidFill>
                  </a:tcPr>
                </a:tc>
              </a:tr>
              <a:tr h="370840">
                <a:tc vMerge="1">
                  <a:txBody>
                    <a:bodyPr/>
                    <a:lstStyle/>
                    <a:p>
                      <a:endParaRPr lang="fr-FR"/>
                    </a:p>
                  </a:txBody>
                  <a:tcPr/>
                </a:tc>
                <a:tc>
                  <a:txBody>
                    <a:bodyPr/>
                    <a:lstStyle/>
                    <a:p>
                      <a:pPr algn="ctr">
                        <a:lnSpc>
                          <a:spcPct val="150000"/>
                        </a:lnSpc>
                        <a:spcAft>
                          <a:spcPts val="0"/>
                        </a:spcAft>
                      </a:pPr>
                      <a:r>
                        <a:rPr lang="fr-FR" sz="1600" b="1" dirty="0">
                          <a:latin typeface="Times New Roman"/>
                          <a:ea typeface="Times New Roman"/>
                          <a:cs typeface="Times New Roman"/>
                        </a:rPr>
                        <a:t>2</a:t>
                      </a:r>
                      <a:endParaRPr lang="fr-FR" sz="1600" dirty="0">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1600">
                          <a:latin typeface="Times New Roman"/>
                          <a:ea typeface="Times New Roman"/>
                          <a:cs typeface="Times New Roman"/>
                        </a:rPr>
                        <a:t>4</a:t>
                      </a:r>
                      <a:endParaRPr lang="fr-FR" sz="1600">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1600">
                          <a:latin typeface="Times New Roman"/>
                          <a:ea typeface="Times New Roman"/>
                          <a:cs typeface="Times New Roman"/>
                        </a:rPr>
                        <a:t>5</a:t>
                      </a:r>
                      <a:endParaRPr lang="fr-FR" sz="1600">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1600" b="1" dirty="0">
                          <a:solidFill>
                            <a:srgbClr val="C00000"/>
                          </a:solidFill>
                          <a:latin typeface="Times New Roman"/>
                          <a:ea typeface="Times New Roman"/>
                          <a:cs typeface="Times New Roman"/>
                        </a:rPr>
                        <a:t>14</a:t>
                      </a:r>
                      <a:endParaRPr lang="fr-FR" sz="1600" b="1" dirty="0">
                        <a:solidFill>
                          <a:srgbClr val="C00000"/>
                        </a:solidFill>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1600">
                          <a:latin typeface="Times New Roman"/>
                          <a:ea typeface="Times New Roman"/>
                          <a:cs typeface="Times New Roman"/>
                        </a:rPr>
                        <a:t>23</a:t>
                      </a:r>
                      <a:endParaRPr lang="fr-FR" sz="1600">
                        <a:latin typeface="Times New Roman"/>
                        <a:ea typeface="Calibri"/>
                        <a:cs typeface="Times New Roman"/>
                      </a:endParaRPr>
                    </a:p>
                  </a:txBody>
                  <a:tcPr marL="68580" marR="68580" marT="0" marB="0">
                    <a:solidFill>
                      <a:srgbClr val="99CCFF"/>
                    </a:solidFill>
                  </a:tcPr>
                </a:tc>
              </a:tr>
              <a:tr h="370840">
                <a:tc vMerge="1">
                  <a:txBody>
                    <a:bodyPr/>
                    <a:lstStyle/>
                    <a:p>
                      <a:endParaRPr lang="fr-FR"/>
                    </a:p>
                  </a:txBody>
                  <a:tcPr/>
                </a:tc>
                <a:tc>
                  <a:txBody>
                    <a:bodyPr/>
                    <a:lstStyle/>
                    <a:p>
                      <a:pPr algn="ctr">
                        <a:lnSpc>
                          <a:spcPct val="150000"/>
                        </a:lnSpc>
                        <a:spcAft>
                          <a:spcPts val="0"/>
                        </a:spcAft>
                      </a:pPr>
                      <a:r>
                        <a:rPr lang="fr-FR" sz="1600" b="1" dirty="0">
                          <a:latin typeface="Times New Roman"/>
                          <a:ea typeface="Times New Roman"/>
                          <a:cs typeface="Times New Roman"/>
                        </a:rPr>
                        <a:t>3</a:t>
                      </a:r>
                      <a:endParaRPr lang="fr-FR" sz="1600" dirty="0">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1600" dirty="0">
                          <a:latin typeface="Times New Roman"/>
                          <a:ea typeface="Times New Roman"/>
                          <a:cs typeface="Times New Roman"/>
                        </a:rPr>
                        <a:t>0</a:t>
                      </a:r>
                      <a:endParaRPr lang="fr-FR" sz="1600" dirty="0">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1600">
                          <a:latin typeface="Times New Roman"/>
                          <a:ea typeface="Times New Roman"/>
                          <a:cs typeface="Times New Roman"/>
                        </a:rPr>
                        <a:t>2</a:t>
                      </a:r>
                      <a:endParaRPr lang="fr-FR" sz="1600">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1600" b="1" dirty="0">
                          <a:solidFill>
                            <a:srgbClr val="C00000"/>
                          </a:solidFill>
                          <a:latin typeface="Times New Roman"/>
                          <a:ea typeface="Times New Roman"/>
                          <a:cs typeface="Times New Roman"/>
                        </a:rPr>
                        <a:t>11</a:t>
                      </a:r>
                      <a:endParaRPr lang="fr-FR" sz="1600" b="1" dirty="0">
                        <a:solidFill>
                          <a:srgbClr val="C00000"/>
                        </a:solidFill>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1600" dirty="0">
                          <a:latin typeface="Times New Roman"/>
                          <a:ea typeface="Times New Roman"/>
                          <a:cs typeface="Times New Roman"/>
                        </a:rPr>
                        <a:t>13</a:t>
                      </a:r>
                      <a:endParaRPr lang="fr-FR" sz="1600" dirty="0">
                        <a:latin typeface="Times New Roman"/>
                        <a:ea typeface="Calibri"/>
                        <a:cs typeface="Times New Roman"/>
                      </a:endParaRPr>
                    </a:p>
                  </a:txBody>
                  <a:tcPr marL="68580" marR="68580" marT="0" marB="0">
                    <a:solidFill>
                      <a:srgbClr val="99CCFF"/>
                    </a:solidFill>
                  </a:tcPr>
                </a:tc>
              </a:tr>
              <a:tr h="370840">
                <a:tc vMerge="1">
                  <a:txBody>
                    <a:bodyPr/>
                    <a:lstStyle/>
                    <a:p>
                      <a:endParaRPr lang="fr-FR"/>
                    </a:p>
                  </a:txBody>
                  <a:tcPr/>
                </a:tc>
                <a:tc>
                  <a:txBody>
                    <a:bodyPr/>
                    <a:lstStyle/>
                    <a:p>
                      <a:pPr algn="ctr">
                        <a:lnSpc>
                          <a:spcPct val="150000"/>
                        </a:lnSpc>
                        <a:spcAft>
                          <a:spcPts val="0"/>
                        </a:spcAft>
                      </a:pPr>
                      <a:r>
                        <a:rPr lang="fr-FR" sz="1600" b="1" dirty="0">
                          <a:latin typeface="Times New Roman"/>
                          <a:ea typeface="Times New Roman"/>
                          <a:cs typeface="Times New Roman"/>
                        </a:rPr>
                        <a:t>4</a:t>
                      </a:r>
                      <a:endParaRPr lang="fr-FR" sz="1600" dirty="0">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1600" dirty="0">
                          <a:latin typeface="Times New Roman"/>
                          <a:ea typeface="Times New Roman"/>
                          <a:cs typeface="Times New Roman"/>
                        </a:rPr>
                        <a:t>0</a:t>
                      </a:r>
                      <a:endParaRPr lang="fr-FR" sz="1600" dirty="0">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1600" dirty="0">
                          <a:latin typeface="Times New Roman"/>
                          <a:ea typeface="Times New Roman"/>
                          <a:cs typeface="Times New Roman"/>
                        </a:rPr>
                        <a:t>0</a:t>
                      </a:r>
                      <a:endParaRPr lang="fr-FR" sz="1600" dirty="0">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1600" dirty="0">
                          <a:latin typeface="Times New Roman"/>
                          <a:ea typeface="Times New Roman"/>
                          <a:cs typeface="Times New Roman"/>
                        </a:rPr>
                        <a:t>3</a:t>
                      </a:r>
                      <a:endParaRPr lang="fr-FR" sz="1600" dirty="0">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1600" dirty="0">
                          <a:latin typeface="Times New Roman"/>
                          <a:ea typeface="Times New Roman"/>
                          <a:cs typeface="Times New Roman"/>
                        </a:rPr>
                        <a:t>3</a:t>
                      </a:r>
                      <a:endParaRPr lang="fr-FR" sz="1600" dirty="0">
                        <a:latin typeface="Times New Roman"/>
                        <a:ea typeface="Calibri"/>
                        <a:cs typeface="Times New Roman"/>
                      </a:endParaRPr>
                    </a:p>
                  </a:txBody>
                  <a:tcPr marL="68580" marR="68580" marT="0" marB="0">
                    <a:solidFill>
                      <a:srgbClr val="99CCFF"/>
                    </a:solidFill>
                  </a:tcPr>
                </a:tc>
              </a:tr>
              <a:tr h="370840">
                <a:tc gridSpan="2">
                  <a:txBody>
                    <a:bodyPr/>
                    <a:lstStyle/>
                    <a:p>
                      <a:pPr algn="ctr">
                        <a:lnSpc>
                          <a:spcPct val="150000"/>
                        </a:lnSpc>
                        <a:spcAft>
                          <a:spcPts val="0"/>
                        </a:spcAft>
                      </a:pPr>
                      <a:r>
                        <a:rPr lang="fr-FR" sz="1600" b="1">
                          <a:latin typeface="Times New Roman"/>
                          <a:ea typeface="Times New Roman"/>
                          <a:cs typeface="Times New Roman"/>
                        </a:rPr>
                        <a:t>TOTAL</a:t>
                      </a:r>
                      <a:endParaRPr lang="fr-FR" sz="1600">
                        <a:latin typeface="Times New Roman"/>
                        <a:ea typeface="Calibri"/>
                        <a:cs typeface="Times New Roman"/>
                      </a:endParaRPr>
                    </a:p>
                  </a:txBody>
                  <a:tcPr marL="68580" marR="68580" marT="0" marB="0">
                    <a:solidFill>
                      <a:srgbClr val="99CCFF"/>
                    </a:solidFill>
                  </a:tcPr>
                </a:tc>
                <a:tc hMerge="1">
                  <a:txBody>
                    <a:bodyPr/>
                    <a:lstStyle/>
                    <a:p>
                      <a:endParaRPr lang="fr-FR"/>
                    </a:p>
                  </a:txBody>
                  <a:tcPr/>
                </a:tc>
                <a:tc>
                  <a:txBody>
                    <a:bodyPr/>
                    <a:lstStyle/>
                    <a:p>
                      <a:pPr algn="ctr">
                        <a:lnSpc>
                          <a:spcPct val="150000"/>
                        </a:lnSpc>
                        <a:spcAft>
                          <a:spcPts val="0"/>
                        </a:spcAft>
                      </a:pPr>
                      <a:r>
                        <a:rPr lang="fr-FR" sz="1600">
                          <a:latin typeface="Times New Roman"/>
                          <a:ea typeface="Times New Roman"/>
                          <a:cs typeface="Times New Roman"/>
                        </a:rPr>
                        <a:t>5</a:t>
                      </a:r>
                      <a:endParaRPr lang="fr-FR" sz="1600">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1600" dirty="0">
                          <a:latin typeface="Times New Roman"/>
                          <a:ea typeface="Times New Roman"/>
                          <a:cs typeface="Times New Roman"/>
                        </a:rPr>
                        <a:t>11</a:t>
                      </a:r>
                      <a:endParaRPr lang="fr-FR" sz="1600" dirty="0">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1600">
                          <a:latin typeface="Times New Roman"/>
                          <a:ea typeface="Times New Roman"/>
                          <a:cs typeface="Times New Roman"/>
                        </a:rPr>
                        <a:t>34</a:t>
                      </a:r>
                      <a:endParaRPr lang="fr-FR" sz="1600">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1600" dirty="0">
                          <a:latin typeface="Times New Roman"/>
                          <a:ea typeface="Times New Roman"/>
                          <a:cs typeface="Times New Roman"/>
                        </a:rPr>
                        <a:t>50</a:t>
                      </a:r>
                      <a:endParaRPr lang="fr-FR" sz="1600" dirty="0">
                        <a:latin typeface="Times New Roman"/>
                        <a:ea typeface="Calibri"/>
                        <a:cs typeface="Times New Roman"/>
                      </a:endParaRPr>
                    </a:p>
                  </a:txBody>
                  <a:tcPr marL="68580" marR="68580" marT="0" marB="0">
                    <a:solidFill>
                      <a:srgbClr val="99CCFF"/>
                    </a:solidFill>
                  </a:tcPr>
                </a:tc>
              </a:tr>
            </a:tbl>
          </a:graphicData>
        </a:graphic>
      </p:graphicFrame>
      <p:sp>
        <p:nvSpPr>
          <p:cNvPr id="4" name="Espace réservé du pied de page 3"/>
          <p:cNvSpPr>
            <a:spLocks noGrp="1"/>
          </p:cNvSpPr>
          <p:nvPr>
            <p:ph type="ftr" sz="quarter" idx="11"/>
          </p:nvPr>
        </p:nvSpPr>
        <p:spPr/>
        <p:txBody>
          <a:bodyPr/>
          <a:lstStyle/>
          <a:p>
            <a:r>
              <a:rPr lang="pt-BR" smtClean="0"/>
              <a:t>Syrinx 2020/ H . KHECHFOUD -faculte de medecine de Bejaia</a:t>
            </a:r>
            <a:endParaRPr lang="fr-FR"/>
          </a:p>
        </p:txBody>
      </p:sp>
      <p:pic>
        <p:nvPicPr>
          <p:cNvPr id="33794" name="Picture 2"/>
          <p:cNvPicPr>
            <a:picLocks noChangeAspect="1" noChangeArrowheads="1"/>
          </p:cNvPicPr>
          <p:nvPr/>
        </p:nvPicPr>
        <p:blipFill>
          <a:blip r:embed="rId2" cstate="print"/>
          <a:srcRect l="24294" r="26566" b="49904"/>
          <a:stretch>
            <a:fillRect/>
          </a:stretch>
        </p:blipFill>
        <p:spPr bwMode="auto">
          <a:xfrm>
            <a:off x="2643176" y="4357696"/>
            <a:ext cx="3476625" cy="1876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3200" i="1" dirty="0" smtClean="0">
                <a:solidFill>
                  <a:srgbClr val="92D050"/>
                </a:solidFill>
              </a:rPr>
              <a:t>Corrélation entre stade clinique et catégorie de syringomyélie </a:t>
            </a:r>
            <a:endParaRPr lang="fr-FR" sz="3200" i="1" dirty="0">
              <a:solidFill>
                <a:srgbClr val="92D050"/>
              </a:solidFill>
            </a:endParaRPr>
          </a:p>
        </p:txBody>
      </p:sp>
      <p:graphicFrame>
        <p:nvGraphicFramePr>
          <p:cNvPr id="5" name="Espace réservé du contenu 4"/>
          <p:cNvGraphicFramePr>
            <a:graphicFrameLocks noGrp="1"/>
          </p:cNvGraphicFramePr>
          <p:nvPr>
            <p:ph idx="1"/>
          </p:nvPr>
        </p:nvGraphicFramePr>
        <p:xfrm>
          <a:off x="714348" y="1500174"/>
          <a:ext cx="6429420" cy="4689158"/>
        </p:xfrm>
        <a:graphic>
          <a:graphicData uri="http://schemas.openxmlformats.org/drawingml/2006/table">
            <a:tbl>
              <a:tblPr firstRow="1" bandRow="1">
                <a:tableStyleId>{5C22544A-7EE6-4342-B048-85BDC9FD1C3A}</a:tableStyleId>
              </a:tblPr>
              <a:tblGrid>
                <a:gridCol w="1742607"/>
                <a:gridCol w="829161"/>
                <a:gridCol w="1285884"/>
                <a:gridCol w="1285884"/>
                <a:gridCol w="1285884"/>
              </a:tblGrid>
              <a:tr h="620078">
                <a:tc>
                  <a:txBody>
                    <a:bodyPr/>
                    <a:lstStyle/>
                    <a:p>
                      <a:pPr algn="ctr">
                        <a:lnSpc>
                          <a:spcPct val="150000"/>
                        </a:lnSpc>
                        <a:spcAft>
                          <a:spcPts val="0"/>
                        </a:spcAft>
                      </a:pPr>
                      <a:endParaRPr lang="fr-FR" sz="1400" dirty="0">
                        <a:solidFill>
                          <a:schemeClr val="bg1"/>
                        </a:solidFill>
                        <a:latin typeface="Times New Roman"/>
                        <a:ea typeface="Calibri"/>
                        <a:cs typeface="Times New Roman"/>
                      </a:endParaRPr>
                    </a:p>
                  </a:txBody>
                  <a:tcPr marL="68580" marR="68580" marT="0" marB="0" anchor="ctr">
                    <a:solidFill>
                      <a:schemeClr val="bg1"/>
                    </a:solidFill>
                  </a:tcPr>
                </a:tc>
                <a:tc gridSpan="4">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fr-FR" sz="2000" dirty="0" smtClean="0">
                          <a:solidFill>
                            <a:schemeClr val="bg1"/>
                          </a:solidFill>
                          <a:latin typeface="Times New Roman"/>
                          <a:ea typeface="Calibri"/>
                          <a:cs typeface="Times New Roman"/>
                        </a:rPr>
                        <a:t>Catégorie</a:t>
                      </a:r>
                      <a:r>
                        <a:rPr lang="fr-FR" sz="2000" baseline="0" dirty="0" smtClean="0">
                          <a:solidFill>
                            <a:schemeClr val="bg1"/>
                          </a:solidFill>
                          <a:latin typeface="Times New Roman"/>
                          <a:ea typeface="Calibri"/>
                          <a:cs typeface="Times New Roman"/>
                        </a:rPr>
                        <a:t> de la cavité syringomyélique</a:t>
                      </a:r>
                      <a:endParaRPr lang="fr-FR" sz="2800" dirty="0">
                        <a:solidFill>
                          <a:schemeClr val="bg1"/>
                        </a:solidFill>
                        <a:latin typeface="Times New Roman"/>
                        <a:ea typeface="Calibri"/>
                        <a:cs typeface="Times New Roman"/>
                      </a:endParaRPr>
                    </a:p>
                  </a:txBody>
                  <a:tcPr marL="68580" marR="68580" marT="0" marB="0" anchor="ctr">
                    <a:solidFill>
                      <a:srgbClr val="00B0F0"/>
                    </a:solidFill>
                  </a:tcPr>
                </a:tc>
                <a:tc hMerge="1">
                  <a:txBody>
                    <a:bodyPr/>
                    <a:lstStyle/>
                    <a:p>
                      <a:pPr algn="ctr">
                        <a:lnSpc>
                          <a:spcPct val="150000"/>
                        </a:lnSpc>
                        <a:spcAft>
                          <a:spcPts val="0"/>
                        </a:spcAft>
                      </a:pPr>
                      <a:endParaRPr lang="fr-FR" sz="2000" dirty="0">
                        <a:solidFill>
                          <a:schemeClr val="tx2">
                            <a:lumMod val="10000"/>
                          </a:schemeClr>
                        </a:solidFill>
                        <a:latin typeface="Times New Roman"/>
                        <a:ea typeface="Calibri"/>
                        <a:cs typeface="Times New Roman"/>
                      </a:endParaRPr>
                    </a:p>
                  </a:txBody>
                  <a:tcPr marL="68580" marR="68580" marT="0" marB="0" anchor="ctr">
                    <a:solidFill>
                      <a:srgbClr val="92D050"/>
                    </a:solidFill>
                  </a:tcPr>
                </a:tc>
                <a:tc hMerge="1">
                  <a:txBody>
                    <a:bodyPr/>
                    <a:lstStyle/>
                    <a:p>
                      <a:pPr algn="ctr">
                        <a:lnSpc>
                          <a:spcPct val="150000"/>
                        </a:lnSpc>
                        <a:spcAft>
                          <a:spcPts val="0"/>
                        </a:spcAft>
                      </a:pPr>
                      <a:endParaRPr lang="fr-FR" sz="2000" dirty="0">
                        <a:solidFill>
                          <a:schemeClr val="tx2">
                            <a:lumMod val="10000"/>
                          </a:schemeClr>
                        </a:solidFill>
                        <a:latin typeface="Times New Roman"/>
                        <a:ea typeface="Calibri"/>
                        <a:cs typeface="Times New Roman"/>
                      </a:endParaRPr>
                    </a:p>
                  </a:txBody>
                  <a:tcPr marL="68580" marR="68580" marT="0" marB="0" anchor="ctr">
                    <a:solidFill>
                      <a:srgbClr val="FFFF00"/>
                    </a:solidFill>
                  </a:tcPr>
                </a:tc>
                <a:tc hMerge="1">
                  <a:txBody>
                    <a:bodyPr/>
                    <a:lstStyle/>
                    <a:p>
                      <a:pPr algn="ctr">
                        <a:lnSpc>
                          <a:spcPct val="150000"/>
                        </a:lnSpc>
                        <a:spcAft>
                          <a:spcPts val="0"/>
                        </a:spcAft>
                      </a:pPr>
                      <a:endParaRPr lang="fr-FR" sz="2000" dirty="0">
                        <a:solidFill>
                          <a:schemeClr val="tx2">
                            <a:lumMod val="10000"/>
                          </a:schemeClr>
                        </a:solidFill>
                        <a:latin typeface="Times New Roman"/>
                        <a:ea typeface="Calibri"/>
                        <a:cs typeface="Times New Roman"/>
                      </a:endParaRPr>
                    </a:p>
                  </a:txBody>
                  <a:tcPr marL="68580" marR="68580" marT="0" marB="0" anchor="ctr">
                    <a:solidFill>
                      <a:srgbClr val="FFC000"/>
                    </a:solidFill>
                  </a:tcPr>
                </a:tc>
              </a:tr>
              <a:tr h="457200">
                <a:tc rowSpan="2">
                  <a:txBody>
                    <a:bodyPr/>
                    <a:lstStyle/>
                    <a:p>
                      <a:pPr algn="ctr">
                        <a:lnSpc>
                          <a:spcPct val="150000"/>
                        </a:lnSpc>
                        <a:spcAft>
                          <a:spcPts val="0"/>
                        </a:spcAft>
                      </a:pPr>
                      <a:r>
                        <a:rPr lang="fr-FR" sz="1800" b="1" dirty="0">
                          <a:latin typeface="Times New Roman"/>
                          <a:ea typeface="Times New Roman"/>
                          <a:cs typeface="Times New Roman"/>
                        </a:rPr>
                        <a:t>stade</a:t>
                      </a:r>
                      <a:endParaRPr lang="fr-FR" sz="1800" dirty="0">
                        <a:latin typeface="Times New Roman"/>
                        <a:ea typeface="Calibri"/>
                        <a:cs typeface="Times New Roman"/>
                      </a:endParaRPr>
                    </a:p>
                    <a:p>
                      <a:pPr algn="ctr">
                        <a:lnSpc>
                          <a:spcPct val="150000"/>
                        </a:lnSpc>
                        <a:spcAft>
                          <a:spcPts val="0"/>
                        </a:spcAft>
                      </a:pPr>
                      <a:r>
                        <a:rPr lang="fr-FR" sz="1800" b="1" dirty="0">
                          <a:latin typeface="Times New Roman"/>
                          <a:ea typeface="Times New Roman"/>
                          <a:cs typeface="Times New Roman"/>
                        </a:rPr>
                        <a:t>clinique</a:t>
                      </a:r>
                      <a:endParaRPr lang="fr-FR" sz="1800" dirty="0">
                        <a:latin typeface="Times New Roman"/>
                        <a:ea typeface="Calibri"/>
                        <a:cs typeface="Times New Roman"/>
                      </a:endParaRPr>
                    </a:p>
                  </a:txBody>
                  <a:tcPr marL="68580" marR="68580" marT="0" marB="0" anchor="ctr">
                    <a:solidFill>
                      <a:srgbClr val="00B0F0"/>
                    </a:solidFill>
                  </a:tcPr>
                </a:tc>
                <a:tc>
                  <a:txBody>
                    <a:bodyPr/>
                    <a:lstStyle/>
                    <a:p>
                      <a:pPr algn="ctr">
                        <a:lnSpc>
                          <a:spcPct val="150000"/>
                        </a:lnSpc>
                        <a:spcAft>
                          <a:spcPts val="0"/>
                        </a:spcAft>
                      </a:pPr>
                      <a:r>
                        <a:rPr lang="fr-FR" sz="2400" dirty="0" smtClean="0">
                          <a:solidFill>
                            <a:schemeClr val="tx2">
                              <a:lumMod val="10000"/>
                            </a:schemeClr>
                          </a:solidFill>
                          <a:latin typeface="Times New Roman"/>
                          <a:ea typeface="Calibri"/>
                          <a:cs typeface="Times New Roman"/>
                        </a:rPr>
                        <a:t>A</a:t>
                      </a:r>
                      <a:endParaRPr lang="fr-FR" sz="2400" dirty="0">
                        <a:solidFill>
                          <a:schemeClr val="tx2">
                            <a:lumMod val="10000"/>
                          </a:schemeClr>
                        </a:solidFill>
                        <a:latin typeface="Times New Roman"/>
                        <a:ea typeface="Calibri"/>
                        <a:cs typeface="Times New Roman"/>
                      </a:endParaRPr>
                    </a:p>
                  </a:txBody>
                  <a:tcPr marL="68580" marR="68580" marT="0" marB="0" anchor="ctr">
                    <a:solidFill>
                      <a:srgbClr val="91BDB9"/>
                    </a:solidFill>
                  </a:tcPr>
                </a:tc>
                <a:tc>
                  <a:txBody>
                    <a:bodyPr/>
                    <a:lstStyle/>
                    <a:p>
                      <a:pPr algn="ctr">
                        <a:lnSpc>
                          <a:spcPct val="150000"/>
                        </a:lnSpc>
                        <a:spcAft>
                          <a:spcPts val="0"/>
                        </a:spcAft>
                      </a:pPr>
                      <a:r>
                        <a:rPr lang="fr-FR" sz="2400" dirty="0" smtClean="0">
                          <a:solidFill>
                            <a:schemeClr val="tx2">
                              <a:lumMod val="10000"/>
                            </a:schemeClr>
                          </a:solidFill>
                          <a:latin typeface="Times New Roman"/>
                          <a:ea typeface="Calibri"/>
                          <a:cs typeface="Times New Roman"/>
                        </a:rPr>
                        <a:t>B</a:t>
                      </a:r>
                      <a:endParaRPr lang="fr-FR" sz="2400" dirty="0">
                        <a:solidFill>
                          <a:schemeClr val="tx2">
                            <a:lumMod val="10000"/>
                          </a:schemeClr>
                        </a:solidFill>
                        <a:latin typeface="Times New Roman"/>
                        <a:ea typeface="Calibri"/>
                        <a:cs typeface="Times New Roman"/>
                      </a:endParaRPr>
                    </a:p>
                  </a:txBody>
                  <a:tcPr marL="68580" marR="68580" marT="0" marB="0" anchor="ctr">
                    <a:solidFill>
                      <a:srgbClr val="92D050"/>
                    </a:solidFill>
                  </a:tcPr>
                </a:tc>
                <a:tc>
                  <a:txBody>
                    <a:bodyPr/>
                    <a:lstStyle/>
                    <a:p>
                      <a:pPr algn="ctr">
                        <a:lnSpc>
                          <a:spcPct val="150000"/>
                        </a:lnSpc>
                        <a:spcAft>
                          <a:spcPts val="0"/>
                        </a:spcAft>
                      </a:pPr>
                      <a:r>
                        <a:rPr lang="fr-FR" sz="2400" dirty="0" smtClean="0">
                          <a:solidFill>
                            <a:schemeClr val="tx2">
                              <a:lumMod val="10000"/>
                            </a:schemeClr>
                          </a:solidFill>
                          <a:latin typeface="Times New Roman"/>
                          <a:ea typeface="Calibri"/>
                          <a:cs typeface="Times New Roman"/>
                        </a:rPr>
                        <a:t>C</a:t>
                      </a:r>
                      <a:endParaRPr lang="fr-FR" sz="2400" dirty="0">
                        <a:solidFill>
                          <a:schemeClr val="tx2">
                            <a:lumMod val="10000"/>
                          </a:schemeClr>
                        </a:solidFill>
                        <a:latin typeface="Times New Roman"/>
                        <a:ea typeface="Calibri"/>
                        <a:cs typeface="Times New Roman"/>
                      </a:endParaRPr>
                    </a:p>
                  </a:txBody>
                  <a:tcPr marL="68580" marR="68580" marT="0" marB="0" anchor="ctr">
                    <a:solidFill>
                      <a:srgbClr val="FFFF00"/>
                    </a:solidFill>
                  </a:tcPr>
                </a:tc>
                <a:tc>
                  <a:txBody>
                    <a:bodyPr/>
                    <a:lstStyle/>
                    <a:p>
                      <a:pPr algn="ctr">
                        <a:lnSpc>
                          <a:spcPct val="150000"/>
                        </a:lnSpc>
                        <a:spcAft>
                          <a:spcPts val="0"/>
                        </a:spcAft>
                      </a:pPr>
                      <a:r>
                        <a:rPr lang="fr-FR" sz="2400" dirty="0" smtClean="0">
                          <a:solidFill>
                            <a:schemeClr val="tx2">
                              <a:lumMod val="10000"/>
                            </a:schemeClr>
                          </a:solidFill>
                          <a:latin typeface="Times New Roman"/>
                          <a:ea typeface="Calibri"/>
                          <a:cs typeface="Times New Roman"/>
                        </a:rPr>
                        <a:t>D</a:t>
                      </a:r>
                      <a:endParaRPr lang="fr-FR" sz="2400" dirty="0">
                        <a:solidFill>
                          <a:schemeClr val="tx2">
                            <a:lumMod val="10000"/>
                          </a:schemeClr>
                        </a:solidFill>
                        <a:latin typeface="Times New Roman"/>
                        <a:ea typeface="Calibri"/>
                        <a:cs typeface="Times New Roman"/>
                      </a:endParaRPr>
                    </a:p>
                  </a:txBody>
                  <a:tcPr marL="68580" marR="68580" marT="0" marB="0" anchor="ctr">
                    <a:solidFill>
                      <a:srgbClr val="FFC000"/>
                    </a:solidFill>
                  </a:tcPr>
                </a:tc>
              </a:tr>
              <a:tr h="370840">
                <a:tc vMerge="1">
                  <a:txBody>
                    <a:bodyPr/>
                    <a:lstStyle/>
                    <a:p>
                      <a:pPr algn="ctr">
                        <a:lnSpc>
                          <a:spcPct val="150000"/>
                        </a:lnSpc>
                        <a:spcAft>
                          <a:spcPts val="0"/>
                        </a:spcAft>
                      </a:pPr>
                      <a:endParaRPr lang="fr-FR" sz="1600" dirty="0">
                        <a:latin typeface="Times New Roman"/>
                        <a:ea typeface="Calibri"/>
                        <a:cs typeface="Times New Roman"/>
                      </a:endParaRPr>
                    </a:p>
                  </a:txBody>
                  <a:tcPr marL="68580" marR="68580" marT="0" marB="0" anchor="ctr"/>
                </a:tc>
                <a:tc>
                  <a:txBody>
                    <a:bodyPr/>
                    <a:lstStyle/>
                    <a:p>
                      <a:pPr algn="ctr">
                        <a:lnSpc>
                          <a:spcPct val="150000"/>
                        </a:lnSpc>
                        <a:spcAft>
                          <a:spcPts val="0"/>
                        </a:spcAft>
                      </a:pPr>
                      <a:r>
                        <a:rPr lang="fr-FR" sz="1800" b="1" dirty="0" smtClean="0">
                          <a:latin typeface="Times New Roman"/>
                          <a:ea typeface="Times New Roman"/>
                          <a:cs typeface="Times New Roman"/>
                        </a:rPr>
                        <a:t>n</a:t>
                      </a:r>
                      <a:endParaRPr lang="fr-FR" sz="1800" dirty="0">
                        <a:latin typeface="Times New Roman"/>
                        <a:ea typeface="Calibri"/>
                        <a:cs typeface="Times New Roman"/>
                      </a:endParaRPr>
                    </a:p>
                  </a:txBody>
                  <a:tcPr marL="68580" marR="68580" marT="0" marB="0" anchor="ctr">
                    <a:solidFill>
                      <a:srgbClr val="91BDB9"/>
                    </a:solidFill>
                  </a:tcPr>
                </a:tc>
                <a:tc>
                  <a:txBody>
                    <a:bodyPr/>
                    <a:lstStyle/>
                    <a:p>
                      <a:pPr algn="ctr">
                        <a:lnSpc>
                          <a:spcPct val="150000"/>
                        </a:lnSpc>
                        <a:spcAft>
                          <a:spcPts val="0"/>
                        </a:spcAft>
                      </a:pPr>
                      <a:r>
                        <a:rPr lang="fr-FR" sz="1800" b="1" dirty="0" smtClean="0">
                          <a:latin typeface="Times New Roman"/>
                          <a:ea typeface="Times New Roman"/>
                          <a:cs typeface="Times New Roman"/>
                        </a:rPr>
                        <a:t>n</a:t>
                      </a:r>
                      <a:endParaRPr lang="fr-FR" sz="1800" dirty="0">
                        <a:latin typeface="Times New Roman"/>
                        <a:ea typeface="Calibri"/>
                        <a:cs typeface="Times New Roman"/>
                      </a:endParaRPr>
                    </a:p>
                  </a:txBody>
                  <a:tcPr marL="68580" marR="68580" marT="0" marB="0" anchor="ctr">
                    <a:solidFill>
                      <a:srgbClr val="92D050"/>
                    </a:solidFill>
                  </a:tcPr>
                </a:tc>
                <a:tc>
                  <a:txBody>
                    <a:bodyPr/>
                    <a:lstStyle/>
                    <a:p>
                      <a:pPr algn="ctr">
                        <a:lnSpc>
                          <a:spcPct val="150000"/>
                        </a:lnSpc>
                        <a:spcAft>
                          <a:spcPts val="0"/>
                        </a:spcAft>
                      </a:pPr>
                      <a:r>
                        <a:rPr lang="fr-FR" sz="1800" b="1" dirty="0" smtClean="0">
                          <a:latin typeface="Times New Roman"/>
                          <a:ea typeface="Times New Roman"/>
                          <a:cs typeface="Times New Roman"/>
                        </a:rPr>
                        <a:t>n</a:t>
                      </a:r>
                      <a:endParaRPr lang="fr-FR" sz="1800" dirty="0">
                        <a:latin typeface="Times New Roman"/>
                        <a:ea typeface="Calibri"/>
                        <a:cs typeface="Times New Roman"/>
                      </a:endParaRPr>
                    </a:p>
                  </a:txBody>
                  <a:tcPr marL="68580" marR="68580" marT="0" marB="0" anchor="ctr">
                    <a:solidFill>
                      <a:srgbClr val="FFFF00"/>
                    </a:solidFill>
                  </a:tcPr>
                </a:tc>
                <a:tc>
                  <a:txBody>
                    <a:bodyPr/>
                    <a:lstStyle/>
                    <a:p>
                      <a:pPr algn="ctr">
                        <a:lnSpc>
                          <a:spcPct val="150000"/>
                        </a:lnSpc>
                        <a:spcAft>
                          <a:spcPts val="0"/>
                        </a:spcAft>
                      </a:pPr>
                      <a:r>
                        <a:rPr lang="fr-FR" sz="1800" b="1" dirty="0" smtClean="0">
                          <a:latin typeface="Times New Roman"/>
                          <a:ea typeface="Times New Roman"/>
                          <a:cs typeface="Times New Roman"/>
                        </a:rPr>
                        <a:t>n</a:t>
                      </a:r>
                      <a:endParaRPr lang="fr-FR" sz="1800" dirty="0">
                        <a:latin typeface="Times New Roman"/>
                        <a:ea typeface="Calibri"/>
                        <a:cs typeface="Times New Roman"/>
                      </a:endParaRPr>
                    </a:p>
                  </a:txBody>
                  <a:tcPr marL="68580" marR="68580" marT="0" marB="0" anchor="ctr">
                    <a:solidFill>
                      <a:srgbClr val="FFC000"/>
                    </a:solidFill>
                  </a:tcPr>
                </a:tc>
              </a:tr>
              <a:tr h="370840">
                <a:tc>
                  <a:txBody>
                    <a:bodyPr/>
                    <a:lstStyle/>
                    <a:p>
                      <a:pPr algn="ctr">
                        <a:lnSpc>
                          <a:spcPct val="150000"/>
                        </a:lnSpc>
                        <a:spcAft>
                          <a:spcPts val="0"/>
                        </a:spcAft>
                      </a:pPr>
                      <a:r>
                        <a:rPr lang="fr-FR" sz="2400" b="1" dirty="0">
                          <a:latin typeface="Times New Roman"/>
                          <a:ea typeface="Times New Roman"/>
                          <a:cs typeface="Times New Roman"/>
                        </a:rPr>
                        <a:t>1</a:t>
                      </a:r>
                      <a:endParaRPr lang="fr-FR" sz="3600" dirty="0">
                        <a:latin typeface="Times New Roman"/>
                        <a:ea typeface="Calibri"/>
                        <a:cs typeface="Times New Roman"/>
                      </a:endParaRPr>
                    </a:p>
                  </a:txBody>
                  <a:tcPr marL="68580" marR="68580" marT="0" marB="0" anchor="ctr">
                    <a:solidFill>
                      <a:srgbClr val="00B0F0"/>
                    </a:solidFill>
                  </a:tcPr>
                </a:tc>
                <a:tc>
                  <a:txBody>
                    <a:bodyPr/>
                    <a:lstStyle/>
                    <a:p>
                      <a:pPr algn="ctr">
                        <a:lnSpc>
                          <a:spcPct val="150000"/>
                        </a:lnSpc>
                        <a:spcAft>
                          <a:spcPts val="0"/>
                        </a:spcAft>
                      </a:pPr>
                      <a:r>
                        <a:rPr lang="fr-FR" sz="1800" b="1" dirty="0">
                          <a:latin typeface="Times New Roman"/>
                          <a:ea typeface="Times New Roman"/>
                          <a:cs typeface="Times New Roman"/>
                        </a:rPr>
                        <a:t>1</a:t>
                      </a:r>
                      <a:endParaRPr lang="fr-FR" sz="1800" b="1" dirty="0">
                        <a:latin typeface="Times New Roman"/>
                        <a:ea typeface="Calibri"/>
                        <a:cs typeface="Times New Roman"/>
                      </a:endParaRPr>
                    </a:p>
                  </a:txBody>
                  <a:tcPr marL="68580" marR="68580" marT="0" marB="0" anchor="ctr">
                    <a:solidFill>
                      <a:srgbClr val="91BDB9"/>
                    </a:solidFill>
                  </a:tcPr>
                </a:tc>
                <a:tc>
                  <a:txBody>
                    <a:bodyPr/>
                    <a:lstStyle/>
                    <a:p>
                      <a:pPr algn="ctr">
                        <a:lnSpc>
                          <a:spcPct val="150000"/>
                        </a:lnSpc>
                        <a:spcAft>
                          <a:spcPts val="0"/>
                        </a:spcAft>
                      </a:pPr>
                      <a:r>
                        <a:rPr lang="fr-FR" sz="1800" b="1" dirty="0" smtClean="0">
                          <a:solidFill>
                            <a:srgbClr val="C00000"/>
                          </a:solidFill>
                          <a:latin typeface="Times New Roman"/>
                          <a:ea typeface="Calibri"/>
                          <a:cs typeface="Times New Roman"/>
                        </a:rPr>
                        <a:t>5</a:t>
                      </a:r>
                      <a:endParaRPr lang="fr-FR" sz="1800" b="1" dirty="0">
                        <a:solidFill>
                          <a:srgbClr val="C00000"/>
                        </a:solidFill>
                        <a:latin typeface="Times New Roman"/>
                        <a:ea typeface="Calibri"/>
                        <a:cs typeface="Times New Roman"/>
                      </a:endParaRPr>
                    </a:p>
                  </a:txBody>
                  <a:tcPr marL="68580" marR="68580" marT="0" marB="0" anchor="ctr">
                    <a:solidFill>
                      <a:srgbClr val="92D050"/>
                    </a:solidFill>
                  </a:tcPr>
                </a:tc>
                <a:tc>
                  <a:txBody>
                    <a:bodyPr/>
                    <a:lstStyle/>
                    <a:p>
                      <a:pPr algn="ctr">
                        <a:lnSpc>
                          <a:spcPct val="150000"/>
                        </a:lnSpc>
                        <a:spcAft>
                          <a:spcPts val="0"/>
                        </a:spcAft>
                      </a:pPr>
                      <a:r>
                        <a:rPr lang="fr-FR" sz="1800" b="1" dirty="0">
                          <a:latin typeface="Times New Roman"/>
                          <a:ea typeface="Calibri"/>
                          <a:cs typeface="Times New Roman"/>
                        </a:rPr>
                        <a:t>3</a:t>
                      </a:r>
                    </a:p>
                  </a:txBody>
                  <a:tcPr marL="68580" marR="68580" marT="0" marB="0" anchor="ctr">
                    <a:solidFill>
                      <a:srgbClr val="FFFF00"/>
                    </a:solidFill>
                  </a:tcPr>
                </a:tc>
                <a:tc>
                  <a:txBody>
                    <a:bodyPr/>
                    <a:lstStyle/>
                    <a:p>
                      <a:pPr algn="ctr">
                        <a:lnSpc>
                          <a:spcPct val="150000"/>
                        </a:lnSpc>
                        <a:spcAft>
                          <a:spcPts val="0"/>
                        </a:spcAft>
                      </a:pPr>
                      <a:r>
                        <a:rPr lang="fr-FR" sz="1800" b="1" dirty="0">
                          <a:solidFill>
                            <a:srgbClr val="C00000"/>
                          </a:solidFill>
                          <a:latin typeface="Times New Roman"/>
                          <a:ea typeface="Times New Roman"/>
                          <a:cs typeface="Times New Roman"/>
                        </a:rPr>
                        <a:t>3</a:t>
                      </a:r>
                      <a:endParaRPr lang="fr-FR" sz="1800" b="1" dirty="0">
                        <a:solidFill>
                          <a:srgbClr val="C00000"/>
                        </a:solidFill>
                        <a:latin typeface="Times New Roman"/>
                        <a:ea typeface="Calibri"/>
                        <a:cs typeface="Times New Roman"/>
                      </a:endParaRPr>
                    </a:p>
                  </a:txBody>
                  <a:tcPr marL="68580" marR="68580" marT="0" marB="0" anchor="ctr">
                    <a:solidFill>
                      <a:srgbClr val="FFC000"/>
                    </a:solidFill>
                  </a:tcPr>
                </a:tc>
              </a:tr>
              <a:tr h="370840">
                <a:tc>
                  <a:txBody>
                    <a:bodyPr/>
                    <a:lstStyle/>
                    <a:p>
                      <a:pPr algn="ctr">
                        <a:lnSpc>
                          <a:spcPct val="150000"/>
                        </a:lnSpc>
                        <a:spcAft>
                          <a:spcPts val="0"/>
                        </a:spcAft>
                      </a:pPr>
                      <a:r>
                        <a:rPr lang="fr-FR" sz="2400" b="1" dirty="0">
                          <a:latin typeface="Times New Roman"/>
                          <a:ea typeface="Times New Roman"/>
                          <a:cs typeface="Times New Roman"/>
                        </a:rPr>
                        <a:t>2</a:t>
                      </a:r>
                      <a:endParaRPr lang="fr-FR" sz="3600" dirty="0">
                        <a:latin typeface="Times New Roman"/>
                        <a:ea typeface="Calibri"/>
                        <a:cs typeface="Times New Roman"/>
                      </a:endParaRPr>
                    </a:p>
                  </a:txBody>
                  <a:tcPr marL="68580" marR="68580" marT="0" marB="0" anchor="ctr">
                    <a:solidFill>
                      <a:srgbClr val="00B0F0"/>
                    </a:solidFill>
                  </a:tcPr>
                </a:tc>
                <a:tc>
                  <a:txBody>
                    <a:bodyPr/>
                    <a:lstStyle/>
                    <a:p>
                      <a:pPr algn="ctr">
                        <a:lnSpc>
                          <a:spcPct val="150000"/>
                        </a:lnSpc>
                        <a:spcAft>
                          <a:spcPts val="0"/>
                        </a:spcAft>
                      </a:pPr>
                      <a:r>
                        <a:rPr lang="fr-FR" sz="1800" b="1" dirty="0" smtClean="0">
                          <a:solidFill>
                            <a:srgbClr val="C00000"/>
                          </a:solidFill>
                          <a:latin typeface="Times New Roman"/>
                          <a:ea typeface="Times New Roman"/>
                          <a:cs typeface="Times New Roman"/>
                        </a:rPr>
                        <a:t>12</a:t>
                      </a:r>
                      <a:endParaRPr lang="fr-FR" sz="1800" b="1" dirty="0">
                        <a:solidFill>
                          <a:srgbClr val="C00000"/>
                        </a:solidFill>
                        <a:latin typeface="Times New Roman"/>
                        <a:ea typeface="Calibri"/>
                        <a:cs typeface="Times New Roman"/>
                      </a:endParaRPr>
                    </a:p>
                  </a:txBody>
                  <a:tcPr marL="68580" marR="68580" marT="0" marB="0" anchor="ctr">
                    <a:solidFill>
                      <a:srgbClr val="91BDB9"/>
                    </a:solidFill>
                  </a:tcPr>
                </a:tc>
                <a:tc>
                  <a:txBody>
                    <a:bodyPr/>
                    <a:lstStyle/>
                    <a:p>
                      <a:pPr algn="ctr">
                        <a:lnSpc>
                          <a:spcPct val="150000"/>
                        </a:lnSpc>
                        <a:spcAft>
                          <a:spcPts val="0"/>
                        </a:spcAft>
                      </a:pPr>
                      <a:r>
                        <a:rPr lang="fr-FR" sz="1800" b="1" dirty="0" smtClean="0">
                          <a:solidFill>
                            <a:srgbClr val="C00000"/>
                          </a:solidFill>
                          <a:latin typeface="Times New Roman"/>
                          <a:ea typeface="Times New Roman"/>
                          <a:cs typeface="Times New Roman"/>
                        </a:rPr>
                        <a:t>5</a:t>
                      </a:r>
                      <a:endParaRPr lang="fr-FR" sz="1800" b="1" dirty="0">
                        <a:solidFill>
                          <a:srgbClr val="C00000"/>
                        </a:solidFill>
                        <a:latin typeface="Times New Roman"/>
                        <a:ea typeface="Calibri"/>
                        <a:cs typeface="Times New Roman"/>
                      </a:endParaRPr>
                    </a:p>
                  </a:txBody>
                  <a:tcPr marL="68580" marR="68580" marT="0" marB="0" anchor="ctr">
                    <a:solidFill>
                      <a:srgbClr val="92D050"/>
                    </a:solidFill>
                  </a:tcPr>
                </a:tc>
                <a:tc>
                  <a:txBody>
                    <a:bodyPr/>
                    <a:lstStyle/>
                    <a:p>
                      <a:pPr algn="ctr">
                        <a:lnSpc>
                          <a:spcPct val="150000"/>
                        </a:lnSpc>
                        <a:spcAft>
                          <a:spcPts val="0"/>
                        </a:spcAft>
                      </a:pPr>
                      <a:r>
                        <a:rPr lang="fr-FR" sz="1800" b="1" dirty="0" smtClean="0">
                          <a:latin typeface="Times New Roman"/>
                          <a:ea typeface="Calibri"/>
                          <a:cs typeface="Times New Roman"/>
                        </a:rPr>
                        <a:t>3</a:t>
                      </a:r>
                      <a:endParaRPr lang="fr-FR" sz="1800" b="1" dirty="0">
                        <a:latin typeface="Times New Roman"/>
                        <a:ea typeface="Calibri"/>
                        <a:cs typeface="Times New Roman"/>
                      </a:endParaRPr>
                    </a:p>
                  </a:txBody>
                  <a:tcPr marL="68580" marR="68580" marT="0" marB="0" anchor="ctr">
                    <a:solidFill>
                      <a:srgbClr val="FFFF00"/>
                    </a:solidFill>
                  </a:tcPr>
                </a:tc>
                <a:tc>
                  <a:txBody>
                    <a:bodyPr/>
                    <a:lstStyle/>
                    <a:p>
                      <a:pPr algn="ctr">
                        <a:lnSpc>
                          <a:spcPct val="150000"/>
                        </a:lnSpc>
                        <a:spcAft>
                          <a:spcPts val="0"/>
                        </a:spcAft>
                      </a:pPr>
                      <a:r>
                        <a:rPr lang="fr-FR" sz="1800" b="1" dirty="0">
                          <a:latin typeface="Times New Roman"/>
                          <a:ea typeface="Calibri"/>
                          <a:cs typeface="Times New Roman"/>
                        </a:rPr>
                        <a:t>1</a:t>
                      </a:r>
                    </a:p>
                  </a:txBody>
                  <a:tcPr marL="68580" marR="68580" marT="0" marB="0" anchor="ctr">
                    <a:solidFill>
                      <a:srgbClr val="FFC000"/>
                    </a:solidFill>
                  </a:tcPr>
                </a:tc>
              </a:tr>
              <a:tr h="370840">
                <a:tc>
                  <a:txBody>
                    <a:bodyPr/>
                    <a:lstStyle/>
                    <a:p>
                      <a:pPr algn="ctr">
                        <a:lnSpc>
                          <a:spcPct val="150000"/>
                        </a:lnSpc>
                        <a:spcAft>
                          <a:spcPts val="0"/>
                        </a:spcAft>
                      </a:pPr>
                      <a:r>
                        <a:rPr lang="fr-FR" sz="2400" b="1" dirty="0">
                          <a:latin typeface="Times New Roman"/>
                          <a:ea typeface="Times New Roman"/>
                          <a:cs typeface="Times New Roman"/>
                        </a:rPr>
                        <a:t>3</a:t>
                      </a:r>
                      <a:endParaRPr lang="fr-FR" sz="3600" dirty="0">
                        <a:latin typeface="Times New Roman"/>
                        <a:ea typeface="Calibri"/>
                        <a:cs typeface="Times New Roman"/>
                      </a:endParaRPr>
                    </a:p>
                  </a:txBody>
                  <a:tcPr marL="68580" marR="68580" marT="0" marB="0" anchor="ctr">
                    <a:solidFill>
                      <a:srgbClr val="00B0F0"/>
                    </a:solidFill>
                  </a:tcPr>
                </a:tc>
                <a:tc>
                  <a:txBody>
                    <a:bodyPr/>
                    <a:lstStyle/>
                    <a:p>
                      <a:pPr algn="ctr">
                        <a:lnSpc>
                          <a:spcPct val="150000"/>
                        </a:lnSpc>
                        <a:spcAft>
                          <a:spcPts val="0"/>
                        </a:spcAft>
                      </a:pPr>
                      <a:r>
                        <a:rPr lang="fr-FR" sz="1800" b="1" dirty="0">
                          <a:latin typeface="Times New Roman"/>
                          <a:ea typeface="Calibri"/>
                          <a:cs typeface="Times New Roman"/>
                        </a:rPr>
                        <a:t>5</a:t>
                      </a:r>
                    </a:p>
                  </a:txBody>
                  <a:tcPr marL="68580" marR="68580" marT="0" marB="0" anchor="ctr">
                    <a:solidFill>
                      <a:srgbClr val="91BDB9"/>
                    </a:solidFill>
                  </a:tcPr>
                </a:tc>
                <a:tc>
                  <a:txBody>
                    <a:bodyPr/>
                    <a:lstStyle/>
                    <a:p>
                      <a:pPr algn="ctr">
                        <a:lnSpc>
                          <a:spcPct val="150000"/>
                        </a:lnSpc>
                        <a:spcAft>
                          <a:spcPts val="0"/>
                        </a:spcAft>
                      </a:pPr>
                      <a:r>
                        <a:rPr lang="fr-FR" sz="1800" b="1" dirty="0">
                          <a:solidFill>
                            <a:srgbClr val="C00000"/>
                          </a:solidFill>
                          <a:latin typeface="Times New Roman"/>
                          <a:ea typeface="Times New Roman"/>
                          <a:cs typeface="Times New Roman"/>
                        </a:rPr>
                        <a:t>5</a:t>
                      </a:r>
                      <a:endParaRPr lang="fr-FR" sz="1800" b="1" dirty="0">
                        <a:solidFill>
                          <a:srgbClr val="C00000"/>
                        </a:solidFill>
                        <a:latin typeface="Times New Roman"/>
                        <a:ea typeface="Calibri"/>
                        <a:cs typeface="Times New Roman"/>
                      </a:endParaRPr>
                    </a:p>
                  </a:txBody>
                  <a:tcPr marL="68580" marR="68580" marT="0" marB="0" anchor="ctr">
                    <a:solidFill>
                      <a:srgbClr val="92D050"/>
                    </a:solidFill>
                  </a:tcPr>
                </a:tc>
                <a:tc>
                  <a:txBody>
                    <a:bodyPr/>
                    <a:lstStyle/>
                    <a:p>
                      <a:pPr algn="ctr">
                        <a:lnSpc>
                          <a:spcPct val="150000"/>
                        </a:lnSpc>
                        <a:spcAft>
                          <a:spcPts val="0"/>
                        </a:spcAft>
                      </a:pPr>
                      <a:r>
                        <a:rPr lang="fr-FR" sz="1800" b="1" dirty="0" smtClean="0">
                          <a:latin typeface="Times New Roman"/>
                          <a:ea typeface="Calibri"/>
                          <a:cs typeface="Times New Roman"/>
                        </a:rPr>
                        <a:t>2</a:t>
                      </a:r>
                      <a:endParaRPr lang="fr-FR" sz="1800" b="1" dirty="0">
                        <a:latin typeface="Times New Roman"/>
                        <a:ea typeface="Calibri"/>
                        <a:cs typeface="Times New Roman"/>
                      </a:endParaRPr>
                    </a:p>
                  </a:txBody>
                  <a:tcPr marL="68580" marR="68580" marT="0" marB="0" anchor="ctr">
                    <a:solidFill>
                      <a:srgbClr val="FFFF00"/>
                    </a:solidFill>
                  </a:tcPr>
                </a:tc>
                <a:tc>
                  <a:txBody>
                    <a:bodyPr/>
                    <a:lstStyle/>
                    <a:p>
                      <a:pPr algn="ctr">
                        <a:lnSpc>
                          <a:spcPct val="150000"/>
                        </a:lnSpc>
                        <a:spcAft>
                          <a:spcPts val="0"/>
                        </a:spcAft>
                      </a:pPr>
                      <a:r>
                        <a:rPr lang="fr-FR" sz="1800" b="1" dirty="0">
                          <a:latin typeface="Times New Roman"/>
                          <a:ea typeface="Calibri"/>
                          <a:cs typeface="Times New Roman"/>
                        </a:rPr>
                        <a:t>1</a:t>
                      </a:r>
                    </a:p>
                  </a:txBody>
                  <a:tcPr marL="68580" marR="68580" marT="0" marB="0" anchor="ctr">
                    <a:solidFill>
                      <a:srgbClr val="FFC000"/>
                    </a:solidFill>
                  </a:tcPr>
                </a:tc>
              </a:tr>
              <a:tr h="731520">
                <a:tc>
                  <a:txBody>
                    <a:bodyPr/>
                    <a:lstStyle/>
                    <a:p>
                      <a:pPr algn="ctr">
                        <a:lnSpc>
                          <a:spcPct val="150000"/>
                        </a:lnSpc>
                        <a:spcAft>
                          <a:spcPts val="0"/>
                        </a:spcAft>
                      </a:pPr>
                      <a:r>
                        <a:rPr lang="fr-FR" sz="2400" b="1" dirty="0">
                          <a:latin typeface="Times New Roman"/>
                          <a:ea typeface="Times New Roman"/>
                          <a:cs typeface="Times New Roman"/>
                        </a:rPr>
                        <a:t>4</a:t>
                      </a:r>
                      <a:endParaRPr lang="fr-FR" sz="3600" dirty="0">
                        <a:latin typeface="Times New Roman"/>
                        <a:ea typeface="Calibri"/>
                        <a:cs typeface="Times New Roman"/>
                      </a:endParaRPr>
                    </a:p>
                  </a:txBody>
                  <a:tcPr marL="68580" marR="68580" marT="0" marB="0" anchor="ctr">
                    <a:solidFill>
                      <a:srgbClr val="00B0F0"/>
                    </a:solidFill>
                  </a:tcPr>
                </a:tc>
                <a:tc>
                  <a:txBody>
                    <a:bodyPr/>
                    <a:lstStyle/>
                    <a:p>
                      <a:pPr algn="ctr">
                        <a:lnSpc>
                          <a:spcPct val="150000"/>
                        </a:lnSpc>
                        <a:spcAft>
                          <a:spcPts val="0"/>
                        </a:spcAft>
                      </a:pPr>
                      <a:r>
                        <a:rPr lang="fr-FR" sz="1800" b="1" dirty="0">
                          <a:latin typeface="Times New Roman"/>
                          <a:ea typeface="Calibri"/>
                          <a:cs typeface="Times New Roman"/>
                        </a:rPr>
                        <a:t>1</a:t>
                      </a:r>
                    </a:p>
                  </a:txBody>
                  <a:tcPr marL="68580" marR="68580" marT="0" marB="0" anchor="ctr">
                    <a:solidFill>
                      <a:srgbClr val="91BDB9"/>
                    </a:solidFill>
                  </a:tcPr>
                </a:tc>
                <a:tc>
                  <a:txBody>
                    <a:bodyPr/>
                    <a:lstStyle/>
                    <a:p>
                      <a:pPr algn="ctr">
                        <a:lnSpc>
                          <a:spcPct val="150000"/>
                        </a:lnSpc>
                        <a:spcAft>
                          <a:spcPts val="0"/>
                        </a:spcAft>
                      </a:pPr>
                      <a:r>
                        <a:rPr lang="fr-FR" sz="1800" b="1" dirty="0">
                          <a:latin typeface="Times New Roman"/>
                          <a:ea typeface="Times New Roman"/>
                          <a:cs typeface="Times New Roman"/>
                        </a:rPr>
                        <a:t>1</a:t>
                      </a:r>
                      <a:endParaRPr lang="fr-FR" sz="1800" b="1" dirty="0">
                        <a:latin typeface="Times New Roman"/>
                        <a:ea typeface="Calibri"/>
                        <a:cs typeface="Times New Roman"/>
                      </a:endParaRPr>
                    </a:p>
                  </a:txBody>
                  <a:tcPr marL="68580" marR="68580" marT="0" marB="0" anchor="ctr">
                    <a:solidFill>
                      <a:srgbClr val="92D050"/>
                    </a:solidFill>
                  </a:tcPr>
                </a:tc>
                <a:tc>
                  <a:txBody>
                    <a:bodyPr/>
                    <a:lstStyle/>
                    <a:p>
                      <a:pPr algn="ctr">
                        <a:lnSpc>
                          <a:spcPct val="150000"/>
                        </a:lnSpc>
                        <a:spcAft>
                          <a:spcPts val="0"/>
                        </a:spcAft>
                      </a:pPr>
                      <a:r>
                        <a:rPr lang="fr-FR" sz="1800" b="1" dirty="0" smtClean="0">
                          <a:latin typeface="Times New Roman"/>
                          <a:ea typeface="Calibri"/>
                          <a:cs typeface="Times New Roman"/>
                        </a:rPr>
                        <a:t>1</a:t>
                      </a:r>
                      <a:endParaRPr lang="fr-FR" sz="1800" b="1" dirty="0">
                        <a:latin typeface="Times New Roman"/>
                        <a:ea typeface="Calibri"/>
                        <a:cs typeface="Times New Roman"/>
                      </a:endParaRPr>
                    </a:p>
                  </a:txBody>
                  <a:tcPr marL="68580" marR="68580" marT="0" marB="0" anchor="ctr">
                    <a:solidFill>
                      <a:srgbClr val="FFFF00"/>
                    </a:solidFill>
                  </a:tcPr>
                </a:tc>
                <a:tc>
                  <a:txBody>
                    <a:bodyPr/>
                    <a:lstStyle/>
                    <a:p>
                      <a:pPr algn="ctr">
                        <a:lnSpc>
                          <a:spcPct val="150000"/>
                        </a:lnSpc>
                        <a:spcAft>
                          <a:spcPts val="0"/>
                        </a:spcAft>
                      </a:pPr>
                      <a:r>
                        <a:rPr lang="fr-FR" sz="1800" b="1" dirty="0" smtClean="0">
                          <a:latin typeface="Times New Roman"/>
                          <a:ea typeface="Times New Roman"/>
                          <a:cs typeface="Times New Roman"/>
                        </a:rPr>
                        <a:t>0</a:t>
                      </a:r>
                      <a:endParaRPr lang="fr-FR" sz="1800" b="1" dirty="0">
                        <a:latin typeface="Times New Roman"/>
                        <a:ea typeface="Calibri"/>
                        <a:cs typeface="Times New Roman"/>
                      </a:endParaRPr>
                    </a:p>
                  </a:txBody>
                  <a:tcPr marL="68580" marR="68580" marT="0" marB="0" anchor="ctr">
                    <a:solidFill>
                      <a:srgbClr val="FFC000"/>
                    </a:solidFill>
                  </a:tcPr>
                </a:tc>
              </a:tr>
              <a:tr h="731520">
                <a:tc>
                  <a:txBody>
                    <a:bodyPr/>
                    <a:lstStyle/>
                    <a:p>
                      <a:pPr algn="ctr">
                        <a:lnSpc>
                          <a:spcPct val="150000"/>
                        </a:lnSpc>
                        <a:spcAft>
                          <a:spcPts val="0"/>
                        </a:spcAft>
                      </a:pPr>
                      <a:r>
                        <a:rPr lang="fr-FR" sz="2400" b="1" dirty="0">
                          <a:latin typeface="Times New Roman"/>
                          <a:ea typeface="Times New Roman"/>
                          <a:cs typeface="Times New Roman"/>
                        </a:rPr>
                        <a:t>Total</a:t>
                      </a:r>
                      <a:endParaRPr lang="fr-FR" sz="3600" dirty="0">
                        <a:latin typeface="Times New Roman"/>
                        <a:ea typeface="Calibri"/>
                        <a:cs typeface="Times New Roman"/>
                      </a:endParaRPr>
                    </a:p>
                  </a:txBody>
                  <a:tcPr marL="68580" marR="68580" marT="0" marB="0" anchor="ctr">
                    <a:solidFill>
                      <a:srgbClr val="00B0F0"/>
                    </a:solidFill>
                  </a:tcPr>
                </a:tc>
                <a:tc>
                  <a:txBody>
                    <a:bodyPr/>
                    <a:lstStyle/>
                    <a:p>
                      <a:pPr algn="ctr">
                        <a:lnSpc>
                          <a:spcPct val="150000"/>
                        </a:lnSpc>
                        <a:spcAft>
                          <a:spcPts val="0"/>
                        </a:spcAft>
                      </a:pPr>
                      <a:r>
                        <a:rPr lang="fr-FR" sz="1800" dirty="0" smtClean="0">
                          <a:latin typeface="Times New Roman"/>
                          <a:ea typeface="Calibri"/>
                          <a:cs typeface="Times New Roman"/>
                        </a:rPr>
                        <a:t>19</a:t>
                      </a:r>
                      <a:endParaRPr lang="fr-FR" sz="1800" dirty="0">
                        <a:latin typeface="Times New Roman"/>
                        <a:ea typeface="Calibri"/>
                        <a:cs typeface="Times New Roman"/>
                      </a:endParaRPr>
                    </a:p>
                  </a:txBody>
                  <a:tcPr marL="68580" marR="68580" marT="0" marB="0" anchor="ctr">
                    <a:solidFill>
                      <a:srgbClr val="91BDB9"/>
                    </a:solidFill>
                  </a:tcPr>
                </a:tc>
                <a:tc>
                  <a:txBody>
                    <a:bodyPr/>
                    <a:lstStyle/>
                    <a:p>
                      <a:pPr algn="ctr">
                        <a:lnSpc>
                          <a:spcPct val="150000"/>
                        </a:lnSpc>
                        <a:spcAft>
                          <a:spcPts val="0"/>
                        </a:spcAft>
                      </a:pPr>
                      <a:r>
                        <a:rPr lang="fr-FR" sz="1600" dirty="0" smtClean="0">
                          <a:latin typeface="Times New Roman"/>
                          <a:ea typeface="Times New Roman"/>
                          <a:cs typeface="Times New Roman"/>
                        </a:rPr>
                        <a:t>16</a:t>
                      </a:r>
                      <a:endParaRPr lang="fr-FR" sz="1800" dirty="0">
                        <a:latin typeface="Times New Roman"/>
                        <a:ea typeface="Calibri"/>
                        <a:cs typeface="Times New Roman"/>
                      </a:endParaRPr>
                    </a:p>
                  </a:txBody>
                  <a:tcPr marL="68580" marR="68580" marT="0" marB="0" anchor="ctr">
                    <a:solidFill>
                      <a:srgbClr val="92D050"/>
                    </a:solidFill>
                  </a:tcPr>
                </a:tc>
                <a:tc>
                  <a:txBody>
                    <a:bodyPr/>
                    <a:lstStyle/>
                    <a:p>
                      <a:pPr algn="ctr">
                        <a:lnSpc>
                          <a:spcPct val="150000"/>
                        </a:lnSpc>
                        <a:spcAft>
                          <a:spcPts val="0"/>
                        </a:spcAft>
                      </a:pPr>
                      <a:r>
                        <a:rPr lang="fr-FR" sz="1800" dirty="0" smtClean="0">
                          <a:latin typeface="Times New Roman"/>
                          <a:ea typeface="Calibri"/>
                          <a:cs typeface="Times New Roman"/>
                        </a:rPr>
                        <a:t>9</a:t>
                      </a:r>
                      <a:endParaRPr lang="fr-FR" sz="1800" dirty="0">
                        <a:latin typeface="Times New Roman"/>
                        <a:ea typeface="Calibri"/>
                        <a:cs typeface="Times New Roman"/>
                      </a:endParaRPr>
                    </a:p>
                  </a:txBody>
                  <a:tcPr marL="68580" marR="68580" marT="0" marB="0" anchor="ctr">
                    <a:solidFill>
                      <a:srgbClr val="FFFF00"/>
                    </a:solidFill>
                  </a:tcPr>
                </a:tc>
                <a:tc>
                  <a:txBody>
                    <a:bodyPr/>
                    <a:lstStyle/>
                    <a:p>
                      <a:pPr algn="ctr">
                        <a:lnSpc>
                          <a:spcPct val="150000"/>
                        </a:lnSpc>
                        <a:spcAft>
                          <a:spcPts val="0"/>
                        </a:spcAft>
                      </a:pPr>
                      <a:r>
                        <a:rPr lang="fr-FR" sz="1800" dirty="0" smtClean="0">
                          <a:latin typeface="Times New Roman"/>
                          <a:ea typeface="Calibri"/>
                          <a:cs typeface="Times New Roman"/>
                        </a:rPr>
                        <a:t>6</a:t>
                      </a:r>
                      <a:endParaRPr lang="fr-FR" sz="1800" dirty="0">
                        <a:latin typeface="Times New Roman"/>
                        <a:ea typeface="Calibri"/>
                        <a:cs typeface="Times New Roman"/>
                      </a:endParaRPr>
                    </a:p>
                  </a:txBody>
                  <a:tcPr marL="68580" marR="68580" marT="0" marB="0" anchor="ctr">
                    <a:solidFill>
                      <a:srgbClr val="FFC000"/>
                    </a:solidFill>
                  </a:tcPr>
                </a:tc>
              </a:tr>
            </a:tbl>
          </a:graphicData>
        </a:graphic>
      </p:graphicFrame>
      <p:sp>
        <p:nvSpPr>
          <p:cNvPr id="4" name="Espace réservé du pied de page 3"/>
          <p:cNvSpPr>
            <a:spLocks noGrp="1"/>
          </p:cNvSpPr>
          <p:nvPr>
            <p:ph type="ftr" sz="quarter" idx="11"/>
          </p:nvPr>
        </p:nvSpPr>
        <p:spPr/>
        <p:txBody>
          <a:bodyPr/>
          <a:lstStyle/>
          <a:p>
            <a:r>
              <a:rPr lang="pt-BR" smtClean="0"/>
              <a:t>Syrinx 2020/ H . KHECHFOUD -faculte de medecine de Bejaia</a:t>
            </a:r>
            <a:endParaRPr lang="fr-FR"/>
          </a:p>
        </p:txBody>
      </p:sp>
      <p:sp>
        <p:nvSpPr>
          <p:cNvPr id="6" name="Ellipse 5"/>
          <p:cNvSpPr/>
          <p:nvPr/>
        </p:nvSpPr>
        <p:spPr>
          <a:xfrm>
            <a:off x="6143636" y="3071810"/>
            <a:ext cx="714380" cy="57150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ransition advClick="0" advTm="2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71488"/>
            <a:ext cx="7467600" cy="1143000"/>
          </a:xfrm>
        </p:spPr>
        <p:txBody>
          <a:bodyPr>
            <a:noAutofit/>
          </a:bodyPr>
          <a:lstStyle/>
          <a:p>
            <a:r>
              <a:rPr lang="fr-FR" sz="3200" i="1" dirty="0" smtClean="0">
                <a:solidFill>
                  <a:srgbClr val="92D050"/>
                </a:solidFill>
              </a:rPr>
              <a:t>Corrélation entre degré d’obstruction et catégorie de syringomyélie:</a:t>
            </a:r>
            <a:endParaRPr lang="fr-FR" sz="3200" dirty="0"/>
          </a:p>
        </p:txBody>
      </p:sp>
      <p:graphicFrame>
        <p:nvGraphicFramePr>
          <p:cNvPr id="5" name="Espace réservé du contenu 4"/>
          <p:cNvGraphicFramePr>
            <a:graphicFrameLocks noGrp="1"/>
          </p:cNvGraphicFramePr>
          <p:nvPr>
            <p:ph idx="1"/>
          </p:nvPr>
        </p:nvGraphicFramePr>
        <p:xfrm>
          <a:off x="1071538" y="2411216"/>
          <a:ext cx="6786610" cy="2723722"/>
        </p:xfrm>
        <a:graphic>
          <a:graphicData uri="http://schemas.openxmlformats.org/drawingml/2006/table">
            <a:tbl>
              <a:tblPr firstRow="1" firstCol="1" lastRow="1" bandRow="1">
                <a:tableStyleId>{5C22544A-7EE6-4342-B048-85BDC9FD1C3A}</a:tableStyleId>
              </a:tblPr>
              <a:tblGrid>
                <a:gridCol w="2384626"/>
                <a:gridCol w="986505"/>
                <a:gridCol w="1249573"/>
                <a:gridCol w="1118039"/>
                <a:gridCol w="1047867"/>
              </a:tblGrid>
              <a:tr h="640080">
                <a:tc rowSpan="2">
                  <a:txBody>
                    <a:bodyPr/>
                    <a:lstStyle/>
                    <a:p>
                      <a:pPr algn="ctr">
                        <a:lnSpc>
                          <a:spcPct val="150000"/>
                        </a:lnSpc>
                        <a:spcAft>
                          <a:spcPts val="0"/>
                        </a:spcAft>
                      </a:pPr>
                      <a:r>
                        <a:rPr lang="fr-FR" sz="1800" b="1" dirty="0">
                          <a:solidFill>
                            <a:schemeClr val="bg1"/>
                          </a:solidFill>
                          <a:latin typeface="Times New Roman"/>
                          <a:ea typeface="Times New Roman"/>
                          <a:cs typeface="Times New Roman"/>
                        </a:rPr>
                        <a:t>Degrés d’obstruction de FM     </a:t>
                      </a:r>
                      <a:endParaRPr lang="fr-FR" sz="1800" b="1" dirty="0">
                        <a:solidFill>
                          <a:schemeClr val="bg1"/>
                        </a:solidFill>
                        <a:latin typeface="Times New Roman"/>
                        <a:ea typeface="Calibri"/>
                        <a:cs typeface="Times New Roman"/>
                      </a:endParaRPr>
                    </a:p>
                  </a:txBody>
                  <a:tcPr marL="68580" marR="68580" marT="0" marB="0">
                    <a:solidFill>
                      <a:srgbClr val="00B0F0"/>
                    </a:solidFill>
                  </a:tcPr>
                </a:tc>
                <a:tc gridSpan="4">
                  <a:txBody>
                    <a:bodyPr/>
                    <a:lstStyle/>
                    <a:p>
                      <a:pPr algn="ctr">
                        <a:lnSpc>
                          <a:spcPct val="150000"/>
                        </a:lnSpc>
                        <a:spcAft>
                          <a:spcPts val="0"/>
                        </a:spcAft>
                      </a:pPr>
                      <a:r>
                        <a:rPr lang="fr-FR" sz="2400" b="1" dirty="0">
                          <a:solidFill>
                            <a:schemeClr val="bg1"/>
                          </a:solidFill>
                          <a:latin typeface="Times New Roman"/>
                          <a:ea typeface="Times New Roman"/>
                          <a:cs typeface="Times New Roman"/>
                        </a:rPr>
                        <a:t>Catégorie de la syringomyélie</a:t>
                      </a:r>
                      <a:endParaRPr lang="fr-FR" sz="2400" b="1" dirty="0">
                        <a:solidFill>
                          <a:schemeClr val="bg1"/>
                        </a:solidFill>
                        <a:latin typeface="Times New Roman"/>
                        <a:ea typeface="Calibri"/>
                        <a:cs typeface="Times New Roman"/>
                      </a:endParaRPr>
                    </a:p>
                  </a:txBody>
                  <a:tcPr marL="68580" marR="68580" marT="0" marB="0">
                    <a:solidFill>
                      <a:srgbClr val="00B0F0"/>
                    </a:solidFill>
                  </a:tcPr>
                </a:tc>
                <a:tc hMerge="1">
                  <a:txBody>
                    <a:bodyPr/>
                    <a:lstStyle/>
                    <a:p>
                      <a:endParaRPr lang="fr-FR"/>
                    </a:p>
                  </a:txBody>
                  <a:tcPr/>
                </a:tc>
                <a:tc hMerge="1">
                  <a:txBody>
                    <a:bodyPr/>
                    <a:lstStyle/>
                    <a:p>
                      <a:endParaRPr lang="fr-FR"/>
                    </a:p>
                  </a:txBody>
                  <a:tcPr/>
                </a:tc>
                <a:tc hMerge="1">
                  <a:txBody>
                    <a:bodyPr/>
                    <a:lstStyle/>
                    <a:p>
                      <a:endParaRPr lang="fr-FR"/>
                    </a:p>
                  </a:txBody>
                  <a:tcPr/>
                </a:tc>
              </a:tr>
              <a:tr h="320040">
                <a:tc vMerge="1">
                  <a:txBody>
                    <a:bodyPr/>
                    <a:lstStyle/>
                    <a:p>
                      <a:endParaRPr lang="fr-FR" sz="1200" dirty="0">
                        <a:latin typeface="Calibri"/>
                        <a:ea typeface="Times New Roman"/>
                        <a:cs typeface="Times New Roman"/>
                      </a:endParaRPr>
                    </a:p>
                  </a:txBody>
                  <a:tcPr marL="68580" marR="68580" marT="0" marB="0">
                    <a:solidFill>
                      <a:srgbClr val="99CCFF"/>
                    </a:solidFill>
                  </a:tcPr>
                </a:tc>
                <a:tc>
                  <a:txBody>
                    <a:bodyPr/>
                    <a:lstStyle/>
                    <a:p>
                      <a:pPr algn="ctr">
                        <a:lnSpc>
                          <a:spcPct val="150000"/>
                        </a:lnSpc>
                        <a:spcAft>
                          <a:spcPts val="0"/>
                        </a:spcAft>
                      </a:pPr>
                      <a:r>
                        <a:rPr lang="fr-FR" sz="1800" b="1">
                          <a:solidFill>
                            <a:schemeClr val="bg1"/>
                          </a:solidFill>
                          <a:latin typeface="Times New Roman"/>
                          <a:ea typeface="Times New Roman"/>
                          <a:cs typeface="Times New Roman"/>
                        </a:rPr>
                        <a:t>A</a:t>
                      </a:r>
                      <a:endParaRPr lang="fr-FR" sz="1800" b="1">
                        <a:solidFill>
                          <a:schemeClr val="bg1"/>
                        </a:solidFill>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1800" b="1" dirty="0">
                          <a:solidFill>
                            <a:schemeClr val="bg1"/>
                          </a:solidFill>
                          <a:latin typeface="Times New Roman"/>
                          <a:ea typeface="Times New Roman"/>
                          <a:cs typeface="Times New Roman"/>
                        </a:rPr>
                        <a:t>B</a:t>
                      </a:r>
                      <a:endParaRPr lang="fr-FR" sz="1800" b="1" dirty="0">
                        <a:solidFill>
                          <a:schemeClr val="bg1"/>
                        </a:solidFill>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1800" b="1">
                          <a:solidFill>
                            <a:schemeClr val="bg1"/>
                          </a:solidFill>
                          <a:latin typeface="Times New Roman"/>
                          <a:ea typeface="Times New Roman"/>
                          <a:cs typeface="Times New Roman"/>
                        </a:rPr>
                        <a:t>C</a:t>
                      </a:r>
                      <a:endParaRPr lang="fr-FR" sz="1800" b="1">
                        <a:solidFill>
                          <a:schemeClr val="bg1"/>
                        </a:solidFill>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1800" b="1">
                          <a:solidFill>
                            <a:schemeClr val="bg1"/>
                          </a:solidFill>
                          <a:latin typeface="Times New Roman"/>
                          <a:ea typeface="Times New Roman"/>
                          <a:cs typeface="Times New Roman"/>
                        </a:rPr>
                        <a:t>D</a:t>
                      </a:r>
                      <a:endParaRPr lang="fr-FR" sz="1800" b="1">
                        <a:solidFill>
                          <a:schemeClr val="bg1"/>
                        </a:solidFill>
                        <a:latin typeface="Times New Roman"/>
                        <a:ea typeface="Calibri"/>
                        <a:cs typeface="Times New Roman"/>
                      </a:endParaRPr>
                    </a:p>
                  </a:txBody>
                  <a:tcPr marL="68580" marR="68580" marT="0" marB="0">
                    <a:solidFill>
                      <a:srgbClr val="99CCFF"/>
                    </a:solidFill>
                  </a:tcPr>
                </a:tc>
              </a:tr>
              <a:tr h="320040">
                <a:tc>
                  <a:txBody>
                    <a:bodyPr/>
                    <a:lstStyle/>
                    <a:p>
                      <a:pPr algn="ctr">
                        <a:lnSpc>
                          <a:spcPct val="150000"/>
                        </a:lnSpc>
                        <a:spcAft>
                          <a:spcPts val="0"/>
                        </a:spcAft>
                      </a:pPr>
                      <a:r>
                        <a:rPr lang="fr-FR" sz="1800" b="1" dirty="0">
                          <a:solidFill>
                            <a:schemeClr val="bg1"/>
                          </a:solidFill>
                          <a:latin typeface="Times New Roman"/>
                          <a:ea typeface="Times New Roman"/>
                          <a:cs typeface="Times New Roman"/>
                        </a:rPr>
                        <a:t>0</a:t>
                      </a:r>
                      <a:endParaRPr lang="fr-FR" sz="1800" b="1" dirty="0">
                        <a:solidFill>
                          <a:schemeClr val="bg1"/>
                        </a:solidFill>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1800" b="1">
                          <a:solidFill>
                            <a:schemeClr val="bg1"/>
                          </a:solidFill>
                          <a:latin typeface="Times New Roman"/>
                          <a:ea typeface="Times New Roman"/>
                          <a:cs typeface="Times New Roman"/>
                        </a:rPr>
                        <a:t>1</a:t>
                      </a:r>
                      <a:endParaRPr lang="fr-FR" sz="1800" b="1">
                        <a:solidFill>
                          <a:schemeClr val="bg1"/>
                        </a:solidFill>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1800" b="1" dirty="0">
                          <a:solidFill>
                            <a:schemeClr val="bg1"/>
                          </a:solidFill>
                          <a:latin typeface="Times New Roman"/>
                          <a:ea typeface="Times New Roman"/>
                          <a:cs typeface="Times New Roman"/>
                        </a:rPr>
                        <a:t>1</a:t>
                      </a:r>
                      <a:endParaRPr lang="fr-FR" sz="1800" b="1" dirty="0">
                        <a:solidFill>
                          <a:schemeClr val="bg1"/>
                        </a:solidFill>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1800" b="1">
                          <a:solidFill>
                            <a:schemeClr val="bg1"/>
                          </a:solidFill>
                          <a:latin typeface="Times New Roman"/>
                          <a:ea typeface="Times New Roman"/>
                          <a:cs typeface="Times New Roman"/>
                        </a:rPr>
                        <a:t>0</a:t>
                      </a:r>
                      <a:endParaRPr lang="fr-FR" sz="1800" b="1">
                        <a:solidFill>
                          <a:schemeClr val="bg1"/>
                        </a:solidFill>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1800" b="1">
                          <a:solidFill>
                            <a:schemeClr val="bg1"/>
                          </a:solidFill>
                          <a:latin typeface="Times New Roman"/>
                          <a:ea typeface="Times New Roman"/>
                          <a:cs typeface="Times New Roman"/>
                        </a:rPr>
                        <a:t>1</a:t>
                      </a:r>
                      <a:endParaRPr lang="fr-FR" sz="1800" b="1">
                        <a:solidFill>
                          <a:schemeClr val="bg1"/>
                        </a:solidFill>
                        <a:latin typeface="Times New Roman"/>
                        <a:ea typeface="Calibri"/>
                        <a:cs typeface="Times New Roman"/>
                      </a:endParaRPr>
                    </a:p>
                  </a:txBody>
                  <a:tcPr marL="68580" marR="68580" marT="0" marB="0">
                    <a:solidFill>
                      <a:srgbClr val="99CCFF"/>
                    </a:solidFill>
                  </a:tcPr>
                </a:tc>
              </a:tr>
              <a:tr h="320040">
                <a:tc>
                  <a:txBody>
                    <a:bodyPr/>
                    <a:lstStyle/>
                    <a:p>
                      <a:pPr algn="ctr">
                        <a:lnSpc>
                          <a:spcPct val="150000"/>
                        </a:lnSpc>
                        <a:spcAft>
                          <a:spcPts val="0"/>
                        </a:spcAft>
                      </a:pPr>
                      <a:r>
                        <a:rPr lang="fr-FR" sz="1800" b="1" dirty="0">
                          <a:solidFill>
                            <a:schemeClr val="bg1"/>
                          </a:solidFill>
                          <a:latin typeface="Times New Roman"/>
                          <a:ea typeface="Times New Roman"/>
                          <a:cs typeface="Times New Roman"/>
                        </a:rPr>
                        <a:t>1</a:t>
                      </a:r>
                      <a:endParaRPr lang="fr-FR" sz="1800" b="1" dirty="0">
                        <a:solidFill>
                          <a:schemeClr val="bg1"/>
                        </a:solidFill>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1800" b="1">
                          <a:solidFill>
                            <a:schemeClr val="bg1"/>
                          </a:solidFill>
                          <a:latin typeface="Times New Roman"/>
                          <a:ea typeface="Times New Roman"/>
                          <a:cs typeface="Times New Roman"/>
                        </a:rPr>
                        <a:t>5</a:t>
                      </a:r>
                      <a:endParaRPr lang="fr-FR" sz="1800" b="1">
                        <a:solidFill>
                          <a:schemeClr val="bg1"/>
                        </a:solidFill>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1800" b="1">
                          <a:solidFill>
                            <a:schemeClr val="bg1"/>
                          </a:solidFill>
                          <a:latin typeface="Times New Roman"/>
                          <a:ea typeface="Times New Roman"/>
                          <a:cs typeface="Times New Roman"/>
                        </a:rPr>
                        <a:t>2</a:t>
                      </a:r>
                      <a:endParaRPr lang="fr-FR" sz="1800" b="1">
                        <a:solidFill>
                          <a:schemeClr val="bg1"/>
                        </a:solidFill>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1800" b="1">
                          <a:solidFill>
                            <a:schemeClr val="bg1"/>
                          </a:solidFill>
                          <a:latin typeface="Times New Roman"/>
                          <a:ea typeface="Times New Roman"/>
                          <a:cs typeface="Times New Roman"/>
                        </a:rPr>
                        <a:t>5</a:t>
                      </a:r>
                      <a:endParaRPr lang="fr-FR" sz="1800" b="1">
                        <a:solidFill>
                          <a:schemeClr val="bg1"/>
                        </a:solidFill>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1800" b="1">
                          <a:solidFill>
                            <a:schemeClr val="bg1"/>
                          </a:solidFill>
                          <a:latin typeface="Times New Roman"/>
                          <a:ea typeface="Times New Roman"/>
                          <a:cs typeface="Times New Roman"/>
                        </a:rPr>
                        <a:t>0</a:t>
                      </a:r>
                      <a:endParaRPr lang="fr-FR" sz="1800" b="1">
                        <a:solidFill>
                          <a:schemeClr val="bg1"/>
                        </a:solidFill>
                        <a:latin typeface="Times New Roman"/>
                        <a:ea typeface="Calibri"/>
                        <a:cs typeface="Times New Roman"/>
                      </a:endParaRPr>
                    </a:p>
                  </a:txBody>
                  <a:tcPr marL="68580" marR="68580" marT="0" marB="0">
                    <a:solidFill>
                      <a:srgbClr val="99CCFF"/>
                    </a:solidFill>
                  </a:tcPr>
                </a:tc>
              </a:tr>
              <a:tr h="424601">
                <a:tc>
                  <a:txBody>
                    <a:bodyPr/>
                    <a:lstStyle/>
                    <a:p>
                      <a:pPr algn="ctr">
                        <a:lnSpc>
                          <a:spcPct val="150000"/>
                        </a:lnSpc>
                        <a:spcAft>
                          <a:spcPts val="0"/>
                        </a:spcAft>
                      </a:pPr>
                      <a:r>
                        <a:rPr lang="fr-FR" sz="1800" b="1" dirty="0">
                          <a:solidFill>
                            <a:schemeClr val="bg1"/>
                          </a:solidFill>
                          <a:latin typeface="Times New Roman"/>
                          <a:ea typeface="Times New Roman"/>
                          <a:cs typeface="Times New Roman"/>
                        </a:rPr>
                        <a:t>2</a:t>
                      </a:r>
                      <a:endParaRPr lang="fr-FR" sz="1800" b="1" dirty="0">
                        <a:solidFill>
                          <a:schemeClr val="bg1"/>
                        </a:solidFill>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1800" b="1" dirty="0">
                          <a:solidFill>
                            <a:srgbClr val="FF0000"/>
                          </a:solidFill>
                          <a:latin typeface="Times New Roman"/>
                          <a:ea typeface="Times New Roman"/>
                          <a:cs typeface="Times New Roman"/>
                        </a:rPr>
                        <a:t>13</a:t>
                      </a:r>
                      <a:endParaRPr lang="fr-FR" sz="1800" b="1" dirty="0">
                        <a:solidFill>
                          <a:srgbClr val="FF0000"/>
                        </a:solidFill>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1800" b="1" dirty="0">
                          <a:solidFill>
                            <a:srgbClr val="FF0000"/>
                          </a:solidFill>
                          <a:latin typeface="Times New Roman"/>
                          <a:ea typeface="Times New Roman"/>
                          <a:cs typeface="Times New Roman"/>
                        </a:rPr>
                        <a:t>13</a:t>
                      </a:r>
                      <a:endParaRPr lang="fr-FR" sz="1800" b="1" dirty="0">
                        <a:solidFill>
                          <a:srgbClr val="FF0000"/>
                        </a:solidFill>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1800" b="1" dirty="0">
                          <a:solidFill>
                            <a:schemeClr val="bg1"/>
                          </a:solidFill>
                          <a:latin typeface="Times New Roman"/>
                          <a:ea typeface="Times New Roman"/>
                          <a:cs typeface="Times New Roman"/>
                        </a:rPr>
                        <a:t>4</a:t>
                      </a:r>
                      <a:endParaRPr lang="fr-FR" sz="1800" b="1" dirty="0">
                        <a:solidFill>
                          <a:schemeClr val="bg1"/>
                        </a:solidFill>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1800" b="1" dirty="0">
                          <a:solidFill>
                            <a:schemeClr val="bg1"/>
                          </a:solidFill>
                          <a:latin typeface="Times New Roman"/>
                          <a:ea typeface="Times New Roman"/>
                          <a:cs typeface="Times New Roman"/>
                        </a:rPr>
                        <a:t>5</a:t>
                      </a:r>
                      <a:endParaRPr lang="fr-FR" sz="1800" b="1" dirty="0">
                        <a:solidFill>
                          <a:schemeClr val="bg1"/>
                        </a:solidFill>
                        <a:latin typeface="Times New Roman"/>
                        <a:ea typeface="Calibri"/>
                        <a:cs typeface="Times New Roman"/>
                      </a:endParaRPr>
                    </a:p>
                  </a:txBody>
                  <a:tcPr marL="68580" marR="68580" marT="0" marB="0">
                    <a:solidFill>
                      <a:srgbClr val="99CCFF"/>
                    </a:solidFill>
                  </a:tcPr>
                </a:tc>
              </a:tr>
              <a:tr h="424601">
                <a:tc>
                  <a:txBody>
                    <a:bodyPr/>
                    <a:lstStyle/>
                    <a:p>
                      <a:pPr algn="ctr">
                        <a:lnSpc>
                          <a:spcPct val="150000"/>
                        </a:lnSpc>
                        <a:spcAft>
                          <a:spcPts val="0"/>
                        </a:spcAft>
                      </a:pPr>
                      <a:r>
                        <a:rPr lang="fr-FR" sz="1800" b="1" dirty="0">
                          <a:solidFill>
                            <a:schemeClr val="bg1"/>
                          </a:solidFill>
                          <a:latin typeface="Times New Roman"/>
                          <a:ea typeface="Times New Roman"/>
                          <a:cs typeface="Times New Roman"/>
                        </a:rPr>
                        <a:t>TOTAL</a:t>
                      </a:r>
                      <a:endParaRPr lang="fr-FR" sz="1800" b="1" dirty="0">
                        <a:solidFill>
                          <a:schemeClr val="bg1"/>
                        </a:solidFill>
                        <a:latin typeface="Times New Roman"/>
                        <a:ea typeface="Calibri"/>
                        <a:cs typeface="Times New Roman"/>
                      </a:endParaRPr>
                    </a:p>
                  </a:txBody>
                  <a:tcPr marL="68580" marR="68580" marT="0" marB="0"/>
                </a:tc>
                <a:tc>
                  <a:txBody>
                    <a:bodyPr/>
                    <a:lstStyle/>
                    <a:p>
                      <a:pPr algn="ctr">
                        <a:lnSpc>
                          <a:spcPct val="150000"/>
                        </a:lnSpc>
                        <a:spcAft>
                          <a:spcPts val="0"/>
                        </a:spcAft>
                      </a:pPr>
                      <a:r>
                        <a:rPr lang="fr-FR" sz="1800" b="1" dirty="0">
                          <a:solidFill>
                            <a:schemeClr val="bg1"/>
                          </a:solidFill>
                          <a:latin typeface="Times New Roman"/>
                          <a:ea typeface="Times New Roman"/>
                          <a:cs typeface="Times New Roman"/>
                        </a:rPr>
                        <a:t>19</a:t>
                      </a:r>
                      <a:endParaRPr lang="fr-FR" sz="1800" b="1" dirty="0">
                        <a:solidFill>
                          <a:schemeClr val="bg1"/>
                        </a:solidFill>
                        <a:latin typeface="Times New Roman"/>
                        <a:ea typeface="Calibri"/>
                        <a:cs typeface="Times New Roman"/>
                      </a:endParaRPr>
                    </a:p>
                  </a:txBody>
                  <a:tcPr marL="68580" marR="68580" marT="0" marB="0"/>
                </a:tc>
                <a:tc>
                  <a:txBody>
                    <a:bodyPr/>
                    <a:lstStyle/>
                    <a:p>
                      <a:pPr algn="ctr">
                        <a:lnSpc>
                          <a:spcPct val="150000"/>
                        </a:lnSpc>
                        <a:spcAft>
                          <a:spcPts val="0"/>
                        </a:spcAft>
                      </a:pPr>
                      <a:r>
                        <a:rPr lang="fr-FR" sz="1800" b="1" dirty="0">
                          <a:solidFill>
                            <a:schemeClr val="bg1"/>
                          </a:solidFill>
                          <a:latin typeface="Times New Roman"/>
                          <a:ea typeface="Times New Roman"/>
                          <a:cs typeface="Times New Roman"/>
                        </a:rPr>
                        <a:t>16</a:t>
                      </a:r>
                      <a:endParaRPr lang="fr-FR" sz="1800" b="1" dirty="0">
                        <a:solidFill>
                          <a:schemeClr val="bg1"/>
                        </a:solidFill>
                        <a:latin typeface="Times New Roman"/>
                        <a:ea typeface="Calibri"/>
                        <a:cs typeface="Times New Roman"/>
                      </a:endParaRPr>
                    </a:p>
                  </a:txBody>
                  <a:tcPr marL="68580" marR="68580" marT="0" marB="0"/>
                </a:tc>
                <a:tc>
                  <a:txBody>
                    <a:bodyPr/>
                    <a:lstStyle/>
                    <a:p>
                      <a:pPr algn="ctr">
                        <a:lnSpc>
                          <a:spcPct val="150000"/>
                        </a:lnSpc>
                        <a:spcAft>
                          <a:spcPts val="0"/>
                        </a:spcAft>
                      </a:pPr>
                      <a:r>
                        <a:rPr lang="fr-FR" sz="1800" b="1" dirty="0">
                          <a:solidFill>
                            <a:schemeClr val="bg1"/>
                          </a:solidFill>
                          <a:latin typeface="Times New Roman"/>
                          <a:ea typeface="Times New Roman"/>
                          <a:cs typeface="Times New Roman"/>
                        </a:rPr>
                        <a:t>9</a:t>
                      </a:r>
                      <a:endParaRPr lang="fr-FR" sz="1800" b="1" dirty="0">
                        <a:solidFill>
                          <a:schemeClr val="bg1"/>
                        </a:solidFill>
                        <a:latin typeface="Times New Roman"/>
                        <a:ea typeface="Calibri"/>
                        <a:cs typeface="Times New Roman"/>
                      </a:endParaRPr>
                    </a:p>
                  </a:txBody>
                  <a:tcPr marL="68580" marR="68580" marT="0" marB="0"/>
                </a:tc>
                <a:tc>
                  <a:txBody>
                    <a:bodyPr/>
                    <a:lstStyle/>
                    <a:p>
                      <a:pPr algn="ctr">
                        <a:lnSpc>
                          <a:spcPct val="150000"/>
                        </a:lnSpc>
                        <a:spcAft>
                          <a:spcPts val="0"/>
                        </a:spcAft>
                      </a:pPr>
                      <a:r>
                        <a:rPr lang="fr-FR" sz="1800" b="1" dirty="0">
                          <a:solidFill>
                            <a:schemeClr val="bg1"/>
                          </a:solidFill>
                          <a:latin typeface="Times New Roman"/>
                          <a:ea typeface="Times New Roman"/>
                          <a:cs typeface="Times New Roman"/>
                        </a:rPr>
                        <a:t>6</a:t>
                      </a:r>
                      <a:endParaRPr lang="fr-FR" sz="1800" b="1" dirty="0">
                        <a:solidFill>
                          <a:schemeClr val="bg1"/>
                        </a:solidFill>
                        <a:latin typeface="Times New Roman"/>
                        <a:ea typeface="Calibri"/>
                        <a:cs typeface="Times New Roman"/>
                      </a:endParaRPr>
                    </a:p>
                  </a:txBody>
                  <a:tcPr marL="68580" marR="68580" marT="0" marB="0"/>
                </a:tc>
              </a:tr>
            </a:tbl>
          </a:graphicData>
        </a:graphic>
      </p:graphicFrame>
      <p:sp>
        <p:nvSpPr>
          <p:cNvPr id="4" name="Espace réservé du pied de page 3"/>
          <p:cNvSpPr>
            <a:spLocks noGrp="1"/>
          </p:cNvSpPr>
          <p:nvPr>
            <p:ph type="ftr" sz="quarter" idx="11"/>
          </p:nvPr>
        </p:nvSpPr>
        <p:spPr/>
        <p:txBody>
          <a:bodyPr/>
          <a:lstStyle/>
          <a:p>
            <a:r>
              <a:rPr lang="pt-BR" smtClean="0"/>
              <a:t>Syrinx 2020/ H . KHECHFOUD -faculte de medecine de Bejaia</a:t>
            </a:r>
            <a:endParaRPr lang="fr-F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600201"/>
            <a:ext cx="6972320" cy="4525963"/>
          </a:xfrm>
        </p:spPr>
        <p:txBody>
          <a:bodyPr>
            <a:normAutofit/>
          </a:bodyPr>
          <a:lstStyle/>
          <a:p>
            <a:r>
              <a:rPr lang="fr-FR" sz="1800" dirty="0" smtClean="0"/>
              <a:t>L’évolution de la syringomyélie foraminale dans l’histoire était le plus souvent détaché de l’évolution de la malformation de </a:t>
            </a:r>
            <a:r>
              <a:rPr lang="fr-FR" sz="1800" dirty="0" smtClean="0"/>
              <a:t>CHIARI:</a:t>
            </a:r>
            <a:endParaRPr lang="fr-FR" sz="1800" dirty="0" smtClean="0"/>
          </a:p>
          <a:p>
            <a:r>
              <a:rPr lang="fr-FR" sz="1800" dirty="0" smtClean="0"/>
              <a:t>1881 , La première description de la malformation de </a:t>
            </a:r>
            <a:r>
              <a:rPr lang="fr-FR" sz="1800" dirty="0" smtClean="0"/>
              <a:t>Chiari  par </a:t>
            </a:r>
            <a:r>
              <a:rPr lang="fr-FR" sz="1800" dirty="0" smtClean="0">
                <a:solidFill>
                  <a:srgbClr val="FFC000"/>
                </a:solidFill>
              </a:rPr>
              <a:t>Theodor LANGHANS  </a:t>
            </a:r>
          </a:p>
          <a:p>
            <a:r>
              <a:rPr lang="fr-FR" sz="1800" dirty="0" smtClean="0">
                <a:solidFill>
                  <a:srgbClr val="FFC000"/>
                </a:solidFill>
              </a:rPr>
              <a:t>1891</a:t>
            </a:r>
            <a:r>
              <a:rPr lang="fr-FR" sz="1800" dirty="0" smtClean="0">
                <a:solidFill>
                  <a:srgbClr val="92D050"/>
                </a:solidFill>
              </a:rPr>
              <a:t> </a:t>
            </a:r>
            <a:r>
              <a:rPr lang="fr-FR" sz="1800" dirty="0" smtClean="0"/>
              <a:t>et plus tard en </a:t>
            </a:r>
            <a:r>
              <a:rPr lang="fr-FR" sz="1800" dirty="0" smtClean="0">
                <a:solidFill>
                  <a:srgbClr val="FFC000"/>
                </a:solidFill>
              </a:rPr>
              <a:t>1896</a:t>
            </a:r>
            <a:r>
              <a:rPr lang="fr-FR" sz="1800" dirty="0" smtClean="0"/>
              <a:t> que </a:t>
            </a:r>
            <a:r>
              <a:rPr lang="fr-FR" sz="1800" dirty="0" err="1" smtClean="0">
                <a:solidFill>
                  <a:srgbClr val="FFC000"/>
                </a:solidFill>
              </a:rPr>
              <a:t>Hqns</a:t>
            </a:r>
            <a:r>
              <a:rPr lang="fr-FR" sz="1800" dirty="0" smtClean="0">
                <a:solidFill>
                  <a:srgbClr val="FFC000"/>
                </a:solidFill>
              </a:rPr>
              <a:t> CHIARI </a:t>
            </a:r>
            <a:r>
              <a:rPr lang="fr-FR" sz="1800" dirty="0" smtClean="0"/>
              <a:t>publie ses travaux sur les malformations du cerveau postérieur </a:t>
            </a:r>
            <a:endParaRPr lang="fr-FR" sz="1800" dirty="0" smtClean="0"/>
          </a:p>
          <a:p>
            <a:pPr lvl="1">
              <a:buNone/>
            </a:pPr>
            <a:r>
              <a:rPr lang="fr-FR" sz="1400" b="1" i="1" dirty="0" smtClean="0"/>
              <a:t>« </a:t>
            </a:r>
            <a:r>
              <a:rPr lang="fr-FR" sz="1400" b="1" i="1" dirty="0" smtClean="0"/>
              <a:t>Deutsche </a:t>
            </a:r>
            <a:r>
              <a:rPr lang="fr-FR" sz="1400" b="1" i="1" dirty="0" smtClean="0"/>
              <a:t>Medizinische Wochenscriff  </a:t>
            </a:r>
            <a:r>
              <a:rPr lang="fr-FR" sz="1400" dirty="0" smtClean="0">
                <a:solidFill>
                  <a:srgbClr val="FFFF00"/>
                </a:solidFill>
              </a:rPr>
              <a:t>-femme </a:t>
            </a:r>
            <a:r>
              <a:rPr lang="fr-FR" sz="1400" dirty="0" smtClean="0">
                <a:solidFill>
                  <a:srgbClr val="FFFF00"/>
                </a:solidFill>
              </a:rPr>
              <a:t>décidé par hydrocéphalie  chez il décrit allongement et divisions médiales des lobes inférieurs du cervelet en forme de cône, qui accompagne la moelle cervicale dans le canal </a:t>
            </a:r>
            <a:r>
              <a:rPr lang="fr-FR" sz="1400" dirty="0" smtClean="0">
                <a:solidFill>
                  <a:srgbClr val="FFFF00"/>
                </a:solidFill>
              </a:rPr>
              <a:t>rachidien »</a:t>
            </a:r>
            <a:r>
              <a:rPr lang="fr-FR" sz="1400" dirty="0" smtClean="0"/>
              <a:t>.</a:t>
            </a:r>
            <a:endParaRPr lang="fr-FR" sz="1400" dirty="0" smtClean="0"/>
          </a:p>
          <a:p>
            <a:r>
              <a:rPr lang="fr-FR" sz="1800" dirty="0" smtClean="0">
                <a:solidFill>
                  <a:srgbClr val="FFC000"/>
                </a:solidFill>
              </a:rPr>
              <a:t>1894, Julius ARNOLD </a:t>
            </a:r>
            <a:r>
              <a:rPr lang="fr-FR" sz="1800" dirty="0" smtClean="0"/>
              <a:t>décrit </a:t>
            </a:r>
            <a:r>
              <a:rPr lang="fr-FR" sz="1800" dirty="0" smtClean="0"/>
              <a:t>une </a:t>
            </a:r>
            <a:r>
              <a:rPr lang="fr-FR" sz="1800" dirty="0" smtClean="0"/>
              <a:t>hernie du V4 et le cervelet  dans le </a:t>
            </a:r>
            <a:r>
              <a:rPr lang="fr-FR" sz="1800" dirty="0" err="1" smtClean="0"/>
              <a:t>FMen</a:t>
            </a:r>
            <a:r>
              <a:rPr lang="fr-FR" sz="1800" dirty="0" smtClean="0"/>
              <a:t> </a:t>
            </a:r>
            <a:r>
              <a:rPr lang="fr-FR" sz="1800" dirty="0" smtClean="0"/>
              <a:t>ménageant la moelle </a:t>
            </a:r>
            <a:r>
              <a:rPr lang="fr-FR" sz="1800" dirty="0" smtClean="0">
                <a:solidFill>
                  <a:srgbClr val="FFFF00"/>
                </a:solidFill>
              </a:rPr>
              <a:t>(malformation d’Arnold Chiari = M. CHIARI type II)</a:t>
            </a:r>
          </a:p>
          <a:p>
            <a:r>
              <a:rPr lang="fr-FR" sz="1800" dirty="0" smtClean="0">
                <a:solidFill>
                  <a:srgbClr val="FFC000"/>
                </a:solidFill>
              </a:rPr>
              <a:t>1896, CHIARI </a:t>
            </a:r>
            <a:r>
              <a:rPr lang="fr-FR" sz="1800" dirty="0" smtClean="0"/>
              <a:t>publie un papier avec la description des différents types de la malformation « II et III » puis le type  IV</a:t>
            </a:r>
            <a:endParaRPr lang="fr-FR" sz="1800" dirty="0">
              <a:solidFill>
                <a:srgbClr val="FFFF00"/>
              </a:solidFill>
            </a:endParaRPr>
          </a:p>
        </p:txBody>
      </p:sp>
      <p:sp>
        <p:nvSpPr>
          <p:cNvPr id="4" name="Espace réservé du pied de page 3"/>
          <p:cNvSpPr>
            <a:spLocks noGrp="1"/>
          </p:cNvSpPr>
          <p:nvPr>
            <p:ph type="ftr" sz="quarter" idx="11"/>
          </p:nvPr>
        </p:nvSpPr>
        <p:spPr/>
        <p:txBody>
          <a:bodyPr/>
          <a:lstStyle/>
          <a:p>
            <a:r>
              <a:rPr lang="pt-BR" smtClean="0"/>
              <a:t>Syrinx 2020/ H . KHECHFOUD -faculte de medecine de Bejaia</a:t>
            </a:r>
            <a:endParaRPr lang="fr-FR"/>
          </a:p>
        </p:txBody>
      </p:sp>
      <p:sp>
        <p:nvSpPr>
          <p:cNvPr id="7" name="Titre 1"/>
          <p:cNvSpPr>
            <a:spLocks noGrp="1"/>
          </p:cNvSpPr>
          <p:nvPr>
            <p:ph type="title"/>
          </p:nvPr>
        </p:nvSpPr>
        <p:spPr/>
        <p:style>
          <a:lnRef idx="1">
            <a:schemeClr val="dk1"/>
          </a:lnRef>
          <a:fillRef idx="3">
            <a:schemeClr val="dk1"/>
          </a:fillRef>
          <a:effectRef idx="2">
            <a:schemeClr val="dk1"/>
          </a:effectRef>
          <a:fontRef idx="minor">
            <a:schemeClr val="lt1"/>
          </a:fontRef>
        </p:style>
        <p:txBody>
          <a:bodyPr>
            <a:normAutofit/>
          </a:bodyPr>
          <a:lstStyle/>
          <a:p>
            <a:r>
              <a:rPr lang="fr-FR" sz="4200" b="1" i="1" dirty="0" smtClean="0">
                <a:solidFill>
                  <a:srgbClr val="FFFF00"/>
                </a:solidFill>
                <a:latin typeface="Arial Narrow" pitchFamily="34" charset="0"/>
              </a:rPr>
              <a:t>Histoire de malformation de Chiari</a:t>
            </a:r>
            <a:endParaRPr lang="fr-FR" sz="4200" b="1" i="1" dirty="0">
              <a:solidFill>
                <a:srgbClr val="FFFF00"/>
              </a:solidFill>
              <a:latin typeface="Arial Narrow" pitchFamily="34" charset="0"/>
            </a:endParaRPr>
          </a:p>
        </p:txBody>
      </p:sp>
      <p:pic>
        <p:nvPicPr>
          <p:cNvPr id="8" name="Picture 1"/>
          <p:cNvPicPr>
            <a:picLocks noChangeAspect="1" noChangeArrowheads="1"/>
          </p:cNvPicPr>
          <p:nvPr/>
        </p:nvPicPr>
        <p:blipFill>
          <a:blip r:embed="rId2"/>
          <a:srcRect/>
          <a:stretch>
            <a:fillRect/>
          </a:stretch>
        </p:blipFill>
        <p:spPr bwMode="auto">
          <a:xfrm>
            <a:off x="6715140" y="4000504"/>
            <a:ext cx="1717701" cy="2301719"/>
          </a:xfrm>
          <a:prstGeom prst="rect">
            <a:avLst/>
          </a:prstGeom>
          <a:noFill/>
          <a:ln w="9525">
            <a:noFill/>
            <a:miter lim="800000"/>
            <a:headEnd/>
            <a:tailEnd/>
          </a:ln>
          <a:effectLst/>
        </p:spPr>
      </p:pic>
      <p:pic>
        <p:nvPicPr>
          <p:cNvPr id="150530" name="Picture 2"/>
          <p:cNvPicPr>
            <a:picLocks noChangeAspect="1" noChangeArrowheads="1"/>
          </p:cNvPicPr>
          <p:nvPr/>
        </p:nvPicPr>
        <p:blipFill>
          <a:blip r:embed="rId3"/>
          <a:srcRect/>
          <a:stretch>
            <a:fillRect/>
          </a:stretch>
        </p:blipFill>
        <p:spPr bwMode="auto">
          <a:xfrm>
            <a:off x="6643702" y="1214422"/>
            <a:ext cx="1785950" cy="2770669"/>
          </a:xfrm>
          <a:prstGeom prst="rect">
            <a:avLst/>
          </a:prstGeom>
          <a:noFill/>
          <a:ln w="9525">
            <a:noFill/>
            <a:miter lim="800000"/>
            <a:headEnd/>
            <a:tailEnd/>
          </a:ln>
          <a:effectLst/>
        </p:spPr>
      </p:pic>
      <p:pic>
        <p:nvPicPr>
          <p:cNvPr id="10" name="Picture 2"/>
          <p:cNvPicPr>
            <a:picLocks noChangeAspect="1" noChangeArrowheads="1"/>
          </p:cNvPicPr>
          <p:nvPr/>
        </p:nvPicPr>
        <p:blipFill>
          <a:blip r:embed="rId4" cstate="print"/>
          <a:srcRect/>
          <a:stretch>
            <a:fillRect/>
          </a:stretch>
        </p:blipFill>
        <p:spPr bwMode="auto">
          <a:xfrm>
            <a:off x="571472" y="1285860"/>
            <a:ext cx="5072096" cy="2655132"/>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0530"/>
                                        </p:tgtEl>
                                        <p:attrNameLst>
                                          <p:attrName>style.visibility</p:attrName>
                                        </p:attrNameLst>
                                      </p:cBhvr>
                                      <p:to>
                                        <p:strVal val="visible"/>
                                      </p:to>
                                    </p:set>
                                    <p:animEffect transition="in" filter="fade">
                                      <p:cBhvr>
                                        <p:cTn id="7" dur="2000"/>
                                        <p:tgtEl>
                                          <p:spTgt spid="1505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600" i="1" dirty="0" smtClean="0">
                <a:solidFill>
                  <a:srgbClr val="92D050"/>
                </a:solidFill>
              </a:rPr>
              <a:t>Procédure chirurgicale</a:t>
            </a:r>
            <a:endParaRPr lang="fr-FR" sz="3600" i="1" dirty="0">
              <a:solidFill>
                <a:srgbClr val="92D050"/>
              </a:solidFill>
            </a:endParaRPr>
          </a:p>
        </p:txBody>
      </p:sp>
      <p:graphicFrame>
        <p:nvGraphicFramePr>
          <p:cNvPr id="5" name="Espace réservé du contenu 4"/>
          <p:cNvGraphicFramePr>
            <a:graphicFrameLocks noGrp="1"/>
          </p:cNvGraphicFramePr>
          <p:nvPr>
            <p:ph idx="1"/>
          </p:nvPr>
        </p:nvGraphicFramePr>
        <p:xfrm>
          <a:off x="457200" y="1600200"/>
          <a:ext cx="7543824" cy="3703320"/>
        </p:xfrm>
        <a:graphic>
          <a:graphicData uri="http://schemas.openxmlformats.org/drawingml/2006/table">
            <a:tbl>
              <a:tblPr firstRow="1" firstCol="1" lastRow="1" bandRow="1">
                <a:tableStyleId>{5C22544A-7EE6-4342-B048-85BDC9FD1C3A}</a:tableStyleId>
              </a:tblPr>
              <a:tblGrid>
                <a:gridCol w="3757610"/>
                <a:gridCol w="1857388"/>
                <a:gridCol w="1928826"/>
              </a:tblGrid>
              <a:tr h="298780">
                <a:tc>
                  <a:txBody>
                    <a:bodyPr/>
                    <a:lstStyle/>
                    <a:p>
                      <a:pPr algn="ctr">
                        <a:lnSpc>
                          <a:spcPct val="150000"/>
                        </a:lnSpc>
                        <a:spcAft>
                          <a:spcPts val="0"/>
                        </a:spcAft>
                      </a:pPr>
                      <a:r>
                        <a:rPr lang="fr-FR" sz="1800" b="1" dirty="0">
                          <a:solidFill>
                            <a:schemeClr val="bg1"/>
                          </a:solidFill>
                          <a:latin typeface="Times New Roman"/>
                          <a:ea typeface="Times New Roman"/>
                          <a:cs typeface="Times New Roman"/>
                        </a:rPr>
                        <a:t>Intervention</a:t>
                      </a:r>
                      <a:endParaRPr lang="fr-FR" sz="1800" b="1" dirty="0">
                        <a:solidFill>
                          <a:schemeClr val="bg1"/>
                        </a:solidFill>
                        <a:latin typeface="Times New Roman"/>
                        <a:ea typeface="Calibri"/>
                        <a:cs typeface="Times New Roman"/>
                      </a:endParaRPr>
                    </a:p>
                  </a:txBody>
                  <a:tcPr marL="68580" marR="68580" marT="0" marB="0"/>
                </a:tc>
                <a:tc>
                  <a:txBody>
                    <a:bodyPr/>
                    <a:lstStyle/>
                    <a:p>
                      <a:pPr algn="ctr">
                        <a:lnSpc>
                          <a:spcPct val="150000"/>
                        </a:lnSpc>
                        <a:spcAft>
                          <a:spcPts val="0"/>
                        </a:spcAft>
                      </a:pPr>
                      <a:r>
                        <a:rPr lang="fr-FR" sz="1800" b="1" dirty="0">
                          <a:solidFill>
                            <a:schemeClr val="bg1"/>
                          </a:solidFill>
                          <a:latin typeface="Times New Roman"/>
                          <a:ea typeface="Times New Roman"/>
                          <a:cs typeface="Times New Roman"/>
                        </a:rPr>
                        <a:t>Fréquence</a:t>
                      </a:r>
                      <a:endParaRPr lang="fr-FR" sz="1800" b="1" dirty="0">
                        <a:solidFill>
                          <a:schemeClr val="bg1"/>
                        </a:solidFill>
                        <a:latin typeface="Times New Roman"/>
                        <a:ea typeface="Calibri"/>
                        <a:cs typeface="Times New Roman"/>
                      </a:endParaRPr>
                    </a:p>
                  </a:txBody>
                  <a:tcPr marL="68580" marR="68580" marT="0" marB="0"/>
                </a:tc>
                <a:tc>
                  <a:txBody>
                    <a:bodyPr/>
                    <a:lstStyle/>
                    <a:p>
                      <a:pPr algn="ctr">
                        <a:lnSpc>
                          <a:spcPct val="150000"/>
                        </a:lnSpc>
                        <a:spcAft>
                          <a:spcPts val="0"/>
                        </a:spcAft>
                      </a:pPr>
                      <a:r>
                        <a:rPr lang="fr-FR" sz="1800" b="1" dirty="0">
                          <a:solidFill>
                            <a:schemeClr val="bg1"/>
                          </a:solidFill>
                          <a:latin typeface="Times New Roman"/>
                          <a:ea typeface="Times New Roman"/>
                          <a:cs typeface="Times New Roman"/>
                        </a:rPr>
                        <a:t>Percent</a:t>
                      </a:r>
                      <a:endParaRPr lang="fr-FR" sz="1800" b="1" dirty="0">
                        <a:solidFill>
                          <a:schemeClr val="bg1"/>
                        </a:solidFill>
                        <a:latin typeface="Times New Roman"/>
                        <a:ea typeface="Calibri"/>
                        <a:cs typeface="Times New Roman"/>
                      </a:endParaRPr>
                    </a:p>
                  </a:txBody>
                  <a:tcPr marL="68580" marR="68580" marT="0" marB="0"/>
                </a:tc>
              </a:tr>
              <a:tr h="405195">
                <a:tc>
                  <a:txBody>
                    <a:bodyPr/>
                    <a:lstStyle/>
                    <a:p>
                      <a:pPr algn="l">
                        <a:lnSpc>
                          <a:spcPct val="150000"/>
                        </a:lnSpc>
                        <a:spcAft>
                          <a:spcPts val="0"/>
                        </a:spcAft>
                      </a:pPr>
                      <a:r>
                        <a:rPr lang="fr-FR" sz="1600" b="1" dirty="0">
                          <a:solidFill>
                            <a:schemeClr val="bg1"/>
                          </a:solidFill>
                          <a:latin typeface="Times New Roman"/>
                          <a:ea typeface="Times New Roman"/>
                          <a:cs typeface="Times New Roman"/>
                        </a:rPr>
                        <a:t>Coagulation des tonsilles</a:t>
                      </a:r>
                      <a:endParaRPr lang="fr-FR" sz="1800" b="1" dirty="0">
                        <a:solidFill>
                          <a:schemeClr val="bg1"/>
                        </a:solidFill>
                        <a:latin typeface="Times New Roman"/>
                        <a:ea typeface="Calibri"/>
                        <a:cs typeface="Times New Roman"/>
                      </a:endParaRPr>
                    </a:p>
                  </a:txBody>
                  <a:tcPr marL="68580" marR="68580" marT="0" marB="0">
                    <a:solidFill>
                      <a:srgbClr val="92D050"/>
                    </a:solidFill>
                  </a:tcPr>
                </a:tc>
                <a:tc>
                  <a:txBody>
                    <a:bodyPr/>
                    <a:lstStyle/>
                    <a:p>
                      <a:pPr algn="ctr">
                        <a:lnSpc>
                          <a:spcPct val="150000"/>
                        </a:lnSpc>
                        <a:spcAft>
                          <a:spcPts val="0"/>
                        </a:spcAft>
                      </a:pPr>
                      <a:r>
                        <a:rPr lang="fr-FR" sz="1800" b="1">
                          <a:solidFill>
                            <a:schemeClr val="bg1"/>
                          </a:solidFill>
                          <a:latin typeface="Times New Roman"/>
                          <a:ea typeface="Times New Roman"/>
                          <a:cs typeface="Times New Roman"/>
                        </a:rPr>
                        <a:t>2</a:t>
                      </a:r>
                      <a:endParaRPr lang="fr-FR" sz="1800" b="1">
                        <a:solidFill>
                          <a:schemeClr val="bg1"/>
                        </a:solidFill>
                        <a:latin typeface="Times New Roman"/>
                        <a:ea typeface="Calibri"/>
                        <a:cs typeface="Times New Roman"/>
                      </a:endParaRPr>
                    </a:p>
                  </a:txBody>
                  <a:tcPr marL="68580" marR="68580" marT="0" marB="0"/>
                </a:tc>
                <a:tc>
                  <a:txBody>
                    <a:bodyPr/>
                    <a:lstStyle/>
                    <a:p>
                      <a:pPr algn="ctr">
                        <a:lnSpc>
                          <a:spcPct val="150000"/>
                        </a:lnSpc>
                        <a:spcAft>
                          <a:spcPts val="0"/>
                        </a:spcAft>
                      </a:pPr>
                      <a:r>
                        <a:rPr lang="fr-FR" sz="1800" b="1">
                          <a:solidFill>
                            <a:schemeClr val="bg1"/>
                          </a:solidFill>
                          <a:latin typeface="Times New Roman"/>
                          <a:ea typeface="Times New Roman"/>
                          <a:cs typeface="Times New Roman"/>
                        </a:rPr>
                        <a:t>4%</a:t>
                      </a:r>
                      <a:endParaRPr lang="fr-FR" sz="1800" b="1">
                        <a:solidFill>
                          <a:schemeClr val="bg1"/>
                        </a:solidFill>
                        <a:latin typeface="Times New Roman"/>
                        <a:ea typeface="Calibri"/>
                        <a:cs typeface="Times New Roman"/>
                      </a:endParaRPr>
                    </a:p>
                  </a:txBody>
                  <a:tcPr marL="68580" marR="68580" marT="0" marB="0"/>
                </a:tc>
              </a:tr>
              <a:tr h="405195">
                <a:tc>
                  <a:txBody>
                    <a:bodyPr/>
                    <a:lstStyle/>
                    <a:p>
                      <a:pPr algn="l">
                        <a:lnSpc>
                          <a:spcPct val="150000"/>
                        </a:lnSpc>
                        <a:spcAft>
                          <a:spcPts val="0"/>
                        </a:spcAft>
                      </a:pPr>
                      <a:r>
                        <a:rPr lang="fr-FR" sz="1600" b="1" dirty="0">
                          <a:solidFill>
                            <a:schemeClr val="bg1"/>
                          </a:solidFill>
                          <a:latin typeface="Times New Roman"/>
                          <a:ea typeface="Times New Roman"/>
                          <a:cs typeface="Times New Roman"/>
                        </a:rPr>
                        <a:t>DCC et incision feuillet externe</a:t>
                      </a:r>
                      <a:endParaRPr lang="fr-FR" sz="1800" b="1" dirty="0">
                        <a:solidFill>
                          <a:schemeClr val="bg1"/>
                        </a:solidFill>
                        <a:latin typeface="Times New Roman"/>
                        <a:ea typeface="Calibri"/>
                        <a:cs typeface="Times New Roman"/>
                      </a:endParaRPr>
                    </a:p>
                  </a:txBody>
                  <a:tcPr marL="68580" marR="68580" marT="0" marB="0">
                    <a:solidFill>
                      <a:srgbClr val="00B0F0"/>
                    </a:solidFill>
                  </a:tcPr>
                </a:tc>
                <a:tc>
                  <a:txBody>
                    <a:bodyPr/>
                    <a:lstStyle/>
                    <a:p>
                      <a:pPr algn="ctr">
                        <a:lnSpc>
                          <a:spcPct val="150000"/>
                        </a:lnSpc>
                        <a:spcAft>
                          <a:spcPts val="0"/>
                        </a:spcAft>
                      </a:pPr>
                      <a:r>
                        <a:rPr lang="fr-FR" sz="1800" b="1">
                          <a:solidFill>
                            <a:schemeClr val="bg1"/>
                          </a:solidFill>
                          <a:latin typeface="Times New Roman"/>
                          <a:ea typeface="Times New Roman"/>
                          <a:cs typeface="Times New Roman"/>
                        </a:rPr>
                        <a:t>5</a:t>
                      </a:r>
                      <a:endParaRPr lang="fr-FR" sz="1800" b="1">
                        <a:solidFill>
                          <a:schemeClr val="bg1"/>
                        </a:solidFill>
                        <a:latin typeface="Times New Roman"/>
                        <a:ea typeface="Calibri"/>
                        <a:cs typeface="Times New Roman"/>
                      </a:endParaRPr>
                    </a:p>
                  </a:txBody>
                  <a:tcPr marL="68580" marR="68580" marT="0" marB="0"/>
                </a:tc>
                <a:tc>
                  <a:txBody>
                    <a:bodyPr/>
                    <a:lstStyle/>
                    <a:p>
                      <a:pPr algn="ctr">
                        <a:lnSpc>
                          <a:spcPct val="150000"/>
                        </a:lnSpc>
                        <a:spcAft>
                          <a:spcPts val="0"/>
                        </a:spcAft>
                      </a:pPr>
                      <a:r>
                        <a:rPr lang="fr-FR" sz="1800" b="1">
                          <a:solidFill>
                            <a:schemeClr val="bg1"/>
                          </a:solidFill>
                          <a:latin typeface="Times New Roman"/>
                          <a:ea typeface="Times New Roman"/>
                          <a:cs typeface="Times New Roman"/>
                        </a:rPr>
                        <a:t>10%</a:t>
                      </a:r>
                      <a:endParaRPr lang="fr-FR" sz="1800" b="1">
                        <a:solidFill>
                          <a:schemeClr val="bg1"/>
                        </a:solidFill>
                        <a:latin typeface="Times New Roman"/>
                        <a:ea typeface="Calibri"/>
                        <a:cs typeface="Times New Roman"/>
                      </a:endParaRPr>
                    </a:p>
                  </a:txBody>
                  <a:tcPr marL="68580" marR="68580" marT="0" marB="0"/>
                </a:tc>
              </a:tr>
              <a:tr h="298780">
                <a:tc>
                  <a:txBody>
                    <a:bodyPr/>
                    <a:lstStyle/>
                    <a:p>
                      <a:pPr algn="l">
                        <a:lnSpc>
                          <a:spcPct val="150000"/>
                        </a:lnSpc>
                        <a:spcAft>
                          <a:spcPts val="0"/>
                        </a:spcAft>
                      </a:pPr>
                      <a:r>
                        <a:rPr lang="fr-FR" sz="1600" b="1" dirty="0">
                          <a:solidFill>
                            <a:schemeClr val="bg1"/>
                          </a:solidFill>
                          <a:latin typeface="Times New Roman"/>
                          <a:ea typeface="Times New Roman"/>
                          <a:cs typeface="Times New Roman"/>
                        </a:rPr>
                        <a:t>DCC et plastie</a:t>
                      </a:r>
                      <a:endParaRPr lang="fr-FR" sz="1800" b="1" dirty="0">
                        <a:solidFill>
                          <a:schemeClr val="bg1"/>
                        </a:solidFill>
                        <a:latin typeface="Times New Roman"/>
                        <a:ea typeface="Calibri"/>
                        <a:cs typeface="Times New Roman"/>
                      </a:endParaRPr>
                    </a:p>
                  </a:txBody>
                  <a:tcPr marL="68580" marR="68580" marT="0" marB="0">
                    <a:solidFill>
                      <a:srgbClr val="92D050"/>
                    </a:solidFill>
                  </a:tcPr>
                </a:tc>
                <a:tc>
                  <a:txBody>
                    <a:bodyPr/>
                    <a:lstStyle/>
                    <a:p>
                      <a:pPr algn="ctr">
                        <a:lnSpc>
                          <a:spcPct val="150000"/>
                        </a:lnSpc>
                        <a:spcAft>
                          <a:spcPts val="0"/>
                        </a:spcAft>
                      </a:pPr>
                      <a:r>
                        <a:rPr lang="fr-FR" sz="1800" b="1">
                          <a:solidFill>
                            <a:schemeClr val="bg1"/>
                          </a:solidFill>
                          <a:latin typeface="Times New Roman"/>
                          <a:ea typeface="Times New Roman"/>
                          <a:cs typeface="Times New Roman"/>
                        </a:rPr>
                        <a:t>3</a:t>
                      </a:r>
                      <a:endParaRPr lang="fr-FR" sz="1800" b="1">
                        <a:solidFill>
                          <a:schemeClr val="bg1"/>
                        </a:solidFill>
                        <a:latin typeface="Times New Roman"/>
                        <a:ea typeface="Calibri"/>
                        <a:cs typeface="Times New Roman"/>
                      </a:endParaRPr>
                    </a:p>
                  </a:txBody>
                  <a:tcPr marL="68580" marR="68580" marT="0" marB="0"/>
                </a:tc>
                <a:tc>
                  <a:txBody>
                    <a:bodyPr/>
                    <a:lstStyle/>
                    <a:p>
                      <a:pPr algn="ctr">
                        <a:lnSpc>
                          <a:spcPct val="150000"/>
                        </a:lnSpc>
                        <a:spcAft>
                          <a:spcPts val="0"/>
                        </a:spcAft>
                      </a:pPr>
                      <a:r>
                        <a:rPr lang="fr-FR" sz="1800" b="1">
                          <a:solidFill>
                            <a:schemeClr val="bg1"/>
                          </a:solidFill>
                          <a:latin typeface="Times New Roman"/>
                          <a:ea typeface="Times New Roman"/>
                          <a:cs typeface="Times New Roman"/>
                        </a:rPr>
                        <a:t>6%</a:t>
                      </a:r>
                      <a:endParaRPr lang="fr-FR" sz="1800" b="1">
                        <a:solidFill>
                          <a:schemeClr val="bg1"/>
                        </a:solidFill>
                        <a:latin typeface="Times New Roman"/>
                        <a:ea typeface="Calibri"/>
                        <a:cs typeface="Times New Roman"/>
                      </a:endParaRPr>
                    </a:p>
                  </a:txBody>
                  <a:tcPr marL="68580" marR="68580" marT="0" marB="0"/>
                </a:tc>
              </a:tr>
              <a:tr h="405195">
                <a:tc>
                  <a:txBody>
                    <a:bodyPr/>
                    <a:lstStyle/>
                    <a:p>
                      <a:pPr algn="l">
                        <a:lnSpc>
                          <a:spcPct val="150000"/>
                        </a:lnSpc>
                        <a:spcAft>
                          <a:spcPts val="0"/>
                        </a:spcAft>
                      </a:pPr>
                      <a:r>
                        <a:rPr lang="fr-FR" sz="1600" b="1" dirty="0">
                          <a:solidFill>
                            <a:schemeClr val="bg1"/>
                          </a:solidFill>
                          <a:latin typeface="Times New Roman"/>
                          <a:ea typeface="Times New Roman"/>
                          <a:cs typeface="Times New Roman"/>
                        </a:rPr>
                        <a:t>DCC +plastie+ archnoidolyse</a:t>
                      </a:r>
                      <a:endParaRPr lang="fr-FR" sz="1800" b="1" dirty="0">
                        <a:solidFill>
                          <a:schemeClr val="bg1"/>
                        </a:solidFill>
                        <a:latin typeface="Times New Roman"/>
                        <a:ea typeface="Calibri"/>
                        <a:cs typeface="Times New Roman"/>
                      </a:endParaRPr>
                    </a:p>
                  </a:txBody>
                  <a:tcPr marL="68580" marR="68580" marT="0" marB="0">
                    <a:solidFill>
                      <a:srgbClr val="92D050"/>
                    </a:solidFill>
                  </a:tcPr>
                </a:tc>
                <a:tc>
                  <a:txBody>
                    <a:bodyPr/>
                    <a:lstStyle/>
                    <a:p>
                      <a:pPr algn="ctr">
                        <a:lnSpc>
                          <a:spcPct val="150000"/>
                        </a:lnSpc>
                        <a:spcAft>
                          <a:spcPts val="0"/>
                        </a:spcAft>
                      </a:pPr>
                      <a:r>
                        <a:rPr lang="fr-FR" sz="1800" b="1" dirty="0">
                          <a:solidFill>
                            <a:schemeClr val="bg1"/>
                          </a:solidFill>
                          <a:latin typeface="Times New Roman"/>
                          <a:ea typeface="Times New Roman"/>
                          <a:cs typeface="Times New Roman"/>
                        </a:rPr>
                        <a:t>12</a:t>
                      </a:r>
                      <a:endParaRPr lang="fr-FR" sz="1800" b="1" dirty="0">
                        <a:solidFill>
                          <a:schemeClr val="bg1"/>
                        </a:solidFill>
                        <a:latin typeface="Times New Roman"/>
                        <a:ea typeface="Calibri"/>
                        <a:cs typeface="Times New Roman"/>
                      </a:endParaRPr>
                    </a:p>
                  </a:txBody>
                  <a:tcPr marL="68580" marR="68580" marT="0" marB="0"/>
                </a:tc>
                <a:tc>
                  <a:txBody>
                    <a:bodyPr/>
                    <a:lstStyle/>
                    <a:p>
                      <a:pPr algn="ctr">
                        <a:lnSpc>
                          <a:spcPct val="150000"/>
                        </a:lnSpc>
                        <a:spcAft>
                          <a:spcPts val="0"/>
                        </a:spcAft>
                      </a:pPr>
                      <a:r>
                        <a:rPr lang="fr-FR" sz="1800" b="1">
                          <a:solidFill>
                            <a:schemeClr val="bg1"/>
                          </a:solidFill>
                          <a:latin typeface="Times New Roman"/>
                          <a:ea typeface="Times New Roman"/>
                          <a:cs typeface="Times New Roman"/>
                        </a:rPr>
                        <a:t>24%</a:t>
                      </a:r>
                      <a:endParaRPr lang="fr-FR" sz="1800" b="1">
                        <a:solidFill>
                          <a:schemeClr val="bg1"/>
                        </a:solidFill>
                        <a:latin typeface="Times New Roman"/>
                        <a:ea typeface="Calibri"/>
                        <a:cs typeface="Times New Roman"/>
                      </a:endParaRPr>
                    </a:p>
                  </a:txBody>
                  <a:tcPr marL="68580" marR="68580" marT="0" marB="0"/>
                </a:tc>
              </a:tr>
              <a:tr h="298780">
                <a:tc>
                  <a:txBody>
                    <a:bodyPr/>
                    <a:lstStyle/>
                    <a:p>
                      <a:pPr algn="l">
                        <a:lnSpc>
                          <a:spcPct val="150000"/>
                        </a:lnSpc>
                        <a:spcAft>
                          <a:spcPts val="0"/>
                        </a:spcAft>
                      </a:pPr>
                      <a:r>
                        <a:rPr lang="fr-FR" sz="1600" b="1" dirty="0">
                          <a:solidFill>
                            <a:schemeClr val="bg1"/>
                          </a:solidFill>
                          <a:latin typeface="Times New Roman"/>
                          <a:ea typeface="Times New Roman"/>
                          <a:cs typeface="Times New Roman"/>
                        </a:rPr>
                        <a:t>DCC seule</a:t>
                      </a:r>
                      <a:endParaRPr lang="fr-FR" sz="1800" b="1" dirty="0">
                        <a:solidFill>
                          <a:schemeClr val="bg1"/>
                        </a:solidFill>
                        <a:latin typeface="Times New Roman"/>
                        <a:ea typeface="Calibri"/>
                        <a:cs typeface="Times New Roman"/>
                      </a:endParaRPr>
                    </a:p>
                  </a:txBody>
                  <a:tcPr marL="68580" marR="68580" marT="0" marB="0">
                    <a:solidFill>
                      <a:srgbClr val="FFC000"/>
                    </a:solidFill>
                  </a:tcPr>
                </a:tc>
                <a:tc>
                  <a:txBody>
                    <a:bodyPr/>
                    <a:lstStyle/>
                    <a:p>
                      <a:pPr algn="ctr">
                        <a:lnSpc>
                          <a:spcPct val="150000"/>
                        </a:lnSpc>
                        <a:spcAft>
                          <a:spcPts val="0"/>
                        </a:spcAft>
                      </a:pPr>
                      <a:r>
                        <a:rPr lang="fr-FR" sz="1800" b="1" dirty="0">
                          <a:solidFill>
                            <a:schemeClr val="bg1"/>
                          </a:solidFill>
                          <a:latin typeface="Times New Roman"/>
                          <a:ea typeface="Times New Roman"/>
                          <a:cs typeface="Times New Roman"/>
                        </a:rPr>
                        <a:t>17</a:t>
                      </a:r>
                      <a:endParaRPr lang="fr-FR" sz="1800" b="1" dirty="0">
                        <a:solidFill>
                          <a:schemeClr val="bg1"/>
                        </a:solidFill>
                        <a:latin typeface="Times New Roman"/>
                        <a:ea typeface="Calibri"/>
                        <a:cs typeface="Times New Roman"/>
                      </a:endParaRPr>
                    </a:p>
                  </a:txBody>
                  <a:tcPr marL="68580" marR="68580" marT="0" marB="0"/>
                </a:tc>
                <a:tc>
                  <a:txBody>
                    <a:bodyPr/>
                    <a:lstStyle/>
                    <a:p>
                      <a:pPr algn="ctr">
                        <a:lnSpc>
                          <a:spcPct val="150000"/>
                        </a:lnSpc>
                        <a:spcAft>
                          <a:spcPts val="0"/>
                        </a:spcAft>
                      </a:pPr>
                      <a:r>
                        <a:rPr lang="fr-FR" sz="1800" b="1" dirty="0">
                          <a:solidFill>
                            <a:schemeClr val="bg1"/>
                          </a:solidFill>
                          <a:latin typeface="Times New Roman"/>
                          <a:ea typeface="Times New Roman"/>
                          <a:cs typeface="Times New Roman"/>
                        </a:rPr>
                        <a:t>34%</a:t>
                      </a:r>
                      <a:endParaRPr lang="fr-FR" sz="1800" b="1" dirty="0">
                        <a:solidFill>
                          <a:schemeClr val="bg1"/>
                        </a:solidFill>
                        <a:latin typeface="Times New Roman"/>
                        <a:ea typeface="Calibri"/>
                        <a:cs typeface="Times New Roman"/>
                      </a:endParaRPr>
                    </a:p>
                  </a:txBody>
                  <a:tcPr marL="68580" marR="68580" marT="0" marB="0"/>
                </a:tc>
              </a:tr>
              <a:tr h="405195">
                <a:tc>
                  <a:txBody>
                    <a:bodyPr/>
                    <a:lstStyle/>
                    <a:p>
                      <a:pPr algn="l">
                        <a:lnSpc>
                          <a:spcPct val="150000"/>
                        </a:lnSpc>
                        <a:spcAft>
                          <a:spcPts val="0"/>
                        </a:spcAft>
                      </a:pPr>
                      <a:r>
                        <a:rPr lang="fr-FR" sz="1600" b="1" dirty="0">
                          <a:solidFill>
                            <a:schemeClr val="bg1"/>
                          </a:solidFill>
                          <a:latin typeface="Times New Roman"/>
                          <a:ea typeface="Times New Roman"/>
                          <a:cs typeface="Times New Roman"/>
                        </a:rPr>
                        <a:t>DCC+Plastie+Résection des tonsilles</a:t>
                      </a:r>
                      <a:endParaRPr lang="fr-FR" sz="1800" b="1" dirty="0">
                        <a:solidFill>
                          <a:schemeClr val="bg1"/>
                        </a:solidFill>
                        <a:latin typeface="Times New Roman"/>
                        <a:ea typeface="Calibri"/>
                        <a:cs typeface="Times New Roman"/>
                      </a:endParaRPr>
                    </a:p>
                  </a:txBody>
                  <a:tcPr marL="68580" marR="68580" marT="0" marB="0">
                    <a:solidFill>
                      <a:srgbClr val="92D050"/>
                    </a:solidFill>
                  </a:tcPr>
                </a:tc>
                <a:tc>
                  <a:txBody>
                    <a:bodyPr/>
                    <a:lstStyle/>
                    <a:p>
                      <a:pPr algn="ctr">
                        <a:lnSpc>
                          <a:spcPct val="150000"/>
                        </a:lnSpc>
                        <a:spcAft>
                          <a:spcPts val="0"/>
                        </a:spcAft>
                      </a:pPr>
                      <a:r>
                        <a:rPr lang="fr-FR" sz="1800" b="1">
                          <a:solidFill>
                            <a:schemeClr val="bg1"/>
                          </a:solidFill>
                          <a:latin typeface="Times New Roman"/>
                          <a:ea typeface="Times New Roman"/>
                          <a:cs typeface="Times New Roman"/>
                        </a:rPr>
                        <a:t>3</a:t>
                      </a:r>
                      <a:endParaRPr lang="fr-FR" sz="1800" b="1">
                        <a:solidFill>
                          <a:schemeClr val="bg1"/>
                        </a:solidFill>
                        <a:latin typeface="Times New Roman"/>
                        <a:ea typeface="Calibri"/>
                        <a:cs typeface="Times New Roman"/>
                      </a:endParaRPr>
                    </a:p>
                  </a:txBody>
                  <a:tcPr marL="68580" marR="68580" marT="0" marB="0"/>
                </a:tc>
                <a:tc>
                  <a:txBody>
                    <a:bodyPr/>
                    <a:lstStyle/>
                    <a:p>
                      <a:pPr algn="ctr">
                        <a:lnSpc>
                          <a:spcPct val="150000"/>
                        </a:lnSpc>
                        <a:spcAft>
                          <a:spcPts val="0"/>
                        </a:spcAft>
                      </a:pPr>
                      <a:r>
                        <a:rPr lang="fr-FR" sz="1800" b="1" dirty="0">
                          <a:solidFill>
                            <a:schemeClr val="bg1"/>
                          </a:solidFill>
                          <a:latin typeface="Times New Roman"/>
                          <a:ea typeface="Times New Roman"/>
                          <a:cs typeface="Times New Roman"/>
                        </a:rPr>
                        <a:t>6%</a:t>
                      </a:r>
                      <a:endParaRPr lang="fr-FR" sz="1800" b="1" dirty="0">
                        <a:solidFill>
                          <a:schemeClr val="bg1"/>
                        </a:solidFill>
                        <a:latin typeface="Times New Roman"/>
                        <a:ea typeface="Calibri"/>
                        <a:cs typeface="Times New Roman"/>
                      </a:endParaRPr>
                    </a:p>
                  </a:txBody>
                  <a:tcPr marL="68580" marR="68580" marT="0" marB="0"/>
                </a:tc>
              </a:tr>
              <a:tr h="298780">
                <a:tc>
                  <a:txBody>
                    <a:bodyPr/>
                    <a:lstStyle/>
                    <a:p>
                      <a:pPr algn="l">
                        <a:lnSpc>
                          <a:spcPct val="150000"/>
                        </a:lnSpc>
                        <a:spcAft>
                          <a:spcPts val="0"/>
                        </a:spcAft>
                      </a:pPr>
                      <a:r>
                        <a:rPr lang="fr-FR" sz="1600" b="1" dirty="0">
                          <a:solidFill>
                            <a:schemeClr val="bg1"/>
                          </a:solidFill>
                          <a:latin typeface="Times New Roman"/>
                          <a:ea typeface="Times New Roman"/>
                          <a:cs typeface="Times New Roman"/>
                        </a:rPr>
                        <a:t>Non Opéré</a:t>
                      </a:r>
                      <a:endParaRPr lang="fr-FR" sz="1800" b="1" dirty="0">
                        <a:solidFill>
                          <a:schemeClr val="bg1"/>
                        </a:solidFill>
                        <a:latin typeface="Times New Roman"/>
                        <a:ea typeface="Calibri"/>
                        <a:cs typeface="Times New Roman"/>
                      </a:endParaRPr>
                    </a:p>
                  </a:txBody>
                  <a:tcPr marL="68580" marR="68580" marT="0" marB="0"/>
                </a:tc>
                <a:tc>
                  <a:txBody>
                    <a:bodyPr/>
                    <a:lstStyle/>
                    <a:p>
                      <a:pPr algn="ctr">
                        <a:lnSpc>
                          <a:spcPct val="150000"/>
                        </a:lnSpc>
                        <a:spcAft>
                          <a:spcPts val="0"/>
                        </a:spcAft>
                      </a:pPr>
                      <a:r>
                        <a:rPr lang="fr-FR" sz="1800" b="1">
                          <a:solidFill>
                            <a:schemeClr val="bg1"/>
                          </a:solidFill>
                          <a:latin typeface="Times New Roman"/>
                          <a:ea typeface="Times New Roman"/>
                          <a:cs typeface="Times New Roman"/>
                        </a:rPr>
                        <a:t>8</a:t>
                      </a:r>
                      <a:endParaRPr lang="fr-FR" sz="1800" b="1">
                        <a:solidFill>
                          <a:schemeClr val="bg1"/>
                        </a:solidFill>
                        <a:latin typeface="Times New Roman"/>
                        <a:ea typeface="Calibri"/>
                        <a:cs typeface="Times New Roman"/>
                      </a:endParaRPr>
                    </a:p>
                  </a:txBody>
                  <a:tcPr marL="68580" marR="68580" marT="0" marB="0"/>
                </a:tc>
                <a:tc>
                  <a:txBody>
                    <a:bodyPr/>
                    <a:lstStyle/>
                    <a:p>
                      <a:pPr algn="ctr">
                        <a:lnSpc>
                          <a:spcPct val="150000"/>
                        </a:lnSpc>
                        <a:spcAft>
                          <a:spcPts val="0"/>
                        </a:spcAft>
                      </a:pPr>
                      <a:r>
                        <a:rPr lang="fr-FR" sz="1800" b="1">
                          <a:solidFill>
                            <a:schemeClr val="bg1"/>
                          </a:solidFill>
                          <a:latin typeface="Times New Roman"/>
                          <a:ea typeface="Times New Roman"/>
                          <a:cs typeface="Times New Roman"/>
                        </a:rPr>
                        <a:t>16%</a:t>
                      </a:r>
                      <a:endParaRPr lang="fr-FR" sz="1800" b="1">
                        <a:solidFill>
                          <a:schemeClr val="bg1"/>
                        </a:solidFill>
                        <a:latin typeface="Times New Roman"/>
                        <a:ea typeface="Calibri"/>
                        <a:cs typeface="Times New Roman"/>
                      </a:endParaRPr>
                    </a:p>
                  </a:txBody>
                  <a:tcPr marL="68580" marR="68580" marT="0" marB="0"/>
                </a:tc>
              </a:tr>
              <a:tr h="298780">
                <a:tc>
                  <a:txBody>
                    <a:bodyPr/>
                    <a:lstStyle/>
                    <a:p>
                      <a:pPr algn="l">
                        <a:lnSpc>
                          <a:spcPct val="150000"/>
                        </a:lnSpc>
                        <a:spcAft>
                          <a:spcPts val="0"/>
                        </a:spcAft>
                      </a:pPr>
                      <a:r>
                        <a:rPr lang="fr-FR" sz="1600" b="1" dirty="0">
                          <a:solidFill>
                            <a:schemeClr val="bg1"/>
                          </a:solidFill>
                          <a:latin typeface="Times New Roman"/>
                          <a:ea typeface="Times New Roman"/>
                          <a:cs typeface="Times New Roman"/>
                        </a:rPr>
                        <a:t>Total</a:t>
                      </a:r>
                      <a:endParaRPr lang="fr-FR" sz="1800" b="1" dirty="0">
                        <a:solidFill>
                          <a:schemeClr val="bg1"/>
                        </a:solidFill>
                        <a:latin typeface="Times New Roman"/>
                        <a:ea typeface="Calibri"/>
                        <a:cs typeface="Times New Roman"/>
                      </a:endParaRPr>
                    </a:p>
                  </a:txBody>
                  <a:tcPr marL="68580" marR="68580" marT="0" marB="0"/>
                </a:tc>
                <a:tc>
                  <a:txBody>
                    <a:bodyPr/>
                    <a:lstStyle/>
                    <a:p>
                      <a:pPr algn="ctr">
                        <a:lnSpc>
                          <a:spcPct val="150000"/>
                        </a:lnSpc>
                        <a:spcAft>
                          <a:spcPts val="0"/>
                        </a:spcAft>
                      </a:pPr>
                      <a:r>
                        <a:rPr lang="fr-FR" sz="1800" b="1" dirty="0">
                          <a:solidFill>
                            <a:schemeClr val="bg1"/>
                          </a:solidFill>
                          <a:latin typeface="Times New Roman"/>
                          <a:ea typeface="Times New Roman"/>
                          <a:cs typeface="Times New Roman"/>
                        </a:rPr>
                        <a:t>50</a:t>
                      </a:r>
                      <a:endParaRPr lang="fr-FR" sz="1800" b="1" dirty="0">
                        <a:solidFill>
                          <a:schemeClr val="bg1"/>
                        </a:solidFill>
                        <a:latin typeface="Times New Roman"/>
                        <a:ea typeface="Calibri"/>
                        <a:cs typeface="Times New Roman"/>
                      </a:endParaRPr>
                    </a:p>
                  </a:txBody>
                  <a:tcPr marL="68580" marR="68580" marT="0" marB="0"/>
                </a:tc>
                <a:tc>
                  <a:txBody>
                    <a:bodyPr/>
                    <a:lstStyle/>
                    <a:p>
                      <a:pPr algn="ctr">
                        <a:lnSpc>
                          <a:spcPct val="150000"/>
                        </a:lnSpc>
                        <a:spcAft>
                          <a:spcPts val="0"/>
                        </a:spcAft>
                      </a:pPr>
                      <a:r>
                        <a:rPr lang="fr-FR" sz="1800" b="1" dirty="0">
                          <a:solidFill>
                            <a:schemeClr val="bg1"/>
                          </a:solidFill>
                          <a:latin typeface="Times New Roman"/>
                          <a:ea typeface="Times New Roman"/>
                          <a:cs typeface="Times New Roman"/>
                        </a:rPr>
                        <a:t>100,00%</a:t>
                      </a:r>
                      <a:endParaRPr lang="fr-FR" sz="1800" b="1" dirty="0">
                        <a:solidFill>
                          <a:schemeClr val="bg1"/>
                        </a:solidFill>
                        <a:latin typeface="Times New Roman"/>
                        <a:ea typeface="Calibri"/>
                        <a:cs typeface="Times New Roman"/>
                      </a:endParaRPr>
                    </a:p>
                  </a:txBody>
                  <a:tcPr marL="68580" marR="68580" marT="0" marB="0"/>
                </a:tc>
              </a:tr>
            </a:tbl>
          </a:graphicData>
        </a:graphic>
      </p:graphicFrame>
      <p:sp>
        <p:nvSpPr>
          <p:cNvPr id="4" name="Espace réservé du pied de page 3"/>
          <p:cNvSpPr>
            <a:spLocks noGrp="1"/>
          </p:cNvSpPr>
          <p:nvPr>
            <p:ph type="ftr" sz="quarter" idx="11"/>
          </p:nvPr>
        </p:nvSpPr>
        <p:spPr/>
        <p:txBody>
          <a:bodyPr/>
          <a:lstStyle/>
          <a:p>
            <a:r>
              <a:rPr lang="pt-BR" smtClean="0"/>
              <a:t>Syrinx 2020/ H . KHECHFOUD -faculte de medecine de Bejaia</a:t>
            </a:r>
            <a:endParaRPr lang="fr-FR"/>
          </a:p>
        </p:txBody>
      </p:sp>
      <p:sp>
        <p:nvSpPr>
          <p:cNvPr id="6" name="Ellipse 5"/>
          <p:cNvSpPr/>
          <p:nvPr/>
        </p:nvSpPr>
        <p:spPr>
          <a:xfrm>
            <a:off x="6643702" y="3643314"/>
            <a:ext cx="785818" cy="4286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p:cNvSpPr/>
          <p:nvPr/>
        </p:nvSpPr>
        <p:spPr>
          <a:xfrm>
            <a:off x="6786578" y="2071678"/>
            <a:ext cx="500066" cy="35719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p:cNvSpPr/>
          <p:nvPr/>
        </p:nvSpPr>
        <p:spPr>
          <a:xfrm>
            <a:off x="6643702" y="2857496"/>
            <a:ext cx="857256" cy="785818"/>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p:cNvSpPr/>
          <p:nvPr/>
        </p:nvSpPr>
        <p:spPr>
          <a:xfrm>
            <a:off x="6786578" y="4071942"/>
            <a:ext cx="500066" cy="500066"/>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3600" i="1" dirty="0" smtClean="0">
                <a:solidFill>
                  <a:srgbClr val="92D050"/>
                </a:solidFill>
              </a:rPr>
              <a:t>Réintervention et corrélation avec le geste initiale:</a:t>
            </a:r>
            <a:endParaRPr lang="fr-FR" sz="3600" i="1" dirty="0">
              <a:solidFill>
                <a:srgbClr val="92D050"/>
              </a:solidFill>
            </a:endParaRPr>
          </a:p>
        </p:txBody>
      </p:sp>
      <p:graphicFrame>
        <p:nvGraphicFramePr>
          <p:cNvPr id="5" name="Espace réservé du contenu 4"/>
          <p:cNvGraphicFramePr>
            <a:graphicFrameLocks noGrp="1"/>
          </p:cNvGraphicFramePr>
          <p:nvPr>
            <p:ph idx="1"/>
          </p:nvPr>
        </p:nvGraphicFramePr>
        <p:xfrm>
          <a:off x="1734514" y="1530662"/>
          <a:ext cx="4480560" cy="1112520"/>
        </p:xfrm>
        <a:graphic>
          <a:graphicData uri="http://schemas.openxmlformats.org/drawingml/2006/table">
            <a:tbl>
              <a:tblPr firstRow="1" bandRow="1">
                <a:tableStyleId>{5C22544A-7EE6-4342-B048-85BDC9FD1C3A}</a:tableStyleId>
              </a:tblPr>
              <a:tblGrid>
                <a:gridCol w="1493520"/>
                <a:gridCol w="1493520"/>
                <a:gridCol w="1493520"/>
              </a:tblGrid>
              <a:tr h="370840">
                <a:tc>
                  <a:txBody>
                    <a:bodyPr/>
                    <a:lstStyle/>
                    <a:p>
                      <a:pPr algn="ctr">
                        <a:lnSpc>
                          <a:spcPct val="150000"/>
                        </a:lnSpc>
                        <a:spcAft>
                          <a:spcPts val="0"/>
                        </a:spcAft>
                      </a:pPr>
                      <a:r>
                        <a:rPr lang="fr-FR" sz="1400" b="1" dirty="0">
                          <a:solidFill>
                            <a:schemeClr val="bg1"/>
                          </a:solidFill>
                          <a:latin typeface="Times New Roman"/>
                          <a:ea typeface="Times New Roman"/>
                          <a:cs typeface="Times New Roman"/>
                        </a:rPr>
                        <a:t>Réintervention</a:t>
                      </a:r>
                      <a:endParaRPr lang="fr-FR" sz="1400" dirty="0">
                        <a:solidFill>
                          <a:schemeClr val="bg1"/>
                        </a:solidFill>
                        <a:latin typeface="Times New Roman"/>
                        <a:ea typeface="Calibri"/>
                        <a:cs typeface="Times New Roman"/>
                      </a:endParaRPr>
                    </a:p>
                  </a:txBody>
                  <a:tcPr marL="68580" marR="68580" marT="0" marB="0">
                    <a:solidFill>
                      <a:srgbClr val="00B0F0"/>
                    </a:solidFill>
                  </a:tcPr>
                </a:tc>
                <a:tc>
                  <a:txBody>
                    <a:bodyPr/>
                    <a:lstStyle/>
                    <a:p>
                      <a:pPr algn="ctr">
                        <a:lnSpc>
                          <a:spcPct val="150000"/>
                        </a:lnSpc>
                        <a:spcAft>
                          <a:spcPts val="0"/>
                        </a:spcAft>
                      </a:pPr>
                      <a:r>
                        <a:rPr lang="fr-FR" sz="1400" b="1" dirty="0">
                          <a:solidFill>
                            <a:schemeClr val="bg1"/>
                          </a:solidFill>
                          <a:latin typeface="Times New Roman"/>
                          <a:ea typeface="Times New Roman"/>
                          <a:cs typeface="Times New Roman"/>
                        </a:rPr>
                        <a:t>Fréquence</a:t>
                      </a:r>
                      <a:endParaRPr lang="fr-FR" sz="1400" dirty="0">
                        <a:solidFill>
                          <a:schemeClr val="bg1"/>
                        </a:solidFill>
                        <a:latin typeface="Times New Roman"/>
                        <a:ea typeface="Calibri"/>
                        <a:cs typeface="Times New Roman"/>
                      </a:endParaRPr>
                    </a:p>
                  </a:txBody>
                  <a:tcPr marL="68580" marR="68580" marT="0" marB="0">
                    <a:solidFill>
                      <a:srgbClr val="00B0F0"/>
                    </a:solidFill>
                  </a:tcPr>
                </a:tc>
                <a:tc>
                  <a:txBody>
                    <a:bodyPr/>
                    <a:lstStyle/>
                    <a:p>
                      <a:pPr algn="ctr">
                        <a:lnSpc>
                          <a:spcPct val="150000"/>
                        </a:lnSpc>
                        <a:spcAft>
                          <a:spcPts val="0"/>
                        </a:spcAft>
                      </a:pPr>
                      <a:r>
                        <a:rPr lang="fr-FR" sz="1400" b="1" dirty="0">
                          <a:solidFill>
                            <a:schemeClr val="bg1"/>
                          </a:solidFill>
                          <a:latin typeface="Times New Roman"/>
                          <a:ea typeface="Times New Roman"/>
                          <a:cs typeface="Times New Roman"/>
                        </a:rPr>
                        <a:t>Percent</a:t>
                      </a:r>
                      <a:endParaRPr lang="fr-FR" sz="1400" dirty="0">
                        <a:solidFill>
                          <a:schemeClr val="bg1"/>
                        </a:solidFill>
                        <a:latin typeface="Times New Roman"/>
                        <a:ea typeface="Calibri"/>
                        <a:cs typeface="Times New Roman"/>
                      </a:endParaRPr>
                    </a:p>
                  </a:txBody>
                  <a:tcPr marL="68580" marR="68580" marT="0" marB="0">
                    <a:solidFill>
                      <a:srgbClr val="00B0F0"/>
                    </a:solidFill>
                  </a:tcPr>
                </a:tc>
              </a:tr>
              <a:tr h="370840">
                <a:tc>
                  <a:txBody>
                    <a:bodyPr/>
                    <a:lstStyle/>
                    <a:p>
                      <a:pPr algn="l">
                        <a:lnSpc>
                          <a:spcPct val="150000"/>
                        </a:lnSpc>
                        <a:spcAft>
                          <a:spcPts val="0"/>
                        </a:spcAft>
                      </a:pPr>
                      <a:r>
                        <a:rPr lang="fr-FR" sz="1400" b="1" dirty="0">
                          <a:solidFill>
                            <a:schemeClr val="bg1"/>
                          </a:solidFill>
                          <a:latin typeface="Times New Roman"/>
                          <a:ea typeface="Times New Roman"/>
                          <a:cs typeface="Times New Roman"/>
                        </a:rPr>
                        <a:t>Archnoidolyse</a:t>
                      </a:r>
                      <a:endParaRPr lang="fr-FR" sz="1400" dirty="0">
                        <a:solidFill>
                          <a:schemeClr val="bg1"/>
                        </a:solidFill>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1600" b="1" dirty="0">
                          <a:solidFill>
                            <a:schemeClr val="bg1"/>
                          </a:solidFill>
                          <a:latin typeface="Times New Roman"/>
                          <a:ea typeface="Times New Roman"/>
                          <a:cs typeface="Times New Roman"/>
                        </a:rPr>
                        <a:t>3</a:t>
                      </a:r>
                      <a:endParaRPr lang="fr-FR" sz="1600" b="1" dirty="0">
                        <a:solidFill>
                          <a:schemeClr val="bg1"/>
                        </a:solidFill>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1600" b="1" dirty="0">
                          <a:solidFill>
                            <a:schemeClr val="bg1"/>
                          </a:solidFill>
                          <a:latin typeface="Times New Roman"/>
                          <a:ea typeface="Times New Roman"/>
                          <a:cs typeface="Times New Roman"/>
                        </a:rPr>
                        <a:t>37,50%</a:t>
                      </a:r>
                      <a:endParaRPr lang="fr-FR" sz="1600" b="1" dirty="0">
                        <a:solidFill>
                          <a:schemeClr val="bg1"/>
                        </a:solidFill>
                        <a:latin typeface="Times New Roman"/>
                        <a:ea typeface="Calibri"/>
                        <a:cs typeface="Times New Roman"/>
                      </a:endParaRPr>
                    </a:p>
                  </a:txBody>
                  <a:tcPr marL="68580" marR="68580" marT="0" marB="0">
                    <a:solidFill>
                      <a:srgbClr val="99CCFF"/>
                    </a:solidFill>
                  </a:tcPr>
                </a:tc>
              </a:tr>
              <a:tr h="370840">
                <a:tc>
                  <a:txBody>
                    <a:bodyPr/>
                    <a:lstStyle/>
                    <a:p>
                      <a:pPr algn="l">
                        <a:lnSpc>
                          <a:spcPct val="150000"/>
                        </a:lnSpc>
                        <a:spcAft>
                          <a:spcPts val="0"/>
                        </a:spcAft>
                      </a:pPr>
                      <a:r>
                        <a:rPr lang="fr-FR" sz="1400" b="1" dirty="0">
                          <a:solidFill>
                            <a:schemeClr val="bg1"/>
                          </a:solidFill>
                          <a:latin typeface="Times New Roman"/>
                          <a:ea typeface="Times New Roman"/>
                          <a:cs typeface="Times New Roman"/>
                        </a:rPr>
                        <a:t>Plastie</a:t>
                      </a:r>
                      <a:endParaRPr lang="fr-FR" sz="1400" dirty="0">
                        <a:solidFill>
                          <a:schemeClr val="bg1"/>
                        </a:solidFill>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1600" b="1" dirty="0">
                          <a:solidFill>
                            <a:schemeClr val="bg1"/>
                          </a:solidFill>
                          <a:latin typeface="Times New Roman"/>
                          <a:ea typeface="Times New Roman"/>
                          <a:cs typeface="Times New Roman"/>
                        </a:rPr>
                        <a:t>5</a:t>
                      </a:r>
                      <a:endParaRPr lang="fr-FR" sz="1600" b="1" dirty="0">
                        <a:solidFill>
                          <a:schemeClr val="bg1"/>
                        </a:solidFill>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1600" b="1" dirty="0">
                          <a:solidFill>
                            <a:schemeClr val="bg1"/>
                          </a:solidFill>
                          <a:latin typeface="Times New Roman"/>
                          <a:ea typeface="Times New Roman"/>
                          <a:cs typeface="Times New Roman"/>
                        </a:rPr>
                        <a:t>62,50%</a:t>
                      </a:r>
                      <a:endParaRPr lang="fr-FR" sz="1600" b="1" dirty="0">
                        <a:solidFill>
                          <a:schemeClr val="bg1"/>
                        </a:solidFill>
                        <a:latin typeface="Times New Roman"/>
                        <a:ea typeface="Calibri"/>
                        <a:cs typeface="Times New Roman"/>
                      </a:endParaRPr>
                    </a:p>
                  </a:txBody>
                  <a:tcPr marL="68580" marR="68580" marT="0" marB="0">
                    <a:solidFill>
                      <a:srgbClr val="99CCFF"/>
                    </a:solidFill>
                  </a:tcPr>
                </a:tc>
              </a:tr>
            </a:tbl>
          </a:graphicData>
        </a:graphic>
      </p:graphicFrame>
      <p:sp>
        <p:nvSpPr>
          <p:cNvPr id="4" name="Espace réservé du pied de page 3"/>
          <p:cNvSpPr>
            <a:spLocks noGrp="1"/>
          </p:cNvSpPr>
          <p:nvPr>
            <p:ph type="ftr" sz="quarter" idx="11"/>
          </p:nvPr>
        </p:nvSpPr>
        <p:spPr/>
        <p:txBody>
          <a:bodyPr/>
          <a:lstStyle/>
          <a:p>
            <a:r>
              <a:rPr lang="pt-BR" smtClean="0"/>
              <a:t>Syrinx 2020/ H . KHECHFOUD -faculte de medecine de Bejaia</a:t>
            </a:r>
            <a:endParaRPr lang="fr-FR"/>
          </a:p>
        </p:txBody>
      </p:sp>
      <p:graphicFrame>
        <p:nvGraphicFramePr>
          <p:cNvPr id="6" name="Espace réservé du contenu 4"/>
          <p:cNvGraphicFramePr>
            <a:graphicFrameLocks/>
          </p:cNvGraphicFramePr>
          <p:nvPr/>
        </p:nvGraphicFramePr>
        <p:xfrm>
          <a:off x="1142976" y="2928934"/>
          <a:ext cx="6143668" cy="3644270"/>
        </p:xfrm>
        <a:graphic>
          <a:graphicData uri="http://schemas.openxmlformats.org/drawingml/2006/table">
            <a:tbl>
              <a:tblPr firstRow="1" bandRow="1">
                <a:tableStyleId>{5C22544A-7EE6-4342-B048-85BDC9FD1C3A}</a:tableStyleId>
              </a:tblPr>
              <a:tblGrid>
                <a:gridCol w="1535917"/>
                <a:gridCol w="1535917"/>
                <a:gridCol w="1535917"/>
                <a:gridCol w="1535917"/>
              </a:tblGrid>
              <a:tr h="404815">
                <a:tc>
                  <a:txBody>
                    <a:bodyPr/>
                    <a:lstStyle/>
                    <a:p>
                      <a:pPr algn="ctr">
                        <a:lnSpc>
                          <a:spcPct val="150000"/>
                        </a:lnSpc>
                        <a:spcAft>
                          <a:spcPts val="0"/>
                        </a:spcAft>
                      </a:pPr>
                      <a:r>
                        <a:rPr lang="fr-FR" sz="1600" b="1" dirty="0">
                          <a:solidFill>
                            <a:schemeClr val="bg1"/>
                          </a:solidFill>
                          <a:latin typeface="Times New Roman"/>
                          <a:ea typeface="Times New Roman"/>
                          <a:cs typeface="Times New Roman"/>
                        </a:rPr>
                        <a:t> </a:t>
                      </a:r>
                      <a:endParaRPr lang="fr-FR" sz="1600" b="1" dirty="0">
                        <a:solidFill>
                          <a:schemeClr val="bg1"/>
                        </a:solidFill>
                        <a:latin typeface="Times New Roman"/>
                        <a:ea typeface="Calibri"/>
                        <a:cs typeface="Times New Roman"/>
                      </a:endParaRPr>
                    </a:p>
                  </a:txBody>
                  <a:tcPr marL="68580" marR="68580" marT="0" marB="0">
                    <a:solidFill>
                      <a:schemeClr val="bg1"/>
                    </a:solidFill>
                  </a:tcPr>
                </a:tc>
                <a:tc gridSpan="2">
                  <a:txBody>
                    <a:bodyPr/>
                    <a:lstStyle/>
                    <a:p>
                      <a:pPr algn="ctr">
                        <a:lnSpc>
                          <a:spcPct val="150000"/>
                        </a:lnSpc>
                        <a:spcAft>
                          <a:spcPts val="0"/>
                        </a:spcAft>
                      </a:pPr>
                      <a:r>
                        <a:rPr lang="fr-FR" sz="1600" b="1" dirty="0">
                          <a:solidFill>
                            <a:schemeClr val="bg1"/>
                          </a:solidFill>
                          <a:latin typeface="Times New Roman"/>
                          <a:ea typeface="Times New Roman"/>
                          <a:cs typeface="Times New Roman"/>
                        </a:rPr>
                        <a:t>Réintervention</a:t>
                      </a:r>
                      <a:endParaRPr lang="fr-FR" sz="1600" b="1" dirty="0">
                        <a:solidFill>
                          <a:schemeClr val="bg1"/>
                        </a:solidFill>
                        <a:latin typeface="Times New Roman"/>
                        <a:ea typeface="Calibri"/>
                        <a:cs typeface="Times New Roman"/>
                      </a:endParaRPr>
                    </a:p>
                  </a:txBody>
                  <a:tcPr marL="68580" marR="68580" marT="0" marB="0">
                    <a:solidFill>
                      <a:srgbClr val="00B0F0"/>
                    </a:solidFill>
                  </a:tcPr>
                </a:tc>
                <a:tc hMerge="1">
                  <a:txBody>
                    <a:bodyPr/>
                    <a:lstStyle/>
                    <a:p>
                      <a:endParaRPr lang="fr-FR"/>
                    </a:p>
                  </a:txBody>
                  <a:tcPr/>
                </a:tc>
                <a:tc>
                  <a:txBody>
                    <a:bodyPr/>
                    <a:lstStyle/>
                    <a:p>
                      <a:pPr algn="ctr">
                        <a:lnSpc>
                          <a:spcPct val="150000"/>
                        </a:lnSpc>
                        <a:spcAft>
                          <a:spcPts val="0"/>
                        </a:spcAft>
                      </a:pPr>
                      <a:r>
                        <a:rPr lang="fr-FR" sz="1600" b="1" dirty="0">
                          <a:solidFill>
                            <a:schemeClr val="bg1"/>
                          </a:solidFill>
                          <a:latin typeface="Times New Roman"/>
                          <a:ea typeface="Times New Roman"/>
                          <a:cs typeface="Times New Roman"/>
                        </a:rPr>
                        <a:t> </a:t>
                      </a:r>
                      <a:endParaRPr lang="fr-FR" sz="1600" b="1" dirty="0">
                        <a:solidFill>
                          <a:schemeClr val="bg1"/>
                        </a:solidFill>
                        <a:latin typeface="Times New Roman"/>
                        <a:ea typeface="Calibri"/>
                        <a:cs typeface="Times New Roman"/>
                      </a:endParaRPr>
                    </a:p>
                  </a:txBody>
                  <a:tcPr marL="68580" marR="68580" marT="0" marB="0">
                    <a:solidFill>
                      <a:srgbClr val="00B0F0"/>
                    </a:solidFill>
                  </a:tcPr>
                </a:tc>
              </a:tr>
              <a:tr h="404815">
                <a:tc>
                  <a:txBody>
                    <a:bodyPr/>
                    <a:lstStyle/>
                    <a:p>
                      <a:pPr algn="ctr">
                        <a:lnSpc>
                          <a:spcPct val="150000"/>
                        </a:lnSpc>
                        <a:spcAft>
                          <a:spcPts val="0"/>
                        </a:spcAft>
                      </a:pPr>
                      <a:r>
                        <a:rPr lang="fr-FR" sz="1600" b="1" dirty="0">
                          <a:solidFill>
                            <a:schemeClr val="bg1"/>
                          </a:solidFill>
                          <a:latin typeface="Times New Roman"/>
                          <a:ea typeface="Times New Roman"/>
                          <a:cs typeface="Times New Roman"/>
                        </a:rPr>
                        <a:t>Intervention</a:t>
                      </a:r>
                      <a:endParaRPr lang="fr-FR" sz="1600" b="1" dirty="0">
                        <a:solidFill>
                          <a:schemeClr val="bg1"/>
                        </a:solidFill>
                        <a:latin typeface="Times New Roman"/>
                        <a:ea typeface="Calibri"/>
                        <a:cs typeface="Times New Roman"/>
                      </a:endParaRPr>
                    </a:p>
                  </a:txBody>
                  <a:tcPr marL="68580" marR="68580" marT="0" marB="0">
                    <a:solidFill>
                      <a:srgbClr val="00B0F0"/>
                    </a:solidFill>
                  </a:tcPr>
                </a:tc>
                <a:tc>
                  <a:txBody>
                    <a:bodyPr/>
                    <a:lstStyle/>
                    <a:p>
                      <a:pPr algn="ctr">
                        <a:lnSpc>
                          <a:spcPct val="150000"/>
                        </a:lnSpc>
                        <a:spcAft>
                          <a:spcPts val="0"/>
                        </a:spcAft>
                      </a:pPr>
                      <a:r>
                        <a:rPr lang="fr-FR" sz="1400" b="1" dirty="0">
                          <a:solidFill>
                            <a:schemeClr val="bg1"/>
                          </a:solidFill>
                          <a:latin typeface="Times New Roman"/>
                          <a:ea typeface="Times New Roman"/>
                          <a:cs typeface="Times New Roman"/>
                        </a:rPr>
                        <a:t>Archnoidolyse</a:t>
                      </a:r>
                      <a:endParaRPr lang="fr-FR" sz="1600" b="1" dirty="0">
                        <a:solidFill>
                          <a:schemeClr val="bg1"/>
                        </a:solidFill>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1400" b="1" dirty="0">
                          <a:solidFill>
                            <a:schemeClr val="bg1"/>
                          </a:solidFill>
                          <a:latin typeface="Times New Roman"/>
                          <a:ea typeface="Times New Roman"/>
                          <a:cs typeface="Times New Roman"/>
                        </a:rPr>
                        <a:t>Plastie</a:t>
                      </a:r>
                      <a:endParaRPr lang="fr-FR" sz="1600" b="1" dirty="0">
                        <a:solidFill>
                          <a:schemeClr val="bg1"/>
                        </a:solidFill>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1600" b="1" dirty="0">
                          <a:solidFill>
                            <a:schemeClr val="bg1"/>
                          </a:solidFill>
                          <a:latin typeface="Times New Roman"/>
                          <a:ea typeface="Times New Roman"/>
                          <a:cs typeface="Times New Roman"/>
                        </a:rPr>
                        <a:t>Total</a:t>
                      </a:r>
                      <a:endParaRPr lang="fr-FR" sz="1600" b="1" dirty="0">
                        <a:solidFill>
                          <a:schemeClr val="bg1"/>
                        </a:solidFill>
                        <a:latin typeface="Times New Roman"/>
                        <a:ea typeface="Calibri"/>
                        <a:cs typeface="Times New Roman"/>
                      </a:endParaRPr>
                    </a:p>
                  </a:txBody>
                  <a:tcPr marL="68580" marR="68580" marT="0" marB="0">
                    <a:solidFill>
                      <a:srgbClr val="99CCFF"/>
                    </a:solidFill>
                  </a:tcPr>
                </a:tc>
              </a:tr>
              <a:tr h="502920">
                <a:tc>
                  <a:txBody>
                    <a:bodyPr/>
                    <a:lstStyle/>
                    <a:p>
                      <a:pPr algn="l">
                        <a:lnSpc>
                          <a:spcPct val="150000"/>
                        </a:lnSpc>
                        <a:spcAft>
                          <a:spcPts val="0"/>
                        </a:spcAft>
                      </a:pPr>
                      <a:r>
                        <a:rPr lang="fr-FR" sz="1400" b="1" dirty="0">
                          <a:solidFill>
                            <a:schemeClr val="bg1"/>
                          </a:solidFill>
                          <a:latin typeface="Times New Roman"/>
                          <a:ea typeface="Times New Roman"/>
                          <a:cs typeface="Times New Roman"/>
                        </a:rPr>
                        <a:t>DCC Coagulation des tonsilles</a:t>
                      </a:r>
                      <a:endParaRPr lang="fr-FR" sz="1600" b="1" dirty="0">
                        <a:solidFill>
                          <a:schemeClr val="bg1"/>
                        </a:solidFill>
                        <a:latin typeface="Times New Roman"/>
                        <a:ea typeface="Calibri"/>
                        <a:cs typeface="Times New Roman"/>
                      </a:endParaRPr>
                    </a:p>
                  </a:txBody>
                  <a:tcPr marL="68580" marR="68580" marT="0" marB="0">
                    <a:solidFill>
                      <a:srgbClr val="00B0F0"/>
                    </a:solidFill>
                  </a:tcPr>
                </a:tc>
                <a:tc>
                  <a:txBody>
                    <a:bodyPr/>
                    <a:lstStyle/>
                    <a:p>
                      <a:pPr algn="ctr">
                        <a:lnSpc>
                          <a:spcPct val="150000"/>
                        </a:lnSpc>
                        <a:spcAft>
                          <a:spcPts val="0"/>
                        </a:spcAft>
                      </a:pPr>
                      <a:r>
                        <a:rPr lang="fr-FR" sz="2000" b="1" dirty="0">
                          <a:solidFill>
                            <a:schemeClr val="bg1"/>
                          </a:solidFill>
                          <a:latin typeface="Times New Roman"/>
                          <a:ea typeface="Times New Roman"/>
                          <a:cs typeface="Times New Roman"/>
                        </a:rPr>
                        <a:t>0</a:t>
                      </a:r>
                      <a:endParaRPr lang="fr-FR" sz="2000" b="1" dirty="0">
                        <a:solidFill>
                          <a:schemeClr val="bg1"/>
                        </a:solidFill>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2000" b="1" dirty="0">
                          <a:solidFill>
                            <a:schemeClr val="bg1"/>
                          </a:solidFill>
                          <a:latin typeface="Times New Roman"/>
                          <a:ea typeface="Times New Roman"/>
                          <a:cs typeface="Times New Roman"/>
                        </a:rPr>
                        <a:t>1</a:t>
                      </a:r>
                      <a:endParaRPr lang="fr-FR" sz="2000" b="1" dirty="0">
                        <a:solidFill>
                          <a:schemeClr val="bg1"/>
                        </a:solidFill>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2000" b="1">
                          <a:solidFill>
                            <a:schemeClr val="bg1"/>
                          </a:solidFill>
                          <a:latin typeface="Times New Roman"/>
                          <a:ea typeface="Times New Roman"/>
                          <a:cs typeface="Times New Roman"/>
                        </a:rPr>
                        <a:t>1</a:t>
                      </a:r>
                      <a:endParaRPr lang="fr-FR" sz="2000" b="1">
                        <a:solidFill>
                          <a:schemeClr val="bg1"/>
                        </a:solidFill>
                        <a:latin typeface="Times New Roman"/>
                        <a:ea typeface="Calibri"/>
                        <a:cs typeface="Times New Roman"/>
                      </a:endParaRPr>
                    </a:p>
                  </a:txBody>
                  <a:tcPr marL="68580" marR="68580" marT="0" marB="0">
                    <a:solidFill>
                      <a:srgbClr val="99CCFF"/>
                    </a:solidFill>
                  </a:tcPr>
                </a:tc>
              </a:tr>
              <a:tr h="502920">
                <a:tc>
                  <a:txBody>
                    <a:bodyPr/>
                    <a:lstStyle/>
                    <a:p>
                      <a:pPr algn="l">
                        <a:lnSpc>
                          <a:spcPct val="150000"/>
                        </a:lnSpc>
                        <a:spcAft>
                          <a:spcPts val="0"/>
                        </a:spcAft>
                      </a:pPr>
                      <a:r>
                        <a:rPr lang="fr-FR" sz="1400" b="1" dirty="0">
                          <a:solidFill>
                            <a:schemeClr val="bg1"/>
                          </a:solidFill>
                          <a:latin typeface="Times New Roman"/>
                          <a:ea typeface="Times New Roman"/>
                          <a:cs typeface="Times New Roman"/>
                        </a:rPr>
                        <a:t>DCC et incision feuillet externe</a:t>
                      </a:r>
                      <a:endParaRPr lang="fr-FR" sz="1600" b="1" dirty="0">
                        <a:solidFill>
                          <a:schemeClr val="bg1"/>
                        </a:solidFill>
                        <a:latin typeface="Times New Roman"/>
                        <a:ea typeface="Calibri"/>
                        <a:cs typeface="Times New Roman"/>
                      </a:endParaRPr>
                    </a:p>
                  </a:txBody>
                  <a:tcPr marL="68580" marR="68580" marT="0" marB="0">
                    <a:solidFill>
                      <a:srgbClr val="00B0F0"/>
                    </a:solidFill>
                  </a:tcPr>
                </a:tc>
                <a:tc>
                  <a:txBody>
                    <a:bodyPr/>
                    <a:lstStyle/>
                    <a:p>
                      <a:pPr algn="ctr">
                        <a:lnSpc>
                          <a:spcPct val="150000"/>
                        </a:lnSpc>
                        <a:spcAft>
                          <a:spcPts val="0"/>
                        </a:spcAft>
                      </a:pPr>
                      <a:r>
                        <a:rPr lang="fr-FR" sz="2000" b="1" dirty="0">
                          <a:solidFill>
                            <a:schemeClr val="bg1"/>
                          </a:solidFill>
                          <a:latin typeface="Times New Roman"/>
                          <a:ea typeface="Times New Roman"/>
                          <a:cs typeface="Times New Roman"/>
                        </a:rPr>
                        <a:t>0</a:t>
                      </a:r>
                      <a:endParaRPr lang="fr-FR" sz="2000" b="1" dirty="0">
                        <a:solidFill>
                          <a:schemeClr val="bg1"/>
                        </a:solidFill>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2000" b="1">
                          <a:solidFill>
                            <a:schemeClr val="bg1"/>
                          </a:solidFill>
                          <a:latin typeface="Times New Roman"/>
                          <a:ea typeface="Times New Roman"/>
                          <a:cs typeface="Times New Roman"/>
                        </a:rPr>
                        <a:t>0</a:t>
                      </a:r>
                      <a:endParaRPr lang="fr-FR" sz="2000" b="1">
                        <a:solidFill>
                          <a:schemeClr val="bg1"/>
                        </a:solidFill>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2000" b="1">
                          <a:solidFill>
                            <a:schemeClr val="bg1"/>
                          </a:solidFill>
                          <a:latin typeface="Times New Roman"/>
                          <a:ea typeface="Times New Roman"/>
                          <a:cs typeface="Times New Roman"/>
                        </a:rPr>
                        <a:t>0</a:t>
                      </a:r>
                      <a:endParaRPr lang="fr-FR" sz="2000" b="1">
                        <a:solidFill>
                          <a:schemeClr val="bg1"/>
                        </a:solidFill>
                        <a:latin typeface="Times New Roman"/>
                        <a:ea typeface="Calibri"/>
                        <a:cs typeface="Times New Roman"/>
                      </a:endParaRPr>
                    </a:p>
                  </a:txBody>
                  <a:tcPr marL="68580" marR="68580" marT="0" marB="0">
                    <a:solidFill>
                      <a:srgbClr val="99CCFF"/>
                    </a:solidFill>
                  </a:tcPr>
                </a:tc>
              </a:tr>
              <a:tr h="404815">
                <a:tc>
                  <a:txBody>
                    <a:bodyPr/>
                    <a:lstStyle/>
                    <a:p>
                      <a:pPr algn="l">
                        <a:lnSpc>
                          <a:spcPct val="150000"/>
                        </a:lnSpc>
                        <a:spcAft>
                          <a:spcPts val="0"/>
                        </a:spcAft>
                      </a:pPr>
                      <a:r>
                        <a:rPr lang="fr-FR" sz="1400" b="1" dirty="0">
                          <a:solidFill>
                            <a:schemeClr val="bg1"/>
                          </a:solidFill>
                          <a:latin typeface="Times New Roman"/>
                          <a:ea typeface="Times New Roman"/>
                          <a:cs typeface="Times New Roman"/>
                        </a:rPr>
                        <a:t>DCC et plastie</a:t>
                      </a:r>
                      <a:endParaRPr lang="fr-FR" sz="1600" b="1" dirty="0">
                        <a:solidFill>
                          <a:schemeClr val="bg1"/>
                        </a:solidFill>
                        <a:latin typeface="Times New Roman"/>
                        <a:ea typeface="Calibri"/>
                        <a:cs typeface="Times New Roman"/>
                      </a:endParaRPr>
                    </a:p>
                  </a:txBody>
                  <a:tcPr marL="68580" marR="68580" marT="0" marB="0">
                    <a:solidFill>
                      <a:srgbClr val="00B0F0"/>
                    </a:solidFill>
                  </a:tcPr>
                </a:tc>
                <a:tc>
                  <a:txBody>
                    <a:bodyPr/>
                    <a:lstStyle/>
                    <a:p>
                      <a:pPr algn="ctr">
                        <a:lnSpc>
                          <a:spcPct val="150000"/>
                        </a:lnSpc>
                        <a:spcAft>
                          <a:spcPts val="0"/>
                        </a:spcAft>
                      </a:pPr>
                      <a:r>
                        <a:rPr lang="fr-FR" sz="2000" b="1" dirty="0">
                          <a:solidFill>
                            <a:schemeClr val="bg1"/>
                          </a:solidFill>
                          <a:latin typeface="Times New Roman"/>
                          <a:ea typeface="Times New Roman"/>
                          <a:cs typeface="Times New Roman"/>
                        </a:rPr>
                        <a:t>1</a:t>
                      </a:r>
                      <a:endParaRPr lang="fr-FR" sz="2000" b="1" dirty="0">
                        <a:solidFill>
                          <a:schemeClr val="bg1"/>
                        </a:solidFill>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2000" b="1">
                          <a:solidFill>
                            <a:schemeClr val="bg1"/>
                          </a:solidFill>
                          <a:latin typeface="Times New Roman"/>
                          <a:ea typeface="Times New Roman"/>
                          <a:cs typeface="Times New Roman"/>
                        </a:rPr>
                        <a:t>0</a:t>
                      </a:r>
                      <a:endParaRPr lang="fr-FR" sz="2000" b="1">
                        <a:solidFill>
                          <a:schemeClr val="bg1"/>
                        </a:solidFill>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2000" b="1">
                          <a:solidFill>
                            <a:schemeClr val="bg1"/>
                          </a:solidFill>
                          <a:latin typeface="Times New Roman"/>
                          <a:ea typeface="Times New Roman"/>
                          <a:cs typeface="Times New Roman"/>
                        </a:rPr>
                        <a:t>1</a:t>
                      </a:r>
                      <a:endParaRPr lang="fr-FR" sz="2000" b="1">
                        <a:solidFill>
                          <a:schemeClr val="bg1"/>
                        </a:solidFill>
                        <a:latin typeface="Times New Roman"/>
                        <a:ea typeface="Calibri"/>
                        <a:cs typeface="Times New Roman"/>
                      </a:endParaRPr>
                    </a:p>
                  </a:txBody>
                  <a:tcPr marL="68580" marR="68580" marT="0" marB="0">
                    <a:solidFill>
                      <a:srgbClr val="99CCFF"/>
                    </a:solidFill>
                  </a:tcPr>
                </a:tc>
              </a:tr>
              <a:tr h="502920">
                <a:tc>
                  <a:txBody>
                    <a:bodyPr/>
                    <a:lstStyle/>
                    <a:p>
                      <a:pPr algn="l">
                        <a:lnSpc>
                          <a:spcPct val="150000"/>
                        </a:lnSpc>
                        <a:spcAft>
                          <a:spcPts val="0"/>
                        </a:spcAft>
                      </a:pPr>
                      <a:r>
                        <a:rPr lang="fr-FR" sz="1400" b="1" dirty="0">
                          <a:solidFill>
                            <a:schemeClr val="bg1"/>
                          </a:solidFill>
                          <a:latin typeface="Times New Roman"/>
                          <a:ea typeface="Times New Roman"/>
                          <a:cs typeface="Times New Roman"/>
                        </a:rPr>
                        <a:t>DCC plastie archnoidolyse</a:t>
                      </a:r>
                      <a:endParaRPr lang="fr-FR" sz="1600" b="1" dirty="0">
                        <a:solidFill>
                          <a:schemeClr val="bg1"/>
                        </a:solidFill>
                        <a:latin typeface="Times New Roman"/>
                        <a:ea typeface="Calibri"/>
                        <a:cs typeface="Times New Roman"/>
                      </a:endParaRPr>
                    </a:p>
                  </a:txBody>
                  <a:tcPr marL="68580" marR="68580" marT="0" marB="0">
                    <a:solidFill>
                      <a:srgbClr val="00B0F0"/>
                    </a:solidFill>
                  </a:tcPr>
                </a:tc>
                <a:tc>
                  <a:txBody>
                    <a:bodyPr/>
                    <a:lstStyle/>
                    <a:p>
                      <a:pPr algn="ctr">
                        <a:lnSpc>
                          <a:spcPct val="150000"/>
                        </a:lnSpc>
                        <a:spcAft>
                          <a:spcPts val="0"/>
                        </a:spcAft>
                      </a:pPr>
                      <a:r>
                        <a:rPr lang="fr-FR" sz="2000" b="1" dirty="0">
                          <a:solidFill>
                            <a:schemeClr val="bg1"/>
                          </a:solidFill>
                          <a:latin typeface="Times New Roman"/>
                          <a:ea typeface="Times New Roman"/>
                          <a:cs typeface="Times New Roman"/>
                        </a:rPr>
                        <a:t>0</a:t>
                      </a:r>
                      <a:endParaRPr lang="fr-FR" sz="2000" b="1" dirty="0">
                        <a:solidFill>
                          <a:schemeClr val="bg1"/>
                        </a:solidFill>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2000" b="1" dirty="0">
                          <a:solidFill>
                            <a:schemeClr val="bg1"/>
                          </a:solidFill>
                          <a:latin typeface="Times New Roman"/>
                          <a:ea typeface="Times New Roman"/>
                          <a:cs typeface="Times New Roman"/>
                        </a:rPr>
                        <a:t>0</a:t>
                      </a:r>
                      <a:endParaRPr lang="fr-FR" sz="2000" b="1" dirty="0">
                        <a:solidFill>
                          <a:schemeClr val="bg1"/>
                        </a:solidFill>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2000" b="1" dirty="0">
                          <a:solidFill>
                            <a:schemeClr val="bg1"/>
                          </a:solidFill>
                          <a:latin typeface="Times New Roman"/>
                          <a:ea typeface="Times New Roman"/>
                          <a:cs typeface="Times New Roman"/>
                        </a:rPr>
                        <a:t>0</a:t>
                      </a:r>
                      <a:endParaRPr lang="fr-FR" sz="2000" b="1" dirty="0">
                        <a:solidFill>
                          <a:schemeClr val="bg1"/>
                        </a:solidFill>
                        <a:latin typeface="Times New Roman"/>
                        <a:ea typeface="Calibri"/>
                        <a:cs typeface="Times New Roman"/>
                      </a:endParaRPr>
                    </a:p>
                  </a:txBody>
                  <a:tcPr marL="68580" marR="68580" marT="0" marB="0">
                    <a:solidFill>
                      <a:srgbClr val="99CCFF"/>
                    </a:solidFill>
                  </a:tcPr>
                </a:tc>
              </a:tr>
              <a:tr h="404815">
                <a:tc>
                  <a:txBody>
                    <a:bodyPr/>
                    <a:lstStyle/>
                    <a:p>
                      <a:pPr algn="l">
                        <a:lnSpc>
                          <a:spcPct val="150000"/>
                        </a:lnSpc>
                        <a:spcAft>
                          <a:spcPts val="0"/>
                        </a:spcAft>
                      </a:pPr>
                      <a:r>
                        <a:rPr lang="fr-FR" sz="1400" b="1" dirty="0">
                          <a:solidFill>
                            <a:schemeClr val="bg1"/>
                          </a:solidFill>
                          <a:latin typeface="Times New Roman"/>
                          <a:ea typeface="Times New Roman"/>
                          <a:cs typeface="Times New Roman"/>
                        </a:rPr>
                        <a:t>DCC seule</a:t>
                      </a:r>
                      <a:endParaRPr lang="fr-FR" sz="1600" b="1" dirty="0">
                        <a:solidFill>
                          <a:schemeClr val="bg1"/>
                        </a:solidFill>
                        <a:latin typeface="Times New Roman"/>
                        <a:ea typeface="Calibri"/>
                        <a:cs typeface="Times New Roman"/>
                      </a:endParaRPr>
                    </a:p>
                  </a:txBody>
                  <a:tcPr marL="68580" marR="68580" marT="0" marB="0">
                    <a:solidFill>
                      <a:srgbClr val="00B0F0"/>
                    </a:solidFill>
                  </a:tcPr>
                </a:tc>
                <a:tc>
                  <a:txBody>
                    <a:bodyPr/>
                    <a:lstStyle/>
                    <a:p>
                      <a:pPr algn="ctr">
                        <a:lnSpc>
                          <a:spcPct val="150000"/>
                        </a:lnSpc>
                        <a:spcAft>
                          <a:spcPts val="0"/>
                        </a:spcAft>
                      </a:pPr>
                      <a:r>
                        <a:rPr lang="fr-FR" sz="2000" b="1" dirty="0" smtClean="0">
                          <a:solidFill>
                            <a:schemeClr val="bg1"/>
                          </a:solidFill>
                          <a:latin typeface="Times New Roman"/>
                          <a:ea typeface="Times New Roman"/>
                          <a:cs typeface="Times New Roman"/>
                        </a:rPr>
                        <a:t>2</a:t>
                      </a:r>
                      <a:endParaRPr lang="fr-FR" sz="2000" b="1" dirty="0">
                        <a:solidFill>
                          <a:schemeClr val="bg1"/>
                        </a:solidFill>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2000" b="1" dirty="0">
                          <a:solidFill>
                            <a:schemeClr val="bg1"/>
                          </a:solidFill>
                          <a:latin typeface="Times New Roman"/>
                          <a:ea typeface="Times New Roman"/>
                          <a:cs typeface="Times New Roman"/>
                        </a:rPr>
                        <a:t>4</a:t>
                      </a:r>
                      <a:endParaRPr lang="fr-FR" sz="2000" b="1" dirty="0">
                        <a:solidFill>
                          <a:schemeClr val="bg1"/>
                        </a:solidFill>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2000" b="1" dirty="0" smtClean="0">
                          <a:solidFill>
                            <a:schemeClr val="bg1"/>
                          </a:solidFill>
                          <a:latin typeface="Times New Roman"/>
                          <a:ea typeface="Times New Roman"/>
                          <a:cs typeface="Times New Roman"/>
                        </a:rPr>
                        <a:t>6</a:t>
                      </a:r>
                      <a:endParaRPr lang="fr-FR" sz="2000" b="1" dirty="0">
                        <a:solidFill>
                          <a:schemeClr val="bg1"/>
                        </a:solidFill>
                        <a:latin typeface="Times New Roman"/>
                        <a:ea typeface="Calibri"/>
                        <a:cs typeface="Times New Roman"/>
                      </a:endParaRPr>
                    </a:p>
                  </a:txBody>
                  <a:tcPr marL="68580" marR="68580" marT="0" marB="0">
                    <a:solidFill>
                      <a:srgbClr val="99CCFF"/>
                    </a:solidFill>
                  </a:tcPr>
                </a:tc>
              </a:tr>
            </a:tbl>
          </a:graphicData>
        </a:graphic>
      </p:graphicFrame>
      <p:sp>
        <p:nvSpPr>
          <p:cNvPr id="7" name="Ellipse 6"/>
          <p:cNvSpPr/>
          <p:nvPr/>
        </p:nvSpPr>
        <p:spPr>
          <a:xfrm>
            <a:off x="6215074" y="5929330"/>
            <a:ext cx="642942" cy="57150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a:t>
            </a:r>
            <a:endParaRPr lang="fr-FR" dirty="0"/>
          </a:p>
        </p:txBody>
      </p:sp>
      <p:graphicFrame>
        <p:nvGraphicFramePr>
          <p:cNvPr id="5" name="Espace réservé du contenu 4"/>
          <p:cNvGraphicFramePr>
            <a:graphicFrameLocks noGrp="1"/>
          </p:cNvGraphicFramePr>
          <p:nvPr>
            <p:ph idx="1"/>
          </p:nvPr>
        </p:nvGraphicFramePr>
        <p:xfrm>
          <a:off x="500034" y="1640809"/>
          <a:ext cx="3000396" cy="3671891"/>
        </p:xfrm>
        <a:graphic>
          <a:graphicData uri="http://schemas.openxmlformats.org/drawingml/2006/table">
            <a:tbl>
              <a:tblPr firstRow="1" firstCol="1" bandRow="1">
                <a:tableStyleId>{5C22544A-7EE6-4342-B048-85BDC9FD1C3A}</a:tableStyleId>
              </a:tblPr>
              <a:tblGrid>
                <a:gridCol w="1699192"/>
                <a:gridCol w="688872"/>
                <a:gridCol w="612332"/>
              </a:tblGrid>
              <a:tr h="1366825">
                <a:tc>
                  <a:txBody>
                    <a:bodyPr/>
                    <a:lstStyle/>
                    <a:p>
                      <a:pPr algn="ctr">
                        <a:lnSpc>
                          <a:spcPct val="150000"/>
                        </a:lnSpc>
                        <a:spcAft>
                          <a:spcPts val="0"/>
                        </a:spcAft>
                      </a:pPr>
                      <a:r>
                        <a:rPr lang="fr-FR" sz="1600" b="1" dirty="0" smtClean="0">
                          <a:solidFill>
                            <a:schemeClr val="bg1"/>
                          </a:solidFill>
                          <a:latin typeface="Times New Roman"/>
                          <a:ea typeface="Times New Roman"/>
                          <a:cs typeface="Times New Roman"/>
                        </a:rPr>
                        <a:t>à </a:t>
                      </a:r>
                      <a:r>
                        <a:rPr lang="fr-FR" sz="1600" b="1" dirty="0">
                          <a:solidFill>
                            <a:schemeClr val="bg1"/>
                          </a:solidFill>
                          <a:latin typeface="Times New Roman"/>
                          <a:ea typeface="Times New Roman"/>
                          <a:cs typeface="Times New Roman"/>
                        </a:rPr>
                        <a:t>1 </a:t>
                      </a:r>
                      <a:r>
                        <a:rPr lang="fr-FR" sz="1600" b="1" dirty="0" smtClean="0">
                          <a:solidFill>
                            <a:schemeClr val="bg1"/>
                          </a:solidFill>
                          <a:latin typeface="Times New Roman"/>
                          <a:ea typeface="Times New Roman"/>
                          <a:cs typeface="Times New Roman"/>
                        </a:rPr>
                        <a:t>mois</a:t>
                      </a:r>
                    </a:p>
                    <a:p>
                      <a:pPr algn="ctr">
                        <a:lnSpc>
                          <a:spcPct val="150000"/>
                        </a:lnSpc>
                        <a:spcAft>
                          <a:spcPts val="0"/>
                        </a:spcAft>
                      </a:pPr>
                      <a:endParaRPr lang="fr-FR" sz="1600" dirty="0">
                        <a:solidFill>
                          <a:schemeClr val="bg1"/>
                        </a:solidFill>
                        <a:latin typeface="Times New Roman"/>
                        <a:ea typeface="Calibri"/>
                        <a:cs typeface="Times New Roman"/>
                      </a:endParaRPr>
                    </a:p>
                  </a:txBody>
                  <a:tcPr marL="68580" marR="68580" marT="0" marB="0" anchor="ctr" anchorCtr="1">
                    <a:solidFill>
                      <a:srgbClr val="00B0F0"/>
                    </a:solidFill>
                  </a:tcPr>
                </a:tc>
                <a:tc>
                  <a:txBody>
                    <a:bodyPr/>
                    <a:lstStyle/>
                    <a:p>
                      <a:pPr algn="ctr">
                        <a:lnSpc>
                          <a:spcPct val="150000"/>
                        </a:lnSpc>
                        <a:spcAft>
                          <a:spcPts val="0"/>
                        </a:spcAft>
                      </a:pPr>
                      <a:endParaRPr lang="fr-FR" sz="1600" b="1" dirty="0" smtClean="0">
                        <a:solidFill>
                          <a:schemeClr val="bg1"/>
                        </a:solidFill>
                        <a:latin typeface="Times New Roman"/>
                        <a:ea typeface="Times New Roman"/>
                        <a:cs typeface="Times New Roman"/>
                      </a:endParaRPr>
                    </a:p>
                    <a:p>
                      <a:pPr algn="ctr">
                        <a:lnSpc>
                          <a:spcPct val="150000"/>
                        </a:lnSpc>
                        <a:spcAft>
                          <a:spcPts val="0"/>
                        </a:spcAft>
                      </a:pPr>
                      <a:r>
                        <a:rPr lang="fr-FR" sz="1600" b="1" dirty="0" smtClean="0">
                          <a:solidFill>
                            <a:schemeClr val="bg1"/>
                          </a:solidFill>
                          <a:latin typeface="Times New Roman"/>
                          <a:ea typeface="Times New Roman"/>
                          <a:cs typeface="Times New Roman"/>
                        </a:rPr>
                        <a:t>n</a:t>
                      </a:r>
                    </a:p>
                    <a:p>
                      <a:pPr algn="ctr">
                        <a:lnSpc>
                          <a:spcPct val="150000"/>
                        </a:lnSpc>
                        <a:spcAft>
                          <a:spcPts val="0"/>
                        </a:spcAft>
                      </a:pPr>
                      <a:endParaRPr lang="fr-FR" sz="1600" dirty="0">
                        <a:solidFill>
                          <a:schemeClr val="bg1"/>
                        </a:solidFill>
                        <a:latin typeface="Times New Roman"/>
                        <a:ea typeface="Calibri"/>
                        <a:cs typeface="Times New Roman"/>
                      </a:endParaRPr>
                    </a:p>
                  </a:txBody>
                  <a:tcPr marL="68580" marR="68580" marT="0" marB="0" anchor="ctr" anchorCtr="1">
                    <a:solidFill>
                      <a:srgbClr val="00B0F0"/>
                    </a:solidFill>
                  </a:tcPr>
                </a:tc>
                <a:tc>
                  <a:txBody>
                    <a:bodyPr/>
                    <a:lstStyle/>
                    <a:p>
                      <a:pPr algn="ctr">
                        <a:lnSpc>
                          <a:spcPct val="150000"/>
                        </a:lnSpc>
                        <a:spcAft>
                          <a:spcPts val="0"/>
                        </a:spcAft>
                      </a:pPr>
                      <a:endParaRPr lang="fr-FR" sz="1600" b="1" dirty="0" smtClean="0">
                        <a:solidFill>
                          <a:schemeClr val="bg1"/>
                        </a:solidFill>
                        <a:latin typeface="Times New Roman"/>
                        <a:ea typeface="Times New Roman"/>
                        <a:cs typeface="Times New Roman"/>
                      </a:endParaRPr>
                    </a:p>
                    <a:p>
                      <a:pPr algn="ctr">
                        <a:lnSpc>
                          <a:spcPct val="150000"/>
                        </a:lnSpc>
                        <a:spcAft>
                          <a:spcPts val="0"/>
                        </a:spcAft>
                      </a:pPr>
                      <a:r>
                        <a:rPr lang="fr-FR" sz="1600" b="1" dirty="0" smtClean="0">
                          <a:solidFill>
                            <a:schemeClr val="bg1"/>
                          </a:solidFill>
                          <a:latin typeface="Times New Roman"/>
                          <a:ea typeface="Times New Roman"/>
                          <a:cs typeface="Times New Roman"/>
                        </a:rPr>
                        <a:t>%</a:t>
                      </a:r>
                      <a:endParaRPr lang="fr-FR" sz="1600" dirty="0">
                        <a:solidFill>
                          <a:schemeClr val="bg1"/>
                        </a:solidFill>
                        <a:latin typeface="Times New Roman"/>
                        <a:ea typeface="Calibri"/>
                        <a:cs typeface="Times New Roman"/>
                      </a:endParaRPr>
                    </a:p>
                  </a:txBody>
                  <a:tcPr marL="68580" marR="68580" marT="0" marB="0" anchor="ctr" anchorCtr="1">
                    <a:solidFill>
                      <a:srgbClr val="00B0F0"/>
                    </a:solidFill>
                  </a:tcPr>
                </a:tc>
              </a:tr>
              <a:tr h="662321">
                <a:tc>
                  <a:txBody>
                    <a:bodyPr/>
                    <a:lstStyle/>
                    <a:p>
                      <a:pPr marL="87313" indent="0" algn="ctr" defTabSz="-174625">
                        <a:lnSpc>
                          <a:spcPct val="150000"/>
                        </a:lnSpc>
                        <a:spcAft>
                          <a:spcPts val="0"/>
                        </a:spcAft>
                      </a:pPr>
                      <a:r>
                        <a:rPr lang="fr-FR" sz="1600" b="1" dirty="0">
                          <a:solidFill>
                            <a:schemeClr val="bg1"/>
                          </a:solidFill>
                          <a:latin typeface="Times New Roman"/>
                          <a:ea typeface="Times New Roman"/>
                          <a:cs typeface="Times New Roman"/>
                        </a:rPr>
                        <a:t>Amélioration</a:t>
                      </a:r>
                      <a:endParaRPr lang="fr-FR" sz="1600" dirty="0">
                        <a:solidFill>
                          <a:schemeClr val="bg1"/>
                        </a:solidFill>
                        <a:latin typeface="Times New Roman"/>
                        <a:ea typeface="Calibri"/>
                        <a:cs typeface="Times New Roman"/>
                      </a:endParaRPr>
                    </a:p>
                  </a:txBody>
                  <a:tcPr marL="68580" marR="68580" marT="0" marB="0" anchor="ctr" anchorCtr="1">
                    <a:solidFill>
                      <a:srgbClr val="00B0F0"/>
                    </a:solidFill>
                  </a:tcPr>
                </a:tc>
                <a:tc>
                  <a:txBody>
                    <a:bodyPr/>
                    <a:lstStyle/>
                    <a:p>
                      <a:pPr algn="ctr">
                        <a:lnSpc>
                          <a:spcPct val="150000"/>
                        </a:lnSpc>
                        <a:spcAft>
                          <a:spcPts val="0"/>
                        </a:spcAft>
                      </a:pPr>
                      <a:r>
                        <a:rPr lang="fr-FR" sz="1600" b="1" dirty="0">
                          <a:solidFill>
                            <a:schemeClr val="bg1"/>
                          </a:solidFill>
                          <a:latin typeface="Times New Roman"/>
                          <a:ea typeface="Times New Roman"/>
                          <a:cs typeface="Times New Roman"/>
                        </a:rPr>
                        <a:t>22</a:t>
                      </a:r>
                      <a:endParaRPr lang="fr-FR" sz="1600" b="1" dirty="0">
                        <a:solidFill>
                          <a:schemeClr val="bg1"/>
                        </a:solidFill>
                        <a:latin typeface="Times New Roman"/>
                        <a:ea typeface="Calibri"/>
                        <a:cs typeface="Times New Roman"/>
                      </a:endParaRPr>
                    </a:p>
                  </a:txBody>
                  <a:tcPr marL="68580" marR="68580" marT="0" marB="0" anchor="ctr" anchorCtr="1">
                    <a:solidFill>
                      <a:srgbClr val="99CCFF"/>
                    </a:solidFill>
                  </a:tcPr>
                </a:tc>
                <a:tc>
                  <a:txBody>
                    <a:bodyPr/>
                    <a:lstStyle/>
                    <a:p>
                      <a:pPr algn="ctr">
                        <a:lnSpc>
                          <a:spcPct val="150000"/>
                        </a:lnSpc>
                        <a:spcAft>
                          <a:spcPts val="0"/>
                        </a:spcAft>
                      </a:pPr>
                      <a:r>
                        <a:rPr lang="fr-FR" sz="1600" b="1" dirty="0">
                          <a:solidFill>
                            <a:schemeClr val="bg1"/>
                          </a:solidFill>
                          <a:latin typeface="Times New Roman"/>
                          <a:ea typeface="Times New Roman"/>
                          <a:cs typeface="Times New Roman"/>
                        </a:rPr>
                        <a:t>44 %</a:t>
                      </a:r>
                      <a:endParaRPr lang="fr-FR" sz="1600" b="1" dirty="0">
                        <a:solidFill>
                          <a:schemeClr val="bg1"/>
                        </a:solidFill>
                        <a:latin typeface="Times New Roman"/>
                        <a:ea typeface="Calibri"/>
                        <a:cs typeface="Times New Roman"/>
                      </a:endParaRPr>
                    </a:p>
                  </a:txBody>
                  <a:tcPr marL="68580" marR="68580" marT="0" marB="0" anchor="ctr" anchorCtr="1">
                    <a:solidFill>
                      <a:srgbClr val="99CCFF"/>
                    </a:solidFill>
                  </a:tcPr>
                </a:tc>
              </a:tr>
              <a:tr h="662321">
                <a:tc>
                  <a:txBody>
                    <a:bodyPr/>
                    <a:lstStyle/>
                    <a:p>
                      <a:pPr marL="87313" indent="0" algn="ctr" defTabSz="180975">
                        <a:lnSpc>
                          <a:spcPct val="150000"/>
                        </a:lnSpc>
                        <a:spcAft>
                          <a:spcPts val="0"/>
                        </a:spcAft>
                      </a:pPr>
                      <a:r>
                        <a:rPr lang="fr-FR" sz="1600" b="1" dirty="0">
                          <a:solidFill>
                            <a:schemeClr val="bg1"/>
                          </a:solidFill>
                          <a:latin typeface="Times New Roman"/>
                          <a:ea typeface="Times New Roman"/>
                          <a:cs typeface="Times New Roman"/>
                        </a:rPr>
                        <a:t>Inchangé</a:t>
                      </a:r>
                      <a:endParaRPr lang="fr-FR" sz="1600" dirty="0">
                        <a:solidFill>
                          <a:schemeClr val="bg1"/>
                        </a:solidFill>
                        <a:latin typeface="Times New Roman"/>
                        <a:ea typeface="Calibri"/>
                        <a:cs typeface="Times New Roman"/>
                      </a:endParaRPr>
                    </a:p>
                  </a:txBody>
                  <a:tcPr marL="68580" marR="68580" marT="0" marB="0" anchor="ctr" anchorCtr="1">
                    <a:solidFill>
                      <a:srgbClr val="00B0F0"/>
                    </a:solidFill>
                  </a:tcPr>
                </a:tc>
                <a:tc>
                  <a:txBody>
                    <a:bodyPr/>
                    <a:lstStyle/>
                    <a:p>
                      <a:pPr algn="ctr">
                        <a:lnSpc>
                          <a:spcPct val="150000"/>
                        </a:lnSpc>
                        <a:spcAft>
                          <a:spcPts val="0"/>
                        </a:spcAft>
                      </a:pPr>
                      <a:r>
                        <a:rPr lang="fr-FR" sz="1600" b="1" dirty="0">
                          <a:solidFill>
                            <a:schemeClr val="bg1"/>
                          </a:solidFill>
                          <a:latin typeface="Times New Roman"/>
                          <a:ea typeface="Times New Roman"/>
                          <a:cs typeface="Times New Roman"/>
                        </a:rPr>
                        <a:t>20</a:t>
                      </a:r>
                      <a:endParaRPr lang="fr-FR" sz="1600" b="1" dirty="0">
                        <a:solidFill>
                          <a:schemeClr val="bg1"/>
                        </a:solidFill>
                        <a:latin typeface="Times New Roman"/>
                        <a:ea typeface="Calibri"/>
                        <a:cs typeface="Times New Roman"/>
                      </a:endParaRPr>
                    </a:p>
                  </a:txBody>
                  <a:tcPr marL="68580" marR="68580" marT="0" marB="0" anchor="ctr" anchorCtr="1">
                    <a:solidFill>
                      <a:srgbClr val="99CCFF"/>
                    </a:solidFill>
                  </a:tcPr>
                </a:tc>
                <a:tc>
                  <a:txBody>
                    <a:bodyPr/>
                    <a:lstStyle/>
                    <a:p>
                      <a:pPr algn="ctr">
                        <a:lnSpc>
                          <a:spcPct val="150000"/>
                        </a:lnSpc>
                        <a:spcAft>
                          <a:spcPts val="0"/>
                        </a:spcAft>
                      </a:pPr>
                      <a:r>
                        <a:rPr lang="fr-FR" sz="1600" b="1" dirty="0">
                          <a:solidFill>
                            <a:srgbClr val="C00000"/>
                          </a:solidFill>
                          <a:latin typeface="Times New Roman"/>
                          <a:ea typeface="Times New Roman"/>
                          <a:cs typeface="Times New Roman"/>
                        </a:rPr>
                        <a:t>54 %</a:t>
                      </a:r>
                      <a:endParaRPr lang="fr-FR" sz="1600" b="1" dirty="0">
                        <a:solidFill>
                          <a:srgbClr val="C00000"/>
                        </a:solidFill>
                        <a:latin typeface="Times New Roman"/>
                        <a:ea typeface="Calibri"/>
                        <a:cs typeface="Times New Roman"/>
                      </a:endParaRPr>
                    </a:p>
                  </a:txBody>
                  <a:tcPr marL="68580" marR="68580" marT="0" marB="0" anchor="ctr" anchorCtr="1">
                    <a:solidFill>
                      <a:srgbClr val="99CCFF"/>
                    </a:solidFill>
                  </a:tcPr>
                </a:tc>
              </a:tr>
              <a:tr h="466471">
                <a:tc>
                  <a:txBody>
                    <a:bodyPr/>
                    <a:lstStyle/>
                    <a:p>
                      <a:pPr marL="87313" indent="0" algn="ctr">
                        <a:lnSpc>
                          <a:spcPct val="150000"/>
                        </a:lnSpc>
                        <a:spcAft>
                          <a:spcPts val="0"/>
                        </a:spcAft>
                      </a:pPr>
                      <a:r>
                        <a:rPr lang="fr-FR" sz="1600" b="1" dirty="0">
                          <a:solidFill>
                            <a:schemeClr val="bg1"/>
                          </a:solidFill>
                          <a:latin typeface="Times New Roman"/>
                          <a:ea typeface="Times New Roman"/>
                          <a:cs typeface="Times New Roman"/>
                        </a:rPr>
                        <a:t>Total opéré</a:t>
                      </a:r>
                      <a:endParaRPr lang="fr-FR" sz="1600" dirty="0">
                        <a:solidFill>
                          <a:schemeClr val="bg1"/>
                        </a:solidFill>
                        <a:latin typeface="Times New Roman"/>
                        <a:ea typeface="Calibri"/>
                        <a:cs typeface="Times New Roman"/>
                      </a:endParaRPr>
                    </a:p>
                  </a:txBody>
                  <a:tcPr marL="68580" marR="68580" marT="0" marB="0" anchor="ctr" anchorCtr="1">
                    <a:solidFill>
                      <a:srgbClr val="00B0F0"/>
                    </a:solidFill>
                  </a:tcPr>
                </a:tc>
                <a:tc gridSpan="2">
                  <a:txBody>
                    <a:bodyPr/>
                    <a:lstStyle/>
                    <a:p>
                      <a:pPr algn="ctr">
                        <a:lnSpc>
                          <a:spcPct val="150000"/>
                        </a:lnSpc>
                        <a:spcAft>
                          <a:spcPts val="0"/>
                        </a:spcAft>
                      </a:pPr>
                      <a:r>
                        <a:rPr lang="fr-FR" sz="1600" b="1" dirty="0" smtClean="0">
                          <a:solidFill>
                            <a:schemeClr val="bg1"/>
                          </a:solidFill>
                          <a:latin typeface="Times New Roman"/>
                          <a:ea typeface="Times New Roman"/>
                          <a:cs typeface="Times New Roman"/>
                        </a:rPr>
                        <a:t>42</a:t>
                      </a:r>
                      <a:endParaRPr lang="fr-FR" sz="1600" b="1" dirty="0" smtClean="0">
                        <a:solidFill>
                          <a:schemeClr val="bg1"/>
                        </a:solidFill>
                        <a:latin typeface="Calibri"/>
                        <a:ea typeface="Times New Roman"/>
                        <a:cs typeface="Times New Roman"/>
                      </a:endParaRPr>
                    </a:p>
                  </a:txBody>
                  <a:tcPr marL="68580" marR="68580" marT="0" marB="0" anchor="ctr" anchorCtr="1">
                    <a:solidFill>
                      <a:srgbClr val="99CCFF"/>
                    </a:solidFill>
                  </a:tcPr>
                </a:tc>
                <a:tc hMerge="1">
                  <a:txBody>
                    <a:bodyPr/>
                    <a:lstStyle/>
                    <a:p>
                      <a:pPr algn="ctr"/>
                      <a:endParaRPr lang="fr-FR" sz="1600" b="1" dirty="0" smtClean="0">
                        <a:solidFill>
                          <a:schemeClr val="bg1"/>
                        </a:solidFill>
                        <a:latin typeface="Calibri"/>
                        <a:ea typeface="Times New Roman"/>
                        <a:cs typeface="Times New Roman"/>
                      </a:endParaRPr>
                    </a:p>
                  </a:txBody>
                  <a:tcPr marL="68580" marR="68580" marT="0" marB="0" anchor="ctr" anchorCtr="1">
                    <a:solidFill>
                      <a:srgbClr val="99CCFF"/>
                    </a:solidFill>
                  </a:tcPr>
                </a:tc>
              </a:tr>
              <a:tr h="513953">
                <a:tc>
                  <a:txBody>
                    <a:bodyPr/>
                    <a:lstStyle/>
                    <a:p>
                      <a:pPr marL="85725" indent="0" algn="ctr" defTabSz="-271463">
                        <a:lnSpc>
                          <a:spcPct val="150000"/>
                        </a:lnSpc>
                        <a:spcAft>
                          <a:spcPts val="0"/>
                        </a:spcAft>
                        <a:tabLst/>
                      </a:pPr>
                      <a:r>
                        <a:rPr lang="fr-FR" sz="1600" b="1" dirty="0">
                          <a:solidFill>
                            <a:schemeClr val="bg1"/>
                          </a:solidFill>
                          <a:latin typeface="Times New Roman"/>
                          <a:ea typeface="Times New Roman"/>
                          <a:cs typeface="Times New Roman"/>
                        </a:rPr>
                        <a:t>Non opéré</a:t>
                      </a:r>
                      <a:endParaRPr lang="fr-FR" sz="1600" dirty="0">
                        <a:solidFill>
                          <a:schemeClr val="bg1"/>
                        </a:solidFill>
                        <a:latin typeface="Times New Roman"/>
                        <a:ea typeface="Calibri"/>
                        <a:cs typeface="Times New Roman"/>
                      </a:endParaRPr>
                    </a:p>
                  </a:txBody>
                  <a:tcPr marL="68580" marR="68580" marT="0" marB="0" anchor="ctr" anchorCtr="1">
                    <a:solidFill>
                      <a:srgbClr val="00B0F0"/>
                    </a:solidFill>
                  </a:tcPr>
                </a:tc>
                <a:tc gridSpan="2">
                  <a:txBody>
                    <a:bodyPr/>
                    <a:lstStyle/>
                    <a:p>
                      <a:pPr algn="ctr">
                        <a:lnSpc>
                          <a:spcPct val="150000"/>
                        </a:lnSpc>
                        <a:spcAft>
                          <a:spcPts val="0"/>
                        </a:spcAft>
                      </a:pPr>
                      <a:r>
                        <a:rPr lang="fr-FR" sz="1600" b="1" dirty="0" smtClean="0">
                          <a:solidFill>
                            <a:schemeClr val="bg1"/>
                          </a:solidFill>
                          <a:latin typeface="Times New Roman"/>
                          <a:ea typeface="Times New Roman"/>
                          <a:cs typeface="Times New Roman"/>
                        </a:rPr>
                        <a:t>8</a:t>
                      </a:r>
                      <a:endParaRPr lang="fr-FR" sz="1600" b="1" dirty="0">
                        <a:solidFill>
                          <a:schemeClr val="bg1"/>
                        </a:solidFill>
                        <a:latin typeface="Times New Roman"/>
                        <a:ea typeface="Calibri"/>
                        <a:cs typeface="Times New Roman"/>
                      </a:endParaRPr>
                    </a:p>
                  </a:txBody>
                  <a:tcPr marL="68580" marR="68580" marT="0" marB="0" anchor="ctr" anchorCtr="1">
                    <a:solidFill>
                      <a:srgbClr val="99CCFF"/>
                    </a:solidFill>
                  </a:tcPr>
                </a:tc>
                <a:tc hMerge="1">
                  <a:txBody>
                    <a:bodyPr/>
                    <a:lstStyle/>
                    <a:p>
                      <a:pPr algn="ctr"/>
                      <a:endParaRPr lang="fr-FR" sz="1600" b="1" dirty="0">
                        <a:solidFill>
                          <a:schemeClr val="bg1"/>
                        </a:solidFill>
                        <a:latin typeface="Calibri"/>
                        <a:ea typeface="Times New Roman"/>
                        <a:cs typeface="Times New Roman"/>
                      </a:endParaRPr>
                    </a:p>
                  </a:txBody>
                  <a:tcPr marL="68580" marR="68580" marT="0" marB="0" anchor="ctr" anchorCtr="1">
                    <a:solidFill>
                      <a:srgbClr val="99CCFF"/>
                    </a:solidFill>
                  </a:tcPr>
                </a:tc>
              </a:tr>
            </a:tbl>
          </a:graphicData>
        </a:graphic>
      </p:graphicFrame>
      <p:sp>
        <p:nvSpPr>
          <p:cNvPr id="4" name="Espace réservé du pied de page 3"/>
          <p:cNvSpPr>
            <a:spLocks noGrp="1"/>
          </p:cNvSpPr>
          <p:nvPr>
            <p:ph type="ftr" sz="quarter" idx="11"/>
          </p:nvPr>
        </p:nvSpPr>
        <p:spPr/>
        <p:txBody>
          <a:bodyPr/>
          <a:lstStyle/>
          <a:p>
            <a:r>
              <a:rPr lang="pt-BR" smtClean="0"/>
              <a:t>Syrinx 2020/ H . KHECHFOUD -faculte de medecine de Bejaia</a:t>
            </a:r>
            <a:endParaRPr lang="fr-FR"/>
          </a:p>
        </p:txBody>
      </p:sp>
      <p:graphicFrame>
        <p:nvGraphicFramePr>
          <p:cNvPr id="7" name="Espace réservé du contenu 4"/>
          <p:cNvGraphicFramePr>
            <a:graphicFrameLocks/>
          </p:cNvGraphicFramePr>
          <p:nvPr/>
        </p:nvGraphicFramePr>
        <p:xfrm>
          <a:off x="3929058" y="1500174"/>
          <a:ext cx="4824394" cy="4252286"/>
        </p:xfrm>
        <a:graphic>
          <a:graphicData uri="http://schemas.openxmlformats.org/drawingml/2006/table">
            <a:tbl>
              <a:tblPr firstRow="1" firstCol="1" lastRow="1" bandRow="1">
                <a:tableStyleId>{5C22544A-7EE6-4342-B048-85BDC9FD1C3A}</a:tableStyleId>
              </a:tblPr>
              <a:tblGrid>
                <a:gridCol w="1357322"/>
                <a:gridCol w="857256"/>
                <a:gridCol w="857256"/>
                <a:gridCol w="785818"/>
                <a:gridCol w="966742"/>
              </a:tblGrid>
              <a:tr h="519092">
                <a:tc rowSpan="2">
                  <a:txBody>
                    <a:bodyPr/>
                    <a:lstStyle/>
                    <a:p>
                      <a:endParaRPr lang="fr-FR" sz="1600" dirty="0">
                        <a:solidFill>
                          <a:schemeClr val="bg1"/>
                        </a:solidFill>
                      </a:endParaRPr>
                    </a:p>
                  </a:txBody>
                  <a:tcPr marL="68580" marR="68580" marT="0" marB="0" anchor="ctr" anchorCtr="1">
                    <a:solidFill>
                      <a:srgbClr val="00B0F0"/>
                    </a:solidFill>
                  </a:tcPr>
                </a:tc>
                <a:tc gridSpan="2">
                  <a:txBody>
                    <a:bodyPr/>
                    <a:lstStyle/>
                    <a:p>
                      <a:pPr algn="ctr">
                        <a:lnSpc>
                          <a:spcPct val="150000"/>
                        </a:lnSpc>
                        <a:spcAft>
                          <a:spcPts val="0"/>
                        </a:spcAft>
                      </a:pPr>
                      <a:r>
                        <a:rPr lang="fr-FR" sz="1600" b="1" dirty="0">
                          <a:solidFill>
                            <a:schemeClr val="bg1"/>
                          </a:solidFill>
                          <a:latin typeface="Times New Roman"/>
                          <a:ea typeface="Times New Roman"/>
                          <a:cs typeface="Times New Roman"/>
                        </a:rPr>
                        <a:t>Résultats à 3 mois</a:t>
                      </a:r>
                      <a:endParaRPr lang="fr-FR" sz="1600" dirty="0">
                        <a:solidFill>
                          <a:schemeClr val="bg1"/>
                        </a:solidFill>
                        <a:latin typeface="Times New Roman"/>
                        <a:ea typeface="Calibri"/>
                        <a:cs typeface="Times New Roman"/>
                      </a:endParaRPr>
                    </a:p>
                  </a:txBody>
                  <a:tcPr marL="68580" marR="68580" marT="0" marB="0" anchor="ctr" anchorCtr="1">
                    <a:solidFill>
                      <a:srgbClr val="00B0F0"/>
                    </a:solidFill>
                  </a:tcPr>
                </a:tc>
                <a:tc hMerge="1">
                  <a:txBody>
                    <a:bodyPr/>
                    <a:lstStyle/>
                    <a:p>
                      <a:endParaRPr lang="fr-FR"/>
                    </a:p>
                  </a:txBody>
                  <a:tcPr/>
                </a:tc>
                <a:tc gridSpan="2">
                  <a:txBody>
                    <a:bodyPr/>
                    <a:lstStyle/>
                    <a:p>
                      <a:pPr algn="ctr">
                        <a:lnSpc>
                          <a:spcPct val="150000"/>
                        </a:lnSpc>
                        <a:spcAft>
                          <a:spcPts val="0"/>
                        </a:spcAft>
                      </a:pPr>
                      <a:r>
                        <a:rPr lang="fr-FR" sz="1600" b="1" dirty="0">
                          <a:solidFill>
                            <a:schemeClr val="bg1"/>
                          </a:solidFill>
                          <a:latin typeface="Times New Roman"/>
                          <a:ea typeface="Times New Roman"/>
                          <a:cs typeface="Times New Roman"/>
                        </a:rPr>
                        <a:t>Résultats à 3 ans</a:t>
                      </a:r>
                      <a:endParaRPr lang="fr-FR" sz="1600" dirty="0">
                        <a:solidFill>
                          <a:schemeClr val="bg1"/>
                        </a:solidFill>
                        <a:latin typeface="Times New Roman"/>
                        <a:ea typeface="Calibri"/>
                        <a:cs typeface="Times New Roman"/>
                      </a:endParaRPr>
                    </a:p>
                  </a:txBody>
                  <a:tcPr marL="68580" marR="68580" marT="0" marB="0" anchor="ctr" anchorCtr="1">
                    <a:solidFill>
                      <a:srgbClr val="00B0F0"/>
                    </a:solidFill>
                  </a:tcPr>
                </a:tc>
                <a:tc hMerge="1">
                  <a:txBody>
                    <a:bodyPr/>
                    <a:lstStyle/>
                    <a:p>
                      <a:endParaRPr lang="fr-FR"/>
                    </a:p>
                  </a:txBody>
                  <a:tcPr/>
                </a:tc>
              </a:tr>
              <a:tr h="639976">
                <a:tc vMerge="1">
                  <a:txBody>
                    <a:bodyPr/>
                    <a:lstStyle/>
                    <a:p>
                      <a:endParaRPr lang="fr-FR" dirty="0"/>
                    </a:p>
                  </a:txBody>
                  <a:tcPr marL="68580" marR="68580" marT="0" marB="0"/>
                </a:tc>
                <a:tc>
                  <a:txBody>
                    <a:bodyPr/>
                    <a:lstStyle/>
                    <a:p>
                      <a:pPr algn="ctr">
                        <a:lnSpc>
                          <a:spcPct val="150000"/>
                        </a:lnSpc>
                        <a:spcAft>
                          <a:spcPts val="0"/>
                        </a:spcAft>
                      </a:pPr>
                      <a:r>
                        <a:rPr lang="fr-FR" sz="1600" b="1" dirty="0" smtClean="0">
                          <a:latin typeface="Times New Roman"/>
                          <a:ea typeface="Times New Roman"/>
                          <a:cs typeface="Times New Roman"/>
                        </a:rPr>
                        <a:t>n</a:t>
                      </a:r>
                    </a:p>
                  </a:txBody>
                  <a:tcPr marL="68580" marR="68580" marT="0" marB="0" anchor="ctr" anchorCtr="1">
                    <a:solidFill>
                      <a:srgbClr val="99CCFF"/>
                    </a:solidFill>
                  </a:tcPr>
                </a:tc>
                <a:tc>
                  <a:txBody>
                    <a:bodyPr/>
                    <a:lstStyle/>
                    <a:p>
                      <a:pPr algn="ctr">
                        <a:lnSpc>
                          <a:spcPct val="150000"/>
                        </a:lnSpc>
                        <a:spcAft>
                          <a:spcPts val="0"/>
                        </a:spcAft>
                      </a:pPr>
                      <a:r>
                        <a:rPr lang="fr-FR" sz="1600" b="1" dirty="0" smtClean="0">
                          <a:latin typeface="Times New Roman"/>
                          <a:ea typeface="Times New Roman"/>
                          <a:cs typeface="Times New Roman"/>
                        </a:rPr>
                        <a:t>%</a:t>
                      </a:r>
                      <a:endParaRPr lang="fr-FR" sz="1600" dirty="0">
                        <a:latin typeface="Times New Roman"/>
                        <a:ea typeface="Calibri"/>
                        <a:cs typeface="Times New Roman"/>
                      </a:endParaRPr>
                    </a:p>
                  </a:txBody>
                  <a:tcPr marL="68580" marR="68580" marT="0" marB="0" anchor="ctr" anchorCtr="1">
                    <a:solidFill>
                      <a:srgbClr val="99CCFF"/>
                    </a:solidFill>
                  </a:tcPr>
                </a:tc>
                <a:tc>
                  <a:txBody>
                    <a:bodyPr/>
                    <a:lstStyle/>
                    <a:p>
                      <a:pPr algn="ctr">
                        <a:lnSpc>
                          <a:spcPct val="150000"/>
                        </a:lnSpc>
                        <a:spcAft>
                          <a:spcPts val="0"/>
                        </a:spcAft>
                      </a:pPr>
                      <a:r>
                        <a:rPr lang="fr-FR" sz="1600" b="1" dirty="0" smtClean="0">
                          <a:latin typeface="Times New Roman"/>
                          <a:ea typeface="Times New Roman"/>
                          <a:cs typeface="Times New Roman"/>
                        </a:rPr>
                        <a:t>n</a:t>
                      </a:r>
                    </a:p>
                  </a:txBody>
                  <a:tcPr marL="68580" marR="68580" marT="0" marB="0" anchor="ctr" anchorCtr="1">
                    <a:solidFill>
                      <a:srgbClr val="99CCFF"/>
                    </a:solidFill>
                  </a:tcPr>
                </a:tc>
                <a:tc>
                  <a:txBody>
                    <a:bodyPr/>
                    <a:lstStyle/>
                    <a:p>
                      <a:pPr algn="ctr">
                        <a:lnSpc>
                          <a:spcPct val="150000"/>
                        </a:lnSpc>
                        <a:spcAft>
                          <a:spcPts val="0"/>
                        </a:spcAft>
                      </a:pPr>
                      <a:r>
                        <a:rPr lang="fr-FR" sz="1600" b="1" dirty="0" smtClean="0">
                          <a:latin typeface="Times New Roman"/>
                          <a:ea typeface="Times New Roman"/>
                          <a:cs typeface="Times New Roman"/>
                        </a:rPr>
                        <a:t>%</a:t>
                      </a:r>
                      <a:endParaRPr lang="fr-FR" sz="1600" dirty="0">
                        <a:latin typeface="Times New Roman"/>
                        <a:ea typeface="Calibri"/>
                        <a:cs typeface="Times New Roman"/>
                      </a:endParaRPr>
                    </a:p>
                  </a:txBody>
                  <a:tcPr marL="68580" marR="68580" marT="0" marB="0" anchor="ctr" anchorCtr="1">
                    <a:solidFill>
                      <a:srgbClr val="99CCFF"/>
                    </a:solidFill>
                  </a:tcPr>
                </a:tc>
              </a:tr>
              <a:tr h="519092">
                <a:tc>
                  <a:txBody>
                    <a:bodyPr/>
                    <a:lstStyle/>
                    <a:p>
                      <a:pPr algn="l">
                        <a:lnSpc>
                          <a:spcPct val="150000"/>
                        </a:lnSpc>
                        <a:spcAft>
                          <a:spcPts val="0"/>
                        </a:spcAft>
                      </a:pPr>
                      <a:r>
                        <a:rPr lang="fr-FR" sz="1600" b="1" dirty="0">
                          <a:solidFill>
                            <a:schemeClr val="bg1"/>
                          </a:solidFill>
                          <a:latin typeface="Times New Roman"/>
                          <a:ea typeface="Times New Roman"/>
                          <a:cs typeface="Times New Roman"/>
                        </a:rPr>
                        <a:t>Aggravation</a:t>
                      </a:r>
                      <a:endParaRPr lang="fr-FR" sz="1600" dirty="0">
                        <a:solidFill>
                          <a:schemeClr val="bg1"/>
                        </a:solidFill>
                        <a:latin typeface="Times New Roman"/>
                        <a:ea typeface="Calibri"/>
                        <a:cs typeface="Times New Roman"/>
                      </a:endParaRPr>
                    </a:p>
                  </a:txBody>
                  <a:tcPr marL="68580" marR="68580" marT="0" marB="0" anchor="ctr" anchorCtr="1">
                    <a:solidFill>
                      <a:srgbClr val="00B0F0"/>
                    </a:solidFill>
                  </a:tcPr>
                </a:tc>
                <a:tc>
                  <a:txBody>
                    <a:bodyPr/>
                    <a:lstStyle/>
                    <a:p>
                      <a:pPr algn="ctr">
                        <a:lnSpc>
                          <a:spcPct val="150000"/>
                        </a:lnSpc>
                        <a:spcAft>
                          <a:spcPts val="0"/>
                        </a:spcAft>
                      </a:pPr>
                      <a:r>
                        <a:rPr lang="fr-FR" sz="1600" b="1" dirty="0">
                          <a:solidFill>
                            <a:schemeClr val="bg1"/>
                          </a:solidFill>
                          <a:latin typeface="Times New Roman"/>
                          <a:ea typeface="Times New Roman"/>
                          <a:cs typeface="Times New Roman"/>
                        </a:rPr>
                        <a:t>1 trans.</a:t>
                      </a:r>
                      <a:endParaRPr lang="fr-FR" sz="1600" b="1" dirty="0">
                        <a:solidFill>
                          <a:schemeClr val="bg1"/>
                        </a:solidFill>
                        <a:latin typeface="Times New Roman"/>
                        <a:ea typeface="Calibri"/>
                        <a:cs typeface="Times New Roman"/>
                      </a:endParaRPr>
                    </a:p>
                  </a:txBody>
                  <a:tcPr marL="68580" marR="68580" marT="0" marB="0" anchor="ctr" anchorCtr="1">
                    <a:solidFill>
                      <a:srgbClr val="99CCFF"/>
                    </a:solidFill>
                  </a:tcPr>
                </a:tc>
                <a:tc>
                  <a:txBody>
                    <a:bodyPr/>
                    <a:lstStyle/>
                    <a:p>
                      <a:pPr algn="ctr">
                        <a:lnSpc>
                          <a:spcPct val="150000"/>
                        </a:lnSpc>
                        <a:spcAft>
                          <a:spcPts val="0"/>
                        </a:spcAft>
                      </a:pPr>
                      <a:r>
                        <a:rPr lang="fr-FR" sz="1600" b="1" dirty="0">
                          <a:solidFill>
                            <a:schemeClr val="bg1"/>
                          </a:solidFill>
                          <a:latin typeface="Times New Roman"/>
                          <a:ea typeface="Times New Roman"/>
                          <a:cs typeface="Times New Roman"/>
                        </a:rPr>
                        <a:t>2 %</a:t>
                      </a:r>
                      <a:endParaRPr lang="fr-FR" sz="1600" b="1" dirty="0">
                        <a:solidFill>
                          <a:schemeClr val="bg1"/>
                        </a:solidFill>
                        <a:latin typeface="Times New Roman"/>
                        <a:ea typeface="Calibri"/>
                        <a:cs typeface="Times New Roman"/>
                      </a:endParaRPr>
                    </a:p>
                  </a:txBody>
                  <a:tcPr marL="68580" marR="68580" marT="0" marB="0" anchor="ctr" anchorCtr="1">
                    <a:solidFill>
                      <a:srgbClr val="99CCFF"/>
                    </a:solidFill>
                  </a:tcPr>
                </a:tc>
                <a:tc>
                  <a:txBody>
                    <a:bodyPr/>
                    <a:lstStyle/>
                    <a:p>
                      <a:pPr algn="ctr">
                        <a:lnSpc>
                          <a:spcPct val="150000"/>
                        </a:lnSpc>
                        <a:spcAft>
                          <a:spcPts val="0"/>
                        </a:spcAft>
                      </a:pPr>
                      <a:r>
                        <a:rPr lang="fr-FR" sz="1600" b="1" dirty="0">
                          <a:solidFill>
                            <a:schemeClr val="bg1"/>
                          </a:solidFill>
                          <a:latin typeface="Times New Roman"/>
                          <a:ea typeface="Times New Roman"/>
                          <a:cs typeface="Times New Roman"/>
                        </a:rPr>
                        <a:t>3</a:t>
                      </a:r>
                      <a:endParaRPr lang="fr-FR" sz="1600" b="1" dirty="0">
                        <a:solidFill>
                          <a:schemeClr val="bg1"/>
                        </a:solidFill>
                        <a:latin typeface="Times New Roman"/>
                        <a:ea typeface="Calibri"/>
                        <a:cs typeface="Times New Roman"/>
                      </a:endParaRPr>
                    </a:p>
                  </a:txBody>
                  <a:tcPr marL="68580" marR="68580" marT="0" marB="0" anchor="ctr" anchorCtr="1">
                    <a:solidFill>
                      <a:srgbClr val="99CCFF"/>
                    </a:solidFill>
                  </a:tcPr>
                </a:tc>
                <a:tc>
                  <a:txBody>
                    <a:bodyPr/>
                    <a:lstStyle/>
                    <a:p>
                      <a:pPr algn="ctr">
                        <a:lnSpc>
                          <a:spcPct val="150000"/>
                        </a:lnSpc>
                        <a:spcAft>
                          <a:spcPts val="0"/>
                        </a:spcAft>
                      </a:pPr>
                      <a:r>
                        <a:rPr lang="fr-FR" sz="1600" b="1">
                          <a:solidFill>
                            <a:schemeClr val="bg1"/>
                          </a:solidFill>
                          <a:latin typeface="Times New Roman"/>
                          <a:ea typeface="Times New Roman"/>
                          <a:cs typeface="Times New Roman"/>
                        </a:rPr>
                        <a:t>6%</a:t>
                      </a:r>
                      <a:endParaRPr lang="fr-FR" sz="1600" b="1">
                        <a:solidFill>
                          <a:schemeClr val="bg1"/>
                        </a:solidFill>
                        <a:latin typeface="Times New Roman"/>
                        <a:ea typeface="Calibri"/>
                        <a:cs typeface="Times New Roman"/>
                      </a:endParaRPr>
                    </a:p>
                  </a:txBody>
                  <a:tcPr marL="68580" marR="68580" marT="0" marB="0" anchor="ctr" anchorCtr="1">
                    <a:solidFill>
                      <a:srgbClr val="99CCFF"/>
                    </a:solidFill>
                  </a:tcPr>
                </a:tc>
              </a:tr>
              <a:tr h="767971">
                <a:tc>
                  <a:txBody>
                    <a:bodyPr/>
                    <a:lstStyle/>
                    <a:p>
                      <a:pPr algn="l">
                        <a:lnSpc>
                          <a:spcPct val="150000"/>
                        </a:lnSpc>
                        <a:spcAft>
                          <a:spcPts val="0"/>
                        </a:spcAft>
                      </a:pPr>
                      <a:r>
                        <a:rPr lang="fr-FR" sz="1600" b="1" dirty="0">
                          <a:solidFill>
                            <a:schemeClr val="bg1"/>
                          </a:solidFill>
                          <a:latin typeface="Times New Roman"/>
                          <a:ea typeface="Times New Roman"/>
                          <a:cs typeface="Times New Roman"/>
                        </a:rPr>
                        <a:t>Amélioration</a:t>
                      </a:r>
                      <a:endParaRPr lang="fr-FR" sz="1600" dirty="0">
                        <a:solidFill>
                          <a:schemeClr val="bg1"/>
                        </a:solidFill>
                        <a:latin typeface="Times New Roman"/>
                        <a:ea typeface="Calibri"/>
                        <a:cs typeface="Times New Roman"/>
                      </a:endParaRPr>
                    </a:p>
                  </a:txBody>
                  <a:tcPr marL="68580" marR="68580" marT="0" marB="0" anchor="ctr" anchorCtr="1">
                    <a:solidFill>
                      <a:srgbClr val="00B0F0"/>
                    </a:solidFill>
                  </a:tcPr>
                </a:tc>
                <a:tc>
                  <a:txBody>
                    <a:bodyPr/>
                    <a:lstStyle/>
                    <a:p>
                      <a:pPr algn="ctr">
                        <a:lnSpc>
                          <a:spcPct val="150000"/>
                        </a:lnSpc>
                        <a:spcAft>
                          <a:spcPts val="0"/>
                        </a:spcAft>
                      </a:pPr>
                      <a:r>
                        <a:rPr lang="fr-FR" sz="1600" b="1" dirty="0">
                          <a:solidFill>
                            <a:schemeClr val="bg1"/>
                          </a:solidFill>
                          <a:latin typeface="Times New Roman"/>
                          <a:ea typeface="Times New Roman"/>
                          <a:cs typeface="Times New Roman"/>
                        </a:rPr>
                        <a:t>24</a:t>
                      </a:r>
                      <a:endParaRPr lang="fr-FR" sz="1600" b="1" dirty="0">
                        <a:solidFill>
                          <a:schemeClr val="bg1"/>
                        </a:solidFill>
                        <a:latin typeface="Times New Roman"/>
                        <a:ea typeface="Calibri"/>
                        <a:cs typeface="Times New Roman"/>
                      </a:endParaRPr>
                    </a:p>
                  </a:txBody>
                  <a:tcPr marL="68580" marR="68580" marT="0" marB="0" anchor="ctr" anchorCtr="1">
                    <a:solidFill>
                      <a:srgbClr val="99CCFF"/>
                    </a:solidFill>
                  </a:tcPr>
                </a:tc>
                <a:tc>
                  <a:txBody>
                    <a:bodyPr/>
                    <a:lstStyle/>
                    <a:p>
                      <a:pPr algn="ctr">
                        <a:lnSpc>
                          <a:spcPct val="150000"/>
                        </a:lnSpc>
                        <a:spcAft>
                          <a:spcPts val="0"/>
                        </a:spcAft>
                      </a:pPr>
                      <a:r>
                        <a:rPr lang="fr-FR" sz="1600" b="1" dirty="0">
                          <a:solidFill>
                            <a:schemeClr val="bg1"/>
                          </a:solidFill>
                          <a:latin typeface="Times New Roman"/>
                          <a:ea typeface="Times New Roman"/>
                          <a:cs typeface="Times New Roman"/>
                        </a:rPr>
                        <a:t>48 %</a:t>
                      </a:r>
                      <a:endParaRPr lang="fr-FR" sz="1600" b="1" dirty="0">
                        <a:solidFill>
                          <a:schemeClr val="bg1"/>
                        </a:solidFill>
                        <a:latin typeface="Times New Roman"/>
                        <a:ea typeface="Calibri"/>
                        <a:cs typeface="Times New Roman"/>
                      </a:endParaRPr>
                    </a:p>
                  </a:txBody>
                  <a:tcPr marL="68580" marR="68580" marT="0" marB="0" anchor="ctr" anchorCtr="1">
                    <a:solidFill>
                      <a:srgbClr val="99CCFF"/>
                    </a:solidFill>
                  </a:tcPr>
                </a:tc>
                <a:tc>
                  <a:txBody>
                    <a:bodyPr/>
                    <a:lstStyle/>
                    <a:p>
                      <a:pPr algn="ctr">
                        <a:lnSpc>
                          <a:spcPct val="150000"/>
                        </a:lnSpc>
                        <a:spcAft>
                          <a:spcPts val="0"/>
                        </a:spcAft>
                      </a:pPr>
                      <a:r>
                        <a:rPr lang="fr-FR" sz="1600" b="1" dirty="0">
                          <a:solidFill>
                            <a:schemeClr val="bg1"/>
                          </a:solidFill>
                          <a:latin typeface="Times New Roman"/>
                          <a:ea typeface="Times New Roman"/>
                          <a:cs typeface="Times New Roman"/>
                        </a:rPr>
                        <a:t>30</a:t>
                      </a:r>
                      <a:endParaRPr lang="fr-FR" sz="1600" b="1" dirty="0">
                        <a:solidFill>
                          <a:schemeClr val="bg1"/>
                        </a:solidFill>
                        <a:latin typeface="Times New Roman"/>
                        <a:ea typeface="Calibri"/>
                        <a:cs typeface="Times New Roman"/>
                      </a:endParaRPr>
                    </a:p>
                  </a:txBody>
                  <a:tcPr marL="68580" marR="68580" marT="0" marB="0" anchor="ctr" anchorCtr="1">
                    <a:solidFill>
                      <a:srgbClr val="99CCFF"/>
                    </a:solidFill>
                  </a:tcPr>
                </a:tc>
                <a:tc>
                  <a:txBody>
                    <a:bodyPr/>
                    <a:lstStyle/>
                    <a:p>
                      <a:pPr algn="ctr">
                        <a:lnSpc>
                          <a:spcPct val="150000"/>
                        </a:lnSpc>
                        <a:spcAft>
                          <a:spcPts val="0"/>
                        </a:spcAft>
                      </a:pPr>
                      <a:r>
                        <a:rPr lang="fr-FR" sz="1600" b="1">
                          <a:solidFill>
                            <a:schemeClr val="bg1"/>
                          </a:solidFill>
                          <a:latin typeface="Times New Roman"/>
                          <a:ea typeface="Times New Roman"/>
                          <a:cs typeface="Times New Roman"/>
                        </a:rPr>
                        <a:t>60 %</a:t>
                      </a:r>
                      <a:endParaRPr lang="fr-FR" sz="1600" b="1">
                        <a:solidFill>
                          <a:schemeClr val="bg1"/>
                        </a:solidFill>
                        <a:latin typeface="Times New Roman"/>
                        <a:ea typeface="Calibri"/>
                        <a:cs typeface="Times New Roman"/>
                      </a:endParaRPr>
                    </a:p>
                  </a:txBody>
                  <a:tcPr marL="68580" marR="68580" marT="0" marB="0" anchor="ctr" anchorCtr="1">
                    <a:solidFill>
                      <a:srgbClr val="99CCFF"/>
                    </a:solidFill>
                  </a:tcPr>
                </a:tc>
              </a:tr>
              <a:tr h="519092">
                <a:tc>
                  <a:txBody>
                    <a:bodyPr/>
                    <a:lstStyle/>
                    <a:p>
                      <a:pPr algn="l">
                        <a:lnSpc>
                          <a:spcPct val="150000"/>
                        </a:lnSpc>
                        <a:spcAft>
                          <a:spcPts val="0"/>
                        </a:spcAft>
                      </a:pPr>
                      <a:r>
                        <a:rPr lang="fr-FR" sz="1600" b="1">
                          <a:solidFill>
                            <a:schemeClr val="bg1"/>
                          </a:solidFill>
                          <a:latin typeface="Times New Roman"/>
                          <a:ea typeface="Times New Roman"/>
                          <a:cs typeface="Times New Roman"/>
                        </a:rPr>
                        <a:t>Inchangé</a:t>
                      </a:r>
                      <a:endParaRPr lang="fr-FR" sz="1600">
                        <a:solidFill>
                          <a:schemeClr val="bg1"/>
                        </a:solidFill>
                        <a:latin typeface="Times New Roman"/>
                        <a:ea typeface="Calibri"/>
                        <a:cs typeface="Times New Roman"/>
                      </a:endParaRPr>
                    </a:p>
                  </a:txBody>
                  <a:tcPr marL="68580" marR="68580" marT="0" marB="0" anchor="ctr" anchorCtr="1">
                    <a:solidFill>
                      <a:srgbClr val="00B0F0"/>
                    </a:solidFill>
                  </a:tcPr>
                </a:tc>
                <a:tc>
                  <a:txBody>
                    <a:bodyPr/>
                    <a:lstStyle/>
                    <a:p>
                      <a:pPr algn="ctr">
                        <a:lnSpc>
                          <a:spcPct val="150000"/>
                        </a:lnSpc>
                        <a:spcAft>
                          <a:spcPts val="0"/>
                        </a:spcAft>
                      </a:pPr>
                      <a:r>
                        <a:rPr lang="fr-FR" sz="1600" b="1" dirty="0">
                          <a:solidFill>
                            <a:schemeClr val="bg1"/>
                          </a:solidFill>
                          <a:latin typeface="Times New Roman"/>
                          <a:ea typeface="Times New Roman"/>
                          <a:cs typeface="Times New Roman"/>
                        </a:rPr>
                        <a:t>23</a:t>
                      </a:r>
                      <a:endParaRPr lang="fr-FR" sz="1600" b="1" dirty="0">
                        <a:solidFill>
                          <a:schemeClr val="bg1"/>
                        </a:solidFill>
                        <a:latin typeface="Times New Roman"/>
                        <a:ea typeface="Calibri"/>
                        <a:cs typeface="Times New Roman"/>
                      </a:endParaRPr>
                    </a:p>
                  </a:txBody>
                  <a:tcPr marL="68580" marR="68580" marT="0" marB="0" anchor="ctr" anchorCtr="1">
                    <a:solidFill>
                      <a:srgbClr val="99CCFF"/>
                    </a:solidFill>
                  </a:tcPr>
                </a:tc>
                <a:tc>
                  <a:txBody>
                    <a:bodyPr/>
                    <a:lstStyle/>
                    <a:p>
                      <a:pPr algn="ctr">
                        <a:lnSpc>
                          <a:spcPct val="150000"/>
                        </a:lnSpc>
                        <a:spcAft>
                          <a:spcPts val="0"/>
                        </a:spcAft>
                      </a:pPr>
                      <a:r>
                        <a:rPr lang="fr-FR" sz="1600" b="1" dirty="0">
                          <a:solidFill>
                            <a:schemeClr val="bg1"/>
                          </a:solidFill>
                          <a:latin typeface="Times New Roman"/>
                          <a:ea typeface="Times New Roman"/>
                          <a:cs typeface="Times New Roman"/>
                        </a:rPr>
                        <a:t>46 %</a:t>
                      </a:r>
                      <a:endParaRPr lang="fr-FR" sz="1600" b="1" dirty="0">
                        <a:solidFill>
                          <a:schemeClr val="bg1"/>
                        </a:solidFill>
                        <a:latin typeface="Times New Roman"/>
                        <a:ea typeface="Calibri"/>
                        <a:cs typeface="Times New Roman"/>
                      </a:endParaRPr>
                    </a:p>
                  </a:txBody>
                  <a:tcPr marL="68580" marR="68580" marT="0" marB="0" anchor="ctr" anchorCtr="1">
                    <a:solidFill>
                      <a:srgbClr val="99CCFF"/>
                    </a:solidFill>
                  </a:tcPr>
                </a:tc>
                <a:tc>
                  <a:txBody>
                    <a:bodyPr/>
                    <a:lstStyle/>
                    <a:p>
                      <a:pPr algn="ctr">
                        <a:lnSpc>
                          <a:spcPct val="150000"/>
                        </a:lnSpc>
                        <a:spcAft>
                          <a:spcPts val="0"/>
                        </a:spcAft>
                      </a:pPr>
                      <a:r>
                        <a:rPr lang="fr-FR" sz="1600" b="1" dirty="0">
                          <a:solidFill>
                            <a:schemeClr val="bg1"/>
                          </a:solidFill>
                          <a:latin typeface="Times New Roman"/>
                          <a:ea typeface="Times New Roman"/>
                          <a:cs typeface="Times New Roman"/>
                        </a:rPr>
                        <a:t>11</a:t>
                      </a:r>
                      <a:endParaRPr lang="fr-FR" sz="1600" b="1" dirty="0">
                        <a:solidFill>
                          <a:schemeClr val="bg1"/>
                        </a:solidFill>
                        <a:latin typeface="Times New Roman"/>
                        <a:ea typeface="Calibri"/>
                        <a:cs typeface="Times New Roman"/>
                      </a:endParaRPr>
                    </a:p>
                  </a:txBody>
                  <a:tcPr marL="68580" marR="68580" marT="0" marB="0" anchor="ctr" anchorCtr="1">
                    <a:solidFill>
                      <a:srgbClr val="99CCFF"/>
                    </a:solidFill>
                  </a:tcPr>
                </a:tc>
                <a:tc>
                  <a:txBody>
                    <a:bodyPr/>
                    <a:lstStyle/>
                    <a:p>
                      <a:pPr algn="ctr">
                        <a:lnSpc>
                          <a:spcPct val="150000"/>
                        </a:lnSpc>
                        <a:spcAft>
                          <a:spcPts val="0"/>
                        </a:spcAft>
                      </a:pPr>
                      <a:r>
                        <a:rPr lang="fr-FR" sz="1600" b="1">
                          <a:solidFill>
                            <a:schemeClr val="bg1"/>
                          </a:solidFill>
                          <a:latin typeface="Times New Roman"/>
                          <a:ea typeface="Times New Roman"/>
                          <a:cs typeface="Times New Roman"/>
                        </a:rPr>
                        <a:t>22 %</a:t>
                      </a:r>
                      <a:endParaRPr lang="fr-FR" sz="1600" b="1">
                        <a:solidFill>
                          <a:schemeClr val="bg1"/>
                        </a:solidFill>
                        <a:latin typeface="Times New Roman"/>
                        <a:ea typeface="Calibri"/>
                        <a:cs typeface="Times New Roman"/>
                      </a:endParaRPr>
                    </a:p>
                  </a:txBody>
                  <a:tcPr marL="68580" marR="68580" marT="0" marB="0" anchor="ctr" anchorCtr="1">
                    <a:solidFill>
                      <a:srgbClr val="99CCFF"/>
                    </a:solidFill>
                  </a:tcPr>
                </a:tc>
              </a:tr>
              <a:tr h="767971">
                <a:tc>
                  <a:txBody>
                    <a:bodyPr/>
                    <a:lstStyle/>
                    <a:p>
                      <a:pPr algn="l">
                        <a:lnSpc>
                          <a:spcPct val="150000"/>
                        </a:lnSpc>
                        <a:spcAft>
                          <a:spcPts val="0"/>
                        </a:spcAft>
                      </a:pPr>
                      <a:r>
                        <a:rPr lang="fr-FR" sz="1600" b="1">
                          <a:solidFill>
                            <a:schemeClr val="bg1"/>
                          </a:solidFill>
                          <a:latin typeface="Times New Roman"/>
                          <a:ea typeface="Times New Roman"/>
                          <a:cs typeface="Times New Roman"/>
                        </a:rPr>
                        <a:t>Pas assez de recul</a:t>
                      </a:r>
                      <a:endParaRPr lang="fr-FR" sz="1600">
                        <a:solidFill>
                          <a:schemeClr val="bg1"/>
                        </a:solidFill>
                        <a:latin typeface="Times New Roman"/>
                        <a:ea typeface="Calibri"/>
                        <a:cs typeface="Times New Roman"/>
                      </a:endParaRPr>
                    </a:p>
                  </a:txBody>
                  <a:tcPr marL="68580" marR="68580" marT="0" marB="0" anchor="ctr" anchorCtr="1">
                    <a:solidFill>
                      <a:srgbClr val="00B0F0"/>
                    </a:solidFill>
                  </a:tcPr>
                </a:tc>
                <a:tc>
                  <a:txBody>
                    <a:bodyPr/>
                    <a:lstStyle/>
                    <a:p>
                      <a:pPr algn="ctr">
                        <a:lnSpc>
                          <a:spcPct val="150000"/>
                        </a:lnSpc>
                        <a:spcAft>
                          <a:spcPts val="0"/>
                        </a:spcAft>
                      </a:pPr>
                      <a:r>
                        <a:rPr lang="fr-FR" sz="1600" b="1" dirty="0">
                          <a:solidFill>
                            <a:schemeClr val="bg1"/>
                          </a:solidFill>
                          <a:latin typeface="Times New Roman"/>
                          <a:ea typeface="Times New Roman"/>
                          <a:cs typeface="Times New Roman"/>
                        </a:rPr>
                        <a:t>2</a:t>
                      </a:r>
                      <a:endParaRPr lang="fr-FR" sz="1600" b="1" dirty="0">
                        <a:solidFill>
                          <a:schemeClr val="bg1"/>
                        </a:solidFill>
                        <a:latin typeface="Times New Roman"/>
                        <a:ea typeface="Calibri"/>
                        <a:cs typeface="Times New Roman"/>
                      </a:endParaRPr>
                    </a:p>
                  </a:txBody>
                  <a:tcPr marL="68580" marR="68580" marT="0" marB="0" anchor="ctr" anchorCtr="1">
                    <a:solidFill>
                      <a:srgbClr val="99CCFF"/>
                    </a:solidFill>
                  </a:tcPr>
                </a:tc>
                <a:tc>
                  <a:txBody>
                    <a:bodyPr/>
                    <a:lstStyle/>
                    <a:p>
                      <a:pPr algn="ctr">
                        <a:lnSpc>
                          <a:spcPct val="150000"/>
                        </a:lnSpc>
                        <a:spcAft>
                          <a:spcPts val="0"/>
                        </a:spcAft>
                      </a:pPr>
                      <a:r>
                        <a:rPr lang="fr-FR" sz="1600" b="1" dirty="0">
                          <a:solidFill>
                            <a:schemeClr val="bg1"/>
                          </a:solidFill>
                          <a:latin typeface="Times New Roman"/>
                          <a:ea typeface="Times New Roman"/>
                          <a:cs typeface="Times New Roman"/>
                        </a:rPr>
                        <a:t>--</a:t>
                      </a:r>
                      <a:endParaRPr lang="fr-FR" sz="1600" b="1" dirty="0">
                        <a:solidFill>
                          <a:schemeClr val="bg1"/>
                        </a:solidFill>
                        <a:latin typeface="Times New Roman"/>
                        <a:ea typeface="Calibri"/>
                        <a:cs typeface="Times New Roman"/>
                      </a:endParaRPr>
                    </a:p>
                  </a:txBody>
                  <a:tcPr marL="68580" marR="68580" marT="0" marB="0" anchor="ctr" anchorCtr="1">
                    <a:solidFill>
                      <a:srgbClr val="99CCFF"/>
                    </a:solidFill>
                  </a:tcPr>
                </a:tc>
                <a:tc>
                  <a:txBody>
                    <a:bodyPr/>
                    <a:lstStyle/>
                    <a:p>
                      <a:pPr algn="ctr">
                        <a:lnSpc>
                          <a:spcPct val="150000"/>
                        </a:lnSpc>
                        <a:spcAft>
                          <a:spcPts val="0"/>
                        </a:spcAft>
                      </a:pPr>
                      <a:r>
                        <a:rPr lang="fr-FR" sz="1600" b="1" dirty="0">
                          <a:solidFill>
                            <a:schemeClr val="bg1"/>
                          </a:solidFill>
                          <a:latin typeface="Times New Roman"/>
                          <a:ea typeface="Times New Roman"/>
                          <a:cs typeface="Times New Roman"/>
                        </a:rPr>
                        <a:t>6</a:t>
                      </a:r>
                      <a:endParaRPr lang="fr-FR" sz="1600" b="1" dirty="0">
                        <a:solidFill>
                          <a:schemeClr val="bg1"/>
                        </a:solidFill>
                        <a:latin typeface="Times New Roman"/>
                        <a:ea typeface="Calibri"/>
                        <a:cs typeface="Times New Roman"/>
                      </a:endParaRPr>
                    </a:p>
                  </a:txBody>
                  <a:tcPr marL="68580" marR="68580" marT="0" marB="0" anchor="ctr" anchorCtr="1">
                    <a:solidFill>
                      <a:srgbClr val="99CCFF"/>
                    </a:solidFill>
                  </a:tcPr>
                </a:tc>
                <a:tc>
                  <a:txBody>
                    <a:bodyPr/>
                    <a:lstStyle/>
                    <a:p>
                      <a:pPr algn="ctr">
                        <a:lnSpc>
                          <a:spcPct val="150000"/>
                        </a:lnSpc>
                        <a:spcAft>
                          <a:spcPts val="0"/>
                        </a:spcAft>
                      </a:pPr>
                      <a:r>
                        <a:rPr lang="fr-FR" sz="1600" b="1" dirty="0">
                          <a:solidFill>
                            <a:schemeClr val="bg1"/>
                          </a:solidFill>
                          <a:latin typeface="Times New Roman"/>
                          <a:ea typeface="Times New Roman"/>
                          <a:cs typeface="Times New Roman"/>
                        </a:rPr>
                        <a:t> 12 %</a:t>
                      </a:r>
                      <a:endParaRPr lang="fr-FR" sz="1600" b="1" dirty="0">
                        <a:solidFill>
                          <a:schemeClr val="bg1"/>
                        </a:solidFill>
                        <a:latin typeface="Times New Roman"/>
                        <a:ea typeface="Calibri"/>
                        <a:cs typeface="Times New Roman"/>
                      </a:endParaRPr>
                    </a:p>
                  </a:txBody>
                  <a:tcPr marL="68580" marR="68580" marT="0" marB="0" anchor="ctr" anchorCtr="1">
                    <a:solidFill>
                      <a:srgbClr val="99CCFF"/>
                    </a:solidFill>
                  </a:tcPr>
                </a:tc>
              </a:tr>
              <a:tr h="519092">
                <a:tc>
                  <a:txBody>
                    <a:bodyPr/>
                    <a:lstStyle/>
                    <a:p>
                      <a:pPr algn="l">
                        <a:lnSpc>
                          <a:spcPct val="150000"/>
                        </a:lnSpc>
                        <a:spcAft>
                          <a:spcPts val="0"/>
                        </a:spcAft>
                      </a:pPr>
                      <a:r>
                        <a:rPr lang="fr-FR" sz="1600" b="1" dirty="0">
                          <a:solidFill>
                            <a:schemeClr val="bg1"/>
                          </a:solidFill>
                          <a:latin typeface="Times New Roman"/>
                          <a:ea typeface="Times New Roman"/>
                          <a:cs typeface="Times New Roman"/>
                        </a:rPr>
                        <a:t>Totale opéré</a:t>
                      </a:r>
                      <a:endParaRPr lang="fr-FR" sz="1600" dirty="0">
                        <a:solidFill>
                          <a:schemeClr val="bg1"/>
                        </a:solidFill>
                        <a:latin typeface="Times New Roman"/>
                        <a:ea typeface="Calibri"/>
                        <a:cs typeface="Times New Roman"/>
                      </a:endParaRPr>
                    </a:p>
                  </a:txBody>
                  <a:tcPr marL="68580" marR="68580" marT="0" marB="0" anchor="ctr" anchorCtr="1">
                    <a:solidFill>
                      <a:srgbClr val="00B0F0"/>
                    </a:solidFill>
                  </a:tcPr>
                </a:tc>
                <a:tc gridSpan="4">
                  <a:txBody>
                    <a:bodyPr/>
                    <a:lstStyle/>
                    <a:p>
                      <a:pPr algn="ctr">
                        <a:lnSpc>
                          <a:spcPct val="150000"/>
                        </a:lnSpc>
                        <a:spcAft>
                          <a:spcPts val="0"/>
                        </a:spcAft>
                      </a:pPr>
                      <a:r>
                        <a:rPr lang="fr-FR" sz="1600" dirty="0">
                          <a:solidFill>
                            <a:schemeClr val="bg1"/>
                          </a:solidFill>
                          <a:latin typeface="Times New Roman"/>
                          <a:ea typeface="Times New Roman"/>
                          <a:cs typeface="Times New Roman"/>
                        </a:rPr>
                        <a:t>42</a:t>
                      </a:r>
                      <a:endParaRPr lang="fr-FR" sz="1600" dirty="0">
                        <a:solidFill>
                          <a:schemeClr val="bg1"/>
                        </a:solidFill>
                        <a:latin typeface="Times New Roman"/>
                        <a:ea typeface="Calibri"/>
                        <a:cs typeface="Times New Roman"/>
                      </a:endParaRPr>
                    </a:p>
                  </a:txBody>
                  <a:tcPr marL="68580" marR="68580" marT="0" marB="0" anchor="ctr" anchorCtr="1">
                    <a:solidFill>
                      <a:srgbClr val="99CCFF"/>
                    </a:solidFill>
                  </a:tcPr>
                </a:tc>
                <a:tc hMerge="1">
                  <a:txBody>
                    <a:bodyPr/>
                    <a:lstStyle/>
                    <a:p>
                      <a:endParaRPr lang="fr-FR"/>
                    </a:p>
                  </a:txBody>
                  <a:tcPr/>
                </a:tc>
                <a:tc hMerge="1">
                  <a:txBody>
                    <a:bodyPr/>
                    <a:lstStyle/>
                    <a:p>
                      <a:endParaRPr lang="fr-FR"/>
                    </a:p>
                  </a:txBody>
                  <a:tcPr/>
                </a:tc>
                <a:tc hMerge="1">
                  <a:txBody>
                    <a:bodyPr/>
                    <a:lstStyle/>
                    <a:p>
                      <a:endParaRPr lang="fr-FR" dirty="0"/>
                    </a:p>
                  </a:txBody>
                  <a:tcPr/>
                </a:tc>
              </a:tr>
            </a:tbl>
          </a:graphicData>
        </a:graphic>
      </p:graphicFrame>
      <p:sp>
        <p:nvSpPr>
          <p:cNvPr id="6" name="Titre 1"/>
          <p:cNvSpPr txBox="1">
            <a:spLocks/>
          </p:cNvSpPr>
          <p:nvPr/>
        </p:nvSpPr>
        <p:spPr>
          <a:xfrm>
            <a:off x="642910" y="500042"/>
            <a:ext cx="7467600" cy="1143000"/>
          </a:xfrm>
          <a:prstGeom prst="rect">
            <a:avLst/>
          </a:prstGeom>
        </p:spPr>
        <p:txBody>
          <a:bodyPr vert="horz" lIns="45720" rIns="4572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4600" b="0" i="1" u="none" strike="noStrike" kern="1200" cap="none" spc="0" normalizeH="0" baseline="0" noProof="0" dirty="0" smtClean="0">
                <a:ln>
                  <a:noFill/>
                </a:ln>
                <a:solidFill>
                  <a:srgbClr val="92D050"/>
                </a:solidFill>
                <a:effectLst/>
                <a:uLnTx/>
                <a:uFillTx/>
                <a:latin typeface="+mj-lt"/>
                <a:ea typeface="+mj-ea"/>
                <a:cs typeface="+mj-cs"/>
              </a:rPr>
              <a:t>Évolution:</a:t>
            </a:r>
            <a:endParaRPr kumimoji="0" lang="fr-FR" sz="4600" b="0" i="1" u="none" strike="noStrike" kern="1200" cap="none" spc="0" normalizeH="0" baseline="0" noProof="0" dirty="0">
              <a:ln>
                <a:noFill/>
              </a:ln>
              <a:solidFill>
                <a:srgbClr val="92D050"/>
              </a:solidFill>
              <a:effectLst/>
              <a:uLnTx/>
              <a:uFillTx/>
              <a:latin typeface="+mj-lt"/>
              <a:ea typeface="+mj-ea"/>
              <a:cs typeface="+mj-cs"/>
            </a:endParaRPr>
          </a:p>
        </p:txBody>
      </p:sp>
      <p:sp>
        <p:nvSpPr>
          <p:cNvPr id="8" name="Ellipse 7"/>
          <p:cNvSpPr/>
          <p:nvPr/>
        </p:nvSpPr>
        <p:spPr>
          <a:xfrm>
            <a:off x="7786710" y="3286124"/>
            <a:ext cx="857256" cy="57150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p:cNvSpPr/>
          <p:nvPr/>
        </p:nvSpPr>
        <p:spPr>
          <a:xfrm>
            <a:off x="6143636" y="3214686"/>
            <a:ext cx="785818" cy="142876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Espace réservé du contenu 5"/>
          <p:cNvGraphicFramePr>
            <a:graphicFrameLocks noGrp="1"/>
          </p:cNvGraphicFramePr>
          <p:nvPr>
            <p:ph idx="1"/>
          </p:nvPr>
        </p:nvGraphicFramePr>
        <p:xfrm>
          <a:off x="714348" y="3857629"/>
          <a:ext cx="7467600" cy="2105983"/>
        </p:xfrm>
        <a:graphic>
          <a:graphicData uri="http://schemas.openxmlformats.org/drawingml/2006/table">
            <a:tbl>
              <a:tblPr firstRow="1" bandRow="1">
                <a:tableStyleId>{5C22544A-7EE6-4342-B048-85BDC9FD1C3A}</a:tableStyleId>
              </a:tblPr>
              <a:tblGrid>
                <a:gridCol w="1493520"/>
                <a:gridCol w="1493520"/>
                <a:gridCol w="1493520"/>
                <a:gridCol w="1493520"/>
                <a:gridCol w="1493520"/>
              </a:tblGrid>
              <a:tr h="642943">
                <a:tc>
                  <a:txBody>
                    <a:bodyPr/>
                    <a:lstStyle/>
                    <a:p>
                      <a:pPr algn="ctr">
                        <a:lnSpc>
                          <a:spcPct val="150000"/>
                        </a:lnSpc>
                        <a:spcAft>
                          <a:spcPts val="0"/>
                        </a:spcAft>
                      </a:pPr>
                      <a:r>
                        <a:rPr lang="fr-FR" sz="2000" dirty="0" smtClean="0">
                          <a:solidFill>
                            <a:schemeClr val="bg1"/>
                          </a:solidFill>
                          <a:latin typeface="Times New Roman"/>
                          <a:ea typeface="Calibri"/>
                          <a:cs typeface="Times New Roman"/>
                        </a:rPr>
                        <a:t>morbidité</a:t>
                      </a:r>
                      <a:endParaRPr lang="fr-FR" sz="2000" dirty="0">
                        <a:solidFill>
                          <a:schemeClr val="bg1"/>
                        </a:solidFill>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1800" dirty="0">
                          <a:solidFill>
                            <a:schemeClr val="bg1"/>
                          </a:solidFill>
                          <a:latin typeface="Times New Roman"/>
                          <a:ea typeface="Calibri"/>
                          <a:cs typeface="Times New Roman"/>
                        </a:rPr>
                        <a:t>Fuite de LCR</a:t>
                      </a:r>
                      <a:endParaRPr lang="fr-FR" sz="3200" dirty="0">
                        <a:solidFill>
                          <a:schemeClr val="bg1"/>
                        </a:solidFill>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1800" dirty="0">
                          <a:solidFill>
                            <a:schemeClr val="bg1"/>
                          </a:solidFill>
                          <a:latin typeface="Times New Roman"/>
                          <a:ea typeface="Calibri"/>
                          <a:cs typeface="Times New Roman"/>
                        </a:rPr>
                        <a:t>méningite</a:t>
                      </a:r>
                      <a:endParaRPr lang="fr-FR" sz="3200" dirty="0">
                        <a:solidFill>
                          <a:schemeClr val="bg1"/>
                        </a:solidFill>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1200" dirty="0">
                          <a:solidFill>
                            <a:schemeClr val="bg1"/>
                          </a:solidFill>
                          <a:latin typeface="Times New Roman"/>
                          <a:ea typeface="Calibri"/>
                          <a:cs typeface="Times New Roman"/>
                        </a:rPr>
                        <a:t>Infection de la plaie opératoire</a:t>
                      </a:r>
                      <a:endParaRPr lang="fr-FR" sz="2000" dirty="0">
                        <a:solidFill>
                          <a:schemeClr val="bg1"/>
                        </a:solidFill>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1200" dirty="0">
                          <a:solidFill>
                            <a:schemeClr val="bg1"/>
                          </a:solidFill>
                          <a:latin typeface="Times New Roman"/>
                          <a:ea typeface="Calibri"/>
                          <a:cs typeface="Times New Roman"/>
                        </a:rPr>
                        <a:t>Complication hémorragique</a:t>
                      </a:r>
                      <a:endParaRPr lang="fr-FR" sz="2000" dirty="0">
                        <a:solidFill>
                          <a:schemeClr val="bg1"/>
                        </a:solidFill>
                        <a:latin typeface="Times New Roman"/>
                        <a:ea typeface="Calibri"/>
                        <a:cs typeface="Times New Roman"/>
                      </a:endParaRPr>
                    </a:p>
                  </a:txBody>
                  <a:tcPr marL="68580" marR="68580" marT="0" marB="0">
                    <a:solidFill>
                      <a:srgbClr val="99CCFF"/>
                    </a:solidFill>
                  </a:tcPr>
                </a:tc>
              </a:tr>
              <a:tr h="457200">
                <a:tc>
                  <a:txBody>
                    <a:bodyPr/>
                    <a:lstStyle/>
                    <a:p>
                      <a:pPr algn="ctr">
                        <a:lnSpc>
                          <a:spcPct val="150000"/>
                        </a:lnSpc>
                        <a:spcAft>
                          <a:spcPts val="0"/>
                        </a:spcAft>
                      </a:pPr>
                      <a:r>
                        <a:rPr lang="fr-FR" sz="1200" b="1">
                          <a:solidFill>
                            <a:schemeClr val="bg1"/>
                          </a:solidFill>
                          <a:latin typeface="Times New Roman"/>
                          <a:ea typeface="Calibri"/>
                          <a:cs typeface="Times New Roman"/>
                        </a:rPr>
                        <a:t>n. patients</a:t>
                      </a:r>
                      <a:endParaRPr lang="fr-FR" sz="2000">
                        <a:solidFill>
                          <a:schemeClr val="bg1"/>
                        </a:solidFill>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2000">
                          <a:solidFill>
                            <a:schemeClr val="bg1"/>
                          </a:solidFill>
                          <a:latin typeface="Times New Roman"/>
                          <a:ea typeface="Calibri"/>
                          <a:cs typeface="Times New Roman"/>
                        </a:rPr>
                        <a:t>2</a:t>
                      </a:r>
                    </a:p>
                  </a:txBody>
                  <a:tcPr marL="68580" marR="68580" marT="0" marB="0">
                    <a:solidFill>
                      <a:srgbClr val="99CCFF"/>
                    </a:solidFill>
                  </a:tcPr>
                </a:tc>
                <a:tc>
                  <a:txBody>
                    <a:bodyPr/>
                    <a:lstStyle/>
                    <a:p>
                      <a:pPr algn="ctr">
                        <a:lnSpc>
                          <a:spcPct val="150000"/>
                        </a:lnSpc>
                        <a:spcAft>
                          <a:spcPts val="0"/>
                        </a:spcAft>
                      </a:pPr>
                      <a:r>
                        <a:rPr lang="fr-FR" sz="2000" dirty="0">
                          <a:solidFill>
                            <a:schemeClr val="bg1"/>
                          </a:solidFill>
                          <a:latin typeface="Times New Roman"/>
                          <a:ea typeface="Calibri"/>
                          <a:cs typeface="Times New Roman"/>
                        </a:rPr>
                        <a:t>2</a:t>
                      </a:r>
                    </a:p>
                  </a:txBody>
                  <a:tcPr marL="68580" marR="68580" marT="0" marB="0">
                    <a:solidFill>
                      <a:srgbClr val="99CCFF"/>
                    </a:solidFill>
                  </a:tcPr>
                </a:tc>
                <a:tc>
                  <a:txBody>
                    <a:bodyPr/>
                    <a:lstStyle/>
                    <a:p>
                      <a:pPr algn="ctr">
                        <a:lnSpc>
                          <a:spcPct val="150000"/>
                        </a:lnSpc>
                        <a:spcAft>
                          <a:spcPts val="0"/>
                        </a:spcAft>
                      </a:pPr>
                      <a:r>
                        <a:rPr lang="fr-FR" sz="2000" dirty="0">
                          <a:solidFill>
                            <a:schemeClr val="bg1"/>
                          </a:solidFill>
                          <a:latin typeface="Times New Roman"/>
                          <a:ea typeface="Calibri"/>
                          <a:cs typeface="Times New Roman"/>
                        </a:rPr>
                        <a:t>1</a:t>
                      </a:r>
                    </a:p>
                  </a:txBody>
                  <a:tcPr marL="68580" marR="68580" marT="0" marB="0">
                    <a:solidFill>
                      <a:srgbClr val="99CCFF"/>
                    </a:solidFill>
                  </a:tcPr>
                </a:tc>
                <a:tc>
                  <a:txBody>
                    <a:bodyPr/>
                    <a:lstStyle/>
                    <a:p>
                      <a:pPr algn="ctr">
                        <a:lnSpc>
                          <a:spcPct val="150000"/>
                        </a:lnSpc>
                        <a:spcAft>
                          <a:spcPts val="0"/>
                        </a:spcAft>
                      </a:pPr>
                      <a:r>
                        <a:rPr lang="fr-FR" sz="2000">
                          <a:solidFill>
                            <a:schemeClr val="bg1"/>
                          </a:solidFill>
                          <a:latin typeface="Times New Roman"/>
                          <a:ea typeface="Calibri"/>
                          <a:cs typeface="Times New Roman"/>
                        </a:rPr>
                        <a:t>1</a:t>
                      </a:r>
                    </a:p>
                  </a:txBody>
                  <a:tcPr marL="68580" marR="68580" marT="0" marB="0">
                    <a:solidFill>
                      <a:srgbClr val="99CCFF"/>
                    </a:solidFill>
                  </a:tcPr>
                </a:tc>
              </a:tr>
              <a:tr h="548640">
                <a:tc>
                  <a:txBody>
                    <a:bodyPr/>
                    <a:lstStyle/>
                    <a:p>
                      <a:pPr algn="ctr">
                        <a:lnSpc>
                          <a:spcPct val="150000"/>
                        </a:lnSpc>
                        <a:spcAft>
                          <a:spcPts val="0"/>
                        </a:spcAft>
                      </a:pPr>
                      <a:r>
                        <a:rPr lang="fr-FR" sz="1200" b="1">
                          <a:solidFill>
                            <a:schemeClr val="bg1"/>
                          </a:solidFill>
                          <a:latin typeface="Times New Roman"/>
                          <a:ea typeface="Calibri"/>
                          <a:cs typeface="Times New Roman"/>
                        </a:rPr>
                        <a:t>Pourcentage</a:t>
                      </a:r>
                      <a:endParaRPr lang="fr-FR" sz="2000">
                        <a:solidFill>
                          <a:schemeClr val="bg1"/>
                        </a:solidFill>
                        <a:latin typeface="Times New Roman"/>
                        <a:ea typeface="Calibri"/>
                        <a:cs typeface="Times New Roman"/>
                      </a:endParaRPr>
                    </a:p>
                    <a:p>
                      <a:pPr algn="ctr">
                        <a:lnSpc>
                          <a:spcPct val="150000"/>
                        </a:lnSpc>
                        <a:spcAft>
                          <a:spcPts val="0"/>
                        </a:spcAft>
                      </a:pPr>
                      <a:r>
                        <a:rPr lang="fr-FR" sz="1200" b="1">
                          <a:solidFill>
                            <a:schemeClr val="bg1"/>
                          </a:solidFill>
                          <a:latin typeface="Times New Roman"/>
                          <a:ea typeface="Calibri"/>
                          <a:cs typeface="Times New Roman"/>
                        </a:rPr>
                        <a:t>Cpc /42 cas</a:t>
                      </a:r>
                      <a:endParaRPr lang="fr-FR" sz="2000">
                        <a:solidFill>
                          <a:schemeClr val="bg1"/>
                        </a:solidFill>
                        <a:latin typeface="Times New Roman"/>
                        <a:ea typeface="Calibri"/>
                        <a:cs typeface="Times New Roman"/>
                      </a:endParaRPr>
                    </a:p>
                  </a:txBody>
                  <a:tcPr marL="68580" marR="68580" marT="0" marB="0">
                    <a:solidFill>
                      <a:srgbClr val="99CCFF"/>
                    </a:solidFill>
                  </a:tcPr>
                </a:tc>
                <a:tc>
                  <a:txBody>
                    <a:bodyPr/>
                    <a:lstStyle/>
                    <a:p>
                      <a:pPr algn="ctr">
                        <a:lnSpc>
                          <a:spcPct val="150000"/>
                        </a:lnSpc>
                        <a:spcAft>
                          <a:spcPts val="0"/>
                        </a:spcAft>
                      </a:pPr>
                      <a:r>
                        <a:rPr lang="fr-FR" sz="2000" dirty="0">
                          <a:solidFill>
                            <a:schemeClr val="bg1"/>
                          </a:solidFill>
                          <a:latin typeface="Times New Roman"/>
                          <a:ea typeface="Calibri"/>
                          <a:cs typeface="Times New Roman"/>
                        </a:rPr>
                        <a:t>4,6%</a:t>
                      </a:r>
                    </a:p>
                  </a:txBody>
                  <a:tcPr marL="68580" marR="68580" marT="0" marB="0">
                    <a:solidFill>
                      <a:srgbClr val="99CCFF"/>
                    </a:solidFill>
                  </a:tcPr>
                </a:tc>
                <a:tc>
                  <a:txBody>
                    <a:bodyPr/>
                    <a:lstStyle/>
                    <a:p>
                      <a:pPr algn="ctr">
                        <a:lnSpc>
                          <a:spcPct val="150000"/>
                        </a:lnSpc>
                        <a:spcAft>
                          <a:spcPts val="0"/>
                        </a:spcAft>
                      </a:pPr>
                      <a:r>
                        <a:rPr lang="fr-FR" sz="2000" dirty="0">
                          <a:solidFill>
                            <a:schemeClr val="bg1"/>
                          </a:solidFill>
                          <a:latin typeface="Times New Roman"/>
                          <a:ea typeface="Calibri"/>
                          <a:cs typeface="Times New Roman"/>
                        </a:rPr>
                        <a:t>4,6%</a:t>
                      </a:r>
                    </a:p>
                  </a:txBody>
                  <a:tcPr marL="68580" marR="68580" marT="0" marB="0">
                    <a:solidFill>
                      <a:srgbClr val="99CCFF"/>
                    </a:solidFill>
                  </a:tcPr>
                </a:tc>
                <a:tc>
                  <a:txBody>
                    <a:bodyPr/>
                    <a:lstStyle/>
                    <a:p>
                      <a:pPr algn="ctr">
                        <a:lnSpc>
                          <a:spcPct val="150000"/>
                        </a:lnSpc>
                        <a:spcAft>
                          <a:spcPts val="0"/>
                        </a:spcAft>
                      </a:pPr>
                      <a:r>
                        <a:rPr lang="fr-FR" sz="2000" dirty="0">
                          <a:solidFill>
                            <a:schemeClr val="bg1"/>
                          </a:solidFill>
                          <a:latin typeface="Times New Roman"/>
                          <a:ea typeface="Calibri"/>
                          <a:cs typeface="Times New Roman"/>
                        </a:rPr>
                        <a:t>2,4%</a:t>
                      </a:r>
                    </a:p>
                  </a:txBody>
                  <a:tcPr marL="68580" marR="68580" marT="0" marB="0">
                    <a:solidFill>
                      <a:srgbClr val="99CCFF"/>
                    </a:solidFill>
                  </a:tcPr>
                </a:tc>
                <a:tc>
                  <a:txBody>
                    <a:bodyPr/>
                    <a:lstStyle/>
                    <a:p>
                      <a:pPr algn="ctr">
                        <a:lnSpc>
                          <a:spcPct val="150000"/>
                        </a:lnSpc>
                        <a:spcAft>
                          <a:spcPts val="0"/>
                        </a:spcAft>
                      </a:pPr>
                      <a:r>
                        <a:rPr lang="fr-FR" sz="2000">
                          <a:solidFill>
                            <a:schemeClr val="bg1"/>
                          </a:solidFill>
                          <a:latin typeface="Times New Roman"/>
                          <a:ea typeface="Calibri"/>
                          <a:cs typeface="Times New Roman"/>
                        </a:rPr>
                        <a:t>2,4%</a:t>
                      </a:r>
                    </a:p>
                  </a:txBody>
                  <a:tcPr marL="68580" marR="68580" marT="0" marB="0">
                    <a:solidFill>
                      <a:srgbClr val="99CCFF"/>
                    </a:solidFill>
                  </a:tcPr>
                </a:tc>
              </a:tr>
              <a:tr h="457200">
                <a:tc>
                  <a:txBody>
                    <a:bodyPr/>
                    <a:lstStyle/>
                    <a:p>
                      <a:pPr algn="ctr">
                        <a:lnSpc>
                          <a:spcPct val="150000"/>
                        </a:lnSpc>
                        <a:spcAft>
                          <a:spcPts val="0"/>
                        </a:spcAft>
                      </a:pPr>
                      <a:endParaRPr lang="fr-FR" sz="2000">
                        <a:solidFill>
                          <a:schemeClr val="bg1"/>
                        </a:solidFill>
                        <a:latin typeface="Times New Roman"/>
                        <a:ea typeface="Calibri"/>
                        <a:cs typeface="Times New Roman"/>
                      </a:endParaRPr>
                    </a:p>
                  </a:txBody>
                  <a:tcPr marL="68580" marR="68580" marT="0" marB="0">
                    <a:solidFill>
                      <a:srgbClr val="99CCFF"/>
                    </a:solidFill>
                  </a:tcPr>
                </a:tc>
                <a:tc gridSpan="4">
                  <a:txBody>
                    <a:bodyPr/>
                    <a:lstStyle/>
                    <a:p>
                      <a:pPr algn="ctr">
                        <a:lnSpc>
                          <a:spcPct val="150000"/>
                        </a:lnSpc>
                        <a:spcAft>
                          <a:spcPts val="0"/>
                        </a:spcAft>
                      </a:pPr>
                      <a:r>
                        <a:rPr lang="fr-FR" sz="1200" b="1" dirty="0">
                          <a:solidFill>
                            <a:schemeClr val="bg1"/>
                          </a:solidFill>
                          <a:latin typeface="Times New Roman"/>
                          <a:ea typeface="Calibri"/>
                          <a:cs typeface="Times New Roman"/>
                        </a:rPr>
                        <a:t>N.  patients opérés 42</a:t>
                      </a:r>
                      <a:endParaRPr lang="fr-FR" sz="2000" dirty="0">
                        <a:solidFill>
                          <a:schemeClr val="bg1"/>
                        </a:solidFill>
                        <a:latin typeface="Times New Roman"/>
                        <a:ea typeface="Calibri"/>
                        <a:cs typeface="Times New Roman"/>
                      </a:endParaRPr>
                    </a:p>
                  </a:txBody>
                  <a:tcPr marL="68580" marR="68580" marT="0" marB="0">
                    <a:solidFill>
                      <a:srgbClr val="99CCFF"/>
                    </a:solidFill>
                  </a:tcPr>
                </a:tc>
                <a:tc hMerge="1">
                  <a:txBody>
                    <a:bodyPr/>
                    <a:lstStyle/>
                    <a:p>
                      <a:endParaRPr lang="fr-FR"/>
                    </a:p>
                  </a:txBody>
                  <a:tcPr/>
                </a:tc>
                <a:tc hMerge="1">
                  <a:txBody>
                    <a:bodyPr/>
                    <a:lstStyle/>
                    <a:p>
                      <a:endParaRPr lang="fr-FR"/>
                    </a:p>
                  </a:txBody>
                  <a:tcPr/>
                </a:tc>
                <a:tc hMerge="1">
                  <a:txBody>
                    <a:bodyPr/>
                    <a:lstStyle/>
                    <a:p>
                      <a:endParaRPr lang="fr-FR" dirty="0"/>
                    </a:p>
                  </a:txBody>
                  <a:tcPr/>
                </a:tc>
              </a:tr>
            </a:tbl>
          </a:graphicData>
        </a:graphic>
      </p:graphicFrame>
      <p:sp>
        <p:nvSpPr>
          <p:cNvPr id="4" name="Espace réservé du pied de page 3"/>
          <p:cNvSpPr>
            <a:spLocks noGrp="1"/>
          </p:cNvSpPr>
          <p:nvPr>
            <p:ph type="ftr" sz="quarter" idx="11"/>
          </p:nvPr>
        </p:nvSpPr>
        <p:spPr/>
        <p:txBody>
          <a:bodyPr/>
          <a:lstStyle/>
          <a:p>
            <a:r>
              <a:rPr lang="pt-BR" smtClean="0"/>
              <a:t>Syrinx 2020/ H . KHECHFOUD -faculte de medecine de Bejaia</a:t>
            </a:r>
            <a:endParaRPr lang="fr-FR"/>
          </a:p>
        </p:txBody>
      </p:sp>
      <p:graphicFrame>
        <p:nvGraphicFramePr>
          <p:cNvPr id="5" name="Tableau 4"/>
          <p:cNvGraphicFramePr>
            <a:graphicFrameLocks noGrp="1"/>
          </p:cNvGraphicFramePr>
          <p:nvPr/>
        </p:nvGraphicFramePr>
        <p:xfrm>
          <a:off x="1643039" y="714356"/>
          <a:ext cx="5357853" cy="2697480"/>
        </p:xfrm>
        <a:graphic>
          <a:graphicData uri="http://schemas.openxmlformats.org/drawingml/2006/table">
            <a:tbl>
              <a:tblPr/>
              <a:tblGrid>
                <a:gridCol w="1785951"/>
                <a:gridCol w="1785951"/>
                <a:gridCol w="1785951"/>
              </a:tblGrid>
              <a:tr h="640080">
                <a:tc>
                  <a:txBody>
                    <a:bodyPr/>
                    <a:lstStyle/>
                    <a:p>
                      <a:pPr algn="ctr">
                        <a:lnSpc>
                          <a:spcPct val="150000"/>
                        </a:lnSpc>
                        <a:spcAft>
                          <a:spcPts val="0"/>
                        </a:spcAft>
                      </a:pPr>
                      <a:r>
                        <a:rPr lang="fr-FR" sz="1500" b="1" dirty="0">
                          <a:solidFill>
                            <a:schemeClr val="bg1"/>
                          </a:solidFill>
                          <a:latin typeface="Times New Roman"/>
                          <a:ea typeface="Times New Roman"/>
                          <a:cs typeface="Times New Roman"/>
                        </a:rPr>
                        <a:t>Evolution de syrinx</a:t>
                      </a:r>
                      <a:endParaRPr lang="fr-FR" sz="1500" dirty="0">
                        <a:solidFill>
                          <a:schemeClr val="bg1"/>
                        </a:solidFill>
                        <a:latin typeface="Times New Roman"/>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50000"/>
                        </a:lnSpc>
                        <a:spcAft>
                          <a:spcPts val="0"/>
                        </a:spcAft>
                      </a:pPr>
                      <a:r>
                        <a:rPr lang="fr-FR" sz="1500" b="1" dirty="0">
                          <a:solidFill>
                            <a:schemeClr val="bg1"/>
                          </a:solidFill>
                          <a:latin typeface="Times New Roman"/>
                          <a:ea typeface="Times New Roman"/>
                          <a:cs typeface="Times New Roman"/>
                        </a:rPr>
                        <a:t>Fréquence</a:t>
                      </a:r>
                      <a:endParaRPr lang="fr-FR" sz="1500" dirty="0">
                        <a:solidFill>
                          <a:schemeClr val="bg1"/>
                        </a:solidFill>
                        <a:latin typeface="Times New Roman"/>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50000"/>
                        </a:lnSpc>
                        <a:spcAft>
                          <a:spcPts val="0"/>
                        </a:spcAft>
                      </a:pPr>
                      <a:r>
                        <a:rPr lang="fr-FR" sz="1500" b="1" dirty="0">
                          <a:solidFill>
                            <a:schemeClr val="bg1"/>
                          </a:solidFill>
                          <a:latin typeface="Times New Roman"/>
                          <a:ea typeface="Times New Roman"/>
                          <a:cs typeface="Times New Roman"/>
                        </a:rPr>
                        <a:t>Percent</a:t>
                      </a:r>
                      <a:endParaRPr lang="fr-FR" sz="1500" dirty="0">
                        <a:solidFill>
                          <a:schemeClr val="bg1"/>
                        </a:solidFill>
                        <a:latin typeface="Times New Roman"/>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320040">
                <a:tc>
                  <a:txBody>
                    <a:bodyPr/>
                    <a:lstStyle/>
                    <a:p>
                      <a:pPr algn="ctr">
                        <a:lnSpc>
                          <a:spcPct val="150000"/>
                        </a:lnSpc>
                        <a:spcAft>
                          <a:spcPts val="0"/>
                        </a:spcAft>
                      </a:pPr>
                      <a:r>
                        <a:rPr lang="fr-FR" sz="1500" b="1" dirty="0">
                          <a:solidFill>
                            <a:srgbClr val="000000"/>
                          </a:solidFill>
                          <a:latin typeface="Times New Roman"/>
                          <a:ea typeface="Times New Roman"/>
                          <a:cs typeface="Times New Roman"/>
                        </a:rPr>
                        <a:t>Augmentation</a:t>
                      </a:r>
                      <a:endParaRPr lang="fr-FR" sz="1500" dirty="0">
                        <a:latin typeface="Times New Roman"/>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A7BFDE"/>
                    </a:solidFill>
                  </a:tcPr>
                </a:tc>
                <a:tc>
                  <a:txBody>
                    <a:bodyPr/>
                    <a:lstStyle/>
                    <a:p>
                      <a:pPr algn="ctr">
                        <a:lnSpc>
                          <a:spcPct val="150000"/>
                        </a:lnSpc>
                        <a:spcAft>
                          <a:spcPts val="0"/>
                        </a:spcAft>
                      </a:pPr>
                      <a:r>
                        <a:rPr lang="fr-FR" sz="1800" b="1" dirty="0">
                          <a:solidFill>
                            <a:srgbClr val="FF0000"/>
                          </a:solidFill>
                          <a:latin typeface="Times New Roman"/>
                          <a:ea typeface="Times New Roman"/>
                          <a:cs typeface="Times New Roman"/>
                        </a:rPr>
                        <a:t>2</a:t>
                      </a:r>
                      <a:endParaRPr lang="fr-FR" sz="1800" b="1" dirty="0">
                        <a:solidFill>
                          <a:srgbClr val="FF0000"/>
                        </a:solidFill>
                        <a:latin typeface="Times New Roman"/>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A7BFDE"/>
                    </a:solidFill>
                  </a:tcPr>
                </a:tc>
                <a:tc>
                  <a:txBody>
                    <a:bodyPr/>
                    <a:lstStyle/>
                    <a:p>
                      <a:pPr algn="ctr">
                        <a:lnSpc>
                          <a:spcPct val="150000"/>
                        </a:lnSpc>
                        <a:spcAft>
                          <a:spcPts val="0"/>
                        </a:spcAft>
                      </a:pPr>
                      <a:r>
                        <a:rPr lang="fr-FR" sz="1800" b="1">
                          <a:solidFill>
                            <a:srgbClr val="000000"/>
                          </a:solidFill>
                          <a:latin typeface="Times New Roman"/>
                          <a:ea typeface="Times New Roman"/>
                          <a:cs typeface="Times New Roman"/>
                        </a:rPr>
                        <a:t>4 %</a:t>
                      </a:r>
                      <a:endParaRPr lang="fr-FR" sz="1800" b="1">
                        <a:latin typeface="Times New Roman"/>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A7BFDE"/>
                    </a:solidFill>
                  </a:tcPr>
                </a:tc>
              </a:tr>
              <a:tr h="320040">
                <a:tc>
                  <a:txBody>
                    <a:bodyPr/>
                    <a:lstStyle/>
                    <a:p>
                      <a:pPr algn="ctr">
                        <a:lnSpc>
                          <a:spcPct val="150000"/>
                        </a:lnSpc>
                        <a:spcAft>
                          <a:spcPts val="0"/>
                        </a:spcAft>
                      </a:pPr>
                      <a:r>
                        <a:rPr lang="fr-FR" sz="1500" b="1" dirty="0">
                          <a:solidFill>
                            <a:srgbClr val="000000"/>
                          </a:solidFill>
                          <a:latin typeface="Times New Roman"/>
                          <a:ea typeface="Times New Roman"/>
                          <a:cs typeface="Times New Roman"/>
                        </a:rPr>
                        <a:t>Disparation</a:t>
                      </a:r>
                      <a:endParaRPr lang="fr-FR" sz="1500" dirty="0">
                        <a:latin typeface="Times New Roman"/>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50000"/>
                        </a:lnSpc>
                        <a:spcAft>
                          <a:spcPts val="0"/>
                        </a:spcAft>
                      </a:pPr>
                      <a:r>
                        <a:rPr lang="fr-FR" sz="1800" b="1" dirty="0">
                          <a:solidFill>
                            <a:srgbClr val="000000"/>
                          </a:solidFill>
                          <a:latin typeface="Times New Roman"/>
                          <a:ea typeface="Times New Roman"/>
                          <a:cs typeface="Times New Roman"/>
                        </a:rPr>
                        <a:t>3</a:t>
                      </a:r>
                      <a:endParaRPr lang="fr-FR" sz="1800" b="1" dirty="0">
                        <a:latin typeface="Times New Roman"/>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50000"/>
                        </a:lnSpc>
                        <a:spcAft>
                          <a:spcPts val="0"/>
                        </a:spcAft>
                      </a:pPr>
                      <a:r>
                        <a:rPr lang="fr-FR" sz="1800" b="1" dirty="0">
                          <a:solidFill>
                            <a:srgbClr val="000000"/>
                          </a:solidFill>
                          <a:latin typeface="Times New Roman"/>
                          <a:ea typeface="Times New Roman"/>
                          <a:cs typeface="Times New Roman"/>
                        </a:rPr>
                        <a:t>6 %</a:t>
                      </a:r>
                      <a:endParaRPr lang="fr-FR" sz="1800" b="1" dirty="0">
                        <a:latin typeface="Times New Roman"/>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320040">
                <a:tc>
                  <a:txBody>
                    <a:bodyPr/>
                    <a:lstStyle/>
                    <a:p>
                      <a:pPr algn="ctr">
                        <a:lnSpc>
                          <a:spcPct val="150000"/>
                        </a:lnSpc>
                        <a:spcAft>
                          <a:spcPts val="0"/>
                        </a:spcAft>
                      </a:pPr>
                      <a:r>
                        <a:rPr lang="fr-FR" sz="1500" b="1" dirty="0">
                          <a:solidFill>
                            <a:srgbClr val="000000"/>
                          </a:solidFill>
                          <a:latin typeface="Times New Roman"/>
                          <a:ea typeface="Times New Roman"/>
                          <a:cs typeface="Times New Roman"/>
                        </a:rPr>
                        <a:t>Réduction</a:t>
                      </a:r>
                      <a:endParaRPr lang="fr-FR" sz="1500" dirty="0">
                        <a:latin typeface="Times New Roman"/>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50000"/>
                        </a:lnSpc>
                        <a:spcAft>
                          <a:spcPts val="0"/>
                        </a:spcAft>
                      </a:pPr>
                      <a:r>
                        <a:rPr lang="fr-FR" sz="1800" b="1" dirty="0">
                          <a:solidFill>
                            <a:srgbClr val="00B050"/>
                          </a:solidFill>
                          <a:latin typeface="Times New Roman"/>
                          <a:ea typeface="Times New Roman"/>
                          <a:cs typeface="Times New Roman"/>
                        </a:rPr>
                        <a:t>24</a:t>
                      </a:r>
                      <a:endParaRPr lang="fr-FR" sz="1800" b="1" dirty="0">
                        <a:solidFill>
                          <a:srgbClr val="00B050"/>
                        </a:solidFill>
                        <a:latin typeface="Times New Roman"/>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50000"/>
                        </a:lnSpc>
                        <a:spcAft>
                          <a:spcPts val="0"/>
                        </a:spcAft>
                      </a:pPr>
                      <a:r>
                        <a:rPr lang="fr-FR" sz="1800" b="1">
                          <a:solidFill>
                            <a:srgbClr val="000000"/>
                          </a:solidFill>
                          <a:latin typeface="Times New Roman"/>
                          <a:ea typeface="Times New Roman"/>
                          <a:cs typeface="Times New Roman"/>
                        </a:rPr>
                        <a:t>48 %</a:t>
                      </a:r>
                      <a:endParaRPr lang="fr-FR" sz="1800" b="1">
                        <a:latin typeface="Times New Roman"/>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320040">
                <a:tc>
                  <a:txBody>
                    <a:bodyPr/>
                    <a:lstStyle/>
                    <a:p>
                      <a:pPr algn="ctr">
                        <a:lnSpc>
                          <a:spcPct val="150000"/>
                        </a:lnSpc>
                        <a:spcAft>
                          <a:spcPts val="0"/>
                        </a:spcAft>
                      </a:pPr>
                      <a:r>
                        <a:rPr lang="fr-FR" sz="1500" b="1" dirty="0">
                          <a:solidFill>
                            <a:srgbClr val="000000"/>
                          </a:solidFill>
                          <a:latin typeface="Times New Roman"/>
                          <a:ea typeface="Times New Roman"/>
                          <a:cs typeface="Times New Roman"/>
                        </a:rPr>
                        <a:t>Stabilisation</a:t>
                      </a:r>
                      <a:endParaRPr lang="fr-FR" sz="1500" dirty="0">
                        <a:latin typeface="Times New Roman"/>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50000"/>
                        </a:lnSpc>
                        <a:spcAft>
                          <a:spcPts val="0"/>
                        </a:spcAft>
                      </a:pPr>
                      <a:r>
                        <a:rPr lang="fr-FR" sz="1800" b="1" dirty="0">
                          <a:solidFill>
                            <a:srgbClr val="0070C0"/>
                          </a:solidFill>
                          <a:latin typeface="Times New Roman"/>
                          <a:ea typeface="Times New Roman"/>
                          <a:cs typeface="Times New Roman"/>
                        </a:rPr>
                        <a:t>21</a:t>
                      </a:r>
                      <a:endParaRPr lang="fr-FR" sz="1800" b="1" dirty="0">
                        <a:solidFill>
                          <a:srgbClr val="0070C0"/>
                        </a:solidFill>
                        <a:latin typeface="Times New Roman"/>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50000"/>
                        </a:lnSpc>
                        <a:spcAft>
                          <a:spcPts val="0"/>
                        </a:spcAft>
                      </a:pPr>
                      <a:r>
                        <a:rPr lang="fr-FR" sz="1800" b="1" dirty="0">
                          <a:solidFill>
                            <a:srgbClr val="000000"/>
                          </a:solidFill>
                          <a:latin typeface="Times New Roman"/>
                          <a:ea typeface="Times New Roman"/>
                          <a:cs typeface="Times New Roman"/>
                        </a:rPr>
                        <a:t>42 %</a:t>
                      </a:r>
                      <a:endParaRPr lang="fr-FR" sz="1800" b="1" dirty="0">
                        <a:latin typeface="Times New Roman"/>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320040">
                <a:tc>
                  <a:txBody>
                    <a:bodyPr/>
                    <a:lstStyle/>
                    <a:p>
                      <a:pPr algn="ctr">
                        <a:lnSpc>
                          <a:spcPct val="150000"/>
                        </a:lnSpc>
                        <a:spcAft>
                          <a:spcPts val="0"/>
                        </a:spcAft>
                      </a:pPr>
                      <a:r>
                        <a:rPr lang="fr-FR" sz="1500" b="1">
                          <a:solidFill>
                            <a:srgbClr val="000000"/>
                          </a:solidFill>
                          <a:latin typeface="Times New Roman"/>
                          <a:ea typeface="Times New Roman"/>
                          <a:cs typeface="Times New Roman"/>
                        </a:rPr>
                        <a:t>Total</a:t>
                      </a:r>
                      <a:endParaRPr lang="fr-FR" sz="1500">
                        <a:latin typeface="Times New Roman"/>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A7BFDE"/>
                    </a:solidFill>
                  </a:tcPr>
                </a:tc>
                <a:tc>
                  <a:txBody>
                    <a:bodyPr/>
                    <a:lstStyle/>
                    <a:p>
                      <a:pPr algn="ctr">
                        <a:lnSpc>
                          <a:spcPct val="150000"/>
                        </a:lnSpc>
                        <a:spcAft>
                          <a:spcPts val="0"/>
                        </a:spcAft>
                      </a:pPr>
                      <a:r>
                        <a:rPr lang="fr-FR" sz="1800" b="1" dirty="0">
                          <a:solidFill>
                            <a:srgbClr val="000000"/>
                          </a:solidFill>
                          <a:latin typeface="Times New Roman"/>
                          <a:ea typeface="Times New Roman"/>
                          <a:cs typeface="Times New Roman"/>
                        </a:rPr>
                        <a:t>50</a:t>
                      </a:r>
                      <a:endParaRPr lang="fr-FR" sz="1800" b="1" dirty="0">
                        <a:latin typeface="Times New Roman"/>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A7BFDE"/>
                    </a:solidFill>
                  </a:tcPr>
                </a:tc>
                <a:tc>
                  <a:txBody>
                    <a:bodyPr/>
                    <a:lstStyle/>
                    <a:p>
                      <a:pPr algn="ctr">
                        <a:lnSpc>
                          <a:spcPct val="150000"/>
                        </a:lnSpc>
                        <a:spcAft>
                          <a:spcPts val="0"/>
                        </a:spcAft>
                      </a:pPr>
                      <a:r>
                        <a:rPr lang="fr-FR" sz="1800" b="1" dirty="0">
                          <a:solidFill>
                            <a:srgbClr val="000000"/>
                          </a:solidFill>
                          <a:latin typeface="Times New Roman"/>
                          <a:ea typeface="Times New Roman"/>
                          <a:cs typeface="Times New Roman"/>
                        </a:rPr>
                        <a:t>100,00%</a:t>
                      </a:r>
                      <a:endParaRPr lang="fr-FR" sz="1800" b="1" dirty="0">
                        <a:latin typeface="Times New Roman"/>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A7BFDE"/>
                    </a:solidFill>
                  </a:tcPr>
                </a:tc>
              </a:tr>
            </a:tbl>
          </a:graphicData>
        </a:graphic>
      </p:graphicFrame>
      <p:sp>
        <p:nvSpPr>
          <p:cNvPr id="9" name="Titre 1"/>
          <p:cNvSpPr>
            <a:spLocks noGrp="1"/>
          </p:cNvSpPr>
          <p:nvPr>
            <p:ph type="title"/>
          </p:nvPr>
        </p:nvSpPr>
        <p:spPr>
          <a:xfrm>
            <a:off x="457200" y="274639"/>
            <a:ext cx="7467600" cy="1143000"/>
          </a:xfrm>
        </p:spPr>
        <p:txBody>
          <a:bodyPr/>
          <a:lstStyle/>
          <a:p>
            <a:r>
              <a:rPr lang="fr-FR" dirty="0" smtClean="0"/>
              <a:t> </a:t>
            </a:r>
            <a:endParaRPr lang="fr-FR" dirty="0"/>
          </a:p>
        </p:txBody>
      </p:sp>
      <p:sp>
        <p:nvSpPr>
          <p:cNvPr id="10" name="Titre 1"/>
          <p:cNvSpPr txBox="1">
            <a:spLocks/>
          </p:cNvSpPr>
          <p:nvPr/>
        </p:nvSpPr>
        <p:spPr>
          <a:xfrm>
            <a:off x="609600" y="427039"/>
            <a:ext cx="7467600" cy="1143000"/>
          </a:xfrm>
          <a:prstGeom prst="rect">
            <a:avLst/>
          </a:prstGeom>
        </p:spPr>
        <p:txBody>
          <a:bodyPr vert="horz" lIns="45720" rIns="4572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4600" b="0" i="0" u="none" strike="noStrike" kern="1200" cap="none" spc="0" normalizeH="0" baseline="0" noProof="0" smtClean="0">
                <a:ln>
                  <a:noFill/>
                </a:ln>
                <a:solidFill>
                  <a:schemeClr val="tx1"/>
                </a:solidFill>
                <a:effectLst/>
                <a:uLnTx/>
                <a:uFillTx/>
                <a:latin typeface="+mj-lt"/>
                <a:ea typeface="+mj-ea"/>
                <a:cs typeface="+mj-cs"/>
              </a:rPr>
              <a:t> </a:t>
            </a:r>
            <a:endParaRPr kumimoji="0" lang="fr-FR" sz="4600" b="0" i="0" u="none" strike="noStrike" kern="1200" cap="none" spc="0" normalizeH="0" baseline="0" noProof="0" dirty="0">
              <a:ln>
                <a:noFill/>
              </a:ln>
              <a:solidFill>
                <a:schemeClr val="tx1"/>
              </a:solidFill>
              <a:effectLst/>
              <a:uLnTx/>
              <a:uFillTx/>
              <a:latin typeface="+mj-lt"/>
              <a:ea typeface="+mj-ea"/>
              <a:cs typeface="+mj-cs"/>
            </a:endParaRPr>
          </a:p>
        </p:txBody>
      </p:sp>
      <p:sp>
        <p:nvSpPr>
          <p:cNvPr id="7" name="Ellipse 6"/>
          <p:cNvSpPr/>
          <p:nvPr/>
        </p:nvSpPr>
        <p:spPr>
          <a:xfrm>
            <a:off x="5643570" y="2071678"/>
            <a:ext cx="928694" cy="500066"/>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p:cNvSpPr/>
          <p:nvPr/>
        </p:nvSpPr>
        <p:spPr>
          <a:xfrm>
            <a:off x="5643570" y="2571744"/>
            <a:ext cx="928694" cy="500066"/>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57224" y="1714488"/>
            <a:ext cx="7467600" cy="1143000"/>
          </a:xfrm>
        </p:spPr>
        <p:txBody>
          <a:bodyPr>
            <a:normAutofit/>
          </a:bodyPr>
          <a:lstStyle/>
          <a:p>
            <a:pPr algn="ctr"/>
            <a:r>
              <a:rPr lang="fr-FR" sz="5400" b="1" i="1" dirty="0" smtClean="0">
                <a:solidFill>
                  <a:srgbClr val="00B0F0"/>
                </a:solidFill>
              </a:rPr>
              <a:t>DISCUSSION</a:t>
            </a:r>
            <a:endParaRPr lang="fr-FR" sz="5400" b="1" i="1" dirty="0">
              <a:solidFill>
                <a:srgbClr val="00B0F0"/>
              </a:solidFill>
            </a:endParaRPr>
          </a:p>
        </p:txBody>
      </p:sp>
      <p:sp>
        <p:nvSpPr>
          <p:cNvPr id="4" name="Espace réservé du pied de page 3"/>
          <p:cNvSpPr>
            <a:spLocks noGrp="1"/>
          </p:cNvSpPr>
          <p:nvPr>
            <p:ph type="ftr" sz="quarter" idx="11"/>
          </p:nvPr>
        </p:nvSpPr>
        <p:spPr/>
        <p:txBody>
          <a:bodyPr/>
          <a:lstStyle/>
          <a:p>
            <a:r>
              <a:rPr lang="pt-BR" smtClean="0"/>
              <a:t>Syrinx 2020/ H . KHECHFOUD -faculte de medecine de Bejaia</a:t>
            </a:r>
            <a:endParaRPr lang="fr-FR"/>
          </a:p>
        </p:txBody>
      </p:sp>
      <p:sp>
        <p:nvSpPr>
          <p:cNvPr id="5" name="Rectangle 4"/>
          <p:cNvSpPr/>
          <p:nvPr/>
        </p:nvSpPr>
        <p:spPr>
          <a:xfrm>
            <a:off x="3745491" y="3244335"/>
            <a:ext cx="237566" cy="369332"/>
          </a:xfrm>
          <a:prstGeom prst="rect">
            <a:avLst/>
          </a:prstGeom>
        </p:spPr>
        <p:txBody>
          <a:bodyPr wrap="none">
            <a:spAutoFit/>
          </a:bodyPr>
          <a:lstStyle/>
          <a:p>
            <a:r>
              <a:rPr lang="fr-FR" dirty="0" smtClean="0"/>
              <a:t> </a:t>
            </a:r>
            <a:endParaRPr lang="fr-FR" dirty="0"/>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9"/>
            <a:ext cx="5686436" cy="582593"/>
          </a:xfrm>
        </p:spPr>
        <p:txBody>
          <a:bodyPr>
            <a:normAutofit/>
          </a:bodyPr>
          <a:lstStyle/>
          <a:p>
            <a:pPr algn="ctr"/>
            <a:r>
              <a:rPr lang="fr-FR" sz="2800" b="1" i="1" dirty="0" smtClean="0">
                <a:solidFill>
                  <a:srgbClr val="00B0F0"/>
                </a:solidFill>
              </a:rPr>
              <a:t>DISCUSSION</a:t>
            </a:r>
            <a:endParaRPr lang="fr-FR" sz="5400" b="1" i="1" dirty="0">
              <a:solidFill>
                <a:srgbClr val="00B0F0"/>
              </a:solidFill>
            </a:endParaRPr>
          </a:p>
        </p:txBody>
      </p:sp>
      <p:sp>
        <p:nvSpPr>
          <p:cNvPr id="3" name="Espace réservé du contenu 2"/>
          <p:cNvSpPr>
            <a:spLocks noGrp="1"/>
          </p:cNvSpPr>
          <p:nvPr>
            <p:ph idx="1"/>
          </p:nvPr>
        </p:nvSpPr>
        <p:spPr>
          <a:xfrm>
            <a:off x="457200" y="1714488"/>
            <a:ext cx="4186238" cy="4125923"/>
          </a:xfrm>
        </p:spPr>
        <p:txBody>
          <a:bodyPr>
            <a:normAutofit lnSpcReduction="10000"/>
          </a:bodyPr>
          <a:lstStyle/>
          <a:p>
            <a:r>
              <a:rPr lang="fr-FR" sz="1800" dirty="0" smtClean="0"/>
              <a:t>Âge au moment du diagnostic:</a:t>
            </a:r>
          </a:p>
          <a:p>
            <a:pPr>
              <a:buNone/>
            </a:pPr>
            <a:r>
              <a:rPr lang="fr-FR" sz="1800" dirty="0" smtClean="0"/>
              <a:t>			environ 36 ans </a:t>
            </a:r>
          </a:p>
          <a:p>
            <a:endParaRPr lang="fr-FR" sz="1800" dirty="0" smtClean="0"/>
          </a:p>
          <a:p>
            <a:r>
              <a:rPr lang="fr-FR" sz="1800" dirty="0" smtClean="0"/>
              <a:t>Âge moyen litt. : 32,6 </a:t>
            </a:r>
            <a:r>
              <a:rPr lang="fr-FR" sz="1400" dirty="0" smtClean="0"/>
              <a:t>ans</a:t>
            </a:r>
          </a:p>
          <a:p>
            <a:pPr>
              <a:buNone/>
            </a:pPr>
            <a:r>
              <a:rPr lang="fr-FR" sz="1400" dirty="0" smtClean="0"/>
              <a:t>			 </a:t>
            </a:r>
            <a:r>
              <a:rPr lang="fr-FR" sz="1400" dirty="0" smtClean="0">
                <a:solidFill>
                  <a:srgbClr val="92D050"/>
                </a:solidFill>
              </a:rPr>
              <a:t>(Aghakhani - 1999)</a:t>
            </a:r>
            <a:endParaRPr lang="fr-FR" sz="2400" dirty="0" smtClean="0">
              <a:solidFill>
                <a:srgbClr val="92D050"/>
              </a:solidFill>
            </a:endParaRPr>
          </a:p>
          <a:p>
            <a:endParaRPr lang="fr-FR" sz="1800" dirty="0" smtClean="0"/>
          </a:p>
          <a:p>
            <a:pPr lvl="1"/>
            <a:r>
              <a:rPr lang="fr-FR" sz="1800" dirty="0" smtClean="0"/>
              <a:t>premiers  signes à 32 ans. </a:t>
            </a:r>
          </a:p>
          <a:p>
            <a:pPr lvl="1"/>
            <a:r>
              <a:rPr lang="fr-FR" sz="1800" dirty="0" smtClean="0"/>
              <a:t>Diagnostic  à 39 ans.</a:t>
            </a:r>
            <a:endParaRPr lang="fr-FR" sz="1400" dirty="0" smtClean="0"/>
          </a:p>
          <a:p>
            <a:endParaRPr lang="fr-FR" sz="1800" dirty="0" smtClean="0"/>
          </a:p>
          <a:p>
            <a:pPr>
              <a:buNone/>
            </a:pPr>
            <a:r>
              <a:rPr lang="fr-FR" sz="1800" dirty="0" smtClean="0"/>
              <a:t> </a:t>
            </a:r>
          </a:p>
          <a:p>
            <a:r>
              <a:rPr lang="fr-FR" sz="1800" dirty="0" smtClean="0"/>
              <a:t>Sexe Ration: </a:t>
            </a:r>
          </a:p>
          <a:p>
            <a:r>
              <a:rPr lang="fr-FR" sz="1800" dirty="0" smtClean="0"/>
              <a:t>Aucun SEXE NE  prédomine d’une façon significative</a:t>
            </a:r>
          </a:p>
          <a:p>
            <a:endParaRPr lang="fr-FR" sz="1800" dirty="0" smtClean="0"/>
          </a:p>
          <a:p>
            <a:endParaRPr lang="fr-FR" sz="1800" dirty="0"/>
          </a:p>
        </p:txBody>
      </p:sp>
      <p:sp>
        <p:nvSpPr>
          <p:cNvPr id="4" name="Espace réservé du pied de page 3"/>
          <p:cNvSpPr>
            <a:spLocks noGrp="1"/>
          </p:cNvSpPr>
          <p:nvPr>
            <p:ph type="ftr" sz="quarter" idx="11"/>
          </p:nvPr>
        </p:nvSpPr>
        <p:spPr>
          <a:xfrm>
            <a:off x="3124200" y="6422064"/>
            <a:ext cx="4876824" cy="365125"/>
          </a:xfrm>
        </p:spPr>
        <p:txBody>
          <a:bodyPr/>
          <a:lstStyle/>
          <a:p>
            <a:r>
              <a:rPr lang="pt-BR" dirty="0" smtClean="0"/>
              <a:t>Syrinx 2020/ H . KHECHFOUD -faculte de medécine de Bejaia</a:t>
            </a:r>
            <a:endParaRPr lang="fr-FR" dirty="0"/>
          </a:p>
        </p:txBody>
      </p:sp>
      <p:sp>
        <p:nvSpPr>
          <p:cNvPr id="5" name="Rectangle 4"/>
          <p:cNvSpPr/>
          <p:nvPr/>
        </p:nvSpPr>
        <p:spPr>
          <a:xfrm>
            <a:off x="3745491" y="3244335"/>
            <a:ext cx="237566" cy="369332"/>
          </a:xfrm>
          <a:prstGeom prst="rect">
            <a:avLst/>
          </a:prstGeom>
        </p:spPr>
        <p:txBody>
          <a:bodyPr wrap="none">
            <a:spAutoFit/>
          </a:bodyPr>
          <a:lstStyle/>
          <a:p>
            <a:r>
              <a:rPr lang="fr-FR" dirty="0" smtClean="0"/>
              <a:t> </a:t>
            </a:r>
            <a:endParaRPr lang="fr-FR" dirty="0"/>
          </a:p>
        </p:txBody>
      </p:sp>
      <p:sp>
        <p:nvSpPr>
          <p:cNvPr id="6" name="Titre 1"/>
          <p:cNvSpPr txBox="1">
            <a:spLocks/>
          </p:cNvSpPr>
          <p:nvPr/>
        </p:nvSpPr>
        <p:spPr>
          <a:xfrm>
            <a:off x="428596" y="1142984"/>
            <a:ext cx="3714776" cy="500067"/>
          </a:xfrm>
          <a:prstGeom prst="rect">
            <a:avLst/>
          </a:prstGeom>
        </p:spPr>
        <p:txBody>
          <a:bodyPr vert="horz" lIns="45720" rIns="45720" anchor="ctr">
            <a:normAutofit lnSpcReduction="1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fr-FR" sz="2800" b="0" i="1" u="none" strike="noStrike" kern="1200" cap="none" spc="0" normalizeH="0" baseline="0" noProof="0" dirty="0" smtClean="0">
                <a:ln>
                  <a:noFill/>
                </a:ln>
                <a:solidFill>
                  <a:srgbClr val="00B0F0"/>
                </a:solidFill>
                <a:effectLst/>
                <a:uLnTx/>
                <a:uFillTx/>
                <a:latin typeface="+mj-lt"/>
                <a:ea typeface="+mj-ea"/>
                <a:cs typeface="+mj-cs"/>
              </a:rPr>
              <a:t> Age - sexe</a:t>
            </a:r>
            <a:endParaRPr kumimoji="0" lang="fr-FR" sz="2800" b="0" i="1" u="none" strike="noStrike" kern="1200" cap="none" spc="0" normalizeH="0" baseline="0" noProof="0" dirty="0">
              <a:ln>
                <a:noFill/>
              </a:ln>
              <a:solidFill>
                <a:srgbClr val="00B0F0"/>
              </a:solidFill>
              <a:effectLst/>
              <a:uLnTx/>
              <a:uFillTx/>
              <a:latin typeface="+mj-lt"/>
              <a:ea typeface="+mj-ea"/>
              <a:cs typeface="+mj-cs"/>
            </a:endParaRPr>
          </a:p>
        </p:txBody>
      </p:sp>
      <p:graphicFrame>
        <p:nvGraphicFramePr>
          <p:cNvPr id="7" name="Espace réservé du contenu 18"/>
          <p:cNvGraphicFramePr>
            <a:graphicFrameLocks/>
          </p:cNvGraphicFramePr>
          <p:nvPr/>
        </p:nvGraphicFramePr>
        <p:xfrm>
          <a:off x="4572000" y="571493"/>
          <a:ext cx="3857654" cy="6057900"/>
        </p:xfrm>
        <a:graphic>
          <a:graphicData uri="http://schemas.openxmlformats.org/drawingml/2006/table">
            <a:tbl>
              <a:tblPr>
                <a:tableStyleId>{2D5ABB26-0587-4C30-8999-92F81FD0307C}</a:tableStyleId>
              </a:tblPr>
              <a:tblGrid>
                <a:gridCol w="1037313"/>
                <a:gridCol w="719587"/>
                <a:gridCol w="917120"/>
                <a:gridCol w="1183634"/>
              </a:tblGrid>
              <a:tr h="340548">
                <a:tc>
                  <a:txBody>
                    <a:bodyPr/>
                    <a:lstStyle/>
                    <a:p>
                      <a:pPr algn="just">
                        <a:lnSpc>
                          <a:spcPct val="150000"/>
                        </a:lnSpc>
                        <a:spcAft>
                          <a:spcPts val="0"/>
                        </a:spcAft>
                      </a:pPr>
                      <a:r>
                        <a:rPr lang="fr-FR" sz="800" b="1" dirty="0">
                          <a:solidFill>
                            <a:schemeClr val="bg1"/>
                          </a:solidFill>
                        </a:rPr>
                        <a:t>Auteur</a:t>
                      </a:r>
                      <a:endParaRPr lang="fr-FR" sz="800" b="1" dirty="0">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spcAft>
                          <a:spcPts val="0"/>
                        </a:spcAft>
                      </a:pPr>
                      <a:r>
                        <a:rPr lang="fr-FR" sz="800" b="1">
                          <a:solidFill>
                            <a:schemeClr val="bg1"/>
                          </a:solidFill>
                        </a:rPr>
                        <a:t>Année de publication </a:t>
                      </a:r>
                      <a:endParaRPr lang="fr-FR" sz="800" b="1">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spcAft>
                          <a:spcPts val="0"/>
                        </a:spcAft>
                      </a:pPr>
                      <a:r>
                        <a:rPr lang="fr-FR" sz="800" b="1">
                          <a:solidFill>
                            <a:schemeClr val="bg1"/>
                          </a:solidFill>
                        </a:rPr>
                        <a:t>Nombre </a:t>
                      </a:r>
                    </a:p>
                    <a:p>
                      <a:pPr algn="ctr">
                        <a:lnSpc>
                          <a:spcPct val="150000"/>
                        </a:lnSpc>
                        <a:spcAft>
                          <a:spcPts val="0"/>
                        </a:spcAft>
                      </a:pPr>
                      <a:r>
                        <a:rPr lang="fr-FR" sz="800" b="1">
                          <a:solidFill>
                            <a:schemeClr val="bg1"/>
                          </a:solidFill>
                        </a:rPr>
                        <a:t>de cas</a:t>
                      </a:r>
                      <a:endParaRPr lang="fr-FR" sz="800" b="1">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spcAft>
                          <a:spcPts val="0"/>
                        </a:spcAft>
                      </a:pPr>
                      <a:r>
                        <a:rPr lang="fr-FR" sz="800" b="1">
                          <a:solidFill>
                            <a:schemeClr val="bg1"/>
                          </a:solidFill>
                        </a:rPr>
                        <a:t>Age moyen</a:t>
                      </a:r>
                    </a:p>
                    <a:p>
                      <a:pPr algn="ctr">
                        <a:lnSpc>
                          <a:spcPct val="150000"/>
                        </a:lnSpc>
                        <a:spcAft>
                          <a:spcPts val="0"/>
                        </a:spcAft>
                      </a:pPr>
                      <a:r>
                        <a:rPr lang="fr-FR" sz="800" b="1">
                          <a:solidFill>
                            <a:schemeClr val="bg1"/>
                          </a:solidFill>
                        </a:rPr>
                        <a:t> (année)</a:t>
                      </a:r>
                      <a:endParaRPr lang="fr-FR" sz="800" b="1">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170273">
                <a:tc>
                  <a:txBody>
                    <a:bodyPr/>
                    <a:lstStyle/>
                    <a:p>
                      <a:pPr algn="just">
                        <a:lnSpc>
                          <a:spcPct val="150000"/>
                        </a:lnSpc>
                        <a:spcAft>
                          <a:spcPts val="0"/>
                        </a:spcAft>
                      </a:pPr>
                      <a:r>
                        <a:rPr lang="fr-FR" sz="800" b="1" dirty="0">
                          <a:solidFill>
                            <a:schemeClr val="bg1"/>
                          </a:solidFill>
                        </a:rPr>
                        <a:t>Levy</a:t>
                      </a:r>
                      <a:endParaRPr lang="fr-FR" sz="800" b="1" dirty="0">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spcAft>
                          <a:spcPts val="0"/>
                        </a:spcAft>
                      </a:pPr>
                      <a:r>
                        <a:rPr lang="fr-FR" sz="800" b="1">
                          <a:solidFill>
                            <a:schemeClr val="bg1"/>
                          </a:solidFill>
                        </a:rPr>
                        <a:t>1983</a:t>
                      </a:r>
                      <a:endParaRPr lang="fr-FR" sz="800" b="1">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spcAft>
                          <a:spcPts val="0"/>
                        </a:spcAft>
                      </a:pPr>
                      <a:r>
                        <a:rPr lang="fr-FR" sz="800" b="1">
                          <a:solidFill>
                            <a:schemeClr val="bg1"/>
                          </a:solidFill>
                        </a:rPr>
                        <a:t>52</a:t>
                      </a:r>
                      <a:endParaRPr lang="fr-FR" sz="800" b="1">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spcAft>
                          <a:spcPts val="0"/>
                        </a:spcAft>
                      </a:pPr>
                      <a:r>
                        <a:rPr lang="fr-FR" sz="800" b="1">
                          <a:solidFill>
                            <a:schemeClr val="bg1"/>
                          </a:solidFill>
                        </a:rPr>
                        <a:t>41</a:t>
                      </a:r>
                      <a:endParaRPr lang="fr-FR" sz="800" b="1">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170273">
                <a:tc>
                  <a:txBody>
                    <a:bodyPr/>
                    <a:lstStyle/>
                    <a:p>
                      <a:pPr algn="just">
                        <a:lnSpc>
                          <a:spcPct val="150000"/>
                        </a:lnSpc>
                        <a:spcAft>
                          <a:spcPts val="0"/>
                        </a:spcAft>
                      </a:pPr>
                      <a:r>
                        <a:rPr lang="fr-FR" sz="800" b="1" dirty="0">
                          <a:solidFill>
                            <a:schemeClr val="bg1"/>
                          </a:solidFill>
                        </a:rPr>
                        <a:t>Cahan</a:t>
                      </a:r>
                      <a:endParaRPr lang="fr-FR" sz="800" b="1" dirty="0">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spcAft>
                          <a:spcPts val="0"/>
                        </a:spcAft>
                      </a:pPr>
                      <a:r>
                        <a:rPr lang="fr-FR" sz="800" b="1">
                          <a:solidFill>
                            <a:schemeClr val="bg1"/>
                          </a:solidFill>
                        </a:rPr>
                        <a:t>1986</a:t>
                      </a:r>
                      <a:endParaRPr lang="fr-FR" sz="800" b="1">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spcAft>
                          <a:spcPts val="0"/>
                        </a:spcAft>
                      </a:pPr>
                      <a:r>
                        <a:rPr lang="fr-FR" sz="800" b="1">
                          <a:solidFill>
                            <a:schemeClr val="bg1"/>
                          </a:solidFill>
                        </a:rPr>
                        <a:t>32</a:t>
                      </a:r>
                      <a:endParaRPr lang="fr-FR" sz="800" b="1">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spcAft>
                          <a:spcPts val="0"/>
                        </a:spcAft>
                      </a:pPr>
                      <a:r>
                        <a:rPr lang="fr-FR" sz="800" b="1">
                          <a:solidFill>
                            <a:schemeClr val="bg1"/>
                          </a:solidFill>
                        </a:rPr>
                        <a:t>-</a:t>
                      </a:r>
                      <a:endParaRPr lang="fr-FR" sz="800" b="1">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170273">
                <a:tc>
                  <a:txBody>
                    <a:bodyPr/>
                    <a:lstStyle/>
                    <a:p>
                      <a:pPr algn="just">
                        <a:lnSpc>
                          <a:spcPct val="150000"/>
                        </a:lnSpc>
                        <a:spcAft>
                          <a:spcPts val="0"/>
                        </a:spcAft>
                      </a:pPr>
                      <a:r>
                        <a:rPr lang="fr-FR" sz="800" b="1" dirty="0">
                          <a:solidFill>
                            <a:schemeClr val="bg1"/>
                          </a:solidFill>
                        </a:rPr>
                        <a:t>Matsumoto</a:t>
                      </a:r>
                      <a:endParaRPr lang="fr-FR" sz="800" b="1" dirty="0">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spcAft>
                          <a:spcPts val="0"/>
                        </a:spcAft>
                      </a:pPr>
                      <a:r>
                        <a:rPr lang="fr-FR" sz="800" b="1">
                          <a:solidFill>
                            <a:schemeClr val="bg1"/>
                          </a:solidFill>
                        </a:rPr>
                        <a:t>1989</a:t>
                      </a:r>
                      <a:endParaRPr lang="fr-FR" sz="800" b="1">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spcAft>
                          <a:spcPts val="0"/>
                        </a:spcAft>
                      </a:pPr>
                      <a:r>
                        <a:rPr lang="fr-FR" sz="800" b="1">
                          <a:solidFill>
                            <a:schemeClr val="bg1"/>
                          </a:solidFill>
                        </a:rPr>
                        <a:t>98</a:t>
                      </a:r>
                      <a:endParaRPr lang="fr-FR" sz="800" b="1">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spcAft>
                          <a:spcPts val="0"/>
                        </a:spcAft>
                      </a:pPr>
                      <a:r>
                        <a:rPr lang="fr-FR" sz="800" b="1">
                          <a:solidFill>
                            <a:schemeClr val="bg1"/>
                          </a:solidFill>
                        </a:rPr>
                        <a:t>30</a:t>
                      </a:r>
                      <a:endParaRPr lang="fr-FR" sz="800" b="1">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170273">
                <a:tc>
                  <a:txBody>
                    <a:bodyPr/>
                    <a:lstStyle/>
                    <a:p>
                      <a:pPr algn="just">
                        <a:lnSpc>
                          <a:spcPct val="150000"/>
                        </a:lnSpc>
                        <a:spcAft>
                          <a:spcPts val="0"/>
                        </a:spcAft>
                      </a:pPr>
                      <a:r>
                        <a:rPr lang="fr-FR" sz="800" b="1" dirty="0">
                          <a:solidFill>
                            <a:schemeClr val="bg1"/>
                          </a:solidFill>
                        </a:rPr>
                        <a:t>Vaquero</a:t>
                      </a:r>
                      <a:endParaRPr lang="fr-FR" sz="800" b="1" dirty="0">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spcAft>
                          <a:spcPts val="0"/>
                        </a:spcAft>
                      </a:pPr>
                      <a:r>
                        <a:rPr lang="fr-FR" sz="800" b="1">
                          <a:solidFill>
                            <a:schemeClr val="bg1"/>
                          </a:solidFill>
                        </a:rPr>
                        <a:t>1990</a:t>
                      </a:r>
                      <a:endParaRPr lang="fr-FR" sz="800" b="1">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spcAft>
                          <a:spcPts val="0"/>
                        </a:spcAft>
                      </a:pPr>
                      <a:r>
                        <a:rPr lang="fr-FR" sz="800" b="1">
                          <a:solidFill>
                            <a:schemeClr val="bg1"/>
                          </a:solidFill>
                        </a:rPr>
                        <a:t>30</a:t>
                      </a:r>
                      <a:endParaRPr lang="fr-FR" sz="800" b="1">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spcAft>
                          <a:spcPts val="0"/>
                        </a:spcAft>
                      </a:pPr>
                      <a:r>
                        <a:rPr lang="fr-FR" sz="800" b="1">
                          <a:solidFill>
                            <a:schemeClr val="bg1"/>
                          </a:solidFill>
                        </a:rPr>
                        <a:t>-</a:t>
                      </a:r>
                      <a:endParaRPr lang="fr-FR" sz="800" b="1">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170273">
                <a:tc>
                  <a:txBody>
                    <a:bodyPr/>
                    <a:lstStyle/>
                    <a:p>
                      <a:pPr algn="just">
                        <a:lnSpc>
                          <a:spcPct val="150000"/>
                        </a:lnSpc>
                        <a:spcAft>
                          <a:spcPts val="0"/>
                        </a:spcAft>
                      </a:pPr>
                      <a:r>
                        <a:rPr lang="fr-FR" sz="800" b="1" dirty="0">
                          <a:solidFill>
                            <a:schemeClr val="bg1"/>
                          </a:solidFill>
                        </a:rPr>
                        <a:t>Isu</a:t>
                      </a:r>
                      <a:endParaRPr lang="fr-FR" sz="800" b="1" dirty="0">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spcAft>
                          <a:spcPts val="0"/>
                        </a:spcAft>
                      </a:pPr>
                      <a:r>
                        <a:rPr lang="fr-FR" sz="800" b="1">
                          <a:solidFill>
                            <a:schemeClr val="bg1"/>
                          </a:solidFill>
                        </a:rPr>
                        <a:t>1990</a:t>
                      </a:r>
                      <a:endParaRPr lang="fr-FR" sz="800" b="1">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spcAft>
                          <a:spcPts val="0"/>
                        </a:spcAft>
                      </a:pPr>
                      <a:r>
                        <a:rPr lang="fr-FR" sz="800" b="1">
                          <a:solidFill>
                            <a:schemeClr val="bg1"/>
                          </a:solidFill>
                        </a:rPr>
                        <a:t>28</a:t>
                      </a:r>
                      <a:endParaRPr lang="fr-FR" sz="800" b="1">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spcAft>
                          <a:spcPts val="0"/>
                        </a:spcAft>
                      </a:pPr>
                      <a:r>
                        <a:rPr lang="fr-FR" sz="800" b="1">
                          <a:solidFill>
                            <a:schemeClr val="bg1"/>
                          </a:solidFill>
                        </a:rPr>
                        <a:t>27</a:t>
                      </a:r>
                      <a:endParaRPr lang="fr-FR" sz="800" b="1">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170273">
                <a:tc>
                  <a:txBody>
                    <a:bodyPr/>
                    <a:lstStyle/>
                    <a:p>
                      <a:pPr algn="just">
                        <a:lnSpc>
                          <a:spcPct val="150000"/>
                        </a:lnSpc>
                        <a:spcAft>
                          <a:spcPts val="0"/>
                        </a:spcAft>
                      </a:pPr>
                      <a:r>
                        <a:rPr lang="fr-FR" sz="800" b="1" dirty="0">
                          <a:solidFill>
                            <a:schemeClr val="bg1"/>
                          </a:solidFill>
                        </a:rPr>
                        <a:t>Pillay</a:t>
                      </a:r>
                      <a:endParaRPr lang="fr-FR" sz="800" b="1" dirty="0">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spcAft>
                          <a:spcPts val="0"/>
                        </a:spcAft>
                      </a:pPr>
                      <a:r>
                        <a:rPr lang="fr-FR" sz="800" b="1">
                          <a:solidFill>
                            <a:schemeClr val="bg1"/>
                          </a:solidFill>
                        </a:rPr>
                        <a:t>1991</a:t>
                      </a:r>
                      <a:endParaRPr lang="fr-FR" sz="800" b="1">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spcAft>
                          <a:spcPts val="0"/>
                        </a:spcAft>
                      </a:pPr>
                      <a:r>
                        <a:rPr lang="fr-FR" sz="800" b="1">
                          <a:solidFill>
                            <a:schemeClr val="bg1"/>
                          </a:solidFill>
                        </a:rPr>
                        <a:t>17</a:t>
                      </a:r>
                      <a:endParaRPr lang="fr-FR" sz="800" b="1">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spcAft>
                          <a:spcPts val="0"/>
                        </a:spcAft>
                      </a:pPr>
                      <a:r>
                        <a:rPr lang="fr-FR" sz="800" b="1">
                          <a:solidFill>
                            <a:schemeClr val="bg1"/>
                          </a:solidFill>
                        </a:rPr>
                        <a:t>38</a:t>
                      </a:r>
                      <a:endParaRPr lang="fr-FR" sz="800" b="1">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170273">
                <a:tc>
                  <a:txBody>
                    <a:bodyPr/>
                    <a:lstStyle/>
                    <a:p>
                      <a:pPr algn="just">
                        <a:lnSpc>
                          <a:spcPct val="150000"/>
                        </a:lnSpc>
                        <a:spcAft>
                          <a:spcPts val="0"/>
                        </a:spcAft>
                      </a:pPr>
                      <a:r>
                        <a:rPr lang="fr-FR" sz="800" b="1" dirty="0">
                          <a:solidFill>
                            <a:schemeClr val="bg1"/>
                          </a:solidFill>
                        </a:rPr>
                        <a:t>Fuji</a:t>
                      </a:r>
                      <a:endParaRPr lang="fr-FR" sz="800" b="1" dirty="0">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spcAft>
                          <a:spcPts val="0"/>
                        </a:spcAft>
                      </a:pPr>
                      <a:r>
                        <a:rPr lang="fr-FR" sz="800" b="1">
                          <a:solidFill>
                            <a:schemeClr val="bg1"/>
                          </a:solidFill>
                        </a:rPr>
                        <a:t>1991</a:t>
                      </a:r>
                      <a:endParaRPr lang="fr-FR" sz="800" b="1">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spcAft>
                          <a:spcPts val="0"/>
                        </a:spcAft>
                      </a:pPr>
                      <a:r>
                        <a:rPr lang="fr-FR" sz="800" b="1">
                          <a:solidFill>
                            <a:schemeClr val="bg1"/>
                          </a:solidFill>
                        </a:rPr>
                        <a:t>14</a:t>
                      </a:r>
                      <a:endParaRPr lang="fr-FR" sz="800" b="1">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spcAft>
                          <a:spcPts val="0"/>
                        </a:spcAft>
                      </a:pPr>
                      <a:r>
                        <a:rPr lang="fr-FR" sz="800" b="1">
                          <a:solidFill>
                            <a:schemeClr val="bg1"/>
                          </a:solidFill>
                        </a:rPr>
                        <a:t>33</a:t>
                      </a:r>
                      <a:endParaRPr lang="fr-FR" sz="800" b="1">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170273">
                <a:tc>
                  <a:txBody>
                    <a:bodyPr/>
                    <a:lstStyle/>
                    <a:p>
                      <a:pPr algn="just">
                        <a:lnSpc>
                          <a:spcPct val="150000"/>
                        </a:lnSpc>
                        <a:spcAft>
                          <a:spcPts val="0"/>
                        </a:spcAft>
                      </a:pPr>
                      <a:r>
                        <a:rPr lang="fr-FR" sz="800" b="1" dirty="0">
                          <a:solidFill>
                            <a:schemeClr val="bg1"/>
                          </a:solidFill>
                        </a:rPr>
                        <a:t>Batzdorf</a:t>
                      </a:r>
                      <a:endParaRPr lang="fr-FR" sz="800" b="1" dirty="0">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spcAft>
                          <a:spcPts val="0"/>
                        </a:spcAft>
                      </a:pPr>
                      <a:r>
                        <a:rPr lang="fr-FR" sz="800" b="1">
                          <a:solidFill>
                            <a:schemeClr val="bg1"/>
                          </a:solidFill>
                        </a:rPr>
                        <a:t>1991</a:t>
                      </a:r>
                      <a:endParaRPr lang="fr-FR" sz="800" b="1">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spcAft>
                          <a:spcPts val="0"/>
                        </a:spcAft>
                      </a:pPr>
                      <a:r>
                        <a:rPr lang="fr-FR" sz="800" b="1">
                          <a:solidFill>
                            <a:schemeClr val="bg1"/>
                          </a:solidFill>
                        </a:rPr>
                        <a:t>24</a:t>
                      </a:r>
                      <a:endParaRPr lang="fr-FR" sz="800" b="1">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spcAft>
                          <a:spcPts val="0"/>
                        </a:spcAft>
                      </a:pPr>
                      <a:r>
                        <a:rPr lang="fr-FR" sz="800" b="1" dirty="0">
                          <a:solidFill>
                            <a:schemeClr val="bg1"/>
                          </a:solidFill>
                        </a:rPr>
                        <a:t>-</a:t>
                      </a:r>
                      <a:endParaRPr lang="fr-FR" sz="800" b="1" dirty="0">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170273">
                <a:tc>
                  <a:txBody>
                    <a:bodyPr/>
                    <a:lstStyle/>
                    <a:p>
                      <a:pPr algn="just">
                        <a:lnSpc>
                          <a:spcPct val="150000"/>
                        </a:lnSpc>
                        <a:spcAft>
                          <a:spcPts val="0"/>
                        </a:spcAft>
                      </a:pPr>
                      <a:r>
                        <a:rPr lang="fr-FR" sz="800" b="1" dirty="0">
                          <a:solidFill>
                            <a:schemeClr val="bg1"/>
                          </a:solidFill>
                        </a:rPr>
                        <a:t>Morgan</a:t>
                      </a:r>
                      <a:endParaRPr lang="fr-FR" sz="800" b="1" dirty="0">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spcAft>
                          <a:spcPts val="0"/>
                        </a:spcAft>
                      </a:pPr>
                      <a:r>
                        <a:rPr lang="fr-FR" sz="800" b="1" dirty="0">
                          <a:solidFill>
                            <a:schemeClr val="bg1"/>
                          </a:solidFill>
                        </a:rPr>
                        <a:t>1992</a:t>
                      </a:r>
                      <a:endParaRPr lang="fr-FR" sz="800" b="1" dirty="0">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spcAft>
                          <a:spcPts val="0"/>
                        </a:spcAft>
                      </a:pPr>
                      <a:r>
                        <a:rPr lang="fr-FR" sz="800" b="1">
                          <a:solidFill>
                            <a:schemeClr val="bg1"/>
                          </a:solidFill>
                        </a:rPr>
                        <a:t>54</a:t>
                      </a:r>
                      <a:endParaRPr lang="fr-FR" sz="800" b="1">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spcAft>
                          <a:spcPts val="0"/>
                        </a:spcAft>
                      </a:pPr>
                      <a:r>
                        <a:rPr lang="fr-FR" sz="800" b="1">
                          <a:solidFill>
                            <a:schemeClr val="bg1"/>
                          </a:solidFill>
                        </a:rPr>
                        <a:t>44</a:t>
                      </a:r>
                      <a:endParaRPr lang="fr-FR" sz="800" b="1">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170273">
                <a:tc>
                  <a:txBody>
                    <a:bodyPr/>
                    <a:lstStyle/>
                    <a:p>
                      <a:pPr algn="just">
                        <a:lnSpc>
                          <a:spcPct val="150000"/>
                        </a:lnSpc>
                        <a:spcAft>
                          <a:spcPts val="0"/>
                        </a:spcAft>
                      </a:pPr>
                      <a:r>
                        <a:rPr lang="fr-FR" sz="800" b="1" dirty="0">
                          <a:solidFill>
                            <a:schemeClr val="bg1"/>
                          </a:solidFill>
                        </a:rPr>
                        <a:t>Milohouat</a:t>
                      </a:r>
                      <a:endParaRPr lang="fr-FR" sz="800" b="1" dirty="0">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spcAft>
                          <a:spcPts val="0"/>
                        </a:spcAft>
                      </a:pPr>
                      <a:r>
                        <a:rPr lang="fr-FR" sz="800" b="1" dirty="0">
                          <a:solidFill>
                            <a:schemeClr val="bg1"/>
                          </a:solidFill>
                        </a:rPr>
                        <a:t>1993</a:t>
                      </a:r>
                      <a:endParaRPr lang="fr-FR" sz="800" b="1" dirty="0">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spcAft>
                          <a:spcPts val="0"/>
                        </a:spcAft>
                      </a:pPr>
                      <a:r>
                        <a:rPr lang="fr-FR" sz="800" b="1">
                          <a:solidFill>
                            <a:schemeClr val="bg1"/>
                          </a:solidFill>
                        </a:rPr>
                        <a:t>29</a:t>
                      </a:r>
                      <a:endParaRPr lang="fr-FR" sz="800" b="1">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spcAft>
                          <a:spcPts val="0"/>
                        </a:spcAft>
                      </a:pPr>
                      <a:r>
                        <a:rPr lang="fr-FR" sz="800" b="1">
                          <a:solidFill>
                            <a:schemeClr val="bg1"/>
                          </a:solidFill>
                        </a:rPr>
                        <a:t>-</a:t>
                      </a:r>
                      <a:endParaRPr lang="fr-FR" sz="800" b="1">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170273">
                <a:tc>
                  <a:txBody>
                    <a:bodyPr/>
                    <a:lstStyle/>
                    <a:p>
                      <a:pPr algn="just">
                        <a:lnSpc>
                          <a:spcPct val="150000"/>
                        </a:lnSpc>
                        <a:spcAft>
                          <a:spcPts val="0"/>
                        </a:spcAft>
                      </a:pPr>
                      <a:r>
                        <a:rPr lang="fr-FR" sz="800" b="1" dirty="0">
                          <a:solidFill>
                            <a:schemeClr val="bg1"/>
                          </a:solidFill>
                        </a:rPr>
                        <a:t>Van velthven</a:t>
                      </a:r>
                      <a:endParaRPr lang="fr-FR" sz="800" b="1" dirty="0">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spcAft>
                          <a:spcPts val="0"/>
                        </a:spcAft>
                      </a:pPr>
                      <a:r>
                        <a:rPr lang="fr-FR" sz="800" b="1" dirty="0">
                          <a:solidFill>
                            <a:schemeClr val="bg1"/>
                          </a:solidFill>
                        </a:rPr>
                        <a:t>1993</a:t>
                      </a:r>
                      <a:endParaRPr lang="fr-FR" sz="800" b="1" dirty="0">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spcAft>
                          <a:spcPts val="0"/>
                        </a:spcAft>
                      </a:pPr>
                      <a:r>
                        <a:rPr lang="fr-FR" sz="800" b="1">
                          <a:solidFill>
                            <a:schemeClr val="bg1"/>
                          </a:solidFill>
                        </a:rPr>
                        <a:t>36</a:t>
                      </a:r>
                      <a:endParaRPr lang="fr-FR" sz="800" b="1">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spcAft>
                          <a:spcPts val="0"/>
                        </a:spcAft>
                      </a:pPr>
                      <a:r>
                        <a:rPr lang="fr-FR" sz="800" b="1">
                          <a:solidFill>
                            <a:schemeClr val="bg1"/>
                          </a:solidFill>
                        </a:rPr>
                        <a:t>40</a:t>
                      </a:r>
                      <a:endParaRPr lang="fr-FR" sz="800" b="1">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170273">
                <a:tc>
                  <a:txBody>
                    <a:bodyPr/>
                    <a:lstStyle/>
                    <a:p>
                      <a:pPr algn="just">
                        <a:lnSpc>
                          <a:spcPct val="150000"/>
                        </a:lnSpc>
                        <a:spcAft>
                          <a:spcPts val="0"/>
                        </a:spcAft>
                      </a:pPr>
                      <a:r>
                        <a:rPr lang="fr-FR" sz="800" b="1" dirty="0">
                          <a:solidFill>
                            <a:schemeClr val="bg1"/>
                          </a:solidFill>
                        </a:rPr>
                        <a:t>Versarl</a:t>
                      </a:r>
                      <a:endParaRPr lang="fr-FR" sz="800" b="1" dirty="0">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spcAft>
                          <a:spcPts val="0"/>
                        </a:spcAft>
                      </a:pPr>
                      <a:r>
                        <a:rPr lang="fr-FR" sz="800" b="1" dirty="0">
                          <a:solidFill>
                            <a:schemeClr val="bg1"/>
                          </a:solidFill>
                        </a:rPr>
                        <a:t>1993</a:t>
                      </a:r>
                      <a:endParaRPr lang="fr-FR" sz="800" b="1" dirty="0">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spcAft>
                          <a:spcPts val="0"/>
                        </a:spcAft>
                      </a:pPr>
                      <a:r>
                        <a:rPr lang="fr-FR" sz="800" b="1" dirty="0">
                          <a:solidFill>
                            <a:schemeClr val="bg1"/>
                          </a:solidFill>
                        </a:rPr>
                        <a:t>40</a:t>
                      </a:r>
                      <a:endParaRPr lang="fr-FR" sz="800" b="1" dirty="0">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spcAft>
                          <a:spcPts val="0"/>
                        </a:spcAft>
                      </a:pPr>
                      <a:r>
                        <a:rPr lang="fr-FR" sz="800" b="1">
                          <a:solidFill>
                            <a:schemeClr val="bg1"/>
                          </a:solidFill>
                        </a:rPr>
                        <a:t>34</a:t>
                      </a:r>
                      <a:endParaRPr lang="fr-FR" sz="800" b="1">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170273">
                <a:tc>
                  <a:txBody>
                    <a:bodyPr/>
                    <a:lstStyle/>
                    <a:p>
                      <a:pPr algn="just">
                        <a:lnSpc>
                          <a:spcPct val="150000"/>
                        </a:lnSpc>
                        <a:spcAft>
                          <a:spcPts val="0"/>
                        </a:spcAft>
                      </a:pPr>
                      <a:r>
                        <a:rPr lang="fr-FR" sz="800" b="1" dirty="0">
                          <a:solidFill>
                            <a:schemeClr val="bg1"/>
                          </a:solidFill>
                        </a:rPr>
                        <a:t>Williams</a:t>
                      </a:r>
                      <a:endParaRPr lang="fr-FR" sz="800" b="1" dirty="0">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spcAft>
                          <a:spcPts val="0"/>
                        </a:spcAft>
                      </a:pPr>
                      <a:r>
                        <a:rPr lang="fr-FR" sz="800" b="1">
                          <a:solidFill>
                            <a:schemeClr val="bg1"/>
                          </a:solidFill>
                        </a:rPr>
                        <a:t>1993</a:t>
                      </a:r>
                      <a:endParaRPr lang="fr-FR" sz="800" b="1">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spcAft>
                          <a:spcPts val="0"/>
                        </a:spcAft>
                      </a:pPr>
                      <a:r>
                        <a:rPr lang="fr-FR" sz="800" b="1">
                          <a:solidFill>
                            <a:schemeClr val="bg1"/>
                          </a:solidFill>
                        </a:rPr>
                        <a:t>54</a:t>
                      </a:r>
                      <a:endParaRPr lang="fr-FR" sz="800" b="1">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spcAft>
                          <a:spcPts val="0"/>
                        </a:spcAft>
                      </a:pPr>
                      <a:r>
                        <a:rPr lang="fr-FR" sz="800" b="1">
                          <a:solidFill>
                            <a:schemeClr val="bg1"/>
                          </a:solidFill>
                        </a:rPr>
                        <a:t>40</a:t>
                      </a:r>
                      <a:endParaRPr lang="fr-FR" sz="800" b="1">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170273">
                <a:tc>
                  <a:txBody>
                    <a:bodyPr/>
                    <a:lstStyle/>
                    <a:p>
                      <a:pPr algn="just">
                        <a:lnSpc>
                          <a:spcPct val="150000"/>
                        </a:lnSpc>
                        <a:spcAft>
                          <a:spcPts val="0"/>
                        </a:spcAft>
                      </a:pPr>
                      <a:r>
                        <a:rPr lang="fr-FR" sz="800" b="1" dirty="0">
                          <a:solidFill>
                            <a:schemeClr val="bg1"/>
                          </a:solidFill>
                        </a:rPr>
                        <a:t>Firsching</a:t>
                      </a:r>
                      <a:endParaRPr lang="fr-FR" sz="800" b="1" dirty="0">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spcAft>
                          <a:spcPts val="0"/>
                        </a:spcAft>
                      </a:pPr>
                      <a:r>
                        <a:rPr lang="fr-FR" sz="800" b="1">
                          <a:solidFill>
                            <a:schemeClr val="bg1"/>
                          </a:solidFill>
                        </a:rPr>
                        <a:t>1993</a:t>
                      </a:r>
                      <a:endParaRPr lang="fr-FR" sz="800" b="1">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spcAft>
                          <a:spcPts val="0"/>
                        </a:spcAft>
                      </a:pPr>
                      <a:r>
                        <a:rPr lang="fr-FR" sz="800" b="1" dirty="0">
                          <a:solidFill>
                            <a:schemeClr val="bg1"/>
                          </a:solidFill>
                        </a:rPr>
                        <a:t>11</a:t>
                      </a:r>
                      <a:endParaRPr lang="fr-FR" sz="800" b="1" dirty="0">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spcAft>
                          <a:spcPts val="0"/>
                        </a:spcAft>
                      </a:pPr>
                      <a:r>
                        <a:rPr lang="fr-FR" sz="800" b="1">
                          <a:solidFill>
                            <a:schemeClr val="bg1"/>
                          </a:solidFill>
                        </a:rPr>
                        <a:t>-</a:t>
                      </a:r>
                      <a:endParaRPr lang="fr-FR" sz="800" b="1">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170273">
                <a:tc>
                  <a:txBody>
                    <a:bodyPr/>
                    <a:lstStyle/>
                    <a:p>
                      <a:pPr algn="just">
                        <a:lnSpc>
                          <a:spcPct val="150000"/>
                        </a:lnSpc>
                        <a:spcAft>
                          <a:spcPts val="0"/>
                        </a:spcAft>
                      </a:pPr>
                      <a:r>
                        <a:rPr lang="fr-FR" sz="800" b="1">
                          <a:solidFill>
                            <a:schemeClr val="bg1"/>
                          </a:solidFill>
                        </a:rPr>
                        <a:t>Blagodatski</a:t>
                      </a:r>
                      <a:endParaRPr lang="fr-FR" sz="800" b="1">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spcAft>
                          <a:spcPts val="0"/>
                        </a:spcAft>
                      </a:pPr>
                      <a:r>
                        <a:rPr lang="fr-FR" sz="800" b="1" dirty="0">
                          <a:solidFill>
                            <a:schemeClr val="bg1"/>
                          </a:solidFill>
                        </a:rPr>
                        <a:t>1993</a:t>
                      </a:r>
                      <a:endParaRPr lang="fr-FR" sz="800" b="1" dirty="0">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spcAft>
                          <a:spcPts val="0"/>
                        </a:spcAft>
                      </a:pPr>
                      <a:r>
                        <a:rPr lang="fr-FR" sz="800" b="1" dirty="0">
                          <a:solidFill>
                            <a:schemeClr val="bg1"/>
                          </a:solidFill>
                        </a:rPr>
                        <a:t>56</a:t>
                      </a:r>
                      <a:endParaRPr lang="fr-FR" sz="800" b="1" dirty="0">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spcAft>
                          <a:spcPts val="0"/>
                        </a:spcAft>
                      </a:pPr>
                      <a:r>
                        <a:rPr lang="fr-FR" sz="800" b="1">
                          <a:solidFill>
                            <a:schemeClr val="bg1"/>
                          </a:solidFill>
                        </a:rPr>
                        <a:t>38</a:t>
                      </a:r>
                      <a:endParaRPr lang="fr-FR" sz="800" b="1">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170273">
                <a:tc>
                  <a:txBody>
                    <a:bodyPr/>
                    <a:lstStyle/>
                    <a:p>
                      <a:pPr algn="just">
                        <a:lnSpc>
                          <a:spcPct val="150000"/>
                        </a:lnSpc>
                        <a:spcAft>
                          <a:spcPts val="0"/>
                        </a:spcAft>
                      </a:pPr>
                      <a:r>
                        <a:rPr lang="fr-FR" sz="800" b="1">
                          <a:solidFill>
                            <a:schemeClr val="bg1"/>
                          </a:solidFill>
                        </a:rPr>
                        <a:t>Sahuquillo</a:t>
                      </a:r>
                      <a:endParaRPr lang="fr-FR" sz="800" b="1">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spcAft>
                          <a:spcPts val="0"/>
                        </a:spcAft>
                      </a:pPr>
                      <a:r>
                        <a:rPr lang="fr-FR" sz="800" b="1" dirty="0">
                          <a:solidFill>
                            <a:schemeClr val="bg1"/>
                          </a:solidFill>
                        </a:rPr>
                        <a:t>1994</a:t>
                      </a:r>
                      <a:endParaRPr lang="fr-FR" sz="800" b="1" dirty="0">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spcAft>
                          <a:spcPts val="0"/>
                        </a:spcAft>
                      </a:pPr>
                      <a:r>
                        <a:rPr lang="fr-FR" sz="800" b="1" dirty="0">
                          <a:solidFill>
                            <a:schemeClr val="bg1"/>
                          </a:solidFill>
                        </a:rPr>
                        <a:t>10</a:t>
                      </a:r>
                      <a:endParaRPr lang="fr-FR" sz="800" b="1" dirty="0">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spcAft>
                          <a:spcPts val="0"/>
                        </a:spcAft>
                      </a:pPr>
                      <a:r>
                        <a:rPr lang="fr-FR" sz="800" b="1">
                          <a:solidFill>
                            <a:schemeClr val="bg1"/>
                          </a:solidFill>
                        </a:rPr>
                        <a:t>35</a:t>
                      </a:r>
                      <a:endParaRPr lang="fr-FR" sz="800" b="1">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170273">
                <a:tc>
                  <a:txBody>
                    <a:bodyPr/>
                    <a:lstStyle/>
                    <a:p>
                      <a:pPr algn="just">
                        <a:lnSpc>
                          <a:spcPct val="150000"/>
                        </a:lnSpc>
                        <a:spcAft>
                          <a:spcPts val="0"/>
                        </a:spcAft>
                      </a:pPr>
                      <a:r>
                        <a:rPr lang="fr-FR" sz="800" b="1">
                          <a:solidFill>
                            <a:schemeClr val="bg1"/>
                          </a:solidFill>
                        </a:rPr>
                        <a:t>Hida</a:t>
                      </a:r>
                      <a:endParaRPr lang="fr-FR" sz="800" b="1">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spcAft>
                          <a:spcPts val="0"/>
                        </a:spcAft>
                      </a:pPr>
                      <a:r>
                        <a:rPr lang="fr-FR" sz="800" b="1" dirty="0">
                          <a:solidFill>
                            <a:schemeClr val="bg1"/>
                          </a:solidFill>
                        </a:rPr>
                        <a:t>1995</a:t>
                      </a:r>
                      <a:endParaRPr lang="fr-FR" sz="800" b="1" dirty="0">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spcAft>
                          <a:spcPts val="0"/>
                        </a:spcAft>
                      </a:pPr>
                      <a:r>
                        <a:rPr lang="fr-FR" sz="800" b="1" dirty="0">
                          <a:solidFill>
                            <a:schemeClr val="bg1"/>
                          </a:solidFill>
                        </a:rPr>
                        <a:t>70</a:t>
                      </a:r>
                      <a:endParaRPr lang="fr-FR" sz="800" b="1" dirty="0">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spcAft>
                          <a:spcPts val="0"/>
                        </a:spcAft>
                      </a:pPr>
                      <a:r>
                        <a:rPr lang="fr-FR" sz="800" b="1">
                          <a:solidFill>
                            <a:schemeClr val="bg1"/>
                          </a:solidFill>
                        </a:rPr>
                        <a:t>29</a:t>
                      </a:r>
                      <a:endParaRPr lang="fr-FR" sz="800" b="1">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170273">
                <a:tc>
                  <a:txBody>
                    <a:bodyPr/>
                    <a:lstStyle/>
                    <a:p>
                      <a:pPr algn="just">
                        <a:lnSpc>
                          <a:spcPct val="150000"/>
                        </a:lnSpc>
                        <a:spcAft>
                          <a:spcPts val="0"/>
                        </a:spcAft>
                      </a:pPr>
                      <a:r>
                        <a:rPr lang="fr-FR" sz="800" b="1">
                          <a:solidFill>
                            <a:schemeClr val="bg1"/>
                          </a:solidFill>
                        </a:rPr>
                        <a:t>Guyotat</a:t>
                      </a:r>
                      <a:endParaRPr lang="fr-FR" sz="800" b="1">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spcAft>
                          <a:spcPts val="0"/>
                        </a:spcAft>
                      </a:pPr>
                      <a:r>
                        <a:rPr lang="fr-FR" sz="800" b="1" dirty="0">
                          <a:solidFill>
                            <a:schemeClr val="bg1"/>
                          </a:solidFill>
                        </a:rPr>
                        <a:t>1998</a:t>
                      </a:r>
                      <a:endParaRPr lang="fr-FR" sz="800" b="1" dirty="0">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spcAft>
                          <a:spcPts val="0"/>
                        </a:spcAft>
                      </a:pPr>
                      <a:r>
                        <a:rPr lang="fr-FR" sz="800" b="1" dirty="0">
                          <a:solidFill>
                            <a:schemeClr val="bg1"/>
                          </a:solidFill>
                        </a:rPr>
                        <a:t>75</a:t>
                      </a:r>
                      <a:endParaRPr lang="fr-FR" sz="800" b="1" dirty="0">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spcAft>
                          <a:spcPts val="0"/>
                        </a:spcAft>
                      </a:pPr>
                      <a:r>
                        <a:rPr lang="fr-FR" sz="800" b="1">
                          <a:solidFill>
                            <a:schemeClr val="bg1"/>
                          </a:solidFill>
                        </a:rPr>
                        <a:t>38</a:t>
                      </a:r>
                      <a:endParaRPr lang="fr-FR" sz="800" b="1">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170273">
                <a:tc>
                  <a:txBody>
                    <a:bodyPr/>
                    <a:lstStyle/>
                    <a:p>
                      <a:pPr algn="just">
                        <a:lnSpc>
                          <a:spcPct val="150000"/>
                        </a:lnSpc>
                        <a:spcAft>
                          <a:spcPts val="0"/>
                        </a:spcAft>
                      </a:pPr>
                      <a:r>
                        <a:rPr lang="fr-FR" sz="700" b="1">
                          <a:solidFill>
                            <a:schemeClr val="bg1"/>
                          </a:solidFill>
                        </a:rPr>
                        <a:t>Aghakhani</a:t>
                      </a:r>
                      <a:endParaRPr lang="fr-FR" sz="800" b="1">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spcAft>
                          <a:spcPts val="0"/>
                        </a:spcAft>
                      </a:pPr>
                      <a:r>
                        <a:rPr lang="fr-FR" sz="800" b="1" dirty="0">
                          <a:solidFill>
                            <a:schemeClr val="bg1"/>
                          </a:solidFill>
                        </a:rPr>
                        <a:t>1999</a:t>
                      </a:r>
                      <a:endParaRPr lang="fr-FR" sz="800" b="1" dirty="0">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spcAft>
                          <a:spcPts val="0"/>
                        </a:spcAft>
                      </a:pPr>
                      <a:r>
                        <a:rPr lang="fr-FR" sz="800" b="1" dirty="0">
                          <a:solidFill>
                            <a:schemeClr val="bg1"/>
                          </a:solidFill>
                        </a:rPr>
                        <a:t>285</a:t>
                      </a:r>
                      <a:endParaRPr lang="fr-FR" sz="800" b="1" dirty="0">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spcAft>
                          <a:spcPts val="0"/>
                        </a:spcAft>
                      </a:pPr>
                      <a:r>
                        <a:rPr lang="fr-FR" sz="800" b="1" dirty="0">
                          <a:solidFill>
                            <a:schemeClr val="bg1"/>
                          </a:solidFill>
                        </a:rPr>
                        <a:t>32,6</a:t>
                      </a:r>
                      <a:endParaRPr lang="fr-FR" sz="800" b="1" dirty="0">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170273">
                <a:tc>
                  <a:txBody>
                    <a:bodyPr/>
                    <a:lstStyle/>
                    <a:p>
                      <a:pPr algn="just">
                        <a:lnSpc>
                          <a:spcPct val="150000"/>
                        </a:lnSpc>
                        <a:spcAft>
                          <a:spcPts val="0"/>
                        </a:spcAft>
                      </a:pPr>
                      <a:r>
                        <a:rPr lang="fr-FR" sz="700" b="1">
                          <a:solidFill>
                            <a:schemeClr val="bg1"/>
                          </a:solidFill>
                        </a:rPr>
                        <a:t>Munishi</a:t>
                      </a:r>
                      <a:endParaRPr lang="fr-FR" sz="800" b="1">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spcAft>
                          <a:spcPts val="0"/>
                        </a:spcAft>
                      </a:pPr>
                      <a:r>
                        <a:rPr lang="fr-FR" sz="800" b="1" dirty="0">
                          <a:solidFill>
                            <a:schemeClr val="bg1"/>
                          </a:solidFill>
                        </a:rPr>
                        <a:t>2000</a:t>
                      </a:r>
                      <a:endParaRPr lang="fr-FR" sz="800" b="1" dirty="0">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spcAft>
                          <a:spcPts val="0"/>
                        </a:spcAft>
                      </a:pPr>
                      <a:r>
                        <a:rPr lang="fr-FR" sz="800" b="1">
                          <a:solidFill>
                            <a:schemeClr val="bg1"/>
                          </a:solidFill>
                        </a:rPr>
                        <a:t>24</a:t>
                      </a:r>
                      <a:endParaRPr lang="fr-FR" sz="800" b="1">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spcAft>
                          <a:spcPts val="0"/>
                        </a:spcAft>
                      </a:pPr>
                      <a:r>
                        <a:rPr lang="fr-FR" sz="800" b="1" dirty="0">
                          <a:solidFill>
                            <a:schemeClr val="bg1"/>
                          </a:solidFill>
                        </a:rPr>
                        <a:t>-</a:t>
                      </a:r>
                      <a:endParaRPr lang="fr-FR" sz="800" b="1" dirty="0">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170273">
                <a:tc>
                  <a:txBody>
                    <a:bodyPr/>
                    <a:lstStyle/>
                    <a:p>
                      <a:pPr algn="just">
                        <a:lnSpc>
                          <a:spcPct val="150000"/>
                        </a:lnSpc>
                        <a:spcAft>
                          <a:spcPts val="0"/>
                        </a:spcAft>
                      </a:pPr>
                      <a:r>
                        <a:rPr lang="fr-FR" sz="700" b="1">
                          <a:solidFill>
                            <a:schemeClr val="bg1"/>
                          </a:solidFill>
                        </a:rPr>
                        <a:t>Kazouini</a:t>
                      </a:r>
                      <a:endParaRPr lang="fr-FR" sz="800" b="1">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spcAft>
                          <a:spcPts val="0"/>
                        </a:spcAft>
                      </a:pPr>
                      <a:r>
                        <a:rPr lang="fr-FR" sz="800" b="1" dirty="0">
                          <a:solidFill>
                            <a:schemeClr val="bg1"/>
                          </a:solidFill>
                        </a:rPr>
                        <a:t>2002</a:t>
                      </a:r>
                      <a:endParaRPr lang="fr-FR" sz="800" b="1" dirty="0">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spcAft>
                          <a:spcPts val="0"/>
                        </a:spcAft>
                      </a:pPr>
                      <a:r>
                        <a:rPr lang="fr-FR" sz="800" b="1">
                          <a:solidFill>
                            <a:schemeClr val="bg1"/>
                          </a:solidFill>
                        </a:rPr>
                        <a:t>15</a:t>
                      </a:r>
                      <a:endParaRPr lang="fr-FR" sz="800" b="1">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spcAft>
                          <a:spcPts val="0"/>
                        </a:spcAft>
                      </a:pPr>
                      <a:r>
                        <a:rPr lang="fr-FR" sz="800" b="1" dirty="0">
                          <a:solidFill>
                            <a:schemeClr val="bg1"/>
                          </a:solidFill>
                        </a:rPr>
                        <a:t>33,7</a:t>
                      </a:r>
                      <a:endParaRPr lang="fr-FR" sz="800" b="1" dirty="0">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170273">
                <a:tc>
                  <a:txBody>
                    <a:bodyPr/>
                    <a:lstStyle/>
                    <a:p>
                      <a:pPr algn="just">
                        <a:lnSpc>
                          <a:spcPct val="150000"/>
                        </a:lnSpc>
                        <a:spcAft>
                          <a:spcPts val="0"/>
                        </a:spcAft>
                      </a:pPr>
                      <a:r>
                        <a:rPr lang="fr-FR" sz="700" b="1">
                          <a:solidFill>
                            <a:schemeClr val="bg1"/>
                          </a:solidFill>
                        </a:rPr>
                        <a:t>Sindou</a:t>
                      </a:r>
                      <a:endParaRPr lang="fr-FR" sz="800" b="1">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spcAft>
                          <a:spcPts val="0"/>
                        </a:spcAft>
                      </a:pPr>
                      <a:r>
                        <a:rPr lang="fr-FR" sz="800" b="1" dirty="0">
                          <a:solidFill>
                            <a:schemeClr val="bg1"/>
                          </a:solidFill>
                        </a:rPr>
                        <a:t>2002</a:t>
                      </a:r>
                      <a:endParaRPr lang="fr-FR" sz="800" b="1" dirty="0">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spcAft>
                          <a:spcPts val="0"/>
                        </a:spcAft>
                      </a:pPr>
                      <a:r>
                        <a:rPr lang="fr-FR" sz="800" b="1">
                          <a:solidFill>
                            <a:schemeClr val="bg1"/>
                          </a:solidFill>
                        </a:rPr>
                        <a:t>44</a:t>
                      </a:r>
                      <a:endParaRPr lang="fr-FR" sz="800" b="1">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spcAft>
                          <a:spcPts val="0"/>
                        </a:spcAft>
                      </a:pPr>
                      <a:r>
                        <a:rPr lang="fr-FR" sz="800" b="1" dirty="0">
                          <a:solidFill>
                            <a:schemeClr val="bg1"/>
                          </a:solidFill>
                        </a:rPr>
                        <a:t>40</a:t>
                      </a:r>
                      <a:endParaRPr lang="fr-FR" sz="800" b="1" dirty="0">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170273">
                <a:tc>
                  <a:txBody>
                    <a:bodyPr/>
                    <a:lstStyle/>
                    <a:p>
                      <a:pPr algn="just">
                        <a:lnSpc>
                          <a:spcPct val="150000"/>
                        </a:lnSpc>
                        <a:spcAft>
                          <a:spcPts val="0"/>
                        </a:spcAft>
                      </a:pPr>
                      <a:r>
                        <a:rPr lang="fr-FR" sz="700" b="1">
                          <a:solidFill>
                            <a:schemeClr val="bg1"/>
                          </a:solidFill>
                        </a:rPr>
                        <a:t>Benbouzid</a:t>
                      </a:r>
                      <a:endParaRPr lang="fr-FR" sz="800" b="1">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spcAft>
                          <a:spcPts val="0"/>
                        </a:spcAft>
                      </a:pPr>
                      <a:r>
                        <a:rPr lang="fr-FR" sz="800" b="1" dirty="0">
                          <a:solidFill>
                            <a:schemeClr val="bg1"/>
                          </a:solidFill>
                        </a:rPr>
                        <a:t>2005</a:t>
                      </a:r>
                      <a:endParaRPr lang="fr-FR" sz="800" b="1" dirty="0">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spcAft>
                          <a:spcPts val="0"/>
                        </a:spcAft>
                      </a:pPr>
                      <a:r>
                        <a:rPr lang="fr-FR" sz="800" b="1">
                          <a:solidFill>
                            <a:schemeClr val="bg1"/>
                          </a:solidFill>
                        </a:rPr>
                        <a:t>70</a:t>
                      </a:r>
                      <a:endParaRPr lang="fr-FR" sz="800" b="1">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spcAft>
                          <a:spcPts val="0"/>
                        </a:spcAft>
                      </a:pPr>
                      <a:r>
                        <a:rPr lang="fr-FR" sz="800" b="1" dirty="0">
                          <a:solidFill>
                            <a:schemeClr val="bg1"/>
                          </a:solidFill>
                        </a:rPr>
                        <a:t>30</a:t>
                      </a:r>
                      <a:endParaRPr lang="fr-FR" sz="800" b="1" dirty="0">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170273">
                <a:tc>
                  <a:txBody>
                    <a:bodyPr/>
                    <a:lstStyle/>
                    <a:p>
                      <a:pPr algn="just">
                        <a:lnSpc>
                          <a:spcPct val="150000"/>
                        </a:lnSpc>
                        <a:spcAft>
                          <a:spcPts val="0"/>
                        </a:spcAft>
                      </a:pPr>
                      <a:r>
                        <a:rPr lang="fr-FR" sz="700" b="1">
                          <a:solidFill>
                            <a:schemeClr val="bg1"/>
                          </a:solidFill>
                        </a:rPr>
                        <a:t>Spena</a:t>
                      </a:r>
                      <a:endParaRPr lang="fr-FR" sz="800" b="1">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spcAft>
                          <a:spcPts val="0"/>
                        </a:spcAft>
                      </a:pPr>
                      <a:r>
                        <a:rPr lang="fr-FR" sz="800" b="1" dirty="0">
                          <a:solidFill>
                            <a:schemeClr val="bg1"/>
                          </a:solidFill>
                        </a:rPr>
                        <a:t>2010</a:t>
                      </a:r>
                      <a:endParaRPr lang="fr-FR" sz="800" b="1" dirty="0">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spcAft>
                          <a:spcPts val="0"/>
                        </a:spcAft>
                      </a:pPr>
                      <a:r>
                        <a:rPr lang="fr-FR" sz="800" b="1">
                          <a:solidFill>
                            <a:schemeClr val="bg1"/>
                          </a:solidFill>
                        </a:rPr>
                        <a:t>36</a:t>
                      </a:r>
                      <a:endParaRPr lang="fr-FR" sz="800" b="1">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spcAft>
                          <a:spcPts val="0"/>
                        </a:spcAft>
                      </a:pPr>
                      <a:r>
                        <a:rPr lang="fr-FR" sz="800" b="1" dirty="0">
                          <a:solidFill>
                            <a:schemeClr val="bg1"/>
                          </a:solidFill>
                        </a:rPr>
                        <a:t>40</a:t>
                      </a:r>
                      <a:endParaRPr lang="fr-FR" sz="800" b="1" dirty="0">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170273">
                <a:tc>
                  <a:txBody>
                    <a:bodyPr/>
                    <a:lstStyle/>
                    <a:p>
                      <a:pPr algn="just">
                        <a:lnSpc>
                          <a:spcPct val="150000"/>
                        </a:lnSpc>
                        <a:spcAft>
                          <a:spcPts val="0"/>
                        </a:spcAft>
                      </a:pPr>
                      <a:r>
                        <a:rPr lang="fr-FR" sz="700" b="1">
                          <a:solidFill>
                            <a:schemeClr val="bg1"/>
                          </a:solidFill>
                        </a:rPr>
                        <a:t>Erdogan</a:t>
                      </a:r>
                      <a:endParaRPr lang="fr-FR" sz="800" b="1">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spcAft>
                          <a:spcPts val="0"/>
                        </a:spcAft>
                      </a:pPr>
                      <a:r>
                        <a:rPr lang="fr-FR" sz="800" b="1" dirty="0">
                          <a:solidFill>
                            <a:schemeClr val="bg1"/>
                          </a:solidFill>
                        </a:rPr>
                        <a:t>2010</a:t>
                      </a:r>
                      <a:endParaRPr lang="fr-FR" sz="800" b="1" dirty="0">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spcAft>
                          <a:spcPts val="0"/>
                        </a:spcAft>
                      </a:pPr>
                      <a:r>
                        <a:rPr lang="fr-FR" sz="800" b="1">
                          <a:solidFill>
                            <a:schemeClr val="bg1"/>
                          </a:solidFill>
                        </a:rPr>
                        <a:t>27</a:t>
                      </a:r>
                      <a:endParaRPr lang="fr-FR" sz="800" b="1">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spcAft>
                          <a:spcPts val="0"/>
                        </a:spcAft>
                      </a:pPr>
                      <a:r>
                        <a:rPr lang="fr-FR" sz="800" b="1" dirty="0">
                          <a:solidFill>
                            <a:schemeClr val="bg1"/>
                          </a:solidFill>
                        </a:rPr>
                        <a:t>-</a:t>
                      </a:r>
                      <a:endParaRPr lang="fr-FR" sz="800" b="1" dirty="0">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170273">
                <a:tc>
                  <a:txBody>
                    <a:bodyPr/>
                    <a:lstStyle/>
                    <a:p>
                      <a:pPr algn="just">
                        <a:lnSpc>
                          <a:spcPct val="150000"/>
                        </a:lnSpc>
                        <a:spcAft>
                          <a:spcPts val="0"/>
                        </a:spcAft>
                      </a:pPr>
                      <a:r>
                        <a:rPr lang="fr-FR" sz="700" b="1">
                          <a:solidFill>
                            <a:schemeClr val="bg1"/>
                          </a:solidFill>
                        </a:rPr>
                        <a:t>Yilmaz</a:t>
                      </a:r>
                      <a:endParaRPr lang="fr-FR" sz="800" b="1">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spcAft>
                          <a:spcPts val="0"/>
                        </a:spcAft>
                      </a:pPr>
                      <a:r>
                        <a:rPr lang="fr-FR" sz="800" b="1" dirty="0">
                          <a:solidFill>
                            <a:schemeClr val="bg1"/>
                          </a:solidFill>
                        </a:rPr>
                        <a:t>2011</a:t>
                      </a:r>
                      <a:endParaRPr lang="fr-FR" sz="800" b="1" dirty="0">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spcAft>
                          <a:spcPts val="0"/>
                        </a:spcAft>
                      </a:pPr>
                      <a:r>
                        <a:rPr lang="fr-FR" sz="800" b="1" dirty="0">
                          <a:solidFill>
                            <a:schemeClr val="bg1"/>
                          </a:solidFill>
                        </a:rPr>
                        <a:t>58</a:t>
                      </a:r>
                      <a:endParaRPr lang="fr-FR" sz="800" b="1" dirty="0">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spcAft>
                          <a:spcPts val="0"/>
                        </a:spcAft>
                      </a:pPr>
                      <a:r>
                        <a:rPr lang="fr-FR" sz="800" b="1" dirty="0">
                          <a:solidFill>
                            <a:schemeClr val="bg1"/>
                          </a:solidFill>
                        </a:rPr>
                        <a:t>9</a:t>
                      </a:r>
                      <a:endParaRPr lang="fr-FR" sz="800" b="1" dirty="0">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170273">
                <a:tc>
                  <a:txBody>
                    <a:bodyPr/>
                    <a:lstStyle/>
                    <a:p>
                      <a:pPr algn="just">
                        <a:lnSpc>
                          <a:spcPct val="150000"/>
                        </a:lnSpc>
                        <a:spcAft>
                          <a:spcPts val="0"/>
                        </a:spcAft>
                      </a:pPr>
                      <a:r>
                        <a:rPr lang="fr-FR" sz="700" b="1">
                          <a:solidFill>
                            <a:schemeClr val="bg1"/>
                          </a:solidFill>
                        </a:rPr>
                        <a:t>Lee</a:t>
                      </a:r>
                      <a:endParaRPr lang="fr-FR" sz="800" b="1">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spcAft>
                          <a:spcPts val="0"/>
                        </a:spcAft>
                      </a:pPr>
                      <a:r>
                        <a:rPr lang="fr-FR" sz="800" b="1">
                          <a:solidFill>
                            <a:schemeClr val="bg1"/>
                          </a:solidFill>
                        </a:rPr>
                        <a:t>2012</a:t>
                      </a:r>
                      <a:endParaRPr lang="fr-FR" sz="800" b="1">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spcAft>
                          <a:spcPts val="0"/>
                        </a:spcAft>
                      </a:pPr>
                      <a:r>
                        <a:rPr lang="fr-FR" sz="800" b="1" dirty="0">
                          <a:solidFill>
                            <a:schemeClr val="bg1"/>
                          </a:solidFill>
                        </a:rPr>
                        <a:t>25</a:t>
                      </a:r>
                      <a:endParaRPr lang="fr-FR" sz="800" b="1" dirty="0">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spcAft>
                          <a:spcPts val="0"/>
                        </a:spcAft>
                      </a:pPr>
                      <a:r>
                        <a:rPr lang="fr-FR" sz="800" b="1" dirty="0">
                          <a:solidFill>
                            <a:schemeClr val="bg1"/>
                          </a:solidFill>
                        </a:rPr>
                        <a:t>36,6</a:t>
                      </a:r>
                      <a:endParaRPr lang="fr-FR" sz="800" b="1" dirty="0">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170273">
                <a:tc>
                  <a:txBody>
                    <a:bodyPr/>
                    <a:lstStyle/>
                    <a:p>
                      <a:pPr algn="just">
                        <a:lnSpc>
                          <a:spcPct val="150000"/>
                        </a:lnSpc>
                        <a:spcAft>
                          <a:spcPts val="0"/>
                        </a:spcAft>
                      </a:pPr>
                      <a:r>
                        <a:rPr lang="fr-FR" sz="700" b="1">
                          <a:solidFill>
                            <a:schemeClr val="bg1"/>
                          </a:solidFill>
                        </a:rPr>
                        <a:t>Batzdorf</a:t>
                      </a:r>
                      <a:endParaRPr lang="fr-FR" sz="800" b="1">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spcAft>
                          <a:spcPts val="0"/>
                        </a:spcAft>
                      </a:pPr>
                      <a:r>
                        <a:rPr lang="fr-FR" sz="800" b="1">
                          <a:solidFill>
                            <a:schemeClr val="bg1"/>
                          </a:solidFill>
                        </a:rPr>
                        <a:t>2013</a:t>
                      </a:r>
                      <a:endParaRPr lang="fr-FR" sz="800" b="1">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spcAft>
                          <a:spcPts val="0"/>
                        </a:spcAft>
                      </a:pPr>
                      <a:r>
                        <a:rPr lang="fr-FR" sz="800" b="1" dirty="0">
                          <a:solidFill>
                            <a:schemeClr val="bg1"/>
                          </a:solidFill>
                        </a:rPr>
                        <a:t>26</a:t>
                      </a:r>
                      <a:endParaRPr lang="fr-FR" sz="800" b="1" dirty="0">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spcAft>
                          <a:spcPts val="0"/>
                        </a:spcAft>
                      </a:pPr>
                      <a:r>
                        <a:rPr lang="fr-FR" sz="800" b="1" dirty="0">
                          <a:solidFill>
                            <a:schemeClr val="bg1"/>
                          </a:solidFill>
                        </a:rPr>
                        <a:t>-</a:t>
                      </a:r>
                      <a:endParaRPr lang="fr-FR" sz="800" b="1" dirty="0">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170273">
                <a:tc>
                  <a:txBody>
                    <a:bodyPr/>
                    <a:lstStyle/>
                    <a:p>
                      <a:pPr algn="just">
                        <a:lnSpc>
                          <a:spcPct val="150000"/>
                        </a:lnSpc>
                        <a:spcAft>
                          <a:spcPts val="0"/>
                        </a:spcAft>
                      </a:pPr>
                      <a:r>
                        <a:rPr lang="fr-FR" sz="700" b="1">
                          <a:solidFill>
                            <a:schemeClr val="bg1"/>
                          </a:solidFill>
                        </a:rPr>
                        <a:t>Williams</a:t>
                      </a:r>
                      <a:endParaRPr lang="fr-FR" sz="800" b="1">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spcAft>
                          <a:spcPts val="0"/>
                        </a:spcAft>
                      </a:pPr>
                      <a:r>
                        <a:rPr lang="fr-FR" sz="800" b="1">
                          <a:solidFill>
                            <a:schemeClr val="bg1"/>
                          </a:solidFill>
                        </a:rPr>
                        <a:t>2013</a:t>
                      </a:r>
                      <a:endParaRPr lang="fr-FR" sz="800" b="1">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spcAft>
                          <a:spcPts val="0"/>
                        </a:spcAft>
                      </a:pPr>
                      <a:r>
                        <a:rPr lang="fr-FR" sz="800" b="1">
                          <a:solidFill>
                            <a:schemeClr val="bg1"/>
                          </a:solidFill>
                        </a:rPr>
                        <a:t>34</a:t>
                      </a:r>
                      <a:endParaRPr lang="fr-FR" sz="800" b="1">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spcAft>
                          <a:spcPts val="0"/>
                        </a:spcAft>
                      </a:pPr>
                      <a:r>
                        <a:rPr lang="fr-FR" sz="800" b="1" dirty="0">
                          <a:solidFill>
                            <a:schemeClr val="bg1"/>
                          </a:solidFill>
                        </a:rPr>
                        <a:t>38,7</a:t>
                      </a:r>
                      <a:endParaRPr lang="fr-FR" sz="800" b="1" dirty="0">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170273">
                <a:tc>
                  <a:txBody>
                    <a:bodyPr/>
                    <a:lstStyle/>
                    <a:p>
                      <a:pPr algn="just">
                        <a:lnSpc>
                          <a:spcPct val="150000"/>
                        </a:lnSpc>
                        <a:spcAft>
                          <a:spcPts val="0"/>
                        </a:spcAft>
                      </a:pPr>
                      <a:r>
                        <a:rPr lang="fr-FR" sz="700" b="1">
                          <a:solidFill>
                            <a:schemeClr val="bg1"/>
                          </a:solidFill>
                        </a:rPr>
                        <a:t>Mehmet</a:t>
                      </a:r>
                      <a:endParaRPr lang="fr-FR" sz="800" b="1">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spcAft>
                          <a:spcPts val="0"/>
                        </a:spcAft>
                      </a:pPr>
                      <a:r>
                        <a:rPr lang="fr-FR" sz="800" b="1">
                          <a:solidFill>
                            <a:schemeClr val="bg1"/>
                          </a:solidFill>
                        </a:rPr>
                        <a:t>2015</a:t>
                      </a:r>
                      <a:endParaRPr lang="fr-FR" sz="800" b="1">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spcAft>
                          <a:spcPts val="0"/>
                        </a:spcAft>
                      </a:pPr>
                      <a:r>
                        <a:rPr lang="fr-FR" sz="800" b="1">
                          <a:solidFill>
                            <a:schemeClr val="bg1"/>
                          </a:solidFill>
                        </a:rPr>
                        <a:t>25</a:t>
                      </a:r>
                      <a:endParaRPr lang="fr-FR" sz="800" b="1">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spcAft>
                          <a:spcPts val="0"/>
                        </a:spcAft>
                      </a:pPr>
                      <a:r>
                        <a:rPr lang="fr-FR" sz="800" b="1" dirty="0">
                          <a:solidFill>
                            <a:schemeClr val="bg1"/>
                          </a:solidFill>
                        </a:rPr>
                        <a:t>32</a:t>
                      </a:r>
                      <a:endParaRPr lang="fr-FR" sz="800" b="1" dirty="0">
                        <a:solidFill>
                          <a:schemeClr val="bg1"/>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170273">
                <a:tc>
                  <a:txBody>
                    <a:bodyPr/>
                    <a:lstStyle/>
                    <a:p>
                      <a:pPr algn="just">
                        <a:lnSpc>
                          <a:spcPct val="150000"/>
                        </a:lnSpc>
                        <a:spcAft>
                          <a:spcPts val="0"/>
                        </a:spcAft>
                      </a:pPr>
                      <a:r>
                        <a:rPr lang="fr-FR" sz="900" b="1" dirty="0">
                          <a:solidFill>
                            <a:srgbClr val="C00000"/>
                          </a:solidFill>
                        </a:rPr>
                        <a:t>Khechfoud </a:t>
                      </a:r>
                      <a:endParaRPr lang="fr-FR" sz="900" b="1" dirty="0">
                        <a:solidFill>
                          <a:srgbClr val="C00000"/>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spcAft>
                          <a:spcPts val="0"/>
                        </a:spcAft>
                      </a:pPr>
                      <a:r>
                        <a:rPr lang="fr-FR" sz="800" b="1" dirty="0">
                          <a:solidFill>
                            <a:srgbClr val="C00000"/>
                          </a:solidFill>
                        </a:rPr>
                        <a:t>2020</a:t>
                      </a:r>
                      <a:endParaRPr lang="fr-FR" sz="800" b="1" dirty="0">
                        <a:solidFill>
                          <a:srgbClr val="C00000"/>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spcAft>
                          <a:spcPts val="0"/>
                        </a:spcAft>
                      </a:pPr>
                      <a:r>
                        <a:rPr lang="fr-FR" sz="800" b="1" dirty="0">
                          <a:solidFill>
                            <a:srgbClr val="C00000"/>
                          </a:solidFill>
                        </a:rPr>
                        <a:t>50</a:t>
                      </a:r>
                      <a:endParaRPr lang="fr-FR" sz="800" b="1" dirty="0">
                        <a:solidFill>
                          <a:srgbClr val="C00000"/>
                        </a:solidFill>
                        <a:latin typeface="Times New Roman"/>
                        <a:ea typeface="Calibri"/>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spcAft>
                          <a:spcPts val="0"/>
                        </a:spcAft>
                      </a:pPr>
                      <a:r>
                        <a:rPr lang="fr-FR" sz="800" b="1" dirty="0" smtClean="0">
                          <a:solidFill>
                            <a:srgbClr val="C00000"/>
                          </a:solidFill>
                          <a:latin typeface="Times New Roman"/>
                          <a:ea typeface="Times New Roman"/>
                          <a:cs typeface="Times New Roman"/>
                        </a:rPr>
                        <a:t>36</a:t>
                      </a:r>
                      <a:endParaRPr lang="fr-FR" sz="800" b="1" dirty="0">
                        <a:solidFill>
                          <a:srgbClr val="C00000"/>
                        </a:solidFill>
                        <a:latin typeface="Times New Roman"/>
                        <a:ea typeface="Times New Roman"/>
                        <a:cs typeface="Times New Roman"/>
                      </a:endParaRPr>
                    </a:p>
                  </a:txBody>
                  <a:tcPr marL="33279" marR="332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bl>
          </a:graphicData>
        </a:graphic>
      </p:graphicFrame>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357165"/>
            <a:ext cx="7467600" cy="785819"/>
          </a:xfrm>
        </p:spPr>
        <p:txBody>
          <a:bodyPr>
            <a:noAutofit/>
          </a:bodyPr>
          <a:lstStyle/>
          <a:p>
            <a:r>
              <a:rPr lang="fr-FR" sz="2800" b="1" i="1" u="sng" dirty="0" smtClean="0">
                <a:solidFill>
                  <a:srgbClr val="00B0F0"/>
                </a:solidFill>
              </a:rPr>
              <a:t>Discussion: </a:t>
            </a:r>
            <a:r>
              <a:rPr lang="fr-FR" sz="2800" b="1" dirty="0" smtClean="0">
                <a:solidFill>
                  <a:srgbClr val="00B0F0"/>
                </a:solidFill>
              </a:rPr>
              <a:t>Signes cliniques révélateurs:</a:t>
            </a:r>
            <a:endParaRPr lang="fr-FR" sz="2800" b="1" dirty="0">
              <a:solidFill>
                <a:srgbClr val="00B0F0"/>
              </a:solidFill>
            </a:endParaRPr>
          </a:p>
        </p:txBody>
      </p:sp>
      <p:sp>
        <p:nvSpPr>
          <p:cNvPr id="3" name="Espace réservé du contenu 2"/>
          <p:cNvSpPr>
            <a:spLocks noGrp="1"/>
          </p:cNvSpPr>
          <p:nvPr>
            <p:ph idx="1"/>
          </p:nvPr>
        </p:nvSpPr>
        <p:spPr>
          <a:xfrm>
            <a:off x="457200" y="1214423"/>
            <a:ext cx="7467600" cy="4911742"/>
          </a:xfrm>
        </p:spPr>
        <p:txBody>
          <a:bodyPr>
            <a:normAutofit fontScale="77500" lnSpcReduction="20000"/>
          </a:bodyPr>
          <a:lstStyle/>
          <a:p>
            <a:r>
              <a:rPr lang="fr-FR" sz="2400" dirty="0" smtClean="0"/>
              <a:t> la douleur :		 (céphalées :61%/ DL cervicale et NCB:78%)</a:t>
            </a:r>
          </a:p>
          <a:p>
            <a:pPr lvl="1"/>
            <a:r>
              <a:rPr lang="fr-FR" sz="2000" dirty="0" smtClean="0"/>
              <a:t>peu évocatrice , mal systématisé.</a:t>
            </a:r>
          </a:p>
          <a:p>
            <a:pPr lvl="1"/>
            <a:r>
              <a:rPr lang="fr-FR" sz="2000" dirty="0" smtClean="0"/>
              <a:t>Motif de la première consultation par excellence.</a:t>
            </a:r>
          </a:p>
          <a:p>
            <a:pPr lvl="1"/>
            <a:r>
              <a:rPr lang="fr-FR" sz="2000" dirty="0" smtClean="0"/>
              <a:t>Accentuation avec les manouvres de Valsalva est évocateur. </a:t>
            </a:r>
          </a:p>
          <a:p>
            <a:pPr lvl="1"/>
            <a:endParaRPr lang="fr-FR" sz="2000" dirty="0" smtClean="0"/>
          </a:p>
          <a:p>
            <a:r>
              <a:rPr lang="fr-FR" sz="2400" dirty="0" smtClean="0"/>
              <a:t>Dissociation thermoalgesique :				86%</a:t>
            </a:r>
          </a:p>
          <a:p>
            <a:pPr lvl="1"/>
            <a:r>
              <a:rPr lang="fr-FR" sz="2000" dirty="0" smtClean="0">
                <a:solidFill>
                  <a:srgbClr val="FFFF00"/>
                </a:solidFill>
              </a:rPr>
              <a:t>Pathognomonique.</a:t>
            </a:r>
          </a:p>
          <a:p>
            <a:pPr lvl="1"/>
            <a:r>
              <a:rPr lang="fr-FR" sz="2000" dirty="0" smtClean="0"/>
              <a:t>Souvent passe inaperçue, cicatrice de brulure d’âge différent.</a:t>
            </a:r>
          </a:p>
          <a:p>
            <a:pPr lvl="1"/>
            <a:endParaRPr lang="fr-FR" sz="2000" dirty="0" smtClean="0"/>
          </a:p>
          <a:p>
            <a:r>
              <a:rPr lang="fr-FR" sz="2400" dirty="0" smtClean="0"/>
              <a:t>Atteinte  motrice:					96%</a:t>
            </a:r>
          </a:p>
          <a:p>
            <a:pPr lvl="1"/>
            <a:r>
              <a:rPr lang="fr-FR" sz="2000" dirty="0" smtClean="0"/>
              <a:t>Reflet l’évolution avancé de la maladie.</a:t>
            </a:r>
          </a:p>
          <a:p>
            <a:pPr lvl="1"/>
            <a:endParaRPr lang="fr-FR" sz="2000" dirty="0" smtClean="0"/>
          </a:p>
          <a:p>
            <a:r>
              <a:rPr lang="fr-FR" sz="2400" dirty="0" smtClean="0"/>
              <a:t>Amyotrophie: 						73%</a:t>
            </a:r>
          </a:p>
          <a:p>
            <a:pPr lvl="1"/>
            <a:r>
              <a:rPr lang="fr-FR" sz="2000" dirty="0" smtClean="0">
                <a:solidFill>
                  <a:srgbClr val="FFFF00"/>
                </a:solidFill>
              </a:rPr>
              <a:t>main en griffe</a:t>
            </a:r>
            <a:r>
              <a:rPr lang="fr-FR" sz="2000" dirty="0" smtClean="0"/>
              <a:t> (atteinte de la corne antérieure).</a:t>
            </a:r>
          </a:p>
          <a:p>
            <a:pPr lvl="1"/>
            <a:endParaRPr lang="fr-FR" sz="2000" dirty="0" smtClean="0"/>
          </a:p>
          <a:p>
            <a:r>
              <a:rPr lang="fr-FR" sz="2400" dirty="0" smtClean="0"/>
              <a:t>Signe de gravite:</a:t>
            </a:r>
          </a:p>
          <a:p>
            <a:pPr lvl="1"/>
            <a:r>
              <a:rPr lang="fr-FR" sz="2000" dirty="0" smtClean="0"/>
              <a:t>Atteinte des nerfs crâniens.				13%</a:t>
            </a:r>
          </a:p>
          <a:p>
            <a:pPr lvl="1"/>
            <a:r>
              <a:rPr lang="fr-FR" sz="2000" dirty="0" smtClean="0"/>
              <a:t>Troubles respiratoire et apnée de sommeil.</a:t>
            </a:r>
          </a:p>
          <a:p>
            <a:pPr lvl="1"/>
            <a:r>
              <a:rPr lang="fr-FR" sz="2000" dirty="0" smtClean="0"/>
              <a:t>Reflet d’une  </a:t>
            </a:r>
            <a:r>
              <a:rPr lang="fr-FR" sz="2000" dirty="0" smtClean="0">
                <a:solidFill>
                  <a:srgbClr val="FFFF00"/>
                </a:solidFill>
              </a:rPr>
              <a:t>compression sévère </a:t>
            </a:r>
            <a:r>
              <a:rPr lang="fr-FR" sz="2000" dirty="0" smtClean="0"/>
              <a:t>de la jonction bulbo-médullaire.</a:t>
            </a:r>
          </a:p>
          <a:p>
            <a:pPr lvl="2"/>
            <a:endParaRPr lang="fr-FR" sz="1800" dirty="0"/>
          </a:p>
        </p:txBody>
      </p:sp>
      <p:sp>
        <p:nvSpPr>
          <p:cNvPr id="4" name="Espace réservé du pied de page 3"/>
          <p:cNvSpPr>
            <a:spLocks noGrp="1"/>
          </p:cNvSpPr>
          <p:nvPr>
            <p:ph type="ftr" sz="quarter" idx="11"/>
          </p:nvPr>
        </p:nvSpPr>
        <p:spPr/>
        <p:txBody>
          <a:bodyPr/>
          <a:lstStyle/>
          <a:p>
            <a:r>
              <a:rPr lang="pt-BR" smtClean="0"/>
              <a:t>Syrinx 2020/ H . KHECHFOUD -faculte de medecine de Bejaia</a:t>
            </a:r>
            <a:endParaRPr lang="fr-FR" dirty="0"/>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71480"/>
            <a:ext cx="7467600" cy="846159"/>
          </a:xfrm>
        </p:spPr>
        <p:txBody>
          <a:bodyPr>
            <a:noAutofit/>
          </a:bodyPr>
          <a:lstStyle/>
          <a:p>
            <a:r>
              <a:rPr lang="x-none" sz="2800" b="1" i="1" smtClean="0">
                <a:solidFill>
                  <a:srgbClr val="00B0F0"/>
                </a:solidFill>
              </a:rPr>
              <a:t>Apport</a:t>
            </a:r>
            <a:r>
              <a:rPr lang="fr-FR" sz="2800" b="1" i="1" dirty="0" smtClean="0">
                <a:solidFill>
                  <a:srgbClr val="00B0F0"/>
                </a:solidFill>
              </a:rPr>
              <a:t>s </a:t>
            </a:r>
            <a:r>
              <a:rPr lang="x-none" sz="2800" b="1" i="1" smtClean="0">
                <a:solidFill>
                  <a:srgbClr val="00B0F0"/>
                </a:solidFill>
              </a:rPr>
              <a:t>de l’imagerie et sa corrélation avec les symptômes:</a:t>
            </a:r>
            <a:r>
              <a:rPr lang="fr-FR" sz="2800" b="1" i="1" dirty="0" smtClean="0">
                <a:solidFill>
                  <a:srgbClr val="00B0F0"/>
                </a:solidFill>
              </a:rPr>
              <a:t/>
            </a:r>
            <a:br>
              <a:rPr lang="fr-FR" sz="2800" b="1" i="1" dirty="0" smtClean="0">
                <a:solidFill>
                  <a:srgbClr val="00B0F0"/>
                </a:solidFill>
              </a:rPr>
            </a:br>
            <a:endParaRPr lang="fr-FR" sz="2800" i="1" dirty="0">
              <a:solidFill>
                <a:srgbClr val="00B0F0"/>
              </a:solidFill>
            </a:endParaRPr>
          </a:p>
        </p:txBody>
      </p:sp>
      <p:sp>
        <p:nvSpPr>
          <p:cNvPr id="3" name="Espace réservé du contenu 2"/>
          <p:cNvSpPr>
            <a:spLocks noGrp="1"/>
          </p:cNvSpPr>
          <p:nvPr>
            <p:ph idx="1"/>
          </p:nvPr>
        </p:nvSpPr>
        <p:spPr>
          <a:xfrm>
            <a:off x="457200" y="1357299"/>
            <a:ext cx="7467600" cy="4768866"/>
          </a:xfrm>
        </p:spPr>
        <p:txBody>
          <a:bodyPr>
            <a:normAutofit fontScale="92500" lnSpcReduction="20000"/>
          </a:bodyPr>
          <a:lstStyle/>
          <a:p>
            <a:pPr algn="just"/>
            <a:r>
              <a:rPr lang="fr-FR" sz="2000" baseline="30000" dirty="0" smtClean="0"/>
              <a:t>. </a:t>
            </a:r>
            <a:r>
              <a:rPr lang="fr-FR" sz="2000" dirty="0" smtClean="0"/>
              <a:t>Devenue le Gold Standard .</a:t>
            </a:r>
          </a:p>
          <a:p>
            <a:pPr algn="just"/>
            <a:r>
              <a:rPr lang="fr-FR" sz="2000" dirty="0" smtClean="0"/>
              <a:t>Le délai </a:t>
            </a:r>
            <a:r>
              <a:rPr lang="fr-FR" sz="2000" dirty="0" err="1" smtClean="0"/>
              <a:t>Dgc</a:t>
            </a:r>
            <a:r>
              <a:rPr lang="fr-FR" sz="2000" dirty="0" smtClean="0"/>
              <a:t> est considérablement amélioré.</a:t>
            </a:r>
          </a:p>
          <a:p>
            <a:pPr algn="just"/>
            <a:endParaRPr lang="fr-FR" sz="2000" dirty="0" smtClean="0"/>
          </a:p>
          <a:p>
            <a:pPr algn="just"/>
            <a:r>
              <a:rPr lang="fr-FR" sz="2000" dirty="0" smtClean="0"/>
              <a:t>Anciens </a:t>
            </a:r>
            <a:r>
              <a:rPr lang="fr-FR" sz="2000" dirty="0" err="1" smtClean="0"/>
              <a:t>parametres</a:t>
            </a:r>
            <a:r>
              <a:rPr lang="fr-FR" sz="2000" dirty="0" smtClean="0"/>
              <a:t> :</a:t>
            </a:r>
          </a:p>
          <a:p>
            <a:pPr lvl="1" algn="just"/>
            <a:r>
              <a:rPr lang="fr-FR" sz="1600" dirty="0" smtClean="0"/>
              <a:t> La taille de la cavité syringomyélique: n’est corrélée a la sévérité de l’atteinte clinique.</a:t>
            </a:r>
          </a:p>
          <a:p>
            <a:pPr lvl="1" algn="just"/>
            <a:r>
              <a:rPr lang="fr-FR" sz="1600" dirty="0" smtClean="0"/>
              <a:t>L’indice de Vaquero: donne une comparaison de l’imagerie sans reflet des résultats  de la chirurgie.</a:t>
            </a:r>
          </a:p>
          <a:p>
            <a:pPr lvl="1" algn="just"/>
            <a:r>
              <a:rPr lang="fr-FR" sz="1600" dirty="0" smtClean="0"/>
              <a:t>La longueur des tonsilles:  n’est pas significative.</a:t>
            </a:r>
          </a:p>
          <a:p>
            <a:pPr algn="just"/>
            <a:endParaRPr lang="fr-FR" sz="2000" dirty="0" smtClean="0"/>
          </a:p>
          <a:p>
            <a:pPr algn="just"/>
            <a:endParaRPr lang="fr-FR" sz="2000" dirty="0" smtClean="0"/>
          </a:p>
          <a:p>
            <a:pPr algn="just"/>
            <a:r>
              <a:rPr lang="fr-FR" sz="2000" dirty="0" smtClean="0"/>
              <a:t>.</a:t>
            </a:r>
          </a:p>
          <a:p>
            <a:pPr algn="just"/>
            <a:endParaRPr lang="fr-FR" sz="2000" dirty="0" smtClean="0"/>
          </a:p>
          <a:p>
            <a:pPr algn="just"/>
            <a:r>
              <a:rPr lang="fr-FR" sz="2000" dirty="0" smtClean="0"/>
              <a:t>Etude morphométrique et stéréotaxique de la FCP. </a:t>
            </a:r>
          </a:p>
          <a:p>
            <a:pPr algn="just"/>
            <a:r>
              <a:rPr lang="fr-FR" sz="2000" dirty="0" smtClean="0"/>
              <a:t>Nouveaux paramètres reproductible , corrélation réel avec l’état clinique et évaluation efficace des résultats du traitement chirurgicale.  </a:t>
            </a:r>
            <a:endParaRPr lang="fr-FR" sz="2000" dirty="0"/>
          </a:p>
        </p:txBody>
      </p:sp>
      <p:sp>
        <p:nvSpPr>
          <p:cNvPr id="4" name="Espace réservé du pied de page 3"/>
          <p:cNvSpPr>
            <a:spLocks noGrp="1"/>
          </p:cNvSpPr>
          <p:nvPr>
            <p:ph type="ftr" sz="quarter" idx="11"/>
          </p:nvPr>
        </p:nvSpPr>
        <p:spPr/>
        <p:txBody>
          <a:bodyPr/>
          <a:lstStyle/>
          <a:p>
            <a:r>
              <a:rPr lang="pt-BR" smtClean="0"/>
              <a:t>Syrinx 2020/ H . KHECHFOUD -faculte de medecine de Bejaia</a:t>
            </a:r>
            <a:endParaRPr lang="fr-FR" dirty="0"/>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71480"/>
            <a:ext cx="7467600" cy="846159"/>
          </a:xfrm>
        </p:spPr>
        <p:txBody>
          <a:bodyPr>
            <a:noAutofit/>
          </a:bodyPr>
          <a:lstStyle/>
          <a:p>
            <a:r>
              <a:rPr lang="x-none" sz="2800" b="1" i="1" smtClean="0">
                <a:solidFill>
                  <a:srgbClr val="00B0F0"/>
                </a:solidFill>
              </a:rPr>
              <a:t>Apport</a:t>
            </a:r>
            <a:r>
              <a:rPr lang="fr-FR" sz="2800" b="1" i="1" dirty="0" smtClean="0">
                <a:solidFill>
                  <a:srgbClr val="00B0F0"/>
                </a:solidFill>
              </a:rPr>
              <a:t>s </a:t>
            </a:r>
            <a:r>
              <a:rPr lang="x-none" sz="2800" b="1" i="1" smtClean="0">
                <a:solidFill>
                  <a:srgbClr val="00B0F0"/>
                </a:solidFill>
              </a:rPr>
              <a:t>de l’imagerie et sa corrélation avec les symptômes:</a:t>
            </a:r>
            <a:r>
              <a:rPr lang="fr-FR" sz="2800" b="1" i="1" dirty="0" smtClean="0">
                <a:solidFill>
                  <a:srgbClr val="00B0F0"/>
                </a:solidFill>
              </a:rPr>
              <a:t/>
            </a:r>
            <a:br>
              <a:rPr lang="fr-FR" sz="2800" b="1" i="1" dirty="0" smtClean="0">
                <a:solidFill>
                  <a:srgbClr val="00B0F0"/>
                </a:solidFill>
              </a:rPr>
            </a:br>
            <a:endParaRPr lang="fr-FR" sz="2800" i="1" dirty="0">
              <a:solidFill>
                <a:srgbClr val="00B0F0"/>
              </a:solidFill>
            </a:endParaRPr>
          </a:p>
        </p:txBody>
      </p:sp>
      <p:sp>
        <p:nvSpPr>
          <p:cNvPr id="3" name="Espace réservé du contenu 2"/>
          <p:cNvSpPr>
            <a:spLocks noGrp="1"/>
          </p:cNvSpPr>
          <p:nvPr>
            <p:ph idx="1"/>
          </p:nvPr>
        </p:nvSpPr>
        <p:spPr>
          <a:xfrm>
            <a:off x="457200" y="1357299"/>
            <a:ext cx="7467600" cy="4768866"/>
          </a:xfrm>
        </p:spPr>
        <p:txBody>
          <a:bodyPr>
            <a:normAutofit/>
          </a:bodyPr>
          <a:lstStyle/>
          <a:p>
            <a:pPr>
              <a:buNone/>
            </a:pPr>
            <a:endParaRPr lang="fr-FR" sz="2000" dirty="0" smtClean="0"/>
          </a:p>
          <a:p>
            <a:pPr algn="just"/>
            <a:r>
              <a:rPr lang="fr-FR" sz="2000" dirty="0" smtClean="0"/>
              <a:t>La révolution est :</a:t>
            </a:r>
          </a:p>
          <a:p>
            <a:pPr lvl="1" algn="just"/>
            <a:r>
              <a:rPr lang="fr-FR" sz="2000" dirty="0" smtClean="0"/>
              <a:t>IRM de flux :  hydrodynamique de LCS.</a:t>
            </a:r>
          </a:p>
          <a:p>
            <a:pPr lvl="1" algn="just"/>
            <a:r>
              <a:rPr lang="fr-FR" sz="2000" dirty="0" smtClean="0"/>
              <a:t>Tenseur de diffusion et tractographie</a:t>
            </a:r>
          </a:p>
          <a:p>
            <a:pPr lvl="1" algn="just">
              <a:buNone/>
            </a:pPr>
            <a:endParaRPr lang="fr-FR" sz="1800" dirty="0" smtClean="0"/>
          </a:p>
          <a:p>
            <a:pPr marL="420624" lvl="1" indent="-384048" algn="just">
              <a:buSzPct val="80000"/>
              <a:buFont typeface="Wingdings 2"/>
              <a:buChar char=""/>
            </a:pPr>
            <a:r>
              <a:rPr lang="fr-FR" sz="2000" dirty="0" smtClean="0"/>
              <a:t> Nouveaux paramètres:</a:t>
            </a:r>
          </a:p>
          <a:p>
            <a:pPr lvl="1" algn="just"/>
            <a:r>
              <a:rPr lang="fr-FR" sz="2000" dirty="0" err="1" smtClean="0">
                <a:solidFill>
                  <a:srgbClr val="FFFF00"/>
                </a:solidFill>
              </a:rPr>
              <a:t>CMRC</a:t>
            </a:r>
            <a:r>
              <a:rPr lang="fr-FR" sz="2000" dirty="0" smtClean="0"/>
              <a:t>: ration des la compression de Jonction B-M par la hernie Tonsillaire (si &gt; 60%)</a:t>
            </a:r>
          </a:p>
          <a:p>
            <a:pPr lvl="1" algn="just"/>
            <a:r>
              <a:rPr lang="fr-FR" sz="2000" dirty="0" smtClean="0"/>
              <a:t>Analyse morphométrique et </a:t>
            </a:r>
            <a:r>
              <a:rPr lang="fr-FR" sz="2000" dirty="0" smtClean="0">
                <a:solidFill>
                  <a:srgbClr val="FFFF00"/>
                </a:solidFill>
              </a:rPr>
              <a:t>stéréotaxique de</a:t>
            </a:r>
            <a:r>
              <a:rPr lang="fr-FR" sz="2000" dirty="0" smtClean="0"/>
              <a:t> la FCP.</a:t>
            </a:r>
          </a:p>
          <a:p>
            <a:pPr lvl="1" algn="just"/>
            <a:r>
              <a:rPr lang="fr-FR" sz="2000" dirty="0" smtClean="0"/>
              <a:t>IRM de flux: Identification des patients potentiel a la chirurgie/blocage de flux au niveau de FM.</a:t>
            </a:r>
          </a:p>
          <a:p>
            <a:pPr lvl="1" algn="just"/>
            <a:endParaRPr lang="fr-FR" sz="2000" dirty="0" smtClean="0"/>
          </a:p>
          <a:p>
            <a:pPr lvl="1" algn="just"/>
            <a:r>
              <a:rPr lang="fr-FR" sz="2000" dirty="0" smtClean="0">
                <a:solidFill>
                  <a:srgbClr val="FFFF00"/>
                </a:solidFill>
              </a:rPr>
              <a:t>TRACTOGRAPHIE</a:t>
            </a:r>
            <a:r>
              <a:rPr lang="fr-FR" sz="2000" dirty="0" smtClean="0"/>
              <a:t> du faisceau spinothalamique</a:t>
            </a:r>
            <a:endParaRPr lang="fr-FR" sz="1600" dirty="0" smtClean="0"/>
          </a:p>
        </p:txBody>
      </p:sp>
      <p:sp>
        <p:nvSpPr>
          <p:cNvPr id="4" name="Espace réservé du pied de page 3"/>
          <p:cNvSpPr>
            <a:spLocks noGrp="1"/>
          </p:cNvSpPr>
          <p:nvPr>
            <p:ph type="ftr" sz="quarter" idx="11"/>
          </p:nvPr>
        </p:nvSpPr>
        <p:spPr/>
        <p:txBody>
          <a:bodyPr/>
          <a:lstStyle/>
          <a:p>
            <a:r>
              <a:rPr lang="pt-BR" smtClean="0"/>
              <a:t>Syrinx 2020/ H . KHECHFOUD -faculte de medecine de Bejaia</a:t>
            </a:r>
            <a:endParaRPr lang="fr-FR" dirty="0"/>
          </a:p>
        </p:txBody>
      </p:sp>
      <p:pic>
        <p:nvPicPr>
          <p:cNvPr id="5" name="Picture 2"/>
          <p:cNvPicPr>
            <a:picLocks noChangeAspect="1" noChangeArrowheads="1"/>
          </p:cNvPicPr>
          <p:nvPr/>
        </p:nvPicPr>
        <p:blipFill>
          <a:blip r:embed="rId2"/>
          <a:srcRect/>
          <a:stretch>
            <a:fillRect/>
          </a:stretch>
        </p:blipFill>
        <p:spPr bwMode="auto">
          <a:xfrm>
            <a:off x="1500166" y="975593"/>
            <a:ext cx="5929354" cy="3882167"/>
          </a:xfrm>
          <a:prstGeom prst="rect">
            <a:avLst/>
          </a:prstGeom>
          <a:noFill/>
          <a:ln w="9525">
            <a:noFill/>
            <a:miter lim="800000"/>
            <a:headEnd/>
            <a:tailEnd/>
          </a:ln>
          <a:effectLst/>
        </p:spPr>
      </p:pic>
      <p:pic>
        <p:nvPicPr>
          <p:cNvPr id="7" name="Picture 4"/>
          <p:cNvPicPr>
            <a:picLocks noChangeAspect="1" noChangeArrowheads="1"/>
          </p:cNvPicPr>
          <p:nvPr/>
        </p:nvPicPr>
        <p:blipFill>
          <a:blip r:embed="rId3" cstate="print"/>
          <a:srcRect/>
          <a:stretch>
            <a:fillRect/>
          </a:stretch>
        </p:blipFill>
        <p:spPr bwMode="auto">
          <a:xfrm>
            <a:off x="2143108" y="3143248"/>
            <a:ext cx="4807787" cy="1418670"/>
          </a:xfrm>
          <a:prstGeom prst="rect">
            <a:avLst/>
          </a:prstGeom>
          <a:noFill/>
          <a:ln w="9525">
            <a:noFill/>
            <a:miter lim="800000"/>
            <a:headEnd/>
            <a:tailEnd/>
          </a:ln>
        </p:spPr>
      </p:pic>
      <p:pic>
        <p:nvPicPr>
          <p:cNvPr id="7170" name="Picture 2"/>
          <p:cNvPicPr>
            <a:picLocks noChangeAspect="1" noChangeArrowheads="1"/>
          </p:cNvPicPr>
          <p:nvPr/>
        </p:nvPicPr>
        <p:blipFill>
          <a:blip r:embed="rId4"/>
          <a:srcRect/>
          <a:stretch>
            <a:fillRect/>
          </a:stretch>
        </p:blipFill>
        <p:spPr bwMode="auto">
          <a:xfrm>
            <a:off x="2128300" y="1357298"/>
            <a:ext cx="6087038" cy="3167071"/>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170"/>
                                        </p:tgtEl>
                                        <p:attrNameLst>
                                          <p:attrName>style.visibility</p:attrName>
                                        </p:attrNameLst>
                                      </p:cBhvr>
                                      <p:to>
                                        <p:strVal val="visible"/>
                                      </p:to>
                                    </p:set>
                                    <p:animEffect transition="in" filter="wipe(down)">
                                      <p:cBhvr>
                                        <p:cTn id="17"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71480"/>
            <a:ext cx="7467600" cy="846159"/>
          </a:xfrm>
        </p:spPr>
        <p:txBody>
          <a:bodyPr>
            <a:noAutofit/>
          </a:bodyPr>
          <a:lstStyle/>
          <a:p>
            <a:r>
              <a:rPr lang="x-none" sz="2800" b="1" i="1" smtClean="0">
                <a:solidFill>
                  <a:srgbClr val="00B0F0"/>
                </a:solidFill>
              </a:rPr>
              <a:t>Apport</a:t>
            </a:r>
            <a:r>
              <a:rPr lang="fr-FR" sz="2800" b="1" i="1" dirty="0" smtClean="0">
                <a:solidFill>
                  <a:srgbClr val="00B0F0"/>
                </a:solidFill>
              </a:rPr>
              <a:t>s </a:t>
            </a:r>
            <a:r>
              <a:rPr lang="x-none" sz="2800" b="1" i="1" smtClean="0">
                <a:solidFill>
                  <a:srgbClr val="00B0F0"/>
                </a:solidFill>
              </a:rPr>
              <a:t>de l’imagerie et sa corrélation avec les symptômes:</a:t>
            </a:r>
            <a:r>
              <a:rPr lang="fr-FR" sz="2800" b="1" i="1" dirty="0" smtClean="0">
                <a:solidFill>
                  <a:srgbClr val="00B0F0"/>
                </a:solidFill>
              </a:rPr>
              <a:t/>
            </a:r>
            <a:br>
              <a:rPr lang="fr-FR" sz="2800" b="1" i="1" dirty="0" smtClean="0">
                <a:solidFill>
                  <a:srgbClr val="00B0F0"/>
                </a:solidFill>
              </a:rPr>
            </a:br>
            <a:endParaRPr lang="fr-FR" sz="2800" i="1" dirty="0">
              <a:solidFill>
                <a:srgbClr val="00B0F0"/>
              </a:solidFill>
            </a:endParaRPr>
          </a:p>
        </p:txBody>
      </p:sp>
      <p:sp>
        <p:nvSpPr>
          <p:cNvPr id="3" name="Espace réservé du contenu 2"/>
          <p:cNvSpPr>
            <a:spLocks noGrp="1"/>
          </p:cNvSpPr>
          <p:nvPr>
            <p:ph idx="1"/>
          </p:nvPr>
        </p:nvSpPr>
        <p:spPr>
          <a:xfrm>
            <a:off x="457200" y="1357299"/>
            <a:ext cx="7467600" cy="4768866"/>
          </a:xfrm>
        </p:spPr>
        <p:txBody>
          <a:bodyPr>
            <a:normAutofit/>
          </a:bodyPr>
          <a:lstStyle/>
          <a:p>
            <a:pPr>
              <a:buNone/>
            </a:pPr>
            <a:endParaRPr lang="fr-FR" sz="2000" dirty="0" smtClean="0"/>
          </a:p>
          <a:p>
            <a:pPr algn="just"/>
            <a:r>
              <a:rPr lang="fr-FR" sz="2000" dirty="0" smtClean="0"/>
              <a:t>La révolution est :</a:t>
            </a:r>
          </a:p>
          <a:p>
            <a:pPr lvl="1" algn="just"/>
            <a:r>
              <a:rPr lang="fr-FR" sz="2000" dirty="0" smtClean="0"/>
              <a:t>IRM de flux :  hydrodynamique de LCS.</a:t>
            </a:r>
          </a:p>
          <a:p>
            <a:pPr lvl="1" algn="just"/>
            <a:r>
              <a:rPr lang="fr-FR" sz="2000" dirty="0" smtClean="0"/>
              <a:t>Tenseur de diffusion et tractographie</a:t>
            </a:r>
          </a:p>
          <a:p>
            <a:pPr lvl="1" algn="just">
              <a:buNone/>
            </a:pPr>
            <a:endParaRPr lang="fr-FR" sz="1800" dirty="0" smtClean="0"/>
          </a:p>
          <a:p>
            <a:pPr marL="420624" lvl="1" indent="-384048" algn="just">
              <a:buSzPct val="80000"/>
              <a:buFont typeface="Wingdings 2"/>
              <a:buChar char=""/>
            </a:pPr>
            <a:r>
              <a:rPr lang="fr-FR" sz="2000" dirty="0" smtClean="0"/>
              <a:t> Nouveaux paramètres:</a:t>
            </a:r>
          </a:p>
          <a:p>
            <a:pPr lvl="1" algn="just"/>
            <a:r>
              <a:rPr lang="fr-FR" sz="2000" dirty="0" err="1" smtClean="0">
                <a:solidFill>
                  <a:srgbClr val="FFFF00"/>
                </a:solidFill>
              </a:rPr>
              <a:t>CMRC</a:t>
            </a:r>
            <a:r>
              <a:rPr lang="fr-FR" sz="2000" dirty="0" smtClean="0"/>
              <a:t>: ration des la compression de Jonction B-M par la hernie Tonsillaire (si &gt; 60%)</a:t>
            </a:r>
          </a:p>
          <a:p>
            <a:pPr lvl="1" algn="just"/>
            <a:r>
              <a:rPr lang="fr-FR" sz="2000" dirty="0" smtClean="0"/>
              <a:t>Analyse morphométrique et </a:t>
            </a:r>
            <a:r>
              <a:rPr lang="fr-FR" sz="2000" dirty="0" smtClean="0">
                <a:solidFill>
                  <a:srgbClr val="FFFF00"/>
                </a:solidFill>
              </a:rPr>
              <a:t>stéréotaxique de</a:t>
            </a:r>
            <a:r>
              <a:rPr lang="fr-FR" sz="2000" dirty="0" smtClean="0"/>
              <a:t> la FCP.</a:t>
            </a:r>
          </a:p>
          <a:p>
            <a:pPr lvl="1" algn="just"/>
            <a:r>
              <a:rPr lang="fr-FR" sz="2000" dirty="0" smtClean="0"/>
              <a:t>IRM de flux: Identification des patients potentiel a la chirurgie/blocage de flux au niveau de FM.</a:t>
            </a:r>
          </a:p>
          <a:p>
            <a:pPr lvl="1" algn="just"/>
            <a:endParaRPr lang="fr-FR" sz="2000" dirty="0" smtClean="0"/>
          </a:p>
          <a:p>
            <a:pPr lvl="1" algn="just"/>
            <a:r>
              <a:rPr lang="fr-FR" sz="2000" dirty="0" smtClean="0">
                <a:solidFill>
                  <a:srgbClr val="FFFF00"/>
                </a:solidFill>
              </a:rPr>
              <a:t>TRACTOGRAPHIE</a:t>
            </a:r>
            <a:r>
              <a:rPr lang="fr-FR" sz="2000" dirty="0" smtClean="0"/>
              <a:t> du faisceau spinothalamique</a:t>
            </a:r>
            <a:endParaRPr lang="fr-FR" sz="1600" dirty="0" smtClean="0"/>
          </a:p>
        </p:txBody>
      </p:sp>
      <p:sp>
        <p:nvSpPr>
          <p:cNvPr id="4" name="Espace réservé du pied de page 3"/>
          <p:cNvSpPr>
            <a:spLocks noGrp="1"/>
          </p:cNvSpPr>
          <p:nvPr>
            <p:ph type="ftr" sz="quarter" idx="11"/>
          </p:nvPr>
        </p:nvSpPr>
        <p:spPr/>
        <p:txBody>
          <a:bodyPr/>
          <a:lstStyle/>
          <a:p>
            <a:r>
              <a:rPr lang="pt-BR" smtClean="0"/>
              <a:t>Syrinx 2020/ H . KHECHFOUD -faculte de medecine de Bejaia</a:t>
            </a:r>
            <a:endParaRPr lang="fr-FR" dirty="0"/>
          </a:p>
        </p:txBody>
      </p:sp>
      <p:pic>
        <p:nvPicPr>
          <p:cNvPr id="8" name="Picture 2"/>
          <p:cNvPicPr>
            <a:picLocks noChangeAspect="1" noChangeArrowheads="1"/>
          </p:cNvPicPr>
          <p:nvPr/>
        </p:nvPicPr>
        <p:blipFill>
          <a:blip r:embed="rId2"/>
          <a:srcRect/>
          <a:stretch>
            <a:fillRect/>
          </a:stretch>
        </p:blipFill>
        <p:spPr bwMode="auto">
          <a:xfrm>
            <a:off x="3633803" y="1285860"/>
            <a:ext cx="4652973" cy="2945009"/>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sp>
        <p:nvSpPr>
          <p:cNvPr id="4" name="Espace réservé du pied de page 3"/>
          <p:cNvSpPr>
            <a:spLocks noGrp="1"/>
          </p:cNvSpPr>
          <p:nvPr>
            <p:ph type="ftr" sz="quarter" idx="11"/>
          </p:nvPr>
        </p:nvSpPr>
        <p:spPr/>
        <p:txBody>
          <a:bodyPr/>
          <a:lstStyle/>
          <a:p>
            <a:r>
              <a:rPr lang="pt-BR" smtClean="0"/>
              <a:t>Syrinx 2020/ H . KHECHFOUD -faculte de medecine de Bejaia</a:t>
            </a:r>
            <a:endParaRPr lang="fr-F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i="1" dirty="0" smtClean="0">
                <a:solidFill>
                  <a:srgbClr val="00B0F0"/>
                </a:solidFill>
              </a:rPr>
              <a:t>Traitement chirurgicale:</a:t>
            </a:r>
            <a:endParaRPr lang="fr-FR" i="1" dirty="0">
              <a:solidFill>
                <a:srgbClr val="00B0F0"/>
              </a:solidFill>
            </a:endParaRPr>
          </a:p>
        </p:txBody>
      </p:sp>
      <p:sp>
        <p:nvSpPr>
          <p:cNvPr id="3" name="Espace réservé du contenu 2"/>
          <p:cNvSpPr>
            <a:spLocks noGrp="1"/>
          </p:cNvSpPr>
          <p:nvPr>
            <p:ph idx="1"/>
          </p:nvPr>
        </p:nvSpPr>
        <p:spPr>
          <a:xfrm>
            <a:off x="457200" y="1285861"/>
            <a:ext cx="8186766" cy="4840304"/>
          </a:xfrm>
        </p:spPr>
        <p:txBody>
          <a:bodyPr>
            <a:noAutofit/>
          </a:bodyPr>
          <a:lstStyle/>
          <a:p>
            <a:r>
              <a:rPr lang="fr-FR" sz="2400" dirty="0" smtClean="0"/>
              <a:t>Objectifs:</a:t>
            </a:r>
          </a:p>
          <a:p>
            <a:pPr lvl="1"/>
            <a:r>
              <a:rPr lang="fr-FR" sz="2000" dirty="0" smtClean="0"/>
              <a:t>Lever la compression sur la jonction bulbo=-médullaire .</a:t>
            </a:r>
          </a:p>
          <a:p>
            <a:pPr lvl="1"/>
            <a:r>
              <a:rPr lang="fr-FR" sz="2000" dirty="0" smtClean="0"/>
              <a:t>Rétablir les voies d écoulements du LCS.</a:t>
            </a:r>
          </a:p>
          <a:p>
            <a:pPr lvl="1"/>
            <a:r>
              <a:rPr lang="fr-FR" sz="2000" dirty="0" smtClean="0"/>
              <a:t>Arrêter la progression des dommages médullaires.</a:t>
            </a:r>
          </a:p>
          <a:p>
            <a:r>
              <a:rPr lang="fr-FR" sz="2400" dirty="0" smtClean="0"/>
              <a:t>Plusieurs combinaison des techniques .</a:t>
            </a:r>
          </a:p>
          <a:p>
            <a:r>
              <a:rPr lang="fr-FR" sz="2400" dirty="0" smtClean="0"/>
              <a:t>Le traitement n’est pas standardiser.</a:t>
            </a:r>
          </a:p>
          <a:p>
            <a:r>
              <a:rPr lang="fr-FR" sz="2400" dirty="0" smtClean="0"/>
              <a:t>Réponse individuel spécifique pour  chaque malade.</a:t>
            </a:r>
          </a:p>
          <a:p>
            <a:r>
              <a:rPr lang="fr-FR" sz="2400" dirty="0" smtClean="0"/>
              <a:t>La décompression du FM reste de lions la plus efficace et la plus réalisé avec des variante multiple. </a:t>
            </a:r>
          </a:p>
          <a:p>
            <a:endParaRPr lang="fr-FR" sz="2400" dirty="0" smtClean="0"/>
          </a:p>
          <a:p>
            <a:pPr>
              <a:buNone/>
            </a:pPr>
            <a:r>
              <a:rPr lang="fr-FR" sz="2400" dirty="0" smtClean="0"/>
              <a:t> </a:t>
            </a:r>
            <a:endParaRPr lang="fr-FR" sz="2400" dirty="0"/>
          </a:p>
        </p:txBody>
      </p:sp>
      <p:sp>
        <p:nvSpPr>
          <p:cNvPr id="4" name="Espace réservé du pied de page 3"/>
          <p:cNvSpPr>
            <a:spLocks noGrp="1"/>
          </p:cNvSpPr>
          <p:nvPr>
            <p:ph type="ftr" sz="quarter" idx="11"/>
          </p:nvPr>
        </p:nvSpPr>
        <p:spPr/>
        <p:txBody>
          <a:bodyPr/>
          <a:lstStyle/>
          <a:p>
            <a:r>
              <a:rPr lang="pt-BR" smtClean="0"/>
              <a:t>Syrinx 2020/ H . KHECHFOUD -faculte de medecine de Bejaia</a:t>
            </a:r>
            <a:endParaRPr lang="fr-FR" dirty="0"/>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3" name="Espace réservé du contenu 2"/>
          <p:cNvSpPr>
            <a:spLocks noGrp="1"/>
          </p:cNvSpPr>
          <p:nvPr>
            <p:ph idx="1"/>
          </p:nvPr>
        </p:nvSpPr>
        <p:spPr/>
        <p:txBody>
          <a:bodyPr>
            <a:normAutofit/>
          </a:bodyPr>
          <a:lstStyle/>
          <a:p>
            <a:pPr>
              <a:lnSpc>
                <a:spcPct val="150000"/>
              </a:lnSpc>
            </a:pPr>
            <a:r>
              <a:rPr lang="fr-FR" sz="2800" i="1" dirty="0" smtClean="0">
                <a:solidFill>
                  <a:srgbClr val="FFFF00"/>
                </a:solidFill>
              </a:rPr>
              <a:t> au cours du traitement de  la syringomyélie « Chaque chirurgien est convaincu que les méthodes de décompression du foramen magnum utilisées par lui sont optimales et produisent les meilleurs résultats »</a:t>
            </a:r>
          </a:p>
        </p:txBody>
      </p:sp>
      <p:sp>
        <p:nvSpPr>
          <p:cNvPr id="4" name="Espace réservé du pied de page 3"/>
          <p:cNvSpPr>
            <a:spLocks noGrp="1"/>
          </p:cNvSpPr>
          <p:nvPr>
            <p:ph type="ftr" sz="quarter" idx="11"/>
          </p:nvPr>
        </p:nvSpPr>
        <p:spPr>
          <a:xfrm>
            <a:off x="3428992" y="5857893"/>
            <a:ext cx="5538806" cy="722315"/>
          </a:xfrm>
        </p:spPr>
        <p:txBody>
          <a:bodyPr/>
          <a:lstStyle/>
          <a:p>
            <a:r>
              <a:rPr lang="pt-BR" sz="1600" dirty="0" smtClean="0">
                <a:solidFill>
                  <a:schemeClr val="bg1"/>
                </a:solidFill>
              </a:rPr>
              <a:t>Syrinx 2020/ H . KHECHFOUD -faculte de medecine de Bejaia</a:t>
            </a:r>
            <a:endParaRPr lang="fr-FR" sz="1050" dirty="0">
              <a:solidFill>
                <a:schemeClr val="bg1"/>
              </a:solidFill>
            </a:endParaRP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pt-BR" smtClean="0"/>
              <a:t>Syrinx 2020/ H . KHECHFOUD -faculte de medecine de Bejaia</a:t>
            </a:r>
            <a:endParaRPr lang="fr-FR" dirty="0"/>
          </a:p>
        </p:txBody>
      </p:sp>
      <p:sp>
        <p:nvSpPr>
          <p:cNvPr id="5" name="Espace réservé du contenu 4"/>
          <p:cNvSpPr>
            <a:spLocks noGrp="1"/>
          </p:cNvSpPr>
          <p:nvPr>
            <p:ph idx="1"/>
          </p:nvPr>
        </p:nvSpPr>
        <p:spPr>
          <a:xfrm>
            <a:off x="457200" y="1214422"/>
            <a:ext cx="8115328" cy="4214842"/>
          </a:xfrm>
        </p:spPr>
        <p:txBody>
          <a:bodyPr>
            <a:noAutofit/>
          </a:bodyPr>
          <a:lstStyle/>
          <a:p>
            <a:pPr lvl="0" algn="just">
              <a:lnSpc>
                <a:spcPct val="150000"/>
              </a:lnSpc>
              <a:defRPr/>
            </a:pPr>
            <a:r>
              <a:rPr lang="fr-FR" sz="2000" dirty="0" smtClean="0">
                <a:solidFill>
                  <a:srgbClr val="92D050"/>
                </a:solidFill>
              </a:rPr>
              <a:t>PARKER</a:t>
            </a:r>
            <a:r>
              <a:rPr lang="fr-FR" sz="2000" dirty="0" smtClean="0"/>
              <a:t> plaide pour une large ouverture.</a:t>
            </a:r>
          </a:p>
          <a:p>
            <a:pPr lvl="0" algn="just">
              <a:lnSpc>
                <a:spcPct val="150000"/>
              </a:lnSpc>
              <a:defRPr/>
            </a:pPr>
            <a:r>
              <a:rPr lang="fr-FR" sz="2000" dirty="0" smtClean="0">
                <a:solidFill>
                  <a:srgbClr val="92D050"/>
                </a:solidFill>
              </a:rPr>
              <a:t>L. GIAMMATTEI, </a:t>
            </a:r>
            <a:r>
              <a:rPr lang="fr-FR" sz="2000" dirty="0" smtClean="0"/>
              <a:t>insiste sur l’ouverture large du bord de FM qui doit être ouvert d’un condyle à autre.</a:t>
            </a:r>
          </a:p>
          <a:p>
            <a:pPr algn="just">
              <a:lnSpc>
                <a:spcPct val="150000"/>
              </a:lnSpc>
            </a:pPr>
            <a:r>
              <a:rPr lang="fr-FR" sz="2000" dirty="0" smtClean="0">
                <a:solidFill>
                  <a:srgbClr val="92D050"/>
                </a:solidFill>
              </a:rPr>
              <a:t>YONG</a:t>
            </a:r>
            <a:r>
              <a:rPr lang="fr-FR" sz="2000" dirty="0" smtClean="0"/>
              <a:t> signale l’aspect épais de la bande membraneuse occipito-</a:t>
            </a:r>
            <a:r>
              <a:rPr lang="fr-FR" sz="2000" dirty="0" err="1" smtClean="0"/>
              <a:t>atloidienne</a:t>
            </a:r>
            <a:r>
              <a:rPr lang="fr-FR" sz="2000" dirty="0" smtClean="0"/>
              <a:t> qu' il faut ouvrir pour une décompression optimale</a:t>
            </a:r>
          </a:p>
          <a:p>
            <a:pPr algn="just">
              <a:lnSpc>
                <a:spcPct val="150000"/>
              </a:lnSpc>
            </a:pPr>
            <a:r>
              <a:rPr lang="fr-FR" sz="2000" dirty="0" smtClean="0"/>
              <a:t>La résection de l’arc postérieur de C1 est nécessaire, parfois la résection de C2  (souvent  au cours de </a:t>
            </a:r>
            <a:r>
              <a:rPr lang="fr-FR" sz="2000" dirty="0" err="1" smtClean="0"/>
              <a:t>chiari</a:t>
            </a:r>
            <a:r>
              <a:rPr lang="fr-FR" sz="2000" dirty="0" smtClean="0"/>
              <a:t> type II)</a:t>
            </a:r>
          </a:p>
          <a:p>
            <a:pPr algn="just">
              <a:lnSpc>
                <a:spcPct val="150000"/>
              </a:lnSpc>
            </a:pPr>
            <a:r>
              <a:rPr lang="fr-FR" sz="2000" dirty="0" smtClean="0"/>
              <a:t>au cours des malformation osseuses associe le FM est rétrécisse d’avantage </a:t>
            </a:r>
          </a:p>
          <a:p>
            <a:pPr algn="just">
              <a:lnSpc>
                <a:spcPct val="150000"/>
              </a:lnSpc>
            </a:pPr>
            <a:r>
              <a:rPr lang="fr-FR" sz="2000" dirty="0" smtClean="0"/>
              <a:t>Une craniectomie large peut exposer a la ptose cérébelleuse .</a:t>
            </a:r>
          </a:p>
          <a:p>
            <a:pPr algn="just">
              <a:lnSpc>
                <a:spcPct val="150000"/>
              </a:lnSpc>
            </a:pPr>
            <a:endParaRPr lang="fr-FR" sz="2000" dirty="0"/>
          </a:p>
        </p:txBody>
      </p:sp>
      <p:sp>
        <p:nvSpPr>
          <p:cNvPr id="8" name="Titre 5"/>
          <p:cNvSpPr txBox="1">
            <a:spLocks/>
          </p:cNvSpPr>
          <p:nvPr/>
        </p:nvSpPr>
        <p:spPr>
          <a:xfrm>
            <a:off x="609600" y="214290"/>
            <a:ext cx="7467600" cy="1143000"/>
          </a:xfrm>
          <a:prstGeom prst="rect">
            <a:avLst/>
          </a:prstGeom>
        </p:spPr>
        <p:txBody>
          <a:bodyPr vert="horz" lIns="45720" rIns="4572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fr-FR" sz="3200" i="1" dirty="0" smtClean="0">
                <a:solidFill>
                  <a:srgbClr val="00B0F0"/>
                </a:solidFill>
                <a:latin typeface="+mj-lt"/>
                <a:ea typeface="+mj-ea"/>
                <a:cs typeface="+mj-cs"/>
              </a:rPr>
              <a:t>Etendue de la </a:t>
            </a:r>
            <a:r>
              <a:rPr kumimoji="0" lang="fr-FR" sz="3200" b="0" i="1" u="none" strike="noStrike" kern="1200" cap="none" spc="0" normalizeH="0" baseline="0" noProof="0" dirty="0" smtClean="0">
                <a:ln>
                  <a:noFill/>
                </a:ln>
                <a:solidFill>
                  <a:srgbClr val="00B0F0"/>
                </a:solidFill>
                <a:effectLst/>
                <a:uLnTx/>
                <a:uFillTx/>
                <a:latin typeface="+mj-lt"/>
                <a:ea typeface="+mj-ea"/>
                <a:cs typeface="+mj-cs"/>
              </a:rPr>
              <a:t>craniectomie</a:t>
            </a:r>
            <a:endParaRPr kumimoji="0" lang="fr-FR" sz="3200" b="0" i="1" u="none" strike="noStrike" kern="1200" cap="none" spc="0" normalizeH="0" baseline="0" noProof="0" dirty="0">
              <a:ln>
                <a:noFill/>
              </a:ln>
              <a:solidFill>
                <a:srgbClr val="00B0F0"/>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pt-BR" smtClean="0"/>
              <a:t>Syrinx 2020/ H . KHECHFOUD -faculte de medecine de Bejaia</a:t>
            </a:r>
            <a:endParaRPr lang="fr-FR"/>
          </a:p>
        </p:txBody>
      </p:sp>
      <p:sp>
        <p:nvSpPr>
          <p:cNvPr id="5" name="Espace réservé du contenu 4"/>
          <p:cNvSpPr>
            <a:spLocks noGrp="1"/>
          </p:cNvSpPr>
          <p:nvPr>
            <p:ph idx="1"/>
          </p:nvPr>
        </p:nvSpPr>
        <p:spPr>
          <a:xfrm>
            <a:off x="457200" y="1571612"/>
            <a:ext cx="8115328" cy="4214842"/>
          </a:xfrm>
        </p:spPr>
        <p:txBody>
          <a:bodyPr>
            <a:noAutofit/>
          </a:bodyPr>
          <a:lstStyle/>
          <a:p>
            <a:pPr lvl="0" algn="just">
              <a:lnSpc>
                <a:spcPct val="150000"/>
              </a:lnSpc>
              <a:defRPr/>
            </a:pPr>
            <a:r>
              <a:rPr lang="fr-FR" sz="2000" dirty="0" smtClean="0"/>
              <a:t>Une </a:t>
            </a:r>
            <a:r>
              <a:rPr lang="fr-FR" sz="2000" dirty="0" err="1" smtClean="0"/>
              <a:t>cranectomie</a:t>
            </a:r>
            <a:r>
              <a:rPr lang="fr-FR" sz="2000" dirty="0" smtClean="0"/>
              <a:t> :</a:t>
            </a:r>
          </a:p>
          <a:p>
            <a:pPr lvl="2" algn="just">
              <a:lnSpc>
                <a:spcPct val="150000"/>
              </a:lnSpc>
              <a:defRPr/>
            </a:pPr>
            <a:r>
              <a:rPr lang="fr-FR" sz="2000" dirty="0" smtClean="0"/>
              <a:t> surface 3x3 cm ou 3x4 cm.</a:t>
            </a:r>
          </a:p>
          <a:p>
            <a:pPr lvl="2" algn="just">
              <a:lnSpc>
                <a:spcPct val="150000"/>
              </a:lnSpc>
              <a:defRPr/>
            </a:pPr>
            <a:r>
              <a:rPr lang="fr-FR" sz="2000" dirty="0" smtClean="0"/>
              <a:t>De forme  trapézoïde a base inferieure.</a:t>
            </a:r>
          </a:p>
          <a:p>
            <a:pPr lvl="2">
              <a:lnSpc>
                <a:spcPct val="150000"/>
              </a:lnSpc>
              <a:defRPr/>
            </a:pPr>
            <a:r>
              <a:rPr lang="fr-FR" sz="2000" dirty="0" smtClean="0"/>
              <a:t>Résection large  de bord postérieur de FM de condyle a condyle. </a:t>
            </a:r>
            <a:endParaRPr lang="fr-FR" sz="2000" dirty="0" smtClean="0">
              <a:solidFill>
                <a:srgbClr val="92D050"/>
              </a:solidFill>
            </a:endParaRPr>
          </a:p>
          <a:p>
            <a:pPr lvl="0" algn="just">
              <a:lnSpc>
                <a:spcPct val="150000"/>
              </a:lnSpc>
              <a:defRPr/>
            </a:pPr>
            <a:r>
              <a:rPr lang="fr-FR" sz="2000" dirty="0" smtClean="0"/>
              <a:t>Résection de l’arc postérieur de C1.</a:t>
            </a:r>
          </a:p>
          <a:p>
            <a:pPr lvl="0" algn="just">
              <a:lnSpc>
                <a:spcPct val="150000"/>
              </a:lnSpc>
              <a:defRPr/>
            </a:pPr>
            <a:r>
              <a:rPr lang="fr-FR" sz="2000" dirty="0" smtClean="0"/>
              <a:t>Résection de la lame de C2 si nécessaire (descente importante des tonsilles)</a:t>
            </a:r>
          </a:p>
          <a:p>
            <a:pPr lvl="0" algn="just">
              <a:lnSpc>
                <a:spcPct val="150000"/>
              </a:lnSpc>
              <a:defRPr/>
            </a:pPr>
            <a:endParaRPr lang="fr-FR" sz="2400" dirty="0" smtClean="0"/>
          </a:p>
          <a:p>
            <a:pPr lvl="0" algn="just">
              <a:lnSpc>
                <a:spcPct val="150000"/>
              </a:lnSpc>
              <a:defRPr/>
            </a:pPr>
            <a:endParaRPr lang="fr-FR" sz="2400" dirty="0" smtClean="0"/>
          </a:p>
          <a:p>
            <a:pPr algn="just">
              <a:lnSpc>
                <a:spcPct val="150000"/>
              </a:lnSpc>
            </a:pPr>
            <a:r>
              <a:rPr lang="fr-FR" sz="2400" dirty="0" smtClean="0"/>
              <a:t>Une craniectomie large peut exposer a la ptose cérébelleuse .</a:t>
            </a:r>
          </a:p>
          <a:p>
            <a:pPr algn="just">
              <a:lnSpc>
                <a:spcPct val="150000"/>
              </a:lnSpc>
            </a:pPr>
            <a:endParaRPr lang="fr-FR" sz="2400" dirty="0"/>
          </a:p>
        </p:txBody>
      </p:sp>
      <p:sp>
        <p:nvSpPr>
          <p:cNvPr id="8" name="Titre 5"/>
          <p:cNvSpPr txBox="1">
            <a:spLocks/>
          </p:cNvSpPr>
          <p:nvPr/>
        </p:nvSpPr>
        <p:spPr>
          <a:xfrm>
            <a:off x="609600" y="427039"/>
            <a:ext cx="7467600" cy="1143000"/>
          </a:xfrm>
          <a:prstGeom prst="rect">
            <a:avLst/>
          </a:prstGeom>
        </p:spPr>
        <p:txBody>
          <a:bodyPr vert="horz" lIns="45720" rIns="4572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fr-FR" sz="3200" i="1" dirty="0" smtClean="0">
                <a:solidFill>
                  <a:srgbClr val="00B0F0"/>
                </a:solidFill>
                <a:latin typeface="+mj-lt"/>
                <a:ea typeface="+mj-ea"/>
                <a:cs typeface="+mj-cs"/>
              </a:rPr>
              <a:t>Etendue de la </a:t>
            </a:r>
            <a:r>
              <a:rPr kumimoji="0" lang="fr-FR" sz="3200" b="0" i="1" u="none" strike="noStrike" kern="1200" cap="none" spc="0" normalizeH="0" baseline="0" noProof="0" dirty="0" smtClean="0">
                <a:ln>
                  <a:noFill/>
                </a:ln>
                <a:solidFill>
                  <a:srgbClr val="00B0F0"/>
                </a:solidFill>
                <a:effectLst/>
                <a:uLnTx/>
                <a:uFillTx/>
                <a:latin typeface="+mj-lt"/>
                <a:ea typeface="+mj-ea"/>
                <a:cs typeface="+mj-cs"/>
              </a:rPr>
              <a:t>craniectomie</a:t>
            </a:r>
            <a:endParaRPr kumimoji="0" lang="fr-FR" sz="3200" b="0" i="1" u="none" strike="noStrike" kern="1200" cap="none" spc="0" normalizeH="0" baseline="0" noProof="0" dirty="0">
              <a:ln>
                <a:noFill/>
              </a:ln>
              <a:solidFill>
                <a:srgbClr val="00B0F0"/>
              </a:solidFill>
              <a:effectLst/>
              <a:uLnTx/>
              <a:uFillTx/>
              <a:latin typeface="+mj-lt"/>
              <a:ea typeface="+mj-ea"/>
              <a:cs typeface="+mj-cs"/>
            </a:endParaRPr>
          </a:p>
        </p:txBody>
      </p:sp>
      <p:pic>
        <p:nvPicPr>
          <p:cNvPr id="6" name="Picture 3"/>
          <p:cNvPicPr>
            <a:picLocks noChangeAspect="1" noChangeArrowheads="1"/>
          </p:cNvPicPr>
          <p:nvPr/>
        </p:nvPicPr>
        <p:blipFill>
          <a:blip r:embed="rId3"/>
          <a:srcRect b="3208"/>
          <a:stretch>
            <a:fillRect/>
          </a:stretch>
        </p:blipFill>
        <p:spPr bwMode="auto">
          <a:xfrm>
            <a:off x="1785918" y="1500174"/>
            <a:ext cx="6859604" cy="3143272"/>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60389"/>
            <a:ext cx="7467600" cy="868347"/>
          </a:xfrm>
        </p:spPr>
        <p:txBody>
          <a:bodyPr>
            <a:normAutofit/>
          </a:bodyPr>
          <a:lstStyle/>
          <a:p>
            <a:r>
              <a:rPr lang="fr-FR" sz="3600" i="1" dirty="0" smtClean="0">
                <a:solidFill>
                  <a:srgbClr val="00B0F0"/>
                </a:solidFill>
              </a:rPr>
              <a:t>Ouverture durale</a:t>
            </a:r>
            <a:endParaRPr lang="fr-FR" sz="3600" i="1" dirty="0">
              <a:solidFill>
                <a:srgbClr val="00B0F0"/>
              </a:solidFill>
            </a:endParaRPr>
          </a:p>
        </p:txBody>
      </p:sp>
      <p:sp>
        <p:nvSpPr>
          <p:cNvPr id="3" name="Espace réservé du contenu 2"/>
          <p:cNvSpPr>
            <a:spLocks noGrp="1"/>
          </p:cNvSpPr>
          <p:nvPr>
            <p:ph idx="1"/>
          </p:nvPr>
        </p:nvSpPr>
        <p:spPr>
          <a:xfrm>
            <a:off x="857224" y="1600201"/>
            <a:ext cx="7215238" cy="4525963"/>
          </a:xfrm>
        </p:spPr>
        <p:txBody>
          <a:bodyPr>
            <a:noAutofit/>
          </a:bodyPr>
          <a:lstStyle/>
          <a:p>
            <a:pPr>
              <a:lnSpc>
                <a:spcPct val="170000"/>
              </a:lnSpc>
            </a:pPr>
            <a:r>
              <a:rPr lang="fr-FR" sz="2400" dirty="0" smtClean="0"/>
              <a:t>Classiquement en Y. une incision linéaire centré sur la limite dure-mère crânienne t rachidienne est suffisante en général</a:t>
            </a:r>
          </a:p>
          <a:p>
            <a:pPr>
              <a:lnSpc>
                <a:spcPct val="170000"/>
              </a:lnSpc>
            </a:pPr>
            <a:r>
              <a:rPr lang="fr-FR" sz="2400" dirty="0" smtClean="0"/>
              <a:t>Ligature de sinus occipital a son origine.</a:t>
            </a:r>
          </a:p>
          <a:p>
            <a:pPr>
              <a:lnSpc>
                <a:spcPct val="120000"/>
              </a:lnSpc>
            </a:pPr>
            <a:r>
              <a:rPr lang="fr-FR" sz="2400" dirty="0" err="1" smtClean="0">
                <a:solidFill>
                  <a:srgbClr val="92D050"/>
                </a:solidFill>
              </a:rPr>
              <a:t>HAYASHY</a:t>
            </a:r>
            <a:r>
              <a:rPr lang="fr-FR" sz="2400" dirty="0" smtClean="0">
                <a:solidFill>
                  <a:srgbClr val="92D050"/>
                </a:solidFill>
              </a:rPr>
              <a:t> (2018)</a:t>
            </a:r>
            <a:r>
              <a:rPr lang="fr-FR" sz="2400" dirty="0" smtClean="0"/>
              <a:t> propose une incision en ligne circulaire passant par la limite de la dure-mère crânienne et cervicale.</a:t>
            </a:r>
          </a:p>
          <a:p>
            <a:pPr>
              <a:lnSpc>
                <a:spcPct val="120000"/>
              </a:lnSpc>
            </a:pPr>
            <a:r>
              <a:rPr lang="fr-FR" sz="2400" dirty="0" smtClean="0"/>
              <a:t>Laborieuse </a:t>
            </a:r>
            <a:r>
              <a:rPr lang="fr-FR" sz="2400" dirty="0" smtClean="0"/>
              <a:t>lors des reprises  chirurgicales.</a:t>
            </a:r>
            <a:endParaRPr lang="fr-FR" sz="2400" dirty="0"/>
          </a:p>
        </p:txBody>
      </p:sp>
      <p:sp>
        <p:nvSpPr>
          <p:cNvPr id="4" name="Espace réservé du pied de page 3"/>
          <p:cNvSpPr>
            <a:spLocks noGrp="1"/>
          </p:cNvSpPr>
          <p:nvPr>
            <p:ph type="ftr" sz="quarter" idx="11"/>
          </p:nvPr>
        </p:nvSpPr>
        <p:spPr/>
        <p:txBody>
          <a:bodyPr/>
          <a:lstStyle/>
          <a:p>
            <a:r>
              <a:rPr lang="pt-BR" smtClean="0"/>
              <a:t>Syrinx 2020/ H . KHECHFOUD -faculte de medecine de Bejaia</a:t>
            </a:r>
            <a:endParaRPr lang="fr-F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60389"/>
            <a:ext cx="7467600" cy="868347"/>
          </a:xfrm>
        </p:spPr>
        <p:txBody>
          <a:bodyPr>
            <a:normAutofit/>
          </a:bodyPr>
          <a:lstStyle/>
          <a:p>
            <a:r>
              <a:rPr lang="fr-FR" sz="3600" i="1" dirty="0" smtClean="0">
                <a:solidFill>
                  <a:srgbClr val="00B0F0"/>
                </a:solidFill>
              </a:rPr>
              <a:t>Ouverture durale:</a:t>
            </a:r>
            <a:endParaRPr lang="fr-FR" sz="3600" i="1" dirty="0">
              <a:solidFill>
                <a:srgbClr val="00B0F0"/>
              </a:solidFill>
            </a:endParaRPr>
          </a:p>
        </p:txBody>
      </p:sp>
      <p:sp>
        <p:nvSpPr>
          <p:cNvPr id="3" name="Espace réservé du contenu 2"/>
          <p:cNvSpPr>
            <a:spLocks noGrp="1"/>
          </p:cNvSpPr>
          <p:nvPr>
            <p:ph idx="1"/>
          </p:nvPr>
        </p:nvSpPr>
        <p:spPr>
          <a:xfrm>
            <a:off x="457200" y="1600201"/>
            <a:ext cx="6829444" cy="471477"/>
          </a:xfrm>
        </p:spPr>
        <p:txBody>
          <a:bodyPr>
            <a:noAutofit/>
          </a:bodyPr>
          <a:lstStyle/>
          <a:p>
            <a:pPr>
              <a:lnSpc>
                <a:spcPct val="120000"/>
              </a:lnSpc>
            </a:pPr>
            <a:r>
              <a:rPr lang="fr-FR" sz="1700" dirty="0" smtClean="0"/>
              <a:t>Laborieuse </a:t>
            </a:r>
            <a:r>
              <a:rPr lang="fr-FR" sz="1700" dirty="0" smtClean="0"/>
              <a:t>lors des reprises  chirurgicales.</a:t>
            </a:r>
            <a:endParaRPr lang="fr-FR" sz="1700" dirty="0"/>
          </a:p>
        </p:txBody>
      </p:sp>
      <p:sp>
        <p:nvSpPr>
          <p:cNvPr id="4" name="Espace réservé du pied de page 3"/>
          <p:cNvSpPr>
            <a:spLocks noGrp="1"/>
          </p:cNvSpPr>
          <p:nvPr>
            <p:ph type="ftr" sz="quarter" idx="11"/>
          </p:nvPr>
        </p:nvSpPr>
        <p:spPr/>
        <p:txBody>
          <a:bodyPr/>
          <a:lstStyle/>
          <a:p>
            <a:r>
              <a:rPr lang="pt-BR" smtClean="0"/>
              <a:t>Syrinx 2020/ H . KHECHFOUD -faculte de medecine de Bejaia</a:t>
            </a:r>
            <a:endParaRPr lang="fr-FR"/>
          </a:p>
        </p:txBody>
      </p:sp>
      <p:pic>
        <p:nvPicPr>
          <p:cNvPr id="6" name="OUVERTURE DURAL REPRISE.mov">
            <a:hlinkClick r:id="" action="ppaction://media"/>
          </p:cNvPr>
          <p:cNvPicPr>
            <a:picLocks noRot="1" noChangeAspect="1"/>
          </p:cNvPicPr>
          <p:nvPr>
            <a:videoFile r:link="rId1"/>
          </p:nvPr>
        </p:nvPicPr>
        <p:blipFill>
          <a:blip r:embed="rId3"/>
          <a:stretch>
            <a:fillRect/>
          </a:stretch>
        </p:blipFill>
        <p:spPr>
          <a:xfrm>
            <a:off x="1214414" y="2285992"/>
            <a:ext cx="4000528" cy="300039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28674" name="Picture 2"/>
          <p:cNvPicPr>
            <a:picLocks noChangeAspect="1" noChangeArrowheads="1"/>
          </p:cNvPicPr>
          <p:nvPr/>
        </p:nvPicPr>
        <p:blipFill>
          <a:blip r:embed="rId4"/>
          <a:srcRect/>
          <a:stretch>
            <a:fillRect/>
          </a:stretch>
        </p:blipFill>
        <p:spPr bwMode="auto">
          <a:xfrm>
            <a:off x="5643570" y="1103506"/>
            <a:ext cx="2928958" cy="4139996"/>
          </a:xfrm>
          <a:prstGeom prst="rect">
            <a:avLst/>
          </a:prstGeom>
          <a:noFill/>
          <a:ln w="9525">
            <a:noFill/>
            <a:miter lim="800000"/>
            <a:headEnd/>
            <a:tailEnd/>
          </a:ln>
          <a:effectLst/>
        </p:spPr>
      </p:pic>
      <p:sp>
        <p:nvSpPr>
          <p:cNvPr id="8" name="Flèche vers le bas 7"/>
          <p:cNvSpPr/>
          <p:nvPr/>
        </p:nvSpPr>
        <p:spPr>
          <a:xfrm flipV="1">
            <a:off x="7143768" y="2714620"/>
            <a:ext cx="214314" cy="28575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22" presetClass="entr" presetSubtype="4" repeatCount="indefinite" fill="hold" grpId="0" nodeType="withEffect">
                                  <p:stCondLst>
                                    <p:cond delay="1500"/>
                                  </p:stCondLst>
                                  <p:childTnLst>
                                    <p:set>
                                      <p:cBhvr>
                                        <p:cTn id="8" dur="1" fill="hold">
                                          <p:stCondLst>
                                            <p:cond delay="0"/>
                                          </p:stCondLst>
                                        </p:cTn>
                                        <p:tgtEl>
                                          <p:spTgt spid="8"/>
                                        </p:tgtEl>
                                        <p:attrNameLst>
                                          <p:attrName>style.visibility</p:attrName>
                                        </p:attrNameLst>
                                      </p:cBhvr>
                                      <p:to>
                                        <p:strVal val="visible"/>
                                      </p:to>
                                    </p:set>
                                    <p:animEffect transition="in" filter="wipe(down)">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10" fill="hold" display="0">
                  <p:stCondLst>
                    <p:cond delay="indefinite"/>
                  </p:stCondLst>
                  <p:endCondLst>
                    <p:cond evt="onNext" delay="0">
                      <p:tgtEl>
                        <p:sldTgt/>
                      </p:tgtEl>
                    </p:cond>
                    <p:cond evt="onPrev" delay="0">
                      <p:tgtEl>
                        <p:sldTgt/>
                      </p:tgtEl>
                    </p:cond>
                  </p:endCondLst>
                </p:cTn>
                <p:tgtEl>
                  <p:spTgt spid="6"/>
                </p:tgtEl>
              </p:cMediaNode>
            </p:video>
          </p:childTnLst>
        </p:cTn>
      </p:par>
    </p:tnLst>
    <p:bldLst>
      <p:bldP spid="8"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dirty="0" smtClean="0">
                <a:solidFill>
                  <a:srgbClr val="00B0F0"/>
                </a:solidFill>
                <a:latin typeface="Calibri" pitchFamily="34" charset="0"/>
                <a:cs typeface="Calibri" pitchFamily="34" charset="0"/>
              </a:rPr>
              <a:t>Place de la tonsillectomie:</a:t>
            </a:r>
            <a:endParaRPr lang="fr-FR" sz="4000" dirty="0">
              <a:solidFill>
                <a:srgbClr val="00B0F0"/>
              </a:solidFill>
              <a:latin typeface="Calibri" pitchFamily="34" charset="0"/>
              <a:cs typeface="Calibri" pitchFamily="34" charset="0"/>
            </a:endParaRPr>
          </a:p>
        </p:txBody>
      </p:sp>
      <p:sp>
        <p:nvSpPr>
          <p:cNvPr id="3" name="Espace réservé du contenu 2"/>
          <p:cNvSpPr>
            <a:spLocks noGrp="1"/>
          </p:cNvSpPr>
          <p:nvPr>
            <p:ph idx="1"/>
          </p:nvPr>
        </p:nvSpPr>
        <p:spPr>
          <a:xfrm>
            <a:off x="642910" y="1785926"/>
            <a:ext cx="4000528" cy="4411676"/>
          </a:xfrm>
        </p:spPr>
        <p:txBody>
          <a:bodyPr>
            <a:normAutofit/>
          </a:bodyPr>
          <a:lstStyle/>
          <a:p>
            <a:pPr algn="just"/>
            <a:r>
              <a:rPr lang="fr-FR" sz="2000" dirty="0" smtClean="0"/>
              <a:t>1- Repositionnement.</a:t>
            </a:r>
          </a:p>
          <a:p>
            <a:pPr algn="just"/>
            <a:r>
              <a:rPr lang="fr-FR" sz="2000" dirty="0" smtClean="0"/>
              <a:t>2- réduction avec incision piale latere.</a:t>
            </a:r>
          </a:p>
          <a:p>
            <a:pPr algn="just"/>
            <a:r>
              <a:rPr lang="fr-FR" sz="2000" dirty="0" smtClean="0"/>
              <a:t>3- si impossibilité de progresser vers le trou de Magendie – résection.</a:t>
            </a:r>
          </a:p>
          <a:p>
            <a:pPr algn="just"/>
            <a:r>
              <a:rPr lang="fr-FR" sz="2000" dirty="0" smtClean="0"/>
              <a:t>Au cours de la résection </a:t>
            </a:r>
          </a:p>
          <a:p>
            <a:pPr algn="just">
              <a:buNone/>
            </a:pPr>
            <a:endParaRPr lang="fr-FR" sz="2000" dirty="0" smtClean="0"/>
          </a:p>
          <a:p>
            <a:pPr algn="just">
              <a:buNone/>
            </a:pPr>
            <a:r>
              <a:rPr lang="fr-FR" sz="2000" dirty="0" smtClean="0">
                <a:solidFill>
                  <a:srgbClr val="FFFF00"/>
                </a:solidFill>
              </a:rPr>
              <a:t>Expose a une arachnoïdite à long terme et à échec thérapeutique après une amélioration initiale.</a:t>
            </a:r>
            <a:endParaRPr lang="fr-FR" sz="2000" dirty="0">
              <a:solidFill>
                <a:srgbClr val="FFFF00"/>
              </a:solidFill>
            </a:endParaRPr>
          </a:p>
        </p:txBody>
      </p:sp>
      <p:sp>
        <p:nvSpPr>
          <p:cNvPr id="4" name="Espace réservé du pied de page 3"/>
          <p:cNvSpPr>
            <a:spLocks noGrp="1"/>
          </p:cNvSpPr>
          <p:nvPr>
            <p:ph type="ftr" sz="quarter" idx="11"/>
          </p:nvPr>
        </p:nvSpPr>
        <p:spPr/>
        <p:txBody>
          <a:bodyPr/>
          <a:lstStyle/>
          <a:p>
            <a:r>
              <a:rPr lang="pt-BR" smtClean="0"/>
              <a:t>Syrinx 2020/ H . KHECHFOUD -faculte de medecine de Bejaia</a:t>
            </a:r>
            <a:endParaRPr lang="fr-FR"/>
          </a:p>
        </p:txBody>
      </p:sp>
      <p:pic>
        <p:nvPicPr>
          <p:cNvPr id="6" name="Picture 2"/>
          <p:cNvPicPr>
            <a:picLocks noChangeAspect="1" noChangeArrowheads="1"/>
          </p:cNvPicPr>
          <p:nvPr/>
        </p:nvPicPr>
        <p:blipFill>
          <a:blip r:embed="rId2"/>
          <a:srcRect/>
          <a:stretch>
            <a:fillRect/>
          </a:stretch>
        </p:blipFill>
        <p:spPr bwMode="auto">
          <a:xfrm>
            <a:off x="2281266" y="1071546"/>
            <a:ext cx="6362700" cy="337185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dirty="0" smtClean="0">
                <a:solidFill>
                  <a:srgbClr val="00B0F0"/>
                </a:solidFill>
                <a:latin typeface="Calibri" pitchFamily="34" charset="0"/>
                <a:cs typeface="Calibri" pitchFamily="34" charset="0"/>
              </a:rPr>
              <a:t>Place de la tonsillectomie:</a:t>
            </a:r>
            <a:endParaRPr lang="fr-FR" sz="4000" dirty="0">
              <a:solidFill>
                <a:srgbClr val="00B0F0"/>
              </a:solidFill>
              <a:latin typeface="Calibri" pitchFamily="34" charset="0"/>
              <a:cs typeface="Calibri" pitchFamily="34" charset="0"/>
            </a:endParaRPr>
          </a:p>
        </p:txBody>
      </p:sp>
      <p:sp>
        <p:nvSpPr>
          <p:cNvPr id="3" name="Espace réservé du contenu 2"/>
          <p:cNvSpPr>
            <a:spLocks noGrp="1"/>
          </p:cNvSpPr>
          <p:nvPr>
            <p:ph idx="1"/>
          </p:nvPr>
        </p:nvSpPr>
        <p:spPr>
          <a:xfrm>
            <a:off x="642910" y="1785926"/>
            <a:ext cx="4000528" cy="4411676"/>
          </a:xfrm>
        </p:spPr>
        <p:txBody>
          <a:bodyPr>
            <a:normAutofit/>
          </a:bodyPr>
          <a:lstStyle/>
          <a:p>
            <a:pPr algn="just"/>
            <a:r>
              <a:rPr lang="fr-FR" sz="2000" dirty="0" smtClean="0"/>
              <a:t>1- Repositionnement.</a:t>
            </a:r>
          </a:p>
          <a:p>
            <a:pPr algn="just"/>
            <a:r>
              <a:rPr lang="fr-FR" sz="2000" dirty="0" smtClean="0"/>
              <a:t>2- réduction avec incision piale latere.</a:t>
            </a:r>
          </a:p>
          <a:p>
            <a:pPr algn="just"/>
            <a:r>
              <a:rPr lang="fr-FR" sz="2000" dirty="0" smtClean="0"/>
              <a:t>3- si impossibilité de progresser vers le trou de Magendie – résection.</a:t>
            </a:r>
          </a:p>
          <a:p>
            <a:pPr algn="just"/>
            <a:r>
              <a:rPr lang="fr-FR" sz="2000" dirty="0" smtClean="0"/>
              <a:t>Au cours de la résection </a:t>
            </a:r>
          </a:p>
          <a:p>
            <a:pPr algn="just">
              <a:buNone/>
            </a:pPr>
            <a:endParaRPr lang="fr-FR" sz="2000" dirty="0" smtClean="0"/>
          </a:p>
          <a:p>
            <a:pPr algn="just">
              <a:buNone/>
            </a:pPr>
            <a:r>
              <a:rPr lang="fr-FR" sz="2000" dirty="0" smtClean="0">
                <a:solidFill>
                  <a:srgbClr val="FFFF00"/>
                </a:solidFill>
              </a:rPr>
              <a:t>Expose a une arachnoïdite à long terme et à échec thérapeutique après une amélioration initiale.</a:t>
            </a:r>
            <a:endParaRPr lang="fr-FR" sz="2000" dirty="0">
              <a:solidFill>
                <a:srgbClr val="FFFF00"/>
              </a:solidFill>
            </a:endParaRPr>
          </a:p>
        </p:txBody>
      </p:sp>
      <p:sp>
        <p:nvSpPr>
          <p:cNvPr id="4" name="Espace réservé du pied de page 3"/>
          <p:cNvSpPr>
            <a:spLocks noGrp="1"/>
          </p:cNvSpPr>
          <p:nvPr>
            <p:ph type="ftr" sz="quarter" idx="11"/>
          </p:nvPr>
        </p:nvSpPr>
        <p:spPr/>
        <p:txBody>
          <a:bodyPr/>
          <a:lstStyle/>
          <a:p>
            <a:r>
              <a:rPr lang="pt-BR" smtClean="0"/>
              <a:t>Syrinx 2020/ H . KHECHFOUD -faculte de medecine de Bejaia</a:t>
            </a:r>
            <a:endParaRPr lang="fr-FR"/>
          </a:p>
        </p:txBody>
      </p:sp>
      <p:pic>
        <p:nvPicPr>
          <p:cNvPr id="7" name="dis TONSIL COAGULÉvu mobil tensil.mov">
            <a:hlinkClick r:id="" action="ppaction://media"/>
          </p:cNvPr>
          <p:cNvPicPr>
            <a:picLocks noRot="1" noChangeAspect="1"/>
          </p:cNvPicPr>
          <p:nvPr>
            <a:videoFile r:link="rId1"/>
          </p:nvPr>
        </p:nvPicPr>
        <p:blipFill>
          <a:blip r:embed="rId3"/>
          <a:stretch>
            <a:fillRect/>
          </a:stretch>
        </p:blipFill>
        <p:spPr>
          <a:xfrm>
            <a:off x="4905388" y="2035959"/>
            <a:ext cx="3381388" cy="253604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dirty="0" smtClean="0">
                <a:solidFill>
                  <a:srgbClr val="00B0F0"/>
                </a:solidFill>
                <a:latin typeface="Calibri" pitchFamily="34" charset="0"/>
                <a:cs typeface="Calibri" pitchFamily="34" charset="0"/>
              </a:rPr>
              <a:t>Place de la tonsillectomie:</a:t>
            </a:r>
            <a:endParaRPr lang="fr-FR" sz="4000" dirty="0">
              <a:solidFill>
                <a:srgbClr val="00B0F0"/>
              </a:solidFill>
              <a:latin typeface="Calibri" pitchFamily="34" charset="0"/>
              <a:cs typeface="Calibri" pitchFamily="34" charset="0"/>
            </a:endParaRPr>
          </a:p>
        </p:txBody>
      </p:sp>
      <p:sp>
        <p:nvSpPr>
          <p:cNvPr id="3" name="Espace réservé du contenu 2"/>
          <p:cNvSpPr>
            <a:spLocks noGrp="1"/>
          </p:cNvSpPr>
          <p:nvPr>
            <p:ph idx="1"/>
          </p:nvPr>
        </p:nvSpPr>
        <p:spPr>
          <a:xfrm>
            <a:off x="642910" y="1785926"/>
            <a:ext cx="7715304" cy="4411676"/>
          </a:xfrm>
        </p:spPr>
        <p:txBody>
          <a:bodyPr>
            <a:normAutofit/>
          </a:bodyPr>
          <a:lstStyle/>
          <a:p>
            <a:pPr algn="just"/>
            <a:r>
              <a:rPr lang="fr-FR" sz="2000" dirty="0" smtClean="0"/>
              <a:t>1- Repositionnement.</a:t>
            </a:r>
          </a:p>
          <a:p>
            <a:pPr algn="just"/>
            <a:r>
              <a:rPr lang="fr-FR" sz="2000" dirty="0" smtClean="0"/>
              <a:t>2- réduction avec incision piale latere.</a:t>
            </a:r>
          </a:p>
          <a:p>
            <a:pPr algn="just"/>
            <a:r>
              <a:rPr lang="fr-FR" sz="2000" dirty="0" smtClean="0"/>
              <a:t>3- si impossibilité de progresser vers le trou de Magendie – résection.</a:t>
            </a:r>
          </a:p>
          <a:p>
            <a:pPr algn="just">
              <a:buNone/>
            </a:pPr>
            <a:endParaRPr lang="fr-FR" sz="2000" dirty="0" smtClean="0"/>
          </a:p>
          <a:p>
            <a:pPr algn="just">
              <a:buNone/>
            </a:pPr>
            <a:r>
              <a:rPr lang="fr-FR" sz="2000" dirty="0" smtClean="0">
                <a:solidFill>
                  <a:srgbClr val="FFFF00"/>
                </a:solidFill>
              </a:rPr>
              <a:t>Risque d’arachnoïdite à long terme et à échec thérapeutique après une amélioration initiale.</a:t>
            </a:r>
            <a:endParaRPr lang="fr-FR" sz="2000" dirty="0">
              <a:solidFill>
                <a:srgbClr val="FFFF00"/>
              </a:solidFill>
            </a:endParaRPr>
          </a:p>
        </p:txBody>
      </p:sp>
      <p:sp>
        <p:nvSpPr>
          <p:cNvPr id="4" name="Espace réservé du pied de page 3"/>
          <p:cNvSpPr>
            <a:spLocks noGrp="1"/>
          </p:cNvSpPr>
          <p:nvPr>
            <p:ph type="ftr" sz="quarter" idx="11"/>
          </p:nvPr>
        </p:nvSpPr>
        <p:spPr/>
        <p:txBody>
          <a:bodyPr/>
          <a:lstStyle/>
          <a:p>
            <a:r>
              <a:rPr lang="pt-BR" smtClean="0"/>
              <a:t>Syrinx 2020/ H . KHECHFOUD -faculte de medecine de Bejaia</a:t>
            </a:r>
            <a:endParaRPr lang="fr-F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dirty="0" smtClean="0">
                <a:solidFill>
                  <a:srgbClr val="00B0F0"/>
                </a:solidFill>
                <a:latin typeface="Calibri" pitchFamily="34" charset="0"/>
                <a:cs typeface="Calibri" pitchFamily="34" charset="0"/>
              </a:rPr>
              <a:t>Place de la tonsillectomie:</a:t>
            </a:r>
            <a:endParaRPr lang="fr-FR" sz="4000" dirty="0">
              <a:solidFill>
                <a:srgbClr val="00B0F0"/>
              </a:solidFill>
              <a:latin typeface="Calibri" pitchFamily="34" charset="0"/>
              <a:cs typeface="Calibri" pitchFamily="34" charset="0"/>
            </a:endParaRPr>
          </a:p>
        </p:txBody>
      </p:sp>
      <p:sp>
        <p:nvSpPr>
          <p:cNvPr id="3" name="Espace réservé du contenu 2"/>
          <p:cNvSpPr>
            <a:spLocks noGrp="1"/>
          </p:cNvSpPr>
          <p:nvPr>
            <p:ph idx="1"/>
          </p:nvPr>
        </p:nvSpPr>
        <p:spPr>
          <a:xfrm>
            <a:off x="642910" y="1785926"/>
            <a:ext cx="4000528" cy="4411676"/>
          </a:xfrm>
        </p:spPr>
        <p:txBody>
          <a:bodyPr>
            <a:normAutofit/>
          </a:bodyPr>
          <a:lstStyle/>
          <a:p>
            <a:pPr algn="just"/>
            <a:r>
              <a:rPr lang="fr-FR" sz="2000" dirty="0" smtClean="0"/>
              <a:t>1- Repositionnement.</a:t>
            </a:r>
          </a:p>
          <a:p>
            <a:pPr algn="just"/>
            <a:r>
              <a:rPr lang="fr-FR" sz="2000" dirty="0" smtClean="0"/>
              <a:t>2- réduction avec incision piale latere.</a:t>
            </a:r>
          </a:p>
          <a:p>
            <a:pPr algn="just"/>
            <a:r>
              <a:rPr lang="fr-FR" sz="2000" dirty="0" smtClean="0"/>
              <a:t>3- si impossibilité de progresser vers le trou de Magendie – résection.</a:t>
            </a:r>
          </a:p>
          <a:p>
            <a:pPr algn="just"/>
            <a:r>
              <a:rPr lang="fr-FR" sz="2000" dirty="0" smtClean="0"/>
              <a:t>Au cours de la résection </a:t>
            </a:r>
          </a:p>
          <a:p>
            <a:pPr algn="just">
              <a:buNone/>
            </a:pPr>
            <a:endParaRPr lang="fr-FR" sz="2000" dirty="0" smtClean="0"/>
          </a:p>
          <a:p>
            <a:pPr algn="just">
              <a:buNone/>
            </a:pPr>
            <a:r>
              <a:rPr lang="fr-FR" sz="2000" dirty="0" smtClean="0">
                <a:solidFill>
                  <a:srgbClr val="FFFF00"/>
                </a:solidFill>
              </a:rPr>
              <a:t>Expose a une arachnoïdite à long terme et à échec thérapeutique après une amélioration initiale.</a:t>
            </a:r>
            <a:endParaRPr lang="fr-FR" sz="2000" dirty="0">
              <a:solidFill>
                <a:srgbClr val="FFFF00"/>
              </a:solidFill>
            </a:endParaRPr>
          </a:p>
        </p:txBody>
      </p:sp>
      <p:sp>
        <p:nvSpPr>
          <p:cNvPr id="4" name="Espace réservé du pied de page 3"/>
          <p:cNvSpPr>
            <a:spLocks noGrp="1"/>
          </p:cNvSpPr>
          <p:nvPr>
            <p:ph type="ftr" sz="quarter" idx="11"/>
          </p:nvPr>
        </p:nvSpPr>
        <p:spPr/>
        <p:txBody>
          <a:bodyPr/>
          <a:lstStyle/>
          <a:p>
            <a:r>
              <a:rPr lang="pt-BR" smtClean="0"/>
              <a:t>Syrinx 2020/ H . KHECHFOUD -faculte de medecine de Bejaia</a:t>
            </a:r>
            <a:endParaRPr lang="fr-FR"/>
          </a:p>
        </p:txBody>
      </p:sp>
      <p:pic>
        <p:nvPicPr>
          <p:cNvPr id="6" name="Picture 2"/>
          <p:cNvPicPr>
            <a:picLocks noChangeAspect="1" noChangeArrowheads="1"/>
          </p:cNvPicPr>
          <p:nvPr/>
        </p:nvPicPr>
        <p:blipFill>
          <a:blip r:embed="rId2"/>
          <a:srcRect/>
          <a:stretch>
            <a:fillRect/>
          </a:stretch>
        </p:blipFill>
        <p:spPr bwMode="auto">
          <a:xfrm>
            <a:off x="1785918" y="1643050"/>
            <a:ext cx="6858048" cy="149852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85728"/>
            <a:ext cx="7467600" cy="846159"/>
          </a:xfrm>
        </p:spPr>
        <p:style>
          <a:lnRef idx="1">
            <a:schemeClr val="dk1"/>
          </a:lnRef>
          <a:fillRef idx="3">
            <a:schemeClr val="dk1"/>
          </a:fillRef>
          <a:effectRef idx="2">
            <a:schemeClr val="dk1"/>
          </a:effectRef>
          <a:fontRef idx="minor">
            <a:schemeClr val="lt1"/>
          </a:fontRef>
        </p:style>
        <p:txBody>
          <a:bodyPr>
            <a:normAutofit/>
          </a:bodyPr>
          <a:lstStyle/>
          <a:p>
            <a:r>
              <a:rPr lang="fr-FR" sz="4200" i="1" dirty="0" smtClean="0">
                <a:solidFill>
                  <a:srgbClr val="FFFF00"/>
                </a:solidFill>
              </a:rPr>
              <a:t>EMBRYOLOGIE:	</a:t>
            </a:r>
            <a:r>
              <a:rPr lang="fr-FR" sz="4200" i="1" dirty="0" smtClean="0">
                <a:solidFill>
                  <a:srgbClr val="FFFF00"/>
                </a:solidFill>
              </a:rPr>
              <a:t>	</a:t>
            </a:r>
            <a:endParaRPr lang="fr-FR" sz="4200" i="1" dirty="0">
              <a:solidFill>
                <a:srgbClr val="FFFF00"/>
              </a:solidFill>
            </a:endParaRPr>
          </a:p>
        </p:txBody>
      </p:sp>
      <p:sp>
        <p:nvSpPr>
          <p:cNvPr id="4" name="Espace réservé du pied de page 3"/>
          <p:cNvSpPr>
            <a:spLocks noGrp="1"/>
          </p:cNvSpPr>
          <p:nvPr>
            <p:ph type="ftr" sz="quarter" idx="11"/>
          </p:nvPr>
        </p:nvSpPr>
        <p:spPr/>
        <p:txBody>
          <a:bodyPr/>
          <a:lstStyle/>
          <a:p>
            <a:r>
              <a:rPr lang="pt-BR" smtClean="0"/>
              <a:t>Syrinx 2020/ H . KHECHFOUD -faculte de medecine de Bejaia</a:t>
            </a:r>
            <a:endParaRPr lang="fr-FR"/>
          </a:p>
        </p:txBody>
      </p:sp>
      <p:pic>
        <p:nvPicPr>
          <p:cNvPr id="2050" name="Picture 2" descr="F:\these syrinx\image text\embrio 1.bmp"/>
          <p:cNvPicPr>
            <a:picLocks noChangeAspect="1" noChangeArrowheads="1"/>
          </p:cNvPicPr>
          <p:nvPr/>
        </p:nvPicPr>
        <p:blipFill>
          <a:blip r:embed="rId2"/>
          <a:srcRect/>
          <a:stretch>
            <a:fillRect/>
          </a:stretch>
        </p:blipFill>
        <p:spPr bwMode="auto">
          <a:xfrm>
            <a:off x="6858016" y="642918"/>
            <a:ext cx="1943100" cy="4267200"/>
          </a:xfrm>
          <a:prstGeom prst="rect">
            <a:avLst/>
          </a:prstGeom>
          <a:noFill/>
        </p:spPr>
      </p:pic>
      <p:sp>
        <p:nvSpPr>
          <p:cNvPr id="6" name="ZoneTexte 5"/>
          <p:cNvSpPr txBox="1"/>
          <p:nvPr/>
        </p:nvSpPr>
        <p:spPr>
          <a:xfrm>
            <a:off x="642910" y="1643050"/>
            <a:ext cx="2786082" cy="369332"/>
          </a:xfrm>
          <a:prstGeom prst="rect">
            <a:avLst/>
          </a:prstGeom>
          <a:noFill/>
        </p:spPr>
        <p:txBody>
          <a:bodyPr wrap="square" rtlCol="0">
            <a:spAutoFit/>
          </a:bodyPr>
          <a:lstStyle/>
          <a:p>
            <a:r>
              <a:rPr lang="fr-FR" dirty="0" smtClean="0"/>
              <a:t>f</a:t>
            </a:r>
            <a:endParaRPr lang="fr-FR" dirty="0"/>
          </a:p>
        </p:txBody>
      </p:sp>
      <p:graphicFrame>
        <p:nvGraphicFramePr>
          <p:cNvPr id="8" name="Diagramme 7"/>
          <p:cNvGraphicFramePr/>
          <p:nvPr/>
        </p:nvGraphicFramePr>
        <p:xfrm>
          <a:off x="500034" y="1285860"/>
          <a:ext cx="6096000" cy="30321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Espace réservé du contenu 8"/>
          <p:cNvSpPr>
            <a:spLocks noGrp="1"/>
          </p:cNvSpPr>
          <p:nvPr>
            <p:ph idx="1"/>
          </p:nvPr>
        </p:nvSpPr>
        <p:spPr>
          <a:xfrm>
            <a:off x="457200" y="5072074"/>
            <a:ext cx="7467600" cy="1054090"/>
          </a:xfrm>
        </p:spPr>
        <p:txBody>
          <a:bodyPr/>
          <a:lstStyle/>
          <a:p>
            <a:endParaRPr lang="fr-FR" dirty="0"/>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dirty="0" smtClean="0">
                <a:solidFill>
                  <a:srgbClr val="00B0F0"/>
                </a:solidFill>
              </a:rPr>
              <a:t>Archnoidolyse:</a:t>
            </a:r>
            <a:endParaRPr lang="fr-FR" sz="4000" dirty="0">
              <a:solidFill>
                <a:srgbClr val="00B0F0"/>
              </a:solidFill>
            </a:endParaRPr>
          </a:p>
        </p:txBody>
      </p:sp>
      <p:sp>
        <p:nvSpPr>
          <p:cNvPr id="4" name="Espace réservé du pied de page 3"/>
          <p:cNvSpPr>
            <a:spLocks noGrp="1"/>
          </p:cNvSpPr>
          <p:nvPr>
            <p:ph type="ftr" sz="quarter" idx="11"/>
          </p:nvPr>
        </p:nvSpPr>
        <p:spPr/>
        <p:txBody>
          <a:bodyPr/>
          <a:lstStyle/>
          <a:p>
            <a:r>
              <a:rPr lang="pt-BR" smtClean="0"/>
              <a:t>Syrinx 2020/ H . KHECHFOUD -faculte de medecine de Bejaia</a:t>
            </a:r>
            <a:endParaRPr lang="fr-FR"/>
          </a:p>
        </p:txBody>
      </p:sp>
      <p:pic>
        <p:nvPicPr>
          <p:cNvPr id="11266" name="Picture 2"/>
          <p:cNvPicPr>
            <a:picLocks noChangeAspect="1" noChangeArrowheads="1"/>
          </p:cNvPicPr>
          <p:nvPr/>
        </p:nvPicPr>
        <p:blipFill>
          <a:blip r:embed="rId2"/>
          <a:srcRect/>
          <a:stretch>
            <a:fillRect/>
          </a:stretch>
        </p:blipFill>
        <p:spPr bwMode="auto">
          <a:xfrm>
            <a:off x="1000100" y="1512450"/>
            <a:ext cx="7000924" cy="237594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dirty="0" smtClean="0">
                <a:solidFill>
                  <a:srgbClr val="00B0F0"/>
                </a:solidFill>
              </a:rPr>
              <a:t>Archnoidolyse:</a:t>
            </a:r>
            <a:endParaRPr lang="fr-FR" sz="4000" dirty="0">
              <a:solidFill>
                <a:srgbClr val="00B0F0"/>
              </a:solidFill>
            </a:endParaRPr>
          </a:p>
        </p:txBody>
      </p:sp>
      <p:sp>
        <p:nvSpPr>
          <p:cNvPr id="4" name="Espace réservé du pied de page 3"/>
          <p:cNvSpPr>
            <a:spLocks noGrp="1"/>
          </p:cNvSpPr>
          <p:nvPr>
            <p:ph type="ftr" sz="quarter" idx="11"/>
          </p:nvPr>
        </p:nvSpPr>
        <p:spPr/>
        <p:txBody>
          <a:bodyPr/>
          <a:lstStyle/>
          <a:p>
            <a:r>
              <a:rPr lang="pt-BR" smtClean="0"/>
              <a:t>Syrinx 2020/ H . KHECHFOUD -faculte de medecine de Bejaia</a:t>
            </a:r>
            <a:endParaRPr lang="fr-FR"/>
          </a:p>
        </p:txBody>
      </p:sp>
      <p:pic>
        <p:nvPicPr>
          <p:cNvPr id="6" name="dis AMYGDALE BLOQUEE1.mov">
            <a:hlinkClick r:id="" action="ppaction://media"/>
          </p:cNvPr>
          <p:cNvPicPr>
            <a:picLocks noRot="1" noChangeAspect="1"/>
          </p:cNvPicPr>
          <p:nvPr>
            <a:videoFile r:link="rId1"/>
          </p:nvPr>
        </p:nvPicPr>
        <p:blipFill>
          <a:blip r:embed="rId3"/>
          <a:stretch>
            <a:fillRect/>
          </a:stretch>
        </p:blipFill>
        <p:spPr>
          <a:xfrm>
            <a:off x="2714612" y="1785926"/>
            <a:ext cx="3714776" cy="278608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p:cTn id="12"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pt-BR" smtClean="0"/>
              <a:t>Syrinx 2020/ H . KHECHFOUD -faculte de medecine de Bejaia</a:t>
            </a:r>
            <a:endParaRPr lang="fr-FR"/>
          </a:p>
        </p:txBody>
      </p:sp>
      <p:pic>
        <p:nvPicPr>
          <p:cNvPr id="5" name="TONSILLES LIBRE2.mov">
            <a:hlinkClick r:id="" action="ppaction://media"/>
          </p:cNvPr>
          <p:cNvPicPr>
            <a:picLocks noGrp="1" noRot="1" noChangeAspect="1"/>
          </p:cNvPicPr>
          <p:nvPr>
            <p:ph idx="1"/>
            <a:videoFile r:link="rId1"/>
          </p:nvPr>
        </p:nvPicPr>
        <p:blipFill>
          <a:blip r:embed="rId3"/>
          <a:stretch>
            <a:fillRect/>
          </a:stretch>
        </p:blipFill>
        <p:spPr>
          <a:xfrm>
            <a:off x="2667000" y="2130018"/>
            <a:ext cx="3833826" cy="287537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6" name="Titre 1"/>
          <p:cNvSpPr txBox="1">
            <a:spLocks/>
          </p:cNvSpPr>
          <p:nvPr/>
        </p:nvSpPr>
        <p:spPr>
          <a:xfrm>
            <a:off x="609600" y="427039"/>
            <a:ext cx="7467600" cy="1143000"/>
          </a:xfrm>
          <a:prstGeom prst="rect">
            <a:avLst/>
          </a:prstGeom>
        </p:spPr>
        <p:txBody>
          <a:bodyPr vert="horz" lIns="45720" rIns="4572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4000" b="0" i="0" u="none" strike="noStrike" kern="1200" cap="none" spc="0" normalizeH="0" baseline="0" noProof="0" smtClean="0">
                <a:ln>
                  <a:noFill/>
                </a:ln>
                <a:solidFill>
                  <a:srgbClr val="00B0F0"/>
                </a:solidFill>
                <a:effectLst/>
                <a:uLnTx/>
                <a:uFillTx/>
                <a:latin typeface="+mj-lt"/>
                <a:ea typeface="+mj-ea"/>
                <a:cs typeface="+mj-cs"/>
              </a:rPr>
              <a:t>Archnoidolyse</a:t>
            </a:r>
            <a:endParaRPr kumimoji="0" lang="fr-FR" sz="4000" b="0" i="0" u="none" strike="noStrike" kern="1200" cap="none" spc="0" normalizeH="0" baseline="0" noProof="0" dirty="0">
              <a:ln>
                <a:noFill/>
              </a:ln>
              <a:solidFill>
                <a:srgbClr val="00B0F0"/>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pt-BR" smtClean="0"/>
              <a:t>Syrinx 2020/ H . KHECHFOUD -faculte de medecine de Bejaia</a:t>
            </a:r>
            <a:endParaRPr lang="fr-FR"/>
          </a:p>
        </p:txBody>
      </p:sp>
      <p:sp>
        <p:nvSpPr>
          <p:cNvPr id="6" name="Titre 1"/>
          <p:cNvSpPr txBox="1">
            <a:spLocks/>
          </p:cNvSpPr>
          <p:nvPr/>
        </p:nvSpPr>
        <p:spPr>
          <a:xfrm>
            <a:off x="609600" y="427039"/>
            <a:ext cx="7467600" cy="1143000"/>
          </a:xfrm>
          <a:prstGeom prst="rect">
            <a:avLst/>
          </a:prstGeom>
        </p:spPr>
        <p:txBody>
          <a:bodyPr vert="horz" lIns="45720" rIns="4572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4000" b="0" i="0" u="none" strike="noStrike" kern="1200" cap="none" spc="0" normalizeH="0" baseline="0" noProof="0" smtClean="0">
                <a:ln>
                  <a:noFill/>
                </a:ln>
                <a:solidFill>
                  <a:srgbClr val="00B0F0"/>
                </a:solidFill>
                <a:effectLst/>
                <a:uLnTx/>
                <a:uFillTx/>
                <a:latin typeface="+mj-lt"/>
                <a:ea typeface="+mj-ea"/>
                <a:cs typeface="+mj-cs"/>
              </a:rPr>
              <a:t>Archnoidolyse</a:t>
            </a:r>
            <a:endParaRPr kumimoji="0" lang="fr-FR" sz="4000" b="0" i="0" u="none" strike="noStrike" kern="1200" cap="none" spc="0" normalizeH="0" baseline="0" noProof="0" dirty="0">
              <a:ln>
                <a:noFill/>
              </a:ln>
              <a:solidFill>
                <a:srgbClr val="00B0F0"/>
              </a:solidFill>
              <a:effectLst/>
              <a:uLnTx/>
              <a:uFillTx/>
              <a:latin typeface="+mj-lt"/>
              <a:ea typeface="+mj-ea"/>
              <a:cs typeface="+mj-cs"/>
            </a:endParaRPr>
          </a:p>
        </p:txBody>
      </p:sp>
      <p:pic>
        <p:nvPicPr>
          <p:cNvPr id="8" name="000002-009_EDIT.mov">
            <a:hlinkClick r:id="" action="ppaction://media"/>
          </p:cNvPr>
          <p:cNvPicPr>
            <a:picLocks noGrp="1" noRot="1" noChangeAspect="1"/>
          </p:cNvPicPr>
          <p:nvPr>
            <p:ph idx="1"/>
            <a:videoFile r:link="rId1"/>
          </p:nvPr>
        </p:nvPicPr>
        <p:blipFill>
          <a:blip r:embed="rId3"/>
          <a:stretch>
            <a:fillRect/>
          </a:stretch>
        </p:blipFill>
        <p:spPr>
          <a:xfrm>
            <a:off x="2476499" y="2000240"/>
            <a:ext cx="4006864" cy="300514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dirty="0" smtClean="0">
                <a:solidFill>
                  <a:srgbClr val="00B0F0"/>
                </a:solidFill>
              </a:rPr>
              <a:t>Exploration du trou de Magendie:</a:t>
            </a:r>
            <a:endParaRPr lang="fr-FR" sz="4000" dirty="0">
              <a:solidFill>
                <a:srgbClr val="00B0F0"/>
              </a:solidFill>
            </a:endParaRPr>
          </a:p>
        </p:txBody>
      </p:sp>
      <p:sp>
        <p:nvSpPr>
          <p:cNvPr id="3" name="Espace réservé du contenu 2"/>
          <p:cNvSpPr>
            <a:spLocks noGrp="1"/>
          </p:cNvSpPr>
          <p:nvPr>
            <p:ph idx="1"/>
          </p:nvPr>
        </p:nvSpPr>
        <p:spPr>
          <a:xfrm>
            <a:off x="457200" y="1600201"/>
            <a:ext cx="8043890" cy="4525963"/>
          </a:xfrm>
        </p:spPr>
        <p:txBody>
          <a:bodyPr>
            <a:normAutofit/>
          </a:bodyPr>
          <a:lstStyle/>
          <a:p>
            <a:pPr algn="just"/>
            <a:r>
              <a:rPr lang="fr-FR" sz="2000" dirty="0" smtClean="0"/>
              <a:t>Plusieurs rapports stipule la présence d’voile ou une membrane  fermant le trou de Magendie :</a:t>
            </a:r>
          </a:p>
          <a:p>
            <a:pPr lvl="1"/>
            <a:r>
              <a:rPr lang="fr-FR" sz="1700" dirty="0" smtClean="0">
                <a:solidFill>
                  <a:srgbClr val="92D050"/>
                </a:solidFill>
              </a:rPr>
              <a:t>BARR </a:t>
            </a:r>
            <a:r>
              <a:rPr lang="fr-FR" sz="1700" dirty="0" smtClean="0"/>
              <a:t>(1948): 20%</a:t>
            </a:r>
          </a:p>
          <a:p>
            <a:pPr lvl="1"/>
            <a:r>
              <a:rPr lang="fr-FR" sz="1700" dirty="0" err="1" smtClean="0">
                <a:solidFill>
                  <a:srgbClr val="92D050"/>
                </a:solidFill>
              </a:rPr>
              <a:t>SARES</a:t>
            </a:r>
            <a:r>
              <a:rPr lang="fr-FR" sz="1700" dirty="0" smtClean="0">
                <a:solidFill>
                  <a:srgbClr val="92D050"/>
                </a:solidFill>
              </a:rPr>
              <a:t> </a:t>
            </a:r>
            <a:r>
              <a:rPr lang="fr-FR" sz="1700" dirty="0" smtClean="0"/>
              <a:t>(1960-1970): Libre circulation de LCS, après avoir percé des membrane</a:t>
            </a:r>
          </a:p>
          <a:p>
            <a:pPr lvl="1"/>
            <a:r>
              <a:rPr lang="fr-FR" sz="1700" dirty="0" smtClean="0">
                <a:solidFill>
                  <a:srgbClr val="92D050"/>
                </a:solidFill>
              </a:rPr>
              <a:t>REFKINSON </a:t>
            </a:r>
            <a:r>
              <a:rPr lang="fr-FR" sz="1700" dirty="0" smtClean="0"/>
              <a:t>(1987) : 6% présentes sur le trou de Magendie.</a:t>
            </a:r>
          </a:p>
          <a:p>
            <a:pPr lvl="1"/>
            <a:r>
              <a:rPr lang="fr-FR" sz="1700" dirty="0" smtClean="0">
                <a:solidFill>
                  <a:srgbClr val="92D050"/>
                </a:solidFill>
              </a:rPr>
              <a:t>BABINSKI </a:t>
            </a:r>
            <a:r>
              <a:rPr lang="fr-FR" sz="1700" dirty="0" smtClean="0"/>
              <a:t>(1988):  16 sur 63 présente une obstruction de trou de Magendie.</a:t>
            </a:r>
          </a:p>
          <a:p>
            <a:pPr lvl="1"/>
            <a:r>
              <a:rPr lang="fr-FR" sz="1700" dirty="0" smtClean="0">
                <a:solidFill>
                  <a:srgbClr val="92D050"/>
                </a:solidFill>
              </a:rPr>
              <a:t>TUBBS </a:t>
            </a:r>
            <a:r>
              <a:rPr lang="fr-FR" sz="1700" dirty="0" smtClean="0"/>
              <a:t>(2004): 12% </a:t>
            </a:r>
          </a:p>
          <a:p>
            <a:pPr lvl="1"/>
            <a:r>
              <a:rPr lang="fr-FR" sz="1700" dirty="0" smtClean="0">
                <a:solidFill>
                  <a:srgbClr val="92D050"/>
                </a:solidFill>
              </a:rPr>
              <a:t>MENEZES </a:t>
            </a:r>
            <a:r>
              <a:rPr lang="fr-FR" sz="1700" dirty="0" smtClean="0"/>
              <a:t>(2012): Sur 298 cas étudies,  11% de fermeture de trou de Magendie.</a:t>
            </a:r>
          </a:p>
          <a:p>
            <a:pPr lvl="1">
              <a:buNone/>
            </a:pPr>
            <a:endParaRPr lang="fr-FR" sz="1700" dirty="0" smtClean="0"/>
          </a:p>
          <a:p>
            <a:r>
              <a:rPr lang="fr-FR" sz="2000" dirty="0" smtClean="0"/>
              <a:t>Il est recommander de vérifie la perméabilité de trou de Magendie et effondrer toute membrane  bloquant la circulation de LCS.</a:t>
            </a:r>
          </a:p>
          <a:p>
            <a:r>
              <a:rPr lang="fr-FR" sz="2000" dirty="0" smtClean="0"/>
              <a:t>VB : l’obstruction de l’Obex comme décrite par GARDNER, avec un tôt de morbi mortalité très élevé est abandonner de la pratique neurochirurgicale. 18</a:t>
            </a:r>
            <a:endParaRPr lang="fr-FR" sz="2000" dirty="0"/>
          </a:p>
        </p:txBody>
      </p:sp>
      <p:sp>
        <p:nvSpPr>
          <p:cNvPr id="4" name="Espace réservé du pied de page 3"/>
          <p:cNvSpPr>
            <a:spLocks noGrp="1"/>
          </p:cNvSpPr>
          <p:nvPr>
            <p:ph type="ftr" sz="quarter" idx="11"/>
          </p:nvPr>
        </p:nvSpPr>
        <p:spPr/>
        <p:txBody>
          <a:bodyPr/>
          <a:lstStyle/>
          <a:p>
            <a:r>
              <a:rPr lang="pt-BR" smtClean="0"/>
              <a:t>Syrinx 2020/ H . KHECHFOUD -faculte de medecine de Bejaia</a:t>
            </a:r>
            <a:endParaRPr lang="fr-FR"/>
          </a:p>
        </p:txBody>
      </p:sp>
      <p:pic>
        <p:nvPicPr>
          <p:cNvPr id="8" name="Picture 2"/>
          <p:cNvPicPr>
            <a:picLocks noChangeAspect="1" noChangeArrowheads="1"/>
          </p:cNvPicPr>
          <p:nvPr/>
        </p:nvPicPr>
        <p:blipFill>
          <a:blip r:embed="rId2"/>
          <a:srcRect/>
          <a:stretch>
            <a:fillRect/>
          </a:stretch>
        </p:blipFill>
        <p:spPr bwMode="auto">
          <a:xfrm>
            <a:off x="500034" y="1571612"/>
            <a:ext cx="7429520" cy="3600460"/>
          </a:xfrm>
          <a:prstGeom prst="rect">
            <a:avLst/>
          </a:prstGeom>
          <a:noFill/>
          <a:ln w="9525">
            <a:noFill/>
            <a:miter lim="800000"/>
            <a:headEnd/>
            <a:tailEnd/>
          </a:ln>
          <a:effectLst/>
        </p:spPr>
      </p:pic>
      <p:pic>
        <p:nvPicPr>
          <p:cNvPr id="10" name="Picture 2"/>
          <p:cNvPicPr>
            <a:picLocks noChangeAspect="1" noChangeArrowheads="1"/>
          </p:cNvPicPr>
          <p:nvPr/>
        </p:nvPicPr>
        <p:blipFill>
          <a:blip r:embed="rId3"/>
          <a:srcRect/>
          <a:stretch>
            <a:fillRect/>
          </a:stretch>
        </p:blipFill>
        <p:spPr bwMode="auto">
          <a:xfrm>
            <a:off x="1000100" y="2071678"/>
            <a:ext cx="7462859" cy="373143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dirty="0" smtClean="0">
                <a:solidFill>
                  <a:srgbClr val="00B0F0"/>
                </a:solidFill>
              </a:rPr>
              <a:t>Exploration du trou de Magendie:</a:t>
            </a:r>
            <a:endParaRPr lang="fr-FR" sz="4000" dirty="0">
              <a:solidFill>
                <a:srgbClr val="00B0F0"/>
              </a:solidFill>
            </a:endParaRPr>
          </a:p>
        </p:txBody>
      </p:sp>
      <p:sp>
        <p:nvSpPr>
          <p:cNvPr id="3" name="Espace réservé du contenu 2"/>
          <p:cNvSpPr>
            <a:spLocks noGrp="1"/>
          </p:cNvSpPr>
          <p:nvPr>
            <p:ph idx="1"/>
          </p:nvPr>
        </p:nvSpPr>
        <p:spPr>
          <a:xfrm>
            <a:off x="457200" y="1600201"/>
            <a:ext cx="3686172" cy="4525963"/>
          </a:xfrm>
        </p:spPr>
        <p:txBody>
          <a:bodyPr>
            <a:normAutofit/>
          </a:bodyPr>
          <a:lstStyle/>
          <a:p>
            <a:r>
              <a:rPr lang="fr-FR" sz="2000" dirty="0" smtClean="0"/>
              <a:t>Effondrement des voile arachnoïdiennes </a:t>
            </a:r>
          </a:p>
          <a:p>
            <a:r>
              <a:rPr lang="fr-FR" sz="2000" dirty="0" smtClean="0"/>
              <a:t>plexus choroïdes du V4 peuvent être visualiser</a:t>
            </a:r>
            <a:endParaRPr lang="fr-FR" sz="2000" dirty="0"/>
          </a:p>
        </p:txBody>
      </p:sp>
      <p:sp>
        <p:nvSpPr>
          <p:cNvPr id="4" name="Espace réservé du pied de page 3"/>
          <p:cNvSpPr>
            <a:spLocks noGrp="1"/>
          </p:cNvSpPr>
          <p:nvPr>
            <p:ph type="ftr" sz="quarter" idx="11"/>
          </p:nvPr>
        </p:nvSpPr>
        <p:spPr/>
        <p:txBody>
          <a:bodyPr/>
          <a:lstStyle/>
          <a:p>
            <a:r>
              <a:rPr lang="pt-BR" smtClean="0"/>
              <a:t>Syrinx 2020/ H . KHECHFOUD -faculte de medecine de Bejaia</a:t>
            </a:r>
            <a:endParaRPr lang="fr-FR"/>
          </a:p>
        </p:txBody>
      </p:sp>
      <p:pic>
        <p:nvPicPr>
          <p:cNvPr id="1027" name="Picture 3"/>
          <p:cNvPicPr>
            <a:picLocks noChangeAspect="1" noChangeArrowheads="1"/>
          </p:cNvPicPr>
          <p:nvPr/>
        </p:nvPicPr>
        <p:blipFill>
          <a:blip r:embed="rId3"/>
          <a:srcRect/>
          <a:stretch>
            <a:fillRect/>
          </a:stretch>
        </p:blipFill>
        <p:spPr bwMode="auto">
          <a:xfrm>
            <a:off x="714348" y="3105168"/>
            <a:ext cx="3038475" cy="2895600"/>
          </a:xfrm>
          <a:prstGeom prst="rect">
            <a:avLst/>
          </a:prstGeom>
          <a:noFill/>
          <a:ln w="9525">
            <a:noFill/>
            <a:miter lim="800000"/>
            <a:headEnd/>
            <a:tailEnd/>
          </a:ln>
          <a:effectLst/>
        </p:spPr>
      </p:pic>
      <p:sp>
        <p:nvSpPr>
          <p:cNvPr id="7" name="Espace réservé du contenu 2"/>
          <p:cNvSpPr txBox="1">
            <a:spLocks/>
          </p:cNvSpPr>
          <p:nvPr/>
        </p:nvSpPr>
        <p:spPr>
          <a:xfrm>
            <a:off x="4714876" y="1714488"/>
            <a:ext cx="3543296" cy="4525963"/>
          </a:xfrm>
          <a:prstGeom prst="rect">
            <a:avLst/>
          </a:prstGeom>
        </p:spPr>
        <p:txBody>
          <a:bodyPr vert="horz">
            <a:normAutofit/>
          </a:bodyPr>
          <a:lstStyle/>
          <a:p>
            <a:pPr marL="420624" marR="0" lvl="0" indent="-384048" algn="l" defTabSz="914400" rtl="0" eaLnBrk="1" fontAlgn="auto" latinLnBrk="0" hangingPunct="1">
              <a:lnSpc>
                <a:spcPct val="100000"/>
              </a:lnSpc>
              <a:spcBef>
                <a:spcPct val="20000"/>
              </a:spcBef>
              <a:spcAft>
                <a:spcPts val="0"/>
              </a:spcAft>
              <a:buClr>
                <a:schemeClr val="accent1"/>
              </a:buClr>
              <a:buSzPct val="80000"/>
              <a:tabLst/>
              <a:defRPr/>
            </a:pPr>
            <a:endParaRPr kumimoji="0" lang="fr-FR" sz="3000" b="0" i="0" u="none" strike="noStrike" kern="1200" cap="none" spc="0" normalizeH="0" baseline="0" noProof="0" dirty="0">
              <a:ln>
                <a:noFill/>
              </a:ln>
              <a:solidFill>
                <a:schemeClr val="tx1"/>
              </a:solidFill>
              <a:effectLst/>
              <a:uLnTx/>
              <a:uFillTx/>
              <a:latin typeface="+mn-lt"/>
              <a:ea typeface="+mn-ea"/>
              <a:cs typeface="+mn-cs"/>
            </a:endParaRPr>
          </a:p>
        </p:txBody>
      </p:sp>
      <p:pic>
        <p:nvPicPr>
          <p:cNvPr id="9" name="visualisation PEXUUS CHOROIDE.mov">
            <a:hlinkClick r:id="" action="ppaction://media"/>
          </p:cNvPr>
          <p:cNvPicPr>
            <a:picLocks noRot="1" noChangeAspect="1"/>
          </p:cNvPicPr>
          <p:nvPr>
            <a:videoFile r:link="rId1"/>
          </p:nvPr>
        </p:nvPicPr>
        <p:blipFill>
          <a:blip r:embed="rId4"/>
          <a:stretch>
            <a:fillRect/>
          </a:stretch>
        </p:blipFill>
        <p:spPr>
          <a:xfrm>
            <a:off x="4476749" y="2071678"/>
            <a:ext cx="4095779" cy="307183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Fermiture</a:t>
            </a:r>
            <a:r>
              <a:rPr lang="fr-FR" dirty="0" smtClean="0"/>
              <a:t> durale:</a:t>
            </a:r>
            <a:endParaRPr lang="fr-FR" dirty="0"/>
          </a:p>
        </p:txBody>
      </p:sp>
      <p:sp>
        <p:nvSpPr>
          <p:cNvPr id="3" name="Espace réservé du contenu 2"/>
          <p:cNvSpPr>
            <a:spLocks noGrp="1"/>
          </p:cNvSpPr>
          <p:nvPr>
            <p:ph idx="1"/>
          </p:nvPr>
        </p:nvSpPr>
        <p:spPr>
          <a:xfrm>
            <a:off x="457200" y="1428737"/>
            <a:ext cx="7758138" cy="4697428"/>
          </a:xfrm>
        </p:spPr>
        <p:txBody>
          <a:bodyPr>
            <a:normAutofit fontScale="85000" lnSpcReduction="10000"/>
          </a:bodyPr>
          <a:lstStyle/>
          <a:p>
            <a:r>
              <a:rPr lang="fr-FR" dirty="0" smtClean="0"/>
              <a:t>Les produit:</a:t>
            </a:r>
          </a:p>
          <a:p>
            <a:pPr lvl="1"/>
            <a:r>
              <a:rPr lang="fr-FR" dirty="0" smtClean="0"/>
              <a:t>Allogreffe : </a:t>
            </a:r>
            <a:r>
              <a:rPr lang="fr-FR" dirty="0" smtClean="0">
                <a:solidFill>
                  <a:srgbClr val="FFFF00"/>
                </a:solidFill>
              </a:rPr>
              <a:t>Périoste - </a:t>
            </a:r>
            <a:r>
              <a:rPr lang="fr-FR" dirty="0" smtClean="0">
                <a:solidFill>
                  <a:srgbClr val="FF0000"/>
                </a:solidFill>
              </a:rPr>
              <a:t>Facia latta -Ligament  nucal.</a:t>
            </a:r>
          </a:p>
          <a:p>
            <a:pPr lvl="1">
              <a:buNone/>
            </a:pPr>
            <a:endParaRPr lang="fr-FR" dirty="0" smtClean="0"/>
          </a:p>
          <a:p>
            <a:pPr lvl="1"/>
            <a:r>
              <a:rPr lang="fr-FR" dirty="0" smtClean="0"/>
              <a:t>Autogreffe: produit cadavérique (rigide).</a:t>
            </a:r>
          </a:p>
          <a:p>
            <a:pPr lvl="1"/>
            <a:endParaRPr lang="fr-FR" dirty="0" smtClean="0"/>
          </a:p>
          <a:p>
            <a:pPr lvl="1"/>
            <a:r>
              <a:rPr lang="fr-FR" dirty="0" smtClean="0"/>
              <a:t>Synthétique:  (doit être inerte – étanche et stérilisable).</a:t>
            </a:r>
          </a:p>
          <a:p>
            <a:pPr lvl="2"/>
            <a:r>
              <a:rPr lang="fr-FR" dirty="0" smtClean="0"/>
              <a:t>Produit de collagène – expose aux adhérences.</a:t>
            </a:r>
          </a:p>
          <a:p>
            <a:pPr lvl="2"/>
            <a:r>
              <a:rPr lang="fr-FR" dirty="0" smtClean="0"/>
              <a:t>Produit en plastique (téflon: peu étanche sur le contraste  des sutures) </a:t>
            </a:r>
          </a:p>
          <a:p>
            <a:pPr lvl="2"/>
            <a:endParaRPr lang="fr-FR" dirty="0" smtClean="0"/>
          </a:p>
          <a:p>
            <a:pPr lvl="2">
              <a:buNone/>
            </a:pPr>
            <a:r>
              <a:rPr lang="fr-FR" dirty="0" smtClean="0"/>
              <a:t>La plastie périostite est la plus accepter a l’unanimité, assez étanche  même avec des sutures séparés.</a:t>
            </a:r>
          </a:p>
          <a:p>
            <a:pPr lvl="2">
              <a:buNone/>
            </a:pPr>
            <a:r>
              <a:rPr lang="fr-FR" dirty="0" smtClean="0"/>
              <a:t>Colle  biologique  peu être utiliser pour renforcer l’</a:t>
            </a:r>
            <a:r>
              <a:rPr lang="fr-FR" dirty="0" err="1" smtClean="0"/>
              <a:t>etancheité</a:t>
            </a:r>
            <a:r>
              <a:rPr lang="fr-FR" dirty="0" smtClean="0"/>
              <a:t>.</a:t>
            </a:r>
            <a:endParaRPr lang="fr-FR" dirty="0"/>
          </a:p>
        </p:txBody>
      </p:sp>
      <p:sp>
        <p:nvSpPr>
          <p:cNvPr id="4" name="Espace réservé du pied de page 3"/>
          <p:cNvSpPr>
            <a:spLocks noGrp="1"/>
          </p:cNvSpPr>
          <p:nvPr>
            <p:ph type="ftr" sz="quarter" idx="11"/>
          </p:nvPr>
        </p:nvSpPr>
        <p:spPr/>
        <p:txBody>
          <a:bodyPr/>
          <a:lstStyle/>
          <a:p>
            <a:r>
              <a:rPr lang="pt-BR" smtClean="0"/>
              <a:t>Syrinx 2020/ H . KHECHFOUD -faculte de medecine de Bejaia</a:t>
            </a:r>
            <a:endParaRPr lang="fr-F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i="1" dirty="0" smtClean="0">
                <a:solidFill>
                  <a:srgbClr val="00B0F0"/>
                </a:solidFill>
              </a:rPr>
              <a:t>Décompression  seule VS Décompression avec plastie:</a:t>
            </a:r>
            <a:endParaRPr lang="fr-FR" sz="3200" dirty="0">
              <a:solidFill>
                <a:srgbClr val="00B0F0"/>
              </a:solidFill>
            </a:endParaRPr>
          </a:p>
        </p:txBody>
      </p:sp>
      <p:sp>
        <p:nvSpPr>
          <p:cNvPr id="4" name="Espace réservé du pied de page 3"/>
          <p:cNvSpPr>
            <a:spLocks noGrp="1"/>
          </p:cNvSpPr>
          <p:nvPr>
            <p:ph type="ftr" sz="quarter" idx="11"/>
          </p:nvPr>
        </p:nvSpPr>
        <p:spPr/>
        <p:txBody>
          <a:bodyPr/>
          <a:lstStyle/>
          <a:p>
            <a:r>
              <a:rPr lang="pt-BR" smtClean="0"/>
              <a:t>Syrinx 2020/ H . KHECHFOUD -faculte de medecine de Bejaia</a:t>
            </a:r>
            <a:endParaRPr lang="fr-FR"/>
          </a:p>
        </p:txBody>
      </p:sp>
      <p:pic>
        <p:nvPicPr>
          <p:cNvPr id="3077" name="Picture 5"/>
          <p:cNvPicPr>
            <a:picLocks noChangeAspect="1" noChangeArrowheads="1"/>
          </p:cNvPicPr>
          <p:nvPr/>
        </p:nvPicPr>
        <p:blipFill>
          <a:blip r:embed="rId2"/>
          <a:srcRect/>
          <a:stretch>
            <a:fillRect/>
          </a:stretch>
        </p:blipFill>
        <p:spPr bwMode="auto">
          <a:xfrm>
            <a:off x="642910" y="1285860"/>
            <a:ext cx="6610350" cy="3448050"/>
          </a:xfrm>
          <a:prstGeom prst="rect">
            <a:avLst/>
          </a:prstGeom>
          <a:noFill/>
          <a:ln w="9525">
            <a:noFill/>
            <a:miter lim="800000"/>
            <a:headEnd/>
            <a:tailEnd/>
          </a:ln>
          <a:effectLst/>
        </p:spPr>
      </p:pic>
      <p:pic>
        <p:nvPicPr>
          <p:cNvPr id="3078" name="Picture 6"/>
          <p:cNvPicPr>
            <a:picLocks noChangeAspect="1" noChangeArrowheads="1"/>
          </p:cNvPicPr>
          <p:nvPr/>
        </p:nvPicPr>
        <p:blipFill>
          <a:blip r:embed="rId3"/>
          <a:srcRect/>
          <a:stretch>
            <a:fillRect/>
          </a:stretch>
        </p:blipFill>
        <p:spPr bwMode="auto">
          <a:xfrm>
            <a:off x="1343031" y="2024286"/>
            <a:ext cx="6729431" cy="3976482"/>
          </a:xfrm>
          <a:prstGeom prst="rect">
            <a:avLst/>
          </a:prstGeom>
          <a:noFill/>
          <a:ln w="9525">
            <a:noFill/>
            <a:miter lim="800000"/>
            <a:headEnd/>
            <a:tailEnd/>
          </a:ln>
          <a:effectLst/>
        </p:spPr>
      </p:pic>
      <p:pic>
        <p:nvPicPr>
          <p:cNvPr id="3080" name="Picture 8"/>
          <p:cNvPicPr>
            <a:picLocks noChangeAspect="1" noChangeArrowheads="1"/>
          </p:cNvPicPr>
          <p:nvPr/>
        </p:nvPicPr>
        <p:blipFill>
          <a:blip r:embed="rId4"/>
          <a:srcRect/>
          <a:stretch>
            <a:fillRect/>
          </a:stretch>
        </p:blipFill>
        <p:spPr bwMode="auto">
          <a:xfrm>
            <a:off x="1857356" y="2541382"/>
            <a:ext cx="6843730" cy="3459386"/>
          </a:xfrm>
          <a:prstGeom prst="rect">
            <a:avLst/>
          </a:prstGeom>
          <a:noFill/>
          <a:ln w="9525">
            <a:noFill/>
            <a:miter lim="800000"/>
            <a:headEnd/>
            <a:tailEnd/>
          </a:ln>
          <a:effectLst/>
        </p:spPr>
      </p:pic>
      <p:sp>
        <p:nvSpPr>
          <p:cNvPr id="19" name="Espace réservé du contenu 18"/>
          <p:cNvSpPr>
            <a:spLocks noGrp="1"/>
          </p:cNvSpPr>
          <p:nvPr>
            <p:ph idx="1"/>
          </p:nvPr>
        </p:nvSpPr>
        <p:spPr/>
        <p:txBody>
          <a:bodyPr/>
          <a:lstStyle/>
          <a:p>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7"/>
                                        </p:tgtEl>
                                        <p:attrNameLst>
                                          <p:attrName>style.visibility</p:attrName>
                                        </p:attrNameLst>
                                      </p:cBhvr>
                                      <p:to>
                                        <p:strVal val="visible"/>
                                      </p:to>
                                    </p:set>
                                    <p:anim calcmode="lin" valueType="num">
                                      <p:cBhvr additive="base">
                                        <p:cTn id="7" dur="500" fill="hold"/>
                                        <p:tgtEl>
                                          <p:spTgt spid="3077"/>
                                        </p:tgtEl>
                                        <p:attrNameLst>
                                          <p:attrName>ppt_x</p:attrName>
                                        </p:attrNameLst>
                                      </p:cBhvr>
                                      <p:tavLst>
                                        <p:tav tm="0">
                                          <p:val>
                                            <p:strVal val="#ppt_x"/>
                                          </p:val>
                                        </p:tav>
                                        <p:tav tm="100000">
                                          <p:val>
                                            <p:strVal val="#ppt_x"/>
                                          </p:val>
                                        </p:tav>
                                      </p:tavLst>
                                    </p:anim>
                                    <p:anim calcmode="lin" valueType="num">
                                      <p:cBhvr additive="base">
                                        <p:cTn id="8" dur="500" fill="hold"/>
                                        <p:tgtEl>
                                          <p:spTgt spid="307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78"/>
                                        </p:tgtEl>
                                        <p:attrNameLst>
                                          <p:attrName>style.visibility</p:attrName>
                                        </p:attrNameLst>
                                      </p:cBhvr>
                                      <p:to>
                                        <p:strVal val="visible"/>
                                      </p:to>
                                    </p:set>
                                    <p:anim calcmode="lin" valueType="num">
                                      <p:cBhvr additive="base">
                                        <p:cTn id="13" dur="500" fill="hold"/>
                                        <p:tgtEl>
                                          <p:spTgt spid="3078"/>
                                        </p:tgtEl>
                                        <p:attrNameLst>
                                          <p:attrName>ppt_x</p:attrName>
                                        </p:attrNameLst>
                                      </p:cBhvr>
                                      <p:tavLst>
                                        <p:tav tm="0">
                                          <p:val>
                                            <p:strVal val="#ppt_x"/>
                                          </p:val>
                                        </p:tav>
                                        <p:tav tm="100000">
                                          <p:val>
                                            <p:strVal val="#ppt_x"/>
                                          </p:val>
                                        </p:tav>
                                      </p:tavLst>
                                    </p:anim>
                                    <p:anim calcmode="lin" valueType="num">
                                      <p:cBhvr additive="base">
                                        <p:cTn id="14" dur="500" fill="hold"/>
                                        <p:tgtEl>
                                          <p:spTgt spid="307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080"/>
                                        </p:tgtEl>
                                        <p:attrNameLst>
                                          <p:attrName>style.visibility</p:attrName>
                                        </p:attrNameLst>
                                      </p:cBhvr>
                                      <p:to>
                                        <p:strVal val="visible"/>
                                      </p:to>
                                    </p:set>
                                    <p:anim calcmode="lin" valueType="num">
                                      <p:cBhvr additive="base">
                                        <p:cTn id="19" dur="500" fill="hold"/>
                                        <p:tgtEl>
                                          <p:spTgt spid="3080"/>
                                        </p:tgtEl>
                                        <p:attrNameLst>
                                          <p:attrName>ppt_x</p:attrName>
                                        </p:attrNameLst>
                                      </p:cBhvr>
                                      <p:tavLst>
                                        <p:tav tm="0">
                                          <p:val>
                                            <p:strVal val="#ppt_x"/>
                                          </p:val>
                                        </p:tav>
                                        <p:tav tm="100000">
                                          <p:val>
                                            <p:strVal val="#ppt_x"/>
                                          </p:val>
                                        </p:tav>
                                      </p:tavLst>
                                    </p:anim>
                                    <p:anim calcmode="lin" valueType="num">
                                      <p:cBhvr additive="base">
                                        <p:cTn id="20" dur="500" fill="hold"/>
                                        <p:tgtEl>
                                          <p:spTgt spid="30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smtClean="0">
                <a:solidFill>
                  <a:srgbClr val="00B0F0"/>
                </a:solidFill>
              </a:rPr>
              <a:t>DCC seule VS DCC plastie</a:t>
            </a:r>
            <a:endParaRPr lang="fr-FR" sz="3200" dirty="0">
              <a:solidFill>
                <a:srgbClr val="00B0F0"/>
              </a:solidFill>
            </a:endParaRPr>
          </a:p>
        </p:txBody>
      </p:sp>
      <p:sp>
        <p:nvSpPr>
          <p:cNvPr id="4" name="Espace réservé du pied de page 3"/>
          <p:cNvSpPr>
            <a:spLocks noGrp="1"/>
          </p:cNvSpPr>
          <p:nvPr>
            <p:ph type="ftr" sz="quarter" idx="11"/>
          </p:nvPr>
        </p:nvSpPr>
        <p:spPr/>
        <p:txBody>
          <a:bodyPr/>
          <a:lstStyle/>
          <a:p>
            <a:r>
              <a:rPr lang="pt-BR" smtClean="0"/>
              <a:t>Syrinx 2020/ H . KHECHFOUD -faculte de medecine de Bejaia</a:t>
            </a:r>
            <a:endParaRPr lang="fr-FR"/>
          </a:p>
        </p:txBody>
      </p:sp>
      <p:pic>
        <p:nvPicPr>
          <p:cNvPr id="5122" name="Picture 2"/>
          <p:cNvPicPr>
            <a:picLocks noChangeAspect="1" noChangeArrowheads="1"/>
          </p:cNvPicPr>
          <p:nvPr/>
        </p:nvPicPr>
        <p:blipFill>
          <a:blip r:embed="rId2"/>
          <a:srcRect/>
          <a:stretch>
            <a:fillRect/>
          </a:stretch>
        </p:blipFill>
        <p:spPr bwMode="auto">
          <a:xfrm>
            <a:off x="857224" y="1357298"/>
            <a:ext cx="6562721" cy="3758888"/>
          </a:xfrm>
          <a:prstGeom prst="rect">
            <a:avLst/>
          </a:prstGeom>
          <a:noFill/>
          <a:ln w="9525">
            <a:noFill/>
            <a:miter lim="800000"/>
            <a:headEnd/>
            <a:tailEnd/>
          </a:ln>
          <a:effectLst/>
        </p:spPr>
      </p:pic>
      <p:pic>
        <p:nvPicPr>
          <p:cNvPr id="12" name="Picture 4"/>
          <p:cNvPicPr>
            <a:picLocks noChangeAspect="1" noChangeArrowheads="1"/>
          </p:cNvPicPr>
          <p:nvPr/>
        </p:nvPicPr>
        <p:blipFill>
          <a:blip r:embed="rId3"/>
          <a:srcRect/>
          <a:stretch>
            <a:fillRect/>
          </a:stretch>
        </p:blipFill>
        <p:spPr bwMode="auto">
          <a:xfrm>
            <a:off x="1500166" y="1857364"/>
            <a:ext cx="6429420" cy="3472061"/>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i="1" dirty="0" smtClean="0">
                <a:solidFill>
                  <a:srgbClr val="00B0F0"/>
                </a:solidFill>
              </a:rPr>
              <a:t>Décompression  seule VS Décompression avec plastie:</a:t>
            </a:r>
            <a:endParaRPr lang="fr-FR" sz="3200" i="1" dirty="0">
              <a:solidFill>
                <a:srgbClr val="00B0F0"/>
              </a:solidFill>
            </a:endParaRPr>
          </a:p>
        </p:txBody>
      </p:sp>
      <p:sp>
        <p:nvSpPr>
          <p:cNvPr id="4" name="Espace réservé du pied de page 3"/>
          <p:cNvSpPr>
            <a:spLocks noGrp="1"/>
          </p:cNvSpPr>
          <p:nvPr>
            <p:ph type="ftr" sz="quarter" idx="11"/>
          </p:nvPr>
        </p:nvSpPr>
        <p:spPr/>
        <p:txBody>
          <a:bodyPr/>
          <a:lstStyle/>
          <a:p>
            <a:r>
              <a:rPr lang="pt-BR" smtClean="0"/>
              <a:t>Syrinx 2020/ H . KHECHFOUD -faculte de medecine de Bejaia</a:t>
            </a:r>
            <a:endParaRPr lang="fr-FR"/>
          </a:p>
        </p:txBody>
      </p:sp>
      <p:pic>
        <p:nvPicPr>
          <p:cNvPr id="2050" name="Picture 2"/>
          <p:cNvPicPr>
            <a:picLocks noGrp="1" noChangeAspect="1" noChangeArrowheads="1"/>
          </p:cNvPicPr>
          <p:nvPr>
            <p:ph idx="1"/>
          </p:nvPr>
        </p:nvPicPr>
        <p:blipFill>
          <a:blip r:embed="rId2"/>
          <a:srcRect/>
          <a:stretch>
            <a:fillRect/>
          </a:stretch>
        </p:blipFill>
        <p:spPr bwMode="auto">
          <a:xfrm>
            <a:off x="928662" y="1571612"/>
            <a:ext cx="7441939" cy="40290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85728"/>
            <a:ext cx="7467600" cy="846159"/>
          </a:xfrm>
        </p:spPr>
        <p:style>
          <a:lnRef idx="1">
            <a:schemeClr val="dk1"/>
          </a:lnRef>
          <a:fillRef idx="3">
            <a:schemeClr val="dk1"/>
          </a:fillRef>
          <a:effectRef idx="2">
            <a:schemeClr val="dk1"/>
          </a:effectRef>
          <a:fontRef idx="minor">
            <a:schemeClr val="lt1"/>
          </a:fontRef>
        </p:style>
        <p:txBody>
          <a:bodyPr>
            <a:normAutofit/>
          </a:bodyPr>
          <a:lstStyle/>
          <a:p>
            <a:r>
              <a:rPr lang="fr-FR" sz="4200" i="1" dirty="0" smtClean="0">
                <a:solidFill>
                  <a:srgbClr val="FFFF00"/>
                </a:solidFill>
              </a:rPr>
              <a:t>EMBRYOLOGIE:	</a:t>
            </a:r>
            <a:r>
              <a:rPr lang="fr-FR" sz="4200" i="1" dirty="0" smtClean="0">
                <a:solidFill>
                  <a:srgbClr val="FFFF00"/>
                </a:solidFill>
              </a:rPr>
              <a:t>	</a:t>
            </a:r>
            <a:endParaRPr lang="fr-FR" sz="4200" i="1" dirty="0">
              <a:solidFill>
                <a:srgbClr val="FFFF00"/>
              </a:solidFill>
            </a:endParaRPr>
          </a:p>
        </p:txBody>
      </p:sp>
      <p:sp>
        <p:nvSpPr>
          <p:cNvPr id="4" name="Espace réservé du pied de page 3"/>
          <p:cNvSpPr>
            <a:spLocks noGrp="1"/>
          </p:cNvSpPr>
          <p:nvPr>
            <p:ph type="ftr" sz="quarter" idx="11"/>
          </p:nvPr>
        </p:nvSpPr>
        <p:spPr/>
        <p:txBody>
          <a:bodyPr/>
          <a:lstStyle/>
          <a:p>
            <a:r>
              <a:rPr lang="pt-BR" dirty="0" smtClean="0"/>
              <a:t>Syrinx 2020/ H . KHECHFOUD -faculte de medecine de Bejaia</a:t>
            </a:r>
            <a:endParaRPr lang="fr-FR" dirty="0"/>
          </a:p>
        </p:txBody>
      </p:sp>
      <p:graphicFrame>
        <p:nvGraphicFramePr>
          <p:cNvPr id="10" name="Espace réservé du contenu 9"/>
          <p:cNvGraphicFramePr>
            <a:graphicFrameLocks noGrp="1"/>
          </p:cNvGraphicFramePr>
          <p:nvPr>
            <p:ph idx="1"/>
          </p:nvPr>
        </p:nvGraphicFramePr>
        <p:xfrm>
          <a:off x="500034" y="1357298"/>
          <a:ext cx="2857520" cy="45720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Picture 3" descr="Nouvelle image (7)"/>
          <p:cNvPicPr>
            <a:picLocks noChangeAspect="1" noChangeArrowheads="1"/>
          </p:cNvPicPr>
          <p:nvPr/>
        </p:nvPicPr>
        <p:blipFill>
          <a:blip r:embed="rId6" cstate="print"/>
          <a:srcRect/>
          <a:stretch>
            <a:fillRect/>
          </a:stretch>
        </p:blipFill>
        <p:spPr bwMode="auto">
          <a:xfrm rot="5400000">
            <a:off x="5416261" y="2084673"/>
            <a:ext cx="4000528" cy="2545778"/>
          </a:xfrm>
          <a:prstGeom prst="rect">
            <a:avLst/>
          </a:prstGeom>
          <a:noFill/>
          <a:ln w="9525">
            <a:noFill/>
            <a:miter lim="800000"/>
            <a:headEnd/>
            <a:tailEnd/>
          </a:ln>
        </p:spPr>
      </p:pic>
      <p:pic>
        <p:nvPicPr>
          <p:cNvPr id="12" name="Picture 2" descr="Nouvelle image (4)"/>
          <p:cNvPicPr>
            <a:picLocks noChangeAspect="1" noChangeArrowheads="1"/>
          </p:cNvPicPr>
          <p:nvPr/>
        </p:nvPicPr>
        <p:blipFill>
          <a:blip r:embed="rId7" cstate="print"/>
          <a:srcRect/>
          <a:stretch>
            <a:fillRect/>
          </a:stretch>
        </p:blipFill>
        <p:spPr bwMode="auto">
          <a:xfrm>
            <a:off x="3286116" y="1357298"/>
            <a:ext cx="2982911" cy="40005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3600" i="1" dirty="0" smtClean="0">
                <a:solidFill>
                  <a:srgbClr val="00B0F0"/>
                </a:solidFill>
              </a:rPr>
              <a:t>Echecs thérapeutiques à long terme de la décompression du FM:</a:t>
            </a:r>
            <a:endParaRPr lang="fr-FR" sz="3600" i="1" dirty="0">
              <a:solidFill>
                <a:srgbClr val="00B0F0"/>
              </a:solidFill>
            </a:endParaRPr>
          </a:p>
        </p:txBody>
      </p:sp>
      <p:sp>
        <p:nvSpPr>
          <p:cNvPr id="3" name="Espace réservé du contenu 2"/>
          <p:cNvSpPr>
            <a:spLocks noGrp="1"/>
          </p:cNvSpPr>
          <p:nvPr>
            <p:ph idx="1"/>
          </p:nvPr>
        </p:nvSpPr>
        <p:spPr/>
        <p:txBody>
          <a:bodyPr>
            <a:normAutofit fontScale="62500" lnSpcReduction="20000"/>
          </a:bodyPr>
          <a:lstStyle/>
          <a:p>
            <a:pPr algn="just">
              <a:buNone/>
            </a:pPr>
            <a:r>
              <a:rPr lang="fr-FR" dirty="0" smtClean="0"/>
              <a:t>Pécore: Persistante d une syringomyélie symptomatique et évolutive. </a:t>
            </a:r>
          </a:p>
          <a:p>
            <a:pPr algn="just">
              <a:buNone/>
            </a:pPr>
            <a:r>
              <a:rPr lang="fr-FR" dirty="0" smtClean="0"/>
              <a:t>Tardive: reprise de la symptomatologie 2 à 3 </a:t>
            </a:r>
            <a:r>
              <a:rPr lang="fr-FR" smtClean="0"/>
              <a:t>ans après </a:t>
            </a:r>
            <a:r>
              <a:rPr lang="fr-FR" dirty="0" smtClean="0"/>
              <a:t>la chirurgie initiale. </a:t>
            </a:r>
          </a:p>
          <a:p>
            <a:pPr algn="just">
              <a:buNone/>
            </a:pPr>
            <a:endParaRPr lang="fr-FR" dirty="0" smtClean="0"/>
          </a:p>
          <a:p>
            <a:pPr algn="just">
              <a:buNone/>
            </a:pPr>
            <a:r>
              <a:rPr lang="fr-FR" dirty="0" smtClean="0"/>
              <a:t>Les problèmes commencent par l'abondance de différents concepts étiologiques et pathogénétiques:</a:t>
            </a:r>
          </a:p>
          <a:p>
            <a:pPr algn="just">
              <a:buNone/>
            </a:pPr>
            <a:endParaRPr lang="fr-FR" dirty="0" smtClean="0"/>
          </a:p>
          <a:p>
            <a:pPr algn="just"/>
            <a:r>
              <a:rPr lang="fr-FR" dirty="0" smtClean="0"/>
              <a:t>1) persistance de l’ obstruction </a:t>
            </a:r>
            <a:r>
              <a:rPr lang="fr-FR" dirty="0" err="1" smtClean="0"/>
              <a:t>F.M</a:t>
            </a:r>
            <a:r>
              <a:rPr lang="fr-FR" dirty="0" smtClean="0"/>
              <a:t>, insuffisamment soulagée par la décompression. </a:t>
            </a:r>
          </a:p>
          <a:p>
            <a:pPr algn="just"/>
            <a:endParaRPr lang="fr-FR" dirty="0" smtClean="0"/>
          </a:p>
          <a:p>
            <a:pPr algn="just"/>
            <a:r>
              <a:rPr lang="fr-FR" dirty="0" smtClean="0"/>
              <a:t>2) l'introduction d'un nouveau  mécanisme liée à la chirurgie elle-même.</a:t>
            </a:r>
          </a:p>
          <a:p>
            <a:pPr algn="just"/>
            <a:endParaRPr lang="fr-FR" dirty="0" smtClean="0"/>
          </a:p>
          <a:p>
            <a:pPr algn="just"/>
            <a:r>
              <a:rPr lang="fr-FR" dirty="0" smtClean="0"/>
              <a:t>3) la syringomyélie pourrait ne pas provenir d'une obstruction des voies du LCR au niveau du foramen magnum; </a:t>
            </a:r>
          </a:p>
          <a:p>
            <a:pPr algn="just"/>
            <a:endParaRPr lang="fr-FR" dirty="0"/>
          </a:p>
        </p:txBody>
      </p:sp>
      <p:sp>
        <p:nvSpPr>
          <p:cNvPr id="4" name="Espace réservé du pied de page 3"/>
          <p:cNvSpPr>
            <a:spLocks noGrp="1"/>
          </p:cNvSpPr>
          <p:nvPr>
            <p:ph type="ftr" sz="quarter" idx="11"/>
          </p:nvPr>
        </p:nvSpPr>
        <p:spPr/>
        <p:txBody>
          <a:bodyPr/>
          <a:lstStyle/>
          <a:p>
            <a:r>
              <a:rPr lang="pt-BR" smtClean="0"/>
              <a:t>Syrinx 2020/ H . KHECHFOUD -faculte de medecine de Bejaia</a:t>
            </a:r>
            <a:endParaRPr lang="fr-FR"/>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3200" dirty="0" smtClean="0">
                <a:solidFill>
                  <a:srgbClr val="00B0F0"/>
                </a:solidFill>
              </a:rPr>
              <a:t>Place de la dérivation dans le traitement de la syringomyélie</a:t>
            </a:r>
            <a:endParaRPr lang="fr-FR" sz="3200" dirty="0">
              <a:solidFill>
                <a:srgbClr val="00B0F0"/>
              </a:solidFill>
            </a:endParaRPr>
          </a:p>
        </p:txBody>
      </p:sp>
      <p:sp>
        <p:nvSpPr>
          <p:cNvPr id="3" name="Espace réservé du contenu 2"/>
          <p:cNvSpPr>
            <a:spLocks noGrp="1"/>
          </p:cNvSpPr>
          <p:nvPr>
            <p:ph idx="1"/>
          </p:nvPr>
        </p:nvSpPr>
        <p:spPr/>
        <p:txBody>
          <a:bodyPr>
            <a:normAutofit/>
          </a:bodyPr>
          <a:lstStyle/>
          <a:p>
            <a:r>
              <a:rPr lang="fr-FR" sz="2400" dirty="0" smtClean="0"/>
              <a:t>Chirurgie ultime.</a:t>
            </a:r>
          </a:p>
          <a:p>
            <a:r>
              <a:rPr lang="fr-FR" sz="2400" dirty="0" smtClean="0"/>
              <a:t>Réduction de la taille de la cavité syringomyélique sans action sur la symptomatologie</a:t>
            </a:r>
            <a:r>
              <a:rPr lang="fr-FR" dirty="0" smtClean="0"/>
              <a:t>.</a:t>
            </a:r>
          </a:p>
          <a:p>
            <a:pPr>
              <a:buNone/>
            </a:pPr>
            <a:endParaRPr lang="fr-FR" dirty="0" smtClean="0"/>
          </a:p>
          <a:p>
            <a:r>
              <a:rPr lang="fr-FR" sz="2800" dirty="0" smtClean="0"/>
              <a:t>Plusieurs modalité de dérivation: </a:t>
            </a:r>
          </a:p>
          <a:p>
            <a:pPr lvl="1"/>
            <a:r>
              <a:rPr lang="fr-FR" sz="2400" dirty="0" smtClean="0"/>
              <a:t>D. Syringo-Sous-</a:t>
            </a:r>
            <a:r>
              <a:rPr lang="fr-FR" sz="2400" dirty="0" err="1" smtClean="0"/>
              <a:t>Arachnoidienne</a:t>
            </a:r>
            <a:r>
              <a:rPr lang="fr-FR" sz="2400" dirty="0" smtClean="0"/>
              <a:t>.</a:t>
            </a:r>
          </a:p>
          <a:p>
            <a:pPr lvl="1"/>
            <a:r>
              <a:rPr lang="fr-FR" sz="2400" dirty="0" smtClean="0"/>
              <a:t>D. Syringo-pleurale : abandonner  (complications +++)</a:t>
            </a:r>
          </a:p>
          <a:p>
            <a:pPr lvl="1"/>
            <a:r>
              <a:rPr lang="fr-FR" sz="2400" dirty="0" smtClean="0"/>
              <a:t>D. Syringo-</a:t>
            </a:r>
            <a:r>
              <a:rPr lang="fr-FR" sz="2400" dirty="0" err="1" smtClean="0"/>
              <a:t>Péritoneale</a:t>
            </a:r>
            <a:r>
              <a:rPr lang="fr-FR" sz="2400" dirty="0" smtClean="0"/>
              <a:t>.</a:t>
            </a:r>
          </a:p>
          <a:p>
            <a:pPr lvl="1"/>
            <a:endParaRPr lang="fr-FR" dirty="0"/>
          </a:p>
        </p:txBody>
      </p:sp>
      <p:sp>
        <p:nvSpPr>
          <p:cNvPr id="4" name="Espace réservé du pied de page 3"/>
          <p:cNvSpPr>
            <a:spLocks noGrp="1"/>
          </p:cNvSpPr>
          <p:nvPr>
            <p:ph type="ftr" sz="quarter" idx="11"/>
          </p:nvPr>
        </p:nvSpPr>
        <p:spPr/>
        <p:txBody>
          <a:bodyPr/>
          <a:lstStyle/>
          <a:p>
            <a:r>
              <a:rPr lang="pt-BR" smtClean="0"/>
              <a:t>Syrinx 2020/ H . KHECHFOUD -faculte de medecine de Bejaia</a:t>
            </a:r>
            <a:endParaRPr lang="fr-F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rgbClr val="00B0F0"/>
                </a:solidFill>
              </a:rPr>
              <a:t>Fixation C1C2</a:t>
            </a:r>
            <a:endParaRPr lang="fr-FR" dirty="0">
              <a:solidFill>
                <a:srgbClr val="00B0F0"/>
              </a:solidFill>
            </a:endParaRPr>
          </a:p>
        </p:txBody>
      </p:sp>
      <p:sp>
        <p:nvSpPr>
          <p:cNvPr id="3" name="Espace réservé du contenu 2"/>
          <p:cNvSpPr>
            <a:spLocks noGrp="1"/>
          </p:cNvSpPr>
          <p:nvPr>
            <p:ph idx="1"/>
          </p:nvPr>
        </p:nvSpPr>
        <p:spPr>
          <a:xfrm>
            <a:off x="457200" y="1600201"/>
            <a:ext cx="7467600" cy="1971675"/>
          </a:xfrm>
        </p:spPr>
        <p:txBody>
          <a:bodyPr/>
          <a:lstStyle/>
          <a:p>
            <a:endParaRPr lang="fr-FR" dirty="0"/>
          </a:p>
        </p:txBody>
      </p:sp>
      <p:sp>
        <p:nvSpPr>
          <p:cNvPr id="4" name="Espace réservé du pied de page 3"/>
          <p:cNvSpPr>
            <a:spLocks noGrp="1"/>
          </p:cNvSpPr>
          <p:nvPr>
            <p:ph type="ftr" sz="quarter" idx="11"/>
          </p:nvPr>
        </p:nvSpPr>
        <p:spPr/>
        <p:txBody>
          <a:bodyPr/>
          <a:lstStyle/>
          <a:p>
            <a:r>
              <a:rPr lang="pt-BR" smtClean="0"/>
              <a:t>Syrinx 2020/ H . KHECHFOUD -faculte de medecine de Bejaia</a:t>
            </a:r>
            <a:endParaRPr lang="fr-FR"/>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rgbClr val="00B0F0"/>
                </a:solidFill>
              </a:rPr>
              <a:t>Evolution</a:t>
            </a:r>
            <a:endParaRPr lang="fr-FR" dirty="0">
              <a:solidFill>
                <a:srgbClr val="00B0F0"/>
              </a:solidFill>
            </a:endParaRPr>
          </a:p>
        </p:txBody>
      </p:sp>
      <p:sp>
        <p:nvSpPr>
          <p:cNvPr id="3" name="Espace réservé du contenu 2"/>
          <p:cNvSpPr>
            <a:spLocks noGrp="1"/>
          </p:cNvSpPr>
          <p:nvPr>
            <p:ph idx="1"/>
          </p:nvPr>
        </p:nvSpPr>
        <p:spPr/>
        <p:txBody>
          <a:bodyPr/>
          <a:lstStyle/>
          <a:p>
            <a:endParaRPr lang="fr-FR"/>
          </a:p>
        </p:txBody>
      </p:sp>
      <p:sp>
        <p:nvSpPr>
          <p:cNvPr id="4" name="Espace réservé du pied de page 3"/>
          <p:cNvSpPr>
            <a:spLocks noGrp="1"/>
          </p:cNvSpPr>
          <p:nvPr>
            <p:ph type="ftr" sz="quarter" idx="11"/>
          </p:nvPr>
        </p:nvSpPr>
        <p:spPr/>
        <p:txBody>
          <a:bodyPr/>
          <a:lstStyle/>
          <a:p>
            <a:r>
              <a:rPr lang="pt-BR" smtClean="0"/>
              <a:t>Syrinx 2020/ H . KHECHFOUD -faculte de medecine de Bejaia</a:t>
            </a:r>
            <a:endParaRPr lang="fr-F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normAutofit fontScale="92500" lnSpcReduction="10000"/>
          </a:bodyPr>
          <a:lstStyle/>
          <a:p>
            <a:r>
              <a:rPr lang="fr-FR" dirty="0" smtClean="0"/>
              <a:t>décompression ost</a:t>
            </a:r>
          </a:p>
          <a:p>
            <a:endParaRPr lang="fr-FR" dirty="0" smtClean="0"/>
          </a:p>
          <a:p>
            <a:endParaRPr lang="fr-FR" dirty="0" smtClean="0"/>
          </a:p>
          <a:p>
            <a:endParaRPr lang="fr-FR" dirty="0" smtClean="0"/>
          </a:p>
          <a:p>
            <a:endParaRPr lang="fr-FR" dirty="0" smtClean="0"/>
          </a:p>
          <a:p>
            <a:endParaRPr lang="fr-FR" dirty="0" smtClean="0"/>
          </a:p>
          <a:p>
            <a:endParaRPr lang="fr-FR" dirty="0" smtClean="0"/>
          </a:p>
          <a:p>
            <a:endParaRPr lang="fr-FR" dirty="0" smtClean="0"/>
          </a:p>
          <a:p>
            <a:r>
              <a:rPr lang="fr-FR" dirty="0" err="1" smtClean="0"/>
              <a:t>eo</a:t>
            </a:r>
            <a:r>
              <a:rPr lang="fr-FR" dirty="0" smtClean="0"/>
              <a:t>-durale seul </a:t>
            </a:r>
            <a:r>
              <a:rPr lang="fr-FR" dirty="0" err="1" smtClean="0"/>
              <a:t>inficace</a:t>
            </a:r>
            <a:endParaRPr lang="fr-FR" dirty="0"/>
          </a:p>
        </p:txBody>
      </p:sp>
      <p:sp>
        <p:nvSpPr>
          <p:cNvPr id="4" name="Espace réservé du pied de page 3"/>
          <p:cNvSpPr>
            <a:spLocks noGrp="1"/>
          </p:cNvSpPr>
          <p:nvPr>
            <p:ph type="ftr" sz="quarter" idx="11"/>
          </p:nvPr>
        </p:nvSpPr>
        <p:spPr/>
        <p:txBody>
          <a:bodyPr/>
          <a:lstStyle/>
          <a:p>
            <a:r>
              <a:rPr lang="pt-BR" smtClean="0"/>
              <a:t>Syrinx 2020/ H . KHECHFOUD -faculte de medecine de Bejaia</a:t>
            </a:r>
            <a:endParaRPr lang="fr-FR"/>
          </a:p>
        </p:txBody>
      </p:sp>
      <p:pic>
        <p:nvPicPr>
          <p:cNvPr id="3074" name="Picture 2"/>
          <p:cNvPicPr>
            <a:picLocks noChangeAspect="1" noChangeArrowheads="1"/>
          </p:cNvPicPr>
          <p:nvPr/>
        </p:nvPicPr>
        <p:blipFill>
          <a:blip r:embed="rId2" cstate="print"/>
          <a:srcRect/>
          <a:stretch>
            <a:fillRect/>
          </a:stretch>
        </p:blipFill>
        <p:spPr bwMode="auto">
          <a:xfrm>
            <a:off x="357160" y="2143117"/>
            <a:ext cx="8229609" cy="364172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9"/>
            <a:ext cx="7186634" cy="1143000"/>
          </a:xfrm>
        </p:spPr>
        <p:txBody>
          <a:bodyPr>
            <a:noAutofit/>
          </a:bodyPr>
          <a:lstStyle/>
          <a:p>
            <a:r>
              <a:rPr lang="fr-FR" sz="3200" i="1" dirty="0" smtClean="0">
                <a:solidFill>
                  <a:srgbClr val="00B0F0"/>
                </a:solidFill>
              </a:rPr>
              <a:t>Section de filum terminal est sa place dans le traitement de la syringomyélie: </a:t>
            </a:r>
            <a:endParaRPr lang="fr-FR" sz="3200" i="1" dirty="0">
              <a:solidFill>
                <a:srgbClr val="00B0F0"/>
              </a:solidFill>
            </a:endParaRPr>
          </a:p>
        </p:txBody>
      </p:sp>
      <p:sp>
        <p:nvSpPr>
          <p:cNvPr id="3" name="Espace réservé du contenu 2"/>
          <p:cNvSpPr>
            <a:spLocks noGrp="1"/>
          </p:cNvSpPr>
          <p:nvPr>
            <p:ph idx="1"/>
          </p:nvPr>
        </p:nvSpPr>
        <p:spPr>
          <a:xfrm>
            <a:off x="428596" y="1660530"/>
            <a:ext cx="7929618" cy="1697032"/>
          </a:xfrm>
        </p:spPr>
        <p:txBody>
          <a:bodyPr>
            <a:noAutofit/>
          </a:bodyPr>
          <a:lstStyle/>
          <a:p>
            <a:pPr algn="just"/>
            <a:r>
              <a:rPr lang="fr-FR" sz="1800" dirty="0" smtClean="0"/>
              <a:t>Technique non validé encore par l’ensemble de la communié européen chirurgicale mondiale .</a:t>
            </a:r>
          </a:p>
          <a:p>
            <a:pPr algn="just"/>
            <a:endParaRPr lang="fr-FR" sz="1800" dirty="0" smtClean="0"/>
          </a:p>
          <a:p>
            <a:pPr algn="just"/>
            <a:r>
              <a:rPr lang="fr-FR" sz="1800" dirty="0" smtClean="0"/>
              <a:t>Une étude prospective comparative  référence européen  de la syringomyélie et de maladie neurochirurgicale orphelines (en 2007) pour valider la procédure  (étude non achevé – défaut de recrutement)</a:t>
            </a:r>
            <a:endParaRPr lang="fr-FR" sz="1800" dirty="0"/>
          </a:p>
        </p:txBody>
      </p:sp>
      <p:sp>
        <p:nvSpPr>
          <p:cNvPr id="4" name="Espace réservé du pied de page 3"/>
          <p:cNvSpPr>
            <a:spLocks noGrp="1"/>
          </p:cNvSpPr>
          <p:nvPr>
            <p:ph type="ftr" sz="quarter" idx="11"/>
          </p:nvPr>
        </p:nvSpPr>
        <p:spPr/>
        <p:txBody>
          <a:bodyPr/>
          <a:lstStyle/>
          <a:p>
            <a:r>
              <a:rPr lang="pt-BR" smtClean="0"/>
              <a:t>Syrinx 2020/ H . KHECHFOUD -faculte de medecine de Bejaia</a:t>
            </a:r>
            <a:endParaRPr lang="fr-FR"/>
          </a:p>
        </p:txBody>
      </p:sp>
      <p:pic>
        <p:nvPicPr>
          <p:cNvPr id="12290" name="Picture 2"/>
          <p:cNvPicPr>
            <a:picLocks noChangeAspect="1" noChangeArrowheads="1"/>
          </p:cNvPicPr>
          <p:nvPr/>
        </p:nvPicPr>
        <p:blipFill>
          <a:blip r:embed="rId2"/>
          <a:srcRect/>
          <a:stretch>
            <a:fillRect/>
          </a:stretch>
        </p:blipFill>
        <p:spPr bwMode="auto">
          <a:xfrm>
            <a:off x="1928794" y="3544083"/>
            <a:ext cx="5100632" cy="238524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rgbClr val="00B0F0"/>
                </a:solidFill>
              </a:rPr>
              <a:t>Algorithme thérapeutique </a:t>
            </a:r>
            <a:endParaRPr lang="fr-FR" dirty="0">
              <a:solidFill>
                <a:srgbClr val="00B0F0"/>
              </a:solidFill>
            </a:endParaRPr>
          </a:p>
        </p:txBody>
      </p:sp>
      <p:sp>
        <p:nvSpPr>
          <p:cNvPr id="4" name="Espace réservé du pied de page 3"/>
          <p:cNvSpPr>
            <a:spLocks noGrp="1"/>
          </p:cNvSpPr>
          <p:nvPr>
            <p:ph type="ftr" sz="quarter" idx="11"/>
          </p:nvPr>
        </p:nvSpPr>
        <p:spPr/>
        <p:txBody>
          <a:bodyPr/>
          <a:lstStyle/>
          <a:p>
            <a:r>
              <a:rPr lang="pt-BR" smtClean="0"/>
              <a:t>Syrinx 2020/ H . KHECHFOUD -faculte de medecine de Bejaia</a:t>
            </a:r>
            <a:endParaRPr lang="fr-FR"/>
          </a:p>
        </p:txBody>
      </p:sp>
      <p:sp>
        <p:nvSpPr>
          <p:cNvPr id="10242" name="Text Box 2"/>
          <p:cNvSpPr txBox="1">
            <a:spLocks noChangeArrowheads="1"/>
          </p:cNvSpPr>
          <p:nvPr/>
        </p:nvSpPr>
        <p:spPr bwMode="auto">
          <a:xfrm>
            <a:off x="1196965" y="1214422"/>
            <a:ext cx="2660655" cy="1346193"/>
          </a:xfrm>
          <a:prstGeom prst="rect">
            <a:avLst/>
          </a:prstGeom>
          <a:gradFill rotWithShape="0">
            <a:gsLst>
              <a:gs pos="0">
                <a:srgbClr val="FFFFFF"/>
              </a:gs>
              <a:gs pos="100000">
                <a:srgbClr val="B8CCE4"/>
              </a:gs>
            </a:gsLst>
            <a:lin ang="5400000" scaled="1"/>
          </a:gradFill>
          <a:ln w="12700">
            <a:solidFill>
              <a:srgbClr val="95B3D7"/>
            </a:solidFill>
            <a:miter lim="800000"/>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dirty="0" smtClean="0">
                <a:ln>
                  <a:noFill/>
                </a:ln>
                <a:solidFill>
                  <a:schemeClr val="bg1"/>
                </a:solidFill>
                <a:effectLst/>
                <a:latin typeface="Calibri" pitchFamily="34" charset="0"/>
                <a:cs typeface="Arial" pitchFamily="34" charset="0"/>
              </a:rPr>
              <a:t>Dissociation thermoalgesique</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dirty="0" smtClean="0">
                <a:ln>
                  <a:noFill/>
                </a:ln>
                <a:solidFill>
                  <a:schemeClr val="bg1"/>
                </a:solidFill>
                <a:effectLst/>
                <a:latin typeface="Calibri" pitchFamily="34" charset="0"/>
                <a:cs typeface="Arial" pitchFamily="34" charset="0"/>
              </a:rPr>
              <a:t>Déficit moteur</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dirty="0" smtClean="0">
                <a:ln>
                  <a:noFill/>
                </a:ln>
                <a:solidFill>
                  <a:schemeClr val="bg1"/>
                </a:solidFill>
                <a:effectLst/>
                <a:latin typeface="Calibri" pitchFamily="34" charset="0"/>
                <a:cs typeface="Arial" pitchFamily="34" charset="0"/>
              </a:rPr>
              <a:t>Amyotrophie</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dirty="0" smtClean="0">
                <a:ln>
                  <a:noFill/>
                </a:ln>
                <a:solidFill>
                  <a:schemeClr val="bg1"/>
                </a:solidFill>
                <a:effectLst/>
                <a:latin typeface="Calibri" pitchFamily="34" charset="0"/>
                <a:cs typeface="Arial" pitchFamily="34" charset="0"/>
              </a:rPr>
              <a:t>Douleur (cervicalgie –NCB)</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dirty="0" smtClean="0">
                <a:ln>
                  <a:noFill/>
                </a:ln>
                <a:solidFill>
                  <a:schemeClr val="bg1"/>
                </a:solidFill>
                <a:effectLst/>
                <a:latin typeface="Calibri" pitchFamily="34" charset="0"/>
                <a:cs typeface="Arial" pitchFamily="34" charset="0"/>
              </a:rPr>
              <a:t>Troubles génito-sphinctériens</a:t>
            </a:r>
            <a:endParaRPr kumimoji="0" lang="fr-FR" sz="3600" b="0" i="0" u="none" strike="noStrike" cap="none" normalizeH="0" baseline="0" dirty="0" smtClean="0">
              <a:ln>
                <a:noFill/>
              </a:ln>
              <a:solidFill>
                <a:schemeClr val="bg1"/>
              </a:solidFill>
              <a:effectLst/>
              <a:latin typeface="Arial" pitchFamily="34" charset="0"/>
              <a:cs typeface="Arial" pitchFamily="34" charset="0"/>
            </a:endParaRPr>
          </a:p>
        </p:txBody>
      </p:sp>
      <p:sp>
        <p:nvSpPr>
          <p:cNvPr id="10243" name="Text Box 3"/>
          <p:cNvSpPr txBox="1">
            <a:spLocks noChangeArrowheads="1"/>
          </p:cNvSpPr>
          <p:nvPr/>
        </p:nvSpPr>
        <p:spPr bwMode="auto">
          <a:xfrm>
            <a:off x="4857752" y="1214422"/>
            <a:ext cx="3092474" cy="1428759"/>
          </a:xfrm>
          <a:prstGeom prst="rect">
            <a:avLst/>
          </a:prstGeom>
          <a:gradFill rotWithShape="0">
            <a:gsLst>
              <a:gs pos="0">
                <a:srgbClr val="FFFFFF"/>
              </a:gs>
              <a:gs pos="100000">
                <a:srgbClr val="B8CCE4"/>
              </a:gs>
            </a:gsLst>
            <a:lin ang="5400000" scaled="1"/>
          </a:gradFill>
          <a:ln w="12700">
            <a:solidFill>
              <a:srgbClr val="95B3D7"/>
            </a:solidFill>
            <a:miter lim="800000"/>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dirty="0" smtClean="0">
                <a:ln>
                  <a:noFill/>
                </a:ln>
                <a:solidFill>
                  <a:schemeClr val="bg1"/>
                </a:solidFill>
                <a:effectLst/>
                <a:latin typeface="Calibri" pitchFamily="34" charset="0"/>
                <a:cs typeface="Arial" pitchFamily="34" charset="0"/>
              </a:rPr>
              <a:t>Céphalée exacerbée par manouvre de Valsalva</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dirty="0" smtClean="0">
                <a:ln>
                  <a:noFill/>
                </a:ln>
                <a:solidFill>
                  <a:schemeClr val="bg1"/>
                </a:solidFill>
                <a:effectLst/>
                <a:latin typeface="Calibri" pitchFamily="34" charset="0"/>
                <a:cs typeface="Arial" pitchFamily="34" charset="0"/>
              </a:rPr>
              <a:t>Signes  d’Att. Cérébelleuse.</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dirty="0" smtClean="0">
                <a:ln>
                  <a:noFill/>
                </a:ln>
                <a:solidFill>
                  <a:schemeClr val="bg1"/>
                </a:solidFill>
                <a:effectLst/>
                <a:latin typeface="Calibri" pitchFamily="34" charset="0"/>
                <a:cs typeface="Arial" pitchFamily="34" charset="0"/>
              </a:rPr>
              <a:t> nystagmus.</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dirty="0" smtClean="0">
                <a:ln>
                  <a:noFill/>
                </a:ln>
                <a:solidFill>
                  <a:schemeClr val="bg1"/>
                </a:solidFill>
                <a:effectLst/>
                <a:latin typeface="Calibri" pitchFamily="34" charset="0"/>
                <a:cs typeface="Arial" pitchFamily="34" charset="0"/>
              </a:rPr>
              <a:t>Atteint nerf crânien</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3600" b="0" i="0" u="none" strike="noStrike" cap="none" normalizeH="0" baseline="0" dirty="0" smtClean="0">
              <a:ln>
                <a:noFill/>
              </a:ln>
              <a:solidFill>
                <a:schemeClr val="bg1"/>
              </a:solidFill>
              <a:effectLst/>
              <a:latin typeface="Arial" pitchFamily="34" charset="0"/>
              <a:cs typeface="Arial" pitchFamily="34" charset="0"/>
            </a:endParaRPr>
          </a:p>
        </p:txBody>
      </p:sp>
      <p:sp>
        <p:nvSpPr>
          <p:cNvPr id="10244" name="Text Box 4"/>
          <p:cNvSpPr txBox="1">
            <a:spLocks noChangeArrowheads="1"/>
          </p:cNvSpPr>
          <p:nvPr/>
        </p:nvSpPr>
        <p:spPr bwMode="auto">
          <a:xfrm>
            <a:off x="3857620" y="2857496"/>
            <a:ext cx="1000132" cy="500066"/>
          </a:xfrm>
          <a:prstGeom prst="rect">
            <a:avLst/>
          </a:prstGeom>
          <a:solidFill>
            <a:srgbClr val="4F81BD"/>
          </a:solidFill>
          <a:ln w="38100">
            <a:noFill/>
            <a:miter lim="800000"/>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fr-FR" sz="2400" b="1" i="1" u="none" strike="noStrike" cap="none" normalizeH="0" baseline="0" dirty="0" smtClean="0">
                <a:ln>
                  <a:noFill/>
                </a:ln>
                <a:solidFill>
                  <a:schemeClr val="tx1"/>
                </a:solidFill>
                <a:effectLst/>
                <a:latin typeface="Calibri" pitchFamily="34" charset="0"/>
                <a:cs typeface="Arial" pitchFamily="34" charset="0"/>
              </a:rPr>
              <a:t>IRM</a:t>
            </a:r>
            <a:endParaRPr kumimoji="0" lang="fr-FR" sz="28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10" name="Forme 9"/>
          <p:cNvCxnSpPr/>
          <p:nvPr/>
        </p:nvCxnSpPr>
        <p:spPr>
          <a:xfrm rot="5400000">
            <a:off x="5541573" y="2102238"/>
            <a:ext cx="321472" cy="1546237"/>
          </a:xfrm>
          <a:prstGeom prst="bentConnector2">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2" name="Connecteur en angle 11"/>
          <p:cNvCxnSpPr/>
          <p:nvPr/>
        </p:nvCxnSpPr>
        <p:spPr>
          <a:xfrm>
            <a:off x="2357422" y="2643182"/>
            <a:ext cx="1500198" cy="321471"/>
          </a:xfrm>
          <a:prstGeom prst="bentConnector3">
            <a:avLst>
              <a:gd name="adj1" fmla="val -36"/>
            </a:avLst>
          </a:prstGeom>
          <a:ln>
            <a:tailEnd type="arrow"/>
          </a:ln>
        </p:spPr>
        <p:style>
          <a:lnRef idx="2">
            <a:schemeClr val="accent2"/>
          </a:lnRef>
          <a:fillRef idx="0">
            <a:schemeClr val="accent2"/>
          </a:fillRef>
          <a:effectRef idx="1">
            <a:schemeClr val="accent2"/>
          </a:effectRef>
          <a:fontRef idx="minor">
            <a:schemeClr val="tx1"/>
          </a:fontRef>
        </p:style>
      </p:cxnSp>
      <p:sp>
        <p:nvSpPr>
          <p:cNvPr id="10246" name="Text Box 6"/>
          <p:cNvSpPr txBox="1">
            <a:spLocks noChangeArrowheads="1"/>
          </p:cNvSpPr>
          <p:nvPr/>
        </p:nvSpPr>
        <p:spPr bwMode="auto">
          <a:xfrm>
            <a:off x="2428860" y="3643314"/>
            <a:ext cx="1785950" cy="603250"/>
          </a:xfrm>
          <a:prstGeom prst="rect">
            <a:avLst/>
          </a:prstGeom>
          <a:gradFill rotWithShape="0">
            <a:gsLst>
              <a:gs pos="0">
                <a:srgbClr val="95B3D7"/>
              </a:gs>
              <a:gs pos="50000">
                <a:srgbClr val="4F81BD"/>
              </a:gs>
              <a:gs pos="100000">
                <a:srgbClr val="95B3D7"/>
              </a:gs>
            </a:gsLst>
            <a:lin ang="5400000" scaled="1"/>
          </a:gradFill>
          <a:ln w="12700">
            <a:solidFill>
              <a:srgbClr val="4F81BD"/>
            </a:solidFill>
            <a:miter lim="800000"/>
            <a:headEnd/>
            <a:tailEnd/>
          </a:ln>
          <a:effectLst>
            <a:outerShdw dist="28398" dir="3806097" algn="ctr" rotWithShape="0">
              <a:srgbClr val="243F60"/>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ts val="1200"/>
              </a:spcBef>
              <a:spcAft>
                <a:spcPct val="0"/>
              </a:spcAft>
              <a:buClrTx/>
              <a:buSzTx/>
              <a:buFontTx/>
              <a:buNone/>
              <a:tabLst/>
            </a:pPr>
            <a:r>
              <a:rPr kumimoji="0" lang="fr-FR" sz="2000" b="1" i="0" u="none" strike="noStrike" cap="none" normalizeH="0" baseline="0" dirty="0" smtClean="0">
                <a:ln>
                  <a:noFill/>
                </a:ln>
                <a:solidFill>
                  <a:srgbClr val="FFFF00"/>
                </a:solidFill>
                <a:effectLst/>
                <a:latin typeface="Calibri" pitchFamily="34" charset="0"/>
                <a:cs typeface="Arial" pitchFamily="34" charset="0"/>
              </a:rPr>
              <a:t>Syringomyélie</a:t>
            </a:r>
            <a:endParaRPr kumimoji="0" lang="fr-FR" sz="2800" b="0" i="0" u="none" strike="noStrike" cap="none" normalizeH="0" baseline="0" dirty="0" smtClean="0">
              <a:ln>
                <a:noFill/>
              </a:ln>
              <a:solidFill>
                <a:srgbClr val="FFFF00"/>
              </a:solidFill>
              <a:effectLst/>
              <a:latin typeface="Arial" pitchFamily="34" charset="0"/>
              <a:cs typeface="Arial" pitchFamily="34" charset="0"/>
            </a:endParaRPr>
          </a:p>
        </p:txBody>
      </p:sp>
      <p:sp>
        <p:nvSpPr>
          <p:cNvPr id="10247" name="Text Box 7"/>
          <p:cNvSpPr txBox="1">
            <a:spLocks noChangeArrowheads="1"/>
          </p:cNvSpPr>
          <p:nvPr/>
        </p:nvSpPr>
        <p:spPr bwMode="auto">
          <a:xfrm>
            <a:off x="4500562" y="3500438"/>
            <a:ext cx="1335088" cy="714380"/>
          </a:xfrm>
          <a:prstGeom prst="rect">
            <a:avLst/>
          </a:prstGeom>
          <a:gradFill rotWithShape="0">
            <a:gsLst>
              <a:gs pos="0">
                <a:srgbClr val="95B3D7"/>
              </a:gs>
              <a:gs pos="50000">
                <a:srgbClr val="4F81BD"/>
              </a:gs>
              <a:gs pos="100000">
                <a:srgbClr val="95B3D7"/>
              </a:gs>
            </a:gsLst>
            <a:lin ang="5400000" scaled="1"/>
          </a:gradFill>
          <a:ln w="12700">
            <a:solidFill>
              <a:srgbClr val="4F81BD"/>
            </a:solidFill>
            <a:miter lim="800000"/>
            <a:headEnd/>
            <a:tailEnd/>
          </a:ln>
          <a:effectLst>
            <a:outerShdw dist="28398" dir="3806097" algn="ctr" rotWithShape="0">
              <a:srgbClr val="243F60"/>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dirty="0" smtClean="0">
                <a:ln>
                  <a:noFill/>
                </a:ln>
                <a:solidFill>
                  <a:srgbClr val="FFFF00"/>
                </a:solidFill>
                <a:effectLst/>
                <a:latin typeface="Calibri" pitchFamily="34" charset="0"/>
                <a:cs typeface="Arial" pitchFamily="34" charset="0"/>
              </a:rPr>
              <a:t>Chiari type I</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dirty="0" smtClean="0">
                <a:ln>
                  <a:noFill/>
                </a:ln>
                <a:solidFill>
                  <a:schemeClr val="bg1"/>
                </a:solidFill>
                <a:effectLst/>
                <a:latin typeface="Calibri" pitchFamily="34" charset="0"/>
                <a:cs typeface="Arial" pitchFamily="34" charset="0"/>
              </a:rPr>
              <a:t>Chiari type II</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dirty="0" smtClean="0">
                <a:ln>
                  <a:noFill/>
                </a:ln>
                <a:solidFill>
                  <a:schemeClr val="bg1"/>
                </a:solidFill>
                <a:effectLst/>
                <a:latin typeface="Calibri" pitchFamily="34" charset="0"/>
                <a:cs typeface="Arial" pitchFamily="34" charset="0"/>
              </a:rPr>
              <a:t>Chiari type o</a:t>
            </a:r>
            <a:endParaRPr kumimoji="0" lang="fr-FR" sz="3600" b="0" i="0" u="none" strike="noStrike" cap="none" normalizeH="0" baseline="0" dirty="0" smtClean="0">
              <a:ln>
                <a:noFill/>
              </a:ln>
              <a:solidFill>
                <a:schemeClr val="bg1"/>
              </a:solidFill>
              <a:effectLst/>
              <a:latin typeface="Arial" pitchFamily="34" charset="0"/>
              <a:cs typeface="Arial" pitchFamily="34" charset="0"/>
            </a:endParaRPr>
          </a:p>
        </p:txBody>
      </p:sp>
      <p:cxnSp>
        <p:nvCxnSpPr>
          <p:cNvPr id="18" name="Connecteur en angle 17"/>
          <p:cNvCxnSpPr/>
          <p:nvPr/>
        </p:nvCxnSpPr>
        <p:spPr>
          <a:xfrm rot="10800000">
            <a:off x="3929058" y="1857364"/>
            <a:ext cx="857256" cy="1588"/>
          </a:xfrm>
          <a:prstGeom prst="bentConnector3">
            <a:avLst>
              <a:gd name="adj1" fmla="val 50000"/>
            </a:avLst>
          </a:prstGeom>
          <a:ln w="57150">
            <a:headEnd type="arrow"/>
            <a:tailEnd type="arrow"/>
          </a:ln>
        </p:spPr>
        <p:style>
          <a:lnRef idx="3">
            <a:schemeClr val="accent5"/>
          </a:lnRef>
          <a:fillRef idx="0">
            <a:schemeClr val="accent5"/>
          </a:fillRef>
          <a:effectRef idx="2">
            <a:schemeClr val="accent5"/>
          </a:effectRef>
          <a:fontRef idx="minor">
            <a:schemeClr val="tx1"/>
          </a:fontRef>
        </p:style>
      </p:cxnSp>
      <p:sp>
        <p:nvSpPr>
          <p:cNvPr id="10248" name="Text Box 8"/>
          <p:cNvSpPr txBox="1">
            <a:spLocks noChangeArrowheads="1"/>
          </p:cNvSpPr>
          <p:nvPr/>
        </p:nvSpPr>
        <p:spPr bwMode="auto">
          <a:xfrm>
            <a:off x="1714480" y="4714884"/>
            <a:ext cx="1428760" cy="395286"/>
          </a:xfrm>
          <a:prstGeom prst="rect">
            <a:avLst/>
          </a:prstGeom>
          <a:gradFill rotWithShape="0">
            <a:gsLst>
              <a:gs pos="0">
                <a:srgbClr val="95B3D7"/>
              </a:gs>
              <a:gs pos="50000">
                <a:srgbClr val="4F81BD"/>
              </a:gs>
              <a:gs pos="100000">
                <a:srgbClr val="95B3D7"/>
              </a:gs>
            </a:gsLst>
            <a:lin ang="5400000" scaled="1"/>
          </a:gradFill>
          <a:ln w="12700">
            <a:solidFill>
              <a:srgbClr val="4F81BD"/>
            </a:solidFill>
            <a:miter lim="800000"/>
            <a:headEnd/>
            <a:tailEnd/>
          </a:ln>
          <a:effectLst>
            <a:outerShdw dist="28398" dir="3806097" algn="ctr" rotWithShape="0">
              <a:srgbClr val="243F60"/>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lang="fr-FR" b="1" dirty="0" smtClean="0">
                <a:latin typeface="Calibri" pitchFamily="34" charset="0"/>
                <a:cs typeface="Arial" pitchFamily="34" charset="0"/>
              </a:rPr>
              <a:t>Flux </a:t>
            </a:r>
            <a:r>
              <a:rPr kumimoji="0" lang="fr-FR" b="1" i="0" u="none" strike="noStrike" cap="none" normalizeH="0" dirty="0" smtClean="0">
                <a:ln>
                  <a:noFill/>
                </a:ln>
                <a:solidFill>
                  <a:schemeClr val="tx1"/>
                </a:solidFill>
                <a:effectLst/>
                <a:latin typeface="Calibri" pitchFamily="34" charset="0"/>
                <a:cs typeface="Arial" pitchFamily="34" charset="0"/>
              </a:rPr>
              <a:t>Bloqué</a:t>
            </a:r>
            <a:endParaRPr kumimoji="0" lang="fr-FR" b="1" i="0" u="none" strike="noStrike" cap="none" normalizeH="0" baseline="0" dirty="0" smtClean="0">
              <a:ln>
                <a:noFill/>
              </a:ln>
              <a:solidFill>
                <a:schemeClr val="tx1"/>
              </a:solidFill>
              <a:effectLst/>
              <a:latin typeface="Calibri" pitchFamily="34" charset="0"/>
              <a:cs typeface="Arial" pitchFamily="34" charset="0"/>
            </a:endParaRPr>
          </a:p>
        </p:txBody>
      </p:sp>
      <p:cxnSp>
        <p:nvCxnSpPr>
          <p:cNvPr id="24" name="Connecteur droit avec flèche 23"/>
          <p:cNvCxnSpPr>
            <a:stCxn id="10244" idx="2"/>
          </p:cNvCxnSpPr>
          <p:nvPr/>
        </p:nvCxnSpPr>
        <p:spPr>
          <a:xfrm rot="5400000">
            <a:off x="3893339" y="3821909"/>
            <a:ext cx="928694" cy="1588"/>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
        <p:nvSpPr>
          <p:cNvPr id="31" name="Text Box 8"/>
          <p:cNvSpPr txBox="1">
            <a:spLocks noChangeArrowheads="1"/>
          </p:cNvSpPr>
          <p:nvPr/>
        </p:nvSpPr>
        <p:spPr bwMode="auto">
          <a:xfrm>
            <a:off x="5572132" y="4643446"/>
            <a:ext cx="1285884" cy="428628"/>
          </a:xfrm>
          <a:prstGeom prst="rect">
            <a:avLst/>
          </a:prstGeom>
          <a:gradFill rotWithShape="0">
            <a:gsLst>
              <a:gs pos="0">
                <a:srgbClr val="95B3D7"/>
              </a:gs>
              <a:gs pos="50000">
                <a:srgbClr val="4F81BD"/>
              </a:gs>
              <a:gs pos="100000">
                <a:srgbClr val="95B3D7"/>
              </a:gs>
            </a:gsLst>
            <a:lin ang="5400000" scaled="1"/>
          </a:gradFill>
          <a:ln w="12700">
            <a:solidFill>
              <a:srgbClr val="4F81BD"/>
            </a:solidFill>
            <a:miter lim="800000"/>
            <a:headEnd/>
            <a:tailEnd/>
          </a:ln>
          <a:effectLst>
            <a:outerShdw dist="28398" dir="3806097" algn="ctr" rotWithShape="0">
              <a:srgbClr val="243F60"/>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lang="fr-FR" b="1" dirty="0" smtClean="0">
                <a:latin typeface="Calibri" pitchFamily="34" charset="0"/>
                <a:cs typeface="Arial" pitchFamily="34" charset="0"/>
              </a:rPr>
              <a:t>Flux  L</a:t>
            </a:r>
            <a:r>
              <a:rPr kumimoji="0" lang="fr-FR" b="1" i="0" u="none" strike="noStrike" cap="none" normalizeH="0" baseline="0" dirty="0" smtClean="0">
                <a:ln>
                  <a:noFill/>
                </a:ln>
                <a:solidFill>
                  <a:schemeClr val="tx1"/>
                </a:solidFill>
                <a:effectLst/>
                <a:latin typeface="Calibri" pitchFamily="34" charset="0"/>
                <a:cs typeface="Arial" pitchFamily="34" charset="0"/>
              </a:rPr>
              <a:t>ibre</a:t>
            </a:r>
          </a:p>
        </p:txBody>
      </p:sp>
      <p:sp>
        <p:nvSpPr>
          <p:cNvPr id="32" name="Text Box 4"/>
          <p:cNvSpPr txBox="1">
            <a:spLocks noChangeArrowheads="1"/>
          </p:cNvSpPr>
          <p:nvPr/>
        </p:nvSpPr>
        <p:spPr bwMode="auto">
          <a:xfrm>
            <a:off x="3857620" y="4429132"/>
            <a:ext cx="1000132" cy="857256"/>
          </a:xfrm>
          <a:prstGeom prst="rect">
            <a:avLst/>
          </a:prstGeom>
          <a:solidFill>
            <a:srgbClr val="4F81BD"/>
          </a:solidFill>
          <a:ln w="38100">
            <a:noFill/>
            <a:miter lim="800000"/>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fr-FR" sz="2400" b="1" i="1" u="none" strike="noStrike" cap="none" normalizeH="0" baseline="0" dirty="0" smtClean="0">
                <a:ln>
                  <a:noFill/>
                </a:ln>
                <a:solidFill>
                  <a:schemeClr val="tx1"/>
                </a:solidFill>
                <a:effectLst/>
                <a:latin typeface="Calibri" pitchFamily="34" charset="0"/>
                <a:cs typeface="Arial" pitchFamily="34" charset="0"/>
              </a:rPr>
              <a:t>IRM flux</a:t>
            </a:r>
            <a:endParaRPr kumimoji="0" lang="fr-FR"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33" name="Flèche vers le bas 32"/>
          <p:cNvSpPr/>
          <p:nvPr/>
        </p:nvSpPr>
        <p:spPr>
          <a:xfrm rot="16200000">
            <a:off x="4964909" y="4607728"/>
            <a:ext cx="500066" cy="5715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Text Box 4"/>
          <p:cNvSpPr txBox="1">
            <a:spLocks noChangeArrowheads="1"/>
          </p:cNvSpPr>
          <p:nvPr/>
        </p:nvSpPr>
        <p:spPr bwMode="auto">
          <a:xfrm>
            <a:off x="5786446" y="5357826"/>
            <a:ext cx="1857388" cy="500066"/>
          </a:xfrm>
          <a:prstGeom prst="rect">
            <a:avLst/>
          </a:prstGeom>
          <a:solidFill>
            <a:srgbClr val="4F81BD"/>
          </a:solidFill>
          <a:ln w="38100">
            <a:noFill/>
            <a:miter lim="800000"/>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lang="fr-FR" sz="1400" b="1" i="1" dirty="0" smtClean="0">
                <a:latin typeface="Calibri" pitchFamily="34" charset="0"/>
                <a:cs typeface="Arial" pitchFamily="34" charset="0"/>
              </a:rPr>
              <a:t>rechercher autres  étiologies</a:t>
            </a:r>
            <a:endParaRPr kumimoji="0" lang="fr-FR"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35" name="Flèche vers le bas 34"/>
          <p:cNvSpPr/>
          <p:nvPr/>
        </p:nvSpPr>
        <p:spPr>
          <a:xfrm rot="5400000">
            <a:off x="3286116" y="4572008"/>
            <a:ext cx="500066" cy="642942"/>
          </a:xfrm>
          <a:prstGeom prst="down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Flèche vers le bas 35"/>
          <p:cNvSpPr/>
          <p:nvPr/>
        </p:nvSpPr>
        <p:spPr>
          <a:xfrm>
            <a:off x="2214546" y="5143512"/>
            <a:ext cx="484632" cy="192614"/>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Text Box 4"/>
          <p:cNvSpPr txBox="1">
            <a:spLocks noChangeArrowheads="1"/>
          </p:cNvSpPr>
          <p:nvPr/>
        </p:nvSpPr>
        <p:spPr bwMode="auto">
          <a:xfrm>
            <a:off x="714380" y="5429264"/>
            <a:ext cx="3000364" cy="1071570"/>
          </a:xfrm>
          <a:prstGeom prst="rect">
            <a:avLst/>
          </a:prstGeom>
          <a:solidFill>
            <a:srgbClr val="4F81BD"/>
          </a:solidFill>
          <a:ln w="38100">
            <a:noFill/>
            <a:miter lim="800000"/>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fr-FR" sz="1400" b="0" i="0" u="none" strike="noStrike" cap="none" normalizeH="0" baseline="0" dirty="0" smtClean="0">
                <a:ln>
                  <a:noFill/>
                </a:ln>
                <a:solidFill>
                  <a:schemeClr val="tx1"/>
                </a:solidFill>
                <a:effectLst/>
                <a:latin typeface="Arial" pitchFamily="34" charset="0"/>
                <a:cs typeface="Arial" pitchFamily="34" charset="0"/>
              </a:rPr>
              <a:t>Décompression ostéo- durale</a:t>
            </a:r>
          </a:p>
          <a:p>
            <a:pPr marL="0" marR="0" lvl="0" indent="0" algn="ctr" defTabSz="914400" rtl="0" eaLnBrk="1" fontAlgn="base" latinLnBrk="0" hangingPunct="1">
              <a:lnSpc>
                <a:spcPct val="100000"/>
              </a:lnSpc>
              <a:spcBef>
                <a:spcPct val="0"/>
              </a:spcBef>
              <a:spcAft>
                <a:spcPts val="1000"/>
              </a:spcAft>
              <a:buClrTx/>
              <a:buSzTx/>
              <a:buFontTx/>
              <a:buNone/>
              <a:tabLst/>
            </a:pPr>
            <a:r>
              <a:rPr lang="fr-FR" sz="1400" dirty="0" smtClean="0">
                <a:latin typeface="Arial" pitchFamily="34" charset="0"/>
                <a:cs typeface="Arial" pitchFamily="34" charset="0"/>
              </a:rPr>
              <a:t>+  Archnoidolyse </a:t>
            </a:r>
            <a:r>
              <a:rPr kumimoji="0" lang="fr-FR" sz="1400" b="0" i="0" u="none" strike="noStrike" cap="none" normalizeH="0" baseline="0" dirty="0" smtClean="0">
                <a:ln>
                  <a:noFill/>
                </a:ln>
                <a:solidFill>
                  <a:schemeClr val="tx1"/>
                </a:solidFill>
                <a:effectLst/>
                <a:latin typeface="Arial" pitchFamily="34" charset="0"/>
                <a:cs typeface="Arial" pitchFamily="34" charset="0"/>
              </a:rPr>
              <a:t> </a:t>
            </a:r>
          </a:p>
          <a:p>
            <a:pPr marL="0" marR="0" lvl="0" indent="0" algn="ctr" defTabSz="914400" rtl="0" eaLnBrk="1" fontAlgn="base" latinLnBrk="0" hangingPunct="1">
              <a:lnSpc>
                <a:spcPct val="100000"/>
              </a:lnSpc>
              <a:spcBef>
                <a:spcPct val="0"/>
              </a:spcBef>
              <a:spcAft>
                <a:spcPts val="1000"/>
              </a:spcAft>
              <a:buClrTx/>
              <a:buSzTx/>
              <a:buFontTx/>
              <a:buNone/>
              <a:tabLst/>
            </a:pPr>
            <a:r>
              <a:rPr lang="fr-FR" sz="1400" dirty="0" smtClean="0">
                <a:latin typeface="Arial" pitchFamily="34" charset="0"/>
                <a:cs typeface="Arial" pitchFamily="34" charset="0"/>
              </a:rPr>
              <a:t>+ exploration de T.de Magendie</a:t>
            </a:r>
            <a:endParaRPr kumimoji="0" lang="fr-FR"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38" name="Flèche vers le bas 37"/>
          <p:cNvSpPr/>
          <p:nvPr/>
        </p:nvSpPr>
        <p:spPr>
          <a:xfrm>
            <a:off x="6143636" y="5143512"/>
            <a:ext cx="484632" cy="1926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sp>
        <p:nvSpPr>
          <p:cNvPr id="4" name="Espace réservé du pied de page 3"/>
          <p:cNvSpPr>
            <a:spLocks noGrp="1"/>
          </p:cNvSpPr>
          <p:nvPr>
            <p:ph type="ftr" sz="quarter" idx="11"/>
          </p:nvPr>
        </p:nvSpPr>
        <p:spPr/>
        <p:txBody>
          <a:bodyPr/>
          <a:lstStyle/>
          <a:p>
            <a:r>
              <a:rPr lang="pt-BR" smtClean="0"/>
              <a:t>Syrinx 2020/ H . KHECHFOUD -faculte de medecine de Bejaia</a:t>
            </a:r>
            <a:endParaRPr lang="fr-FR"/>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FR" sz="5400" b="1" i="1" dirty="0" smtClean="0">
                <a:solidFill>
                  <a:srgbClr val="00B0F0"/>
                </a:solidFill>
              </a:rPr>
              <a:t>CONCLUSION</a:t>
            </a:r>
            <a:endParaRPr lang="fr-FR" sz="5400" i="1" dirty="0">
              <a:solidFill>
                <a:srgbClr val="00B0F0"/>
              </a:solidFill>
            </a:endParaRPr>
          </a:p>
        </p:txBody>
      </p:sp>
      <p:sp>
        <p:nvSpPr>
          <p:cNvPr id="3" name="Espace réservé du contenu 2"/>
          <p:cNvSpPr>
            <a:spLocks noGrp="1"/>
          </p:cNvSpPr>
          <p:nvPr>
            <p:ph idx="1"/>
          </p:nvPr>
        </p:nvSpPr>
        <p:spPr>
          <a:xfrm>
            <a:off x="457200" y="1285861"/>
            <a:ext cx="7467600" cy="4840304"/>
          </a:xfrm>
        </p:spPr>
        <p:txBody>
          <a:bodyPr>
            <a:normAutofit fontScale="77500" lnSpcReduction="20000"/>
          </a:bodyPr>
          <a:lstStyle/>
          <a:p>
            <a:pPr algn="just"/>
            <a:r>
              <a:rPr lang="fr-FR" dirty="0" smtClean="0"/>
              <a:t>la Syringomyélie foraminale à traversé le siècle sans perdre une ride par son </a:t>
            </a:r>
            <a:r>
              <a:rPr lang="fr-FR" dirty="0" err="1" smtClean="0"/>
              <a:t>etiopathogénie</a:t>
            </a:r>
            <a:r>
              <a:rPr lang="fr-FR" dirty="0" smtClean="0"/>
              <a:t> controversé et non élucidée en totalité et d’une façon claire.</a:t>
            </a:r>
          </a:p>
          <a:p>
            <a:pPr algn="just"/>
            <a:endParaRPr lang="fr-FR" dirty="0" smtClean="0"/>
          </a:p>
          <a:p>
            <a:pPr algn="just"/>
            <a:r>
              <a:rPr lang="fr-FR" dirty="0" smtClean="0"/>
              <a:t> trouvé une clairvoyance est possible avec l’implication de la modélisation informatique, biomathématique et la biologie moléculaire.</a:t>
            </a:r>
          </a:p>
          <a:p>
            <a:pPr algn="just"/>
            <a:endParaRPr lang="fr-FR" dirty="0" smtClean="0"/>
          </a:p>
          <a:p>
            <a:pPr algn="just"/>
            <a:r>
              <a:rPr lang="fr-FR" dirty="0" smtClean="0"/>
              <a:t>En attendant une résolution nette, la décompression de Foramen Magnum avec plastie d’</a:t>
            </a:r>
            <a:r>
              <a:rPr lang="fr-FR" dirty="0" err="1" smtClean="0"/>
              <a:t>elargissement</a:t>
            </a:r>
            <a:r>
              <a:rPr lang="fr-FR" dirty="0" smtClean="0"/>
              <a:t> et exploration des voies d’</a:t>
            </a:r>
            <a:r>
              <a:rPr lang="fr-FR" dirty="0" err="1" smtClean="0"/>
              <a:t>ecoulement</a:t>
            </a:r>
            <a:r>
              <a:rPr lang="fr-FR" dirty="0" smtClean="0"/>
              <a:t> du LCS, reste la solution la plus adaptée et validée à l’heure actuelle.</a:t>
            </a:r>
          </a:p>
          <a:p>
            <a:pPr algn="just"/>
            <a:endParaRPr lang="fr-FR" dirty="0" smtClean="0"/>
          </a:p>
          <a:p>
            <a:pPr algn="just"/>
            <a:endParaRPr lang="fr-FR" dirty="0" smtClean="0"/>
          </a:p>
          <a:p>
            <a:pPr algn="just"/>
            <a:endParaRPr lang="fr-FR" dirty="0" smtClean="0"/>
          </a:p>
          <a:p>
            <a:pPr algn="just"/>
            <a:endParaRPr lang="fr-FR" dirty="0" smtClean="0"/>
          </a:p>
          <a:p>
            <a:pPr algn="just"/>
            <a:endParaRPr lang="fr-FR" dirty="0" smtClean="0"/>
          </a:p>
          <a:p>
            <a:pPr algn="just"/>
            <a:endParaRPr lang="fr-FR" dirty="0" smtClean="0"/>
          </a:p>
          <a:p>
            <a:pPr algn="just"/>
            <a:endParaRPr lang="fr-FR" dirty="0"/>
          </a:p>
        </p:txBody>
      </p:sp>
      <p:sp>
        <p:nvSpPr>
          <p:cNvPr id="4" name="Espace réservé du pied de page 3"/>
          <p:cNvSpPr>
            <a:spLocks noGrp="1"/>
          </p:cNvSpPr>
          <p:nvPr>
            <p:ph type="ftr" sz="quarter" idx="11"/>
          </p:nvPr>
        </p:nvSpPr>
        <p:spPr/>
        <p:txBody>
          <a:bodyPr/>
          <a:lstStyle/>
          <a:p>
            <a:r>
              <a:rPr lang="pt-BR" smtClean="0"/>
              <a:t>Syrinx 2020/ H . KHECHFOUD -faculte de medecine de Bejaia</a:t>
            </a:r>
            <a:endParaRPr lang="fr-FR"/>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85786" y="2214554"/>
            <a:ext cx="7467600" cy="1143000"/>
          </a:xfrm>
        </p:spPr>
        <p:style>
          <a:lnRef idx="1">
            <a:schemeClr val="dk1"/>
          </a:lnRef>
          <a:fillRef idx="3">
            <a:schemeClr val="dk1"/>
          </a:fillRef>
          <a:effectRef idx="2">
            <a:schemeClr val="dk1"/>
          </a:effectRef>
          <a:fontRef idx="minor">
            <a:schemeClr val="lt1"/>
          </a:fontRef>
        </p:style>
        <p:txBody>
          <a:bodyPr/>
          <a:lstStyle/>
          <a:p>
            <a:r>
              <a:rPr lang="fr-FR" dirty="0" smtClean="0">
                <a:solidFill>
                  <a:srgbClr val="7030A0"/>
                </a:solidFill>
                <a:latin typeface="Algerian" pitchFamily="82" charset="0"/>
              </a:rPr>
              <a:t>Merci pour attention</a:t>
            </a:r>
            <a:endParaRPr lang="fr-FR" dirty="0">
              <a:solidFill>
                <a:srgbClr val="7030A0"/>
              </a:solidFill>
              <a:latin typeface="Algerian" pitchFamily="82" charset="0"/>
            </a:endParaRPr>
          </a:p>
        </p:txBody>
      </p:sp>
      <p:sp>
        <p:nvSpPr>
          <p:cNvPr id="5" name="Espace réservé du pied de page 4"/>
          <p:cNvSpPr>
            <a:spLocks noGrp="1"/>
          </p:cNvSpPr>
          <p:nvPr>
            <p:ph type="ftr" sz="quarter" idx="11"/>
          </p:nvPr>
        </p:nvSpPr>
        <p:spPr/>
        <p:txBody>
          <a:bodyPr/>
          <a:lstStyle/>
          <a:p>
            <a:r>
              <a:rPr lang="pt-BR" smtClean="0"/>
              <a:t>Syrinx 2020/ H . KHECHFOUD -faculte de medecine de Bejaia</a:t>
            </a:r>
            <a:endParaRPr lang="fr-F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85728"/>
            <a:ext cx="7467600" cy="846159"/>
          </a:xfrm>
        </p:spPr>
        <p:style>
          <a:lnRef idx="1">
            <a:schemeClr val="dk1"/>
          </a:lnRef>
          <a:fillRef idx="3">
            <a:schemeClr val="dk1"/>
          </a:fillRef>
          <a:effectRef idx="2">
            <a:schemeClr val="dk1"/>
          </a:effectRef>
          <a:fontRef idx="minor">
            <a:schemeClr val="lt1"/>
          </a:fontRef>
        </p:style>
        <p:txBody>
          <a:bodyPr>
            <a:normAutofit/>
          </a:bodyPr>
          <a:lstStyle/>
          <a:p>
            <a:r>
              <a:rPr lang="fr-FR" sz="4200" i="1" dirty="0" smtClean="0">
                <a:solidFill>
                  <a:srgbClr val="FFFF00"/>
                </a:solidFill>
              </a:rPr>
              <a:t>EMBRYOLOGIE:	</a:t>
            </a:r>
            <a:r>
              <a:rPr lang="fr-FR" sz="4200" i="1" dirty="0" smtClean="0">
                <a:solidFill>
                  <a:srgbClr val="FFFF00"/>
                </a:solidFill>
              </a:rPr>
              <a:t>	</a:t>
            </a:r>
            <a:endParaRPr lang="fr-FR" sz="4200" i="1" dirty="0">
              <a:solidFill>
                <a:srgbClr val="FFFF00"/>
              </a:solidFill>
            </a:endParaRPr>
          </a:p>
        </p:txBody>
      </p:sp>
      <p:sp>
        <p:nvSpPr>
          <p:cNvPr id="4" name="Espace réservé du pied de page 3"/>
          <p:cNvSpPr>
            <a:spLocks noGrp="1"/>
          </p:cNvSpPr>
          <p:nvPr>
            <p:ph type="ftr" sz="quarter" idx="11"/>
          </p:nvPr>
        </p:nvSpPr>
        <p:spPr/>
        <p:txBody>
          <a:bodyPr/>
          <a:lstStyle/>
          <a:p>
            <a:r>
              <a:rPr lang="pt-BR" dirty="0" smtClean="0"/>
              <a:t>Syrinx 2020/ H . KHECHFOUD -faculte de medecine de Bejaia</a:t>
            </a:r>
            <a:endParaRPr lang="fr-FR" dirty="0"/>
          </a:p>
        </p:txBody>
      </p:sp>
      <p:sp>
        <p:nvSpPr>
          <p:cNvPr id="7" name="Espace réservé du contenu 6"/>
          <p:cNvSpPr>
            <a:spLocks noGrp="1"/>
          </p:cNvSpPr>
          <p:nvPr>
            <p:ph idx="1"/>
          </p:nvPr>
        </p:nvSpPr>
        <p:spPr>
          <a:xfrm>
            <a:off x="457200" y="1600201"/>
            <a:ext cx="6472254" cy="4525963"/>
          </a:xfrm>
        </p:spPr>
        <p:txBody>
          <a:bodyPr>
            <a:normAutofit fontScale="92500" lnSpcReduction="20000"/>
          </a:bodyPr>
          <a:lstStyle/>
          <a:p>
            <a:r>
              <a:rPr lang="fr-FR" sz="2400" dirty="0" smtClean="0"/>
              <a:t>Somite= dermatome+</a:t>
            </a:r>
            <a:r>
              <a:rPr lang="fr-FR" sz="2400" dirty="0" err="1" smtClean="0"/>
              <a:t>myotome</a:t>
            </a:r>
            <a:endParaRPr lang="fr-FR" sz="2400" dirty="0" smtClean="0"/>
          </a:p>
          <a:p>
            <a:r>
              <a:rPr lang="fr-FR" sz="2400" dirty="0" err="1" smtClean="0"/>
              <a:t>Sclerotome</a:t>
            </a:r>
            <a:r>
              <a:rPr lang="fr-FR" sz="2400" dirty="0" smtClean="0"/>
              <a:t> – </a:t>
            </a:r>
            <a:r>
              <a:rPr lang="fr-FR" sz="2400" dirty="0" err="1" smtClean="0"/>
              <a:t>3partie</a:t>
            </a:r>
            <a:r>
              <a:rPr lang="fr-FR" sz="2400" dirty="0" smtClean="0"/>
              <a:t>:  </a:t>
            </a:r>
            <a:r>
              <a:rPr lang="fr-FR" sz="2400" dirty="0" err="1" smtClean="0"/>
              <a:t>hypocetrale</a:t>
            </a:r>
            <a:r>
              <a:rPr lang="fr-FR" sz="2400" dirty="0" smtClean="0"/>
              <a:t> – </a:t>
            </a:r>
            <a:r>
              <a:rPr lang="fr-FR" sz="2400" dirty="0" err="1" smtClean="0"/>
              <a:t>certale</a:t>
            </a:r>
            <a:r>
              <a:rPr lang="fr-FR" sz="2400" dirty="0" smtClean="0"/>
              <a:t>-arc neurale</a:t>
            </a:r>
          </a:p>
          <a:p>
            <a:r>
              <a:rPr lang="fr-FR" sz="2400" dirty="0" smtClean="0"/>
              <a:t>FM se </a:t>
            </a:r>
            <a:r>
              <a:rPr lang="fr-FR" sz="2400" dirty="0" err="1" smtClean="0"/>
              <a:t>DVP</a:t>
            </a:r>
            <a:r>
              <a:rPr lang="fr-FR" sz="2400" dirty="0" smtClean="0"/>
              <a:t> des 5 premiers </a:t>
            </a:r>
            <a:r>
              <a:rPr lang="fr-FR" sz="2400" dirty="0" err="1" smtClean="0"/>
              <a:t>sclerotome</a:t>
            </a:r>
            <a:r>
              <a:rPr lang="fr-FR" sz="2400" dirty="0" smtClean="0"/>
              <a:t> </a:t>
            </a:r>
            <a:r>
              <a:rPr lang="fr-FR" sz="2400" dirty="0" err="1" smtClean="0"/>
              <a:t>occiptals</a:t>
            </a:r>
            <a:endParaRPr lang="fr-FR" sz="2400" dirty="0" smtClean="0"/>
          </a:p>
          <a:p>
            <a:r>
              <a:rPr lang="fr-FR" sz="2400" dirty="0" err="1" smtClean="0"/>
              <a:t>Sclerotome</a:t>
            </a:r>
            <a:r>
              <a:rPr lang="fr-FR" sz="2400" dirty="0" smtClean="0"/>
              <a:t> </a:t>
            </a:r>
            <a:r>
              <a:rPr lang="fr-FR" sz="2400" dirty="0" err="1" smtClean="0"/>
              <a:t>rejoit</a:t>
            </a:r>
            <a:r>
              <a:rPr lang="fr-FR" sz="2400" dirty="0" smtClean="0"/>
              <a:t> la </a:t>
            </a:r>
            <a:r>
              <a:rPr lang="fr-FR" sz="2400" dirty="0" err="1" smtClean="0"/>
              <a:t>notocrde</a:t>
            </a:r>
            <a:r>
              <a:rPr lang="fr-FR" sz="2400" dirty="0" smtClean="0"/>
              <a:t> pour forme la </a:t>
            </a:r>
            <a:r>
              <a:rPr lang="fr-FR" sz="2400" dirty="0" err="1" smtClean="0"/>
              <a:t>vertebre</a:t>
            </a:r>
            <a:endParaRPr lang="fr-FR" sz="2400" dirty="0" smtClean="0"/>
          </a:p>
          <a:p>
            <a:r>
              <a:rPr lang="fr-FR" sz="2400" dirty="0" smtClean="0"/>
              <a:t>O1+O2=le basiocciput</a:t>
            </a:r>
          </a:p>
          <a:p>
            <a:r>
              <a:rPr lang="fr-FR" sz="2400" dirty="0" smtClean="0"/>
              <a:t>O4=bord </a:t>
            </a:r>
            <a:r>
              <a:rPr lang="fr-FR" sz="2400" dirty="0" err="1" smtClean="0"/>
              <a:t>inf</a:t>
            </a:r>
            <a:r>
              <a:rPr lang="fr-FR" sz="2400" dirty="0" smtClean="0"/>
              <a:t> clivus-partie </a:t>
            </a:r>
            <a:r>
              <a:rPr lang="fr-FR" sz="2400" dirty="0" err="1" smtClean="0"/>
              <a:t>ant</a:t>
            </a:r>
            <a:r>
              <a:rPr lang="fr-FR" sz="2400" dirty="0" smtClean="0"/>
              <a:t> de </a:t>
            </a:r>
            <a:r>
              <a:rPr lang="fr-FR" sz="2400" dirty="0" err="1" smtClean="0"/>
              <a:t>proC1</a:t>
            </a:r>
            <a:r>
              <a:rPr lang="fr-FR" sz="2400" dirty="0" smtClean="0"/>
              <a:t>- sommet de la dent+</a:t>
            </a:r>
            <a:r>
              <a:rPr lang="fr-FR" sz="2400" dirty="0" err="1" smtClean="0"/>
              <a:t>lgt</a:t>
            </a:r>
            <a:r>
              <a:rPr lang="fr-FR" sz="2400" dirty="0" smtClean="0"/>
              <a:t> apical</a:t>
            </a:r>
          </a:p>
          <a:p>
            <a:r>
              <a:rPr lang="fr-FR" sz="2400" dirty="0" smtClean="0"/>
              <a:t>Partie </a:t>
            </a:r>
            <a:r>
              <a:rPr lang="fr-FR" sz="2400" dirty="0" err="1" smtClean="0"/>
              <a:t>laterale</a:t>
            </a:r>
            <a:r>
              <a:rPr lang="fr-FR" sz="2400" dirty="0" smtClean="0"/>
              <a:t> de </a:t>
            </a:r>
            <a:r>
              <a:rPr lang="fr-FR" sz="2400" dirty="0" err="1" smtClean="0"/>
              <a:t>proathlas</a:t>
            </a:r>
            <a:r>
              <a:rPr lang="fr-FR" sz="2400" dirty="0" smtClean="0"/>
              <a:t> –</a:t>
            </a:r>
            <a:r>
              <a:rPr lang="fr-FR" sz="2400" dirty="0" err="1" smtClean="0"/>
              <a:t>ligt</a:t>
            </a:r>
            <a:r>
              <a:rPr lang="fr-FR" sz="2400" dirty="0" smtClean="0"/>
              <a:t> cruciforme</a:t>
            </a:r>
          </a:p>
          <a:p>
            <a:r>
              <a:rPr lang="fr-FR" sz="2400" dirty="0" smtClean="0"/>
              <a:t>Partie </a:t>
            </a:r>
            <a:r>
              <a:rPr lang="fr-FR" sz="2400" dirty="0" err="1" smtClean="0"/>
              <a:t>inf</a:t>
            </a:r>
            <a:r>
              <a:rPr lang="fr-FR" sz="2400" dirty="0" smtClean="0"/>
              <a:t> de </a:t>
            </a:r>
            <a:r>
              <a:rPr lang="fr-FR" sz="2400" dirty="0" err="1" smtClean="0"/>
              <a:t>proC1</a:t>
            </a:r>
            <a:r>
              <a:rPr lang="fr-FR" sz="2400" dirty="0" smtClean="0"/>
              <a:t>=masse </a:t>
            </a:r>
            <a:r>
              <a:rPr lang="fr-FR" sz="2400" dirty="0" err="1" smtClean="0"/>
              <a:t>laterale</a:t>
            </a:r>
            <a:r>
              <a:rPr lang="fr-FR" sz="2400" dirty="0" smtClean="0"/>
              <a:t> de </a:t>
            </a:r>
            <a:r>
              <a:rPr lang="fr-FR" sz="2400" dirty="0" err="1" smtClean="0"/>
              <a:t>C2et</a:t>
            </a:r>
            <a:r>
              <a:rPr lang="fr-FR" sz="2400" dirty="0" smtClean="0"/>
              <a:t> arc post de C1</a:t>
            </a:r>
          </a:p>
          <a:p>
            <a:r>
              <a:rPr lang="fr-FR" sz="2400" dirty="0" smtClean="0"/>
              <a:t>Bord post de FM et occiput se forme de la partie dorsale de les cinq premiers </a:t>
            </a:r>
            <a:r>
              <a:rPr lang="fr-FR" sz="2400" dirty="0" err="1" smtClean="0"/>
              <a:t>sommites</a:t>
            </a:r>
            <a:r>
              <a:rPr lang="fr-FR" sz="2400" dirty="0" smtClean="0"/>
              <a:t> occipitales </a:t>
            </a:r>
          </a:p>
          <a:p>
            <a:endParaRPr lang="fr-FR" sz="2400" dirty="0"/>
          </a:p>
        </p:txBody>
      </p:sp>
      <p:pic>
        <p:nvPicPr>
          <p:cNvPr id="178178" name="Picture 2"/>
          <p:cNvPicPr>
            <a:picLocks noChangeAspect="1" noChangeArrowheads="1"/>
          </p:cNvPicPr>
          <p:nvPr/>
        </p:nvPicPr>
        <p:blipFill>
          <a:blip r:embed="rId2"/>
          <a:srcRect/>
          <a:stretch>
            <a:fillRect/>
          </a:stretch>
        </p:blipFill>
        <p:spPr bwMode="auto">
          <a:xfrm>
            <a:off x="5401681" y="1785926"/>
            <a:ext cx="3742319" cy="251982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9"/>
            <a:ext cx="7467600" cy="796907"/>
          </a:xfrm>
        </p:spPr>
        <p:txBody>
          <a:bodyPr/>
          <a:lstStyle/>
          <a:p>
            <a:r>
              <a:rPr lang="fr-FR" dirty="0" smtClean="0">
                <a:solidFill>
                  <a:srgbClr val="92D050"/>
                </a:solidFill>
              </a:rPr>
              <a:t>Livres de </a:t>
            </a:r>
            <a:r>
              <a:rPr lang="fr-FR" dirty="0" err="1" smtClean="0">
                <a:solidFill>
                  <a:srgbClr val="92D050"/>
                </a:solidFill>
              </a:rPr>
              <a:t>reference</a:t>
            </a:r>
            <a:r>
              <a:rPr lang="fr-FR" dirty="0" smtClean="0">
                <a:solidFill>
                  <a:srgbClr val="92D050"/>
                </a:solidFill>
              </a:rPr>
              <a:t>:</a:t>
            </a:r>
            <a:endParaRPr lang="fr-FR" dirty="0">
              <a:solidFill>
                <a:srgbClr val="92D050"/>
              </a:solidFill>
            </a:endParaRPr>
          </a:p>
        </p:txBody>
      </p:sp>
      <p:sp>
        <p:nvSpPr>
          <p:cNvPr id="4" name="Espace réservé du pied de page 3"/>
          <p:cNvSpPr>
            <a:spLocks noGrp="1"/>
          </p:cNvSpPr>
          <p:nvPr>
            <p:ph type="ftr" sz="quarter" idx="11"/>
          </p:nvPr>
        </p:nvSpPr>
        <p:spPr/>
        <p:txBody>
          <a:bodyPr/>
          <a:lstStyle/>
          <a:p>
            <a:r>
              <a:rPr lang="pt-BR" smtClean="0"/>
              <a:t>Syrinx 2020/ H . KHECHFOUD -faculte de medecine de Bejaia</a:t>
            </a:r>
            <a:endParaRPr lang="fr-FR"/>
          </a:p>
        </p:txBody>
      </p:sp>
      <p:pic>
        <p:nvPicPr>
          <p:cNvPr id="3073" name="Picture 1"/>
          <p:cNvPicPr>
            <a:picLocks noChangeAspect="1" noChangeArrowheads="1"/>
          </p:cNvPicPr>
          <p:nvPr/>
        </p:nvPicPr>
        <p:blipFill>
          <a:blip r:embed="rId2"/>
          <a:srcRect l="35688" t="22461" r="37957" b="6250"/>
          <a:stretch>
            <a:fillRect/>
          </a:stretch>
        </p:blipFill>
        <p:spPr bwMode="auto">
          <a:xfrm>
            <a:off x="571472" y="1285860"/>
            <a:ext cx="1428760" cy="217289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sp>
        <p:nvSpPr>
          <p:cNvPr id="4" name="Espace réservé du pied de page 3"/>
          <p:cNvSpPr>
            <a:spLocks noGrp="1"/>
          </p:cNvSpPr>
          <p:nvPr>
            <p:ph type="ftr" sz="quarter" idx="11"/>
          </p:nvPr>
        </p:nvSpPr>
        <p:spPr/>
        <p:txBody>
          <a:bodyPr/>
          <a:lstStyle/>
          <a:p>
            <a:r>
              <a:rPr lang="pt-BR" smtClean="0"/>
              <a:t>Syrinx 2020/ H . KHECHFOUD -faculte de medecine de Bejaia</a:t>
            </a:r>
            <a:endParaRPr lang="fr-FR"/>
          </a:p>
        </p:txBody>
      </p:sp>
      <p:pic>
        <p:nvPicPr>
          <p:cNvPr id="179202" name="Picture 2"/>
          <p:cNvPicPr>
            <a:picLocks noChangeAspect="1" noChangeArrowheads="1"/>
          </p:cNvPicPr>
          <p:nvPr/>
        </p:nvPicPr>
        <p:blipFill>
          <a:blip r:embed="rId2"/>
          <a:srcRect l="9334" t="26367" r="36859" b="38476"/>
          <a:stretch>
            <a:fillRect/>
          </a:stretch>
        </p:blipFill>
        <p:spPr bwMode="auto">
          <a:xfrm>
            <a:off x="785786" y="2071678"/>
            <a:ext cx="7000924" cy="257176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i="1" dirty="0" smtClean="0">
                <a:solidFill>
                  <a:srgbClr val="FFFF00"/>
                </a:solidFill>
              </a:rPr>
              <a:t>Embryologie de </a:t>
            </a:r>
            <a:r>
              <a:rPr lang="fr-FR" i="1" dirty="0" smtClean="0">
                <a:solidFill>
                  <a:srgbClr val="FFFF00"/>
                </a:solidFill>
              </a:rPr>
              <a:t>Jonction Crânio-Cervicale:</a:t>
            </a:r>
            <a:endParaRPr lang="fr-FR" i="1" dirty="0">
              <a:solidFill>
                <a:srgbClr val="FFFF00"/>
              </a:solidFill>
            </a:endParaRPr>
          </a:p>
        </p:txBody>
      </p:sp>
      <p:sp>
        <p:nvSpPr>
          <p:cNvPr id="3" name="Espace réservé du contenu 2"/>
          <p:cNvSpPr>
            <a:spLocks noGrp="1"/>
          </p:cNvSpPr>
          <p:nvPr>
            <p:ph idx="1"/>
          </p:nvPr>
        </p:nvSpPr>
        <p:spPr/>
        <p:txBody>
          <a:bodyPr>
            <a:normAutofit/>
          </a:bodyPr>
          <a:lstStyle/>
          <a:p>
            <a:endParaRPr lang="fr-FR" sz="2400" dirty="0"/>
          </a:p>
        </p:txBody>
      </p:sp>
      <p:pic>
        <p:nvPicPr>
          <p:cNvPr id="3074" name="Picture 2" descr="Nouvelle image (8)"/>
          <p:cNvPicPr>
            <a:picLocks noChangeAspect="1" noChangeArrowheads="1"/>
          </p:cNvPicPr>
          <p:nvPr/>
        </p:nvPicPr>
        <p:blipFill>
          <a:blip r:embed="rId2" cstate="print">
            <a:lum bright="-20000" contrast="40000"/>
          </a:blip>
          <a:srcRect/>
          <a:stretch>
            <a:fillRect/>
          </a:stretch>
        </p:blipFill>
        <p:spPr bwMode="auto">
          <a:xfrm>
            <a:off x="642910" y="1357298"/>
            <a:ext cx="4143372" cy="5091435"/>
          </a:xfrm>
          <a:prstGeom prst="rect">
            <a:avLst/>
          </a:prstGeom>
          <a:noFill/>
          <a:ln w="9525">
            <a:noFill/>
            <a:miter lim="800000"/>
            <a:headEnd/>
            <a:tailEnd/>
          </a:ln>
        </p:spPr>
      </p:pic>
      <p:sp>
        <p:nvSpPr>
          <p:cNvPr id="6" name="Espace réservé du pied de page 5"/>
          <p:cNvSpPr>
            <a:spLocks noGrp="1"/>
          </p:cNvSpPr>
          <p:nvPr>
            <p:ph type="ftr" sz="quarter" idx="11"/>
          </p:nvPr>
        </p:nvSpPr>
        <p:spPr/>
        <p:txBody>
          <a:bodyPr/>
          <a:lstStyle/>
          <a:p>
            <a:r>
              <a:rPr lang="pt-BR" smtClean="0"/>
              <a:t>Syrinx 2020/ H . KHECHFOUD -faculte de medecine de Bejaia</a:t>
            </a:r>
            <a:endParaRPr lang="fr-FR"/>
          </a:p>
        </p:txBody>
      </p:sp>
      <p:pic>
        <p:nvPicPr>
          <p:cNvPr id="7" name="Picture 3"/>
          <p:cNvPicPr>
            <a:picLocks noChangeAspect="1" noChangeArrowheads="1"/>
          </p:cNvPicPr>
          <p:nvPr/>
        </p:nvPicPr>
        <p:blipFill>
          <a:blip r:embed="rId3" cstate="print"/>
          <a:srcRect/>
          <a:stretch>
            <a:fillRect/>
          </a:stretch>
        </p:blipFill>
        <p:spPr bwMode="auto">
          <a:xfrm>
            <a:off x="5072066" y="2500306"/>
            <a:ext cx="2809879" cy="3734548"/>
          </a:xfrm>
          <a:prstGeom prst="rect">
            <a:avLst/>
          </a:prstGeom>
          <a:noFill/>
          <a:ln w="9525">
            <a:noFill/>
            <a:miter lim="800000"/>
            <a:headEnd/>
            <a:tailEnd/>
          </a:ln>
        </p:spPr>
      </p:pic>
      <p:pic>
        <p:nvPicPr>
          <p:cNvPr id="145409" name="Picture 1"/>
          <p:cNvPicPr>
            <a:picLocks noChangeAspect="1" noChangeArrowheads="1"/>
          </p:cNvPicPr>
          <p:nvPr/>
        </p:nvPicPr>
        <p:blipFill>
          <a:blip r:embed="rId4"/>
          <a:srcRect/>
          <a:stretch>
            <a:fillRect/>
          </a:stretch>
        </p:blipFill>
        <p:spPr bwMode="auto">
          <a:xfrm>
            <a:off x="5286380" y="0"/>
            <a:ext cx="5629275" cy="17430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rgbClr val="FF0000"/>
                </a:solidFill>
              </a:rPr>
              <a:t>58</a:t>
            </a:r>
            <a:endParaRPr lang="fr-FR" dirty="0">
              <a:solidFill>
                <a:srgbClr val="FF0000"/>
              </a:solidFill>
            </a:endParaRPr>
          </a:p>
        </p:txBody>
      </p:sp>
      <p:sp>
        <p:nvSpPr>
          <p:cNvPr id="3" name="Espace réservé du contenu 2"/>
          <p:cNvSpPr>
            <a:spLocks noGrp="1"/>
          </p:cNvSpPr>
          <p:nvPr>
            <p:ph idx="1"/>
          </p:nvPr>
        </p:nvSpPr>
        <p:spPr>
          <a:xfrm>
            <a:off x="457200" y="1600201"/>
            <a:ext cx="4329114" cy="4525963"/>
          </a:xfrm>
        </p:spPr>
        <p:txBody>
          <a:bodyPr>
            <a:normAutofit fontScale="62500" lnSpcReduction="20000"/>
          </a:bodyPr>
          <a:lstStyle/>
          <a:p>
            <a:r>
              <a:rPr lang="fr-FR" dirty="0" smtClean="0"/>
              <a:t>Le clivus Le clivus est composé de la </a:t>
            </a:r>
            <a:r>
              <a:rPr lang="fr-FR" dirty="0" err="1" smtClean="0"/>
              <a:t>basephénoïde</a:t>
            </a:r>
            <a:r>
              <a:rPr lang="fr-FR" dirty="0" smtClean="0"/>
              <a:t>, du basiocciput et de la synchondrose </a:t>
            </a:r>
            <a:r>
              <a:rPr lang="fr-FR" dirty="0" err="1" smtClean="0"/>
              <a:t>sphénooccipitale</a:t>
            </a:r>
            <a:r>
              <a:rPr lang="fr-FR" dirty="0" smtClean="0"/>
              <a:t> (flèche fermée), ainsi que des </a:t>
            </a:r>
            <a:r>
              <a:rPr lang="fr-FR" dirty="0" err="1" smtClean="0"/>
              <a:t>clinoïdes</a:t>
            </a:r>
            <a:r>
              <a:rPr lang="fr-FR" dirty="0" smtClean="0"/>
              <a:t> antérieur et postérieur - autrement appelé le </a:t>
            </a:r>
            <a:r>
              <a:rPr lang="fr-FR" dirty="0" err="1" smtClean="0"/>
              <a:t>basiendosphénoïde</a:t>
            </a:r>
            <a:r>
              <a:rPr lang="fr-FR" dirty="0" smtClean="0"/>
              <a:t> (flèches ouvertes). Il comprend également le sous-sol,</a:t>
            </a:r>
          </a:p>
          <a:p>
            <a:r>
              <a:rPr lang="fr-FR" dirty="0" smtClean="0"/>
              <a:t>qui forme la lèvre antérieure du foramen magnum. Le basiocciput est formé par les sclérotomes occipitaux. Le basion est formé par le 4e sclérotome occipital, ou proatlas. Les anomalies du 4e sclérotome occipital sont associées à des malformations de Chiari</a:t>
            </a:r>
            <a:endParaRPr lang="fr-FR" dirty="0"/>
          </a:p>
        </p:txBody>
      </p:sp>
      <p:pic>
        <p:nvPicPr>
          <p:cNvPr id="12290" name="Picture 2"/>
          <p:cNvPicPr>
            <a:picLocks noChangeAspect="1" noChangeArrowheads="1"/>
          </p:cNvPicPr>
          <p:nvPr/>
        </p:nvPicPr>
        <p:blipFill>
          <a:blip r:embed="rId2" cstate="print"/>
          <a:srcRect/>
          <a:stretch>
            <a:fillRect/>
          </a:stretch>
        </p:blipFill>
        <p:spPr bwMode="auto">
          <a:xfrm>
            <a:off x="5286380" y="285728"/>
            <a:ext cx="3343268" cy="2852043"/>
          </a:xfrm>
          <a:prstGeom prst="rect">
            <a:avLst/>
          </a:prstGeom>
          <a:noFill/>
          <a:ln w="9525">
            <a:noFill/>
            <a:miter lim="800000"/>
            <a:headEnd/>
            <a:tailEnd/>
          </a:ln>
          <a:effectLst/>
        </p:spPr>
      </p:pic>
      <p:pic>
        <p:nvPicPr>
          <p:cNvPr id="12291" name="Picture 3"/>
          <p:cNvPicPr>
            <a:picLocks noChangeAspect="1" noChangeArrowheads="1"/>
          </p:cNvPicPr>
          <p:nvPr/>
        </p:nvPicPr>
        <p:blipFill>
          <a:blip r:embed="rId3" cstate="print"/>
          <a:srcRect/>
          <a:stretch>
            <a:fillRect/>
          </a:stretch>
        </p:blipFill>
        <p:spPr bwMode="auto">
          <a:xfrm>
            <a:off x="5786446" y="3143249"/>
            <a:ext cx="2228850" cy="3314700"/>
          </a:xfrm>
          <a:prstGeom prst="rect">
            <a:avLst/>
          </a:prstGeom>
          <a:noFill/>
          <a:ln w="9525">
            <a:noFill/>
            <a:miter lim="800000"/>
            <a:headEnd/>
            <a:tailEnd/>
          </a:ln>
          <a:effectLst/>
        </p:spPr>
      </p:pic>
      <p:sp>
        <p:nvSpPr>
          <p:cNvPr id="6" name="Espace réservé du pied de page 5"/>
          <p:cNvSpPr>
            <a:spLocks noGrp="1"/>
          </p:cNvSpPr>
          <p:nvPr>
            <p:ph type="ftr" sz="quarter" idx="11"/>
          </p:nvPr>
        </p:nvSpPr>
        <p:spPr/>
        <p:txBody>
          <a:bodyPr/>
          <a:lstStyle/>
          <a:p>
            <a:r>
              <a:rPr lang="pt-BR" smtClean="0"/>
              <a:t>Syrinx 2020/ H . KHECHFOUD -faculte de medecine de Bejaia</a:t>
            </a:r>
            <a:endParaRPr lang="fr-F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pt-BR" smtClean="0"/>
              <a:t>Syrinx 2020/ H . KHECHFOUD -faculte de medecine de Bejaia</a:t>
            </a:r>
            <a:endParaRPr lang="fr-FR"/>
          </a:p>
        </p:txBody>
      </p:sp>
      <p:sp>
        <p:nvSpPr>
          <p:cNvPr id="6" name="Titre 1"/>
          <p:cNvSpPr>
            <a:spLocks noGrp="1"/>
          </p:cNvSpPr>
          <p:nvPr>
            <p:ph type="title"/>
          </p:nvPr>
        </p:nvSpPr>
        <p:spPr>
          <a:xfrm>
            <a:off x="457200" y="274639"/>
            <a:ext cx="7467600" cy="796907"/>
          </a:xfrm>
        </p:spPr>
        <p:style>
          <a:lnRef idx="1">
            <a:schemeClr val="accent5"/>
          </a:lnRef>
          <a:fillRef idx="3">
            <a:schemeClr val="accent5"/>
          </a:fillRef>
          <a:effectRef idx="2">
            <a:schemeClr val="accent5"/>
          </a:effectRef>
          <a:fontRef idx="minor">
            <a:schemeClr val="lt1"/>
          </a:fontRef>
        </p:style>
        <p:txBody>
          <a:bodyPr/>
          <a:lstStyle/>
          <a:p>
            <a:r>
              <a:rPr lang="fr-FR" i="1" dirty="0" smtClean="0">
                <a:solidFill>
                  <a:srgbClr val="FFFF00"/>
                </a:solidFill>
              </a:rPr>
              <a:t>Anatomie chirurgicale</a:t>
            </a:r>
            <a:endParaRPr lang="fr-FR" i="1" dirty="0">
              <a:solidFill>
                <a:srgbClr val="FFFF00"/>
              </a:solidFill>
            </a:endParaRPr>
          </a:p>
        </p:txBody>
      </p:sp>
      <p:sp>
        <p:nvSpPr>
          <p:cNvPr id="7" name="Espace réservé du contenu 6"/>
          <p:cNvSpPr>
            <a:spLocks noGrp="1"/>
          </p:cNvSpPr>
          <p:nvPr>
            <p:ph idx="1"/>
          </p:nvPr>
        </p:nvSpPr>
        <p:spPr/>
        <p:txBody>
          <a:bodyPr/>
          <a:lstStyle/>
          <a:p>
            <a:endParaRPr lang="fr-FR" dirty="0"/>
          </a:p>
        </p:txBody>
      </p:sp>
      <p:pic>
        <p:nvPicPr>
          <p:cNvPr id="8" name="Picture 2"/>
          <p:cNvPicPr>
            <a:picLocks noChangeAspect="1" noChangeArrowheads="1"/>
          </p:cNvPicPr>
          <p:nvPr/>
        </p:nvPicPr>
        <p:blipFill>
          <a:blip r:embed="rId2" cstate="print"/>
          <a:srcRect/>
          <a:stretch>
            <a:fillRect/>
          </a:stretch>
        </p:blipFill>
        <p:spPr bwMode="auto">
          <a:xfrm>
            <a:off x="785786" y="1571612"/>
            <a:ext cx="6357982" cy="4429156"/>
          </a:xfrm>
          <a:prstGeom prst="rect">
            <a:avLst/>
          </a:prstGeom>
          <a:noFill/>
          <a:ln w="9525">
            <a:noFill/>
            <a:miter lim="800000"/>
            <a:headEnd/>
            <a:tailEnd/>
          </a:ln>
          <a:effectLst/>
        </p:spPr>
      </p:pic>
      <p:sp>
        <p:nvSpPr>
          <p:cNvPr id="9" name="Arrondir un rectangle à un seul coin 8"/>
          <p:cNvSpPr/>
          <p:nvPr/>
        </p:nvSpPr>
        <p:spPr>
          <a:xfrm>
            <a:off x="2143108" y="2500306"/>
            <a:ext cx="3000395" cy="2000264"/>
          </a:xfrm>
          <a:prstGeom prst="round1Rect">
            <a:avLst/>
          </a:prstGeom>
          <a:noFill/>
          <a:ln w="5715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p:cNvSpPr/>
          <p:nvPr/>
        </p:nvSpPr>
        <p:spPr>
          <a:xfrm rot="20445108">
            <a:off x="3011110" y="2871487"/>
            <a:ext cx="1628289" cy="205540"/>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graphicFrame>
        <p:nvGraphicFramePr>
          <p:cNvPr id="5" name="Espace réservé du contenu 4"/>
          <p:cNvGraphicFramePr>
            <a:graphicFrameLocks noGrp="1"/>
          </p:cNvGraphicFramePr>
          <p:nvPr>
            <p:ph idx="1"/>
          </p:nvPr>
        </p:nvGraphicFramePr>
        <p:xfrm>
          <a:off x="457200" y="1600200"/>
          <a:ext cx="7467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Espace réservé du pied de page 3"/>
          <p:cNvSpPr>
            <a:spLocks noGrp="1"/>
          </p:cNvSpPr>
          <p:nvPr>
            <p:ph type="ftr" sz="quarter" idx="11"/>
          </p:nvPr>
        </p:nvSpPr>
        <p:spPr/>
        <p:txBody>
          <a:bodyPr/>
          <a:lstStyle/>
          <a:p>
            <a:r>
              <a:rPr lang="pt-BR" smtClean="0"/>
              <a:t>Syrinx 2020/ H . KHECHFOUD -faculte de medecine de Bejaia</a:t>
            </a:r>
            <a:endParaRPr lang="fr-F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pt-BR" smtClean="0"/>
              <a:t>Syrinx 2020/ H . KHECHFOUD -faculte de medecine de Bejaia</a:t>
            </a:r>
            <a:endParaRPr lang="fr-FR"/>
          </a:p>
        </p:txBody>
      </p:sp>
      <p:pic>
        <p:nvPicPr>
          <p:cNvPr id="2050" name="Picture 2"/>
          <p:cNvPicPr>
            <a:picLocks noGrp="1" noChangeAspect="1" noChangeArrowheads="1"/>
          </p:cNvPicPr>
          <p:nvPr>
            <p:ph idx="1"/>
          </p:nvPr>
        </p:nvPicPr>
        <p:blipFill>
          <a:blip r:embed="rId2" cstate="print"/>
          <a:srcRect/>
          <a:stretch>
            <a:fillRect/>
          </a:stretch>
        </p:blipFill>
        <p:spPr bwMode="auto">
          <a:xfrm>
            <a:off x="1214414" y="2428868"/>
            <a:ext cx="3172595" cy="2197023"/>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cstate="print"/>
          <a:srcRect/>
          <a:stretch>
            <a:fillRect/>
          </a:stretch>
        </p:blipFill>
        <p:spPr bwMode="auto">
          <a:xfrm>
            <a:off x="4429124" y="2428868"/>
            <a:ext cx="2881306" cy="2157379"/>
          </a:xfrm>
          <a:prstGeom prst="rect">
            <a:avLst/>
          </a:prstGeom>
          <a:noFill/>
          <a:ln w="9525">
            <a:noFill/>
            <a:miter lim="800000"/>
            <a:headEnd/>
            <a:tailEnd/>
          </a:ln>
          <a:effectLst/>
        </p:spPr>
      </p:pic>
      <p:sp>
        <p:nvSpPr>
          <p:cNvPr id="6" name="Titre 1"/>
          <p:cNvSpPr>
            <a:spLocks noGrp="1"/>
          </p:cNvSpPr>
          <p:nvPr>
            <p:ph type="title"/>
          </p:nvPr>
        </p:nvSpPr>
        <p:spPr>
          <a:xfrm>
            <a:off x="457200" y="274639"/>
            <a:ext cx="7467600" cy="796907"/>
          </a:xfrm>
        </p:spPr>
        <p:style>
          <a:lnRef idx="1">
            <a:schemeClr val="accent5"/>
          </a:lnRef>
          <a:fillRef idx="3">
            <a:schemeClr val="accent5"/>
          </a:fillRef>
          <a:effectRef idx="2">
            <a:schemeClr val="accent5"/>
          </a:effectRef>
          <a:fontRef idx="minor">
            <a:schemeClr val="lt1"/>
          </a:fontRef>
        </p:style>
        <p:txBody>
          <a:bodyPr/>
          <a:lstStyle/>
          <a:p>
            <a:r>
              <a:rPr lang="fr-FR" i="1" dirty="0" smtClean="0">
                <a:solidFill>
                  <a:srgbClr val="FFFF00"/>
                </a:solidFill>
              </a:rPr>
              <a:t>Anatomie chirurgicale</a:t>
            </a:r>
            <a:endParaRPr lang="fr-FR" i="1" dirty="0">
              <a:solidFill>
                <a:srgbClr val="FFFF00"/>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pt-BR" smtClean="0"/>
              <a:t>Syrinx 2020/ H . KHECHFOUD -faculte de medecine de Bejaia</a:t>
            </a:r>
            <a:endParaRPr lang="fr-FR"/>
          </a:p>
        </p:txBody>
      </p:sp>
      <p:sp>
        <p:nvSpPr>
          <p:cNvPr id="6" name="Titre 1"/>
          <p:cNvSpPr>
            <a:spLocks noGrp="1"/>
          </p:cNvSpPr>
          <p:nvPr>
            <p:ph type="title"/>
          </p:nvPr>
        </p:nvSpPr>
        <p:spPr>
          <a:xfrm>
            <a:off x="457200" y="274639"/>
            <a:ext cx="7467600" cy="796907"/>
          </a:xfrm>
        </p:spPr>
        <p:style>
          <a:lnRef idx="1">
            <a:schemeClr val="accent5"/>
          </a:lnRef>
          <a:fillRef idx="3">
            <a:schemeClr val="accent5"/>
          </a:fillRef>
          <a:effectRef idx="2">
            <a:schemeClr val="accent5"/>
          </a:effectRef>
          <a:fontRef idx="minor">
            <a:schemeClr val="lt1"/>
          </a:fontRef>
        </p:style>
        <p:txBody>
          <a:bodyPr/>
          <a:lstStyle/>
          <a:p>
            <a:r>
              <a:rPr lang="fr-FR" i="1" dirty="0" smtClean="0">
                <a:solidFill>
                  <a:srgbClr val="FFFF00"/>
                </a:solidFill>
              </a:rPr>
              <a:t>Anatomie chirurgicale</a:t>
            </a:r>
            <a:endParaRPr lang="fr-FR" i="1" dirty="0">
              <a:solidFill>
                <a:srgbClr val="FFFF00"/>
              </a:solidFill>
            </a:endParaRPr>
          </a:p>
        </p:txBody>
      </p:sp>
      <p:pic>
        <p:nvPicPr>
          <p:cNvPr id="2" name="Picture 2"/>
          <p:cNvPicPr>
            <a:picLocks noChangeAspect="1" noChangeArrowheads="1"/>
          </p:cNvPicPr>
          <p:nvPr/>
        </p:nvPicPr>
        <p:blipFill>
          <a:blip r:embed="rId2"/>
          <a:srcRect/>
          <a:stretch>
            <a:fillRect/>
          </a:stretch>
        </p:blipFill>
        <p:spPr bwMode="auto">
          <a:xfrm>
            <a:off x="4357687" y="1285860"/>
            <a:ext cx="4479704" cy="5021292"/>
          </a:xfrm>
          <a:prstGeom prst="rect">
            <a:avLst/>
          </a:prstGeom>
          <a:noFill/>
          <a:ln w="9525">
            <a:noFill/>
            <a:miter lim="800000"/>
            <a:headEnd/>
            <a:tailEnd/>
          </a:ln>
          <a:effectLst/>
        </p:spPr>
      </p:pic>
      <p:pic>
        <p:nvPicPr>
          <p:cNvPr id="180226" name="Picture 2"/>
          <p:cNvPicPr>
            <a:picLocks noChangeAspect="1" noChangeArrowheads="1"/>
          </p:cNvPicPr>
          <p:nvPr/>
        </p:nvPicPr>
        <p:blipFill>
          <a:blip r:embed="rId3"/>
          <a:srcRect/>
          <a:stretch>
            <a:fillRect/>
          </a:stretch>
        </p:blipFill>
        <p:spPr bwMode="auto">
          <a:xfrm>
            <a:off x="714348" y="1643050"/>
            <a:ext cx="3643338" cy="3963713"/>
          </a:xfrm>
          <a:prstGeom prst="rect">
            <a:avLst/>
          </a:prstGeom>
          <a:noFill/>
          <a:ln w="9525">
            <a:noFill/>
            <a:miter lim="800000"/>
            <a:headEnd/>
            <a:tailEnd/>
          </a:ln>
          <a:effectLst/>
        </p:spPr>
      </p:pic>
      <p:pic>
        <p:nvPicPr>
          <p:cNvPr id="9" name="Picture 2"/>
          <p:cNvPicPr>
            <a:picLocks noChangeAspect="1" noChangeArrowheads="1"/>
          </p:cNvPicPr>
          <p:nvPr/>
        </p:nvPicPr>
        <p:blipFill>
          <a:blip r:embed="rId2"/>
          <a:srcRect l="10248" t="34191" r="9153" b="5888"/>
          <a:stretch>
            <a:fillRect/>
          </a:stretch>
        </p:blipFill>
        <p:spPr bwMode="auto">
          <a:xfrm>
            <a:off x="4000464" y="1285860"/>
            <a:ext cx="5143536" cy="4286280"/>
          </a:xfrm>
          <a:prstGeom prst="rect">
            <a:avLst/>
          </a:prstGeom>
          <a:noFill/>
          <a:ln w="9525">
            <a:noFill/>
            <a:miter lim="800000"/>
            <a:headEnd/>
            <a:tailEnd/>
          </a:ln>
          <a:effectLst/>
        </p:spPr>
      </p:pic>
      <p:pic>
        <p:nvPicPr>
          <p:cNvPr id="180227" name="Picture 3"/>
          <p:cNvPicPr>
            <a:picLocks noChangeAspect="1" noChangeArrowheads="1"/>
          </p:cNvPicPr>
          <p:nvPr/>
        </p:nvPicPr>
        <p:blipFill>
          <a:blip r:embed="rId4"/>
          <a:srcRect t="1896" r="1699"/>
          <a:stretch>
            <a:fillRect/>
          </a:stretch>
        </p:blipFill>
        <p:spPr bwMode="auto">
          <a:xfrm>
            <a:off x="357158" y="1428736"/>
            <a:ext cx="4000528" cy="3695691"/>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0227"/>
                                        </p:tgtEl>
                                        <p:attrNameLst>
                                          <p:attrName>style.visibility</p:attrName>
                                        </p:attrNameLst>
                                      </p:cBhvr>
                                      <p:to>
                                        <p:strVal val="visible"/>
                                      </p:to>
                                    </p:set>
                                    <p:animEffect transition="in" filter="wipe(down)">
                                      <p:cBhvr>
                                        <p:cTn id="7" dur="500"/>
                                        <p:tgtEl>
                                          <p:spTgt spid="180227"/>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i="1" dirty="0" smtClean="0">
                <a:solidFill>
                  <a:srgbClr val="FFFF00"/>
                </a:solidFill>
              </a:rPr>
              <a:t>Anatomie chirurgicale</a:t>
            </a:r>
            <a:endParaRPr lang="fr-FR" i="1" dirty="0">
              <a:solidFill>
                <a:srgbClr val="FFFF00"/>
              </a:solidFill>
            </a:endParaRPr>
          </a:p>
        </p:txBody>
      </p:sp>
      <p:sp>
        <p:nvSpPr>
          <p:cNvPr id="3" name="Espace réservé du contenu 2"/>
          <p:cNvSpPr>
            <a:spLocks noGrp="1"/>
          </p:cNvSpPr>
          <p:nvPr>
            <p:ph idx="1"/>
          </p:nvPr>
        </p:nvSpPr>
        <p:spPr>
          <a:xfrm>
            <a:off x="457200" y="4857760"/>
            <a:ext cx="7467600" cy="1268404"/>
          </a:xfrm>
        </p:spPr>
        <p:txBody>
          <a:bodyPr/>
          <a:lstStyle/>
          <a:p>
            <a:endParaRPr lang="fr-FR" dirty="0"/>
          </a:p>
        </p:txBody>
      </p:sp>
      <p:sp>
        <p:nvSpPr>
          <p:cNvPr id="4" name="Espace réservé du pied de page 3"/>
          <p:cNvSpPr>
            <a:spLocks noGrp="1"/>
          </p:cNvSpPr>
          <p:nvPr>
            <p:ph type="ftr" sz="quarter" idx="11"/>
          </p:nvPr>
        </p:nvSpPr>
        <p:spPr/>
        <p:txBody>
          <a:bodyPr/>
          <a:lstStyle/>
          <a:p>
            <a:r>
              <a:rPr lang="pt-BR" smtClean="0"/>
              <a:t>Syrinx 2020/ H . KHECHFOUD -faculte de medecine de Bejaia</a:t>
            </a:r>
            <a:endParaRPr lang="fr-FR"/>
          </a:p>
        </p:txBody>
      </p:sp>
      <p:pic>
        <p:nvPicPr>
          <p:cNvPr id="7" name="Picture 2"/>
          <p:cNvPicPr>
            <a:picLocks noChangeAspect="1" noChangeArrowheads="1"/>
          </p:cNvPicPr>
          <p:nvPr/>
        </p:nvPicPr>
        <p:blipFill>
          <a:blip r:embed="rId2" cstate="print"/>
          <a:srcRect t="4839"/>
          <a:stretch>
            <a:fillRect/>
          </a:stretch>
        </p:blipFill>
        <p:spPr bwMode="auto">
          <a:xfrm>
            <a:off x="714348" y="1285860"/>
            <a:ext cx="7643866" cy="4214842"/>
          </a:xfrm>
          <a:prstGeom prst="rect">
            <a:avLst/>
          </a:prstGeom>
          <a:noFill/>
          <a:ln w="9525">
            <a:noFill/>
            <a:miter lim="800000"/>
            <a:headEnd/>
            <a:tailEnd/>
          </a:ln>
          <a:effectLst/>
        </p:spPr>
      </p:pic>
      <p:pic>
        <p:nvPicPr>
          <p:cNvPr id="8" name="Picture 3"/>
          <p:cNvPicPr>
            <a:picLocks noChangeAspect="1" noChangeArrowheads="1"/>
          </p:cNvPicPr>
          <p:nvPr/>
        </p:nvPicPr>
        <p:blipFill>
          <a:blip r:embed="rId3" cstate="print"/>
          <a:srcRect/>
          <a:stretch>
            <a:fillRect/>
          </a:stretch>
        </p:blipFill>
        <p:spPr bwMode="auto">
          <a:xfrm>
            <a:off x="2357422" y="1714488"/>
            <a:ext cx="3887621" cy="2930009"/>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endParaRPr lang="fr-FR" dirty="0"/>
          </a:p>
        </p:txBody>
      </p:sp>
      <p:sp>
        <p:nvSpPr>
          <p:cNvPr id="4" name="Espace réservé du pied de page 3"/>
          <p:cNvSpPr>
            <a:spLocks noGrp="1"/>
          </p:cNvSpPr>
          <p:nvPr>
            <p:ph type="ftr" sz="quarter" idx="11"/>
          </p:nvPr>
        </p:nvSpPr>
        <p:spPr/>
        <p:txBody>
          <a:bodyPr/>
          <a:lstStyle/>
          <a:p>
            <a:r>
              <a:rPr lang="pt-BR" smtClean="0"/>
              <a:t>Syrinx 2020/ H . KHECHFOUD -faculte de medecine de Bejaia</a:t>
            </a:r>
            <a:endParaRPr lang="fr-FR"/>
          </a:p>
        </p:txBody>
      </p:sp>
      <p:sp>
        <p:nvSpPr>
          <p:cNvPr id="8" name="Titre 1"/>
          <p:cNvSpPr>
            <a:spLocks noGrp="1"/>
          </p:cNvSpPr>
          <p:nvPr>
            <p:ph type="title"/>
          </p:nvPr>
        </p:nvSpPr>
        <p:spPr/>
        <p:txBody>
          <a:bodyPr/>
          <a:lstStyle/>
          <a:p>
            <a:r>
              <a:rPr lang="fr-FR" i="1" dirty="0" smtClean="0">
                <a:solidFill>
                  <a:srgbClr val="FFFF00"/>
                </a:solidFill>
              </a:rPr>
              <a:t>Anatomie chirurgicale</a:t>
            </a:r>
            <a:endParaRPr lang="fr-FR" i="1" dirty="0">
              <a:solidFill>
                <a:srgbClr val="FFFF00"/>
              </a:solidFill>
            </a:endParaRPr>
          </a:p>
        </p:txBody>
      </p:sp>
      <p:pic>
        <p:nvPicPr>
          <p:cNvPr id="9" name="Picture 2"/>
          <p:cNvPicPr>
            <a:picLocks noChangeAspect="1" noChangeArrowheads="1"/>
          </p:cNvPicPr>
          <p:nvPr/>
        </p:nvPicPr>
        <p:blipFill>
          <a:blip r:embed="rId2" cstate="print"/>
          <a:srcRect/>
          <a:stretch>
            <a:fillRect/>
          </a:stretch>
        </p:blipFill>
        <p:spPr bwMode="auto">
          <a:xfrm>
            <a:off x="714348" y="1428736"/>
            <a:ext cx="7890167" cy="2643206"/>
          </a:xfrm>
          <a:prstGeom prst="rect">
            <a:avLst/>
          </a:prstGeom>
          <a:noFill/>
          <a:ln w="9525">
            <a:noFill/>
            <a:miter lim="800000"/>
            <a:headEnd/>
            <a:tailEnd/>
          </a:ln>
          <a:effectLst/>
        </p:spPr>
      </p:pic>
      <p:pic>
        <p:nvPicPr>
          <p:cNvPr id="10" name="Picture 3"/>
          <p:cNvPicPr>
            <a:picLocks noChangeAspect="1" noChangeArrowheads="1"/>
          </p:cNvPicPr>
          <p:nvPr/>
        </p:nvPicPr>
        <p:blipFill>
          <a:blip r:embed="rId3" cstate="print"/>
          <a:srcRect/>
          <a:stretch>
            <a:fillRect/>
          </a:stretch>
        </p:blipFill>
        <p:spPr bwMode="auto">
          <a:xfrm>
            <a:off x="571472" y="1856014"/>
            <a:ext cx="8072494" cy="2573108"/>
          </a:xfrm>
          <a:prstGeom prst="rect">
            <a:avLst/>
          </a:prstGeom>
          <a:noFill/>
          <a:ln w="9525">
            <a:noFill/>
            <a:miter lim="800000"/>
            <a:headEnd/>
            <a:tailEnd/>
          </a:ln>
          <a:effectLst/>
        </p:spPr>
      </p:pic>
      <p:pic>
        <p:nvPicPr>
          <p:cNvPr id="11" name="Picture 4"/>
          <p:cNvPicPr>
            <a:picLocks noChangeAspect="1" noChangeArrowheads="1"/>
          </p:cNvPicPr>
          <p:nvPr/>
        </p:nvPicPr>
        <p:blipFill>
          <a:blip r:embed="rId4" cstate="print"/>
          <a:srcRect/>
          <a:stretch>
            <a:fillRect/>
          </a:stretch>
        </p:blipFill>
        <p:spPr bwMode="auto">
          <a:xfrm>
            <a:off x="857224" y="2357430"/>
            <a:ext cx="7813531" cy="2500330"/>
          </a:xfrm>
          <a:prstGeom prst="rect">
            <a:avLst/>
          </a:prstGeom>
          <a:noFill/>
          <a:ln w="9525">
            <a:noFill/>
            <a:miter lim="800000"/>
            <a:headEnd/>
            <a:tailEnd/>
          </a:ln>
          <a:effectLst/>
        </p:spPr>
      </p:pic>
      <p:pic>
        <p:nvPicPr>
          <p:cNvPr id="140289" name="Picture 1"/>
          <p:cNvPicPr>
            <a:picLocks noChangeAspect="1" noChangeArrowheads="1"/>
          </p:cNvPicPr>
          <p:nvPr/>
        </p:nvPicPr>
        <p:blipFill>
          <a:blip r:embed="rId5"/>
          <a:srcRect/>
          <a:stretch>
            <a:fillRect/>
          </a:stretch>
        </p:blipFill>
        <p:spPr bwMode="auto">
          <a:xfrm>
            <a:off x="1733550" y="1776413"/>
            <a:ext cx="5676900" cy="330517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0289"/>
                                        </p:tgtEl>
                                        <p:attrNameLst>
                                          <p:attrName>style.visibility</p:attrName>
                                        </p:attrNameLst>
                                      </p:cBhvr>
                                      <p:to>
                                        <p:strVal val="visible"/>
                                      </p:to>
                                    </p:set>
                                    <p:animEffect transition="in" filter="wipe(down)">
                                      <p:cBhvr>
                                        <p:cTn id="22" dur="500"/>
                                        <p:tgtEl>
                                          <p:spTgt spid="1402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pt-BR" smtClean="0"/>
              <a:t>Syrinx 2020/ H . KHECHFOUD -faculte de medecine de Bejaia</a:t>
            </a:r>
            <a:endParaRPr lang="fr-FR"/>
          </a:p>
        </p:txBody>
      </p:sp>
      <p:sp>
        <p:nvSpPr>
          <p:cNvPr id="8" name="Espace réservé du contenu 7"/>
          <p:cNvSpPr>
            <a:spLocks noGrp="1"/>
          </p:cNvSpPr>
          <p:nvPr>
            <p:ph idx="1"/>
          </p:nvPr>
        </p:nvSpPr>
        <p:spPr/>
        <p:txBody>
          <a:bodyPr/>
          <a:lstStyle/>
          <a:p>
            <a:endParaRPr lang="fr-FR" dirty="0"/>
          </a:p>
        </p:txBody>
      </p:sp>
      <p:pic>
        <p:nvPicPr>
          <p:cNvPr id="5125" name="Picture 5"/>
          <p:cNvPicPr>
            <a:picLocks noChangeAspect="1" noChangeArrowheads="1"/>
          </p:cNvPicPr>
          <p:nvPr/>
        </p:nvPicPr>
        <p:blipFill>
          <a:blip r:embed="rId2" cstate="print"/>
          <a:srcRect/>
          <a:stretch>
            <a:fillRect/>
          </a:stretch>
        </p:blipFill>
        <p:spPr bwMode="auto">
          <a:xfrm>
            <a:off x="4357686" y="2123113"/>
            <a:ext cx="3669177" cy="3449027"/>
          </a:xfrm>
          <a:prstGeom prst="rect">
            <a:avLst/>
          </a:prstGeom>
          <a:noFill/>
          <a:ln w="9525">
            <a:noFill/>
            <a:miter lim="800000"/>
            <a:headEnd/>
            <a:tailEnd/>
          </a:ln>
          <a:effectLst/>
        </p:spPr>
      </p:pic>
      <p:sp>
        <p:nvSpPr>
          <p:cNvPr id="7" name="Ellipse 6"/>
          <p:cNvSpPr/>
          <p:nvPr/>
        </p:nvSpPr>
        <p:spPr>
          <a:xfrm rot="1746499">
            <a:off x="4788146" y="4583317"/>
            <a:ext cx="1913520" cy="552194"/>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Titre 1"/>
          <p:cNvSpPr>
            <a:spLocks noGrp="1"/>
          </p:cNvSpPr>
          <p:nvPr>
            <p:ph type="title"/>
          </p:nvPr>
        </p:nvSpPr>
        <p:spPr>
          <a:xfrm>
            <a:off x="457200" y="274639"/>
            <a:ext cx="7467600" cy="1143000"/>
          </a:xfrm>
        </p:spPr>
        <p:txBody>
          <a:bodyPr/>
          <a:lstStyle/>
          <a:p>
            <a:r>
              <a:rPr lang="fr-FR" i="1" dirty="0" smtClean="0">
                <a:solidFill>
                  <a:srgbClr val="FFFF00"/>
                </a:solidFill>
              </a:rPr>
              <a:t>Anatomie chirurgicale: </a:t>
            </a:r>
            <a:r>
              <a:rPr lang="fr-FR" sz="2800" i="1" dirty="0" smtClean="0"/>
              <a:t>SNC</a:t>
            </a:r>
            <a:endParaRPr lang="fr-FR" i="1" dirty="0"/>
          </a:p>
        </p:txBody>
      </p:sp>
      <p:pic>
        <p:nvPicPr>
          <p:cNvPr id="11" name="Picture 2"/>
          <p:cNvPicPr>
            <a:picLocks noChangeAspect="1" noChangeArrowheads="1"/>
          </p:cNvPicPr>
          <p:nvPr/>
        </p:nvPicPr>
        <p:blipFill>
          <a:blip r:embed="rId3" cstate="print"/>
          <a:srcRect/>
          <a:stretch>
            <a:fillRect/>
          </a:stretch>
        </p:blipFill>
        <p:spPr bwMode="auto">
          <a:xfrm>
            <a:off x="928662" y="1571612"/>
            <a:ext cx="2681436" cy="414338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pt-BR" smtClean="0"/>
              <a:t>Syrinx 2020/ H . KHECHFOUD -faculte de medecine de Bejaia</a:t>
            </a:r>
            <a:endParaRPr lang="fr-FR"/>
          </a:p>
        </p:txBody>
      </p:sp>
      <p:sp>
        <p:nvSpPr>
          <p:cNvPr id="7" name="Titre 1"/>
          <p:cNvSpPr>
            <a:spLocks noGrp="1"/>
          </p:cNvSpPr>
          <p:nvPr>
            <p:ph type="title"/>
          </p:nvPr>
        </p:nvSpPr>
        <p:spPr/>
        <p:txBody>
          <a:bodyPr/>
          <a:lstStyle/>
          <a:p>
            <a:r>
              <a:rPr lang="fr-FR" i="1" dirty="0" smtClean="0">
                <a:solidFill>
                  <a:srgbClr val="FFFF00"/>
                </a:solidFill>
              </a:rPr>
              <a:t>Anatomie chirurgicale: </a:t>
            </a:r>
            <a:r>
              <a:rPr lang="fr-FR" sz="2800" i="1" dirty="0" smtClean="0"/>
              <a:t>SNC</a:t>
            </a:r>
            <a:endParaRPr lang="fr-FR" i="1" dirty="0"/>
          </a:p>
        </p:txBody>
      </p:sp>
      <p:sp>
        <p:nvSpPr>
          <p:cNvPr id="8" name="Espace réservé du contenu 7"/>
          <p:cNvSpPr>
            <a:spLocks noGrp="1"/>
          </p:cNvSpPr>
          <p:nvPr>
            <p:ph idx="1"/>
          </p:nvPr>
        </p:nvSpPr>
        <p:spPr/>
        <p:txBody>
          <a:bodyPr/>
          <a:lstStyle/>
          <a:p>
            <a:endParaRPr lang="fr-FR" dirty="0"/>
          </a:p>
        </p:txBody>
      </p:sp>
      <p:pic>
        <p:nvPicPr>
          <p:cNvPr id="9" name="Picture 2"/>
          <p:cNvPicPr>
            <a:picLocks noChangeAspect="1" noChangeArrowheads="1"/>
          </p:cNvPicPr>
          <p:nvPr/>
        </p:nvPicPr>
        <p:blipFill>
          <a:blip r:embed="rId2" cstate="print"/>
          <a:srcRect/>
          <a:stretch>
            <a:fillRect/>
          </a:stretch>
        </p:blipFill>
        <p:spPr bwMode="auto">
          <a:xfrm>
            <a:off x="428596" y="1571612"/>
            <a:ext cx="3461334" cy="278608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pt-BR" smtClean="0"/>
              <a:t>Syrinx 2020/ H . KHECHFOUD -faculte de medecine de Bejaia</a:t>
            </a:r>
            <a:endParaRPr lang="fr-FR"/>
          </a:p>
        </p:txBody>
      </p:sp>
      <p:sp>
        <p:nvSpPr>
          <p:cNvPr id="7" name="Titre 1"/>
          <p:cNvSpPr>
            <a:spLocks noGrp="1"/>
          </p:cNvSpPr>
          <p:nvPr>
            <p:ph type="title"/>
          </p:nvPr>
        </p:nvSpPr>
        <p:spPr/>
        <p:txBody>
          <a:bodyPr/>
          <a:lstStyle/>
          <a:p>
            <a:r>
              <a:rPr lang="fr-FR" i="1" dirty="0" smtClean="0">
                <a:solidFill>
                  <a:srgbClr val="FFFF00"/>
                </a:solidFill>
              </a:rPr>
              <a:t>Anatomie chirurgicale: </a:t>
            </a:r>
            <a:r>
              <a:rPr lang="fr-FR" sz="2800" i="1" dirty="0" smtClean="0"/>
              <a:t>SNC</a:t>
            </a:r>
            <a:endParaRPr lang="fr-FR" i="1" dirty="0"/>
          </a:p>
        </p:txBody>
      </p:sp>
      <p:sp>
        <p:nvSpPr>
          <p:cNvPr id="8" name="Espace réservé du contenu 7"/>
          <p:cNvSpPr>
            <a:spLocks noGrp="1"/>
          </p:cNvSpPr>
          <p:nvPr>
            <p:ph idx="1"/>
          </p:nvPr>
        </p:nvSpPr>
        <p:spPr/>
        <p:txBody>
          <a:bodyPr/>
          <a:lstStyle/>
          <a:p>
            <a:endParaRPr lang="fr-FR" dirty="0"/>
          </a:p>
        </p:txBody>
      </p:sp>
      <p:pic>
        <p:nvPicPr>
          <p:cNvPr id="181250" name="Picture 2"/>
          <p:cNvPicPr>
            <a:picLocks noChangeAspect="1" noChangeArrowheads="1"/>
          </p:cNvPicPr>
          <p:nvPr/>
        </p:nvPicPr>
        <p:blipFill>
          <a:blip r:embed="rId2"/>
          <a:srcRect/>
          <a:stretch>
            <a:fillRect/>
          </a:stretch>
        </p:blipFill>
        <p:spPr bwMode="auto">
          <a:xfrm>
            <a:off x="642910" y="1285860"/>
            <a:ext cx="4057654" cy="3333275"/>
          </a:xfrm>
          <a:prstGeom prst="rect">
            <a:avLst/>
          </a:prstGeom>
          <a:noFill/>
          <a:ln w="9525">
            <a:noFill/>
            <a:miter lim="800000"/>
            <a:headEnd/>
            <a:tailEnd/>
          </a:ln>
          <a:effectLst/>
        </p:spPr>
      </p:pic>
      <p:pic>
        <p:nvPicPr>
          <p:cNvPr id="181251" name="Picture 3"/>
          <p:cNvPicPr>
            <a:picLocks noChangeAspect="1" noChangeArrowheads="1"/>
          </p:cNvPicPr>
          <p:nvPr/>
        </p:nvPicPr>
        <p:blipFill>
          <a:blip r:embed="rId3"/>
          <a:srcRect/>
          <a:stretch>
            <a:fillRect/>
          </a:stretch>
        </p:blipFill>
        <p:spPr bwMode="auto">
          <a:xfrm>
            <a:off x="4848068" y="1285860"/>
            <a:ext cx="3929230" cy="335758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endParaRPr lang="fr-FR" dirty="0"/>
          </a:p>
        </p:txBody>
      </p:sp>
      <p:sp>
        <p:nvSpPr>
          <p:cNvPr id="4" name="Espace réservé du pied de page 3"/>
          <p:cNvSpPr>
            <a:spLocks noGrp="1"/>
          </p:cNvSpPr>
          <p:nvPr>
            <p:ph type="ftr" sz="quarter" idx="11"/>
          </p:nvPr>
        </p:nvSpPr>
        <p:spPr/>
        <p:txBody>
          <a:bodyPr/>
          <a:lstStyle/>
          <a:p>
            <a:r>
              <a:rPr lang="pt-BR" smtClean="0"/>
              <a:t>Syrinx 2020/ H . KHECHFOUD -faculte de medecine de Bejaia</a:t>
            </a:r>
            <a:endParaRPr lang="fr-FR"/>
          </a:p>
        </p:txBody>
      </p:sp>
      <p:pic>
        <p:nvPicPr>
          <p:cNvPr id="8194" name="Picture 2"/>
          <p:cNvPicPr>
            <a:picLocks noChangeAspect="1" noChangeArrowheads="1"/>
          </p:cNvPicPr>
          <p:nvPr/>
        </p:nvPicPr>
        <p:blipFill>
          <a:blip r:embed="rId2" cstate="print"/>
          <a:srcRect/>
          <a:stretch>
            <a:fillRect/>
          </a:stretch>
        </p:blipFill>
        <p:spPr bwMode="auto">
          <a:xfrm>
            <a:off x="1142976" y="1428736"/>
            <a:ext cx="2643206" cy="2023196"/>
          </a:xfrm>
          <a:prstGeom prst="rect">
            <a:avLst/>
          </a:prstGeom>
          <a:noFill/>
          <a:ln w="9525">
            <a:noFill/>
            <a:miter lim="800000"/>
            <a:headEnd/>
            <a:tailEnd/>
          </a:ln>
          <a:effectLst/>
        </p:spPr>
      </p:pic>
      <p:pic>
        <p:nvPicPr>
          <p:cNvPr id="7" name="Picture 2"/>
          <p:cNvPicPr>
            <a:picLocks noChangeAspect="1" noChangeArrowheads="1"/>
          </p:cNvPicPr>
          <p:nvPr/>
        </p:nvPicPr>
        <p:blipFill>
          <a:blip r:embed="rId3" cstate="print"/>
          <a:srcRect r="-4013" b="47500"/>
          <a:stretch>
            <a:fillRect/>
          </a:stretch>
        </p:blipFill>
        <p:spPr bwMode="auto">
          <a:xfrm>
            <a:off x="4357686" y="3571876"/>
            <a:ext cx="2714644" cy="2255484"/>
          </a:xfrm>
          <a:prstGeom prst="rect">
            <a:avLst/>
          </a:prstGeom>
          <a:noFill/>
          <a:ln w="9525">
            <a:noFill/>
            <a:miter lim="800000"/>
            <a:headEnd/>
            <a:tailEnd/>
          </a:ln>
          <a:effectLst/>
        </p:spPr>
      </p:pic>
      <p:sp>
        <p:nvSpPr>
          <p:cNvPr id="8" name="Titre 1"/>
          <p:cNvSpPr>
            <a:spLocks noGrp="1"/>
          </p:cNvSpPr>
          <p:nvPr>
            <p:ph type="title"/>
          </p:nvPr>
        </p:nvSpPr>
        <p:spPr>
          <a:xfrm>
            <a:off x="428596" y="274639"/>
            <a:ext cx="7467600" cy="1143000"/>
          </a:xfrm>
        </p:spPr>
        <p:txBody>
          <a:bodyPr>
            <a:normAutofit fontScale="90000"/>
          </a:bodyPr>
          <a:lstStyle/>
          <a:p>
            <a:r>
              <a:rPr lang="fr-FR" i="1" dirty="0" smtClean="0">
                <a:solidFill>
                  <a:srgbClr val="FFFF00"/>
                </a:solidFill>
              </a:rPr>
              <a:t>Anatomie chirurgicale: </a:t>
            </a:r>
            <a:r>
              <a:rPr lang="fr-FR" sz="2800" i="1" dirty="0" smtClean="0"/>
              <a:t>vascularisation</a:t>
            </a:r>
            <a:endParaRPr lang="fr-FR" i="1"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p:txBody>
          <a:bodyPr/>
          <a:lstStyle/>
          <a:p>
            <a:endParaRPr lang="fr-FR"/>
          </a:p>
        </p:txBody>
      </p:sp>
      <p:sp>
        <p:nvSpPr>
          <p:cNvPr id="4" name="Espace réservé du texte 3"/>
          <p:cNvSpPr>
            <a:spLocks noGrp="1"/>
          </p:cNvSpPr>
          <p:nvPr>
            <p:ph type="body" sz="half" idx="3"/>
          </p:nvPr>
        </p:nvSpPr>
        <p:spPr/>
        <p:txBody>
          <a:bodyPr/>
          <a:lstStyle/>
          <a:p>
            <a:endParaRPr lang="fr-FR"/>
          </a:p>
        </p:txBody>
      </p:sp>
      <p:sp>
        <p:nvSpPr>
          <p:cNvPr id="5" name="Espace réservé du contenu 4"/>
          <p:cNvSpPr>
            <a:spLocks noGrp="1"/>
          </p:cNvSpPr>
          <p:nvPr>
            <p:ph sz="quarter" idx="2"/>
          </p:nvPr>
        </p:nvSpPr>
        <p:spPr/>
        <p:txBody>
          <a:bodyPr/>
          <a:lstStyle/>
          <a:p>
            <a:endParaRPr lang="fr-FR"/>
          </a:p>
        </p:txBody>
      </p:sp>
      <p:pic>
        <p:nvPicPr>
          <p:cNvPr id="7170" name="Picture 2"/>
          <p:cNvPicPr>
            <a:picLocks noChangeAspect="1" noChangeArrowheads="1"/>
          </p:cNvPicPr>
          <p:nvPr/>
        </p:nvPicPr>
        <p:blipFill>
          <a:blip r:embed="rId2" cstate="print"/>
          <a:srcRect/>
          <a:stretch>
            <a:fillRect/>
          </a:stretch>
        </p:blipFill>
        <p:spPr bwMode="auto">
          <a:xfrm>
            <a:off x="4429127" y="1922378"/>
            <a:ext cx="3929088" cy="2494757"/>
          </a:xfrm>
          <a:prstGeom prst="rect">
            <a:avLst/>
          </a:prstGeom>
          <a:noFill/>
          <a:ln w="9525">
            <a:noFill/>
            <a:miter lim="800000"/>
            <a:headEnd/>
            <a:tailEnd/>
          </a:ln>
          <a:effectLst/>
        </p:spPr>
      </p:pic>
      <p:sp>
        <p:nvSpPr>
          <p:cNvPr id="7" name="Espace réservé du pied de page 6"/>
          <p:cNvSpPr>
            <a:spLocks noGrp="1"/>
          </p:cNvSpPr>
          <p:nvPr>
            <p:ph type="ftr" sz="quarter" idx="11"/>
          </p:nvPr>
        </p:nvSpPr>
        <p:spPr/>
        <p:txBody>
          <a:bodyPr/>
          <a:lstStyle/>
          <a:p>
            <a:r>
              <a:rPr lang="pt-BR" smtClean="0"/>
              <a:t>Syrinx 2020/ H . KHECHFOUD -faculte de medecine de Bejaia</a:t>
            </a:r>
            <a:endParaRPr lang="fr-FR"/>
          </a:p>
        </p:txBody>
      </p:sp>
      <p:sp>
        <p:nvSpPr>
          <p:cNvPr id="10" name="Titre 1"/>
          <p:cNvSpPr>
            <a:spLocks noGrp="1"/>
          </p:cNvSpPr>
          <p:nvPr>
            <p:ph type="title"/>
          </p:nvPr>
        </p:nvSpPr>
        <p:spPr/>
        <p:txBody>
          <a:bodyPr/>
          <a:lstStyle/>
          <a:p>
            <a:r>
              <a:rPr lang="fr-FR" i="1" dirty="0" smtClean="0">
                <a:solidFill>
                  <a:srgbClr val="FFFF00"/>
                </a:solidFill>
              </a:rPr>
              <a:t>Anatomie chirurgicale: </a:t>
            </a:r>
            <a:r>
              <a:rPr lang="fr-FR" sz="2800" i="1" dirty="0" smtClean="0"/>
              <a:t>ME</a:t>
            </a:r>
            <a:endParaRPr lang="fr-FR" i="1" dirty="0"/>
          </a:p>
        </p:txBody>
      </p:sp>
      <p:pic>
        <p:nvPicPr>
          <p:cNvPr id="8" name="Picture 2" descr="Nouvelle image (31)"/>
          <p:cNvPicPr>
            <a:picLocks noChangeAspect="1" noChangeArrowheads="1"/>
          </p:cNvPicPr>
          <p:nvPr/>
        </p:nvPicPr>
        <p:blipFill>
          <a:blip r:embed="rId3" cstate="print">
            <a:lum bright="-20000" contrast="20000"/>
          </a:blip>
          <a:srcRect/>
          <a:stretch>
            <a:fillRect/>
          </a:stretch>
        </p:blipFill>
        <p:spPr bwMode="auto">
          <a:xfrm>
            <a:off x="285720" y="1571612"/>
            <a:ext cx="3998021" cy="278608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a:xfrm>
            <a:off x="304800" y="1554163"/>
            <a:ext cx="4695828" cy="4525963"/>
          </a:xfrm>
        </p:spPr>
        <p:txBody>
          <a:bodyPr>
            <a:normAutofit fontScale="92500" lnSpcReduction="10000"/>
          </a:bodyPr>
          <a:lstStyle/>
          <a:p>
            <a:r>
              <a:rPr lang="fr-FR" sz="2800" dirty="0" smtClean="0"/>
              <a:t>Segment C4 et D4:</a:t>
            </a:r>
          </a:p>
          <a:p>
            <a:pPr lvl="1"/>
            <a:r>
              <a:rPr lang="fr-FR" sz="2000" dirty="0" smtClean="0"/>
              <a:t>Richement irriguée même en cas de chute de débit sanguin. </a:t>
            </a:r>
          </a:p>
          <a:p>
            <a:pPr lvl="1"/>
            <a:r>
              <a:rPr lang="fr-FR" sz="2400" dirty="0" smtClean="0"/>
              <a:t>Système </a:t>
            </a:r>
            <a:r>
              <a:rPr lang="fr-FR" sz="2400" dirty="0" err="1" smtClean="0"/>
              <a:t>vertèbro</a:t>
            </a:r>
            <a:r>
              <a:rPr lang="fr-FR" sz="2400" dirty="0" smtClean="0"/>
              <a:t>-basilaire</a:t>
            </a:r>
          </a:p>
          <a:p>
            <a:pPr lvl="1"/>
            <a:r>
              <a:rPr lang="fr-FR" sz="2400" dirty="0" smtClean="0"/>
              <a:t>Artère </a:t>
            </a:r>
          </a:p>
          <a:p>
            <a:r>
              <a:rPr lang="fr-FR" sz="2800" dirty="0" smtClean="0"/>
              <a:t>L’étage thoracique</a:t>
            </a:r>
            <a:r>
              <a:rPr lang="fr-FR" sz="2100" dirty="0" smtClean="0"/>
              <a:t> </a:t>
            </a:r>
          </a:p>
          <a:p>
            <a:pPr lvl="1"/>
            <a:r>
              <a:rPr lang="fr-FR" sz="2400" dirty="0" smtClean="0"/>
              <a:t>vascularisation très précaire </a:t>
            </a:r>
          </a:p>
          <a:p>
            <a:pPr lvl="1"/>
            <a:r>
              <a:rPr lang="fr-FR" sz="2400" dirty="0" smtClean="0"/>
              <a:t>l’artère radiculo-médullaire</a:t>
            </a:r>
            <a:endParaRPr lang="fr-FR" sz="2800" dirty="0" smtClean="0"/>
          </a:p>
          <a:p>
            <a:r>
              <a:rPr lang="fr-FR" dirty="0" smtClean="0"/>
              <a:t>)</a:t>
            </a:r>
            <a:r>
              <a:rPr lang="fr-FR" sz="3200" dirty="0" smtClean="0"/>
              <a:t> Etage lombaire:</a:t>
            </a:r>
          </a:p>
          <a:p>
            <a:pPr lvl="1"/>
            <a:r>
              <a:rPr lang="fr-FR" sz="2200" dirty="0" smtClean="0"/>
              <a:t>Richement vascularisé </a:t>
            </a:r>
          </a:p>
          <a:p>
            <a:pPr lvl="1"/>
            <a:r>
              <a:rPr lang="fr-FR" sz="2200" dirty="0" smtClean="0"/>
              <a:t>Aux chutes de débit sanguin</a:t>
            </a:r>
          </a:p>
          <a:p>
            <a:pPr lvl="1"/>
            <a:r>
              <a:rPr lang="fr-FR" sz="2200" dirty="0" smtClean="0"/>
              <a:t>Artère </a:t>
            </a:r>
            <a:r>
              <a:rPr lang="fr-FR" sz="2000" dirty="0" smtClean="0"/>
              <a:t>Adamkiewicz</a:t>
            </a:r>
            <a:endParaRPr lang="fr-FR" sz="2200" dirty="0" smtClean="0"/>
          </a:p>
          <a:p>
            <a:endParaRPr lang="fr-FR" dirty="0"/>
          </a:p>
        </p:txBody>
      </p:sp>
      <p:pic>
        <p:nvPicPr>
          <p:cNvPr id="4" name="Picture 3"/>
          <p:cNvPicPr>
            <a:picLocks noChangeAspect="1" noChangeArrowheads="1"/>
          </p:cNvPicPr>
          <p:nvPr/>
        </p:nvPicPr>
        <p:blipFill>
          <a:blip r:embed="rId3" cstate="print"/>
          <a:srcRect/>
          <a:stretch>
            <a:fillRect/>
          </a:stretch>
        </p:blipFill>
        <p:spPr bwMode="auto">
          <a:xfrm>
            <a:off x="5715008" y="1714488"/>
            <a:ext cx="3149115" cy="3929090"/>
          </a:xfrm>
          <a:prstGeom prst="rect">
            <a:avLst/>
          </a:prstGeom>
          <a:noFill/>
          <a:ln w="9525">
            <a:noFill/>
            <a:miter lim="800000"/>
            <a:headEnd/>
            <a:tailEnd/>
          </a:ln>
        </p:spPr>
      </p:pic>
      <p:sp>
        <p:nvSpPr>
          <p:cNvPr id="5" name="Espace réservé du pied de page 4"/>
          <p:cNvSpPr>
            <a:spLocks noGrp="1"/>
          </p:cNvSpPr>
          <p:nvPr>
            <p:ph type="ftr" sz="quarter" idx="11"/>
          </p:nvPr>
        </p:nvSpPr>
        <p:spPr/>
        <p:txBody>
          <a:bodyPr/>
          <a:lstStyle/>
          <a:p>
            <a:r>
              <a:rPr lang="pt-BR" smtClean="0"/>
              <a:t>Syrinx 2020/ H . KHECHFOUD -faculte de medecine de Bejaia</a:t>
            </a:r>
            <a:endParaRPr lang="fr-FR"/>
          </a:p>
        </p:txBody>
      </p:sp>
      <p:pic>
        <p:nvPicPr>
          <p:cNvPr id="6" name="Picture 2"/>
          <p:cNvPicPr>
            <a:picLocks noChangeAspect="1" noChangeArrowheads="1"/>
          </p:cNvPicPr>
          <p:nvPr/>
        </p:nvPicPr>
        <p:blipFill>
          <a:blip r:embed="rId4" cstate="print"/>
          <a:srcRect/>
          <a:stretch>
            <a:fillRect/>
          </a:stretch>
        </p:blipFill>
        <p:spPr bwMode="auto">
          <a:xfrm>
            <a:off x="-1071602" y="2500306"/>
            <a:ext cx="3050140" cy="3393644"/>
          </a:xfrm>
          <a:prstGeom prst="rect">
            <a:avLst/>
          </a:prstGeom>
          <a:noFill/>
          <a:ln w="9525">
            <a:noFill/>
            <a:miter lim="800000"/>
            <a:headEnd/>
            <a:tailEnd/>
          </a:ln>
        </p:spPr>
      </p:pic>
      <p:pic>
        <p:nvPicPr>
          <p:cNvPr id="7" name="Picture 3"/>
          <p:cNvPicPr>
            <a:picLocks noChangeAspect="1" noChangeArrowheads="1"/>
          </p:cNvPicPr>
          <p:nvPr/>
        </p:nvPicPr>
        <p:blipFill>
          <a:blip r:embed="rId5" cstate="print"/>
          <a:srcRect/>
          <a:stretch>
            <a:fillRect/>
          </a:stretch>
        </p:blipFill>
        <p:spPr bwMode="auto">
          <a:xfrm>
            <a:off x="-1021858" y="1107604"/>
            <a:ext cx="3286148" cy="33242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style>
          <a:lnRef idx="1">
            <a:schemeClr val="dk1"/>
          </a:lnRef>
          <a:fillRef idx="3">
            <a:schemeClr val="dk1"/>
          </a:fillRef>
          <a:effectRef idx="2">
            <a:schemeClr val="dk1"/>
          </a:effectRef>
          <a:fontRef idx="minor">
            <a:schemeClr val="lt1"/>
          </a:fontRef>
        </p:style>
        <p:txBody>
          <a:bodyPr>
            <a:normAutofit/>
          </a:bodyPr>
          <a:lstStyle/>
          <a:p>
            <a:r>
              <a:rPr lang="fr-FR" sz="4200" b="1" i="1" dirty="0" smtClean="0">
                <a:solidFill>
                  <a:srgbClr val="FFFF00"/>
                </a:solidFill>
              </a:rPr>
              <a:t>Recherches bibliographiques</a:t>
            </a:r>
            <a:endParaRPr lang="fr-FR" sz="4200" b="1" i="1" dirty="0">
              <a:solidFill>
                <a:srgbClr val="FFFF00"/>
              </a:solidFill>
            </a:endParaRPr>
          </a:p>
        </p:txBody>
      </p:sp>
      <p:sp>
        <p:nvSpPr>
          <p:cNvPr id="3" name="Espace réservé du contenu 2"/>
          <p:cNvSpPr>
            <a:spLocks noGrp="1"/>
          </p:cNvSpPr>
          <p:nvPr>
            <p:ph idx="1"/>
          </p:nvPr>
        </p:nvSpPr>
        <p:spPr/>
        <p:txBody>
          <a:bodyPr/>
          <a:lstStyle/>
          <a:p>
            <a:endParaRPr lang="fr-FR" dirty="0"/>
          </a:p>
        </p:txBody>
      </p:sp>
      <p:sp>
        <p:nvSpPr>
          <p:cNvPr id="4" name="Espace réservé du pied de page 3"/>
          <p:cNvSpPr>
            <a:spLocks noGrp="1"/>
          </p:cNvSpPr>
          <p:nvPr>
            <p:ph type="ftr" sz="quarter" idx="11"/>
          </p:nvPr>
        </p:nvSpPr>
        <p:spPr/>
        <p:txBody>
          <a:bodyPr/>
          <a:lstStyle/>
          <a:p>
            <a:r>
              <a:rPr lang="pt-BR" smtClean="0"/>
              <a:t>Syrinx 2020/ H . KHECHFOUD -faculte de medecine de Bejaia</a:t>
            </a:r>
            <a:endParaRPr lang="fr-FR"/>
          </a:p>
        </p:txBody>
      </p:sp>
      <p:pic>
        <p:nvPicPr>
          <p:cNvPr id="1033" name="Picture 9"/>
          <p:cNvPicPr>
            <a:picLocks noChangeAspect="1" noChangeArrowheads="1"/>
          </p:cNvPicPr>
          <p:nvPr/>
        </p:nvPicPr>
        <p:blipFill>
          <a:blip r:embed="rId2"/>
          <a:srcRect l="14150" t="15431" r="15095" b="5704"/>
          <a:stretch>
            <a:fillRect/>
          </a:stretch>
        </p:blipFill>
        <p:spPr bwMode="auto">
          <a:xfrm>
            <a:off x="428596" y="1714488"/>
            <a:ext cx="5357850" cy="3357586"/>
          </a:xfrm>
          <a:prstGeom prst="rect">
            <a:avLst/>
          </a:prstGeom>
          <a:noFill/>
          <a:ln w="9525">
            <a:noFill/>
            <a:miter lim="800000"/>
            <a:headEnd/>
            <a:tailEnd/>
          </a:ln>
          <a:effectLst/>
        </p:spPr>
      </p:pic>
      <p:pic>
        <p:nvPicPr>
          <p:cNvPr id="11" name="Picture 10"/>
          <p:cNvPicPr>
            <a:picLocks noChangeAspect="1" noChangeArrowheads="1"/>
          </p:cNvPicPr>
          <p:nvPr/>
        </p:nvPicPr>
        <p:blipFill>
          <a:blip r:embed="rId3"/>
          <a:srcRect l="2173" t="11691" r="2104" b="41535"/>
          <a:stretch>
            <a:fillRect/>
          </a:stretch>
        </p:blipFill>
        <p:spPr bwMode="auto">
          <a:xfrm>
            <a:off x="928662" y="2285992"/>
            <a:ext cx="6643734" cy="1825201"/>
          </a:xfrm>
          <a:prstGeom prst="rect">
            <a:avLst/>
          </a:prstGeom>
          <a:noFill/>
          <a:ln w="9525">
            <a:noFill/>
            <a:miter lim="800000"/>
            <a:headEnd/>
            <a:tailEnd/>
          </a:ln>
          <a:effectLst/>
        </p:spPr>
      </p:pic>
      <p:pic>
        <p:nvPicPr>
          <p:cNvPr id="12" name="Picture 8" descr="PubMed — niveau 1"/>
          <p:cNvPicPr>
            <a:picLocks noChangeAspect="1" noChangeArrowheads="1"/>
          </p:cNvPicPr>
          <p:nvPr/>
        </p:nvPicPr>
        <p:blipFill>
          <a:blip r:embed="rId4"/>
          <a:srcRect/>
          <a:stretch>
            <a:fillRect/>
          </a:stretch>
        </p:blipFill>
        <p:spPr bwMode="auto">
          <a:xfrm>
            <a:off x="1571604" y="2714620"/>
            <a:ext cx="6715172" cy="2034901"/>
          </a:xfrm>
          <a:prstGeom prst="rect">
            <a:avLst/>
          </a:prstGeom>
          <a:noFill/>
        </p:spPr>
      </p:pic>
      <p:pic>
        <p:nvPicPr>
          <p:cNvPr id="1036" name="Picture 12" descr="Utiliser un logiciel de gestion bibliographique : Zotero ..."/>
          <p:cNvPicPr>
            <a:picLocks noChangeAspect="1" noChangeArrowheads="1"/>
          </p:cNvPicPr>
          <p:nvPr/>
        </p:nvPicPr>
        <p:blipFill>
          <a:blip r:embed="rId5"/>
          <a:srcRect t="5154" r="102" b="69073"/>
          <a:stretch>
            <a:fillRect/>
          </a:stretch>
        </p:blipFill>
        <p:spPr bwMode="auto">
          <a:xfrm>
            <a:off x="428596" y="2928934"/>
            <a:ext cx="7786774" cy="1428760"/>
          </a:xfrm>
          <a:prstGeom prst="rect">
            <a:avLst/>
          </a:prstGeom>
          <a:noFill/>
        </p:spPr>
      </p:pic>
    </p:spTree>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33"/>
                                        </p:tgtEl>
                                        <p:attrNameLst>
                                          <p:attrName>style.visibility</p:attrName>
                                        </p:attrNameLst>
                                      </p:cBhvr>
                                      <p:to>
                                        <p:strVal val="visible"/>
                                      </p:to>
                                    </p:set>
                                    <p:anim calcmode="lin" valueType="num">
                                      <p:cBhvr additive="base">
                                        <p:cTn id="7" dur="500" fill="hold"/>
                                        <p:tgtEl>
                                          <p:spTgt spid="1033"/>
                                        </p:tgtEl>
                                        <p:attrNameLst>
                                          <p:attrName>ppt_x</p:attrName>
                                        </p:attrNameLst>
                                      </p:cBhvr>
                                      <p:tavLst>
                                        <p:tav tm="0">
                                          <p:val>
                                            <p:strVal val="#ppt_x"/>
                                          </p:val>
                                        </p:tav>
                                        <p:tav tm="100000">
                                          <p:val>
                                            <p:strVal val="#ppt_x"/>
                                          </p:val>
                                        </p:tav>
                                      </p:tavLst>
                                    </p:anim>
                                    <p:anim calcmode="lin" valueType="num">
                                      <p:cBhvr additive="base">
                                        <p:cTn id="8" dur="500" fill="hold"/>
                                        <p:tgtEl>
                                          <p:spTgt spid="10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36"/>
                                        </p:tgtEl>
                                        <p:attrNameLst>
                                          <p:attrName>style.visibility</p:attrName>
                                        </p:attrNameLst>
                                      </p:cBhvr>
                                      <p:to>
                                        <p:strVal val="visible"/>
                                      </p:to>
                                    </p:set>
                                    <p:animEffect transition="in" filter="fade">
                                      <p:cBhvr>
                                        <p:cTn id="25" dur="2000"/>
                                        <p:tgtEl>
                                          <p:spTgt spid="1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i="1" dirty="0" smtClean="0">
                <a:solidFill>
                  <a:srgbClr val="FFFF00"/>
                </a:solidFill>
              </a:rPr>
              <a:t>Etiopathogénie et concept de la formation de la syringomyélie</a:t>
            </a:r>
            <a:endParaRPr lang="fr-FR" i="1" dirty="0">
              <a:solidFill>
                <a:srgbClr val="FFFF00"/>
              </a:solidFill>
            </a:endParaRPr>
          </a:p>
        </p:txBody>
      </p:sp>
      <p:sp>
        <p:nvSpPr>
          <p:cNvPr id="3" name="Espace réservé du contenu 2"/>
          <p:cNvSpPr>
            <a:spLocks noGrp="1"/>
          </p:cNvSpPr>
          <p:nvPr>
            <p:ph idx="1"/>
          </p:nvPr>
        </p:nvSpPr>
        <p:spPr/>
        <p:txBody>
          <a:bodyPr/>
          <a:lstStyle/>
          <a:p>
            <a:endParaRPr lang="fr-FR"/>
          </a:p>
        </p:txBody>
      </p:sp>
      <p:sp>
        <p:nvSpPr>
          <p:cNvPr id="4" name="Espace réservé du pied de page 3"/>
          <p:cNvSpPr>
            <a:spLocks noGrp="1"/>
          </p:cNvSpPr>
          <p:nvPr>
            <p:ph type="ftr" sz="quarter" idx="11"/>
          </p:nvPr>
        </p:nvSpPr>
        <p:spPr/>
        <p:txBody>
          <a:bodyPr/>
          <a:lstStyle/>
          <a:p>
            <a:r>
              <a:rPr lang="pt-BR" smtClean="0"/>
              <a:t>Syrinx 2020/ H . KHECHFOUD -faculte de medecine de Bejaia</a:t>
            </a:r>
            <a:endParaRPr lang="fr-F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00050"/>
            <a:ext cx="7467600" cy="1143000"/>
          </a:xfrm>
        </p:spPr>
        <p:txBody>
          <a:bodyPr>
            <a:noAutofit/>
          </a:bodyPr>
          <a:lstStyle/>
          <a:p>
            <a:r>
              <a:rPr lang="fr-FR" sz="3200" i="1" dirty="0" smtClean="0">
                <a:solidFill>
                  <a:srgbClr val="FFFF00"/>
                </a:solidFill>
              </a:rPr>
              <a:t>La théorie Dysgraphique</a:t>
            </a:r>
            <a:r>
              <a:rPr lang="fr-FR" sz="3200" dirty="0" smtClean="0"/>
              <a:t/>
            </a:r>
            <a:br>
              <a:rPr lang="fr-FR" sz="3200" dirty="0" smtClean="0"/>
            </a:br>
            <a:r>
              <a:rPr lang="fr-FR" sz="2000" dirty="0" smtClean="0">
                <a:solidFill>
                  <a:srgbClr val="92D050"/>
                </a:solidFill>
              </a:rPr>
              <a:t>base sur des observation autopsiques et histologiques</a:t>
            </a:r>
            <a:endParaRPr lang="fr-FR" sz="3200" dirty="0">
              <a:solidFill>
                <a:srgbClr val="FFFF00"/>
              </a:solidFill>
            </a:endParaRPr>
          </a:p>
        </p:txBody>
      </p:sp>
      <p:sp>
        <p:nvSpPr>
          <p:cNvPr id="3" name="Espace réservé du contenu 2"/>
          <p:cNvSpPr>
            <a:spLocks noGrp="1"/>
          </p:cNvSpPr>
          <p:nvPr>
            <p:ph idx="1"/>
          </p:nvPr>
        </p:nvSpPr>
        <p:spPr/>
        <p:txBody>
          <a:bodyPr>
            <a:noAutofit/>
          </a:bodyPr>
          <a:lstStyle/>
          <a:p>
            <a:pPr>
              <a:buNone/>
            </a:pPr>
            <a:r>
              <a:rPr lang="fr-FR" sz="1600" dirty="0" smtClean="0">
                <a:solidFill>
                  <a:srgbClr val="FFFF00"/>
                </a:solidFill>
              </a:rPr>
              <a:t>	</a:t>
            </a:r>
            <a:endParaRPr lang="fr-FR" sz="1600" dirty="0" smtClean="0">
              <a:solidFill>
                <a:srgbClr val="92D050"/>
              </a:solidFill>
            </a:endParaRPr>
          </a:p>
          <a:p>
            <a:r>
              <a:rPr lang="fr-FR" sz="1600" dirty="0" smtClean="0">
                <a:solidFill>
                  <a:srgbClr val="FFFF00"/>
                </a:solidFill>
              </a:rPr>
              <a:t>Brunner en 1700 </a:t>
            </a:r>
            <a:r>
              <a:rPr lang="fr-FR" sz="1800" dirty="0" smtClean="0"/>
              <a:t>association de myéloméningocèle, une syringomyélie et une hydrocéphalie</a:t>
            </a:r>
          </a:p>
          <a:p>
            <a:r>
              <a:rPr lang="fr-FR" sz="1800" dirty="0" smtClean="0">
                <a:solidFill>
                  <a:srgbClr val="FFFF00"/>
                </a:solidFill>
              </a:rPr>
              <a:t>Olliver D'Angers </a:t>
            </a:r>
            <a:r>
              <a:rPr lang="fr-FR" sz="1800" dirty="0" smtClean="0"/>
              <a:t>voit la syringomyélie comme un arrêt du développement de la moelle épinière</a:t>
            </a:r>
          </a:p>
          <a:p>
            <a:r>
              <a:rPr lang="fr-FR" sz="1800" dirty="0" smtClean="0">
                <a:solidFill>
                  <a:srgbClr val="FFFF00"/>
                </a:solidFill>
              </a:rPr>
              <a:t>Cleland 1883 </a:t>
            </a:r>
            <a:r>
              <a:rPr lang="fr-FR" sz="1800" dirty="0" smtClean="0"/>
              <a:t>a observé une dilatation du canal central sans communication avec le quatrième ventricule associée un Spina Bifida</a:t>
            </a:r>
          </a:p>
          <a:p>
            <a:r>
              <a:rPr lang="fr-FR" sz="1800" dirty="0" smtClean="0"/>
              <a:t>Pour </a:t>
            </a:r>
            <a:r>
              <a:rPr lang="fr-FR" sz="1800" dirty="0" smtClean="0">
                <a:solidFill>
                  <a:srgbClr val="FFFF00"/>
                </a:solidFill>
              </a:rPr>
              <a:t>HINSDALE</a:t>
            </a:r>
            <a:r>
              <a:rPr lang="fr-FR" sz="1800" dirty="0" smtClean="0"/>
              <a:t>, c’est  un défaut de développement de l'épendyme et des cellules gliales qui provoque la syringomyélie et le dysraphisme (</a:t>
            </a:r>
            <a:r>
              <a:rPr lang="fr-FR" sz="1400" dirty="0" smtClean="0"/>
              <a:t>observations microscopiques d’une gliose autour du canal épendymaire. Il  modifié le concept sans explique le mécanisme)</a:t>
            </a:r>
            <a:endParaRPr lang="fr-FR" sz="1400" dirty="0"/>
          </a:p>
        </p:txBody>
      </p:sp>
      <p:sp>
        <p:nvSpPr>
          <p:cNvPr id="4" name="Espace réservé du pied de page 3"/>
          <p:cNvSpPr>
            <a:spLocks noGrp="1"/>
          </p:cNvSpPr>
          <p:nvPr>
            <p:ph type="ftr" sz="quarter" idx="11"/>
          </p:nvPr>
        </p:nvSpPr>
        <p:spPr/>
        <p:txBody>
          <a:bodyPr/>
          <a:lstStyle/>
          <a:p>
            <a:r>
              <a:rPr lang="pt-BR" smtClean="0"/>
              <a:t>Syrinx 2020/ H . KHECHFOUD -faculte de medecine de Bejaia</a:t>
            </a:r>
            <a:endParaRPr lang="fr-F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2800" b="1" i="1" dirty="0" smtClean="0">
                <a:solidFill>
                  <a:srgbClr val="FFFF00"/>
                </a:solidFill>
              </a:rPr>
              <a:t>La théorie hydrodynamique</a:t>
            </a:r>
            <a:br>
              <a:rPr lang="fr-FR" sz="2800" b="1" i="1" dirty="0" smtClean="0">
                <a:solidFill>
                  <a:srgbClr val="FFFF00"/>
                </a:solidFill>
              </a:rPr>
            </a:br>
            <a:r>
              <a:rPr lang="fr-FR" sz="2800" b="1" i="1" dirty="0" smtClean="0">
                <a:solidFill>
                  <a:srgbClr val="FFFF00"/>
                </a:solidFill>
              </a:rPr>
              <a:t> 				GARDNER  1959:</a:t>
            </a:r>
            <a:br>
              <a:rPr lang="fr-FR" sz="2800" b="1" i="1" dirty="0" smtClean="0">
                <a:solidFill>
                  <a:srgbClr val="FFFF00"/>
                </a:solidFill>
              </a:rPr>
            </a:br>
            <a:endParaRPr lang="fr-FR" sz="2800" i="1" dirty="0">
              <a:solidFill>
                <a:srgbClr val="FFFF00"/>
              </a:solidFill>
            </a:endParaRPr>
          </a:p>
        </p:txBody>
      </p:sp>
      <p:sp>
        <p:nvSpPr>
          <p:cNvPr id="3" name="Espace réservé du contenu 2"/>
          <p:cNvSpPr>
            <a:spLocks noGrp="1"/>
          </p:cNvSpPr>
          <p:nvPr>
            <p:ph idx="1"/>
          </p:nvPr>
        </p:nvSpPr>
        <p:spPr>
          <a:xfrm>
            <a:off x="457200" y="1142985"/>
            <a:ext cx="8401080" cy="4983179"/>
          </a:xfrm>
        </p:spPr>
        <p:txBody>
          <a:bodyPr>
            <a:normAutofit/>
          </a:bodyPr>
          <a:lstStyle/>
          <a:p>
            <a:r>
              <a:rPr lang="fr-FR" sz="2400" dirty="0" smtClean="0"/>
              <a:t>Une imperforation des trous de Luschka et Magendie </a:t>
            </a:r>
          </a:p>
          <a:p>
            <a:pPr>
              <a:buNone/>
            </a:pPr>
            <a:r>
              <a:rPr lang="fr-FR" sz="2400" dirty="0" smtClean="0"/>
              <a:t>	</a:t>
            </a:r>
            <a:r>
              <a:rPr lang="fr-FR" sz="2400" dirty="0" smtClean="0">
                <a:solidFill>
                  <a:srgbClr val="FFFF00"/>
                </a:solidFill>
              </a:rPr>
              <a:t>secondaire à une faible pression des plexus choroïdes lors de développement embryonnaire au 5 </a:t>
            </a:r>
            <a:r>
              <a:rPr lang="fr-FR" sz="2400" dirty="0" err="1" smtClean="0">
                <a:solidFill>
                  <a:srgbClr val="FFFF00"/>
                </a:solidFill>
              </a:rPr>
              <a:t>eme</a:t>
            </a:r>
            <a:r>
              <a:rPr lang="fr-FR" sz="2400" dirty="0" smtClean="0">
                <a:solidFill>
                  <a:srgbClr val="FFFF00"/>
                </a:solidFill>
              </a:rPr>
              <a:t>  mois de gestation.</a:t>
            </a:r>
          </a:p>
          <a:p>
            <a:pPr>
              <a:buNone/>
            </a:pPr>
            <a:endParaRPr lang="fr-FR" sz="2400" dirty="0" smtClean="0">
              <a:solidFill>
                <a:srgbClr val="FFFF00"/>
              </a:solidFill>
            </a:endParaRPr>
          </a:p>
          <a:p>
            <a:r>
              <a:rPr lang="fr-FR" sz="2400" dirty="0" smtClean="0"/>
              <a:t>défaut d’évacuation de LCR hors du V4 , passe via l'Obex pour sortir par le Filum terminal sous l’effet « water hammer »</a:t>
            </a:r>
          </a:p>
          <a:p>
            <a:endParaRPr lang="fr-FR" sz="2400" dirty="0" smtClean="0"/>
          </a:p>
          <a:p>
            <a:r>
              <a:rPr lang="fr-FR" sz="2400" dirty="0" smtClean="0"/>
              <a:t>hydrocéphalie en amont et une hydromyélie en aval</a:t>
            </a:r>
          </a:p>
          <a:p>
            <a:endParaRPr lang="fr-FR" sz="2400" dirty="0" smtClean="0"/>
          </a:p>
          <a:p>
            <a:r>
              <a:rPr lang="fr-FR" sz="2400" dirty="0" smtClean="0">
                <a:solidFill>
                  <a:srgbClr val="FFFF00"/>
                </a:solidFill>
              </a:rPr>
              <a:t>communication entre le V4 et Canal central </a:t>
            </a:r>
          </a:p>
          <a:p>
            <a:r>
              <a:rPr lang="fr-FR" sz="2400" dirty="0" smtClean="0">
                <a:solidFill>
                  <a:srgbClr val="FFFF00"/>
                </a:solidFill>
              </a:rPr>
              <a:t>Effet de piston hydrique « water Hammer »</a:t>
            </a:r>
            <a:endParaRPr lang="fr-FR" sz="2400" dirty="0">
              <a:solidFill>
                <a:srgbClr val="FFFF00"/>
              </a:solidFill>
            </a:endParaRPr>
          </a:p>
        </p:txBody>
      </p:sp>
      <p:sp>
        <p:nvSpPr>
          <p:cNvPr id="4" name="Espace réservé du pied de page 3"/>
          <p:cNvSpPr>
            <a:spLocks noGrp="1"/>
          </p:cNvSpPr>
          <p:nvPr>
            <p:ph type="ftr" sz="quarter" idx="11"/>
          </p:nvPr>
        </p:nvSpPr>
        <p:spPr/>
        <p:txBody>
          <a:bodyPr/>
          <a:lstStyle/>
          <a:p>
            <a:r>
              <a:rPr lang="pt-BR" smtClean="0"/>
              <a:t>Syrinx 2020/ H . KHECHFOUD -faculte de medecine de Bejaia</a:t>
            </a:r>
            <a:endParaRPr lang="fr-F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4" name="Espace réservé du pied de page 3"/>
          <p:cNvSpPr>
            <a:spLocks noGrp="1"/>
          </p:cNvSpPr>
          <p:nvPr>
            <p:ph type="ftr" sz="quarter" idx="11"/>
          </p:nvPr>
        </p:nvSpPr>
        <p:spPr/>
        <p:txBody>
          <a:bodyPr/>
          <a:lstStyle/>
          <a:p>
            <a:r>
              <a:rPr lang="pt-BR" smtClean="0"/>
              <a:t>Syrinx 2020/ H . KHECHFOUD -faculte de medecine de Bejaia</a:t>
            </a:r>
            <a:endParaRPr lang="fr-FR"/>
          </a:p>
        </p:txBody>
      </p:sp>
      <p:pic>
        <p:nvPicPr>
          <p:cNvPr id="6" name="Picture 2"/>
          <p:cNvPicPr>
            <a:picLocks noChangeAspect="1" noChangeArrowheads="1"/>
          </p:cNvPicPr>
          <p:nvPr/>
        </p:nvPicPr>
        <p:blipFill>
          <a:blip r:embed="rId2" cstate="print"/>
          <a:srcRect r="1671" b="49013"/>
          <a:stretch>
            <a:fillRect/>
          </a:stretch>
        </p:blipFill>
        <p:spPr bwMode="auto">
          <a:xfrm>
            <a:off x="1357290" y="1928802"/>
            <a:ext cx="5758774" cy="3500462"/>
          </a:xfrm>
          <a:prstGeom prst="rect">
            <a:avLst/>
          </a:prstGeom>
          <a:solidFill>
            <a:srgbClr val="00B0F0"/>
          </a:solidFill>
          <a:ln w="9525">
            <a:noFill/>
            <a:miter lim="800000"/>
            <a:headEnd/>
            <a:tailEnd/>
          </a:ln>
        </p:spPr>
      </p:pic>
      <p:sp>
        <p:nvSpPr>
          <p:cNvPr id="5" name="Interdiction 4"/>
          <p:cNvSpPr/>
          <p:nvPr/>
        </p:nvSpPr>
        <p:spPr>
          <a:xfrm>
            <a:off x="5143504" y="3429000"/>
            <a:ext cx="571504" cy="428628"/>
          </a:xfrm>
          <a:prstGeom prst="noSmoking">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 name="Éclair 6"/>
          <p:cNvSpPr/>
          <p:nvPr/>
        </p:nvSpPr>
        <p:spPr>
          <a:xfrm>
            <a:off x="2071670" y="2000240"/>
            <a:ext cx="500066" cy="428628"/>
          </a:xfrm>
          <a:prstGeom prst="lightningBol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p:cNvSpPr/>
          <p:nvPr/>
        </p:nvSpPr>
        <p:spPr>
          <a:xfrm>
            <a:off x="6215074" y="2500306"/>
            <a:ext cx="357190" cy="35719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Flèche vers le bas 8"/>
          <p:cNvSpPr/>
          <p:nvPr/>
        </p:nvSpPr>
        <p:spPr>
          <a:xfrm>
            <a:off x="2714612" y="3357562"/>
            <a:ext cx="285752" cy="500066"/>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Flèche vers le bas 9"/>
          <p:cNvSpPr/>
          <p:nvPr/>
        </p:nvSpPr>
        <p:spPr>
          <a:xfrm>
            <a:off x="2928926" y="3643314"/>
            <a:ext cx="71438" cy="457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Flèche vers le bas 10"/>
          <p:cNvSpPr/>
          <p:nvPr/>
        </p:nvSpPr>
        <p:spPr>
          <a:xfrm>
            <a:off x="2714612" y="3929066"/>
            <a:ext cx="285752" cy="500066"/>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Flèche vers le bas 11"/>
          <p:cNvSpPr/>
          <p:nvPr/>
        </p:nvSpPr>
        <p:spPr>
          <a:xfrm>
            <a:off x="2786050" y="2714620"/>
            <a:ext cx="285752" cy="500066"/>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Flèche vers le bas 12"/>
          <p:cNvSpPr/>
          <p:nvPr/>
        </p:nvSpPr>
        <p:spPr>
          <a:xfrm flipV="1">
            <a:off x="5429256" y="4214818"/>
            <a:ext cx="214314" cy="357190"/>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repeatCount="5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repeatCount="300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par>
                                <p:cTn id="13" presetID="22" presetClass="entr" presetSubtype="1" repeatCount="3000" fill="hold" grpId="0" nodeType="withEffect">
                                  <p:stCondLst>
                                    <p:cond delay="50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1000"/>
                                        <p:tgtEl>
                                          <p:spTgt spid="9"/>
                                        </p:tgtEl>
                                      </p:cBhvr>
                                    </p:animEffect>
                                  </p:childTnLst>
                                </p:cTn>
                              </p:par>
                              <p:par>
                                <p:cTn id="16" presetID="22" presetClass="entr" presetSubtype="1" repeatCount="3000" fill="hold" grpId="0" nodeType="withEffect">
                                  <p:stCondLst>
                                    <p:cond delay="2000"/>
                                  </p:stCondLst>
                                  <p:childTnLst>
                                    <p:set>
                                      <p:cBhvr>
                                        <p:cTn id="17" dur="1" fill="hold">
                                          <p:stCondLst>
                                            <p:cond delay="0"/>
                                          </p:stCondLst>
                                        </p:cTn>
                                        <p:tgtEl>
                                          <p:spTgt spid="11"/>
                                        </p:tgtEl>
                                        <p:attrNameLst>
                                          <p:attrName>style.visibility</p:attrName>
                                        </p:attrNameLst>
                                      </p:cBhvr>
                                      <p:to>
                                        <p:strVal val="visible"/>
                                      </p:to>
                                    </p:set>
                                    <p:animEffect transition="in" filter="wipe(up)">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repeatCount="5000" fill="hold" grpId="0" nodeType="clickEffect">
                                  <p:stCondLst>
                                    <p:cond delay="50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1" grpId="0" animBg="1"/>
      <p:bldP spid="12" grpId="0" animBg="1"/>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4" name="Espace réservé du pied de page 3"/>
          <p:cNvSpPr>
            <a:spLocks noGrp="1"/>
          </p:cNvSpPr>
          <p:nvPr>
            <p:ph type="ftr" sz="quarter" idx="11"/>
          </p:nvPr>
        </p:nvSpPr>
        <p:spPr/>
        <p:txBody>
          <a:bodyPr/>
          <a:lstStyle/>
          <a:p>
            <a:r>
              <a:rPr lang="pt-BR" smtClean="0"/>
              <a:t>Syrinx 2020/ H . KHECHFOUD -faculte de medecine de Bejaia</a:t>
            </a:r>
            <a:endParaRPr lang="fr-FR"/>
          </a:p>
        </p:txBody>
      </p:sp>
      <p:pic>
        <p:nvPicPr>
          <p:cNvPr id="5" name="Picture 2"/>
          <p:cNvPicPr>
            <a:picLocks noChangeAspect="1" noChangeArrowheads="1"/>
          </p:cNvPicPr>
          <p:nvPr/>
        </p:nvPicPr>
        <p:blipFill>
          <a:blip r:embed="rId2" cstate="print"/>
          <a:srcRect t="51344"/>
          <a:stretch>
            <a:fillRect/>
          </a:stretch>
        </p:blipFill>
        <p:spPr bwMode="auto">
          <a:xfrm>
            <a:off x="1357291" y="1823551"/>
            <a:ext cx="6572296" cy="374859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pPr algn="ctr"/>
            <a:r>
              <a:rPr lang="fr-FR" sz="3200" b="1" i="1" dirty="0" smtClean="0">
                <a:solidFill>
                  <a:srgbClr val="FFFF00"/>
                </a:solidFill>
              </a:rPr>
              <a:t>La théorie de dissociation de pression 			WILLIAMS -</a:t>
            </a:r>
            <a:r>
              <a:rPr lang="fr-FR" sz="3200" i="1" dirty="0" smtClean="0">
                <a:solidFill>
                  <a:srgbClr val="FFFF00"/>
                </a:solidFill>
              </a:rPr>
              <a:t>1969 </a:t>
            </a:r>
            <a:r>
              <a:rPr lang="fr-FR" sz="3200" b="1" i="1" dirty="0" smtClean="0">
                <a:solidFill>
                  <a:srgbClr val="FFFF00"/>
                </a:solidFill>
              </a:rPr>
              <a:t> </a:t>
            </a:r>
            <a:endParaRPr lang="fr-FR" sz="3200" i="1" dirty="0">
              <a:solidFill>
                <a:srgbClr val="FFFF00"/>
              </a:solidFill>
            </a:endParaRPr>
          </a:p>
        </p:txBody>
      </p:sp>
      <p:sp>
        <p:nvSpPr>
          <p:cNvPr id="3" name="Espace réservé du contenu 2"/>
          <p:cNvSpPr>
            <a:spLocks noGrp="1"/>
          </p:cNvSpPr>
          <p:nvPr>
            <p:ph idx="1"/>
          </p:nvPr>
        </p:nvSpPr>
        <p:spPr>
          <a:xfrm>
            <a:off x="457200" y="1600201"/>
            <a:ext cx="8115328" cy="4525963"/>
          </a:xfrm>
        </p:spPr>
        <p:txBody>
          <a:bodyPr>
            <a:noAutofit/>
          </a:bodyPr>
          <a:lstStyle/>
          <a:p>
            <a:r>
              <a:rPr lang="fr-FR" sz="2000" dirty="0" smtClean="0"/>
              <a:t>blocage à la circulation de LCR  au niveau de FM</a:t>
            </a:r>
          </a:p>
          <a:p>
            <a:endParaRPr lang="fr-FR" sz="2000" dirty="0" smtClean="0"/>
          </a:p>
          <a:p>
            <a:r>
              <a:rPr lang="fr-FR" sz="2000" dirty="0" smtClean="0"/>
              <a:t>conduit à une dissociation des pressions </a:t>
            </a:r>
          </a:p>
          <a:p>
            <a:endParaRPr lang="fr-FR" sz="2000" dirty="0" smtClean="0"/>
          </a:p>
          <a:p>
            <a:r>
              <a:rPr lang="fr-FR" sz="2000" dirty="0" smtClean="0"/>
              <a:t>Création d’un gradient de pression (compartiment céphalique/rachidien)</a:t>
            </a:r>
          </a:p>
          <a:p>
            <a:endParaRPr lang="fr-FR" sz="2000" dirty="0" smtClean="0"/>
          </a:p>
          <a:p>
            <a:r>
              <a:rPr lang="fr-FR" sz="2000" dirty="0" smtClean="0"/>
              <a:t>des augmentations brutales de la P° LCS dans les ES intracrânien  lors des manœuvres de Valsalva </a:t>
            </a:r>
          </a:p>
          <a:p>
            <a:endParaRPr lang="fr-FR" sz="2000" dirty="0" smtClean="0"/>
          </a:p>
          <a:p>
            <a:endParaRPr lang="fr-FR" sz="1800" dirty="0" smtClean="0"/>
          </a:p>
        </p:txBody>
      </p:sp>
      <p:sp>
        <p:nvSpPr>
          <p:cNvPr id="4" name="Espace réservé du pied de page 3"/>
          <p:cNvSpPr>
            <a:spLocks noGrp="1"/>
          </p:cNvSpPr>
          <p:nvPr>
            <p:ph type="ftr" sz="quarter" idx="11"/>
          </p:nvPr>
        </p:nvSpPr>
        <p:spPr/>
        <p:txBody>
          <a:bodyPr/>
          <a:lstStyle/>
          <a:p>
            <a:r>
              <a:rPr lang="pt-BR" smtClean="0"/>
              <a:t>Syrinx 2020/ H . KHECHFOUD -faculte de medecine de Bejaia</a:t>
            </a:r>
            <a:endParaRPr lang="fr-F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a:xfrm>
            <a:off x="457200" y="1785926"/>
            <a:ext cx="7467600" cy="4340238"/>
          </a:xfrm>
        </p:spPr>
        <p:txBody>
          <a:bodyPr>
            <a:noAutofit/>
          </a:bodyPr>
          <a:lstStyle/>
          <a:p>
            <a:pPr algn="just"/>
            <a:r>
              <a:rPr lang="fr-FR" sz="2000" dirty="0" smtClean="0"/>
              <a:t>persistance de la P° intracrânienne même après le retour à la normale de la pression des ESA provoque  « un mécanisme de </a:t>
            </a:r>
            <a:r>
              <a:rPr lang="fr-FR" sz="2000" dirty="0" smtClean="0">
                <a:solidFill>
                  <a:srgbClr val="FFC000"/>
                </a:solidFill>
              </a:rPr>
              <a:t>soupape à bille au niveau de l’obstruction</a:t>
            </a:r>
            <a:r>
              <a:rPr lang="fr-FR" sz="2000" dirty="0" smtClean="0"/>
              <a:t>, incapable d'inverser le flux après normalisation de la pression dans l’ESA médullaire »</a:t>
            </a:r>
          </a:p>
          <a:p>
            <a:pPr algn="just"/>
            <a:endParaRPr lang="fr-FR" sz="2000" dirty="0" smtClean="0">
              <a:solidFill>
                <a:srgbClr val="FFFF00"/>
              </a:solidFill>
            </a:endParaRPr>
          </a:p>
          <a:p>
            <a:pPr algn="just"/>
            <a:r>
              <a:rPr lang="fr-FR" sz="2000" dirty="0" smtClean="0">
                <a:solidFill>
                  <a:srgbClr val="FFFF00"/>
                </a:solidFill>
              </a:rPr>
              <a:t>point de vue a été soutenu par deux élément</a:t>
            </a:r>
          </a:p>
          <a:p>
            <a:pPr algn="just">
              <a:buNone/>
            </a:pPr>
            <a:endParaRPr lang="fr-FR" sz="2000" dirty="0" smtClean="0">
              <a:solidFill>
                <a:srgbClr val="FFFF00"/>
              </a:solidFill>
            </a:endParaRPr>
          </a:p>
          <a:p>
            <a:pPr lvl="1" algn="just"/>
            <a:r>
              <a:rPr lang="fr-FR" sz="2000" dirty="0" smtClean="0">
                <a:solidFill>
                  <a:srgbClr val="FFFF00"/>
                </a:solidFill>
              </a:rPr>
              <a:t>exacerbations assez graves des la symptomatologie lors des manœuvres de Valsalva.</a:t>
            </a:r>
          </a:p>
          <a:p>
            <a:pPr lvl="1" algn="just"/>
            <a:r>
              <a:rPr lang="fr-FR" sz="2000" dirty="0" smtClean="0">
                <a:solidFill>
                  <a:srgbClr val="FFFF00"/>
                </a:solidFill>
              </a:rPr>
              <a:t>Les enregistrements de pression simultanés dans l’ESA intracrânien et médullaire expérimentale.</a:t>
            </a:r>
            <a:endParaRPr lang="fr-FR" sz="2000" dirty="0" smtClean="0"/>
          </a:p>
          <a:p>
            <a:pPr algn="just"/>
            <a:endParaRPr lang="fr-FR" sz="2000" dirty="0"/>
          </a:p>
        </p:txBody>
      </p:sp>
      <p:sp>
        <p:nvSpPr>
          <p:cNvPr id="4" name="Espace réservé du pied de page 3"/>
          <p:cNvSpPr>
            <a:spLocks noGrp="1"/>
          </p:cNvSpPr>
          <p:nvPr>
            <p:ph type="ftr" sz="quarter" idx="11"/>
          </p:nvPr>
        </p:nvSpPr>
        <p:spPr/>
        <p:txBody>
          <a:bodyPr/>
          <a:lstStyle/>
          <a:p>
            <a:r>
              <a:rPr lang="pt-BR" smtClean="0"/>
              <a:t>Syrinx 2020/ H . KHECHFOUD -faculte de medecine de Bejaia</a:t>
            </a:r>
            <a:endParaRPr lang="fr-F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8596" y="428604"/>
            <a:ext cx="7467600" cy="1143000"/>
          </a:xfrm>
        </p:spPr>
        <p:txBody>
          <a:bodyPr>
            <a:noAutofit/>
          </a:bodyPr>
          <a:lstStyle/>
          <a:p>
            <a:pPr algn="ctr"/>
            <a:r>
              <a:rPr lang="fr-FR" sz="3200" i="1" dirty="0" smtClean="0">
                <a:solidFill>
                  <a:srgbClr val="00B0F0"/>
                </a:solidFill>
              </a:rPr>
              <a:t>Concept de débit transparenchymateux  du 		LCR  (Ball et Dayan) </a:t>
            </a:r>
            <a:endParaRPr lang="fr-FR" sz="3200" i="1" dirty="0">
              <a:solidFill>
                <a:srgbClr val="00B0F0"/>
              </a:solidFill>
            </a:endParaRPr>
          </a:p>
        </p:txBody>
      </p:sp>
      <p:sp>
        <p:nvSpPr>
          <p:cNvPr id="3" name="Espace réservé du contenu 2"/>
          <p:cNvSpPr>
            <a:spLocks noGrp="1"/>
          </p:cNvSpPr>
          <p:nvPr>
            <p:ph idx="1"/>
          </p:nvPr>
        </p:nvSpPr>
        <p:spPr>
          <a:xfrm>
            <a:off x="457200" y="1600201"/>
            <a:ext cx="8115328" cy="4525963"/>
          </a:xfrm>
        </p:spPr>
        <p:txBody>
          <a:bodyPr>
            <a:normAutofit/>
          </a:bodyPr>
          <a:lstStyle/>
          <a:p>
            <a:r>
              <a:rPr lang="fr-FR" sz="2200" dirty="0" smtClean="0"/>
              <a:t>La  MC  type I empêcher le LCR périmédullaire de pénétrer dans le compartiment crânien lors des manœuvres de Valsalva</a:t>
            </a:r>
          </a:p>
          <a:p>
            <a:endParaRPr lang="fr-FR" sz="2200" dirty="0" smtClean="0"/>
          </a:p>
          <a:p>
            <a:r>
              <a:rPr lang="fr-FR" sz="2200" dirty="0" smtClean="0"/>
              <a:t>Augmentation de la pression vertébrale force le LCS à pénétrer  vers le canal central par les espaces péri vasculaires </a:t>
            </a:r>
          </a:p>
          <a:p>
            <a:endParaRPr lang="fr-FR" sz="2200" dirty="0" smtClean="0"/>
          </a:p>
          <a:p>
            <a:r>
              <a:rPr lang="fr-FR" sz="2200" dirty="0" smtClean="0"/>
              <a:t>le principe est renforcé  la </a:t>
            </a:r>
            <a:r>
              <a:rPr lang="fr-FR" sz="2200" dirty="0" smtClean="0">
                <a:solidFill>
                  <a:srgbClr val="FFC000"/>
                </a:solidFill>
              </a:rPr>
              <a:t>découverte histologique  </a:t>
            </a:r>
            <a:r>
              <a:rPr lang="fr-FR" sz="2200" dirty="0" smtClean="0">
                <a:solidFill>
                  <a:srgbClr val="FFFF00"/>
                </a:solidFill>
              </a:rPr>
              <a:t>d’espaces péri vasculaires pathologiques élargis</a:t>
            </a:r>
            <a:r>
              <a:rPr lang="fr-FR" sz="2200" dirty="0" smtClean="0"/>
              <a:t> au cours de syrinx .</a:t>
            </a:r>
          </a:p>
          <a:p>
            <a:endParaRPr lang="fr-FR" sz="2200" dirty="0" smtClean="0"/>
          </a:p>
          <a:p>
            <a:r>
              <a:rPr lang="fr-FR" sz="2200" dirty="0" smtClean="0"/>
              <a:t>Oldfield propose un mécanisme similaire  où le LCS traverse les espaces interstitiels </a:t>
            </a:r>
          </a:p>
          <a:p>
            <a:pPr>
              <a:buNone/>
            </a:pPr>
            <a:endParaRPr lang="fr-FR" sz="2200" dirty="0">
              <a:solidFill>
                <a:srgbClr val="FFFF00"/>
              </a:solidFill>
            </a:endParaRPr>
          </a:p>
        </p:txBody>
      </p:sp>
      <p:sp>
        <p:nvSpPr>
          <p:cNvPr id="4" name="Espace réservé du pied de page 3"/>
          <p:cNvSpPr>
            <a:spLocks noGrp="1"/>
          </p:cNvSpPr>
          <p:nvPr>
            <p:ph type="ftr" sz="quarter" idx="11"/>
          </p:nvPr>
        </p:nvSpPr>
        <p:spPr/>
        <p:txBody>
          <a:bodyPr/>
          <a:lstStyle/>
          <a:p>
            <a:r>
              <a:rPr lang="pt-BR" smtClean="0"/>
              <a:t>Syrinx 2020/ H . KHECHFOUD -faculte de medecine de Bejaia</a:t>
            </a:r>
            <a:endParaRPr lang="fr-F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3600" i="1" dirty="0" smtClean="0">
                <a:solidFill>
                  <a:srgbClr val="00B0F0"/>
                </a:solidFill>
              </a:rPr>
              <a:t>Concept de débit transparenchymateux  du LCS </a:t>
            </a:r>
            <a:r>
              <a:rPr lang="fr-FR" sz="2000" i="1" dirty="0" smtClean="0">
                <a:solidFill>
                  <a:srgbClr val="00B0F0"/>
                </a:solidFill>
              </a:rPr>
              <a:t>« Suite »</a:t>
            </a:r>
            <a:r>
              <a:rPr lang="fr-FR" sz="3600" i="1" dirty="0" smtClean="0">
                <a:solidFill>
                  <a:srgbClr val="00B0F0"/>
                </a:solidFill>
              </a:rPr>
              <a:t>:</a:t>
            </a:r>
            <a:endParaRPr lang="fr-FR" sz="3600" dirty="0"/>
          </a:p>
        </p:txBody>
      </p:sp>
      <p:sp>
        <p:nvSpPr>
          <p:cNvPr id="3" name="Espace réservé du contenu 2"/>
          <p:cNvSpPr>
            <a:spLocks noGrp="1"/>
          </p:cNvSpPr>
          <p:nvPr>
            <p:ph idx="1"/>
          </p:nvPr>
        </p:nvSpPr>
        <p:spPr>
          <a:xfrm>
            <a:off x="428596" y="1500174"/>
            <a:ext cx="8143932" cy="4668839"/>
          </a:xfrm>
        </p:spPr>
        <p:txBody>
          <a:bodyPr>
            <a:noAutofit/>
          </a:bodyPr>
          <a:lstStyle/>
          <a:p>
            <a:r>
              <a:rPr lang="fr-FR" sz="2400" dirty="0" smtClean="0"/>
              <a:t>Stoodley (2003 et 2010 et  avec la  naissance de travail expérimental) utilise des traceurs de flux pour démontre l'écoulement périvasculaire de LCR à partir de les ESA vers le canal central chez les animaux </a:t>
            </a:r>
          </a:p>
          <a:p>
            <a:endParaRPr lang="fr-FR" sz="2400" dirty="0" smtClean="0"/>
          </a:p>
          <a:p>
            <a:r>
              <a:rPr lang="fr-FR" sz="2400" dirty="0" smtClean="0"/>
              <a:t>travaux de Klekamp ont montré un œdème médullaire avec des </a:t>
            </a:r>
            <a:r>
              <a:rPr lang="fr-FR" sz="2400" dirty="0" smtClean="0">
                <a:solidFill>
                  <a:srgbClr val="FFC000"/>
                </a:solidFill>
              </a:rPr>
              <a:t>espaces périvasculaires élargis </a:t>
            </a:r>
            <a:r>
              <a:rPr lang="fr-FR" sz="2400" dirty="0" smtClean="0"/>
              <a:t>au cours des arachnoïdites </a:t>
            </a:r>
          </a:p>
          <a:p>
            <a:endParaRPr lang="fr-FR" sz="2400" dirty="0" smtClean="0"/>
          </a:p>
          <a:p>
            <a:r>
              <a:rPr lang="fr-FR" sz="2400" dirty="0" smtClean="0"/>
              <a:t>Cependant pour qu'une cavité s'agrandisse, la pression à l'intérieur doit dépasser la pression environnante alors que les mesure montre le contraire</a:t>
            </a:r>
            <a:endParaRPr lang="fr-FR" sz="2400" dirty="0"/>
          </a:p>
        </p:txBody>
      </p:sp>
      <p:sp>
        <p:nvSpPr>
          <p:cNvPr id="4" name="Espace réservé du pied de page 3"/>
          <p:cNvSpPr>
            <a:spLocks noGrp="1"/>
          </p:cNvSpPr>
          <p:nvPr>
            <p:ph type="ftr" sz="quarter" idx="11"/>
          </p:nvPr>
        </p:nvSpPr>
        <p:spPr/>
        <p:txBody>
          <a:bodyPr/>
          <a:lstStyle/>
          <a:p>
            <a:r>
              <a:rPr lang="pt-BR" smtClean="0"/>
              <a:t>Syrinx 2020/ H . KHECHFOUD -faculte de medecine de Bejaia</a:t>
            </a:r>
            <a:endParaRPr lang="fr-F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9"/>
            <a:ext cx="7467600" cy="868345"/>
          </a:xfrm>
        </p:spPr>
        <p:txBody>
          <a:bodyPr>
            <a:normAutofit/>
          </a:bodyPr>
          <a:lstStyle/>
          <a:p>
            <a:r>
              <a:rPr lang="fr-FR" sz="3200" i="1" dirty="0" smtClean="0">
                <a:solidFill>
                  <a:srgbClr val="00B0F0"/>
                </a:solidFill>
              </a:rPr>
              <a:t>Concept de Bilston</a:t>
            </a:r>
            <a:endParaRPr lang="fr-FR" sz="3200" i="1" dirty="0">
              <a:solidFill>
                <a:srgbClr val="00B0F0"/>
              </a:solidFill>
            </a:endParaRPr>
          </a:p>
        </p:txBody>
      </p:sp>
      <p:sp>
        <p:nvSpPr>
          <p:cNvPr id="3" name="Espace réservé du contenu 2"/>
          <p:cNvSpPr>
            <a:spLocks noGrp="1"/>
          </p:cNvSpPr>
          <p:nvPr>
            <p:ph idx="1"/>
          </p:nvPr>
        </p:nvSpPr>
        <p:spPr>
          <a:xfrm>
            <a:off x="457200" y="1142984"/>
            <a:ext cx="5543560" cy="4983181"/>
          </a:xfrm>
        </p:spPr>
        <p:txBody>
          <a:bodyPr>
            <a:noAutofit/>
          </a:bodyPr>
          <a:lstStyle/>
          <a:p>
            <a:r>
              <a:rPr lang="fr-FR" sz="1800" dirty="0" smtClean="0"/>
              <a:t>Utilisation de la modélisation informatique  </a:t>
            </a:r>
          </a:p>
          <a:p>
            <a:r>
              <a:rPr lang="fr-FR" sz="1800" dirty="0" smtClean="0"/>
              <a:t>« étude des  propriétés pulsatiles de LCS dans l’ESA »</a:t>
            </a:r>
          </a:p>
          <a:p>
            <a:endParaRPr lang="fr-FR" sz="1800" dirty="0" smtClean="0"/>
          </a:p>
          <a:p>
            <a:r>
              <a:rPr lang="fr-FR" sz="1800" dirty="0" smtClean="0"/>
              <a:t>L’espace péri vasculaire agi comme une </a:t>
            </a:r>
            <a:r>
              <a:rPr lang="fr-FR" sz="1800" dirty="0" smtClean="0">
                <a:solidFill>
                  <a:srgbClr val="FFFF00"/>
                </a:solidFill>
              </a:rPr>
              <a:t>valve unidirectionnelle.</a:t>
            </a:r>
          </a:p>
          <a:p>
            <a:endParaRPr lang="fr-FR" sz="1800" dirty="0" smtClean="0"/>
          </a:p>
          <a:p>
            <a:r>
              <a:rPr lang="fr-FR" sz="1800" dirty="0" smtClean="0"/>
              <a:t> un décalage temporel crée par la MC type I entre deux onde  :  l'onde P °Artérielle / P ° onde de  du LCS.</a:t>
            </a:r>
          </a:p>
          <a:p>
            <a:endParaRPr lang="fr-FR" sz="1800" dirty="0" smtClean="0"/>
          </a:p>
          <a:p>
            <a:r>
              <a:rPr lang="fr-FR" sz="1800" dirty="0" smtClean="0">
                <a:solidFill>
                  <a:srgbClr val="FFFF00"/>
                </a:solidFill>
              </a:rPr>
              <a:t>Augmentions d e débit de passage de LCR lorsque la : </a:t>
            </a:r>
            <a:r>
              <a:rPr lang="fr-FR" sz="1800" dirty="0" smtClean="0"/>
              <a:t> P ° </a:t>
            </a:r>
            <a:r>
              <a:rPr lang="fr-FR" sz="1800" dirty="0" smtClean="0">
                <a:solidFill>
                  <a:srgbClr val="FFFF00"/>
                </a:solidFill>
              </a:rPr>
              <a:t>du LCR  se produit à un moment différent de la </a:t>
            </a:r>
            <a:r>
              <a:rPr lang="fr-FR" sz="1800" dirty="0" smtClean="0"/>
              <a:t>P ° de </a:t>
            </a:r>
            <a:r>
              <a:rPr lang="fr-FR" sz="1800" dirty="0" smtClean="0">
                <a:solidFill>
                  <a:srgbClr val="FFFF00"/>
                </a:solidFill>
              </a:rPr>
              <a:t>crête du pouls artériel. </a:t>
            </a:r>
          </a:p>
          <a:p>
            <a:pPr algn="ctr"/>
            <a:r>
              <a:rPr lang="fr-FR" sz="1800" dirty="0" smtClean="0">
                <a:solidFill>
                  <a:srgbClr val="FFFF00"/>
                </a:solidFill>
              </a:rPr>
              <a:t>« Passage facile de LCS »</a:t>
            </a:r>
          </a:p>
          <a:p>
            <a:endParaRPr lang="fr-FR" sz="1800" dirty="0" smtClean="0"/>
          </a:p>
        </p:txBody>
      </p:sp>
      <p:sp>
        <p:nvSpPr>
          <p:cNvPr id="4" name="Espace réservé du pied de page 3"/>
          <p:cNvSpPr>
            <a:spLocks noGrp="1"/>
          </p:cNvSpPr>
          <p:nvPr>
            <p:ph type="ftr" sz="quarter" idx="11"/>
          </p:nvPr>
        </p:nvSpPr>
        <p:spPr/>
        <p:txBody>
          <a:bodyPr/>
          <a:lstStyle/>
          <a:p>
            <a:r>
              <a:rPr lang="pt-BR" smtClean="0"/>
              <a:t>Syrinx 2020/ H . KHECHFOUD -faculte de medecine de Bejaia</a:t>
            </a:r>
            <a:endParaRPr lang="fr-FR"/>
          </a:p>
        </p:txBody>
      </p:sp>
      <p:pic>
        <p:nvPicPr>
          <p:cNvPr id="7" name="Picture 3"/>
          <p:cNvPicPr>
            <a:picLocks noChangeAspect="1" noChangeArrowheads="1"/>
          </p:cNvPicPr>
          <p:nvPr/>
        </p:nvPicPr>
        <p:blipFill>
          <a:blip r:embed="rId2" cstate="print"/>
          <a:srcRect/>
          <a:stretch>
            <a:fillRect/>
          </a:stretch>
        </p:blipFill>
        <p:spPr bwMode="auto">
          <a:xfrm>
            <a:off x="5929322" y="928670"/>
            <a:ext cx="2946399" cy="4500594"/>
          </a:xfrm>
          <a:prstGeom prst="rect">
            <a:avLst/>
          </a:prstGeom>
          <a:noFill/>
          <a:ln w="9525">
            <a:noFill/>
            <a:miter lim="800000"/>
            <a:headEnd/>
            <a:tailEnd/>
          </a:ln>
        </p:spPr>
      </p:pic>
      <p:sp>
        <p:nvSpPr>
          <p:cNvPr id="8" name="Rectangle 7"/>
          <p:cNvSpPr/>
          <p:nvPr/>
        </p:nvSpPr>
        <p:spPr>
          <a:xfrm>
            <a:off x="7286644" y="3100328"/>
            <a:ext cx="785818" cy="400110"/>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fr-FR" sz="2000" b="1" dirty="0" smtClean="0">
                <a:ln w="50800"/>
                <a:solidFill>
                  <a:schemeClr val="bg1">
                    <a:shade val="50000"/>
                  </a:schemeClr>
                </a:solidFill>
              </a:rPr>
              <a:t>P↗</a:t>
            </a:r>
            <a:endParaRPr lang="fr-FR" sz="2000" b="1" cap="none" spc="0" dirty="0">
              <a:ln w="50800"/>
              <a:solidFill>
                <a:schemeClr val="bg1">
                  <a:shade val="50000"/>
                </a:schemeClr>
              </a:solidFill>
              <a:effectLst/>
            </a:endParaRPr>
          </a:p>
        </p:txBody>
      </p:sp>
      <p:sp>
        <p:nvSpPr>
          <p:cNvPr id="10" name="Rectangle 9"/>
          <p:cNvSpPr/>
          <p:nvPr/>
        </p:nvSpPr>
        <p:spPr>
          <a:xfrm>
            <a:off x="6715140" y="2009764"/>
            <a:ext cx="571504" cy="400110"/>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fr-FR" sz="2000" b="1" dirty="0" smtClean="0">
                <a:ln w="50800"/>
                <a:solidFill>
                  <a:schemeClr val="bg1">
                    <a:shade val="50000"/>
                  </a:schemeClr>
                </a:solidFill>
              </a:rPr>
              <a:t>P↗</a:t>
            </a:r>
            <a:endParaRPr lang="fr-FR" sz="2000" b="1" cap="none" spc="0" dirty="0">
              <a:ln w="50800"/>
              <a:solidFill>
                <a:schemeClr val="bg1">
                  <a:shade val="50000"/>
                </a:schemeClr>
              </a:solidFill>
              <a:effectLst/>
            </a:endParaRPr>
          </a:p>
        </p:txBody>
      </p:sp>
      <p:sp>
        <p:nvSpPr>
          <p:cNvPr id="13" name="Flèche vers le bas 12"/>
          <p:cNvSpPr/>
          <p:nvPr/>
        </p:nvSpPr>
        <p:spPr>
          <a:xfrm rot="5400000">
            <a:off x="6393669" y="3250405"/>
            <a:ext cx="357190" cy="857256"/>
          </a:xfrm>
          <a:prstGeom prst="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Interdiction 13"/>
          <p:cNvSpPr/>
          <p:nvPr/>
        </p:nvSpPr>
        <p:spPr>
          <a:xfrm>
            <a:off x="8001024" y="2928934"/>
            <a:ext cx="285752" cy="285752"/>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10">
                                            <p:txEl>
                                              <p:pRg st="0" end="0"/>
                                            </p:txEl>
                                          </p:spTgt>
                                        </p:tgtEl>
                                        <p:attrNameLst>
                                          <p:attrName>style.visibility</p:attrName>
                                        </p:attrNameLst>
                                      </p:cBhvr>
                                      <p:to>
                                        <p:strVal val="visible"/>
                                      </p:to>
                                    </p:set>
                                    <p:anim calcmode="lin" valueType="num">
                                      <p:cBhvr additive="base">
                                        <p:cTn id="16"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repeatCount="indefinite"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p:bldP spid="10" grpId="0" build="allAtOnce"/>
      <p:bldP spid="13"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19176" y="571481"/>
            <a:ext cx="7467600" cy="796908"/>
          </a:xfrm>
        </p:spPr>
        <p:style>
          <a:lnRef idx="0">
            <a:schemeClr val="dk1"/>
          </a:lnRef>
          <a:fillRef idx="3">
            <a:schemeClr val="dk1"/>
          </a:fillRef>
          <a:effectRef idx="3">
            <a:schemeClr val="dk1"/>
          </a:effectRef>
          <a:fontRef idx="minor">
            <a:schemeClr val="lt1"/>
          </a:fontRef>
        </p:style>
        <p:txBody>
          <a:bodyPr>
            <a:normAutofit/>
          </a:bodyPr>
          <a:lstStyle/>
          <a:p>
            <a:pPr algn="ctr"/>
            <a:r>
              <a:rPr lang="fr-FR" sz="4000" b="1" i="1" dirty="0" smtClean="0">
                <a:solidFill>
                  <a:srgbClr val="FFFF00"/>
                </a:solidFill>
                <a:latin typeface="Arial Unicode MS" pitchFamily="34" charset="-128"/>
                <a:ea typeface="Arial Unicode MS" pitchFamily="34" charset="-128"/>
                <a:cs typeface="Arial Unicode MS" pitchFamily="34" charset="-128"/>
              </a:rPr>
              <a:t>PREAMBULE:</a:t>
            </a:r>
            <a:endParaRPr lang="fr-FR" sz="4000" b="1" i="1" dirty="0">
              <a:solidFill>
                <a:srgbClr val="FFFF00"/>
              </a:solidFill>
              <a:latin typeface="Arial Unicode MS" pitchFamily="34" charset="-128"/>
              <a:ea typeface="Arial Unicode MS" pitchFamily="34" charset="-128"/>
              <a:cs typeface="Arial Unicode MS" pitchFamily="34" charset="-128"/>
            </a:endParaRPr>
          </a:p>
        </p:txBody>
      </p:sp>
      <p:sp>
        <p:nvSpPr>
          <p:cNvPr id="3" name="Espace réservé du contenu 2"/>
          <p:cNvSpPr>
            <a:spLocks noGrp="1"/>
          </p:cNvSpPr>
          <p:nvPr>
            <p:ph idx="1"/>
          </p:nvPr>
        </p:nvSpPr>
        <p:spPr>
          <a:xfrm>
            <a:off x="457200" y="1660531"/>
            <a:ext cx="8186766" cy="4840303"/>
          </a:xfrm>
        </p:spPr>
        <p:txBody>
          <a:bodyPr>
            <a:normAutofit/>
          </a:bodyPr>
          <a:lstStyle/>
          <a:p>
            <a:pPr algn="just">
              <a:spcBef>
                <a:spcPts val="1200"/>
              </a:spcBef>
            </a:pPr>
            <a:r>
              <a:rPr lang="fr-FR" sz="2000" dirty="0" smtClean="0">
                <a:solidFill>
                  <a:srgbClr val="FFFF00"/>
                </a:solidFill>
              </a:rPr>
              <a:t>Le sujet de cette thèse, porte sur le traitement chirurgical de la </a:t>
            </a:r>
            <a:r>
              <a:rPr lang="fr-FR" sz="2000" dirty="0" smtClean="0">
                <a:solidFill>
                  <a:srgbClr val="FFC000"/>
                </a:solidFill>
              </a:rPr>
              <a:t>syringomyélie</a:t>
            </a:r>
            <a:r>
              <a:rPr lang="fr-FR" sz="2000" dirty="0" smtClean="0">
                <a:solidFill>
                  <a:srgbClr val="FFFF00"/>
                </a:solidFill>
              </a:rPr>
              <a:t> particulièrement dans sa forme</a:t>
            </a:r>
            <a:r>
              <a:rPr lang="fr-FR" sz="2000" dirty="0" smtClean="0">
                <a:solidFill>
                  <a:srgbClr val="FFC000"/>
                </a:solidFill>
              </a:rPr>
              <a:t> </a:t>
            </a:r>
            <a:r>
              <a:rPr lang="fr-FR" sz="2000" dirty="0" smtClean="0">
                <a:solidFill>
                  <a:srgbClr val="FFC000"/>
                </a:solidFill>
              </a:rPr>
              <a:t>foraminale.</a:t>
            </a:r>
          </a:p>
          <a:p>
            <a:pPr algn="just">
              <a:spcBef>
                <a:spcPts val="1200"/>
              </a:spcBef>
            </a:pPr>
            <a:r>
              <a:rPr lang="fr-FR" sz="2000" dirty="0" smtClean="0">
                <a:solidFill>
                  <a:srgbClr val="FFC000"/>
                </a:solidFill>
              </a:rPr>
              <a:t> </a:t>
            </a:r>
            <a:r>
              <a:rPr lang="fr-FR" sz="2000" dirty="0" smtClean="0">
                <a:solidFill>
                  <a:srgbClr val="FFFF00"/>
                </a:solidFill>
              </a:rPr>
              <a:t>( associé </a:t>
            </a:r>
            <a:r>
              <a:rPr lang="fr-FR" sz="2000" dirty="0" smtClean="0">
                <a:solidFill>
                  <a:srgbClr val="FFFF00"/>
                </a:solidFill>
              </a:rPr>
              <a:t>à</a:t>
            </a:r>
            <a:r>
              <a:rPr lang="fr-FR" sz="2000" dirty="0" smtClean="0">
                <a:solidFill>
                  <a:srgbClr val="FFFF00"/>
                </a:solidFill>
              </a:rPr>
              <a:t> </a:t>
            </a:r>
            <a:r>
              <a:rPr lang="fr-FR" sz="2000" dirty="0" smtClean="0">
                <a:solidFill>
                  <a:srgbClr val="FFFF00"/>
                </a:solidFill>
              </a:rPr>
              <a:t>une pathologie de Foramen Magnum)</a:t>
            </a:r>
          </a:p>
          <a:p>
            <a:pPr algn="just">
              <a:spcBef>
                <a:spcPts val="1200"/>
              </a:spcBef>
            </a:pPr>
            <a:r>
              <a:rPr lang="fr-FR" sz="2000" dirty="0" smtClean="0">
                <a:solidFill>
                  <a:srgbClr val="FFFF00"/>
                </a:solidFill>
              </a:rPr>
              <a:t>C’est une pathologie qui suscite des questions perpétrées depuis au moins un siècle.</a:t>
            </a:r>
          </a:p>
          <a:p>
            <a:pPr algn="just">
              <a:spcBef>
                <a:spcPts val="1200"/>
              </a:spcBef>
            </a:pPr>
            <a:r>
              <a:rPr lang="fr-FR" sz="2000" dirty="0" smtClean="0">
                <a:solidFill>
                  <a:srgbClr val="FFFF00"/>
                </a:solidFill>
              </a:rPr>
              <a:t>L'image classique de la syringomyélie est le résultat de la cavitation de la partie centrale de la moelle épinière.</a:t>
            </a:r>
          </a:p>
          <a:p>
            <a:pPr algn="just">
              <a:spcBef>
                <a:spcPts val="1200"/>
              </a:spcBef>
            </a:pPr>
            <a:r>
              <a:rPr lang="fr-FR" sz="2000" dirty="0" smtClean="0">
                <a:solidFill>
                  <a:srgbClr val="FFFF00"/>
                </a:solidFill>
              </a:rPr>
              <a:t>Son histoire clinique est très variable selon les sujets, elle peut aller de cas très simple jusqu' au cas grave avec </a:t>
            </a:r>
            <a:r>
              <a:rPr lang="fr-FR" sz="2000" dirty="0" smtClean="0">
                <a:solidFill>
                  <a:srgbClr val="FFFF00"/>
                </a:solidFill>
              </a:rPr>
              <a:t>handicap majeur</a:t>
            </a:r>
            <a:r>
              <a:rPr lang="fr-FR" sz="2000" dirty="0" smtClean="0">
                <a:solidFill>
                  <a:srgbClr val="FFFF00"/>
                </a:solidFill>
              </a:rPr>
              <a:t>.</a:t>
            </a:r>
          </a:p>
          <a:p>
            <a:pPr>
              <a:spcBef>
                <a:spcPts val="1200"/>
              </a:spcBef>
            </a:pPr>
            <a:r>
              <a:rPr lang="fr-FR" sz="2000" dirty="0" smtClean="0">
                <a:solidFill>
                  <a:srgbClr val="FFFF00"/>
                </a:solidFill>
              </a:rPr>
              <a:t>Jusqu'à récemment, il n'existait pas de concept clair et précis expliquant l’étiologie de la syringomyélie et le traitement  reste controversé</a:t>
            </a:r>
            <a:r>
              <a:rPr lang="fr-FR" sz="2000" dirty="0" smtClean="0"/>
              <a:t>.</a:t>
            </a:r>
          </a:p>
          <a:p>
            <a:pPr algn="just"/>
            <a:endParaRPr lang="fr-FR" sz="2000" dirty="0" smtClean="0"/>
          </a:p>
          <a:p>
            <a:pPr algn="just"/>
            <a:endParaRPr lang="fr-FR" sz="2000" dirty="0"/>
          </a:p>
        </p:txBody>
      </p:sp>
      <p:sp>
        <p:nvSpPr>
          <p:cNvPr id="4" name="Espace réservé du pied de page 3"/>
          <p:cNvSpPr>
            <a:spLocks noGrp="1"/>
          </p:cNvSpPr>
          <p:nvPr>
            <p:ph type="ftr" sz="quarter" idx="11"/>
          </p:nvPr>
        </p:nvSpPr>
        <p:spPr>
          <a:xfrm>
            <a:off x="428596" y="6422064"/>
            <a:ext cx="7143800" cy="365125"/>
          </a:xfrm>
        </p:spPr>
        <p:txBody>
          <a:bodyPr/>
          <a:lstStyle/>
          <a:p>
            <a:r>
              <a:rPr lang="pt-BR" smtClean="0">
                <a:solidFill>
                  <a:schemeClr val="tx1">
                    <a:lumMod val="75000"/>
                  </a:schemeClr>
                </a:solidFill>
              </a:rPr>
              <a:t>Syrinx 2020/ H . KHECHFOUD -faculte de medecine de Bejaia</a:t>
            </a:r>
            <a:endParaRPr lang="fr-FR" dirty="0">
              <a:solidFill>
                <a:schemeClr val="tx1">
                  <a:lumMod val="75000"/>
                </a:schemeClr>
              </a:solidFill>
            </a:endParaRPr>
          </a:p>
        </p:txBody>
      </p:sp>
      <p:pic>
        <p:nvPicPr>
          <p:cNvPr id="5" name="Picture 2"/>
          <p:cNvPicPr>
            <a:picLocks noChangeAspect="1" noChangeArrowheads="1"/>
          </p:cNvPicPr>
          <p:nvPr/>
        </p:nvPicPr>
        <p:blipFill>
          <a:blip r:embed="rId3"/>
          <a:srcRect/>
          <a:stretch>
            <a:fillRect/>
          </a:stretch>
        </p:blipFill>
        <p:spPr bwMode="auto">
          <a:xfrm>
            <a:off x="714348" y="1857364"/>
            <a:ext cx="7562850" cy="32766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3200" b="1" dirty="0" smtClean="0">
                <a:solidFill>
                  <a:srgbClr val="00B0F0"/>
                </a:solidFill>
              </a:rPr>
              <a:t/>
            </a:r>
            <a:br>
              <a:rPr lang="fr-FR" sz="3200" b="1" dirty="0" smtClean="0">
                <a:solidFill>
                  <a:srgbClr val="00B0F0"/>
                </a:solidFill>
              </a:rPr>
            </a:br>
            <a:r>
              <a:rPr lang="fr-FR" sz="2800" b="1" dirty="0" smtClean="0">
                <a:solidFill>
                  <a:srgbClr val="00B0F0"/>
                </a:solidFill>
              </a:rPr>
              <a:t> </a:t>
            </a:r>
            <a:r>
              <a:rPr lang="fr-FR" sz="3200" b="1" i="1" dirty="0" smtClean="0">
                <a:solidFill>
                  <a:srgbClr val="00B0F0"/>
                </a:solidFill>
              </a:rPr>
              <a:t>ABOULKER 1979 :</a:t>
            </a:r>
            <a:r>
              <a:rPr lang="fr-FR" sz="2800" b="1" i="1" dirty="0" smtClean="0">
                <a:solidFill>
                  <a:srgbClr val="00B0F0"/>
                </a:solidFill>
              </a:rPr>
              <a:t/>
            </a:r>
            <a:br>
              <a:rPr lang="fr-FR" sz="2800" b="1" i="1" dirty="0" smtClean="0">
                <a:solidFill>
                  <a:srgbClr val="00B0F0"/>
                </a:solidFill>
              </a:rPr>
            </a:br>
            <a:r>
              <a:rPr lang="fr-FR" sz="2800" b="1" i="1" dirty="0" smtClean="0"/>
              <a:t>soutenue par </a:t>
            </a:r>
            <a:r>
              <a:rPr lang="fr-FR" sz="2800" b="1" dirty="0" smtClean="0"/>
              <a:t> (</a:t>
            </a:r>
            <a:r>
              <a:rPr lang="fr-FR" sz="3200" dirty="0" smtClean="0"/>
              <a:t>Yamada , Taylor et Byrnes) </a:t>
            </a:r>
            <a:endParaRPr lang="fr-FR" sz="3200" dirty="0"/>
          </a:p>
        </p:txBody>
      </p:sp>
      <p:sp>
        <p:nvSpPr>
          <p:cNvPr id="3" name="Espace réservé du contenu 2"/>
          <p:cNvSpPr>
            <a:spLocks noGrp="1"/>
          </p:cNvSpPr>
          <p:nvPr>
            <p:ph idx="1"/>
          </p:nvPr>
        </p:nvSpPr>
        <p:spPr>
          <a:xfrm>
            <a:off x="642910" y="1785926"/>
            <a:ext cx="7858180" cy="4383088"/>
          </a:xfrm>
        </p:spPr>
        <p:txBody>
          <a:bodyPr>
            <a:normAutofit/>
          </a:bodyPr>
          <a:lstStyle/>
          <a:p>
            <a:pPr algn="just"/>
            <a:r>
              <a:rPr lang="fr-FR" sz="2400" dirty="0" smtClean="0"/>
              <a:t>obstruction veineuse</a:t>
            </a:r>
          </a:p>
          <a:p>
            <a:pPr algn="just"/>
            <a:r>
              <a:rPr lang="fr-FR" sz="2400" dirty="0" smtClean="0"/>
              <a:t>blocage de flux de LCR</a:t>
            </a:r>
          </a:p>
          <a:p>
            <a:pPr algn="just"/>
            <a:r>
              <a:rPr lang="fr-FR" sz="2400" dirty="0" smtClean="0"/>
              <a:t>passage transparenchymateux de LCS  de ESA« haute pression » vers le canal central« basse pression », à travers l’espace de Virchow Robin.</a:t>
            </a:r>
          </a:p>
          <a:p>
            <a:pPr algn="just">
              <a:buNone/>
            </a:pPr>
            <a:endParaRPr lang="fr-FR" sz="2400" dirty="0" smtClean="0"/>
          </a:p>
          <a:p>
            <a:pPr algn="just">
              <a:buNone/>
            </a:pPr>
            <a:r>
              <a:rPr lang="fr-FR" sz="2400" dirty="0" smtClean="0">
                <a:solidFill>
                  <a:srgbClr val="FFFF00"/>
                </a:solidFill>
              </a:rPr>
              <a:t>TANNENBERG</a:t>
            </a:r>
            <a:r>
              <a:rPr lang="fr-FR" sz="2400" dirty="0" smtClean="0"/>
              <a:t> (1924) - </a:t>
            </a:r>
            <a:r>
              <a:rPr lang="fr-FR" sz="2400" b="1" dirty="0" smtClean="0">
                <a:solidFill>
                  <a:srgbClr val="FFFF00"/>
                </a:solidFill>
              </a:rPr>
              <a:t>LIBER ET LISA </a:t>
            </a:r>
            <a:r>
              <a:rPr lang="fr-FR" sz="2400" dirty="0" smtClean="0"/>
              <a:t>(1937) considéraient la syringomyélie comme le stade ultime de l‘</a:t>
            </a:r>
            <a:r>
              <a:rPr lang="fr-FR" sz="2400" dirty="0" err="1" smtClean="0"/>
              <a:t>oedème</a:t>
            </a:r>
            <a:r>
              <a:rPr lang="fr-FR" sz="2400" dirty="0" smtClean="0"/>
              <a:t> médullaire  par blocage des espaces de Virchow-Robin ou du canal central.</a:t>
            </a:r>
          </a:p>
          <a:p>
            <a:pPr algn="just">
              <a:buNone/>
            </a:pPr>
            <a:endParaRPr lang="fr-FR" sz="2400" dirty="0" smtClean="0"/>
          </a:p>
        </p:txBody>
      </p:sp>
      <p:sp>
        <p:nvSpPr>
          <p:cNvPr id="4" name="Espace réservé du pied de page 3"/>
          <p:cNvSpPr>
            <a:spLocks noGrp="1"/>
          </p:cNvSpPr>
          <p:nvPr>
            <p:ph type="ftr" sz="quarter" idx="11"/>
          </p:nvPr>
        </p:nvSpPr>
        <p:spPr/>
        <p:txBody>
          <a:bodyPr/>
          <a:lstStyle/>
          <a:p>
            <a:r>
              <a:rPr lang="pt-BR" smtClean="0"/>
              <a:t>Syrinx 2020/ H . KHECHFOUD -faculte de medecine de Bejaia</a:t>
            </a:r>
            <a:endParaRPr lang="fr-F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rgbClr val="00B0F0"/>
                </a:solidFill>
              </a:rPr>
              <a:t>la traction médullaire</a:t>
            </a:r>
            <a:endParaRPr lang="fr-FR" dirty="0">
              <a:solidFill>
                <a:srgbClr val="00B0F0"/>
              </a:solidFill>
            </a:endParaRPr>
          </a:p>
        </p:txBody>
      </p:sp>
      <p:sp>
        <p:nvSpPr>
          <p:cNvPr id="3" name="Espace réservé du contenu 2"/>
          <p:cNvSpPr>
            <a:spLocks noGrp="1"/>
          </p:cNvSpPr>
          <p:nvPr>
            <p:ph sz="half" idx="1"/>
          </p:nvPr>
        </p:nvSpPr>
        <p:spPr>
          <a:xfrm>
            <a:off x="457200" y="1600201"/>
            <a:ext cx="8186766" cy="4525963"/>
          </a:xfrm>
        </p:spPr>
        <p:txBody>
          <a:bodyPr>
            <a:noAutofit/>
          </a:bodyPr>
          <a:lstStyle/>
          <a:p>
            <a:r>
              <a:rPr lang="fr-FR" sz="2400" dirty="0" smtClean="0"/>
              <a:t>La normale : asynchronie physiologique entre la croissance de canal rachidien et la ME = l’ascension vers le niveau de  L1 et L2</a:t>
            </a:r>
          </a:p>
          <a:p>
            <a:r>
              <a:rPr lang="fr-FR" sz="2400" dirty="0" smtClean="0"/>
              <a:t>Traction :</a:t>
            </a:r>
          </a:p>
          <a:p>
            <a:pPr lvl="1"/>
            <a:r>
              <a:rPr lang="fr-FR" sz="2000" dirty="0" smtClean="0"/>
              <a:t>:</a:t>
            </a:r>
          </a:p>
          <a:p>
            <a:pPr marL="268288" lvl="2" indent="-255588"/>
            <a:r>
              <a:rPr lang="fr-FR" dirty="0" smtClean="0"/>
              <a:t>Composante Axiale →→ </a:t>
            </a:r>
            <a:r>
              <a:rPr lang="fr-FR" dirty="0" err="1" smtClean="0">
                <a:solidFill>
                  <a:srgbClr val="FFFF00"/>
                </a:solidFill>
              </a:rPr>
              <a:t>M.Chiari</a:t>
            </a:r>
            <a:r>
              <a:rPr lang="fr-FR" dirty="0" smtClean="0">
                <a:solidFill>
                  <a:srgbClr val="FFFF00"/>
                </a:solidFill>
              </a:rPr>
              <a:t> I.</a:t>
            </a:r>
          </a:p>
          <a:p>
            <a:pPr marL="268288" lvl="2" indent="-255588"/>
            <a:r>
              <a:rPr lang="fr-FR" dirty="0" smtClean="0"/>
              <a:t>Composante Latérale →→ </a:t>
            </a:r>
            <a:r>
              <a:rPr lang="fr-FR" dirty="0" smtClean="0">
                <a:solidFill>
                  <a:srgbClr val="FFFF00"/>
                </a:solidFill>
              </a:rPr>
              <a:t>Scoliose .</a:t>
            </a:r>
          </a:p>
          <a:p>
            <a:pPr marL="268288" lvl="2" indent="-255588"/>
            <a:r>
              <a:rPr lang="fr-FR" dirty="0" smtClean="0"/>
              <a:t>altérations vasculaires </a:t>
            </a:r>
            <a:r>
              <a:rPr lang="fr-FR" dirty="0" err="1" smtClean="0"/>
              <a:t>medullaires</a:t>
            </a:r>
            <a:r>
              <a:rPr lang="fr-FR" dirty="0" smtClean="0"/>
              <a:t> </a:t>
            </a:r>
          </a:p>
          <a:p>
            <a:pPr marL="268288" lvl="2" indent="-255588">
              <a:buNone/>
            </a:pPr>
            <a:r>
              <a:rPr lang="fr-FR" dirty="0" smtClean="0"/>
              <a:t>		→→ ischémiques </a:t>
            </a:r>
          </a:p>
          <a:p>
            <a:pPr marL="268288" lvl="2" indent="-255588">
              <a:buNone/>
            </a:pPr>
            <a:r>
              <a:rPr lang="fr-FR" dirty="0" smtClean="0"/>
              <a:t>		→→ </a:t>
            </a:r>
            <a:r>
              <a:rPr lang="fr-FR" dirty="0" smtClean="0">
                <a:solidFill>
                  <a:srgbClr val="FFFF00"/>
                </a:solidFill>
              </a:rPr>
              <a:t>syringomyélie. </a:t>
            </a:r>
          </a:p>
        </p:txBody>
      </p:sp>
      <p:sp>
        <p:nvSpPr>
          <p:cNvPr id="4" name="Espace réservé du pied de page 3"/>
          <p:cNvSpPr>
            <a:spLocks noGrp="1"/>
          </p:cNvSpPr>
          <p:nvPr>
            <p:ph type="ftr" sz="quarter" idx="11"/>
          </p:nvPr>
        </p:nvSpPr>
        <p:spPr/>
        <p:txBody>
          <a:bodyPr/>
          <a:lstStyle/>
          <a:p>
            <a:r>
              <a:rPr lang="pt-BR" smtClean="0"/>
              <a:t>Syrinx 2020/ H . KHECHFOUD -faculte de medecine de Bejaia</a:t>
            </a:r>
            <a:endParaRPr lang="fr-FR"/>
          </a:p>
        </p:txBody>
      </p:sp>
      <p:pic>
        <p:nvPicPr>
          <p:cNvPr id="9" name="traction medullaire.mov">
            <a:hlinkClick r:id="" action="ppaction://media"/>
          </p:cNvPr>
          <p:cNvPicPr>
            <a:picLocks noRot="1" noChangeAspect="1"/>
          </p:cNvPicPr>
          <p:nvPr>
            <a:videoFile r:link="rId1"/>
          </p:nvPr>
        </p:nvPicPr>
        <p:blipFill>
          <a:blip r:embed="rId3"/>
          <a:stretch>
            <a:fillRect/>
          </a:stretch>
        </p:blipFill>
        <p:spPr>
          <a:xfrm>
            <a:off x="4643438" y="2714620"/>
            <a:ext cx="3643338" cy="287536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pied de page 4"/>
          <p:cNvSpPr>
            <a:spLocks noGrp="1"/>
          </p:cNvSpPr>
          <p:nvPr>
            <p:ph type="ftr" sz="quarter" idx="11"/>
          </p:nvPr>
        </p:nvSpPr>
        <p:spPr/>
        <p:txBody>
          <a:bodyPr/>
          <a:lstStyle/>
          <a:p>
            <a:r>
              <a:rPr lang="pt-BR" smtClean="0"/>
              <a:t>Syrinx 2020/ H . KHECHFOUD -faculte de medecine de Bejaia</a:t>
            </a:r>
            <a:endParaRPr lang="fr-F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Autres </a:t>
            </a:r>
            <a:r>
              <a:rPr lang="fr-FR" dirty="0" err="1" smtClean="0"/>
              <a:t>mecanismes</a:t>
            </a:r>
            <a:r>
              <a:rPr lang="fr-FR" dirty="0" smtClean="0"/>
              <a:t> </a:t>
            </a:r>
            <a:endParaRPr lang="fr-FR" dirty="0"/>
          </a:p>
        </p:txBody>
      </p:sp>
      <p:sp>
        <p:nvSpPr>
          <p:cNvPr id="3" name="Espace réservé du contenu 2"/>
          <p:cNvSpPr>
            <a:spLocks noGrp="1"/>
          </p:cNvSpPr>
          <p:nvPr>
            <p:ph idx="1"/>
          </p:nvPr>
        </p:nvSpPr>
        <p:spPr/>
        <p:txBody>
          <a:bodyPr/>
          <a:lstStyle/>
          <a:p>
            <a:r>
              <a:rPr lang="fr-FR" b="1" dirty="0" smtClean="0"/>
              <a:t>ischémique</a:t>
            </a:r>
          </a:p>
          <a:p>
            <a:r>
              <a:rPr lang="fr-FR" b="1" dirty="0" smtClean="0"/>
              <a:t>Hématmyélie</a:t>
            </a:r>
          </a:p>
          <a:p>
            <a:r>
              <a:rPr lang="fr-FR" dirty="0" smtClean="0"/>
              <a:t>Sécrétoire</a:t>
            </a:r>
          </a:p>
          <a:p>
            <a:r>
              <a:rPr lang="fr-FR" dirty="0" err="1" smtClean="0"/>
              <a:t>Transudat</a:t>
            </a:r>
            <a:endParaRPr lang="fr-FR" dirty="0"/>
          </a:p>
        </p:txBody>
      </p:sp>
      <p:sp>
        <p:nvSpPr>
          <p:cNvPr id="4" name="Espace réservé du pied de page 3"/>
          <p:cNvSpPr>
            <a:spLocks noGrp="1"/>
          </p:cNvSpPr>
          <p:nvPr>
            <p:ph type="ftr" sz="quarter" idx="11"/>
          </p:nvPr>
        </p:nvSpPr>
        <p:spPr/>
        <p:txBody>
          <a:bodyPr/>
          <a:lstStyle/>
          <a:p>
            <a:r>
              <a:rPr lang="pt-BR" smtClean="0"/>
              <a:t>Syrinx 2020/ H . KHECHFOUD -faculte de medecine de Bejaia</a:t>
            </a:r>
            <a:endParaRPr lang="fr-F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i="1" dirty="0" smtClean="0"/>
              <a:t>Etat de la recherche</a:t>
            </a:r>
            <a:endParaRPr lang="fr-FR" sz="4000" i="1" dirty="0"/>
          </a:p>
        </p:txBody>
      </p:sp>
      <p:sp>
        <p:nvSpPr>
          <p:cNvPr id="3" name="Espace réservé du contenu 2"/>
          <p:cNvSpPr>
            <a:spLocks noGrp="1"/>
          </p:cNvSpPr>
          <p:nvPr>
            <p:ph idx="1"/>
          </p:nvPr>
        </p:nvSpPr>
        <p:spPr>
          <a:xfrm>
            <a:off x="457200" y="1600201"/>
            <a:ext cx="8258204" cy="4525963"/>
          </a:xfrm>
        </p:spPr>
        <p:txBody>
          <a:bodyPr>
            <a:normAutofit/>
          </a:bodyPr>
          <a:lstStyle/>
          <a:p>
            <a:r>
              <a:rPr lang="fr-FR" sz="2400" dirty="0" smtClean="0"/>
              <a:t>Modalisation mathématique.</a:t>
            </a:r>
          </a:p>
          <a:p>
            <a:pPr marL="420624" lvl="1" indent="-384048">
              <a:buSzPct val="80000"/>
              <a:buFont typeface="Wingdings 2"/>
              <a:buChar char=""/>
            </a:pPr>
            <a:r>
              <a:rPr lang="fr-FR" sz="2000" b="1" dirty="0" smtClean="0">
                <a:solidFill>
                  <a:srgbClr val="FFFF00"/>
                </a:solidFill>
              </a:rPr>
              <a:t>AQUOIPORINE</a:t>
            </a:r>
            <a:r>
              <a:rPr lang="fr-FR" sz="2000" dirty="0" smtClean="0"/>
              <a:t> (AQP), :</a:t>
            </a:r>
          </a:p>
          <a:p>
            <a:pPr marL="704088" lvl="2" indent="-384048">
              <a:buSzPct val="80000"/>
              <a:buFont typeface="Wingdings 2"/>
              <a:buChar char=""/>
            </a:pPr>
            <a:r>
              <a:rPr lang="fr-FR" sz="2000" dirty="0" smtClean="0"/>
              <a:t>500 types/13 présentes chez l’ humain.</a:t>
            </a:r>
          </a:p>
          <a:p>
            <a:pPr marL="704088" lvl="2" indent="-384048">
              <a:buSzPct val="80000"/>
              <a:buFont typeface="Wingdings 2"/>
              <a:buChar char=""/>
            </a:pPr>
            <a:r>
              <a:rPr lang="fr-FR" sz="2000" dirty="0" smtClean="0"/>
              <a:t>protéine membranaire / transport d’eau seul.</a:t>
            </a:r>
          </a:p>
          <a:p>
            <a:pPr marL="704088" lvl="2" indent="-384048">
              <a:buSzPct val="80000"/>
              <a:buFont typeface="Wingdings 2"/>
              <a:buChar char=""/>
            </a:pPr>
            <a:r>
              <a:rPr lang="fr-FR" sz="2000" dirty="0" smtClean="0"/>
              <a:t>AQP 4 présente des dans le SNC, sur les membranes cellulaires des  astrocytes et les cellules épendymaires .</a:t>
            </a:r>
          </a:p>
          <a:p>
            <a:pPr marL="704088" lvl="2" indent="-384048">
              <a:buSzPct val="80000"/>
              <a:buFont typeface="Wingdings 2"/>
              <a:buChar char=""/>
            </a:pPr>
            <a:r>
              <a:rPr lang="fr-FR" sz="2000" dirty="0" smtClean="0"/>
              <a:t>Rôle dans l’extraction de l’eau extracellulaire.</a:t>
            </a:r>
          </a:p>
          <a:p>
            <a:pPr marL="704088" lvl="2" indent="-384048">
              <a:buSzPct val="80000"/>
              <a:buFont typeface="Wingdings 2"/>
              <a:buChar char=""/>
            </a:pPr>
            <a:r>
              <a:rPr lang="fr-FR" sz="2000" dirty="0" smtClean="0"/>
              <a:t>Améliore œdème cytotoxique et aggrave le vasogénique </a:t>
            </a:r>
            <a:r>
              <a:rPr lang="fr-FR" sz="2000" dirty="0" smtClean="0">
                <a:solidFill>
                  <a:srgbClr val="FFFF00"/>
                </a:solidFill>
              </a:rPr>
              <a:t>(</a:t>
            </a:r>
            <a:r>
              <a:rPr lang="fr-FR" sz="2000" dirty="0" err="1" smtClean="0">
                <a:solidFill>
                  <a:srgbClr val="FFFF00"/>
                </a:solidFill>
              </a:rPr>
              <a:t>UNTERBERG</a:t>
            </a:r>
            <a:r>
              <a:rPr lang="fr-FR" sz="2000" dirty="0" smtClean="0">
                <a:solidFill>
                  <a:srgbClr val="FFFF00"/>
                </a:solidFill>
              </a:rPr>
              <a:t>/ 2004).</a:t>
            </a:r>
          </a:p>
          <a:p>
            <a:pPr marL="420624" lvl="1" indent="-384048">
              <a:buSzPct val="80000"/>
              <a:buFont typeface="Wingdings 2"/>
              <a:buChar char=""/>
            </a:pPr>
            <a:endParaRPr lang="fr-FR" dirty="0" smtClean="0">
              <a:solidFill>
                <a:srgbClr val="FFFF00"/>
              </a:solidFill>
            </a:endParaRPr>
          </a:p>
          <a:p>
            <a:pPr marL="420624" lvl="1" indent="-384048">
              <a:buSzPct val="80000"/>
              <a:buFont typeface="Wingdings 2"/>
              <a:buChar char=""/>
            </a:pPr>
            <a:endParaRPr lang="fr-FR" dirty="0" smtClean="0"/>
          </a:p>
        </p:txBody>
      </p:sp>
      <p:sp>
        <p:nvSpPr>
          <p:cNvPr id="4" name="Espace réservé du pied de page 3"/>
          <p:cNvSpPr>
            <a:spLocks noGrp="1"/>
          </p:cNvSpPr>
          <p:nvPr>
            <p:ph type="ftr" sz="quarter" idx="11"/>
          </p:nvPr>
        </p:nvSpPr>
        <p:spPr/>
        <p:txBody>
          <a:bodyPr/>
          <a:lstStyle/>
          <a:p>
            <a:r>
              <a:rPr lang="pt-BR" smtClean="0"/>
              <a:t>Syrinx 2020/ H . KHECHFOUD -faculte de medecine de Bejaia</a:t>
            </a:r>
            <a:endParaRPr lang="fr-F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sp>
        <p:nvSpPr>
          <p:cNvPr id="4" name="Espace réservé du pied de page 3"/>
          <p:cNvSpPr>
            <a:spLocks noGrp="1"/>
          </p:cNvSpPr>
          <p:nvPr>
            <p:ph type="ftr" sz="quarter" idx="11"/>
          </p:nvPr>
        </p:nvSpPr>
        <p:spPr/>
        <p:txBody>
          <a:bodyPr/>
          <a:lstStyle/>
          <a:p>
            <a:r>
              <a:rPr lang="pt-BR" smtClean="0"/>
              <a:t>Syrinx 2020/ H . KHECHFOUD -faculte de medecine de Bejaia</a:t>
            </a:r>
            <a:endParaRPr lang="fr-FR"/>
          </a:p>
        </p:txBody>
      </p:sp>
      <p:pic>
        <p:nvPicPr>
          <p:cNvPr id="1026" name="Picture 2"/>
          <p:cNvPicPr>
            <a:picLocks noChangeAspect="1" noChangeArrowheads="1"/>
          </p:cNvPicPr>
          <p:nvPr/>
        </p:nvPicPr>
        <p:blipFill>
          <a:blip r:embed="rId2" cstate="print"/>
          <a:srcRect/>
          <a:stretch>
            <a:fillRect/>
          </a:stretch>
        </p:blipFill>
        <p:spPr bwMode="auto">
          <a:xfrm>
            <a:off x="1142976" y="1071547"/>
            <a:ext cx="6215106" cy="4727847"/>
          </a:xfrm>
          <a:prstGeom prst="rect">
            <a:avLst/>
          </a:prstGeom>
          <a:noFill/>
          <a:ln w="9525">
            <a:noFill/>
            <a:miter lim="800000"/>
            <a:headEnd/>
            <a:tailEnd/>
          </a:ln>
          <a:effectLst/>
        </p:spPr>
      </p:pic>
    </p:spTree>
  </p:cSld>
  <p:clrMapOvr>
    <a:masterClrMapping/>
  </p:clrMapOvr>
  <p:transition>
    <p:wipe dir="u"/>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00041"/>
            <a:ext cx="7467600" cy="917597"/>
          </a:xfrm>
        </p:spPr>
        <p:txBody>
          <a:bodyPr>
            <a:normAutofit/>
          </a:bodyPr>
          <a:lstStyle/>
          <a:p>
            <a:r>
              <a:rPr lang="fr-FR" sz="4000" i="1" dirty="0" smtClean="0">
                <a:solidFill>
                  <a:srgbClr val="FFFF00"/>
                </a:solidFill>
              </a:rPr>
              <a:t>Des question restes posées</a:t>
            </a:r>
            <a:endParaRPr lang="fr-FR" sz="4000" i="1" dirty="0">
              <a:solidFill>
                <a:srgbClr val="FFFF00"/>
              </a:solidFill>
            </a:endParaRPr>
          </a:p>
        </p:txBody>
      </p:sp>
      <p:sp>
        <p:nvSpPr>
          <p:cNvPr id="3" name="Espace réservé du contenu 2"/>
          <p:cNvSpPr>
            <a:spLocks noGrp="1"/>
          </p:cNvSpPr>
          <p:nvPr>
            <p:ph idx="1"/>
          </p:nvPr>
        </p:nvSpPr>
        <p:spPr/>
        <p:txBody>
          <a:bodyPr>
            <a:normAutofit/>
          </a:bodyPr>
          <a:lstStyle/>
          <a:p>
            <a:r>
              <a:rPr lang="fr-FR" sz="2400" dirty="0" smtClean="0"/>
              <a:t>opinions divergentes sur des concepts de base. </a:t>
            </a:r>
          </a:p>
          <a:p>
            <a:r>
              <a:rPr lang="fr-FR" sz="2400" dirty="0" smtClean="0"/>
              <a:t>• Quelle est la composition chimique du liquide de syrinx dans les différents types? </a:t>
            </a:r>
          </a:p>
          <a:p>
            <a:r>
              <a:rPr lang="fr-FR" sz="2400" dirty="0" smtClean="0"/>
              <a:t>• Quelle est la relation entre la pression de syrinx et la pression sous-arachnoïdienne? </a:t>
            </a:r>
          </a:p>
          <a:p>
            <a:r>
              <a:rPr lang="fr-FR" sz="2400" dirty="0" smtClean="0"/>
              <a:t>• Quelle est la relation entre la syringomyélie et les pressions des impulsions spatiales sous-arachnoïdiennes?</a:t>
            </a:r>
          </a:p>
          <a:p>
            <a:r>
              <a:rPr lang="fr-FR" sz="2400" dirty="0" err="1" smtClean="0"/>
              <a:t>Exist</a:t>
            </a:r>
            <a:r>
              <a:rPr lang="fr-FR" sz="2400" dirty="0" smtClean="0"/>
              <a:t> il des sous groupes de patient , et quelle est la particularité.</a:t>
            </a:r>
            <a:endParaRPr lang="fr-FR" sz="2400" dirty="0"/>
          </a:p>
        </p:txBody>
      </p:sp>
      <p:sp>
        <p:nvSpPr>
          <p:cNvPr id="4" name="Espace réservé du pied de page 3"/>
          <p:cNvSpPr>
            <a:spLocks noGrp="1"/>
          </p:cNvSpPr>
          <p:nvPr>
            <p:ph type="ftr" sz="quarter" idx="11"/>
          </p:nvPr>
        </p:nvSpPr>
        <p:spPr/>
        <p:txBody>
          <a:bodyPr/>
          <a:lstStyle/>
          <a:p>
            <a:r>
              <a:rPr lang="pt-BR" smtClean="0"/>
              <a:t>Syrinx 2020/ H . KHECHFOUD -faculte de medecine de Bejaia</a:t>
            </a:r>
            <a:endParaRPr lang="fr-F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428603"/>
            <a:ext cx="3543296" cy="987447"/>
          </a:xfrm>
        </p:spPr>
        <p:txBody>
          <a:bodyPr>
            <a:normAutofit/>
          </a:bodyPr>
          <a:lstStyle/>
          <a:p>
            <a:r>
              <a:rPr lang="fr-FR" sz="4000" i="1" dirty="0" smtClean="0"/>
              <a:t>Terminologie:</a:t>
            </a:r>
            <a:endParaRPr lang="fr-FR" sz="4000" i="1" dirty="0"/>
          </a:p>
        </p:txBody>
      </p:sp>
      <p:sp>
        <p:nvSpPr>
          <p:cNvPr id="4" name="Espace réservé du texte 3"/>
          <p:cNvSpPr>
            <a:spLocks noGrp="1"/>
          </p:cNvSpPr>
          <p:nvPr>
            <p:ph type="body" sz="half" idx="3"/>
          </p:nvPr>
        </p:nvSpPr>
        <p:spPr>
          <a:xfrm>
            <a:off x="5857886" y="5715017"/>
            <a:ext cx="3000395" cy="338135"/>
          </a:xfrm>
        </p:spPr>
        <p:txBody>
          <a:bodyPr>
            <a:normAutofit fontScale="70000" lnSpcReduction="20000"/>
          </a:bodyPr>
          <a:lstStyle/>
          <a:p>
            <a:r>
              <a:rPr lang="fr-FR" dirty="0" smtClean="0"/>
              <a:t>KLEKAMP/</a:t>
            </a:r>
            <a:r>
              <a:rPr lang="fr-FR" dirty="0" err="1" smtClean="0"/>
              <a:t>Syringomyelia</a:t>
            </a:r>
            <a:r>
              <a:rPr lang="fr-FR" dirty="0" smtClean="0"/>
              <a:t>-2010)</a:t>
            </a:r>
            <a:endParaRPr lang="fr-FR" dirty="0"/>
          </a:p>
        </p:txBody>
      </p:sp>
      <p:sp>
        <p:nvSpPr>
          <p:cNvPr id="5" name="Espace réservé du contenu 4"/>
          <p:cNvSpPr>
            <a:spLocks noGrp="1"/>
          </p:cNvSpPr>
          <p:nvPr>
            <p:ph sz="quarter" idx="2"/>
          </p:nvPr>
        </p:nvSpPr>
        <p:spPr>
          <a:xfrm>
            <a:off x="600076" y="1516911"/>
            <a:ext cx="8115328" cy="2126403"/>
          </a:xfrm>
        </p:spPr>
        <p:txBody>
          <a:bodyPr>
            <a:normAutofit lnSpcReduction="10000"/>
          </a:bodyPr>
          <a:lstStyle/>
          <a:p>
            <a:r>
              <a:rPr lang="fr-FR" sz="2600" dirty="0" smtClean="0">
                <a:solidFill>
                  <a:srgbClr val="FFFF00"/>
                </a:solidFill>
              </a:rPr>
              <a:t>La Syringomyélie</a:t>
            </a:r>
            <a:r>
              <a:rPr lang="fr-FR" dirty="0" smtClean="0"/>
              <a:t> </a:t>
            </a:r>
          </a:p>
          <a:p>
            <a:pPr lvl="1"/>
            <a:r>
              <a:rPr lang="fr-FR" dirty="0" smtClean="0"/>
              <a:t>cavitation Kystique le canal épendymaire ou  le parenchyme médullaire, </a:t>
            </a:r>
          </a:p>
          <a:p>
            <a:pPr lvl="1"/>
            <a:r>
              <a:rPr lang="fr-FR" dirty="0" smtClean="0"/>
              <a:t>limite nette, bordé par des cellules épendymaires ou un tissu glial </a:t>
            </a:r>
          </a:p>
          <a:p>
            <a:pPr lvl="1"/>
            <a:r>
              <a:rPr lang="fr-FR" dirty="0" smtClean="0"/>
              <a:t>En rapport avec les trouble Hydrodynamique du LCR</a:t>
            </a:r>
          </a:p>
          <a:p>
            <a:pPr lvl="1"/>
            <a:r>
              <a:rPr lang="fr-FR" dirty="0" smtClean="0"/>
              <a:t>Rempli de LCR progressivement évolutive avec le temps</a:t>
            </a:r>
          </a:p>
          <a:p>
            <a:pPr lvl="1"/>
            <a:endParaRPr lang="fr-FR" dirty="0" smtClean="0"/>
          </a:p>
        </p:txBody>
      </p:sp>
      <p:sp>
        <p:nvSpPr>
          <p:cNvPr id="6" name="Espace réservé du contenu 5"/>
          <p:cNvSpPr>
            <a:spLocks noGrp="1"/>
          </p:cNvSpPr>
          <p:nvPr>
            <p:ph sz="quarter" idx="4"/>
          </p:nvPr>
        </p:nvSpPr>
        <p:spPr>
          <a:xfrm>
            <a:off x="642911" y="4000504"/>
            <a:ext cx="8043890" cy="2286016"/>
          </a:xfrm>
        </p:spPr>
        <p:txBody>
          <a:bodyPr>
            <a:normAutofit/>
          </a:bodyPr>
          <a:lstStyle/>
          <a:p>
            <a:r>
              <a:rPr lang="fr-FR" sz="2600" dirty="0" smtClean="0"/>
              <a:t>L’Hydromyélie</a:t>
            </a:r>
            <a:r>
              <a:rPr lang="fr-FR" dirty="0" smtClean="0"/>
              <a:t> </a:t>
            </a:r>
          </a:p>
          <a:p>
            <a:pPr lvl="1"/>
            <a:r>
              <a:rPr lang="fr-FR" dirty="0" smtClean="0"/>
              <a:t>dilatation du canal central </a:t>
            </a:r>
          </a:p>
          <a:p>
            <a:pPr lvl="1"/>
            <a:r>
              <a:rPr lang="fr-FR" dirty="0" smtClean="0"/>
              <a:t> associée à une hydrocéphalie et communique avec le V4 + obstruction de Foramen de Luschka et Magendie. </a:t>
            </a:r>
          </a:p>
          <a:p>
            <a:pPr lvl="1"/>
            <a:r>
              <a:rPr lang="fr-FR" dirty="0" smtClean="0"/>
              <a:t>La cavité est tapissée par des cellules épendymaires </a:t>
            </a:r>
          </a:p>
          <a:p>
            <a:pPr lvl="1"/>
            <a:r>
              <a:rPr lang="fr-FR" dirty="0" smtClean="0"/>
              <a:t> Reste souvent stable, peut augmenter progressivement, </a:t>
            </a:r>
          </a:p>
        </p:txBody>
      </p:sp>
      <p:sp>
        <p:nvSpPr>
          <p:cNvPr id="7" name="Espace réservé du pied de page 6"/>
          <p:cNvSpPr>
            <a:spLocks noGrp="1"/>
          </p:cNvSpPr>
          <p:nvPr>
            <p:ph type="ftr" sz="quarter" idx="11"/>
          </p:nvPr>
        </p:nvSpPr>
        <p:spPr/>
        <p:txBody>
          <a:bodyPr/>
          <a:lstStyle/>
          <a:p>
            <a:r>
              <a:rPr lang="pt-BR" smtClean="0"/>
              <a:t>Syrinx 2020/ H . KHECHFOUD -faculte de medecine de Bejaia</a:t>
            </a:r>
            <a:endParaRPr lang="fr-F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sz="quarter" idx="2"/>
          </p:nvPr>
        </p:nvSpPr>
        <p:spPr>
          <a:xfrm>
            <a:off x="571472" y="1357298"/>
            <a:ext cx="7543824" cy="2126401"/>
          </a:xfrm>
        </p:spPr>
        <p:txBody>
          <a:bodyPr>
            <a:normAutofit fontScale="77500" lnSpcReduction="20000"/>
          </a:bodyPr>
          <a:lstStyle/>
          <a:p>
            <a:r>
              <a:rPr lang="fr-FR" sz="2800" dirty="0" smtClean="0"/>
              <a:t>Les syringomyélies communicantes</a:t>
            </a:r>
          </a:p>
          <a:p>
            <a:pPr>
              <a:buNone/>
            </a:pPr>
            <a:r>
              <a:rPr lang="fr-FR" dirty="0" smtClean="0"/>
              <a:t>		associées à diverses anomalies congénitales,</a:t>
            </a:r>
          </a:p>
          <a:p>
            <a:pPr>
              <a:buNone/>
            </a:pPr>
            <a:r>
              <a:rPr lang="fr-FR" dirty="0" smtClean="0"/>
              <a:t>			malformation de Chiari de type I</a:t>
            </a:r>
          </a:p>
          <a:p>
            <a:pPr>
              <a:buNone/>
            </a:pPr>
            <a:r>
              <a:rPr lang="fr-FR" dirty="0" smtClean="0"/>
              <a:t>			la cyphoscoliose </a:t>
            </a:r>
          </a:p>
          <a:p>
            <a:pPr>
              <a:buNone/>
            </a:pPr>
            <a:r>
              <a:rPr lang="fr-FR" dirty="0" smtClean="0"/>
              <a:t>			</a:t>
            </a:r>
            <a:r>
              <a:rPr lang="fr-FR" dirty="0" err="1" smtClean="0"/>
              <a:t>DFTN</a:t>
            </a:r>
            <a:r>
              <a:rPr lang="fr-FR" dirty="0" smtClean="0"/>
              <a:t>  (Spina Bifida). </a:t>
            </a:r>
          </a:p>
          <a:p>
            <a:pPr>
              <a:buNone/>
            </a:pPr>
            <a:r>
              <a:rPr lang="fr-FR" dirty="0" smtClean="0"/>
              <a:t>		Remplie de liquide céphalorachidien (LCR). </a:t>
            </a:r>
          </a:p>
          <a:p>
            <a:pPr>
              <a:buNone/>
            </a:pPr>
            <a:r>
              <a:rPr lang="fr-FR" dirty="0" smtClean="0"/>
              <a:t>		communique avec le V4 ou les ESA</a:t>
            </a:r>
            <a:endParaRPr lang="fr-FR" dirty="0"/>
          </a:p>
        </p:txBody>
      </p:sp>
      <p:sp>
        <p:nvSpPr>
          <p:cNvPr id="6" name="Espace réservé du contenu 5"/>
          <p:cNvSpPr>
            <a:spLocks noGrp="1"/>
          </p:cNvSpPr>
          <p:nvPr>
            <p:ph sz="quarter" idx="4"/>
          </p:nvPr>
        </p:nvSpPr>
        <p:spPr>
          <a:xfrm>
            <a:off x="500034" y="3844954"/>
            <a:ext cx="7899429" cy="1798624"/>
          </a:xfrm>
        </p:spPr>
        <p:txBody>
          <a:bodyPr>
            <a:noAutofit/>
          </a:bodyPr>
          <a:lstStyle/>
          <a:p>
            <a:r>
              <a:rPr lang="fr-FR" sz="1800" dirty="0" smtClean="0"/>
              <a:t>Les syringomyélie non communicantes :</a:t>
            </a:r>
          </a:p>
          <a:p>
            <a:pPr>
              <a:buNone/>
            </a:pPr>
            <a:r>
              <a:rPr lang="fr-FR" sz="1800" dirty="0" smtClean="0"/>
              <a:t>sont associées aux 	traumatismes, infections, hématomes, néoplasmes ou 		idiopathiques.</a:t>
            </a:r>
          </a:p>
          <a:p>
            <a:pPr>
              <a:buNone/>
            </a:pPr>
            <a:r>
              <a:rPr lang="fr-FR" sz="1800" dirty="0" smtClean="0"/>
              <a:t>Le liquide continent une large  gamme de substances en fonction de l’étiologie</a:t>
            </a:r>
            <a:endParaRPr lang="fr-FR" sz="1800" dirty="0"/>
          </a:p>
        </p:txBody>
      </p:sp>
      <p:sp>
        <p:nvSpPr>
          <p:cNvPr id="7" name="Espace réservé du pied de page 6"/>
          <p:cNvSpPr>
            <a:spLocks noGrp="1"/>
          </p:cNvSpPr>
          <p:nvPr>
            <p:ph type="ftr" sz="quarter" idx="11"/>
          </p:nvPr>
        </p:nvSpPr>
        <p:spPr/>
        <p:txBody>
          <a:bodyPr/>
          <a:lstStyle/>
          <a:p>
            <a:r>
              <a:rPr lang="pt-BR" smtClean="0"/>
              <a:t>Syrinx 2020/ H . KHECHFOUD -faculte de medecine de Bejaia</a:t>
            </a:r>
            <a:endParaRPr lang="fr-FR"/>
          </a:p>
        </p:txBody>
      </p:sp>
      <p:sp>
        <p:nvSpPr>
          <p:cNvPr id="8" name="Titre 1"/>
          <p:cNvSpPr>
            <a:spLocks noGrp="1"/>
          </p:cNvSpPr>
          <p:nvPr>
            <p:ph type="title"/>
          </p:nvPr>
        </p:nvSpPr>
        <p:spPr>
          <a:xfrm>
            <a:off x="457200" y="428603"/>
            <a:ext cx="3543296" cy="987447"/>
          </a:xfrm>
        </p:spPr>
        <p:txBody>
          <a:bodyPr>
            <a:normAutofit/>
          </a:bodyPr>
          <a:lstStyle/>
          <a:p>
            <a:r>
              <a:rPr lang="fr-FR" sz="4000" i="1" dirty="0" smtClean="0">
                <a:solidFill>
                  <a:srgbClr val="FFFF00"/>
                </a:solidFill>
              </a:rPr>
              <a:t>Terminologie:</a:t>
            </a:r>
            <a:endParaRPr lang="fr-FR" sz="4000" i="1" dirty="0">
              <a:solidFill>
                <a:srgbClr val="FFFF00"/>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i="1" dirty="0" smtClean="0">
                <a:solidFill>
                  <a:srgbClr val="FFFF00"/>
                </a:solidFill>
              </a:rPr>
              <a:t>Terminologie:</a:t>
            </a:r>
            <a:endParaRPr lang="fr-FR" sz="4000" i="1" dirty="0">
              <a:solidFill>
                <a:srgbClr val="FFFF00"/>
              </a:solidFill>
            </a:endParaRPr>
          </a:p>
        </p:txBody>
      </p:sp>
      <p:sp>
        <p:nvSpPr>
          <p:cNvPr id="5" name="Espace réservé du contenu 4"/>
          <p:cNvSpPr>
            <a:spLocks noGrp="1"/>
          </p:cNvSpPr>
          <p:nvPr>
            <p:ph sz="quarter" idx="2"/>
          </p:nvPr>
        </p:nvSpPr>
        <p:spPr>
          <a:xfrm>
            <a:off x="457200" y="1516913"/>
            <a:ext cx="8401080" cy="1912087"/>
          </a:xfrm>
        </p:spPr>
        <p:txBody>
          <a:bodyPr>
            <a:noAutofit/>
          </a:bodyPr>
          <a:lstStyle/>
          <a:p>
            <a:r>
              <a:rPr lang="fr-FR" sz="2000" dirty="0" smtClean="0"/>
              <a:t>La Myélomalacie </a:t>
            </a:r>
            <a:r>
              <a:rPr lang="fr-FR" sz="1800" dirty="0" smtClean="0"/>
              <a:t>est une</a:t>
            </a:r>
          </a:p>
          <a:p>
            <a:pPr>
              <a:buNone/>
            </a:pPr>
            <a:r>
              <a:rPr lang="fr-FR" sz="1800" dirty="0" smtClean="0"/>
              <a:t>	Nécrose kystique de la moelle épinière et décrit comme état final des dommages médullaire</a:t>
            </a:r>
          </a:p>
          <a:p>
            <a:pPr lvl="1"/>
            <a:r>
              <a:rPr lang="fr-FR" sz="1600" dirty="0" smtClean="0"/>
              <a:t>Soit post-traumatique</a:t>
            </a:r>
          </a:p>
          <a:p>
            <a:pPr lvl="1"/>
            <a:r>
              <a:rPr lang="fr-FR" sz="1600" dirty="0" smtClean="0"/>
              <a:t>Soit après une  ischémie. </a:t>
            </a:r>
          </a:p>
          <a:p>
            <a:pPr lvl="1">
              <a:buNone/>
            </a:pPr>
            <a:r>
              <a:rPr lang="fr-FR" sz="1600" dirty="0" smtClean="0"/>
              <a:t>Non évolutive. </a:t>
            </a:r>
            <a:endParaRPr lang="fr-FR" sz="1600" dirty="0"/>
          </a:p>
        </p:txBody>
      </p:sp>
      <p:sp>
        <p:nvSpPr>
          <p:cNvPr id="6" name="Espace réservé du contenu 5"/>
          <p:cNvSpPr>
            <a:spLocks noGrp="1"/>
          </p:cNvSpPr>
          <p:nvPr>
            <p:ph sz="quarter" idx="4"/>
          </p:nvPr>
        </p:nvSpPr>
        <p:spPr>
          <a:xfrm>
            <a:off x="642911" y="3588614"/>
            <a:ext cx="7143800" cy="840518"/>
          </a:xfrm>
        </p:spPr>
        <p:txBody>
          <a:bodyPr>
            <a:normAutofit fontScale="85000" lnSpcReduction="10000"/>
          </a:bodyPr>
          <a:lstStyle/>
          <a:p>
            <a:r>
              <a:rPr lang="fr-FR" b="1" dirty="0" smtClean="0"/>
              <a:t>Les Kystes néoplasiques </a:t>
            </a:r>
            <a:r>
              <a:rPr lang="fr-FR" dirty="0" smtClean="0"/>
              <a:t>satellites aux tumeurs médullaires, </a:t>
            </a:r>
          </a:p>
          <a:p>
            <a:pPr>
              <a:buNone/>
            </a:pPr>
            <a:r>
              <a:rPr lang="fr-FR" dirty="0" smtClean="0"/>
              <a:t>		Parois tumorales  liquidien qui est riche en protéines, </a:t>
            </a:r>
            <a:endParaRPr lang="fr-FR" dirty="0"/>
          </a:p>
        </p:txBody>
      </p:sp>
      <p:sp>
        <p:nvSpPr>
          <p:cNvPr id="7" name="Espace réservé du pied de page 6"/>
          <p:cNvSpPr>
            <a:spLocks noGrp="1"/>
          </p:cNvSpPr>
          <p:nvPr>
            <p:ph type="ftr" sz="quarter" idx="11"/>
          </p:nvPr>
        </p:nvSpPr>
        <p:spPr/>
        <p:txBody>
          <a:bodyPr/>
          <a:lstStyle/>
          <a:p>
            <a:r>
              <a:rPr lang="pt-BR" smtClean="0"/>
              <a:t>Syrinx 2020/ H . KHECHFOUD -faculte de medecine de Bejaia</a:t>
            </a:r>
            <a:endParaRPr lang="fr-FR"/>
          </a:p>
        </p:txBody>
      </p:sp>
      <p:sp>
        <p:nvSpPr>
          <p:cNvPr id="8" name="Espace réservé du contenu 5"/>
          <p:cNvSpPr txBox="1">
            <a:spLocks/>
          </p:cNvSpPr>
          <p:nvPr/>
        </p:nvSpPr>
        <p:spPr>
          <a:xfrm>
            <a:off x="714348" y="4572009"/>
            <a:ext cx="7572428" cy="2000263"/>
          </a:xfrm>
          <a:prstGeom prst="rect">
            <a:avLst/>
          </a:prstGeom>
        </p:spPr>
        <p:txBody>
          <a:bodyPr vert="horz">
            <a:normAutofit/>
          </a:bodyPr>
          <a:lstStyle/>
          <a:p>
            <a:pPr marL="420624" lvl="0" indent="-384048">
              <a:spcBef>
                <a:spcPct val="20000"/>
              </a:spcBef>
              <a:buClr>
                <a:schemeClr val="accent1"/>
              </a:buClr>
              <a:buSzPct val="80000"/>
              <a:buFont typeface="Wingdings 2"/>
              <a:buChar char=""/>
            </a:pPr>
            <a:r>
              <a:rPr lang="fr-FR" sz="2000" dirty="0" smtClean="0"/>
              <a:t>Les kystes glioépendymaire:</a:t>
            </a:r>
          </a:p>
          <a:p>
            <a:pPr marL="420624" lvl="0" indent="-384048">
              <a:spcBef>
                <a:spcPct val="20000"/>
              </a:spcBef>
              <a:buClr>
                <a:schemeClr val="accent1"/>
              </a:buClr>
              <a:buSzPct val="80000"/>
            </a:pPr>
            <a:r>
              <a:rPr lang="fr-FR" sz="2000" dirty="0" smtClean="0"/>
              <a:t>	 É</a:t>
            </a:r>
            <a:r>
              <a:rPr lang="fr-FR" dirty="0" smtClean="0"/>
              <a:t>tiologie non élucidée</a:t>
            </a:r>
          </a:p>
          <a:p>
            <a:pPr marL="420624" lvl="0" indent="-384048">
              <a:spcBef>
                <a:spcPct val="20000"/>
              </a:spcBef>
              <a:buClr>
                <a:schemeClr val="accent1"/>
              </a:buClr>
              <a:buSzPct val="80000"/>
            </a:pPr>
            <a:r>
              <a:rPr lang="fr-FR" dirty="0" smtClean="0"/>
              <a:t>	 Localises le plus souvent dans le cône médullaire terminal </a:t>
            </a:r>
          </a:p>
          <a:p>
            <a:pPr marL="877824" lvl="1" indent="-384048">
              <a:spcBef>
                <a:spcPct val="20000"/>
              </a:spcBef>
              <a:buClr>
                <a:schemeClr val="accent1"/>
              </a:buClr>
              <a:buSzPct val="80000"/>
            </a:pPr>
            <a:r>
              <a:rPr lang="fr-FR" dirty="0" smtClean="0"/>
              <a:t>Contiens de liquide céphalorachidien sous tension</a:t>
            </a:r>
          </a:p>
          <a:p>
            <a:pPr marL="877824" lvl="1" indent="-384048">
              <a:spcBef>
                <a:spcPct val="20000"/>
              </a:spcBef>
              <a:buClr>
                <a:schemeClr val="accent1"/>
              </a:buClr>
              <a:buSzPct val="80000"/>
            </a:pPr>
            <a:r>
              <a:rPr lang="fr-FR" dirty="0" smtClean="0"/>
              <a:t>Nécessitant une fenestration chirurgicale ou un drainage (60). </a:t>
            </a:r>
            <a:endParaRPr kumimoji="0" lang="fr-FR"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style>
          <a:lnRef idx="1">
            <a:schemeClr val="dk1"/>
          </a:lnRef>
          <a:fillRef idx="3">
            <a:schemeClr val="dk1"/>
          </a:fillRef>
          <a:effectRef idx="2">
            <a:schemeClr val="dk1"/>
          </a:effectRef>
          <a:fontRef idx="minor">
            <a:schemeClr val="lt1"/>
          </a:fontRef>
        </p:style>
        <p:txBody>
          <a:bodyPr/>
          <a:lstStyle/>
          <a:p>
            <a:pPr algn="ctr"/>
            <a:r>
              <a:rPr lang="fr-FR" i="1" dirty="0" smtClean="0">
                <a:solidFill>
                  <a:srgbClr val="FFFF00"/>
                </a:solidFill>
              </a:rPr>
              <a:t>problématique</a:t>
            </a:r>
            <a:endParaRPr lang="fr-FR" i="1" dirty="0">
              <a:solidFill>
                <a:srgbClr val="FFFF00"/>
              </a:solidFill>
            </a:endParaRPr>
          </a:p>
        </p:txBody>
      </p:sp>
      <p:sp>
        <p:nvSpPr>
          <p:cNvPr id="3" name="Espace réservé du contenu 2"/>
          <p:cNvSpPr>
            <a:spLocks noGrp="1"/>
          </p:cNvSpPr>
          <p:nvPr>
            <p:ph idx="1"/>
          </p:nvPr>
        </p:nvSpPr>
        <p:spPr/>
        <p:txBody>
          <a:bodyPr>
            <a:normAutofit/>
          </a:bodyPr>
          <a:lstStyle/>
          <a:p>
            <a:r>
              <a:rPr lang="fr-FR" sz="2400" dirty="0" smtClean="0"/>
              <a:t>est de savoir s'il faut ou non proposer une intervention chirurgicale et dans l'affirmative, quand et quelle procédure </a:t>
            </a:r>
            <a:r>
              <a:rPr lang="fr-FR" sz="2400" dirty="0" smtClean="0"/>
              <a:t>choisir?</a:t>
            </a:r>
            <a:endParaRPr lang="fr-FR" sz="2400" dirty="0" smtClean="0"/>
          </a:p>
          <a:p>
            <a:endParaRPr lang="fr-FR" sz="2400" dirty="0" smtClean="0"/>
          </a:p>
          <a:p>
            <a:r>
              <a:rPr lang="fr-FR" sz="2400" dirty="0" smtClean="0"/>
              <a:t>Le but de notre étude est d'évaluer le statut d'une série de patients qui présente une syringomyélie foraminale, afin d'obtenir des indices sur la meilleure façon de gérer la maladie.</a:t>
            </a:r>
            <a:endParaRPr lang="fr-FR" sz="2400" dirty="0"/>
          </a:p>
        </p:txBody>
      </p:sp>
      <p:sp>
        <p:nvSpPr>
          <p:cNvPr id="4" name="Espace réservé du pied de page 3"/>
          <p:cNvSpPr>
            <a:spLocks noGrp="1"/>
          </p:cNvSpPr>
          <p:nvPr>
            <p:ph type="ftr" sz="quarter" idx="11"/>
          </p:nvPr>
        </p:nvSpPr>
        <p:spPr/>
        <p:txBody>
          <a:bodyPr/>
          <a:lstStyle/>
          <a:p>
            <a:r>
              <a:rPr lang="pt-BR" smtClean="0"/>
              <a:t>Syrinx 2020/ H . KHECHFOUD -faculte de medecine de Bejaia</a:t>
            </a:r>
            <a:endParaRPr lang="fr-F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3600" dirty="0" smtClean="0">
                <a:solidFill>
                  <a:srgbClr val="00B0F0"/>
                </a:solidFill>
              </a:rPr>
              <a:t>Classification des syringomyélies </a:t>
            </a:r>
            <a:r>
              <a:rPr lang="fr-FR" sz="2000" dirty="0" smtClean="0">
                <a:solidFill>
                  <a:srgbClr val="92D050"/>
                </a:solidFill>
              </a:rPr>
              <a:t>(FERNANDEZ-2009)</a:t>
            </a:r>
            <a:r>
              <a:rPr lang="fr-FR" sz="3600" dirty="0" smtClean="0">
                <a:solidFill>
                  <a:srgbClr val="00B0F0"/>
                </a:solidFill>
              </a:rPr>
              <a:t>:</a:t>
            </a:r>
            <a:endParaRPr lang="fr-FR" sz="3600" dirty="0">
              <a:solidFill>
                <a:srgbClr val="00B0F0"/>
              </a:solidFill>
            </a:endParaRPr>
          </a:p>
        </p:txBody>
      </p:sp>
      <p:sp>
        <p:nvSpPr>
          <p:cNvPr id="7" name="Espace réservé du pied de page 6"/>
          <p:cNvSpPr>
            <a:spLocks noGrp="1"/>
          </p:cNvSpPr>
          <p:nvPr>
            <p:ph type="ftr" sz="quarter" idx="11"/>
          </p:nvPr>
        </p:nvSpPr>
        <p:spPr/>
        <p:txBody>
          <a:bodyPr/>
          <a:lstStyle/>
          <a:p>
            <a:r>
              <a:rPr lang="pt-BR" smtClean="0"/>
              <a:t>Syrinx 2020/ H . KHECHFOUD -faculte de medecine de Bejaia</a:t>
            </a:r>
            <a:endParaRPr lang="fr-FR"/>
          </a:p>
        </p:txBody>
      </p:sp>
      <p:graphicFrame>
        <p:nvGraphicFramePr>
          <p:cNvPr id="11" name="Diagramme 10"/>
          <p:cNvGraphicFramePr/>
          <p:nvPr/>
        </p:nvGraphicFramePr>
        <p:xfrm>
          <a:off x="928662" y="1124744"/>
          <a:ext cx="7675786"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p:cNvSpPr>
            <a:spLocks noGrp="1"/>
          </p:cNvSpPr>
          <p:nvPr>
            <p:ph type="title"/>
          </p:nvPr>
        </p:nvSpPr>
        <p:spPr>
          <a:xfrm>
            <a:off x="457200" y="274320"/>
            <a:ext cx="7470648" cy="1868796"/>
          </a:xfrm>
        </p:spPr>
        <p:txBody>
          <a:bodyPr>
            <a:normAutofit fontScale="90000"/>
          </a:bodyPr>
          <a:lstStyle/>
          <a:p>
            <a:pPr algn="ctr"/>
            <a:r>
              <a:rPr lang="fr-FR" dirty="0" smtClean="0">
                <a:solidFill>
                  <a:srgbClr val="FFFF00"/>
                </a:solidFill>
              </a:rPr>
              <a:t>Anomalie de Chiari </a:t>
            </a:r>
            <a:br>
              <a:rPr lang="fr-FR" dirty="0" smtClean="0">
                <a:solidFill>
                  <a:srgbClr val="FFFF00"/>
                </a:solidFill>
              </a:rPr>
            </a:br>
            <a:r>
              <a:rPr lang="fr-FR" dirty="0" smtClean="0">
                <a:solidFill>
                  <a:srgbClr val="FFFF00"/>
                </a:solidFill>
              </a:rPr>
              <a:t>ou </a:t>
            </a:r>
            <a:br>
              <a:rPr lang="fr-FR" dirty="0" smtClean="0">
                <a:solidFill>
                  <a:srgbClr val="FFFF00"/>
                </a:solidFill>
              </a:rPr>
            </a:br>
            <a:r>
              <a:rPr lang="fr-FR" dirty="0" smtClean="0">
                <a:solidFill>
                  <a:srgbClr val="FFFF00"/>
                </a:solidFill>
              </a:rPr>
              <a:t>malformation de Chiari</a:t>
            </a:r>
            <a:endParaRPr lang="fr-FR" dirty="0">
              <a:solidFill>
                <a:srgbClr val="FFFF00"/>
              </a:solidFill>
            </a:endParaRPr>
          </a:p>
        </p:txBody>
      </p:sp>
      <p:sp>
        <p:nvSpPr>
          <p:cNvPr id="7" name="Espace réservé du pied de page 6"/>
          <p:cNvSpPr>
            <a:spLocks noGrp="1"/>
          </p:cNvSpPr>
          <p:nvPr>
            <p:ph type="ftr" sz="quarter" idx="12"/>
          </p:nvPr>
        </p:nvSpPr>
        <p:spPr/>
        <p:txBody>
          <a:bodyPr/>
          <a:lstStyle/>
          <a:p>
            <a:r>
              <a:rPr lang="pt-BR" smtClean="0"/>
              <a:t>Syrinx 2020/ H . KHECHFOUD -faculte de medecine de Bejaia</a:t>
            </a:r>
            <a:endParaRPr lang="fr-FR"/>
          </a:p>
        </p:txBody>
      </p:sp>
      <p:pic>
        <p:nvPicPr>
          <p:cNvPr id="1026" name="Picture 2"/>
          <p:cNvPicPr>
            <a:picLocks noChangeAspect="1" noChangeArrowheads="1"/>
          </p:cNvPicPr>
          <p:nvPr/>
        </p:nvPicPr>
        <p:blipFill>
          <a:blip r:embed="rId2" cstate="print"/>
          <a:srcRect/>
          <a:stretch>
            <a:fillRect/>
          </a:stretch>
        </p:blipFill>
        <p:spPr bwMode="auto">
          <a:xfrm>
            <a:off x="1500166" y="2214554"/>
            <a:ext cx="5875092" cy="307183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rgbClr val="00B0F0"/>
                </a:solidFill>
              </a:rPr>
              <a:t>Malformation de Chiari:</a:t>
            </a:r>
            <a:endParaRPr lang="fr-FR" dirty="0">
              <a:solidFill>
                <a:srgbClr val="00B0F0"/>
              </a:solidFill>
            </a:endParaRPr>
          </a:p>
        </p:txBody>
      </p:sp>
      <p:sp>
        <p:nvSpPr>
          <p:cNvPr id="5" name="Espace réservé du contenu 4"/>
          <p:cNvSpPr>
            <a:spLocks noGrp="1"/>
          </p:cNvSpPr>
          <p:nvPr>
            <p:ph sz="quarter" idx="2"/>
          </p:nvPr>
        </p:nvSpPr>
        <p:spPr>
          <a:xfrm>
            <a:off x="457200" y="1516914"/>
            <a:ext cx="4400552" cy="4555293"/>
          </a:xfrm>
        </p:spPr>
        <p:txBody>
          <a:bodyPr>
            <a:normAutofit fontScale="92500" lnSpcReduction="10000"/>
          </a:bodyPr>
          <a:lstStyle/>
          <a:p>
            <a:r>
              <a:rPr lang="fr-FR" b="1" dirty="0" smtClean="0">
                <a:solidFill>
                  <a:srgbClr val="FFFF00"/>
                </a:solidFill>
              </a:rPr>
              <a:t>Malformation de Chiari type I: </a:t>
            </a:r>
          </a:p>
          <a:p>
            <a:pPr lvl="1"/>
            <a:r>
              <a:rPr lang="fr-FR" b="1" dirty="0" smtClean="0"/>
              <a:t>hernie tonsillaire ≥ 5 mm au-dessous de la ligne de MacRae (qui délimite le foramen magnum), </a:t>
            </a:r>
          </a:p>
          <a:p>
            <a:pPr lvl="1"/>
            <a:r>
              <a:rPr lang="fr-FR" b="1" dirty="0" smtClean="0"/>
              <a:t> V4 » et le tronc cérébral en situation normale. </a:t>
            </a:r>
          </a:p>
          <a:p>
            <a:pPr lvl="1"/>
            <a:r>
              <a:rPr lang="fr-FR" b="1" dirty="0" smtClean="0"/>
              <a:t>S’accompagnent d’une syringomyélie dans 45 à 70% des</a:t>
            </a:r>
          </a:p>
          <a:p>
            <a:pPr lvl="1">
              <a:buNone/>
            </a:pPr>
            <a:endParaRPr lang="fr-FR" dirty="0" smtClean="0">
              <a:solidFill>
                <a:srgbClr val="FFFF00"/>
              </a:solidFill>
            </a:endParaRPr>
          </a:p>
          <a:p>
            <a:r>
              <a:rPr lang="fr-FR" b="1" dirty="0" smtClean="0">
                <a:solidFill>
                  <a:srgbClr val="FFFF00"/>
                </a:solidFill>
              </a:rPr>
              <a:t>Malformation de Chiari type I:</a:t>
            </a:r>
          </a:p>
          <a:p>
            <a:pPr lvl="1"/>
            <a:r>
              <a:rPr lang="fr-FR" b="1" dirty="0" smtClean="0"/>
              <a:t>Déplacement du tronc cérébral et cervelet inferieur dans le canal médullaire cervicale</a:t>
            </a:r>
          </a:p>
          <a:p>
            <a:pPr lvl="1"/>
            <a:r>
              <a:rPr lang="fr-FR" b="1" dirty="0" smtClean="0"/>
              <a:t>S’associé a l’hydrocéphalie</a:t>
            </a:r>
          </a:p>
          <a:p>
            <a:pPr lvl="1">
              <a:buNone/>
            </a:pPr>
            <a:endParaRPr lang="fr-FR" b="1" dirty="0" smtClean="0"/>
          </a:p>
          <a:p>
            <a:pPr lvl="1">
              <a:buNone/>
            </a:pPr>
            <a:endParaRPr lang="fr-FR" b="1" dirty="0" smtClean="0"/>
          </a:p>
          <a:p>
            <a:pPr lvl="1"/>
            <a:endParaRPr lang="fr-FR" b="1" dirty="0" smtClean="0"/>
          </a:p>
        </p:txBody>
      </p:sp>
      <p:sp>
        <p:nvSpPr>
          <p:cNvPr id="7" name="Espace réservé du pied de page 6"/>
          <p:cNvSpPr>
            <a:spLocks noGrp="1"/>
          </p:cNvSpPr>
          <p:nvPr>
            <p:ph type="ftr" sz="quarter" idx="11"/>
          </p:nvPr>
        </p:nvSpPr>
        <p:spPr/>
        <p:txBody>
          <a:bodyPr/>
          <a:lstStyle/>
          <a:p>
            <a:r>
              <a:rPr lang="pt-BR" smtClean="0"/>
              <a:t>Syrinx 2020/ H . KHECHFOUD -faculte de medecine de Bejaia</a:t>
            </a:r>
            <a:endParaRPr lang="fr-FR"/>
          </a:p>
        </p:txBody>
      </p:sp>
      <p:pic>
        <p:nvPicPr>
          <p:cNvPr id="2050" name="Picture 2"/>
          <p:cNvPicPr>
            <a:picLocks noChangeAspect="1" noChangeArrowheads="1"/>
          </p:cNvPicPr>
          <p:nvPr/>
        </p:nvPicPr>
        <p:blipFill>
          <a:blip r:embed="rId2" cstate="print"/>
          <a:srcRect/>
          <a:stretch>
            <a:fillRect/>
          </a:stretch>
        </p:blipFill>
        <p:spPr bwMode="auto">
          <a:xfrm>
            <a:off x="5000630" y="1357299"/>
            <a:ext cx="2823717" cy="2338391"/>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cstate="print"/>
          <a:srcRect/>
          <a:stretch>
            <a:fillRect/>
          </a:stretch>
        </p:blipFill>
        <p:spPr bwMode="auto">
          <a:xfrm>
            <a:off x="5429258" y="3714752"/>
            <a:ext cx="2147889" cy="198917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rgbClr val="00B0F0"/>
                </a:solidFill>
              </a:rPr>
              <a:t>Malformation de Chiari</a:t>
            </a:r>
            <a:endParaRPr lang="fr-FR" dirty="0">
              <a:solidFill>
                <a:srgbClr val="00B0F0"/>
              </a:solidFill>
            </a:endParaRPr>
          </a:p>
        </p:txBody>
      </p:sp>
      <p:sp>
        <p:nvSpPr>
          <p:cNvPr id="7" name="Espace réservé du pied de page 6"/>
          <p:cNvSpPr>
            <a:spLocks noGrp="1"/>
          </p:cNvSpPr>
          <p:nvPr>
            <p:ph type="ftr" sz="quarter" idx="11"/>
          </p:nvPr>
        </p:nvSpPr>
        <p:spPr/>
        <p:txBody>
          <a:bodyPr/>
          <a:lstStyle/>
          <a:p>
            <a:r>
              <a:rPr lang="pt-BR" smtClean="0"/>
              <a:t>Syrinx 2020/ H . KHECHFOUD -faculte de medecine de Bejaia</a:t>
            </a:r>
            <a:endParaRPr lang="fr-FR"/>
          </a:p>
        </p:txBody>
      </p:sp>
      <p:sp>
        <p:nvSpPr>
          <p:cNvPr id="8" name="Espace réservé du contenu 4"/>
          <p:cNvSpPr>
            <a:spLocks noGrp="1"/>
          </p:cNvSpPr>
          <p:nvPr>
            <p:ph sz="quarter" idx="4"/>
          </p:nvPr>
        </p:nvSpPr>
        <p:spPr>
          <a:xfrm>
            <a:off x="714350" y="1605090"/>
            <a:ext cx="4500592" cy="1983527"/>
          </a:xfrm>
        </p:spPr>
        <p:txBody>
          <a:bodyPr>
            <a:normAutofit/>
          </a:bodyPr>
          <a:lstStyle/>
          <a:p>
            <a:r>
              <a:rPr lang="fr-FR" b="1" dirty="0" smtClean="0">
                <a:solidFill>
                  <a:srgbClr val="FFFF00"/>
                </a:solidFill>
              </a:rPr>
              <a:t>Malformation de Chiari type III</a:t>
            </a:r>
          </a:p>
          <a:p>
            <a:pPr lvl="1" algn="just">
              <a:buNone/>
            </a:pPr>
            <a:r>
              <a:rPr lang="fr-FR" b="1" dirty="0" smtClean="0"/>
              <a:t>Hernie tonsillaire</a:t>
            </a:r>
          </a:p>
          <a:p>
            <a:pPr lvl="1" algn="just">
              <a:buNone/>
            </a:pPr>
            <a:r>
              <a:rPr lang="fr-FR" b="1" dirty="0" smtClean="0"/>
              <a:t>encéphalocèle cervicale haute ou occipitale</a:t>
            </a:r>
          </a:p>
        </p:txBody>
      </p:sp>
      <p:pic>
        <p:nvPicPr>
          <p:cNvPr id="3074" name="Picture 2"/>
          <p:cNvPicPr>
            <a:picLocks noChangeAspect="1" noChangeArrowheads="1"/>
          </p:cNvPicPr>
          <p:nvPr/>
        </p:nvPicPr>
        <p:blipFill>
          <a:blip r:embed="rId2" cstate="print"/>
          <a:srcRect/>
          <a:stretch>
            <a:fillRect/>
          </a:stretch>
        </p:blipFill>
        <p:spPr bwMode="auto">
          <a:xfrm>
            <a:off x="5357818" y="1232761"/>
            <a:ext cx="2571768" cy="2410553"/>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cstate="print"/>
          <a:srcRect/>
          <a:stretch>
            <a:fillRect/>
          </a:stretch>
        </p:blipFill>
        <p:spPr bwMode="auto">
          <a:xfrm>
            <a:off x="5500694" y="3714753"/>
            <a:ext cx="2486025" cy="2562225"/>
          </a:xfrm>
          <a:prstGeom prst="rect">
            <a:avLst/>
          </a:prstGeom>
          <a:noFill/>
          <a:ln w="9525">
            <a:noFill/>
            <a:miter lim="800000"/>
            <a:headEnd/>
            <a:tailEnd/>
          </a:ln>
          <a:effectLst/>
        </p:spPr>
      </p:pic>
      <p:sp>
        <p:nvSpPr>
          <p:cNvPr id="10" name="Espace réservé du contenu 4"/>
          <p:cNvSpPr>
            <a:spLocks noGrp="1"/>
          </p:cNvSpPr>
          <p:nvPr>
            <p:ph sz="quarter" idx="4"/>
          </p:nvPr>
        </p:nvSpPr>
        <p:spPr>
          <a:xfrm>
            <a:off x="857224" y="3731489"/>
            <a:ext cx="4572032" cy="1983527"/>
          </a:xfrm>
        </p:spPr>
        <p:txBody>
          <a:bodyPr>
            <a:normAutofit/>
          </a:bodyPr>
          <a:lstStyle/>
          <a:p>
            <a:r>
              <a:rPr lang="fr-FR" b="1" dirty="0" smtClean="0">
                <a:solidFill>
                  <a:srgbClr val="FFFF00"/>
                </a:solidFill>
              </a:rPr>
              <a:t>Malformation de Chiari type IV</a:t>
            </a:r>
          </a:p>
          <a:p>
            <a:pPr lvl="1" algn="just">
              <a:buNone/>
            </a:pPr>
            <a:r>
              <a:rPr lang="fr-FR" b="1" dirty="0" smtClean="0"/>
              <a:t>Hypoplasie sévère ou agonie de cervelet</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3600" dirty="0" smtClean="0">
                <a:solidFill>
                  <a:srgbClr val="00B0F0"/>
                </a:solidFill>
              </a:rPr>
              <a:t>Nouvelle entité de malformation de Chiari:</a:t>
            </a:r>
            <a:endParaRPr lang="fr-FR" sz="3600" dirty="0">
              <a:solidFill>
                <a:srgbClr val="00B0F0"/>
              </a:solidFill>
            </a:endParaRPr>
          </a:p>
        </p:txBody>
      </p:sp>
      <p:sp>
        <p:nvSpPr>
          <p:cNvPr id="5" name="Espace réservé du contenu 4"/>
          <p:cNvSpPr>
            <a:spLocks noGrp="1"/>
          </p:cNvSpPr>
          <p:nvPr>
            <p:ph sz="quarter" idx="2"/>
          </p:nvPr>
        </p:nvSpPr>
        <p:spPr>
          <a:xfrm>
            <a:off x="457200" y="1516914"/>
            <a:ext cx="4757742" cy="2054964"/>
          </a:xfrm>
        </p:spPr>
        <p:txBody>
          <a:bodyPr>
            <a:normAutofit lnSpcReduction="10000"/>
          </a:bodyPr>
          <a:lstStyle/>
          <a:p>
            <a:r>
              <a:rPr lang="fr-FR" b="1" dirty="0" smtClean="0"/>
              <a:t>La malformation de Chiari type 0  </a:t>
            </a:r>
            <a:r>
              <a:rPr lang="fr-FR" sz="1800" b="1" dirty="0" smtClean="0">
                <a:solidFill>
                  <a:srgbClr val="00B050"/>
                </a:solidFill>
              </a:rPr>
              <a:t>(Zhou Y. /2016)</a:t>
            </a:r>
            <a:r>
              <a:rPr lang="fr-FR" b="1" dirty="0" smtClean="0"/>
              <a:t>: </a:t>
            </a:r>
          </a:p>
          <a:p>
            <a:pPr lvl="1">
              <a:buNone/>
            </a:pPr>
            <a:r>
              <a:rPr lang="fr-FR" b="1" dirty="0" smtClean="0"/>
              <a:t>absence d’hernie tonsillaire </a:t>
            </a:r>
          </a:p>
          <a:p>
            <a:pPr lvl="1">
              <a:buNone/>
            </a:pPr>
            <a:r>
              <a:rPr lang="fr-FR" b="1" dirty="0" smtClean="0"/>
              <a:t> l’IRM de flux : perturbation de l’hydrodynamique du LCR au niveau de FM</a:t>
            </a:r>
            <a:endParaRPr lang="fr-FR" dirty="0"/>
          </a:p>
        </p:txBody>
      </p:sp>
      <p:sp>
        <p:nvSpPr>
          <p:cNvPr id="6" name="Espace réservé du contenu 5"/>
          <p:cNvSpPr>
            <a:spLocks noGrp="1"/>
          </p:cNvSpPr>
          <p:nvPr>
            <p:ph sz="quarter" idx="4"/>
          </p:nvPr>
        </p:nvSpPr>
        <p:spPr>
          <a:xfrm>
            <a:off x="642910" y="3643314"/>
            <a:ext cx="4929222" cy="2643207"/>
          </a:xfrm>
        </p:spPr>
        <p:txBody>
          <a:bodyPr>
            <a:normAutofit fontScale="92500" lnSpcReduction="20000"/>
          </a:bodyPr>
          <a:lstStyle/>
          <a:p>
            <a:r>
              <a:rPr lang="fr-FR" b="1" dirty="0" smtClean="0"/>
              <a:t>La malformation de Chiari 1.5 </a:t>
            </a:r>
            <a:r>
              <a:rPr lang="fr-FR" sz="2200" b="1" dirty="0" smtClean="0">
                <a:solidFill>
                  <a:srgbClr val="00B050"/>
                </a:solidFill>
              </a:rPr>
              <a:t>(In-</a:t>
            </a:r>
            <a:r>
              <a:rPr lang="fr-FR" sz="2200" b="1" dirty="0" err="1" smtClean="0">
                <a:solidFill>
                  <a:srgbClr val="00B050"/>
                </a:solidFill>
              </a:rPr>
              <a:t>kyeong</a:t>
            </a:r>
            <a:r>
              <a:rPr lang="fr-FR" sz="2200" b="1" dirty="0" smtClean="0">
                <a:solidFill>
                  <a:srgbClr val="00B050"/>
                </a:solidFill>
              </a:rPr>
              <a:t> Kim. -2018)</a:t>
            </a:r>
            <a:r>
              <a:rPr lang="fr-FR" b="1" dirty="0" smtClean="0"/>
              <a:t>:</a:t>
            </a:r>
          </a:p>
          <a:p>
            <a:pPr lvl="1"/>
            <a:r>
              <a:rPr lang="fr-FR" b="1" dirty="0" smtClean="0"/>
              <a:t>Chiari  type I  dépassant l’arc postérieur de C1</a:t>
            </a:r>
          </a:p>
          <a:p>
            <a:pPr lvl="1"/>
            <a:r>
              <a:rPr lang="fr-FR" b="1" dirty="0" smtClean="0"/>
              <a:t> + Une élongation du tronc cérébral.</a:t>
            </a:r>
          </a:p>
          <a:p>
            <a:pPr lvl="1"/>
            <a:r>
              <a:rPr lang="fr-FR" b="1" dirty="0" smtClean="0"/>
              <a:t>V4 en  position normale.</a:t>
            </a:r>
          </a:p>
          <a:p>
            <a:pPr lvl="1"/>
            <a:r>
              <a:rPr lang="fr-FR" b="1" dirty="0" smtClean="0"/>
              <a:t>peut être induite par une décompression de foramen magnum à long terme). </a:t>
            </a:r>
            <a:endParaRPr lang="fr-FR" dirty="0"/>
          </a:p>
        </p:txBody>
      </p:sp>
      <p:sp>
        <p:nvSpPr>
          <p:cNvPr id="7" name="Espace réservé du pied de page 6"/>
          <p:cNvSpPr>
            <a:spLocks noGrp="1"/>
          </p:cNvSpPr>
          <p:nvPr>
            <p:ph type="ftr" sz="quarter" idx="11"/>
          </p:nvPr>
        </p:nvSpPr>
        <p:spPr/>
        <p:txBody>
          <a:bodyPr/>
          <a:lstStyle/>
          <a:p>
            <a:r>
              <a:rPr lang="pt-BR" smtClean="0"/>
              <a:t>Syrinx 2020/ H . KHECHFOUD -faculte de medecine de Bejaia</a:t>
            </a:r>
            <a:endParaRPr lang="fr-FR"/>
          </a:p>
        </p:txBody>
      </p:sp>
      <p:pic>
        <p:nvPicPr>
          <p:cNvPr id="4098" name="Picture 2"/>
          <p:cNvPicPr>
            <a:picLocks noChangeAspect="1" noChangeArrowheads="1"/>
          </p:cNvPicPr>
          <p:nvPr/>
        </p:nvPicPr>
        <p:blipFill>
          <a:blip r:embed="rId2" cstate="print"/>
          <a:srcRect/>
          <a:stretch>
            <a:fillRect/>
          </a:stretch>
        </p:blipFill>
        <p:spPr bwMode="auto">
          <a:xfrm>
            <a:off x="5857884" y="1000109"/>
            <a:ext cx="2286016" cy="2263075"/>
          </a:xfrm>
          <a:prstGeom prst="rect">
            <a:avLst/>
          </a:prstGeom>
          <a:noFill/>
          <a:ln w="9525">
            <a:noFill/>
            <a:miter lim="800000"/>
            <a:headEnd/>
            <a:tailEnd/>
          </a:ln>
          <a:effectLst/>
        </p:spPr>
      </p:pic>
      <p:pic>
        <p:nvPicPr>
          <p:cNvPr id="4099" name="Picture 3"/>
          <p:cNvPicPr>
            <a:picLocks noChangeAspect="1" noChangeArrowheads="1"/>
          </p:cNvPicPr>
          <p:nvPr/>
        </p:nvPicPr>
        <p:blipFill>
          <a:blip r:embed="rId3" cstate="print"/>
          <a:srcRect/>
          <a:stretch>
            <a:fillRect/>
          </a:stretch>
        </p:blipFill>
        <p:spPr bwMode="auto">
          <a:xfrm>
            <a:off x="5786446" y="3771918"/>
            <a:ext cx="2500330" cy="2085975"/>
          </a:xfrm>
          <a:prstGeom prst="rect">
            <a:avLst/>
          </a:prstGeom>
          <a:noFill/>
          <a:ln w="9525">
            <a:noFill/>
            <a:miter lim="800000"/>
            <a:headEnd/>
            <a:tailEnd/>
          </a:ln>
          <a:effectLst/>
        </p:spPr>
      </p:pic>
      <p:pic>
        <p:nvPicPr>
          <p:cNvPr id="12" name="Picture 5"/>
          <p:cNvPicPr>
            <a:picLocks noChangeAspect="1" noChangeArrowheads="1"/>
          </p:cNvPicPr>
          <p:nvPr/>
        </p:nvPicPr>
        <p:blipFill>
          <a:blip r:embed="rId4" cstate="print"/>
          <a:srcRect b="39163"/>
          <a:stretch>
            <a:fillRect/>
          </a:stretch>
        </p:blipFill>
        <p:spPr bwMode="auto">
          <a:xfrm>
            <a:off x="3071802" y="3771669"/>
            <a:ext cx="6072198" cy="2371977"/>
          </a:xfrm>
          <a:prstGeom prst="rect">
            <a:avLst/>
          </a:prstGeom>
          <a:noFill/>
          <a:ln w="9525">
            <a:noFill/>
            <a:miter lim="800000"/>
            <a:headEnd/>
            <a:tailEnd/>
          </a:ln>
          <a:effectLst/>
        </p:spPr>
      </p:pic>
      <p:pic>
        <p:nvPicPr>
          <p:cNvPr id="1027" name="Picture 3"/>
          <p:cNvPicPr>
            <a:picLocks noChangeAspect="1" noChangeArrowheads="1"/>
          </p:cNvPicPr>
          <p:nvPr/>
        </p:nvPicPr>
        <p:blipFill>
          <a:blip r:embed="rId5" cstate="print"/>
          <a:srcRect/>
          <a:stretch>
            <a:fillRect/>
          </a:stretch>
        </p:blipFill>
        <p:spPr bwMode="auto">
          <a:xfrm>
            <a:off x="3038477" y="1323977"/>
            <a:ext cx="6105525" cy="22479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1"/>
            <a:ext cx="8229600" cy="655620"/>
          </a:xfrm>
        </p:spPr>
        <p:txBody>
          <a:bodyPr>
            <a:noAutofit/>
          </a:bodyPr>
          <a:lstStyle/>
          <a:p>
            <a:r>
              <a:rPr lang="fr-FR" sz="2800" dirty="0" smtClean="0"/>
              <a:t>Cliniques syringomyélie foraminale avec </a:t>
            </a:r>
            <a:r>
              <a:rPr lang="fr-FR" sz="2800" dirty="0" err="1" smtClean="0"/>
              <a:t>CM1</a:t>
            </a:r>
            <a:r>
              <a:rPr lang="fr-FR" sz="2800" dirty="0" smtClean="0"/>
              <a:t>:</a:t>
            </a:r>
            <a:endParaRPr lang="fr-FR" sz="2800" dirty="0"/>
          </a:p>
        </p:txBody>
      </p:sp>
      <p:sp>
        <p:nvSpPr>
          <p:cNvPr id="8" name="Espace réservé du pied de page 7"/>
          <p:cNvSpPr>
            <a:spLocks noGrp="1"/>
          </p:cNvSpPr>
          <p:nvPr>
            <p:ph type="ftr" sz="quarter" idx="11"/>
          </p:nvPr>
        </p:nvSpPr>
        <p:spPr/>
        <p:txBody>
          <a:bodyPr/>
          <a:lstStyle/>
          <a:p>
            <a:r>
              <a:rPr lang="pt-BR" dirty="0" smtClean="0"/>
              <a:t>Syrinx 2020/Dr. H . KHECHFOUD –faculté de medécine  uninversité abderrahane mira -bejaia</a:t>
            </a:r>
            <a:endParaRPr lang="fr-FR" dirty="0"/>
          </a:p>
        </p:txBody>
      </p:sp>
      <p:sp>
        <p:nvSpPr>
          <p:cNvPr id="9" name="Rectangle 8"/>
          <p:cNvSpPr/>
          <p:nvPr/>
        </p:nvSpPr>
        <p:spPr>
          <a:xfrm>
            <a:off x="2214546" y="836712"/>
            <a:ext cx="4357718" cy="571504"/>
          </a:xfrm>
          <a:prstGeom prst="rect">
            <a:avLst/>
          </a:prstGeom>
          <a:solidFill>
            <a:srgbClr val="FFFF00"/>
          </a:solidFill>
        </p:spPr>
        <p:style>
          <a:lnRef idx="1">
            <a:schemeClr val="dk1"/>
          </a:lnRef>
          <a:fillRef idx="2">
            <a:schemeClr val="dk1"/>
          </a:fillRef>
          <a:effectRef idx="1">
            <a:schemeClr val="dk1"/>
          </a:effectRef>
          <a:fontRef idx="minor">
            <a:schemeClr val="dk1"/>
          </a:fontRef>
        </p:style>
        <p:txBody>
          <a:bodyPr rtlCol="0" anchor="ctr"/>
          <a:lstStyle/>
          <a:p>
            <a:pPr algn="ctr"/>
            <a:r>
              <a:rPr lang="fr-FR" b="1" dirty="0" smtClean="0">
                <a:solidFill>
                  <a:schemeClr val="bg1"/>
                </a:solidFill>
              </a:rPr>
              <a:t>Anomalie Hernie des  tonsillaire</a:t>
            </a:r>
          </a:p>
          <a:p>
            <a:pPr algn="ctr"/>
            <a:r>
              <a:rPr lang="fr-FR" b="1" dirty="0" smtClean="0">
                <a:solidFill>
                  <a:schemeClr val="bg1"/>
                </a:solidFill>
              </a:rPr>
              <a:t>(Chari type I ) </a:t>
            </a:r>
            <a:endParaRPr lang="fr-FR" b="1" dirty="0">
              <a:solidFill>
                <a:schemeClr val="bg1"/>
              </a:solidFill>
            </a:endParaRPr>
          </a:p>
        </p:txBody>
      </p:sp>
      <p:sp>
        <p:nvSpPr>
          <p:cNvPr id="11" name="Rectangle 10"/>
          <p:cNvSpPr/>
          <p:nvPr/>
        </p:nvSpPr>
        <p:spPr>
          <a:xfrm>
            <a:off x="500034" y="1357298"/>
            <a:ext cx="1428760" cy="642943"/>
          </a:xfrm>
          <a:prstGeom prst="rect">
            <a:avLst/>
          </a:prstGeom>
          <a:solidFill>
            <a:srgbClr val="00B0F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fr-FR" b="1" dirty="0" smtClean="0">
                <a:solidFill>
                  <a:schemeClr val="bg1"/>
                </a:solidFill>
              </a:rPr>
              <a:t>Pression </a:t>
            </a:r>
          </a:p>
          <a:p>
            <a:pPr algn="ctr"/>
            <a:r>
              <a:rPr lang="fr-FR" b="1" dirty="0" smtClean="0">
                <a:solidFill>
                  <a:schemeClr val="bg1"/>
                </a:solidFill>
              </a:rPr>
              <a:t>locale</a:t>
            </a:r>
            <a:endParaRPr lang="fr-FR" b="1" dirty="0">
              <a:solidFill>
                <a:schemeClr val="bg1"/>
              </a:solidFill>
            </a:endParaRPr>
          </a:p>
        </p:txBody>
      </p:sp>
      <p:sp>
        <p:nvSpPr>
          <p:cNvPr id="12" name="Rectangle à coins arrondis 11"/>
          <p:cNvSpPr/>
          <p:nvPr/>
        </p:nvSpPr>
        <p:spPr>
          <a:xfrm>
            <a:off x="7215206" y="785795"/>
            <a:ext cx="1571636" cy="100013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bg1"/>
                </a:solidFill>
              </a:rPr>
              <a:t>Défaut de circulation </a:t>
            </a:r>
          </a:p>
          <a:p>
            <a:pPr algn="ctr"/>
            <a:r>
              <a:rPr lang="fr-FR" b="1" dirty="0" smtClean="0">
                <a:solidFill>
                  <a:schemeClr val="bg1"/>
                </a:solidFill>
              </a:rPr>
              <a:t>du LCR</a:t>
            </a:r>
            <a:endParaRPr lang="fr-FR" b="1" dirty="0">
              <a:solidFill>
                <a:schemeClr val="bg1"/>
              </a:solidFill>
            </a:endParaRPr>
          </a:p>
        </p:txBody>
      </p:sp>
      <p:sp>
        <p:nvSpPr>
          <p:cNvPr id="13" name="Rectangle à coins arrondis 12"/>
          <p:cNvSpPr/>
          <p:nvPr/>
        </p:nvSpPr>
        <p:spPr>
          <a:xfrm>
            <a:off x="2500298" y="3571876"/>
            <a:ext cx="1500198" cy="571504"/>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bg1"/>
                </a:solidFill>
              </a:rPr>
              <a:t>bulbe</a:t>
            </a:r>
            <a:endParaRPr lang="fr-FR" b="1" dirty="0">
              <a:solidFill>
                <a:schemeClr val="bg1"/>
              </a:solidFill>
            </a:endParaRPr>
          </a:p>
        </p:txBody>
      </p:sp>
      <p:sp>
        <p:nvSpPr>
          <p:cNvPr id="14" name="Rectangle à coins arrondis 13"/>
          <p:cNvSpPr/>
          <p:nvPr/>
        </p:nvSpPr>
        <p:spPr>
          <a:xfrm>
            <a:off x="357158" y="2285993"/>
            <a:ext cx="1571636" cy="928695"/>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bg1"/>
                </a:solidFill>
              </a:rPr>
              <a:t>Dure mère de la base du crâne</a:t>
            </a:r>
            <a:endParaRPr lang="fr-FR" b="1" dirty="0">
              <a:solidFill>
                <a:schemeClr val="bg1"/>
              </a:solidFill>
            </a:endParaRPr>
          </a:p>
        </p:txBody>
      </p:sp>
      <p:sp>
        <p:nvSpPr>
          <p:cNvPr id="15" name="Rectangle à coins arrondis 14"/>
          <p:cNvSpPr/>
          <p:nvPr/>
        </p:nvSpPr>
        <p:spPr>
          <a:xfrm>
            <a:off x="6643702" y="3286125"/>
            <a:ext cx="2214578" cy="642943"/>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bg1"/>
                </a:solidFill>
              </a:rPr>
              <a:t>Les voies longues</a:t>
            </a:r>
            <a:endParaRPr lang="fr-FR" b="1" dirty="0">
              <a:solidFill>
                <a:schemeClr val="bg1"/>
              </a:solidFill>
            </a:endParaRPr>
          </a:p>
        </p:txBody>
      </p:sp>
      <p:sp>
        <p:nvSpPr>
          <p:cNvPr id="16" name="Rectangle à coins arrondis 15"/>
          <p:cNvSpPr/>
          <p:nvPr/>
        </p:nvSpPr>
        <p:spPr>
          <a:xfrm>
            <a:off x="4143372" y="3558865"/>
            <a:ext cx="1428760" cy="58451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bg1"/>
                </a:solidFill>
              </a:rPr>
              <a:t>Noyau moteur</a:t>
            </a:r>
            <a:endParaRPr lang="fr-FR" b="1" dirty="0">
              <a:solidFill>
                <a:schemeClr val="bg1"/>
              </a:solidFill>
            </a:endParaRPr>
          </a:p>
        </p:txBody>
      </p:sp>
      <p:sp>
        <p:nvSpPr>
          <p:cNvPr id="17" name="Rectangle 16"/>
          <p:cNvSpPr/>
          <p:nvPr/>
        </p:nvSpPr>
        <p:spPr>
          <a:xfrm>
            <a:off x="357158" y="4429133"/>
            <a:ext cx="2786082" cy="2071703"/>
          </a:xfrm>
          <a:prstGeom prst="rect">
            <a:avLst/>
          </a:prstGeom>
          <a:solidFill>
            <a:srgbClr val="92D050"/>
          </a:solidFill>
        </p:spPr>
        <p:style>
          <a:lnRef idx="1">
            <a:schemeClr val="accent2"/>
          </a:lnRef>
          <a:fillRef idx="2">
            <a:schemeClr val="accent2"/>
          </a:fillRef>
          <a:effectRef idx="1">
            <a:schemeClr val="accent2"/>
          </a:effectRef>
          <a:fontRef idx="minor">
            <a:schemeClr val="dk1"/>
          </a:fontRef>
        </p:style>
        <p:txBody>
          <a:bodyPr rtlCol="0" anchor="ctr"/>
          <a:lstStyle/>
          <a:p>
            <a:pPr indent="177800"/>
            <a:r>
              <a:rPr lang="fr-FR" sz="1600" b="1" dirty="0" smtClean="0">
                <a:solidFill>
                  <a:schemeClr val="bg1"/>
                </a:solidFill>
              </a:rPr>
              <a:t>Trouble visuel </a:t>
            </a:r>
          </a:p>
          <a:p>
            <a:pPr indent="177800"/>
            <a:r>
              <a:rPr lang="fr-FR" sz="1600" b="1" dirty="0" smtClean="0">
                <a:solidFill>
                  <a:schemeClr val="bg1"/>
                </a:solidFill>
              </a:rPr>
              <a:t>Nystagmus</a:t>
            </a:r>
          </a:p>
          <a:p>
            <a:pPr indent="177800"/>
            <a:r>
              <a:rPr lang="fr-FR" sz="1600" b="1" dirty="0" smtClean="0">
                <a:solidFill>
                  <a:schemeClr val="bg1"/>
                </a:solidFill>
              </a:rPr>
              <a:t>Vertige s (vestibulaire)</a:t>
            </a:r>
          </a:p>
          <a:p>
            <a:pPr indent="177800"/>
            <a:r>
              <a:rPr lang="fr-FR" sz="1600" b="1" dirty="0" smtClean="0">
                <a:solidFill>
                  <a:schemeClr val="bg1"/>
                </a:solidFill>
              </a:rPr>
              <a:t>Trouble auditive</a:t>
            </a:r>
          </a:p>
          <a:p>
            <a:pPr indent="177800"/>
            <a:r>
              <a:rPr lang="fr-FR" sz="1600" b="1" dirty="0" smtClean="0">
                <a:solidFill>
                  <a:schemeClr val="bg1"/>
                </a:solidFill>
              </a:rPr>
              <a:t>Trouble de la phonation </a:t>
            </a:r>
          </a:p>
          <a:p>
            <a:pPr indent="177800"/>
            <a:r>
              <a:rPr lang="fr-FR" sz="1600" b="1" dirty="0" smtClean="0">
                <a:solidFill>
                  <a:schemeClr val="bg1"/>
                </a:solidFill>
              </a:rPr>
              <a:t>Trouble de la déglutition</a:t>
            </a:r>
          </a:p>
          <a:p>
            <a:pPr indent="177800"/>
            <a:r>
              <a:rPr lang="fr-FR" sz="1600" b="1" dirty="0" smtClean="0">
                <a:solidFill>
                  <a:schemeClr val="bg1"/>
                </a:solidFill>
              </a:rPr>
              <a:t>Apnée de sommeil</a:t>
            </a:r>
          </a:p>
          <a:p>
            <a:pPr indent="177800"/>
            <a:r>
              <a:rPr lang="fr-FR" sz="1600" b="1" dirty="0" smtClean="0">
                <a:solidFill>
                  <a:schemeClr val="bg1"/>
                </a:solidFill>
              </a:rPr>
              <a:t>Syncope</a:t>
            </a:r>
          </a:p>
        </p:txBody>
      </p:sp>
      <p:sp>
        <p:nvSpPr>
          <p:cNvPr id="18" name="Rectangle 17"/>
          <p:cNvSpPr/>
          <p:nvPr/>
        </p:nvSpPr>
        <p:spPr>
          <a:xfrm>
            <a:off x="6000728" y="4286256"/>
            <a:ext cx="3143272" cy="2000264"/>
          </a:xfrm>
          <a:prstGeom prst="rect">
            <a:avLst/>
          </a:prstGeom>
          <a:solidFill>
            <a:srgbClr val="FFC000"/>
          </a:solidFill>
        </p:spPr>
        <p:style>
          <a:lnRef idx="1">
            <a:schemeClr val="accent5"/>
          </a:lnRef>
          <a:fillRef idx="2">
            <a:schemeClr val="accent5"/>
          </a:fillRef>
          <a:effectRef idx="1">
            <a:schemeClr val="accent5"/>
          </a:effectRef>
          <a:fontRef idx="minor">
            <a:schemeClr val="dk1"/>
          </a:fontRef>
        </p:style>
        <p:txBody>
          <a:bodyPr rtlCol="0" anchor="ctr"/>
          <a:lstStyle/>
          <a:p>
            <a:pPr marL="900113" indent="-531813"/>
            <a:r>
              <a:rPr lang="fr-FR" sz="1600" b="1" dirty="0" smtClean="0">
                <a:solidFill>
                  <a:schemeClr val="bg1"/>
                </a:solidFill>
              </a:rPr>
              <a:t>Dissociation thermoalgésique</a:t>
            </a:r>
          </a:p>
          <a:p>
            <a:pPr marL="900113" indent="-531813"/>
            <a:r>
              <a:rPr lang="fr-FR" sz="1600" b="1" dirty="0" smtClean="0">
                <a:solidFill>
                  <a:schemeClr val="bg1"/>
                </a:solidFill>
              </a:rPr>
              <a:t>Déficit moteur  - syndrome pyramidal</a:t>
            </a:r>
          </a:p>
          <a:p>
            <a:pPr marL="900113" indent="-531813"/>
            <a:r>
              <a:rPr lang="fr-FR" sz="1600" b="1" dirty="0" smtClean="0">
                <a:solidFill>
                  <a:schemeClr val="bg1"/>
                </a:solidFill>
              </a:rPr>
              <a:t>Syndrome cordonal postérieur</a:t>
            </a:r>
          </a:p>
          <a:p>
            <a:pPr marL="900113" indent="-531813"/>
            <a:r>
              <a:rPr lang="fr-FR" sz="1600" b="1" dirty="0" smtClean="0">
                <a:solidFill>
                  <a:schemeClr val="bg1"/>
                </a:solidFill>
              </a:rPr>
              <a:t>Troubles sphinctériens</a:t>
            </a:r>
          </a:p>
          <a:p>
            <a:pPr marL="900113" indent="-531813"/>
            <a:r>
              <a:rPr lang="fr-FR" sz="1600" b="1" dirty="0" smtClean="0">
                <a:solidFill>
                  <a:schemeClr val="bg1"/>
                </a:solidFill>
              </a:rPr>
              <a:t>Douleur neuropathique</a:t>
            </a:r>
          </a:p>
          <a:p>
            <a:pPr marL="900113" indent="-531813"/>
            <a:r>
              <a:rPr lang="fr-FR" sz="1600" b="1" dirty="0" smtClean="0">
                <a:solidFill>
                  <a:schemeClr val="bg1"/>
                </a:solidFill>
              </a:rPr>
              <a:t>Amyotrophie (main en griffe)</a:t>
            </a:r>
            <a:endParaRPr lang="fr-FR" sz="1600" b="1" dirty="0">
              <a:solidFill>
                <a:schemeClr val="bg1"/>
              </a:solidFill>
            </a:endParaRPr>
          </a:p>
        </p:txBody>
      </p:sp>
      <p:sp>
        <p:nvSpPr>
          <p:cNvPr id="19" name="Rectangle 18"/>
          <p:cNvSpPr/>
          <p:nvPr/>
        </p:nvSpPr>
        <p:spPr>
          <a:xfrm>
            <a:off x="3357554" y="4500571"/>
            <a:ext cx="2500330" cy="1376701"/>
          </a:xfrm>
          <a:prstGeom prst="rect">
            <a:avLst/>
          </a:prstGeom>
          <a:solidFill>
            <a:srgbClr val="92D050"/>
          </a:solidFill>
        </p:spPr>
        <p:style>
          <a:lnRef idx="1">
            <a:schemeClr val="accent4"/>
          </a:lnRef>
          <a:fillRef idx="2">
            <a:schemeClr val="accent4"/>
          </a:fillRef>
          <a:effectRef idx="1">
            <a:schemeClr val="accent4"/>
          </a:effectRef>
          <a:fontRef idx="minor">
            <a:schemeClr val="dk1"/>
          </a:fontRef>
        </p:style>
        <p:txBody>
          <a:bodyPr rtlCol="0" anchor="ctr"/>
          <a:lstStyle/>
          <a:p>
            <a:r>
              <a:rPr lang="fr-FR" sz="1600" b="1" dirty="0" smtClean="0">
                <a:solidFill>
                  <a:schemeClr val="bg1"/>
                </a:solidFill>
              </a:rPr>
              <a:t>Ataxie cérébelleuse  </a:t>
            </a:r>
          </a:p>
          <a:p>
            <a:r>
              <a:rPr lang="fr-FR" sz="1600" b="1" dirty="0" smtClean="0">
                <a:solidFill>
                  <a:schemeClr val="bg1"/>
                </a:solidFill>
              </a:rPr>
              <a:t>trouble de la coordination</a:t>
            </a:r>
            <a:endParaRPr lang="fr-FR" b="1" dirty="0">
              <a:solidFill>
                <a:schemeClr val="bg1"/>
              </a:solidFill>
            </a:endParaRPr>
          </a:p>
        </p:txBody>
      </p:sp>
      <p:sp>
        <p:nvSpPr>
          <p:cNvPr id="20" name="Rectangle à coins arrondis 19"/>
          <p:cNvSpPr/>
          <p:nvPr/>
        </p:nvSpPr>
        <p:spPr>
          <a:xfrm>
            <a:off x="2928926" y="2214554"/>
            <a:ext cx="2428892" cy="928695"/>
          </a:xfrm>
          <a:prstGeom prst="roundRect">
            <a:avLst/>
          </a:prstGeom>
          <a:solidFill>
            <a:srgbClr val="92D05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fr-FR" b="1" dirty="0" smtClean="0">
                <a:solidFill>
                  <a:schemeClr val="bg1"/>
                </a:solidFill>
              </a:rPr>
              <a:t>Compression</a:t>
            </a:r>
          </a:p>
          <a:p>
            <a:pPr algn="ctr"/>
            <a:r>
              <a:rPr lang="fr-FR" b="1" dirty="0" smtClean="0">
                <a:solidFill>
                  <a:schemeClr val="bg1"/>
                </a:solidFill>
              </a:rPr>
              <a:t> des éléments nerveux</a:t>
            </a:r>
            <a:endParaRPr lang="fr-FR" b="1" dirty="0">
              <a:solidFill>
                <a:schemeClr val="bg1"/>
              </a:solidFill>
            </a:endParaRPr>
          </a:p>
        </p:txBody>
      </p:sp>
      <p:sp>
        <p:nvSpPr>
          <p:cNvPr id="21" name="Ellipse 20"/>
          <p:cNvSpPr/>
          <p:nvPr/>
        </p:nvSpPr>
        <p:spPr>
          <a:xfrm>
            <a:off x="428628" y="3571877"/>
            <a:ext cx="1500166" cy="642943"/>
          </a:xfrm>
          <a:prstGeom prst="ellipse">
            <a:avLst/>
          </a:prstGeom>
          <a:solidFill>
            <a:srgbClr val="00B0F0"/>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200" b="1" dirty="0" smtClean="0">
                <a:solidFill>
                  <a:schemeClr val="bg1"/>
                </a:solidFill>
              </a:rPr>
              <a:t>Céphalées</a:t>
            </a:r>
          </a:p>
          <a:p>
            <a:pPr algn="ctr"/>
            <a:r>
              <a:rPr lang="fr-FR" sz="1200" b="1" dirty="0" smtClean="0">
                <a:solidFill>
                  <a:schemeClr val="bg1"/>
                </a:solidFill>
              </a:rPr>
              <a:t>occipitales </a:t>
            </a:r>
            <a:endParaRPr lang="fr-FR" sz="1200" b="1" dirty="0">
              <a:solidFill>
                <a:schemeClr val="bg1"/>
              </a:solidFill>
            </a:endParaRPr>
          </a:p>
        </p:txBody>
      </p:sp>
      <p:sp>
        <p:nvSpPr>
          <p:cNvPr id="23" name="Rectangle à coins arrondis 22"/>
          <p:cNvSpPr/>
          <p:nvPr/>
        </p:nvSpPr>
        <p:spPr>
          <a:xfrm>
            <a:off x="6286512" y="2071679"/>
            <a:ext cx="2643206" cy="857256"/>
          </a:xfrm>
          <a:prstGeom prst="roundRect">
            <a:avLst/>
          </a:prstGeom>
          <a:solidFill>
            <a:srgbClr val="FFFF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fr-FR" b="1" dirty="0" smtClean="0">
                <a:solidFill>
                  <a:schemeClr val="bg1"/>
                </a:solidFill>
              </a:rPr>
              <a:t>syringomyélie</a:t>
            </a:r>
            <a:endParaRPr lang="fr-FR" b="1" dirty="0">
              <a:solidFill>
                <a:schemeClr val="bg1"/>
              </a:solidFill>
            </a:endParaRPr>
          </a:p>
        </p:txBody>
      </p:sp>
      <p:cxnSp>
        <p:nvCxnSpPr>
          <p:cNvPr id="25" name="Connecteur droit avec flèche 24"/>
          <p:cNvCxnSpPr/>
          <p:nvPr/>
        </p:nvCxnSpPr>
        <p:spPr>
          <a:xfrm rot="5400000">
            <a:off x="3714744" y="1857363"/>
            <a:ext cx="571504" cy="1588"/>
          </a:xfrm>
          <a:prstGeom prst="straightConnector1">
            <a:avLst/>
          </a:prstGeom>
          <a:ln w="57150">
            <a:solidFill>
              <a:schemeClr val="accent1"/>
            </a:solidFill>
            <a:tailEnd type="arrow"/>
          </a:ln>
        </p:spPr>
        <p:style>
          <a:lnRef idx="1">
            <a:schemeClr val="accent2"/>
          </a:lnRef>
          <a:fillRef idx="0">
            <a:schemeClr val="accent2"/>
          </a:fillRef>
          <a:effectRef idx="0">
            <a:schemeClr val="accent2"/>
          </a:effectRef>
          <a:fontRef idx="minor">
            <a:schemeClr val="tx1"/>
          </a:fontRef>
        </p:style>
      </p:cxnSp>
      <p:cxnSp>
        <p:nvCxnSpPr>
          <p:cNvPr id="32" name="Connecteur droit avec flèche 31"/>
          <p:cNvCxnSpPr>
            <a:stCxn id="9" idx="3"/>
          </p:cNvCxnSpPr>
          <p:nvPr/>
        </p:nvCxnSpPr>
        <p:spPr>
          <a:xfrm>
            <a:off x="6572264" y="1122464"/>
            <a:ext cx="632624" cy="61120"/>
          </a:xfrm>
          <a:prstGeom prst="straightConnector1">
            <a:avLst/>
          </a:prstGeom>
          <a:ln w="57150">
            <a:solidFill>
              <a:schemeClr val="accent1"/>
            </a:solidFill>
            <a:tailEnd type="arrow"/>
          </a:ln>
        </p:spPr>
        <p:style>
          <a:lnRef idx="1">
            <a:schemeClr val="accent2"/>
          </a:lnRef>
          <a:fillRef idx="0">
            <a:schemeClr val="accent2"/>
          </a:fillRef>
          <a:effectRef idx="0">
            <a:schemeClr val="accent2"/>
          </a:effectRef>
          <a:fontRef idx="minor">
            <a:schemeClr val="tx1"/>
          </a:fontRef>
        </p:style>
      </p:cxnSp>
      <p:cxnSp>
        <p:nvCxnSpPr>
          <p:cNvPr id="36" name="Connecteur droit avec flèche 35"/>
          <p:cNvCxnSpPr/>
          <p:nvPr/>
        </p:nvCxnSpPr>
        <p:spPr>
          <a:xfrm rot="5400000">
            <a:off x="7821635" y="1963727"/>
            <a:ext cx="214315" cy="1588"/>
          </a:xfrm>
          <a:prstGeom prst="straightConnector1">
            <a:avLst/>
          </a:prstGeom>
          <a:ln w="57150">
            <a:solidFill>
              <a:schemeClr val="accent1"/>
            </a:solidFill>
            <a:tailEnd type="arrow"/>
          </a:ln>
        </p:spPr>
        <p:style>
          <a:lnRef idx="1">
            <a:schemeClr val="accent2"/>
          </a:lnRef>
          <a:fillRef idx="0">
            <a:schemeClr val="accent2"/>
          </a:fillRef>
          <a:effectRef idx="0">
            <a:schemeClr val="accent2"/>
          </a:effectRef>
          <a:fontRef idx="minor">
            <a:schemeClr val="tx1"/>
          </a:fontRef>
        </p:style>
      </p:cxnSp>
      <p:cxnSp>
        <p:nvCxnSpPr>
          <p:cNvPr id="38" name="Connecteur droit avec flèche 37"/>
          <p:cNvCxnSpPr>
            <a:endCxn id="15" idx="1"/>
          </p:cNvCxnSpPr>
          <p:nvPr/>
        </p:nvCxnSpPr>
        <p:spPr>
          <a:xfrm>
            <a:off x="5357818" y="2786060"/>
            <a:ext cx="1285884" cy="821537"/>
          </a:xfrm>
          <a:prstGeom prst="straightConnector1">
            <a:avLst/>
          </a:prstGeom>
          <a:ln w="57150">
            <a:solidFill>
              <a:schemeClr val="accent1"/>
            </a:solidFill>
            <a:tailEnd type="arrow"/>
          </a:ln>
        </p:spPr>
        <p:style>
          <a:lnRef idx="1">
            <a:schemeClr val="accent2"/>
          </a:lnRef>
          <a:fillRef idx="0">
            <a:schemeClr val="accent2"/>
          </a:fillRef>
          <a:effectRef idx="0">
            <a:schemeClr val="accent2"/>
          </a:effectRef>
          <a:fontRef idx="minor">
            <a:schemeClr val="tx1"/>
          </a:fontRef>
        </p:style>
      </p:cxnSp>
      <p:cxnSp>
        <p:nvCxnSpPr>
          <p:cNvPr id="39" name="Connecteur droit avec flèche 38"/>
          <p:cNvCxnSpPr/>
          <p:nvPr/>
        </p:nvCxnSpPr>
        <p:spPr>
          <a:xfrm rot="5400000">
            <a:off x="4608514" y="3393281"/>
            <a:ext cx="357191" cy="1588"/>
          </a:xfrm>
          <a:prstGeom prst="straightConnector1">
            <a:avLst/>
          </a:prstGeom>
          <a:ln w="57150">
            <a:solidFill>
              <a:schemeClr val="accent1"/>
            </a:solidFill>
            <a:tailEnd type="arrow"/>
          </a:ln>
        </p:spPr>
        <p:style>
          <a:lnRef idx="1">
            <a:schemeClr val="accent2"/>
          </a:lnRef>
          <a:fillRef idx="0">
            <a:schemeClr val="accent2"/>
          </a:fillRef>
          <a:effectRef idx="0">
            <a:schemeClr val="accent2"/>
          </a:effectRef>
          <a:fontRef idx="minor">
            <a:schemeClr val="tx1"/>
          </a:fontRef>
        </p:style>
      </p:cxnSp>
      <p:cxnSp>
        <p:nvCxnSpPr>
          <p:cNvPr id="40" name="Connecteur droit avec flèche 39"/>
          <p:cNvCxnSpPr/>
          <p:nvPr/>
        </p:nvCxnSpPr>
        <p:spPr>
          <a:xfrm rot="5400000">
            <a:off x="3250398" y="3178968"/>
            <a:ext cx="428628" cy="357190"/>
          </a:xfrm>
          <a:prstGeom prst="straightConnector1">
            <a:avLst/>
          </a:prstGeom>
          <a:ln w="57150">
            <a:solidFill>
              <a:schemeClr val="accent1"/>
            </a:solidFill>
            <a:tailEnd type="arrow"/>
          </a:ln>
        </p:spPr>
        <p:style>
          <a:lnRef idx="1">
            <a:schemeClr val="accent2"/>
          </a:lnRef>
          <a:fillRef idx="0">
            <a:schemeClr val="accent2"/>
          </a:fillRef>
          <a:effectRef idx="0">
            <a:schemeClr val="accent2"/>
          </a:effectRef>
          <a:fontRef idx="minor">
            <a:schemeClr val="tx1"/>
          </a:fontRef>
        </p:style>
      </p:cxnSp>
      <p:cxnSp>
        <p:nvCxnSpPr>
          <p:cNvPr id="41" name="Connecteur droit avec flèche 40"/>
          <p:cNvCxnSpPr>
            <a:stCxn id="14" idx="2"/>
            <a:endCxn id="21" idx="0"/>
          </p:cNvCxnSpPr>
          <p:nvPr/>
        </p:nvCxnSpPr>
        <p:spPr>
          <a:xfrm rot="16200000" flipH="1">
            <a:off x="982249" y="3375414"/>
            <a:ext cx="357191" cy="35735"/>
          </a:xfrm>
          <a:prstGeom prst="straightConnector1">
            <a:avLst/>
          </a:prstGeom>
          <a:ln w="57150">
            <a:solidFill>
              <a:schemeClr val="accent1"/>
            </a:solidFill>
            <a:tailEnd type="arrow"/>
          </a:ln>
        </p:spPr>
        <p:style>
          <a:lnRef idx="1">
            <a:schemeClr val="accent2"/>
          </a:lnRef>
          <a:fillRef idx="0">
            <a:schemeClr val="accent2"/>
          </a:fillRef>
          <a:effectRef idx="0">
            <a:schemeClr val="accent2"/>
          </a:effectRef>
          <a:fontRef idx="minor">
            <a:schemeClr val="tx1"/>
          </a:fontRef>
        </p:style>
      </p:cxnSp>
      <p:cxnSp>
        <p:nvCxnSpPr>
          <p:cNvPr id="42" name="Connecteur droit avec flèche 41"/>
          <p:cNvCxnSpPr/>
          <p:nvPr/>
        </p:nvCxnSpPr>
        <p:spPr>
          <a:xfrm rot="5400000">
            <a:off x="1070744" y="2213760"/>
            <a:ext cx="286547" cy="794"/>
          </a:xfrm>
          <a:prstGeom prst="straightConnector1">
            <a:avLst/>
          </a:prstGeom>
          <a:ln w="57150">
            <a:solidFill>
              <a:schemeClr val="accent1"/>
            </a:solidFill>
            <a:tailEnd type="arrow"/>
          </a:ln>
        </p:spPr>
        <p:style>
          <a:lnRef idx="1">
            <a:schemeClr val="accent2"/>
          </a:lnRef>
          <a:fillRef idx="0">
            <a:schemeClr val="accent2"/>
          </a:fillRef>
          <a:effectRef idx="0">
            <a:schemeClr val="accent2"/>
          </a:effectRef>
          <a:fontRef idx="minor">
            <a:schemeClr val="tx1"/>
          </a:fontRef>
        </p:style>
      </p:cxnSp>
      <p:cxnSp>
        <p:nvCxnSpPr>
          <p:cNvPr id="53" name="Connecteur droit avec flèche 52"/>
          <p:cNvCxnSpPr/>
          <p:nvPr/>
        </p:nvCxnSpPr>
        <p:spPr>
          <a:xfrm rot="5400000">
            <a:off x="4749801" y="4321181"/>
            <a:ext cx="214315" cy="1588"/>
          </a:xfrm>
          <a:prstGeom prst="straightConnector1">
            <a:avLst/>
          </a:prstGeom>
          <a:ln w="57150">
            <a:solidFill>
              <a:schemeClr val="accent1"/>
            </a:solidFill>
            <a:tailEnd type="arrow"/>
          </a:ln>
        </p:spPr>
        <p:style>
          <a:lnRef idx="1">
            <a:schemeClr val="accent2"/>
          </a:lnRef>
          <a:fillRef idx="0">
            <a:schemeClr val="accent2"/>
          </a:fillRef>
          <a:effectRef idx="0">
            <a:schemeClr val="accent2"/>
          </a:effectRef>
          <a:fontRef idx="minor">
            <a:schemeClr val="tx1"/>
          </a:fontRef>
        </p:style>
      </p:cxnSp>
      <p:cxnSp>
        <p:nvCxnSpPr>
          <p:cNvPr id="54" name="Connecteur droit avec flèche 53"/>
          <p:cNvCxnSpPr/>
          <p:nvPr/>
        </p:nvCxnSpPr>
        <p:spPr>
          <a:xfrm rot="5400000">
            <a:off x="7680346" y="4106867"/>
            <a:ext cx="214315" cy="1588"/>
          </a:xfrm>
          <a:prstGeom prst="straightConnector1">
            <a:avLst/>
          </a:prstGeom>
          <a:ln w="57150">
            <a:solidFill>
              <a:schemeClr val="accent1"/>
            </a:solidFill>
            <a:tailEnd type="arrow"/>
          </a:ln>
        </p:spPr>
        <p:style>
          <a:lnRef idx="1">
            <a:schemeClr val="accent2"/>
          </a:lnRef>
          <a:fillRef idx="0">
            <a:schemeClr val="accent2"/>
          </a:fillRef>
          <a:effectRef idx="0">
            <a:schemeClr val="accent2"/>
          </a:effectRef>
          <a:fontRef idx="minor">
            <a:schemeClr val="tx1"/>
          </a:fontRef>
        </p:style>
      </p:cxnSp>
      <p:cxnSp>
        <p:nvCxnSpPr>
          <p:cNvPr id="55" name="Connecteur droit avec flèche 54"/>
          <p:cNvCxnSpPr/>
          <p:nvPr/>
        </p:nvCxnSpPr>
        <p:spPr>
          <a:xfrm rot="5400000">
            <a:off x="2608249" y="4321181"/>
            <a:ext cx="214315" cy="1588"/>
          </a:xfrm>
          <a:prstGeom prst="straightConnector1">
            <a:avLst/>
          </a:prstGeom>
          <a:ln w="57150">
            <a:solidFill>
              <a:schemeClr val="accent1"/>
            </a:solidFill>
            <a:tailEnd type="arrow"/>
          </a:ln>
        </p:spPr>
        <p:style>
          <a:lnRef idx="1">
            <a:schemeClr val="accent2"/>
          </a:lnRef>
          <a:fillRef idx="0">
            <a:schemeClr val="accent2"/>
          </a:fillRef>
          <a:effectRef idx="0">
            <a:schemeClr val="accent2"/>
          </a:effectRef>
          <a:fontRef idx="minor">
            <a:schemeClr val="tx1"/>
          </a:fontRef>
        </p:style>
      </p:cxnSp>
      <p:cxnSp>
        <p:nvCxnSpPr>
          <p:cNvPr id="56" name="Connecteur droit avec flèche 55"/>
          <p:cNvCxnSpPr/>
          <p:nvPr/>
        </p:nvCxnSpPr>
        <p:spPr>
          <a:xfrm rot="5400000">
            <a:off x="7608909" y="3106735"/>
            <a:ext cx="214315" cy="1588"/>
          </a:xfrm>
          <a:prstGeom prst="straightConnector1">
            <a:avLst/>
          </a:prstGeom>
          <a:ln w="57150">
            <a:solidFill>
              <a:schemeClr val="accent1"/>
            </a:solidFill>
            <a:tailEnd type="arrow"/>
          </a:ln>
        </p:spPr>
        <p:style>
          <a:lnRef idx="1">
            <a:schemeClr val="accent2"/>
          </a:lnRef>
          <a:fillRef idx="0">
            <a:schemeClr val="accent2"/>
          </a:fillRef>
          <a:effectRef idx="0">
            <a:schemeClr val="accent2"/>
          </a:effectRef>
          <a:fontRef idx="minor">
            <a:schemeClr val="tx1"/>
          </a:fontRef>
        </p:style>
      </p:cxnSp>
      <p:cxnSp>
        <p:nvCxnSpPr>
          <p:cNvPr id="58" name="Forme 57"/>
          <p:cNvCxnSpPr>
            <a:endCxn id="11" idx="0"/>
          </p:cNvCxnSpPr>
          <p:nvPr/>
        </p:nvCxnSpPr>
        <p:spPr>
          <a:xfrm rot="10800000" flipV="1">
            <a:off x="1214414" y="1071547"/>
            <a:ext cx="928694" cy="285752"/>
          </a:xfrm>
          <a:prstGeom prst="bentConnector2">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64" name="Connecteur droit avec flèche 63"/>
          <p:cNvCxnSpPr/>
          <p:nvPr/>
        </p:nvCxnSpPr>
        <p:spPr>
          <a:xfrm rot="5400000">
            <a:off x="7180280" y="4106867"/>
            <a:ext cx="214315" cy="1588"/>
          </a:xfrm>
          <a:prstGeom prst="straightConnector1">
            <a:avLst/>
          </a:prstGeom>
          <a:ln w="57150">
            <a:solidFill>
              <a:schemeClr val="accent1"/>
            </a:solidFill>
            <a:tailEnd type="arrow"/>
          </a:ln>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rgbClr val="00B0F0"/>
                </a:solidFill>
              </a:rPr>
              <a:t>Imageries:</a:t>
            </a:r>
            <a:endParaRPr lang="fr-FR" dirty="0">
              <a:solidFill>
                <a:srgbClr val="00B0F0"/>
              </a:solidFill>
            </a:endParaRPr>
          </a:p>
        </p:txBody>
      </p:sp>
      <p:sp>
        <p:nvSpPr>
          <p:cNvPr id="5" name="Espace réservé du contenu 4"/>
          <p:cNvSpPr>
            <a:spLocks noGrp="1"/>
          </p:cNvSpPr>
          <p:nvPr>
            <p:ph sz="quarter" idx="2"/>
          </p:nvPr>
        </p:nvSpPr>
        <p:spPr>
          <a:xfrm>
            <a:off x="457200" y="1516913"/>
            <a:ext cx="3971924" cy="4126665"/>
          </a:xfrm>
        </p:spPr>
        <p:txBody>
          <a:bodyPr>
            <a:normAutofit fontScale="92500" lnSpcReduction="10000"/>
          </a:bodyPr>
          <a:lstStyle/>
          <a:p>
            <a:r>
              <a:rPr lang="fr-FR" dirty="0" smtClean="0"/>
              <a:t>Radiographie standard:</a:t>
            </a:r>
          </a:p>
          <a:p>
            <a:pPr lvl="1"/>
            <a:r>
              <a:rPr lang="fr-FR" dirty="0" smtClean="0"/>
              <a:t>Malformation osseuses</a:t>
            </a:r>
          </a:p>
          <a:p>
            <a:pPr lvl="1">
              <a:buFontTx/>
              <a:buChar char="-"/>
            </a:pPr>
            <a:r>
              <a:rPr lang="fr-FR" dirty="0" smtClean="0"/>
              <a:t>Impression basilaire</a:t>
            </a:r>
          </a:p>
          <a:p>
            <a:pPr lvl="1">
              <a:buFontTx/>
              <a:buChar char="-"/>
            </a:pPr>
            <a:r>
              <a:rPr lang="fr-FR" dirty="0" smtClean="0"/>
              <a:t>Platybasie</a:t>
            </a:r>
          </a:p>
          <a:p>
            <a:pPr lvl="1">
              <a:buFontTx/>
              <a:buChar char="-"/>
            </a:pPr>
            <a:r>
              <a:rPr lang="fr-FR" dirty="0" smtClean="0"/>
              <a:t>Assimilation de l’Atlas</a:t>
            </a:r>
          </a:p>
          <a:p>
            <a:pPr lvl="1">
              <a:buFontTx/>
              <a:buChar char="-"/>
            </a:pPr>
            <a:endParaRPr lang="fr-FR" dirty="0" smtClean="0"/>
          </a:p>
          <a:p>
            <a:r>
              <a:rPr lang="fr-FR" dirty="0" smtClean="0"/>
              <a:t>TDM : étude des malformations osseuses </a:t>
            </a:r>
          </a:p>
          <a:p>
            <a:endParaRPr lang="fr-FR" dirty="0" smtClean="0"/>
          </a:p>
          <a:p>
            <a:r>
              <a:rPr lang="fr-FR" dirty="0" smtClean="0"/>
              <a:t>IRM: </a:t>
            </a:r>
            <a:r>
              <a:rPr lang="fr-FR" dirty="0" smtClean="0">
                <a:solidFill>
                  <a:srgbClr val="FFFF00"/>
                </a:solidFill>
              </a:rPr>
              <a:t>gold standard</a:t>
            </a:r>
          </a:p>
          <a:p>
            <a:pPr lvl="1"/>
            <a:r>
              <a:rPr lang="fr-FR" dirty="0" smtClean="0"/>
              <a:t>Etude morphologique</a:t>
            </a:r>
          </a:p>
          <a:p>
            <a:pPr lvl="1"/>
            <a:r>
              <a:rPr lang="fr-FR" dirty="0" smtClean="0">
                <a:solidFill>
                  <a:srgbClr val="FFFF00"/>
                </a:solidFill>
              </a:rPr>
              <a:t>Ciné-IRM: flux</a:t>
            </a:r>
            <a:endParaRPr lang="fr-FR" dirty="0" smtClean="0"/>
          </a:p>
          <a:p>
            <a:pPr lvl="1"/>
            <a:endParaRPr lang="fr-FR" dirty="0" smtClean="0"/>
          </a:p>
        </p:txBody>
      </p:sp>
      <p:sp>
        <p:nvSpPr>
          <p:cNvPr id="7" name="Espace réservé du pied de page 6"/>
          <p:cNvSpPr>
            <a:spLocks noGrp="1"/>
          </p:cNvSpPr>
          <p:nvPr>
            <p:ph type="ftr" sz="quarter" idx="11"/>
          </p:nvPr>
        </p:nvSpPr>
        <p:spPr/>
        <p:txBody>
          <a:bodyPr/>
          <a:lstStyle/>
          <a:p>
            <a:r>
              <a:rPr lang="pt-BR" smtClean="0"/>
              <a:t>Syrinx 2020/ H . KHECHFOUD -faculte de medecine de Bejaia</a:t>
            </a:r>
            <a:endParaRPr lang="fr-FR"/>
          </a:p>
        </p:txBody>
      </p:sp>
      <p:pic>
        <p:nvPicPr>
          <p:cNvPr id="6" name="Picture 2"/>
          <p:cNvPicPr>
            <a:picLocks noChangeAspect="1" noChangeArrowheads="1"/>
          </p:cNvPicPr>
          <p:nvPr/>
        </p:nvPicPr>
        <p:blipFill>
          <a:blip r:embed="rId2" cstate="print"/>
          <a:srcRect/>
          <a:stretch>
            <a:fillRect/>
          </a:stretch>
        </p:blipFill>
        <p:spPr bwMode="auto">
          <a:xfrm>
            <a:off x="4643438" y="664565"/>
            <a:ext cx="3914781" cy="50504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428605"/>
            <a:ext cx="8229600" cy="714380"/>
          </a:xfrm>
        </p:spPr>
        <p:txBody>
          <a:bodyPr>
            <a:normAutofit fontScale="90000"/>
          </a:bodyPr>
          <a:lstStyle/>
          <a:p>
            <a:r>
              <a:rPr lang="fr-FR" dirty="0" smtClean="0"/>
              <a:t>TDM:</a:t>
            </a:r>
            <a:br>
              <a:rPr lang="fr-FR" dirty="0" smtClean="0"/>
            </a:br>
            <a:endParaRPr lang="fr-FR" dirty="0"/>
          </a:p>
        </p:txBody>
      </p:sp>
      <p:sp>
        <p:nvSpPr>
          <p:cNvPr id="5" name="Espace réservé du contenu 4"/>
          <p:cNvSpPr>
            <a:spLocks noGrp="1"/>
          </p:cNvSpPr>
          <p:nvPr>
            <p:ph sz="quarter" idx="2"/>
          </p:nvPr>
        </p:nvSpPr>
        <p:spPr>
          <a:xfrm>
            <a:off x="457200" y="1000108"/>
            <a:ext cx="8258204" cy="2000264"/>
          </a:xfrm>
        </p:spPr>
        <p:txBody>
          <a:bodyPr>
            <a:normAutofit/>
          </a:bodyPr>
          <a:lstStyle/>
          <a:p>
            <a:pPr lvl="1"/>
            <a:r>
              <a:rPr lang="fr-FR" dirty="0" smtClean="0"/>
              <a:t>Etude précise des  malformation osseuse.</a:t>
            </a:r>
          </a:p>
          <a:p>
            <a:pPr lvl="1"/>
            <a:r>
              <a:rPr lang="fr-FR" dirty="0" smtClean="0"/>
              <a:t>Possibilité reconstruction osseuse.</a:t>
            </a:r>
          </a:p>
          <a:p>
            <a:pPr lvl="1"/>
            <a:r>
              <a:rPr lang="fr-FR" dirty="0" smtClean="0"/>
              <a:t>Syrinx : image iso-dense sans rehaussement après </a:t>
            </a:r>
            <a:r>
              <a:rPr lang="fr-FR" dirty="0" err="1" smtClean="0"/>
              <a:t>inj</a:t>
            </a:r>
            <a:r>
              <a:rPr lang="fr-FR" dirty="0" smtClean="0"/>
              <a:t>. PC.</a:t>
            </a:r>
          </a:p>
          <a:p>
            <a:pPr lvl="1"/>
            <a:r>
              <a:rPr lang="fr-FR" dirty="0" smtClean="0"/>
              <a:t>TDM dynamique (instabilité inter-</a:t>
            </a:r>
            <a:r>
              <a:rPr lang="fr-FR" dirty="0" err="1" smtClean="0"/>
              <a:t>facéttale</a:t>
            </a:r>
            <a:r>
              <a:rPr lang="fr-FR" dirty="0" smtClean="0"/>
              <a:t> (Goel. 2019)</a:t>
            </a:r>
            <a:endParaRPr lang="fr-FR" dirty="0"/>
          </a:p>
        </p:txBody>
      </p:sp>
      <p:sp>
        <p:nvSpPr>
          <p:cNvPr id="7" name="Espace réservé du pied de page 6"/>
          <p:cNvSpPr>
            <a:spLocks noGrp="1"/>
          </p:cNvSpPr>
          <p:nvPr>
            <p:ph type="ftr" sz="quarter" idx="11"/>
          </p:nvPr>
        </p:nvSpPr>
        <p:spPr/>
        <p:txBody>
          <a:bodyPr/>
          <a:lstStyle/>
          <a:p>
            <a:r>
              <a:rPr lang="pt-BR" smtClean="0"/>
              <a:t>Syrinx 2020/ H . KHECHFOUD -faculte de medecine de Bejaia</a:t>
            </a:r>
            <a:endParaRPr lang="fr-FR"/>
          </a:p>
        </p:txBody>
      </p:sp>
      <p:pic>
        <p:nvPicPr>
          <p:cNvPr id="6146" name="Picture 2"/>
          <p:cNvPicPr>
            <a:picLocks noChangeAspect="1" noChangeArrowheads="1"/>
          </p:cNvPicPr>
          <p:nvPr/>
        </p:nvPicPr>
        <p:blipFill>
          <a:blip r:embed="rId2" cstate="print"/>
          <a:srcRect/>
          <a:stretch>
            <a:fillRect/>
          </a:stretch>
        </p:blipFill>
        <p:spPr bwMode="auto">
          <a:xfrm>
            <a:off x="4071934" y="3214687"/>
            <a:ext cx="4964270" cy="2571768"/>
          </a:xfrm>
          <a:prstGeom prst="rect">
            <a:avLst/>
          </a:prstGeom>
          <a:noFill/>
          <a:ln w="9525">
            <a:noFill/>
            <a:miter lim="800000"/>
            <a:headEnd/>
            <a:tailEnd/>
          </a:ln>
          <a:effectLst/>
        </p:spPr>
      </p:pic>
      <p:pic>
        <p:nvPicPr>
          <p:cNvPr id="6147" name="Picture 3"/>
          <p:cNvPicPr>
            <a:picLocks noChangeAspect="1" noChangeArrowheads="1"/>
          </p:cNvPicPr>
          <p:nvPr/>
        </p:nvPicPr>
        <p:blipFill>
          <a:blip r:embed="rId3" cstate="print"/>
          <a:srcRect/>
          <a:stretch>
            <a:fillRect/>
          </a:stretch>
        </p:blipFill>
        <p:spPr bwMode="auto">
          <a:xfrm>
            <a:off x="500034" y="3143249"/>
            <a:ext cx="3571900" cy="29231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85782" y="1071545"/>
            <a:ext cx="3200400" cy="730251"/>
          </a:xfrm>
        </p:spPr>
        <p:txBody>
          <a:bodyPr>
            <a:noAutofit/>
          </a:bodyPr>
          <a:lstStyle/>
          <a:p>
            <a:r>
              <a:rPr lang="fr-FR" sz="3600" dirty="0" smtClean="0">
                <a:solidFill>
                  <a:srgbClr val="0070C0"/>
                </a:solidFill>
              </a:rPr>
              <a:t>Syringomyélie</a:t>
            </a:r>
            <a:br>
              <a:rPr lang="fr-FR" sz="3600" dirty="0" smtClean="0">
                <a:solidFill>
                  <a:srgbClr val="0070C0"/>
                </a:solidFill>
              </a:rPr>
            </a:br>
            <a:r>
              <a:rPr lang="fr-FR" sz="3600" dirty="0" smtClean="0">
                <a:solidFill>
                  <a:srgbClr val="0070C0"/>
                </a:solidFill>
              </a:rPr>
              <a:t/>
            </a:r>
            <a:br>
              <a:rPr lang="fr-FR" sz="3600" dirty="0" smtClean="0">
                <a:solidFill>
                  <a:srgbClr val="0070C0"/>
                </a:solidFill>
              </a:rPr>
            </a:br>
            <a:r>
              <a:rPr lang="fr-FR" sz="3600" dirty="0" smtClean="0">
                <a:solidFill>
                  <a:srgbClr val="0070C0"/>
                </a:solidFill>
              </a:rPr>
              <a:t/>
            </a:r>
            <a:br>
              <a:rPr lang="fr-FR" sz="3600" dirty="0" smtClean="0">
                <a:solidFill>
                  <a:srgbClr val="0070C0"/>
                </a:solidFill>
              </a:rPr>
            </a:br>
            <a:r>
              <a:rPr lang="fr-FR" sz="3600" dirty="0" smtClean="0">
                <a:solidFill>
                  <a:srgbClr val="0070C0"/>
                </a:solidFill>
              </a:rPr>
              <a:t/>
            </a:r>
            <a:br>
              <a:rPr lang="fr-FR" sz="3600" dirty="0" smtClean="0">
                <a:solidFill>
                  <a:srgbClr val="0070C0"/>
                </a:solidFill>
              </a:rPr>
            </a:br>
            <a:endParaRPr lang="fr-FR" sz="3600" dirty="0">
              <a:solidFill>
                <a:srgbClr val="0070C0"/>
              </a:solidFill>
            </a:endParaRPr>
          </a:p>
        </p:txBody>
      </p:sp>
      <p:sp>
        <p:nvSpPr>
          <p:cNvPr id="10" name="Espace réservé du texte 9"/>
          <p:cNvSpPr>
            <a:spLocks noGrp="1"/>
          </p:cNvSpPr>
          <p:nvPr>
            <p:ph type="body" idx="2"/>
          </p:nvPr>
        </p:nvSpPr>
        <p:spPr/>
        <p:txBody>
          <a:bodyPr>
            <a:normAutofit/>
          </a:bodyPr>
          <a:lstStyle/>
          <a:p>
            <a:r>
              <a:rPr lang="fr-FR" sz="6000" dirty="0" smtClean="0">
                <a:solidFill>
                  <a:srgbClr val="00B0F0"/>
                </a:solidFill>
              </a:rPr>
              <a:t>IRM</a:t>
            </a:r>
            <a:endParaRPr lang="fr-FR" sz="6000" dirty="0">
              <a:solidFill>
                <a:srgbClr val="00B0F0"/>
              </a:solidFill>
            </a:endParaRPr>
          </a:p>
        </p:txBody>
      </p:sp>
      <p:sp>
        <p:nvSpPr>
          <p:cNvPr id="9" name="Espace réservé du contenu 8"/>
          <p:cNvSpPr>
            <a:spLocks noGrp="1"/>
          </p:cNvSpPr>
          <p:nvPr>
            <p:ph sz="half" idx="1"/>
          </p:nvPr>
        </p:nvSpPr>
        <p:spPr>
          <a:xfrm>
            <a:off x="457200" y="1981200"/>
            <a:ext cx="8258204" cy="3810000"/>
          </a:xfrm>
        </p:spPr>
        <p:txBody>
          <a:bodyPr>
            <a:normAutofit/>
          </a:bodyPr>
          <a:lstStyle/>
          <a:p>
            <a:r>
              <a:rPr lang="fr-FR" dirty="0" smtClean="0"/>
              <a:t>Morphologique: </a:t>
            </a:r>
          </a:p>
          <a:p>
            <a:pPr lvl="1"/>
            <a:r>
              <a:rPr lang="fr-FR" dirty="0" smtClean="0"/>
              <a:t>Possibilité d’étudie toute la moelle épinière.</a:t>
            </a:r>
          </a:p>
          <a:p>
            <a:pPr lvl="1"/>
            <a:r>
              <a:rPr lang="fr-FR" dirty="0" smtClean="0"/>
              <a:t>Hypo-intense et T1.</a:t>
            </a:r>
          </a:p>
          <a:p>
            <a:pPr lvl="8">
              <a:buNone/>
            </a:pPr>
            <a:r>
              <a:rPr lang="fr-FR" dirty="0" smtClean="0"/>
              <a:t>                              </a:t>
            </a:r>
            <a:r>
              <a:rPr lang="fr-FR" sz="2400" dirty="0" smtClean="0"/>
              <a:t>    suit le signale de LCR</a:t>
            </a:r>
            <a:endParaRPr lang="fr-FR" dirty="0" smtClean="0"/>
          </a:p>
          <a:p>
            <a:pPr lvl="1"/>
            <a:r>
              <a:rPr lang="fr-FR" dirty="0" smtClean="0"/>
              <a:t>Hyper-intense en T2 </a:t>
            </a:r>
          </a:p>
          <a:p>
            <a:pPr lvl="1"/>
            <a:r>
              <a:rPr lang="fr-FR" dirty="0" smtClean="0"/>
              <a:t>Pas de rehaussement après </a:t>
            </a:r>
            <a:r>
              <a:rPr lang="fr-FR" dirty="0" err="1" smtClean="0"/>
              <a:t>inj</a:t>
            </a:r>
            <a:r>
              <a:rPr lang="fr-FR" dirty="0" smtClean="0"/>
              <a:t> </a:t>
            </a:r>
            <a:r>
              <a:rPr lang="fr-FR" dirty="0" err="1" smtClean="0"/>
              <a:t>Gado</a:t>
            </a:r>
            <a:r>
              <a:rPr lang="fr-FR" dirty="0" smtClean="0"/>
              <a:t> (différence des tumeurs</a:t>
            </a:r>
          </a:p>
          <a:p>
            <a:pPr lvl="1"/>
            <a:r>
              <a:rPr lang="fr-FR" dirty="0" smtClean="0"/>
              <a:t>Permet la classification en catégorie </a:t>
            </a:r>
            <a:r>
              <a:rPr lang="fr-FR" dirty="0" smtClean="0">
                <a:solidFill>
                  <a:srgbClr val="00B050"/>
                </a:solidFill>
              </a:rPr>
              <a:t>(Aghakhani-1999)</a:t>
            </a:r>
            <a:endParaRPr lang="fr-FR" dirty="0">
              <a:solidFill>
                <a:srgbClr val="00B050"/>
              </a:solidFill>
            </a:endParaRPr>
          </a:p>
        </p:txBody>
      </p:sp>
      <p:sp>
        <p:nvSpPr>
          <p:cNvPr id="7" name="Espace réservé du pied de page 6"/>
          <p:cNvSpPr>
            <a:spLocks noGrp="1"/>
          </p:cNvSpPr>
          <p:nvPr>
            <p:ph type="ftr" sz="quarter" idx="11"/>
          </p:nvPr>
        </p:nvSpPr>
        <p:spPr/>
        <p:txBody>
          <a:bodyPr/>
          <a:lstStyle/>
          <a:p>
            <a:r>
              <a:rPr lang="pt-BR" smtClean="0"/>
              <a:t>Syrinx 2020/ H . KHECHFOUD -faculte de medecine de Bejaia</a:t>
            </a:r>
            <a:endParaRPr lang="fr-FR"/>
          </a:p>
        </p:txBody>
      </p:sp>
      <p:sp>
        <p:nvSpPr>
          <p:cNvPr id="12" name="Accolade fermante 11"/>
          <p:cNvSpPr/>
          <p:nvPr/>
        </p:nvSpPr>
        <p:spPr>
          <a:xfrm>
            <a:off x="3857620" y="3071809"/>
            <a:ext cx="428628" cy="107157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85782" y="1071545"/>
            <a:ext cx="3200400" cy="730251"/>
          </a:xfrm>
        </p:spPr>
        <p:txBody>
          <a:bodyPr>
            <a:noAutofit/>
          </a:bodyPr>
          <a:lstStyle/>
          <a:p>
            <a:r>
              <a:rPr lang="fr-FR" sz="3600" dirty="0" smtClean="0">
                <a:solidFill>
                  <a:srgbClr val="0070C0"/>
                </a:solidFill>
              </a:rPr>
              <a:t>Syringomyélie</a:t>
            </a:r>
            <a:br>
              <a:rPr lang="fr-FR" sz="3600" dirty="0" smtClean="0">
                <a:solidFill>
                  <a:srgbClr val="0070C0"/>
                </a:solidFill>
              </a:rPr>
            </a:br>
            <a:r>
              <a:rPr lang="fr-FR" sz="3600" dirty="0" smtClean="0">
                <a:solidFill>
                  <a:srgbClr val="0070C0"/>
                </a:solidFill>
              </a:rPr>
              <a:t/>
            </a:r>
            <a:br>
              <a:rPr lang="fr-FR" sz="3600" dirty="0" smtClean="0">
                <a:solidFill>
                  <a:srgbClr val="0070C0"/>
                </a:solidFill>
              </a:rPr>
            </a:br>
            <a:r>
              <a:rPr lang="fr-FR" sz="3600" dirty="0" smtClean="0">
                <a:solidFill>
                  <a:srgbClr val="0070C0"/>
                </a:solidFill>
              </a:rPr>
              <a:t/>
            </a:r>
            <a:br>
              <a:rPr lang="fr-FR" sz="3600" dirty="0" smtClean="0">
                <a:solidFill>
                  <a:srgbClr val="0070C0"/>
                </a:solidFill>
              </a:rPr>
            </a:br>
            <a:r>
              <a:rPr lang="fr-FR" sz="3600" dirty="0" smtClean="0">
                <a:solidFill>
                  <a:srgbClr val="0070C0"/>
                </a:solidFill>
              </a:rPr>
              <a:t/>
            </a:r>
            <a:br>
              <a:rPr lang="fr-FR" sz="3600" dirty="0" smtClean="0">
                <a:solidFill>
                  <a:srgbClr val="0070C0"/>
                </a:solidFill>
              </a:rPr>
            </a:br>
            <a:endParaRPr lang="fr-FR" sz="3600" dirty="0">
              <a:solidFill>
                <a:srgbClr val="0070C0"/>
              </a:solidFill>
            </a:endParaRPr>
          </a:p>
        </p:txBody>
      </p:sp>
      <p:sp>
        <p:nvSpPr>
          <p:cNvPr id="10" name="Espace réservé du texte 9"/>
          <p:cNvSpPr>
            <a:spLocks noGrp="1"/>
          </p:cNvSpPr>
          <p:nvPr>
            <p:ph type="body" idx="2"/>
          </p:nvPr>
        </p:nvSpPr>
        <p:spPr/>
        <p:txBody>
          <a:bodyPr>
            <a:normAutofit/>
          </a:bodyPr>
          <a:lstStyle/>
          <a:p>
            <a:r>
              <a:rPr lang="fr-FR" sz="6000" dirty="0" smtClean="0">
                <a:solidFill>
                  <a:srgbClr val="00B0F0"/>
                </a:solidFill>
              </a:rPr>
              <a:t>IRM</a:t>
            </a:r>
            <a:endParaRPr lang="fr-FR" sz="6000" dirty="0">
              <a:solidFill>
                <a:srgbClr val="00B0F0"/>
              </a:solidFill>
            </a:endParaRPr>
          </a:p>
        </p:txBody>
      </p:sp>
      <p:sp>
        <p:nvSpPr>
          <p:cNvPr id="9" name="Espace réservé du contenu 8"/>
          <p:cNvSpPr>
            <a:spLocks noGrp="1"/>
          </p:cNvSpPr>
          <p:nvPr>
            <p:ph sz="half" idx="1"/>
          </p:nvPr>
        </p:nvSpPr>
        <p:spPr>
          <a:xfrm>
            <a:off x="457200" y="1785927"/>
            <a:ext cx="8258204" cy="3810000"/>
          </a:xfrm>
        </p:spPr>
        <p:txBody>
          <a:bodyPr>
            <a:normAutofit fontScale="92500"/>
          </a:bodyPr>
          <a:lstStyle/>
          <a:p>
            <a:r>
              <a:rPr lang="fr-FR" dirty="0" smtClean="0"/>
              <a:t>Morphologique: </a:t>
            </a:r>
          </a:p>
          <a:p>
            <a:pPr lvl="1"/>
            <a:r>
              <a:rPr lang="fr-FR" dirty="0" smtClean="0"/>
              <a:t>Possibilité d’étudie toute la moelle épinière.</a:t>
            </a:r>
          </a:p>
          <a:p>
            <a:pPr lvl="1"/>
            <a:r>
              <a:rPr lang="fr-FR" dirty="0" smtClean="0"/>
              <a:t>Hypo-intense et T1.</a:t>
            </a:r>
          </a:p>
          <a:p>
            <a:pPr lvl="8">
              <a:buNone/>
            </a:pPr>
            <a:r>
              <a:rPr lang="fr-FR" dirty="0" smtClean="0"/>
              <a:t>                              </a:t>
            </a:r>
            <a:r>
              <a:rPr lang="fr-FR" sz="2400" dirty="0" smtClean="0"/>
              <a:t>    suit le signal de LCR.</a:t>
            </a:r>
            <a:endParaRPr lang="fr-FR" dirty="0" smtClean="0"/>
          </a:p>
          <a:p>
            <a:pPr lvl="1"/>
            <a:r>
              <a:rPr lang="fr-FR" dirty="0" smtClean="0"/>
              <a:t>Hyper-intense en T2 </a:t>
            </a:r>
          </a:p>
          <a:p>
            <a:pPr lvl="1"/>
            <a:r>
              <a:rPr lang="fr-FR" dirty="0" smtClean="0"/>
              <a:t>Pas de rehaussement après </a:t>
            </a:r>
            <a:r>
              <a:rPr lang="fr-FR" dirty="0" err="1" smtClean="0"/>
              <a:t>inj</a:t>
            </a:r>
            <a:r>
              <a:rPr lang="fr-FR" dirty="0" smtClean="0"/>
              <a:t> </a:t>
            </a:r>
            <a:r>
              <a:rPr lang="fr-FR" dirty="0" err="1" smtClean="0"/>
              <a:t>Gado</a:t>
            </a:r>
            <a:r>
              <a:rPr lang="fr-FR" dirty="0" smtClean="0"/>
              <a:t> (différence des tumeurs</a:t>
            </a:r>
          </a:p>
          <a:p>
            <a:pPr lvl="1"/>
            <a:r>
              <a:rPr lang="fr-FR" dirty="0" smtClean="0"/>
              <a:t>Permet la classification en catégorie </a:t>
            </a:r>
            <a:r>
              <a:rPr lang="fr-FR" dirty="0" smtClean="0">
                <a:solidFill>
                  <a:srgbClr val="00B050"/>
                </a:solidFill>
              </a:rPr>
              <a:t>(Aghakhani-1999).</a:t>
            </a:r>
          </a:p>
          <a:p>
            <a:pPr lvl="1"/>
            <a:r>
              <a:rPr lang="fr-FR" dirty="0" smtClean="0"/>
              <a:t>Suivie postopératoire.</a:t>
            </a:r>
          </a:p>
          <a:p>
            <a:r>
              <a:rPr lang="fr-FR" dirty="0" smtClean="0"/>
              <a:t>IRM de Flux: étude hydrodynamique du LCR.</a:t>
            </a:r>
          </a:p>
          <a:p>
            <a:pPr lvl="1"/>
            <a:endParaRPr lang="fr-FR" dirty="0">
              <a:solidFill>
                <a:srgbClr val="00B050"/>
              </a:solidFill>
            </a:endParaRPr>
          </a:p>
        </p:txBody>
      </p:sp>
      <p:sp>
        <p:nvSpPr>
          <p:cNvPr id="7" name="Espace réservé du pied de page 6"/>
          <p:cNvSpPr>
            <a:spLocks noGrp="1"/>
          </p:cNvSpPr>
          <p:nvPr>
            <p:ph type="ftr" sz="quarter" idx="11"/>
          </p:nvPr>
        </p:nvSpPr>
        <p:spPr/>
        <p:txBody>
          <a:bodyPr/>
          <a:lstStyle/>
          <a:p>
            <a:r>
              <a:rPr lang="pt-BR" smtClean="0"/>
              <a:t>Syrinx 2020/ H . KHECHFOUD -faculte de medecine de Bejaia</a:t>
            </a:r>
            <a:endParaRPr lang="fr-FR"/>
          </a:p>
        </p:txBody>
      </p:sp>
      <p:sp>
        <p:nvSpPr>
          <p:cNvPr id="12" name="Accolade fermante 11"/>
          <p:cNvSpPr/>
          <p:nvPr/>
        </p:nvSpPr>
        <p:spPr>
          <a:xfrm>
            <a:off x="3714744" y="2714620"/>
            <a:ext cx="428628" cy="107157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90614" y="274639"/>
            <a:ext cx="7467600" cy="1143000"/>
          </a:xfrm>
        </p:spPr>
        <p:style>
          <a:lnRef idx="1">
            <a:schemeClr val="dk1"/>
          </a:lnRef>
          <a:fillRef idx="3">
            <a:schemeClr val="dk1"/>
          </a:fillRef>
          <a:effectRef idx="2">
            <a:schemeClr val="dk1"/>
          </a:effectRef>
          <a:fontRef idx="minor">
            <a:schemeClr val="lt1"/>
          </a:fontRef>
        </p:style>
        <p:txBody>
          <a:bodyPr/>
          <a:lstStyle/>
          <a:p>
            <a:pPr algn="ctr"/>
            <a:r>
              <a:rPr lang="fr-FR" i="1" dirty="0" smtClean="0">
                <a:solidFill>
                  <a:srgbClr val="FFFF00"/>
                </a:solidFill>
              </a:rPr>
              <a:t>Objectifs </a:t>
            </a:r>
            <a:endParaRPr lang="fr-FR" i="1" dirty="0">
              <a:solidFill>
                <a:srgbClr val="FFFF00"/>
              </a:solidFill>
            </a:endParaRPr>
          </a:p>
        </p:txBody>
      </p:sp>
      <p:sp>
        <p:nvSpPr>
          <p:cNvPr id="3" name="Espace réservé du contenu 2"/>
          <p:cNvSpPr>
            <a:spLocks noGrp="1"/>
          </p:cNvSpPr>
          <p:nvPr>
            <p:ph idx="1"/>
          </p:nvPr>
        </p:nvSpPr>
        <p:spPr>
          <a:xfrm>
            <a:off x="890614" y="1643049"/>
            <a:ext cx="7467600" cy="4483115"/>
          </a:xfrm>
        </p:spPr>
        <p:txBody>
          <a:bodyPr>
            <a:normAutofit fontScale="77500" lnSpcReduction="20000"/>
          </a:bodyPr>
          <a:lstStyle/>
          <a:p>
            <a:pPr algn="just">
              <a:lnSpc>
                <a:spcPct val="120000"/>
              </a:lnSpc>
            </a:pPr>
            <a:r>
              <a:rPr lang="fr-FR" dirty="0" smtClean="0"/>
              <a:t>principal: accomplir un travail permettant de standardiser au mieux le traitement chirurgical et la prise en charge en général.</a:t>
            </a:r>
          </a:p>
          <a:p>
            <a:pPr algn="just">
              <a:lnSpc>
                <a:spcPct val="120000"/>
              </a:lnSpc>
              <a:buNone/>
            </a:pPr>
            <a:endParaRPr lang="fr-FR" dirty="0" smtClean="0"/>
          </a:p>
          <a:p>
            <a:pPr algn="just"/>
            <a:r>
              <a:rPr lang="fr-FR" dirty="0" smtClean="0"/>
              <a:t>Les objectifs secondaires sont:</a:t>
            </a:r>
          </a:p>
          <a:p>
            <a:pPr lvl="1" algn="just"/>
            <a:r>
              <a:rPr lang="fr-FR" dirty="0" smtClean="0"/>
              <a:t>définir des critères d’évaluation objectifs et reproductibles permettant aussi le suivi à long termes.</a:t>
            </a:r>
          </a:p>
          <a:p>
            <a:pPr lvl="1" algn="just"/>
            <a:r>
              <a:rPr lang="fr-FR" dirty="0" smtClean="0"/>
              <a:t>Définir des facteurs prédictifs permettant le choix de la thérapeutique aussi nombreuse que complexe.</a:t>
            </a:r>
          </a:p>
          <a:p>
            <a:pPr lvl="1" algn="just"/>
            <a:r>
              <a:rPr lang="fr-FR" dirty="0" smtClean="0"/>
              <a:t>Evaluation des résultats opératoires.</a:t>
            </a:r>
          </a:p>
          <a:p>
            <a:pPr lvl="1" algn="just"/>
            <a:r>
              <a:rPr lang="fr-FR" dirty="0" smtClean="0"/>
              <a:t>Enrichir le domaine de la formation et de la recherche après avoir précisé l’état actuel dans la prise en charge de patient atteint de cette maladie rare, bénigne mais grave</a:t>
            </a:r>
            <a:endParaRPr lang="fr-FR" dirty="0"/>
          </a:p>
        </p:txBody>
      </p:sp>
      <p:sp>
        <p:nvSpPr>
          <p:cNvPr id="4" name="Espace réservé du pied de page 3"/>
          <p:cNvSpPr>
            <a:spLocks noGrp="1"/>
          </p:cNvSpPr>
          <p:nvPr>
            <p:ph type="ftr" sz="quarter" idx="11"/>
          </p:nvPr>
        </p:nvSpPr>
        <p:spPr/>
        <p:txBody>
          <a:bodyPr/>
          <a:lstStyle/>
          <a:p>
            <a:r>
              <a:rPr lang="pt-BR" smtClean="0"/>
              <a:t>Syrinx 2020/ H . KHECHFOUD -faculte de medecine de Bejaia</a:t>
            </a:r>
            <a:endParaRPr lang="fr-F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85782" y="1071545"/>
            <a:ext cx="3271838" cy="730251"/>
          </a:xfrm>
        </p:spPr>
        <p:txBody>
          <a:bodyPr>
            <a:noAutofit/>
          </a:bodyPr>
          <a:lstStyle/>
          <a:p>
            <a:r>
              <a:rPr lang="fr-FR" sz="3600" dirty="0" smtClean="0"/>
              <a:t>Morphologique: </a:t>
            </a:r>
            <a:br>
              <a:rPr lang="fr-FR" sz="3600" dirty="0" smtClean="0"/>
            </a:br>
            <a:r>
              <a:rPr lang="fr-FR" sz="3600" dirty="0" smtClean="0">
                <a:solidFill>
                  <a:srgbClr val="0070C0"/>
                </a:solidFill>
              </a:rPr>
              <a:t/>
            </a:r>
            <a:br>
              <a:rPr lang="fr-FR" sz="3600" dirty="0" smtClean="0">
                <a:solidFill>
                  <a:srgbClr val="0070C0"/>
                </a:solidFill>
              </a:rPr>
            </a:br>
            <a:r>
              <a:rPr lang="fr-FR" sz="3600" dirty="0" smtClean="0">
                <a:solidFill>
                  <a:srgbClr val="0070C0"/>
                </a:solidFill>
              </a:rPr>
              <a:t/>
            </a:r>
            <a:br>
              <a:rPr lang="fr-FR" sz="3600" dirty="0" smtClean="0">
                <a:solidFill>
                  <a:srgbClr val="0070C0"/>
                </a:solidFill>
              </a:rPr>
            </a:br>
            <a:r>
              <a:rPr lang="fr-FR" sz="3600" dirty="0" smtClean="0">
                <a:solidFill>
                  <a:srgbClr val="0070C0"/>
                </a:solidFill>
              </a:rPr>
              <a:t/>
            </a:r>
            <a:br>
              <a:rPr lang="fr-FR" sz="3600" dirty="0" smtClean="0">
                <a:solidFill>
                  <a:srgbClr val="0070C0"/>
                </a:solidFill>
              </a:rPr>
            </a:br>
            <a:r>
              <a:rPr lang="fr-FR" sz="3600" dirty="0" smtClean="0">
                <a:solidFill>
                  <a:srgbClr val="0070C0"/>
                </a:solidFill>
              </a:rPr>
              <a:t/>
            </a:r>
            <a:br>
              <a:rPr lang="fr-FR" sz="3600" dirty="0" smtClean="0">
                <a:solidFill>
                  <a:srgbClr val="0070C0"/>
                </a:solidFill>
              </a:rPr>
            </a:br>
            <a:endParaRPr lang="fr-FR" sz="3600" dirty="0">
              <a:solidFill>
                <a:srgbClr val="0070C0"/>
              </a:solidFill>
            </a:endParaRPr>
          </a:p>
        </p:txBody>
      </p:sp>
      <p:sp>
        <p:nvSpPr>
          <p:cNvPr id="10" name="Espace réservé du texte 9"/>
          <p:cNvSpPr>
            <a:spLocks noGrp="1"/>
          </p:cNvSpPr>
          <p:nvPr>
            <p:ph type="body" idx="2"/>
          </p:nvPr>
        </p:nvSpPr>
        <p:spPr/>
        <p:txBody>
          <a:bodyPr>
            <a:normAutofit/>
          </a:bodyPr>
          <a:lstStyle/>
          <a:p>
            <a:r>
              <a:rPr lang="fr-FR" sz="6000" dirty="0" smtClean="0">
                <a:solidFill>
                  <a:srgbClr val="00B0F0"/>
                </a:solidFill>
              </a:rPr>
              <a:t>IRM</a:t>
            </a:r>
            <a:endParaRPr lang="fr-FR" sz="6000" dirty="0">
              <a:solidFill>
                <a:srgbClr val="00B0F0"/>
              </a:solidFill>
            </a:endParaRPr>
          </a:p>
        </p:txBody>
      </p:sp>
      <p:sp>
        <p:nvSpPr>
          <p:cNvPr id="7" name="Espace réservé du pied de page 6"/>
          <p:cNvSpPr>
            <a:spLocks noGrp="1"/>
          </p:cNvSpPr>
          <p:nvPr>
            <p:ph type="ftr" sz="quarter" idx="11"/>
          </p:nvPr>
        </p:nvSpPr>
        <p:spPr/>
        <p:txBody>
          <a:bodyPr/>
          <a:lstStyle/>
          <a:p>
            <a:r>
              <a:rPr lang="pt-BR" smtClean="0"/>
              <a:t>Syrinx 2020/ H . KHECHFOUD -faculte de medecine de Bejaia</a:t>
            </a:r>
            <a:endParaRPr lang="fr-FR"/>
          </a:p>
        </p:txBody>
      </p:sp>
      <p:sp>
        <p:nvSpPr>
          <p:cNvPr id="5" name="Espace réservé du contenu 3"/>
          <p:cNvSpPr>
            <a:spLocks noGrp="1"/>
          </p:cNvSpPr>
          <p:nvPr>
            <p:ph sz="half" idx="1"/>
          </p:nvPr>
        </p:nvSpPr>
        <p:spPr>
          <a:xfrm>
            <a:off x="457200" y="1785926"/>
            <a:ext cx="4114800" cy="4143404"/>
          </a:xfrm>
        </p:spPr>
        <p:txBody>
          <a:bodyPr>
            <a:normAutofit fontScale="92500" lnSpcReduction="20000"/>
          </a:bodyPr>
          <a:lstStyle/>
          <a:p>
            <a:r>
              <a:rPr lang="fr-FR" dirty="0" smtClean="0"/>
              <a:t>Etude de la cavité:</a:t>
            </a:r>
          </a:p>
          <a:p>
            <a:pPr lvl="1"/>
            <a:r>
              <a:rPr lang="fr-FR" dirty="0" smtClean="0"/>
              <a:t>Aspect</a:t>
            </a:r>
          </a:p>
          <a:p>
            <a:pPr lvl="1"/>
            <a:r>
              <a:rPr lang="fr-FR" dirty="0" smtClean="0"/>
              <a:t>Longueur</a:t>
            </a:r>
          </a:p>
          <a:p>
            <a:pPr lvl="1"/>
            <a:r>
              <a:rPr lang="fr-FR" dirty="0" smtClean="0"/>
              <a:t>Indice de </a:t>
            </a:r>
            <a:r>
              <a:rPr lang="fr-FR" dirty="0" err="1" smtClean="0"/>
              <a:t>Vaquiro</a:t>
            </a:r>
            <a:endParaRPr lang="fr-FR" dirty="0" smtClean="0"/>
          </a:p>
          <a:p>
            <a:pPr lvl="1"/>
            <a:r>
              <a:rPr lang="fr-FR" dirty="0" smtClean="0"/>
              <a:t>Aspect des ESA</a:t>
            </a:r>
          </a:p>
          <a:p>
            <a:r>
              <a:rPr lang="fr-FR" dirty="0" smtClean="0"/>
              <a:t> Malformation de Chiari:</a:t>
            </a:r>
          </a:p>
          <a:p>
            <a:pPr lvl="1"/>
            <a:r>
              <a:rPr lang="fr-FR" dirty="0" smtClean="0"/>
              <a:t>Longueur des tonsilles</a:t>
            </a:r>
          </a:p>
          <a:p>
            <a:pPr lvl="1"/>
            <a:r>
              <a:rPr lang="fr-FR" dirty="0" smtClean="0"/>
              <a:t>Degré d’obstruction de FM.</a:t>
            </a:r>
          </a:p>
          <a:p>
            <a:r>
              <a:rPr lang="fr-FR" dirty="0" smtClean="0"/>
              <a:t>Autres:</a:t>
            </a:r>
          </a:p>
          <a:p>
            <a:pPr lvl="1"/>
            <a:r>
              <a:rPr lang="fr-FR" dirty="0" smtClean="0"/>
              <a:t>Hydrocéphalie</a:t>
            </a:r>
          </a:p>
          <a:p>
            <a:pPr lvl="1"/>
            <a:r>
              <a:rPr lang="fr-FR" dirty="0" smtClean="0"/>
              <a:t>Malformations nerveuses</a:t>
            </a:r>
          </a:p>
          <a:p>
            <a:pPr lvl="1"/>
            <a:endParaRPr lang="fr-FR" dirty="0" smtClean="0"/>
          </a:p>
          <a:p>
            <a:endParaRPr lang="fr-FR" dirty="0" smtClean="0"/>
          </a:p>
          <a:p>
            <a:pPr lvl="1"/>
            <a:endParaRPr lang="fr-FR" dirty="0" smtClean="0"/>
          </a:p>
          <a:p>
            <a:pPr lvl="1"/>
            <a:endParaRPr lang="fr-FR"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185529"/>
            <a:ext cx="3200400" cy="600398"/>
          </a:xfrm>
        </p:spPr>
        <p:txBody>
          <a:bodyPr/>
          <a:lstStyle/>
          <a:p>
            <a:r>
              <a:rPr lang="fr-FR" sz="2400" dirty="0" smtClean="0"/>
              <a:t>Kyste de syringomyélie</a:t>
            </a:r>
            <a:endParaRPr lang="fr-FR" dirty="0"/>
          </a:p>
        </p:txBody>
      </p:sp>
      <p:sp>
        <p:nvSpPr>
          <p:cNvPr id="5" name="Espace réservé du pied de page 4"/>
          <p:cNvSpPr>
            <a:spLocks noGrp="1"/>
          </p:cNvSpPr>
          <p:nvPr>
            <p:ph type="ftr" sz="quarter" idx="11"/>
          </p:nvPr>
        </p:nvSpPr>
        <p:spPr/>
        <p:txBody>
          <a:bodyPr/>
          <a:lstStyle/>
          <a:p>
            <a:r>
              <a:rPr lang="pt-BR" smtClean="0"/>
              <a:t>Syrinx 2020/ H . KHECHFOUD -faculte de medecine de Bejaia</a:t>
            </a:r>
            <a:endParaRPr lang="fr-FR"/>
          </a:p>
        </p:txBody>
      </p:sp>
      <p:sp>
        <p:nvSpPr>
          <p:cNvPr id="6" name="Espace réservé du texte 9"/>
          <p:cNvSpPr>
            <a:spLocks noGrp="1"/>
          </p:cNvSpPr>
          <p:nvPr>
            <p:ph type="body" idx="2"/>
          </p:nvPr>
        </p:nvSpPr>
        <p:spPr/>
        <p:txBody>
          <a:bodyPr>
            <a:normAutofit/>
          </a:bodyPr>
          <a:lstStyle/>
          <a:p>
            <a:r>
              <a:rPr lang="fr-FR" sz="6000" dirty="0" smtClean="0">
                <a:solidFill>
                  <a:srgbClr val="00B0F0"/>
                </a:solidFill>
              </a:rPr>
              <a:t>IRM</a:t>
            </a:r>
            <a:endParaRPr lang="fr-FR" sz="6000" dirty="0">
              <a:solidFill>
                <a:srgbClr val="00B0F0"/>
              </a:solidFill>
            </a:endParaRPr>
          </a:p>
        </p:txBody>
      </p:sp>
      <p:pic>
        <p:nvPicPr>
          <p:cNvPr id="7" name="Picture 2"/>
          <p:cNvPicPr>
            <a:picLocks noChangeAspect="1" noChangeArrowheads="1"/>
          </p:cNvPicPr>
          <p:nvPr/>
        </p:nvPicPr>
        <p:blipFill>
          <a:blip r:embed="rId2" cstate="print"/>
          <a:srcRect/>
          <a:stretch>
            <a:fillRect/>
          </a:stretch>
        </p:blipFill>
        <p:spPr bwMode="auto">
          <a:xfrm>
            <a:off x="857226" y="1643051"/>
            <a:ext cx="7324387" cy="397193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185529"/>
            <a:ext cx="3200400" cy="600398"/>
          </a:xfrm>
        </p:spPr>
        <p:txBody>
          <a:bodyPr/>
          <a:lstStyle/>
          <a:p>
            <a:r>
              <a:rPr lang="fr-FR" sz="2400" dirty="0" smtClean="0"/>
              <a:t>Kyste de syringomyélie</a:t>
            </a:r>
            <a:endParaRPr lang="fr-FR" dirty="0"/>
          </a:p>
        </p:txBody>
      </p:sp>
      <p:sp>
        <p:nvSpPr>
          <p:cNvPr id="5" name="Espace réservé du pied de page 4"/>
          <p:cNvSpPr>
            <a:spLocks noGrp="1"/>
          </p:cNvSpPr>
          <p:nvPr>
            <p:ph type="ftr" sz="quarter" idx="11"/>
          </p:nvPr>
        </p:nvSpPr>
        <p:spPr/>
        <p:txBody>
          <a:bodyPr/>
          <a:lstStyle/>
          <a:p>
            <a:r>
              <a:rPr lang="pt-BR" smtClean="0"/>
              <a:t>Syrinx 2020/ H . KHECHFOUD -faculte de medecine de Bejaia</a:t>
            </a:r>
            <a:endParaRPr lang="fr-FR"/>
          </a:p>
        </p:txBody>
      </p:sp>
      <p:sp>
        <p:nvSpPr>
          <p:cNvPr id="6" name="Espace réservé du texte 9"/>
          <p:cNvSpPr>
            <a:spLocks noGrp="1"/>
          </p:cNvSpPr>
          <p:nvPr>
            <p:ph type="body" idx="2"/>
          </p:nvPr>
        </p:nvSpPr>
        <p:spPr/>
        <p:txBody>
          <a:bodyPr>
            <a:normAutofit/>
          </a:bodyPr>
          <a:lstStyle/>
          <a:p>
            <a:r>
              <a:rPr lang="fr-FR" sz="6000" dirty="0" smtClean="0">
                <a:solidFill>
                  <a:srgbClr val="00B0F0"/>
                </a:solidFill>
              </a:rPr>
              <a:t>IRM</a:t>
            </a:r>
            <a:endParaRPr lang="fr-FR" sz="6000" dirty="0">
              <a:solidFill>
                <a:srgbClr val="00B0F0"/>
              </a:solidFill>
            </a:endParaRPr>
          </a:p>
        </p:txBody>
      </p:sp>
      <p:pic>
        <p:nvPicPr>
          <p:cNvPr id="2051" name="Picture 3"/>
          <p:cNvPicPr>
            <a:picLocks noChangeAspect="1" noChangeArrowheads="1"/>
          </p:cNvPicPr>
          <p:nvPr/>
        </p:nvPicPr>
        <p:blipFill>
          <a:blip r:embed="rId2" cstate="print"/>
          <a:srcRect r="4509"/>
          <a:stretch>
            <a:fillRect/>
          </a:stretch>
        </p:blipFill>
        <p:spPr bwMode="auto">
          <a:xfrm>
            <a:off x="2857488" y="1785926"/>
            <a:ext cx="2786082" cy="3368953"/>
          </a:xfrm>
          <a:prstGeom prst="rect">
            <a:avLst/>
          </a:prstGeom>
          <a:noFill/>
          <a:ln w="9525">
            <a:noFill/>
            <a:miter lim="800000"/>
            <a:headEnd/>
            <a:tailEnd/>
          </a:ln>
          <a:effectLst/>
        </p:spPr>
      </p:pic>
      <p:pic>
        <p:nvPicPr>
          <p:cNvPr id="2052" name="Picture 4"/>
          <p:cNvPicPr>
            <a:picLocks noChangeAspect="1" noChangeArrowheads="1"/>
          </p:cNvPicPr>
          <p:nvPr/>
        </p:nvPicPr>
        <p:blipFill>
          <a:blip r:embed="rId3"/>
          <a:srcRect/>
          <a:stretch>
            <a:fillRect/>
          </a:stretch>
        </p:blipFill>
        <p:spPr bwMode="auto">
          <a:xfrm>
            <a:off x="142844" y="1785926"/>
            <a:ext cx="2705104" cy="3381380"/>
          </a:xfrm>
          <a:prstGeom prst="rect">
            <a:avLst/>
          </a:prstGeom>
          <a:noFill/>
          <a:ln w="9525">
            <a:noFill/>
            <a:miter lim="800000"/>
            <a:headEnd/>
            <a:tailEnd/>
          </a:ln>
          <a:effectLst/>
        </p:spPr>
      </p:pic>
      <p:pic>
        <p:nvPicPr>
          <p:cNvPr id="7" name="Picture 2"/>
          <p:cNvPicPr>
            <a:picLocks noChangeAspect="1" noChangeArrowheads="1"/>
          </p:cNvPicPr>
          <p:nvPr/>
        </p:nvPicPr>
        <p:blipFill>
          <a:blip r:embed="rId4" cstate="print"/>
          <a:srcRect l="11053"/>
          <a:stretch>
            <a:fillRect/>
          </a:stretch>
        </p:blipFill>
        <p:spPr bwMode="auto">
          <a:xfrm>
            <a:off x="5500694" y="1857364"/>
            <a:ext cx="3643306" cy="328611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185528"/>
            <a:ext cx="4400552" cy="2100596"/>
          </a:xfrm>
        </p:spPr>
        <p:txBody>
          <a:bodyPr>
            <a:noAutofit/>
          </a:bodyPr>
          <a:lstStyle/>
          <a:p>
            <a:r>
              <a:rPr lang="fr-FR" sz="2400" dirty="0" smtClean="0">
                <a:solidFill>
                  <a:srgbClr val="0070C0"/>
                </a:solidFill>
              </a:rPr>
              <a:t>	Flux </a:t>
            </a:r>
            <a:br>
              <a:rPr lang="fr-FR" sz="2400" dirty="0" smtClean="0">
                <a:solidFill>
                  <a:srgbClr val="0070C0"/>
                </a:solidFill>
              </a:rPr>
            </a:br>
            <a:r>
              <a:rPr lang="fr-FR" sz="2400" dirty="0" smtClean="0">
                <a:solidFill>
                  <a:srgbClr val="0070C0"/>
                </a:solidFill>
              </a:rPr>
              <a:t>IRM	Tresseur de diffusion</a:t>
            </a:r>
            <a:br>
              <a:rPr lang="fr-FR" sz="2400" dirty="0" smtClean="0">
                <a:solidFill>
                  <a:srgbClr val="0070C0"/>
                </a:solidFill>
              </a:rPr>
            </a:br>
            <a:r>
              <a:rPr lang="fr-FR" sz="2400" dirty="0" smtClean="0">
                <a:solidFill>
                  <a:srgbClr val="0070C0"/>
                </a:solidFill>
              </a:rPr>
              <a:t>	En contraste de phases</a:t>
            </a:r>
            <a:br>
              <a:rPr lang="fr-FR" sz="2400" dirty="0" smtClean="0">
                <a:solidFill>
                  <a:srgbClr val="0070C0"/>
                </a:solidFill>
              </a:rPr>
            </a:br>
            <a:r>
              <a:rPr lang="fr-FR" sz="2400" b="0" dirty="0" smtClean="0">
                <a:solidFill>
                  <a:schemeClr val="tx1"/>
                </a:solidFill>
              </a:rPr>
              <a:t>- </a:t>
            </a:r>
            <a:r>
              <a:rPr lang="fr-FR" sz="2400" b="0" dirty="0" smtClean="0"/>
              <a:t>Mesure de flux</a:t>
            </a:r>
            <a:br>
              <a:rPr lang="fr-FR" sz="2400" b="0" dirty="0" smtClean="0"/>
            </a:br>
            <a:r>
              <a:rPr lang="fr-FR" sz="2400" b="0" dirty="0" smtClean="0"/>
              <a:t>- Direction de Flux</a:t>
            </a:r>
            <a:r>
              <a:rPr lang="fr-FR" sz="2400" dirty="0" smtClean="0"/>
              <a:t/>
            </a:r>
            <a:br>
              <a:rPr lang="fr-FR" sz="2400" dirty="0" smtClean="0"/>
            </a:br>
            <a:r>
              <a:rPr lang="fr-FR" sz="2400" b="0" dirty="0" smtClean="0"/>
              <a:t/>
            </a:r>
            <a:br>
              <a:rPr lang="fr-FR" sz="2400" b="0" dirty="0" smtClean="0"/>
            </a:br>
            <a:r>
              <a:rPr lang="fr-FR" sz="2400" dirty="0" smtClean="0">
                <a:solidFill>
                  <a:srgbClr val="0070C0"/>
                </a:solidFill>
              </a:rPr>
              <a:t/>
            </a:r>
            <a:br>
              <a:rPr lang="fr-FR" sz="2400" dirty="0" smtClean="0">
                <a:solidFill>
                  <a:srgbClr val="0070C0"/>
                </a:solidFill>
              </a:rPr>
            </a:br>
            <a:r>
              <a:rPr lang="fr-FR" sz="2400" dirty="0" smtClean="0">
                <a:solidFill>
                  <a:srgbClr val="0070C0"/>
                </a:solidFill>
              </a:rPr>
              <a:t>	</a:t>
            </a:r>
            <a:r>
              <a:rPr lang="fr-FR" sz="2400" dirty="0" smtClean="0"/>
              <a:t/>
            </a:r>
            <a:br>
              <a:rPr lang="fr-FR" sz="2400" dirty="0" smtClean="0"/>
            </a:br>
            <a:r>
              <a:rPr lang="fr-FR" sz="2400" dirty="0" smtClean="0">
                <a:solidFill>
                  <a:srgbClr val="0070C0"/>
                </a:solidFill>
              </a:rPr>
              <a:t/>
            </a:r>
            <a:br>
              <a:rPr lang="fr-FR" sz="2400" dirty="0" smtClean="0">
                <a:solidFill>
                  <a:srgbClr val="0070C0"/>
                </a:solidFill>
              </a:rPr>
            </a:br>
            <a:r>
              <a:rPr lang="fr-FR" sz="2400" dirty="0" smtClean="0">
                <a:solidFill>
                  <a:srgbClr val="0070C0"/>
                </a:solidFill>
              </a:rPr>
              <a:t/>
            </a:r>
            <a:br>
              <a:rPr lang="fr-FR" sz="2400" dirty="0" smtClean="0">
                <a:solidFill>
                  <a:srgbClr val="0070C0"/>
                </a:solidFill>
              </a:rPr>
            </a:br>
            <a:r>
              <a:rPr lang="fr-FR" sz="2400" dirty="0" smtClean="0">
                <a:solidFill>
                  <a:srgbClr val="0070C0"/>
                </a:solidFill>
              </a:rPr>
              <a:t/>
            </a:r>
            <a:br>
              <a:rPr lang="fr-FR" sz="2400" dirty="0" smtClean="0">
                <a:solidFill>
                  <a:srgbClr val="0070C0"/>
                </a:solidFill>
              </a:rPr>
            </a:br>
            <a:r>
              <a:rPr lang="fr-FR" sz="2400" dirty="0" smtClean="0">
                <a:solidFill>
                  <a:srgbClr val="0070C0"/>
                </a:solidFill>
              </a:rPr>
              <a:t/>
            </a:r>
            <a:br>
              <a:rPr lang="fr-FR" sz="2400" dirty="0" smtClean="0">
                <a:solidFill>
                  <a:srgbClr val="0070C0"/>
                </a:solidFill>
              </a:rPr>
            </a:br>
            <a:endParaRPr lang="fr-FR" sz="2400" dirty="0">
              <a:solidFill>
                <a:srgbClr val="0070C0"/>
              </a:solidFill>
            </a:endParaRPr>
          </a:p>
        </p:txBody>
      </p:sp>
      <p:sp>
        <p:nvSpPr>
          <p:cNvPr id="10" name="Espace réservé du texte 9"/>
          <p:cNvSpPr>
            <a:spLocks noGrp="1"/>
          </p:cNvSpPr>
          <p:nvPr>
            <p:ph type="body" idx="2"/>
          </p:nvPr>
        </p:nvSpPr>
        <p:spPr/>
        <p:txBody>
          <a:bodyPr>
            <a:normAutofit/>
          </a:bodyPr>
          <a:lstStyle/>
          <a:p>
            <a:r>
              <a:rPr lang="fr-FR" sz="6000" dirty="0" smtClean="0">
                <a:solidFill>
                  <a:srgbClr val="00B0F0"/>
                </a:solidFill>
              </a:rPr>
              <a:t>IRM</a:t>
            </a:r>
            <a:endParaRPr lang="fr-FR" sz="6000" dirty="0">
              <a:solidFill>
                <a:srgbClr val="00B0F0"/>
              </a:solidFill>
            </a:endParaRPr>
          </a:p>
        </p:txBody>
      </p:sp>
      <p:sp>
        <p:nvSpPr>
          <p:cNvPr id="7" name="Espace réservé du pied de page 6"/>
          <p:cNvSpPr>
            <a:spLocks noGrp="1"/>
          </p:cNvSpPr>
          <p:nvPr>
            <p:ph type="ftr" sz="quarter" idx="11"/>
          </p:nvPr>
        </p:nvSpPr>
        <p:spPr/>
        <p:txBody>
          <a:bodyPr/>
          <a:lstStyle/>
          <a:p>
            <a:r>
              <a:rPr lang="pt-BR" smtClean="0"/>
              <a:t>Syrinx 2020/ H . KHECHFOUD -faculte de medecine de Bejaia</a:t>
            </a:r>
            <a:endParaRPr lang="fr-FR"/>
          </a:p>
        </p:txBody>
      </p:sp>
      <p:pic>
        <p:nvPicPr>
          <p:cNvPr id="13" name="MOVIE-0001.wmv">
            <a:hlinkClick r:id="" action="ppaction://media"/>
          </p:cNvPr>
          <p:cNvPicPr>
            <a:picLocks noRot="1" noChangeAspect="1"/>
          </p:cNvPicPr>
          <p:nvPr>
            <a:videoFile r:link="rId1"/>
          </p:nvPr>
        </p:nvPicPr>
        <p:blipFill>
          <a:blip r:embed="rId4"/>
          <a:stretch>
            <a:fillRect/>
          </a:stretch>
        </p:blipFill>
        <p:spPr>
          <a:xfrm>
            <a:off x="4929190" y="285728"/>
            <a:ext cx="3976694" cy="2982521"/>
          </a:xfrm>
          <a:prstGeom prst="rect">
            <a:avLst/>
          </a:prstGeom>
        </p:spPr>
      </p:pic>
      <p:pic>
        <p:nvPicPr>
          <p:cNvPr id="15" name="Espace réservé du contenu 7" descr="ECG.gif"/>
          <p:cNvPicPr>
            <a:picLocks noChangeAspect="1"/>
          </p:cNvPicPr>
          <p:nvPr/>
        </p:nvPicPr>
        <p:blipFill>
          <a:blip r:embed="rId5" cstate="print"/>
          <a:stretch>
            <a:fillRect/>
          </a:stretch>
        </p:blipFill>
        <p:spPr>
          <a:xfrm>
            <a:off x="6215074" y="3286124"/>
            <a:ext cx="1357322" cy="947228"/>
          </a:xfrm>
          <a:prstGeom prst="rect">
            <a:avLst/>
          </a:prstGeom>
          <a:solidFill>
            <a:srgbClr val="FFFFFF">
              <a:shade val="85000"/>
            </a:srgbClr>
          </a:solidFill>
          <a:ln w="63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MOVIE-0005.wmv">
            <a:hlinkClick r:id="" action="ppaction://media"/>
          </p:cNvPr>
          <p:cNvPicPr>
            <a:picLocks noRot="1" noChangeAspect="1"/>
          </p:cNvPicPr>
          <p:nvPr>
            <a:videoFile r:link="rId2"/>
          </p:nvPr>
        </p:nvPicPr>
        <p:blipFill>
          <a:blip r:embed="rId6"/>
          <a:stretch>
            <a:fillRect/>
          </a:stretch>
        </p:blipFill>
        <p:spPr>
          <a:xfrm>
            <a:off x="5214942" y="3929066"/>
            <a:ext cx="3214710" cy="2411033"/>
          </a:xfrm>
          <a:prstGeom prst="rect">
            <a:avLst/>
          </a:prstGeom>
        </p:spPr>
      </p:pic>
      <p:sp>
        <p:nvSpPr>
          <p:cNvPr id="18" name="Titre 1"/>
          <p:cNvSpPr txBox="1">
            <a:spLocks/>
          </p:cNvSpPr>
          <p:nvPr/>
        </p:nvSpPr>
        <p:spPr>
          <a:xfrm>
            <a:off x="571472" y="4786322"/>
            <a:ext cx="4572032" cy="730251"/>
          </a:xfrm>
          <a:prstGeom prst="rect">
            <a:avLst/>
          </a:prstGeom>
        </p:spPr>
        <p:txBody>
          <a:bodyPr vert="horz" lIns="45720" tIns="0" rIns="45720" bIns="0" anchor="t">
            <a:normAutofit fontScale="92500" lnSpcReduction="1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2800" b="1" i="0" u="none" strike="noStrike" kern="1200" cap="none" spc="0" normalizeH="0" baseline="0" noProof="0" dirty="0" smtClean="0">
                <a:ln>
                  <a:noFill/>
                </a:ln>
                <a:solidFill>
                  <a:srgbClr val="0070C0"/>
                </a:solidFill>
                <a:effectLst/>
                <a:uLnTx/>
                <a:uFillTx/>
                <a:latin typeface="+mj-lt"/>
                <a:ea typeface="+mj-ea"/>
                <a:cs typeface="+mj-cs"/>
              </a:rPr>
              <a:t>Tractographie:</a:t>
            </a:r>
          </a:p>
          <a:p>
            <a:pPr marL="0" marR="0" lvl="0" indent="0" algn="l" defTabSz="914400" rtl="0" eaLnBrk="1" fontAlgn="auto" latinLnBrk="0" hangingPunct="1">
              <a:lnSpc>
                <a:spcPct val="100000"/>
              </a:lnSpc>
              <a:spcBef>
                <a:spcPct val="0"/>
              </a:spcBef>
              <a:spcAft>
                <a:spcPts val="0"/>
              </a:spcAft>
              <a:buClrTx/>
              <a:buSzTx/>
              <a:buFontTx/>
              <a:buNone/>
              <a:tabLst/>
              <a:defRPr/>
            </a:pPr>
            <a:r>
              <a:rPr lang="fr-FR" sz="2800" b="1" dirty="0" smtClean="0">
                <a:solidFill>
                  <a:srgbClr val="0070C0"/>
                </a:solidFill>
                <a:latin typeface="+mj-lt"/>
                <a:ea typeface="+mj-ea"/>
                <a:cs typeface="+mj-cs"/>
              </a:rPr>
              <a:t>     </a:t>
            </a:r>
            <a:r>
              <a:rPr lang="fr-FR" sz="2800" b="1" dirty="0" smtClean="0">
                <a:latin typeface="+mj-lt"/>
                <a:ea typeface="+mj-ea"/>
                <a:cs typeface="+mj-cs"/>
              </a:rPr>
              <a:t>-</a:t>
            </a:r>
            <a:r>
              <a:rPr lang="fr-FR" sz="2800" b="1" dirty="0" smtClean="0">
                <a:solidFill>
                  <a:srgbClr val="0070C0"/>
                </a:solidFill>
                <a:latin typeface="+mj-lt"/>
                <a:ea typeface="+mj-ea"/>
                <a:cs typeface="+mj-cs"/>
              </a:rPr>
              <a:t> </a:t>
            </a:r>
            <a:r>
              <a:rPr lang="fr-FR" sz="2800" dirty="0" smtClean="0">
                <a:latin typeface="+mj-lt"/>
                <a:ea typeface="+mj-ea"/>
                <a:cs typeface="+mj-cs"/>
              </a:rPr>
              <a:t>Exploration des tractus longs</a:t>
            </a:r>
            <a:endParaRPr kumimoji="0" lang="fr-FR" sz="1400" i="0" u="none" strike="noStrike" kern="1200" cap="none" spc="0" normalizeH="0" baseline="0" noProof="0" dirty="0">
              <a:ln>
                <a:noFill/>
              </a:ln>
              <a:effectLst/>
              <a:uLnTx/>
              <a:uFillTx/>
              <a:latin typeface="+mj-lt"/>
              <a:ea typeface="+mj-ea"/>
              <a:cs typeface="+mj-cs"/>
            </a:endParaRPr>
          </a:p>
        </p:txBody>
      </p:sp>
      <p:sp>
        <p:nvSpPr>
          <p:cNvPr id="19" name="Accolade ouvrante 18"/>
          <p:cNvSpPr/>
          <p:nvPr/>
        </p:nvSpPr>
        <p:spPr>
          <a:xfrm>
            <a:off x="1142976" y="1357298"/>
            <a:ext cx="285752" cy="85725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0" fill="hold"/>
                                        <p:tgtEl>
                                          <p:spTgt spid="13"/>
                                        </p:tgtEl>
                                      </p:cBhvr>
                                    </p:cmd>
                                  </p:childTnLst>
                                </p:cTn>
                              </p:par>
                            </p:childTnLst>
                          </p:cTn>
                        </p:par>
                        <p:par>
                          <p:cTn id="7" fill="hold">
                            <p:stCondLst>
                              <p:cond delay="4000"/>
                            </p:stCondLst>
                            <p:childTnLst>
                              <p:par>
                                <p:cTn id="8" presetID="1" presetClass="mediacall" presetSubtype="0" fill="hold" nodeType="afterEffect">
                                  <p:stCondLst>
                                    <p:cond delay="0"/>
                                  </p:stCondLst>
                                  <p:childTnLst>
                                    <p:cmd type="call" cmd="playFrom(0.0)">
                                      <p:cBhvr>
                                        <p:cTn id="9" dur="4800"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repeatCount="indefinite" fill="hold" display="0">
                  <p:stCondLst>
                    <p:cond delay="indefinite"/>
                  </p:stCondLst>
                  <p:endCondLst>
                    <p:cond evt="onNext" delay="0">
                      <p:tgtEl>
                        <p:sldTgt/>
                      </p:tgtEl>
                    </p:cond>
                    <p:cond evt="onPrev" delay="0">
                      <p:tgtEl>
                        <p:sldTgt/>
                      </p:tgtEl>
                    </p:cond>
                  </p:endCondLst>
                </p:cTn>
                <p:tgtEl>
                  <p:spTgt spid="13"/>
                </p:tgtEl>
              </p:cMediaNode>
            </p:video>
            <p:seq concurrent="1" nextAc="seek">
              <p:cTn id="11" restart="whenNotActive" fill="hold" evtFilter="cancelBubble" nodeType="interactiveSeq">
                <p:stCondLst>
                  <p:cond evt="onClick" delay="0">
                    <p:tgtEl>
                      <p:spTgt spid="1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3"/>
                                        </p:tgtEl>
                                      </p:cBhvr>
                                    </p:cmd>
                                  </p:childTnLst>
                                </p:cTn>
                              </p:par>
                            </p:childTnLst>
                          </p:cTn>
                        </p:par>
                      </p:childTnLst>
                    </p:cTn>
                  </p:par>
                </p:childTnLst>
              </p:cTn>
              <p:nextCondLst>
                <p:cond evt="onClick" delay="0">
                  <p:tgtEl>
                    <p:spTgt spid="13"/>
                  </p:tgtEl>
                </p:cond>
              </p:nextCondLst>
            </p:seq>
            <p:video>
              <p:cMediaNode>
                <p:cTn id="16" repeatCount="indefinite" fill="hold" display="0">
                  <p:stCondLst>
                    <p:cond delay="indefinite"/>
                  </p:stCondLst>
                  <p:endCondLst>
                    <p:cond evt="onNext" delay="0">
                      <p:tgtEl>
                        <p:sldTgt/>
                      </p:tgtEl>
                    </p:cond>
                    <p:cond evt="onPrev" delay="0">
                      <p:tgtEl>
                        <p:sldTgt/>
                      </p:tgtEl>
                    </p:cond>
                  </p:endCondLst>
                </p:cTn>
                <p:tgtEl>
                  <p:spTgt spid="17"/>
                </p:tgtEl>
              </p:cMediaNode>
            </p:video>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185528"/>
            <a:ext cx="1471594" cy="730251"/>
          </a:xfrm>
        </p:spPr>
        <p:txBody>
          <a:bodyPr/>
          <a:lstStyle/>
          <a:p>
            <a:r>
              <a:rPr lang="fr-FR" sz="2800" dirty="0" smtClean="0"/>
              <a:t>Chiari</a:t>
            </a:r>
            <a:endParaRPr lang="fr-FR" dirty="0"/>
          </a:p>
        </p:txBody>
      </p:sp>
      <p:sp>
        <p:nvSpPr>
          <p:cNvPr id="5" name="Espace réservé du pied de page 4"/>
          <p:cNvSpPr>
            <a:spLocks noGrp="1"/>
          </p:cNvSpPr>
          <p:nvPr>
            <p:ph type="ftr" sz="quarter" idx="11"/>
          </p:nvPr>
        </p:nvSpPr>
        <p:spPr/>
        <p:txBody>
          <a:bodyPr/>
          <a:lstStyle/>
          <a:p>
            <a:r>
              <a:rPr lang="pt-BR" smtClean="0"/>
              <a:t>Syrinx 2020/ H . KHECHFOUD -faculte de medecine de Bejaia</a:t>
            </a:r>
            <a:endParaRPr lang="fr-FR"/>
          </a:p>
        </p:txBody>
      </p:sp>
      <p:sp>
        <p:nvSpPr>
          <p:cNvPr id="6" name="Espace réservé du texte 9"/>
          <p:cNvSpPr>
            <a:spLocks noGrp="1"/>
          </p:cNvSpPr>
          <p:nvPr>
            <p:ph type="body" idx="2"/>
          </p:nvPr>
        </p:nvSpPr>
        <p:spPr/>
        <p:txBody>
          <a:bodyPr>
            <a:normAutofit/>
          </a:bodyPr>
          <a:lstStyle/>
          <a:p>
            <a:r>
              <a:rPr lang="fr-FR" sz="6000" dirty="0" smtClean="0">
                <a:solidFill>
                  <a:srgbClr val="00B0F0"/>
                </a:solidFill>
              </a:rPr>
              <a:t>IRM</a:t>
            </a:r>
            <a:endParaRPr lang="fr-FR" sz="6000" dirty="0">
              <a:solidFill>
                <a:srgbClr val="00B0F0"/>
              </a:solidFill>
            </a:endParaRPr>
          </a:p>
        </p:txBody>
      </p:sp>
      <p:pic>
        <p:nvPicPr>
          <p:cNvPr id="7" name="Picture 2"/>
          <p:cNvPicPr>
            <a:picLocks noChangeAspect="1" noChangeArrowheads="1"/>
          </p:cNvPicPr>
          <p:nvPr/>
        </p:nvPicPr>
        <p:blipFill>
          <a:blip r:embed="rId2" cstate="print">
            <a:lum contrast="20000"/>
          </a:blip>
          <a:srcRect/>
          <a:stretch>
            <a:fillRect/>
          </a:stretch>
        </p:blipFill>
        <p:spPr bwMode="auto">
          <a:xfrm>
            <a:off x="4714876" y="1071546"/>
            <a:ext cx="3714776" cy="2360681"/>
          </a:xfrm>
          <a:prstGeom prst="rect">
            <a:avLst/>
          </a:prstGeom>
          <a:noFill/>
          <a:ln w="9525">
            <a:noFill/>
            <a:miter lim="800000"/>
            <a:headEnd/>
            <a:tailEnd/>
          </a:ln>
          <a:effectLst/>
        </p:spPr>
      </p:pic>
      <p:pic>
        <p:nvPicPr>
          <p:cNvPr id="8" name="Picture 3"/>
          <p:cNvPicPr>
            <a:picLocks noChangeAspect="1" noChangeArrowheads="1"/>
          </p:cNvPicPr>
          <p:nvPr/>
        </p:nvPicPr>
        <p:blipFill>
          <a:blip r:embed="rId3" cstate="print"/>
          <a:srcRect/>
          <a:stretch>
            <a:fillRect/>
          </a:stretch>
        </p:blipFill>
        <p:spPr bwMode="auto">
          <a:xfrm>
            <a:off x="4786314" y="3714752"/>
            <a:ext cx="3357586" cy="2275062"/>
          </a:xfrm>
          <a:prstGeom prst="rect">
            <a:avLst/>
          </a:prstGeom>
          <a:noFill/>
          <a:ln w="9525">
            <a:noFill/>
            <a:miter lim="800000"/>
            <a:headEnd/>
            <a:tailEnd/>
          </a:ln>
          <a:effectLst/>
        </p:spPr>
      </p:pic>
      <p:pic>
        <p:nvPicPr>
          <p:cNvPr id="9" name="Picture 4"/>
          <p:cNvPicPr>
            <a:picLocks noChangeAspect="1" noChangeArrowheads="1"/>
          </p:cNvPicPr>
          <p:nvPr/>
        </p:nvPicPr>
        <p:blipFill>
          <a:blip r:embed="rId4" cstate="print">
            <a:lum bright="10000" contrast="-10000"/>
          </a:blip>
          <a:srcRect t="4114"/>
          <a:stretch>
            <a:fillRect/>
          </a:stretch>
        </p:blipFill>
        <p:spPr bwMode="auto">
          <a:xfrm>
            <a:off x="1001442" y="2071678"/>
            <a:ext cx="3141930" cy="264320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sp>
        <p:nvSpPr>
          <p:cNvPr id="4" name="Espace réservé du texte 3"/>
          <p:cNvSpPr>
            <a:spLocks noGrp="1"/>
          </p:cNvSpPr>
          <p:nvPr>
            <p:ph type="body" sz="half" idx="3"/>
          </p:nvPr>
        </p:nvSpPr>
        <p:spPr/>
        <p:txBody>
          <a:bodyPr/>
          <a:lstStyle/>
          <a:p>
            <a:endParaRPr lang="fr-FR"/>
          </a:p>
        </p:txBody>
      </p:sp>
      <p:sp>
        <p:nvSpPr>
          <p:cNvPr id="5" name="Espace réservé du contenu 4"/>
          <p:cNvSpPr>
            <a:spLocks noGrp="1"/>
          </p:cNvSpPr>
          <p:nvPr>
            <p:ph sz="quarter" idx="2"/>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sp>
        <p:nvSpPr>
          <p:cNvPr id="7" name="Espace réservé du pied de page 6"/>
          <p:cNvSpPr>
            <a:spLocks noGrp="1"/>
          </p:cNvSpPr>
          <p:nvPr>
            <p:ph type="ftr" sz="quarter" idx="11"/>
          </p:nvPr>
        </p:nvSpPr>
        <p:spPr/>
        <p:txBody>
          <a:bodyPr/>
          <a:lstStyle/>
          <a:p>
            <a:r>
              <a:rPr lang="pt-BR" smtClean="0"/>
              <a:t>Syrinx 2020/ H . KHECHFOUD -faculte de medecine de Bejaia</a:t>
            </a:r>
            <a:endParaRPr lang="fr-FR"/>
          </a:p>
        </p:txBody>
      </p:sp>
      <p:pic>
        <p:nvPicPr>
          <p:cNvPr id="11266" name="Picture 2"/>
          <p:cNvPicPr>
            <a:picLocks noChangeAspect="1" noChangeArrowheads="1"/>
          </p:cNvPicPr>
          <p:nvPr/>
        </p:nvPicPr>
        <p:blipFill>
          <a:blip r:embed="rId2" cstate="print"/>
          <a:srcRect/>
          <a:stretch>
            <a:fillRect/>
          </a:stretch>
        </p:blipFill>
        <p:spPr bwMode="auto">
          <a:xfrm>
            <a:off x="1785918" y="1714488"/>
            <a:ext cx="5886439" cy="390173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rgbClr val="FF0000"/>
                </a:solidFill>
              </a:rPr>
              <a:t>Non lieux refaire image</a:t>
            </a:r>
            <a:endParaRPr lang="fr-FR" dirty="0">
              <a:solidFill>
                <a:srgbClr val="FF0000"/>
              </a:solidFill>
            </a:endParaRPr>
          </a:p>
        </p:txBody>
      </p:sp>
      <p:sp>
        <p:nvSpPr>
          <p:cNvPr id="4" name="Espace réservé du pied de page 3"/>
          <p:cNvSpPr>
            <a:spLocks noGrp="1"/>
          </p:cNvSpPr>
          <p:nvPr>
            <p:ph type="ftr" sz="quarter" idx="11"/>
          </p:nvPr>
        </p:nvSpPr>
        <p:spPr/>
        <p:txBody>
          <a:bodyPr/>
          <a:lstStyle/>
          <a:p>
            <a:r>
              <a:rPr lang="pt-BR" smtClean="0"/>
              <a:t>Syrinx 2020/ H . KHECHFOUD -faculte de medecine de Bejaia</a:t>
            </a:r>
            <a:endParaRPr lang="fr-FR"/>
          </a:p>
        </p:txBody>
      </p:sp>
      <p:pic>
        <p:nvPicPr>
          <p:cNvPr id="2050" name="Picture 2"/>
          <p:cNvPicPr>
            <a:picLocks noChangeAspect="1" noChangeArrowheads="1"/>
          </p:cNvPicPr>
          <p:nvPr/>
        </p:nvPicPr>
        <p:blipFill>
          <a:blip r:embed="rId2" cstate="print"/>
          <a:srcRect l="8224" r="11591"/>
          <a:stretch>
            <a:fillRect/>
          </a:stretch>
        </p:blipFill>
        <p:spPr bwMode="auto">
          <a:xfrm>
            <a:off x="714348" y="2071678"/>
            <a:ext cx="2786082" cy="2714644"/>
          </a:xfrm>
          <a:prstGeom prst="rect">
            <a:avLst/>
          </a:prstGeom>
          <a:noFill/>
          <a:ln w="9525">
            <a:noFill/>
            <a:miter lim="800000"/>
            <a:headEnd/>
            <a:tailEnd/>
          </a:ln>
          <a:effectLst/>
        </p:spPr>
      </p:pic>
      <p:pic>
        <p:nvPicPr>
          <p:cNvPr id="2051" name="Picture 3"/>
          <p:cNvPicPr>
            <a:picLocks noGrp="1" noChangeAspect="1" noChangeArrowheads="1"/>
          </p:cNvPicPr>
          <p:nvPr>
            <p:ph idx="1"/>
          </p:nvPr>
        </p:nvPicPr>
        <p:blipFill>
          <a:blip r:embed="rId3" cstate="print"/>
          <a:srcRect/>
          <a:stretch>
            <a:fillRect/>
          </a:stretch>
        </p:blipFill>
        <p:spPr bwMode="auto">
          <a:xfrm>
            <a:off x="3786182" y="2143117"/>
            <a:ext cx="2357454" cy="3423783"/>
          </a:xfrm>
          <a:prstGeom prst="rect">
            <a:avLst/>
          </a:prstGeom>
          <a:noFill/>
          <a:ln w="9525">
            <a:noFill/>
            <a:miter lim="800000"/>
            <a:headEnd/>
            <a:tailEnd/>
          </a:ln>
          <a:effectLst/>
        </p:spPr>
      </p:pic>
      <p:pic>
        <p:nvPicPr>
          <p:cNvPr id="2053" name="Picture 5"/>
          <p:cNvPicPr>
            <a:picLocks noChangeAspect="1" noChangeArrowheads="1"/>
          </p:cNvPicPr>
          <p:nvPr/>
        </p:nvPicPr>
        <p:blipFill>
          <a:blip r:embed="rId4" cstate="print"/>
          <a:srcRect t="5682"/>
          <a:stretch>
            <a:fillRect/>
          </a:stretch>
        </p:blipFill>
        <p:spPr bwMode="auto">
          <a:xfrm>
            <a:off x="6143636" y="2000240"/>
            <a:ext cx="2428892" cy="228397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sp>
        <p:nvSpPr>
          <p:cNvPr id="4" name="Espace réservé du texte 3"/>
          <p:cNvSpPr>
            <a:spLocks noGrp="1"/>
          </p:cNvSpPr>
          <p:nvPr>
            <p:ph type="body" sz="half" idx="3"/>
          </p:nvPr>
        </p:nvSpPr>
        <p:spPr/>
        <p:txBody>
          <a:bodyPr/>
          <a:lstStyle/>
          <a:p>
            <a:endParaRPr lang="fr-FR"/>
          </a:p>
        </p:txBody>
      </p:sp>
      <p:sp>
        <p:nvSpPr>
          <p:cNvPr id="5" name="Espace réservé du contenu 4"/>
          <p:cNvSpPr>
            <a:spLocks noGrp="1"/>
          </p:cNvSpPr>
          <p:nvPr>
            <p:ph sz="quarter" idx="2"/>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sp>
        <p:nvSpPr>
          <p:cNvPr id="7" name="Espace réservé du pied de page 6"/>
          <p:cNvSpPr>
            <a:spLocks noGrp="1"/>
          </p:cNvSpPr>
          <p:nvPr>
            <p:ph type="ftr" sz="quarter" idx="11"/>
          </p:nvPr>
        </p:nvSpPr>
        <p:spPr/>
        <p:txBody>
          <a:bodyPr/>
          <a:lstStyle/>
          <a:p>
            <a:r>
              <a:rPr lang="pt-BR" smtClean="0"/>
              <a:t>Syrinx 2020/ H . KHECHFOUD -faculte de medecine de Bejaia</a:t>
            </a:r>
            <a:endParaRPr lang="fr-FR"/>
          </a:p>
        </p:txBody>
      </p:sp>
      <p:pic>
        <p:nvPicPr>
          <p:cNvPr id="14338" name="Picture 2"/>
          <p:cNvPicPr>
            <a:picLocks noChangeAspect="1" noChangeArrowheads="1"/>
          </p:cNvPicPr>
          <p:nvPr/>
        </p:nvPicPr>
        <p:blipFill>
          <a:blip r:embed="rId2" cstate="print"/>
          <a:srcRect/>
          <a:stretch>
            <a:fillRect/>
          </a:stretch>
        </p:blipFill>
        <p:spPr bwMode="auto">
          <a:xfrm>
            <a:off x="1419225" y="1323975"/>
            <a:ext cx="6305550" cy="42100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1"/>
            <a:ext cx="8229600" cy="655620"/>
          </a:xfrm>
        </p:spPr>
        <p:txBody>
          <a:bodyPr>
            <a:normAutofit fontScale="90000"/>
          </a:bodyPr>
          <a:lstStyle/>
          <a:p>
            <a:r>
              <a:rPr lang="fr-FR" dirty="0" smtClean="0"/>
              <a:t/>
            </a:r>
            <a:br>
              <a:rPr lang="fr-FR" dirty="0" smtClean="0"/>
            </a:br>
            <a:endParaRPr lang="fr-FR" dirty="0"/>
          </a:p>
        </p:txBody>
      </p:sp>
      <p:sp>
        <p:nvSpPr>
          <p:cNvPr id="3" name="Espace réservé du texte 2"/>
          <p:cNvSpPr>
            <a:spLocks noGrp="1"/>
          </p:cNvSpPr>
          <p:nvPr>
            <p:ph type="body" idx="1"/>
          </p:nvPr>
        </p:nvSpPr>
        <p:spPr>
          <a:xfrm>
            <a:off x="428596" y="428604"/>
            <a:ext cx="7715304" cy="838200"/>
          </a:xfrm>
        </p:spPr>
        <p:txBody>
          <a:bodyPr>
            <a:normAutofit/>
          </a:bodyPr>
          <a:lstStyle/>
          <a:p>
            <a:r>
              <a:rPr lang="fr-FR" sz="3200" b="0" dirty="0" smtClean="0">
                <a:solidFill>
                  <a:srgbClr val="00B0F0"/>
                </a:solidFill>
              </a:rPr>
              <a:t>Malformations associées à la syringomyélie</a:t>
            </a:r>
            <a:endParaRPr lang="fr-FR" sz="3200" b="0" dirty="0">
              <a:solidFill>
                <a:srgbClr val="00B0F0"/>
              </a:solidFill>
            </a:endParaRPr>
          </a:p>
        </p:txBody>
      </p:sp>
      <p:sp>
        <p:nvSpPr>
          <p:cNvPr id="5" name="Espace réservé du contenu 4"/>
          <p:cNvSpPr>
            <a:spLocks noGrp="1"/>
          </p:cNvSpPr>
          <p:nvPr>
            <p:ph sz="quarter" idx="2"/>
          </p:nvPr>
        </p:nvSpPr>
        <p:spPr>
          <a:xfrm>
            <a:off x="428596" y="1000108"/>
            <a:ext cx="8715404" cy="2357453"/>
          </a:xfrm>
        </p:spPr>
        <p:txBody>
          <a:bodyPr>
            <a:normAutofit/>
          </a:bodyPr>
          <a:lstStyle/>
          <a:p>
            <a:pPr>
              <a:buNone/>
            </a:pPr>
            <a:r>
              <a:rPr lang="fr-FR" sz="2000" dirty="0" smtClean="0"/>
              <a:t>Platybasie  </a:t>
            </a:r>
          </a:p>
          <a:p>
            <a:r>
              <a:rPr lang="fr-FR" sz="2000" dirty="0" smtClean="0"/>
              <a:t>aplatissement de la base du crâne.</a:t>
            </a:r>
          </a:p>
          <a:p>
            <a:r>
              <a:rPr lang="fr-FR" sz="2000" dirty="0" smtClean="0"/>
              <a:t>congénital ou acquis (la maladie de Paget). </a:t>
            </a:r>
          </a:p>
          <a:p>
            <a:r>
              <a:rPr lang="fr-FR" sz="2000" dirty="0" smtClean="0"/>
              <a:t>associations et fréquente avec la syringomyélie et la malformation de Chiari type I ou II, </a:t>
            </a:r>
          </a:p>
          <a:p>
            <a:r>
              <a:rPr lang="fr-FR" sz="2000" dirty="0" smtClean="0"/>
              <a:t>Diagnostic: Angle basal de Welcker &gt; 143° (125 et 143°)</a:t>
            </a:r>
          </a:p>
          <a:p>
            <a:pPr>
              <a:buNone/>
            </a:pPr>
            <a:endParaRPr lang="fr-FR" sz="2000" dirty="0" smtClean="0"/>
          </a:p>
        </p:txBody>
      </p:sp>
      <p:sp>
        <p:nvSpPr>
          <p:cNvPr id="6" name="Espace réservé du contenu 5"/>
          <p:cNvSpPr>
            <a:spLocks noGrp="1"/>
          </p:cNvSpPr>
          <p:nvPr>
            <p:ph sz="quarter" idx="4"/>
          </p:nvPr>
        </p:nvSpPr>
        <p:spPr>
          <a:xfrm>
            <a:off x="642910" y="4000504"/>
            <a:ext cx="3429024" cy="2071702"/>
          </a:xfrm>
        </p:spPr>
        <p:txBody>
          <a:bodyPr>
            <a:noAutofit/>
          </a:bodyPr>
          <a:lstStyle/>
          <a:p>
            <a:pPr>
              <a:buNone/>
            </a:pPr>
            <a:r>
              <a:rPr lang="fr-FR" sz="2000" dirty="0" smtClean="0"/>
              <a:t>Autres </a:t>
            </a:r>
          </a:p>
          <a:p>
            <a:r>
              <a:rPr lang="fr-FR" sz="2000" dirty="0" smtClean="0"/>
              <a:t>Assimilation de l’atlas </a:t>
            </a:r>
          </a:p>
          <a:p>
            <a:r>
              <a:rPr lang="fr-FR" sz="2000" dirty="0" smtClean="0"/>
              <a:t>Chondrodysplasie</a:t>
            </a:r>
          </a:p>
          <a:p>
            <a:r>
              <a:rPr lang="fr-FR" sz="2000" dirty="0" smtClean="0"/>
              <a:t>Spina de C1</a:t>
            </a:r>
          </a:p>
          <a:p>
            <a:r>
              <a:rPr lang="fr-FR" sz="2000" dirty="0" err="1" smtClean="0"/>
              <a:t>Kleippel</a:t>
            </a:r>
            <a:r>
              <a:rPr lang="fr-FR" sz="2000" dirty="0" smtClean="0"/>
              <a:t> </a:t>
            </a:r>
            <a:r>
              <a:rPr lang="fr-FR" sz="2000" dirty="0" err="1" smtClean="0"/>
              <a:t>fail</a:t>
            </a:r>
            <a:r>
              <a:rPr lang="fr-FR" sz="2000" dirty="0" smtClean="0"/>
              <a:t>  </a:t>
            </a:r>
          </a:p>
          <a:p>
            <a:r>
              <a:rPr lang="fr-FR" sz="2000" dirty="0" smtClean="0"/>
              <a:t>Scoliose</a:t>
            </a:r>
          </a:p>
          <a:p>
            <a:endParaRPr lang="fr-FR" sz="2000" dirty="0"/>
          </a:p>
        </p:txBody>
      </p:sp>
      <p:sp>
        <p:nvSpPr>
          <p:cNvPr id="7" name="Espace réservé du pied de page 6"/>
          <p:cNvSpPr>
            <a:spLocks noGrp="1"/>
          </p:cNvSpPr>
          <p:nvPr>
            <p:ph type="ftr" sz="quarter" idx="11"/>
          </p:nvPr>
        </p:nvSpPr>
        <p:spPr/>
        <p:txBody>
          <a:bodyPr/>
          <a:lstStyle/>
          <a:p>
            <a:r>
              <a:rPr lang="pt-BR" smtClean="0"/>
              <a:t>Syrinx 2020/ H . KHECHFOUD -faculte de medecine de Bejaia</a:t>
            </a:r>
            <a:endParaRPr lang="fr-FR"/>
          </a:p>
        </p:txBody>
      </p:sp>
      <p:graphicFrame>
        <p:nvGraphicFramePr>
          <p:cNvPr id="8" name="Espace réservé du contenu 6"/>
          <p:cNvGraphicFramePr>
            <a:graphicFrameLocks/>
          </p:cNvGraphicFramePr>
          <p:nvPr/>
        </p:nvGraphicFramePr>
        <p:xfrm>
          <a:off x="3929058" y="3286124"/>
          <a:ext cx="4143404" cy="2956560"/>
        </p:xfrm>
        <a:graphic>
          <a:graphicData uri="http://schemas.openxmlformats.org/drawingml/2006/table">
            <a:tbl>
              <a:tblPr firstRow="1" bandRow="1">
                <a:tableStyleId>{5C22544A-7EE6-4342-B048-85BDC9FD1C3A}</a:tableStyleId>
              </a:tblPr>
              <a:tblGrid>
                <a:gridCol w="3071834"/>
                <a:gridCol w="1071570"/>
              </a:tblGrid>
              <a:tr h="375920">
                <a:tc>
                  <a:txBody>
                    <a:bodyPr/>
                    <a:lstStyle/>
                    <a:p>
                      <a:r>
                        <a:rPr lang="fr-FR" sz="1900" dirty="0" smtClean="0">
                          <a:solidFill>
                            <a:schemeClr val="bg1"/>
                          </a:solidFill>
                        </a:rPr>
                        <a:t>Malformation associé</a:t>
                      </a:r>
                      <a:endParaRPr lang="fr-FR" sz="1900" dirty="0">
                        <a:solidFill>
                          <a:schemeClr val="bg1"/>
                        </a:solidFill>
                      </a:endParaRPr>
                    </a:p>
                  </a:txBody>
                  <a:tcPr/>
                </a:tc>
                <a:tc>
                  <a:txBody>
                    <a:bodyPr/>
                    <a:lstStyle/>
                    <a:p>
                      <a:r>
                        <a:rPr lang="fr-FR" sz="1900" dirty="0" smtClean="0">
                          <a:solidFill>
                            <a:schemeClr val="bg1"/>
                          </a:solidFill>
                        </a:rPr>
                        <a:t>%</a:t>
                      </a:r>
                      <a:endParaRPr lang="fr-FR" sz="1900" dirty="0">
                        <a:solidFill>
                          <a:schemeClr val="bg1"/>
                        </a:solidFill>
                      </a:endParaRPr>
                    </a:p>
                  </a:txBody>
                  <a:tcPr/>
                </a:tc>
              </a:tr>
              <a:tr h="375920">
                <a:tc>
                  <a:txBody>
                    <a:bodyPr/>
                    <a:lstStyle/>
                    <a:p>
                      <a:r>
                        <a:rPr lang="fr-FR" sz="1900" dirty="0" smtClean="0">
                          <a:solidFill>
                            <a:schemeClr val="bg1"/>
                          </a:solidFill>
                        </a:rPr>
                        <a:t>Chiari type I</a:t>
                      </a:r>
                      <a:endParaRPr lang="fr-FR" sz="1900" dirty="0">
                        <a:solidFill>
                          <a:schemeClr val="bg1"/>
                        </a:solidFill>
                      </a:endParaRPr>
                    </a:p>
                  </a:txBody>
                  <a:tcPr/>
                </a:tc>
                <a:tc>
                  <a:txBody>
                    <a:bodyPr/>
                    <a:lstStyle/>
                    <a:p>
                      <a:r>
                        <a:rPr lang="fr-FR" sz="1900" dirty="0" smtClean="0">
                          <a:solidFill>
                            <a:schemeClr val="bg1"/>
                          </a:solidFill>
                        </a:rPr>
                        <a:t>57-70%</a:t>
                      </a:r>
                      <a:endParaRPr lang="fr-FR" sz="1900" dirty="0">
                        <a:solidFill>
                          <a:schemeClr val="bg1"/>
                        </a:solidFill>
                      </a:endParaRPr>
                    </a:p>
                  </a:txBody>
                  <a:tcPr/>
                </a:tc>
              </a:tr>
              <a:tr h="375920">
                <a:tc>
                  <a:txBody>
                    <a:bodyPr/>
                    <a:lstStyle/>
                    <a:p>
                      <a:r>
                        <a:rPr lang="fr-FR" sz="1900" dirty="0" smtClean="0">
                          <a:solidFill>
                            <a:schemeClr val="bg1"/>
                          </a:solidFill>
                        </a:rPr>
                        <a:t>Chiari type II</a:t>
                      </a:r>
                      <a:endParaRPr lang="fr-FR" sz="1900" dirty="0">
                        <a:solidFill>
                          <a:schemeClr val="bg1"/>
                        </a:solidFill>
                      </a:endParaRPr>
                    </a:p>
                  </a:txBody>
                  <a:tcPr/>
                </a:tc>
                <a:tc>
                  <a:txBody>
                    <a:bodyPr/>
                    <a:lstStyle/>
                    <a:p>
                      <a:r>
                        <a:rPr lang="fr-FR" sz="1900" dirty="0" smtClean="0">
                          <a:solidFill>
                            <a:schemeClr val="bg1"/>
                          </a:solidFill>
                        </a:rPr>
                        <a:t>15%</a:t>
                      </a:r>
                      <a:endParaRPr lang="fr-FR" sz="1900" dirty="0">
                        <a:solidFill>
                          <a:schemeClr val="bg1"/>
                        </a:solidFill>
                      </a:endParaRPr>
                    </a:p>
                  </a:txBody>
                  <a:tcPr/>
                </a:tc>
              </a:tr>
              <a:tr h="375920">
                <a:tc>
                  <a:txBody>
                    <a:bodyPr/>
                    <a:lstStyle/>
                    <a:p>
                      <a:r>
                        <a:rPr lang="fr-FR" sz="1900" dirty="0" smtClean="0">
                          <a:solidFill>
                            <a:schemeClr val="bg1"/>
                          </a:solidFill>
                        </a:rPr>
                        <a:t>Impression basilaire</a:t>
                      </a:r>
                      <a:endParaRPr lang="fr-FR" sz="1900" dirty="0">
                        <a:solidFill>
                          <a:schemeClr val="bg1"/>
                        </a:solidFill>
                      </a:endParaRPr>
                    </a:p>
                  </a:txBody>
                  <a:tcPr/>
                </a:tc>
                <a:tc>
                  <a:txBody>
                    <a:bodyPr/>
                    <a:lstStyle/>
                    <a:p>
                      <a:r>
                        <a:rPr lang="fr-FR" sz="1900" dirty="0" smtClean="0">
                          <a:solidFill>
                            <a:schemeClr val="bg1"/>
                          </a:solidFill>
                        </a:rPr>
                        <a:t>18 -64%</a:t>
                      </a:r>
                      <a:endParaRPr lang="fr-FR" sz="1900" dirty="0">
                        <a:solidFill>
                          <a:schemeClr val="bg1"/>
                        </a:solidFill>
                      </a:endParaRPr>
                    </a:p>
                  </a:txBody>
                  <a:tcPr/>
                </a:tc>
              </a:tr>
              <a:tr h="375920">
                <a:tc>
                  <a:txBody>
                    <a:bodyPr/>
                    <a:lstStyle/>
                    <a:p>
                      <a:r>
                        <a:rPr lang="fr-FR" sz="1900" dirty="0" smtClean="0">
                          <a:solidFill>
                            <a:schemeClr val="bg1"/>
                          </a:solidFill>
                        </a:rPr>
                        <a:t>Hydrocéphalie</a:t>
                      </a:r>
                      <a:endParaRPr lang="fr-FR" sz="1900" dirty="0">
                        <a:solidFill>
                          <a:schemeClr val="bg1"/>
                        </a:solidFill>
                      </a:endParaRPr>
                    </a:p>
                  </a:txBody>
                  <a:tcPr/>
                </a:tc>
                <a:tc>
                  <a:txBody>
                    <a:bodyPr/>
                    <a:lstStyle/>
                    <a:p>
                      <a:r>
                        <a:rPr lang="fr-FR" sz="1900" dirty="0" smtClean="0">
                          <a:solidFill>
                            <a:schemeClr val="bg1"/>
                          </a:solidFill>
                        </a:rPr>
                        <a:t>3-23%</a:t>
                      </a:r>
                      <a:endParaRPr lang="fr-FR" sz="1900" dirty="0">
                        <a:solidFill>
                          <a:schemeClr val="bg1"/>
                        </a:solidFill>
                      </a:endParaRPr>
                    </a:p>
                  </a:txBody>
                  <a:tcPr/>
                </a:tc>
              </a:tr>
              <a:tr h="375920">
                <a:tc>
                  <a:txBody>
                    <a:bodyPr/>
                    <a:lstStyle/>
                    <a:p>
                      <a:r>
                        <a:rPr lang="fr-FR" sz="1900" dirty="0" smtClean="0">
                          <a:solidFill>
                            <a:schemeClr val="bg1"/>
                          </a:solidFill>
                        </a:rPr>
                        <a:t>Syndrome de moelle basse fixé</a:t>
                      </a:r>
                      <a:endParaRPr lang="fr-FR" sz="1900" dirty="0">
                        <a:solidFill>
                          <a:schemeClr val="bg1"/>
                        </a:solidFill>
                      </a:endParaRPr>
                    </a:p>
                  </a:txBody>
                  <a:tcPr/>
                </a:tc>
                <a:tc>
                  <a:txBody>
                    <a:bodyPr/>
                    <a:lstStyle/>
                    <a:p>
                      <a:r>
                        <a:rPr lang="fr-FR" sz="1900" dirty="0" smtClean="0">
                          <a:solidFill>
                            <a:schemeClr val="bg1"/>
                          </a:solidFill>
                        </a:rPr>
                        <a:t>7%</a:t>
                      </a:r>
                      <a:endParaRPr lang="fr-FR" sz="1900" dirty="0">
                        <a:solidFill>
                          <a:schemeClr val="bg1"/>
                        </a:solidFill>
                      </a:endParaRPr>
                    </a:p>
                  </a:txBody>
                  <a:tcPr/>
                </a:tc>
              </a:tr>
              <a:tr h="375920">
                <a:tc>
                  <a:txBody>
                    <a:bodyPr/>
                    <a:lstStyle/>
                    <a:p>
                      <a:r>
                        <a:rPr lang="fr-FR" sz="1900" dirty="0" smtClean="0">
                          <a:solidFill>
                            <a:schemeClr val="bg1"/>
                          </a:solidFill>
                        </a:rPr>
                        <a:t>Craniosténose</a:t>
                      </a:r>
                      <a:endParaRPr lang="fr-FR" sz="1900" dirty="0">
                        <a:solidFill>
                          <a:schemeClr val="bg1"/>
                        </a:solidFill>
                      </a:endParaRPr>
                    </a:p>
                  </a:txBody>
                  <a:tcPr/>
                </a:tc>
                <a:tc>
                  <a:txBody>
                    <a:bodyPr/>
                    <a:lstStyle/>
                    <a:p>
                      <a:r>
                        <a:rPr lang="fr-FR" sz="1900" dirty="0" smtClean="0">
                          <a:solidFill>
                            <a:schemeClr val="bg1"/>
                          </a:solidFill>
                        </a:rPr>
                        <a:t>0,7 -17%</a:t>
                      </a:r>
                      <a:endParaRPr lang="fr-FR" sz="1900" dirty="0">
                        <a:solidFill>
                          <a:schemeClr val="bg1"/>
                        </a:solidFill>
                      </a:endParaRPr>
                    </a:p>
                  </a:txBody>
                  <a:tcPr/>
                </a:tc>
              </a:tr>
            </a:tbl>
          </a:graphicData>
        </a:graphic>
      </p:graphicFrame>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1"/>
            <a:ext cx="6472254" cy="1143000"/>
          </a:xfrm>
        </p:spPr>
        <p:txBody>
          <a:bodyPr>
            <a:normAutofit/>
          </a:bodyPr>
          <a:lstStyle/>
          <a:p>
            <a:r>
              <a:rPr lang="fr-FR" sz="3200" dirty="0" smtClean="0">
                <a:solidFill>
                  <a:srgbClr val="00B0F0"/>
                </a:solidFill>
              </a:rPr>
              <a:t>Impression basilaire</a:t>
            </a:r>
            <a:endParaRPr lang="fr-FR" sz="3200" dirty="0">
              <a:solidFill>
                <a:srgbClr val="00B0F0"/>
              </a:solidFill>
            </a:endParaRPr>
          </a:p>
        </p:txBody>
      </p:sp>
      <p:sp>
        <p:nvSpPr>
          <p:cNvPr id="3" name="Espace réservé du texte 2"/>
          <p:cNvSpPr>
            <a:spLocks noGrp="1"/>
          </p:cNvSpPr>
          <p:nvPr>
            <p:ph type="body" idx="1"/>
          </p:nvPr>
        </p:nvSpPr>
        <p:spPr/>
        <p:txBody>
          <a:bodyPr/>
          <a:lstStyle/>
          <a:p>
            <a:endParaRPr lang="fr-FR"/>
          </a:p>
        </p:txBody>
      </p:sp>
      <p:sp>
        <p:nvSpPr>
          <p:cNvPr id="4" name="Espace réservé du texte 3"/>
          <p:cNvSpPr>
            <a:spLocks noGrp="1"/>
          </p:cNvSpPr>
          <p:nvPr>
            <p:ph type="body" sz="half" idx="3"/>
          </p:nvPr>
        </p:nvSpPr>
        <p:spPr/>
        <p:txBody>
          <a:bodyPr/>
          <a:lstStyle/>
          <a:p>
            <a:endParaRPr lang="fr-FR"/>
          </a:p>
        </p:txBody>
      </p:sp>
      <p:sp>
        <p:nvSpPr>
          <p:cNvPr id="5" name="Espace réservé du contenu 4"/>
          <p:cNvSpPr>
            <a:spLocks noGrp="1"/>
          </p:cNvSpPr>
          <p:nvPr>
            <p:ph sz="quarter" idx="2"/>
          </p:nvPr>
        </p:nvSpPr>
        <p:spPr>
          <a:xfrm>
            <a:off x="457200" y="1516913"/>
            <a:ext cx="4040188" cy="2483592"/>
          </a:xfrm>
        </p:spPr>
        <p:txBody>
          <a:bodyPr>
            <a:normAutofit fontScale="70000" lnSpcReduction="20000"/>
          </a:bodyPr>
          <a:lstStyle/>
          <a:p>
            <a:r>
              <a:rPr lang="fr-FR" sz="1600" dirty="0" smtClean="0"/>
              <a:t>la dent de C2 dépasse la ligne de plus de 7 mm  la ligne de Chamberlain </a:t>
            </a:r>
          </a:p>
          <a:p>
            <a:r>
              <a:rPr lang="fr-FR" sz="1600" dirty="0" smtClean="0"/>
              <a:t>Ligne de Mc Gregor, la dent de C2 dépasse la ligne de plus de 9 mm chez l adulte et 5 mm enfant (3 et 18 ans). </a:t>
            </a:r>
          </a:p>
          <a:p>
            <a:r>
              <a:rPr lang="fr-FR" sz="1600" dirty="0" smtClean="0"/>
              <a:t>La Distance temporo-mandibulaire-atlas de Fischgold et Lièvre </a:t>
            </a:r>
          </a:p>
          <a:p>
            <a:r>
              <a:rPr lang="fr-FR" sz="1600" dirty="0" smtClean="0"/>
              <a:t>bord supérieur de l'arc antérieur de C1-articulation temporo-mandibulaire) inferieure a 17 mm (Normale = 30 mm)</a:t>
            </a:r>
          </a:p>
          <a:p>
            <a:r>
              <a:rPr lang="fr-FR" sz="1600" b="1" dirty="0" err="1" smtClean="0"/>
              <a:t>Rx</a:t>
            </a:r>
            <a:r>
              <a:rPr lang="fr-FR" sz="1600" b="1" dirty="0" smtClean="0"/>
              <a:t> face bouche ouverte -C1–C2 -: </a:t>
            </a:r>
          </a:p>
          <a:p>
            <a:r>
              <a:rPr lang="fr-FR" sz="1600" dirty="0" smtClean="0"/>
              <a:t>Ligne bimastoïdienne de Fischgold et Metzger, la pointe de la dent de C2 dépasse la ligne de plus de 3 mm (</a:t>
            </a:r>
            <a:r>
              <a:rPr lang="fr-FR" sz="1600" dirty="0" err="1" smtClean="0"/>
              <a:t>Nle</a:t>
            </a:r>
            <a:r>
              <a:rPr lang="fr-FR" sz="1600" dirty="0" smtClean="0"/>
              <a:t> &lt;2 à 3 mm) Au cours de l’Impression basilaire, </a:t>
            </a:r>
          </a:p>
          <a:p>
            <a:r>
              <a:rPr lang="fr-FR" sz="1600" dirty="0" smtClean="0"/>
              <a:t>la dent de C2 dépasse cette la </a:t>
            </a:r>
            <a:r>
              <a:rPr lang="fr-FR" sz="1600" dirty="0" err="1" smtClean="0"/>
              <a:t>lignedigastrique</a:t>
            </a:r>
            <a:r>
              <a:rPr lang="fr-FR" sz="1600" dirty="0" smtClean="0"/>
              <a:t> (</a:t>
            </a:r>
            <a:r>
              <a:rPr lang="fr-FR" sz="1600" dirty="0" err="1" smtClean="0"/>
              <a:t>Nle</a:t>
            </a:r>
            <a:r>
              <a:rPr lang="fr-FR" sz="1600" dirty="0" smtClean="0"/>
              <a:t> reste en dessous) </a:t>
            </a:r>
            <a:endParaRPr lang="fr-FR" sz="1600" dirty="0"/>
          </a:p>
        </p:txBody>
      </p:sp>
      <p:sp>
        <p:nvSpPr>
          <p:cNvPr id="6" name="Espace réservé du contenu 5"/>
          <p:cNvSpPr>
            <a:spLocks noGrp="1"/>
          </p:cNvSpPr>
          <p:nvPr>
            <p:ph sz="quarter" idx="4"/>
          </p:nvPr>
        </p:nvSpPr>
        <p:spPr/>
        <p:txBody>
          <a:bodyPr/>
          <a:lstStyle/>
          <a:p>
            <a:endParaRPr lang="fr-FR" dirty="0"/>
          </a:p>
        </p:txBody>
      </p:sp>
      <p:sp>
        <p:nvSpPr>
          <p:cNvPr id="7" name="Espace réservé du pied de page 6"/>
          <p:cNvSpPr>
            <a:spLocks noGrp="1"/>
          </p:cNvSpPr>
          <p:nvPr>
            <p:ph type="ftr" sz="quarter" idx="11"/>
          </p:nvPr>
        </p:nvSpPr>
        <p:spPr>
          <a:xfrm>
            <a:off x="3124200" y="6500835"/>
            <a:ext cx="5734080" cy="286355"/>
          </a:xfrm>
        </p:spPr>
        <p:txBody>
          <a:bodyPr/>
          <a:lstStyle/>
          <a:p>
            <a:r>
              <a:rPr lang="pt-BR" sz="1400" dirty="0" smtClean="0">
                <a:solidFill>
                  <a:srgbClr val="0070C0"/>
                </a:solidFill>
              </a:rPr>
              <a:t>Syrinx 2020/ H . KHECHFOUD - faculte de medecine de Bejaia</a:t>
            </a:r>
            <a:endParaRPr lang="fr-FR" sz="1400" dirty="0">
              <a:solidFill>
                <a:srgbClr val="0070C0"/>
              </a:solidFill>
            </a:endParaRPr>
          </a:p>
        </p:txBody>
      </p:sp>
      <p:pic>
        <p:nvPicPr>
          <p:cNvPr id="16386" name="Picture 2"/>
          <p:cNvPicPr>
            <a:picLocks noChangeAspect="1" noChangeArrowheads="1"/>
          </p:cNvPicPr>
          <p:nvPr/>
        </p:nvPicPr>
        <p:blipFill>
          <a:blip r:embed="rId2" cstate="print"/>
          <a:srcRect/>
          <a:stretch>
            <a:fillRect/>
          </a:stretch>
        </p:blipFill>
        <p:spPr bwMode="auto">
          <a:xfrm>
            <a:off x="5429258" y="3214687"/>
            <a:ext cx="3257539" cy="2602176"/>
          </a:xfrm>
          <a:prstGeom prst="rect">
            <a:avLst/>
          </a:prstGeom>
          <a:noFill/>
          <a:ln w="9525">
            <a:noFill/>
            <a:miter lim="800000"/>
            <a:headEnd/>
            <a:tailEnd/>
          </a:ln>
          <a:effectLst/>
        </p:spPr>
      </p:pic>
      <p:pic>
        <p:nvPicPr>
          <p:cNvPr id="9" name="Picture 3"/>
          <p:cNvPicPr>
            <a:picLocks noChangeAspect="1" noChangeArrowheads="1"/>
          </p:cNvPicPr>
          <p:nvPr/>
        </p:nvPicPr>
        <p:blipFill>
          <a:blip r:embed="rId3" cstate="print"/>
          <a:srcRect/>
          <a:stretch>
            <a:fillRect/>
          </a:stretch>
        </p:blipFill>
        <p:spPr bwMode="auto">
          <a:xfrm>
            <a:off x="5429258" y="500043"/>
            <a:ext cx="3181343" cy="2623340"/>
          </a:xfrm>
          <a:prstGeom prst="rect">
            <a:avLst/>
          </a:prstGeom>
          <a:noFill/>
          <a:ln w="9525">
            <a:noFill/>
            <a:miter lim="800000"/>
            <a:headEnd/>
            <a:tailEnd/>
          </a:ln>
          <a:effectLst/>
        </p:spPr>
      </p:pic>
      <p:pic>
        <p:nvPicPr>
          <p:cNvPr id="16387" name="Picture 3"/>
          <p:cNvPicPr>
            <a:picLocks noChangeAspect="1" noChangeArrowheads="1"/>
          </p:cNvPicPr>
          <p:nvPr/>
        </p:nvPicPr>
        <p:blipFill>
          <a:blip r:embed="rId4" cstate="print"/>
          <a:srcRect/>
          <a:stretch>
            <a:fillRect/>
          </a:stretch>
        </p:blipFill>
        <p:spPr bwMode="auto">
          <a:xfrm>
            <a:off x="642910" y="3929066"/>
            <a:ext cx="2962705" cy="2328857"/>
          </a:xfrm>
          <a:prstGeom prst="rect">
            <a:avLst/>
          </a:prstGeom>
          <a:noFill/>
          <a:ln w="9525">
            <a:noFill/>
            <a:miter lim="800000"/>
            <a:headEnd/>
            <a:tailEnd/>
          </a:ln>
          <a:effectLst/>
        </p:spPr>
      </p:pic>
      <p:pic>
        <p:nvPicPr>
          <p:cNvPr id="16388" name="Picture 4"/>
          <p:cNvPicPr>
            <a:picLocks noChangeAspect="1" noChangeArrowheads="1"/>
          </p:cNvPicPr>
          <p:nvPr/>
        </p:nvPicPr>
        <p:blipFill>
          <a:blip r:embed="rId5" cstate="print"/>
          <a:srcRect/>
          <a:stretch>
            <a:fillRect/>
          </a:stretch>
        </p:blipFill>
        <p:spPr bwMode="auto">
          <a:xfrm>
            <a:off x="4714876" y="500042"/>
            <a:ext cx="2728913" cy="16954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28662" y="274639"/>
            <a:ext cx="7467600" cy="1143000"/>
          </a:xfrm>
        </p:spPr>
        <p:style>
          <a:lnRef idx="1">
            <a:schemeClr val="dk1"/>
          </a:lnRef>
          <a:fillRef idx="3">
            <a:schemeClr val="dk1"/>
          </a:fillRef>
          <a:effectRef idx="2">
            <a:schemeClr val="dk1"/>
          </a:effectRef>
          <a:fontRef idx="minor">
            <a:schemeClr val="lt1"/>
          </a:fontRef>
        </p:style>
        <p:txBody>
          <a:bodyPr>
            <a:normAutofit/>
          </a:bodyPr>
          <a:lstStyle/>
          <a:p>
            <a:r>
              <a:rPr lang="fr-FR" sz="4400" b="1" i="1" dirty="0" smtClean="0">
                <a:solidFill>
                  <a:srgbClr val="FFFF00"/>
                </a:solidFill>
              </a:rPr>
              <a:t>INTRODUCTION</a:t>
            </a:r>
            <a:r>
              <a:rPr lang="fr-FR" sz="4400" b="1" i="1" dirty="0" smtClean="0"/>
              <a:t> </a:t>
            </a:r>
            <a:endParaRPr lang="fr-FR" sz="4400" b="1" i="1" dirty="0"/>
          </a:p>
        </p:txBody>
      </p:sp>
      <p:sp>
        <p:nvSpPr>
          <p:cNvPr id="3" name="Espace réservé du contenu 2"/>
          <p:cNvSpPr>
            <a:spLocks noGrp="1"/>
          </p:cNvSpPr>
          <p:nvPr>
            <p:ph idx="1"/>
          </p:nvPr>
        </p:nvSpPr>
        <p:spPr>
          <a:xfrm>
            <a:off x="600076" y="1600201"/>
            <a:ext cx="8115328" cy="4525963"/>
          </a:xfrm>
        </p:spPr>
        <p:txBody>
          <a:bodyPr>
            <a:normAutofit/>
          </a:bodyPr>
          <a:lstStyle/>
          <a:p>
            <a:pPr algn="just"/>
            <a:r>
              <a:rPr lang="fr-FR" sz="2400" dirty="0" smtClean="0"/>
              <a:t>La syringomyélie est un mot composé: (</a:t>
            </a:r>
            <a:r>
              <a:rPr lang="fr-FR" sz="2400" i="1" dirty="0" smtClean="0"/>
              <a:t>origine grec</a:t>
            </a:r>
            <a:r>
              <a:rPr lang="fr-FR" sz="2400" dirty="0" smtClean="0"/>
              <a:t>) </a:t>
            </a:r>
          </a:p>
          <a:p>
            <a:pPr lvl="2" algn="just"/>
            <a:r>
              <a:rPr lang="fr-FR" sz="1800" dirty="0" smtClean="0"/>
              <a:t> syring(o)   « </a:t>
            </a:r>
            <a:r>
              <a:rPr lang="fr-FR" sz="1800" i="1" dirty="0" smtClean="0"/>
              <a:t>συ ?ριγξ »   signifie un </a:t>
            </a:r>
            <a:r>
              <a:rPr lang="fr-FR" sz="1800" dirty="0" smtClean="0"/>
              <a:t>canal, tuyau</a:t>
            </a:r>
          </a:p>
          <a:p>
            <a:pPr lvl="2" algn="just"/>
            <a:r>
              <a:rPr lang="fr-FR" sz="1800" dirty="0" smtClean="0"/>
              <a:t>muelos    « </a:t>
            </a:r>
            <a:r>
              <a:rPr lang="fr-FR" sz="1800" i="1" dirty="0" smtClean="0"/>
              <a:t>μυελός » qui veut dire  une moelle </a:t>
            </a:r>
            <a:r>
              <a:rPr lang="fr-FR" sz="1800" dirty="0" smtClean="0"/>
              <a:t>épinière</a:t>
            </a:r>
          </a:p>
          <a:p>
            <a:pPr algn="just"/>
            <a:r>
              <a:rPr lang="fr-FR" sz="2400" dirty="0" smtClean="0"/>
              <a:t>désigne une pathologie bénigne caractérisée par une cavitation centromédullaire remplie de LCR dont l’évolution est très lente.</a:t>
            </a:r>
          </a:p>
          <a:p>
            <a:pPr algn="just"/>
            <a:r>
              <a:rPr lang="fr-FR" sz="2400" dirty="0" smtClean="0"/>
              <a:t>La forme foraminale est en rapport avec une  pathologie </a:t>
            </a:r>
            <a:r>
              <a:rPr lang="fr-FR" sz="2400" dirty="0" smtClean="0"/>
              <a:t>au niveau </a:t>
            </a:r>
            <a:r>
              <a:rPr lang="fr-FR" sz="2400" dirty="0" smtClean="0"/>
              <a:t>formen magnum et une interférence  avec la circulation du </a:t>
            </a:r>
            <a:r>
              <a:rPr lang="fr-FR" sz="2400" dirty="0" smtClean="0"/>
              <a:t>LCS.</a:t>
            </a:r>
            <a:endParaRPr lang="fr-FR" sz="2400" dirty="0" smtClean="0"/>
          </a:p>
          <a:p>
            <a:pPr algn="just"/>
            <a:r>
              <a:rPr lang="fr-FR" sz="2400" dirty="0" smtClean="0"/>
              <a:t>L’anomalie de Chiari est de loin la plus fréquente associée (environ 80% des cas)</a:t>
            </a:r>
          </a:p>
          <a:p>
            <a:pPr algn="just"/>
            <a:endParaRPr lang="fr-FR" sz="2400" dirty="0" smtClean="0"/>
          </a:p>
          <a:p>
            <a:pPr algn="just"/>
            <a:endParaRPr lang="fr-FR" sz="2400" dirty="0" smtClean="0"/>
          </a:p>
        </p:txBody>
      </p:sp>
      <p:sp>
        <p:nvSpPr>
          <p:cNvPr id="4" name="Espace réservé du pied de page 3"/>
          <p:cNvSpPr>
            <a:spLocks noGrp="1"/>
          </p:cNvSpPr>
          <p:nvPr>
            <p:ph type="ftr" sz="quarter" idx="11"/>
          </p:nvPr>
        </p:nvSpPr>
        <p:spPr/>
        <p:txBody>
          <a:bodyPr/>
          <a:lstStyle/>
          <a:p>
            <a:r>
              <a:rPr lang="pt-BR" smtClean="0"/>
              <a:t>Syrinx 2020/ H . KHECHFOUD -faculte de medecine de Bejaia</a:t>
            </a:r>
            <a:endParaRPr lang="fr-F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PES et PEM</a:t>
            </a:r>
            <a:endParaRPr lang="fr-FR" dirty="0"/>
          </a:p>
        </p:txBody>
      </p:sp>
      <p:sp>
        <p:nvSpPr>
          <p:cNvPr id="5" name="Espace réservé du contenu 4"/>
          <p:cNvSpPr>
            <a:spLocks noGrp="1"/>
          </p:cNvSpPr>
          <p:nvPr>
            <p:ph sz="quarter" idx="2"/>
          </p:nvPr>
        </p:nvSpPr>
        <p:spPr>
          <a:xfrm>
            <a:off x="500034" y="1500175"/>
            <a:ext cx="5143536" cy="3643337"/>
          </a:xfrm>
        </p:spPr>
        <p:txBody>
          <a:bodyPr>
            <a:normAutofit/>
          </a:bodyPr>
          <a:lstStyle/>
          <a:p>
            <a:r>
              <a:rPr lang="fr-FR" sz="1800" dirty="0" smtClean="0"/>
              <a:t>Lésions centromédullaires (97) </a:t>
            </a:r>
          </a:p>
          <a:p>
            <a:r>
              <a:rPr lang="fr-FR" sz="1800" dirty="0" smtClean="0"/>
              <a:t>Atteintes de la corne postérieure:</a:t>
            </a:r>
          </a:p>
          <a:p>
            <a:pPr lvl="1"/>
            <a:r>
              <a:rPr lang="fr-FR" sz="1800" dirty="0" smtClean="0"/>
              <a:t>diminution d’amplitude ou la disparition du potentiel : N13 ou N22</a:t>
            </a:r>
          </a:p>
          <a:p>
            <a:pPr lvl="1"/>
            <a:r>
              <a:rPr lang="fr-FR" sz="1800" dirty="0" smtClean="0"/>
              <a:t> respectivement pour les PES des </a:t>
            </a:r>
            <a:r>
              <a:rPr lang="fr-FR" sz="1800" dirty="0" err="1" smtClean="0"/>
              <a:t>mbr</a:t>
            </a:r>
            <a:r>
              <a:rPr lang="fr-FR" sz="1800" dirty="0" smtClean="0"/>
              <a:t> sup. et inf.</a:t>
            </a:r>
          </a:p>
          <a:p>
            <a:pPr lvl="1"/>
            <a:r>
              <a:rPr lang="fr-FR" sz="1800" dirty="0" smtClean="0"/>
              <a:t>vois sensitives spinales est préservée,</a:t>
            </a:r>
          </a:p>
          <a:p>
            <a:pPr lvl="2"/>
            <a:r>
              <a:rPr lang="fr-FR" dirty="0" smtClean="0"/>
              <a:t>potentiels de jonction cervico-bulbaire: (P14 et P30) normaux</a:t>
            </a:r>
          </a:p>
          <a:p>
            <a:pPr lvl="2"/>
            <a:r>
              <a:rPr lang="fr-FR" dirty="0" smtClean="0"/>
              <a:t>potentiels corticaux (N20 et P39) normaux. </a:t>
            </a:r>
            <a:endParaRPr lang="fr-FR" dirty="0"/>
          </a:p>
        </p:txBody>
      </p:sp>
      <p:sp>
        <p:nvSpPr>
          <p:cNvPr id="7" name="Espace réservé du pied de page 6"/>
          <p:cNvSpPr>
            <a:spLocks noGrp="1"/>
          </p:cNvSpPr>
          <p:nvPr>
            <p:ph type="ftr" sz="quarter" idx="11"/>
          </p:nvPr>
        </p:nvSpPr>
        <p:spPr/>
        <p:txBody>
          <a:bodyPr/>
          <a:lstStyle/>
          <a:p>
            <a:r>
              <a:rPr lang="pt-BR" smtClean="0"/>
              <a:t>Syrinx 2020/ H . KHECHFOUD -faculte de medecine de Bejaia</a:t>
            </a:r>
            <a:endParaRPr lang="fr-FR"/>
          </a:p>
        </p:txBody>
      </p:sp>
      <p:pic>
        <p:nvPicPr>
          <p:cNvPr id="17411" name="Picture 3"/>
          <p:cNvPicPr>
            <a:picLocks noChangeAspect="1" noChangeArrowheads="1"/>
          </p:cNvPicPr>
          <p:nvPr/>
        </p:nvPicPr>
        <p:blipFill>
          <a:blip r:embed="rId2" cstate="print">
            <a:lum bright="-40000" contrast="60000"/>
          </a:blip>
          <a:srcRect r="48975"/>
          <a:stretch>
            <a:fillRect/>
          </a:stretch>
        </p:blipFill>
        <p:spPr bwMode="auto">
          <a:xfrm>
            <a:off x="5715008" y="2025515"/>
            <a:ext cx="2670185" cy="297512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PES et PEM</a:t>
            </a:r>
            <a:endParaRPr lang="fr-FR" dirty="0"/>
          </a:p>
        </p:txBody>
      </p:sp>
      <p:sp>
        <p:nvSpPr>
          <p:cNvPr id="6" name="Espace réservé du contenu 5"/>
          <p:cNvSpPr>
            <a:spLocks noGrp="1"/>
          </p:cNvSpPr>
          <p:nvPr>
            <p:ph sz="quarter" idx="4"/>
          </p:nvPr>
        </p:nvSpPr>
        <p:spPr>
          <a:xfrm>
            <a:off x="500036" y="1571612"/>
            <a:ext cx="4786344" cy="4357719"/>
          </a:xfrm>
        </p:spPr>
        <p:txBody>
          <a:bodyPr>
            <a:noAutofit/>
          </a:bodyPr>
          <a:lstStyle/>
          <a:p>
            <a:pPr lvl="1">
              <a:buNone/>
            </a:pPr>
            <a:r>
              <a:rPr lang="fr-FR" sz="1400" dirty="0" smtClean="0"/>
              <a:t>conduction ralentie ou interrompue au niveau de la jonction cervico-bulbaire,</a:t>
            </a:r>
          </a:p>
          <a:p>
            <a:pPr lvl="2"/>
            <a:r>
              <a:rPr lang="fr-FR" sz="1400" dirty="0" smtClean="0"/>
              <a:t> </a:t>
            </a:r>
            <a:r>
              <a:rPr lang="fr-FR" sz="1400" dirty="0" smtClean="0">
                <a:solidFill>
                  <a:srgbClr val="FFFF00"/>
                </a:solidFill>
              </a:rPr>
              <a:t>N13 et N22) sont respectées </a:t>
            </a:r>
            <a:r>
              <a:rPr lang="fr-FR" sz="1400" dirty="0" smtClean="0"/>
              <a:t>;</a:t>
            </a:r>
          </a:p>
          <a:p>
            <a:pPr lvl="2"/>
            <a:r>
              <a:rPr lang="fr-FR" sz="1400" dirty="0" smtClean="0"/>
              <a:t>P14 et N18 aux (</a:t>
            </a:r>
            <a:r>
              <a:rPr lang="fr-FR" sz="1400" dirty="0" err="1" smtClean="0"/>
              <a:t>mbr</a:t>
            </a:r>
            <a:r>
              <a:rPr lang="fr-FR" sz="1400" dirty="0" smtClean="0"/>
              <a:t> sup), P30 aux </a:t>
            </a:r>
            <a:r>
              <a:rPr lang="fr-FR" sz="1400" dirty="0" err="1" smtClean="0"/>
              <a:t>mbrs</a:t>
            </a:r>
            <a:r>
              <a:rPr lang="fr-FR" sz="1400" dirty="0" smtClean="0"/>
              <a:t> </a:t>
            </a:r>
            <a:r>
              <a:rPr lang="fr-FR" sz="1400" dirty="0" err="1" smtClean="0"/>
              <a:t>infé</a:t>
            </a:r>
            <a:r>
              <a:rPr lang="fr-FR" sz="1400" dirty="0" smtClean="0"/>
              <a:t>, les réponses corticales sont abolis ou anormaux.</a:t>
            </a:r>
          </a:p>
          <a:p>
            <a:pPr lvl="2"/>
            <a:r>
              <a:rPr lang="fr-FR" sz="1400" dirty="0" smtClean="0"/>
              <a:t>Atteinte d’un  seul membre ou un seul hémicorps est possible selon la topographie du kyste.</a:t>
            </a:r>
          </a:p>
          <a:p>
            <a:pPr lvl="2"/>
            <a:r>
              <a:rPr lang="fr-FR" sz="1400" dirty="0" smtClean="0"/>
              <a:t>interruption de la conduction  incomplète P14 </a:t>
            </a:r>
          </a:p>
          <a:p>
            <a:pPr lvl="2"/>
            <a:r>
              <a:rPr lang="fr-FR" sz="1400" dirty="0" smtClean="0"/>
              <a:t>Si P14 persiste mais avec  dispersion de la volée afférente </a:t>
            </a:r>
          </a:p>
          <a:p>
            <a:pPr lvl="3"/>
            <a:r>
              <a:rPr lang="fr-FR" sz="1400" dirty="0" smtClean="0"/>
              <a:t> diminution de son amplitude( mesuré par P9/P14)</a:t>
            </a:r>
          </a:p>
          <a:p>
            <a:pPr lvl="3"/>
            <a:r>
              <a:rPr lang="fr-FR" sz="1400" dirty="0" smtClean="0"/>
              <a:t>allongement de l’intervalle P9- P14.</a:t>
            </a:r>
          </a:p>
          <a:p>
            <a:pPr lvl="3"/>
            <a:r>
              <a:rPr lang="fr-FR" sz="1400" dirty="0" smtClean="0"/>
              <a:t>absence de P30  ou un retard de sa latence a une </a:t>
            </a:r>
            <a:r>
              <a:rPr lang="fr-FR" sz="1400" dirty="0" smtClean="0">
                <a:solidFill>
                  <a:srgbClr val="FFFF00"/>
                </a:solidFill>
              </a:rPr>
              <a:t>valeur pathologique fiable</a:t>
            </a:r>
            <a:endParaRPr lang="fr-FR" sz="1400" dirty="0">
              <a:solidFill>
                <a:srgbClr val="FFFF00"/>
              </a:solidFill>
            </a:endParaRPr>
          </a:p>
        </p:txBody>
      </p:sp>
      <p:sp>
        <p:nvSpPr>
          <p:cNvPr id="7" name="Espace réservé du pied de page 6"/>
          <p:cNvSpPr>
            <a:spLocks noGrp="1"/>
          </p:cNvSpPr>
          <p:nvPr>
            <p:ph type="ftr" sz="quarter" idx="11"/>
          </p:nvPr>
        </p:nvSpPr>
        <p:spPr/>
        <p:txBody>
          <a:bodyPr/>
          <a:lstStyle/>
          <a:p>
            <a:r>
              <a:rPr lang="pt-BR" smtClean="0"/>
              <a:t>Syrinx 2020/ H . KHECHFOUD -faculte de medecine de Bejaia</a:t>
            </a:r>
            <a:endParaRPr lang="fr-FR"/>
          </a:p>
        </p:txBody>
      </p:sp>
      <p:pic>
        <p:nvPicPr>
          <p:cNvPr id="17412" name="Picture 4" descr="Nouvelle image (10)"/>
          <p:cNvPicPr>
            <a:picLocks noChangeAspect="1" noChangeArrowheads="1"/>
          </p:cNvPicPr>
          <p:nvPr/>
        </p:nvPicPr>
        <p:blipFill>
          <a:blip r:embed="rId2" cstate="print">
            <a:lum bright="-20000" contrast="40000"/>
          </a:blip>
          <a:srcRect r="35714"/>
          <a:stretch>
            <a:fillRect/>
          </a:stretch>
        </p:blipFill>
        <p:spPr bwMode="auto">
          <a:xfrm>
            <a:off x="5786446" y="1428736"/>
            <a:ext cx="2571768" cy="40005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PES et PEM </a:t>
            </a:r>
            <a:r>
              <a:rPr lang="fr-FR" dirty="0" err="1" smtClean="0"/>
              <a:t>peropératoires</a:t>
            </a:r>
            <a:r>
              <a:rPr lang="fr-FR" dirty="0" smtClean="0"/>
              <a:t>:</a:t>
            </a:r>
            <a:endParaRPr lang="fr-FR" dirty="0"/>
          </a:p>
        </p:txBody>
      </p:sp>
      <p:sp>
        <p:nvSpPr>
          <p:cNvPr id="3" name="Espace réservé du texte 2"/>
          <p:cNvSpPr>
            <a:spLocks noGrp="1"/>
          </p:cNvSpPr>
          <p:nvPr>
            <p:ph type="body" idx="1"/>
          </p:nvPr>
        </p:nvSpPr>
        <p:spPr>
          <a:xfrm>
            <a:off x="500034" y="1285860"/>
            <a:ext cx="7358114" cy="838200"/>
          </a:xfrm>
        </p:spPr>
        <p:txBody>
          <a:bodyPr>
            <a:normAutofit/>
          </a:bodyPr>
          <a:lstStyle/>
          <a:p>
            <a:r>
              <a:rPr lang="fr-FR" sz="2000" b="0" dirty="0" smtClean="0"/>
              <a:t>Stimulation est augmentée à 3 x valeur normale pour une réponse</a:t>
            </a:r>
            <a:r>
              <a:rPr lang="fr-FR" sz="2000" b="0" dirty="0" smtClean="0">
                <a:solidFill>
                  <a:srgbClr val="FFC000"/>
                </a:solidFill>
              </a:rPr>
              <a:t>(95</a:t>
            </a:r>
            <a:r>
              <a:rPr lang="fr-FR" dirty="0" smtClean="0">
                <a:solidFill>
                  <a:srgbClr val="FFC000"/>
                </a:solidFill>
              </a:rPr>
              <a:t>) </a:t>
            </a:r>
            <a:endParaRPr lang="fr-FR" dirty="0">
              <a:solidFill>
                <a:srgbClr val="FFC000"/>
              </a:solidFill>
            </a:endParaRPr>
          </a:p>
        </p:txBody>
      </p:sp>
      <p:sp>
        <p:nvSpPr>
          <p:cNvPr id="5" name="Espace réservé du contenu 4"/>
          <p:cNvSpPr>
            <a:spLocks noGrp="1"/>
          </p:cNvSpPr>
          <p:nvPr>
            <p:ph sz="quarter" idx="2"/>
          </p:nvPr>
        </p:nvSpPr>
        <p:spPr>
          <a:xfrm>
            <a:off x="857224" y="2000240"/>
            <a:ext cx="7358114" cy="3857652"/>
          </a:xfrm>
        </p:spPr>
        <p:txBody>
          <a:bodyPr>
            <a:normAutofit fontScale="77500" lnSpcReduction="20000"/>
          </a:bodyPr>
          <a:lstStyle/>
          <a:p>
            <a:endParaRPr lang="fr-FR" dirty="0" smtClean="0"/>
          </a:p>
          <a:p>
            <a:r>
              <a:rPr lang="fr-FR" dirty="0" smtClean="0"/>
              <a:t>Au début après l'induction de l'anesthésie = état de base </a:t>
            </a:r>
          </a:p>
          <a:p>
            <a:r>
              <a:rPr lang="fr-FR" dirty="0" smtClean="0">
                <a:solidFill>
                  <a:srgbClr val="FFFF00"/>
                </a:solidFill>
              </a:rPr>
              <a:t>Positionnement</a:t>
            </a:r>
            <a:r>
              <a:rPr lang="fr-FR" dirty="0" smtClean="0"/>
              <a:t> et pendant  10 minutes après. </a:t>
            </a:r>
            <a:r>
              <a:rPr lang="fr-FR" dirty="0" smtClean="0">
                <a:solidFill>
                  <a:srgbClr val="FF0000"/>
                </a:solidFill>
              </a:rPr>
              <a:t>(</a:t>
            </a:r>
            <a:r>
              <a:rPr lang="fr-FR" dirty="0" err="1" smtClean="0">
                <a:solidFill>
                  <a:srgbClr val="FF0000"/>
                </a:solidFill>
              </a:rPr>
              <a:t>Agg</a:t>
            </a:r>
            <a:r>
              <a:rPr lang="fr-FR" dirty="0" smtClean="0">
                <a:solidFill>
                  <a:srgbClr val="FF0000"/>
                </a:solidFill>
              </a:rPr>
              <a:t> à antéflection)</a:t>
            </a:r>
          </a:p>
          <a:p>
            <a:r>
              <a:rPr lang="fr-FR" dirty="0" smtClean="0"/>
              <a:t>Lors de l’ouverture du foramen magnum,</a:t>
            </a:r>
          </a:p>
          <a:p>
            <a:r>
              <a:rPr lang="fr-FR" dirty="0" smtClean="0"/>
              <a:t>Laminectomie de C1 </a:t>
            </a:r>
          </a:p>
          <a:p>
            <a:r>
              <a:rPr lang="fr-FR" dirty="0" smtClean="0">
                <a:solidFill>
                  <a:srgbClr val="FFFF00"/>
                </a:solidFill>
              </a:rPr>
              <a:t>ouverture de dure mère </a:t>
            </a:r>
            <a:r>
              <a:rPr lang="fr-FR" dirty="0" smtClean="0">
                <a:solidFill>
                  <a:srgbClr val="92D050"/>
                </a:solidFill>
              </a:rPr>
              <a:t>(Amel)</a:t>
            </a:r>
          </a:p>
          <a:p>
            <a:r>
              <a:rPr lang="fr-FR" dirty="0" smtClean="0"/>
              <a:t>Lors de l’ouverture et l'archnoïdolyse</a:t>
            </a:r>
          </a:p>
          <a:p>
            <a:r>
              <a:rPr lang="fr-FR" dirty="0" smtClean="0">
                <a:solidFill>
                  <a:srgbClr val="FFFF00"/>
                </a:solidFill>
              </a:rPr>
              <a:t>« Coagulation</a:t>
            </a:r>
            <a:r>
              <a:rPr lang="fr-FR" dirty="0" smtClean="0"/>
              <a:t> des amygdales » </a:t>
            </a:r>
            <a:r>
              <a:rPr lang="fr-FR" dirty="0" smtClean="0">
                <a:solidFill>
                  <a:srgbClr val="FF0000"/>
                </a:solidFill>
              </a:rPr>
              <a:t>(</a:t>
            </a:r>
            <a:r>
              <a:rPr lang="fr-FR" dirty="0" err="1" smtClean="0">
                <a:solidFill>
                  <a:srgbClr val="FF0000"/>
                </a:solidFill>
              </a:rPr>
              <a:t>agg</a:t>
            </a:r>
            <a:r>
              <a:rPr lang="fr-FR" dirty="0" smtClean="0">
                <a:solidFill>
                  <a:srgbClr val="FF0000"/>
                </a:solidFill>
              </a:rPr>
              <a:t>. </a:t>
            </a:r>
            <a:r>
              <a:rPr lang="fr-FR" dirty="0" err="1" smtClean="0">
                <a:solidFill>
                  <a:srgbClr val="FF0000"/>
                </a:solidFill>
              </a:rPr>
              <a:t>Trsitoire</a:t>
            </a:r>
            <a:r>
              <a:rPr lang="fr-FR" dirty="0" smtClean="0">
                <a:solidFill>
                  <a:srgbClr val="FF0000"/>
                </a:solidFill>
              </a:rPr>
              <a:t>)</a:t>
            </a:r>
          </a:p>
          <a:p>
            <a:r>
              <a:rPr lang="fr-FR" dirty="0" smtClean="0"/>
              <a:t>Exploration de trou de Magendie. </a:t>
            </a:r>
          </a:p>
          <a:p>
            <a:r>
              <a:rPr lang="fr-FR" dirty="0" smtClean="0"/>
              <a:t>Fermeture durale (Insertion du patch dural), </a:t>
            </a:r>
          </a:p>
          <a:p>
            <a:r>
              <a:rPr lang="fr-FR" dirty="0" smtClean="0"/>
              <a:t>Fermeture des tissus mous </a:t>
            </a:r>
          </a:p>
          <a:p>
            <a:r>
              <a:rPr lang="fr-FR" dirty="0" smtClean="0"/>
              <a:t>La fin de la procédure. </a:t>
            </a:r>
          </a:p>
          <a:p>
            <a:endParaRPr lang="fr-FR" dirty="0"/>
          </a:p>
        </p:txBody>
      </p:sp>
      <p:sp>
        <p:nvSpPr>
          <p:cNvPr id="7" name="Espace réservé du pied de page 6"/>
          <p:cNvSpPr>
            <a:spLocks noGrp="1"/>
          </p:cNvSpPr>
          <p:nvPr>
            <p:ph type="ftr" sz="quarter" idx="11"/>
          </p:nvPr>
        </p:nvSpPr>
        <p:spPr/>
        <p:txBody>
          <a:bodyPr/>
          <a:lstStyle/>
          <a:p>
            <a:r>
              <a:rPr lang="pt-BR" smtClean="0"/>
              <a:t>Syrinx 2020/ H . KHECHFOUD -faculte de medecine de Bejaia</a:t>
            </a:r>
            <a:endParaRPr lang="fr-F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Evaluation clinique</a:t>
            </a:r>
            <a:endParaRPr lang="fr-FR" dirty="0"/>
          </a:p>
        </p:txBody>
      </p:sp>
      <p:sp>
        <p:nvSpPr>
          <p:cNvPr id="4" name="Espace réservé du texte 3"/>
          <p:cNvSpPr>
            <a:spLocks noGrp="1"/>
          </p:cNvSpPr>
          <p:nvPr>
            <p:ph type="body" sz="half" idx="3"/>
          </p:nvPr>
        </p:nvSpPr>
        <p:spPr>
          <a:xfrm>
            <a:off x="500034" y="1643050"/>
            <a:ext cx="3643338" cy="4429156"/>
          </a:xfrm>
        </p:spPr>
        <p:txBody>
          <a:bodyPr>
            <a:normAutofit/>
          </a:bodyPr>
          <a:lstStyle/>
          <a:p>
            <a:r>
              <a:rPr lang="fr-FR" sz="1800" b="0" dirty="0" smtClean="0">
                <a:solidFill>
                  <a:schemeClr val="tx1"/>
                </a:solidFill>
              </a:rPr>
              <a:t>score ASIA moteur (score 100= état normal) de quel des points d’un  questionnaire des facteurs de l’handicap surajoute</a:t>
            </a:r>
          </a:p>
          <a:p>
            <a:r>
              <a:rPr lang="fr-FR" sz="1800" b="0" dirty="0" smtClean="0">
                <a:solidFill>
                  <a:schemeClr val="tx1"/>
                </a:solidFill>
              </a:rPr>
              <a:t>-</a:t>
            </a:r>
            <a:r>
              <a:rPr lang="fr-FR" sz="1800" b="0" dirty="0" err="1" smtClean="0">
                <a:solidFill>
                  <a:schemeClr val="tx1"/>
                </a:solidFill>
              </a:rPr>
              <a:t>Sd</a:t>
            </a:r>
            <a:r>
              <a:rPr lang="fr-FR" sz="1800" b="0" dirty="0" smtClean="0">
                <a:solidFill>
                  <a:schemeClr val="tx1"/>
                </a:solidFill>
              </a:rPr>
              <a:t> cérébelleux  (– 6 points)</a:t>
            </a:r>
          </a:p>
          <a:p>
            <a:r>
              <a:rPr lang="fr-FR" sz="1800" b="0" dirty="0" smtClean="0">
                <a:solidFill>
                  <a:schemeClr val="tx1"/>
                </a:solidFill>
              </a:rPr>
              <a:t>-</a:t>
            </a:r>
            <a:r>
              <a:rPr lang="fr-FR" sz="1800" b="0" dirty="0" err="1" smtClean="0">
                <a:solidFill>
                  <a:schemeClr val="tx1"/>
                </a:solidFill>
              </a:rPr>
              <a:t>trobles</a:t>
            </a:r>
            <a:r>
              <a:rPr lang="fr-FR" sz="1800" b="0" dirty="0" smtClean="0">
                <a:solidFill>
                  <a:schemeClr val="tx1"/>
                </a:solidFill>
              </a:rPr>
              <a:t> de déglutition (– 6 points)</a:t>
            </a:r>
          </a:p>
          <a:p>
            <a:pPr>
              <a:buFontTx/>
              <a:buChar char="-"/>
            </a:pPr>
            <a:r>
              <a:rPr lang="fr-FR" sz="1800" b="0" dirty="0" smtClean="0">
                <a:solidFill>
                  <a:schemeClr val="tx1"/>
                </a:solidFill>
              </a:rPr>
              <a:t>ataxie (– 6 points)</a:t>
            </a:r>
          </a:p>
          <a:p>
            <a:pPr>
              <a:buFontTx/>
              <a:buChar char="-"/>
            </a:pPr>
            <a:r>
              <a:rPr lang="fr-FR" sz="1800" b="0" dirty="0" smtClean="0">
                <a:solidFill>
                  <a:schemeClr val="tx1"/>
                </a:solidFill>
              </a:rPr>
              <a:t>- syndrome douloureux (– 2 points) </a:t>
            </a:r>
          </a:p>
          <a:p>
            <a:pPr>
              <a:buFontTx/>
              <a:buChar char="-"/>
            </a:pPr>
            <a:endParaRPr lang="fr-FR" sz="1800" b="0" dirty="0" smtClean="0">
              <a:solidFill>
                <a:schemeClr val="tx1"/>
              </a:solidFill>
            </a:endParaRPr>
          </a:p>
          <a:p>
            <a:pPr algn="ctr"/>
            <a:r>
              <a:rPr lang="fr-FR" sz="2000" b="0" dirty="0" smtClean="0">
                <a:solidFill>
                  <a:schemeClr val="tx1"/>
                </a:solidFill>
              </a:rPr>
              <a:t>note globale est rapportée à l’échelles de Mc Cormic modifier par Fischer et Brotchi </a:t>
            </a:r>
            <a:endParaRPr lang="fr-FR" sz="2000" b="0" dirty="0">
              <a:solidFill>
                <a:schemeClr val="tx1"/>
              </a:solidFill>
            </a:endParaRPr>
          </a:p>
        </p:txBody>
      </p:sp>
      <p:graphicFrame>
        <p:nvGraphicFramePr>
          <p:cNvPr id="8" name="Espace réservé du contenu 7"/>
          <p:cNvGraphicFramePr>
            <a:graphicFrameLocks noGrp="1"/>
          </p:cNvGraphicFramePr>
          <p:nvPr>
            <p:ph sz="quarter" idx="4"/>
          </p:nvPr>
        </p:nvGraphicFramePr>
        <p:xfrm>
          <a:off x="4029077" y="1928801"/>
          <a:ext cx="4972079" cy="4134901"/>
        </p:xfrm>
        <a:graphic>
          <a:graphicData uri="http://schemas.openxmlformats.org/drawingml/2006/table">
            <a:tbl>
              <a:tblPr firstRow="1" bandRow="1">
                <a:tableStyleId>{D7AC3CCA-C797-4891-BE02-D94E43425B78}</a:tableStyleId>
              </a:tblPr>
              <a:tblGrid>
                <a:gridCol w="616370"/>
                <a:gridCol w="2641197"/>
                <a:gridCol w="1714512"/>
              </a:tblGrid>
              <a:tr h="475664">
                <a:tc>
                  <a:txBody>
                    <a:bodyPr/>
                    <a:lstStyle/>
                    <a:p>
                      <a:pPr algn="ctr">
                        <a:lnSpc>
                          <a:spcPct val="150000"/>
                        </a:lnSpc>
                        <a:spcAft>
                          <a:spcPts val="0"/>
                        </a:spcAft>
                      </a:pPr>
                      <a:r>
                        <a:rPr lang="fr-FR" sz="1600" b="1" dirty="0"/>
                        <a:t>Stade</a:t>
                      </a:r>
                      <a:endParaRPr lang="fr-FR" sz="1400" b="1" dirty="0">
                        <a:latin typeface="Times New Roman"/>
                        <a:ea typeface="Calibri"/>
                        <a:cs typeface="Times New Roman"/>
                      </a:endParaRPr>
                    </a:p>
                  </a:txBody>
                  <a:tcPr marL="68580" marR="68580" marT="0" marB="0">
                    <a:solidFill>
                      <a:schemeClr val="accent2">
                        <a:lumMod val="40000"/>
                        <a:lumOff val="60000"/>
                      </a:schemeClr>
                    </a:solidFill>
                  </a:tcPr>
                </a:tc>
                <a:tc>
                  <a:txBody>
                    <a:bodyPr/>
                    <a:lstStyle/>
                    <a:p>
                      <a:pPr algn="l">
                        <a:lnSpc>
                          <a:spcPct val="150000"/>
                        </a:lnSpc>
                        <a:spcAft>
                          <a:spcPts val="0"/>
                        </a:spcAft>
                      </a:pPr>
                      <a:r>
                        <a:rPr lang="fr-FR" sz="1400" b="1" dirty="0"/>
                        <a:t>Symptômes</a:t>
                      </a:r>
                      <a:endParaRPr lang="fr-FR" sz="1400" b="1" dirty="0">
                        <a:latin typeface="Times New Roman"/>
                        <a:ea typeface="Calibri"/>
                        <a:cs typeface="Times New Roman"/>
                      </a:endParaRPr>
                    </a:p>
                  </a:txBody>
                  <a:tcPr marL="68580" marR="68580" marT="0" marB="0">
                    <a:solidFill>
                      <a:schemeClr val="accent2">
                        <a:lumMod val="40000"/>
                        <a:lumOff val="60000"/>
                      </a:schemeClr>
                    </a:solidFill>
                  </a:tcPr>
                </a:tc>
                <a:tc>
                  <a:txBody>
                    <a:bodyPr/>
                    <a:lstStyle/>
                    <a:p>
                      <a:pPr algn="ctr">
                        <a:lnSpc>
                          <a:spcPct val="150000"/>
                        </a:lnSpc>
                        <a:spcAft>
                          <a:spcPts val="0"/>
                        </a:spcAft>
                      </a:pPr>
                      <a:r>
                        <a:rPr lang="fr-FR" sz="1600" b="1"/>
                        <a:t>Score</a:t>
                      </a:r>
                      <a:endParaRPr lang="fr-FR" sz="1400" b="1">
                        <a:latin typeface="Times New Roman"/>
                        <a:ea typeface="Calibri"/>
                        <a:cs typeface="Times New Roman"/>
                      </a:endParaRPr>
                    </a:p>
                  </a:txBody>
                  <a:tcPr marL="68580" marR="68580" marT="0" marB="0">
                    <a:solidFill>
                      <a:schemeClr val="accent2">
                        <a:lumMod val="40000"/>
                        <a:lumOff val="60000"/>
                      </a:schemeClr>
                    </a:solidFill>
                  </a:tcPr>
                </a:tc>
              </a:tr>
              <a:tr h="475664">
                <a:tc>
                  <a:txBody>
                    <a:bodyPr/>
                    <a:lstStyle/>
                    <a:p>
                      <a:pPr algn="ctr">
                        <a:lnSpc>
                          <a:spcPct val="150000"/>
                        </a:lnSpc>
                        <a:spcAft>
                          <a:spcPts val="0"/>
                        </a:spcAft>
                      </a:pPr>
                      <a:r>
                        <a:rPr lang="fr-FR" sz="1600" b="1"/>
                        <a:t>0</a:t>
                      </a:r>
                      <a:endParaRPr lang="fr-FR" sz="1400" b="1">
                        <a:latin typeface="Times New Roman"/>
                        <a:ea typeface="Calibri"/>
                        <a:cs typeface="Times New Roman"/>
                      </a:endParaRPr>
                    </a:p>
                  </a:txBody>
                  <a:tcPr marL="68580" marR="68580" marT="0" marB="0">
                    <a:solidFill>
                      <a:schemeClr val="accent2">
                        <a:lumMod val="40000"/>
                        <a:lumOff val="60000"/>
                      </a:schemeClr>
                    </a:solidFill>
                  </a:tcPr>
                </a:tc>
                <a:tc>
                  <a:txBody>
                    <a:bodyPr/>
                    <a:lstStyle/>
                    <a:p>
                      <a:pPr algn="l">
                        <a:lnSpc>
                          <a:spcPct val="150000"/>
                        </a:lnSpc>
                        <a:spcAft>
                          <a:spcPts val="0"/>
                        </a:spcAft>
                      </a:pPr>
                      <a:r>
                        <a:rPr lang="fr-FR" sz="1400" b="1" dirty="0"/>
                        <a:t>Examen clinique </a:t>
                      </a:r>
                      <a:r>
                        <a:rPr lang="fr-FR" sz="1400" b="1" dirty="0" smtClean="0"/>
                        <a:t>normale</a:t>
                      </a:r>
                    </a:p>
                    <a:p>
                      <a:pPr algn="l">
                        <a:lnSpc>
                          <a:spcPct val="150000"/>
                        </a:lnSpc>
                        <a:spcAft>
                          <a:spcPts val="0"/>
                        </a:spcAft>
                      </a:pPr>
                      <a:r>
                        <a:rPr lang="fr-FR" sz="1400" b="1" dirty="0" smtClean="0"/>
                        <a:t> </a:t>
                      </a:r>
                      <a:r>
                        <a:rPr lang="fr-FR" sz="1400" b="1" dirty="0"/>
                        <a:t>peu de gêne fonctionnelle</a:t>
                      </a:r>
                      <a:endParaRPr lang="fr-FR" sz="1400" b="1" dirty="0">
                        <a:latin typeface="Times New Roman"/>
                        <a:ea typeface="Calibri"/>
                        <a:cs typeface="Times New Roman"/>
                      </a:endParaRPr>
                    </a:p>
                  </a:txBody>
                  <a:tcPr marL="68580" marR="68580" marT="0" marB="0">
                    <a:solidFill>
                      <a:schemeClr val="accent2">
                        <a:lumMod val="40000"/>
                        <a:lumOff val="60000"/>
                      </a:schemeClr>
                    </a:solidFill>
                  </a:tcPr>
                </a:tc>
                <a:tc>
                  <a:txBody>
                    <a:bodyPr/>
                    <a:lstStyle/>
                    <a:p>
                      <a:pPr algn="ctr">
                        <a:lnSpc>
                          <a:spcPct val="150000"/>
                        </a:lnSpc>
                        <a:spcAft>
                          <a:spcPts val="0"/>
                        </a:spcAft>
                      </a:pPr>
                      <a:r>
                        <a:rPr lang="fr-FR" sz="1600" b="1"/>
                        <a:t>100</a:t>
                      </a:r>
                      <a:endParaRPr lang="fr-FR" sz="1400" b="1">
                        <a:latin typeface="Times New Roman"/>
                        <a:ea typeface="Calibri"/>
                        <a:cs typeface="Times New Roman"/>
                      </a:endParaRPr>
                    </a:p>
                  </a:txBody>
                  <a:tcPr marL="68580" marR="68580" marT="0" marB="0">
                    <a:solidFill>
                      <a:schemeClr val="accent2">
                        <a:lumMod val="40000"/>
                        <a:lumOff val="60000"/>
                      </a:schemeClr>
                    </a:solidFill>
                  </a:tcPr>
                </a:tc>
              </a:tr>
              <a:tr h="703721">
                <a:tc>
                  <a:txBody>
                    <a:bodyPr/>
                    <a:lstStyle/>
                    <a:p>
                      <a:pPr algn="ctr">
                        <a:lnSpc>
                          <a:spcPct val="150000"/>
                        </a:lnSpc>
                        <a:spcAft>
                          <a:spcPts val="0"/>
                        </a:spcAft>
                      </a:pPr>
                      <a:r>
                        <a:rPr lang="fr-FR" sz="1600" b="1"/>
                        <a:t>1</a:t>
                      </a:r>
                      <a:endParaRPr lang="fr-FR" sz="1400" b="1">
                        <a:latin typeface="Times New Roman"/>
                        <a:ea typeface="Calibri"/>
                        <a:cs typeface="Times New Roman"/>
                      </a:endParaRPr>
                    </a:p>
                  </a:txBody>
                  <a:tcPr marL="68580" marR="68580" marT="0" marB="0">
                    <a:solidFill>
                      <a:schemeClr val="accent2">
                        <a:lumMod val="40000"/>
                        <a:lumOff val="60000"/>
                      </a:schemeClr>
                    </a:solidFill>
                  </a:tcPr>
                </a:tc>
                <a:tc>
                  <a:txBody>
                    <a:bodyPr/>
                    <a:lstStyle/>
                    <a:p>
                      <a:pPr algn="l">
                        <a:lnSpc>
                          <a:spcPct val="150000"/>
                        </a:lnSpc>
                        <a:spcAft>
                          <a:spcPts val="0"/>
                        </a:spcAft>
                      </a:pPr>
                      <a:r>
                        <a:rPr lang="fr-FR" sz="1400" b="1" dirty="0"/>
                        <a:t>Symptômes objectifs </a:t>
                      </a:r>
                      <a:r>
                        <a:rPr lang="fr-FR" sz="1400" b="1" dirty="0" smtClean="0"/>
                        <a:t>nets</a:t>
                      </a:r>
                    </a:p>
                    <a:p>
                      <a:pPr algn="l">
                        <a:lnSpc>
                          <a:spcPct val="150000"/>
                        </a:lnSpc>
                        <a:spcAft>
                          <a:spcPts val="0"/>
                        </a:spcAft>
                      </a:pPr>
                      <a:r>
                        <a:rPr lang="fr-FR" sz="1400" b="1" dirty="0" smtClean="0"/>
                        <a:t> </a:t>
                      </a:r>
                      <a:r>
                        <a:rPr lang="fr-FR" sz="1400" b="1" dirty="0"/>
                        <a:t>sans retentissement sur la </a:t>
                      </a:r>
                      <a:r>
                        <a:rPr lang="fr-FR" sz="1400" b="1" dirty="0" smtClean="0"/>
                        <a:t>vie</a:t>
                      </a:r>
                      <a:endParaRPr lang="fr-FR" sz="1400" b="1" dirty="0">
                        <a:latin typeface="Times New Roman"/>
                        <a:ea typeface="Calibri"/>
                        <a:cs typeface="Times New Roman"/>
                      </a:endParaRPr>
                    </a:p>
                  </a:txBody>
                  <a:tcPr marL="68580" marR="68580" marT="0" marB="0">
                    <a:solidFill>
                      <a:schemeClr val="accent2">
                        <a:lumMod val="40000"/>
                        <a:lumOff val="60000"/>
                      </a:schemeClr>
                    </a:solidFill>
                  </a:tcPr>
                </a:tc>
                <a:tc>
                  <a:txBody>
                    <a:bodyPr/>
                    <a:lstStyle/>
                    <a:p>
                      <a:pPr algn="ctr">
                        <a:lnSpc>
                          <a:spcPct val="150000"/>
                        </a:lnSpc>
                        <a:spcAft>
                          <a:spcPts val="0"/>
                        </a:spcAft>
                      </a:pPr>
                      <a:r>
                        <a:rPr lang="fr-FR" sz="1600" b="1"/>
                        <a:t>≥  95</a:t>
                      </a:r>
                      <a:endParaRPr lang="fr-FR" sz="1400" b="1">
                        <a:latin typeface="Times New Roman"/>
                        <a:ea typeface="Calibri"/>
                        <a:cs typeface="Times New Roman"/>
                      </a:endParaRPr>
                    </a:p>
                  </a:txBody>
                  <a:tcPr marL="68580" marR="68580" marT="0" marB="0">
                    <a:solidFill>
                      <a:schemeClr val="accent2">
                        <a:lumMod val="40000"/>
                        <a:lumOff val="60000"/>
                      </a:schemeClr>
                    </a:solidFill>
                  </a:tcPr>
                </a:tc>
              </a:tr>
              <a:tr h="879652">
                <a:tc>
                  <a:txBody>
                    <a:bodyPr/>
                    <a:lstStyle/>
                    <a:p>
                      <a:pPr algn="ctr">
                        <a:lnSpc>
                          <a:spcPct val="150000"/>
                        </a:lnSpc>
                        <a:spcAft>
                          <a:spcPts val="0"/>
                        </a:spcAft>
                      </a:pPr>
                      <a:r>
                        <a:rPr lang="fr-FR" sz="1600" b="1"/>
                        <a:t>2</a:t>
                      </a:r>
                      <a:endParaRPr lang="fr-FR" sz="1400" b="1">
                        <a:latin typeface="Times New Roman"/>
                        <a:ea typeface="Calibri"/>
                        <a:cs typeface="Times New Roman"/>
                      </a:endParaRPr>
                    </a:p>
                  </a:txBody>
                  <a:tcPr marL="68580" marR="68580" marT="0" marB="0">
                    <a:solidFill>
                      <a:schemeClr val="accent2">
                        <a:lumMod val="40000"/>
                        <a:lumOff val="60000"/>
                      </a:schemeClr>
                    </a:solidFill>
                  </a:tcPr>
                </a:tc>
                <a:tc>
                  <a:txBody>
                    <a:bodyPr/>
                    <a:lstStyle/>
                    <a:p>
                      <a:pPr algn="l">
                        <a:lnSpc>
                          <a:spcPct val="150000"/>
                        </a:lnSpc>
                        <a:spcAft>
                          <a:spcPts val="0"/>
                        </a:spcAft>
                      </a:pPr>
                      <a:r>
                        <a:rPr lang="fr-FR" sz="1400" b="1" dirty="0"/>
                        <a:t>Symptômes gênant la vie personnelle et professionnelle</a:t>
                      </a:r>
                      <a:endParaRPr lang="fr-FR" sz="1400" b="1" dirty="0">
                        <a:latin typeface="Times New Roman"/>
                        <a:ea typeface="Calibri"/>
                        <a:cs typeface="Times New Roman"/>
                      </a:endParaRPr>
                    </a:p>
                  </a:txBody>
                  <a:tcPr marL="68580" marR="68580" marT="0" marB="0">
                    <a:solidFill>
                      <a:schemeClr val="accent2">
                        <a:lumMod val="40000"/>
                        <a:lumOff val="60000"/>
                      </a:schemeClr>
                    </a:solidFill>
                  </a:tcPr>
                </a:tc>
                <a:tc>
                  <a:txBody>
                    <a:bodyPr/>
                    <a:lstStyle/>
                    <a:p>
                      <a:pPr algn="ctr">
                        <a:lnSpc>
                          <a:spcPct val="150000"/>
                        </a:lnSpc>
                        <a:spcAft>
                          <a:spcPts val="0"/>
                        </a:spcAft>
                      </a:pPr>
                      <a:r>
                        <a:rPr lang="fr-FR" sz="1600" b="1"/>
                        <a:t>80 – 95</a:t>
                      </a:r>
                      <a:endParaRPr lang="fr-FR" sz="1400" b="1">
                        <a:latin typeface="Times New Roman"/>
                        <a:ea typeface="Calibri"/>
                        <a:cs typeface="Times New Roman"/>
                      </a:endParaRPr>
                    </a:p>
                  </a:txBody>
                  <a:tcPr marL="68580" marR="68580" marT="0" marB="0">
                    <a:solidFill>
                      <a:schemeClr val="accent2">
                        <a:lumMod val="40000"/>
                        <a:lumOff val="60000"/>
                      </a:schemeClr>
                    </a:solidFill>
                  </a:tcPr>
                </a:tc>
              </a:tr>
              <a:tr h="879652">
                <a:tc>
                  <a:txBody>
                    <a:bodyPr/>
                    <a:lstStyle/>
                    <a:p>
                      <a:pPr algn="ctr">
                        <a:lnSpc>
                          <a:spcPct val="150000"/>
                        </a:lnSpc>
                        <a:spcAft>
                          <a:spcPts val="0"/>
                        </a:spcAft>
                      </a:pPr>
                      <a:r>
                        <a:rPr lang="fr-FR" sz="1600" b="1"/>
                        <a:t>3</a:t>
                      </a:r>
                      <a:endParaRPr lang="fr-FR" sz="1400" b="1">
                        <a:latin typeface="Times New Roman"/>
                        <a:ea typeface="Calibri"/>
                        <a:cs typeface="Times New Roman"/>
                      </a:endParaRPr>
                    </a:p>
                  </a:txBody>
                  <a:tcPr marL="68580" marR="68580" marT="0" marB="0">
                    <a:solidFill>
                      <a:schemeClr val="accent2">
                        <a:lumMod val="40000"/>
                        <a:lumOff val="60000"/>
                      </a:schemeClr>
                    </a:solidFill>
                  </a:tcPr>
                </a:tc>
                <a:tc>
                  <a:txBody>
                    <a:bodyPr/>
                    <a:lstStyle/>
                    <a:p>
                      <a:pPr algn="l">
                        <a:lnSpc>
                          <a:spcPct val="150000"/>
                        </a:lnSpc>
                        <a:spcAft>
                          <a:spcPts val="0"/>
                        </a:spcAft>
                      </a:pPr>
                      <a:r>
                        <a:rPr lang="fr-FR" sz="1400" b="1" dirty="0"/>
                        <a:t>Gene provoque une invalidité mais persistance d’une autonomie</a:t>
                      </a:r>
                      <a:endParaRPr lang="fr-FR" sz="1400" b="1" dirty="0">
                        <a:latin typeface="Times New Roman"/>
                        <a:ea typeface="Calibri"/>
                        <a:cs typeface="Times New Roman"/>
                      </a:endParaRPr>
                    </a:p>
                  </a:txBody>
                  <a:tcPr marL="68580" marR="68580" marT="0" marB="0">
                    <a:solidFill>
                      <a:schemeClr val="accent2">
                        <a:lumMod val="40000"/>
                        <a:lumOff val="60000"/>
                      </a:schemeClr>
                    </a:solidFill>
                  </a:tcPr>
                </a:tc>
                <a:tc>
                  <a:txBody>
                    <a:bodyPr/>
                    <a:lstStyle/>
                    <a:p>
                      <a:pPr algn="ctr">
                        <a:lnSpc>
                          <a:spcPct val="150000"/>
                        </a:lnSpc>
                        <a:spcAft>
                          <a:spcPts val="0"/>
                        </a:spcAft>
                      </a:pPr>
                      <a:r>
                        <a:rPr lang="fr-FR" sz="1600" b="1"/>
                        <a:t>65 – 80</a:t>
                      </a:r>
                      <a:endParaRPr lang="fr-FR" sz="1400" b="1">
                        <a:latin typeface="Times New Roman"/>
                        <a:ea typeface="Calibri"/>
                        <a:cs typeface="Times New Roman"/>
                      </a:endParaRPr>
                    </a:p>
                  </a:txBody>
                  <a:tcPr marL="68580" marR="68580" marT="0" marB="0">
                    <a:solidFill>
                      <a:schemeClr val="accent2">
                        <a:lumMod val="40000"/>
                        <a:lumOff val="60000"/>
                      </a:schemeClr>
                    </a:solidFill>
                  </a:tcPr>
                </a:tc>
              </a:tr>
              <a:tr h="475664">
                <a:tc>
                  <a:txBody>
                    <a:bodyPr/>
                    <a:lstStyle/>
                    <a:p>
                      <a:pPr algn="ctr">
                        <a:lnSpc>
                          <a:spcPct val="150000"/>
                        </a:lnSpc>
                        <a:spcAft>
                          <a:spcPts val="0"/>
                        </a:spcAft>
                      </a:pPr>
                      <a:r>
                        <a:rPr lang="fr-FR" sz="1600" b="1"/>
                        <a:t>4</a:t>
                      </a:r>
                      <a:endParaRPr lang="fr-FR" sz="1400" b="1">
                        <a:latin typeface="Times New Roman"/>
                        <a:ea typeface="Calibri"/>
                        <a:cs typeface="Times New Roman"/>
                      </a:endParaRPr>
                    </a:p>
                  </a:txBody>
                  <a:tcPr marL="68580" marR="68580" marT="0" marB="0">
                    <a:solidFill>
                      <a:schemeClr val="accent2">
                        <a:lumMod val="40000"/>
                        <a:lumOff val="60000"/>
                      </a:schemeClr>
                    </a:solidFill>
                  </a:tcPr>
                </a:tc>
                <a:tc>
                  <a:txBody>
                    <a:bodyPr/>
                    <a:lstStyle/>
                    <a:p>
                      <a:pPr algn="l">
                        <a:lnSpc>
                          <a:spcPct val="150000"/>
                        </a:lnSpc>
                        <a:spcAft>
                          <a:spcPts val="0"/>
                        </a:spcAft>
                      </a:pPr>
                      <a:r>
                        <a:rPr lang="fr-FR" sz="1400" b="1" dirty="0"/>
                        <a:t>Invalidité </a:t>
                      </a:r>
                      <a:r>
                        <a:rPr lang="fr-FR" sz="1400" b="1" dirty="0" smtClean="0"/>
                        <a:t>et</a:t>
                      </a:r>
                      <a:r>
                        <a:rPr lang="fr-FR" sz="1400" b="1" baseline="0" dirty="0" smtClean="0"/>
                        <a:t> </a:t>
                      </a:r>
                      <a:r>
                        <a:rPr lang="fr-FR" sz="1400" b="1" dirty="0" smtClean="0"/>
                        <a:t>perte </a:t>
                      </a:r>
                      <a:r>
                        <a:rPr lang="fr-FR" sz="1400" b="1" dirty="0"/>
                        <a:t>de l’autonomie</a:t>
                      </a:r>
                      <a:endParaRPr lang="fr-FR" sz="1400" b="1" dirty="0">
                        <a:latin typeface="Times New Roman"/>
                        <a:ea typeface="Calibri"/>
                        <a:cs typeface="Times New Roman"/>
                      </a:endParaRPr>
                    </a:p>
                  </a:txBody>
                  <a:tcPr marL="68580" marR="68580" marT="0" marB="0">
                    <a:solidFill>
                      <a:schemeClr val="accent2">
                        <a:lumMod val="40000"/>
                        <a:lumOff val="60000"/>
                      </a:schemeClr>
                    </a:solidFill>
                  </a:tcPr>
                </a:tc>
                <a:tc>
                  <a:txBody>
                    <a:bodyPr/>
                    <a:lstStyle/>
                    <a:p>
                      <a:pPr algn="ctr">
                        <a:lnSpc>
                          <a:spcPct val="150000"/>
                        </a:lnSpc>
                        <a:spcAft>
                          <a:spcPts val="0"/>
                        </a:spcAft>
                      </a:pPr>
                      <a:r>
                        <a:rPr lang="fr-FR" sz="1600" b="1" dirty="0"/>
                        <a:t>≤  65</a:t>
                      </a:r>
                      <a:endParaRPr lang="fr-FR" sz="1400" b="1" dirty="0">
                        <a:latin typeface="Times New Roman"/>
                        <a:ea typeface="Calibri"/>
                        <a:cs typeface="Times New Roman"/>
                      </a:endParaRPr>
                    </a:p>
                  </a:txBody>
                  <a:tcPr marL="68580" marR="68580" marT="0" marB="0">
                    <a:solidFill>
                      <a:schemeClr val="accent2">
                        <a:lumMod val="40000"/>
                        <a:lumOff val="60000"/>
                      </a:schemeClr>
                    </a:solidFill>
                  </a:tcPr>
                </a:tc>
              </a:tr>
            </a:tbl>
          </a:graphicData>
        </a:graphic>
      </p:graphicFrame>
      <p:sp>
        <p:nvSpPr>
          <p:cNvPr id="7" name="Espace réservé du pied de page 6"/>
          <p:cNvSpPr>
            <a:spLocks noGrp="1"/>
          </p:cNvSpPr>
          <p:nvPr>
            <p:ph type="ftr" sz="quarter" idx="11"/>
          </p:nvPr>
        </p:nvSpPr>
        <p:spPr/>
        <p:txBody>
          <a:bodyPr/>
          <a:lstStyle/>
          <a:p>
            <a:r>
              <a:rPr lang="pt-BR" smtClean="0"/>
              <a:t>Syrinx 2020/ H . KHECHFOUD -faculte de medecine de Bejaia</a:t>
            </a:r>
            <a:endParaRPr lang="fr-F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2400" b="1" dirty="0" smtClean="0"/>
              <a:t>Évaluation de degré de l’obstruction de F M</a:t>
            </a:r>
            <a:endParaRPr lang="fr-FR" sz="2400" dirty="0"/>
          </a:p>
        </p:txBody>
      </p:sp>
      <p:sp>
        <p:nvSpPr>
          <p:cNvPr id="5" name="Espace réservé du contenu 4"/>
          <p:cNvSpPr>
            <a:spLocks noGrp="1"/>
          </p:cNvSpPr>
          <p:nvPr>
            <p:ph sz="quarter" idx="2"/>
          </p:nvPr>
        </p:nvSpPr>
        <p:spPr>
          <a:xfrm>
            <a:off x="500034" y="1142984"/>
            <a:ext cx="8472518" cy="2286016"/>
          </a:xfrm>
        </p:spPr>
        <p:txBody>
          <a:bodyPr>
            <a:noAutofit/>
          </a:bodyPr>
          <a:lstStyle/>
          <a:p>
            <a:endParaRPr lang="fr-FR" sz="1800" dirty="0" smtClean="0"/>
          </a:p>
          <a:p>
            <a:r>
              <a:rPr lang="fr-FR" sz="1800" dirty="0" smtClean="0"/>
              <a:t>Présence d’une anomalie osseuse de la charnière 2 points </a:t>
            </a:r>
          </a:p>
          <a:p>
            <a:r>
              <a:rPr lang="fr-FR" sz="1800" dirty="0" smtClean="0"/>
              <a:t>- Disparation de l’espace sous arachnoïdiens antérieure 1 point. </a:t>
            </a:r>
          </a:p>
          <a:p>
            <a:r>
              <a:rPr lang="fr-FR" sz="1800" dirty="0" smtClean="0"/>
              <a:t>- Etat de la grande citerne:  - (Partiellement comblé 1 point  - Absente 1 point )</a:t>
            </a:r>
          </a:p>
          <a:p>
            <a:r>
              <a:rPr lang="fr-FR" sz="1800" dirty="0" smtClean="0"/>
              <a:t>- Ectopies amygdaliennes: o Entre C0 C1 1 point  o Atteint C1 1 point  o Atteint C2 où la dépasse 2 points </a:t>
            </a:r>
          </a:p>
          <a:p>
            <a:r>
              <a:rPr lang="fr-FR" sz="1800" dirty="0" smtClean="0"/>
              <a:t>- Existence d’une arachnoïdite 2 points </a:t>
            </a:r>
          </a:p>
          <a:p>
            <a:endParaRPr lang="fr-FR" sz="1800" dirty="0"/>
          </a:p>
        </p:txBody>
      </p:sp>
      <p:graphicFrame>
        <p:nvGraphicFramePr>
          <p:cNvPr id="8" name="Espace réservé du contenu 7"/>
          <p:cNvGraphicFramePr>
            <a:graphicFrameLocks noGrp="1"/>
          </p:cNvGraphicFramePr>
          <p:nvPr>
            <p:ph sz="quarter" idx="4"/>
          </p:nvPr>
        </p:nvGraphicFramePr>
        <p:xfrm>
          <a:off x="1000100" y="3714754"/>
          <a:ext cx="7258050" cy="1928824"/>
        </p:xfrm>
        <a:graphic>
          <a:graphicData uri="http://schemas.openxmlformats.org/drawingml/2006/table">
            <a:tbl>
              <a:tblPr firstRow="1" bandRow="1">
                <a:tableStyleId>{5940675A-B579-460E-94D1-54222C63F5DA}</a:tableStyleId>
              </a:tblPr>
              <a:tblGrid>
                <a:gridCol w="1000110"/>
                <a:gridCol w="3071834"/>
                <a:gridCol w="3186106"/>
              </a:tblGrid>
              <a:tr h="482206">
                <a:tc>
                  <a:txBody>
                    <a:bodyPr/>
                    <a:lstStyle/>
                    <a:p>
                      <a:pPr algn="ctr">
                        <a:lnSpc>
                          <a:spcPct val="150000"/>
                        </a:lnSpc>
                        <a:spcAft>
                          <a:spcPts val="0"/>
                        </a:spcAft>
                      </a:pPr>
                      <a:r>
                        <a:rPr lang="fr-FR" sz="1800" b="1" dirty="0">
                          <a:solidFill>
                            <a:schemeClr val="bg1"/>
                          </a:solidFill>
                        </a:rPr>
                        <a:t>Grade</a:t>
                      </a:r>
                      <a:endParaRPr lang="fr-FR" sz="1800" b="1" dirty="0">
                        <a:solidFill>
                          <a:schemeClr val="bg1"/>
                        </a:solidFill>
                        <a:latin typeface="Times New Roman"/>
                        <a:ea typeface="Calibri"/>
                        <a:cs typeface="Times New Roman"/>
                      </a:endParaRPr>
                    </a:p>
                  </a:txBody>
                  <a:tcPr marL="68580" marR="68580" marT="0" marB="0">
                    <a:solidFill>
                      <a:schemeClr val="tx2">
                        <a:lumMod val="75000"/>
                      </a:schemeClr>
                    </a:solidFill>
                  </a:tcPr>
                </a:tc>
                <a:tc>
                  <a:txBody>
                    <a:bodyPr/>
                    <a:lstStyle/>
                    <a:p>
                      <a:pPr algn="l">
                        <a:lnSpc>
                          <a:spcPct val="150000"/>
                        </a:lnSpc>
                        <a:spcAft>
                          <a:spcPts val="0"/>
                        </a:spcAft>
                      </a:pPr>
                      <a:r>
                        <a:rPr lang="fr-FR" sz="1800" b="1" dirty="0">
                          <a:solidFill>
                            <a:schemeClr val="bg1"/>
                          </a:solidFill>
                        </a:rPr>
                        <a:t>Degré d obstruction</a:t>
                      </a:r>
                      <a:endParaRPr lang="fr-FR" sz="1800" b="1" dirty="0">
                        <a:solidFill>
                          <a:schemeClr val="bg1"/>
                        </a:solidFill>
                        <a:latin typeface="Times New Roman"/>
                        <a:ea typeface="Calibri"/>
                        <a:cs typeface="Times New Roman"/>
                      </a:endParaRPr>
                    </a:p>
                  </a:txBody>
                  <a:tcPr marL="68580" marR="68580" marT="0" marB="0">
                    <a:solidFill>
                      <a:schemeClr val="tx2">
                        <a:lumMod val="75000"/>
                      </a:schemeClr>
                    </a:solidFill>
                  </a:tcPr>
                </a:tc>
                <a:tc>
                  <a:txBody>
                    <a:bodyPr/>
                    <a:lstStyle/>
                    <a:p>
                      <a:pPr algn="l">
                        <a:lnSpc>
                          <a:spcPct val="150000"/>
                        </a:lnSpc>
                        <a:spcAft>
                          <a:spcPts val="0"/>
                        </a:spcAft>
                      </a:pPr>
                      <a:r>
                        <a:rPr lang="fr-FR" sz="1800" b="1" dirty="0" smtClean="0">
                          <a:solidFill>
                            <a:schemeClr val="bg1"/>
                          </a:solidFill>
                        </a:rPr>
                        <a:t>Sommes</a:t>
                      </a:r>
                      <a:r>
                        <a:rPr lang="fr-FR" sz="1800" b="1" baseline="0" dirty="0" smtClean="0">
                          <a:solidFill>
                            <a:schemeClr val="bg1"/>
                          </a:solidFill>
                        </a:rPr>
                        <a:t> des </a:t>
                      </a:r>
                      <a:r>
                        <a:rPr lang="fr-FR" sz="1800" b="1" dirty="0" smtClean="0">
                          <a:solidFill>
                            <a:schemeClr val="bg1"/>
                          </a:solidFill>
                        </a:rPr>
                        <a:t>points</a:t>
                      </a:r>
                      <a:endParaRPr lang="fr-FR" sz="1800" b="1" dirty="0">
                        <a:solidFill>
                          <a:schemeClr val="bg1"/>
                        </a:solidFill>
                        <a:latin typeface="Times New Roman"/>
                        <a:ea typeface="Calibri"/>
                        <a:cs typeface="Times New Roman"/>
                      </a:endParaRPr>
                    </a:p>
                  </a:txBody>
                  <a:tcPr marL="68580" marR="68580" marT="0" marB="0">
                    <a:solidFill>
                      <a:schemeClr val="tx2">
                        <a:lumMod val="75000"/>
                      </a:schemeClr>
                    </a:solidFill>
                  </a:tcPr>
                </a:tc>
              </a:tr>
              <a:tr h="482206">
                <a:tc>
                  <a:txBody>
                    <a:bodyPr/>
                    <a:lstStyle/>
                    <a:p>
                      <a:pPr algn="ctr">
                        <a:lnSpc>
                          <a:spcPct val="150000"/>
                        </a:lnSpc>
                        <a:spcAft>
                          <a:spcPts val="0"/>
                        </a:spcAft>
                      </a:pPr>
                      <a:r>
                        <a:rPr lang="fr-FR" sz="1800" b="1">
                          <a:solidFill>
                            <a:schemeClr val="bg1"/>
                          </a:solidFill>
                        </a:rPr>
                        <a:t>Grade 0</a:t>
                      </a:r>
                      <a:endParaRPr lang="fr-FR" sz="1800" b="1">
                        <a:solidFill>
                          <a:schemeClr val="bg1"/>
                        </a:solidFill>
                        <a:latin typeface="Times New Roman"/>
                        <a:ea typeface="Calibri"/>
                        <a:cs typeface="Times New Roman"/>
                      </a:endParaRPr>
                    </a:p>
                  </a:txBody>
                  <a:tcPr marL="68580" marR="68580" marT="0" marB="0">
                    <a:solidFill>
                      <a:schemeClr val="tx2">
                        <a:lumMod val="75000"/>
                      </a:schemeClr>
                    </a:solidFill>
                  </a:tcPr>
                </a:tc>
                <a:tc>
                  <a:txBody>
                    <a:bodyPr/>
                    <a:lstStyle/>
                    <a:p>
                      <a:pPr algn="l">
                        <a:lnSpc>
                          <a:spcPct val="150000"/>
                        </a:lnSpc>
                        <a:spcAft>
                          <a:spcPts val="0"/>
                        </a:spcAft>
                      </a:pPr>
                      <a:r>
                        <a:rPr lang="fr-FR" sz="1800" b="1" dirty="0">
                          <a:solidFill>
                            <a:schemeClr val="bg1"/>
                          </a:solidFill>
                        </a:rPr>
                        <a:t>Foramen libre</a:t>
                      </a:r>
                      <a:endParaRPr lang="fr-FR" sz="1800" b="1" dirty="0">
                        <a:solidFill>
                          <a:schemeClr val="bg1"/>
                        </a:solidFill>
                        <a:latin typeface="Times New Roman"/>
                        <a:ea typeface="Calibri"/>
                        <a:cs typeface="Times New Roman"/>
                      </a:endParaRPr>
                    </a:p>
                  </a:txBody>
                  <a:tcPr marL="68580" marR="68580" marT="0" marB="0">
                    <a:solidFill>
                      <a:schemeClr val="tx2">
                        <a:lumMod val="75000"/>
                      </a:schemeClr>
                    </a:solidFill>
                  </a:tcPr>
                </a:tc>
                <a:tc>
                  <a:txBody>
                    <a:bodyPr/>
                    <a:lstStyle/>
                    <a:p>
                      <a:pPr algn="l">
                        <a:lnSpc>
                          <a:spcPct val="150000"/>
                        </a:lnSpc>
                        <a:spcAft>
                          <a:spcPts val="0"/>
                        </a:spcAft>
                      </a:pPr>
                      <a:r>
                        <a:rPr lang="fr-FR" sz="1800" b="1" dirty="0">
                          <a:solidFill>
                            <a:schemeClr val="bg1"/>
                          </a:solidFill>
                        </a:rPr>
                        <a:t>0</a:t>
                      </a:r>
                      <a:endParaRPr lang="fr-FR" sz="1800" b="1" dirty="0">
                        <a:solidFill>
                          <a:schemeClr val="bg1"/>
                        </a:solidFill>
                        <a:latin typeface="Times New Roman"/>
                        <a:ea typeface="Calibri"/>
                        <a:cs typeface="Times New Roman"/>
                      </a:endParaRPr>
                    </a:p>
                  </a:txBody>
                  <a:tcPr marL="68580" marR="68580" marT="0" marB="0">
                    <a:solidFill>
                      <a:schemeClr val="tx2">
                        <a:lumMod val="75000"/>
                      </a:schemeClr>
                    </a:solidFill>
                  </a:tcPr>
                </a:tc>
              </a:tr>
              <a:tr h="482206">
                <a:tc>
                  <a:txBody>
                    <a:bodyPr/>
                    <a:lstStyle/>
                    <a:p>
                      <a:pPr algn="ctr">
                        <a:lnSpc>
                          <a:spcPct val="150000"/>
                        </a:lnSpc>
                        <a:spcAft>
                          <a:spcPts val="0"/>
                        </a:spcAft>
                      </a:pPr>
                      <a:r>
                        <a:rPr lang="fr-FR" sz="1800" b="1">
                          <a:solidFill>
                            <a:schemeClr val="bg1"/>
                          </a:solidFill>
                        </a:rPr>
                        <a:t>Grade 1</a:t>
                      </a:r>
                      <a:endParaRPr lang="fr-FR" sz="1800" b="1">
                        <a:solidFill>
                          <a:schemeClr val="bg1"/>
                        </a:solidFill>
                        <a:latin typeface="Times New Roman"/>
                        <a:ea typeface="Calibri"/>
                        <a:cs typeface="Times New Roman"/>
                      </a:endParaRPr>
                    </a:p>
                  </a:txBody>
                  <a:tcPr marL="68580" marR="68580" marT="0" marB="0">
                    <a:solidFill>
                      <a:schemeClr val="tx2">
                        <a:lumMod val="75000"/>
                      </a:schemeClr>
                    </a:solidFill>
                  </a:tcPr>
                </a:tc>
                <a:tc>
                  <a:txBody>
                    <a:bodyPr/>
                    <a:lstStyle/>
                    <a:p>
                      <a:pPr algn="l">
                        <a:lnSpc>
                          <a:spcPct val="150000"/>
                        </a:lnSpc>
                        <a:spcAft>
                          <a:spcPts val="0"/>
                        </a:spcAft>
                      </a:pPr>
                      <a:r>
                        <a:rPr lang="fr-FR" sz="1800" b="1" dirty="0">
                          <a:solidFill>
                            <a:schemeClr val="bg1"/>
                          </a:solidFill>
                        </a:rPr>
                        <a:t>Formène partiellement comble</a:t>
                      </a:r>
                      <a:endParaRPr lang="fr-FR" sz="1800" b="1" dirty="0">
                        <a:solidFill>
                          <a:schemeClr val="bg1"/>
                        </a:solidFill>
                        <a:latin typeface="Times New Roman"/>
                        <a:ea typeface="Calibri"/>
                        <a:cs typeface="Times New Roman"/>
                      </a:endParaRPr>
                    </a:p>
                  </a:txBody>
                  <a:tcPr marL="68580" marR="68580" marT="0" marB="0">
                    <a:solidFill>
                      <a:schemeClr val="tx2">
                        <a:lumMod val="75000"/>
                      </a:schemeClr>
                    </a:solidFill>
                  </a:tcPr>
                </a:tc>
                <a:tc>
                  <a:txBody>
                    <a:bodyPr/>
                    <a:lstStyle/>
                    <a:p>
                      <a:pPr algn="l">
                        <a:lnSpc>
                          <a:spcPct val="150000"/>
                        </a:lnSpc>
                        <a:spcAft>
                          <a:spcPts val="0"/>
                        </a:spcAft>
                      </a:pPr>
                      <a:r>
                        <a:rPr lang="fr-FR" sz="1800" b="1" dirty="0">
                          <a:solidFill>
                            <a:schemeClr val="bg1"/>
                          </a:solidFill>
                        </a:rPr>
                        <a:t>Inferieure a 5</a:t>
                      </a:r>
                      <a:endParaRPr lang="fr-FR" sz="1800" b="1" dirty="0">
                        <a:solidFill>
                          <a:schemeClr val="bg1"/>
                        </a:solidFill>
                        <a:latin typeface="Times New Roman"/>
                        <a:ea typeface="Calibri"/>
                        <a:cs typeface="Times New Roman"/>
                      </a:endParaRPr>
                    </a:p>
                  </a:txBody>
                  <a:tcPr marL="68580" marR="68580" marT="0" marB="0">
                    <a:solidFill>
                      <a:schemeClr val="tx2">
                        <a:lumMod val="75000"/>
                      </a:schemeClr>
                    </a:solidFill>
                  </a:tcPr>
                </a:tc>
              </a:tr>
              <a:tr h="482206">
                <a:tc>
                  <a:txBody>
                    <a:bodyPr/>
                    <a:lstStyle/>
                    <a:p>
                      <a:pPr algn="ctr">
                        <a:lnSpc>
                          <a:spcPct val="150000"/>
                        </a:lnSpc>
                        <a:spcAft>
                          <a:spcPts val="0"/>
                        </a:spcAft>
                      </a:pPr>
                      <a:r>
                        <a:rPr lang="fr-FR" sz="1800" b="1">
                          <a:solidFill>
                            <a:schemeClr val="bg1"/>
                          </a:solidFill>
                        </a:rPr>
                        <a:t>Grade 2</a:t>
                      </a:r>
                      <a:endParaRPr lang="fr-FR" sz="1800" b="1">
                        <a:solidFill>
                          <a:schemeClr val="bg1"/>
                        </a:solidFill>
                        <a:latin typeface="Times New Roman"/>
                        <a:ea typeface="Calibri"/>
                        <a:cs typeface="Times New Roman"/>
                      </a:endParaRPr>
                    </a:p>
                  </a:txBody>
                  <a:tcPr marL="68580" marR="68580" marT="0" marB="0">
                    <a:solidFill>
                      <a:schemeClr val="tx2">
                        <a:lumMod val="75000"/>
                      </a:schemeClr>
                    </a:solidFill>
                  </a:tcPr>
                </a:tc>
                <a:tc>
                  <a:txBody>
                    <a:bodyPr/>
                    <a:lstStyle/>
                    <a:p>
                      <a:pPr algn="l">
                        <a:lnSpc>
                          <a:spcPct val="150000"/>
                        </a:lnSpc>
                        <a:spcAft>
                          <a:spcPts val="0"/>
                        </a:spcAft>
                      </a:pPr>
                      <a:r>
                        <a:rPr lang="fr-FR" sz="1800" b="1" dirty="0">
                          <a:solidFill>
                            <a:schemeClr val="bg1"/>
                          </a:solidFill>
                        </a:rPr>
                        <a:t>Foramen totalement comble</a:t>
                      </a:r>
                      <a:endParaRPr lang="fr-FR" sz="1800" b="1" dirty="0">
                        <a:solidFill>
                          <a:schemeClr val="bg1"/>
                        </a:solidFill>
                        <a:latin typeface="Times New Roman"/>
                        <a:ea typeface="Calibri"/>
                        <a:cs typeface="Times New Roman"/>
                      </a:endParaRPr>
                    </a:p>
                  </a:txBody>
                  <a:tcPr marL="68580" marR="68580" marT="0" marB="0">
                    <a:solidFill>
                      <a:schemeClr val="tx2">
                        <a:lumMod val="75000"/>
                      </a:schemeClr>
                    </a:solidFill>
                  </a:tcPr>
                </a:tc>
                <a:tc>
                  <a:txBody>
                    <a:bodyPr/>
                    <a:lstStyle/>
                    <a:p>
                      <a:pPr algn="l">
                        <a:lnSpc>
                          <a:spcPct val="150000"/>
                        </a:lnSpc>
                        <a:spcAft>
                          <a:spcPts val="0"/>
                        </a:spcAft>
                      </a:pPr>
                      <a:r>
                        <a:rPr lang="fr-FR" sz="1800" b="1" dirty="0">
                          <a:solidFill>
                            <a:schemeClr val="bg1"/>
                          </a:solidFill>
                        </a:rPr>
                        <a:t>Supérieur ou égale à 5</a:t>
                      </a:r>
                      <a:endParaRPr lang="fr-FR" sz="1800" b="1" dirty="0">
                        <a:solidFill>
                          <a:schemeClr val="bg1"/>
                        </a:solidFill>
                        <a:latin typeface="Times New Roman"/>
                        <a:ea typeface="Calibri"/>
                        <a:cs typeface="Times New Roman"/>
                      </a:endParaRPr>
                    </a:p>
                  </a:txBody>
                  <a:tcPr marL="68580" marR="68580" marT="0" marB="0">
                    <a:solidFill>
                      <a:schemeClr val="tx2">
                        <a:lumMod val="75000"/>
                      </a:schemeClr>
                    </a:solidFill>
                  </a:tcPr>
                </a:tc>
              </a:tr>
            </a:tbl>
          </a:graphicData>
        </a:graphic>
      </p:graphicFrame>
      <p:sp>
        <p:nvSpPr>
          <p:cNvPr id="7" name="Espace réservé du pied de page 6"/>
          <p:cNvSpPr>
            <a:spLocks noGrp="1"/>
          </p:cNvSpPr>
          <p:nvPr>
            <p:ph type="ftr" sz="quarter" idx="11"/>
          </p:nvPr>
        </p:nvSpPr>
        <p:spPr/>
        <p:txBody>
          <a:bodyPr/>
          <a:lstStyle/>
          <a:p>
            <a:r>
              <a:rPr lang="pt-BR" smtClean="0"/>
              <a:t>Syrinx 2020/ H . KHECHFOUD -faculte de medecine de Bejaia</a:t>
            </a:r>
            <a:endParaRPr lang="fr-F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2800" b="1" dirty="0" smtClean="0"/>
              <a:t>Évaluation de la cavité syringomyélique</a:t>
            </a:r>
            <a:endParaRPr lang="fr-FR" sz="2800" dirty="0"/>
          </a:p>
        </p:txBody>
      </p:sp>
      <p:graphicFrame>
        <p:nvGraphicFramePr>
          <p:cNvPr id="8" name="Espace réservé du contenu 7"/>
          <p:cNvGraphicFramePr>
            <a:graphicFrameLocks noGrp="1"/>
          </p:cNvGraphicFramePr>
          <p:nvPr>
            <p:ph sz="quarter" idx="4"/>
          </p:nvPr>
        </p:nvGraphicFramePr>
        <p:xfrm>
          <a:off x="571472" y="1571612"/>
          <a:ext cx="8186736" cy="2606040"/>
        </p:xfrm>
        <a:graphic>
          <a:graphicData uri="http://schemas.openxmlformats.org/drawingml/2006/table">
            <a:tbl>
              <a:tblPr firstRow="1" bandRow="1">
                <a:tableStyleId>{5C22544A-7EE6-4342-B048-85BDC9FD1C3A}</a:tableStyleId>
              </a:tblPr>
              <a:tblGrid>
                <a:gridCol w="1714483"/>
                <a:gridCol w="1714512"/>
                <a:gridCol w="2857520"/>
                <a:gridCol w="1900221"/>
              </a:tblGrid>
              <a:tr h="822960">
                <a:tc>
                  <a:txBody>
                    <a:bodyPr/>
                    <a:lstStyle/>
                    <a:p>
                      <a:pPr algn="ctr">
                        <a:lnSpc>
                          <a:spcPct val="150000"/>
                        </a:lnSpc>
                        <a:spcAft>
                          <a:spcPts val="0"/>
                        </a:spcAft>
                      </a:pPr>
                      <a:endParaRPr lang="fr-FR" sz="1900" dirty="0">
                        <a:latin typeface="Times New Roman"/>
                        <a:ea typeface="Calibri"/>
                        <a:cs typeface="Times New Roman"/>
                      </a:endParaRPr>
                    </a:p>
                    <a:p>
                      <a:pPr algn="ctr">
                        <a:lnSpc>
                          <a:spcPct val="150000"/>
                        </a:lnSpc>
                        <a:spcAft>
                          <a:spcPts val="0"/>
                        </a:spcAft>
                      </a:pPr>
                      <a:r>
                        <a:rPr lang="fr-FR" sz="1900" b="1" dirty="0">
                          <a:solidFill>
                            <a:srgbClr val="000000"/>
                          </a:solidFill>
                          <a:latin typeface="Times New Roman"/>
                          <a:ea typeface="Times New Roman"/>
                          <a:cs typeface="Times New Roman"/>
                        </a:rPr>
                        <a:t>Catégorie</a:t>
                      </a:r>
                      <a:endParaRPr lang="fr-FR" sz="1900" dirty="0">
                        <a:latin typeface="Times New Roman"/>
                        <a:ea typeface="Calibri"/>
                        <a:cs typeface="Times New Roman"/>
                      </a:endParaRPr>
                    </a:p>
                  </a:txBody>
                  <a:tcPr marL="68580" marR="68580" marT="0" marB="0">
                    <a:solidFill>
                      <a:schemeClr val="tx1">
                        <a:lumMod val="85000"/>
                      </a:schemeClr>
                    </a:solidFill>
                  </a:tcPr>
                </a:tc>
                <a:tc>
                  <a:txBody>
                    <a:bodyPr/>
                    <a:lstStyle/>
                    <a:p>
                      <a:pPr algn="ctr">
                        <a:lnSpc>
                          <a:spcPct val="150000"/>
                        </a:lnSpc>
                        <a:spcAft>
                          <a:spcPts val="0"/>
                        </a:spcAft>
                      </a:pPr>
                      <a:r>
                        <a:rPr lang="fr-FR" sz="1900" b="1" dirty="0">
                          <a:solidFill>
                            <a:srgbClr val="000000"/>
                          </a:solidFill>
                          <a:latin typeface="Times New Roman"/>
                          <a:ea typeface="Times New Roman"/>
                          <a:cs typeface="Times New Roman"/>
                        </a:rPr>
                        <a:t>Longueur </a:t>
                      </a:r>
                      <a:endParaRPr lang="fr-FR" sz="1900" b="1" dirty="0" smtClean="0">
                        <a:solidFill>
                          <a:srgbClr val="000000"/>
                        </a:solidFill>
                        <a:latin typeface="Times New Roman"/>
                        <a:ea typeface="Times New Roman"/>
                        <a:cs typeface="Times New Roman"/>
                      </a:endParaRPr>
                    </a:p>
                    <a:p>
                      <a:pPr algn="ctr">
                        <a:lnSpc>
                          <a:spcPct val="150000"/>
                        </a:lnSpc>
                        <a:spcAft>
                          <a:spcPts val="0"/>
                        </a:spcAft>
                      </a:pPr>
                      <a:r>
                        <a:rPr lang="fr-FR" sz="1900" b="1" dirty="0" smtClean="0">
                          <a:solidFill>
                            <a:srgbClr val="000000"/>
                          </a:solidFill>
                          <a:latin typeface="Times New Roman"/>
                          <a:ea typeface="Times New Roman"/>
                          <a:cs typeface="Times New Roman"/>
                        </a:rPr>
                        <a:t>de </a:t>
                      </a:r>
                      <a:r>
                        <a:rPr lang="fr-FR" sz="1900" b="1" dirty="0">
                          <a:solidFill>
                            <a:srgbClr val="000000"/>
                          </a:solidFill>
                          <a:latin typeface="Times New Roman"/>
                          <a:ea typeface="Times New Roman"/>
                          <a:cs typeface="Times New Roman"/>
                        </a:rPr>
                        <a:t>syrinx (cm)</a:t>
                      </a:r>
                      <a:endParaRPr lang="fr-FR" sz="1900" dirty="0">
                        <a:latin typeface="Times New Roman"/>
                        <a:ea typeface="Calibri"/>
                        <a:cs typeface="Times New Roman"/>
                      </a:endParaRPr>
                    </a:p>
                  </a:txBody>
                  <a:tcPr marL="68580" marR="68580" marT="0" marB="0">
                    <a:solidFill>
                      <a:schemeClr val="tx1">
                        <a:lumMod val="85000"/>
                      </a:schemeClr>
                    </a:solidFill>
                  </a:tcPr>
                </a:tc>
                <a:tc>
                  <a:txBody>
                    <a:bodyPr/>
                    <a:lstStyle/>
                    <a:p>
                      <a:pPr algn="ctr">
                        <a:lnSpc>
                          <a:spcPct val="150000"/>
                        </a:lnSpc>
                        <a:spcAft>
                          <a:spcPts val="0"/>
                        </a:spcAft>
                      </a:pPr>
                      <a:r>
                        <a:rPr lang="fr-FR" sz="1900" b="1" dirty="0">
                          <a:solidFill>
                            <a:srgbClr val="000000"/>
                          </a:solidFill>
                          <a:latin typeface="Times New Roman"/>
                          <a:ea typeface="Times New Roman"/>
                          <a:cs typeface="Times New Roman"/>
                        </a:rPr>
                        <a:t>Indice de Vaquero </a:t>
                      </a:r>
                      <a:endParaRPr lang="fr-FR" sz="1900" b="1" dirty="0" smtClean="0">
                        <a:solidFill>
                          <a:srgbClr val="000000"/>
                        </a:solidFill>
                        <a:latin typeface="Times New Roman"/>
                        <a:ea typeface="Times New Roman"/>
                        <a:cs typeface="Times New Roman"/>
                      </a:endParaRPr>
                    </a:p>
                    <a:p>
                      <a:pPr algn="ctr">
                        <a:lnSpc>
                          <a:spcPct val="150000"/>
                        </a:lnSpc>
                        <a:spcAft>
                          <a:spcPts val="0"/>
                        </a:spcAft>
                      </a:pPr>
                      <a:r>
                        <a:rPr lang="fr-FR" sz="1900" b="1" dirty="0" smtClean="0">
                          <a:solidFill>
                            <a:srgbClr val="000000"/>
                          </a:solidFill>
                          <a:latin typeface="Times New Roman"/>
                          <a:ea typeface="Times New Roman"/>
                          <a:cs typeface="Times New Roman"/>
                        </a:rPr>
                        <a:t>(IV=  Ø syrinx/ Ø canal)</a:t>
                      </a:r>
                      <a:endParaRPr lang="fr-FR" sz="1900" dirty="0">
                        <a:latin typeface="Times New Roman"/>
                        <a:ea typeface="Calibri"/>
                        <a:cs typeface="Times New Roman"/>
                      </a:endParaRPr>
                    </a:p>
                  </a:txBody>
                  <a:tcPr marL="68580" marR="68580" marT="0" marB="0">
                    <a:solidFill>
                      <a:schemeClr val="tx1">
                        <a:lumMod val="85000"/>
                      </a:schemeClr>
                    </a:solidFill>
                  </a:tcPr>
                </a:tc>
                <a:tc>
                  <a:txBody>
                    <a:bodyPr/>
                    <a:lstStyle/>
                    <a:p>
                      <a:pPr algn="ctr">
                        <a:lnSpc>
                          <a:spcPct val="150000"/>
                        </a:lnSpc>
                        <a:spcAft>
                          <a:spcPts val="0"/>
                        </a:spcAft>
                      </a:pPr>
                      <a:r>
                        <a:rPr lang="fr-FR" sz="1900" b="1" dirty="0">
                          <a:solidFill>
                            <a:srgbClr val="000000"/>
                          </a:solidFill>
                          <a:latin typeface="Times New Roman"/>
                          <a:ea typeface="Times New Roman"/>
                          <a:cs typeface="Times New Roman"/>
                        </a:rPr>
                        <a:t>Aspect des </a:t>
                      </a:r>
                      <a:r>
                        <a:rPr lang="fr-FR" sz="1900" b="1" dirty="0" smtClean="0">
                          <a:solidFill>
                            <a:srgbClr val="000000"/>
                          </a:solidFill>
                          <a:latin typeface="Times New Roman"/>
                          <a:ea typeface="Times New Roman"/>
                          <a:cs typeface="Times New Roman"/>
                        </a:rPr>
                        <a:t> ESA perimedullaire</a:t>
                      </a:r>
                      <a:endParaRPr lang="fr-FR" sz="1900" dirty="0">
                        <a:latin typeface="Times New Roman"/>
                        <a:ea typeface="Calibri"/>
                        <a:cs typeface="Times New Roman"/>
                      </a:endParaRPr>
                    </a:p>
                  </a:txBody>
                  <a:tcPr marL="68580" marR="68580" marT="0" marB="0">
                    <a:solidFill>
                      <a:schemeClr val="tx1">
                        <a:lumMod val="85000"/>
                      </a:schemeClr>
                    </a:solidFill>
                  </a:tcPr>
                </a:tc>
              </a:tr>
              <a:tr h="411480">
                <a:tc>
                  <a:txBody>
                    <a:bodyPr/>
                    <a:lstStyle/>
                    <a:p>
                      <a:pPr algn="ctr">
                        <a:lnSpc>
                          <a:spcPct val="150000"/>
                        </a:lnSpc>
                        <a:spcAft>
                          <a:spcPts val="0"/>
                        </a:spcAft>
                      </a:pPr>
                      <a:r>
                        <a:rPr lang="fr-FR" sz="1900" b="1">
                          <a:solidFill>
                            <a:srgbClr val="000000"/>
                          </a:solidFill>
                          <a:latin typeface="Times New Roman"/>
                          <a:ea typeface="Times New Roman"/>
                          <a:cs typeface="Times New Roman"/>
                        </a:rPr>
                        <a:t>A</a:t>
                      </a:r>
                      <a:endParaRPr lang="fr-FR" sz="1900">
                        <a:latin typeface="Times New Roman"/>
                        <a:ea typeface="Calibri"/>
                        <a:cs typeface="Times New Roman"/>
                      </a:endParaRPr>
                    </a:p>
                  </a:txBody>
                  <a:tcPr marL="68580" marR="68580" marT="0" marB="0">
                    <a:solidFill>
                      <a:schemeClr val="tx1">
                        <a:lumMod val="85000"/>
                      </a:schemeClr>
                    </a:solidFill>
                  </a:tcPr>
                </a:tc>
                <a:tc>
                  <a:txBody>
                    <a:bodyPr/>
                    <a:lstStyle/>
                    <a:p>
                      <a:pPr algn="ctr">
                        <a:lnSpc>
                          <a:spcPct val="150000"/>
                        </a:lnSpc>
                        <a:spcAft>
                          <a:spcPts val="0"/>
                        </a:spcAft>
                      </a:pPr>
                      <a:r>
                        <a:rPr lang="fr-FR" sz="1900">
                          <a:solidFill>
                            <a:srgbClr val="000000"/>
                          </a:solidFill>
                          <a:latin typeface="Times New Roman"/>
                          <a:ea typeface="Times New Roman"/>
                          <a:cs typeface="Times New Roman"/>
                        </a:rPr>
                        <a:t>≥ 15</a:t>
                      </a:r>
                      <a:endParaRPr lang="fr-FR" sz="1900">
                        <a:latin typeface="Times New Roman"/>
                        <a:ea typeface="Calibri"/>
                        <a:cs typeface="Times New Roman"/>
                      </a:endParaRPr>
                    </a:p>
                  </a:txBody>
                  <a:tcPr marL="68580" marR="68580" marT="0" marB="0">
                    <a:solidFill>
                      <a:schemeClr val="tx1">
                        <a:lumMod val="85000"/>
                      </a:schemeClr>
                    </a:solidFill>
                  </a:tcPr>
                </a:tc>
                <a:tc>
                  <a:txBody>
                    <a:bodyPr/>
                    <a:lstStyle/>
                    <a:p>
                      <a:pPr algn="ctr">
                        <a:lnSpc>
                          <a:spcPct val="150000"/>
                        </a:lnSpc>
                        <a:spcAft>
                          <a:spcPts val="0"/>
                        </a:spcAft>
                      </a:pPr>
                      <a:r>
                        <a:rPr lang="fr-FR" sz="1900">
                          <a:solidFill>
                            <a:srgbClr val="000000"/>
                          </a:solidFill>
                          <a:latin typeface="Times New Roman"/>
                          <a:ea typeface="Times New Roman"/>
                          <a:cs typeface="Times New Roman"/>
                        </a:rPr>
                        <a:t>≥ 50%</a:t>
                      </a:r>
                      <a:endParaRPr lang="fr-FR" sz="1900">
                        <a:latin typeface="Times New Roman"/>
                        <a:ea typeface="Calibri"/>
                        <a:cs typeface="Times New Roman"/>
                      </a:endParaRPr>
                    </a:p>
                  </a:txBody>
                  <a:tcPr marL="68580" marR="68580" marT="0" marB="0">
                    <a:solidFill>
                      <a:schemeClr val="tx1">
                        <a:lumMod val="85000"/>
                      </a:schemeClr>
                    </a:solidFill>
                  </a:tcPr>
                </a:tc>
                <a:tc>
                  <a:txBody>
                    <a:bodyPr/>
                    <a:lstStyle/>
                    <a:p>
                      <a:pPr algn="ctr">
                        <a:lnSpc>
                          <a:spcPct val="150000"/>
                        </a:lnSpc>
                        <a:spcAft>
                          <a:spcPts val="0"/>
                        </a:spcAft>
                      </a:pPr>
                      <a:r>
                        <a:rPr lang="fr-FR" sz="1900">
                          <a:solidFill>
                            <a:srgbClr val="000000"/>
                          </a:solidFill>
                          <a:latin typeface="Times New Roman"/>
                          <a:ea typeface="Times New Roman"/>
                          <a:cs typeface="Times New Roman"/>
                        </a:rPr>
                        <a:t>Non visibles</a:t>
                      </a:r>
                      <a:endParaRPr lang="fr-FR" sz="1900">
                        <a:latin typeface="Times New Roman"/>
                        <a:ea typeface="Calibri"/>
                        <a:cs typeface="Times New Roman"/>
                      </a:endParaRPr>
                    </a:p>
                  </a:txBody>
                  <a:tcPr marL="68580" marR="68580" marT="0" marB="0">
                    <a:solidFill>
                      <a:schemeClr val="tx1">
                        <a:lumMod val="85000"/>
                      </a:schemeClr>
                    </a:solidFill>
                  </a:tcPr>
                </a:tc>
              </a:tr>
              <a:tr h="411480">
                <a:tc>
                  <a:txBody>
                    <a:bodyPr/>
                    <a:lstStyle/>
                    <a:p>
                      <a:pPr algn="ctr">
                        <a:lnSpc>
                          <a:spcPct val="150000"/>
                        </a:lnSpc>
                        <a:spcAft>
                          <a:spcPts val="0"/>
                        </a:spcAft>
                      </a:pPr>
                      <a:r>
                        <a:rPr lang="fr-FR" sz="1900" b="1">
                          <a:solidFill>
                            <a:srgbClr val="000000"/>
                          </a:solidFill>
                          <a:latin typeface="Times New Roman"/>
                          <a:ea typeface="Times New Roman"/>
                          <a:cs typeface="Times New Roman"/>
                        </a:rPr>
                        <a:t>B</a:t>
                      </a:r>
                      <a:endParaRPr lang="fr-FR" sz="1900">
                        <a:latin typeface="Times New Roman"/>
                        <a:ea typeface="Calibri"/>
                        <a:cs typeface="Times New Roman"/>
                      </a:endParaRPr>
                    </a:p>
                  </a:txBody>
                  <a:tcPr marL="68580" marR="68580" marT="0" marB="0">
                    <a:solidFill>
                      <a:schemeClr val="tx1">
                        <a:lumMod val="85000"/>
                      </a:schemeClr>
                    </a:solidFill>
                  </a:tcPr>
                </a:tc>
                <a:tc>
                  <a:txBody>
                    <a:bodyPr/>
                    <a:lstStyle/>
                    <a:p>
                      <a:pPr algn="ctr">
                        <a:lnSpc>
                          <a:spcPct val="150000"/>
                        </a:lnSpc>
                        <a:spcAft>
                          <a:spcPts val="0"/>
                        </a:spcAft>
                      </a:pPr>
                      <a:r>
                        <a:rPr lang="fr-FR" sz="1900">
                          <a:solidFill>
                            <a:srgbClr val="000000"/>
                          </a:solidFill>
                          <a:latin typeface="Times New Roman"/>
                          <a:ea typeface="Times New Roman"/>
                          <a:cs typeface="Times New Roman"/>
                        </a:rPr>
                        <a:t>5 à 15</a:t>
                      </a:r>
                      <a:endParaRPr lang="fr-FR" sz="1900">
                        <a:latin typeface="Times New Roman"/>
                        <a:ea typeface="Calibri"/>
                        <a:cs typeface="Times New Roman"/>
                      </a:endParaRPr>
                    </a:p>
                  </a:txBody>
                  <a:tcPr marL="68580" marR="68580" marT="0" marB="0">
                    <a:solidFill>
                      <a:schemeClr val="tx1">
                        <a:lumMod val="85000"/>
                      </a:schemeClr>
                    </a:solidFill>
                  </a:tcPr>
                </a:tc>
                <a:tc>
                  <a:txBody>
                    <a:bodyPr/>
                    <a:lstStyle/>
                    <a:p>
                      <a:pPr algn="ctr">
                        <a:lnSpc>
                          <a:spcPct val="150000"/>
                        </a:lnSpc>
                        <a:spcAft>
                          <a:spcPts val="0"/>
                        </a:spcAft>
                      </a:pPr>
                      <a:r>
                        <a:rPr lang="fr-FR" sz="1900">
                          <a:solidFill>
                            <a:srgbClr val="000000"/>
                          </a:solidFill>
                          <a:latin typeface="Times New Roman"/>
                          <a:ea typeface="Times New Roman"/>
                          <a:cs typeface="Times New Roman"/>
                        </a:rPr>
                        <a:t>10% à 50%</a:t>
                      </a:r>
                      <a:endParaRPr lang="fr-FR" sz="1900">
                        <a:latin typeface="Times New Roman"/>
                        <a:ea typeface="Calibri"/>
                        <a:cs typeface="Times New Roman"/>
                      </a:endParaRPr>
                    </a:p>
                  </a:txBody>
                  <a:tcPr marL="68580" marR="68580" marT="0" marB="0">
                    <a:solidFill>
                      <a:schemeClr val="tx1">
                        <a:lumMod val="85000"/>
                      </a:schemeClr>
                    </a:solidFill>
                  </a:tcPr>
                </a:tc>
                <a:tc>
                  <a:txBody>
                    <a:bodyPr/>
                    <a:lstStyle/>
                    <a:p>
                      <a:pPr algn="ctr">
                        <a:lnSpc>
                          <a:spcPct val="150000"/>
                        </a:lnSpc>
                        <a:spcAft>
                          <a:spcPts val="0"/>
                        </a:spcAft>
                      </a:pPr>
                      <a:r>
                        <a:rPr lang="fr-FR" sz="1900">
                          <a:solidFill>
                            <a:srgbClr val="000000"/>
                          </a:solidFill>
                          <a:latin typeface="Times New Roman"/>
                          <a:ea typeface="Times New Roman"/>
                          <a:cs typeface="Times New Roman"/>
                        </a:rPr>
                        <a:t>Aminci</a:t>
                      </a:r>
                      <a:endParaRPr lang="fr-FR" sz="1900">
                        <a:latin typeface="Times New Roman"/>
                        <a:ea typeface="Calibri"/>
                        <a:cs typeface="Times New Roman"/>
                      </a:endParaRPr>
                    </a:p>
                  </a:txBody>
                  <a:tcPr marL="68580" marR="68580" marT="0" marB="0">
                    <a:solidFill>
                      <a:schemeClr val="tx1">
                        <a:lumMod val="85000"/>
                      </a:schemeClr>
                    </a:solidFill>
                  </a:tcPr>
                </a:tc>
              </a:tr>
              <a:tr h="411480">
                <a:tc>
                  <a:txBody>
                    <a:bodyPr/>
                    <a:lstStyle/>
                    <a:p>
                      <a:pPr algn="ctr">
                        <a:lnSpc>
                          <a:spcPct val="150000"/>
                        </a:lnSpc>
                        <a:spcAft>
                          <a:spcPts val="0"/>
                        </a:spcAft>
                      </a:pPr>
                      <a:r>
                        <a:rPr lang="fr-FR" sz="1900" b="1">
                          <a:solidFill>
                            <a:srgbClr val="000000"/>
                          </a:solidFill>
                          <a:latin typeface="Times New Roman"/>
                          <a:ea typeface="Times New Roman"/>
                          <a:cs typeface="Times New Roman"/>
                        </a:rPr>
                        <a:t>C</a:t>
                      </a:r>
                      <a:endParaRPr lang="fr-FR" sz="1900">
                        <a:latin typeface="Times New Roman"/>
                        <a:ea typeface="Calibri"/>
                        <a:cs typeface="Times New Roman"/>
                      </a:endParaRPr>
                    </a:p>
                  </a:txBody>
                  <a:tcPr marL="68580" marR="68580" marT="0" marB="0">
                    <a:solidFill>
                      <a:schemeClr val="tx1">
                        <a:lumMod val="85000"/>
                      </a:schemeClr>
                    </a:solidFill>
                  </a:tcPr>
                </a:tc>
                <a:tc>
                  <a:txBody>
                    <a:bodyPr/>
                    <a:lstStyle/>
                    <a:p>
                      <a:pPr algn="ctr">
                        <a:lnSpc>
                          <a:spcPct val="150000"/>
                        </a:lnSpc>
                        <a:spcAft>
                          <a:spcPts val="0"/>
                        </a:spcAft>
                      </a:pPr>
                      <a:r>
                        <a:rPr lang="fr-FR" sz="1900" dirty="0">
                          <a:solidFill>
                            <a:srgbClr val="000000"/>
                          </a:solidFill>
                          <a:latin typeface="Times New Roman"/>
                          <a:ea typeface="Times New Roman"/>
                          <a:cs typeface="Times New Roman"/>
                        </a:rPr>
                        <a:t>≤ 5</a:t>
                      </a:r>
                      <a:endParaRPr lang="fr-FR" sz="1900" dirty="0">
                        <a:latin typeface="Times New Roman"/>
                        <a:ea typeface="Calibri"/>
                        <a:cs typeface="Times New Roman"/>
                      </a:endParaRPr>
                    </a:p>
                  </a:txBody>
                  <a:tcPr marL="68580" marR="68580" marT="0" marB="0">
                    <a:solidFill>
                      <a:schemeClr val="tx1">
                        <a:lumMod val="85000"/>
                      </a:schemeClr>
                    </a:solidFill>
                  </a:tcPr>
                </a:tc>
                <a:tc>
                  <a:txBody>
                    <a:bodyPr/>
                    <a:lstStyle/>
                    <a:p>
                      <a:pPr algn="ctr">
                        <a:lnSpc>
                          <a:spcPct val="150000"/>
                        </a:lnSpc>
                        <a:spcAft>
                          <a:spcPts val="0"/>
                        </a:spcAft>
                      </a:pPr>
                      <a:r>
                        <a:rPr lang="fr-FR" sz="1900">
                          <a:solidFill>
                            <a:srgbClr val="000000"/>
                          </a:solidFill>
                          <a:latin typeface="Times New Roman"/>
                          <a:ea typeface="Times New Roman"/>
                          <a:cs typeface="Times New Roman"/>
                        </a:rPr>
                        <a:t>≤ 10 %</a:t>
                      </a:r>
                      <a:endParaRPr lang="fr-FR" sz="1900">
                        <a:latin typeface="Times New Roman"/>
                        <a:ea typeface="Calibri"/>
                        <a:cs typeface="Times New Roman"/>
                      </a:endParaRPr>
                    </a:p>
                  </a:txBody>
                  <a:tcPr marL="68580" marR="68580" marT="0" marB="0">
                    <a:solidFill>
                      <a:schemeClr val="tx1">
                        <a:lumMod val="85000"/>
                      </a:schemeClr>
                    </a:solidFill>
                  </a:tcPr>
                </a:tc>
                <a:tc>
                  <a:txBody>
                    <a:bodyPr/>
                    <a:lstStyle/>
                    <a:p>
                      <a:pPr algn="ctr">
                        <a:lnSpc>
                          <a:spcPct val="150000"/>
                        </a:lnSpc>
                        <a:spcAft>
                          <a:spcPts val="0"/>
                        </a:spcAft>
                      </a:pPr>
                      <a:r>
                        <a:rPr lang="fr-FR" sz="1900">
                          <a:solidFill>
                            <a:srgbClr val="000000"/>
                          </a:solidFill>
                          <a:latin typeface="Times New Roman"/>
                          <a:ea typeface="Times New Roman"/>
                          <a:cs typeface="Times New Roman"/>
                        </a:rPr>
                        <a:t>normaux</a:t>
                      </a:r>
                      <a:endParaRPr lang="fr-FR" sz="1900">
                        <a:latin typeface="Times New Roman"/>
                        <a:ea typeface="Calibri"/>
                        <a:cs typeface="Times New Roman"/>
                      </a:endParaRPr>
                    </a:p>
                  </a:txBody>
                  <a:tcPr marL="68580" marR="68580" marT="0" marB="0">
                    <a:solidFill>
                      <a:schemeClr val="tx1">
                        <a:lumMod val="85000"/>
                      </a:schemeClr>
                    </a:solidFill>
                  </a:tcPr>
                </a:tc>
              </a:tr>
              <a:tr h="411480">
                <a:tc>
                  <a:txBody>
                    <a:bodyPr/>
                    <a:lstStyle/>
                    <a:p>
                      <a:pPr algn="ctr">
                        <a:lnSpc>
                          <a:spcPct val="150000"/>
                        </a:lnSpc>
                        <a:spcAft>
                          <a:spcPts val="0"/>
                        </a:spcAft>
                      </a:pPr>
                      <a:r>
                        <a:rPr lang="fr-FR" sz="1900" b="1">
                          <a:solidFill>
                            <a:srgbClr val="000000"/>
                          </a:solidFill>
                          <a:latin typeface="Times New Roman"/>
                          <a:ea typeface="Times New Roman"/>
                          <a:cs typeface="Times New Roman"/>
                        </a:rPr>
                        <a:t>D</a:t>
                      </a:r>
                      <a:endParaRPr lang="fr-FR" sz="1900">
                        <a:latin typeface="Times New Roman"/>
                        <a:ea typeface="Calibri"/>
                        <a:cs typeface="Times New Roman"/>
                      </a:endParaRPr>
                    </a:p>
                  </a:txBody>
                  <a:tcPr marL="68580" marR="68580" marT="0" marB="0">
                    <a:solidFill>
                      <a:schemeClr val="tx1">
                        <a:lumMod val="85000"/>
                      </a:schemeClr>
                    </a:solidFill>
                  </a:tcPr>
                </a:tc>
                <a:tc gridSpan="3">
                  <a:txBody>
                    <a:bodyPr/>
                    <a:lstStyle/>
                    <a:p>
                      <a:pPr algn="ctr">
                        <a:lnSpc>
                          <a:spcPct val="150000"/>
                        </a:lnSpc>
                        <a:spcAft>
                          <a:spcPts val="0"/>
                        </a:spcAft>
                      </a:pPr>
                      <a:r>
                        <a:rPr lang="fr-FR" sz="1900" dirty="0">
                          <a:solidFill>
                            <a:srgbClr val="000000"/>
                          </a:solidFill>
                          <a:latin typeface="Times New Roman"/>
                          <a:ea typeface="Times New Roman"/>
                          <a:cs typeface="Times New Roman"/>
                        </a:rPr>
                        <a:t>Signale visible non mesurable, Absence de signe pathologique</a:t>
                      </a:r>
                      <a:endParaRPr lang="fr-FR" sz="1900" dirty="0">
                        <a:latin typeface="Times New Roman"/>
                        <a:ea typeface="Calibri"/>
                        <a:cs typeface="Times New Roman"/>
                      </a:endParaRPr>
                    </a:p>
                  </a:txBody>
                  <a:tcPr marL="68580" marR="68580" marT="0" marB="0">
                    <a:solidFill>
                      <a:schemeClr val="tx1">
                        <a:lumMod val="85000"/>
                      </a:schemeClr>
                    </a:solidFill>
                  </a:tcPr>
                </a:tc>
                <a:tc hMerge="1">
                  <a:txBody>
                    <a:bodyPr/>
                    <a:lstStyle/>
                    <a:p>
                      <a:endParaRPr lang="fr-FR"/>
                    </a:p>
                  </a:txBody>
                  <a:tcPr/>
                </a:tc>
                <a:tc hMerge="1">
                  <a:txBody>
                    <a:bodyPr/>
                    <a:lstStyle/>
                    <a:p>
                      <a:endParaRPr lang="fr-FR"/>
                    </a:p>
                  </a:txBody>
                  <a:tcPr/>
                </a:tc>
              </a:tr>
            </a:tbl>
          </a:graphicData>
        </a:graphic>
      </p:graphicFrame>
      <p:sp>
        <p:nvSpPr>
          <p:cNvPr id="7" name="Espace réservé du pied de page 6"/>
          <p:cNvSpPr>
            <a:spLocks noGrp="1"/>
          </p:cNvSpPr>
          <p:nvPr>
            <p:ph type="ftr" sz="quarter" idx="11"/>
          </p:nvPr>
        </p:nvSpPr>
        <p:spPr/>
        <p:txBody>
          <a:bodyPr/>
          <a:lstStyle/>
          <a:p>
            <a:r>
              <a:rPr lang="pt-BR" smtClean="0"/>
              <a:t>Syrinx 2020/ H . KHECHFOUD -faculte de medecine de Bejaia</a:t>
            </a:r>
            <a:endParaRPr lang="fr-F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285729"/>
            <a:ext cx="8229600" cy="941372"/>
          </a:xfrm>
        </p:spPr>
        <p:txBody>
          <a:bodyPr>
            <a:noAutofit/>
          </a:bodyPr>
          <a:lstStyle/>
          <a:p>
            <a:r>
              <a:rPr lang="fr-FR" sz="3200" b="1" dirty="0" smtClean="0">
                <a:solidFill>
                  <a:srgbClr val="00B0F0"/>
                </a:solidFill>
              </a:rPr>
              <a:t/>
            </a:r>
            <a:br>
              <a:rPr lang="fr-FR" sz="3200" b="1" dirty="0" smtClean="0">
                <a:solidFill>
                  <a:srgbClr val="00B0F0"/>
                </a:solidFill>
              </a:rPr>
            </a:br>
            <a:r>
              <a:rPr lang="fr-FR" sz="3200" b="1" dirty="0" smtClean="0">
                <a:solidFill>
                  <a:srgbClr val="00B0F0"/>
                </a:solidFill>
              </a:rPr>
              <a:t/>
            </a:r>
            <a:br>
              <a:rPr lang="fr-FR" sz="3200" b="1" dirty="0" smtClean="0">
                <a:solidFill>
                  <a:srgbClr val="00B0F0"/>
                </a:solidFill>
              </a:rPr>
            </a:br>
            <a:r>
              <a:rPr lang="fr-FR" sz="3200" b="1" dirty="0" smtClean="0">
                <a:solidFill>
                  <a:srgbClr val="00B0F0"/>
                </a:solidFill>
              </a:rPr>
              <a:t>TRAITEMENT CHIRURGICALE DE LA SYRINGOMYELIE </a:t>
            </a:r>
            <a:br>
              <a:rPr lang="fr-FR" sz="3200" b="1" dirty="0" smtClean="0">
                <a:solidFill>
                  <a:srgbClr val="00B0F0"/>
                </a:solidFill>
              </a:rPr>
            </a:br>
            <a:endParaRPr lang="fr-FR" sz="5400" b="1" dirty="0">
              <a:solidFill>
                <a:srgbClr val="00B0F0"/>
              </a:solidFill>
            </a:endParaRPr>
          </a:p>
        </p:txBody>
      </p:sp>
      <p:sp>
        <p:nvSpPr>
          <p:cNvPr id="4" name="Espace réservé du texte 3"/>
          <p:cNvSpPr>
            <a:spLocks noGrp="1"/>
          </p:cNvSpPr>
          <p:nvPr>
            <p:ph type="body" sz="half" idx="3"/>
          </p:nvPr>
        </p:nvSpPr>
        <p:spPr>
          <a:xfrm>
            <a:off x="714348" y="1376354"/>
            <a:ext cx="6858048" cy="838200"/>
          </a:xfrm>
        </p:spPr>
        <p:txBody>
          <a:bodyPr>
            <a:normAutofit/>
          </a:bodyPr>
          <a:lstStyle/>
          <a:p>
            <a:r>
              <a:rPr lang="fr-FR" dirty="0" smtClean="0"/>
              <a:t>Notion de l'anesthésie chez le patient atteint de syringomyélie </a:t>
            </a:r>
          </a:p>
          <a:p>
            <a:endParaRPr lang="fr-FR" dirty="0"/>
          </a:p>
        </p:txBody>
      </p:sp>
      <p:sp>
        <p:nvSpPr>
          <p:cNvPr id="6" name="Espace réservé du contenu 5"/>
          <p:cNvSpPr>
            <a:spLocks noGrp="1"/>
          </p:cNvSpPr>
          <p:nvPr>
            <p:ph sz="quarter" idx="4"/>
          </p:nvPr>
        </p:nvSpPr>
        <p:spPr>
          <a:xfrm>
            <a:off x="928662" y="2542333"/>
            <a:ext cx="7758139" cy="3172683"/>
          </a:xfrm>
        </p:spPr>
        <p:txBody>
          <a:bodyPr>
            <a:normAutofit/>
          </a:bodyPr>
          <a:lstStyle/>
          <a:p>
            <a:pPr lvl="1"/>
            <a:r>
              <a:rPr lang="fr-FR" dirty="0" smtClean="0"/>
              <a:t>L'induction AG  dépend   de  la pic</a:t>
            </a:r>
          </a:p>
          <a:p>
            <a:pPr lvl="1"/>
            <a:r>
              <a:rPr lang="fr-FR" dirty="0" smtClean="0"/>
              <a:t>Eviter les manouvres exposant a un </a:t>
            </a:r>
            <a:r>
              <a:rPr lang="fr-FR" dirty="0" err="1" smtClean="0"/>
              <a:t>éffort</a:t>
            </a:r>
            <a:r>
              <a:rPr lang="fr-FR" dirty="0" smtClean="0"/>
              <a:t> de toux ou vomissement</a:t>
            </a:r>
          </a:p>
          <a:p>
            <a:pPr lvl="1"/>
            <a:r>
              <a:rPr lang="fr-FR" dirty="0" smtClean="0"/>
              <a:t>la difficulté prévue de l'intubation </a:t>
            </a:r>
          </a:p>
          <a:p>
            <a:pPr lvl="2"/>
            <a:r>
              <a:rPr lang="fr-FR" dirty="0" smtClean="0"/>
              <a:t>risque respiratoire. </a:t>
            </a:r>
          </a:p>
          <a:p>
            <a:pPr lvl="2"/>
            <a:r>
              <a:rPr lang="fr-FR" dirty="0" smtClean="0"/>
              <a:t>Laryngoscopie</a:t>
            </a:r>
          </a:p>
          <a:p>
            <a:pPr lvl="2"/>
            <a:r>
              <a:rPr lang="fr-FR" dirty="0" smtClean="0"/>
              <a:t>poussées toux</a:t>
            </a:r>
          </a:p>
          <a:p>
            <a:pPr lvl="2"/>
            <a:r>
              <a:rPr lang="fr-FR" dirty="0" smtClean="0"/>
              <a:t>de vomissements </a:t>
            </a:r>
          </a:p>
          <a:p>
            <a:pPr lvl="2"/>
            <a:r>
              <a:rPr lang="fr-FR" dirty="0" smtClean="0"/>
              <a:t>hypoxie et d'hypercapnie, </a:t>
            </a:r>
            <a:endParaRPr lang="fr-FR" b="1" dirty="0" smtClean="0"/>
          </a:p>
          <a:p>
            <a:endParaRPr lang="fr-FR" dirty="0"/>
          </a:p>
        </p:txBody>
      </p:sp>
      <p:sp>
        <p:nvSpPr>
          <p:cNvPr id="7" name="Espace réservé du pied de page 6"/>
          <p:cNvSpPr>
            <a:spLocks noGrp="1"/>
          </p:cNvSpPr>
          <p:nvPr>
            <p:ph type="ftr" sz="quarter" idx="11"/>
          </p:nvPr>
        </p:nvSpPr>
        <p:spPr/>
        <p:txBody>
          <a:bodyPr/>
          <a:lstStyle/>
          <a:p>
            <a:r>
              <a:rPr lang="pt-BR" smtClean="0"/>
              <a:t>Syrinx 2020/ H . KHECHFOUD -faculte de medecine de Bejaia</a:t>
            </a:r>
            <a:endParaRPr lang="fr-F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285729"/>
            <a:ext cx="8229600" cy="941372"/>
          </a:xfrm>
        </p:spPr>
        <p:txBody>
          <a:bodyPr>
            <a:normAutofit fontScale="90000"/>
          </a:bodyPr>
          <a:lstStyle/>
          <a:p>
            <a:r>
              <a:rPr lang="fr-FR" sz="2200" b="1" dirty="0" smtClean="0"/>
              <a:t/>
            </a:r>
            <a:br>
              <a:rPr lang="fr-FR" sz="2200" b="1" dirty="0" smtClean="0"/>
            </a:br>
            <a:r>
              <a:rPr lang="fr-FR" sz="2200" b="1" dirty="0" smtClean="0"/>
              <a:t/>
            </a:r>
            <a:br>
              <a:rPr lang="fr-FR" sz="2200" b="1" dirty="0" smtClean="0"/>
            </a:br>
            <a:r>
              <a:rPr lang="fr-FR" sz="2200" b="1" dirty="0" smtClean="0"/>
              <a:t>TRAITEMENT CHIRURGICALE DE LA SYRINGOMYELIE </a:t>
            </a:r>
            <a:r>
              <a:rPr lang="fr-FR" sz="2200" dirty="0" smtClean="0"/>
              <a:t/>
            </a:r>
            <a:br>
              <a:rPr lang="fr-FR" sz="2200" dirty="0" smtClean="0"/>
            </a:br>
            <a:endParaRPr lang="fr-FR" dirty="0"/>
          </a:p>
        </p:txBody>
      </p:sp>
      <p:sp>
        <p:nvSpPr>
          <p:cNvPr id="3" name="Espace réservé du texte 2"/>
          <p:cNvSpPr>
            <a:spLocks noGrp="1"/>
          </p:cNvSpPr>
          <p:nvPr>
            <p:ph type="body" idx="1"/>
          </p:nvPr>
        </p:nvSpPr>
        <p:spPr>
          <a:xfrm>
            <a:off x="714348" y="1142984"/>
            <a:ext cx="2500330" cy="838200"/>
          </a:xfrm>
        </p:spPr>
        <p:txBody>
          <a:bodyPr>
            <a:normAutofit/>
          </a:bodyPr>
          <a:lstStyle/>
          <a:p>
            <a:r>
              <a:rPr lang="fr-FR" dirty="0" smtClean="0"/>
              <a:t>Ouverture de FM</a:t>
            </a:r>
          </a:p>
          <a:p>
            <a:endParaRPr lang="fr-FR" dirty="0"/>
          </a:p>
        </p:txBody>
      </p:sp>
      <p:sp>
        <p:nvSpPr>
          <p:cNvPr id="7" name="Espace réservé du pied de page 6"/>
          <p:cNvSpPr>
            <a:spLocks noGrp="1"/>
          </p:cNvSpPr>
          <p:nvPr>
            <p:ph type="ftr" sz="quarter" idx="11"/>
          </p:nvPr>
        </p:nvSpPr>
        <p:spPr/>
        <p:txBody>
          <a:bodyPr/>
          <a:lstStyle/>
          <a:p>
            <a:r>
              <a:rPr lang="pt-BR" smtClean="0"/>
              <a:t>Syrinx 2020/ H . KHECHFOUD -faculte de medecine de Bejaia</a:t>
            </a:r>
            <a:endParaRPr lang="fr-FR"/>
          </a:p>
        </p:txBody>
      </p:sp>
      <p:pic>
        <p:nvPicPr>
          <p:cNvPr id="1027" name="Picture 3"/>
          <p:cNvPicPr>
            <a:picLocks noChangeAspect="1" noChangeArrowheads="1"/>
          </p:cNvPicPr>
          <p:nvPr/>
        </p:nvPicPr>
        <p:blipFill>
          <a:blip r:embed="rId2" cstate="print"/>
          <a:srcRect/>
          <a:stretch>
            <a:fillRect/>
          </a:stretch>
        </p:blipFill>
        <p:spPr bwMode="auto">
          <a:xfrm>
            <a:off x="2285984" y="4286256"/>
            <a:ext cx="1643074" cy="1689364"/>
          </a:xfrm>
          <a:prstGeom prst="rect">
            <a:avLst/>
          </a:prstGeom>
          <a:noFill/>
          <a:ln w="9525">
            <a:noFill/>
            <a:miter lim="800000"/>
            <a:headEnd/>
            <a:tailEnd/>
          </a:ln>
          <a:effectLst/>
        </p:spPr>
      </p:pic>
      <p:pic>
        <p:nvPicPr>
          <p:cNvPr id="1028" name="Picture 4"/>
          <p:cNvPicPr>
            <a:picLocks noChangeAspect="1" noChangeArrowheads="1"/>
          </p:cNvPicPr>
          <p:nvPr/>
        </p:nvPicPr>
        <p:blipFill>
          <a:blip r:embed="rId3" cstate="print"/>
          <a:srcRect/>
          <a:stretch>
            <a:fillRect/>
          </a:stretch>
        </p:blipFill>
        <p:spPr bwMode="auto">
          <a:xfrm>
            <a:off x="4672883" y="4286256"/>
            <a:ext cx="2185133" cy="1643074"/>
          </a:xfrm>
          <a:prstGeom prst="rect">
            <a:avLst/>
          </a:prstGeom>
          <a:noFill/>
          <a:ln w="9525">
            <a:noFill/>
            <a:miter lim="800000"/>
            <a:headEnd/>
            <a:tailEnd/>
          </a:ln>
          <a:effectLst/>
        </p:spPr>
      </p:pic>
      <p:pic>
        <p:nvPicPr>
          <p:cNvPr id="9" name="Picture 2"/>
          <p:cNvPicPr>
            <a:picLocks noChangeAspect="1" noChangeArrowheads="1"/>
          </p:cNvPicPr>
          <p:nvPr/>
        </p:nvPicPr>
        <p:blipFill>
          <a:blip r:embed="rId4" cstate="print"/>
          <a:srcRect/>
          <a:stretch>
            <a:fillRect/>
          </a:stretch>
        </p:blipFill>
        <p:spPr bwMode="auto">
          <a:xfrm>
            <a:off x="3357554" y="1500174"/>
            <a:ext cx="4643470" cy="2428892"/>
          </a:xfrm>
          <a:prstGeom prst="rect">
            <a:avLst/>
          </a:prstGeom>
          <a:noFill/>
          <a:ln w="9525">
            <a:noFill/>
            <a:miter lim="800000"/>
            <a:headEnd/>
            <a:tailEnd/>
          </a:ln>
          <a:effectLst/>
        </p:spPr>
      </p:pic>
      <p:pic>
        <p:nvPicPr>
          <p:cNvPr id="10" name="Picture 3"/>
          <p:cNvPicPr>
            <a:picLocks noChangeAspect="1" noChangeArrowheads="1"/>
          </p:cNvPicPr>
          <p:nvPr/>
        </p:nvPicPr>
        <p:blipFill>
          <a:blip r:embed="rId5" cstate="print"/>
          <a:srcRect/>
          <a:stretch>
            <a:fillRect/>
          </a:stretch>
        </p:blipFill>
        <p:spPr bwMode="auto">
          <a:xfrm flipH="1">
            <a:off x="1000100" y="1785926"/>
            <a:ext cx="2000264" cy="226115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285729"/>
            <a:ext cx="8229600" cy="941372"/>
          </a:xfrm>
        </p:spPr>
        <p:txBody>
          <a:bodyPr>
            <a:normAutofit fontScale="90000"/>
          </a:bodyPr>
          <a:lstStyle/>
          <a:p>
            <a:r>
              <a:rPr lang="fr-FR" sz="2200" b="1" dirty="0" smtClean="0"/>
              <a:t/>
            </a:r>
            <a:br>
              <a:rPr lang="fr-FR" sz="2200" b="1" dirty="0" smtClean="0"/>
            </a:br>
            <a:r>
              <a:rPr lang="fr-FR" sz="2200" b="1" dirty="0" smtClean="0"/>
              <a:t/>
            </a:r>
            <a:br>
              <a:rPr lang="fr-FR" sz="2200" b="1" dirty="0" smtClean="0"/>
            </a:br>
            <a:r>
              <a:rPr lang="fr-FR" sz="2200" b="1" dirty="0" smtClean="0"/>
              <a:t>TRAITEMENT CHIRURGICALE DE LA SYRINGOMYELIE </a:t>
            </a:r>
            <a:r>
              <a:rPr lang="fr-FR" sz="2200" dirty="0" smtClean="0"/>
              <a:t/>
            </a:r>
            <a:br>
              <a:rPr lang="fr-FR" sz="2200" dirty="0" smtClean="0"/>
            </a:br>
            <a:endParaRPr lang="fr-FR" dirty="0"/>
          </a:p>
        </p:txBody>
      </p:sp>
      <p:sp>
        <p:nvSpPr>
          <p:cNvPr id="3" name="Espace réservé du texte 2"/>
          <p:cNvSpPr>
            <a:spLocks noGrp="1"/>
          </p:cNvSpPr>
          <p:nvPr>
            <p:ph type="body" idx="1"/>
          </p:nvPr>
        </p:nvSpPr>
        <p:spPr>
          <a:xfrm>
            <a:off x="714348" y="1142984"/>
            <a:ext cx="6286544" cy="714380"/>
          </a:xfrm>
        </p:spPr>
        <p:txBody>
          <a:bodyPr>
            <a:normAutofit/>
          </a:bodyPr>
          <a:lstStyle/>
          <a:p>
            <a:r>
              <a:rPr lang="fr-FR" dirty="0" smtClean="0"/>
              <a:t>Ouverture de FM + résection arc post C1</a:t>
            </a:r>
          </a:p>
          <a:p>
            <a:endParaRPr lang="fr-FR" dirty="0"/>
          </a:p>
        </p:txBody>
      </p:sp>
      <p:sp>
        <p:nvSpPr>
          <p:cNvPr id="7" name="Espace réservé du pied de page 6"/>
          <p:cNvSpPr>
            <a:spLocks noGrp="1"/>
          </p:cNvSpPr>
          <p:nvPr>
            <p:ph type="ftr" sz="quarter" idx="11"/>
          </p:nvPr>
        </p:nvSpPr>
        <p:spPr/>
        <p:txBody>
          <a:bodyPr/>
          <a:lstStyle/>
          <a:p>
            <a:r>
              <a:rPr lang="pt-BR" smtClean="0"/>
              <a:t>Syrinx 2020/ H . KHECHFOUD -faculte de medecine de Bejaia</a:t>
            </a:r>
            <a:endParaRPr lang="fr-FR"/>
          </a:p>
        </p:txBody>
      </p:sp>
      <p:pic>
        <p:nvPicPr>
          <p:cNvPr id="11" name="Picture 5"/>
          <p:cNvPicPr>
            <a:picLocks noChangeAspect="1" noChangeArrowheads="1"/>
          </p:cNvPicPr>
          <p:nvPr/>
        </p:nvPicPr>
        <p:blipFill>
          <a:blip r:embed="rId2" cstate="print"/>
          <a:srcRect/>
          <a:stretch>
            <a:fillRect/>
          </a:stretch>
        </p:blipFill>
        <p:spPr bwMode="auto">
          <a:xfrm>
            <a:off x="3071802" y="2071678"/>
            <a:ext cx="2732821" cy="2357454"/>
          </a:xfrm>
          <a:prstGeom prst="rect">
            <a:avLst/>
          </a:prstGeom>
          <a:noFill/>
          <a:ln w="9525">
            <a:noFill/>
            <a:miter lim="800000"/>
            <a:headEnd/>
            <a:tailEnd/>
          </a:ln>
          <a:effectLst/>
        </p:spPr>
      </p:pic>
      <p:pic>
        <p:nvPicPr>
          <p:cNvPr id="12" name="Picture 2"/>
          <p:cNvPicPr>
            <a:picLocks noChangeAspect="1" noChangeArrowheads="1"/>
          </p:cNvPicPr>
          <p:nvPr/>
        </p:nvPicPr>
        <p:blipFill>
          <a:blip r:embed="rId3" cstate="print"/>
          <a:srcRect/>
          <a:stretch>
            <a:fillRect/>
          </a:stretch>
        </p:blipFill>
        <p:spPr bwMode="auto">
          <a:xfrm>
            <a:off x="5780224" y="1142984"/>
            <a:ext cx="3006618" cy="2928958"/>
          </a:xfrm>
          <a:prstGeom prst="rect">
            <a:avLst/>
          </a:prstGeom>
          <a:noFill/>
          <a:ln w="9525">
            <a:noFill/>
            <a:miter lim="800000"/>
            <a:headEnd/>
            <a:tailEnd/>
          </a:ln>
          <a:effectLst/>
        </p:spPr>
      </p:pic>
      <p:pic>
        <p:nvPicPr>
          <p:cNvPr id="13" name="Picture 3"/>
          <p:cNvPicPr>
            <a:picLocks noGrp="1" noChangeAspect="1" noChangeArrowheads="1"/>
          </p:cNvPicPr>
          <p:nvPr>
            <p:ph sz="quarter" idx="2"/>
          </p:nvPr>
        </p:nvPicPr>
        <p:blipFill>
          <a:blip r:embed="rId4" cstate="print"/>
          <a:srcRect/>
          <a:stretch>
            <a:fillRect/>
          </a:stretch>
        </p:blipFill>
        <p:spPr bwMode="auto">
          <a:xfrm>
            <a:off x="6286513" y="4286256"/>
            <a:ext cx="1928826" cy="2048754"/>
          </a:xfrm>
          <a:prstGeom prst="rect">
            <a:avLst/>
          </a:prstGeom>
          <a:noFill/>
          <a:ln w="9525">
            <a:noFill/>
            <a:miter lim="800000"/>
            <a:headEnd/>
            <a:tailEnd/>
          </a:ln>
          <a:effectLst/>
        </p:spPr>
      </p:pic>
      <p:pic>
        <p:nvPicPr>
          <p:cNvPr id="3074" name="Picture 2"/>
          <p:cNvPicPr>
            <a:picLocks noChangeAspect="1" noChangeArrowheads="1"/>
          </p:cNvPicPr>
          <p:nvPr/>
        </p:nvPicPr>
        <p:blipFill>
          <a:blip r:embed="rId5" cstate="print"/>
          <a:srcRect/>
          <a:stretch>
            <a:fillRect/>
          </a:stretch>
        </p:blipFill>
        <p:spPr bwMode="auto">
          <a:xfrm>
            <a:off x="428596" y="2357430"/>
            <a:ext cx="1843073" cy="3126345"/>
          </a:xfrm>
          <a:prstGeom prst="rect">
            <a:avLst/>
          </a:prstGeom>
          <a:noFill/>
          <a:ln w="9525">
            <a:noFill/>
            <a:miter lim="800000"/>
            <a:headEnd/>
            <a:tailEnd/>
          </a:ln>
          <a:effectLst/>
        </p:spPr>
      </p:pic>
      <p:pic>
        <p:nvPicPr>
          <p:cNvPr id="4" name="Picture 2" descr="F:\these syrinx\image text\images (1).jpg"/>
          <p:cNvPicPr>
            <a:picLocks noChangeAspect="1" noChangeArrowheads="1"/>
          </p:cNvPicPr>
          <p:nvPr/>
        </p:nvPicPr>
        <p:blipFill>
          <a:blip r:embed="rId6"/>
          <a:srcRect/>
          <a:stretch>
            <a:fillRect/>
          </a:stretch>
        </p:blipFill>
        <p:spPr bwMode="auto">
          <a:xfrm>
            <a:off x="3571868" y="4572008"/>
            <a:ext cx="1943100" cy="1733550"/>
          </a:xfrm>
          <a:prstGeom prst="rect">
            <a:avLst/>
          </a:prstGeom>
          <a:noFill/>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2800" dirty="0" smtClean="0"/>
              <a:t>Les différentes variantes de la procédure possibles</a:t>
            </a:r>
            <a:br>
              <a:rPr lang="fr-FR" sz="2800" dirty="0" smtClean="0"/>
            </a:br>
            <a:r>
              <a:rPr lang="fr-FR" sz="2800" dirty="0" smtClean="0"/>
              <a:t>(procédure  chirurgicale de FM)</a:t>
            </a:r>
            <a:endParaRPr lang="fr-FR" sz="2800" dirty="0"/>
          </a:p>
        </p:txBody>
      </p:sp>
      <p:sp>
        <p:nvSpPr>
          <p:cNvPr id="3" name="Espace réservé du texte 2"/>
          <p:cNvSpPr>
            <a:spLocks noGrp="1"/>
          </p:cNvSpPr>
          <p:nvPr>
            <p:ph idx="1"/>
          </p:nvPr>
        </p:nvSpPr>
        <p:spPr>
          <a:xfrm>
            <a:off x="890614" y="1428736"/>
            <a:ext cx="7467600" cy="4483114"/>
          </a:xfrm>
        </p:spPr>
        <p:txBody>
          <a:bodyPr>
            <a:normAutofit fontScale="85000" lnSpcReduction="20000"/>
          </a:bodyPr>
          <a:lstStyle/>
          <a:p>
            <a:r>
              <a:rPr lang="fr-FR" sz="2600" dirty="0" smtClean="0"/>
              <a:t>DCC seule.</a:t>
            </a:r>
          </a:p>
          <a:p>
            <a:r>
              <a:rPr lang="fr-FR" sz="2600" dirty="0" smtClean="0"/>
              <a:t>DCC  avec ouverture du feuillet externe de la dure mère.</a:t>
            </a:r>
          </a:p>
          <a:p>
            <a:pPr>
              <a:buNone/>
            </a:pPr>
            <a:endParaRPr lang="fr-FR" sz="2600" dirty="0" smtClean="0">
              <a:solidFill>
                <a:srgbClr val="FFFF00"/>
              </a:solidFill>
            </a:endParaRPr>
          </a:p>
          <a:p>
            <a:r>
              <a:rPr lang="fr-FR" sz="2600" dirty="0" smtClean="0">
                <a:solidFill>
                  <a:srgbClr val="FFFF00"/>
                </a:solidFill>
              </a:rPr>
              <a:t>D CC combiné a la plastie d’élargissement.</a:t>
            </a:r>
          </a:p>
          <a:p>
            <a:pPr lvl="0"/>
            <a:r>
              <a:rPr lang="fr-FR" sz="2600" dirty="0" smtClean="0">
                <a:solidFill>
                  <a:srgbClr val="FFFF00"/>
                </a:solidFill>
              </a:rPr>
              <a:t>Actions chirurgicales sur les tonsilles.</a:t>
            </a:r>
          </a:p>
          <a:p>
            <a:r>
              <a:rPr lang="fr-FR" sz="2600" dirty="0" smtClean="0">
                <a:solidFill>
                  <a:srgbClr val="FFFF00"/>
                </a:solidFill>
              </a:rPr>
              <a:t> Archnoidolyse.</a:t>
            </a:r>
          </a:p>
          <a:p>
            <a:r>
              <a:rPr lang="fr-FR" sz="2600" dirty="0" smtClean="0">
                <a:solidFill>
                  <a:srgbClr val="FFFF00"/>
                </a:solidFill>
              </a:rPr>
              <a:t>Exploration  de trou de Magendie</a:t>
            </a:r>
          </a:p>
          <a:p>
            <a:pPr>
              <a:buNone/>
            </a:pPr>
            <a:endParaRPr lang="fr-FR" sz="2600" dirty="0" smtClean="0">
              <a:solidFill>
                <a:srgbClr val="FFFF00"/>
              </a:solidFill>
            </a:endParaRPr>
          </a:p>
          <a:p>
            <a:r>
              <a:rPr lang="fr-FR" sz="2600" dirty="0" smtClean="0">
                <a:solidFill>
                  <a:srgbClr val="00B0F0"/>
                </a:solidFill>
              </a:rPr>
              <a:t>DCC FM assisté par endoscopie.</a:t>
            </a:r>
          </a:p>
          <a:p>
            <a:r>
              <a:rPr lang="fr-FR" sz="2600" dirty="0" smtClean="0">
                <a:solidFill>
                  <a:srgbClr val="00B0F0"/>
                </a:solidFill>
              </a:rPr>
              <a:t>Arthrodèse C1C2.</a:t>
            </a:r>
          </a:p>
          <a:p>
            <a:pPr>
              <a:buNone/>
            </a:pPr>
            <a:endParaRPr lang="fr-FR" sz="2600" dirty="0" smtClean="0">
              <a:solidFill>
                <a:schemeClr val="accent1"/>
              </a:solidFill>
            </a:endParaRPr>
          </a:p>
          <a:p>
            <a:r>
              <a:rPr lang="fr-FR" sz="2600" dirty="0" smtClean="0">
                <a:solidFill>
                  <a:srgbClr val="00B0F0"/>
                </a:solidFill>
              </a:rPr>
              <a:t>Section de filum terminal.</a:t>
            </a:r>
          </a:p>
          <a:p>
            <a:r>
              <a:rPr lang="fr-FR" sz="2600" dirty="0" smtClean="0">
                <a:solidFill>
                  <a:srgbClr val="00B0F0"/>
                </a:solidFill>
              </a:rPr>
              <a:t> </a:t>
            </a:r>
          </a:p>
          <a:p>
            <a:pPr lvl="0"/>
            <a:endParaRPr lang="fr-FR" sz="3600" dirty="0" smtClean="0">
              <a:solidFill>
                <a:schemeClr val="accent1"/>
              </a:solidFill>
            </a:endParaRPr>
          </a:p>
          <a:p>
            <a:endParaRPr lang="fr-FR" sz="3600" dirty="0" smtClean="0"/>
          </a:p>
          <a:p>
            <a:endParaRPr lang="fr-FR" sz="3600" dirty="0" smtClean="0">
              <a:solidFill>
                <a:srgbClr val="FFFF00"/>
              </a:solidFill>
            </a:endParaRPr>
          </a:p>
          <a:p>
            <a:endParaRPr lang="fr-FR" dirty="0"/>
          </a:p>
        </p:txBody>
      </p:sp>
      <p:sp>
        <p:nvSpPr>
          <p:cNvPr id="7" name="Espace réservé du pied de page 6"/>
          <p:cNvSpPr>
            <a:spLocks noGrp="1"/>
          </p:cNvSpPr>
          <p:nvPr>
            <p:ph type="ftr" sz="quarter" idx="11"/>
          </p:nvPr>
        </p:nvSpPr>
        <p:spPr/>
        <p:txBody>
          <a:bodyPr/>
          <a:lstStyle/>
          <a:p>
            <a:r>
              <a:rPr lang="pt-BR" smtClean="0"/>
              <a:t>Syrinx 2020/ H . KHECHFOUD -faculte de medecine de Bejaia</a:t>
            </a:r>
            <a:endParaRPr lang="fr-FR"/>
          </a:p>
        </p:txBody>
      </p:sp>
      <p:sp>
        <p:nvSpPr>
          <p:cNvPr id="9" name="Espace réservé du texte 2"/>
          <p:cNvSpPr txBox="1">
            <a:spLocks/>
          </p:cNvSpPr>
          <p:nvPr/>
        </p:nvSpPr>
        <p:spPr>
          <a:xfrm>
            <a:off x="571472" y="4071942"/>
            <a:ext cx="4714908" cy="571504"/>
          </a:xfrm>
          <a:prstGeom prst="rect">
            <a:avLst/>
          </a:prstGeom>
        </p:spPr>
        <p:txBody>
          <a:bodyPr vert="horz" anchor="t">
            <a:normAutofit/>
          </a:bodyPr>
          <a:lstStyle/>
          <a:p>
            <a:pPr marL="0" marR="0" lvl="0" indent="0" algn="l" defTabSz="914400" rtl="0" eaLnBrk="1" fontAlgn="auto" latinLnBrk="0" hangingPunct="1">
              <a:lnSpc>
                <a:spcPct val="100000"/>
              </a:lnSpc>
              <a:spcBef>
                <a:spcPct val="20000"/>
              </a:spcBef>
              <a:spcAft>
                <a:spcPts val="0"/>
              </a:spcAft>
              <a:buClr>
                <a:schemeClr val="accent1"/>
              </a:buClr>
              <a:buSzPct val="80000"/>
              <a:buFont typeface="Wingdings 2"/>
              <a:buNone/>
              <a:tabLst/>
              <a:defRPr/>
            </a:pPr>
            <a:endParaRPr kumimoji="0" lang="fr-FR" sz="2400" b="1" i="0" u="none" strike="noStrike" kern="1200" cap="none" spc="0" normalizeH="0" baseline="0" noProof="0" dirty="0">
              <a:ln>
                <a:noFill/>
              </a:ln>
              <a:solidFill>
                <a:schemeClr val="accent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76300" y="142852"/>
            <a:ext cx="7467600" cy="714380"/>
          </a:xfrm>
        </p:spPr>
        <p:style>
          <a:lnRef idx="1">
            <a:schemeClr val="dk1"/>
          </a:lnRef>
          <a:fillRef idx="3">
            <a:schemeClr val="dk1"/>
          </a:fillRef>
          <a:effectRef idx="2">
            <a:schemeClr val="dk1"/>
          </a:effectRef>
          <a:fontRef idx="minor">
            <a:schemeClr val="lt1"/>
          </a:fontRef>
        </p:style>
        <p:txBody>
          <a:bodyPr>
            <a:normAutofit/>
          </a:bodyPr>
          <a:lstStyle/>
          <a:p>
            <a:pPr algn="ctr"/>
            <a:r>
              <a:rPr lang="fr-FR" sz="4000" b="1" i="1" dirty="0" smtClean="0">
                <a:solidFill>
                  <a:srgbClr val="FFFF00"/>
                </a:solidFill>
              </a:rPr>
              <a:t>Histoire de la syringomyélie</a:t>
            </a:r>
            <a:endParaRPr lang="fr-FR" sz="4000" b="1" i="1" dirty="0">
              <a:solidFill>
                <a:srgbClr val="FFFF00"/>
              </a:solidFill>
            </a:endParaRPr>
          </a:p>
        </p:txBody>
      </p:sp>
      <p:sp>
        <p:nvSpPr>
          <p:cNvPr id="3" name="Espace réservé du contenu 2"/>
          <p:cNvSpPr>
            <a:spLocks noGrp="1"/>
          </p:cNvSpPr>
          <p:nvPr>
            <p:ph idx="1"/>
          </p:nvPr>
        </p:nvSpPr>
        <p:spPr>
          <a:xfrm>
            <a:off x="457200" y="1428735"/>
            <a:ext cx="8186766" cy="4697429"/>
          </a:xfrm>
        </p:spPr>
        <p:txBody>
          <a:bodyPr>
            <a:normAutofit fontScale="92500"/>
          </a:bodyPr>
          <a:lstStyle/>
          <a:p>
            <a:pPr algn="just">
              <a:spcBef>
                <a:spcPts val="1200"/>
              </a:spcBef>
            </a:pPr>
            <a:r>
              <a:rPr lang="fr-FR" sz="2000" dirty="0" smtClean="0">
                <a:solidFill>
                  <a:srgbClr val="FFC000"/>
                </a:solidFill>
              </a:rPr>
              <a:t>Estienne: 1546</a:t>
            </a:r>
            <a:r>
              <a:rPr lang="fr-FR" sz="2000" dirty="0" smtClean="0"/>
              <a:t> - </a:t>
            </a:r>
            <a:r>
              <a:rPr lang="fr-FR" sz="2000" dirty="0" smtClean="0"/>
              <a:t>première description d'un patient atteint de  syringomyélie </a:t>
            </a:r>
            <a:r>
              <a:rPr lang="fr-FR" sz="2000" dirty="0" smtClean="0"/>
              <a:t>.</a:t>
            </a:r>
            <a:r>
              <a:rPr lang="fr-FR" sz="2000" dirty="0" smtClean="0"/>
              <a:t> </a:t>
            </a:r>
            <a:endParaRPr lang="fr-FR" sz="2000" dirty="0" smtClean="0"/>
          </a:p>
          <a:p>
            <a:pPr algn="just">
              <a:spcBef>
                <a:spcPts val="1200"/>
              </a:spcBef>
            </a:pPr>
            <a:r>
              <a:rPr lang="fr-FR" sz="2000" dirty="0" smtClean="0">
                <a:solidFill>
                  <a:srgbClr val="FFC000"/>
                </a:solidFill>
              </a:rPr>
              <a:t>BRUNNER</a:t>
            </a:r>
            <a:r>
              <a:rPr lang="fr-FR" sz="2000" dirty="0" smtClean="0"/>
              <a:t>:  </a:t>
            </a:r>
            <a:r>
              <a:rPr lang="fr-FR" sz="2000" dirty="0" smtClean="0">
                <a:solidFill>
                  <a:srgbClr val="FFC000"/>
                </a:solidFill>
              </a:rPr>
              <a:t>1700</a:t>
            </a:r>
            <a:r>
              <a:rPr lang="fr-FR" sz="2000" dirty="0" smtClean="0"/>
              <a:t>, </a:t>
            </a:r>
            <a:r>
              <a:rPr lang="fr-FR" sz="2000" dirty="0" smtClean="0"/>
              <a:t>-  </a:t>
            </a:r>
            <a:r>
              <a:rPr lang="fr-FR" sz="2000" dirty="0" smtClean="0"/>
              <a:t>première tentative chirurgicale. </a:t>
            </a:r>
          </a:p>
          <a:p>
            <a:pPr algn="just">
              <a:spcBef>
                <a:spcPts val="1200"/>
              </a:spcBef>
              <a:buNone/>
            </a:pPr>
            <a:r>
              <a:rPr lang="fr-FR" sz="1600" dirty="0" smtClean="0">
                <a:solidFill>
                  <a:srgbClr val="FFFF00"/>
                </a:solidFill>
              </a:rPr>
              <a:t>		</a:t>
            </a:r>
            <a:r>
              <a:rPr lang="fr-FR" sz="1700" dirty="0" smtClean="0">
                <a:solidFill>
                  <a:srgbClr val="FFFF00"/>
                </a:solidFill>
              </a:rPr>
              <a:t>« un </a:t>
            </a:r>
            <a:r>
              <a:rPr lang="fr-FR" sz="1700" dirty="0" smtClean="0">
                <a:solidFill>
                  <a:srgbClr val="FFFF00"/>
                </a:solidFill>
              </a:rPr>
              <a:t>nouveau-né avec un dysraphisme lombo-sacré qui avait un kyste intra médullaire percé. Plus tard, le patient a développé une hydrocéphalie et est </a:t>
            </a:r>
            <a:r>
              <a:rPr lang="fr-FR" sz="1700" dirty="0" smtClean="0">
                <a:solidFill>
                  <a:srgbClr val="FFFF00"/>
                </a:solidFill>
              </a:rPr>
              <a:t>décédé »</a:t>
            </a:r>
            <a:r>
              <a:rPr lang="fr-FR" sz="1700" dirty="0" smtClean="0"/>
              <a:t>.  </a:t>
            </a:r>
            <a:endParaRPr lang="fr-FR" sz="1700" dirty="0" smtClean="0"/>
          </a:p>
          <a:p>
            <a:pPr algn="just">
              <a:spcBef>
                <a:spcPts val="1200"/>
              </a:spcBef>
            </a:pPr>
            <a:r>
              <a:rPr lang="fr-FR" sz="2000" dirty="0" smtClean="0"/>
              <a:t>1804, Portal  - première description </a:t>
            </a:r>
            <a:r>
              <a:rPr lang="fr-FR" sz="2000" dirty="0" smtClean="0"/>
              <a:t>clinique.</a:t>
            </a:r>
            <a:endParaRPr lang="fr-FR" sz="2000" dirty="0" smtClean="0"/>
          </a:p>
          <a:p>
            <a:pPr algn="just">
              <a:spcBef>
                <a:spcPts val="1200"/>
              </a:spcBef>
              <a:buNone/>
            </a:pPr>
            <a:r>
              <a:rPr lang="fr-FR" sz="2000" dirty="0" smtClean="0"/>
              <a:t>		</a:t>
            </a:r>
            <a:r>
              <a:rPr lang="fr-FR" sz="1700" dirty="0" smtClean="0"/>
              <a:t> </a:t>
            </a:r>
            <a:r>
              <a:rPr lang="fr-FR" sz="1700" dirty="0" smtClean="0"/>
              <a:t>« engourdissement </a:t>
            </a:r>
            <a:r>
              <a:rPr lang="fr-FR" sz="1700" dirty="0" smtClean="0"/>
              <a:t>de ses membres inférieurs suivis d'une paralysie ascendante.  </a:t>
            </a:r>
            <a:r>
              <a:rPr lang="fr-FR" sz="1700" dirty="0" smtClean="0"/>
              <a:t>	l’autopsie </a:t>
            </a:r>
            <a:r>
              <a:rPr lang="fr-FR" sz="1700" dirty="0" smtClean="0"/>
              <a:t>a  trouvé , une cavité syringomyélique dans la ME cervicale </a:t>
            </a:r>
            <a:r>
              <a:rPr lang="fr-FR" sz="1700" dirty="0" smtClean="0"/>
              <a:t>thoracique »</a:t>
            </a:r>
            <a:endParaRPr lang="fr-FR" sz="1700" dirty="0" smtClean="0"/>
          </a:p>
          <a:p>
            <a:pPr algn="just">
              <a:spcBef>
                <a:spcPts val="1200"/>
              </a:spcBef>
            </a:pPr>
            <a:r>
              <a:rPr lang="fr-FR" sz="2000" dirty="0" smtClean="0">
                <a:solidFill>
                  <a:srgbClr val="FFC000"/>
                </a:solidFill>
              </a:rPr>
              <a:t>Ollivier D'ANGERS:   1827 - </a:t>
            </a:r>
            <a:r>
              <a:rPr lang="fr-FR" sz="2000" dirty="0" smtClean="0">
                <a:solidFill>
                  <a:srgbClr val="FFC000"/>
                </a:solidFill>
              </a:rPr>
              <a:t>à</a:t>
            </a:r>
            <a:r>
              <a:rPr lang="fr-FR" sz="2000" dirty="0" smtClean="0"/>
              <a:t> </a:t>
            </a:r>
            <a:r>
              <a:rPr lang="fr-FR" sz="2000" dirty="0" smtClean="0"/>
              <a:t>introduit le terme </a:t>
            </a:r>
            <a:r>
              <a:rPr lang="fr-FR" sz="2000" dirty="0" smtClean="0">
                <a:solidFill>
                  <a:srgbClr val="FFFF00"/>
                </a:solidFill>
              </a:rPr>
              <a:t>syringomyélie</a:t>
            </a:r>
            <a:r>
              <a:rPr lang="fr-FR" sz="2000" dirty="0" smtClean="0"/>
              <a:t> pour décrire une cavité centromédullaire.</a:t>
            </a:r>
          </a:p>
          <a:p>
            <a:pPr algn="just">
              <a:spcBef>
                <a:spcPts val="1200"/>
              </a:spcBef>
            </a:pPr>
            <a:endParaRPr lang="fr-FR" sz="2000" dirty="0" smtClean="0"/>
          </a:p>
          <a:p>
            <a:pPr algn="just">
              <a:spcBef>
                <a:spcPts val="1200"/>
              </a:spcBef>
            </a:pPr>
            <a:r>
              <a:rPr lang="fr-FR" sz="2000" dirty="0" smtClean="0">
                <a:solidFill>
                  <a:srgbClr val="FFC000"/>
                </a:solidFill>
              </a:rPr>
              <a:t>SPILLER : 1908 </a:t>
            </a:r>
            <a:r>
              <a:rPr lang="fr-FR" sz="2000" dirty="0" smtClean="0"/>
              <a:t> – </a:t>
            </a:r>
            <a:r>
              <a:rPr lang="fr-FR" sz="2000" dirty="0" smtClean="0"/>
              <a:t>la première description de la </a:t>
            </a:r>
            <a:r>
              <a:rPr lang="fr-FR" sz="2000" dirty="0" smtClean="0">
                <a:solidFill>
                  <a:srgbClr val="FFFF00"/>
                </a:solidFill>
              </a:rPr>
              <a:t>syringobulbie</a:t>
            </a:r>
            <a:r>
              <a:rPr lang="fr-FR" sz="2000" dirty="0" smtClean="0"/>
              <a:t>.</a:t>
            </a:r>
          </a:p>
          <a:p>
            <a:pPr algn="just">
              <a:spcBef>
                <a:spcPts val="1200"/>
              </a:spcBef>
              <a:buNone/>
            </a:pPr>
            <a:r>
              <a:rPr lang="fr-FR" sz="2000" dirty="0" smtClean="0"/>
              <a:t>	</a:t>
            </a:r>
            <a:r>
              <a:rPr lang="fr-FR" sz="2000" dirty="0" smtClean="0">
                <a:solidFill>
                  <a:srgbClr val="FFFF00"/>
                </a:solidFill>
              </a:rPr>
              <a:t> interprété comme une extension crânienne d'une syringomyélie</a:t>
            </a:r>
            <a:r>
              <a:rPr lang="fr-FR" sz="2400" dirty="0" smtClean="0">
                <a:solidFill>
                  <a:srgbClr val="FFFF00"/>
                </a:solidFill>
              </a:rPr>
              <a:t>.</a:t>
            </a:r>
            <a:endParaRPr lang="fr-FR" sz="2000" dirty="0">
              <a:solidFill>
                <a:srgbClr val="FFFF00"/>
              </a:solidFill>
            </a:endParaRPr>
          </a:p>
        </p:txBody>
      </p:sp>
      <p:sp>
        <p:nvSpPr>
          <p:cNvPr id="4" name="Espace réservé du pied de page 3"/>
          <p:cNvSpPr>
            <a:spLocks noGrp="1"/>
          </p:cNvSpPr>
          <p:nvPr>
            <p:ph type="ftr" sz="quarter" idx="11"/>
          </p:nvPr>
        </p:nvSpPr>
        <p:spPr/>
        <p:txBody>
          <a:bodyPr/>
          <a:lstStyle/>
          <a:p>
            <a:r>
              <a:rPr lang="pt-BR" smtClean="0"/>
              <a:t>Syrinx 2020/ H . KHECHFOUD -faculte de medecine de Bejaia</a:t>
            </a:r>
            <a:endParaRPr lang="fr-F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8596" y="571480"/>
            <a:ext cx="8215370" cy="1143000"/>
          </a:xfrm>
        </p:spPr>
        <p:txBody>
          <a:bodyPr>
            <a:noAutofit/>
          </a:bodyPr>
          <a:lstStyle/>
          <a:p>
            <a:pPr algn="ctr"/>
            <a:r>
              <a:rPr lang="fr-FR" sz="3200" dirty="0" smtClean="0">
                <a:solidFill>
                  <a:srgbClr val="FFFF00"/>
                </a:solidFill>
              </a:rPr>
              <a:t>D CC +plastie d’élargissement+/- archnoidolyse.</a:t>
            </a:r>
            <a:br>
              <a:rPr lang="fr-FR" sz="3200" dirty="0" smtClean="0">
                <a:solidFill>
                  <a:srgbClr val="FFFF00"/>
                </a:solidFill>
              </a:rPr>
            </a:br>
            <a:r>
              <a:rPr lang="fr-FR" sz="3200" dirty="0" smtClean="0"/>
              <a:t>crâniectomie</a:t>
            </a:r>
            <a:r>
              <a:rPr lang="fr-FR" sz="3200" dirty="0" smtClean="0">
                <a:solidFill>
                  <a:srgbClr val="FFFF00"/>
                </a:solidFill>
              </a:rPr>
              <a:t/>
            </a:r>
            <a:br>
              <a:rPr lang="fr-FR" sz="3200" dirty="0" smtClean="0">
                <a:solidFill>
                  <a:srgbClr val="FFFF00"/>
                </a:solidFill>
              </a:rPr>
            </a:br>
            <a:endParaRPr lang="fr-FR" sz="3200" dirty="0"/>
          </a:p>
        </p:txBody>
      </p:sp>
      <p:sp>
        <p:nvSpPr>
          <p:cNvPr id="4" name="Espace réservé du pied de page 3"/>
          <p:cNvSpPr>
            <a:spLocks noGrp="1"/>
          </p:cNvSpPr>
          <p:nvPr>
            <p:ph type="ftr" sz="quarter" idx="11"/>
          </p:nvPr>
        </p:nvSpPr>
        <p:spPr/>
        <p:txBody>
          <a:bodyPr/>
          <a:lstStyle/>
          <a:p>
            <a:r>
              <a:rPr lang="pt-BR" smtClean="0"/>
              <a:t>Syrinx 2020/ H . KHECHFOUD -faculte de medecine de Bejaia</a:t>
            </a:r>
            <a:endParaRPr lang="fr-FR"/>
          </a:p>
        </p:txBody>
      </p:sp>
      <p:pic>
        <p:nvPicPr>
          <p:cNvPr id="5" name="01 CRANECTOMIE volet.mov">
            <a:hlinkClick r:id="" action="ppaction://media"/>
          </p:cNvPr>
          <p:cNvPicPr>
            <a:picLocks noGrp="1" noRot="1" noChangeAspect="1"/>
          </p:cNvPicPr>
          <p:nvPr>
            <p:ph idx="1"/>
            <a:videoFile r:link="rId1"/>
          </p:nvPr>
        </p:nvPicPr>
        <p:blipFill>
          <a:blip r:embed="rId3"/>
          <a:stretch>
            <a:fillRect/>
          </a:stretch>
        </p:blipFill>
        <p:spPr>
          <a:xfrm>
            <a:off x="2071670" y="1928802"/>
            <a:ext cx="4703249" cy="352743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3200" dirty="0" smtClean="0">
                <a:solidFill>
                  <a:srgbClr val="00B0F0"/>
                </a:solidFill>
              </a:rPr>
              <a:t>Craniectomie  et  Ouverture  Arc post de C1 de la dure-mère   </a:t>
            </a:r>
            <a:endParaRPr lang="fr-FR" sz="3200" dirty="0">
              <a:solidFill>
                <a:srgbClr val="00B0F0"/>
              </a:solidFill>
            </a:endParaRPr>
          </a:p>
        </p:txBody>
      </p:sp>
      <p:sp>
        <p:nvSpPr>
          <p:cNvPr id="7" name="Espace réservé du pied de page 6"/>
          <p:cNvSpPr>
            <a:spLocks noGrp="1"/>
          </p:cNvSpPr>
          <p:nvPr>
            <p:ph type="ftr" sz="quarter" idx="11"/>
          </p:nvPr>
        </p:nvSpPr>
        <p:spPr/>
        <p:txBody>
          <a:bodyPr/>
          <a:lstStyle/>
          <a:p>
            <a:r>
              <a:rPr lang="pt-BR" smtClean="0"/>
              <a:t>Syrinx 2020/ H . KHECHFOUD -faculte de medecine de Bejaia</a:t>
            </a:r>
            <a:endParaRPr lang="fr-FR"/>
          </a:p>
        </p:txBody>
      </p:sp>
      <p:pic>
        <p:nvPicPr>
          <p:cNvPr id="8" name="Picture 4"/>
          <p:cNvPicPr>
            <a:picLocks noChangeAspect="1" noChangeArrowheads="1"/>
          </p:cNvPicPr>
          <p:nvPr/>
        </p:nvPicPr>
        <p:blipFill>
          <a:blip r:embed="rId2" cstate="print"/>
          <a:srcRect/>
          <a:stretch>
            <a:fillRect/>
          </a:stretch>
        </p:blipFill>
        <p:spPr bwMode="auto">
          <a:xfrm>
            <a:off x="6215074" y="1857364"/>
            <a:ext cx="2322220" cy="3100970"/>
          </a:xfrm>
          <a:prstGeom prst="rect">
            <a:avLst/>
          </a:prstGeom>
          <a:noFill/>
          <a:ln w="9525">
            <a:noFill/>
            <a:miter lim="800000"/>
            <a:headEnd/>
            <a:tailEnd/>
          </a:ln>
          <a:effectLst/>
        </p:spPr>
      </p:pic>
      <p:sp>
        <p:nvSpPr>
          <p:cNvPr id="9" name="Espace réservé du contenu 2"/>
          <p:cNvSpPr>
            <a:spLocks noGrp="1"/>
          </p:cNvSpPr>
          <p:nvPr>
            <p:ph idx="1"/>
          </p:nvPr>
        </p:nvSpPr>
        <p:spPr>
          <a:xfrm>
            <a:off x="457200" y="1600201"/>
            <a:ext cx="5472122" cy="3757625"/>
          </a:xfrm>
        </p:spPr>
        <p:txBody>
          <a:bodyPr>
            <a:normAutofit/>
          </a:bodyPr>
          <a:lstStyle/>
          <a:p>
            <a:r>
              <a:rPr lang="fr-FR" dirty="0" err="1" smtClean="0"/>
              <a:t>video</a:t>
            </a:r>
            <a:endParaRPr lang="fr-FR" dirty="0" smtClean="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8596" y="571480"/>
            <a:ext cx="8215370" cy="1143000"/>
          </a:xfrm>
        </p:spPr>
        <p:txBody>
          <a:bodyPr>
            <a:noAutofit/>
          </a:bodyPr>
          <a:lstStyle/>
          <a:p>
            <a:r>
              <a:rPr lang="fr-FR" sz="3200" dirty="0" smtClean="0">
                <a:solidFill>
                  <a:srgbClr val="FFFF00"/>
                </a:solidFill>
              </a:rPr>
              <a:t>D CC +plastie d’élargissement+/- archnoidolyse.</a:t>
            </a:r>
            <a:br>
              <a:rPr lang="fr-FR" sz="3200" dirty="0" smtClean="0">
                <a:solidFill>
                  <a:srgbClr val="FFFF00"/>
                </a:solidFill>
              </a:rPr>
            </a:br>
            <a:r>
              <a:rPr lang="fr-FR" sz="3200" dirty="0" smtClean="0">
                <a:solidFill>
                  <a:srgbClr val="FFFF00"/>
                </a:solidFill>
              </a:rPr>
              <a:t>  </a:t>
            </a:r>
            <a:r>
              <a:rPr lang="fr-FR" sz="3200" dirty="0" smtClean="0"/>
              <a:t>Ouverture dure-mère</a:t>
            </a:r>
            <a:r>
              <a:rPr lang="fr-FR" sz="3200" dirty="0" smtClean="0">
                <a:solidFill>
                  <a:srgbClr val="FFFF00"/>
                </a:solidFill>
              </a:rPr>
              <a:t/>
            </a:r>
            <a:br>
              <a:rPr lang="fr-FR" sz="3200" dirty="0" smtClean="0">
                <a:solidFill>
                  <a:srgbClr val="FFFF00"/>
                </a:solidFill>
              </a:rPr>
            </a:br>
            <a:endParaRPr lang="fr-FR" sz="3200" dirty="0"/>
          </a:p>
        </p:txBody>
      </p:sp>
      <p:sp>
        <p:nvSpPr>
          <p:cNvPr id="4" name="Espace réservé du pied de page 3"/>
          <p:cNvSpPr>
            <a:spLocks noGrp="1"/>
          </p:cNvSpPr>
          <p:nvPr>
            <p:ph type="ftr" sz="quarter" idx="11"/>
          </p:nvPr>
        </p:nvSpPr>
        <p:spPr/>
        <p:txBody>
          <a:bodyPr/>
          <a:lstStyle/>
          <a:p>
            <a:r>
              <a:rPr lang="pt-BR" smtClean="0"/>
              <a:t>Syrinx 2020/ H . KHECHFOUD -faculte de medecine de Bejaia</a:t>
            </a:r>
            <a:endParaRPr lang="fr-FR"/>
          </a:p>
        </p:txBody>
      </p:sp>
      <p:pic>
        <p:nvPicPr>
          <p:cNvPr id="5" name="02 1 OUVERTURE FEULLET DURAL EXTERNE.mov">
            <a:hlinkClick r:id="" action="ppaction://media"/>
          </p:cNvPr>
          <p:cNvPicPr>
            <a:picLocks noGrp="1" noRot="1" noChangeAspect="1"/>
          </p:cNvPicPr>
          <p:nvPr>
            <p:ph idx="1"/>
            <a:videoFile r:link="rId1"/>
          </p:nvPr>
        </p:nvPicPr>
        <p:blipFill>
          <a:blip r:embed="rId3"/>
          <a:stretch>
            <a:fillRect/>
          </a:stretch>
        </p:blipFill>
        <p:spPr>
          <a:xfrm>
            <a:off x="2059518" y="1928802"/>
            <a:ext cx="4703249" cy="352743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8596" y="571480"/>
            <a:ext cx="8215370" cy="1143000"/>
          </a:xfrm>
        </p:spPr>
        <p:txBody>
          <a:bodyPr>
            <a:noAutofit/>
          </a:bodyPr>
          <a:lstStyle/>
          <a:p>
            <a:r>
              <a:rPr lang="fr-FR" sz="3200" dirty="0" smtClean="0">
                <a:solidFill>
                  <a:srgbClr val="FFFF00"/>
                </a:solidFill>
              </a:rPr>
              <a:t>D CC +plastie d’élargissement+/- archnoidolyse.</a:t>
            </a:r>
            <a:br>
              <a:rPr lang="fr-FR" sz="3200" dirty="0" smtClean="0">
                <a:solidFill>
                  <a:srgbClr val="FFFF00"/>
                </a:solidFill>
              </a:rPr>
            </a:br>
            <a:r>
              <a:rPr lang="fr-FR" sz="3200" dirty="0" smtClean="0"/>
              <a:t> Ouverture dure-mère 2</a:t>
            </a:r>
            <a:endParaRPr lang="fr-FR" sz="3200" dirty="0"/>
          </a:p>
        </p:txBody>
      </p:sp>
      <p:sp>
        <p:nvSpPr>
          <p:cNvPr id="4" name="Espace réservé du pied de page 3"/>
          <p:cNvSpPr>
            <a:spLocks noGrp="1"/>
          </p:cNvSpPr>
          <p:nvPr>
            <p:ph type="ftr" sz="quarter" idx="11"/>
          </p:nvPr>
        </p:nvSpPr>
        <p:spPr/>
        <p:txBody>
          <a:bodyPr/>
          <a:lstStyle/>
          <a:p>
            <a:r>
              <a:rPr lang="pt-BR" smtClean="0"/>
              <a:t>Syrinx 2020/ H . KHECHFOUD -faculte de medecine de Bejaia</a:t>
            </a:r>
            <a:endParaRPr lang="fr-FR"/>
          </a:p>
        </p:txBody>
      </p:sp>
      <p:pic>
        <p:nvPicPr>
          <p:cNvPr id="5" name="02  2 OUVERTURE DURALE F int.mov">
            <a:hlinkClick r:id="" action="ppaction://media"/>
          </p:cNvPr>
          <p:cNvPicPr>
            <a:picLocks noGrp="1" noRot="1" noChangeAspect="1"/>
          </p:cNvPicPr>
          <p:nvPr>
            <p:ph idx="1"/>
            <a:videoFile r:link="rId1"/>
          </p:nvPr>
        </p:nvPicPr>
        <p:blipFill>
          <a:blip r:embed="rId3"/>
          <a:stretch>
            <a:fillRect/>
          </a:stretch>
        </p:blipFill>
        <p:spPr>
          <a:xfrm>
            <a:off x="2071669" y="2071678"/>
            <a:ext cx="4512747" cy="338456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8596" y="571480"/>
            <a:ext cx="8215370" cy="1143000"/>
          </a:xfrm>
        </p:spPr>
        <p:txBody>
          <a:bodyPr>
            <a:noAutofit/>
          </a:bodyPr>
          <a:lstStyle/>
          <a:p>
            <a:pPr algn="ctr"/>
            <a:r>
              <a:rPr lang="fr-FR" sz="3200" dirty="0" smtClean="0">
                <a:solidFill>
                  <a:srgbClr val="FFFF00"/>
                </a:solidFill>
              </a:rPr>
              <a:t>D CC +plastie d’élargissement+/- archnoidolyse.</a:t>
            </a:r>
            <a:br>
              <a:rPr lang="fr-FR" sz="3200" dirty="0" smtClean="0">
                <a:solidFill>
                  <a:srgbClr val="FFFF00"/>
                </a:solidFill>
              </a:rPr>
            </a:br>
            <a:r>
              <a:rPr lang="fr-FR" sz="3200" dirty="0" smtClean="0"/>
              <a:t>Ouverture Arachnoïde</a:t>
            </a:r>
            <a:r>
              <a:rPr lang="fr-FR" sz="3200" dirty="0" smtClean="0">
                <a:solidFill>
                  <a:srgbClr val="FFFF00"/>
                </a:solidFill>
              </a:rPr>
              <a:t> </a:t>
            </a:r>
            <a:br>
              <a:rPr lang="fr-FR" sz="3200" dirty="0" smtClean="0">
                <a:solidFill>
                  <a:srgbClr val="FFFF00"/>
                </a:solidFill>
              </a:rPr>
            </a:br>
            <a:endParaRPr lang="fr-FR" sz="3200" dirty="0"/>
          </a:p>
        </p:txBody>
      </p:sp>
      <p:sp>
        <p:nvSpPr>
          <p:cNvPr id="4" name="Espace réservé du pied de page 3"/>
          <p:cNvSpPr>
            <a:spLocks noGrp="1"/>
          </p:cNvSpPr>
          <p:nvPr>
            <p:ph type="ftr" sz="quarter" idx="11"/>
          </p:nvPr>
        </p:nvSpPr>
        <p:spPr/>
        <p:txBody>
          <a:bodyPr/>
          <a:lstStyle/>
          <a:p>
            <a:r>
              <a:rPr lang="pt-BR" smtClean="0"/>
              <a:t>Syrinx 2020/ H . KHECHFOUD -faculte de medecine de Bejaia</a:t>
            </a:r>
            <a:endParaRPr lang="fr-FR"/>
          </a:p>
        </p:txBody>
      </p:sp>
      <p:pic>
        <p:nvPicPr>
          <p:cNvPr id="5" name="02 OURTURE ARACH 1M.mov">
            <a:hlinkClick r:id="" action="ppaction://media"/>
          </p:cNvPr>
          <p:cNvPicPr>
            <a:picLocks noGrp="1" noRot="1" noChangeAspect="1"/>
          </p:cNvPicPr>
          <p:nvPr>
            <p:ph idx="1"/>
            <a:videoFile r:link="rId1"/>
          </p:nvPr>
        </p:nvPicPr>
        <p:blipFill>
          <a:blip r:embed="rId3"/>
          <a:stretch>
            <a:fillRect/>
          </a:stretch>
        </p:blipFill>
        <p:spPr>
          <a:xfrm>
            <a:off x="2059517" y="1928802"/>
            <a:ext cx="4512747" cy="338456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8596" y="571480"/>
            <a:ext cx="8215370" cy="1143000"/>
          </a:xfrm>
        </p:spPr>
        <p:txBody>
          <a:bodyPr>
            <a:noAutofit/>
          </a:bodyPr>
          <a:lstStyle/>
          <a:p>
            <a:pPr algn="ctr"/>
            <a:r>
              <a:rPr lang="fr-FR" sz="3200" dirty="0" smtClean="0">
                <a:solidFill>
                  <a:srgbClr val="FFFF00"/>
                </a:solidFill>
              </a:rPr>
              <a:t>D CC +plastie d’élargissement+/- archnoidolyse.</a:t>
            </a:r>
            <a:br>
              <a:rPr lang="fr-FR" sz="3200" dirty="0" smtClean="0">
                <a:solidFill>
                  <a:srgbClr val="FFFF00"/>
                </a:solidFill>
              </a:rPr>
            </a:br>
            <a:r>
              <a:rPr lang="fr-FR" sz="3200" dirty="0" smtClean="0"/>
              <a:t>Archnoïdolyse </a:t>
            </a:r>
            <a:r>
              <a:rPr lang="fr-FR" sz="3200" dirty="0" smtClean="0">
                <a:solidFill>
                  <a:srgbClr val="FFFF00"/>
                </a:solidFill>
              </a:rPr>
              <a:t/>
            </a:r>
            <a:br>
              <a:rPr lang="fr-FR" sz="3200" dirty="0" smtClean="0">
                <a:solidFill>
                  <a:srgbClr val="FFFF00"/>
                </a:solidFill>
              </a:rPr>
            </a:br>
            <a:endParaRPr lang="fr-FR" sz="3200" dirty="0"/>
          </a:p>
        </p:txBody>
      </p:sp>
      <p:sp>
        <p:nvSpPr>
          <p:cNvPr id="4" name="Espace réservé du pied de page 3"/>
          <p:cNvSpPr>
            <a:spLocks noGrp="1"/>
          </p:cNvSpPr>
          <p:nvPr>
            <p:ph type="ftr" sz="quarter" idx="11"/>
          </p:nvPr>
        </p:nvSpPr>
        <p:spPr/>
        <p:txBody>
          <a:bodyPr/>
          <a:lstStyle/>
          <a:p>
            <a:r>
              <a:rPr lang="pt-BR" smtClean="0"/>
              <a:t>Syrinx 2020/ H . KHECHFOUD -faculte de medecine de Bejaia</a:t>
            </a:r>
            <a:endParaRPr lang="fr-FR"/>
          </a:p>
        </p:txBody>
      </p:sp>
      <p:pic>
        <p:nvPicPr>
          <p:cNvPr id="5" name="05 ARCHNOIDOLYSE1.mov">
            <a:hlinkClick r:id="" action="ppaction://media"/>
          </p:cNvPr>
          <p:cNvPicPr>
            <a:picLocks noGrp="1" noRot="1" noChangeAspect="1"/>
          </p:cNvPicPr>
          <p:nvPr>
            <p:ph idx="1"/>
            <a:videoFile r:link="rId1"/>
          </p:nvPr>
        </p:nvPicPr>
        <p:blipFill>
          <a:blip r:embed="rId3"/>
          <a:stretch>
            <a:fillRect/>
          </a:stretch>
        </p:blipFill>
        <p:spPr>
          <a:xfrm>
            <a:off x="2297644" y="2143116"/>
            <a:ext cx="4417496" cy="331312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8596" y="571480"/>
            <a:ext cx="8215370" cy="1143000"/>
          </a:xfrm>
        </p:spPr>
        <p:txBody>
          <a:bodyPr>
            <a:noAutofit/>
          </a:bodyPr>
          <a:lstStyle/>
          <a:p>
            <a:pPr algn="ctr"/>
            <a:r>
              <a:rPr lang="fr-FR" sz="3200" dirty="0" smtClean="0">
                <a:solidFill>
                  <a:srgbClr val="FFFF00"/>
                </a:solidFill>
              </a:rPr>
              <a:t>D CC +plastie d’élargissement+/- archnoidolyse.</a:t>
            </a:r>
            <a:br>
              <a:rPr lang="fr-FR" sz="3200" dirty="0" smtClean="0">
                <a:solidFill>
                  <a:srgbClr val="FFFF00"/>
                </a:solidFill>
              </a:rPr>
            </a:br>
            <a:r>
              <a:rPr lang="fr-FR" sz="3200" dirty="0" smtClean="0"/>
              <a:t>Fermeture </a:t>
            </a:r>
            <a:endParaRPr lang="fr-FR" sz="3200" dirty="0"/>
          </a:p>
        </p:txBody>
      </p:sp>
      <p:sp>
        <p:nvSpPr>
          <p:cNvPr id="4" name="Espace réservé du pied de page 3"/>
          <p:cNvSpPr>
            <a:spLocks noGrp="1"/>
          </p:cNvSpPr>
          <p:nvPr>
            <p:ph type="ftr" sz="quarter" idx="11"/>
          </p:nvPr>
        </p:nvSpPr>
        <p:spPr/>
        <p:txBody>
          <a:bodyPr/>
          <a:lstStyle/>
          <a:p>
            <a:r>
              <a:rPr lang="pt-BR" smtClean="0"/>
              <a:t>Syrinx 2020/ H . KHECHFOUD -faculte de medecine de Bejaia</a:t>
            </a:r>
            <a:endParaRPr lang="fr-FR"/>
          </a:p>
        </p:txBody>
      </p:sp>
      <p:pic>
        <p:nvPicPr>
          <p:cNvPr id="5" name="06 COLL BIOLOGIQUE.mov">
            <a:hlinkClick r:id="" action="ppaction://media"/>
          </p:cNvPr>
          <p:cNvPicPr>
            <a:picLocks noGrp="1" noRot="1" noChangeAspect="1"/>
          </p:cNvPicPr>
          <p:nvPr>
            <p:ph idx="1"/>
            <a:videoFile r:link="rId1"/>
          </p:nvPr>
        </p:nvPicPr>
        <p:blipFill>
          <a:blip r:embed="rId3"/>
          <a:stretch>
            <a:fillRect/>
          </a:stretch>
        </p:blipFill>
        <p:spPr>
          <a:xfrm>
            <a:off x="2309810" y="1857364"/>
            <a:ext cx="4476768" cy="335757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3200" dirty="0" smtClean="0">
                <a:solidFill>
                  <a:srgbClr val="00B0F0"/>
                </a:solidFill>
              </a:rPr>
              <a:t>Actions chirurgicales sur les tonsilles</a:t>
            </a:r>
            <a:endParaRPr lang="fr-FR" sz="3200" dirty="0">
              <a:solidFill>
                <a:srgbClr val="00B0F0"/>
              </a:solidFill>
            </a:endParaRPr>
          </a:p>
        </p:txBody>
      </p:sp>
      <p:sp>
        <p:nvSpPr>
          <p:cNvPr id="3" name="Espace réservé du contenu 2"/>
          <p:cNvSpPr>
            <a:spLocks noGrp="1"/>
          </p:cNvSpPr>
          <p:nvPr>
            <p:ph idx="1"/>
          </p:nvPr>
        </p:nvSpPr>
        <p:spPr/>
        <p:txBody>
          <a:bodyPr/>
          <a:lstStyle/>
          <a:p>
            <a:r>
              <a:rPr lang="fr-FR" dirty="0" smtClean="0"/>
              <a:t>3 possibilité (triple R)</a:t>
            </a:r>
          </a:p>
          <a:p>
            <a:pPr lvl="1"/>
            <a:r>
              <a:rPr lang="fr-FR" dirty="0" smtClean="0">
                <a:solidFill>
                  <a:srgbClr val="FFFF00"/>
                </a:solidFill>
              </a:rPr>
              <a:t>R</a:t>
            </a:r>
            <a:r>
              <a:rPr lang="fr-FR" dirty="0" smtClean="0"/>
              <a:t>epositionnement après libération des attaches arachnoïdiennes.</a:t>
            </a:r>
          </a:p>
          <a:p>
            <a:pPr lvl="1"/>
            <a:r>
              <a:rPr lang="fr-FR" dirty="0" smtClean="0">
                <a:solidFill>
                  <a:srgbClr val="FFFF00"/>
                </a:solidFill>
              </a:rPr>
              <a:t>R</a:t>
            </a:r>
            <a:r>
              <a:rPr lang="fr-FR" dirty="0" smtClean="0"/>
              <a:t>éduction par:</a:t>
            </a:r>
          </a:p>
          <a:p>
            <a:pPr lvl="2"/>
            <a:r>
              <a:rPr lang="fr-FR" dirty="0" smtClean="0"/>
              <a:t> aspiration  sous piale au mieux réaliser latéralement.</a:t>
            </a:r>
          </a:p>
          <a:p>
            <a:pPr lvl="2"/>
            <a:r>
              <a:rPr lang="fr-FR" dirty="0" smtClean="0"/>
              <a:t>Coagulation </a:t>
            </a:r>
          </a:p>
          <a:p>
            <a:pPr lvl="1"/>
            <a:r>
              <a:rPr lang="fr-FR" dirty="0" smtClean="0">
                <a:solidFill>
                  <a:srgbClr val="FFFF00"/>
                </a:solidFill>
              </a:rPr>
              <a:t>R</a:t>
            </a:r>
            <a:r>
              <a:rPr lang="fr-FR" dirty="0" smtClean="0"/>
              <a:t>ésection.</a:t>
            </a:r>
            <a:endParaRPr lang="fr-FR" dirty="0"/>
          </a:p>
        </p:txBody>
      </p:sp>
      <p:sp>
        <p:nvSpPr>
          <p:cNvPr id="4" name="Espace réservé du pied de page 3"/>
          <p:cNvSpPr>
            <a:spLocks noGrp="1"/>
          </p:cNvSpPr>
          <p:nvPr>
            <p:ph type="ftr" sz="quarter" idx="11"/>
          </p:nvPr>
        </p:nvSpPr>
        <p:spPr/>
        <p:txBody>
          <a:bodyPr/>
          <a:lstStyle/>
          <a:p>
            <a:r>
              <a:rPr lang="pt-BR" smtClean="0"/>
              <a:t>Syrinx 2020/ H . KHECHFOUD -faculte de medecine de Bejaia</a:t>
            </a:r>
            <a:endParaRPr lang="fr-F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smtClean="0">
                <a:solidFill>
                  <a:srgbClr val="00B0F0"/>
                </a:solidFill>
              </a:rPr>
              <a:t>Fermeture durale</a:t>
            </a:r>
            <a:endParaRPr lang="fr-FR" sz="3200" dirty="0">
              <a:solidFill>
                <a:srgbClr val="00B0F0"/>
              </a:solidFill>
            </a:endParaRPr>
          </a:p>
        </p:txBody>
      </p:sp>
      <p:sp>
        <p:nvSpPr>
          <p:cNvPr id="5" name="Espace réservé du contenu 4"/>
          <p:cNvSpPr>
            <a:spLocks noGrp="1"/>
          </p:cNvSpPr>
          <p:nvPr>
            <p:ph sz="quarter" idx="2"/>
          </p:nvPr>
        </p:nvSpPr>
        <p:spPr/>
        <p:txBody>
          <a:bodyPr/>
          <a:lstStyle/>
          <a:p>
            <a:r>
              <a:rPr lang="fr-FR" dirty="0" err="1" smtClean="0"/>
              <a:t>video</a:t>
            </a:r>
            <a:endParaRPr lang="fr-FR" dirty="0"/>
          </a:p>
        </p:txBody>
      </p:sp>
      <p:sp>
        <p:nvSpPr>
          <p:cNvPr id="7" name="Espace réservé du pied de page 6"/>
          <p:cNvSpPr>
            <a:spLocks noGrp="1"/>
          </p:cNvSpPr>
          <p:nvPr>
            <p:ph type="ftr" sz="quarter" idx="11"/>
          </p:nvPr>
        </p:nvSpPr>
        <p:spPr/>
        <p:txBody>
          <a:bodyPr/>
          <a:lstStyle/>
          <a:p>
            <a:r>
              <a:rPr lang="pt-BR" smtClean="0"/>
              <a:t>Syrinx 2020/ H . KHECHFOUD -faculte de medecine de Bejaia</a:t>
            </a:r>
            <a:endParaRPr lang="fr-FR"/>
          </a:p>
        </p:txBody>
      </p:sp>
      <p:pic>
        <p:nvPicPr>
          <p:cNvPr id="20483" name="Picture 3"/>
          <p:cNvPicPr>
            <a:picLocks noChangeAspect="1" noChangeArrowheads="1"/>
          </p:cNvPicPr>
          <p:nvPr/>
        </p:nvPicPr>
        <p:blipFill>
          <a:blip r:embed="rId2" cstate="print"/>
          <a:srcRect/>
          <a:stretch>
            <a:fillRect/>
          </a:stretch>
        </p:blipFill>
        <p:spPr bwMode="auto">
          <a:xfrm rot="5400000">
            <a:off x="5643339" y="1357529"/>
            <a:ext cx="2215040" cy="1928826"/>
          </a:xfrm>
          <a:prstGeom prst="rect">
            <a:avLst/>
          </a:prstGeom>
          <a:noFill/>
          <a:ln w="9525">
            <a:noFill/>
            <a:miter lim="800000"/>
            <a:headEnd/>
            <a:tailEnd/>
          </a:ln>
        </p:spPr>
      </p:pic>
      <p:pic>
        <p:nvPicPr>
          <p:cNvPr id="20484" name="Picture 4"/>
          <p:cNvPicPr>
            <a:picLocks noChangeAspect="1" noChangeArrowheads="1"/>
          </p:cNvPicPr>
          <p:nvPr/>
        </p:nvPicPr>
        <p:blipFill>
          <a:blip r:embed="rId3" cstate="print"/>
          <a:srcRect/>
          <a:stretch>
            <a:fillRect/>
          </a:stretch>
        </p:blipFill>
        <p:spPr bwMode="auto">
          <a:xfrm rot="10800000">
            <a:off x="5786447" y="3857628"/>
            <a:ext cx="1981200" cy="169545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3200" dirty="0" smtClean="0">
                <a:solidFill>
                  <a:srgbClr val="00B0F0"/>
                </a:solidFill>
              </a:rPr>
              <a:t>DCC et Ouverture du feuillet externe </a:t>
            </a:r>
            <a:br>
              <a:rPr lang="fr-FR" sz="3200" dirty="0" smtClean="0">
                <a:solidFill>
                  <a:srgbClr val="00B0F0"/>
                </a:solidFill>
              </a:rPr>
            </a:br>
            <a:r>
              <a:rPr lang="fr-FR" sz="3200" dirty="0" smtClean="0">
                <a:solidFill>
                  <a:srgbClr val="00B0F0"/>
                </a:solidFill>
              </a:rPr>
              <a:t>de  la dure-mère   </a:t>
            </a:r>
            <a:endParaRPr lang="fr-FR" sz="3200" dirty="0">
              <a:solidFill>
                <a:srgbClr val="00B0F0"/>
              </a:solidFill>
            </a:endParaRPr>
          </a:p>
        </p:txBody>
      </p:sp>
      <p:sp>
        <p:nvSpPr>
          <p:cNvPr id="7" name="Espace réservé du pied de page 6"/>
          <p:cNvSpPr>
            <a:spLocks noGrp="1"/>
          </p:cNvSpPr>
          <p:nvPr>
            <p:ph type="ftr" sz="quarter" idx="11"/>
          </p:nvPr>
        </p:nvSpPr>
        <p:spPr/>
        <p:txBody>
          <a:bodyPr/>
          <a:lstStyle/>
          <a:p>
            <a:r>
              <a:rPr lang="pt-BR" smtClean="0"/>
              <a:t>Syrinx 2020/ H . KHECHFOUD -faculte de medecine de Bejaia</a:t>
            </a:r>
            <a:endParaRPr lang="fr-FR"/>
          </a:p>
        </p:txBody>
      </p:sp>
      <p:pic>
        <p:nvPicPr>
          <p:cNvPr id="1026" name="Picture 2"/>
          <p:cNvPicPr>
            <a:picLocks noChangeAspect="1" noChangeArrowheads="1"/>
          </p:cNvPicPr>
          <p:nvPr/>
        </p:nvPicPr>
        <p:blipFill>
          <a:blip r:embed="rId2"/>
          <a:srcRect/>
          <a:stretch>
            <a:fillRect/>
          </a:stretch>
        </p:blipFill>
        <p:spPr bwMode="auto">
          <a:xfrm>
            <a:off x="5786446" y="2857496"/>
            <a:ext cx="2059258" cy="2983037"/>
          </a:xfrm>
          <a:prstGeom prst="rect">
            <a:avLst/>
          </a:prstGeom>
          <a:noFill/>
          <a:ln w="9525">
            <a:noFill/>
            <a:miter lim="800000"/>
            <a:headEnd/>
            <a:tailEnd/>
          </a:ln>
          <a:effectLst/>
        </p:spPr>
      </p:pic>
      <p:sp>
        <p:nvSpPr>
          <p:cNvPr id="9" name="Espace réservé du contenu 2"/>
          <p:cNvSpPr>
            <a:spLocks noGrp="1"/>
          </p:cNvSpPr>
          <p:nvPr>
            <p:ph idx="1"/>
          </p:nvPr>
        </p:nvSpPr>
        <p:spPr>
          <a:xfrm>
            <a:off x="885828" y="1214422"/>
            <a:ext cx="7901014" cy="1257295"/>
          </a:xfrm>
        </p:spPr>
        <p:txBody>
          <a:bodyPr>
            <a:normAutofit/>
          </a:bodyPr>
          <a:lstStyle/>
          <a:p>
            <a:r>
              <a:rPr lang="fr-FR" dirty="0" smtClean="0"/>
              <a:t>Ouverture de feuillet externe  et fin de la procédure.</a:t>
            </a:r>
          </a:p>
          <a:p>
            <a:r>
              <a:rPr lang="fr-FR" dirty="0" smtClean="0"/>
              <a:t>Ouverture totale + archnoidolyse + plastie d’élargissement</a:t>
            </a:r>
          </a:p>
        </p:txBody>
      </p:sp>
      <p:sp>
        <p:nvSpPr>
          <p:cNvPr id="10" name="Espace réservé du contenu 2"/>
          <p:cNvSpPr>
            <a:spLocks noGrp="1"/>
          </p:cNvSpPr>
          <p:nvPr>
            <p:ph idx="1"/>
          </p:nvPr>
        </p:nvSpPr>
        <p:spPr>
          <a:xfrm>
            <a:off x="457200" y="2386019"/>
            <a:ext cx="5043494" cy="3757625"/>
          </a:xfrm>
        </p:spPr>
        <p:txBody>
          <a:bodyPr>
            <a:normAutofit/>
          </a:bodyPr>
          <a:lstStyle/>
          <a:p>
            <a:r>
              <a:rPr lang="fr-FR" dirty="0" err="1" smtClean="0"/>
              <a:t>video</a:t>
            </a:r>
            <a:endParaRPr lang="fr-FR" dirty="0"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00034" y="1142985"/>
            <a:ext cx="8043890" cy="5097467"/>
          </a:xfrm>
        </p:spPr>
        <p:txBody>
          <a:bodyPr>
            <a:normAutofit fontScale="92500" lnSpcReduction="10000"/>
          </a:bodyPr>
          <a:lstStyle/>
          <a:p>
            <a:r>
              <a:rPr lang="fr-FR" sz="2200" dirty="0" smtClean="0"/>
              <a:t>Sicard et Forestier: 1927</a:t>
            </a:r>
            <a:r>
              <a:rPr lang="fr-FR" sz="2200" dirty="0" smtClean="0"/>
              <a:t>,- </a:t>
            </a:r>
            <a:r>
              <a:rPr lang="fr-FR" sz="2200" dirty="0" smtClean="0"/>
              <a:t>La première description neuroradiologiques aient introduit la myélographie.</a:t>
            </a:r>
          </a:p>
          <a:p>
            <a:pPr>
              <a:buNone/>
            </a:pPr>
            <a:r>
              <a:rPr lang="fr-FR" sz="1800" dirty="0" smtClean="0">
                <a:solidFill>
                  <a:srgbClr val="FFFF00"/>
                </a:solidFill>
              </a:rPr>
              <a:t> 		</a:t>
            </a:r>
            <a:r>
              <a:rPr lang="fr-FR" sz="1700" dirty="0" smtClean="0">
                <a:solidFill>
                  <a:srgbClr val="FFFF00"/>
                </a:solidFill>
              </a:rPr>
              <a:t>le produit de contraste était injecté directement dans la cavité syringomyélie. </a:t>
            </a:r>
          </a:p>
          <a:p>
            <a:pPr>
              <a:buNone/>
            </a:pPr>
            <a:endParaRPr lang="fr-FR" sz="1800" dirty="0" smtClean="0">
              <a:solidFill>
                <a:srgbClr val="FFFF00"/>
              </a:solidFill>
            </a:endParaRPr>
          </a:p>
          <a:p>
            <a:r>
              <a:rPr lang="fr-FR" sz="2200" dirty="0" smtClean="0"/>
              <a:t>1958, Greenwald </a:t>
            </a:r>
            <a:r>
              <a:rPr lang="fr-FR" sz="2200" dirty="0" smtClean="0">
                <a:solidFill>
                  <a:srgbClr val="FFFF00"/>
                </a:solidFill>
              </a:rPr>
              <a:t>&amp; coll</a:t>
            </a:r>
            <a:r>
              <a:rPr lang="fr-FR" sz="2200" dirty="0" smtClean="0"/>
              <a:t>. Utilise la myélographie gazeuse</a:t>
            </a:r>
          </a:p>
          <a:p>
            <a:pPr>
              <a:buNone/>
            </a:pPr>
            <a:r>
              <a:rPr lang="fr-FR" sz="1800" dirty="0" smtClean="0">
                <a:solidFill>
                  <a:srgbClr val="FFFF00"/>
                </a:solidFill>
              </a:rPr>
              <a:t>		</a:t>
            </a:r>
            <a:r>
              <a:rPr lang="fr-FR" sz="1700" dirty="0" smtClean="0">
                <a:solidFill>
                  <a:srgbClr val="FFFF00"/>
                </a:solidFill>
              </a:rPr>
              <a:t>Ils ont injecté l'air comme un agent de contraste dans l'espace sous-arachnoïdien ; avec des changements de positionnement du patient, les variations  de diamètre de la ME  sans possibilités de distinguer entre un syrinx et une tumeur médullaire</a:t>
            </a:r>
            <a:r>
              <a:rPr lang="fr-FR" sz="1700" dirty="0" smtClean="0"/>
              <a:t>. </a:t>
            </a:r>
          </a:p>
          <a:p>
            <a:pPr>
              <a:buNone/>
            </a:pPr>
            <a:endParaRPr lang="fr-FR" sz="1800" dirty="0" smtClean="0"/>
          </a:p>
          <a:p>
            <a:r>
              <a:rPr lang="fr-FR" sz="2200" dirty="0" smtClean="0"/>
              <a:t>L’ère moderne de l’imagerie a débuté avec CT-SCAN et l’utilisation de PC hydrosoluble</a:t>
            </a:r>
          </a:p>
          <a:p>
            <a:pPr>
              <a:buNone/>
            </a:pPr>
            <a:r>
              <a:rPr lang="fr-FR" sz="1800" dirty="0" smtClean="0"/>
              <a:t>		</a:t>
            </a:r>
            <a:r>
              <a:rPr lang="fr-FR" sz="1700" dirty="0" smtClean="0">
                <a:solidFill>
                  <a:srgbClr val="FFFF00"/>
                </a:solidFill>
              </a:rPr>
              <a:t>le contraste s’accumuler l’intérieur du syrinx ce qui fait la différence avec les tumeurs</a:t>
            </a:r>
          </a:p>
          <a:p>
            <a:pPr>
              <a:buNone/>
            </a:pPr>
            <a:endParaRPr lang="fr-FR" sz="1800" dirty="0" smtClean="0">
              <a:solidFill>
                <a:srgbClr val="FFFF00"/>
              </a:solidFill>
            </a:endParaRPr>
          </a:p>
          <a:p>
            <a:r>
              <a:rPr lang="fr-FR" sz="2200" dirty="0" smtClean="0"/>
              <a:t>l’IRM, méthode non invasive et de meilleure qualité ; </a:t>
            </a:r>
          </a:p>
          <a:p>
            <a:pPr>
              <a:buNone/>
            </a:pPr>
            <a:r>
              <a:rPr lang="fr-FR" sz="1700" dirty="0" smtClean="0">
                <a:solidFill>
                  <a:srgbClr val="FFFF00"/>
                </a:solidFill>
              </a:rPr>
              <a:t>			-  devenue actuellement disponible et indispensable</a:t>
            </a:r>
          </a:p>
          <a:p>
            <a:pPr>
              <a:buNone/>
            </a:pPr>
            <a:r>
              <a:rPr lang="fr-FR" sz="1700" dirty="0" smtClean="0">
                <a:solidFill>
                  <a:srgbClr val="FFFF00"/>
                </a:solidFill>
              </a:rPr>
              <a:t>			-  les informations précises (Flux de LCR en contraste de phase). </a:t>
            </a:r>
            <a:endParaRPr lang="fr-FR" sz="1700" dirty="0">
              <a:solidFill>
                <a:srgbClr val="FFFF00"/>
              </a:solidFill>
            </a:endParaRPr>
          </a:p>
        </p:txBody>
      </p:sp>
      <p:sp>
        <p:nvSpPr>
          <p:cNvPr id="4" name="Espace réservé du pied de page 3"/>
          <p:cNvSpPr>
            <a:spLocks noGrp="1"/>
          </p:cNvSpPr>
          <p:nvPr>
            <p:ph type="ftr" sz="quarter" idx="11"/>
          </p:nvPr>
        </p:nvSpPr>
        <p:spPr/>
        <p:txBody>
          <a:bodyPr/>
          <a:lstStyle/>
          <a:p>
            <a:r>
              <a:rPr lang="pt-BR" smtClean="0"/>
              <a:t>Syrinx 2020/ H . KHECHFOUD -faculte de medecine de Bejaia</a:t>
            </a:r>
            <a:endParaRPr lang="fr-FR"/>
          </a:p>
        </p:txBody>
      </p:sp>
      <p:sp>
        <p:nvSpPr>
          <p:cNvPr id="7" name="Titre 1"/>
          <p:cNvSpPr>
            <a:spLocks noGrp="1"/>
          </p:cNvSpPr>
          <p:nvPr>
            <p:ph type="title"/>
          </p:nvPr>
        </p:nvSpPr>
        <p:spPr>
          <a:xfrm>
            <a:off x="676300" y="142852"/>
            <a:ext cx="7467600" cy="714380"/>
          </a:xfrm>
        </p:spPr>
        <p:style>
          <a:lnRef idx="1">
            <a:schemeClr val="dk1"/>
          </a:lnRef>
          <a:fillRef idx="3">
            <a:schemeClr val="dk1"/>
          </a:fillRef>
          <a:effectRef idx="2">
            <a:schemeClr val="dk1"/>
          </a:effectRef>
          <a:fontRef idx="minor">
            <a:schemeClr val="lt1"/>
          </a:fontRef>
        </p:style>
        <p:txBody>
          <a:bodyPr>
            <a:normAutofit/>
          </a:bodyPr>
          <a:lstStyle/>
          <a:p>
            <a:pPr algn="ctr"/>
            <a:r>
              <a:rPr lang="fr-FR" sz="4000" b="1" i="1" dirty="0" smtClean="0">
                <a:solidFill>
                  <a:srgbClr val="FFFF00"/>
                </a:solidFill>
              </a:rPr>
              <a:t>Histoire de la syringomyélie</a:t>
            </a:r>
            <a:endParaRPr lang="fr-FR" sz="4000" b="1" i="1" dirty="0">
              <a:solidFill>
                <a:srgbClr val="FFFF00"/>
              </a:solidFill>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texte 9"/>
          <p:cNvSpPr>
            <a:spLocks noGrp="1"/>
          </p:cNvSpPr>
          <p:nvPr>
            <p:ph type="body" idx="2"/>
          </p:nvPr>
        </p:nvSpPr>
        <p:spPr>
          <a:xfrm>
            <a:off x="571472" y="571480"/>
            <a:ext cx="8143932" cy="1214446"/>
          </a:xfrm>
        </p:spPr>
        <p:txBody>
          <a:bodyPr>
            <a:noAutofit/>
          </a:bodyPr>
          <a:lstStyle/>
          <a:p>
            <a:r>
              <a:rPr lang="fr-FR" sz="3200" dirty="0" smtClean="0">
                <a:solidFill>
                  <a:srgbClr val="00B0F0"/>
                </a:solidFill>
              </a:rPr>
              <a:t>Décompression du FM assisté par endoscopie</a:t>
            </a:r>
          </a:p>
          <a:p>
            <a:endParaRPr lang="fr-FR" sz="3200" dirty="0"/>
          </a:p>
        </p:txBody>
      </p:sp>
      <p:sp>
        <p:nvSpPr>
          <p:cNvPr id="9" name="Espace réservé du contenu 8"/>
          <p:cNvSpPr>
            <a:spLocks noGrp="1"/>
          </p:cNvSpPr>
          <p:nvPr>
            <p:ph sz="half" idx="1"/>
          </p:nvPr>
        </p:nvSpPr>
        <p:spPr>
          <a:xfrm>
            <a:off x="428596" y="1571612"/>
            <a:ext cx="4286280" cy="4362464"/>
          </a:xfrm>
        </p:spPr>
        <p:txBody>
          <a:bodyPr/>
          <a:lstStyle/>
          <a:p>
            <a:endParaRPr lang="fr-FR" dirty="0"/>
          </a:p>
        </p:txBody>
      </p:sp>
      <p:sp>
        <p:nvSpPr>
          <p:cNvPr id="7" name="Espace réservé du pied de page 6"/>
          <p:cNvSpPr>
            <a:spLocks noGrp="1"/>
          </p:cNvSpPr>
          <p:nvPr>
            <p:ph type="ftr" sz="quarter" idx="11"/>
          </p:nvPr>
        </p:nvSpPr>
        <p:spPr/>
        <p:txBody>
          <a:bodyPr/>
          <a:lstStyle/>
          <a:p>
            <a:r>
              <a:rPr lang="pt-BR" smtClean="0"/>
              <a:t>Syrinx 2020/ H . KHECHFOUD -faculte de medecine de Bejaia</a:t>
            </a:r>
            <a:endParaRPr lang="fr-FR"/>
          </a:p>
        </p:txBody>
      </p:sp>
      <p:pic>
        <p:nvPicPr>
          <p:cNvPr id="8" name="Picture 2"/>
          <p:cNvPicPr>
            <a:picLocks noChangeAspect="1" noChangeArrowheads="1"/>
          </p:cNvPicPr>
          <p:nvPr/>
        </p:nvPicPr>
        <p:blipFill>
          <a:blip r:embed="rId2" cstate="print"/>
          <a:srcRect/>
          <a:stretch>
            <a:fillRect/>
          </a:stretch>
        </p:blipFill>
        <p:spPr bwMode="auto">
          <a:xfrm>
            <a:off x="4786314" y="1643050"/>
            <a:ext cx="3571900" cy="452440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49"/>
            <a:ext cx="8229600" cy="727059"/>
          </a:xfrm>
        </p:spPr>
        <p:txBody>
          <a:bodyPr>
            <a:noAutofit/>
          </a:bodyPr>
          <a:lstStyle/>
          <a:p>
            <a:r>
              <a:rPr lang="fr-FR" sz="3200" b="1" dirty="0" err="1" smtClean="0">
                <a:solidFill>
                  <a:srgbClr val="00B0F0"/>
                </a:solidFill>
              </a:rPr>
              <a:t>derivation</a:t>
            </a:r>
            <a:r>
              <a:rPr lang="fr-FR" sz="3200" b="1" dirty="0" smtClean="0">
                <a:solidFill>
                  <a:srgbClr val="00B0F0"/>
                </a:solidFill>
              </a:rPr>
              <a:t> de la </a:t>
            </a:r>
            <a:r>
              <a:rPr lang="fr-FR" sz="3600" b="1" dirty="0" err="1" smtClean="0">
                <a:solidFill>
                  <a:srgbClr val="00B0F0"/>
                </a:solidFill>
              </a:rPr>
              <a:t>cavite</a:t>
            </a:r>
            <a:r>
              <a:rPr lang="fr-FR" sz="3200" b="1" dirty="0" smtClean="0">
                <a:solidFill>
                  <a:srgbClr val="00B0F0"/>
                </a:solidFill>
              </a:rPr>
              <a:t> </a:t>
            </a:r>
            <a:r>
              <a:rPr lang="fr-FR" sz="3200" b="1" dirty="0" err="1" smtClean="0">
                <a:solidFill>
                  <a:srgbClr val="00B0F0"/>
                </a:solidFill>
              </a:rPr>
              <a:t>syringomyelique</a:t>
            </a:r>
            <a:endParaRPr lang="fr-FR" sz="3200" dirty="0">
              <a:solidFill>
                <a:srgbClr val="00B0F0"/>
              </a:solidFill>
            </a:endParaRPr>
          </a:p>
        </p:txBody>
      </p:sp>
      <p:sp>
        <p:nvSpPr>
          <p:cNvPr id="4" name="Espace réservé du texte 3"/>
          <p:cNvSpPr>
            <a:spLocks noGrp="1"/>
          </p:cNvSpPr>
          <p:nvPr>
            <p:ph type="body" sz="half" idx="3"/>
          </p:nvPr>
        </p:nvSpPr>
        <p:spPr>
          <a:xfrm>
            <a:off x="428596" y="928669"/>
            <a:ext cx="7929618" cy="785819"/>
          </a:xfrm>
        </p:spPr>
        <p:txBody>
          <a:bodyPr>
            <a:normAutofit fontScale="92500" lnSpcReduction="10000"/>
          </a:bodyPr>
          <a:lstStyle/>
          <a:p>
            <a:r>
              <a:rPr lang="fr-FR" dirty="0" smtClean="0"/>
              <a:t>La dérivation syringo-péritonéale</a:t>
            </a:r>
          </a:p>
          <a:p>
            <a:r>
              <a:rPr lang="fr-FR" dirty="0" smtClean="0"/>
              <a:t>La dérivation syringo-pleurale</a:t>
            </a:r>
            <a:endParaRPr lang="fr-FR" dirty="0"/>
          </a:p>
        </p:txBody>
      </p:sp>
      <p:sp>
        <p:nvSpPr>
          <p:cNvPr id="7" name="Espace réservé du pied de page 6"/>
          <p:cNvSpPr>
            <a:spLocks noGrp="1"/>
          </p:cNvSpPr>
          <p:nvPr>
            <p:ph type="ftr" sz="quarter" idx="11"/>
          </p:nvPr>
        </p:nvSpPr>
        <p:spPr/>
        <p:txBody>
          <a:bodyPr/>
          <a:lstStyle/>
          <a:p>
            <a:r>
              <a:rPr lang="pt-BR" smtClean="0"/>
              <a:t>Syrinx 2020/ H . KHECHFOUD -faculte de medecine de Bejaia</a:t>
            </a:r>
            <a:endParaRPr lang="fr-FR"/>
          </a:p>
        </p:txBody>
      </p:sp>
      <p:pic>
        <p:nvPicPr>
          <p:cNvPr id="24579" name="Picture 3"/>
          <p:cNvPicPr>
            <a:picLocks noChangeAspect="1" noChangeArrowheads="1"/>
          </p:cNvPicPr>
          <p:nvPr/>
        </p:nvPicPr>
        <p:blipFill>
          <a:blip r:embed="rId2" cstate="print"/>
          <a:srcRect/>
          <a:stretch>
            <a:fillRect/>
          </a:stretch>
        </p:blipFill>
        <p:spPr bwMode="auto">
          <a:xfrm>
            <a:off x="785786" y="2500306"/>
            <a:ext cx="3628702" cy="2786082"/>
          </a:xfrm>
          <a:prstGeom prst="rect">
            <a:avLst/>
          </a:prstGeom>
          <a:noFill/>
          <a:ln w="9525">
            <a:noFill/>
            <a:miter lim="800000"/>
            <a:headEnd/>
            <a:tailEnd/>
          </a:ln>
        </p:spPr>
      </p:pic>
      <p:pic>
        <p:nvPicPr>
          <p:cNvPr id="24581" name="Picture 5"/>
          <p:cNvPicPr>
            <a:picLocks noChangeAspect="1" noChangeArrowheads="1"/>
          </p:cNvPicPr>
          <p:nvPr/>
        </p:nvPicPr>
        <p:blipFill>
          <a:blip r:embed="rId3" cstate="print"/>
          <a:srcRect/>
          <a:stretch>
            <a:fillRect/>
          </a:stretch>
        </p:blipFill>
        <p:spPr bwMode="auto">
          <a:xfrm>
            <a:off x="4572001" y="2357430"/>
            <a:ext cx="3786213" cy="291029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6" name="Espace réservé du contenu 5"/>
          <p:cNvSpPr>
            <a:spLocks noGrp="1"/>
          </p:cNvSpPr>
          <p:nvPr>
            <p:ph sz="quarter" idx="4"/>
          </p:nvPr>
        </p:nvSpPr>
        <p:spPr>
          <a:xfrm>
            <a:off x="1142976" y="4786323"/>
            <a:ext cx="7215238" cy="1214447"/>
          </a:xfrm>
        </p:spPr>
        <p:txBody>
          <a:bodyPr/>
          <a:lstStyle/>
          <a:p>
            <a:endParaRPr lang="fr-FR" dirty="0"/>
          </a:p>
        </p:txBody>
      </p:sp>
      <p:sp>
        <p:nvSpPr>
          <p:cNvPr id="7" name="Espace réservé du pied de page 6"/>
          <p:cNvSpPr>
            <a:spLocks noGrp="1"/>
          </p:cNvSpPr>
          <p:nvPr>
            <p:ph type="ftr" sz="quarter" idx="11"/>
          </p:nvPr>
        </p:nvSpPr>
        <p:spPr/>
        <p:txBody>
          <a:bodyPr/>
          <a:lstStyle/>
          <a:p>
            <a:r>
              <a:rPr lang="pt-BR" smtClean="0"/>
              <a:t>Syrinx 2020/ H . KHECHFOUD -faculte de medecine de Bejaia</a:t>
            </a:r>
            <a:endParaRPr lang="fr-FR"/>
          </a:p>
        </p:txBody>
      </p:sp>
      <p:sp>
        <p:nvSpPr>
          <p:cNvPr id="8" name="Espace réservé du texte 2"/>
          <p:cNvSpPr txBox="1">
            <a:spLocks/>
          </p:cNvSpPr>
          <p:nvPr/>
        </p:nvSpPr>
        <p:spPr>
          <a:xfrm>
            <a:off x="642910" y="1714488"/>
            <a:ext cx="7472386" cy="838200"/>
          </a:xfrm>
          <a:prstGeom prst="rect">
            <a:avLst/>
          </a:prstGeom>
        </p:spPr>
        <p:txBody>
          <a:bodyPr vert="horz" anchor="t">
            <a:normAutofit/>
          </a:bodyPr>
          <a:lstStyle/>
          <a:p>
            <a:pPr marL="0" marR="0" lvl="0" indent="0" algn="l" defTabSz="914400" rtl="0" eaLnBrk="1" fontAlgn="auto" latinLnBrk="0" hangingPunct="1">
              <a:lnSpc>
                <a:spcPct val="100000"/>
              </a:lnSpc>
              <a:spcBef>
                <a:spcPct val="20000"/>
              </a:spcBef>
              <a:spcAft>
                <a:spcPts val="0"/>
              </a:spcAft>
              <a:buClr>
                <a:schemeClr val="accent1"/>
              </a:buClr>
              <a:buSzPct val="80000"/>
              <a:buFont typeface="Wingdings 2"/>
              <a:buNone/>
              <a:tabLst/>
              <a:defRPr/>
            </a:pPr>
            <a:r>
              <a:rPr kumimoji="0" lang="fr-FR" sz="2400" b="1" i="0" u="none" strike="noStrike" kern="1200" cap="none" spc="0" normalizeH="0" baseline="0" noProof="0" dirty="0" smtClean="0">
                <a:ln>
                  <a:noFill/>
                </a:ln>
                <a:solidFill>
                  <a:schemeClr val="accent1"/>
                </a:solidFill>
                <a:effectLst/>
                <a:uLnTx/>
                <a:uFillTx/>
                <a:latin typeface="+mn-lt"/>
                <a:ea typeface="+mn-ea"/>
                <a:cs typeface="+mn-cs"/>
              </a:rPr>
              <a:t>La dérivation syringo sous arachnoïdienne</a:t>
            </a:r>
            <a:endParaRPr kumimoji="0" lang="fr-FR" sz="2400" b="1" i="0" u="none" strike="noStrike" kern="1200" cap="none" spc="0" normalizeH="0" baseline="0" noProof="0" dirty="0">
              <a:ln>
                <a:noFill/>
              </a:ln>
              <a:solidFill>
                <a:schemeClr val="accent1"/>
              </a:solidFill>
              <a:effectLst/>
              <a:uLnTx/>
              <a:uFillTx/>
              <a:latin typeface="+mn-lt"/>
              <a:ea typeface="+mn-ea"/>
              <a:cs typeface="+mn-cs"/>
            </a:endParaRPr>
          </a:p>
        </p:txBody>
      </p:sp>
      <p:pic>
        <p:nvPicPr>
          <p:cNvPr id="9" name="Picture 4"/>
          <p:cNvPicPr>
            <a:picLocks noChangeAspect="1" noChangeArrowheads="1"/>
          </p:cNvPicPr>
          <p:nvPr/>
        </p:nvPicPr>
        <p:blipFill>
          <a:blip r:embed="rId2" cstate="print"/>
          <a:srcRect/>
          <a:stretch>
            <a:fillRect/>
          </a:stretch>
        </p:blipFill>
        <p:spPr bwMode="auto">
          <a:xfrm>
            <a:off x="2143110" y="2285992"/>
            <a:ext cx="4333875" cy="22193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428612"/>
            <a:ext cx="8229600" cy="1143000"/>
          </a:xfrm>
        </p:spPr>
        <p:txBody>
          <a:bodyPr>
            <a:noAutofit/>
          </a:bodyPr>
          <a:lstStyle/>
          <a:p>
            <a:r>
              <a:rPr lang="fr-FR" sz="2800" dirty="0" smtClean="0">
                <a:solidFill>
                  <a:srgbClr val="00B0F0"/>
                </a:solidFill>
              </a:rPr>
              <a:t>Mise en place de plaque en titan pour aider l’expansion de la plastie </a:t>
            </a:r>
            <a:br>
              <a:rPr lang="fr-FR" sz="2800" dirty="0" smtClean="0">
                <a:solidFill>
                  <a:srgbClr val="00B0F0"/>
                </a:solidFill>
              </a:rPr>
            </a:br>
            <a:endParaRPr lang="fr-FR" sz="2800" dirty="0">
              <a:solidFill>
                <a:srgbClr val="00B0F0"/>
              </a:solidFill>
            </a:endParaRPr>
          </a:p>
        </p:txBody>
      </p:sp>
      <p:sp>
        <p:nvSpPr>
          <p:cNvPr id="6" name="Espace réservé du contenu 5"/>
          <p:cNvSpPr>
            <a:spLocks noGrp="1"/>
          </p:cNvSpPr>
          <p:nvPr>
            <p:ph sz="quarter" idx="4"/>
          </p:nvPr>
        </p:nvSpPr>
        <p:spPr>
          <a:xfrm>
            <a:off x="571475" y="1643050"/>
            <a:ext cx="3857651" cy="3714776"/>
          </a:xfrm>
        </p:spPr>
        <p:txBody>
          <a:bodyPr>
            <a:normAutofit/>
          </a:bodyPr>
          <a:lstStyle/>
          <a:p>
            <a:endParaRPr lang="fr-FR" dirty="0"/>
          </a:p>
        </p:txBody>
      </p:sp>
      <p:sp>
        <p:nvSpPr>
          <p:cNvPr id="7" name="Espace réservé du pied de page 6"/>
          <p:cNvSpPr>
            <a:spLocks noGrp="1"/>
          </p:cNvSpPr>
          <p:nvPr>
            <p:ph type="ftr" sz="quarter" idx="11"/>
          </p:nvPr>
        </p:nvSpPr>
        <p:spPr/>
        <p:txBody>
          <a:bodyPr/>
          <a:lstStyle/>
          <a:p>
            <a:r>
              <a:rPr lang="pt-BR" smtClean="0"/>
              <a:t>Syrinx 2020/ H . KHECHFOUD -faculte de medecine de Bejaia</a:t>
            </a:r>
            <a:endParaRPr lang="fr-FR"/>
          </a:p>
        </p:txBody>
      </p:sp>
      <p:pic>
        <p:nvPicPr>
          <p:cNvPr id="22530" name="Picture 2"/>
          <p:cNvPicPr>
            <a:picLocks noChangeAspect="1" noChangeArrowheads="1"/>
          </p:cNvPicPr>
          <p:nvPr/>
        </p:nvPicPr>
        <p:blipFill>
          <a:blip r:embed="rId2" cstate="print"/>
          <a:srcRect/>
          <a:stretch>
            <a:fillRect/>
          </a:stretch>
        </p:blipFill>
        <p:spPr bwMode="auto">
          <a:xfrm>
            <a:off x="4857752" y="3286124"/>
            <a:ext cx="3860870" cy="195262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pied de page 6"/>
          <p:cNvSpPr>
            <a:spLocks noGrp="1"/>
          </p:cNvSpPr>
          <p:nvPr>
            <p:ph type="ftr" sz="quarter" idx="11"/>
          </p:nvPr>
        </p:nvSpPr>
        <p:spPr/>
        <p:txBody>
          <a:bodyPr/>
          <a:lstStyle/>
          <a:p>
            <a:r>
              <a:rPr lang="pt-BR" smtClean="0"/>
              <a:t>Syrinx 2020/ H . KHECHFOUD -faculte de medecine de Bejaia</a:t>
            </a:r>
            <a:endParaRPr lang="fr-FR"/>
          </a:p>
        </p:txBody>
      </p:sp>
      <p:sp>
        <p:nvSpPr>
          <p:cNvPr id="8" name="Espace réservé du contenu 4"/>
          <p:cNvSpPr>
            <a:spLocks noGrp="1"/>
          </p:cNvSpPr>
          <p:nvPr>
            <p:ph sz="quarter" idx="2"/>
          </p:nvPr>
        </p:nvSpPr>
        <p:spPr>
          <a:xfrm>
            <a:off x="285720" y="500043"/>
            <a:ext cx="5000660" cy="714380"/>
          </a:xfrm>
        </p:spPr>
        <p:txBody>
          <a:bodyPr>
            <a:noAutofit/>
          </a:bodyPr>
          <a:lstStyle/>
          <a:p>
            <a:r>
              <a:rPr lang="fr-FR" sz="2800" dirty="0" smtClean="0">
                <a:solidFill>
                  <a:srgbClr val="00B0F0"/>
                </a:solidFill>
              </a:rPr>
              <a:t>Section du Filum  terminal </a:t>
            </a:r>
          </a:p>
          <a:p>
            <a:endParaRPr lang="fr-FR" sz="2800" dirty="0">
              <a:solidFill>
                <a:srgbClr val="00B0F0"/>
              </a:solidFill>
            </a:endParaRPr>
          </a:p>
        </p:txBody>
      </p:sp>
      <p:pic>
        <p:nvPicPr>
          <p:cNvPr id="9" name="Picture 3"/>
          <p:cNvPicPr>
            <a:picLocks noChangeAspect="1" noChangeArrowheads="1"/>
          </p:cNvPicPr>
          <p:nvPr/>
        </p:nvPicPr>
        <p:blipFill>
          <a:blip r:embed="rId2" cstate="print"/>
          <a:srcRect/>
          <a:stretch>
            <a:fillRect/>
          </a:stretch>
        </p:blipFill>
        <p:spPr bwMode="auto">
          <a:xfrm>
            <a:off x="5712204" y="1857364"/>
            <a:ext cx="3146076" cy="3500462"/>
          </a:xfrm>
          <a:prstGeom prst="rect">
            <a:avLst/>
          </a:prstGeom>
          <a:noFill/>
          <a:ln w="9525">
            <a:noFill/>
            <a:miter lim="800000"/>
            <a:headEnd/>
            <a:tailEnd/>
          </a:ln>
          <a:effectLst/>
        </p:spPr>
      </p:pic>
      <p:pic>
        <p:nvPicPr>
          <p:cNvPr id="5122" name="Picture 2"/>
          <p:cNvPicPr>
            <a:picLocks noChangeAspect="1" noChangeArrowheads="1"/>
          </p:cNvPicPr>
          <p:nvPr/>
        </p:nvPicPr>
        <p:blipFill>
          <a:blip r:embed="rId3"/>
          <a:srcRect/>
          <a:stretch>
            <a:fillRect/>
          </a:stretch>
        </p:blipFill>
        <p:spPr bwMode="auto">
          <a:xfrm>
            <a:off x="642910" y="3643314"/>
            <a:ext cx="4857784" cy="1711551"/>
          </a:xfrm>
          <a:prstGeom prst="rect">
            <a:avLst/>
          </a:prstGeom>
          <a:noFill/>
          <a:ln w="9525">
            <a:noFill/>
            <a:miter lim="800000"/>
            <a:headEnd/>
            <a:tailEnd/>
          </a:ln>
          <a:effectLst/>
        </p:spPr>
      </p:pic>
      <p:pic>
        <p:nvPicPr>
          <p:cNvPr id="5123" name="Picture 3"/>
          <p:cNvPicPr>
            <a:picLocks noChangeAspect="1" noChangeArrowheads="1"/>
          </p:cNvPicPr>
          <p:nvPr/>
        </p:nvPicPr>
        <p:blipFill>
          <a:blip r:embed="rId4"/>
          <a:srcRect/>
          <a:stretch>
            <a:fillRect/>
          </a:stretch>
        </p:blipFill>
        <p:spPr bwMode="auto">
          <a:xfrm>
            <a:off x="642910" y="1428736"/>
            <a:ext cx="4848231" cy="202058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2800" b="1" dirty="0" smtClean="0">
                <a:solidFill>
                  <a:srgbClr val="00B0F0"/>
                </a:solidFill>
              </a:rPr>
              <a:t>Fixation atloïdo-axoïdienne ( C1C2)</a:t>
            </a:r>
            <a:endParaRPr lang="fr-FR" sz="2800" dirty="0">
              <a:solidFill>
                <a:srgbClr val="00B0F0"/>
              </a:solidFill>
            </a:endParaRPr>
          </a:p>
        </p:txBody>
      </p:sp>
      <p:sp>
        <p:nvSpPr>
          <p:cNvPr id="7" name="Espace réservé du pied de page 6"/>
          <p:cNvSpPr>
            <a:spLocks noGrp="1"/>
          </p:cNvSpPr>
          <p:nvPr>
            <p:ph type="ftr" sz="quarter" idx="11"/>
          </p:nvPr>
        </p:nvSpPr>
        <p:spPr/>
        <p:txBody>
          <a:bodyPr/>
          <a:lstStyle/>
          <a:p>
            <a:r>
              <a:rPr lang="pt-BR" smtClean="0"/>
              <a:t>Syrinx 2020/ H . KHECHFOUD -faculte de medecine de Bejaia</a:t>
            </a:r>
            <a:endParaRPr lang="fr-FR"/>
          </a:p>
        </p:txBody>
      </p:sp>
      <p:pic>
        <p:nvPicPr>
          <p:cNvPr id="25602" name="Picture 2"/>
          <p:cNvPicPr>
            <a:picLocks noChangeAspect="1" noChangeArrowheads="1"/>
          </p:cNvPicPr>
          <p:nvPr/>
        </p:nvPicPr>
        <p:blipFill>
          <a:blip r:embed="rId2" cstate="print"/>
          <a:srcRect/>
          <a:stretch>
            <a:fillRect/>
          </a:stretch>
        </p:blipFill>
        <p:spPr bwMode="auto">
          <a:xfrm>
            <a:off x="1071538" y="3214686"/>
            <a:ext cx="1357322" cy="2355813"/>
          </a:xfrm>
          <a:prstGeom prst="rect">
            <a:avLst/>
          </a:prstGeom>
          <a:noFill/>
          <a:ln w="9525">
            <a:noFill/>
            <a:miter lim="800000"/>
            <a:headEnd/>
            <a:tailEnd/>
          </a:ln>
          <a:effectLst/>
        </p:spPr>
      </p:pic>
      <p:pic>
        <p:nvPicPr>
          <p:cNvPr id="25603" name="Picture 3"/>
          <p:cNvPicPr>
            <a:picLocks noChangeAspect="1" noChangeArrowheads="1"/>
          </p:cNvPicPr>
          <p:nvPr/>
        </p:nvPicPr>
        <p:blipFill>
          <a:blip r:embed="rId3" cstate="print"/>
          <a:srcRect/>
          <a:stretch>
            <a:fillRect/>
          </a:stretch>
        </p:blipFill>
        <p:spPr bwMode="auto">
          <a:xfrm>
            <a:off x="2714612" y="3176633"/>
            <a:ext cx="1857388" cy="2538738"/>
          </a:xfrm>
          <a:prstGeom prst="rect">
            <a:avLst/>
          </a:prstGeom>
          <a:noFill/>
          <a:ln w="9525">
            <a:noFill/>
            <a:miter lim="800000"/>
            <a:headEnd/>
            <a:tailEnd/>
          </a:ln>
          <a:effectLst/>
        </p:spPr>
      </p:pic>
      <p:pic>
        <p:nvPicPr>
          <p:cNvPr id="4098" name="Picture 2"/>
          <p:cNvPicPr>
            <a:picLocks noChangeAspect="1" noChangeArrowheads="1"/>
          </p:cNvPicPr>
          <p:nvPr/>
        </p:nvPicPr>
        <p:blipFill>
          <a:blip r:embed="rId4"/>
          <a:srcRect/>
          <a:stretch>
            <a:fillRect/>
          </a:stretch>
        </p:blipFill>
        <p:spPr bwMode="auto">
          <a:xfrm>
            <a:off x="285720" y="1345019"/>
            <a:ext cx="5643602" cy="1804043"/>
          </a:xfrm>
          <a:prstGeom prst="rect">
            <a:avLst/>
          </a:prstGeom>
          <a:noFill/>
          <a:ln w="9525">
            <a:noFill/>
            <a:miter lim="800000"/>
            <a:headEnd/>
            <a:tailEnd/>
          </a:ln>
          <a:effectLst/>
        </p:spPr>
      </p:pic>
      <p:pic>
        <p:nvPicPr>
          <p:cNvPr id="4099" name="Picture 3"/>
          <p:cNvPicPr>
            <a:picLocks noChangeAspect="1" noChangeArrowheads="1"/>
          </p:cNvPicPr>
          <p:nvPr/>
        </p:nvPicPr>
        <p:blipFill>
          <a:blip r:embed="rId5"/>
          <a:srcRect/>
          <a:stretch>
            <a:fillRect/>
          </a:stretch>
        </p:blipFill>
        <p:spPr bwMode="auto">
          <a:xfrm>
            <a:off x="4000496" y="5953880"/>
            <a:ext cx="4643470" cy="451699"/>
          </a:xfrm>
          <a:prstGeom prst="rect">
            <a:avLst/>
          </a:prstGeom>
          <a:noFill/>
          <a:ln w="9525">
            <a:noFill/>
            <a:miter lim="800000"/>
            <a:headEnd/>
            <a:tailEnd/>
          </a:ln>
          <a:effectLst/>
        </p:spPr>
      </p:pic>
      <p:pic>
        <p:nvPicPr>
          <p:cNvPr id="10" name="Picture 6"/>
          <p:cNvPicPr>
            <a:picLocks noChangeAspect="1" noChangeArrowheads="1"/>
          </p:cNvPicPr>
          <p:nvPr/>
        </p:nvPicPr>
        <p:blipFill>
          <a:blip r:embed="rId6" cstate="print"/>
          <a:srcRect/>
          <a:stretch>
            <a:fillRect/>
          </a:stretch>
        </p:blipFill>
        <p:spPr bwMode="auto">
          <a:xfrm>
            <a:off x="5412372" y="2786058"/>
            <a:ext cx="3121840" cy="270395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2800" b="1" dirty="0" smtClean="0">
                <a:solidFill>
                  <a:srgbClr val="00B0F0"/>
                </a:solidFill>
              </a:rPr>
              <a:t>Fixation atloïdo-axoïdienne ( C1C2)</a:t>
            </a:r>
            <a:endParaRPr lang="fr-FR" sz="2800" dirty="0">
              <a:solidFill>
                <a:srgbClr val="00B0F0"/>
              </a:solidFill>
            </a:endParaRPr>
          </a:p>
        </p:txBody>
      </p:sp>
      <p:sp>
        <p:nvSpPr>
          <p:cNvPr id="7" name="Espace réservé du pied de page 6"/>
          <p:cNvSpPr>
            <a:spLocks noGrp="1"/>
          </p:cNvSpPr>
          <p:nvPr>
            <p:ph type="ftr" sz="quarter" idx="11"/>
          </p:nvPr>
        </p:nvSpPr>
        <p:spPr/>
        <p:txBody>
          <a:bodyPr/>
          <a:lstStyle/>
          <a:p>
            <a:r>
              <a:rPr lang="pt-BR" smtClean="0"/>
              <a:t>Syrinx 2020/ H . KHECHFOUD -faculte de medecine de Bejaia</a:t>
            </a:r>
            <a:endParaRPr lang="fr-FR"/>
          </a:p>
        </p:txBody>
      </p:sp>
      <p:pic>
        <p:nvPicPr>
          <p:cNvPr id="25608" name="Picture 8"/>
          <p:cNvPicPr>
            <a:picLocks noChangeAspect="1" noChangeArrowheads="1"/>
          </p:cNvPicPr>
          <p:nvPr/>
        </p:nvPicPr>
        <p:blipFill>
          <a:blip r:embed="rId2" cstate="print"/>
          <a:srcRect/>
          <a:stretch>
            <a:fillRect/>
          </a:stretch>
        </p:blipFill>
        <p:spPr bwMode="auto">
          <a:xfrm>
            <a:off x="928662" y="3790966"/>
            <a:ext cx="7072362" cy="2588076"/>
          </a:xfrm>
          <a:prstGeom prst="rect">
            <a:avLst/>
          </a:prstGeom>
          <a:noFill/>
          <a:ln w="9525">
            <a:noFill/>
            <a:miter lim="800000"/>
            <a:headEnd/>
            <a:tailEnd/>
          </a:ln>
        </p:spPr>
      </p:pic>
      <p:pic>
        <p:nvPicPr>
          <p:cNvPr id="6" name="Picture 2"/>
          <p:cNvPicPr>
            <a:picLocks noChangeAspect="1" noChangeArrowheads="1"/>
          </p:cNvPicPr>
          <p:nvPr/>
        </p:nvPicPr>
        <p:blipFill>
          <a:blip r:embed="rId3"/>
          <a:srcRect/>
          <a:stretch>
            <a:fillRect/>
          </a:stretch>
        </p:blipFill>
        <p:spPr bwMode="auto">
          <a:xfrm>
            <a:off x="5143504" y="1142984"/>
            <a:ext cx="2619375" cy="2409825"/>
          </a:xfrm>
          <a:prstGeom prst="rect">
            <a:avLst/>
          </a:prstGeom>
          <a:noFill/>
          <a:ln w="9525">
            <a:noFill/>
            <a:miter lim="800000"/>
            <a:headEnd/>
            <a:tailEnd/>
          </a:ln>
          <a:effectLst/>
        </p:spPr>
      </p:pic>
      <p:pic>
        <p:nvPicPr>
          <p:cNvPr id="8" name="Picture 5"/>
          <p:cNvPicPr>
            <a:picLocks noChangeAspect="1" noChangeArrowheads="1"/>
          </p:cNvPicPr>
          <p:nvPr/>
        </p:nvPicPr>
        <p:blipFill>
          <a:blip r:embed="rId4" cstate="print">
            <a:lum bright="-20000"/>
          </a:blip>
          <a:srcRect/>
          <a:stretch>
            <a:fillRect/>
          </a:stretch>
        </p:blipFill>
        <p:spPr bwMode="auto">
          <a:xfrm>
            <a:off x="1080828" y="1142984"/>
            <a:ext cx="3419734" cy="2500330"/>
          </a:xfrm>
          <a:prstGeom prst="rect">
            <a:avLst/>
          </a:prstGeom>
          <a:noFill/>
          <a:ln w="9525">
            <a:noFill/>
            <a:miter lim="800000"/>
            <a:headEnd/>
            <a:tailEnd/>
          </a:ln>
        </p:spPr>
      </p:pic>
    </p:spTree>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608"/>
                                        </p:tgtEl>
                                        <p:attrNameLst>
                                          <p:attrName>style.visibility</p:attrName>
                                        </p:attrNameLst>
                                      </p:cBhvr>
                                      <p:to>
                                        <p:strVal val="visible"/>
                                      </p:to>
                                    </p:set>
                                    <p:anim calcmode="lin" valueType="num">
                                      <p:cBhvr additive="base">
                                        <p:cTn id="7" dur="500" fill="hold"/>
                                        <p:tgtEl>
                                          <p:spTgt spid="25608"/>
                                        </p:tgtEl>
                                        <p:attrNameLst>
                                          <p:attrName>ppt_x</p:attrName>
                                        </p:attrNameLst>
                                      </p:cBhvr>
                                      <p:tavLst>
                                        <p:tav tm="0">
                                          <p:val>
                                            <p:strVal val="#ppt_x"/>
                                          </p:val>
                                        </p:tav>
                                        <p:tav tm="100000">
                                          <p:val>
                                            <p:strVal val="#ppt_x"/>
                                          </p:val>
                                        </p:tav>
                                      </p:tavLst>
                                    </p:anim>
                                    <p:anim calcmode="lin" valueType="num">
                                      <p:cBhvr additive="base">
                                        <p:cTn id="8" dur="500" fill="hold"/>
                                        <p:tgtEl>
                                          <p:spTgt spid="2560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Evlution</a:t>
            </a:r>
            <a:r>
              <a:rPr lang="fr-FR" dirty="0" smtClean="0"/>
              <a:t> </a:t>
            </a:r>
            <a:endParaRPr lang="fr-FR" dirty="0"/>
          </a:p>
        </p:txBody>
      </p:sp>
      <p:sp>
        <p:nvSpPr>
          <p:cNvPr id="5" name="Espace réservé du contenu 4"/>
          <p:cNvSpPr>
            <a:spLocks noGrp="1"/>
          </p:cNvSpPr>
          <p:nvPr>
            <p:ph sz="quarter" idx="2"/>
          </p:nvPr>
        </p:nvSpPr>
        <p:spPr>
          <a:xfrm>
            <a:off x="457200" y="1516913"/>
            <a:ext cx="8186766" cy="4555295"/>
          </a:xfrm>
        </p:spPr>
        <p:txBody>
          <a:bodyPr>
            <a:normAutofit/>
          </a:bodyPr>
          <a:lstStyle/>
          <a:p>
            <a:r>
              <a:rPr lang="fr-FR" dirty="0" smtClean="0"/>
              <a:t>L’acte chirurgical a pour premier objectif de stopper nette l’évolution, les améliorations sont assez fréquentes et encourageantes, la chirurgie de la syringomyélie et de la malformation de Chiari n’est pas dénudée de risque et complication sans Co-morbidité surajoute lors de leurs associations qui sont d’ailleurs similaires aux autres chirurgies crâniennes et rachidiennes, meilleur encore la mortalité est presque nulle depuis l’abandon de l’oblitération de l’Obex comme décrite par Gardner.</a:t>
            </a:r>
            <a:endParaRPr lang="fr-FR" dirty="0"/>
          </a:p>
        </p:txBody>
      </p:sp>
      <p:sp>
        <p:nvSpPr>
          <p:cNvPr id="7" name="Espace réservé du pied de page 6"/>
          <p:cNvSpPr>
            <a:spLocks noGrp="1"/>
          </p:cNvSpPr>
          <p:nvPr>
            <p:ph type="ftr" sz="quarter" idx="11"/>
          </p:nvPr>
        </p:nvSpPr>
        <p:spPr/>
        <p:txBody>
          <a:bodyPr/>
          <a:lstStyle/>
          <a:p>
            <a:r>
              <a:rPr lang="pt-BR" smtClean="0"/>
              <a:t>Syrinx 2020/ H . KHECHFOUD -faculte de medecine de Bejaia</a:t>
            </a:r>
            <a:endParaRPr lang="fr-F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4800" i="1" dirty="0" smtClean="0">
                <a:solidFill>
                  <a:srgbClr val="FFFF00"/>
                </a:solidFill>
              </a:rPr>
              <a:t>Matériels et méthodes</a:t>
            </a:r>
            <a:r>
              <a:rPr lang="fr-FR" dirty="0" smtClean="0"/>
              <a:t/>
            </a:r>
            <a:br>
              <a:rPr lang="fr-FR" dirty="0" smtClean="0"/>
            </a:br>
            <a:endParaRPr lang="fr-FR" dirty="0"/>
          </a:p>
        </p:txBody>
      </p:sp>
      <p:sp>
        <p:nvSpPr>
          <p:cNvPr id="5" name="Espace réservé du contenu 4"/>
          <p:cNvSpPr>
            <a:spLocks noGrp="1"/>
          </p:cNvSpPr>
          <p:nvPr>
            <p:ph sz="quarter" idx="2"/>
          </p:nvPr>
        </p:nvSpPr>
        <p:spPr>
          <a:xfrm>
            <a:off x="457200" y="928671"/>
            <a:ext cx="8401080" cy="5143536"/>
          </a:xfrm>
        </p:spPr>
        <p:txBody>
          <a:bodyPr>
            <a:normAutofit fontScale="85000" lnSpcReduction="10000"/>
          </a:bodyPr>
          <a:lstStyle/>
          <a:p>
            <a:r>
              <a:rPr lang="fr-FR" dirty="0" smtClean="0"/>
              <a:t>étude prospective et rétrospective de 50 cas de syringomyélie foraminale</a:t>
            </a:r>
          </a:p>
          <a:p>
            <a:r>
              <a:rPr lang="fr-FR" dirty="0" smtClean="0"/>
              <a:t>sur une période de trois (03) ans</a:t>
            </a:r>
          </a:p>
          <a:p>
            <a:r>
              <a:rPr lang="fr-FR" dirty="0" smtClean="0"/>
              <a:t>L’étude prospective est effectuée chez les patients reçus en consultation</a:t>
            </a:r>
          </a:p>
          <a:p>
            <a:r>
              <a:rPr lang="fr-FR" dirty="0" smtClean="0"/>
              <a:t>L’étude rétrospective est faite d’abord par l’analyse des dossiers des patients déjà suivies et opérée dans notre service</a:t>
            </a:r>
          </a:p>
          <a:p>
            <a:r>
              <a:rPr lang="fr-FR" dirty="0" smtClean="0"/>
              <a:t>La stratégie chirurgicale prévue au départ, selon l’étude de dossier clinique et radiologique, peut être modifiée selon les constatations pèropératoire</a:t>
            </a:r>
          </a:p>
          <a:p>
            <a:r>
              <a:rPr lang="fr-FR" dirty="0" smtClean="0"/>
              <a:t>Les informations cliniques, radiologiques et neurophysiologiques ainsi que l’évaluation préopératoire sont rapportées sur une fiche technique individuelle</a:t>
            </a:r>
          </a:p>
          <a:p>
            <a:r>
              <a:rPr lang="fr-FR" dirty="0" smtClean="0"/>
              <a:t>Les informations recensées sont injectées dans le logiciel informatique de biostatistique SPSS, une 2ème saisie effectuer sur le logiciel </a:t>
            </a:r>
            <a:r>
              <a:rPr lang="fr-FR" dirty="0" err="1" smtClean="0"/>
              <a:t>EPIinfos</a:t>
            </a:r>
            <a:r>
              <a:rPr lang="fr-FR" dirty="0" smtClean="0"/>
              <a:t> version 3.5.4 et 7 </a:t>
            </a:r>
          </a:p>
          <a:p>
            <a:r>
              <a:rPr lang="fr-FR" dirty="0" smtClean="0"/>
              <a:t>l’analyse statistique réalisée en collaboration </a:t>
            </a:r>
            <a:r>
              <a:rPr lang="fr-FR" dirty="0" err="1" smtClean="0"/>
              <a:t>épidémiologue</a:t>
            </a:r>
            <a:r>
              <a:rPr lang="fr-FR" dirty="0" smtClean="0"/>
              <a:t> au CHU de Bejaia.</a:t>
            </a:r>
          </a:p>
          <a:p>
            <a:endParaRPr lang="fr-FR" dirty="0" smtClean="0"/>
          </a:p>
          <a:p>
            <a:endParaRPr lang="fr-FR" dirty="0"/>
          </a:p>
        </p:txBody>
      </p:sp>
      <p:sp>
        <p:nvSpPr>
          <p:cNvPr id="7" name="Espace réservé du pied de page 6"/>
          <p:cNvSpPr>
            <a:spLocks noGrp="1"/>
          </p:cNvSpPr>
          <p:nvPr>
            <p:ph type="ftr" sz="quarter" idx="11"/>
          </p:nvPr>
        </p:nvSpPr>
        <p:spPr/>
        <p:txBody>
          <a:bodyPr/>
          <a:lstStyle/>
          <a:p>
            <a:r>
              <a:rPr lang="pt-BR" smtClean="0"/>
              <a:t>Syrinx 2020/ H . KHECHFOUD -faculte de medecine de Bejaia</a:t>
            </a:r>
            <a:endParaRPr lang="fr-F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p:cNvSpPr>
            <a:spLocks noGrp="1"/>
          </p:cNvSpPr>
          <p:nvPr>
            <p:ph type="title"/>
          </p:nvPr>
        </p:nvSpPr>
        <p:spPr/>
        <p:txBody>
          <a:bodyPr>
            <a:normAutofit/>
          </a:bodyPr>
          <a:lstStyle/>
          <a:p>
            <a:r>
              <a:rPr lang="fr-FR" sz="3600" i="1" dirty="0" smtClean="0">
                <a:solidFill>
                  <a:srgbClr val="FFFF00"/>
                </a:solidFill>
              </a:rPr>
              <a:t>Matériels et méthodes 2:</a:t>
            </a:r>
            <a:endParaRPr lang="fr-FR" sz="3600" i="1" dirty="0">
              <a:solidFill>
                <a:srgbClr val="FFFF00"/>
              </a:solidFill>
            </a:endParaRPr>
          </a:p>
        </p:txBody>
      </p:sp>
      <p:sp>
        <p:nvSpPr>
          <p:cNvPr id="7" name="Espace réservé du pied de page 6"/>
          <p:cNvSpPr>
            <a:spLocks noGrp="1"/>
          </p:cNvSpPr>
          <p:nvPr>
            <p:ph type="ftr" sz="quarter" idx="12"/>
          </p:nvPr>
        </p:nvSpPr>
        <p:spPr/>
        <p:txBody>
          <a:bodyPr/>
          <a:lstStyle/>
          <a:p>
            <a:r>
              <a:rPr lang="pt-BR" smtClean="0"/>
              <a:t>Syrinx 2020/ H . KHECHFOUD -faculte de medecine de Bejaia</a:t>
            </a:r>
            <a:endParaRPr lang="fr-FR"/>
          </a:p>
        </p:txBody>
      </p:sp>
      <p:pic>
        <p:nvPicPr>
          <p:cNvPr id="4098" name="Picture 2" descr="Nouvelle image (51)"/>
          <p:cNvPicPr>
            <a:picLocks noChangeAspect="1" noChangeArrowheads="1"/>
          </p:cNvPicPr>
          <p:nvPr/>
        </p:nvPicPr>
        <p:blipFill>
          <a:blip r:embed="rId2"/>
          <a:srcRect/>
          <a:stretch>
            <a:fillRect/>
          </a:stretch>
        </p:blipFill>
        <p:spPr bwMode="auto">
          <a:xfrm rot="5400000">
            <a:off x="1027934" y="1543777"/>
            <a:ext cx="3071835" cy="4413387"/>
          </a:xfrm>
          <a:prstGeom prst="rect">
            <a:avLst/>
          </a:prstGeom>
          <a:noFill/>
          <a:ln w="9525">
            <a:noFill/>
            <a:miter lim="800000"/>
            <a:headEnd/>
            <a:tailEnd/>
          </a:ln>
        </p:spPr>
      </p:pic>
      <p:pic>
        <p:nvPicPr>
          <p:cNvPr id="4099" name="Picture 3" descr="Nouvelle image"/>
          <p:cNvPicPr>
            <a:picLocks noChangeAspect="1" noChangeArrowheads="1"/>
          </p:cNvPicPr>
          <p:nvPr/>
        </p:nvPicPr>
        <p:blipFill>
          <a:blip r:embed="rId3"/>
          <a:srcRect/>
          <a:stretch>
            <a:fillRect/>
          </a:stretch>
        </p:blipFill>
        <p:spPr bwMode="auto">
          <a:xfrm>
            <a:off x="4929190" y="1857365"/>
            <a:ext cx="2700999" cy="1714512"/>
          </a:xfrm>
          <a:prstGeom prst="rect">
            <a:avLst/>
          </a:prstGeom>
          <a:noFill/>
          <a:ln w="9525">
            <a:noFill/>
            <a:miter lim="800000"/>
            <a:headEnd/>
            <a:tailEnd/>
          </a:ln>
        </p:spPr>
      </p:pic>
      <p:pic>
        <p:nvPicPr>
          <p:cNvPr id="4100" name="Picture 4"/>
          <p:cNvPicPr>
            <a:picLocks noChangeAspect="1" noChangeArrowheads="1"/>
          </p:cNvPicPr>
          <p:nvPr/>
        </p:nvPicPr>
        <p:blipFill>
          <a:blip r:embed="rId4" cstate="print"/>
          <a:srcRect b="6036"/>
          <a:stretch>
            <a:fillRect/>
          </a:stretch>
        </p:blipFill>
        <p:spPr bwMode="auto">
          <a:xfrm>
            <a:off x="5000628" y="3857628"/>
            <a:ext cx="2509849" cy="182341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echnique">
  <a:themeElements>
    <a:clrScheme name="Nuances de gris">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que">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Technic</Template>
  <TotalTime>7215</TotalTime>
  <Words>7615</Words>
  <Application>Microsoft Office PowerPoint</Application>
  <PresentationFormat>Affichage à l'écran (4:3)</PresentationFormat>
  <Paragraphs>1558</Paragraphs>
  <Slides>150</Slides>
  <Notes>7</Notes>
  <HiddenSlides>0</HiddenSlides>
  <MMClips>15</MMClips>
  <ScaleCrop>false</ScaleCrop>
  <HeadingPairs>
    <vt:vector size="4" baseType="variant">
      <vt:variant>
        <vt:lpstr>Thème</vt:lpstr>
      </vt:variant>
      <vt:variant>
        <vt:i4>1</vt:i4>
      </vt:variant>
      <vt:variant>
        <vt:lpstr>Titres des diapositives</vt:lpstr>
      </vt:variant>
      <vt:variant>
        <vt:i4>150</vt:i4>
      </vt:variant>
    </vt:vector>
  </HeadingPairs>
  <TitlesOfParts>
    <vt:vector size="151" baseType="lpstr">
      <vt:lpstr>Technique</vt:lpstr>
      <vt:lpstr>Diapositive 1</vt:lpstr>
      <vt:lpstr>Diapositive 2</vt:lpstr>
      <vt:lpstr>Recherches bibliographiques</vt:lpstr>
      <vt:lpstr>PREAMBULE:</vt:lpstr>
      <vt:lpstr>problématique</vt:lpstr>
      <vt:lpstr>Objectifs </vt:lpstr>
      <vt:lpstr>INTRODUCTION </vt:lpstr>
      <vt:lpstr>Histoire de la syringomyélie</vt:lpstr>
      <vt:lpstr>Histoire de la syringomyélie</vt:lpstr>
      <vt:lpstr>Diapositive 10</vt:lpstr>
      <vt:lpstr>Histoire de malformation de Chiari</vt:lpstr>
      <vt:lpstr>Diapositive 12</vt:lpstr>
      <vt:lpstr>EMBRYOLOGIE:  </vt:lpstr>
      <vt:lpstr>EMBRYOLOGIE:  </vt:lpstr>
      <vt:lpstr>EMBRYOLOGIE:  </vt:lpstr>
      <vt:lpstr>Diapositive 16</vt:lpstr>
      <vt:lpstr>Embryologie de Jonction Crânio-Cervicale:</vt:lpstr>
      <vt:lpstr>58</vt:lpstr>
      <vt:lpstr>Anatomie chirurgicale</vt:lpstr>
      <vt:lpstr>Anatomie chirurgicale</vt:lpstr>
      <vt:lpstr>Anatomie chirurgicale</vt:lpstr>
      <vt:lpstr>Anatomie chirurgicale</vt:lpstr>
      <vt:lpstr>Anatomie chirurgicale</vt:lpstr>
      <vt:lpstr>Anatomie chirurgicale: SNC</vt:lpstr>
      <vt:lpstr>Anatomie chirurgicale: SNC</vt:lpstr>
      <vt:lpstr>Anatomie chirurgicale: SNC</vt:lpstr>
      <vt:lpstr>Anatomie chirurgicale: vascularisation</vt:lpstr>
      <vt:lpstr>Anatomie chirurgicale: ME</vt:lpstr>
      <vt:lpstr>Diapositive 29</vt:lpstr>
      <vt:lpstr>Etiopathogénie et concept de la formation de la syringomyélie</vt:lpstr>
      <vt:lpstr>La théorie Dysgraphique base sur des observation autopsiques et histologiques</vt:lpstr>
      <vt:lpstr>La théorie hydrodynamique      GARDNER  1959: </vt:lpstr>
      <vt:lpstr>Diapositive 33</vt:lpstr>
      <vt:lpstr>Diapositive 34</vt:lpstr>
      <vt:lpstr>La théorie de dissociation de pression    WILLIAMS -1969  </vt:lpstr>
      <vt:lpstr>Diapositive 36</vt:lpstr>
      <vt:lpstr>Concept de débit transparenchymateux  du   LCR  (Ball et Dayan) </vt:lpstr>
      <vt:lpstr>Concept de débit transparenchymateux  du LCS « Suite »:</vt:lpstr>
      <vt:lpstr>Concept de Bilston</vt:lpstr>
      <vt:lpstr>  ABOULKER 1979 : soutenue par  (Yamada , Taylor et Byrnes) </vt:lpstr>
      <vt:lpstr>la traction médullaire</vt:lpstr>
      <vt:lpstr>Diapositive 42</vt:lpstr>
      <vt:lpstr>Autres mecanismes </vt:lpstr>
      <vt:lpstr>Etat de la recherche</vt:lpstr>
      <vt:lpstr>Diapositive 45</vt:lpstr>
      <vt:lpstr>Des question restes posées</vt:lpstr>
      <vt:lpstr>Terminologie:</vt:lpstr>
      <vt:lpstr>Terminologie:</vt:lpstr>
      <vt:lpstr>Terminologie:</vt:lpstr>
      <vt:lpstr>Classification des syringomyélies (FERNANDEZ-2009):</vt:lpstr>
      <vt:lpstr>Anomalie de Chiari  ou  malformation de Chiari</vt:lpstr>
      <vt:lpstr>Malformation de Chiari:</vt:lpstr>
      <vt:lpstr>Malformation de Chiari</vt:lpstr>
      <vt:lpstr>Nouvelle entité de malformation de Chiari:</vt:lpstr>
      <vt:lpstr>Cliniques syringomyélie foraminale avec CM1:</vt:lpstr>
      <vt:lpstr>Imageries:</vt:lpstr>
      <vt:lpstr>TDM: </vt:lpstr>
      <vt:lpstr>Syringomyélie    </vt:lpstr>
      <vt:lpstr>Syringomyélie    </vt:lpstr>
      <vt:lpstr>Morphologique:      </vt:lpstr>
      <vt:lpstr>Kyste de syringomyélie</vt:lpstr>
      <vt:lpstr>Kyste de syringomyélie</vt:lpstr>
      <vt:lpstr> Flux  IRM Tresseur de diffusion  En contraste de phases - Mesure de flux - Direction de Flux         </vt:lpstr>
      <vt:lpstr>Chiari</vt:lpstr>
      <vt:lpstr>Diapositive 65</vt:lpstr>
      <vt:lpstr>Non lieux refaire image</vt:lpstr>
      <vt:lpstr>Diapositive 67</vt:lpstr>
      <vt:lpstr> </vt:lpstr>
      <vt:lpstr>Impression basilaire</vt:lpstr>
      <vt:lpstr>PES et PEM</vt:lpstr>
      <vt:lpstr>PES et PEM</vt:lpstr>
      <vt:lpstr>PES et PEM peropératoires:</vt:lpstr>
      <vt:lpstr>Evaluation clinique</vt:lpstr>
      <vt:lpstr>Évaluation de degré de l’obstruction de F M</vt:lpstr>
      <vt:lpstr>Évaluation de la cavité syringomyélique</vt:lpstr>
      <vt:lpstr>  TRAITEMENT CHIRURGICALE DE LA SYRINGOMYELIE  </vt:lpstr>
      <vt:lpstr>  TRAITEMENT CHIRURGICALE DE LA SYRINGOMYELIE  </vt:lpstr>
      <vt:lpstr>  TRAITEMENT CHIRURGICALE DE LA SYRINGOMYELIE  </vt:lpstr>
      <vt:lpstr>Les différentes variantes de la procédure possibles (procédure  chirurgicale de FM)</vt:lpstr>
      <vt:lpstr>D CC +plastie d’élargissement+/- archnoidolyse. crâniectomie </vt:lpstr>
      <vt:lpstr>Craniectomie  et  Ouverture  Arc post de C1 de la dure-mère   </vt:lpstr>
      <vt:lpstr>D CC +plastie d’élargissement+/- archnoidolyse.   Ouverture dure-mère </vt:lpstr>
      <vt:lpstr>D CC +plastie d’élargissement+/- archnoidolyse.  Ouverture dure-mère 2</vt:lpstr>
      <vt:lpstr>D CC +plastie d’élargissement+/- archnoidolyse. Ouverture Arachnoïde  </vt:lpstr>
      <vt:lpstr>D CC +plastie d’élargissement+/- archnoidolyse. Archnoïdolyse  </vt:lpstr>
      <vt:lpstr>D CC +plastie d’élargissement+/- archnoidolyse. Fermeture </vt:lpstr>
      <vt:lpstr>Actions chirurgicales sur les tonsilles</vt:lpstr>
      <vt:lpstr>Fermeture durale</vt:lpstr>
      <vt:lpstr>DCC et Ouverture du feuillet externe  de  la dure-mère   </vt:lpstr>
      <vt:lpstr>Diapositive 90</vt:lpstr>
      <vt:lpstr>derivation de la cavite syringomyelique</vt:lpstr>
      <vt:lpstr>Diapositive 92</vt:lpstr>
      <vt:lpstr>Mise en place de plaque en titan pour aider l’expansion de la plastie  </vt:lpstr>
      <vt:lpstr>Diapositive 94</vt:lpstr>
      <vt:lpstr>Fixation atloïdo-axoïdienne ( C1C2)</vt:lpstr>
      <vt:lpstr>Fixation atloïdo-axoïdienne ( C1C2)</vt:lpstr>
      <vt:lpstr>Evlution </vt:lpstr>
      <vt:lpstr>Matériels et méthodes </vt:lpstr>
      <vt:lpstr>Matériels et méthodes 2:</vt:lpstr>
      <vt:lpstr>Age</vt:lpstr>
      <vt:lpstr>Sexe:</vt:lpstr>
      <vt:lpstr>Signes cliniques révélateurs </vt:lpstr>
      <vt:lpstr> Plainte et signes clinique au moment de diagnostique </vt:lpstr>
      <vt:lpstr>Représentation selon le stade de l’handicape </vt:lpstr>
      <vt:lpstr>Résultats de l’imagerie (IRM) </vt:lpstr>
      <vt:lpstr>Résultats de l’imagerie (IRM) 2:</vt:lpstr>
      <vt:lpstr>Corrélation entre le stade clinique et le degré d’obstruction du formen magnum: </vt:lpstr>
      <vt:lpstr>Corrélation entre stade clinique et catégorie de syringomyélie </vt:lpstr>
      <vt:lpstr>Corrélation entre degré d’obstruction et catégorie de syringomyélie:</vt:lpstr>
      <vt:lpstr>Procédure chirurgicale</vt:lpstr>
      <vt:lpstr>Réintervention et corrélation avec le geste initiale:</vt:lpstr>
      <vt:lpstr> </vt:lpstr>
      <vt:lpstr> </vt:lpstr>
      <vt:lpstr>DISCUSSION</vt:lpstr>
      <vt:lpstr>DISCUSSION</vt:lpstr>
      <vt:lpstr>Discussion: Signes cliniques révélateurs:</vt:lpstr>
      <vt:lpstr>Apports de l’imagerie et sa corrélation avec les symptômes: </vt:lpstr>
      <vt:lpstr>Apports de l’imagerie et sa corrélation avec les symptômes: </vt:lpstr>
      <vt:lpstr>Apports de l’imagerie et sa corrélation avec les symptômes: </vt:lpstr>
      <vt:lpstr>Traitement chirurgicale:</vt:lpstr>
      <vt:lpstr>Diapositive 121</vt:lpstr>
      <vt:lpstr>Diapositive 122</vt:lpstr>
      <vt:lpstr>Diapositive 123</vt:lpstr>
      <vt:lpstr>Ouverture durale</vt:lpstr>
      <vt:lpstr>Ouverture durale:</vt:lpstr>
      <vt:lpstr>Place de la tonsillectomie:</vt:lpstr>
      <vt:lpstr>Place de la tonsillectomie:</vt:lpstr>
      <vt:lpstr>Place de la tonsillectomie:</vt:lpstr>
      <vt:lpstr>Place de la tonsillectomie:</vt:lpstr>
      <vt:lpstr>Archnoidolyse:</vt:lpstr>
      <vt:lpstr>Archnoidolyse:</vt:lpstr>
      <vt:lpstr>Diapositive 132</vt:lpstr>
      <vt:lpstr>Diapositive 133</vt:lpstr>
      <vt:lpstr>Exploration du trou de Magendie:</vt:lpstr>
      <vt:lpstr>Exploration du trou de Magendie:</vt:lpstr>
      <vt:lpstr>Fermiture durale:</vt:lpstr>
      <vt:lpstr>Décompression  seule VS Décompression avec plastie:</vt:lpstr>
      <vt:lpstr>DCC seule VS DCC plastie</vt:lpstr>
      <vt:lpstr>Décompression  seule VS Décompression avec plastie:</vt:lpstr>
      <vt:lpstr>Echecs thérapeutiques à long terme de la décompression du FM:</vt:lpstr>
      <vt:lpstr>Place de la dérivation dans le traitement de la syringomyélie</vt:lpstr>
      <vt:lpstr>Fixation C1C2</vt:lpstr>
      <vt:lpstr>Evolution</vt:lpstr>
      <vt:lpstr>Diapositive 144</vt:lpstr>
      <vt:lpstr>Section de filum terminal est sa place dans le traitement de la syringomyélie: </vt:lpstr>
      <vt:lpstr>Algorithme thérapeutique </vt:lpstr>
      <vt:lpstr>Diapositive 147</vt:lpstr>
      <vt:lpstr>CONCLUSION</vt:lpstr>
      <vt:lpstr>Merci pour attention</vt:lpstr>
      <vt:lpstr>Livres de reference:</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InfoPro</dc:creator>
  <cp:lastModifiedBy>InfoPro</cp:lastModifiedBy>
  <cp:revision>632</cp:revision>
  <dcterms:created xsi:type="dcterms:W3CDTF">2020-06-24T21:31:53Z</dcterms:created>
  <dcterms:modified xsi:type="dcterms:W3CDTF">2020-07-07T13:53:28Z</dcterms:modified>
</cp:coreProperties>
</file>