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75" r:id="rId6"/>
    <p:sldId id="276" r:id="rId7"/>
    <p:sldId id="266" r:id="rId8"/>
    <p:sldId id="277" r:id="rId9"/>
    <p:sldId id="268" r:id="rId10"/>
    <p:sldId id="278" r:id="rId11"/>
    <p:sldId id="279" r:id="rId12"/>
    <p:sldId id="269" r:id="rId13"/>
    <p:sldId id="263" r:id="rId14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33CC33"/>
    <a:srgbClr val="00FFCC"/>
    <a:srgbClr val="000099"/>
    <a:srgbClr val="3399FF"/>
    <a:srgbClr val="66FFCC"/>
    <a:srgbClr val="00FFFF"/>
    <a:srgbClr val="00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60"/>
  </p:normalViewPr>
  <p:slideViewPr>
    <p:cSldViewPr>
      <p:cViewPr>
        <p:scale>
          <a:sx n="60" d="100"/>
          <a:sy n="60" d="100"/>
        </p:scale>
        <p:origin x="-169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2053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1"/>
          <a:lstStyle>
            <a:lvl1pPr algn="r">
              <a:defRPr sz="1200"/>
            </a:lvl1pPr>
          </a:lstStyle>
          <a:p>
            <a:pPr>
              <a:defRPr/>
            </a:pP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62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1"/>
          <a:lstStyle>
            <a:lvl1pPr algn="l">
              <a:defRPr sz="1200"/>
            </a:lvl1pPr>
          </a:lstStyle>
          <a:p>
            <a:pPr>
              <a:defRPr/>
            </a:pPr>
            <a:fld id="{0BEC22B9-FE54-477A-988E-EA12C5440936}" type="datetimeFigureOut">
              <a:rPr lang="ar-DZ"/>
              <a:pPr>
                <a:defRPr/>
              </a:pPr>
              <a:t>14-05-1438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1" anchor="ctr"/>
          <a:lstStyle/>
          <a:p>
            <a:pPr lvl="0"/>
            <a:endParaRPr lang="ar-DZ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2053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62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1" anchor="b"/>
          <a:lstStyle>
            <a:lvl1pPr algn="l">
              <a:defRPr sz="1200"/>
            </a:lvl1pPr>
          </a:lstStyle>
          <a:p>
            <a:pPr>
              <a:defRPr/>
            </a:pPr>
            <a:fld id="{AE384892-219C-4A52-8004-C85E3207FF99}" type="slidenum">
              <a:rPr lang="ar-DZ"/>
              <a:pPr>
                <a:defRPr/>
              </a:pPr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84892-219C-4A52-8004-C85E3207FF99}" type="slidenum">
              <a:rPr lang="ar-DZ" smtClean="0"/>
              <a:pPr>
                <a:defRPr/>
              </a:pPr>
              <a:t>1</a:t>
            </a:fld>
            <a:endParaRPr lang="ar-D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84892-219C-4A52-8004-C85E3207FF99}" type="slidenum">
              <a:rPr lang="ar-DZ" smtClean="0"/>
              <a:pPr>
                <a:defRPr/>
              </a:pPr>
              <a:t>3</a:t>
            </a:fld>
            <a:endParaRPr lang="ar-D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384892-219C-4A52-8004-C85E3207FF99}" type="slidenum">
              <a:rPr lang="ar-DZ" smtClean="0"/>
              <a:pPr>
                <a:defRPr/>
              </a:pPr>
              <a:t>4</a:t>
            </a:fld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5E49-7C19-4F7B-BF27-79FD3F0CFA12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E183-2B68-4B72-8BDC-A6CE215404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DB31-B9DD-447B-941D-35433DB012ED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3238-B6AB-4DA5-BFA2-1BE5184F83B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9D6E-F524-4FA9-8CAA-B9D5C312B633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B146-B7DB-4F16-95E7-277C3EB5BC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EC00-41EB-45F8-9E3E-6BB607B5AE06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6C66-F95C-4E0C-B864-37AFF9BA0C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F39A-8E5B-4E90-B23C-BF678E6EF1E6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DA49-731F-4839-81D8-E2FEF16ED0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BF1-1ACD-4CCE-8F0C-A810EF71E24C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2D93-7302-48FB-A62C-179C412F89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4C87-2C0F-4D1D-8938-A4D1110DEB69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6A26-91AD-498B-AEEC-28A2580E53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FC6E-EF15-4112-B52B-8B2D388F7470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E5A5-3624-4F78-BD3F-380167E9A2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959C-569F-43A5-B30E-A9F6CBC7E202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3042-C9B9-4549-A962-69DEEB55A2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37F8-F797-4E64-8ABE-0864000710CA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939F-BAFA-465B-AACD-E02F977BDB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B294-2D2C-467E-80EC-1F13C436165A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55C1-335A-4A78-A2BD-4B5CF1B35B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5820A-BDFE-4763-8991-7A984F8C40D0}" type="datetimeFigureOut">
              <a:rPr lang="en-US"/>
              <a:pPr>
                <a:defRPr/>
              </a:pPr>
              <a:t>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1A466-CF2B-4C91-BB1B-DF0BBDC9A5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iv-bejaia.dz/formationa" TargetMode="External"/><Relationship Id="rId4" Type="http://schemas.openxmlformats.org/officeDocument/2006/relationships/hyperlink" Target="mailto:vrp@univ-bejaia.d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rs.dz/" TargetMode="External"/><Relationship Id="rId2" Type="http://schemas.openxmlformats.org/officeDocument/2006/relationships/hyperlink" Target="http://www.orientation-esi.d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dz/maps/place/Universit%C3%A9+Abderrahmane+Mira+de+B%C3%A9ja%C3%AFa+-+Campus+Aboudaou,+N9,+Tala+Hamza/@36.7227864,5.0637984,13.25z/data=!4m5!3m4!1s0x128d32cdceed0a49:0xefd2f4eef11700b1!8m2!3d36.7038305!4d5.0553148?hl=fr" TargetMode="External"/><Relationship Id="rId4" Type="http://schemas.openxmlformats.org/officeDocument/2006/relationships/hyperlink" Target="http://www.univ-bejaia.dz/formation/filiere-sta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République Algérienne Démocratique et Populaire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Ministère de l’Enseignement Supérieur et de la Recherche </a:t>
            </a:r>
            <a:r>
              <a:rPr lang="fr-FR" sz="15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Scientifique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0"/>
            <a:ext cx="1524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1634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rcRect l="10093" t="7789" r="11253" b="14714"/>
          <a:stretch>
            <a:fillRect/>
          </a:stretch>
        </p:blipFill>
        <p:spPr bwMode="auto">
          <a:xfrm>
            <a:off x="289560" y="624154"/>
            <a:ext cx="8839200" cy="38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3733800"/>
            <a:ext cx="8763000" cy="170816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fr-FR" sz="3000" b="1" i="1" dirty="0" smtClean="0">
                <a:solidFill>
                  <a:srgbClr val="0000CC"/>
                </a:solidFill>
              </a:rPr>
              <a:t>Préparation d’une campagne d’information au profit des élèves de la 3</a:t>
            </a:r>
            <a:r>
              <a:rPr lang="fr-FR" sz="3000" b="1" i="1" baseline="30000" dirty="0" smtClean="0">
                <a:solidFill>
                  <a:srgbClr val="0000CC"/>
                </a:solidFill>
              </a:rPr>
              <a:t>ème</a:t>
            </a:r>
            <a:r>
              <a:rPr lang="fr-FR" sz="3000" b="1" i="1" dirty="0" smtClean="0">
                <a:solidFill>
                  <a:srgbClr val="0000CC"/>
                </a:solidFill>
              </a:rPr>
              <a:t> Année Secondaire</a:t>
            </a:r>
          </a:p>
          <a:p>
            <a:pPr algn="ctr"/>
            <a:r>
              <a:rPr lang="fr-FR" sz="3000" b="1" i="1" dirty="0" smtClean="0">
                <a:solidFill>
                  <a:srgbClr val="FF0000"/>
                </a:solidFill>
              </a:rPr>
              <a:t>Journée d’information</a:t>
            </a:r>
          </a:p>
          <a:p>
            <a:pPr algn="ctr"/>
            <a:endParaRPr lang="fr-FR" sz="100" b="1" dirty="0" smtClean="0"/>
          </a:p>
          <a:p>
            <a:pPr algn="ctr"/>
            <a:r>
              <a:rPr lang="fr-FR" sz="2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Université de </a:t>
            </a:r>
            <a:r>
              <a:rPr lang="fr-FR" sz="2000" b="1" i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Béjaia</a:t>
            </a:r>
            <a:r>
              <a:rPr lang="fr-FR" sz="2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le </a:t>
            </a:r>
            <a:r>
              <a:rPr lang="fr-FR" sz="2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fr-FR" sz="2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eudi 09 </a:t>
            </a:r>
            <a:r>
              <a:rPr lang="fr-FR" sz="20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Février 2017</a:t>
            </a:r>
            <a:endParaRPr lang="fr-FR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5499536"/>
            <a:ext cx="8136904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Professeur Hakim AIT AMOKHTAR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Vice-recteur chargé de la pédagogie, Université de Bejaia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E-mail:     vrp.univbejaia@gmail.com       </a:t>
            </a:r>
            <a:r>
              <a:rPr lang="fr-FR" b="1" dirty="0" smtClean="0">
                <a:solidFill>
                  <a:schemeClr val="tx1"/>
                </a:solidFill>
                <a:latin typeface="Cambria" pitchFamily="18" charset="0"/>
                <a:hlinkClick r:id="rId4"/>
              </a:rPr>
              <a:t>vrp@univ-bejaia.dz</a:t>
            </a:r>
            <a:endParaRPr lang="fr-FR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Site web: </a:t>
            </a:r>
            <a:r>
              <a:rPr lang="fr-FR" b="1" dirty="0" smtClean="0">
                <a:solidFill>
                  <a:schemeClr val="tx1"/>
                </a:solidFill>
                <a:latin typeface="Cambria" pitchFamily="18" charset="0"/>
                <a:hlinkClick r:id="rId5"/>
              </a:rPr>
              <a:t>www.univ-bejaia.dz/formationa</a:t>
            </a:r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fr-FR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581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81400" y="10668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3300"/>
                </a:solidFill>
              </a:rPr>
              <a:t>Bac 2017</a:t>
            </a:r>
            <a:endParaRPr lang="fr-FR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960" t="2653" r="12438" b="7131"/>
          <a:stretch>
            <a:fillRect/>
          </a:stretch>
        </p:blipFill>
        <p:spPr bwMode="auto">
          <a:xfrm>
            <a:off x="609600" y="34800"/>
            <a:ext cx="7848000" cy="66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86200" y="6096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3300"/>
                </a:solidFill>
              </a:rPr>
              <a:t>Bac 2017</a:t>
            </a:r>
            <a:endParaRPr lang="fr-FR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Préparation des inscriptions des futurs Bacheliers 2017</a:t>
            </a:r>
            <a:endParaRPr lang="fr-FR" sz="20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7" name="Image 30" descr="13872832_622779854549572_1049466585055077297_n"/>
          <p:cNvPicPr>
            <a:picLocks noChangeAspect="1" noChangeArrowheads="1"/>
          </p:cNvPicPr>
          <p:nvPr/>
        </p:nvPicPr>
        <p:blipFill>
          <a:blip r:embed="rId2"/>
          <a:srcRect l="5278" t="18542" r="6250" b="2499"/>
          <a:stretch>
            <a:fillRect/>
          </a:stretch>
        </p:blipFill>
        <p:spPr bwMode="auto">
          <a:xfrm>
            <a:off x="5715000" y="1524000"/>
            <a:ext cx="3238500" cy="22288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152400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5488" lvl="0" indent="-725488" algn="justLow"/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Date 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fr-FR" sz="16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Une journée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durant la semaine allant du 12 au 16 Février 2017</a:t>
            </a:r>
          </a:p>
          <a:p>
            <a:pPr marL="725488" lvl="0" indent="-725488" algn="justLow"/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Mardi 14/02/2017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(C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ampus </a:t>
            </a:r>
            <a:r>
              <a:rPr kumimoji="0" lang="fr-FR" sz="1400" b="1" i="0" u="none" strike="noStrike" cap="none" normalizeH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Targa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1400" b="1" i="0" u="none" strike="noStrike" cap="none" normalizeH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Ouzemour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2438400"/>
            <a:ext cx="5029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Objectifs 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s’informer sur </a:t>
            </a:r>
          </a:p>
          <a:p>
            <a:pPr marL="361950" marR="0" lvl="0" indent="-93663" algn="justLow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-le système d’enseignement supérieur</a:t>
            </a:r>
          </a:p>
          <a:p>
            <a:pPr marL="361950" marR="0" lvl="0" indent="-93663" algn="justLow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 offres de formations existantes à l’université, </a:t>
            </a:r>
          </a:p>
          <a:p>
            <a:pPr marL="361950" marR="0" lvl="0" indent="-93663" algn="justLow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l’orientation et la procédure d’inscription à l’université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Béjaia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  </a:t>
            </a:r>
          </a:p>
          <a:p>
            <a:pPr marL="361950" marR="0" lvl="0" indent="-93663" algn="justLow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……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" y="406914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Toutes les Facultés de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l’Université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Béjaia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vont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participer à la journée portes ouvertes pour présenter leurs offres de formations (à travers des affiches, des posters, des dépliants,…etc.), accueillir et discuter avec les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élèves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des classes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terminales (3</a:t>
            </a:r>
            <a:r>
              <a:rPr kumimoji="0" lang="fr-FR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AS).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L’animation de leurs Stands sera assurée par les enseignants et les responsables pédagogiques : Vices Doyens, Chefs de département, Responsables de domaines, de Filières et de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Spécialités,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…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5628382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Personnel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du Vice Rectorat de la Pédagogie sera chargé de l’exploitation du contenu de la Circulation ministérielle, relative à la préinscription et à l’orientation des titulaires du baccalauréat, pour expliquer aux élèves :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0700" algn="l"/>
              </a:tabLst>
            </a:pPr>
            <a:r>
              <a:rPr lang="fr-FR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L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procédure d’inscription dans les écoles, les établissements hors MESRS, …..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09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Concertation (Ministères : ESRS et EN)</a:t>
            </a:r>
            <a:endParaRPr lang="fr-FR" b="1" dirty="0" smtClean="0"/>
          </a:p>
          <a:p>
            <a:pPr marL="441325" indent="-268288"/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Une Journée Portes ouvertes (campagne d’information) au profit des élèves de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fr-FR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AS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à programmer en février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2017.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6764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00CC"/>
                </a:solidFill>
                <a:latin typeface="Monotype Corsiva" pitchFamily="66" charset="0"/>
                <a:ea typeface="Tahoma" pitchFamily="34" charset="0"/>
                <a:cs typeface="Mongolian Baiti" pitchFamily="66" charset="0"/>
              </a:rPr>
              <a:t>Merci</a:t>
            </a:r>
          </a:p>
          <a:p>
            <a:pPr algn="ctr"/>
            <a:r>
              <a:rPr lang="fr-FR" sz="6000" b="1" dirty="0" smtClean="0">
                <a:solidFill>
                  <a:srgbClr val="0000CC"/>
                </a:solidFill>
                <a:latin typeface="Monotype Corsiva" pitchFamily="66" charset="0"/>
                <a:ea typeface="Tahoma" pitchFamily="34" charset="0"/>
                <a:cs typeface="Mongolian Baiti" pitchFamily="66" charset="0"/>
              </a:rPr>
              <a:t>pour </a:t>
            </a:r>
          </a:p>
          <a:p>
            <a:pPr algn="ctr"/>
            <a:r>
              <a:rPr lang="fr-FR" sz="6000" b="1" dirty="0" smtClean="0">
                <a:solidFill>
                  <a:srgbClr val="0000CC"/>
                </a:solidFill>
                <a:latin typeface="Monotype Corsiva" pitchFamily="66" charset="0"/>
                <a:ea typeface="Tahoma" pitchFamily="34" charset="0"/>
                <a:cs typeface="Mongolian Baiti" pitchFamily="66" charset="0"/>
              </a:rPr>
              <a:t>Votre </a:t>
            </a:r>
            <a:r>
              <a:rPr lang="fr-FR" sz="6000" b="1" dirty="0" smtClean="0">
                <a:solidFill>
                  <a:srgbClr val="0000CC"/>
                </a:solidFill>
                <a:latin typeface="Monotype Corsiva" pitchFamily="66" charset="0"/>
                <a:ea typeface="Tahoma" pitchFamily="34" charset="0"/>
                <a:cs typeface="Mongolian Baiti" pitchFamily="66" charset="0"/>
              </a:rPr>
              <a:t>attention</a:t>
            </a:r>
            <a:endParaRPr lang="fr-FR" sz="6000" dirty="0">
              <a:solidFill>
                <a:srgbClr val="0000CC"/>
              </a:solidFill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20900"/>
            <a:ext cx="8305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1200"/>
              </a:spcBef>
              <a:buFont typeface="+mj-lt"/>
              <a:buAutoNum type="arabicPeriod"/>
            </a:pP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Présentation de l’Université de </a:t>
            </a:r>
            <a:r>
              <a:rPr lang="fr-F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Béjaia</a:t>
            </a:r>
            <a:endParaRPr lang="fr-F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>
              <a:spcBef>
                <a:spcPts val="1200"/>
              </a:spcBef>
              <a:buFont typeface="+mj-lt"/>
              <a:buAutoNum type="arabicPeriod"/>
            </a:pP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Domaines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formation : filières ouvertes à l’Université de </a:t>
            </a:r>
            <a:r>
              <a:rPr lang="fr-F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Béjaia</a:t>
            </a:r>
            <a:endParaRPr lang="fr-F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>
              <a:spcBef>
                <a:spcPts val="1200"/>
              </a:spcBef>
              <a:buFont typeface="+mj-lt"/>
              <a:buAutoNum type="arabicPeriod"/>
            </a:pP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Procédure d’orientation et d’inscription des nouveaux Bacheliers</a:t>
            </a:r>
          </a:p>
          <a:p>
            <a:pPr marL="268288" indent="-268288">
              <a:spcBef>
                <a:spcPts val="1200"/>
              </a:spcBef>
              <a:buFont typeface="+mj-lt"/>
              <a:buAutoNum type="arabicPeriod"/>
            </a:pP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Préparation des inscriptions des futurs    Bacheliers 2017</a:t>
            </a:r>
          </a:p>
          <a:p>
            <a:pPr marL="273050" indent="-273050" algn="just">
              <a:spcBef>
                <a:spcPts val="1200"/>
              </a:spcBef>
              <a:tabLst>
                <a:tab pos="268288" algn="l"/>
              </a:tabLst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	</a:t>
            </a:r>
            <a:r>
              <a:rPr lang="fr-FR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Journée Portes ouvertes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(campagne d’information) au profit des élèves des classes de 3</a:t>
            </a:r>
            <a:r>
              <a:rPr lang="fr-FR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Année secondaire: </a:t>
            </a: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Mardi 14/02/2017</a:t>
            </a:r>
            <a:endParaRPr lang="fr-FR" sz="2000" b="1" i="1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marL="273050" indent="-273050" algn="just">
              <a:spcBef>
                <a:spcPts val="1200"/>
              </a:spcBef>
              <a:tabLst>
                <a:tab pos="268288" algn="l"/>
              </a:tabLst>
            </a:pPr>
            <a:endParaRPr lang="fr-FR" sz="2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Sommaire</a:t>
            </a:r>
            <a:endParaRPr lang="fr-FR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onnectLine"/>
          <p:cNvSpPr>
            <a:spLocks/>
          </p:cNvSpPr>
          <p:nvPr/>
        </p:nvSpPr>
        <p:spPr bwMode="auto">
          <a:xfrm>
            <a:off x="3315739" y="1141714"/>
            <a:ext cx="1764932" cy="235107"/>
          </a:xfrm>
          <a:custGeom>
            <a:avLst/>
            <a:gdLst>
              <a:gd name="T0" fmla="*/ 0 w 1386000"/>
              <a:gd name="T1" fmla="*/ 0 h 198000"/>
              <a:gd name="T2" fmla="*/ 1386000 w 1386000"/>
              <a:gd name="T3" fmla="*/ 198000 h 198000"/>
            </a:gdLst>
            <a:ahLst/>
            <a:cxnLst>
              <a:cxn ang="0">
                <a:pos x="0" y="0"/>
              </a:cxn>
              <a:cxn ang="0">
                <a:pos x="-1386000" y="0"/>
              </a:cxn>
              <a:cxn ang="0">
                <a:pos x="-1386000" y="198000"/>
              </a:cxn>
            </a:cxnLst>
            <a:rect l="T0" t="T1" r="T2" b="T3"/>
            <a:pathLst>
              <a:path w="1386000" h="198000" fill="none">
                <a:moveTo>
                  <a:pt x="0" y="0"/>
                </a:moveTo>
                <a:lnTo>
                  <a:pt x="-1386000" y="0"/>
                </a:lnTo>
                <a:lnTo>
                  <a:pt x="-1386000" y="198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9" name="ConnectLine"/>
          <p:cNvSpPr>
            <a:spLocks/>
          </p:cNvSpPr>
          <p:nvPr/>
        </p:nvSpPr>
        <p:spPr bwMode="auto">
          <a:xfrm>
            <a:off x="5257800" y="1141714"/>
            <a:ext cx="1696169" cy="163863"/>
          </a:xfrm>
          <a:custGeom>
            <a:avLst/>
            <a:gdLst>
              <a:gd name="T0" fmla="*/ 0 w 1332000"/>
              <a:gd name="T1" fmla="*/ 0 h 138000"/>
              <a:gd name="T2" fmla="*/ 1332000 w 1332000"/>
              <a:gd name="T3" fmla="*/ 138000 h 138000"/>
            </a:gdLst>
            <a:ahLst/>
            <a:cxnLst>
              <a:cxn ang="0">
                <a:pos x="0" y="0"/>
              </a:cxn>
              <a:cxn ang="0">
                <a:pos x="1332000" y="0"/>
              </a:cxn>
              <a:cxn ang="0">
                <a:pos x="1332000" y="138000"/>
              </a:cxn>
            </a:cxnLst>
            <a:rect l="T0" t="T1" r="T2" b="T3"/>
            <a:pathLst>
              <a:path w="1332000" h="138000" fill="none">
                <a:moveTo>
                  <a:pt x="0" y="0"/>
                </a:moveTo>
                <a:lnTo>
                  <a:pt x="1332000" y="0"/>
                </a:lnTo>
                <a:lnTo>
                  <a:pt x="1332000" y="138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" name="Line"/>
          <p:cNvSpPr>
            <a:spLocks/>
          </p:cNvSpPr>
          <p:nvPr/>
        </p:nvSpPr>
        <p:spPr bwMode="auto">
          <a:xfrm rot="5400000">
            <a:off x="3892847" y="1655078"/>
            <a:ext cx="756000" cy="0"/>
          </a:xfrm>
          <a:custGeom>
            <a:avLst/>
            <a:gdLst>
              <a:gd name="T0" fmla="*/ 0 w 252000"/>
              <a:gd name="T1" fmla="*/ 252000 w 252000"/>
            </a:gdLst>
            <a:ahLst/>
            <a:cxnLst>
              <a:cxn ang="0">
                <a:pos x="0" y="0"/>
              </a:cxn>
              <a:cxn ang="0">
                <a:pos x="252000" y="0"/>
              </a:cxn>
            </a:cxnLst>
            <a:rect l="T0" t="0" r="T1" b="0"/>
            <a:pathLst>
              <a:path w="252000" fill="none">
                <a:moveTo>
                  <a:pt x="0" y="0"/>
                </a:moveTo>
                <a:lnTo>
                  <a:pt x="252000" y="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Forme multi-styles"/>
          <p:cNvSpPr>
            <a:spLocks/>
          </p:cNvSpPr>
          <p:nvPr/>
        </p:nvSpPr>
        <p:spPr bwMode="auto">
          <a:xfrm>
            <a:off x="7227425" y="2477900"/>
            <a:ext cx="1662723" cy="964150"/>
          </a:xfrm>
          <a:custGeom>
            <a:avLst/>
            <a:gdLst>
              <a:gd name="T0" fmla="*/ 0 w 1252875"/>
              <a:gd name="T1" fmla="*/ 223143 h 446285"/>
              <a:gd name="T2" fmla="*/ 626438 w 1252875"/>
              <a:gd name="T3" fmla="*/ 0 h 446285"/>
              <a:gd name="T4" fmla="*/ 1252875 w 1252875"/>
              <a:gd name="T5" fmla="*/ 223143 h 446285"/>
              <a:gd name="T6" fmla="*/ 626438 w 1252875"/>
              <a:gd name="T7" fmla="*/ 446285 h 446285"/>
              <a:gd name="T8" fmla="*/ 0 60000 65536"/>
              <a:gd name="T9" fmla="*/ 0 60000 65536"/>
              <a:gd name="T10" fmla="*/ 0 60000 65536"/>
              <a:gd name="T11" fmla="*/ 0 60000 65536"/>
              <a:gd name="T12" fmla="*/ 0 w 1252875"/>
              <a:gd name="T13" fmla="*/ 0 h 446285"/>
              <a:gd name="T14" fmla="*/ 1252875 w 1252875"/>
              <a:gd name="T15" fmla="*/ 446285 h 446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2875" h="446285">
                <a:moveTo>
                  <a:pt x="72000" y="0"/>
                </a:moveTo>
                <a:lnTo>
                  <a:pt x="1180875" y="0"/>
                </a:lnTo>
                <a:cubicBezTo>
                  <a:pt x="1220641" y="0"/>
                  <a:pt x="1252875" y="32234"/>
                  <a:pt x="1252875" y="72000"/>
                </a:cubicBezTo>
                <a:lnTo>
                  <a:pt x="1252875" y="374285"/>
                </a:lnTo>
                <a:cubicBezTo>
                  <a:pt x="1252875" y="414051"/>
                  <a:pt x="1220641" y="446285"/>
                  <a:pt x="1180875" y="446285"/>
                </a:cubicBezTo>
                <a:lnTo>
                  <a:pt x="72000" y="446285"/>
                </a:lnTo>
                <a:cubicBezTo>
                  <a:pt x="32234" y="446285"/>
                  <a:pt x="0" y="414051"/>
                  <a:pt x="0" y="374285"/>
                </a:cubicBezTo>
                <a:lnTo>
                  <a:pt x="0" y="72000"/>
                </a:lnTo>
                <a:cubicBezTo>
                  <a:pt x="0" y="32234"/>
                  <a:pt x="32234" y="0"/>
                  <a:pt x="72000" y="0"/>
                </a:cubicBezTo>
                <a:close/>
              </a:path>
            </a:pathLst>
          </a:custGeom>
          <a:solidFill>
            <a:srgbClr val="FFC000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Vice-rectorat de la Formation Supérieure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du 1</a:t>
            </a:r>
            <a:r>
              <a:rPr kumimoji="0" lang="fr-FR" sz="1000" b="1" i="0" u="none" strike="noStrike" cap="none" normalizeH="0" baseline="3000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et 2</a:t>
            </a:r>
            <a:r>
              <a:rPr kumimoji="0" lang="fr-FR" sz="1000" b="1" i="0" u="none" strike="noStrike" cap="none" normalizeH="0" baseline="3000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Cycles, la Formation Continue et les Diplômes, et la Formation Supérieure de Graduation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Rectangle 2"/>
          <p:cNvGrpSpPr>
            <a:grpSpLocks/>
          </p:cNvGrpSpPr>
          <p:nvPr/>
        </p:nvGrpSpPr>
        <p:grpSpPr bwMode="auto">
          <a:xfrm>
            <a:off x="3258494" y="930149"/>
            <a:ext cx="2024706" cy="457200"/>
            <a:chOff x="26700" y="1347"/>
            <a:chExt cx="15900" cy="2280"/>
          </a:xfrm>
        </p:grpSpPr>
        <p:sp>
          <p:nvSpPr>
            <p:cNvPr id="109" name="Multi-Style Rectangle"/>
            <p:cNvSpPr>
              <a:spLocks/>
            </p:cNvSpPr>
            <p:nvPr/>
          </p:nvSpPr>
          <p:spPr bwMode="auto">
            <a:xfrm>
              <a:off x="26700" y="1347"/>
              <a:ext cx="15900" cy="681"/>
            </a:xfrm>
            <a:custGeom>
              <a:avLst/>
              <a:gdLst>
                <a:gd name="T0" fmla="*/ 0 w 1590000"/>
                <a:gd name="T1" fmla="*/ 0 h 68032"/>
                <a:gd name="T2" fmla="*/ 1590000 w 1590000"/>
                <a:gd name="T3" fmla="*/ 0 h 68032"/>
                <a:gd name="T4" fmla="*/ 1590000 w 1590000"/>
                <a:gd name="T5" fmla="*/ 68032 h 68032"/>
                <a:gd name="T6" fmla="*/ 0 w 1590000"/>
                <a:gd name="T7" fmla="*/ 68032 h 68032"/>
                <a:gd name="T8" fmla="*/ 0 w 1590000"/>
                <a:gd name="T9" fmla="*/ 0 h 68032"/>
                <a:gd name="T10" fmla="*/ 0 w 1590000"/>
                <a:gd name="T11" fmla="*/ 0 h 68032"/>
                <a:gd name="T12" fmla="*/ 1590000 w 15900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90000" h="68032">
                  <a:moveTo>
                    <a:pt x="0" y="0"/>
                  </a:moveTo>
                  <a:lnTo>
                    <a:pt x="1590000" y="0"/>
                  </a:lnTo>
                  <a:lnTo>
                    <a:pt x="15900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4543"/>
            </a:solidFill>
            <a:ln w="6000">
              <a:solidFill>
                <a:srgbClr val="A94543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orme libre 110"/>
            <p:cNvSpPr>
              <a:spLocks/>
            </p:cNvSpPr>
            <p:nvPr/>
          </p:nvSpPr>
          <p:spPr bwMode="auto">
            <a:xfrm>
              <a:off x="26700" y="2067"/>
              <a:ext cx="15900" cy="1560"/>
            </a:xfrm>
            <a:custGeom>
              <a:avLst/>
              <a:gdLst>
                <a:gd name="T0" fmla="*/ 0 w 1590000"/>
                <a:gd name="T1" fmla="*/ 0 h 156000"/>
                <a:gd name="T2" fmla="*/ 1590000 w 1590000"/>
                <a:gd name="T3" fmla="*/ 0 h 156000"/>
                <a:gd name="T4" fmla="*/ 1590000 w 1590000"/>
                <a:gd name="T5" fmla="*/ 156000 h 156000"/>
                <a:gd name="T6" fmla="*/ 0 w 1590000"/>
                <a:gd name="T7" fmla="*/ 156000 h 156000"/>
                <a:gd name="T8" fmla="*/ 0 w 1590000"/>
                <a:gd name="T9" fmla="*/ 0 h 156000"/>
                <a:gd name="T10" fmla="*/ 0 w 1590000"/>
                <a:gd name="T11" fmla="*/ 0 h 156000"/>
                <a:gd name="T12" fmla="*/ 1590000 w 1590000"/>
                <a:gd name="T13" fmla="*/ 156000 h 15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90000" h="156000">
                  <a:moveTo>
                    <a:pt x="0" y="0"/>
                  </a:moveTo>
                  <a:lnTo>
                    <a:pt x="1590000" y="0"/>
                  </a:lnTo>
                  <a:lnTo>
                    <a:pt x="1590000" y="156000"/>
                  </a:lnTo>
                  <a:lnTo>
                    <a:pt x="0" y="15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9E9"/>
            </a:solidFill>
            <a:ln w="6000">
              <a:solidFill>
                <a:srgbClr val="A94543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2"/>
            <p:cNvSpPr txBox="1">
              <a:spLocks noChangeArrowheads="1"/>
            </p:cNvSpPr>
            <p:nvPr/>
          </p:nvSpPr>
          <p:spPr bwMode="auto">
            <a:xfrm>
              <a:off x="26813" y="2028"/>
              <a:ext cx="15660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RECTORAT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Rectangle 2"/>
          <p:cNvGrpSpPr>
            <a:grpSpLocks/>
          </p:cNvGrpSpPr>
          <p:nvPr/>
        </p:nvGrpSpPr>
        <p:grpSpPr bwMode="auto">
          <a:xfrm>
            <a:off x="6020438" y="1311149"/>
            <a:ext cx="1983575" cy="270729"/>
            <a:chOff x="47940" y="4167"/>
            <a:chExt cx="15577" cy="2280"/>
          </a:xfrm>
        </p:grpSpPr>
        <p:sp>
          <p:nvSpPr>
            <p:cNvPr id="168" name="Multi-Style Rectangle"/>
            <p:cNvSpPr>
              <a:spLocks/>
            </p:cNvSpPr>
            <p:nvPr/>
          </p:nvSpPr>
          <p:spPr bwMode="auto">
            <a:xfrm>
              <a:off x="47940" y="4167"/>
              <a:ext cx="15577" cy="681"/>
            </a:xfrm>
            <a:custGeom>
              <a:avLst/>
              <a:gdLst>
                <a:gd name="T0" fmla="*/ 0 w 1557750"/>
                <a:gd name="T1" fmla="*/ 0 h 68032"/>
                <a:gd name="T2" fmla="*/ 1557750 w 1557750"/>
                <a:gd name="T3" fmla="*/ 0 h 68032"/>
                <a:gd name="T4" fmla="*/ 1557750 w 1557750"/>
                <a:gd name="T5" fmla="*/ 68032 h 68032"/>
                <a:gd name="T6" fmla="*/ 0 w 1557750"/>
                <a:gd name="T7" fmla="*/ 68032 h 68032"/>
                <a:gd name="T8" fmla="*/ 0 w 1557750"/>
                <a:gd name="T9" fmla="*/ 0 h 68032"/>
                <a:gd name="T10" fmla="*/ 0 w 1557750"/>
                <a:gd name="T11" fmla="*/ 0 h 68032"/>
                <a:gd name="T12" fmla="*/ 1557750 w 155775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68032">
                  <a:moveTo>
                    <a:pt x="0" y="0"/>
                  </a:moveTo>
                  <a:lnTo>
                    <a:pt x="1557750" y="0"/>
                  </a:lnTo>
                  <a:lnTo>
                    <a:pt x="155775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A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Forme libre 169"/>
            <p:cNvSpPr>
              <a:spLocks/>
            </p:cNvSpPr>
            <p:nvPr/>
          </p:nvSpPr>
          <p:spPr bwMode="auto">
            <a:xfrm>
              <a:off x="47940" y="4887"/>
              <a:ext cx="15577" cy="1560"/>
            </a:xfrm>
            <a:custGeom>
              <a:avLst/>
              <a:gdLst>
                <a:gd name="T0" fmla="*/ 0 w 1557750"/>
                <a:gd name="T1" fmla="*/ 0 h 156000"/>
                <a:gd name="T2" fmla="*/ 1557750 w 1557750"/>
                <a:gd name="T3" fmla="*/ 0 h 156000"/>
                <a:gd name="T4" fmla="*/ 1557750 w 1557750"/>
                <a:gd name="T5" fmla="*/ 156000 h 156000"/>
                <a:gd name="T6" fmla="*/ 0 w 1557750"/>
                <a:gd name="T7" fmla="*/ 156000 h 156000"/>
                <a:gd name="T8" fmla="*/ 0 w 1557750"/>
                <a:gd name="T9" fmla="*/ 0 h 156000"/>
                <a:gd name="T10" fmla="*/ 0 w 1557750"/>
                <a:gd name="T11" fmla="*/ 0 h 156000"/>
                <a:gd name="T12" fmla="*/ 1557750 w 1557750"/>
                <a:gd name="T13" fmla="*/ 156000 h 15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156000">
                  <a:moveTo>
                    <a:pt x="0" y="0"/>
                  </a:moveTo>
                  <a:lnTo>
                    <a:pt x="1557750" y="0"/>
                  </a:lnTo>
                  <a:lnTo>
                    <a:pt x="1557750" y="156000"/>
                  </a:lnTo>
                  <a:lnTo>
                    <a:pt x="0" y="15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2F0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 3"/>
            <p:cNvSpPr txBox="1">
              <a:spLocks noChangeArrowheads="1"/>
            </p:cNvSpPr>
            <p:nvPr/>
          </p:nvSpPr>
          <p:spPr bwMode="auto">
            <a:xfrm>
              <a:off x="48053" y="4848"/>
              <a:ext cx="15337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Conseil scientifique</a:t>
              </a:r>
              <a:endParaRPr kumimoji="0" lang="fr-FR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Rectangle 2"/>
          <p:cNvGrpSpPr>
            <a:grpSpLocks/>
          </p:cNvGrpSpPr>
          <p:nvPr/>
        </p:nvGrpSpPr>
        <p:grpSpPr bwMode="auto">
          <a:xfrm>
            <a:off x="5410200" y="2146800"/>
            <a:ext cx="1644596" cy="261941"/>
            <a:chOff x="33045" y="11067"/>
            <a:chExt cx="12915" cy="2205"/>
          </a:xfrm>
        </p:grpSpPr>
        <p:sp>
          <p:nvSpPr>
            <p:cNvPr id="177" name="Multi-Style Rectangle"/>
            <p:cNvSpPr>
              <a:spLocks/>
            </p:cNvSpPr>
            <p:nvPr/>
          </p:nvSpPr>
          <p:spPr bwMode="auto">
            <a:xfrm>
              <a:off x="33045" y="11067"/>
              <a:ext cx="12915" cy="681"/>
            </a:xfrm>
            <a:custGeom>
              <a:avLst/>
              <a:gdLst>
                <a:gd name="T0" fmla="*/ 0 w 1291500"/>
                <a:gd name="T1" fmla="*/ 0 h 68032"/>
                <a:gd name="T2" fmla="*/ 1291500 w 1291500"/>
                <a:gd name="T3" fmla="*/ 0 h 68032"/>
                <a:gd name="T4" fmla="*/ 1291500 w 1291500"/>
                <a:gd name="T5" fmla="*/ 68032 h 68032"/>
                <a:gd name="T6" fmla="*/ 0 w 1291500"/>
                <a:gd name="T7" fmla="*/ 68032 h 68032"/>
                <a:gd name="T8" fmla="*/ 0 w 1291500"/>
                <a:gd name="T9" fmla="*/ 0 h 68032"/>
                <a:gd name="T10" fmla="*/ 0 w 1291500"/>
                <a:gd name="T11" fmla="*/ 0 h 68032"/>
                <a:gd name="T12" fmla="*/ 1291500 w 12915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68032">
                  <a:moveTo>
                    <a:pt x="0" y="0"/>
                  </a:moveTo>
                  <a:lnTo>
                    <a:pt x="1291500" y="0"/>
                  </a:lnTo>
                  <a:lnTo>
                    <a:pt x="12915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300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Forme libre 178"/>
            <p:cNvSpPr>
              <a:spLocks/>
            </p:cNvSpPr>
            <p:nvPr/>
          </p:nvSpPr>
          <p:spPr bwMode="auto">
            <a:xfrm>
              <a:off x="33045" y="11787"/>
              <a:ext cx="12915" cy="1486"/>
            </a:xfrm>
            <a:custGeom>
              <a:avLst/>
              <a:gdLst>
                <a:gd name="T0" fmla="*/ 0 w 1291500"/>
                <a:gd name="T1" fmla="*/ 0 h 148571"/>
                <a:gd name="T2" fmla="*/ 1291500 w 1291500"/>
                <a:gd name="T3" fmla="*/ 0 h 148571"/>
                <a:gd name="T4" fmla="*/ 1291500 w 1291500"/>
                <a:gd name="T5" fmla="*/ 148571 h 148571"/>
                <a:gd name="T6" fmla="*/ 0 w 1291500"/>
                <a:gd name="T7" fmla="*/ 148571 h 148571"/>
                <a:gd name="T8" fmla="*/ 0 w 1291500"/>
                <a:gd name="T9" fmla="*/ 0 h 148571"/>
                <a:gd name="T10" fmla="*/ 0 w 1291500"/>
                <a:gd name="T11" fmla="*/ 0 h 148571"/>
                <a:gd name="T12" fmla="*/ 1291500 w 1291500"/>
                <a:gd name="T13" fmla="*/ 148571 h 14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148571">
                  <a:moveTo>
                    <a:pt x="0" y="0"/>
                  </a:moveTo>
                  <a:lnTo>
                    <a:pt x="1291500" y="0"/>
                  </a:lnTo>
                  <a:lnTo>
                    <a:pt x="1291500" y="148571"/>
                  </a:lnTo>
                  <a:lnTo>
                    <a:pt x="0" y="148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E7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 4"/>
            <p:cNvSpPr txBox="1">
              <a:spLocks noChangeArrowheads="1"/>
            </p:cNvSpPr>
            <p:nvPr/>
          </p:nvSpPr>
          <p:spPr bwMode="auto">
            <a:xfrm>
              <a:off x="33158" y="11748"/>
              <a:ext cx="1267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Secrétariat général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Bordure"/>
          <p:cNvGrpSpPr>
            <a:grpSpLocks/>
          </p:cNvGrpSpPr>
          <p:nvPr/>
        </p:nvGrpSpPr>
        <p:grpSpPr bwMode="auto">
          <a:xfrm>
            <a:off x="856525" y="914400"/>
            <a:ext cx="8576474" cy="5654549"/>
            <a:chOff x="60" y="-932"/>
            <a:chExt cx="67351" cy="47622"/>
          </a:xfrm>
        </p:grpSpPr>
        <p:grpSp>
          <p:nvGrpSpPr>
            <p:cNvPr id="16" name="Groupe 194"/>
            <p:cNvGrpSpPr>
              <a:grpSpLocks/>
            </p:cNvGrpSpPr>
            <p:nvPr/>
          </p:nvGrpSpPr>
          <p:grpSpPr bwMode="auto">
            <a:xfrm>
              <a:off x="60" y="-932"/>
              <a:ext cx="67351" cy="3968"/>
              <a:chOff x="60" y="-932"/>
              <a:chExt cx="67351" cy="3968"/>
            </a:xfrm>
          </p:grpSpPr>
          <p:sp>
            <p:nvSpPr>
              <p:cNvPr id="197" name="Forme libre 197"/>
              <p:cNvSpPr>
                <a:spLocks/>
              </p:cNvSpPr>
              <p:nvPr/>
            </p:nvSpPr>
            <p:spPr bwMode="auto">
              <a:xfrm>
                <a:off x="59215" y="60"/>
                <a:ext cx="227" cy="1984"/>
              </a:xfrm>
              <a:custGeom>
                <a:avLst/>
                <a:gdLst>
                  <a:gd name="T0" fmla="*/ 0 w 22677"/>
                  <a:gd name="T1" fmla="*/ 0 h 198425"/>
                  <a:gd name="T2" fmla="*/ 22677 w 22677"/>
                  <a:gd name="T3" fmla="*/ 0 h 198425"/>
                  <a:gd name="T4" fmla="*/ 22677 w 22677"/>
                  <a:gd name="T5" fmla="*/ 198425 h 198425"/>
                  <a:gd name="T6" fmla="*/ 0 w 22677"/>
                  <a:gd name="T7" fmla="*/ 198425 h 198425"/>
                  <a:gd name="T8" fmla="*/ 0 w 22677"/>
                  <a:gd name="T9" fmla="*/ 0 h 198425"/>
                  <a:gd name="T10" fmla="*/ 0 w 22677"/>
                  <a:gd name="T11" fmla="*/ 0 h 198425"/>
                  <a:gd name="T12" fmla="*/ 22677 w 22677"/>
                  <a:gd name="T13" fmla="*/ 198425 h 198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2677" h="198425">
                    <a:moveTo>
                      <a:pt x="0" y="0"/>
                    </a:moveTo>
                    <a:lnTo>
                      <a:pt x="22677" y="0"/>
                    </a:lnTo>
                    <a:lnTo>
                      <a:pt x="22677" y="198425"/>
                    </a:lnTo>
                    <a:lnTo>
                      <a:pt x="0" y="198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00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61" name="Forme multi-styles"/>
          <p:cNvSpPr>
            <a:spLocks/>
          </p:cNvSpPr>
          <p:nvPr/>
        </p:nvSpPr>
        <p:spPr bwMode="auto">
          <a:xfrm>
            <a:off x="7239000" y="3527085"/>
            <a:ext cx="1674821" cy="1060664"/>
          </a:xfrm>
          <a:custGeom>
            <a:avLst/>
            <a:gdLst>
              <a:gd name="T0" fmla="*/ 0 w 1233938"/>
              <a:gd name="T1" fmla="*/ 188811 h 377622"/>
              <a:gd name="T2" fmla="*/ 616969 w 1233938"/>
              <a:gd name="T3" fmla="*/ 0 h 377622"/>
              <a:gd name="T4" fmla="*/ 1233938 w 1233938"/>
              <a:gd name="T5" fmla="*/ 188811 h 377622"/>
              <a:gd name="T6" fmla="*/ 616969 w 1233938"/>
              <a:gd name="T7" fmla="*/ 377622 h 377622"/>
              <a:gd name="T8" fmla="*/ 0 60000 65536"/>
              <a:gd name="T9" fmla="*/ 0 60000 65536"/>
              <a:gd name="T10" fmla="*/ 0 60000 65536"/>
              <a:gd name="T11" fmla="*/ 0 60000 65536"/>
              <a:gd name="T12" fmla="*/ 0 w 1233938"/>
              <a:gd name="T13" fmla="*/ 0 h 377622"/>
              <a:gd name="T14" fmla="*/ 1233938 w 1233938"/>
              <a:gd name="T15" fmla="*/ 377622 h 377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938" h="377622">
                <a:moveTo>
                  <a:pt x="67972" y="0"/>
                </a:moveTo>
                <a:lnTo>
                  <a:pt x="1165966" y="0"/>
                </a:lnTo>
                <a:cubicBezTo>
                  <a:pt x="1203506" y="0"/>
                  <a:pt x="1233938" y="30431"/>
                  <a:pt x="1233938" y="67972"/>
                </a:cubicBezTo>
                <a:lnTo>
                  <a:pt x="1233938" y="309650"/>
                </a:lnTo>
                <a:cubicBezTo>
                  <a:pt x="1233938" y="347191"/>
                  <a:pt x="1203506" y="377622"/>
                  <a:pt x="1165966" y="377622"/>
                </a:cubicBezTo>
                <a:lnTo>
                  <a:pt x="67972" y="377622"/>
                </a:lnTo>
                <a:cubicBezTo>
                  <a:pt x="38334" y="377622"/>
                  <a:pt x="13128" y="358655"/>
                  <a:pt x="3829" y="332197"/>
                </a:cubicBezTo>
                <a:cubicBezTo>
                  <a:pt x="1349" y="325142"/>
                  <a:pt x="0" y="317553"/>
                  <a:pt x="0" y="309650"/>
                </a:cubicBezTo>
                <a:lnTo>
                  <a:pt x="0" y="67972"/>
                </a:lnTo>
                <a:cubicBezTo>
                  <a:pt x="0" y="30431"/>
                  <a:pt x="30431" y="0"/>
                  <a:pt x="67972" y="0"/>
                </a:cubicBezTo>
                <a:close/>
              </a:path>
            </a:pathLst>
          </a:custGeom>
          <a:solidFill>
            <a:srgbClr val="FFC000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Vice-rectorat de la Formation Supérieur de 3</a:t>
            </a:r>
            <a:r>
              <a:rPr kumimoji="0" lang="fr-FR" sz="1000" b="1" i="0" u="none" strike="noStrike" cap="none" normalizeH="0" baseline="3000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Cycle,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l‘Habilitation Universitaire, la Recherche Scientifique et la Formation Supérieure de Post-Graduation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2" name="Forme multi-styles"/>
          <p:cNvSpPr>
            <a:spLocks/>
          </p:cNvSpPr>
          <p:nvPr/>
        </p:nvSpPr>
        <p:spPr bwMode="auto">
          <a:xfrm>
            <a:off x="7239000" y="5654549"/>
            <a:ext cx="1676400" cy="609600"/>
          </a:xfrm>
          <a:custGeom>
            <a:avLst/>
            <a:gdLst>
              <a:gd name="T0" fmla="*/ 0 w 1164000"/>
              <a:gd name="T1" fmla="*/ 148500 h 297000"/>
              <a:gd name="T2" fmla="*/ 582000 w 1164000"/>
              <a:gd name="T3" fmla="*/ 0 h 297000"/>
              <a:gd name="T4" fmla="*/ 1164000 w 1164000"/>
              <a:gd name="T5" fmla="*/ 148500 h 297000"/>
              <a:gd name="T6" fmla="*/ 582000 w 1164000"/>
              <a:gd name="T7" fmla="*/ 297000 h 297000"/>
              <a:gd name="T8" fmla="*/ 0 60000 65536"/>
              <a:gd name="T9" fmla="*/ 0 60000 65536"/>
              <a:gd name="T10" fmla="*/ 0 60000 65536"/>
              <a:gd name="T11" fmla="*/ 0 60000 65536"/>
              <a:gd name="T12" fmla="*/ 0 w 1164000"/>
              <a:gd name="T13" fmla="*/ 0 h 297000"/>
              <a:gd name="T14" fmla="*/ 1164000 w 1164000"/>
              <a:gd name="T15" fmla="*/ 297000 h 29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4000" h="297000">
                <a:moveTo>
                  <a:pt x="53460" y="0"/>
                </a:moveTo>
                <a:lnTo>
                  <a:pt x="1110540" y="0"/>
                </a:lnTo>
                <a:cubicBezTo>
                  <a:pt x="1140066" y="0"/>
                  <a:pt x="1164000" y="23934"/>
                  <a:pt x="1164000" y="53460"/>
                </a:cubicBezTo>
                <a:lnTo>
                  <a:pt x="1164000" y="243540"/>
                </a:lnTo>
                <a:cubicBezTo>
                  <a:pt x="1164000" y="273066"/>
                  <a:pt x="1140066" y="297000"/>
                  <a:pt x="1110540" y="297000"/>
                </a:cubicBezTo>
                <a:lnTo>
                  <a:pt x="53460" y="297000"/>
                </a:lnTo>
                <a:cubicBezTo>
                  <a:pt x="23934" y="297000"/>
                  <a:pt x="0" y="273066"/>
                  <a:pt x="0" y="243540"/>
                </a:cubicBezTo>
                <a:lnTo>
                  <a:pt x="0" y="53460"/>
                </a:lnTo>
                <a:cubicBezTo>
                  <a:pt x="0" y="23934"/>
                  <a:pt x="23934" y="0"/>
                  <a:pt x="53460" y="0"/>
                </a:cubicBezTo>
                <a:close/>
              </a:path>
            </a:pathLst>
          </a:custGeom>
          <a:solidFill>
            <a:srgbClr val="FFC000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Vice-rectorat du Développement,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Prospective et l‘Orientation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3" name="Forme multi-styles"/>
          <p:cNvSpPr>
            <a:spLocks/>
          </p:cNvSpPr>
          <p:nvPr/>
        </p:nvSpPr>
        <p:spPr bwMode="auto">
          <a:xfrm>
            <a:off x="7227425" y="4663949"/>
            <a:ext cx="1676400" cy="914400"/>
          </a:xfrm>
          <a:custGeom>
            <a:avLst/>
            <a:gdLst>
              <a:gd name="T0" fmla="*/ 0 w 1202063"/>
              <a:gd name="T1" fmla="*/ 150428 h 300856"/>
              <a:gd name="T2" fmla="*/ 601031 w 1202063"/>
              <a:gd name="T3" fmla="*/ 0 h 300856"/>
              <a:gd name="T4" fmla="*/ 1202063 w 1202063"/>
              <a:gd name="T5" fmla="*/ 150428 h 300856"/>
              <a:gd name="T6" fmla="*/ 601031 w 1202063"/>
              <a:gd name="T7" fmla="*/ 300856 h 300856"/>
              <a:gd name="T8" fmla="*/ 0 60000 65536"/>
              <a:gd name="T9" fmla="*/ 0 60000 65536"/>
              <a:gd name="T10" fmla="*/ 0 60000 65536"/>
              <a:gd name="T11" fmla="*/ 0 60000 65536"/>
              <a:gd name="T12" fmla="*/ 0 w 1202063"/>
              <a:gd name="T13" fmla="*/ 0 h 300856"/>
              <a:gd name="T14" fmla="*/ 1202063 w 1202063"/>
              <a:gd name="T15" fmla="*/ 300856 h 300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2063" h="300856">
                <a:moveTo>
                  <a:pt x="54154" y="0"/>
                </a:moveTo>
                <a:lnTo>
                  <a:pt x="1147908" y="0"/>
                </a:lnTo>
                <a:cubicBezTo>
                  <a:pt x="1177818" y="0"/>
                  <a:pt x="1202063" y="24245"/>
                  <a:pt x="1202063" y="54154"/>
                </a:cubicBezTo>
                <a:lnTo>
                  <a:pt x="1202063" y="246702"/>
                </a:lnTo>
                <a:cubicBezTo>
                  <a:pt x="1202063" y="276611"/>
                  <a:pt x="1177818" y="300856"/>
                  <a:pt x="1147908" y="300856"/>
                </a:cubicBezTo>
                <a:lnTo>
                  <a:pt x="54154" y="300856"/>
                </a:lnTo>
                <a:cubicBezTo>
                  <a:pt x="24245" y="300856"/>
                  <a:pt x="0" y="276611"/>
                  <a:pt x="0" y="246702"/>
                </a:cubicBezTo>
                <a:lnTo>
                  <a:pt x="0" y="54154"/>
                </a:lnTo>
                <a:cubicBezTo>
                  <a:pt x="0" y="24245"/>
                  <a:pt x="24245" y="0"/>
                  <a:pt x="54154" y="0"/>
                </a:cubicBezTo>
                <a:close/>
              </a:path>
            </a:pathLst>
          </a:custGeom>
          <a:solidFill>
            <a:srgbClr val="FFC000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Vice rectorat des Relations Extérieures</a:t>
            </a:r>
            <a:r>
              <a:rPr lang="fr-FR" sz="1000" b="1" baseline="0" dirty="0" smtClean="0">
                <a:solidFill>
                  <a:srgbClr val="30303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fr-FR" sz="1000" b="1" dirty="0" smtClean="0">
                <a:solidFill>
                  <a:srgbClr val="30303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Coopération, l‘Animation et la Communication, et les Manifestations Scientifiques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5" name="Forme multi-styles"/>
          <p:cNvSpPr>
            <a:spLocks/>
          </p:cNvSpPr>
          <p:nvPr/>
        </p:nvSpPr>
        <p:spPr bwMode="auto">
          <a:xfrm>
            <a:off x="5435616" y="2526250"/>
            <a:ext cx="1571058" cy="483284"/>
          </a:xfrm>
          <a:custGeom>
            <a:avLst/>
            <a:gdLst>
              <a:gd name="T0" fmla="*/ 0 w 1041750"/>
              <a:gd name="T1" fmla="*/ 109143 h 218285"/>
              <a:gd name="T2" fmla="*/ 520875 w 1041750"/>
              <a:gd name="T3" fmla="*/ 0 h 218285"/>
              <a:gd name="T4" fmla="*/ 1041750 w 1041750"/>
              <a:gd name="T5" fmla="*/ 109143 h 218285"/>
              <a:gd name="T6" fmla="*/ 520875 w 1041750"/>
              <a:gd name="T7" fmla="*/ 218285 h 218285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8285"/>
              <a:gd name="T14" fmla="*/ 1041750 w 1041750"/>
              <a:gd name="T15" fmla="*/ 218285 h 218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8285">
                <a:moveTo>
                  <a:pt x="39291" y="0"/>
                </a:moveTo>
                <a:lnTo>
                  <a:pt x="1002459" y="0"/>
                </a:lnTo>
                <a:cubicBezTo>
                  <a:pt x="1024159" y="0"/>
                  <a:pt x="1041750" y="17591"/>
                  <a:pt x="1041750" y="39291"/>
                </a:cubicBezTo>
                <a:lnTo>
                  <a:pt x="1041750" y="178994"/>
                </a:lnTo>
                <a:cubicBezTo>
                  <a:pt x="1041750" y="200695"/>
                  <a:pt x="1024159" y="218285"/>
                  <a:pt x="1002459" y="218285"/>
                </a:cubicBezTo>
                <a:lnTo>
                  <a:pt x="39291" y="218285"/>
                </a:lnTo>
                <a:cubicBezTo>
                  <a:pt x="17591" y="218285"/>
                  <a:pt x="0" y="200695"/>
                  <a:pt x="0" y="178994"/>
                </a:cubicBezTo>
                <a:lnTo>
                  <a:pt x="0" y="39291"/>
                </a:lnTo>
                <a:cubicBezTo>
                  <a:pt x="0" y="17591"/>
                  <a:pt x="17591" y="0"/>
                  <a:pt x="3929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Sous-direction des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ersonnel s et de la formation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" name="Forme multi-styles"/>
          <p:cNvSpPr>
            <a:spLocks/>
          </p:cNvSpPr>
          <p:nvPr/>
        </p:nvSpPr>
        <p:spPr bwMode="auto">
          <a:xfrm>
            <a:off x="5435616" y="3083095"/>
            <a:ext cx="1571058" cy="483506"/>
          </a:xfrm>
          <a:custGeom>
            <a:avLst/>
            <a:gdLst>
              <a:gd name="T0" fmla="*/ 0 w 1041750"/>
              <a:gd name="T1" fmla="*/ 109142 h 218285"/>
              <a:gd name="T2" fmla="*/ 520875 w 1041750"/>
              <a:gd name="T3" fmla="*/ 0 h 218285"/>
              <a:gd name="T4" fmla="*/ 1041750 w 1041750"/>
              <a:gd name="T5" fmla="*/ 109142 h 218285"/>
              <a:gd name="T6" fmla="*/ 520875 w 1041750"/>
              <a:gd name="T7" fmla="*/ 218285 h 218285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8285"/>
              <a:gd name="T14" fmla="*/ 1041750 w 1041750"/>
              <a:gd name="T15" fmla="*/ 218285 h 218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8285">
                <a:moveTo>
                  <a:pt x="39291" y="0"/>
                </a:moveTo>
                <a:lnTo>
                  <a:pt x="1002456" y="0"/>
                </a:lnTo>
                <a:cubicBezTo>
                  <a:pt x="1024158" y="0"/>
                  <a:pt x="1041750" y="17591"/>
                  <a:pt x="1041750" y="39291"/>
                </a:cubicBezTo>
                <a:lnTo>
                  <a:pt x="1041750" y="178994"/>
                </a:lnTo>
                <a:cubicBezTo>
                  <a:pt x="1041750" y="200695"/>
                  <a:pt x="1024158" y="218285"/>
                  <a:pt x="1002456" y="218285"/>
                </a:cubicBezTo>
                <a:lnTo>
                  <a:pt x="39291" y="218285"/>
                </a:lnTo>
                <a:cubicBezTo>
                  <a:pt x="17591" y="218285"/>
                  <a:pt x="0" y="200695"/>
                  <a:pt x="0" y="178994"/>
                </a:cubicBezTo>
                <a:lnTo>
                  <a:pt x="0" y="39291"/>
                </a:lnTo>
                <a:cubicBezTo>
                  <a:pt x="0" y="17591"/>
                  <a:pt x="17591" y="0"/>
                  <a:pt x="3929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Sous -direction du budget et de la comptabilité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" name="Forme multi-styles"/>
          <p:cNvSpPr>
            <a:spLocks/>
          </p:cNvSpPr>
          <p:nvPr/>
        </p:nvSpPr>
        <p:spPr bwMode="auto">
          <a:xfrm>
            <a:off x="5435616" y="3669767"/>
            <a:ext cx="1571058" cy="483284"/>
          </a:xfrm>
          <a:custGeom>
            <a:avLst/>
            <a:gdLst>
              <a:gd name="T0" fmla="*/ 0 w 1041750"/>
              <a:gd name="T1" fmla="*/ 109142 h 218285"/>
              <a:gd name="T2" fmla="*/ 520875 w 1041750"/>
              <a:gd name="T3" fmla="*/ 0 h 218285"/>
              <a:gd name="T4" fmla="*/ 1041750 w 1041750"/>
              <a:gd name="T5" fmla="*/ 109142 h 218285"/>
              <a:gd name="T6" fmla="*/ 520875 w 1041750"/>
              <a:gd name="T7" fmla="*/ 218285 h 218285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8285"/>
              <a:gd name="T14" fmla="*/ 1041750 w 1041750"/>
              <a:gd name="T15" fmla="*/ 218285 h 218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8285">
                <a:moveTo>
                  <a:pt x="39291" y="0"/>
                </a:moveTo>
                <a:lnTo>
                  <a:pt x="1002456" y="0"/>
                </a:lnTo>
                <a:cubicBezTo>
                  <a:pt x="1024158" y="0"/>
                  <a:pt x="1041750" y="17591"/>
                  <a:pt x="1041750" y="39291"/>
                </a:cubicBezTo>
                <a:lnTo>
                  <a:pt x="1041750" y="178994"/>
                </a:lnTo>
                <a:cubicBezTo>
                  <a:pt x="1041750" y="200695"/>
                  <a:pt x="1024158" y="218285"/>
                  <a:pt x="1002456" y="218285"/>
                </a:cubicBezTo>
                <a:lnTo>
                  <a:pt x="39291" y="218285"/>
                </a:lnTo>
                <a:cubicBezTo>
                  <a:pt x="17591" y="218285"/>
                  <a:pt x="0" y="200695"/>
                  <a:pt x="0" y="178994"/>
                </a:cubicBezTo>
                <a:lnTo>
                  <a:pt x="0" y="39291"/>
                </a:lnTo>
                <a:cubicBezTo>
                  <a:pt x="0" y="17591"/>
                  <a:pt x="17591" y="0"/>
                  <a:pt x="3929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Sous -direction des moyens et de la maintenance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8" name="Forme multi-styles"/>
          <p:cNvSpPr>
            <a:spLocks/>
          </p:cNvSpPr>
          <p:nvPr/>
        </p:nvSpPr>
        <p:spPr bwMode="auto">
          <a:xfrm>
            <a:off x="5450265" y="4237352"/>
            <a:ext cx="1551302" cy="536874"/>
          </a:xfrm>
          <a:custGeom>
            <a:avLst/>
            <a:gdLst>
              <a:gd name="T0" fmla="*/ 0 w 1028625"/>
              <a:gd name="T1" fmla="*/ 138428 h 276856"/>
              <a:gd name="T2" fmla="*/ 514313 w 1028625"/>
              <a:gd name="T3" fmla="*/ 0 h 276856"/>
              <a:gd name="T4" fmla="*/ 1028625 w 1028625"/>
              <a:gd name="T5" fmla="*/ 138428 h 276856"/>
              <a:gd name="T6" fmla="*/ 514313 w 1028625"/>
              <a:gd name="T7" fmla="*/ 276856 h 276856"/>
              <a:gd name="T8" fmla="*/ 0 60000 65536"/>
              <a:gd name="T9" fmla="*/ 0 60000 65536"/>
              <a:gd name="T10" fmla="*/ 0 60000 65536"/>
              <a:gd name="T11" fmla="*/ 0 60000 65536"/>
              <a:gd name="T12" fmla="*/ 0 w 1028625"/>
              <a:gd name="T13" fmla="*/ 0 h 276856"/>
              <a:gd name="T14" fmla="*/ 1028625 w 1028625"/>
              <a:gd name="T15" fmla="*/ 276856 h 276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8625" h="276856">
                <a:moveTo>
                  <a:pt x="49834" y="0"/>
                </a:moveTo>
                <a:lnTo>
                  <a:pt x="978791" y="0"/>
                </a:lnTo>
                <a:cubicBezTo>
                  <a:pt x="1006314" y="0"/>
                  <a:pt x="1028625" y="22311"/>
                  <a:pt x="1028625" y="49834"/>
                </a:cubicBezTo>
                <a:lnTo>
                  <a:pt x="1028625" y="227022"/>
                </a:lnTo>
                <a:cubicBezTo>
                  <a:pt x="1028625" y="254545"/>
                  <a:pt x="1006314" y="276856"/>
                  <a:pt x="978791" y="276856"/>
                </a:cubicBezTo>
                <a:lnTo>
                  <a:pt x="49834" y="276856"/>
                </a:lnTo>
                <a:cubicBezTo>
                  <a:pt x="22311" y="276856"/>
                  <a:pt x="0" y="254545"/>
                  <a:pt x="0" y="227022"/>
                </a:cubicBezTo>
                <a:lnTo>
                  <a:pt x="0" y="49834"/>
                </a:lnTo>
                <a:cubicBezTo>
                  <a:pt x="0" y="22311"/>
                  <a:pt x="22311" y="0"/>
                  <a:pt x="49834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Sous -direction des activités scientifiques, culturelles et sportives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Rectangle 2"/>
          <p:cNvGrpSpPr>
            <a:grpSpLocks/>
          </p:cNvGrpSpPr>
          <p:nvPr/>
        </p:nvGrpSpPr>
        <p:grpSpPr bwMode="auto">
          <a:xfrm>
            <a:off x="3336239" y="1576304"/>
            <a:ext cx="1983575" cy="270729"/>
            <a:chOff x="26861" y="6147"/>
            <a:chExt cx="15577" cy="2280"/>
          </a:xfrm>
        </p:grpSpPr>
        <p:sp>
          <p:nvSpPr>
            <p:cNvPr id="273" name="Multi-Style Rectangle"/>
            <p:cNvSpPr>
              <a:spLocks/>
            </p:cNvSpPr>
            <p:nvPr/>
          </p:nvSpPr>
          <p:spPr bwMode="auto">
            <a:xfrm>
              <a:off x="26861" y="6147"/>
              <a:ext cx="15577" cy="681"/>
            </a:xfrm>
            <a:custGeom>
              <a:avLst/>
              <a:gdLst>
                <a:gd name="T0" fmla="*/ 0 w 1557750"/>
                <a:gd name="T1" fmla="*/ 0 h 68032"/>
                <a:gd name="T2" fmla="*/ 1557750 w 1557750"/>
                <a:gd name="T3" fmla="*/ 0 h 68032"/>
                <a:gd name="T4" fmla="*/ 1557750 w 1557750"/>
                <a:gd name="T5" fmla="*/ 68032 h 68032"/>
                <a:gd name="T6" fmla="*/ 0 w 1557750"/>
                <a:gd name="T7" fmla="*/ 68032 h 68032"/>
                <a:gd name="T8" fmla="*/ 0 w 1557750"/>
                <a:gd name="T9" fmla="*/ 0 h 68032"/>
                <a:gd name="T10" fmla="*/ 0 w 1557750"/>
                <a:gd name="T11" fmla="*/ 0 h 68032"/>
                <a:gd name="T12" fmla="*/ 1557750 w 155775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68032">
                  <a:moveTo>
                    <a:pt x="0" y="0"/>
                  </a:moveTo>
                  <a:lnTo>
                    <a:pt x="1557750" y="0"/>
                  </a:lnTo>
                  <a:lnTo>
                    <a:pt x="155775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A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4" name="Forme libre 274"/>
            <p:cNvSpPr>
              <a:spLocks/>
            </p:cNvSpPr>
            <p:nvPr/>
          </p:nvSpPr>
          <p:spPr bwMode="auto">
            <a:xfrm>
              <a:off x="26861" y="6867"/>
              <a:ext cx="15577" cy="1560"/>
            </a:xfrm>
            <a:custGeom>
              <a:avLst/>
              <a:gdLst>
                <a:gd name="T0" fmla="*/ 0 w 1557750"/>
                <a:gd name="T1" fmla="*/ 0 h 156000"/>
                <a:gd name="T2" fmla="*/ 1557750 w 1557750"/>
                <a:gd name="T3" fmla="*/ 0 h 156000"/>
                <a:gd name="T4" fmla="*/ 1557750 w 1557750"/>
                <a:gd name="T5" fmla="*/ 156000 h 156000"/>
                <a:gd name="T6" fmla="*/ 0 w 1557750"/>
                <a:gd name="T7" fmla="*/ 156000 h 156000"/>
                <a:gd name="T8" fmla="*/ 0 w 1557750"/>
                <a:gd name="T9" fmla="*/ 0 h 156000"/>
                <a:gd name="T10" fmla="*/ 0 w 1557750"/>
                <a:gd name="T11" fmla="*/ 0 h 156000"/>
                <a:gd name="T12" fmla="*/ 1557750 w 1557750"/>
                <a:gd name="T13" fmla="*/ 156000 h 15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156000">
                  <a:moveTo>
                    <a:pt x="0" y="0"/>
                  </a:moveTo>
                  <a:lnTo>
                    <a:pt x="1557750" y="0"/>
                  </a:lnTo>
                  <a:lnTo>
                    <a:pt x="1557750" y="156000"/>
                  </a:lnTo>
                  <a:lnTo>
                    <a:pt x="0" y="15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2F0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 5"/>
            <p:cNvSpPr txBox="1">
              <a:spLocks noChangeArrowheads="1"/>
            </p:cNvSpPr>
            <p:nvPr/>
          </p:nvSpPr>
          <p:spPr bwMode="auto">
            <a:xfrm>
              <a:off x="26974" y="6828"/>
              <a:ext cx="15338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Conseil de direction</a:t>
              </a:r>
              <a:endParaRPr kumimoji="0" lang="fr-FR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Rectangle 2"/>
          <p:cNvGrpSpPr>
            <a:grpSpLocks/>
          </p:cNvGrpSpPr>
          <p:nvPr/>
        </p:nvGrpSpPr>
        <p:grpSpPr bwMode="auto">
          <a:xfrm>
            <a:off x="419100" y="1387349"/>
            <a:ext cx="2247501" cy="363030"/>
            <a:chOff x="5722" y="4707"/>
            <a:chExt cx="15577" cy="2280"/>
          </a:xfrm>
        </p:grpSpPr>
        <p:sp>
          <p:nvSpPr>
            <p:cNvPr id="276" name="Multi-Style Rectangle"/>
            <p:cNvSpPr>
              <a:spLocks/>
            </p:cNvSpPr>
            <p:nvPr/>
          </p:nvSpPr>
          <p:spPr bwMode="auto">
            <a:xfrm>
              <a:off x="5722" y="4707"/>
              <a:ext cx="15578" cy="681"/>
            </a:xfrm>
            <a:custGeom>
              <a:avLst/>
              <a:gdLst>
                <a:gd name="T0" fmla="*/ 0 w 1557750"/>
                <a:gd name="T1" fmla="*/ 0 h 68032"/>
                <a:gd name="T2" fmla="*/ 1557750 w 1557750"/>
                <a:gd name="T3" fmla="*/ 0 h 68032"/>
                <a:gd name="T4" fmla="*/ 1557750 w 1557750"/>
                <a:gd name="T5" fmla="*/ 68032 h 68032"/>
                <a:gd name="T6" fmla="*/ 0 w 1557750"/>
                <a:gd name="T7" fmla="*/ 68032 h 68032"/>
                <a:gd name="T8" fmla="*/ 0 w 1557750"/>
                <a:gd name="T9" fmla="*/ 0 h 68032"/>
                <a:gd name="T10" fmla="*/ 0 w 1557750"/>
                <a:gd name="T11" fmla="*/ 0 h 68032"/>
                <a:gd name="T12" fmla="*/ 1557750 w 155775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68032">
                  <a:moveTo>
                    <a:pt x="0" y="0"/>
                  </a:moveTo>
                  <a:lnTo>
                    <a:pt x="1557750" y="0"/>
                  </a:lnTo>
                  <a:lnTo>
                    <a:pt x="155775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A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7" name="Forme libre 277"/>
            <p:cNvSpPr>
              <a:spLocks/>
            </p:cNvSpPr>
            <p:nvPr/>
          </p:nvSpPr>
          <p:spPr bwMode="auto">
            <a:xfrm>
              <a:off x="5722" y="5427"/>
              <a:ext cx="15578" cy="1560"/>
            </a:xfrm>
            <a:custGeom>
              <a:avLst/>
              <a:gdLst>
                <a:gd name="T0" fmla="*/ 0 w 1557750"/>
                <a:gd name="T1" fmla="*/ 0 h 156000"/>
                <a:gd name="T2" fmla="*/ 1557750 w 1557750"/>
                <a:gd name="T3" fmla="*/ 0 h 156000"/>
                <a:gd name="T4" fmla="*/ 1557750 w 1557750"/>
                <a:gd name="T5" fmla="*/ 156000 h 156000"/>
                <a:gd name="T6" fmla="*/ 0 w 1557750"/>
                <a:gd name="T7" fmla="*/ 156000 h 156000"/>
                <a:gd name="T8" fmla="*/ 0 w 1557750"/>
                <a:gd name="T9" fmla="*/ 0 h 156000"/>
                <a:gd name="T10" fmla="*/ 0 w 1557750"/>
                <a:gd name="T11" fmla="*/ 0 h 156000"/>
                <a:gd name="T12" fmla="*/ 1557750 w 1557750"/>
                <a:gd name="T13" fmla="*/ 156000 h 15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57750" h="156000">
                  <a:moveTo>
                    <a:pt x="0" y="0"/>
                  </a:moveTo>
                  <a:lnTo>
                    <a:pt x="1557750" y="0"/>
                  </a:lnTo>
                  <a:lnTo>
                    <a:pt x="1557750" y="156000"/>
                  </a:lnTo>
                  <a:lnTo>
                    <a:pt x="0" y="15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2F0"/>
            </a:solidFill>
            <a:ln w="6000">
              <a:solidFill>
                <a:srgbClr val="00998A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 6"/>
            <p:cNvSpPr txBox="1">
              <a:spLocks noChangeArrowheads="1"/>
            </p:cNvSpPr>
            <p:nvPr/>
          </p:nvSpPr>
          <p:spPr bwMode="auto">
            <a:xfrm>
              <a:off x="5835" y="5388"/>
              <a:ext cx="15338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Conseil d'administration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Rectangle 2"/>
          <p:cNvGrpSpPr>
            <a:grpSpLocks/>
          </p:cNvGrpSpPr>
          <p:nvPr/>
        </p:nvGrpSpPr>
        <p:grpSpPr bwMode="auto">
          <a:xfrm>
            <a:off x="7228654" y="2156325"/>
            <a:ext cx="1644596" cy="261941"/>
            <a:chOff x="49464" y="11067"/>
            <a:chExt cx="12915" cy="2205"/>
          </a:xfrm>
        </p:grpSpPr>
        <p:sp>
          <p:nvSpPr>
            <p:cNvPr id="279" name="Multi-Style Rectangle"/>
            <p:cNvSpPr>
              <a:spLocks/>
            </p:cNvSpPr>
            <p:nvPr/>
          </p:nvSpPr>
          <p:spPr bwMode="auto">
            <a:xfrm>
              <a:off x="49464" y="11067"/>
              <a:ext cx="12915" cy="681"/>
            </a:xfrm>
            <a:custGeom>
              <a:avLst/>
              <a:gdLst>
                <a:gd name="T0" fmla="*/ 0 w 1291500"/>
                <a:gd name="T1" fmla="*/ 0 h 68032"/>
                <a:gd name="T2" fmla="*/ 1291500 w 1291500"/>
                <a:gd name="T3" fmla="*/ 0 h 68032"/>
                <a:gd name="T4" fmla="*/ 1291500 w 1291500"/>
                <a:gd name="T5" fmla="*/ 68032 h 68032"/>
                <a:gd name="T6" fmla="*/ 0 w 1291500"/>
                <a:gd name="T7" fmla="*/ 68032 h 68032"/>
                <a:gd name="T8" fmla="*/ 0 w 1291500"/>
                <a:gd name="T9" fmla="*/ 0 h 68032"/>
                <a:gd name="T10" fmla="*/ 0 w 1291500"/>
                <a:gd name="T11" fmla="*/ 0 h 68032"/>
                <a:gd name="T12" fmla="*/ 1291500 w 12915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68032">
                  <a:moveTo>
                    <a:pt x="0" y="0"/>
                  </a:moveTo>
                  <a:lnTo>
                    <a:pt x="1291500" y="0"/>
                  </a:lnTo>
                  <a:lnTo>
                    <a:pt x="12915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300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0" name="Forme libre 280"/>
            <p:cNvSpPr>
              <a:spLocks/>
            </p:cNvSpPr>
            <p:nvPr/>
          </p:nvSpPr>
          <p:spPr bwMode="auto">
            <a:xfrm>
              <a:off x="49464" y="11787"/>
              <a:ext cx="12915" cy="1486"/>
            </a:xfrm>
            <a:custGeom>
              <a:avLst/>
              <a:gdLst>
                <a:gd name="T0" fmla="*/ 0 w 1291500"/>
                <a:gd name="T1" fmla="*/ 0 h 148571"/>
                <a:gd name="T2" fmla="*/ 1291500 w 1291500"/>
                <a:gd name="T3" fmla="*/ 0 h 148571"/>
                <a:gd name="T4" fmla="*/ 1291500 w 1291500"/>
                <a:gd name="T5" fmla="*/ 148571 h 148571"/>
                <a:gd name="T6" fmla="*/ 0 w 1291500"/>
                <a:gd name="T7" fmla="*/ 148571 h 148571"/>
                <a:gd name="T8" fmla="*/ 0 w 1291500"/>
                <a:gd name="T9" fmla="*/ 0 h 148571"/>
                <a:gd name="T10" fmla="*/ 0 w 1291500"/>
                <a:gd name="T11" fmla="*/ 0 h 148571"/>
                <a:gd name="T12" fmla="*/ 1291500 w 1291500"/>
                <a:gd name="T13" fmla="*/ 148571 h 14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148571">
                  <a:moveTo>
                    <a:pt x="0" y="0"/>
                  </a:moveTo>
                  <a:lnTo>
                    <a:pt x="1291500" y="0"/>
                  </a:lnTo>
                  <a:lnTo>
                    <a:pt x="1291500" y="148571"/>
                  </a:lnTo>
                  <a:lnTo>
                    <a:pt x="0" y="148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E7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 7"/>
            <p:cNvSpPr txBox="1">
              <a:spLocks noChangeArrowheads="1"/>
            </p:cNvSpPr>
            <p:nvPr/>
          </p:nvSpPr>
          <p:spPr bwMode="auto">
            <a:xfrm>
              <a:off x="49577" y="11748"/>
              <a:ext cx="1267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04 Vice-Rectorats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Rectangle 2"/>
          <p:cNvGrpSpPr>
            <a:grpSpLocks/>
          </p:cNvGrpSpPr>
          <p:nvPr/>
        </p:nvGrpSpPr>
        <p:grpSpPr bwMode="auto">
          <a:xfrm>
            <a:off x="175550" y="2149349"/>
            <a:ext cx="1194457" cy="495267"/>
            <a:chOff x="2510" y="13842"/>
            <a:chExt cx="12983" cy="4171"/>
          </a:xfrm>
        </p:grpSpPr>
        <p:sp>
          <p:nvSpPr>
            <p:cNvPr id="282" name="Multi-Style Rectangle"/>
            <p:cNvSpPr>
              <a:spLocks/>
            </p:cNvSpPr>
            <p:nvPr/>
          </p:nvSpPr>
          <p:spPr bwMode="auto">
            <a:xfrm>
              <a:off x="2578" y="13842"/>
              <a:ext cx="12915" cy="680"/>
            </a:xfrm>
            <a:custGeom>
              <a:avLst/>
              <a:gdLst>
                <a:gd name="T0" fmla="*/ 0 w 1291500"/>
                <a:gd name="T1" fmla="*/ 0 h 68032"/>
                <a:gd name="T2" fmla="*/ 1291500 w 1291500"/>
                <a:gd name="T3" fmla="*/ 0 h 68032"/>
                <a:gd name="T4" fmla="*/ 1291500 w 1291500"/>
                <a:gd name="T5" fmla="*/ 68032 h 68032"/>
                <a:gd name="T6" fmla="*/ 0 w 1291500"/>
                <a:gd name="T7" fmla="*/ 68032 h 68032"/>
                <a:gd name="T8" fmla="*/ 0 w 1291500"/>
                <a:gd name="T9" fmla="*/ 0 h 68032"/>
                <a:gd name="T10" fmla="*/ 0 w 1291500"/>
                <a:gd name="T11" fmla="*/ 0 h 68032"/>
                <a:gd name="T12" fmla="*/ 1291500 w 12915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68032">
                  <a:moveTo>
                    <a:pt x="0" y="0"/>
                  </a:moveTo>
                  <a:lnTo>
                    <a:pt x="1291500" y="0"/>
                  </a:lnTo>
                  <a:lnTo>
                    <a:pt x="12915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300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3" name="Forme libre 283"/>
            <p:cNvSpPr>
              <a:spLocks/>
            </p:cNvSpPr>
            <p:nvPr/>
          </p:nvSpPr>
          <p:spPr bwMode="auto">
            <a:xfrm>
              <a:off x="2578" y="14562"/>
              <a:ext cx="12915" cy="3451"/>
            </a:xfrm>
            <a:custGeom>
              <a:avLst/>
              <a:gdLst>
                <a:gd name="T0" fmla="*/ 0 w 1291500"/>
                <a:gd name="T1" fmla="*/ 0 h 148571"/>
                <a:gd name="T2" fmla="*/ 1291500 w 1291500"/>
                <a:gd name="T3" fmla="*/ 0 h 148571"/>
                <a:gd name="T4" fmla="*/ 1291500 w 1291500"/>
                <a:gd name="T5" fmla="*/ 148571 h 148571"/>
                <a:gd name="T6" fmla="*/ 0 w 1291500"/>
                <a:gd name="T7" fmla="*/ 148571 h 148571"/>
                <a:gd name="T8" fmla="*/ 0 w 1291500"/>
                <a:gd name="T9" fmla="*/ 0 h 148571"/>
                <a:gd name="T10" fmla="*/ 0 w 1291500"/>
                <a:gd name="T11" fmla="*/ 0 h 148571"/>
                <a:gd name="T12" fmla="*/ 1291500 w 1291500"/>
                <a:gd name="T13" fmla="*/ 148571 h 14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148571">
                  <a:moveTo>
                    <a:pt x="0" y="0"/>
                  </a:moveTo>
                  <a:lnTo>
                    <a:pt x="1291500" y="0"/>
                  </a:lnTo>
                  <a:lnTo>
                    <a:pt x="1291500" y="148571"/>
                  </a:lnTo>
                  <a:lnTo>
                    <a:pt x="0" y="148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E7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 8"/>
            <p:cNvSpPr txBox="1">
              <a:spLocks noChangeArrowheads="1"/>
            </p:cNvSpPr>
            <p:nvPr/>
          </p:nvSpPr>
          <p:spPr bwMode="auto">
            <a:xfrm>
              <a:off x="2510" y="14401"/>
              <a:ext cx="12675" cy="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Bibliothèque centrale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Rectangle 2"/>
          <p:cNvGrpSpPr>
            <a:grpSpLocks/>
          </p:cNvGrpSpPr>
          <p:nvPr/>
        </p:nvGrpSpPr>
        <p:grpSpPr bwMode="auto">
          <a:xfrm>
            <a:off x="3365774" y="2146800"/>
            <a:ext cx="1723806" cy="261941"/>
            <a:chOff x="16818" y="11067"/>
            <a:chExt cx="12915" cy="2205"/>
          </a:xfrm>
        </p:grpSpPr>
        <p:sp>
          <p:nvSpPr>
            <p:cNvPr id="285" name="Multi-Style Rectangle"/>
            <p:cNvSpPr>
              <a:spLocks/>
            </p:cNvSpPr>
            <p:nvPr/>
          </p:nvSpPr>
          <p:spPr bwMode="auto">
            <a:xfrm>
              <a:off x="16818" y="11067"/>
              <a:ext cx="12915" cy="681"/>
            </a:xfrm>
            <a:custGeom>
              <a:avLst/>
              <a:gdLst>
                <a:gd name="T0" fmla="*/ 0 w 1291500"/>
                <a:gd name="T1" fmla="*/ 0 h 68032"/>
                <a:gd name="T2" fmla="*/ 1291500 w 1291500"/>
                <a:gd name="T3" fmla="*/ 0 h 68032"/>
                <a:gd name="T4" fmla="*/ 1291500 w 1291500"/>
                <a:gd name="T5" fmla="*/ 68032 h 68032"/>
                <a:gd name="T6" fmla="*/ 0 w 1291500"/>
                <a:gd name="T7" fmla="*/ 68032 h 68032"/>
                <a:gd name="T8" fmla="*/ 0 w 1291500"/>
                <a:gd name="T9" fmla="*/ 0 h 68032"/>
                <a:gd name="T10" fmla="*/ 0 w 1291500"/>
                <a:gd name="T11" fmla="*/ 0 h 68032"/>
                <a:gd name="T12" fmla="*/ 1291500 w 12915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68032">
                  <a:moveTo>
                    <a:pt x="0" y="0"/>
                  </a:moveTo>
                  <a:lnTo>
                    <a:pt x="1291500" y="0"/>
                  </a:lnTo>
                  <a:lnTo>
                    <a:pt x="12915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300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6" name="Forme libre 286"/>
            <p:cNvSpPr>
              <a:spLocks/>
            </p:cNvSpPr>
            <p:nvPr/>
          </p:nvSpPr>
          <p:spPr bwMode="auto">
            <a:xfrm>
              <a:off x="16818" y="11787"/>
              <a:ext cx="12915" cy="1486"/>
            </a:xfrm>
            <a:custGeom>
              <a:avLst/>
              <a:gdLst>
                <a:gd name="T0" fmla="*/ 0 w 1291500"/>
                <a:gd name="T1" fmla="*/ 0 h 148571"/>
                <a:gd name="T2" fmla="*/ 1291500 w 1291500"/>
                <a:gd name="T3" fmla="*/ 0 h 148571"/>
                <a:gd name="T4" fmla="*/ 1291500 w 1291500"/>
                <a:gd name="T5" fmla="*/ 148571 h 148571"/>
                <a:gd name="T6" fmla="*/ 0 w 1291500"/>
                <a:gd name="T7" fmla="*/ 148571 h 148571"/>
                <a:gd name="T8" fmla="*/ 0 w 1291500"/>
                <a:gd name="T9" fmla="*/ 0 h 148571"/>
                <a:gd name="T10" fmla="*/ 0 w 1291500"/>
                <a:gd name="T11" fmla="*/ 0 h 148571"/>
                <a:gd name="T12" fmla="*/ 1291500 w 1291500"/>
                <a:gd name="T13" fmla="*/ 148571 h 14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148571">
                  <a:moveTo>
                    <a:pt x="0" y="0"/>
                  </a:moveTo>
                  <a:lnTo>
                    <a:pt x="1291500" y="0"/>
                  </a:lnTo>
                  <a:lnTo>
                    <a:pt x="1291500" y="148571"/>
                  </a:lnTo>
                  <a:lnTo>
                    <a:pt x="0" y="148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E7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4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 9"/>
            <p:cNvSpPr txBox="1">
              <a:spLocks noChangeArrowheads="1"/>
            </p:cNvSpPr>
            <p:nvPr/>
          </p:nvSpPr>
          <p:spPr bwMode="auto">
            <a:xfrm>
              <a:off x="16932" y="11748"/>
              <a:ext cx="1267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08 Facultés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7" name="Forme multi-styles"/>
          <p:cNvSpPr>
            <a:spLocks/>
          </p:cNvSpPr>
          <p:nvPr/>
        </p:nvSpPr>
        <p:spPr bwMode="auto">
          <a:xfrm>
            <a:off x="3375081" y="2626300"/>
            <a:ext cx="1685924" cy="285049"/>
          </a:xfrm>
          <a:custGeom>
            <a:avLst/>
            <a:gdLst>
              <a:gd name="T0" fmla="*/ 0 w 1041750"/>
              <a:gd name="T1" fmla="*/ 83285 h 166571"/>
              <a:gd name="T2" fmla="*/ 520875 w 1041750"/>
              <a:gd name="T3" fmla="*/ 0 h 166571"/>
              <a:gd name="T4" fmla="*/ 1041750 w 1041750"/>
              <a:gd name="T5" fmla="*/ 83285 h 166571"/>
              <a:gd name="T6" fmla="*/ 520875 w 1041750"/>
              <a:gd name="T7" fmla="*/ 166571 h 166571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166571"/>
              <a:gd name="T14" fmla="*/ 1041750 w 1041750"/>
              <a:gd name="T15" fmla="*/ 166571 h 166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166571">
                <a:moveTo>
                  <a:pt x="29983" y="0"/>
                </a:moveTo>
                <a:lnTo>
                  <a:pt x="1011767" y="0"/>
                </a:lnTo>
                <a:cubicBezTo>
                  <a:pt x="1028327" y="0"/>
                  <a:pt x="1041750" y="13423"/>
                  <a:pt x="1041750" y="29983"/>
                </a:cubicBezTo>
                <a:lnTo>
                  <a:pt x="1041750" y="136588"/>
                </a:lnTo>
                <a:cubicBezTo>
                  <a:pt x="1041750" y="153148"/>
                  <a:pt x="1028327" y="166571"/>
                  <a:pt x="1011767" y="166571"/>
                </a:cubicBezTo>
                <a:lnTo>
                  <a:pt x="29983" y="166571"/>
                </a:lnTo>
                <a:cubicBezTo>
                  <a:pt x="13423" y="166571"/>
                  <a:pt x="0" y="153148"/>
                  <a:pt x="0" y="136588"/>
                </a:cubicBezTo>
                <a:lnTo>
                  <a:pt x="0" y="29983"/>
                </a:lnTo>
                <a:cubicBezTo>
                  <a:pt x="0" y="13423"/>
                  <a:pt x="13423" y="0"/>
                  <a:pt x="29983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Technologie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8" name="Forme multi-styles"/>
          <p:cNvSpPr>
            <a:spLocks/>
          </p:cNvSpPr>
          <p:nvPr/>
        </p:nvSpPr>
        <p:spPr bwMode="auto">
          <a:xfrm>
            <a:off x="3375082" y="3369717"/>
            <a:ext cx="1669390" cy="456032"/>
          </a:xfrm>
          <a:custGeom>
            <a:avLst/>
            <a:gdLst>
              <a:gd name="T0" fmla="*/ 0 w 1041750"/>
              <a:gd name="T1" fmla="*/ 108428 h 216856"/>
              <a:gd name="T2" fmla="*/ 520875 w 1041750"/>
              <a:gd name="T3" fmla="*/ 0 h 216856"/>
              <a:gd name="T4" fmla="*/ 1041750 w 1041750"/>
              <a:gd name="T5" fmla="*/ 108428 h 216856"/>
              <a:gd name="T6" fmla="*/ 520875 w 1041750"/>
              <a:gd name="T7" fmla="*/ 216856 h 216856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6856"/>
              <a:gd name="T14" fmla="*/ 1041750 w 1041750"/>
              <a:gd name="T15" fmla="*/ 216856 h 216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6856">
                <a:moveTo>
                  <a:pt x="39034" y="0"/>
                </a:moveTo>
                <a:lnTo>
                  <a:pt x="1002716" y="0"/>
                </a:lnTo>
                <a:cubicBezTo>
                  <a:pt x="1024274" y="0"/>
                  <a:pt x="1041750" y="17476"/>
                  <a:pt x="1041750" y="39034"/>
                </a:cubicBezTo>
                <a:lnTo>
                  <a:pt x="1041750" y="177822"/>
                </a:lnTo>
                <a:cubicBezTo>
                  <a:pt x="1041750" y="199381"/>
                  <a:pt x="1024274" y="216856"/>
                  <a:pt x="1002716" y="216856"/>
                </a:cubicBezTo>
                <a:lnTo>
                  <a:pt x="39034" y="216856"/>
                </a:lnTo>
                <a:cubicBezTo>
                  <a:pt x="17476" y="216856"/>
                  <a:pt x="0" y="199381"/>
                  <a:pt x="0" y="177822"/>
                </a:cubicBezTo>
                <a:lnTo>
                  <a:pt x="0" y="39034"/>
                </a:lnTo>
                <a:cubicBezTo>
                  <a:pt x="0" y="17476"/>
                  <a:pt x="17476" y="0"/>
                  <a:pt x="39034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Sciences de la Nature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et de la Vie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9" name="Forme multi-styles"/>
          <p:cNvSpPr>
            <a:spLocks/>
          </p:cNvSpPr>
          <p:nvPr/>
        </p:nvSpPr>
        <p:spPr bwMode="auto">
          <a:xfrm>
            <a:off x="3375080" y="2943445"/>
            <a:ext cx="1685925" cy="348904"/>
          </a:xfrm>
          <a:custGeom>
            <a:avLst/>
            <a:gdLst>
              <a:gd name="T0" fmla="*/ 0 w 1041750"/>
              <a:gd name="T1" fmla="*/ 83285 h 166571"/>
              <a:gd name="T2" fmla="*/ 520875 w 1041750"/>
              <a:gd name="T3" fmla="*/ 0 h 166571"/>
              <a:gd name="T4" fmla="*/ 1041750 w 1041750"/>
              <a:gd name="T5" fmla="*/ 83285 h 166571"/>
              <a:gd name="T6" fmla="*/ 520875 w 1041750"/>
              <a:gd name="T7" fmla="*/ 166571 h 166571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166571"/>
              <a:gd name="T14" fmla="*/ 1041750 w 1041750"/>
              <a:gd name="T15" fmla="*/ 166571 h 166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166571">
                <a:moveTo>
                  <a:pt x="29983" y="0"/>
                </a:moveTo>
                <a:lnTo>
                  <a:pt x="1011768" y="0"/>
                </a:lnTo>
                <a:cubicBezTo>
                  <a:pt x="1028328" y="0"/>
                  <a:pt x="1041750" y="13423"/>
                  <a:pt x="1041750" y="29983"/>
                </a:cubicBezTo>
                <a:lnTo>
                  <a:pt x="1041750" y="136588"/>
                </a:lnTo>
                <a:cubicBezTo>
                  <a:pt x="1041750" y="153148"/>
                  <a:pt x="1028328" y="166571"/>
                  <a:pt x="1011768" y="166571"/>
                </a:cubicBezTo>
                <a:lnTo>
                  <a:pt x="29983" y="166571"/>
                </a:lnTo>
                <a:cubicBezTo>
                  <a:pt x="13423" y="166571"/>
                  <a:pt x="0" y="153148"/>
                  <a:pt x="0" y="136588"/>
                </a:cubicBezTo>
                <a:lnTo>
                  <a:pt x="0" y="29983"/>
                </a:lnTo>
                <a:cubicBezTo>
                  <a:pt x="0" y="13423"/>
                  <a:pt x="13423" y="0"/>
                  <a:pt x="29983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Sciences Exactes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0" name="Forme multi-styles"/>
          <p:cNvSpPr>
            <a:spLocks/>
          </p:cNvSpPr>
          <p:nvPr/>
        </p:nvSpPr>
        <p:spPr bwMode="auto">
          <a:xfrm>
            <a:off x="3375082" y="4057425"/>
            <a:ext cx="1669390" cy="354774"/>
          </a:xfrm>
          <a:custGeom>
            <a:avLst/>
            <a:gdLst>
              <a:gd name="T0" fmla="*/ 0 w 1041750"/>
              <a:gd name="T1" fmla="*/ 83285 h 166571"/>
              <a:gd name="T2" fmla="*/ 520875 w 1041750"/>
              <a:gd name="T3" fmla="*/ 0 h 166571"/>
              <a:gd name="T4" fmla="*/ 1041750 w 1041750"/>
              <a:gd name="T5" fmla="*/ 83285 h 166571"/>
              <a:gd name="T6" fmla="*/ 520875 w 1041750"/>
              <a:gd name="T7" fmla="*/ 166571 h 166571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166571"/>
              <a:gd name="T14" fmla="*/ 1041750 w 1041750"/>
              <a:gd name="T15" fmla="*/ 166571 h 166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166571">
                <a:moveTo>
                  <a:pt x="29983" y="0"/>
                </a:moveTo>
                <a:lnTo>
                  <a:pt x="1011768" y="0"/>
                </a:lnTo>
                <a:cubicBezTo>
                  <a:pt x="1028328" y="0"/>
                  <a:pt x="1041750" y="13423"/>
                  <a:pt x="1041750" y="29983"/>
                </a:cubicBezTo>
                <a:lnTo>
                  <a:pt x="1041750" y="136588"/>
                </a:lnTo>
                <a:cubicBezTo>
                  <a:pt x="1041750" y="153148"/>
                  <a:pt x="1028328" y="166571"/>
                  <a:pt x="1011768" y="166571"/>
                </a:cubicBezTo>
                <a:lnTo>
                  <a:pt x="29983" y="166571"/>
                </a:lnTo>
                <a:cubicBezTo>
                  <a:pt x="13423" y="166571"/>
                  <a:pt x="0" y="153148"/>
                  <a:pt x="0" y="136588"/>
                </a:cubicBezTo>
                <a:lnTo>
                  <a:pt x="0" y="29983"/>
                </a:lnTo>
                <a:cubicBezTo>
                  <a:pt x="0" y="13423"/>
                  <a:pt x="13423" y="0"/>
                  <a:pt x="29983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Droit et Sciences </a:t>
            </a:r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olitiques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1" name="Forme multi-styles"/>
          <p:cNvSpPr>
            <a:spLocks/>
          </p:cNvSpPr>
          <p:nvPr/>
        </p:nvSpPr>
        <p:spPr bwMode="auto">
          <a:xfrm>
            <a:off x="3384605" y="4479395"/>
            <a:ext cx="1669390" cy="534784"/>
          </a:xfrm>
          <a:custGeom>
            <a:avLst/>
            <a:gdLst>
              <a:gd name="T0" fmla="*/ 0 w 1041750"/>
              <a:gd name="T1" fmla="*/ 142213 h 284427"/>
              <a:gd name="T2" fmla="*/ 520875 w 1041750"/>
              <a:gd name="T3" fmla="*/ 0 h 284427"/>
              <a:gd name="T4" fmla="*/ 1041750 w 1041750"/>
              <a:gd name="T5" fmla="*/ 142213 h 284427"/>
              <a:gd name="T6" fmla="*/ 520875 w 1041750"/>
              <a:gd name="T7" fmla="*/ 284427 h 284427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84427"/>
              <a:gd name="T14" fmla="*/ 1041750 w 1041750"/>
              <a:gd name="T15" fmla="*/ 284427 h 2844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84427">
                <a:moveTo>
                  <a:pt x="51197" y="0"/>
                </a:moveTo>
                <a:lnTo>
                  <a:pt x="990553" y="0"/>
                </a:lnTo>
                <a:cubicBezTo>
                  <a:pt x="1018829" y="0"/>
                  <a:pt x="1041750" y="22921"/>
                  <a:pt x="1041750" y="51197"/>
                </a:cubicBezTo>
                <a:lnTo>
                  <a:pt x="1041750" y="233230"/>
                </a:lnTo>
                <a:cubicBezTo>
                  <a:pt x="1041750" y="261506"/>
                  <a:pt x="1018829" y="284427"/>
                  <a:pt x="990553" y="284427"/>
                </a:cubicBezTo>
                <a:lnTo>
                  <a:pt x="51197" y="284427"/>
                </a:lnTo>
                <a:cubicBezTo>
                  <a:pt x="22921" y="284427"/>
                  <a:pt x="0" y="261506"/>
                  <a:pt x="0" y="233230"/>
                </a:cubicBezTo>
                <a:lnTo>
                  <a:pt x="0" y="51197"/>
                </a:lnTo>
                <a:cubicBezTo>
                  <a:pt x="0" y="22921"/>
                  <a:pt x="22921" y="0"/>
                  <a:pt x="51197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Sciences Economiques, Commerciales et des Sciences de Gestion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2" name="Forme multi-styles"/>
          <p:cNvSpPr>
            <a:spLocks/>
          </p:cNvSpPr>
          <p:nvPr/>
        </p:nvSpPr>
        <p:spPr bwMode="auto">
          <a:xfrm>
            <a:off x="3384605" y="5082759"/>
            <a:ext cx="1669390" cy="381000"/>
          </a:xfrm>
          <a:custGeom>
            <a:avLst/>
            <a:gdLst>
              <a:gd name="T0" fmla="*/ 0 w 1041750"/>
              <a:gd name="T1" fmla="*/ 102593 h 205187"/>
              <a:gd name="T2" fmla="*/ 520875 w 1041750"/>
              <a:gd name="T3" fmla="*/ 0 h 205187"/>
              <a:gd name="T4" fmla="*/ 1041750 w 1041750"/>
              <a:gd name="T5" fmla="*/ 102593 h 205187"/>
              <a:gd name="T6" fmla="*/ 520875 w 1041750"/>
              <a:gd name="T7" fmla="*/ 205187 h 205187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05187"/>
              <a:gd name="T14" fmla="*/ 1041750 w 1041750"/>
              <a:gd name="T15" fmla="*/ 205187 h 205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05187">
                <a:moveTo>
                  <a:pt x="36934" y="0"/>
                </a:moveTo>
                <a:lnTo>
                  <a:pt x="1004816" y="0"/>
                </a:lnTo>
                <a:cubicBezTo>
                  <a:pt x="1025215" y="0"/>
                  <a:pt x="1041750" y="16535"/>
                  <a:pt x="1041750" y="36934"/>
                </a:cubicBezTo>
                <a:lnTo>
                  <a:pt x="1041750" y="168253"/>
                </a:lnTo>
                <a:cubicBezTo>
                  <a:pt x="1041750" y="188652"/>
                  <a:pt x="1025215" y="205187"/>
                  <a:pt x="1004816" y="205187"/>
                </a:cubicBezTo>
                <a:lnTo>
                  <a:pt x="36934" y="205187"/>
                </a:lnTo>
                <a:cubicBezTo>
                  <a:pt x="16535" y="205187"/>
                  <a:pt x="0" y="188652"/>
                  <a:pt x="0" y="168253"/>
                </a:cubicBezTo>
                <a:lnTo>
                  <a:pt x="0" y="36934"/>
                </a:lnTo>
                <a:cubicBezTo>
                  <a:pt x="0" y="16535"/>
                  <a:pt x="16535" y="0"/>
                  <a:pt x="36934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Sciences Humaines et Sociales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3" name="Forme multi-styles"/>
          <p:cNvSpPr>
            <a:spLocks/>
          </p:cNvSpPr>
          <p:nvPr/>
        </p:nvSpPr>
        <p:spPr bwMode="auto">
          <a:xfrm>
            <a:off x="3384605" y="5814279"/>
            <a:ext cx="1669390" cy="221270"/>
          </a:xfrm>
          <a:custGeom>
            <a:avLst/>
            <a:gdLst>
              <a:gd name="T0" fmla="*/ 0 w 1041750"/>
              <a:gd name="T1" fmla="*/ 83285 h 166571"/>
              <a:gd name="T2" fmla="*/ 520875 w 1041750"/>
              <a:gd name="T3" fmla="*/ 0 h 166571"/>
              <a:gd name="T4" fmla="*/ 1041750 w 1041750"/>
              <a:gd name="T5" fmla="*/ 83285 h 166571"/>
              <a:gd name="T6" fmla="*/ 520875 w 1041750"/>
              <a:gd name="T7" fmla="*/ 166571 h 166571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166571"/>
              <a:gd name="T14" fmla="*/ 1041750 w 1041750"/>
              <a:gd name="T15" fmla="*/ 166571 h 166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166571">
                <a:moveTo>
                  <a:pt x="29983" y="0"/>
                </a:moveTo>
                <a:lnTo>
                  <a:pt x="1011768" y="0"/>
                </a:lnTo>
                <a:cubicBezTo>
                  <a:pt x="1028328" y="0"/>
                  <a:pt x="1041750" y="13423"/>
                  <a:pt x="1041750" y="29983"/>
                </a:cubicBezTo>
                <a:lnTo>
                  <a:pt x="1041750" y="136588"/>
                </a:lnTo>
                <a:cubicBezTo>
                  <a:pt x="1041750" y="153148"/>
                  <a:pt x="1028328" y="166571"/>
                  <a:pt x="1011768" y="166571"/>
                </a:cubicBezTo>
                <a:lnTo>
                  <a:pt x="29983" y="166571"/>
                </a:lnTo>
                <a:cubicBezTo>
                  <a:pt x="13423" y="166571"/>
                  <a:pt x="0" y="153148"/>
                  <a:pt x="0" y="136588"/>
                </a:cubicBezTo>
                <a:lnTo>
                  <a:pt x="0" y="29983"/>
                </a:lnTo>
                <a:cubicBezTo>
                  <a:pt x="0" y="13423"/>
                  <a:pt x="13423" y="0"/>
                  <a:pt x="29983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Médecine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5" name="Forme multi-styles"/>
          <p:cNvSpPr>
            <a:spLocks/>
          </p:cNvSpPr>
          <p:nvPr/>
        </p:nvSpPr>
        <p:spPr bwMode="auto">
          <a:xfrm>
            <a:off x="3384605" y="5524719"/>
            <a:ext cx="1669390" cy="228600"/>
          </a:xfrm>
          <a:custGeom>
            <a:avLst/>
            <a:gdLst>
              <a:gd name="T0" fmla="*/ 0 w 1041750"/>
              <a:gd name="T1" fmla="*/ 83285 h 166571"/>
              <a:gd name="T2" fmla="*/ 520875 w 1041750"/>
              <a:gd name="T3" fmla="*/ 0 h 166571"/>
              <a:gd name="T4" fmla="*/ 1041750 w 1041750"/>
              <a:gd name="T5" fmla="*/ 83285 h 166571"/>
              <a:gd name="T6" fmla="*/ 520875 w 1041750"/>
              <a:gd name="T7" fmla="*/ 166571 h 166571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166571"/>
              <a:gd name="T14" fmla="*/ 1041750 w 1041750"/>
              <a:gd name="T15" fmla="*/ 166571 h 166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166571">
                <a:moveTo>
                  <a:pt x="29983" y="0"/>
                </a:moveTo>
                <a:lnTo>
                  <a:pt x="1011768" y="0"/>
                </a:lnTo>
                <a:cubicBezTo>
                  <a:pt x="1028328" y="0"/>
                  <a:pt x="1041750" y="13423"/>
                  <a:pt x="1041750" y="29983"/>
                </a:cubicBezTo>
                <a:lnTo>
                  <a:pt x="1041750" y="136588"/>
                </a:lnTo>
                <a:cubicBezTo>
                  <a:pt x="1041750" y="153148"/>
                  <a:pt x="1028328" y="166571"/>
                  <a:pt x="1011768" y="166571"/>
                </a:cubicBezTo>
                <a:lnTo>
                  <a:pt x="29983" y="166571"/>
                </a:lnTo>
                <a:cubicBezTo>
                  <a:pt x="13423" y="166571"/>
                  <a:pt x="0" y="153148"/>
                  <a:pt x="0" y="136588"/>
                </a:cubicBezTo>
                <a:lnTo>
                  <a:pt x="0" y="29983"/>
                </a:lnTo>
                <a:cubicBezTo>
                  <a:pt x="0" y="13423"/>
                  <a:pt x="13423" y="0"/>
                  <a:pt x="29983" y="0"/>
                </a:cubicBezTo>
                <a:close/>
              </a:path>
            </a:pathLst>
          </a:custGeom>
          <a:solidFill>
            <a:srgbClr val="30C9F7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Lettres et Langues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0" name="Forme multi-styles"/>
          <p:cNvSpPr>
            <a:spLocks/>
          </p:cNvSpPr>
          <p:nvPr/>
        </p:nvSpPr>
        <p:spPr bwMode="auto">
          <a:xfrm>
            <a:off x="1510084" y="2545300"/>
            <a:ext cx="1385942" cy="603258"/>
          </a:xfrm>
          <a:custGeom>
            <a:avLst/>
            <a:gdLst>
              <a:gd name="T0" fmla="*/ 0 w 968625"/>
              <a:gd name="T1" fmla="*/ 153785 h 307571"/>
              <a:gd name="T2" fmla="*/ 484313 w 968625"/>
              <a:gd name="T3" fmla="*/ 0 h 307571"/>
              <a:gd name="T4" fmla="*/ 968625 w 968625"/>
              <a:gd name="T5" fmla="*/ 153785 h 307571"/>
              <a:gd name="T6" fmla="*/ 484313 w 968625"/>
              <a:gd name="T7" fmla="*/ 307571 h 307571"/>
              <a:gd name="T8" fmla="*/ 0 60000 65536"/>
              <a:gd name="T9" fmla="*/ 0 60000 65536"/>
              <a:gd name="T10" fmla="*/ 0 60000 65536"/>
              <a:gd name="T11" fmla="*/ 0 60000 65536"/>
              <a:gd name="T12" fmla="*/ 0 w 968625"/>
              <a:gd name="T13" fmla="*/ 0 h 307571"/>
              <a:gd name="T14" fmla="*/ 968625 w 968625"/>
              <a:gd name="T15" fmla="*/ 307571 h 307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625" h="307571">
                <a:moveTo>
                  <a:pt x="55363" y="0"/>
                </a:moveTo>
                <a:lnTo>
                  <a:pt x="913262" y="0"/>
                </a:lnTo>
                <a:cubicBezTo>
                  <a:pt x="943839" y="0"/>
                  <a:pt x="968625" y="24786"/>
                  <a:pt x="968625" y="55363"/>
                </a:cubicBezTo>
                <a:lnTo>
                  <a:pt x="968625" y="252208"/>
                </a:lnTo>
                <a:cubicBezTo>
                  <a:pt x="968625" y="282785"/>
                  <a:pt x="943839" y="307571"/>
                  <a:pt x="913262" y="307571"/>
                </a:cubicBezTo>
                <a:lnTo>
                  <a:pt x="55363" y="307571"/>
                </a:lnTo>
                <a:cubicBezTo>
                  <a:pt x="24786" y="307571"/>
                  <a:pt x="0" y="282785"/>
                  <a:pt x="0" y="252208"/>
                </a:cubicBezTo>
                <a:lnTo>
                  <a:pt x="0" y="55363"/>
                </a:lnTo>
                <a:cubicBezTo>
                  <a:pt x="0" y="24786"/>
                  <a:pt x="24786" y="0"/>
                  <a:pt x="55363" y="0"/>
                </a:cubicBezTo>
                <a:close/>
              </a:path>
            </a:pathLst>
          </a:custGeom>
          <a:solidFill>
            <a:srgbClr val="AA92CE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Centre des systèmes et des réseaux d'information et de communication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1" name="Forme multi-styles"/>
          <p:cNvSpPr>
            <a:spLocks/>
          </p:cNvSpPr>
          <p:nvPr/>
        </p:nvSpPr>
        <p:spPr bwMode="auto">
          <a:xfrm>
            <a:off x="1502464" y="3780371"/>
            <a:ext cx="1386000" cy="365129"/>
          </a:xfrm>
          <a:custGeom>
            <a:avLst/>
            <a:gdLst>
              <a:gd name="T0" fmla="*/ 0 w 968628"/>
              <a:gd name="T1" fmla="*/ 153785 h 307571"/>
              <a:gd name="T2" fmla="*/ 484313 w 968628"/>
              <a:gd name="T3" fmla="*/ 0 h 307571"/>
              <a:gd name="T4" fmla="*/ 968628 w 968628"/>
              <a:gd name="T5" fmla="*/ 153785 h 307571"/>
              <a:gd name="T6" fmla="*/ 484313 w 968628"/>
              <a:gd name="T7" fmla="*/ 307571 h 307571"/>
              <a:gd name="T8" fmla="*/ 0 60000 65536"/>
              <a:gd name="T9" fmla="*/ 0 60000 65536"/>
              <a:gd name="T10" fmla="*/ 0 60000 65536"/>
              <a:gd name="T11" fmla="*/ 0 60000 65536"/>
              <a:gd name="T12" fmla="*/ 0 w 968628"/>
              <a:gd name="T13" fmla="*/ 0 h 307571"/>
              <a:gd name="T14" fmla="*/ 968628 w 968628"/>
              <a:gd name="T15" fmla="*/ 307571 h 307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628" h="307571">
                <a:moveTo>
                  <a:pt x="55363" y="0"/>
                </a:moveTo>
                <a:lnTo>
                  <a:pt x="913260" y="0"/>
                </a:lnTo>
                <a:cubicBezTo>
                  <a:pt x="943842" y="0"/>
                  <a:pt x="968628" y="24786"/>
                  <a:pt x="968628" y="55363"/>
                </a:cubicBezTo>
                <a:lnTo>
                  <a:pt x="968628" y="252208"/>
                </a:lnTo>
                <a:cubicBezTo>
                  <a:pt x="968628" y="282785"/>
                  <a:pt x="943842" y="307571"/>
                  <a:pt x="913260" y="307571"/>
                </a:cubicBezTo>
                <a:lnTo>
                  <a:pt x="55363" y="307571"/>
                </a:lnTo>
                <a:cubicBezTo>
                  <a:pt x="24786" y="307571"/>
                  <a:pt x="0" y="282785"/>
                  <a:pt x="0" y="252208"/>
                </a:cubicBezTo>
                <a:lnTo>
                  <a:pt x="0" y="55363"/>
                </a:lnTo>
                <a:cubicBezTo>
                  <a:pt x="0" y="24786"/>
                  <a:pt x="24786" y="0"/>
                  <a:pt x="55363" y="0"/>
                </a:cubicBezTo>
                <a:close/>
              </a:path>
            </a:pathLst>
          </a:custGeom>
          <a:solidFill>
            <a:srgbClr val="AA92CE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Hall de technologie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4" name="Forme multi-styles"/>
          <p:cNvSpPr>
            <a:spLocks/>
          </p:cNvSpPr>
          <p:nvPr/>
        </p:nvSpPr>
        <p:spPr bwMode="auto">
          <a:xfrm>
            <a:off x="1510084" y="3237442"/>
            <a:ext cx="1385942" cy="450858"/>
          </a:xfrm>
          <a:custGeom>
            <a:avLst/>
            <a:gdLst>
              <a:gd name="T0" fmla="*/ 0 w 968628"/>
              <a:gd name="T1" fmla="*/ 153785 h 307571"/>
              <a:gd name="T2" fmla="*/ 484313 w 968628"/>
              <a:gd name="T3" fmla="*/ 0 h 307571"/>
              <a:gd name="T4" fmla="*/ 968628 w 968628"/>
              <a:gd name="T5" fmla="*/ 153785 h 307571"/>
              <a:gd name="T6" fmla="*/ 484313 w 968628"/>
              <a:gd name="T7" fmla="*/ 307571 h 307571"/>
              <a:gd name="T8" fmla="*/ 0 60000 65536"/>
              <a:gd name="T9" fmla="*/ 0 60000 65536"/>
              <a:gd name="T10" fmla="*/ 0 60000 65536"/>
              <a:gd name="T11" fmla="*/ 0 60000 65536"/>
              <a:gd name="T12" fmla="*/ 0 w 968628"/>
              <a:gd name="T13" fmla="*/ 0 h 307571"/>
              <a:gd name="T14" fmla="*/ 968628 w 968628"/>
              <a:gd name="T15" fmla="*/ 307571 h 307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628" h="307571">
                <a:moveTo>
                  <a:pt x="55363" y="0"/>
                </a:moveTo>
                <a:lnTo>
                  <a:pt x="913260" y="0"/>
                </a:lnTo>
                <a:cubicBezTo>
                  <a:pt x="943842" y="0"/>
                  <a:pt x="968628" y="24786"/>
                  <a:pt x="968628" y="55363"/>
                </a:cubicBezTo>
                <a:lnTo>
                  <a:pt x="968628" y="252208"/>
                </a:lnTo>
                <a:cubicBezTo>
                  <a:pt x="968628" y="282785"/>
                  <a:pt x="943842" y="307571"/>
                  <a:pt x="913260" y="307571"/>
                </a:cubicBezTo>
                <a:lnTo>
                  <a:pt x="55363" y="307571"/>
                </a:lnTo>
                <a:cubicBezTo>
                  <a:pt x="24786" y="307571"/>
                  <a:pt x="0" y="282785"/>
                  <a:pt x="0" y="252208"/>
                </a:cubicBezTo>
                <a:lnTo>
                  <a:pt x="0" y="55363"/>
                </a:lnTo>
                <a:cubicBezTo>
                  <a:pt x="0" y="24786"/>
                  <a:pt x="24786" y="0"/>
                  <a:pt x="55363" y="0"/>
                </a:cubicBezTo>
                <a:close/>
              </a:path>
            </a:pathLst>
          </a:custGeom>
          <a:solidFill>
            <a:srgbClr val="AA92CE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Centre d'impression et de l'audiovisuel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5" name="Forme multi-styles"/>
          <p:cNvSpPr>
            <a:spLocks/>
          </p:cNvSpPr>
          <p:nvPr/>
        </p:nvSpPr>
        <p:spPr bwMode="auto">
          <a:xfrm>
            <a:off x="1499704" y="4221700"/>
            <a:ext cx="1389600" cy="578900"/>
          </a:xfrm>
          <a:custGeom>
            <a:avLst/>
            <a:gdLst>
              <a:gd name="T0" fmla="*/ 0 w 968628"/>
              <a:gd name="T1" fmla="*/ 153785 h 307571"/>
              <a:gd name="T2" fmla="*/ 484313 w 968628"/>
              <a:gd name="T3" fmla="*/ 0 h 307571"/>
              <a:gd name="T4" fmla="*/ 968628 w 968628"/>
              <a:gd name="T5" fmla="*/ 153785 h 307571"/>
              <a:gd name="T6" fmla="*/ 484313 w 968628"/>
              <a:gd name="T7" fmla="*/ 307571 h 307571"/>
              <a:gd name="T8" fmla="*/ 0 60000 65536"/>
              <a:gd name="T9" fmla="*/ 0 60000 65536"/>
              <a:gd name="T10" fmla="*/ 0 60000 65536"/>
              <a:gd name="T11" fmla="*/ 0 60000 65536"/>
              <a:gd name="T12" fmla="*/ 0 w 968628"/>
              <a:gd name="T13" fmla="*/ 0 h 307571"/>
              <a:gd name="T14" fmla="*/ 968628 w 968628"/>
              <a:gd name="T15" fmla="*/ 307571 h 307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628" h="307571">
                <a:moveTo>
                  <a:pt x="55363" y="0"/>
                </a:moveTo>
                <a:lnTo>
                  <a:pt x="913260" y="0"/>
                </a:lnTo>
                <a:cubicBezTo>
                  <a:pt x="943842" y="0"/>
                  <a:pt x="968628" y="24786"/>
                  <a:pt x="968628" y="55363"/>
                </a:cubicBezTo>
                <a:lnTo>
                  <a:pt x="968628" y="252208"/>
                </a:lnTo>
                <a:cubicBezTo>
                  <a:pt x="968628" y="282785"/>
                  <a:pt x="943842" y="307571"/>
                  <a:pt x="913260" y="307571"/>
                </a:cubicBezTo>
                <a:lnTo>
                  <a:pt x="55363" y="307571"/>
                </a:lnTo>
                <a:cubicBezTo>
                  <a:pt x="24786" y="307571"/>
                  <a:pt x="0" y="282785"/>
                  <a:pt x="0" y="252208"/>
                </a:cubicBezTo>
                <a:lnTo>
                  <a:pt x="0" y="55363"/>
                </a:lnTo>
                <a:cubicBezTo>
                  <a:pt x="0" y="24786"/>
                  <a:pt x="24786" y="0"/>
                  <a:pt x="55363" y="0"/>
                </a:cubicBezTo>
                <a:close/>
              </a:path>
            </a:pathLst>
          </a:custGeom>
          <a:solidFill>
            <a:srgbClr val="AA92CE"/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Centre d'enseignement intensif des langues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30303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……..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Rectangle 2"/>
          <p:cNvGrpSpPr>
            <a:grpSpLocks/>
          </p:cNvGrpSpPr>
          <p:nvPr/>
        </p:nvGrpSpPr>
        <p:grpSpPr bwMode="auto">
          <a:xfrm>
            <a:off x="1479604" y="2153819"/>
            <a:ext cx="1492196" cy="261941"/>
            <a:chOff x="2340" y="34077"/>
            <a:chExt cx="12915" cy="2205"/>
          </a:xfrm>
        </p:grpSpPr>
        <p:sp>
          <p:nvSpPr>
            <p:cNvPr id="307" name="Multi-Style Rectangle"/>
            <p:cNvSpPr>
              <a:spLocks/>
            </p:cNvSpPr>
            <p:nvPr/>
          </p:nvSpPr>
          <p:spPr bwMode="auto">
            <a:xfrm>
              <a:off x="2340" y="34077"/>
              <a:ext cx="12915" cy="681"/>
            </a:xfrm>
            <a:custGeom>
              <a:avLst/>
              <a:gdLst>
                <a:gd name="T0" fmla="*/ 0 w 1291500"/>
                <a:gd name="T1" fmla="*/ 0 h 68032"/>
                <a:gd name="T2" fmla="*/ 1291500 w 1291500"/>
                <a:gd name="T3" fmla="*/ 0 h 68032"/>
                <a:gd name="T4" fmla="*/ 1291500 w 1291500"/>
                <a:gd name="T5" fmla="*/ 68032 h 68032"/>
                <a:gd name="T6" fmla="*/ 0 w 1291500"/>
                <a:gd name="T7" fmla="*/ 68032 h 68032"/>
                <a:gd name="T8" fmla="*/ 0 w 1291500"/>
                <a:gd name="T9" fmla="*/ 0 h 68032"/>
                <a:gd name="T10" fmla="*/ 0 w 1291500"/>
                <a:gd name="T11" fmla="*/ 0 h 68032"/>
                <a:gd name="T12" fmla="*/ 1291500 w 1291500"/>
                <a:gd name="T13" fmla="*/ 68032 h 68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68032">
                  <a:moveTo>
                    <a:pt x="0" y="0"/>
                  </a:moveTo>
                  <a:lnTo>
                    <a:pt x="1291500" y="0"/>
                  </a:lnTo>
                  <a:lnTo>
                    <a:pt x="1291500" y="68032"/>
                  </a:lnTo>
                  <a:lnTo>
                    <a:pt x="0" y="68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300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8" name="Forme libre 308"/>
            <p:cNvSpPr>
              <a:spLocks/>
            </p:cNvSpPr>
            <p:nvPr/>
          </p:nvSpPr>
          <p:spPr bwMode="auto">
            <a:xfrm>
              <a:off x="2340" y="34797"/>
              <a:ext cx="12915" cy="1486"/>
            </a:xfrm>
            <a:custGeom>
              <a:avLst/>
              <a:gdLst>
                <a:gd name="T0" fmla="*/ 0 w 1291500"/>
                <a:gd name="T1" fmla="*/ 0 h 148571"/>
                <a:gd name="T2" fmla="*/ 1291500 w 1291500"/>
                <a:gd name="T3" fmla="*/ 0 h 148571"/>
                <a:gd name="T4" fmla="*/ 1291500 w 1291500"/>
                <a:gd name="T5" fmla="*/ 148571 h 148571"/>
                <a:gd name="T6" fmla="*/ 0 w 1291500"/>
                <a:gd name="T7" fmla="*/ 148571 h 148571"/>
                <a:gd name="T8" fmla="*/ 0 w 1291500"/>
                <a:gd name="T9" fmla="*/ 0 h 148571"/>
                <a:gd name="T10" fmla="*/ 0 w 1291500"/>
                <a:gd name="T11" fmla="*/ 0 h 148571"/>
                <a:gd name="T12" fmla="*/ 1291500 w 1291500"/>
                <a:gd name="T13" fmla="*/ 148571 h 148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291500" h="148571">
                  <a:moveTo>
                    <a:pt x="0" y="0"/>
                  </a:moveTo>
                  <a:lnTo>
                    <a:pt x="1291500" y="0"/>
                  </a:lnTo>
                  <a:lnTo>
                    <a:pt x="1291500" y="148571"/>
                  </a:lnTo>
                  <a:lnTo>
                    <a:pt x="0" y="148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DE7"/>
            </a:solidFill>
            <a:ln w="6000">
              <a:solidFill>
                <a:srgbClr val="D37300"/>
              </a:solidFill>
              <a:bevel/>
              <a:headEnd/>
              <a:tailEnd/>
            </a:ln>
            <a:effectLst>
              <a:outerShdw dist="16971" dir="2700000" algn="tl" rotWithShape="0">
                <a:srgbClr val="000000">
                  <a:alpha val="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 10"/>
            <p:cNvSpPr txBox="1">
              <a:spLocks noChangeArrowheads="1"/>
            </p:cNvSpPr>
            <p:nvPr/>
          </p:nvSpPr>
          <p:spPr bwMode="auto">
            <a:xfrm>
              <a:off x="2453" y="34758"/>
              <a:ext cx="1267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454545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Services commun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7" name="ConnectLine"/>
          <p:cNvSpPr>
            <a:spLocks/>
          </p:cNvSpPr>
          <p:nvPr/>
        </p:nvSpPr>
        <p:spPr bwMode="auto">
          <a:xfrm>
            <a:off x="2089204" y="2015247"/>
            <a:ext cx="382" cy="128240"/>
          </a:xfrm>
          <a:custGeom>
            <a:avLst/>
            <a:gdLst>
              <a:gd name="T0" fmla="*/ 0 w 375"/>
              <a:gd name="T1" fmla="*/ 0 h 108000"/>
              <a:gd name="T2" fmla="*/ 375 w 375"/>
              <a:gd name="T3" fmla="*/ 108000 h 108000"/>
            </a:gdLst>
            <a:ahLst/>
            <a:cxnLst>
              <a:cxn ang="0">
                <a:pos x="0" y="0"/>
              </a:cxn>
              <a:cxn ang="0">
                <a:pos x="0" y="108000"/>
              </a:cxn>
            </a:cxnLst>
            <a:rect l="T0" t="T1" r="T2" b="T3"/>
            <a:pathLst>
              <a:path w="375" h="108000" fill="none">
                <a:moveTo>
                  <a:pt x="0" y="0"/>
                </a:moveTo>
                <a:lnTo>
                  <a:pt x="0" y="108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2" name="ConnectLine"/>
          <p:cNvSpPr>
            <a:spLocks/>
          </p:cNvSpPr>
          <p:nvPr/>
        </p:nvSpPr>
        <p:spPr bwMode="auto">
          <a:xfrm>
            <a:off x="8088313" y="2020962"/>
            <a:ext cx="0" cy="135364"/>
          </a:xfrm>
          <a:custGeom>
            <a:avLst/>
            <a:gdLst>
              <a:gd name="T0" fmla="*/ 0 h 114000"/>
              <a:gd name="T1" fmla="*/ 114000 h 114000"/>
            </a:gdLst>
            <a:ahLst/>
            <a:cxnLst>
              <a:cxn ang="0">
                <a:pos x="0" y="0"/>
              </a:cxn>
              <a:cxn ang="0">
                <a:pos x="0" y="114000"/>
              </a:cxn>
            </a:cxnLst>
            <a:rect l="0" t="T0" r="0" b="T1"/>
            <a:pathLst>
              <a:path h="114000" fill="none">
                <a:moveTo>
                  <a:pt x="0" y="0"/>
                </a:moveTo>
                <a:lnTo>
                  <a:pt x="0" y="114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4" name="ConnectLine"/>
          <p:cNvSpPr>
            <a:spLocks/>
          </p:cNvSpPr>
          <p:nvPr/>
        </p:nvSpPr>
        <p:spPr bwMode="auto">
          <a:xfrm>
            <a:off x="6232435" y="2019336"/>
            <a:ext cx="0" cy="113991"/>
          </a:xfrm>
          <a:custGeom>
            <a:avLst/>
            <a:gdLst>
              <a:gd name="T0" fmla="*/ 0 h 96000"/>
              <a:gd name="T1" fmla="*/ 96000 h 96000"/>
            </a:gdLst>
            <a:ahLst/>
            <a:cxnLst>
              <a:cxn ang="0">
                <a:pos x="0" y="0"/>
              </a:cxn>
              <a:cxn ang="0">
                <a:pos x="0" y="96000"/>
              </a:cxn>
            </a:cxnLst>
            <a:rect l="0" t="T0" r="0" b="T1"/>
            <a:pathLst>
              <a:path h="96000" fill="none">
                <a:moveTo>
                  <a:pt x="0" y="0"/>
                </a:moveTo>
                <a:lnTo>
                  <a:pt x="0" y="96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11"/>
          <p:cNvSpPr txBox="1">
            <a:spLocks noChangeArrowheads="1"/>
          </p:cNvSpPr>
          <p:nvPr/>
        </p:nvSpPr>
        <p:spPr bwMode="auto">
          <a:xfrm>
            <a:off x="1146860" y="1002981"/>
            <a:ext cx="8591755" cy="111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8600" y="598996"/>
            <a:ext cx="56989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1.1. Organigramme et fonctionnement de l’Université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 rot="10800000">
            <a:off x="780775" y="2018249"/>
            <a:ext cx="7308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nectLine"/>
          <p:cNvSpPr>
            <a:spLocks/>
          </p:cNvSpPr>
          <p:nvPr/>
        </p:nvSpPr>
        <p:spPr bwMode="auto">
          <a:xfrm>
            <a:off x="778418" y="2016979"/>
            <a:ext cx="382" cy="128240"/>
          </a:xfrm>
          <a:custGeom>
            <a:avLst/>
            <a:gdLst>
              <a:gd name="T0" fmla="*/ 0 w 375"/>
              <a:gd name="T1" fmla="*/ 0 h 108000"/>
              <a:gd name="T2" fmla="*/ 375 w 375"/>
              <a:gd name="T3" fmla="*/ 108000 h 108000"/>
            </a:gdLst>
            <a:ahLst/>
            <a:cxnLst>
              <a:cxn ang="0">
                <a:pos x="0" y="0"/>
              </a:cxn>
              <a:cxn ang="0">
                <a:pos x="0" y="108000"/>
              </a:cxn>
            </a:cxnLst>
            <a:rect l="T0" t="T1" r="T2" b="T3"/>
            <a:pathLst>
              <a:path w="375" h="108000" fill="none">
                <a:moveTo>
                  <a:pt x="0" y="0"/>
                </a:moveTo>
                <a:lnTo>
                  <a:pt x="0" y="108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0" y="152400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Présentation de l’Université de Bejaia</a:t>
            </a:r>
            <a:endParaRPr lang="fr-FR" sz="20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ConnectLine"/>
          <p:cNvSpPr>
            <a:spLocks/>
          </p:cNvSpPr>
          <p:nvPr/>
        </p:nvSpPr>
        <p:spPr bwMode="auto">
          <a:xfrm>
            <a:off x="4266818" y="2021109"/>
            <a:ext cx="382" cy="128240"/>
          </a:xfrm>
          <a:custGeom>
            <a:avLst/>
            <a:gdLst>
              <a:gd name="T0" fmla="*/ 0 w 375"/>
              <a:gd name="T1" fmla="*/ 0 h 108000"/>
              <a:gd name="T2" fmla="*/ 375 w 375"/>
              <a:gd name="T3" fmla="*/ 108000 h 108000"/>
            </a:gdLst>
            <a:ahLst/>
            <a:cxnLst>
              <a:cxn ang="0">
                <a:pos x="0" y="0"/>
              </a:cxn>
              <a:cxn ang="0">
                <a:pos x="0" y="108000"/>
              </a:cxn>
            </a:cxnLst>
            <a:rect l="T0" t="T1" r="T2" b="T3"/>
            <a:pathLst>
              <a:path w="375" h="108000" fill="none">
                <a:moveTo>
                  <a:pt x="0" y="0"/>
                </a:moveTo>
                <a:lnTo>
                  <a:pt x="0" y="108000"/>
                </a:lnTo>
              </a:path>
            </a:pathLst>
          </a:custGeom>
          <a:noFill/>
          <a:ln w="6000">
            <a:solidFill>
              <a:srgbClr val="6D6D6D"/>
            </a:solidFill>
            <a:bevel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 8"/>
          <p:cNvSpPr txBox="1">
            <a:spLocks noChangeArrowheads="1"/>
          </p:cNvSpPr>
          <p:nvPr/>
        </p:nvSpPr>
        <p:spPr bwMode="auto">
          <a:xfrm>
            <a:off x="2964512" y="2454149"/>
            <a:ext cx="3486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Campus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Targa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12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Ouzemour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orme multi-styles"/>
          <p:cNvSpPr>
            <a:spLocks/>
          </p:cNvSpPr>
          <p:nvPr/>
        </p:nvSpPr>
        <p:spPr bwMode="auto">
          <a:xfrm>
            <a:off x="3335075" y="2501774"/>
            <a:ext cx="1752600" cy="1400175"/>
          </a:xfrm>
          <a:custGeom>
            <a:avLst/>
            <a:gdLst>
              <a:gd name="T0" fmla="*/ 0 w 1041750"/>
              <a:gd name="T1" fmla="*/ 109143 h 218285"/>
              <a:gd name="T2" fmla="*/ 520875 w 1041750"/>
              <a:gd name="T3" fmla="*/ 0 h 218285"/>
              <a:gd name="T4" fmla="*/ 1041750 w 1041750"/>
              <a:gd name="T5" fmla="*/ 109143 h 218285"/>
              <a:gd name="T6" fmla="*/ 520875 w 1041750"/>
              <a:gd name="T7" fmla="*/ 218285 h 218285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8285"/>
              <a:gd name="T14" fmla="*/ 1041750 w 1041750"/>
              <a:gd name="T15" fmla="*/ 218285 h 218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8285">
                <a:moveTo>
                  <a:pt x="39291" y="0"/>
                </a:moveTo>
                <a:lnTo>
                  <a:pt x="1002459" y="0"/>
                </a:lnTo>
                <a:cubicBezTo>
                  <a:pt x="1024159" y="0"/>
                  <a:pt x="1041750" y="17591"/>
                  <a:pt x="1041750" y="39291"/>
                </a:cubicBezTo>
                <a:lnTo>
                  <a:pt x="1041750" y="178994"/>
                </a:lnTo>
                <a:cubicBezTo>
                  <a:pt x="1041750" y="200695"/>
                  <a:pt x="1024159" y="218285"/>
                  <a:pt x="1002459" y="218285"/>
                </a:cubicBezTo>
                <a:lnTo>
                  <a:pt x="39291" y="218285"/>
                </a:lnTo>
                <a:cubicBezTo>
                  <a:pt x="17591" y="218285"/>
                  <a:pt x="0" y="200695"/>
                  <a:pt x="0" y="178994"/>
                </a:cubicBezTo>
                <a:lnTo>
                  <a:pt x="0" y="39291"/>
                </a:lnTo>
                <a:cubicBezTo>
                  <a:pt x="0" y="17591"/>
                  <a:pt x="17591" y="0"/>
                  <a:pt x="39291" y="0"/>
                </a:cubicBezTo>
                <a:close/>
              </a:path>
            </a:pathLst>
          </a:custGeom>
          <a:noFill/>
          <a:ln w="6000">
            <a:solidFill>
              <a:schemeClr val="tx1"/>
            </a:solidFill>
            <a:prstDash val="dash"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Forme multi-styles"/>
          <p:cNvSpPr>
            <a:spLocks/>
          </p:cNvSpPr>
          <p:nvPr/>
        </p:nvSpPr>
        <p:spPr bwMode="auto">
          <a:xfrm>
            <a:off x="3335075" y="3978149"/>
            <a:ext cx="1752600" cy="2133600"/>
          </a:xfrm>
          <a:custGeom>
            <a:avLst/>
            <a:gdLst>
              <a:gd name="T0" fmla="*/ 0 w 1041750"/>
              <a:gd name="T1" fmla="*/ 109143 h 218285"/>
              <a:gd name="T2" fmla="*/ 520875 w 1041750"/>
              <a:gd name="T3" fmla="*/ 0 h 218285"/>
              <a:gd name="T4" fmla="*/ 1041750 w 1041750"/>
              <a:gd name="T5" fmla="*/ 109143 h 218285"/>
              <a:gd name="T6" fmla="*/ 520875 w 1041750"/>
              <a:gd name="T7" fmla="*/ 218285 h 218285"/>
              <a:gd name="T8" fmla="*/ 0 60000 65536"/>
              <a:gd name="T9" fmla="*/ 0 60000 65536"/>
              <a:gd name="T10" fmla="*/ 0 60000 65536"/>
              <a:gd name="T11" fmla="*/ 0 60000 65536"/>
              <a:gd name="T12" fmla="*/ 0 w 1041750"/>
              <a:gd name="T13" fmla="*/ 0 h 218285"/>
              <a:gd name="T14" fmla="*/ 1041750 w 1041750"/>
              <a:gd name="T15" fmla="*/ 218285 h 218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1750" h="218285">
                <a:moveTo>
                  <a:pt x="39291" y="0"/>
                </a:moveTo>
                <a:lnTo>
                  <a:pt x="1002459" y="0"/>
                </a:lnTo>
                <a:cubicBezTo>
                  <a:pt x="1024159" y="0"/>
                  <a:pt x="1041750" y="17591"/>
                  <a:pt x="1041750" y="39291"/>
                </a:cubicBezTo>
                <a:lnTo>
                  <a:pt x="1041750" y="178994"/>
                </a:lnTo>
                <a:cubicBezTo>
                  <a:pt x="1041750" y="200695"/>
                  <a:pt x="1024159" y="218285"/>
                  <a:pt x="1002459" y="218285"/>
                </a:cubicBezTo>
                <a:lnTo>
                  <a:pt x="39291" y="218285"/>
                </a:lnTo>
                <a:cubicBezTo>
                  <a:pt x="17591" y="218285"/>
                  <a:pt x="0" y="200695"/>
                  <a:pt x="0" y="178994"/>
                </a:cubicBezTo>
                <a:lnTo>
                  <a:pt x="0" y="39291"/>
                </a:lnTo>
                <a:cubicBezTo>
                  <a:pt x="0" y="17591"/>
                  <a:pt x="17591" y="0"/>
                  <a:pt x="39291" y="0"/>
                </a:cubicBezTo>
                <a:close/>
              </a:path>
            </a:pathLst>
          </a:custGeom>
          <a:noFill/>
          <a:ln w="6000">
            <a:solidFill>
              <a:schemeClr val="tx1"/>
            </a:solidFill>
            <a:prstDash val="dash"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Text 8"/>
          <p:cNvSpPr txBox="1">
            <a:spLocks noChangeArrowheads="1"/>
          </p:cNvSpPr>
          <p:nvPr/>
        </p:nvSpPr>
        <p:spPr bwMode="auto">
          <a:xfrm>
            <a:off x="2960225" y="3999973"/>
            <a:ext cx="348637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Campus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Aboudaou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Forme multi-styles"/>
          <p:cNvSpPr>
            <a:spLocks/>
          </p:cNvSpPr>
          <p:nvPr/>
        </p:nvSpPr>
        <p:spPr bwMode="auto">
          <a:xfrm>
            <a:off x="2971800" y="6117173"/>
            <a:ext cx="2286000" cy="680376"/>
          </a:xfrm>
          <a:custGeom>
            <a:avLst/>
            <a:gdLst>
              <a:gd name="T0" fmla="*/ 0 w 1028625"/>
              <a:gd name="T1" fmla="*/ 138428 h 276856"/>
              <a:gd name="T2" fmla="*/ 514313 w 1028625"/>
              <a:gd name="T3" fmla="*/ 0 h 276856"/>
              <a:gd name="T4" fmla="*/ 1028625 w 1028625"/>
              <a:gd name="T5" fmla="*/ 138428 h 276856"/>
              <a:gd name="T6" fmla="*/ 514313 w 1028625"/>
              <a:gd name="T7" fmla="*/ 276856 h 276856"/>
              <a:gd name="T8" fmla="*/ 0 60000 65536"/>
              <a:gd name="T9" fmla="*/ 0 60000 65536"/>
              <a:gd name="T10" fmla="*/ 0 60000 65536"/>
              <a:gd name="T11" fmla="*/ 0 60000 65536"/>
              <a:gd name="T12" fmla="*/ 0 w 1028625"/>
              <a:gd name="T13" fmla="*/ 0 h 276856"/>
              <a:gd name="T14" fmla="*/ 1028625 w 1028625"/>
              <a:gd name="T15" fmla="*/ 276856 h 276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8625" h="276856">
                <a:moveTo>
                  <a:pt x="49834" y="0"/>
                </a:moveTo>
                <a:lnTo>
                  <a:pt x="978791" y="0"/>
                </a:lnTo>
                <a:cubicBezTo>
                  <a:pt x="1006314" y="0"/>
                  <a:pt x="1028625" y="22311"/>
                  <a:pt x="1028625" y="49834"/>
                </a:cubicBezTo>
                <a:lnTo>
                  <a:pt x="1028625" y="227022"/>
                </a:lnTo>
                <a:cubicBezTo>
                  <a:pt x="1028625" y="254545"/>
                  <a:pt x="1006314" y="276856"/>
                  <a:pt x="978791" y="276856"/>
                </a:cubicBezTo>
                <a:lnTo>
                  <a:pt x="49834" y="276856"/>
                </a:lnTo>
                <a:cubicBezTo>
                  <a:pt x="22311" y="276856"/>
                  <a:pt x="0" y="254545"/>
                  <a:pt x="0" y="227022"/>
                </a:cubicBezTo>
                <a:lnTo>
                  <a:pt x="0" y="49834"/>
                </a:lnTo>
                <a:cubicBezTo>
                  <a:pt x="0" y="22311"/>
                  <a:pt x="22311" y="0"/>
                  <a:pt x="49834" y="0"/>
                </a:cubicBezTo>
                <a:close/>
              </a:path>
            </a:pathLst>
          </a:custGeom>
          <a:noFill/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Nombre d’Etudiants inscrits en graduation 2016/2017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Licence+Master</a:t>
            </a:r>
            <a:r>
              <a:rPr lang="fr-FR" sz="12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33781" y="4616323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6963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052525" y="5500823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7703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040950" y="5770898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0953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36125" y="5121149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4764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29375" y="4082923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3889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33781" y="2964399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3680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022625" y="3410024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4355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040950" y="2618124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9052</a:t>
            </a:r>
            <a:endParaRPr lang="fr-FR" sz="1400" b="1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Forme multi-styles"/>
          <p:cNvSpPr>
            <a:spLocks/>
          </p:cNvSpPr>
          <p:nvPr/>
        </p:nvSpPr>
        <p:spPr bwMode="auto">
          <a:xfrm>
            <a:off x="5105400" y="6187949"/>
            <a:ext cx="3124200" cy="609600"/>
          </a:xfrm>
          <a:custGeom>
            <a:avLst/>
            <a:gdLst>
              <a:gd name="T0" fmla="*/ 0 w 1028625"/>
              <a:gd name="T1" fmla="*/ 138428 h 276856"/>
              <a:gd name="T2" fmla="*/ 514313 w 1028625"/>
              <a:gd name="T3" fmla="*/ 0 h 276856"/>
              <a:gd name="T4" fmla="*/ 1028625 w 1028625"/>
              <a:gd name="T5" fmla="*/ 138428 h 276856"/>
              <a:gd name="T6" fmla="*/ 514313 w 1028625"/>
              <a:gd name="T7" fmla="*/ 276856 h 276856"/>
              <a:gd name="T8" fmla="*/ 0 60000 65536"/>
              <a:gd name="T9" fmla="*/ 0 60000 65536"/>
              <a:gd name="T10" fmla="*/ 0 60000 65536"/>
              <a:gd name="T11" fmla="*/ 0 60000 65536"/>
              <a:gd name="T12" fmla="*/ 0 w 1028625"/>
              <a:gd name="T13" fmla="*/ 0 h 276856"/>
              <a:gd name="T14" fmla="*/ 1028625 w 1028625"/>
              <a:gd name="T15" fmla="*/ 276856 h 276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8625" h="276856">
                <a:moveTo>
                  <a:pt x="49834" y="0"/>
                </a:moveTo>
                <a:lnTo>
                  <a:pt x="978791" y="0"/>
                </a:lnTo>
                <a:cubicBezTo>
                  <a:pt x="1006314" y="0"/>
                  <a:pt x="1028625" y="22311"/>
                  <a:pt x="1028625" y="49834"/>
                </a:cubicBezTo>
                <a:lnTo>
                  <a:pt x="1028625" y="227022"/>
                </a:lnTo>
                <a:cubicBezTo>
                  <a:pt x="1028625" y="254545"/>
                  <a:pt x="1006314" y="276856"/>
                  <a:pt x="978791" y="276856"/>
                </a:cubicBezTo>
                <a:lnTo>
                  <a:pt x="49834" y="276856"/>
                </a:lnTo>
                <a:cubicBezTo>
                  <a:pt x="22311" y="276856"/>
                  <a:pt x="0" y="254545"/>
                  <a:pt x="0" y="227022"/>
                </a:cubicBezTo>
                <a:lnTo>
                  <a:pt x="0" y="49834"/>
                </a:lnTo>
                <a:cubicBezTo>
                  <a:pt x="0" y="22311"/>
                  <a:pt x="22311" y="0"/>
                  <a:pt x="49834" y="0"/>
                </a:cubicBezTo>
                <a:close/>
              </a:path>
            </a:pathLst>
          </a:custGeom>
          <a:noFill/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41359  +  PG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(dont 8405 Bacheliers 2016)</a:t>
            </a:r>
            <a:endParaRPr kumimoji="0" lang="fr-FR" sz="6000" b="0" i="1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Rectangle 24"/>
          <p:cNvSpPr>
            <a:spLocks noChangeArrowheads="1"/>
          </p:cNvSpPr>
          <p:nvPr/>
        </p:nvSpPr>
        <p:spPr bwMode="auto">
          <a:xfrm>
            <a:off x="76200" y="4663949"/>
            <a:ext cx="2819400" cy="2133600"/>
          </a:xfrm>
          <a:prstGeom prst="roundRect">
            <a:avLst/>
          </a:prstGeom>
          <a:solidFill>
            <a:srgbClr val="CCECFF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73050" indent="-273050">
              <a:spcBef>
                <a:spcPts val="0"/>
              </a:spcBef>
              <a:buClr>
                <a:schemeClr val="accent2"/>
              </a:buClr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Laboratoires de recherche </a:t>
            </a:r>
            <a:endParaRPr lang="fr-FR" sz="1400" dirty="0" smtClean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3050" indent="-273050">
              <a:spcBef>
                <a:spcPts val="0"/>
              </a:spcBef>
              <a:buClr>
                <a:schemeClr val="accent2"/>
              </a:buClr>
              <a:tabLst>
                <a:tab pos="531813" algn="l"/>
              </a:tabLst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1714</a:t>
            </a: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Enseignants chercheurs</a:t>
            </a:r>
          </a:p>
          <a:p>
            <a:pPr marL="273050" indent="-273050">
              <a:spcBef>
                <a:spcPts val="0"/>
              </a:spcBef>
              <a:buClr>
                <a:schemeClr val="accent2"/>
              </a:buClr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1227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ATS    </a:t>
            </a:r>
          </a:p>
          <a:p>
            <a:pPr marL="450850" indent="-450850">
              <a:spcBef>
                <a:spcPts val="0"/>
              </a:spcBef>
              <a:buClr>
                <a:schemeClr val="accent2"/>
              </a:buClr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170</a:t>
            </a:r>
            <a:r>
              <a:rPr lang="fr-FR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Offres de formation, dont 20 formations doctorales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fr-FR" sz="1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~100 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Conventions 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Coopération et échanges interuniversitaires</a:t>
            </a:r>
          </a:p>
          <a:p>
            <a:pPr marL="273050" indent="-2730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Résidences </a:t>
            </a: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universitaires</a:t>
            </a:r>
          </a:p>
          <a:p>
            <a:pPr marL="273050" indent="-2730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fr-FR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…………………</a:t>
            </a:r>
          </a:p>
        </p:txBody>
      </p:sp>
      <p:sp>
        <p:nvSpPr>
          <p:cNvPr id="97" name="Forme multi-styles"/>
          <p:cNvSpPr>
            <a:spLocks/>
          </p:cNvSpPr>
          <p:nvPr/>
        </p:nvSpPr>
        <p:spPr bwMode="auto">
          <a:xfrm>
            <a:off x="117675" y="4289291"/>
            <a:ext cx="1143000" cy="374658"/>
          </a:xfrm>
          <a:custGeom>
            <a:avLst/>
            <a:gdLst>
              <a:gd name="T0" fmla="*/ 0 w 968628"/>
              <a:gd name="T1" fmla="*/ 153785 h 307571"/>
              <a:gd name="T2" fmla="*/ 484313 w 968628"/>
              <a:gd name="T3" fmla="*/ 0 h 307571"/>
              <a:gd name="T4" fmla="*/ 968628 w 968628"/>
              <a:gd name="T5" fmla="*/ 153785 h 307571"/>
              <a:gd name="T6" fmla="*/ 484313 w 968628"/>
              <a:gd name="T7" fmla="*/ 307571 h 307571"/>
              <a:gd name="T8" fmla="*/ 0 60000 65536"/>
              <a:gd name="T9" fmla="*/ 0 60000 65536"/>
              <a:gd name="T10" fmla="*/ 0 60000 65536"/>
              <a:gd name="T11" fmla="*/ 0 60000 65536"/>
              <a:gd name="T12" fmla="*/ 0 w 968628"/>
              <a:gd name="T13" fmla="*/ 0 h 307571"/>
              <a:gd name="T14" fmla="*/ 968628 w 968628"/>
              <a:gd name="T15" fmla="*/ 307571 h 3075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628" h="307571">
                <a:moveTo>
                  <a:pt x="55363" y="0"/>
                </a:moveTo>
                <a:lnTo>
                  <a:pt x="913260" y="0"/>
                </a:lnTo>
                <a:cubicBezTo>
                  <a:pt x="943842" y="0"/>
                  <a:pt x="968628" y="24786"/>
                  <a:pt x="968628" y="55363"/>
                </a:cubicBezTo>
                <a:lnTo>
                  <a:pt x="968628" y="252208"/>
                </a:lnTo>
                <a:cubicBezTo>
                  <a:pt x="968628" y="282785"/>
                  <a:pt x="943842" y="307571"/>
                  <a:pt x="913260" y="307571"/>
                </a:cubicBezTo>
                <a:lnTo>
                  <a:pt x="55363" y="307571"/>
                </a:lnTo>
                <a:cubicBezTo>
                  <a:pt x="24786" y="307571"/>
                  <a:pt x="0" y="282785"/>
                  <a:pt x="0" y="252208"/>
                </a:cubicBezTo>
                <a:lnTo>
                  <a:pt x="0" y="55363"/>
                </a:lnTo>
                <a:cubicBezTo>
                  <a:pt x="0" y="24786"/>
                  <a:pt x="24786" y="0"/>
                  <a:pt x="5536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000">
            <a:noFill/>
            <a:bevel/>
            <a:headEnd/>
            <a:tailEnd/>
          </a:ln>
          <a:effectLst>
            <a:outerShdw dist="16971" dir="2700000" algn="tl" rotWithShape="0">
              <a:srgbClr val="000000">
                <a:alpha val="7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Autres indicateurs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09" grpId="0" animBg="1"/>
      <p:bldP spid="163" grpId="0" animBg="1"/>
      <p:bldP spid="101" grpId="0" animBg="1"/>
      <p:bldP spid="261" grpId="0" animBg="1"/>
      <p:bldP spid="262" grpId="0" animBg="1"/>
      <p:bldP spid="263" grpId="0" animBg="1"/>
      <p:bldP spid="265" grpId="0" animBg="1"/>
      <p:bldP spid="266" grpId="0" animBg="1"/>
      <p:bldP spid="267" grpId="0" animBg="1"/>
      <p:bldP spid="268" grpId="0" animBg="1"/>
      <p:bldP spid="287" grpId="1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5" grpId="0" animBg="1"/>
      <p:bldP spid="300" grpId="0" animBg="1"/>
      <p:bldP spid="301" grpId="0" animBg="1"/>
      <p:bldP spid="304" grpId="0" animBg="1"/>
      <p:bldP spid="305" grpId="0" animBg="1"/>
      <p:bldP spid="327" grpId="0" animBg="1"/>
      <p:bldP spid="342" grpId="0" animBg="1"/>
      <p:bldP spid="344" grpId="0" animBg="1"/>
      <p:bldP spid="89" grpId="0" animBg="1"/>
      <p:bldP spid="94" grpId="0" animBg="1"/>
      <p:bldP spid="73" grpId="0"/>
      <p:bldP spid="74" grpId="0" animBg="1"/>
      <p:bldP spid="75" grpId="0" animBg="1"/>
      <p:bldP spid="76" grpId="0"/>
      <p:bldP spid="77" grpId="0"/>
      <p:bldP spid="78" grpId="0"/>
      <p:bldP spid="79" grpId="0"/>
      <p:bldP spid="82" grpId="0"/>
      <p:bldP spid="85" grpId="0"/>
      <p:bldP spid="88" grpId="0"/>
      <p:bldP spid="90" grpId="0"/>
      <p:bldP spid="91" grpId="0"/>
      <p:bldP spid="92" grpId="0"/>
      <p:bldP spid="95" grpId="0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44196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Sont indiqués ci-dessus les 14 domaines de l’enseignement supérieur. L’Université de Bejaia couvre actuellement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12 d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omaines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ainsi que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formation de "Docteur en Médecine"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6240" y="1051560"/>
          <a:ext cx="8442960" cy="4926360"/>
        </p:xfrm>
        <a:graphic>
          <a:graphicData uri="http://schemas.openxmlformats.org/drawingml/2006/table">
            <a:tbl>
              <a:tblPr/>
              <a:tblGrid>
                <a:gridCol w="3946323"/>
                <a:gridCol w="1736382"/>
                <a:gridCol w="2760255"/>
              </a:tblGrid>
              <a:tr h="283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Domaine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Observation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ميادين التكوين</a:t>
                      </a:r>
                      <a:endParaRPr lang="fr-F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D01: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Technologies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تكنولوجيا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D02: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de la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Matière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المادة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D03: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Mathématiques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Informatique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رياضيات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إعلام آلي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D04: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de la Nature et de la Vie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الطبيعة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الحياة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CC"/>
                          </a:solidFill>
                          <a:latin typeface="Tahoma"/>
                        </a:rPr>
                        <a:t>D05: </a:t>
                      </a:r>
                      <a:r>
                        <a:rPr lang="fr-FR" sz="1400" b="0" i="0" u="none" strike="noStrike" dirty="0" smtClean="0">
                          <a:solidFill>
                            <a:srgbClr val="0000CC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CC"/>
                          </a:solidFill>
                          <a:latin typeface="Tahoma"/>
                        </a:rPr>
                        <a:t>de la Terre et de l’Univers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Non </a:t>
                      </a:r>
                      <a:r>
                        <a:rPr lang="fr-FR" sz="1200" b="0" i="1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ouvert (U.BEJAIA)</a:t>
                      </a:r>
                      <a:endParaRPr lang="fr-FR" sz="1200" b="0" i="1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علوم الأرض </a:t>
                      </a:r>
                      <a:r>
                        <a:rPr lang="ar-SA" sz="1700" kern="120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الكون</a:t>
                      </a:r>
                      <a:endParaRPr lang="fr-FR" sz="1700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4438">
                <a:tc>
                  <a:txBody>
                    <a:bodyPr/>
                    <a:lstStyle/>
                    <a:p>
                      <a:pPr marL="441325" marR="0" indent="-4413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D06: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Economiques, de Gestion et Commerciales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اقتصادية،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التسييرو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علوم تجارية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D07: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Droit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Sciences Politiques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حقوق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علوم سياسية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2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D08: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Lettres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Langues Etrangères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آداب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لغات أجنبية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D09: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Humaines et Sociales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إنسانية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إجتماعية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3894">
                <a:tc>
                  <a:txBody>
                    <a:bodyPr/>
                    <a:lstStyle/>
                    <a:p>
                      <a:pPr marL="441325" marR="0" indent="-4413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D10: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Sciences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Techniques des Activités Physiques et Sportives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علوم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تقنيات النشاطات البدنية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الرياضية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CC"/>
                          </a:solidFill>
                          <a:latin typeface="Tahoma"/>
                        </a:rPr>
                        <a:t>D11: </a:t>
                      </a:r>
                      <a:r>
                        <a:rPr lang="fr-FR" sz="1400" b="0" i="0" u="none" strike="noStrike" dirty="0" smtClean="0">
                          <a:solidFill>
                            <a:srgbClr val="0000CC"/>
                          </a:solidFill>
                          <a:latin typeface="Tahoma"/>
                        </a:rPr>
                        <a:t>Arts</a:t>
                      </a:r>
                      <a:endParaRPr lang="fr-FR" sz="1400" b="0" i="0" u="none" strike="noStrike" dirty="0">
                        <a:solidFill>
                          <a:srgbClr val="0000CC"/>
                        </a:solidFill>
                        <a:latin typeface="Tahoma"/>
                      </a:endParaRP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Non ouvert (U.BEJAIA)</a:t>
                      </a:r>
                      <a:endParaRPr lang="fr-FR" sz="1200" b="0" i="1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فنون</a:t>
                      </a:r>
                      <a:endParaRPr lang="fr-FR" sz="1700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D12: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Langue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Littérature Arabes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لغة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أداب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عربي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D13: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Langue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et Culture Amazighes</a:t>
                      </a: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لغة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ثقافة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أمازيغية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221">
                <a:tc>
                  <a:txBody>
                    <a:bodyPr/>
                    <a:lstStyle/>
                    <a:p>
                      <a:pPr marL="441325" marR="0" indent="-4413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D14: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Architecture, Urbanisme et Métiers de la Ville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0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1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هندسة معمارية عمران </a:t>
                      </a:r>
                      <a:r>
                        <a:rPr lang="ar-SA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مهن المدن </a:t>
                      </a:r>
                      <a:endParaRPr lang="fr-FR" sz="1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7" marR="72000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76200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000" b="1" dirty="0" smtClean="0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	2. Domaines de formation: Filières ouvertes à l’Université de </a:t>
            </a:r>
            <a:r>
              <a:rPr lang="fr-FR" sz="2000" b="1" dirty="0" err="1" smtClean="0">
                <a:solidFill>
                  <a:srgbClr val="0000CC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Béjaia</a:t>
            </a:r>
            <a:endParaRPr lang="fr-FR" sz="3600" b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6240" y="6096000"/>
          <a:ext cx="8442960" cy="573830"/>
        </p:xfrm>
        <a:graphic>
          <a:graphicData uri="http://schemas.openxmlformats.org/drawingml/2006/table">
            <a:tbl>
              <a:tblPr/>
              <a:tblGrid>
                <a:gridCol w="8442960"/>
              </a:tblGrid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 :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Docteur en Médecine                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Système classique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                                   </a:t>
                      </a:r>
                      <a:r>
                        <a:rPr lang="fr-FR" sz="17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ar-BH" sz="1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دكتور في الطب</a:t>
                      </a:r>
                      <a:r>
                        <a:rPr lang="ar-BH" sz="17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7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9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Docteur en: Pharmacie (</a:t>
                      </a:r>
                      <a:r>
                        <a:rPr lang="fr-FR" sz="14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701</a:t>
                      </a:r>
                      <a:r>
                        <a:rPr lang="fr-FR" sz="1400" b="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), Médecine dentaire (</a:t>
                      </a:r>
                      <a:r>
                        <a:rPr lang="fr-FR" sz="14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702</a:t>
                      </a:r>
                      <a:r>
                        <a:rPr lang="fr-FR" sz="1400" b="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), Vétérinaire (</a:t>
                      </a:r>
                      <a:r>
                        <a:rPr lang="fr-FR" sz="14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703</a:t>
                      </a:r>
                      <a:r>
                        <a:rPr lang="fr-FR" sz="1400" b="0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):</a:t>
                      </a:r>
                      <a:r>
                        <a:rPr lang="fr-FR" sz="135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5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fr-FR" sz="1400" b="0" i="1" u="none" strike="noStrike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</a:t>
                      </a:r>
                      <a:r>
                        <a:rPr lang="fr-FR" sz="1400" b="0" i="1" u="none" strike="noStrike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ouvertes(U.BEJAIA)</a:t>
                      </a:r>
                      <a:endParaRPr lang="fr-FR" sz="1800" b="1" dirty="0" smtClean="0">
                        <a:solidFill>
                          <a:srgbClr val="00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Flèche droite rayée 9"/>
          <p:cNvSpPr/>
          <p:nvPr/>
        </p:nvSpPr>
        <p:spPr>
          <a:xfrm flipH="1">
            <a:off x="3749030" y="16543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rayée 10"/>
          <p:cNvSpPr/>
          <p:nvPr/>
        </p:nvSpPr>
        <p:spPr>
          <a:xfrm flipH="1">
            <a:off x="3749040" y="13495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flipH="1">
            <a:off x="3749040" y="194291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 flipH="1">
            <a:off x="3749040" y="25687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rayée 13"/>
          <p:cNvSpPr/>
          <p:nvPr/>
        </p:nvSpPr>
        <p:spPr>
          <a:xfrm flipH="1">
            <a:off x="3749050" y="22639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 flipH="1">
            <a:off x="3749050" y="29497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rayée 15"/>
          <p:cNvSpPr/>
          <p:nvPr/>
        </p:nvSpPr>
        <p:spPr>
          <a:xfrm flipH="1">
            <a:off x="3749040" y="365179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/>
          <p:cNvSpPr/>
          <p:nvPr/>
        </p:nvSpPr>
        <p:spPr>
          <a:xfrm flipH="1">
            <a:off x="3749050" y="334699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rayée 17"/>
          <p:cNvSpPr/>
          <p:nvPr/>
        </p:nvSpPr>
        <p:spPr>
          <a:xfrm flipH="1">
            <a:off x="3749050" y="39403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rayée 18"/>
          <p:cNvSpPr/>
          <p:nvPr/>
        </p:nvSpPr>
        <p:spPr>
          <a:xfrm flipH="1">
            <a:off x="3735300" y="470235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rayée 19"/>
          <p:cNvSpPr/>
          <p:nvPr/>
        </p:nvSpPr>
        <p:spPr>
          <a:xfrm flipH="1">
            <a:off x="3735310" y="432260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rayée 20"/>
          <p:cNvSpPr/>
          <p:nvPr/>
        </p:nvSpPr>
        <p:spPr>
          <a:xfrm flipH="1">
            <a:off x="3735310" y="499091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droite rayée 21"/>
          <p:cNvSpPr/>
          <p:nvPr/>
        </p:nvSpPr>
        <p:spPr>
          <a:xfrm flipH="1">
            <a:off x="3734050" y="528072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 droite rayée 22"/>
          <p:cNvSpPr/>
          <p:nvPr/>
        </p:nvSpPr>
        <p:spPr>
          <a:xfrm flipH="1">
            <a:off x="3734050" y="5646731"/>
            <a:ext cx="396000" cy="228600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droite rayée 23"/>
          <p:cNvSpPr/>
          <p:nvPr/>
        </p:nvSpPr>
        <p:spPr>
          <a:xfrm flipH="1">
            <a:off x="3735300" y="6226351"/>
            <a:ext cx="396000" cy="326849"/>
          </a:xfrm>
          <a:prstGeom prst="striped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044440" y="2111551"/>
            <a:ext cx="1905000" cy="1143000"/>
          </a:xfrm>
          <a:prstGeom prst="wedgeRoundRectCallout">
            <a:avLst>
              <a:gd name="adj1" fmla="val -91091"/>
              <a:gd name="adj2" fmla="val 441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Séries du Bac</a:t>
            </a:r>
          </a:p>
          <a:p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-Maths, </a:t>
            </a:r>
          </a:p>
          <a:p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-Sc. </a:t>
            </a:r>
            <a:r>
              <a:rPr lang="fr-FR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</a:t>
            </a:r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-Tech. Maths</a:t>
            </a:r>
            <a:endParaRPr lang="fr-FR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907030" y="3666781"/>
            <a:ext cx="1905000" cy="1143000"/>
          </a:xfrm>
          <a:prstGeom prst="wedgeRoundRectCallout">
            <a:avLst>
              <a:gd name="adj1" fmla="val -91091"/>
              <a:gd name="adj2" fmla="val 441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Séries du Bac</a:t>
            </a:r>
          </a:p>
          <a:p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fr-FR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L.Etr</a:t>
            </a:r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-L. Phi</a:t>
            </a:r>
            <a:endParaRPr lang="fr-FR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968240" y="2873551"/>
            <a:ext cx="1905000" cy="1143000"/>
          </a:xfrm>
          <a:prstGeom prst="wedgeRoundRectCallout">
            <a:avLst>
              <a:gd name="adj1" fmla="val -91091"/>
              <a:gd name="adj2" fmla="val 441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Série du Bac</a:t>
            </a:r>
          </a:p>
          <a:p>
            <a:pPr algn="ctr"/>
            <a:r>
              <a:rPr lang="fr-FR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G. </a:t>
            </a:r>
            <a:r>
              <a:rPr lang="fr-FR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</a:t>
            </a:r>
            <a:endParaRPr lang="fr-FR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 rot="16200000">
            <a:off x="-370850" y="6055519"/>
            <a:ext cx="114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Sciences Médicales</a:t>
            </a:r>
            <a:endParaRPr kumimoji="0" lang="fr-FR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 rot="16200000">
            <a:off x="-2216006" y="3351313"/>
            <a:ext cx="4876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LMD (Licence, Master et Doctorat)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ensées 25"/>
          <p:cNvSpPr/>
          <p:nvPr/>
        </p:nvSpPr>
        <p:spPr>
          <a:xfrm>
            <a:off x="4130040" y="1120951"/>
            <a:ext cx="4191000" cy="2057400"/>
          </a:xfrm>
          <a:prstGeom prst="cloudCallout">
            <a:avLst>
              <a:gd name="adj1" fmla="val -42100"/>
              <a:gd name="adj2" fmla="val 954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fr-FR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Accès aux filières 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fr-FR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formation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fonction de:</a:t>
            </a:r>
          </a:p>
          <a:p>
            <a:pPr lvl="0" indent="360363">
              <a:spcBef>
                <a:spcPts val="0"/>
              </a:spcBef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-Série du Bac</a:t>
            </a:r>
          </a:p>
          <a:p>
            <a:pPr lvl="0" indent="360363">
              <a:spcBef>
                <a:spcPts val="0"/>
              </a:spcBef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-Moyenne du Bac </a:t>
            </a:r>
          </a:p>
          <a:p>
            <a:pPr lvl="0" indent="360363">
              <a:spcBef>
                <a:spcPts val="0"/>
              </a:spcBef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-Résultats (notes)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213360" y="1959151"/>
            <a:ext cx="8763000" cy="2209800"/>
          </a:xfrm>
          <a:prstGeom prst="wedgeRoundRectCallout">
            <a:avLst>
              <a:gd name="adj1" fmla="val -8278"/>
              <a:gd name="adj2" fmla="val -499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Autres secteurs de formation supérieure</a:t>
            </a:r>
            <a:r>
              <a:rPr lang="fr-FR" b="1" i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i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(voir la circulaire</a:t>
            </a:r>
            <a:r>
              <a:rPr lang="fr-FR" b="1" i="1" u="sng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92075" indent="-92075"/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Ministère de la défense nationale </a:t>
            </a:r>
          </a:p>
          <a:p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Etablissements de formation supérieure relavant d’autres départements ministériels (tutelle pédagogique)</a:t>
            </a:r>
          </a:p>
          <a:p>
            <a:pPr marL="549275" lvl="1" indent="-92075">
              <a:buFontTx/>
              <a:buChar char="-"/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Ministère Poste et technologies de l'information et de la communication</a:t>
            </a:r>
          </a:p>
          <a:p>
            <a:pPr marL="549275" lvl="1" indent="-92075">
              <a:buFontTx/>
              <a:buChar char="-"/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Ministère de la Culture</a:t>
            </a:r>
          </a:p>
          <a:p>
            <a:pPr marL="549275" lvl="1" indent="-92075">
              <a:buFontTx/>
              <a:buChar char="-"/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Ministère des transports</a:t>
            </a:r>
          </a:p>
          <a:p>
            <a:pPr marL="549275" lvl="1" indent="-92075">
              <a:buFontTx/>
              <a:buChar char="-"/>
            </a:pPr>
            <a:r>
              <a:rPr lang="fr-FR" sz="1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…………..</a:t>
            </a:r>
            <a:endParaRPr lang="fr-FR" sz="16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2" grpId="0"/>
      <p:bldP spid="27" grpId="0"/>
      <p:bldP spid="26" grpId="0" animBg="1"/>
      <p:bldP spid="26" grpId="1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09800"/>
            <a:ext cx="4191000" cy="523220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8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Domaine de formation</a:t>
            </a:r>
            <a:endParaRPr lang="fr-FR" sz="4400" b="1" dirty="0" smtClean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520966"/>
            <a:ext cx="990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0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Filière 1</a:t>
            </a:r>
            <a:endParaRPr lang="fr-FR" sz="3600" b="1" dirty="0" smtClean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505200"/>
            <a:ext cx="990600" cy="707886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0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Filière 2</a:t>
            </a:r>
            <a:endParaRPr lang="fr-FR" sz="3600" b="1" dirty="0" smtClean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3505200"/>
            <a:ext cx="990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0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Filière 3</a:t>
            </a:r>
            <a:endParaRPr lang="fr-FR" sz="3600" b="1" dirty="0" smtClean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3505200"/>
            <a:ext cx="990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20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……</a:t>
            </a:r>
          </a:p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endParaRPr lang="fr-FR" sz="2000" b="1" dirty="0" smtClean="0">
              <a:solidFill>
                <a:srgbClr val="000099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648200"/>
            <a:ext cx="152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1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cxnSp>
        <p:nvCxnSpPr>
          <p:cNvPr id="15" name="Connecteur droit avec flèche 14"/>
          <p:cNvCxnSpPr>
            <a:endCxn id="3" idx="0"/>
          </p:cNvCxnSpPr>
          <p:nvPr/>
        </p:nvCxnSpPr>
        <p:spPr>
          <a:xfrm rot="10800000" flipV="1">
            <a:off x="1790700" y="2743200"/>
            <a:ext cx="1104900" cy="7777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7" idx="0"/>
          </p:cNvCxnSpPr>
          <p:nvPr/>
        </p:nvCxnSpPr>
        <p:spPr>
          <a:xfrm>
            <a:off x="7048500" y="2743200"/>
            <a:ext cx="99060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5" idx="0"/>
          </p:cNvCxnSpPr>
          <p:nvPr/>
        </p:nvCxnSpPr>
        <p:spPr>
          <a:xfrm rot="5400000">
            <a:off x="3390900" y="3124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5638006" y="3123406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6800" y="5147846"/>
            <a:ext cx="152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2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5638800"/>
            <a:ext cx="152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3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6062246"/>
            <a:ext cx="152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..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1524000" cy="338554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1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0" y="5147846"/>
            <a:ext cx="1524000" cy="338554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2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5638800"/>
            <a:ext cx="1524000" cy="338554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3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4648200"/>
            <a:ext cx="15240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1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5147846"/>
            <a:ext cx="15240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Spécialité 2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5400000">
            <a:off x="1573394" y="4446406"/>
            <a:ext cx="36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3586126" y="4446406"/>
            <a:ext cx="36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5839006" y="4446406"/>
            <a:ext cx="36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Spécificités des formations LMD (Licence, Master, Doctorat)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2075" marR="0" lvl="0" indent="-92075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51188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Chaque formation s’inscrit dans un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domaine,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représentant un regroupement cohérent de disciplines qui permet d’afficher les compétences pédagogiques et scientifiques de l’Université.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2075" marR="0" lvl="0" indent="-92075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51188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Chaque domaine comprend un ensemble de filières. Chaque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filière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est centrée sur des disciplines bien définies,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2075" marR="0" lvl="0" indent="-92075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51188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 parcours de formation donné défini une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spécialité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2075" marR="0" lvl="0" indent="-92075" algn="justLow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51188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Une identification de finalité :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Académique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ou 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Professionnelle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1"/>
            <a:ext cx="4571999" cy="131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10"/>
          <p:cNvGrpSpPr/>
          <p:nvPr/>
        </p:nvGrpSpPr>
        <p:grpSpPr>
          <a:xfrm>
            <a:off x="457200" y="2590800"/>
            <a:ext cx="2819400" cy="685800"/>
            <a:chOff x="457200" y="3124200"/>
            <a:chExt cx="3678738" cy="1604411"/>
          </a:xfrm>
        </p:grpSpPr>
        <p:sp>
          <p:nvSpPr>
            <p:cNvPr id="44" name="Pentagone 43"/>
            <p:cNvSpPr/>
            <p:nvPr/>
          </p:nvSpPr>
          <p:spPr>
            <a:xfrm>
              <a:off x="2209800" y="3124200"/>
              <a:ext cx="1926138" cy="713072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fr-FR" sz="1600" baseline="30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er</a:t>
              </a:r>
              <a:r>
                <a:rPr lang="fr-FR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Semestre </a:t>
              </a:r>
              <a:endParaRPr lang="fr-F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3124200"/>
              <a:ext cx="1676400" cy="1600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Année d’études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Pentagone 47"/>
            <p:cNvSpPr/>
            <p:nvPr/>
          </p:nvSpPr>
          <p:spPr>
            <a:xfrm>
              <a:off x="2209800" y="3962401"/>
              <a:ext cx="1926138" cy="766210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fr-FR" sz="1600" baseline="300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nd</a:t>
              </a:r>
              <a:r>
                <a:rPr lang="fr-FR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Semestre</a:t>
              </a:r>
              <a:endParaRPr lang="fr-F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446544"/>
            <a:ext cx="472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LMD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est un syst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me de formation sup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rieure pr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conisant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2075" marR="0" lvl="0" indent="-920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51155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Une architecture des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tudes en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 niveaux: </a:t>
            </a:r>
          </a:p>
          <a:p>
            <a:pPr marL="92075" marR="0" lvl="0" indent="-920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11550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Licence, Master et Doctorat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Licence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6 semestres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tudes, soit 180 cr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dits.</a:t>
            </a:r>
            <a:endParaRPr lang="fr-FR" sz="1400" dirty="0" smtClean="0">
              <a:ea typeface="Calibri" pitchFamily="34" charset="0"/>
            </a:endParaRP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Master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4 semestres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tudes, soit 120 cr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dits.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Doctorat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3 ann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es d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tudes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et de recherche.</a:t>
            </a:r>
          </a:p>
          <a:p>
            <a:pPr marL="92075" marR="0" lvl="0" indent="-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511550" algn="l"/>
              </a:tabLs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Une organisation des formations en semestres et en Unit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 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Enseignement (UE).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3352800"/>
            <a:ext cx="8591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8600" y="76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3151188" algn="l"/>
              </a:tabLst>
            </a:pPr>
            <a:r>
              <a:rPr lang="fr-FR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Organisation des enseignements</a:t>
            </a: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51" y="3429000"/>
            <a:ext cx="318924" cy="3223550"/>
          </a:xfrm>
          <a:prstGeom prst="rect">
            <a:avLst/>
          </a:prstGeom>
          <a:solidFill>
            <a:srgbClr val="3399FF"/>
          </a:solidFill>
        </p:spPr>
        <p:txBody>
          <a:bodyPr vert="vert270" wrap="square" lIns="0" rIns="72000">
            <a:spAutoFit/>
          </a:bodyPr>
          <a:lstStyle/>
          <a:p>
            <a:pPr lvl="0" algn="ctr">
              <a:tabLst>
                <a:tab pos="180975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848350" algn="l"/>
              </a:tabLst>
            </a:pPr>
            <a:r>
              <a:rPr lang="fr-FR" sz="1600" b="1" dirty="0" smtClean="0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Semestre</a:t>
            </a:r>
            <a:endParaRPr lang="fr-FR" sz="28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00" y="406069"/>
            <a:ext cx="8028000" cy="62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3151188" algn="l"/>
              </a:tabLst>
            </a:pPr>
            <a:r>
              <a:rPr lang="fr-FR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Exemple d’organisation</a:t>
            </a: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90600" y="1866900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90600" y="2228850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990600" y="2608262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990600" y="2970212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990600" y="3503612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990600" y="4265612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990600" y="4610100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990600" y="4981575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000125" y="5334000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90600" y="5867400"/>
            <a:ext cx="304800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>
            <a:off x="3324232" y="2057400"/>
            <a:ext cx="409569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3608696" y="3124198"/>
            <a:ext cx="381000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>
            <a:off x="3608096" y="3339152"/>
            <a:ext cx="381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3664960" y="3698544"/>
            <a:ext cx="381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0800000">
            <a:off x="3689984" y="3899848"/>
            <a:ext cx="381600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V="1">
            <a:off x="3684296" y="4093192"/>
            <a:ext cx="381600" cy="352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rot="16200000">
            <a:off x="82034" y="3587234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3151188" algn="l"/>
              </a:tabLst>
            </a:pPr>
            <a:r>
              <a:rPr lang="fr-FR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Filières</a:t>
            </a:r>
            <a:endParaRPr lang="fr-FR" dirty="0" smtClean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rot="4385229">
            <a:off x="3750276" y="2686898"/>
            <a:ext cx="1589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151188" algn="l"/>
              </a:tabLst>
            </a:pPr>
            <a:r>
              <a:rPr lang="fr-FR" b="1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Spécialités</a:t>
            </a:r>
            <a:endParaRPr lang="fr-FR" u="sng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39489" y="1905000"/>
            <a:ext cx="60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151188" algn="l"/>
              </a:tabLst>
            </a:pPr>
            <a:r>
              <a:rPr lang="fr-FR" sz="1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(1)</a:t>
            </a:r>
            <a:endParaRPr lang="fr-FR" sz="1400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60129" y="3066631"/>
            <a:ext cx="60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151188" algn="l"/>
              </a:tabLst>
            </a:pPr>
            <a:r>
              <a:rPr lang="fr-FR" sz="1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(2)</a:t>
            </a:r>
            <a:endParaRPr lang="fr-FR" sz="1400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71585" y="3730823"/>
            <a:ext cx="60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151188" algn="l"/>
              </a:tabLst>
            </a:pPr>
            <a:r>
              <a:rPr lang="fr-FR" sz="1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(3)</a:t>
            </a:r>
            <a:endParaRPr lang="fr-FR" sz="1400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tabLst>
                <a:tab pos="3151188" algn="l"/>
              </a:tabLst>
            </a:pPr>
            <a:r>
              <a:rPr lang="fr-FR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Exemple d’organisation: Semestre 1 du domaine ST</a:t>
            </a: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" y="609600"/>
            <a:ext cx="9108000" cy="558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Procédure d’orientation et d’inscription des nouveaux Bacheliers</a:t>
            </a:r>
            <a:endParaRPr lang="fr-FR" sz="20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Préinscriptions et inscriptions des nouveaux bacheliers </a:t>
            </a:r>
          </a:p>
          <a:p>
            <a:r>
              <a:rPr lang="fr-FR" b="1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Cas des bacheliers 2016 </a:t>
            </a:r>
            <a:r>
              <a:rPr lang="fr-FR" b="1" u="sng" dirty="0" smtClean="0">
                <a:solidFill>
                  <a:srgbClr val="FF0000"/>
                </a:solidFill>
              </a:rPr>
              <a:t>par exemple</a:t>
            </a:r>
            <a:r>
              <a:rPr lang="fr-FR" b="1" dirty="0" smtClean="0"/>
              <a:t>)</a:t>
            </a:r>
            <a:endParaRPr lang="fr-FR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1437382"/>
            <a:ext cx="8686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Les inscriptions des bacheliers 2016 sont régies par la Circulaire ministérielle n°01 du 02 juin 2016, relative à la préinscription et à l’orientation des titulaires du Baccalauréat au titre de l’année universitaire 2016/2017. Le calendrier des différentes opérations a été fixé comme suit 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57200" y="2590800"/>
          <a:ext cx="8381999" cy="2875585"/>
        </p:xfrm>
        <a:graphic>
          <a:graphicData uri="http://schemas.openxmlformats.org/drawingml/2006/table">
            <a:tbl>
              <a:tblPr/>
              <a:tblGrid>
                <a:gridCol w="362429"/>
                <a:gridCol w="2533171"/>
                <a:gridCol w="3003053"/>
                <a:gridCol w="2483346"/>
              </a:tblGrid>
              <a:tr h="360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N°</a:t>
                      </a:r>
                      <a:endParaRPr lang="fr-FR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Opération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          Période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Préinscriptions</a:t>
                      </a:r>
                      <a:endParaRPr lang="fr-FR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Ces 03 opérations ont eu lieu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exclusivement en ligne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à travers les sites: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u="sng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http://www.orientation-esi.dz/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u="sng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/>
                        </a:rPr>
                        <a:t>http://www.mesrs.dz/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r>
                        <a:rPr lang="fr-FR" sz="160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au </a:t>
                      </a: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 juillet 2016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02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Confirmation des préinscriptions</a:t>
                      </a:r>
                      <a:endParaRPr lang="fr-FR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22</a:t>
                      </a:r>
                      <a:r>
                        <a:rPr lang="fr-FR" sz="160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au </a:t>
                      </a: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juillet 2016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03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Affectations et recours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31 juillet </a:t>
                      </a:r>
                      <a:r>
                        <a:rPr lang="fr-FR" sz="160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 </a:t>
                      </a: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02 août 2016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04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Concours et Entretiens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Université de Béjaia: </a:t>
                      </a:r>
                      <a:r>
                        <a:rPr lang="fr-FR" sz="1600" i="1" u="sng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/>
                        </a:rPr>
                        <a:t>Filière STAPS (sport)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31 juillet </a:t>
                      </a:r>
                      <a:r>
                        <a:rPr lang="fr-FR" sz="160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 </a:t>
                      </a: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02 août 2016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05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Inscriptions définitives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04</a:t>
                      </a:r>
                      <a:r>
                        <a:rPr lang="fr-FR" sz="1600" b="1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fr-FR" sz="160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</a:t>
                      </a:r>
                      <a:r>
                        <a:rPr lang="fr-FR" sz="1600" b="1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fr-FR" sz="1600" b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09 août 2016</a:t>
                      </a:r>
                      <a:endParaRPr lang="fr-FR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72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i="1" u="sng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N.B</a:t>
                      </a:r>
                      <a:r>
                        <a:rPr lang="fr-FR" sz="1600" b="0" i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fr-FR" sz="1600" b="1" i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fr-FR" sz="1600" b="0" i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Toutes ces opérations ont eu lieu au</a:t>
                      </a:r>
                      <a:r>
                        <a:rPr lang="fr-FR" sz="1600" b="1" i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fr-FR" sz="1600" b="0" i="1" u="sng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/>
                        </a:rPr>
                        <a:t>Campus </a:t>
                      </a:r>
                      <a:r>
                        <a:rPr lang="fr-FR" sz="1600" b="0" i="1" u="sng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/>
                        </a:rPr>
                        <a:t>Aboudaou</a:t>
                      </a:r>
                      <a:r>
                        <a:rPr lang="fr-FR" sz="1600" b="1" i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 </a:t>
                      </a:r>
                      <a:endParaRPr lang="fr-FR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005" marR="40005" marT="40005" marB="400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ccolade fermante 6"/>
          <p:cNvSpPr/>
          <p:nvPr/>
        </p:nvSpPr>
        <p:spPr>
          <a:xfrm>
            <a:off x="2438400" y="3048000"/>
            <a:ext cx="304800" cy="685800"/>
          </a:xfrm>
          <a:prstGeom prst="rightBrac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2772102" y="2225566"/>
            <a:ext cx="3429000" cy="762000"/>
          </a:xfrm>
          <a:prstGeom prst="wedgeEllipseCallout">
            <a:avLst>
              <a:gd name="adj1" fmla="val -51408"/>
              <a:gd name="adj2" fmla="val 99742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Journées portes ouvertes (campagne d’information)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174" y="5530890"/>
            <a:ext cx="855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 Transferts internes (changements de filières) et externes: sept.2016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7" grpId="0" animBg="1"/>
      <p:bldP spid="8" grpId="0" animBg="1"/>
      <p:bldP spid="10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989</Words>
  <Application>Microsoft Office PowerPoint</Application>
  <PresentationFormat>Affichage à l'écran (4:3)</PresentationFormat>
  <Paragraphs>237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mouzai</dc:creator>
  <cp:lastModifiedBy>Vrp</cp:lastModifiedBy>
  <cp:revision>318</cp:revision>
  <dcterms:created xsi:type="dcterms:W3CDTF">2016-10-09T21:57:34Z</dcterms:created>
  <dcterms:modified xsi:type="dcterms:W3CDTF">2017-02-10T18:55:52Z</dcterms:modified>
</cp:coreProperties>
</file>