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69" r:id="rId2"/>
    <p:sldId id="370" r:id="rId3"/>
    <p:sldId id="372" r:id="rId4"/>
    <p:sldId id="258" r:id="rId5"/>
    <p:sldId id="259" r:id="rId6"/>
    <p:sldId id="261" r:id="rId7"/>
    <p:sldId id="260" r:id="rId8"/>
    <p:sldId id="262" r:id="rId9"/>
    <p:sldId id="263" r:id="rId10"/>
    <p:sldId id="281" r:id="rId11"/>
    <p:sldId id="279" r:id="rId12"/>
    <p:sldId id="280" r:id="rId13"/>
    <p:sldId id="277"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11" r:id="rId40"/>
    <p:sldId id="312" r:id="rId41"/>
    <p:sldId id="313" r:id="rId42"/>
    <p:sldId id="314" r:id="rId43"/>
    <p:sldId id="315" r:id="rId44"/>
    <p:sldId id="316" r:id="rId45"/>
    <p:sldId id="317" r:id="rId46"/>
    <p:sldId id="318" r:id="rId47"/>
    <p:sldId id="319" r:id="rId48"/>
    <p:sldId id="320" r:id="rId49"/>
    <p:sldId id="321" r:id="rId50"/>
    <p:sldId id="322" r:id="rId51"/>
    <p:sldId id="323" r:id="rId52"/>
    <p:sldId id="324" r:id="rId53"/>
    <p:sldId id="325" r:id="rId54"/>
    <p:sldId id="326" r:id="rId55"/>
    <p:sldId id="327" r:id="rId56"/>
    <p:sldId id="328" r:id="rId57"/>
    <p:sldId id="329" r:id="rId58"/>
    <p:sldId id="357" r:id="rId59"/>
    <p:sldId id="330" r:id="rId60"/>
    <p:sldId id="331" r:id="rId61"/>
    <p:sldId id="332" r:id="rId62"/>
    <p:sldId id="333" r:id="rId63"/>
    <p:sldId id="334" r:id="rId64"/>
    <p:sldId id="337" r:id="rId65"/>
    <p:sldId id="335" r:id="rId66"/>
    <p:sldId id="336" r:id="rId67"/>
    <p:sldId id="338" r:id="rId68"/>
    <p:sldId id="339" r:id="rId69"/>
    <p:sldId id="340" r:id="rId70"/>
    <p:sldId id="341" r:id="rId71"/>
    <p:sldId id="342" r:id="rId72"/>
    <p:sldId id="343" r:id="rId73"/>
    <p:sldId id="344" r:id="rId74"/>
    <p:sldId id="345" r:id="rId75"/>
    <p:sldId id="346" r:id="rId76"/>
    <p:sldId id="347" r:id="rId77"/>
    <p:sldId id="348" r:id="rId78"/>
    <p:sldId id="349" r:id="rId79"/>
    <p:sldId id="350" r:id="rId80"/>
    <p:sldId id="351" r:id="rId81"/>
    <p:sldId id="352" r:id="rId82"/>
    <p:sldId id="353" r:id="rId83"/>
    <p:sldId id="354" r:id="rId84"/>
    <p:sldId id="355" r:id="rId85"/>
    <p:sldId id="358" r:id="rId86"/>
    <p:sldId id="356" r:id="rId87"/>
    <p:sldId id="359" r:id="rId88"/>
    <p:sldId id="360" r:id="rId89"/>
    <p:sldId id="361" r:id="rId90"/>
    <p:sldId id="362" r:id="rId91"/>
    <p:sldId id="363" r:id="rId92"/>
    <p:sldId id="364" r:id="rId93"/>
    <p:sldId id="365" r:id="rId94"/>
    <p:sldId id="366" r:id="rId95"/>
    <p:sldId id="367" r:id="rId96"/>
    <p:sldId id="368" r:id="rId97"/>
    <p:sldId id="371" r:id="rId9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22"/>
    <p:restoredTop sz="95952"/>
  </p:normalViewPr>
  <p:slideViewPr>
    <p:cSldViewPr snapToGrid="0" snapToObjects="1">
      <p:cViewPr varScale="1">
        <p:scale>
          <a:sx n="107" d="100"/>
          <a:sy n="107" d="100"/>
        </p:scale>
        <p:origin x="192" y="3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7/7/20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7/7/20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7/7/20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7/7/20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
Deuxième niveau
Troisième niveau
Quatrième niveau
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
Deuxième niveau
Troisième niveau
Quatrième niveau
Cinquième niveau</a:t>
            </a:r>
            <a:endParaRPr lang="en-US" dirty="0"/>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
Deuxième niveau
Troisième niveau
Quatrième niveau
Cinquième niveau</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7/7/20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7/7/20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7/7/20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a:t>Modifier les styles du texte du masque
Deuxième niveau
Troisième niveau
Quatrième niveau
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7/7/20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
Deuxième niveau
Troisième niveau
Quatrième niveau
Cinquième niveau</a:t>
            </a:r>
            <a:endParaRPr lang="en-US" dirty="0"/>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7/7/20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a:t>Modifier les styles du texte du masque
Deuxième niveau
Troisième niveau
Quatrième niveau
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7/7/20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mailto:dr.medkour27@gmail.com"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hyperlink" Target="https://www.ncbi.nlm.nih.gov/pubmed/?term=Jeremitsky%20E%5BAuthor%5D&amp;cauthor=true&amp;cauthor_uid=15674149" TargetMode="Externa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D6CC4B-B06D-E041-88C3-A377D9E1C8FB}"/>
              </a:ext>
            </a:extLst>
          </p:cNvPr>
          <p:cNvSpPr txBox="1">
            <a:spLocks/>
          </p:cNvSpPr>
          <p:nvPr/>
        </p:nvSpPr>
        <p:spPr>
          <a:xfrm>
            <a:off x="1865755" y="2873828"/>
            <a:ext cx="8361229" cy="2099449"/>
          </a:xfrm>
          <a:prstGeom prst="rect">
            <a:avLst/>
          </a:prstGeom>
        </p:spPr>
        <p:txBody>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fr-FR" sz="3200" b="1" dirty="0">
                <a:latin typeface="Times New Roman" panose="02020603050405020304" pitchFamily="18" charset="0"/>
                <a:cs typeface="Times New Roman" panose="02020603050405020304" pitchFamily="18" charset="0"/>
              </a:rPr>
              <a:t>Valeur pronostique de l’hyperglycémie induite par le stress, chez les patients adultes traumatisés crâniens graves </a:t>
            </a:r>
          </a:p>
          <a:p>
            <a:pPr algn="ctr"/>
            <a:r>
              <a:rPr lang="fr-FR" sz="2400" dirty="0">
                <a:latin typeface="Times New Roman" panose="02020603050405020304" pitchFamily="18" charset="0"/>
                <a:cs typeface="Times New Roman" panose="02020603050405020304" pitchFamily="18" charset="0"/>
              </a:rPr>
              <a:t>admis au service de réanimation du CHU de Béjaïa  </a:t>
            </a:r>
          </a:p>
        </p:txBody>
      </p:sp>
      <p:sp>
        <p:nvSpPr>
          <p:cNvPr id="3" name="ZoneTexte 2">
            <a:extLst>
              <a:ext uri="{FF2B5EF4-FFF2-40B4-BE49-F238E27FC236}">
                <a16:creationId xmlns:a16="http://schemas.microsoft.com/office/drawing/2014/main" id="{7FB5052E-DAB0-8C4C-8958-478EE3206ECC}"/>
              </a:ext>
            </a:extLst>
          </p:cNvPr>
          <p:cNvSpPr txBox="1"/>
          <p:nvPr/>
        </p:nvSpPr>
        <p:spPr>
          <a:xfrm>
            <a:off x="1158905" y="154379"/>
            <a:ext cx="10467038" cy="1200329"/>
          </a:xfrm>
          <a:prstGeom prst="rect">
            <a:avLst/>
          </a:prstGeom>
          <a:noFill/>
        </p:spPr>
        <p:txBody>
          <a:bodyPr wrap="square" rtlCol="0">
            <a:spAutoFit/>
          </a:bodyPr>
          <a:lstStyle/>
          <a:p>
            <a:pPr algn="ctr"/>
            <a:r>
              <a:rPr lang="fr-FR" dirty="0">
                <a:latin typeface="Times New Roman" panose="02020603050405020304" pitchFamily="18" charset="0"/>
                <a:cs typeface="Times New Roman" panose="02020603050405020304" pitchFamily="18" charset="0"/>
              </a:rPr>
              <a:t>République Algérienne Démocratique et Populaire</a:t>
            </a:r>
          </a:p>
          <a:p>
            <a:pPr algn="ctr"/>
            <a:r>
              <a:rPr lang="fr-FR" dirty="0">
                <a:latin typeface="Times New Roman" panose="02020603050405020304" pitchFamily="18" charset="0"/>
                <a:cs typeface="Times New Roman" panose="02020603050405020304" pitchFamily="18" charset="0"/>
              </a:rPr>
              <a:t>Ministère de l’Enseignement Supérieur et de la Recherche Scientifique</a:t>
            </a:r>
          </a:p>
          <a:p>
            <a:pPr algn="ctr"/>
            <a:r>
              <a:rPr lang="fr-FR" dirty="0">
                <a:latin typeface="Times New Roman" panose="02020603050405020304" pitchFamily="18" charset="0"/>
                <a:cs typeface="Times New Roman" panose="02020603050405020304" pitchFamily="18" charset="0"/>
              </a:rPr>
              <a:t>Université A. MIRA de Béjaïa</a:t>
            </a:r>
          </a:p>
          <a:p>
            <a:pPr algn="ctr"/>
            <a:r>
              <a:rPr lang="fr-FR" dirty="0">
                <a:latin typeface="Times New Roman" panose="02020603050405020304" pitchFamily="18" charset="0"/>
                <a:cs typeface="Times New Roman" panose="02020603050405020304" pitchFamily="18" charset="0"/>
              </a:rPr>
              <a:t>Faculté de Médecine</a:t>
            </a:r>
          </a:p>
        </p:txBody>
      </p:sp>
      <p:sp>
        <p:nvSpPr>
          <p:cNvPr id="4" name="ZoneTexte 3">
            <a:extLst>
              <a:ext uri="{FF2B5EF4-FFF2-40B4-BE49-F238E27FC236}">
                <a16:creationId xmlns:a16="http://schemas.microsoft.com/office/drawing/2014/main" id="{38E45242-0862-AE42-8921-33BA8FC0EE31}"/>
              </a:ext>
            </a:extLst>
          </p:cNvPr>
          <p:cNvSpPr txBox="1"/>
          <p:nvPr/>
        </p:nvSpPr>
        <p:spPr>
          <a:xfrm>
            <a:off x="2447646" y="1460665"/>
            <a:ext cx="9380177" cy="646331"/>
          </a:xfrm>
          <a:prstGeom prst="rect">
            <a:avLst/>
          </a:prstGeom>
          <a:noFill/>
        </p:spPr>
        <p:txBody>
          <a:bodyPr wrap="square" rtlCol="0">
            <a:spAutoFit/>
          </a:bodyPr>
          <a:lstStyle/>
          <a:p>
            <a:r>
              <a:rPr lang="fr-FR" dirty="0">
                <a:latin typeface="Times New Roman" panose="02020603050405020304" pitchFamily="18" charset="0"/>
                <a:cs typeface="Times New Roman" panose="02020603050405020304" pitchFamily="18" charset="0"/>
              </a:rPr>
              <a:t>Thèse pour l’obtention du Diplôme de Doctorat en Sciences Médicales (DESM)</a:t>
            </a:r>
          </a:p>
          <a:p>
            <a:pPr algn="ctr"/>
            <a:r>
              <a:rPr lang="fr-FR" dirty="0">
                <a:latin typeface="Times New Roman" panose="02020603050405020304" pitchFamily="18" charset="0"/>
                <a:cs typeface="Times New Roman" panose="02020603050405020304" pitchFamily="18" charset="0"/>
              </a:rPr>
              <a:t>Spécialité Anesthésie-Réanimation </a:t>
            </a:r>
          </a:p>
        </p:txBody>
      </p:sp>
      <p:sp>
        <p:nvSpPr>
          <p:cNvPr id="5" name="ZoneTexte 4">
            <a:extLst>
              <a:ext uri="{FF2B5EF4-FFF2-40B4-BE49-F238E27FC236}">
                <a16:creationId xmlns:a16="http://schemas.microsoft.com/office/drawing/2014/main" id="{34114407-CDBD-5B41-AE94-5BF432E886EF}"/>
              </a:ext>
            </a:extLst>
          </p:cNvPr>
          <p:cNvSpPr txBox="1"/>
          <p:nvPr/>
        </p:nvSpPr>
        <p:spPr>
          <a:xfrm>
            <a:off x="5391394" y="2327564"/>
            <a:ext cx="1244251" cy="461665"/>
          </a:xfrm>
          <a:prstGeom prst="rect">
            <a:avLst/>
          </a:prstGeom>
          <a:noFill/>
        </p:spPr>
        <p:txBody>
          <a:bodyPr wrap="none" rtlCol="0">
            <a:spAutoFit/>
          </a:bodyPr>
          <a:lstStyle/>
          <a:p>
            <a:r>
              <a:rPr lang="fr-FR" sz="2400" dirty="0">
                <a:latin typeface="Times New Roman" panose="02020603050405020304" pitchFamily="18" charset="0"/>
                <a:cs typeface="Times New Roman" panose="02020603050405020304" pitchFamily="18" charset="0"/>
              </a:rPr>
              <a:t>THEME</a:t>
            </a:r>
          </a:p>
        </p:txBody>
      </p:sp>
      <p:sp>
        <p:nvSpPr>
          <p:cNvPr id="6" name="ZoneTexte 5">
            <a:extLst>
              <a:ext uri="{FF2B5EF4-FFF2-40B4-BE49-F238E27FC236}">
                <a16:creationId xmlns:a16="http://schemas.microsoft.com/office/drawing/2014/main" id="{3141B4CF-2056-DE47-82DE-EF5443082B37}"/>
              </a:ext>
            </a:extLst>
          </p:cNvPr>
          <p:cNvSpPr txBox="1"/>
          <p:nvPr/>
        </p:nvSpPr>
        <p:spPr>
          <a:xfrm>
            <a:off x="3182586" y="4940128"/>
            <a:ext cx="5913912" cy="646331"/>
          </a:xfrm>
          <a:prstGeom prst="rect">
            <a:avLst/>
          </a:prstGeom>
          <a:noFill/>
        </p:spPr>
        <p:txBody>
          <a:bodyPr wrap="square" rtlCol="0">
            <a:spAutoFit/>
          </a:bodyPr>
          <a:lstStyle/>
          <a:p>
            <a:pPr algn="ctr"/>
            <a:r>
              <a:rPr lang="fr-FR" dirty="0">
                <a:latin typeface="Times New Roman" panose="02020603050405020304" pitchFamily="18" charset="0"/>
                <a:cs typeface="Times New Roman" panose="02020603050405020304" pitchFamily="18" charset="0"/>
              </a:rPr>
              <a:t>Présentée par le Dr </a:t>
            </a:r>
            <a:r>
              <a:rPr lang="fr-FR" b="1" dirty="0">
                <a:latin typeface="Times New Roman" panose="02020603050405020304" pitchFamily="18" charset="0"/>
                <a:cs typeface="Times New Roman" panose="02020603050405020304" pitchFamily="18" charset="0"/>
              </a:rPr>
              <a:t>BOUDJIT Lotfi</a:t>
            </a:r>
          </a:p>
          <a:p>
            <a:pPr algn="ctr"/>
            <a:r>
              <a:rPr lang="fr-FR" dirty="0">
                <a:latin typeface="Times New Roman" panose="02020603050405020304" pitchFamily="18" charset="0"/>
                <a:cs typeface="Times New Roman" panose="02020603050405020304" pitchFamily="18" charset="0"/>
              </a:rPr>
              <a:t>Encadré par </a:t>
            </a:r>
            <a:r>
              <a:rPr lang="fr-FR" b="1" dirty="0">
                <a:latin typeface="Times New Roman" panose="02020603050405020304" pitchFamily="18" charset="0"/>
                <a:cs typeface="Times New Roman" panose="02020603050405020304" pitchFamily="18" charset="0"/>
              </a:rPr>
              <a:t>Pr S. TLIBA</a:t>
            </a:r>
          </a:p>
        </p:txBody>
      </p:sp>
      <p:sp>
        <p:nvSpPr>
          <p:cNvPr id="9" name="ZoneTexte 8">
            <a:extLst>
              <a:ext uri="{FF2B5EF4-FFF2-40B4-BE49-F238E27FC236}">
                <a16:creationId xmlns:a16="http://schemas.microsoft.com/office/drawing/2014/main" id="{153914B7-19E1-2741-B5DD-CFB820949A33}"/>
              </a:ext>
            </a:extLst>
          </p:cNvPr>
          <p:cNvSpPr txBox="1"/>
          <p:nvPr/>
        </p:nvSpPr>
        <p:spPr>
          <a:xfrm>
            <a:off x="2731328" y="6234536"/>
            <a:ext cx="7053943" cy="338554"/>
          </a:xfrm>
          <a:prstGeom prst="rect">
            <a:avLst/>
          </a:prstGeom>
          <a:noFill/>
        </p:spPr>
        <p:txBody>
          <a:bodyPr wrap="square" rtlCol="0">
            <a:spAutoFit/>
          </a:bodyPr>
          <a:lstStyle/>
          <a:p>
            <a:pPr algn="ctr"/>
            <a:r>
              <a:rPr lang="fr-FR" sz="1600" dirty="0">
                <a:latin typeface="Times New Roman" panose="02020603050405020304" pitchFamily="18" charset="0"/>
                <a:cs typeface="Times New Roman" panose="02020603050405020304" pitchFamily="18" charset="0"/>
              </a:rPr>
              <a:t>Année Universitaire 2019 - 2020</a:t>
            </a:r>
          </a:p>
        </p:txBody>
      </p:sp>
      <p:pic>
        <p:nvPicPr>
          <p:cNvPr id="10" name="Image 9">
            <a:extLst>
              <a:ext uri="{FF2B5EF4-FFF2-40B4-BE49-F238E27FC236}">
                <a16:creationId xmlns:a16="http://schemas.microsoft.com/office/drawing/2014/main" id="{C7340964-FB7C-1346-98D4-1BCCD2229DD4}"/>
              </a:ext>
            </a:extLst>
          </p:cNvPr>
          <p:cNvPicPr/>
          <p:nvPr/>
        </p:nvPicPr>
        <p:blipFill>
          <a:blip r:embed="rId2">
            <a:extLst>
              <a:ext uri="{28A0092B-C50C-407E-A947-70E740481C1C}">
                <a14:useLocalDpi xmlns:a14="http://schemas.microsoft.com/office/drawing/2010/main" val="0"/>
              </a:ext>
            </a:extLst>
          </a:blip>
          <a:stretch>
            <a:fillRect/>
          </a:stretch>
        </p:blipFill>
        <p:spPr>
          <a:xfrm>
            <a:off x="707646" y="7634"/>
            <a:ext cx="2184400" cy="927100"/>
          </a:xfrm>
          <a:prstGeom prst="rect">
            <a:avLst/>
          </a:prstGeom>
        </p:spPr>
      </p:pic>
      <p:pic>
        <p:nvPicPr>
          <p:cNvPr id="11" name="Image 10">
            <a:extLst>
              <a:ext uri="{FF2B5EF4-FFF2-40B4-BE49-F238E27FC236}">
                <a16:creationId xmlns:a16="http://schemas.microsoft.com/office/drawing/2014/main" id="{99C4E5D8-28BD-DE43-B487-3F4797792FAE}"/>
              </a:ext>
            </a:extLst>
          </p:cNvPr>
          <p:cNvPicPr/>
          <p:nvPr/>
        </p:nvPicPr>
        <p:blipFill>
          <a:blip r:embed="rId3">
            <a:extLst>
              <a:ext uri="{28A0092B-C50C-407E-A947-70E740481C1C}">
                <a14:useLocalDpi xmlns:a14="http://schemas.microsoft.com/office/drawing/2010/main" val="0"/>
              </a:ext>
            </a:extLst>
          </a:blip>
          <a:stretch>
            <a:fillRect/>
          </a:stretch>
        </p:blipFill>
        <p:spPr>
          <a:xfrm>
            <a:off x="9901008" y="7622"/>
            <a:ext cx="2287835" cy="905093"/>
          </a:xfrm>
          <a:prstGeom prst="rect">
            <a:avLst/>
          </a:prstGeom>
        </p:spPr>
      </p:pic>
    </p:spTree>
    <p:extLst>
      <p:ext uri="{BB962C8B-B14F-4D97-AF65-F5344CB8AC3E}">
        <p14:creationId xmlns:p14="http://schemas.microsoft.com/office/powerpoint/2010/main" val="224520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C6DC11-377C-CE44-A626-831841FC385E}"/>
              </a:ext>
            </a:extLst>
          </p:cNvPr>
          <p:cNvSpPr>
            <a:spLocks noGrp="1"/>
          </p:cNvSpPr>
          <p:nvPr>
            <p:ph type="title"/>
          </p:nvPr>
        </p:nvSpPr>
        <p:spPr>
          <a:xfrm>
            <a:off x="1371600" y="2529840"/>
            <a:ext cx="9601200" cy="1485900"/>
          </a:xfrm>
        </p:spPr>
        <p:txBody>
          <a:bodyPr/>
          <a:lstStyle/>
          <a:p>
            <a:pPr algn="ctr"/>
            <a:r>
              <a:rPr lang="fr-FR" b="1" dirty="0">
                <a:solidFill>
                  <a:srgbClr val="FF0000"/>
                </a:solidFill>
                <a:latin typeface="Times New Roman" panose="02020603050405020304" pitchFamily="18" charset="0"/>
                <a:cs typeface="Times New Roman" panose="02020603050405020304" pitchFamily="18" charset="0"/>
              </a:rPr>
              <a:t>I- Biomécanique et lésions cérébrales</a:t>
            </a:r>
          </a:p>
        </p:txBody>
      </p:sp>
    </p:spTree>
    <p:extLst>
      <p:ext uri="{BB962C8B-B14F-4D97-AF65-F5344CB8AC3E}">
        <p14:creationId xmlns:p14="http://schemas.microsoft.com/office/powerpoint/2010/main" val="2240332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2" name="Rectangle : coins arrondis 21">
            <a:extLst>
              <a:ext uri="{FF2B5EF4-FFF2-40B4-BE49-F238E27FC236}">
                <a16:creationId xmlns:a16="http://schemas.microsoft.com/office/drawing/2014/main" id="{EE53F6ED-58C0-EA43-A569-C74E7FE0DB62}"/>
              </a:ext>
            </a:extLst>
          </p:cNvPr>
          <p:cNvSpPr/>
          <p:nvPr/>
        </p:nvSpPr>
        <p:spPr>
          <a:xfrm>
            <a:off x="741916" y="3165593"/>
            <a:ext cx="346060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1- Traumatisme statique par effet de contact</a:t>
            </a:r>
          </a:p>
        </p:txBody>
      </p:sp>
      <p:sp>
        <p:nvSpPr>
          <p:cNvPr id="23" name="Rectangle : coins arrondis 22">
            <a:extLst>
              <a:ext uri="{FF2B5EF4-FFF2-40B4-BE49-F238E27FC236}">
                <a16:creationId xmlns:a16="http://schemas.microsoft.com/office/drawing/2014/main" id="{798E9258-8601-3947-B8FA-C3D58B50F00F}"/>
              </a:ext>
            </a:extLst>
          </p:cNvPr>
          <p:cNvSpPr/>
          <p:nvPr/>
        </p:nvSpPr>
        <p:spPr>
          <a:xfrm>
            <a:off x="3025314" y="1837792"/>
            <a:ext cx="2479296" cy="12299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r>
              <a:rPr lang="fr-FR" sz="2000" b="1" dirty="0">
                <a:solidFill>
                  <a:srgbClr val="FFFF00"/>
                </a:solidFill>
              </a:rPr>
              <a:t>Lésion cérébrale initiale</a:t>
            </a:r>
            <a:endParaRPr lang="fr-FR" b="1" dirty="0">
              <a:solidFill>
                <a:srgbClr val="FFFF00"/>
              </a:solidFill>
            </a:endParaRPr>
          </a:p>
        </p:txBody>
      </p:sp>
      <p:sp>
        <p:nvSpPr>
          <p:cNvPr id="27" name="Ellipse 26">
            <a:extLst>
              <a:ext uri="{FF2B5EF4-FFF2-40B4-BE49-F238E27FC236}">
                <a16:creationId xmlns:a16="http://schemas.microsoft.com/office/drawing/2014/main" id="{E7F610AF-D6DC-714D-AE19-8A817A47A469}"/>
              </a:ext>
            </a:extLst>
          </p:cNvPr>
          <p:cNvSpPr/>
          <p:nvPr/>
        </p:nvSpPr>
        <p:spPr>
          <a:xfrm>
            <a:off x="5729863" y="224508"/>
            <a:ext cx="2675167" cy="13381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FFFF00"/>
                </a:solidFill>
              </a:rPr>
              <a:t>Traumatisme</a:t>
            </a:r>
          </a:p>
          <a:p>
            <a:pPr algn="ctr"/>
            <a:r>
              <a:rPr lang="fr-FR" sz="2400" b="1" dirty="0">
                <a:solidFill>
                  <a:srgbClr val="FFFF00"/>
                </a:solidFill>
              </a:rPr>
              <a:t>Crânien  </a:t>
            </a:r>
          </a:p>
        </p:txBody>
      </p:sp>
      <p:cxnSp>
        <p:nvCxnSpPr>
          <p:cNvPr id="35" name="Connecteur droit avec flèche 34">
            <a:extLst>
              <a:ext uri="{FF2B5EF4-FFF2-40B4-BE49-F238E27FC236}">
                <a16:creationId xmlns:a16="http://schemas.microsoft.com/office/drawing/2014/main" id="{DF3FBFF3-B9BA-4049-9887-B81ACB00F290}"/>
              </a:ext>
            </a:extLst>
          </p:cNvPr>
          <p:cNvCxnSpPr/>
          <p:nvPr/>
        </p:nvCxnSpPr>
        <p:spPr>
          <a:xfrm>
            <a:off x="1665977" y="804746"/>
            <a:ext cx="0" cy="16726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6" name="Connecteur droit avec flèche 35">
            <a:extLst>
              <a:ext uri="{FF2B5EF4-FFF2-40B4-BE49-F238E27FC236}">
                <a16:creationId xmlns:a16="http://schemas.microsoft.com/office/drawing/2014/main" id="{516FD53B-C568-DC48-BE92-645001692FF4}"/>
              </a:ext>
            </a:extLst>
          </p:cNvPr>
          <p:cNvCxnSpPr/>
          <p:nvPr/>
        </p:nvCxnSpPr>
        <p:spPr>
          <a:xfrm>
            <a:off x="1848857" y="1094306"/>
            <a:ext cx="0" cy="16726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7" name="Rectangle : coins arrondis 16">
            <a:extLst>
              <a:ext uri="{FF2B5EF4-FFF2-40B4-BE49-F238E27FC236}">
                <a16:creationId xmlns:a16="http://schemas.microsoft.com/office/drawing/2014/main" id="{1726B98A-B6CE-2C42-B9DA-04426275BD05}"/>
              </a:ext>
            </a:extLst>
          </p:cNvPr>
          <p:cNvSpPr/>
          <p:nvPr/>
        </p:nvSpPr>
        <p:spPr>
          <a:xfrm>
            <a:off x="772396" y="4262872"/>
            <a:ext cx="3460602" cy="1909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fr-FR" dirty="0"/>
              <a:t>Lésion cutanée</a:t>
            </a:r>
          </a:p>
          <a:p>
            <a:pPr marL="285750" indent="-285750">
              <a:buFontTx/>
              <a:buChar char="-"/>
            </a:pPr>
            <a:r>
              <a:rPr lang="fr-FR" dirty="0"/>
              <a:t> Fracture simple</a:t>
            </a:r>
          </a:p>
          <a:p>
            <a:pPr marL="285750" indent="-285750">
              <a:buFontTx/>
              <a:buChar char="-"/>
            </a:pPr>
            <a:r>
              <a:rPr lang="fr-FR" dirty="0"/>
              <a:t> Embarrure</a:t>
            </a:r>
          </a:p>
          <a:p>
            <a:pPr marL="285750" indent="-285750">
              <a:buFontTx/>
              <a:buChar char="-"/>
            </a:pPr>
            <a:r>
              <a:rPr lang="fr-FR" dirty="0"/>
              <a:t> PCC</a:t>
            </a:r>
          </a:p>
          <a:p>
            <a:pPr marL="285750" indent="-285750">
              <a:buFontTx/>
              <a:buChar char="-"/>
            </a:pPr>
            <a:r>
              <a:rPr lang="fr-FR" dirty="0"/>
              <a:t> HED</a:t>
            </a:r>
          </a:p>
          <a:p>
            <a:pPr marL="285750" indent="-285750">
              <a:buFontTx/>
              <a:buChar char="-"/>
            </a:pPr>
            <a:r>
              <a:rPr lang="fr-FR" dirty="0"/>
              <a:t> </a:t>
            </a:r>
            <a:r>
              <a:rPr lang="fr-FR" dirty="0" err="1"/>
              <a:t>Liquorrhée</a:t>
            </a:r>
            <a:endParaRPr lang="fr-FR" dirty="0"/>
          </a:p>
        </p:txBody>
      </p:sp>
      <p:sp>
        <p:nvSpPr>
          <p:cNvPr id="18" name="Rectangle : coins arrondis 17">
            <a:extLst>
              <a:ext uri="{FF2B5EF4-FFF2-40B4-BE49-F238E27FC236}">
                <a16:creationId xmlns:a16="http://schemas.microsoft.com/office/drawing/2014/main" id="{15AC32C0-638B-A249-A018-0538FA26DD66}"/>
              </a:ext>
            </a:extLst>
          </p:cNvPr>
          <p:cNvSpPr/>
          <p:nvPr/>
        </p:nvSpPr>
        <p:spPr>
          <a:xfrm>
            <a:off x="4308076" y="3180833"/>
            <a:ext cx="346060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2- Traumatisme dynamique par effet d’inertie</a:t>
            </a:r>
          </a:p>
        </p:txBody>
      </p:sp>
      <p:sp>
        <p:nvSpPr>
          <p:cNvPr id="31" name="Rectangle : coins arrondis 30">
            <a:extLst>
              <a:ext uri="{FF2B5EF4-FFF2-40B4-BE49-F238E27FC236}">
                <a16:creationId xmlns:a16="http://schemas.microsoft.com/office/drawing/2014/main" id="{29ACD05B-FB08-E840-83D2-34D3E0996DAE}"/>
              </a:ext>
            </a:extLst>
          </p:cNvPr>
          <p:cNvSpPr/>
          <p:nvPr/>
        </p:nvSpPr>
        <p:spPr>
          <a:xfrm>
            <a:off x="4292836" y="4278112"/>
            <a:ext cx="3460602" cy="1909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 Contusion cérébrale</a:t>
            </a:r>
          </a:p>
          <a:p>
            <a:pPr marL="285750" indent="-285750">
              <a:buFontTx/>
              <a:buChar char="-"/>
            </a:pPr>
            <a:r>
              <a:rPr lang="fr-FR" dirty="0"/>
              <a:t>HED</a:t>
            </a:r>
          </a:p>
          <a:p>
            <a:pPr marL="285750" indent="-285750">
              <a:buFontTx/>
              <a:buChar char="-"/>
            </a:pPr>
            <a:r>
              <a:rPr lang="fr-FR" dirty="0"/>
              <a:t> HSD</a:t>
            </a:r>
          </a:p>
          <a:p>
            <a:pPr marL="285750" indent="-285750">
              <a:buFontTx/>
              <a:buChar char="-"/>
            </a:pPr>
            <a:r>
              <a:rPr lang="fr-FR" dirty="0"/>
              <a:t> HIP</a:t>
            </a:r>
          </a:p>
          <a:p>
            <a:pPr marL="285750" indent="-285750">
              <a:buFontTx/>
              <a:buChar char="-"/>
            </a:pPr>
            <a:r>
              <a:rPr lang="fr-FR" dirty="0"/>
              <a:t> HIV</a:t>
            </a:r>
          </a:p>
          <a:p>
            <a:pPr marL="285750" indent="-285750">
              <a:buFontTx/>
              <a:buChar char="-"/>
            </a:pPr>
            <a:r>
              <a:rPr lang="fr-FR" dirty="0"/>
              <a:t> HSA</a:t>
            </a:r>
          </a:p>
          <a:p>
            <a:pPr marL="285750" indent="-285750">
              <a:buFontTx/>
              <a:buChar char="-"/>
            </a:pPr>
            <a:r>
              <a:rPr lang="fr-FR" dirty="0"/>
              <a:t> LAD</a:t>
            </a:r>
          </a:p>
        </p:txBody>
      </p:sp>
      <p:sp>
        <p:nvSpPr>
          <p:cNvPr id="32" name="Rectangle : coins arrondis 31">
            <a:extLst>
              <a:ext uri="{FF2B5EF4-FFF2-40B4-BE49-F238E27FC236}">
                <a16:creationId xmlns:a16="http://schemas.microsoft.com/office/drawing/2014/main" id="{FC352830-B759-9F41-A0BF-361B2BD892AD}"/>
              </a:ext>
            </a:extLst>
          </p:cNvPr>
          <p:cNvSpPr/>
          <p:nvPr/>
        </p:nvSpPr>
        <p:spPr>
          <a:xfrm>
            <a:off x="9121314" y="1883512"/>
            <a:ext cx="2479296" cy="122991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rgbClr val="FFFF00"/>
                </a:solidFill>
              </a:rPr>
              <a:t> Lésion cérébrale secondaire</a:t>
            </a:r>
          </a:p>
        </p:txBody>
      </p:sp>
      <p:sp>
        <p:nvSpPr>
          <p:cNvPr id="2" name="Ellipse 1">
            <a:extLst>
              <a:ext uri="{FF2B5EF4-FFF2-40B4-BE49-F238E27FC236}">
                <a16:creationId xmlns:a16="http://schemas.microsoft.com/office/drawing/2014/main" id="{1735BA4D-ED2F-354A-BE75-CB384909E543}"/>
              </a:ext>
            </a:extLst>
          </p:cNvPr>
          <p:cNvSpPr/>
          <p:nvPr/>
        </p:nvSpPr>
        <p:spPr>
          <a:xfrm>
            <a:off x="10957560" y="502920"/>
            <a:ext cx="1188720" cy="7729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ACSOS</a:t>
            </a:r>
          </a:p>
        </p:txBody>
      </p:sp>
      <p:sp>
        <p:nvSpPr>
          <p:cNvPr id="38" name="Ellipse 37">
            <a:extLst>
              <a:ext uri="{FF2B5EF4-FFF2-40B4-BE49-F238E27FC236}">
                <a16:creationId xmlns:a16="http://schemas.microsoft.com/office/drawing/2014/main" id="{D7731761-1A26-E042-ACD9-1D6CFC9FE42E}"/>
              </a:ext>
            </a:extLst>
          </p:cNvPr>
          <p:cNvSpPr/>
          <p:nvPr/>
        </p:nvSpPr>
        <p:spPr>
          <a:xfrm>
            <a:off x="8763000" y="487680"/>
            <a:ext cx="1188720" cy="7729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ACSOC</a:t>
            </a:r>
          </a:p>
        </p:txBody>
      </p:sp>
      <p:sp>
        <p:nvSpPr>
          <p:cNvPr id="39" name="Rectangle : coins arrondis 38">
            <a:extLst>
              <a:ext uri="{FF2B5EF4-FFF2-40B4-BE49-F238E27FC236}">
                <a16:creationId xmlns:a16="http://schemas.microsoft.com/office/drawing/2014/main" id="{6D04866E-B2A1-3F44-82D5-C92C3E1E9994}"/>
              </a:ext>
            </a:extLst>
          </p:cNvPr>
          <p:cNvSpPr/>
          <p:nvPr/>
        </p:nvSpPr>
        <p:spPr>
          <a:xfrm>
            <a:off x="9121314" y="3209392"/>
            <a:ext cx="2479296" cy="12299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1- Ischémie</a:t>
            </a:r>
          </a:p>
          <a:p>
            <a:pPr algn="ctr"/>
            <a:r>
              <a:rPr lang="fr-FR" dirty="0"/>
              <a:t>2- Œdème</a:t>
            </a:r>
          </a:p>
          <a:p>
            <a:pPr algn="ctr"/>
            <a:r>
              <a:rPr lang="fr-FR" dirty="0"/>
              <a:t>3- Mort cellulaire</a:t>
            </a:r>
          </a:p>
        </p:txBody>
      </p:sp>
      <p:cxnSp>
        <p:nvCxnSpPr>
          <p:cNvPr id="40" name="Connecteur droit avec flèche 39">
            <a:extLst>
              <a:ext uri="{FF2B5EF4-FFF2-40B4-BE49-F238E27FC236}">
                <a16:creationId xmlns:a16="http://schemas.microsoft.com/office/drawing/2014/main" id="{D2956D00-AC19-8149-94B4-57A83520AC4F}"/>
              </a:ext>
            </a:extLst>
          </p:cNvPr>
          <p:cNvCxnSpPr>
            <a:cxnSpLocks/>
          </p:cNvCxnSpPr>
          <p:nvPr/>
        </p:nvCxnSpPr>
        <p:spPr>
          <a:xfrm flipH="1">
            <a:off x="5562600" y="1354636"/>
            <a:ext cx="297006" cy="4036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2" name="Connecteur droit avec flèche 41">
            <a:extLst>
              <a:ext uri="{FF2B5EF4-FFF2-40B4-BE49-F238E27FC236}">
                <a16:creationId xmlns:a16="http://schemas.microsoft.com/office/drawing/2014/main" id="{111E1BAF-2FBF-374F-AAAE-5114EED09766}"/>
              </a:ext>
            </a:extLst>
          </p:cNvPr>
          <p:cNvCxnSpPr>
            <a:cxnSpLocks/>
          </p:cNvCxnSpPr>
          <p:nvPr/>
        </p:nvCxnSpPr>
        <p:spPr>
          <a:xfrm flipH="1">
            <a:off x="11277600" y="1339396"/>
            <a:ext cx="297006" cy="4036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3" name="Connecteur droit avec flèche 42">
            <a:extLst>
              <a:ext uri="{FF2B5EF4-FFF2-40B4-BE49-F238E27FC236}">
                <a16:creationId xmlns:a16="http://schemas.microsoft.com/office/drawing/2014/main" id="{3634688A-6501-5041-8829-4B562DB87F1A}"/>
              </a:ext>
            </a:extLst>
          </p:cNvPr>
          <p:cNvCxnSpPr>
            <a:cxnSpLocks/>
          </p:cNvCxnSpPr>
          <p:nvPr/>
        </p:nvCxnSpPr>
        <p:spPr>
          <a:xfrm>
            <a:off x="9437281" y="1354636"/>
            <a:ext cx="404034" cy="3579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1709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8E5C38-403E-5F4E-BE35-1C9F71A08F63}"/>
              </a:ext>
            </a:extLst>
          </p:cNvPr>
          <p:cNvSpPr>
            <a:spLocks noGrp="1"/>
          </p:cNvSpPr>
          <p:nvPr>
            <p:ph type="title"/>
          </p:nvPr>
        </p:nvSpPr>
        <p:spPr>
          <a:xfrm>
            <a:off x="1371600" y="2438400"/>
            <a:ext cx="9601200" cy="1485900"/>
          </a:xfrm>
        </p:spPr>
        <p:txBody>
          <a:bodyPr/>
          <a:lstStyle/>
          <a:p>
            <a:pPr algn="ctr"/>
            <a:r>
              <a:rPr lang="fr-FR" b="1" dirty="0">
                <a:solidFill>
                  <a:srgbClr val="FF0000"/>
                </a:solidFill>
                <a:latin typeface="Times New Roman" panose="02020603050405020304" pitchFamily="18" charset="0"/>
                <a:cs typeface="Times New Roman" panose="02020603050405020304" pitchFamily="18" charset="0"/>
              </a:rPr>
              <a:t>II- Physiopathologie de l’agression cérébrale</a:t>
            </a:r>
          </a:p>
        </p:txBody>
      </p:sp>
    </p:spTree>
    <p:extLst>
      <p:ext uri="{BB962C8B-B14F-4D97-AF65-F5344CB8AC3E}">
        <p14:creationId xmlns:p14="http://schemas.microsoft.com/office/powerpoint/2010/main" val="3443174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9" name="Rectangle : coins arrondis 18">
            <a:extLst>
              <a:ext uri="{FF2B5EF4-FFF2-40B4-BE49-F238E27FC236}">
                <a16:creationId xmlns:a16="http://schemas.microsoft.com/office/drawing/2014/main" id="{3CCFCAD7-BE0C-3542-9D57-15DF2CE7DA1F}"/>
              </a:ext>
            </a:extLst>
          </p:cNvPr>
          <p:cNvSpPr/>
          <p:nvPr/>
        </p:nvSpPr>
        <p:spPr>
          <a:xfrm>
            <a:off x="1176084" y="556376"/>
            <a:ext cx="2888166" cy="10932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Inhibition </a:t>
            </a:r>
            <a:r>
              <a:rPr lang="fr-FR" dirty="0" err="1"/>
              <a:t>recaptage</a:t>
            </a:r>
            <a:r>
              <a:rPr lang="fr-FR" dirty="0"/>
              <a:t> Glutamate</a:t>
            </a:r>
          </a:p>
          <a:p>
            <a:pPr algn="ctr"/>
            <a:r>
              <a:rPr lang="fr-FR" dirty="0"/>
              <a:t>(Excès Glutamate)</a:t>
            </a:r>
          </a:p>
        </p:txBody>
      </p:sp>
      <p:sp>
        <p:nvSpPr>
          <p:cNvPr id="20" name="Rectangle : coins arrondis 19">
            <a:extLst>
              <a:ext uri="{FF2B5EF4-FFF2-40B4-BE49-F238E27FC236}">
                <a16:creationId xmlns:a16="http://schemas.microsoft.com/office/drawing/2014/main" id="{19D6EB15-6CC8-F54E-9416-EF8EAD936729}"/>
              </a:ext>
            </a:extLst>
          </p:cNvPr>
          <p:cNvSpPr/>
          <p:nvPr/>
        </p:nvSpPr>
        <p:spPr>
          <a:xfrm>
            <a:off x="964581" y="1898447"/>
            <a:ext cx="332678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Transport cystéine</a:t>
            </a:r>
          </a:p>
          <a:p>
            <a:pPr algn="ctr"/>
            <a:r>
              <a:rPr lang="fr-FR" dirty="0"/>
              <a:t> GSH neuronal  </a:t>
            </a:r>
          </a:p>
        </p:txBody>
      </p:sp>
      <p:sp>
        <p:nvSpPr>
          <p:cNvPr id="21" name="Rectangle : coins arrondis 20">
            <a:extLst>
              <a:ext uri="{FF2B5EF4-FFF2-40B4-BE49-F238E27FC236}">
                <a16:creationId xmlns:a16="http://schemas.microsoft.com/office/drawing/2014/main" id="{0E89C81F-6B91-E44D-9498-1A2CA88FB087}"/>
              </a:ext>
            </a:extLst>
          </p:cNvPr>
          <p:cNvSpPr/>
          <p:nvPr/>
        </p:nvSpPr>
        <p:spPr>
          <a:xfrm>
            <a:off x="1390179" y="5702488"/>
            <a:ext cx="218563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Stress oxydatif </a:t>
            </a:r>
          </a:p>
        </p:txBody>
      </p:sp>
      <p:sp>
        <p:nvSpPr>
          <p:cNvPr id="22" name="Rectangle : coins arrondis 21">
            <a:extLst>
              <a:ext uri="{FF2B5EF4-FFF2-40B4-BE49-F238E27FC236}">
                <a16:creationId xmlns:a16="http://schemas.microsoft.com/office/drawing/2014/main" id="{EE53F6ED-58C0-EA43-A569-C74E7FE0DB62}"/>
              </a:ext>
            </a:extLst>
          </p:cNvPr>
          <p:cNvSpPr/>
          <p:nvPr/>
        </p:nvSpPr>
        <p:spPr>
          <a:xfrm>
            <a:off x="8270476" y="1839713"/>
            <a:ext cx="346060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Fourniture Glucose </a:t>
            </a:r>
          </a:p>
          <a:p>
            <a:pPr algn="ctr"/>
            <a:r>
              <a:rPr lang="fr-FR" dirty="0"/>
              <a:t> Glycolyse Anaérobie</a:t>
            </a:r>
          </a:p>
        </p:txBody>
      </p:sp>
      <p:sp>
        <p:nvSpPr>
          <p:cNvPr id="23" name="Rectangle : coins arrondis 22">
            <a:extLst>
              <a:ext uri="{FF2B5EF4-FFF2-40B4-BE49-F238E27FC236}">
                <a16:creationId xmlns:a16="http://schemas.microsoft.com/office/drawing/2014/main" id="{798E9258-8601-3947-B8FA-C3D58B50F00F}"/>
              </a:ext>
            </a:extLst>
          </p:cNvPr>
          <p:cNvSpPr/>
          <p:nvPr/>
        </p:nvSpPr>
        <p:spPr>
          <a:xfrm>
            <a:off x="8603154" y="420472"/>
            <a:ext cx="2479296" cy="12299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 </a:t>
            </a:r>
            <a:r>
              <a:rPr lang="fr-FR" b="1" dirty="0">
                <a:solidFill>
                  <a:schemeClr val="bg1"/>
                </a:solidFill>
              </a:rPr>
              <a:t>DSC</a:t>
            </a:r>
          </a:p>
          <a:p>
            <a:pPr algn="ctr"/>
            <a:r>
              <a:rPr lang="fr-FR" b="1" dirty="0">
                <a:solidFill>
                  <a:schemeClr val="bg1"/>
                </a:solidFill>
              </a:rPr>
              <a:t>(Découplage DSC/Métabolisme</a:t>
            </a:r>
            <a:r>
              <a:rPr lang="fr-FR" dirty="0"/>
              <a:t>) </a:t>
            </a:r>
          </a:p>
        </p:txBody>
      </p:sp>
      <p:sp>
        <p:nvSpPr>
          <p:cNvPr id="24" name="Rectangle : coins arrondis 23">
            <a:extLst>
              <a:ext uri="{FF2B5EF4-FFF2-40B4-BE49-F238E27FC236}">
                <a16:creationId xmlns:a16="http://schemas.microsoft.com/office/drawing/2014/main" id="{E21315AC-6E98-B74C-8166-A244296ACAB0}"/>
              </a:ext>
            </a:extLst>
          </p:cNvPr>
          <p:cNvSpPr/>
          <p:nvPr/>
        </p:nvSpPr>
        <p:spPr>
          <a:xfrm>
            <a:off x="8950706" y="2884582"/>
            <a:ext cx="238785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Fourniture Lactates  </a:t>
            </a:r>
          </a:p>
        </p:txBody>
      </p:sp>
      <p:sp>
        <p:nvSpPr>
          <p:cNvPr id="25" name="Rectangle : coins arrondis 24">
            <a:extLst>
              <a:ext uri="{FF2B5EF4-FFF2-40B4-BE49-F238E27FC236}">
                <a16:creationId xmlns:a16="http://schemas.microsoft.com/office/drawing/2014/main" id="{B4A87B97-F9BA-6543-882A-DD73A91008B1}"/>
              </a:ext>
            </a:extLst>
          </p:cNvPr>
          <p:cNvSpPr/>
          <p:nvPr/>
        </p:nvSpPr>
        <p:spPr>
          <a:xfrm>
            <a:off x="9010176" y="5691712"/>
            <a:ext cx="218563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Faillite énergétique</a:t>
            </a:r>
          </a:p>
          <a:p>
            <a:pPr algn="ctr"/>
            <a:r>
              <a:rPr lang="fr-FR" dirty="0"/>
              <a:t>neuronale </a:t>
            </a:r>
          </a:p>
        </p:txBody>
      </p:sp>
      <p:sp>
        <p:nvSpPr>
          <p:cNvPr id="26" name="Rectangle : coins arrondis 25">
            <a:extLst>
              <a:ext uri="{FF2B5EF4-FFF2-40B4-BE49-F238E27FC236}">
                <a16:creationId xmlns:a16="http://schemas.microsoft.com/office/drawing/2014/main" id="{49D26FCA-24E9-6E47-BC22-54ABFBEB8AC4}"/>
              </a:ext>
            </a:extLst>
          </p:cNvPr>
          <p:cNvSpPr/>
          <p:nvPr/>
        </p:nvSpPr>
        <p:spPr>
          <a:xfrm>
            <a:off x="5240706" y="5664205"/>
            <a:ext cx="218563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FF00"/>
                </a:solidFill>
              </a:rPr>
              <a:t>Mort cellulaire neuronale</a:t>
            </a:r>
          </a:p>
        </p:txBody>
      </p:sp>
      <p:sp>
        <p:nvSpPr>
          <p:cNvPr id="27" name="Ellipse 26">
            <a:extLst>
              <a:ext uri="{FF2B5EF4-FFF2-40B4-BE49-F238E27FC236}">
                <a16:creationId xmlns:a16="http://schemas.microsoft.com/office/drawing/2014/main" id="{E7F610AF-D6DC-714D-AE19-8A817A47A469}"/>
              </a:ext>
            </a:extLst>
          </p:cNvPr>
          <p:cNvSpPr/>
          <p:nvPr/>
        </p:nvSpPr>
        <p:spPr>
          <a:xfrm>
            <a:off x="5348863" y="453108"/>
            <a:ext cx="2036947" cy="13381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FF00"/>
                </a:solidFill>
              </a:rPr>
              <a:t>Traumatisme tissulaire</a:t>
            </a:r>
          </a:p>
        </p:txBody>
      </p:sp>
      <p:cxnSp>
        <p:nvCxnSpPr>
          <p:cNvPr id="29" name="Connecteur droit avec flèche 28">
            <a:extLst>
              <a:ext uri="{FF2B5EF4-FFF2-40B4-BE49-F238E27FC236}">
                <a16:creationId xmlns:a16="http://schemas.microsoft.com/office/drawing/2014/main" id="{44823F99-7A39-2847-84EC-49CFD8510D91}"/>
              </a:ext>
            </a:extLst>
          </p:cNvPr>
          <p:cNvCxnSpPr/>
          <p:nvPr/>
        </p:nvCxnSpPr>
        <p:spPr>
          <a:xfrm>
            <a:off x="8950697" y="2100146"/>
            <a:ext cx="0" cy="16726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0" name="Connecteur droit avec flèche 29">
            <a:extLst>
              <a:ext uri="{FF2B5EF4-FFF2-40B4-BE49-F238E27FC236}">
                <a16:creationId xmlns:a16="http://schemas.microsoft.com/office/drawing/2014/main" id="{F370A402-39BF-1C4E-BF63-2628227F26BE}"/>
              </a:ext>
            </a:extLst>
          </p:cNvPr>
          <p:cNvCxnSpPr/>
          <p:nvPr/>
        </p:nvCxnSpPr>
        <p:spPr>
          <a:xfrm>
            <a:off x="9536136" y="705869"/>
            <a:ext cx="0" cy="16726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4" name="Connecteur droit avec flèche 33">
            <a:extLst>
              <a:ext uri="{FF2B5EF4-FFF2-40B4-BE49-F238E27FC236}">
                <a16:creationId xmlns:a16="http://schemas.microsoft.com/office/drawing/2014/main" id="{0A7DCABE-53E8-6B4C-89E2-30777099523F}"/>
              </a:ext>
            </a:extLst>
          </p:cNvPr>
          <p:cNvCxnSpPr/>
          <p:nvPr/>
        </p:nvCxnSpPr>
        <p:spPr>
          <a:xfrm>
            <a:off x="8965937" y="2389706"/>
            <a:ext cx="0" cy="16726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5" name="Connecteur droit avec flèche 34">
            <a:extLst>
              <a:ext uri="{FF2B5EF4-FFF2-40B4-BE49-F238E27FC236}">
                <a16:creationId xmlns:a16="http://schemas.microsoft.com/office/drawing/2014/main" id="{DF3FBFF3-B9BA-4049-9887-B81ACB00F290}"/>
              </a:ext>
            </a:extLst>
          </p:cNvPr>
          <p:cNvCxnSpPr/>
          <p:nvPr/>
        </p:nvCxnSpPr>
        <p:spPr>
          <a:xfrm>
            <a:off x="1544057" y="789506"/>
            <a:ext cx="0" cy="16726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6" name="Connecteur droit avec flèche 35">
            <a:extLst>
              <a:ext uri="{FF2B5EF4-FFF2-40B4-BE49-F238E27FC236}">
                <a16:creationId xmlns:a16="http://schemas.microsoft.com/office/drawing/2014/main" id="{516FD53B-C568-DC48-BE92-645001692FF4}"/>
              </a:ext>
            </a:extLst>
          </p:cNvPr>
          <p:cNvCxnSpPr/>
          <p:nvPr/>
        </p:nvCxnSpPr>
        <p:spPr>
          <a:xfrm>
            <a:off x="2016497" y="1033346"/>
            <a:ext cx="0" cy="16726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37" name="Connecteur droit avec flèche 36">
            <a:extLst>
              <a:ext uri="{FF2B5EF4-FFF2-40B4-BE49-F238E27FC236}">
                <a16:creationId xmlns:a16="http://schemas.microsoft.com/office/drawing/2014/main" id="{8DFDF6A5-6FFF-6E44-8265-63111CE01F9E}"/>
              </a:ext>
            </a:extLst>
          </p:cNvPr>
          <p:cNvCxnSpPr/>
          <p:nvPr/>
        </p:nvCxnSpPr>
        <p:spPr>
          <a:xfrm>
            <a:off x="9118337" y="3288866"/>
            <a:ext cx="0" cy="167269"/>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38" name="Rectangle : coins arrondis 37">
            <a:extLst>
              <a:ext uri="{FF2B5EF4-FFF2-40B4-BE49-F238E27FC236}">
                <a16:creationId xmlns:a16="http://schemas.microsoft.com/office/drawing/2014/main" id="{C9B02D52-F4CA-314C-9396-92D844535AD6}"/>
              </a:ext>
            </a:extLst>
          </p:cNvPr>
          <p:cNvSpPr/>
          <p:nvPr/>
        </p:nvSpPr>
        <p:spPr>
          <a:xfrm>
            <a:off x="5276376" y="2643712"/>
            <a:ext cx="218563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Ischémie</a:t>
            </a:r>
          </a:p>
        </p:txBody>
      </p:sp>
      <p:sp>
        <p:nvSpPr>
          <p:cNvPr id="39" name="Rectangle : coins arrondis 38">
            <a:extLst>
              <a:ext uri="{FF2B5EF4-FFF2-40B4-BE49-F238E27FC236}">
                <a16:creationId xmlns:a16="http://schemas.microsoft.com/office/drawing/2014/main" id="{F80D59BC-F8F7-2646-9C8E-226EDE0B014D}"/>
              </a:ext>
            </a:extLst>
          </p:cNvPr>
          <p:cNvSpPr/>
          <p:nvPr/>
        </p:nvSpPr>
        <p:spPr>
          <a:xfrm>
            <a:off x="5276376" y="3680032"/>
            <a:ext cx="218563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Œdème  </a:t>
            </a:r>
          </a:p>
        </p:txBody>
      </p:sp>
      <p:sp>
        <p:nvSpPr>
          <p:cNvPr id="40" name="Flèche vers la droite 39">
            <a:extLst>
              <a:ext uri="{FF2B5EF4-FFF2-40B4-BE49-F238E27FC236}">
                <a16:creationId xmlns:a16="http://schemas.microsoft.com/office/drawing/2014/main" id="{766D58F4-0487-7842-AC35-7BF3F1E3A684}"/>
              </a:ext>
            </a:extLst>
          </p:cNvPr>
          <p:cNvSpPr/>
          <p:nvPr/>
        </p:nvSpPr>
        <p:spPr>
          <a:xfrm>
            <a:off x="7513320" y="89618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Flèche vers la droite 40">
            <a:extLst>
              <a:ext uri="{FF2B5EF4-FFF2-40B4-BE49-F238E27FC236}">
                <a16:creationId xmlns:a16="http://schemas.microsoft.com/office/drawing/2014/main" id="{D0C3E327-9A9E-3846-9386-C3E95CED3AC4}"/>
              </a:ext>
            </a:extLst>
          </p:cNvPr>
          <p:cNvSpPr/>
          <p:nvPr/>
        </p:nvSpPr>
        <p:spPr>
          <a:xfrm rot="10800000">
            <a:off x="4230401" y="86570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3" name="Connecteur droit avec flèche 42">
            <a:extLst>
              <a:ext uri="{FF2B5EF4-FFF2-40B4-BE49-F238E27FC236}">
                <a16:creationId xmlns:a16="http://schemas.microsoft.com/office/drawing/2014/main" id="{36B09177-2D3C-0E46-8367-9D8890419C3A}"/>
              </a:ext>
            </a:extLst>
          </p:cNvPr>
          <p:cNvCxnSpPr>
            <a:cxnSpLocks/>
          </p:cNvCxnSpPr>
          <p:nvPr/>
        </p:nvCxnSpPr>
        <p:spPr>
          <a:xfrm flipH="1" flipV="1">
            <a:off x="8001000" y="3680032"/>
            <a:ext cx="2042160" cy="18216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5" name="Connecteur droit avec flèche 44">
            <a:extLst>
              <a:ext uri="{FF2B5EF4-FFF2-40B4-BE49-F238E27FC236}">
                <a16:creationId xmlns:a16="http://schemas.microsoft.com/office/drawing/2014/main" id="{092C2778-9A89-1F48-959F-9D798214EB12}"/>
              </a:ext>
            </a:extLst>
          </p:cNvPr>
          <p:cNvCxnSpPr/>
          <p:nvPr/>
        </p:nvCxnSpPr>
        <p:spPr>
          <a:xfrm>
            <a:off x="2636520" y="3154680"/>
            <a:ext cx="0" cy="23469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7" name="Connecteur droit avec flèche 46">
            <a:extLst>
              <a:ext uri="{FF2B5EF4-FFF2-40B4-BE49-F238E27FC236}">
                <a16:creationId xmlns:a16="http://schemas.microsoft.com/office/drawing/2014/main" id="{E7271584-B0D1-F54E-8F7E-105840B32906}"/>
              </a:ext>
            </a:extLst>
          </p:cNvPr>
          <p:cNvCxnSpPr>
            <a:cxnSpLocks/>
          </p:cNvCxnSpPr>
          <p:nvPr/>
        </p:nvCxnSpPr>
        <p:spPr>
          <a:xfrm flipV="1">
            <a:off x="3749040" y="6156960"/>
            <a:ext cx="1280160"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0" name="Connecteur droit avec flèche 49">
            <a:extLst>
              <a:ext uri="{FF2B5EF4-FFF2-40B4-BE49-F238E27FC236}">
                <a16:creationId xmlns:a16="http://schemas.microsoft.com/office/drawing/2014/main" id="{15F11D1B-CBC0-FF42-9511-19978D68877E}"/>
              </a:ext>
            </a:extLst>
          </p:cNvPr>
          <p:cNvCxnSpPr/>
          <p:nvPr/>
        </p:nvCxnSpPr>
        <p:spPr>
          <a:xfrm flipH="1">
            <a:off x="7635240" y="6156960"/>
            <a:ext cx="118872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2" name="Connecteur droit avec flèche 51">
            <a:extLst>
              <a:ext uri="{FF2B5EF4-FFF2-40B4-BE49-F238E27FC236}">
                <a16:creationId xmlns:a16="http://schemas.microsoft.com/office/drawing/2014/main" id="{77D3536A-E9DE-A84B-81B9-73CC910E453B}"/>
              </a:ext>
            </a:extLst>
          </p:cNvPr>
          <p:cNvCxnSpPr/>
          <p:nvPr/>
        </p:nvCxnSpPr>
        <p:spPr>
          <a:xfrm>
            <a:off x="6385560" y="4632960"/>
            <a:ext cx="0" cy="9753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4" name="Accolade fermante 53">
            <a:extLst>
              <a:ext uri="{FF2B5EF4-FFF2-40B4-BE49-F238E27FC236}">
                <a16:creationId xmlns:a16="http://schemas.microsoft.com/office/drawing/2014/main" id="{9223C700-6CF6-5149-8973-E87F982E67FC}"/>
              </a:ext>
            </a:extLst>
          </p:cNvPr>
          <p:cNvSpPr/>
          <p:nvPr/>
        </p:nvSpPr>
        <p:spPr>
          <a:xfrm>
            <a:off x="7635240" y="2643712"/>
            <a:ext cx="198120" cy="195072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658548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CCC853-3832-0547-AFEF-B80E629D60D5}"/>
              </a:ext>
            </a:extLst>
          </p:cNvPr>
          <p:cNvSpPr>
            <a:spLocks noGrp="1"/>
          </p:cNvSpPr>
          <p:nvPr>
            <p:ph type="title"/>
          </p:nvPr>
        </p:nvSpPr>
        <p:spPr>
          <a:xfrm>
            <a:off x="1371600" y="2514600"/>
            <a:ext cx="9601200" cy="1131125"/>
          </a:xfrm>
        </p:spPr>
        <p:txBody>
          <a:bodyPr>
            <a:normAutofit/>
          </a:bodyPr>
          <a:lstStyle/>
          <a:p>
            <a:pPr algn="ctr"/>
            <a:r>
              <a:rPr lang="fr-FR" b="1" dirty="0">
                <a:solidFill>
                  <a:srgbClr val="FF0000"/>
                </a:solidFill>
                <a:latin typeface="Times New Roman" panose="02020603050405020304" pitchFamily="18" charset="0"/>
                <a:cs typeface="Times New Roman" panose="02020603050405020304" pitchFamily="18" charset="0"/>
              </a:rPr>
              <a:t>III- Hyperglycémie de stress</a:t>
            </a:r>
          </a:p>
        </p:txBody>
      </p:sp>
    </p:spTree>
    <p:extLst>
      <p:ext uri="{BB962C8B-B14F-4D97-AF65-F5344CB8AC3E}">
        <p14:creationId xmlns:p14="http://schemas.microsoft.com/office/powerpoint/2010/main" val="600385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9BE67E-3F41-B64F-B49E-A9D15A0C862C}"/>
              </a:ext>
            </a:extLst>
          </p:cNvPr>
          <p:cNvSpPr>
            <a:spLocks noGrp="1"/>
          </p:cNvSpPr>
          <p:nvPr>
            <p:ph type="title"/>
          </p:nvPr>
        </p:nvSpPr>
        <p:spPr>
          <a:xfrm>
            <a:off x="1371600" y="289560"/>
            <a:ext cx="9601200" cy="640080"/>
          </a:xfrm>
        </p:spPr>
        <p:txBody>
          <a:bodyPr>
            <a:noAutofit/>
          </a:bodyPr>
          <a:lstStyle/>
          <a:p>
            <a:pPr algn="ctr"/>
            <a:r>
              <a:rPr lang="fr-FR" sz="2800" b="1" cap="all" dirty="0">
                <a:solidFill>
                  <a:srgbClr val="FF0000"/>
                </a:solidFill>
                <a:latin typeface="Times New Roman" panose="02020603050405020304" pitchFamily="18" charset="0"/>
                <a:cs typeface="Times New Roman" panose="02020603050405020304" pitchFamily="18" charset="0"/>
              </a:rPr>
              <a:t>I- Définitions et diagnostic de l’</a:t>
            </a:r>
            <a:r>
              <a:rPr lang="fr-FR" sz="2800" b="1" cap="all" dirty="0" err="1">
                <a:solidFill>
                  <a:srgbClr val="FF0000"/>
                </a:solidFill>
                <a:latin typeface="Times New Roman" panose="02020603050405020304" pitchFamily="18" charset="0"/>
                <a:cs typeface="Times New Roman" panose="02020603050405020304" pitchFamily="18" charset="0"/>
              </a:rPr>
              <a:t>hIS</a:t>
            </a:r>
            <a:br>
              <a:rPr lang="fr-FR" sz="3200" b="1" cap="all" dirty="0">
                <a:solidFill>
                  <a:srgbClr val="FF0000"/>
                </a:solidFill>
              </a:rPr>
            </a:br>
            <a:endParaRPr lang="fr-FR" sz="3200" dirty="0">
              <a:solidFill>
                <a:srgbClr val="FF0000"/>
              </a:solidFill>
            </a:endParaRPr>
          </a:p>
        </p:txBody>
      </p:sp>
      <mc:AlternateContent xmlns:mc="http://schemas.openxmlformats.org/markup-compatibility/2006" xmlns:a14="http://schemas.microsoft.com/office/drawing/2010/main">
        <mc:Choice Requires="a14">
          <p:graphicFrame>
            <p:nvGraphicFramePr>
              <p:cNvPr id="3" name="Tableau 2">
                <a:extLst>
                  <a:ext uri="{FF2B5EF4-FFF2-40B4-BE49-F238E27FC236}">
                    <a16:creationId xmlns:a16="http://schemas.microsoft.com/office/drawing/2014/main" id="{19AAB3FA-7810-BE4D-BF9A-4FE4BEE9EA37}"/>
                  </a:ext>
                </a:extLst>
              </p:cNvPr>
              <p:cNvGraphicFramePr>
                <a:graphicFrameLocks noGrp="1"/>
              </p:cNvGraphicFramePr>
              <p:nvPr>
                <p:extLst>
                  <p:ext uri="{D42A27DB-BD31-4B8C-83A1-F6EECF244321}">
                    <p14:modId xmlns:p14="http://schemas.microsoft.com/office/powerpoint/2010/main" val="3491159826"/>
                  </p:ext>
                </p:extLst>
              </p:nvPr>
            </p:nvGraphicFramePr>
            <p:xfrm>
              <a:off x="1371600" y="929640"/>
              <a:ext cx="9875519" cy="4993850"/>
            </p:xfrm>
            <a:graphic>
              <a:graphicData uri="http://schemas.openxmlformats.org/drawingml/2006/table">
                <a:tbl>
                  <a:tblPr firstRow="1" firstCol="1" bandRow="1">
                    <a:tableStyleId>{D7AC3CCA-C797-4891-BE02-D94E43425B78}</a:tableStyleId>
                  </a:tblPr>
                  <a:tblGrid>
                    <a:gridCol w="9875519">
                      <a:extLst>
                        <a:ext uri="{9D8B030D-6E8A-4147-A177-3AD203B41FA5}">
                          <a16:colId xmlns:a16="http://schemas.microsoft.com/office/drawing/2014/main" val="3998902501"/>
                        </a:ext>
                      </a:extLst>
                    </a:gridCol>
                  </a:tblGrid>
                  <a:tr h="606779">
                    <a:tc>
                      <a:txBody>
                        <a:bodyPr/>
                        <a:lstStyle/>
                        <a:p>
                          <a:pPr algn="ctr">
                            <a:lnSpc>
                              <a:spcPct val="150000"/>
                            </a:lnSpc>
                            <a:spcAft>
                              <a:spcPts val="1000"/>
                            </a:spcAft>
                            <a:tabLst>
                              <a:tab pos="3971925" algn="l"/>
                            </a:tabLst>
                          </a:pPr>
                          <a:r>
                            <a:rPr lang="fr-FR" sz="2400" dirty="0">
                              <a:solidFill>
                                <a:srgbClr val="7030A0"/>
                              </a:solidFill>
                              <a:effectLst/>
                              <a:latin typeface="Times New Roman" panose="02020603050405020304" pitchFamily="18" charset="0"/>
                              <a:cs typeface="Times New Roman" panose="02020603050405020304" pitchFamily="18" charset="0"/>
                            </a:rPr>
                            <a:t>Diabète connu</a:t>
                          </a:r>
                          <a:r>
                            <a:rPr lang="fr-FR" sz="2400" dirty="0">
                              <a:effectLst/>
                              <a:latin typeface="Times New Roman" panose="02020603050405020304" pitchFamily="18" charset="0"/>
                              <a:cs typeface="Times New Roman" panose="02020603050405020304" pitchFamily="18" charset="0"/>
                            </a:rPr>
                            <a:t>	</a:t>
                          </a:r>
                          <a:endParaRPr lang="fr-FR" sz="2000" dirty="0">
                            <a:solidFill>
                              <a:srgbClr val="000000"/>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61930544"/>
                      </a:ext>
                    </a:extLst>
                  </a:tr>
                  <a:tr h="606779">
                    <a:tc>
                      <a:txBody>
                        <a:bodyPr/>
                        <a:lstStyle/>
                        <a:p>
                          <a:pPr algn="just">
                            <a:lnSpc>
                              <a:spcPct val="150000"/>
                            </a:lnSpc>
                            <a:spcAft>
                              <a:spcPts val="1000"/>
                            </a:spcAft>
                          </a:pPr>
                          <a:r>
                            <a:rPr lang="fr-FR" sz="2400" b="0" dirty="0">
                              <a:effectLst/>
                              <a:latin typeface="Times New Roman" panose="02020603050405020304" pitchFamily="18" charset="0"/>
                              <a:cs typeface="Times New Roman" panose="02020603050405020304" pitchFamily="18" charset="0"/>
                            </a:rPr>
                            <a:t>Diabète diagnostiqué et traité avant l’admission</a:t>
                          </a:r>
                          <a:endParaRPr lang="fr-FR" sz="2000" b="0" dirty="0">
                            <a:solidFill>
                              <a:srgbClr val="000000"/>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70852808"/>
                      </a:ext>
                    </a:extLst>
                  </a:tr>
                  <a:tr h="606779">
                    <a:tc>
                      <a:txBody>
                        <a:bodyPr/>
                        <a:lstStyle/>
                        <a:p>
                          <a:pPr algn="ctr">
                            <a:lnSpc>
                              <a:spcPct val="150000"/>
                            </a:lnSpc>
                            <a:spcAft>
                              <a:spcPts val="1000"/>
                            </a:spcAft>
                          </a:pPr>
                          <a:r>
                            <a:rPr lang="fr-FR" sz="2400" dirty="0">
                              <a:solidFill>
                                <a:srgbClr val="7030A0"/>
                              </a:solidFill>
                              <a:effectLst/>
                              <a:latin typeface="Times New Roman" panose="02020603050405020304" pitchFamily="18" charset="0"/>
                              <a:cs typeface="Times New Roman" panose="02020603050405020304" pitchFamily="18" charset="0"/>
                            </a:rPr>
                            <a:t>Diabète récemment diagnostiqué</a:t>
                          </a:r>
                          <a:endParaRPr lang="fr-FR" sz="2000" dirty="0">
                            <a:solidFill>
                              <a:srgbClr val="7030A0"/>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63717411"/>
                      </a:ext>
                    </a:extLst>
                  </a:tr>
                  <a:tr h="1004449">
                    <a:tc>
                      <a:txBody>
                        <a:bodyPr/>
                        <a:lstStyle/>
                        <a:p>
                          <a:pPr algn="just">
                            <a:lnSpc>
                              <a:spcPct val="150000"/>
                            </a:lnSpc>
                            <a:spcAft>
                              <a:spcPts val="1000"/>
                            </a:spcAft>
                          </a:pPr>
                          <a:r>
                            <a:rPr lang="fr-FR" sz="2400" b="0" dirty="0">
                              <a:effectLst/>
                              <a:latin typeface="Times New Roman" panose="02020603050405020304" pitchFamily="18" charset="0"/>
                              <a:cs typeface="Times New Roman" panose="02020603050405020304" pitchFamily="18" charset="0"/>
                            </a:rPr>
                            <a:t>Glycémie à jeun </a:t>
                          </a:r>
                          <a14:m>
                            <m:oMath xmlns:m="http://schemas.openxmlformats.org/officeDocument/2006/math">
                              <m:r>
                                <a:rPr lang="fr-FR" sz="2400" b="0" i="1" smtClean="0">
                                  <a:effectLst/>
                                  <a:latin typeface="Cambria Math" panose="02040503050406030204" pitchFamily="18" charset="0"/>
                                  <a:ea typeface="Cambria Math" panose="02040503050406030204" pitchFamily="18" charset="0"/>
                                </a:rPr>
                                <m:t>&gt;</m:t>
                              </m:r>
                            </m:oMath>
                          </a14:m>
                          <a:r>
                            <a:rPr lang="fr-FR" sz="2400" b="0" dirty="0">
                              <a:effectLst/>
                              <a:latin typeface="Times New Roman" panose="02020603050405020304" pitchFamily="18" charset="0"/>
                              <a:cs typeface="Times New Roman" panose="02020603050405020304" pitchFamily="18" charset="0"/>
                            </a:rPr>
                            <a:t> 6,9 </a:t>
                          </a:r>
                          <a:r>
                            <a:rPr lang="fr-FR" sz="2400" b="0" dirty="0" err="1">
                              <a:effectLst/>
                              <a:latin typeface="Times New Roman" panose="02020603050405020304" pitchFamily="18" charset="0"/>
                              <a:cs typeface="Times New Roman" panose="02020603050405020304" pitchFamily="18" charset="0"/>
                            </a:rPr>
                            <a:t>mmol</a:t>
                          </a:r>
                          <a:r>
                            <a:rPr lang="fr-FR" sz="2400" b="0" dirty="0">
                              <a:effectLst/>
                              <a:latin typeface="Times New Roman" panose="02020603050405020304" pitchFamily="18" charset="0"/>
                              <a:cs typeface="Times New Roman" panose="02020603050405020304" pitchFamily="18" charset="0"/>
                            </a:rPr>
                            <a:t>/l ou glycémie aléatoire </a:t>
                          </a:r>
                          <a14:m>
                            <m:oMath xmlns:m="http://schemas.openxmlformats.org/officeDocument/2006/math">
                              <m:r>
                                <a:rPr lang="fr-FR" sz="2400" b="0" i="1" smtClean="0">
                                  <a:effectLst/>
                                  <a:latin typeface="Cambria Math" panose="02040503050406030204" pitchFamily="18" charset="0"/>
                                  <a:ea typeface="Cambria Math" panose="02040503050406030204" pitchFamily="18" charset="0"/>
                                </a:rPr>
                                <m:t>&gt;</m:t>
                              </m:r>
                              <m:r>
                                <a:rPr lang="fr-FR" sz="2400" b="0" i="0" smtClean="0">
                                  <a:effectLst/>
                                  <a:latin typeface="Cambria Math" panose="02040503050406030204" pitchFamily="18" charset="0"/>
                                  <a:ea typeface="Cambria Math" panose="02040503050406030204" pitchFamily="18" charset="0"/>
                                </a:rPr>
                                <m:t> </m:t>
                              </m:r>
                            </m:oMath>
                          </a14:m>
                          <a:r>
                            <a:rPr lang="fr-FR" sz="2400" b="0" dirty="0">
                              <a:effectLst/>
                              <a:latin typeface="Times New Roman" panose="02020603050405020304" pitchFamily="18" charset="0"/>
                              <a:cs typeface="Times New Roman" panose="02020603050405020304" pitchFamily="18" charset="0"/>
                            </a:rPr>
                            <a:t>11,1 </a:t>
                          </a:r>
                          <a:r>
                            <a:rPr lang="fr-FR" sz="2400" b="0" dirty="0" err="1">
                              <a:effectLst/>
                              <a:latin typeface="Times New Roman" panose="02020603050405020304" pitchFamily="18" charset="0"/>
                              <a:cs typeface="Times New Roman" panose="02020603050405020304" pitchFamily="18" charset="0"/>
                            </a:rPr>
                            <a:t>mmol</a:t>
                          </a:r>
                          <a:r>
                            <a:rPr lang="fr-FR" sz="2400" b="0" dirty="0">
                              <a:effectLst/>
                              <a:latin typeface="Times New Roman" panose="02020603050405020304" pitchFamily="18" charset="0"/>
                              <a:cs typeface="Times New Roman" panose="02020603050405020304" pitchFamily="18" charset="0"/>
                            </a:rPr>
                            <a:t>/l pendant le séjour à l'hôpital et confirmée après la sortie</a:t>
                          </a:r>
                          <a:endParaRPr lang="fr-FR" sz="2000" b="0" dirty="0">
                            <a:solidFill>
                              <a:srgbClr val="000000"/>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06974400"/>
                      </a:ext>
                    </a:extLst>
                  </a:tr>
                  <a:tr h="606779">
                    <a:tc>
                      <a:txBody>
                        <a:bodyPr/>
                        <a:lstStyle/>
                        <a:p>
                          <a:pPr algn="ctr">
                            <a:lnSpc>
                              <a:spcPct val="150000"/>
                            </a:lnSpc>
                            <a:spcAft>
                              <a:spcPts val="1000"/>
                            </a:spcAft>
                          </a:pPr>
                          <a:r>
                            <a:rPr lang="fr-FR" sz="2400" dirty="0">
                              <a:solidFill>
                                <a:srgbClr val="7030A0"/>
                              </a:solidFill>
                              <a:effectLst/>
                              <a:latin typeface="Times New Roman" panose="02020603050405020304" pitchFamily="18" charset="0"/>
                              <a:cs typeface="Times New Roman" panose="02020603050405020304" pitchFamily="18" charset="0"/>
                            </a:rPr>
                            <a:t>Hyperglycémie d’origine hospitalière</a:t>
                          </a:r>
                          <a:endParaRPr lang="fr-FR" sz="2000" dirty="0">
                            <a:solidFill>
                              <a:srgbClr val="7030A0"/>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7530074"/>
                      </a:ext>
                    </a:extLst>
                  </a:tr>
                  <a:tr h="1535176">
                    <a:tc>
                      <a:txBody>
                        <a:bodyPr/>
                        <a:lstStyle/>
                        <a:p>
                          <a:pPr algn="just">
                            <a:lnSpc>
                              <a:spcPct val="150000"/>
                            </a:lnSpc>
                            <a:spcAft>
                              <a:spcPts val="1000"/>
                            </a:spcAft>
                          </a:pPr>
                          <a:r>
                            <a:rPr lang="fr-FR" sz="2400" b="0" dirty="0">
                              <a:effectLst/>
                              <a:latin typeface="Times New Roman" panose="02020603050405020304" pitchFamily="18" charset="0"/>
                              <a:cs typeface="Times New Roman" panose="02020603050405020304" pitchFamily="18" charset="0"/>
                            </a:rPr>
                            <a:t>Glycémie à jeun </a:t>
                          </a:r>
                          <a14:m>
                            <m:oMath xmlns:m="http://schemas.openxmlformats.org/officeDocument/2006/math">
                              <m:r>
                                <a:rPr lang="fr-FR" sz="2400" b="0" i="1" smtClean="0">
                                  <a:effectLst/>
                                  <a:latin typeface="Cambria Math" panose="02040503050406030204" pitchFamily="18" charset="0"/>
                                  <a:ea typeface="Cambria Math" panose="02040503050406030204" pitchFamily="18" charset="0"/>
                                </a:rPr>
                                <m:t>&gt;</m:t>
                              </m:r>
                              <m:r>
                                <a:rPr lang="fr-FR" sz="2400" b="0" i="0" smtClean="0">
                                  <a:effectLst/>
                                  <a:latin typeface="Cambria Math" panose="02040503050406030204" pitchFamily="18" charset="0"/>
                                  <a:ea typeface="Cambria Math" panose="02040503050406030204" pitchFamily="18" charset="0"/>
                                </a:rPr>
                                <m:t> </m:t>
                              </m:r>
                            </m:oMath>
                          </a14:m>
                          <a:r>
                            <a:rPr lang="fr-FR" sz="2400" b="0" dirty="0">
                              <a:effectLst/>
                              <a:latin typeface="Times New Roman" panose="02020603050405020304" pitchFamily="18" charset="0"/>
                              <a:cs typeface="Times New Roman" panose="02020603050405020304" pitchFamily="18" charset="0"/>
                            </a:rPr>
                            <a:t>6,9 </a:t>
                          </a:r>
                          <a:r>
                            <a:rPr lang="fr-FR" sz="2400" b="0" dirty="0" err="1">
                              <a:effectLst/>
                              <a:latin typeface="Times New Roman" panose="02020603050405020304" pitchFamily="18" charset="0"/>
                              <a:cs typeface="Times New Roman" panose="02020603050405020304" pitchFamily="18" charset="0"/>
                            </a:rPr>
                            <a:t>mmol</a:t>
                          </a:r>
                          <a:r>
                            <a:rPr lang="fr-FR" sz="2400" b="0" dirty="0">
                              <a:effectLst/>
                              <a:latin typeface="Times New Roman" panose="02020603050405020304" pitchFamily="18" charset="0"/>
                              <a:cs typeface="Times New Roman" panose="02020603050405020304" pitchFamily="18" charset="0"/>
                            </a:rPr>
                            <a:t>/l ou glycémie aléatoire </a:t>
                          </a:r>
                          <a14:m>
                            <m:oMath xmlns:m="http://schemas.openxmlformats.org/officeDocument/2006/math">
                              <m:r>
                                <a:rPr lang="fr-FR" sz="2400" b="0" i="1" smtClean="0">
                                  <a:effectLst/>
                                  <a:latin typeface="Cambria Math" panose="02040503050406030204" pitchFamily="18" charset="0"/>
                                  <a:ea typeface="Cambria Math" panose="02040503050406030204" pitchFamily="18" charset="0"/>
                                </a:rPr>
                                <m:t>&gt;</m:t>
                              </m:r>
                              <m:r>
                                <a:rPr lang="fr-FR" sz="2400" b="0" i="0" smtClean="0">
                                  <a:effectLst/>
                                  <a:latin typeface="Cambria Math" panose="02040503050406030204" pitchFamily="18" charset="0"/>
                                  <a:ea typeface="Cambria Math" panose="02040503050406030204" pitchFamily="18" charset="0"/>
                                </a:rPr>
                                <m:t> </m:t>
                              </m:r>
                            </m:oMath>
                          </a14:m>
                          <a:r>
                            <a:rPr lang="fr-FR" sz="2400" b="0" dirty="0">
                              <a:effectLst/>
                              <a:latin typeface="Times New Roman" panose="02020603050405020304" pitchFamily="18" charset="0"/>
                              <a:cs typeface="Times New Roman" panose="02020603050405020304" pitchFamily="18" charset="0"/>
                            </a:rPr>
                            <a:t>11,1 </a:t>
                          </a:r>
                          <a:r>
                            <a:rPr lang="fr-FR" sz="2400" b="0" dirty="0" err="1">
                              <a:effectLst/>
                              <a:latin typeface="Times New Roman" panose="02020603050405020304" pitchFamily="18" charset="0"/>
                              <a:cs typeface="Times New Roman" panose="02020603050405020304" pitchFamily="18" charset="0"/>
                            </a:rPr>
                            <a:t>mmol</a:t>
                          </a:r>
                          <a:r>
                            <a:rPr lang="fr-FR" sz="2400" b="0" dirty="0">
                              <a:effectLst/>
                              <a:latin typeface="Times New Roman" panose="02020603050405020304" pitchFamily="18" charset="0"/>
                              <a:cs typeface="Times New Roman" panose="02020603050405020304" pitchFamily="18" charset="0"/>
                            </a:rPr>
                            <a:t>/l pendant le séjour à l'hôpital qui redevient normale après la sortie</a:t>
                          </a:r>
                          <a:endParaRPr lang="fr-FR" sz="2000" b="0" dirty="0">
                            <a:solidFill>
                              <a:srgbClr val="000000"/>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65169762"/>
                      </a:ext>
                    </a:extLst>
                  </a:tr>
                </a:tbl>
              </a:graphicData>
            </a:graphic>
          </p:graphicFrame>
        </mc:Choice>
        <mc:Fallback xmlns="">
          <p:graphicFrame>
            <p:nvGraphicFramePr>
              <p:cNvPr id="3" name="Tableau 2">
                <a:extLst>
                  <a:ext uri="{FF2B5EF4-FFF2-40B4-BE49-F238E27FC236}">
                    <a16:creationId xmlns:a16="http://schemas.microsoft.com/office/drawing/2014/main" id="{19AAB3FA-7810-BE4D-BF9A-4FE4BEE9EA37}"/>
                  </a:ext>
                </a:extLst>
              </p:cNvPr>
              <p:cNvGraphicFramePr>
                <a:graphicFrameLocks noGrp="1"/>
              </p:cNvGraphicFramePr>
              <p:nvPr>
                <p:extLst>
                  <p:ext uri="{D42A27DB-BD31-4B8C-83A1-F6EECF244321}">
                    <p14:modId xmlns:p14="http://schemas.microsoft.com/office/powerpoint/2010/main" val="3491159826"/>
                  </p:ext>
                </p:extLst>
              </p:nvPr>
            </p:nvGraphicFramePr>
            <p:xfrm>
              <a:off x="1371600" y="929640"/>
              <a:ext cx="9875519" cy="4993850"/>
            </p:xfrm>
            <a:graphic>
              <a:graphicData uri="http://schemas.openxmlformats.org/drawingml/2006/table">
                <a:tbl>
                  <a:tblPr firstRow="1" firstCol="1" bandRow="1">
                    <a:tableStyleId>{D7AC3CCA-C797-4891-BE02-D94E43425B78}</a:tableStyleId>
                  </a:tblPr>
                  <a:tblGrid>
                    <a:gridCol w="9875519">
                      <a:extLst>
                        <a:ext uri="{9D8B030D-6E8A-4147-A177-3AD203B41FA5}">
                          <a16:colId xmlns:a16="http://schemas.microsoft.com/office/drawing/2014/main" val="3998902501"/>
                        </a:ext>
                      </a:extLst>
                    </a:gridCol>
                  </a:tblGrid>
                  <a:tr h="606779">
                    <a:tc>
                      <a:txBody>
                        <a:bodyPr/>
                        <a:lstStyle/>
                        <a:p>
                          <a:pPr algn="ctr">
                            <a:lnSpc>
                              <a:spcPct val="150000"/>
                            </a:lnSpc>
                            <a:spcAft>
                              <a:spcPts val="1000"/>
                            </a:spcAft>
                            <a:tabLst>
                              <a:tab pos="3971925" algn="l"/>
                            </a:tabLst>
                          </a:pPr>
                          <a:r>
                            <a:rPr lang="fr-FR" sz="2400" dirty="0">
                              <a:solidFill>
                                <a:srgbClr val="7030A0"/>
                              </a:solidFill>
                              <a:effectLst/>
                              <a:latin typeface="Times New Roman" panose="02020603050405020304" pitchFamily="18" charset="0"/>
                              <a:cs typeface="Times New Roman" panose="02020603050405020304" pitchFamily="18" charset="0"/>
                            </a:rPr>
                            <a:t>Diabète connu</a:t>
                          </a:r>
                          <a:r>
                            <a:rPr lang="fr-FR" sz="2400" dirty="0">
                              <a:effectLst/>
                              <a:latin typeface="Times New Roman" panose="02020603050405020304" pitchFamily="18" charset="0"/>
                              <a:cs typeface="Times New Roman" panose="02020603050405020304" pitchFamily="18" charset="0"/>
                            </a:rPr>
                            <a:t>	</a:t>
                          </a:r>
                          <a:endParaRPr lang="fr-FR" sz="2000" dirty="0">
                            <a:solidFill>
                              <a:srgbClr val="000000"/>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61930544"/>
                      </a:ext>
                    </a:extLst>
                  </a:tr>
                  <a:tr h="606779">
                    <a:tc>
                      <a:txBody>
                        <a:bodyPr/>
                        <a:lstStyle/>
                        <a:p>
                          <a:pPr algn="just">
                            <a:lnSpc>
                              <a:spcPct val="150000"/>
                            </a:lnSpc>
                            <a:spcAft>
                              <a:spcPts val="1000"/>
                            </a:spcAft>
                          </a:pPr>
                          <a:r>
                            <a:rPr lang="fr-FR" sz="2400" b="0" dirty="0">
                              <a:effectLst/>
                              <a:latin typeface="Times New Roman" panose="02020603050405020304" pitchFamily="18" charset="0"/>
                              <a:cs typeface="Times New Roman" panose="02020603050405020304" pitchFamily="18" charset="0"/>
                            </a:rPr>
                            <a:t>Diabète diagnostiqué et traité avant l’admission</a:t>
                          </a:r>
                          <a:endParaRPr lang="fr-FR" sz="2000" b="0" dirty="0">
                            <a:solidFill>
                              <a:srgbClr val="000000"/>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70852808"/>
                      </a:ext>
                    </a:extLst>
                  </a:tr>
                  <a:tr h="606779">
                    <a:tc>
                      <a:txBody>
                        <a:bodyPr/>
                        <a:lstStyle/>
                        <a:p>
                          <a:pPr algn="ctr">
                            <a:lnSpc>
                              <a:spcPct val="150000"/>
                            </a:lnSpc>
                            <a:spcAft>
                              <a:spcPts val="1000"/>
                            </a:spcAft>
                          </a:pPr>
                          <a:r>
                            <a:rPr lang="fr-FR" sz="2400" dirty="0">
                              <a:solidFill>
                                <a:srgbClr val="7030A0"/>
                              </a:solidFill>
                              <a:effectLst/>
                              <a:latin typeface="Times New Roman" panose="02020603050405020304" pitchFamily="18" charset="0"/>
                              <a:cs typeface="Times New Roman" panose="02020603050405020304" pitchFamily="18" charset="0"/>
                            </a:rPr>
                            <a:t>Diabète récemment diagnostiqué</a:t>
                          </a:r>
                          <a:endParaRPr lang="fr-FR" sz="2000" dirty="0">
                            <a:solidFill>
                              <a:srgbClr val="7030A0"/>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63717411"/>
                      </a:ext>
                    </a:extLst>
                  </a:tr>
                  <a:tr h="1031558">
                    <a:tc>
                      <a:txBody>
                        <a:bodyPr/>
                        <a:lstStyle/>
                        <a:p>
                          <a:endParaRPr lang="fr-FR"/>
                        </a:p>
                      </a:txBody>
                      <a:tcPr marL="68580" marR="68580" marT="0" marB="0">
                        <a:blipFill>
                          <a:blip r:embed="rId2"/>
                          <a:stretch>
                            <a:fillRect l="-129" t="-179012" r="-129" b="-208642"/>
                          </a:stretch>
                        </a:blipFill>
                      </a:tcPr>
                    </a:tc>
                    <a:extLst>
                      <a:ext uri="{0D108BD9-81ED-4DB2-BD59-A6C34878D82A}">
                        <a16:rowId xmlns:a16="http://schemas.microsoft.com/office/drawing/2014/main" val="1906974400"/>
                      </a:ext>
                    </a:extLst>
                  </a:tr>
                  <a:tr h="606779">
                    <a:tc>
                      <a:txBody>
                        <a:bodyPr/>
                        <a:lstStyle/>
                        <a:p>
                          <a:pPr algn="ctr">
                            <a:lnSpc>
                              <a:spcPct val="150000"/>
                            </a:lnSpc>
                            <a:spcAft>
                              <a:spcPts val="1000"/>
                            </a:spcAft>
                          </a:pPr>
                          <a:r>
                            <a:rPr lang="fr-FR" sz="2400" dirty="0">
                              <a:solidFill>
                                <a:srgbClr val="7030A0"/>
                              </a:solidFill>
                              <a:effectLst/>
                              <a:latin typeface="Times New Roman" panose="02020603050405020304" pitchFamily="18" charset="0"/>
                              <a:cs typeface="Times New Roman" panose="02020603050405020304" pitchFamily="18" charset="0"/>
                            </a:rPr>
                            <a:t>Hyperglycémie d’origine hospitalière</a:t>
                          </a:r>
                          <a:endParaRPr lang="fr-FR" sz="2000" dirty="0">
                            <a:solidFill>
                              <a:srgbClr val="7030A0"/>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7530074"/>
                      </a:ext>
                    </a:extLst>
                  </a:tr>
                  <a:tr h="1535176">
                    <a:tc>
                      <a:txBody>
                        <a:bodyPr/>
                        <a:lstStyle/>
                        <a:p>
                          <a:endParaRPr lang="fr-FR"/>
                        </a:p>
                      </a:txBody>
                      <a:tcPr marL="68580" marR="68580" marT="0" marB="0">
                        <a:blipFill>
                          <a:blip r:embed="rId2"/>
                          <a:stretch>
                            <a:fillRect l="-129" t="-226446" r="-129"/>
                          </a:stretch>
                        </a:blipFill>
                      </a:tcPr>
                    </a:tc>
                    <a:extLst>
                      <a:ext uri="{0D108BD9-81ED-4DB2-BD59-A6C34878D82A}">
                        <a16:rowId xmlns:a16="http://schemas.microsoft.com/office/drawing/2014/main" val="865169762"/>
                      </a:ext>
                    </a:extLst>
                  </a:tr>
                </a:tbl>
              </a:graphicData>
            </a:graphic>
          </p:graphicFrame>
        </mc:Fallback>
      </mc:AlternateContent>
      <p:sp>
        <p:nvSpPr>
          <p:cNvPr id="4" name="ZoneTexte 3">
            <a:extLst>
              <a:ext uri="{FF2B5EF4-FFF2-40B4-BE49-F238E27FC236}">
                <a16:creationId xmlns:a16="http://schemas.microsoft.com/office/drawing/2014/main" id="{823195A1-08D6-6A47-A8C8-5E783B541FCB}"/>
              </a:ext>
            </a:extLst>
          </p:cNvPr>
          <p:cNvSpPr txBox="1"/>
          <p:nvPr/>
        </p:nvSpPr>
        <p:spPr>
          <a:xfrm>
            <a:off x="3307080" y="6141720"/>
            <a:ext cx="6263640" cy="369332"/>
          </a:xfrm>
          <a:prstGeom prst="rect">
            <a:avLst/>
          </a:prstGeom>
          <a:noFill/>
        </p:spPr>
        <p:txBody>
          <a:bodyPr wrap="square" rtlCol="0">
            <a:spAutoFit/>
          </a:bodyPr>
          <a:lstStyle/>
          <a:p>
            <a:r>
              <a:rPr lang="fr-FR" i="1" dirty="0">
                <a:latin typeface="Times New Roman" panose="02020603050405020304" pitchFamily="18" charset="0"/>
                <a:cs typeface="Times New Roman" panose="02020603050405020304" pitchFamily="18" charset="0"/>
              </a:rPr>
              <a:t>American </a:t>
            </a:r>
            <a:r>
              <a:rPr lang="fr-FR" i="1" dirty="0" err="1">
                <a:latin typeface="Times New Roman" panose="02020603050405020304" pitchFamily="18" charset="0"/>
                <a:cs typeface="Times New Roman" panose="02020603050405020304" pitchFamily="18" charset="0"/>
              </a:rPr>
              <a:t>Diabetes</a:t>
            </a:r>
            <a:r>
              <a:rPr lang="fr-FR" i="1" dirty="0">
                <a:latin typeface="Times New Roman" panose="02020603050405020304" pitchFamily="18" charset="0"/>
                <a:cs typeface="Times New Roman" panose="02020603050405020304" pitchFamily="18" charset="0"/>
              </a:rPr>
              <a:t> Association (ADA) (65)</a:t>
            </a:r>
          </a:p>
        </p:txBody>
      </p:sp>
    </p:spTree>
    <p:extLst>
      <p:ext uri="{BB962C8B-B14F-4D97-AF65-F5344CB8AC3E}">
        <p14:creationId xmlns:p14="http://schemas.microsoft.com/office/powerpoint/2010/main" val="1779791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284CDE-8E33-CD40-90E2-CDD9B238983C}"/>
              </a:ext>
            </a:extLst>
          </p:cNvPr>
          <p:cNvSpPr>
            <a:spLocks noGrp="1"/>
          </p:cNvSpPr>
          <p:nvPr>
            <p:ph type="title"/>
          </p:nvPr>
        </p:nvSpPr>
        <p:spPr>
          <a:xfrm>
            <a:off x="1371600" y="198120"/>
            <a:ext cx="9601200" cy="472885"/>
          </a:xfrm>
        </p:spPr>
        <p:txBody>
          <a:bodyPr>
            <a:normAutofit fontScale="90000"/>
          </a:bodyPr>
          <a:lstStyle/>
          <a:p>
            <a:pPr algn="ctr"/>
            <a:r>
              <a:rPr lang="fr-FR" sz="3100" b="1" cap="all" dirty="0">
                <a:solidFill>
                  <a:srgbClr val="FF0000"/>
                </a:solidFill>
                <a:latin typeface="Times New Roman" panose="02020603050405020304" pitchFamily="18" charset="0"/>
                <a:cs typeface="Times New Roman" panose="02020603050405020304" pitchFamily="18" charset="0"/>
              </a:rPr>
              <a:t>II- </a:t>
            </a:r>
            <a:r>
              <a:rPr lang="fr-FR" sz="3100" b="1" dirty="0">
                <a:solidFill>
                  <a:srgbClr val="FF0000"/>
                </a:solidFill>
                <a:latin typeface="Times New Roman" panose="02020603050405020304" pitchFamily="18" charset="0"/>
                <a:cs typeface="Times New Roman" panose="02020603050405020304" pitchFamily="18" charset="0"/>
              </a:rPr>
              <a:t>Pathogénie et conséquences de l’HIS </a:t>
            </a:r>
            <a:br>
              <a:rPr lang="fr-FR" b="1" cap="all" dirty="0"/>
            </a:br>
            <a:endParaRPr lang="fr-FR" dirty="0"/>
          </a:p>
        </p:txBody>
      </p:sp>
      <p:sp>
        <p:nvSpPr>
          <p:cNvPr id="7" name="Rectangle : coins arrondis 6">
            <a:extLst>
              <a:ext uri="{FF2B5EF4-FFF2-40B4-BE49-F238E27FC236}">
                <a16:creationId xmlns:a16="http://schemas.microsoft.com/office/drawing/2014/main" id="{BD4EC934-DC60-6E41-AA3C-FF2F4DD34312}"/>
              </a:ext>
            </a:extLst>
          </p:cNvPr>
          <p:cNvSpPr/>
          <p:nvPr/>
        </p:nvSpPr>
        <p:spPr>
          <a:xfrm>
            <a:off x="914400" y="2233970"/>
            <a:ext cx="3383280" cy="97536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tx1"/>
                </a:solidFill>
                <a:latin typeface="Times New Roman" panose="02020603050405020304" pitchFamily="18" charset="0"/>
                <a:cs typeface="Times New Roman" panose="02020603050405020304" pitchFamily="18" charset="0"/>
              </a:rPr>
              <a:t>Hyperproduction hépatique de glucose:</a:t>
            </a:r>
          </a:p>
          <a:p>
            <a:pPr algn="ctr"/>
            <a:r>
              <a:rPr lang="fr-FR" sz="2000" b="1" dirty="0" err="1">
                <a:solidFill>
                  <a:schemeClr val="tx1"/>
                </a:solidFill>
                <a:latin typeface="Times New Roman" panose="02020603050405020304" pitchFamily="18" charset="0"/>
                <a:cs typeface="Times New Roman" panose="02020603050405020304" pitchFamily="18" charset="0"/>
              </a:rPr>
              <a:t>néoglucogénèse</a:t>
            </a:r>
            <a:endParaRPr lang="fr-FR" sz="2000" b="1" dirty="0">
              <a:solidFill>
                <a:schemeClr val="tx1"/>
              </a:solidFill>
              <a:latin typeface="Times New Roman" panose="02020603050405020304" pitchFamily="18" charset="0"/>
              <a:cs typeface="Times New Roman" panose="02020603050405020304" pitchFamily="18" charset="0"/>
            </a:endParaRPr>
          </a:p>
        </p:txBody>
      </p:sp>
      <p:sp>
        <p:nvSpPr>
          <p:cNvPr id="8" name="Rectangle : coins arrondis 7">
            <a:extLst>
              <a:ext uri="{FF2B5EF4-FFF2-40B4-BE49-F238E27FC236}">
                <a16:creationId xmlns:a16="http://schemas.microsoft.com/office/drawing/2014/main" id="{3F940AC1-661B-5A46-AD7C-CFE779B15E1B}"/>
              </a:ext>
            </a:extLst>
          </p:cNvPr>
          <p:cNvSpPr/>
          <p:nvPr/>
        </p:nvSpPr>
        <p:spPr>
          <a:xfrm>
            <a:off x="8199120" y="2157770"/>
            <a:ext cx="3383280" cy="94488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err="1">
                <a:solidFill>
                  <a:schemeClr val="tx1"/>
                </a:solidFill>
                <a:latin typeface="Times New Roman" panose="02020603050405020304" pitchFamily="18" charset="0"/>
                <a:cs typeface="Times New Roman" panose="02020603050405020304" pitchFamily="18" charset="0"/>
              </a:rPr>
              <a:t>Insulinorésistance</a:t>
            </a:r>
            <a:endParaRPr lang="fr-FR" sz="2000" b="1" dirty="0">
              <a:solidFill>
                <a:schemeClr val="tx1"/>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34D4902F-53D6-1E4F-8152-7135146315C1}"/>
              </a:ext>
            </a:extLst>
          </p:cNvPr>
          <p:cNvSpPr/>
          <p:nvPr/>
        </p:nvSpPr>
        <p:spPr>
          <a:xfrm>
            <a:off x="5440680" y="2133600"/>
            <a:ext cx="1767840" cy="975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imes New Roman" panose="02020603050405020304" pitchFamily="18" charset="0"/>
                <a:cs typeface="Times New Roman" panose="02020603050405020304" pitchFamily="18" charset="0"/>
              </a:rPr>
              <a:t>Glucagon</a:t>
            </a:r>
          </a:p>
          <a:p>
            <a:pPr algn="ctr"/>
            <a:r>
              <a:rPr lang="fr-FR" dirty="0" err="1">
                <a:latin typeface="Times New Roman" panose="02020603050405020304" pitchFamily="18" charset="0"/>
                <a:cs typeface="Times New Roman" panose="02020603050405020304" pitchFamily="18" charset="0"/>
              </a:rPr>
              <a:t>Epinéphrine</a:t>
            </a:r>
            <a:endParaRPr lang="fr-FR" dirty="0">
              <a:latin typeface="Times New Roman" panose="02020603050405020304" pitchFamily="18" charset="0"/>
              <a:cs typeface="Times New Roman" panose="02020603050405020304" pitchFamily="18" charset="0"/>
            </a:endParaRPr>
          </a:p>
          <a:p>
            <a:pPr algn="ctr"/>
            <a:r>
              <a:rPr lang="fr-FR" dirty="0">
                <a:latin typeface="Times New Roman" panose="02020603050405020304" pitchFamily="18" charset="0"/>
                <a:cs typeface="Times New Roman" panose="02020603050405020304" pitchFamily="18" charset="0"/>
              </a:rPr>
              <a:t>Cortisol</a:t>
            </a:r>
          </a:p>
        </p:txBody>
      </p:sp>
      <p:sp>
        <p:nvSpPr>
          <p:cNvPr id="11" name="Rectangle 10">
            <a:extLst>
              <a:ext uri="{FF2B5EF4-FFF2-40B4-BE49-F238E27FC236}">
                <a16:creationId xmlns:a16="http://schemas.microsoft.com/office/drawing/2014/main" id="{0D408C6A-F42B-3A41-A161-172F0741A35C}"/>
              </a:ext>
            </a:extLst>
          </p:cNvPr>
          <p:cNvSpPr/>
          <p:nvPr/>
        </p:nvSpPr>
        <p:spPr>
          <a:xfrm>
            <a:off x="5440680" y="3703320"/>
            <a:ext cx="176784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imes New Roman" panose="02020603050405020304" pitchFamily="18" charset="0"/>
                <a:cs typeface="Times New Roman" panose="02020603050405020304" pitchFamily="18" charset="0"/>
              </a:rPr>
              <a:t>TNF</a:t>
            </a:r>
          </a:p>
          <a:p>
            <a:pPr algn="ctr"/>
            <a:r>
              <a:rPr lang="fr-FR" dirty="0">
                <a:latin typeface="Times New Roman" panose="02020603050405020304" pitchFamily="18" charset="0"/>
                <a:cs typeface="Times New Roman" panose="02020603050405020304" pitchFamily="18" charset="0"/>
              </a:rPr>
              <a:t>IL-6</a:t>
            </a:r>
          </a:p>
        </p:txBody>
      </p:sp>
      <p:sp>
        <p:nvSpPr>
          <p:cNvPr id="12" name="Accolade ouvrante 11">
            <a:extLst>
              <a:ext uri="{FF2B5EF4-FFF2-40B4-BE49-F238E27FC236}">
                <a16:creationId xmlns:a16="http://schemas.microsoft.com/office/drawing/2014/main" id="{4DDA2D58-E186-6942-B011-01B25B17685D}"/>
              </a:ext>
            </a:extLst>
          </p:cNvPr>
          <p:cNvSpPr/>
          <p:nvPr/>
        </p:nvSpPr>
        <p:spPr>
          <a:xfrm>
            <a:off x="4754898" y="2188250"/>
            <a:ext cx="243822" cy="2246590"/>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fr-FR"/>
          </a:p>
        </p:txBody>
      </p:sp>
      <p:cxnSp>
        <p:nvCxnSpPr>
          <p:cNvPr id="14" name="Connecteur droit avec flèche 13">
            <a:extLst>
              <a:ext uri="{FF2B5EF4-FFF2-40B4-BE49-F238E27FC236}">
                <a16:creationId xmlns:a16="http://schemas.microsoft.com/office/drawing/2014/main" id="{0EB84BB3-01EE-8845-B410-D7BF70C49CD7}"/>
              </a:ext>
            </a:extLst>
          </p:cNvPr>
          <p:cNvCxnSpPr>
            <a:cxnSpLocks/>
          </p:cNvCxnSpPr>
          <p:nvPr/>
        </p:nvCxnSpPr>
        <p:spPr>
          <a:xfrm>
            <a:off x="6339840" y="3124200"/>
            <a:ext cx="0" cy="48768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19" name="Rectangle : coins arrondis 18">
            <a:extLst>
              <a:ext uri="{FF2B5EF4-FFF2-40B4-BE49-F238E27FC236}">
                <a16:creationId xmlns:a16="http://schemas.microsoft.com/office/drawing/2014/main" id="{A47B558F-0786-8142-9D07-573471948866}"/>
              </a:ext>
            </a:extLst>
          </p:cNvPr>
          <p:cNvSpPr/>
          <p:nvPr/>
        </p:nvSpPr>
        <p:spPr>
          <a:xfrm>
            <a:off x="8214360" y="4047530"/>
            <a:ext cx="3383280" cy="9448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a:latin typeface="Times New Roman" panose="02020603050405020304" pitchFamily="18" charset="0"/>
                <a:cs typeface="Times New Roman" panose="02020603050405020304" pitchFamily="18" charset="0"/>
              </a:rPr>
              <a:t>Lipolyse (AG libres)</a:t>
            </a:r>
          </a:p>
          <a:p>
            <a:pPr algn="ctr"/>
            <a:r>
              <a:rPr lang="fr-FR" sz="2000" b="1" dirty="0" err="1">
                <a:solidFill>
                  <a:srgbClr val="FF0000"/>
                </a:solidFill>
                <a:latin typeface="Times New Roman" panose="02020603050405020304" pitchFamily="18" charset="0"/>
                <a:cs typeface="Times New Roman" panose="02020603050405020304" pitchFamily="18" charset="0"/>
              </a:rPr>
              <a:t>Lipotoxicité</a:t>
            </a:r>
            <a:endParaRPr lang="fr-FR" sz="2000" b="1" dirty="0">
              <a:solidFill>
                <a:srgbClr val="FF0000"/>
              </a:solidFill>
              <a:latin typeface="Times New Roman" panose="02020603050405020304" pitchFamily="18" charset="0"/>
              <a:cs typeface="Times New Roman" panose="02020603050405020304" pitchFamily="18" charset="0"/>
            </a:endParaRPr>
          </a:p>
        </p:txBody>
      </p:sp>
      <p:cxnSp>
        <p:nvCxnSpPr>
          <p:cNvPr id="20" name="Connecteur droit avec flèche 19">
            <a:extLst>
              <a:ext uri="{FF2B5EF4-FFF2-40B4-BE49-F238E27FC236}">
                <a16:creationId xmlns:a16="http://schemas.microsoft.com/office/drawing/2014/main" id="{220DAC77-798D-1940-B174-1C6AB147B096}"/>
              </a:ext>
            </a:extLst>
          </p:cNvPr>
          <p:cNvCxnSpPr>
            <a:cxnSpLocks/>
          </p:cNvCxnSpPr>
          <p:nvPr/>
        </p:nvCxnSpPr>
        <p:spPr>
          <a:xfrm>
            <a:off x="9890760" y="3230880"/>
            <a:ext cx="0" cy="62484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2" name="Connecteur droit avec flèche 21">
            <a:extLst>
              <a:ext uri="{FF2B5EF4-FFF2-40B4-BE49-F238E27FC236}">
                <a16:creationId xmlns:a16="http://schemas.microsoft.com/office/drawing/2014/main" id="{FB5CC152-4388-A944-85E9-B42525642B0B}"/>
              </a:ext>
            </a:extLst>
          </p:cNvPr>
          <p:cNvCxnSpPr>
            <a:cxnSpLocks/>
          </p:cNvCxnSpPr>
          <p:nvPr/>
        </p:nvCxnSpPr>
        <p:spPr>
          <a:xfrm flipH="1">
            <a:off x="2834640" y="1527441"/>
            <a:ext cx="1920258" cy="60615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Connecteur droit avec flèche 23">
            <a:extLst>
              <a:ext uri="{FF2B5EF4-FFF2-40B4-BE49-F238E27FC236}">
                <a16:creationId xmlns:a16="http://schemas.microsoft.com/office/drawing/2014/main" id="{F42796F6-6474-F84A-B4CB-BEA0FF837BD9}"/>
              </a:ext>
            </a:extLst>
          </p:cNvPr>
          <p:cNvCxnSpPr>
            <a:cxnSpLocks/>
          </p:cNvCxnSpPr>
          <p:nvPr/>
        </p:nvCxnSpPr>
        <p:spPr>
          <a:xfrm>
            <a:off x="7970520" y="1527441"/>
            <a:ext cx="1844040" cy="43089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 name="Rectangle : coins arrondis 28">
            <a:extLst>
              <a:ext uri="{FF2B5EF4-FFF2-40B4-BE49-F238E27FC236}">
                <a16:creationId xmlns:a16="http://schemas.microsoft.com/office/drawing/2014/main" id="{DD0B9E0F-505A-EC42-A35E-48AD29172840}"/>
              </a:ext>
            </a:extLst>
          </p:cNvPr>
          <p:cNvSpPr/>
          <p:nvPr/>
        </p:nvSpPr>
        <p:spPr>
          <a:xfrm>
            <a:off x="4587240" y="5608951"/>
            <a:ext cx="3383280" cy="1220275"/>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solidFill>
                  <a:schemeClr val="bg1"/>
                </a:solidFill>
                <a:latin typeface="Times New Roman" panose="02020603050405020304" pitchFamily="18" charset="0"/>
                <a:cs typeface="Times New Roman" panose="02020603050405020304" pitchFamily="18" charset="0"/>
              </a:rPr>
              <a:t>HIS</a:t>
            </a:r>
          </a:p>
          <a:p>
            <a:pPr algn="ctr"/>
            <a:r>
              <a:rPr lang="fr-FR" sz="2400" b="1" dirty="0" err="1">
                <a:solidFill>
                  <a:schemeClr val="bg1"/>
                </a:solidFill>
                <a:latin typeface="Times New Roman" panose="02020603050405020304" pitchFamily="18" charset="0"/>
                <a:cs typeface="Times New Roman" panose="02020603050405020304" pitchFamily="18" charset="0"/>
              </a:rPr>
              <a:t>Glucotoxicité</a:t>
            </a:r>
            <a:endParaRPr lang="fr-FR" sz="2400" b="1" dirty="0">
              <a:solidFill>
                <a:schemeClr val="bg1"/>
              </a:solidFill>
              <a:latin typeface="Times New Roman" panose="02020603050405020304" pitchFamily="18" charset="0"/>
              <a:cs typeface="Times New Roman" panose="02020603050405020304" pitchFamily="18" charset="0"/>
            </a:endParaRPr>
          </a:p>
        </p:txBody>
      </p:sp>
      <p:cxnSp>
        <p:nvCxnSpPr>
          <p:cNvPr id="32" name="Connecteur droit avec flèche 31">
            <a:extLst>
              <a:ext uri="{FF2B5EF4-FFF2-40B4-BE49-F238E27FC236}">
                <a16:creationId xmlns:a16="http://schemas.microsoft.com/office/drawing/2014/main" id="{059F8F79-576B-294D-9E80-FB038A6A0B5B}"/>
              </a:ext>
            </a:extLst>
          </p:cNvPr>
          <p:cNvCxnSpPr>
            <a:cxnSpLocks/>
          </p:cNvCxnSpPr>
          <p:nvPr/>
        </p:nvCxnSpPr>
        <p:spPr>
          <a:xfrm flipV="1">
            <a:off x="6339840" y="4602480"/>
            <a:ext cx="0" cy="94595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3" name="Flèche vers le bas 32">
            <a:extLst>
              <a:ext uri="{FF2B5EF4-FFF2-40B4-BE49-F238E27FC236}">
                <a16:creationId xmlns:a16="http://schemas.microsoft.com/office/drawing/2014/main" id="{CD7B204E-7571-084C-A288-145A7CEC45C2}"/>
              </a:ext>
            </a:extLst>
          </p:cNvPr>
          <p:cNvSpPr/>
          <p:nvPr/>
        </p:nvSpPr>
        <p:spPr>
          <a:xfrm rot="1450333" flipH="1">
            <a:off x="7713137" y="3073853"/>
            <a:ext cx="263149" cy="259545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4" name="Flèche vers le bas 33">
            <a:extLst>
              <a:ext uri="{FF2B5EF4-FFF2-40B4-BE49-F238E27FC236}">
                <a16:creationId xmlns:a16="http://schemas.microsoft.com/office/drawing/2014/main" id="{BFADF82C-8E63-E241-835A-318116BCA457}"/>
              </a:ext>
            </a:extLst>
          </p:cNvPr>
          <p:cNvSpPr/>
          <p:nvPr/>
        </p:nvSpPr>
        <p:spPr>
          <a:xfrm rot="18917349" flipH="1">
            <a:off x="3031962" y="2840372"/>
            <a:ext cx="261921" cy="372620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1" name="Ellipse 40">
            <a:extLst>
              <a:ext uri="{FF2B5EF4-FFF2-40B4-BE49-F238E27FC236}">
                <a16:creationId xmlns:a16="http://schemas.microsoft.com/office/drawing/2014/main" id="{4916EEDE-6D70-314C-9916-3FBCD2BF3327}"/>
              </a:ext>
            </a:extLst>
          </p:cNvPr>
          <p:cNvSpPr/>
          <p:nvPr/>
        </p:nvSpPr>
        <p:spPr>
          <a:xfrm>
            <a:off x="4922520" y="731520"/>
            <a:ext cx="2971800" cy="127385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800" dirty="0">
                <a:latin typeface="Times New Roman" panose="02020603050405020304" pitchFamily="18" charset="0"/>
                <a:cs typeface="Times New Roman" panose="02020603050405020304" pitchFamily="18" charset="0"/>
              </a:rPr>
              <a:t>Hormones +</a:t>
            </a:r>
          </a:p>
          <a:p>
            <a:pPr algn="ctr"/>
            <a:r>
              <a:rPr lang="fr-FR" sz="2800" dirty="0">
                <a:latin typeface="Times New Roman" panose="02020603050405020304" pitchFamily="18" charset="0"/>
                <a:cs typeface="Times New Roman" panose="02020603050405020304" pitchFamily="18" charset="0"/>
              </a:rPr>
              <a:t>Cytokines</a:t>
            </a:r>
          </a:p>
        </p:txBody>
      </p:sp>
    </p:spTree>
    <p:extLst>
      <p:ext uri="{BB962C8B-B14F-4D97-AF65-F5344CB8AC3E}">
        <p14:creationId xmlns:p14="http://schemas.microsoft.com/office/powerpoint/2010/main" val="2892655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1762D7-13F7-754F-8D9E-5E0884EEBB65}"/>
              </a:ext>
            </a:extLst>
          </p:cNvPr>
          <p:cNvSpPr>
            <a:spLocks noGrp="1"/>
          </p:cNvSpPr>
          <p:nvPr>
            <p:ph type="title"/>
          </p:nvPr>
        </p:nvSpPr>
        <p:spPr>
          <a:xfrm>
            <a:off x="1371600" y="106680"/>
            <a:ext cx="9601200" cy="757824"/>
          </a:xfrm>
        </p:spPr>
        <p:txBody>
          <a:bodyPr>
            <a:normAutofit fontScale="90000"/>
          </a:bodyPr>
          <a:lstStyle/>
          <a:p>
            <a:pPr algn="ctr"/>
            <a:r>
              <a:rPr lang="fr-FR" sz="3100" b="1" cap="all" dirty="0">
                <a:solidFill>
                  <a:srgbClr val="FF0000"/>
                </a:solidFill>
                <a:latin typeface="Times New Roman" panose="02020603050405020304" pitchFamily="18" charset="0"/>
                <a:cs typeface="Times New Roman" panose="02020603050405020304" pitchFamily="18" charset="0"/>
              </a:rPr>
              <a:t>III- Mécanismes des complications de l’</a:t>
            </a:r>
            <a:r>
              <a:rPr lang="fr-FR" sz="3100" b="1" cap="all" dirty="0" err="1">
                <a:solidFill>
                  <a:srgbClr val="FF0000"/>
                </a:solidFill>
                <a:latin typeface="Times New Roman" panose="02020603050405020304" pitchFamily="18" charset="0"/>
                <a:cs typeface="Times New Roman" panose="02020603050405020304" pitchFamily="18" charset="0"/>
              </a:rPr>
              <a:t>hIS</a:t>
            </a:r>
            <a:br>
              <a:rPr lang="fr-FR" b="1" cap="all" dirty="0"/>
            </a:br>
            <a:endParaRPr lang="fr-FR" dirty="0"/>
          </a:p>
        </p:txBody>
      </p:sp>
      <p:sp>
        <p:nvSpPr>
          <p:cNvPr id="3" name="Ellipse 2">
            <a:extLst>
              <a:ext uri="{FF2B5EF4-FFF2-40B4-BE49-F238E27FC236}">
                <a16:creationId xmlns:a16="http://schemas.microsoft.com/office/drawing/2014/main" id="{36F9C286-81AF-0044-A308-E0CB6AA55CD3}"/>
              </a:ext>
            </a:extLst>
          </p:cNvPr>
          <p:cNvSpPr/>
          <p:nvPr/>
        </p:nvSpPr>
        <p:spPr>
          <a:xfrm>
            <a:off x="4556760" y="1066800"/>
            <a:ext cx="2575560" cy="1143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dirty="0">
                <a:latin typeface="Times New Roman" panose="02020603050405020304" pitchFamily="18" charset="0"/>
                <a:cs typeface="Times New Roman" panose="02020603050405020304" pitchFamily="18" charset="0"/>
              </a:rPr>
              <a:t>HIS</a:t>
            </a:r>
          </a:p>
        </p:txBody>
      </p:sp>
      <p:sp>
        <p:nvSpPr>
          <p:cNvPr id="4" name="Rectangle : coins arrondis 3">
            <a:extLst>
              <a:ext uri="{FF2B5EF4-FFF2-40B4-BE49-F238E27FC236}">
                <a16:creationId xmlns:a16="http://schemas.microsoft.com/office/drawing/2014/main" id="{27A22CB2-5393-0C4B-84AC-8F5EF11DFA6C}"/>
              </a:ext>
            </a:extLst>
          </p:cNvPr>
          <p:cNvSpPr/>
          <p:nvPr/>
        </p:nvSpPr>
        <p:spPr>
          <a:xfrm>
            <a:off x="1158240" y="2773680"/>
            <a:ext cx="2621280" cy="9906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imes New Roman" panose="02020603050405020304" pitchFamily="18" charset="0"/>
                <a:cs typeface="Times New Roman" panose="02020603050405020304" pitchFamily="18" charset="0"/>
              </a:rPr>
              <a:t>GLUT-1; GLUT-3</a:t>
            </a:r>
          </a:p>
        </p:txBody>
      </p:sp>
      <p:cxnSp>
        <p:nvCxnSpPr>
          <p:cNvPr id="6" name="Connecteur droit avec flèche 5">
            <a:extLst>
              <a:ext uri="{FF2B5EF4-FFF2-40B4-BE49-F238E27FC236}">
                <a16:creationId xmlns:a16="http://schemas.microsoft.com/office/drawing/2014/main" id="{91260DB2-C1C9-0A49-A6D9-11B749343660}"/>
              </a:ext>
            </a:extLst>
          </p:cNvPr>
          <p:cNvCxnSpPr/>
          <p:nvPr/>
        </p:nvCxnSpPr>
        <p:spPr>
          <a:xfrm flipV="1">
            <a:off x="1452750" y="3139440"/>
            <a:ext cx="182880" cy="28956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9" name="Rectangle : coins arrondis 8">
            <a:extLst>
              <a:ext uri="{FF2B5EF4-FFF2-40B4-BE49-F238E27FC236}">
                <a16:creationId xmlns:a16="http://schemas.microsoft.com/office/drawing/2014/main" id="{01755C49-561F-1641-B229-A624FA72BC0D}"/>
              </a:ext>
            </a:extLst>
          </p:cNvPr>
          <p:cNvSpPr/>
          <p:nvPr/>
        </p:nvSpPr>
        <p:spPr>
          <a:xfrm>
            <a:off x="7802880" y="2773680"/>
            <a:ext cx="2621280" cy="9906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imes New Roman" panose="02020603050405020304" pitchFamily="18" charset="0"/>
                <a:cs typeface="Times New Roman" panose="02020603050405020304" pitchFamily="18" charset="0"/>
              </a:rPr>
              <a:t>NO</a:t>
            </a:r>
          </a:p>
        </p:txBody>
      </p:sp>
      <p:cxnSp>
        <p:nvCxnSpPr>
          <p:cNvPr id="10" name="Connecteur droit avec flèche 9">
            <a:extLst>
              <a:ext uri="{FF2B5EF4-FFF2-40B4-BE49-F238E27FC236}">
                <a16:creationId xmlns:a16="http://schemas.microsoft.com/office/drawing/2014/main" id="{0B9DECCD-6598-A541-9530-47BA4B5A2BC6}"/>
              </a:ext>
            </a:extLst>
          </p:cNvPr>
          <p:cNvCxnSpPr/>
          <p:nvPr/>
        </p:nvCxnSpPr>
        <p:spPr>
          <a:xfrm flipV="1">
            <a:off x="8778240" y="3154680"/>
            <a:ext cx="182880" cy="28956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1" name="Rectangle : coins arrondis 10">
            <a:extLst>
              <a:ext uri="{FF2B5EF4-FFF2-40B4-BE49-F238E27FC236}">
                <a16:creationId xmlns:a16="http://schemas.microsoft.com/office/drawing/2014/main" id="{4D8A4F5A-6536-6F40-A13C-9C7DB772DDF1}"/>
              </a:ext>
            </a:extLst>
          </p:cNvPr>
          <p:cNvSpPr/>
          <p:nvPr/>
        </p:nvSpPr>
        <p:spPr>
          <a:xfrm>
            <a:off x="1127760" y="4983480"/>
            <a:ext cx="2712720" cy="96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a:latin typeface="Times New Roman" panose="02020603050405020304" pitchFamily="18" charset="0"/>
                <a:cs typeface="Times New Roman" panose="02020603050405020304" pitchFamily="18" charset="0"/>
              </a:rPr>
              <a:t>Glucotoxicité</a:t>
            </a:r>
            <a:endParaRPr lang="fr-FR" dirty="0">
              <a:latin typeface="Times New Roman" panose="02020603050405020304" pitchFamily="18" charset="0"/>
              <a:cs typeface="Times New Roman" panose="02020603050405020304" pitchFamily="18" charset="0"/>
            </a:endParaRPr>
          </a:p>
        </p:txBody>
      </p:sp>
      <p:sp>
        <p:nvSpPr>
          <p:cNvPr id="12" name="Rectangle : coins arrondis 11">
            <a:extLst>
              <a:ext uri="{FF2B5EF4-FFF2-40B4-BE49-F238E27FC236}">
                <a16:creationId xmlns:a16="http://schemas.microsoft.com/office/drawing/2014/main" id="{348476AA-E404-FE49-9F6E-A70952FFCC0E}"/>
              </a:ext>
            </a:extLst>
          </p:cNvPr>
          <p:cNvSpPr/>
          <p:nvPr/>
        </p:nvSpPr>
        <p:spPr>
          <a:xfrm>
            <a:off x="9433560" y="4434840"/>
            <a:ext cx="2712720" cy="96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imes New Roman" panose="02020603050405020304" pitchFamily="18" charset="0"/>
                <a:cs typeface="Times New Roman" panose="02020603050405020304" pitchFamily="18" charset="0"/>
              </a:rPr>
              <a:t>ONOO–</a:t>
            </a:r>
          </a:p>
          <a:p>
            <a:pPr algn="ctr"/>
            <a:r>
              <a:rPr lang="fr-FR" dirty="0">
                <a:latin typeface="Times New Roman" panose="02020603050405020304" pitchFamily="18" charset="0"/>
                <a:cs typeface="Times New Roman" panose="02020603050405020304" pitchFamily="18" charset="0"/>
              </a:rPr>
              <a:t>Stress oxydatif </a:t>
            </a:r>
          </a:p>
        </p:txBody>
      </p:sp>
      <p:sp>
        <p:nvSpPr>
          <p:cNvPr id="13" name="Rectangle : coins arrondis 12">
            <a:extLst>
              <a:ext uri="{FF2B5EF4-FFF2-40B4-BE49-F238E27FC236}">
                <a16:creationId xmlns:a16="http://schemas.microsoft.com/office/drawing/2014/main" id="{A265C99B-ECCD-A043-825E-C35FF5557DA8}"/>
              </a:ext>
            </a:extLst>
          </p:cNvPr>
          <p:cNvSpPr/>
          <p:nvPr/>
        </p:nvSpPr>
        <p:spPr>
          <a:xfrm>
            <a:off x="6370320" y="4450080"/>
            <a:ext cx="2712720" cy="96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latin typeface="Times New Roman" panose="02020603050405020304" pitchFamily="18" charset="0"/>
                <a:cs typeface="Times New Roman" panose="02020603050405020304" pitchFamily="18" charset="0"/>
              </a:rPr>
              <a:t>Vasodilatation</a:t>
            </a:r>
            <a:r>
              <a:rPr lang="fr-FR" dirty="0"/>
              <a:t> </a:t>
            </a:r>
          </a:p>
        </p:txBody>
      </p:sp>
      <p:cxnSp>
        <p:nvCxnSpPr>
          <p:cNvPr id="14" name="Connecteur droit avec flèche 13">
            <a:extLst>
              <a:ext uri="{FF2B5EF4-FFF2-40B4-BE49-F238E27FC236}">
                <a16:creationId xmlns:a16="http://schemas.microsoft.com/office/drawing/2014/main" id="{D8A1A8E1-F1EE-9A45-88D4-DACED837434C}"/>
              </a:ext>
            </a:extLst>
          </p:cNvPr>
          <p:cNvCxnSpPr/>
          <p:nvPr/>
        </p:nvCxnSpPr>
        <p:spPr>
          <a:xfrm flipV="1">
            <a:off x="10195560" y="4648200"/>
            <a:ext cx="182880" cy="28956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5" name="Flèche vers le bas 14">
            <a:extLst>
              <a:ext uri="{FF2B5EF4-FFF2-40B4-BE49-F238E27FC236}">
                <a16:creationId xmlns:a16="http://schemas.microsoft.com/office/drawing/2014/main" id="{7D88A565-7662-B34B-A110-46655BD274AC}"/>
              </a:ext>
            </a:extLst>
          </p:cNvPr>
          <p:cNvSpPr/>
          <p:nvPr/>
        </p:nvSpPr>
        <p:spPr>
          <a:xfrm rot="18420797">
            <a:off x="6964680" y="1935480"/>
            <a:ext cx="304800" cy="13563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vers le bas 15">
            <a:extLst>
              <a:ext uri="{FF2B5EF4-FFF2-40B4-BE49-F238E27FC236}">
                <a16:creationId xmlns:a16="http://schemas.microsoft.com/office/drawing/2014/main" id="{B1E7F806-99B1-3E4B-A21F-8BC2362B42C4}"/>
              </a:ext>
            </a:extLst>
          </p:cNvPr>
          <p:cNvSpPr/>
          <p:nvPr/>
        </p:nvSpPr>
        <p:spPr>
          <a:xfrm rot="2735611">
            <a:off x="4404360" y="2026920"/>
            <a:ext cx="304800" cy="13563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avec flèche 17">
            <a:extLst>
              <a:ext uri="{FF2B5EF4-FFF2-40B4-BE49-F238E27FC236}">
                <a16:creationId xmlns:a16="http://schemas.microsoft.com/office/drawing/2014/main" id="{D57CFE5F-99FD-5C46-97CD-17F3B1EF4867}"/>
              </a:ext>
            </a:extLst>
          </p:cNvPr>
          <p:cNvCxnSpPr/>
          <p:nvPr/>
        </p:nvCxnSpPr>
        <p:spPr>
          <a:xfrm>
            <a:off x="2453640" y="3962400"/>
            <a:ext cx="0" cy="85344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Connecteur droit avec flèche 19">
            <a:extLst>
              <a:ext uri="{FF2B5EF4-FFF2-40B4-BE49-F238E27FC236}">
                <a16:creationId xmlns:a16="http://schemas.microsoft.com/office/drawing/2014/main" id="{DAB1E26D-16B3-6C45-B528-E0BC27AFDDCC}"/>
              </a:ext>
            </a:extLst>
          </p:cNvPr>
          <p:cNvCxnSpPr/>
          <p:nvPr/>
        </p:nvCxnSpPr>
        <p:spPr>
          <a:xfrm>
            <a:off x="9433560" y="3962400"/>
            <a:ext cx="944880"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Connecteur droit avec flèche 21">
            <a:extLst>
              <a:ext uri="{FF2B5EF4-FFF2-40B4-BE49-F238E27FC236}">
                <a16:creationId xmlns:a16="http://schemas.microsoft.com/office/drawing/2014/main" id="{4377C1FD-6094-BC43-B48E-CCCD4B7A51A2}"/>
              </a:ext>
            </a:extLst>
          </p:cNvPr>
          <p:cNvCxnSpPr>
            <a:cxnSpLocks/>
          </p:cNvCxnSpPr>
          <p:nvPr/>
        </p:nvCxnSpPr>
        <p:spPr>
          <a:xfrm flipH="1">
            <a:off x="8077200" y="3962400"/>
            <a:ext cx="883919" cy="3657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4" name="Rectangle : coins arrondis 23">
            <a:extLst>
              <a:ext uri="{FF2B5EF4-FFF2-40B4-BE49-F238E27FC236}">
                <a16:creationId xmlns:a16="http://schemas.microsoft.com/office/drawing/2014/main" id="{6810C259-EECC-4840-BFC2-341D6EBD79DE}"/>
              </a:ext>
            </a:extLst>
          </p:cNvPr>
          <p:cNvSpPr/>
          <p:nvPr/>
        </p:nvSpPr>
        <p:spPr>
          <a:xfrm>
            <a:off x="4846320" y="6096000"/>
            <a:ext cx="3657600" cy="65532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3200" b="1" dirty="0">
                <a:latin typeface="Times New Roman" panose="02020603050405020304" pitchFamily="18" charset="0"/>
                <a:cs typeface="Times New Roman" panose="02020603050405020304" pitchFamily="18" charset="0"/>
              </a:rPr>
              <a:t>Mort cellulaire</a:t>
            </a:r>
          </a:p>
        </p:txBody>
      </p:sp>
      <p:sp>
        <p:nvSpPr>
          <p:cNvPr id="25" name="Flèche vers le bas 24">
            <a:extLst>
              <a:ext uri="{FF2B5EF4-FFF2-40B4-BE49-F238E27FC236}">
                <a16:creationId xmlns:a16="http://schemas.microsoft.com/office/drawing/2014/main" id="{E5608B9D-F4A0-F242-85E3-6C75698CFBA3}"/>
              </a:ext>
            </a:extLst>
          </p:cNvPr>
          <p:cNvSpPr/>
          <p:nvPr/>
        </p:nvSpPr>
        <p:spPr>
          <a:xfrm rot="2675459">
            <a:off x="8746255" y="5724269"/>
            <a:ext cx="290908" cy="814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èche vers le bas 26">
            <a:extLst>
              <a:ext uri="{FF2B5EF4-FFF2-40B4-BE49-F238E27FC236}">
                <a16:creationId xmlns:a16="http://schemas.microsoft.com/office/drawing/2014/main" id="{468993C7-E486-6B41-895E-87A27887312B}"/>
              </a:ext>
            </a:extLst>
          </p:cNvPr>
          <p:cNvSpPr/>
          <p:nvPr/>
        </p:nvSpPr>
        <p:spPr>
          <a:xfrm rot="18041061">
            <a:off x="4128535" y="5724269"/>
            <a:ext cx="290908" cy="8143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26125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1D1220-D1D3-1843-A116-2574189C082A}"/>
              </a:ext>
            </a:extLst>
          </p:cNvPr>
          <p:cNvSpPr>
            <a:spLocks noGrp="1"/>
          </p:cNvSpPr>
          <p:nvPr>
            <p:ph type="title"/>
          </p:nvPr>
        </p:nvSpPr>
        <p:spPr>
          <a:xfrm>
            <a:off x="1371600" y="259080"/>
            <a:ext cx="9601200" cy="792480"/>
          </a:xfrm>
        </p:spPr>
        <p:txBody>
          <a:bodyPr>
            <a:noAutofit/>
          </a:bodyPr>
          <a:lstStyle/>
          <a:p>
            <a:pPr algn="ctr"/>
            <a:r>
              <a:rPr lang="fr-FR" sz="2800" b="1" cap="all" dirty="0">
                <a:solidFill>
                  <a:srgbClr val="FF0000"/>
                </a:solidFill>
                <a:latin typeface="Times New Roman" panose="02020603050405020304" pitchFamily="18" charset="0"/>
                <a:cs typeface="Times New Roman" panose="02020603050405020304" pitchFamily="18" charset="0"/>
              </a:rPr>
              <a:t>III- HIS et pronostic (1)</a:t>
            </a:r>
            <a:br>
              <a:rPr lang="fr-FR" sz="3600" b="1" cap="all" dirty="0">
                <a:latin typeface="Times New Roman" panose="02020603050405020304" pitchFamily="18" charset="0"/>
                <a:cs typeface="Times New Roman" panose="02020603050405020304" pitchFamily="18" charset="0"/>
              </a:rPr>
            </a:br>
            <a:endParaRPr lang="fr-FR" sz="3600" dirty="0">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3355B3D8-CECB-0B4E-90E6-0A2B099F4155}"/>
              </a:ext>
            </a:extLst>
          </p:cNvPr>
          <p:cNvSpPr txBox="1"/>
          <p:nvPr/>
        </p:nvSpPr>
        <p:spPr>
          <a:xfrm>
            <a:off x="1249680" y="1234440"/>
            <a:ext cx="10088880" cy="4093428"/>
          </a:xfrm>
          <a:prstGeom prst="rect">
            <a:avLst/>
          </a:prstGeom>
          <a:noFill/>
        </p:spPr>
        <p:txBody>
          <a:bodyPr wrap="square" rtlCol="0">
            <a:spAutoFit/>
          </a:bodyPr>
          <a:lstStyle/>
          <a:p>
            <a:pPr algn="ctr"/>
            <a:r>
              <a:rPr lang="fr-FR" sz="3200" b="1" dirty="0">
                <a:solidFill>
                  <a:srgbClr val="7030A0"/>
                </a:solidFill>
                <a:latin typeface="Times New Roman" panose="02020603050405020304" pitchFamily="18" charset="0"/>
                <a:cs typeface="Times New Roman" panose="02020603050405020304" pitchFamily="18" charset="0"/>
              </a:rPr>
              <a:t>Les premières études</a:t>
            </a:r>
          </a:p>
          <a:p>
            <a:pPr algn="ctr"/>
            <a:r>
              <a:rPr lang="fr-FR" sz="3200" b="1" dirty="0">
                <a:solidFill>
                  <a:srgbClr val="7030A0"/>
                </a:solidFill>
                <a:latin typeface="Times New Roman" panose="02020603050405020304" pitchFamily="18" charset="0"/>
                <a:cs typeface="Times New Roman" panose="02020603050405020304" pitchFamily="18" charset="0"/>
              </a:rPr>
              <a:t>Espoir</a:t>
            </a:r>
          </a:p>
          <a:p>
            <a:endParaRPr lang="fr-FR" sz="2800" dirty="0">
              <a:solidFill>
                <a:srgbClr val="FF0000"/>
              </a:solidFill>
              <a:latin typeface="Times New Roman" panose="02020603050405020304" pitchFamily="18" charset="0"/>
              <a:cs typeface="Times New Roman" panose="02020603050405020304" pitchFamily="18" charset="0"/>
            </a:endParaRPr>
          </a:p>
          <a:p>
            <a:r>
              <a:rPr lang="fr-FR" sz="2800" dirty="0">
                <a:solidFill>
                  <a:srgbClr val="FF0000"/>
                </a:solidFill>
                <a:latin typeface="Times New Roman" panose="02020603050405020304" pitchFamily="18" charset="0"/>
                <a:cs typeface="Times New Roman" panose="02020603050405020304" pitchFamily="18" charset="0"/>
              </a:rPr>
              <a:t>1- </a:t>
            </a:r>
            <a:r>
              <a:rPr lang="fr-FR" sz="2800" dirty="0" err="1">
                <a:solidFill>
                  <a:srgbClr val="FF0000"/>
                </a:solidFill>
                <a:latin typeface="Times New Roman" panose="02020603050405020304" pitchFamily="18" charset="0"/>
                <a:cs typeface="Times New Roman" panose="02020603050405020304" pitchFamily="18" charset="0"/>
              </a:rPr>
              <a:t>Umpierrez</a:t>
            </a:r>
            <a:r>
              <a:rPr lang="fr-FR" sz="2800" dirty="0">
                <a:solidFill>
                  <a:srgbClr val="FF0000"/>
                </a:solidFill>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(63) (2002): n= 1885</a:t>
            </a:r>
          </a:p>
          <a:p>
            <a:r>
              <a:rPr lang="fr-FR" sz="2800" dirty="0">
                <a:latin typeface="Times New Roman" panose="02020603050405020304" pitchFamily="18" charset="0"/>
                <a:cs typeface="Times New Roman" panose="02020603050405020304" pitchFamily="18" charset="0"/>
              </a:rPr>
              <a:t>Hyperglycémie = marqueur de sévérité de la pathologie</a:t>
            </a:r>
          </a:p>
          <a:p>
            <a:r>
              <a:rPr lang="fr-FR" sz="2800" dirty="0">
                <a:latin typeface="Times New Roman" panose="02020603050405020304" pitchFamily="18" charset="0"/>
                <a:cs typeface="Times New Roman" panose="02020603050405020304" pitchFamily="18" charset="0"/>
              </a:rPr>
              <a:t>Facteur de mauvais pronostic</a:t>
            </a:r>
          </a:p>
          <a:p>
            <a:endParaRPr lang="fr-FR" sz="2800" dirty="0">
              <a:latin typeface="Times New Roman" panose="02020603050405020304" pitchFamily="18" charset="0"/>
              <a:cs typeface="Times New Roman" panose="02020603050405020304" pitchFamily="18" charset="0"/>
            </a:endParaRPr>
          </a:p>
          <a:p>
            <a:r>
              <a:rPr lang="fr-FR" sz="2800" dirty="0">
                <a:solidFill>
                  <a:srgbClr val="FF0000"/>
                </a:solidFill>
                <a:latin typeface="Times New Roman" panose="02020603050405020304" pitchFamily="18" charset="0"/>
                <a:cs typeface="Times New Roman" panose="02020603050405020304" pitchFamily="18" charset="0"/>
              </a:rPr>
              <a:t>2- Van Den Berghe </a:t>
            </a:r>
            <a:r>
              <a:rPr lang="fr-FR" sz="2800" dirty="0">
                <a:latin typeface="Times New Roman" panose="02020603050405020304" pitchFamily="18" charset="0"/>
                <a:cs typeface="Times New Roman" panose="02020603050405020304" pitchFamily="18" charset="0"/>
              </a:rPr>
              <a:t>(64) (2001)</a:t>
            </a:r>
          </a:p>
          <a:p>
            <a:r>
              <a:rPr lang="fr-FR" sz="2800" dirty="0">
                <a:latin typeface="Times New Roman" panose="02020603050405020304" pitchFamily="18" charset="0"/>
                <a:cs typeface="Times New Roman" panose="02020603050405020304" pitchFamily="18" charset="0"/>
              </a:rPr>
              <a:t>Insuline intensif réduit mortalité chez patients de chirurgie cardiaque</a:t>
            </a:r>
          </a:p>
        </p:txBody>
      </p:sp>
    </p:spTree>
    <p:extLst>
      <p:ext uri="{BB962C8B-B14F-4D97-AF65-F5344CB8AC3E}">
        <p14:creationId xmlns:p14="http://schemas.microsoft.com/office/powerpoint/2010/main" val="1882981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1D1220-D1D3-1843-A116-2574189C082A}"/>
              </a:ext>
            </a:extLst>
          </p:cNvPr>
          <p:cNvSpPr>
            <a:spLocks noGrp="1"/>
          </p:cNvSpPr>
          <p:nvPr>
            <p:ph type="title"/>
          </p:nvPr>
        </p:nvSpPr>
        <p:spPr>
          <a:xfrm>
            <a:off x="1371600" y="259080"/>
            <a:ext cx="9601200" cy="792480"/>
          </a:xfrm>
        </p:spPr>
        <p:txBody>
          <a:bodyPr>
            <a:noAutofit/>
          </a:bodyPr>
          <a:lstStyle/>
          <a:p>
            <a:pPr algn="ctr"/>
            <a:r>
              <a:rPr lang="fr-FR" sz="2800" b="1" cap="all" dirty="0">
                <a:solidFill>
                  <a:srgbClr val="FF0000"/>
                </a:solidFill>
                <a:latin typeface="Times New Roman" panose="02020603050405020304" pitchFamily="18" charset="0"/>
                <a:cs typeface="Times New Roman" panose="02020603050405020304" pitchFamily="18" charset="0"/>
              </a:rPr>
              <a:t>III- HIS et pronostic (2)</a:t>
            </a:r>
            <a:br>
              <a:rPr lang="fr-FR" sz="3600" b="1" cap="all" dirty="0">
                <a:latin typeface="Times New Roman" panose="02020603050405020304" pitchFamily="18" charset="0"/>
                <a:cs typeface="Times New Roman" panose="02020603050405020304" pitchFamily="18" charset="0"/>
              </a:rPr>
            </a:br>
            <a:endParaRPr lang="fr-FR" sz="3600" dirty="0">
              <a:latin typeface="Times New Roman" panose="02020603050405020304" pitchFamily="18" charset="0"/>
              <a:cs typeface="Times New Roman" panose="02020603050405020304" pitchFamily="18" charset="0"/>
            </a:endParaRPr>
          </a:p>
        </p:txBody>
      </p:sp>
      <p:sp>
        <p:nvSpPr>
          <p:cNvPr id="5" name="ZoneTexte 4">
            <a:extLst>
              <a:ext uri="{FF2B5EF4-FFF2-40B4-BE49-F238E27FC236}">
                <a16:creationId xmlns:a16="http://schemas.microsoft.com/office/drawing/2014/main" id="{3355B3D8-CECB-0B4E-90E6-0A2B099F4155}"/>
              </a:ext>
            </a:extLst>
          </p:cNvPr>
          <p:cNvSpPr txBox="1"/>
          <p:nvPr/>
        </p:nvSpPr>
        <p:spPr>
          <a:xfrm>
            <a:off x="1600200" y="1234440"/>
            <a:ext cx="9037320" cy="4985980"/>
          </a:xfrm>
          <a:prstGeom prst="rect">
            <a:avLst/>
          </a:prstGeom>
          <a:noFill/>
        </p:spPr>
        <p:txBody>
          <a:bodyPr wrap="square" rtlCol="0">
            <a:spAutoFit/>
          </a:bodyPr>
          <a:lstStyle/>
          <a:p>
            <a:pPr algn="ctr"/>
            <a:r>
              <a:rPr lang="fr-FR" sz="2800" b="1" dirty="0">
                <a:solidFill>
                  <a:srgbClr val="7030A0"/>
                </a:solidFill>
                <a:latin typeface="Times New Roman" panose="02020603050405020304" pitchFamily="18" charset="0"/>
                <a:cs typeface="Times New Roman" panose="02020603050405020304" pitchFamily="18" charset="0"/>
              </a:rPr>
              <a:t>Désillusion</a:t>
            </a:r>
          </a:p>
          <a:p>
            <a:pPr algn="ctr"/>
            <a:r>
              <a:rPr lang="fr-FR" sz="2800" b="1" dirty="0">
                <a:solidFill>
                  <a:srgbClr val="7030A0"/>
                </a:solidFill>
                <a:latin typeface="Times New Roman" panose="02020603050405020304" pitchFamily="18" charset="0"/>
                <a:cs typeface="Times New Roman" panose="02020603050405020304" pitchFamily="18" charset="0"/>
              </a:rPr>
              <a:t>Aucune association entre hyperglycémie et mortalité chez les patients des USI médicaux</a:t>
            </a:r>
          </a:p>
          <a:p>
            <a:endParaRPr lang="fr-FR" sz="2400" dirty="0">
              <a:latin typeface="Times New Roman" panose="02020603050405020304" pitchFamily="18" charset="0"/>
              <a:cs typeface="Times New Roman" panose="02020603050405020304" pitchFamily="18" charset="0"/>
            </a:endParaRPr>
          </a:p>
          <a:p>
            <a:endParaRPr lang="fr-FR" sz="2400" dirty="0">
              <a:solidFill>
                <a:srgbClr val="FF0000"/>
              </a:solidFill>
              <a:latin typeface="Times New Roman" panose="02020603050405020304" pitchFamily="18" charset="0"/>
              <a:cs typeface="Times New Roman" panose="02020603050405020304" pitchFamily="18" charset="0"/>
            </a:endParaRPr>
          </a:p>
          <a:p>
            <a:r>
              <a:rPr lang="fr-FR" sz="2400" dirty="0">
                <a:solidFill>
                  <a:srgbClr val="FF0000"/>
                </a:solidFill>
                <a:latin typeface="Times New Roman" panose="02020603050405020304" pitchFamily="18" charset="0"/>
                <a:cs typeface="Times New Roman" panose="02020603050405020304" pitchFamily="18" charset="0"/>
              </a:rPr>
              <a:t>1-</a:t>
            </a:r>
            <a:r>
              <a:rPr lang="fr-FR" sz="2400" dirty="0">
                <a:latin typeface="Times New Roman" panose="02020603050405020304" pitchFamily="18" charset="0"/>
                <a:cs typeface="Times New Roman" panose="02020603050405020304" pitchFamily="18" charset="0"/>
              </a:rPr>
              <a:t> </a:t>
            </a:r>
            <a:r>
              <a:rPr lang="fr-FR" sz="2400" dirty="0">
                <a:solidFill>
                  <a:srgbClr val="FF0000"/>
                </a:solidFill>
                <a:latin typeface="Times New Roman" panose="02020603050405020304" pitchFamily="18" charset="0"/>
                <a:cs typeface="Times New Roman" panose="02020603050405020304" pitchFamily="18" charset="0"/>
              </a:rPr>
              <a:t>Amado X Freire </a:t>
            </a:r>
            <a:r>
              <a:rPr lang="fr-FR" sz="2400" dirty="0">
                <a:latin typeface="Times New Roman" panose="02020603050405020304" pitchFamily="18" charset="0"/>
                <a:cs typeface="Times New Roman" panose="02020603050405020304" pitchFamily="18" charset="0"/>
              </a:rPr>
              <a:t>(71) (2005), n= 1185</a:t>
            </a:r>
          </a:p>
          <a:p>
            <a:r>
              <a:rPr lang="fr-FR" sz="2400" dirty="0">
                <a:solidFill>
                  <a:srgbClr val="FF0000"/>
                </a:solidFill>
                <a:latin typeface="Times New Roman" panose="02020603050405020304" pitchFamily="18" charset="0"/>
                <a:cs typeface="Times New Roman" panose="02020603050405020304" pitchFamily="18" charset="0"/>
              </a:rPr>
              <a:t>2-</a:t>
            </a:r>
            <a:r>
              <a:rPr lang="fr-FR" sz="2400" dirty="0">
                <a:latin typeface="Times New Roman" panose="02020603050405020304" pitchFamily="18" charset="0"/>
                <a:cs typeface="Times New Roman" panose="02020603050405020304" pitchFamily="18" charset="0"/>
              </a:rPr>
              <a:t> </a:t>
            </a:r>
            <a:r>
              <a:rPr lang="fr-FR" sz="2400" dirty="0">
                <a:solidFill>
                  <a:srgbClr val="FF0000"/>
                </a:solidFill>
                <a:latin typeface="Times New Roman" panose="02020603050405020304" pitchFamily="18" charset="0"/>
                <a:cs typeface="Times New Roman" panose="02020603050405020304" pitchFamily="18" charset="0"/>
              </a:rPr>
              <a:t>Brian W </a:t>
            </a:r>
            <a:r>
              <a:rPr lang="fr-FR" sz="2400" dirty="0">
                <a:latin typeface="Times New Roman" panose="02020603050405020304" pitchFamily="18" charset="0"/>
                <a:cs typeface="Times New Roman" panose="02020603050405020304" pitchFamily="18" charset="0"/>
              </a:rPr>
              <a:t>(72) (2005), n = 2713 (association uniquement chez patients chirurgicaux)</a:t>
            </a:r>
          </a:p>
          <a:p>
            <a:endParaRPr lang="fr-FR" sz="2400" dirty="0">
              <a:latin typeface="Times New Roman" panose="02020603050405020304" pitchFamily="18" charset="0"/>
              <a:cs typeface="Times New Roman" panose="02020603050405020304" pitchFamily="18" charset="0"/>
            </a:endParaRPr>
          </a:p>
          <a:p>
            <a:r>
              <a:rPr lang="fr-FR" sz="2400" dirty="0">
                <a:solidFill>
                  <a:srgbClr val="FF0000"/>
                </a:solidFill>
                <a:latin typeface="Times New Roman" panose="02020603050405020304" pitchFamily="18" charset="0"/>
                <a:cs typeface="Times New Roman" panose="02020603050405020304" pitchFamily="18" charset="0"/>
              </a:rPr>
              <a:t>3-</a:t>
            </a:r>
            <a:r>
              <a:rPr lang="fr-FR" sz="2400" dirty="0">
                <a:latin typeface="Times New Roman" panose="02020603050405020304" pitchFamily="18" charset="0"/>
                <a:cs typeface="Times New Roman" panose="02020603050405020304" pitchFamily="18" charset="0"/>
              </a:rPr>
              <a:t> </a:t>
            </a:r>
            <a:r>
              <a:rPr lang="fr-FR" sz="2400" dirty="0">
                <a:solidFill>
                  <a:srgbClr val="FF0000"/>
                </a:solidFill>
                <a:latin typeface="Times New Roman" panose="02020603050405020304" pitchFamily="18" charset="0"/>
                <a:cs typeface="Times New Roman" panose="02020603050405020304" pitchFamily="18" charset="0"/>
              </a:rPr>
              <a:t>Van Den Berghe </a:t>
            </a:r>
            <a:r>
              <a:rPr lang="fr-FR" sz="2400" dirty="0">
                <a:latin typeface="Times New Roman" panose="02020603050405020304" pitchFamily="18" charset="0"/>
                <a:cs typeface="Times New Roman" panose="02020603050405020304" pitchFamily="18" charset="0"/>
              </a:rPr>
              <a:t>(70) (2006)</a:t>
            </a:r>
          </a:p>
          <a:p>
            <a:r>
              <a:rPr lang="fr-FR" sz="2400" dirty="0">
                <a:latin typeface="Times New Roman" panose="02020603050405020304" pitchFamily="18" charset="0"/>
                <a:cs typeface="Times New Roman" panose="02020603050405020304" pitchFamily="18" charset="0"/>
              </a:rPr>
              <a:t>Pas d’intérêt à une insulinothérapie intensif chez les patients des USI médicaux</a:t>
            </a:r>
          </a:p>
          <a:p>
            <a:endParaRPr lang="fr-FR" dirty="0"/>
          </a:p>
        </p:txBody>
      </p:sp>
    </p:spTree>
    <p:extLst>
      <p:ext uri="{BB962C8B-B14F-4D97-AF65-F5344CB8AC3E}">
        <p14:creationId xmlns:p14="http://schemas.microsoft.com/office/powerpoint/2010/main" val="3582955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E85D6BE-90DA-7F4E-94BD-91CE5ECD55A7}"/>
              </a:ext>
            </a:extLst>
          </p:cNvPr>
          <p:cNvSpPr>
            <a:spLocks noGrp="1"/>
          </p:cNvSpPr>
          <p:nvPr>
            <p:ph type="title"/>
          </p:nvPr>
        </p:nvSpPr>
        <p:spPr>
          <a:xfrm>
            <a:off x="1371600" y="210787"/>
            <a:ext cx="9601200" cy="656112"/>
          </a:xfrm>
        </p:spPr>
        <p:txBody>
          <a:bodyPr>
            <a:normAutofit/>
          </a:bodyPr>
          <a:lstStyle/>
          <a:p>
            <a:pPr algn="ctr"/>
            <a:r>
              <a:rPr lang="fr-FR" sz="2800" b="1" dirty="0">
                <a:solidFill>
                  <a:srgbClr val="FF0000"/>
                </a:solidFill>
                <a:latin typeface="Times New Roman" panose="02020603050405020304" pitchFamily="18" charset="0"/>
                <a:cs typeface="Times New Roman" panose="02020603050405020304" pitchFamily="18" charset="0"/>
              </a:rPr>
              <a:t>Déclaration</a:t>
            </a:r>
          </a:p>
        </p:txBody>
      </p:sp>
      <p:sp>
        <p:nvSpPr>
          <p:cNvPr id="3" name="Espace réservé du contenu 2">
            <a:extLst>
              <a:ext uri="{FF2B5EF4-FFF2-40B4-BE49-F238E27FC236}">
                <a16:creationId xmlns:a16="http://schemas.microsoft.com/office/drawing/2014/main" id="{CC7ECE01-A9F1-E84E-AE62-362F0FB55EC7}"/>
              </a:ext>
            </a:extLst>
          </p:cNvPr>
          <p:cNvSpPr>
            <a:spLocks noGrp="1"/>
          </p:cNvSpPr>
          <p:nvPr>
            <p:ph sz="half" idx="1"/>
          </p:nvPr>
        </p:nvSpPr>
        <p:spPr>
          <a:xfrm>
            <a:off x="1371600" y="1288472"/>
            <a:ext cx="4447786" cy="3581401"/>
          </a:xfrm>
        </p:spPr>
        <p:txBody>
          <a:bodyPr/>
          <a:lstStyle/>
          <a:p>
            <a:r>
              <a:rPr lang="fr-FR" sz="2400" dirty="0">
                <a:latin typeface="Times New Roman" panose="02020603050405020304" pitchFamily="18" charset="0"/>
                <a:cs typeface="Times New Roman" panose="02020603050405020304" pitchFamily="18" charset="0"/>
              </a:rPr>
              <a:t>Nous déclarons avoir respecter les règles d’éthiques dans la conduite de ce travail</a:t>
            </a:r>
            <a:endParaRPr lang="fr-FR" dirty="0">
              <a:latin typeface="Times New Roman" panose="02020603050405020304" pitchFamily="18" charset="0"/>
              <a:cs typeface="Times New Roman" panose="02020603050405020304" pitchFamily="18" charset="0"/>
            </a:endParaRPr>
          </a:p>
        </p:txBody>
      </p:sp>
      <p:sp>
        <p:nvSpPr>
          <p:cNvPr id="4" name="Espace réservé du contenu 3">
            <a:extLst>
              <a:ext uri="{FF2B5EF4-FFF2-40B4-BE49-F238E27FC236}">
                <a16:creationId xmlns:a16="http://schemas.microsoft.com/office/drawing/2014/main" id="{FAACC2DB-EE21-4D4F-BD80-58D2D04C2EF4}"/>
              </a:ext>
            </a:extLst>
          </p:cNvPr>
          <p:cNvSpPr>
            <a:spLocks noGrp="1"/>
          </p:cNvSpPr>
          <p:nvPr>
            <p:ph sz="half" idx="2"/>
          </p:nvPr>
        </p:nvSpPr>
        <p:spPr>
          <a:xfrm>
            <a:off x="6525403" y="1335978"/>
            <a:ext cx="4447786" cy="3581401"/>
          </a:xfrm>
        </p:spPr>
        <p:txBody>
          <a:bodyPr>
            <a:normAutofit/>
          </a:bodyPr>
          <a:lstStyle/>
          <a:p>
            <a:r>
              <a:rPr lang="fr-FR" sz="2400" dirty="0">
                <a:latin typeface="Times New Roman" panose="02020603050405020304" pitchFamily="18" charset="0"/>
                <a:cs typeface="Times New Roman" panose="02020603050405020304" pitchFamily="18" charset="0"/>
              </a:rPr>
              <a:t>Nous déclarons n’avoir aucun conflit d’</a:t>
            </a:r>
            <a:r>
              <a:rPr lang="fr-FR" sz="2400" dirty="0" err="1">
                <a:latin typeface="Times New Roman" panose="02020603050405020304" pitchFamily="18" charset="0"/>
                <a:cs typeface="Times New Roman" panose="02020603050405020304" pitchFamily="18" charset="0"/>
              </a:rPr>
              <a:t>intérèt</a:t>
            </a:r>
            <a:r>
              <a:rPr lang="fr-FR" sz="2400" dirty="0">
                <a:latin typeface="Times New Roman" panose="02020603050405020304" pitchFamily="18" charset="0"/>
                <a:cs typeface="Times New Roman" panose="02020603050405020304" pitchFamily="18" charset="0"/>
              </a:rPr>
              <a:t> en rapport avec ce travail </a:t>
            </a:r>
          </a:p>
        </p:txBody>
      </p:sp>
    </p:spTree>
    <p:extLst>
      <p:ext uri="{BB962C8B-B14F-4D97-AF65-F5344CB8AC3E}">
        <p14:creationId xmlns:p14="http://schemas.microsoft.com/office/powerpoint/2010/main" val="106753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1D1220-D1D3-1843-A116-2574189C082A}"/>
              </a:ext>
            </a:extLst>
          </p:cNvPr>
          <p:cNvSpPr>
            <a:spLocks noGrp="1"/>
          </p:cNvSpPr>
          <p:nvPr>
            <p:ph type="title"/>
          </p:nvPr>
        </p:nvSpPr>
        <p:spPr>
          <a:xfrm>
            <a:off x="1371600" y="259080"/>
            <a:ext cx="9601200" cy="792480"/>
          </a:xfrm>
        </p:spPr>
        <p:txBody>
          <a:bodyPr>
            <a:noAutofit/>
          </a:bodyPr>
          <a:lstStyle/>
          <a:p>
            <a:pPr algn="ctr"/>
            <a:r>
              <a:rPr lang="fr-FR" sz="2800" b="1" cap="all" dirty="0">
                <a:solidFill>
                  <a:srgbClr val="FF0000"/>
                </a:solidFill>
                <a:latin typeface="Times New Roman" panose="02020603050405020304" pitchFamily="18" charset="0"/>
                <a:cs typeface="Times New Roman" panose="02020603050405020304" pitchFamily="18" charset="0"/>
              </a:rPr>
              <a:t>III- HIS et pronostic (3)</a:t>
            </a:r>
            <a:br>
              <a:rPr lang="fr-FR" sz="3600" b="1" cap="all" dirty="0">
                <a:latin typeface="Times New Roman" panose="02020603050405020304" pitchFamily="18" charset="0"/>
                <a:cs typeface="Times New Roman" panose="02020603050405020304" pitchFamily="18" charset="0"/>
              </a:rPr>
            </a:br>
            <a:endParaRPr lang="fr-FR" sz="3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3355B3D8-CECB-0B4E-90E6-0A2B099F4155}"/>
                  </a:ext>
                </a:extLst>
              </p:cNvPr>
              <p:cNvSpPr txBox="1"/>
              <p:nvPr/>
            </p:nvSpPr>
            <p:spPr>
              <a:xfrm>
                <a:off x="960120" y="773491"/>
                <a:ext cx="10820400" cy="5909310"/>
              </a:xfrm>
              <a:prstGeom prst="rect">
                <a:avLst/>
              </a:prstGeom>
              <a:noFill/>
            </p:spPr>
            <p:txBody>
              <a:bodyPr wrap="square" rtlCol="0">
                <a:spAutoFit/>
              </a:bodyPr>
              <a:lstStyle/>
              <a:p>
                <a:pPr algn="ctr"/>
                <a:r>
                  <a:rPr lang="fr-FR" sz="2400" b="1" dirty="0">
                    <a:solidFill>
                      <a:srgbClr val="7030A0"/>
                    </a:solidFill>
                    <a:latin typeface="Times New Roman" panose="02020603050405020304" pitchFamily="18" charset="0"/>
                    <a:cs typeface="Times New Roman" panose="02020603050405020304" pitchFamily="18" charset="0"/>
                  </a:rPr>
                  <a:t>Association HIS et mortalité chez patients chirurgicaux et certaines pathologies médicales :</a:t>
                </a:r>
              </a:p>
              <a:p>
                <a:pPr marL="342900" indent="-342900">
                  <a:buFont typeface="Wingdings" pitchFamily="2" charset="2"/>
                  <a:buChar char="Ø"/>
                </a:pPr>
                <a:r>
                  <a:rPr lang="fr-FR" sz="2400" b="1" dirty="0">
                    <a:latin typeface="Times New Roman" panose="02020603050405020304" pitchFamily="18" charset="0"/>
                    <a:cs typeface="Times New Roman" panose="02020603050405020304" pitchFamily="18" charset="0"/>
                  </a:rPr>
                  <a:t>IDM:</a:t>
                </a:r>
              </a:p>
              <a:p>
                <a:r>
                  <a:rPr lang="fr-FR" sz="2400" dirty="0" err="1">
                    <a:solidFill>
                      <a:srgbClr val="FF0000"/>
                    </a:solidFill>
                    <a:latin typeface="Times New Roman" panose="02020603050405020304" pitchFamily="18" charset="0"/>
                    <a:cs typeface="Times New Roman" panose="02020603050405020304" pitchFamily="18" charset="0"/>
                  </a:rPr>
                  <a:t>Mikhail</a:t>
                </a:r>
                <a:r>
                  <a:rPr lang="fr-FR" sz="2400" dirty="0">
                    <a:solidFill>
                      <a:srgbClr val="FF0000"/>
                    </a:solidFill>
                    <a:latin typeface="Times New Roman" panose="02020603050405020304" pitchFamily="18" charset="0"/>
                    <a:cs typeface="Times New Roman" panose="02020603050405020304" pitchFamily="18" charset="0"/>
                  </a:rPr>
                  <a:t> </a:t>
                </a:r>
                <a:r>
                  <a:rPr lang="fr-FR" sz="2400" dirty="0" err="1">
                    <a:solidFill>
                      <a:srgbClr val="FF0000"/>
                    </a:solidFill>
                    <a:latin typeface="Times New Roman" panose="02020603050405020304" pitchFamily="18" charset="0"/>
                    <a:cs typeface="Times New Roman" panose="02020603050405020304" pitchFamily="18" charset="0"/>
                  </a:rPr>
                  <a:t>Kosiborod</a:t>
                </a:r>
                <a:r>
                  <a:rPr lang="fr-FR" sz="2400" dirty="0">
                    <a:solidFill>
                      <a:srgbClr val="FF0000"/>
                    </a:solidFill>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(73) (2005), n=141680</a:t>
                </a:r>
              </a:p>
              <a:p>
                <a:r>
                  <a:rPr lang="fr-FR" sz="2400" dirty="0">
                    <a:solidFill>
                      <a:srgbClr val="FF0000"/>
                    </a:solidFill>
                    <a:latin typeface="Times New Roman" panose="02020603050405020304" pitchFamily="18" charset="0"/>
                    <a:cs typeface="Times New Roman" panose="02020603050405020304" pitchFamily="18" charset="0"/>
                  </a:rPr>
                  <a:t>Raphael </a:t>
                </a:r>
                <a:r>
                  <a:rPr lang="fr-FR" sz="2400" dirty="0" err="1">
                    <a:solidFill>
                      <a:srgbClr val="FF0000"/>
                    </a:solidFill>
                    <a:latin typeface="Times New Roman" panose="02020603050405020304" pitchFamily="18" charset="0"/>
                    <a:cs typeface="Times New Roman" panose="02020603050405020304" pitchFamily="18" charset="0"/>
                  </a:rPr>
                  <a:t>Sanjua</a:t>
                </a:r>
                <a:r>
                  <a:rPr lang="fr-FR" sz="2400" dirty="0">
                    <a:solidFill>
                      <a:srgbClr val="FF0000"/>
                    </a:solidFill>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(74) (2011), N=834: ROC </a:t>
                </a:r>
                <a:r>
                  <a:rPr lang="fr-FR" sz="2400" dirty="0" err="1">
                    <a:latin typeface="Times New Roman" panose="02020603050405020304" pitchFamily="18" charset="0"/>
                    <a:cs typeface="Times New Roman" panose="02020603050405020304" pitchFamily="18" charset="0"/>
                  </a:rPr>
                  <a:t>Gly</a:t>
                </a:r>
                <a:r>
                  <a:rPr lang="fr-FR" sz="2400" dirty="0">
                    <a:latin typeface="Times New Roman" panose="02020603050405020304" pitchFamily="18" charset="0"/>
                    <a:cs typeface="Times New Roman" panose="02020603050405020304" pitchFamily="18" charset="0"/>
                  </a:rPr>
                  <a:t> </a:t>
                </a:r>
                <a14:m>
                  <m:oMath xmlns:m="http://schemas.openxmlformats.org/officeDocument/2006/math">
                    <m:r>
                      <a:rPr lang="fr-FR" sz="2400" i="1" smtClean="0">
                        <a:latin typeface="Cambria Math" panose="02040503050406030204" pitchFamily="18" charset="0"/>
                        <a:ea typeface="Cambria Math" panose="02040503050406030204" pitchFamily="18" charset="0"/>
                      </a:rPr>
                      <m:t>&gt;</m:t>
                    </m:r>
                    <m:r>
                      <a:rPr lang="fr-FR" sz="2400" b="0" i="1" smtClean="0">
                        <a:latin typeface="Cambria Math" panose="02040503050406030204" pitchFamily="18" charset="0"/>
                        <a:ea typeface="Cambria Math" panose="02040503050406030204" pitchFamily="18" charset="0"/>
                      </a:rPr>
                      <m:t>1.40 </m:t>
                    </m:r>
                    <m:r>
                      <m:rPr>
                        <m:sty m:val="p"/>
                      </m:rPr>
                      <a:rPr lang="fr-FR" sz="2400" b="0" i="0" smtClean="0">
                        <a:latin typeface="Cambria Math" panose="02040503050406030204" pitchFamily="18" charset="0"/>
                        <a:ea typeface="Cambria Math" panose="02040503050406030204" pitchFamily="18" charset="0"/>
                      </a:rPr>
                      <m:t>g</m:t>
                    </m:r>
                    <m:r>
                      <a:rPr lang="fr-FR" sz="2400" b="0" i="0" smtClean="0">
                        <a:latin typeface="Cambria Math" panose="02040503050406030204" pitchFamily="18" charset="0"/>
                        <a:ea typeface="Cambria Math" panose="02040503050406030204" pitchFamily="18" charset="0"/>
                      </a:rPr>
                      <m:t>/</m:t>
                    </m:r>
                    <m:r>
                      <m:rPr>
                        <m:sty m:val="p"/>
                      </m:rPr>
                      <a:rPr lang="fr-FR" sz="2400" b="0" i="0" smtClean="0">
                        <a:latin typeface="Cambria Math" panose="02040503050406030204" pitchFamily="18" charset="0"/>
                        <a:ea typeface="Cambria Math" panose="02040503050406030204" pitchFamily="18" charset="0"/>
                      </a:rPr>
                      <m:t>l</m:t>
                    </m:r>
                  </m:oMath>
                </a14:m>
                <a:endParaRPr lang="fr-FR" sz="2400" dirty="0">
                  <a:latin typeface="Times New Roman" panose="02020603050405020304" pitchFamily="18" charset="0"/>
                  <a:cs typeface="Times New Roman" panose="02020603050405020304" pitchFamily="18" charset="0"/>
                </a:endParaRPr>
              </a:p>
              <a:p>
                <a:endParaRPr lang="fr-FR" sz="2400"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fr-FR" sz="2400" b="1" dirty="0">
                    <a:latin typeface="Times New Roman" panose="02020603050405020304" pitchFamily="18" charset="0"/>
                    <a:cs typeface="Times New Roman" panose="02020603050405020304" pitchFamily="18" charset="0"/>
                  </a:rPr>
                  <a:t>Chirurgie cardiaque:</a:t>
                </a:r>
              </a:p>
              <a:p>
                <a:r>
                  <a:rPr lang="fr-FR" sz="2400" dirty="0" err="1">
                    <a:solidFill>
                      <a:srgbClr val="FF0000"/>
                    </a:solidFill>
                    <a:latin typeface="Times New Roman" panose="02020603050405020304" pitchFamily="18" charset="0"/>
                    <a:cs typeface="Times New Roman" panose="02020603050405020304" pitchFamily="18" charset="0"/>
                  </a:rPr>
                  <a:t>Furnary</a:t>
                </a:r>
                <a:r>
                  <a:rPr lang="fr-FR" sz="2400" dirty="0">
                    <a:solidFill>
                      <a:srgbClr val="FF0000"/>
                    </a:solidFill>
                    <a:latin typeface="Times New Roman" panose="02020603050405020304" pitchFamily="18" charset="0"/>
                    <a:cs typeface="Times New Roman" panose="02020603050405020304" pitchFamily="18" charset="0"/>
                  </a:rPr>
                  <a:t> AP </a:t>
                </a:r>
                <a:r>
                  <a:rPr lang="fr-FR" sz="2400" dirty="0">
                    <a:latin typeface="Times New Roman" panose="02020603050405020304" pitchFamily="18" charset="0"/>
                    <a:cs typeface="Times New Roman" panose="02020603050405020304" pitchFamily="18" charset="0"/>
                  </a:rPr>
                  <a:t>(76) (2006)  </a:t>
                </a:r>
              </a:p>
              <a:p>
                <a:endParaRPr lang="fr-FR" sz="2400"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fr-FR" sz="2400" b="1" dirty="0">
                    <a:latin typeface="Times New Roman" panose="02020603050405020304" pitchFamily="18" charset="0"/>
                    <a:cs typeface="Times New Roman" panose="02020603050405020304" pitchFamily="18" charset="0"/>
                  </a:rPr>
                  <a:t>Sepsis:</a:t>
                </a:r>
              </a:p>
              <a:p>
                <a:r>
                  <a:rPr lang="fr-FR" sz="2400" dirty="0" err="1">
                    <a:solidFill>
                      <a:srgbClr val="FF0000"/>
                    </a:solidFill>
                    <a:latin typeface="Times New Roman" panose="02020603050405020304" pitchFamily="18" charset="0"/>
                    <a:cs typeface="Times New Roman" panose="02020603050405020304" pitchFamily="18" charset="0"/>
                  </a:rPr>
                  <a:t>Lonneke</a:t>
                </a:r>
                <a:r>
                  <a:rPr lang="fr-FR" sz="2400" dirty="0">
                    <a:solidFill>
                      <a:srgbClr val="FF0000"/>
                    </a:solidFill>
                    <a:latin typeface="Times New Roman" panose="02020603050405020304" pitchFamily="18" charset="0"/>
                    <a:cs typeface="Times New Roman" panose="02020603050405020304" pitchFamily="18" charset="0"/>
                  </a:rPr>
                  <a:t> A </a:t>
                </a:r>
                <a:r>
                  <a:rPr lang="fr-FR" sz="2400" dirty="0" err="1">
                    <a:solidFill>
                      <a:srgbClr val="FF0000"/>
                    </a:solidFill>
                    <a:latin typeface="Times New Roman" panose="02020603050405020304" pitchFamily="18" charset="0"/>
                    <a:cs typeface="Times New Roman" panose="02020603050405020304" pitchFamily="18" charset="0"/>
                  </a:rPr>
                  <a:t>Vv</a:t>
                </a:r>
                <a:r>
                  <a:rPr lang="fr-FR" sz="2400" dirty="0">
                    <a:solidFill>
                      <a:srgbClr val="FF0000"/>
                    </a:solidFill>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(75) (2016)</a:t>
                </a:r>
              </a:p>
              <a:p>
                <a:endParaRPr lang="fr-FR" sz="2400" dirty="0">
                  <a:latin typeface="Times New Roman" panose="02020603050405020304" pitchFamily="18" charset="0"/>
                  <a:cs typeface="Times New Roman" panose="02020603050405020304" pitchFamily="18" charset="0"/>
                </a:endParaRPr>
              </a:p>
              <a:p>
                <a:pPr marL="342900" indent="-342900">
                  <a:buFont typeface="Wingdings" pitchFamily="2" charset="2"/>
                  <a:buChar char="Ø"/>
                </a:pPr>
                <a:r>
                  <a:rPr lang="fr-FR" sz="2400" b="1" dirty="0">
                    <a:latin typeface="Times New Roman" panose="02020603050405020304" pitchFamily="18" charset="0"/>
                    <a:cs typeface="Times New Roman" panose="02020603050405020304" pitchFamily="18" charset="0"/>
                  </a:rPr>
                  <a:t>AVC:</a:t>
                </a:r>
              </a:p>
              <a:p>
                <a:r>
                  <a:rPr lang="fr-FR" sz="2400" dirty="0">
                    <a:solidFill>
                      <a:srgbClr val="FF0000"/>
                    </a:solidFill>
                    <a:latin typeface="Times New Roman" panose="02020603050405020304" pitchFamily="18" charset="0"/>
                    <a:cs typeface="Times New Roman" panose="02020603050405020304" pitchFamily="18" charset="0"/>
                  </a:rPr>
                  <a:t>SE Capes </a:t>
                </a:r>
                <a:r>
                  <a:rPr lang="fr-FR" sz="2400" dirty="0">
                    <a:latin typeface="Times New Roman" panose="02020603050405020304" pitchFamily="18" charset="0"/>
                    <a:cs typeface="Times New Roman" panose="02020603050405020304" pitchFamily="18" charset="0"/>
                  </a:rPr>
                  <a:t>(78) (2001), méta-analyse </a:t>
                </a:r>
              </a:p>
              <a:p>
                <a:r>
                  <a:rPr lang="fr-FR" sz="2400" dirty="0" err="1">
                    <a:solidFill>
                      <a:srgbClr val="FF0000"/>
                    </a:solidFill>
                    <a:latin typeface="Times New Roman" panose="02020603050405020304" pitchFamily="18" charset="0"/>
                    <a:cs typeface="Times New Roman" panose="02020603050405020304" pitchFamily="18" charset="0"/>
                  </a:rPr>
                  <a:t>Stollberger</a:t>
                </a:r>
                <a:r>
                  <a:rPr lang="fr-FR" sz="2400" dirty="0">
                    <a:solidFill>
                      <a:srgbClr val="FF0000"/>
                    </a:solidFill>
                    <a:latin typeface="Times New Roman" panose="02020603050405020304" pitchFamily="18" charset="0"/>
                    <a:cs typeface="Times New Roman" panose="02020603050405020304" pitchFamily="18" charset="0"/>
                  </a:rPr>
                  <a:t> C </a:t>
                </a:r>
                <a:r>
                  <a:rPr lang="fr-FR" sz="2400" dirty="0">
                    <a:latin typeface="Times New Roman" panose="02020603050405020304" pitchFamily="18" charset="0"/>
                    <a:cs typeface="Times New Roman" panose="02020603050405020304" pitchFamily="18" charset="0"/>
                  </a:rPr>
                  <a:t>(77) (2005</a:t>
                </a:r>
                <a:endParaRPr lang="fr-FR" dirty="0"/>
              </a:p>
              <a:p>
                <a:endParaRPr lang="fr-FR" dirty="0"/>
              </a:p>
            </p:txBody>
          </p:sp>
        </mc:Choice>
        <mc:Fallback xmlns="">
          <p:sp>
            <p:nvSpPr>
              <p:cNvPr id="5" name="ZoneTexte 4">
                <a:extLst>
                  <a:ext uri="{FF2B5EF4-FFF2-40B4-BE49-F238E27FC236}">
                    <a16:creationId xmlns:a16="http://schemas.microsoft.com/office/drawing/2014/main" id="{3355B3D8-CECB-0B4E-90E6-0A2B099F4155}"/>
                  </a:ext>
                </a:extLst>
              </p:cNvPr>
              <p:cNvSpPr txBox="1">
                <a:spLocks noRot="1" noChangeAspect="1" noMove="1" noResize="1" noEditPoints="1" noAdjustHandles="1" noChangeArrowheads="1" noChangeShapeType="1" noTextEdit="1"/>
              </p:cNvSpPr>
              <p:nvPr/>
            </p:nvSpPr>
            <p:spPr>
              <a:xfrm>
                <a:off x="960120" y="773491"/>
                <a:ext cx="10820400" cy="5909310"/>
              </a:xfrm>
              <a:prstGeom prst="rect">
                <a:avLst/>
              </a:prstGeom>
              <a:blipFill>
                <a:blip r:embed="rId2"/>
                <a:stretch>
                  <a:fillRect l="-821" t="-644"/>
                </a:stretch>
              </a:blipFill>
            </p:spPr>
            <p:txBody>
              <a:bodyPr/>
              <a:lstStyle/>
              <a:p>
                <a:r>
                  <a:rPr lang="fr-FR">
                    <a:noFill/>
                  </a:rPr>
                  <a:t> </a:t>
                </a:r>
              </a:p>
            </p:txBody>
          </p:sp>
        </mc:Fallback>
      </mc:AlternateContent>
    </p:spTree>
    <p:extLst>
      <p:ext uri="{BB962C8B-B14F-4D97-AF65-F5344CB8AC3E}">
        <p14:creationId xmlns:p14="http://schemas.microsoft.com/office/powerpoint/2010/main" val="2876411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1F1F69-E141-0B47-AF35-528FA0A2B98E}"/>
              </a:ext>
            </a:extLst>
          </p:cNvPr>
          <p:cNvSpPr>
            <a:spLocks noGrp="1"/>
          </p:cNvSpPr>
          <p:nvPr>
            <p:ph type="title"/>
          </p:nvPr>
        </p:nvSpPr>
        <p:spPr/>
        <p:txBody>
          <a:bodyPr>
            <a:normAutofit/>
          </a:bodyPr>
          <a:lstStyle/>
          <a:p>
            <a:r>
              <a:rPr lang="fr-FR" sz="6000" b="1" dirty="0">
                <a:latin typeface="Times New Roman" panose="02020603050405020304" pitchFamily="18" charset="0"/>
                <a:cs typeface="Times New Roman" panose="02020603050405020304" pitchFamily="18" charset="0"/>
              </a:rPr>
              <a:t>MATERIEL &amp; méthode</a:t>
            </a:r>
          </a:p>
        </p:txBody>
      </p:sp>
    </p:spTree>
    <p:extLst>
      <p:ext uri="{BB962C8B-B14F-4D97-AF65-F5344CB8AC3E}">
        <p14:creationId xmlns:p14="http://schemas.microsoft.com/office/powerpoint/2010/main" val="183272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763C84-B34B-634C-8F55-0FE9A14016BD}"/>
              </a:ext>
            </a:extLst>
          </p:cNvPr>
          <p:cNvSpPr>
            <a:spLocks noGrp="1"/>
          </p:cNvSpPr>
          <p:nvPr>
            <p:ph type="title"/>
          </p:nvPr>
        </p:nvSpPr>
        <p:spPr>
          <a:xfrm>
            <a:off x="1371600" y="182880"/>
            <a:ext cx="9601200" cy="853440"/>
          </a:xfrm>
        </p:spPr>
        <p:txBody>
          <a:bodyPr>
            <a:normAutofit fontScale="90000"/>
          </a:bodyPr>
          <a:lstStyle/>
          <a:p>
            <a:pPr algn="ctr"/>
            <a:r>
              <a:rPr lang="fr-FR" sz="3100" b="1" cap="all" spc="7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Cadre de l’Étude</a:t>
            </a:r>
            <a:br>
              <a:rPr lang="fr-FR" b="1" cap="all" spc="75" dirty="0">
                <a:latin typeface="Calibri" panose="020F0502020204030204" pitchFamily="34" charset="0"/>
                <a:cs typeface="Arial" panose="020B0604020202020204" pitchFamily="34" charset="0"/>
              </a:rPr>
            </a:br>
            <a:br>
              <a:rPr lang="fr-FR" b="1" cap="all" dirty="0"/>
            </a:br>
            <a:endParaRPr lang="fr-FR" dirty="0"/>
          </a:p>
        </p:txBody>
      </p:sp>
      <p:sp>
        <p:nvSpPr>
          <p:cNvPr id="3" name="Rectangle 2">
            <a:extLst>
              <a:ext uri="{FF2B5EF4-FFF2-40B4-BE49-F238E27FC236}">
                <a16:creationId xmlns:a16="http://schemas.microsoft.com/office/drawing/2014/main" id="{E38D3D25-3249-354D-BE56-9F5CBCE48DF9}"/>
              </a:ext>
            </a:extLst>
          </p:cNvPr>
          <p:cNvSpPr/>
          <p:nvPr/>
        </p:nvSpPr>
        <p:spPr>
          <a:xfrm>
            <a:off x="914400" y="1129981"/>
            <a:ext cx="10957560" cy="2802114"/>
          </a:xfrm>
          <a:prstGeom prst="rect">
            <a:avLst/>
          </a:prstGeom>
        </p:spPr>
        <p:txBody>
          <a:bodyPr wrap="square">
            <a:spAutoFit/>
          </a:bodyPr>
          <a:lstStyle/>
          <a:p>
            <a:pPr>
              <a:lnSpc>
                <a:spcPct val="115000"/>
              </a:lnSpc>
              <a:spcBef>
                <a:spcPts val="1000"/>
              </a:spcBef>
              <a:spcAft>
                <a:spcPts val="0"/>
              </a:spcAft>
            </a:pP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L’étude s’est déroulée au sein du service de réanimation du CHU de Béjaïa. </a:t>
            </a:r>
            <a:endParaRPr lang="fr-FR" sz="1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Bef>
                <a:spcPts val="1000"/>
              </a:spcBef>
              <a:spcAft>
                <a:spcPts val="1000"/>
              </a:spcAft>
            </a:pP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C’est un service de réanimation polyvalente de 10 lits fonctionnels. Le personnel médical est composé de 3 médecins séniors spécialistes en anesthésie-réanimation et 4 médecins juniors en cours de spécialisation. La continuité des soins et assurée par une garde médicale et paramédicale</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8999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5B29D7-03B8-5A4E-AF05-D19B6922A2BA}"/>
              </a:ext>
            </a:extLst>
          </p:cNvPr>
          <p:cNvSpPr>
            <a:spLocks noGrp="1"/>
          </p:cNvSpPr>
          <p:nvPr>
            <p:ph type="title"/>
          </p:nvPr>
        </p:nvSpPr>
        <p:spPr>
          <a:xfrm>
            <a:off x="1371600" y="381000"/>
            <a:ext cx="9601200" cy="777240"/>
          </a:xfrm>
        </p:spPr>
        <p:txBody>
          <a:bodyPr>
            <a:normAutofit fontScale="90000"/>
          </a:bodyPr>
          <a:lstStyle/>
          <a:p>
            <a:r>
              <a:rPr lang="fr-FR" sz="3100" b="1" cap="all" dirty="0">
                <a:solidFill>
                  <a:srgbClr val="FF0000"/>
                </a:solidFill>
                <a:latin typeface="Times New Roman" panose="02020603050405020304" pitchFamily="18" charset="0"/>
                <a:cs typeface="Times New Roman" panose="02020603050405020304" pitchFamily="18" charset="0"/>
              </a:rPr>
              <a:t>Le type de l’Étude</a:t>
            </a:r>
            <a:r>
              <a:rPr lang="fr-FR" b="1" cap="all" dirty="0"/>
              <a:t>  </a:t>
            </a:r>
            <a:br>
              <a:rPr lang="fr-FR" b="1" cap="all" dirty="0"/>
            </a:br>
            <a:endParaRPr lang="fr-FR" dirty="0"/>
          </a:p>
        </p:txBody>
      </p:sp>
      <p:sp>
        <p:nvSpPr>
          <p:cNvPr id="3" name="Rectangle 2">
            <a:extLst>
              <a:ext uri="{FF2B5EF4-FFF2-40B4-BE49-F238E27FC236}">
                <a16:creationId xmlns:a16="http://schemas.microsoft.com/office/drawing/2014/main" id="{51E20625-6FBC-F24B-A47E-F1C933C572F8}"/>
              </a:ext>
            </a:extLst>
          </p:cNvPr>
          <p:cNvSpPr/>
          <p:nvPr/>
        </p:nvSpPr>
        <p:spPr>
          <a:xfrm>
            <a:off x="1112520" y="1315367"/>
            <a:ext cx="10134600" cy="2590774"/>
          </a:xfrm>
          <a:prstGeom prst="rect">
            <a:avLst/>
          </a:prstGeom>
        </p:spPr>
        <p:txBody>
          <a:bodyPr wrap="square">
            <a:spAutoFit/>
          </a:bodyPr>
          <a:lstStyle/>
          <a:p>
            <a:pPr marL="285750" indent="-285750" algn="just">
              <a:lnSpc>
                <a:spcPct val="150000"/>
              </a:lnSpc>
              <a:spcBef>
                <a:spcPts val="1000"/>
              </a:spcBef>
              <a:spcAft>
                <a:spcPts val="0"/>
              </a:spcAft>
              <a:buFont typeface="Wingdings" pitchFamily="2" charset="2"/>
              <a:buChar char="q"/>
            </a:pPr>
            <a:r>
              <a:rPr lang="fr-FR" sz="28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a:t>
            </a:r>
            <a:r>
              <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Il s’agit d’une étude observationnelle longitudinale, descriptive et analytique à visée étiologique </a:t>
            </a:r>
          </a:p>
          <a:p>
            <a:pPr marL="457200" indent="-457200" algn="just">
              <a:lnSpc>
                <a:spcPct val="150000"/>
              </a:lnSpc>
              <a:spcBef>
                <a:spcPts val="1000"/>
              </a:spcBef>
              <a:spcAft>
                <a:spcPts val="0"/>
              </a:spcAft>
              <a:buFont typeface="Wingdings" pitchFamily="2" charset="2"/>
              <a:buChar char="q"/>
            </a:pPr>
            <a:r>
              <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Etude de type cohorte prospective dynamique à sélection exhaustive </a:t>
            </a:r>
            <a:endParaRPr lang="fr-FR" sz="16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lnSpc>
                <a:spcPct val="150000"/>
              </a:lnSpc>
              <a:spcBef>
                <a:spcPts val="1000"/>
              </a:spcBef>
              <a:spcAft>
                <a:spcPts val="0"/>
              </a:spcAft>
              <a:buFont typeface="Wingdings" pitchFamily="2" charset="2"/>
              <a:buChar char="q"/>
            </a:pP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Type de patients de la cohorte </a:t>
            </a:r>
            <a:r>
              <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les traumatisés crâniens graves (TCG).</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2704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E249EC-5BC6-CE49-BFDB-14238CC7A825}"/>
              </a:ext>
            </a:extLst>
          </p:cNvPr>
          <p:cNvSpPr>
            <a:spLocks noGrp="1"/>
          </p:cNvSpPr>
          <p:nvPr>
            <p:ph type="title"/>
          </p:nvPr>
        </p:nvSpPr>
        <p:spPr>
          <a:xfrm>
            <a:off x="1371600" y="685800"/>
            <a:ext cx="9601200" cy="899160"/>
          </a:xfrm>
        </p:spPr>
        <p:txBody>
          <a:bodyPr>
            <a:normAutofit fontScale="90000"/>
          </a:bodyPr>
          <a:lstStyle/>
          <a:p>
            <a:r>
              <a:rPr lang="fr-FR" sz="3100" b="1" cap="all" dirty="0">
                <a:solidFill>
                  <a:srgbClr val="FF0000"/>
                </a:solidFill>
                <a:latin typeface="Times New Roman" panose="02020603050405020304" pitchFamily="18" charset="0"/>
                <a:cs typeface="Times New Roman" panose="02020603050405020304" pitchFamily="18" charset="0"/>
              </a:rPr>
              <a:t>Définition des groupes </a:t>
            </a:r>
            <a:br>
              <a:rPr lang="fr-FR" b="1" cap="all" dirty="0"/>
            </a:br>
            <a:endParaRPr lang="fr-FR" dirty="0"/>
          </a:p>
        </p:txBody>
      </p:sp>
      <p:sp>
        <p:nvSpPr>
          <p:cNvPr id="3" name="Rectangle 2">
            <a:extLst>
              <a:ext uri="{FF2B5EF4-FFF2-40B4-BE49-F238E27FC236}">
                <a16:creationId xmlns:a16="http://schemas.microsoft.com/office/drawing/2014/main" id="{E4942888-1E76-4446-A1B8-1A920E258F96}"/>
              </a:ext>
            </a:extLst>
          </p:cNvPr>
          <p:cNvSpPr/>
          <p:nvPr/>
        </p:nvSpPr>
        <p:spPr>
          <a:xfrm>
            <a:off x="1112520" y="1700985"/>
            <a:ext cx="10347960" cy="2370201"/>
          </a:xfrm>
          <a:prstGeom prst="rect">
            <a:avLst/>
          </a:prstGeom>
        </p:spPr>
        <p:txBody>
          <a:bodyPr wrap="square">
            <a:spAutoFit/>
          </a:bodyPr>
          <a:lstStyle/>
          <a:p>
            <a:pPr marL="457200" lvl="0" indent="-457200" algn="just">
              <a:lnSpc>
                <a:spcPct val="150000"/>
              </a:lnSpc>
              <a:spcBef>
                <a:spcPts val="1000"/>
              </a:spcBef>
              <a:buFont typeface="Wingdings" pitchFamily="2" charset="2"/>
              <a:buChar char="q"/>
            </a:pPr>
            <a:r>
              <a:rPr lang="fr-FR"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Groupe exposé</a:t>
            </a:r>
            <a:r>
              <a:rPr lang="fr-FR"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patients avec hyperglycémie à l’admission ou durant les 24 premières heures après admission ; </a:t>
            </a:r>
            <a:endParaRPr lang="fr-FR" sz="24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lvl="0" indent="-457200" algn="just">
              <a:lnSpc>
                <a:spcPct val="150000"/>
              </a:lnSpc>
              <a:spcBef>
                <a:spcPts val="1000"/>
              </a:spcBef>
              <a:spcAft>
                <a:spcPts val="0"/>
              </a:spcAft>
              <a:buFont typeface="Wingdings" pitchFamily="2" charset="2"/>
              <a:buChar char="q"/>
            </a:pPr>
            <a:r>
              <a:rPr lang="fr-FR"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Groupe non exposé</a:t>
            </a:r>
            <a:r>
              <a:rPr lang="fr-FR"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patients avec glycémie normale à l’admission et durant les 24 premières heures après admission. </a:t>
            </a:r>
            <a:endParaRPr lang="fr-FR"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936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90C5524-EEC8-984D-992A-2FD441128E95}"/>
              </a:ext>
            </a:extLst>
          </p:cNvPr>
          <p:cNvSpPr txBox="1"/>
          <p:nvPr/>
        </p:nvSpPr>
        <p:spPr>
          <a:xfrm>
            <a:off x="1510148" y="849284"/>
            <a:ext cx="8702040" cy="461665"/>
          </a:xfrm>
          <a:prstGeom prst="rect">
            <a:avLst/>
          </a:prstGeom>
          <a:noFill/>
        </p:spPr>
        <p:txBody>
          <a:bodyPr wrap="square" rtlCol="0">
            <a:spAutoFit/>
          </a:bodyPr>
          <a:lstStyle/>
          <a:p>
            <a:r>
              <a:rPr lang="fr-FR" sz="2400" dirty="0">
                <a:latin typeface="Times New Roman" panose="02020603050405020304" pitchFamily="18" charset="0"/>
                <a:cs typeface="Times New Roman" panose="02020603050405020304" pitchFamily="18" charset="0"/>
              </a:rPr>
              <a:t>Evaluer  le rôle pronostique l’HIS initiale chez les TCG</a:t>
            </a:r>
          </a:p>
        </p:txBody>
      </p:sp>
      <p:sp>
        <p:nvSpPr>
          <p:cNvPr id="4" name="Titre 1">
            <a:extLst>
              <a:ext uri="{FF2B5EF4-FFF2-40B4-BE49-F238E27FC236}">
                <a16:creationId xmlns:a16="http://schemas.microsoft.com/office/drawing/2014/main" id="{5021791D-F370-0647-83B7-C1B5B79FB657}"/>
              </a:ext>
            </a:extLst>
          </p:cNvPr>
          <p:cNvSpPr txBox="1">
            <a:spLocks/>
          </p:cNvSpPr>
          <p:nvPr/>
        </p:nvSpPr>
        <p:spPr>
          <a:xfrm>
            <a:off x="1493520" y="341590"/>
            <a:ext cx="3276600" cy="72521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fr-FR" sz="2800" b="1" dirty="0">
                <a:solidFill>
                  <a:srgbClr val="FF0000"/>
                </a:solidFill>
                <a:latin typeface="Times New Roman" panose="02020603050405020304" pitchFamily="18" charset="0"/>
                <a:cs typeface="Times New Roman" panose="02020603050405020304" pitchFamily="18" charset="0"/>
              </a:rPr>
              <a:t>Objectifs</a:t>
            </a:r>
            <a:r>
              <a:rPr lang="fr-FR" sz="2800" dirty="0">
                <a:solidFill>
                  <a:srgbClr val="FF0000"/>
                </a:solidFill>
                <a:latin typeface="Times New Roman" panose="02020603050405020304" pitchFamily="18" charset="0"/>
                <a:cs typeface="Times New Roman" panose="02020603050405020304" pitchFamily="18" charset="0"/>
              </a:rPr>
              <a:t> </a:t>
            </a:r>
          </a:p>
        </p:txBody>
      </p:sp>
      <p:sp>
        <p:nvSpPr>
          <p:cNvPr id="5" name="Titre 1">
            <a:extLst>
              <a:ext uri="{FF2B5EF4-FFF2-40B4-BE49-F238E27FC236}">
                <a16:creationId xmlns:a16="http://schemas.microsoft.com/office/drawing/2014/main" id="{9C4ADC3F-409D-4741-A596-746A28018B43}"/>
              </a:ext>
            </a:extLst>
          </p:cNvPr>
          <p:cNvSpPr txBox="1">
            <a:spLocks/>
          </p:cNvSpPr>
          <p:nvPr/>
        </p:nvSpPr>
        <p:spPr>
          <a:xfrm>
            <a:off x="1488375" y="1661336"/>
            <a:ext cx="9601200" cy="646331"/>
          </a:xfrm>
          <a:prstGeom prst="rect">
            <a:avLst/>
          </a:prstGeom>
        </p:spPr>
        <p:txBody>
          <a:bodyPr vert="horz" lIns="91440" tIns="45720" rIns="91440" bIns="45720" rtlCol="0" anchor="t">
            <a:normAutofit fontScale="400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fr-FR" sz="7000" b="1" dirty="0">
                <a:solidFill>
                  <a:srgbClr val="FF0000"/>
                </a:solidFill>
                <a:latin typeface="Times New Roman" panose="02020603050405020304" pitchFamily="18" charset="0"/>
                <a:cs typeface="Times New Roman" panose="02020603050405020304" pitchFamily="18" charset="0"/>
              </a:rPr>
              <a:t>Critères de jugement</a:t>
            </a:r>
          </a:p>
          <a:p>
            <a:r>
              <a:rPr lang="fr-FR" dirty="0">
                <a:solidFill>
                  <a:srgbClr val="FF0000"/>
                </a:solidFill>
              </a:rPr>
              <a:t> </a:t>
            </a:r>
          </a:p>
        </p:txBody>
      </p:sp>
      <p:sp>
        <p:nvSpPr>
          <p:cNvPr id="6" name="ZoneTexte 5">
            <a:extLst>
              <a:ext uri="{FF2B5EF4-FFF2-40B4-BE49-F238E27FC236}">
                <a16:creationId xmlns:a16="http://schemas.microsoft.com/office/drawing/2014/main" id="{ADD9F16F-D633-7F41-B409-76368AEF8230}"/>
              </a:ext>
            </a:extLst>
          </p:cNvPr>
          <p:cNvSpPr txBox="1"/>
          <p:nvPr/>
        </p:nvSpPr>
        <p:spPr>
          <a:xfrm>
            <a:off x="1543993" y="2110254"/>
            <a:ext cx="8854440" cy="2000548"/>
          </a:xfrm>
          <a:prstGeom prst="rect">
            <a:avLst/>
          </a:prstGeom>
          <a:noFill/>
        </p:spPr>
        <p:txBody>
          <a:bodyPr wrap="square" rtlCol="0">
            <a:spAutoFit/>
          </a:bodyPr>
          <a:lstStyle/>
          <a:p>
            <a:r>
              <a:rPr lang="fr-FR" sz="2400" b="1" u="sng" dirty="0">
                <a:latin typeface="Times New Roman" panose="02020603050405020304" pitchFamily="18" charset="0"/>
                <a:cs typeface="Times New Roman" panose="02020603050405020304" pitchFamily="18" charset="0"/>
              </a:rPr>
              <a:t>Critère principal</a:t>
            </a:r>
            <a:r>
              <a:rPr lang="fr-FR" sz="2400" b="1" dirty="0">
                <a:latin typeface="Times New Roman" panose="02020603050405020304" pitchFamily="18" charset="0"/>
                <a:cs typeface="Times New Roman" panose="02020603050405020304" pitchFamily="18" charset="0"/>
              </a:rPr>
              <a:t>:</a:t>
            </a:r>
          </a:p>
          <a:p>
            <a:r>
              <a:rPr lang="fr-FR" sz="2400" dirty="0">
                <a:latin typeface="Times New Roman" panose="02020603050405020304" pitchFamily="18" charset="0"/>
                <a:cs typeface="Times New Roman" panose="02020603050405020304" pitchFamily="18" charset="0"/>
              </a:rPr>
              <a:t>Taux de mortalité en réanimation</a:t>
            </a:r>
          </a:p>
          <a:p>
            <a:r>
              <a:rPr lang="fr-FR" sz="2400" b="1" u="sng" dirty="0">
                <a:latin typeface="Times New Roman" panose="02020603050405020304" pitchFamily="18" charset="0"/>
                <a:cs typeface="Times New Roman" panose="02020603050405020304" pitchFamily="18" charset="0"/>
              </a:rPr>
              <a:t>Critères secondaires</a:t>
            </a:r>
            <a:r>
              <a:rPr lang="fr-FR" sz="2400" b="1" dirty="0">
                <a:latin typeface="Times New Roman" panose="02020603050405020304" pitchFamily="18" charset="0"/>
                <a:cs typeface="Times New Roman" panose="02020603050405020304" pitchFamily="18" charset="0"/>
              </a:rPr>
              <a:t>:</a:t>
            </a:r>
          </a:p>
          <a:p>
            <a:r>
              <a:rPr lang="fr-FR" sz="2400" dirty="0">
                <a:latin typeface="Times New Roman" panose="02020603050405020304" pitchFamily="18" charset="0"/>
                <a:cs typeface="Times New Roman" panose="02020603050405020304" pitchFamily="18" charset="0"/>
              </a:rPr>
              <a:t>- Durée de ventilation mécanique</a:t>
            </a:r>
          </a:p>
          <a:p>
            <a:r>
              <a:rPr lang="fr-FR" sz="2400" dirty="0">
                <a:latin typeface="Times New Roman" panose="02020603050405020304" pitchFamily="18" charset="0"/>
                <a:cs typeface="Times New Roman" panose="02020603050405020304" pitchFamily="18" charset="0"/>
              </a:rPr>
              <a:t>- Durée de séjour en réanimation</a:t>
            </a:r>
            <a:r>
              <a:rPr lang="fr-FR" sz="2800" dirty="0"/>
              <a:t> </a:t>
            </a:r>
          </a:p>
        </p:txBody>
      </p:sp>
    </p:spTree>
    <p:extLst>
      <p:ext uri="{BB962C8B-B14F-4D97-AF65-F5344CB8AC3E}">
        <p14:creationId xmlns:p14="http://schemas.microsoft.com/office/powerpoint/2010/main" val="3939098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F10570-6161-0D4A-930C-8F73B48F3C3F}"/>
              </a:ext>
            </a:extLst>
          </p:cNvPr>
          <p:cNvSpPr>
            <a:spLocks noGrp="1"/>
          </p:cNvSpPr>
          <p:nvPr>
            <p:ph type="title"/>
          </p:nvPr>
        </p:nvSpPr>
        <p:spPr>
          <a:xfrm>
            <a:off x="1417320" y="137160"/>
            <a:ext cx="9601200" cy="883920"/>
          </a:xfrm>
        </p:spPr>
        <p:txBody>
          <a:bodyPr>
            <a:normAutofit/>
          </a:bodyPr>
          <a:lstStyle/>
          <a:p>
            <a:r>
              <a:rPr lang="fr-FR" sz="2800" b="1" dirty="0">
                <a:solidFill>
                  <a:srgbClr val="FF0000"/>
                </a:solidFill>
                <a:latin typeface="Times New Roman" panose="02020603050405020304" pitchFamily="18" charset="0"/>
                <a:cs typeface="Times New Roman" panose="02020603050405020304" pitchFamily="18" charset="0"/>
              </a:rPr>
              <a:t>La population de l’étude (1)</a:t>
            </a:r>
            <a:endParaRPr lang="fr-FR" sz="28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7C6E4CA-44BC-1944-9135-BB274FD70762}"/>
                  </a:ext>
                </a:extLst>
              </p:cNvPr>
              <p:cNvSpPr/>
              <p:nvPr/>
            </p:nvSpPr>
            <p:spPr>
              <a:xfrm>
                <a:off x="1036320" y="1188772"/>
                <a:ext cx="10668000" cy="5436425"/>
              </a:xfrm>
              <a:prstGeom prst="rect">
                <a:avLst/>
              </a:prstGeom>
            </p:spPr>
            <p:txBody>
              <a:bodyPr wrap="square">
                <a:spAutoFit/>
              </a:bodyPr>
              <a:lstStyle/>
              <a:p>
                <a:pPr>
                  <a:lnSpc>
                    <a:spcPct val="115000"/>
                  </a:lnSpc>
                  <a:spcBef>
                    <a:spcPts val="1500"/>
                  </a:spcBef>
                  <a:spcAft>
                    <a:spcPts val="0"/>
                  </a:spcAft>
                </a:pPr>
                <a:r>
                  <a:rPr lang="fr-FR" sz="2400" b="1" cap="all" spc="7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Critères d’inclusion  </a:t>
                </a:r>
                <a:endParaRPr lang="fr-FR" sz="2400" b="1" cap="all" spc="75" dirty="0">
                  <a:solidFill>
                    <a:srgbClr val="1F4D78"/>
                  </a:solidFill>
                  <a:latin typeface="Times New Roman" panose="02020603050405020304" pitchFamily="18" charset="0"/>
                  <a:cs typeface="Times New Roman" panose="02020603050405020304" pitchFamily="18" charset="0"/>
                </a:endParaRPr>
              </a:p>
              <a:p>
                <a:pPr marL="342900" lvl="0" indent="-342900" algn="just">
                  <a:lnSpc>
                    <a:spcPct val="150000"/>
                  </a:lnSpc>
                  <a:buFont typeface="Symbol" pitchFamily="2" charset="2"/>
                  <a:buChar char=""/>
                </a:pP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Patients TCG, admis en réanimation dans les 24 h suivant le traumatisme </a:t>
                </a:r>
                <a:endParaRPr lang="fr-FR" sz="2400" dirty="0">
                  <a:solidFill>
                    <a:srgbClr val="000000"/>
                  </a:solidFill>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itchFamily="2" charset="2"/>
                  <a:buChar char=""/>
                </a:pP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Âgés </a:t>
                </a:r>
                <a14:m>
                  <m:oMath xmlns:m="http://schemas.openxmlformats.org/officeDocument/2006/math">
                    <m:r>
                      <a:rPr lang="fr-FR" sz="2400" i="1" smtClean="0">
                        <a:solidFill>
                          <a:srgbClr val="000000"/>
                        </a:solidFill>
                        <a:latin typeface="Cambria Math" panose="02040503050406030204" pitchFamily="18" charset="0"/>
                        <a:ea typeface="Cambria Math" panose="02040503050406030204" pitchFamily="18" charset="0"/>
                      </a:rPr>
                      <m:t>≥</m:t>
                    </m:r>
                    <m:r>
                      <a:rPr lang="fr-FR" sz="2400" b="0" i="1" smtClean="0">
                        <a:solidFill>
                          <a:srgbClr val="000000"/>
                        </a:solidFill>
                        <a:latin typeface="Cambria Math" panose="02040503050406030204" pitchFamily="18" charset="0"/>
                        <a:ea typeface="Cambria Math" panose="02040503050406030204" pitchFamily="18" charset="0"/>
                      </a:rPr>
                      <m:t> </m:t>
                    </m:r>
                  </m:oMath>
                </a14:m>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18 ans  </a:t>
                </a:r>
                <a:endParaRPr lang="fr-FR" sz="2400" dirty="0">
                  <a:solidFill>
                    <a:srgbClr val="000000"/>
                  </a:solidFill>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itchFamily="2" charset="2"/>
                  <a:buChar char=""/>
                </a:pP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Des deux sexes</a:t>
                </a:r>
                <a:endParaRPr lang="fr-FR" sz="2400" dirty="0">
                  <a:solidFill>
                    <a:srgbClr val="000000"/>
                  </a:solidFill>
                  <a:latin typeface="Times New Roman" panose="02020603050405020304" pitchFamily="18" charset="0"/>
                  <a:cs typeface="Times New Roman" panose="02020603050405020304" pitchFamily="18" charset="0"/>
                </a:endParaRPr>
              </a:p>
              <a:p>
                <a:pPr marL="342900" indent="-342900" algn="just">
                  <a:lnSpc>
                    <a:spcPct val="150000"/>
                  </a:lnSpc>
                  <a:buFont typeface="Wingdings" pitchFamily="2" charset="2"/>
                  <a:buChar char="ü"/>
                </a:pP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Critères diagnostiques du TCG :</a:t>
                </a:r>
                <a:endParaRPr lang="fr-FR" sz="2400" dirty="0">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itchFamily="2" charset="2"/>
                  <a:buChar char=""/>
                </a:pP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GCS ≤ 8/15 et TDM cérébrale anormale,</a:t>
                </a:r>
                <a:endParaRPr lang="fr-FR" sz="2400" dirty="0">
                  <a:solidFill>
                    <a:srgbClr val="000000"/>
                  </a:solidFill>
                  <a:latin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itchFamily="2" charset="2"/>
                  <a:buChar char=""/>
                </a:pP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ou TC avec GCS ≤ 8/15 et TDM cérébrale normale si association de 2 critères:  </a:t>
                </a:r>
              </a:p>
              <a:p>
                <a:pPr marL="342900" lvl="0" indent="-342900" algn="just">
                  <a:lnSpc>
                    <a:spcPct val="150000"/>
                  </a:lnSpc>
                  <a:spcAft>
                    <a:spcPts val="0"/>
                  </a:spcAft>
                  <a:buFontTx/>
                  <a:buChar char="-"/>
                </a:pP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âge &gt; 40 ans, </a:t>
                </a:r>
              </a:p>
              <a:p>
                <a:pPr marL="342900" lvl="0" indent="-342900" algn="just">
                  <a:lnSpc>
                    <a:spcPct val="150000"/>
                  </a:lnSpc>
                  <a:spcAft>
                    <a:spcPts val="0"/>
                  </a:spcAft>
                  <a:buFontTx/>
                  <a:buChar char="-"/>
                </a:pP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déficit moteur uni ou bilatéral </a:t>
                </a:r>
              </a:p>
              <a:p>
                <a:pPr marL="342900" lvl="0" indent="-342900" algn="just">
                  <a:lnSpc>
                    <a:spcPct val="150000"/>
                  </a:lnSpc>
                  <a:spcAft>
                    <a:spcPts val="0"/>
                  </a:spcAft>
                  <a:buFontTx/>
                  <a:buChar char="-"/>
                </a:pP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ou PAS &lt; 90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mmHg</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fr-FR" sz="2400" dirty="0">
                  <a:solidFill>
                    <a:srgbClr val="000000"/>
                  </a:solidFill>
                  <a:effectLst/>
                  <a:latin typeface="Times New Roman" panose="02020603050405020304" pitchFamily="18"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E7C6E4CA-44BC-1944-9135-BB274FD70762}"/>
                  </a:ext>
                </a:extLst>
              </p:cNvPr>
              <p:cNvSpPr>
                <a:spLocks noRot="1" noChangeAspect="1" noMove="1" noResize="1" noEditPoints="1" noAdjustHandles="1" noChangeArrowheads="1" noChangeShapeType="1" noTextEdit="1"/>
              </p:cNvSpPr>
              <p:nvPr/>
            </p:nvSpPr>
            <p:spPr>
              <a:xfrm>
                <a:off x="1036320" y="1188772"/>
                <a:ext cx="10668000" cy="5436425"/>
              </a:xfrm>
              <a:prstGeom prst="rect">
                <a:avLst/>
              </a:prstGeom>
              <a:blipFill>
                <a:blip r:embed="rId2"/>
                <a:stretch>
                  <a:fillRect l="-951" t="-466" b="-1399"/>
                </a:stretch>
              </a:blipFill>
            </p:spPr>
            <p:txBody>
              <a:bodyPr/>
              <a:lstStyle/>
              <a:p>
                <a:r>
                  <a:rPr lang="fr-FR">
                    <a:noFill/>
                  </a:rPr>
                  <a:t> </a:t>
                </a:r>
              </a:p>
            </p:txBody>
          </p:sp>
        </mc:Fallback>
      </mc:AlternateContent>
    </p:spTree>
    <p:extLst>
      <p:ext uri="{BB962C8B-B14F-4D97-AF65-F5344CB8AC3E}">
        <p14:creationId xmlns:p14="http://schemas.microsoft.com/office/powerpoint/2010/main" val="1982823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F10570-6161-0D4A-930C-8F73B48F3C3F}"/>
              </a:ext>
            </a:extLst>
          </p:cNvPr>
          <p:cNvSpPr>
            <a:spLocks noGrp="1"/>
          </p:cNvSpPr>
          <p:nvPr>
            <p:ph type="title"/>
          </p:nvPr>
        </p:nvSpPr>
        <p:spPr>
          <a:xfrm>
            <a:off x="1417320" y="137160"/>
            <a:ext cx="9601200" cy="883920"/>
          </a:xfrm>
        </p:spPr>
        <p:txBody>
          <a:bodyPr>
            <a:normAutofit/>
          </a:bodyPr>
          <a:lstStyle/>
          <a:p>
            <a:r>
              <a:rPr lang="fr-FR" sz="2800" b="1" dirty="0">
                <a:solidFill>
                  <a:srgbClr val="FF0000"/>
                </a:solidFill>
                <a:latin typeface="Times New Roman" panose="02020603050405020304" pitchFamily="18" charset="0"/>
                <a:cs typeface="Times New Roman" panose="02020603050405020304" pitchFamily="18" charset="0"/>
              </a:rPr>
              <a:t>La population de l’étude (2)</a:t>
            </a:r>
            <a:endParaRPr lang="fr-FR" sz="2800"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E7C6E4CA-44BC-1944-9135-BB274FD70762}"/>
              </a:ext>
            </a:extLst>
          </p:cNvPr>
          <p:cNvSpPr/>
          <p:nvPr/>
        </p:nvSpPr>
        <p:spPr>
          <a:xfrm>
            <a:off x="1051560" y="961559"/>
            <a:ext cx="10668000" cy="4893647"/>
          </a:xfrm>
          <a:prstGeom prst="rect">
            <a:avLst/>
          </a:prstGeom>
        </p:spPr>
        <p:txBody>
          <a:bodyPr wrap="square">
            <a:spAutoFit/>
          </a:bodyPr>
          <a:lstStyle/>
          <a:p>
            <a:r>
              <a:rPr lang="fr-FR" sz="2400" b="1" cap="all" dirty="0">
                <a:solidFill>
                  <a:srgbClr val="0070C0"/>
                </a:solidFill>
                <a:latin typeface="Times New Roman" panose="02020603050405020304" pitchFamily="18" charset="0"/>
                <a:cs typeface="Times New Roman" panose="02020603050405020304" pitchFamily="18" charset="0"/>
              </a:rPr>
              <a:t>Critères de non inclusion</a:t>
            </a:r>
          </a:p>
          <a:p>
            <a:pPr lvl="0"/>
            <a:r>
              <a:rPr lang="fr-FR" sz="2400" dirty="0">
                <a:latin typeface="Times New Roman" panose="02020603050405020304" pitchFamily="18" charset="0"/>
                <a:cs typeface="Times New Roman" panose="02020603050405020304" pitchFamily="18" charset="0"/>
              </a:rPr>
              <a:t>Age &lt; à 18 ans,</a:t>
            </a:r>
          </a:p>
          <a:p>
            <a:pPr lvl="0"/>
            <a:r>
              <a:rPr lang="fr-FR" sz="2400" dirty="0">
                <a:latin typeface="Times New Roman" panose="02020603050405020304" pitchFamily="18" charset="0"/>
                <a:cs typeface="Times New Roman" panose="02020603050405020304" pitchFamily="18" charset="0"/>
              </a:rPr>
              <a:t>Diabétiques connus, de type 1 ou 2,</a:t>
            </a:r>
          </a:p>
          <a:p>
            <a:pPr lvl="0"/>
            <a:r>
              <a:rPr lang="fr-FR" sz="2400" dirty="0">
                <a:latin typeface="Times New Roman" panose="02020603050405020304" pitchFamily="18" charset="0"/>
                <a:cs typeface="Times New Roman" panose="02020603050405020304" pitchFamily="18" charset="0"/>
              </a:rPr>
              <a:t>Association à d’autres lésions traumatiques mettant en jeu le pronostic vital : </a:t>
            </a:r>
          </a:p>
          <a:p>
            <a:pPr marL="285750" indent="-285750">
              <a:buFontTx/>
              <a:buChar char="-"/>
            </a:pPr>
            <a:r>
              <a:rPr lang="fr-FR" sz="2400" dirty="0">
                <a:latin typeface="Times New Roman" panose="02020603050405020304" pitchFamily="18" charset="0"/>
                <a:cs typeface="Times New Roman" panose="02020603050405020304" pitchFamily="18" charset="0"/>
              </a:rPr>
              <a:t>état de choc hémorragique (</a:t>
            </a:r>
            <a:r>
              <a:rPr lang="fr-FR" sz="2400" dirty="0" err="1">
                <a:latin typeface="Times New Roman" panose="02020603050405020304" pitchFamily="18" charset="0"/>
                <a:cs typeface="Times New Roman" panose="02020603050405020304" pitchFamily="18" charset="0"/>
              </a:rPr>
              <a:t>hémopéritoine</a:t>
            </a:r>
            <a:r>
              <a:rPr lang="fr-FR" sz="2400" dirty="0">
                <a:latin typeface="Times New Roman" panose="02020603050405020304" pitchFamily="18" charset="0"/>
                <a:cs typeface="Times New Roman" panose="02020603050405020304" pitchFamily="18" charset="0"/>
              </a:rPr>
              <a:t>, traumatisme du bassin, plaies vasculaires…) </a:t>
            </a:r>
          </a:p>
          <a:p>
            <a:r>
              <a:rPr lang="fr-FR" sz="2400" dirty="0">
                <a:latin typeface="Times New Roman" panose="02020603050405020304" pitchFamily="18" charset="0"/>
                <a:cs typeface="Times New Roman" panose="02020603050405020304" pitchFamily="18" charset="0"/>
              </a:rPr>
              <a:t> -   contusion pulmonaire avec détresse respiratoire</a:t>
            </a:r>
          </a:p>
          <a:p>
            <a:r>
              <a:rPr lang="fr-FR" sz="2400" dirty="0">
                <a:latin typeface="Times New Roman" panose="02020603050405020304" pitchFamily="18" charset="0"/>
                <a:cs typeface="Times New Roman" panose="02020603050405020304" pitchFamily="18" charset="0"/>
              </a:rPr>
              <a:t>-    traumatisme du rachis cervical avec lésion médullaire, </a:t>
            </a:r>
          </a:p>
          <a:p>
            <a:pPr lvl="0"/>
            <a:r>
              <a:rPr lang="fr-FR" sz="2400" dirty="0">
                <a:latin typeface="Times New Roman" panose="02020603050405020304" pitchFamily="18" charset="0"/>
                <a:cs typeface="Times New Roman" panose="02020603050405020304" pitchFamily="18" charset="0"/>
              </a:rPr>
              <a:t>Signes cliniques de mort cérébrale (GCS = 3 + absence bilatérale de réactivité pupillaire + abolition de tous les réflexes du tronc + absence de respiration spontanée)</a:t>
            </a:r>
          </a:p>
          <a:p>
            <a:endParaRPr lang="fr-FR" sz="2400" b="1" cap="all" dirty="0">
              <a:solidFill>
                <a:srgbClr val="0070C0"/>
              </a:solidFill>
              <a:latin typeface="Times New Roman" panose="02020603050405020304" pitchFamily="18" charset="0"/>
              <a:cs typeface="Times New Roman" panose="02020603050405020304" pitchFamily="18" charset="0"/>
            </a:endParaRPr>
          </a:p>
          <a:p>
            <a:r>
              <a:rPr lang="fr-FR" sz="2400" b="1" cap="all" dirty="0">
                <a:solidFill>
                  <a:srgbClr val="0070C0"/>
                </a:solidFill>
                <a:latin typeface="Times New Roman" panose="02020603050405020304" pitchFamily="18" charset="0"/>
                <a:cs typeface="Times New Roman" panose="02020603050405020304" pitchFamily="18" charset="0"/>
              </a:rPr>
              <a:t>Critères de sortie de l’Étude</a:t>
            </a:r>
          </a:p>
          <a:p>
            <a:r>
              <a:rPr lang="fr-FR" sz="2400" dirty="0">
                <a:latin typeface="Times New Roman" panose="02020603050405020304" pitchFamily="18" charset="0"/>
                <a:cs typeface="Times New Roman" panose="02020603050405020304" pitchFamily="18" charset="0"/>
              </a:rPr>
              <a:t>Les patients décédés moins de 24 h après admission en réanimation</a:t>
            </a:r>
          </a:p>
        </p:txBody>
      </p:sp>
    </p:spTree>
    <p:extLst>
      <p:ext uri="{BB962C8B-B14F-4D97-AF65-F5344CB8AC3E}">
        <p14:creationId xmlns:p14="http://schemas.microsoft.com/office/powerpoint/2010/main" val="2827705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392F80-7ED7-1A4C-A1A0-718A89DE188E}"/>
              </a:ext>
            </a:extLst>
          </p:cNvPr>
          <p:cNvSpPr>
            <a:spLocks noGrp="1"/>
          </p:cNvSpPr>
          <p:nvPr>
            <p:ph type="title"/>
          </p:nvPr>
        </p:nvSpPr>
        <p:spPr>
          <a:xfrm>
            <a:off x="1386840" y="304800"/>
            <a:ext cx="9601200" cy="929640"/>
          </a:xfrm>
        </p:spPr>
        <p:txBody>
          <a:bodyPr>
            <a:noAutofit/>
          </a:bodyPr>
          <a:lstStyle/>
          <a:p>
            <a:r>
              <a:rPr lang="fr-FR" sz="2800" b="1" cap="all" dirty="0">
                <a:solidFill>
                  <a:srgbClr val="FF0000"/>
                </a:solidFill>
                <a:latin typeface="Times New Roman" panose="02020603050405020304" pitchFamily="18" charset="0"/>
                <a:cs typeface="Times New Roman" panose="02020603050405020304" pitchFamily="18" charset="0"/>
              </a:rPr>
              <a:t>Recueil des données</a:t>
            </a:r>
            <a:br>
              <a:rPr lang="fr-FR" sz="3200" b="1" cap="all" dirty="0">
                <a:solidFill>
                  <a:srgbClr val="FF0000"/>
                </a:solidFill>
              </a:rPr>
            </a:br>
            <a:endParaRPr lang="fr-FR" sz="3200" dirty="0">
              <a:solidFill>
                <a:srgbClr val="FF0000"/>
              </a:solidFill>
            </a:endParaRPr>
          </a:p>
        </p:txBody>
      </p:sp>
      <p:sp>
        <p:nvSpPr>
          <p:cNvPr id="3" name="Rectangle 2">
            <a:extLst>
              <a:ext uri="{FF2B5EF4-FFF2-40B4-BE49-F238E27FC236}">
                <a16:creationId xmlns:a16="http://schemas.microsoft.com/office/drawing/2014/main" id="{230A339E-F02E-7D49-88E1-5DE16AA17EDC}"/>
              </a:ext>
            </a:extLst>
          </p:cNvPr>
          <p:cNvSpPr/>
          <p:nvPr/>
        </p:nvSpPr>
        <p:spPr>
          <a:xfrm>
            <a:off x="1396540" y="1005363"/>
            <a:ext cx="9220200" cy="2671501"/>
          </a:xfrm>
          <a:prstGeom prst="rect">
            <a:avLst/>
          </a:prstGeom>
        </p:spPr>
        <p:txBody>
          <a:bodyPr wrap="square">
            <a:spAutoFit/>
          </a:bodyPr>
          <a:lstStyle/>
          <a:p>
            <a:pPr>
              <a:lnSpc>
                <a:spcPct val="115000"/>
              </a:lnSpc>
              <a:spcBef>
                <a:spcPts val="1500"/>
              </a:spcBef>
              <a:spcAft>
                <a:spcPts val="0"/>
              </a:spcAft>
            </a:pPr>
            <a:r>
              <a:rPr lang="fr-FR" sz="2400" b="1" cap="all" spc="7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Sources des données  </a:t>
            </a:r>
            <a:endParaRPr lang="fr-FR" sz="2400" b="1" cap="all" spc="75" dirty="0">
              <a:solidFill>
                <a:srgbClr val="1F4D78"/>
              </a:solidFill>
              <a:latin typeface="Times New Roman" panose="02020603050405020304" pitchFamily="18" charset="0"/>
              <a:cs typeface="Times New Roman" panose="02020603050405020304" pitchFamily="18" charset="0"/>
            </a:endParaRPr>
          </a:p>
          <a:p>
            <a:pPr algn="just">
              <a:lnSpc>
                <a:spcPct val="150000"/>
              </a:lnSpc>
            </a:pP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Interrogatoire de l’entourage du patient </a:t>
            </a:r>
            <a:endParaRPr lang="fr-FR" sz="2800" dirty="0">
              <a:latin typeface="Times New Roman" panose="02020603050405020304" pitchFamily="18" charset="0"/>
              <a:cs typeface="Times New Roman" panose="02020603050405020304" pitchFamily="18" charset="0"/>
            </a:endParaRPr>
          </a:p>
          <a:p>
            <a:pPr algn="just">
              <a:lnSpc>
                <a:spcPct val="150000"/>
              </a:lnSpc>
            </a:pP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données de l’examen clinique, biologiques et radiologique. </a:t>
            </a:r>
            <a:endParaRPr lang="fr-FR" sz="2800" dirty="0">
              <a:latin typeface="Times New Roman" panose="02020603050405020304" pitchFamily="18" charset="0"/>
              <a:cs typeface="Times New Roman" panose="02020603050405020304" pitchFamily="18" charset="0"/>
            </a:endParaRPr>
          </a:p>
          <a:p>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Toutes ces données étaient colligées sur une fiche de recueil dédiée</a:t>
            </a:r>
            <a:r>
              <a:rPr lang="fr-FR"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79645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9920CD-9CF2-B444-BAA8-940D3C214D1A}"/>
              </a:ext>
            </a:extLst>
          </p:cNvPr>
          <p:cNvSpPr>
            <a:spLocks noGrp="1"/>
          </p:cNvSpPr>
          <p:nvPr>
            <p:ph type="title"/>
          </p:nvPr>
        </p:nvSpPr>
        <p:spPr>
          <a:xfrm>
            <a:off x="1371600" y="289560"/>
            <a:ext cx="9601200" cy="548640"/>
          </a:xfrm>
        </p:spPr>
        <p:txBody>
          <a:bodyPr>
            <a:normAutofit/>
          </a:bodyPr>
          <a:lstStyle/>
          <a:p>
            <a:r>
              <a:rPr lang="fr-FR" sz="2800" b="1" dirty="0">
                <a:solidFill>
                  <a:srgbClr val="FF0000"/>
                </a:solidFill>
                <a:latin typeface="Times New Roman" panose="02020603050405020304" pitchFamily="18" charset="0"/>
                <a:cs typeface="Times New Roman" panose="02020603050405020304" pitchFamily="18" charset="0"/>
              </a:rPr>
              <a:t>Définition des variables (1) </a:t>
            </a:r>
            <a:r>
              <a:rPr lang="fr-FR" sz="3200" b="1" dirty="0">
                <a:solidFill>
                  <a:srgbClr val="FF0000"/>
                </a:solidFill>
              </a:rPr>
              <a:t> </a:t>
            </a:r>
            <a:endParaRPr lang="fr-FR" sz="3200" dirty="0">
              <a:solidFill>
                <a:srgbClr val="FF0000"/>
              </a:solidFill>
            </a:endParaRP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B8A6E438-F01C-F147-9139-A06FD2E7260E}"/>
                  </a:ext>
                </a:extLst>
              </p:cNvPr>
              <p:cNvSpPr/>
              <p:nvPr/>
            </p:nvSpPr>
            <p:spPr>
              <a:xfrm>
                <a:off x="784860" y="1198774"/>
                <a:ext cx="10774680" cy="4903330"/>
              </a:xfrm>
              <a:prstGeom prst="rect">
                <a:avLst/>
              </a:prstGeom>
            </p:spPr>
            <p:txBody>
              <a:bodyPr wrap="square">
                <a:spAutoFit/>
              </a:bodyPr>
              <a:lstStyle/>
              <a:p>
                <a:pPr marL="171450" indent="-171450">
                  <a:lnSpc>
                    <a:spcPct val="115000"/>
                  </a:lnSpc>
                  <a:spcBef>
                    <a:spcPts val="1500"/>
                  </a:spcBef>
                  <a:spcAft>
                    <a:spcPts val="0"/>
                  </a:spcAft>
                  <a:buFont typeface="Wingdings" pitchFamily="2" charset="2"/>
                  <a:buChar char="ü"/>
                </a:pPr>
                <a:r>
                  <a:rPr lang="fr-FR" sz="2000" b="1" cap="all" spc="5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L'âge</a:t>
                </a:r>
                <a:endParaRPr lang="fr-FR" sz="2000" b="1" cap="all" spc="50" dirty="0">
                  <a:solidFill>
                    <a:srgbClr val="2E74B5"/>
                  </a:solidFill>
                  <a:latin typeface="Times New Roman" panose="02020603050405020304" pitchFamily="18" charset="0"/>
                  <a:cs typeface="Times New Roman" panose="02020603050405020304" pitchFamily="18" charset="0"/>
                </a:endParaRPr>
              </a:p>
              <a:p>
                <a:pPr algn="just">
                  <a:lnSpc>
                    <a:spcPct val="150000"/>
                  </a:lnSpc>
                  <a:spcBef>
                    <a:spcPts val="1000"/>
                  </a:spcBef>
                  <a:spcAft>
                    <a:spcPts val="1000"/>
                  </a:spcAft>
                </a:pP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tranches d’âges: 18-40 ans, 41-65 ans et </a:t>
                </a:r>
                <a14:m>
                  <m:oMath xmlns:m="http://schemas.openxmlformats.org/officeDocument/2006/math">
                    <m:r>
                      <a:rPr lang="fr-FR" sz="2400" i="1" smtClean="0">
                        <a:solidFill>
                          <a:srgbClr val="000000"/>
                        </a:solidFill>
                        <a:latin typeface="Cambria Math" panose="02040503050406030204" pitchFamily="18" charset="0"/>
                        <a:ea typeface="Cambria Math" panose="02040503050406030204" pitchFamily="18" charset="0"/>
                      </a:rPr>
                      <m:t>&gt;</m:t>
                    </m:r>
                  </m:oMath>
                </a14:m>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65 ans  </a:t>
                </a:r>
                <a:endParaRPr lang="fr-FR" sz="3600" dirty="0">
                  <a:solidFill>
                    <a:srgbClr val="000000"/>
                  </a:solidFill>
                  <a:latin typeface="Times New Roman" panose="02020603050405020304" pitchFamily="18" charset="0"/>
                  <a:cs typeface="Times New Roman" panose="02020603050405020304" pitchFamily="18" charset="0"/>
                </a:endParaRPr>
              </a:p>
              <a:p>
                <a:pPr marL="171450" indent="-171450" algn="just">
                  <a:lnSpc>
                    <a:spcPct val="150000"/>
                  </a:lnSpc>
                  <a:spcBef>
                    <a:spcPts val="1000"/>
                  </a:spcBef>
                  <a:spcAft>
                    <a:spcPts val="1000"/>
                  </a:spcAft>
                  <a:buFont typeface="Wingdings" pitchFamily="2" charset="2"/>
                  <a:buChar char="ü"/>
                </a:pPr>
                <a:r>
                  <a:rPr lang="fr-FR" sz="2000" b="1" cap="all" spc="5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Le sexe</a:t>
                </a:r>
                <a:endParaRPr lang="fr-FR" sz="2000" b="1" cap="all" spc="50" dirty="0">
                  <a:solidFill>
                    <a:srgbClr val="2E74B5"/>
                  </a:solidFill>
                  <a:latin typeface="Times New Roman" panose="02020603050405020304" pitchFamily="18" charset="0"/>
                  <a:cs typeface="Times New Roman" panose="02020603050405020304" pitchFamily="18" charset="0"/>
                </a:endParaRPr>
              </a:p>
              <a:p>
                <a:pPr marL="171450" indent="-171450">
                  <a:lnSpc>
                    <a:spcPct val="115000"/>
                  </a:lnSpc>
                  <a:spcBef>
                    <a:spcPts val="1500"/>
                  </a:spcBef>
                  <a:spcAft>
                    <a:spcPts val="0"/>
                  </a:spcAft>
                  <a:buFont typeface="Wingdings" pitchFamily="2" charset="2"/>
                  <a:buChar char="ü"/>
                </a:pPr>
                <a:r>
                  <a:rPr lang="fr-FR" sz="2000" b="1" cap="all" spc="5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Les antécédents pathologiques</a:t>
                </a:r>
                <a:endParaRPr lang="fr-FR" sz="1600" dirty="0">
                  <a:latin typeface="Times New Roman" panose="02020603050405020304" pitchFamily="18" charset="0"/>
                  <a:ea typeface="Times New Roman" panose="02020603050405020304" pitchFamily="18" charset="0"/>
                  <a:cs typeface="Times New Roman" panose="02020603050405020304" pitchFamily="18" charset="0"/>
                </a:endParaRPr>
              </a:p>
              <a:p>
                <a:pPr marL="171450" indent="-171450">
                  <a:lnSpc>
                    <a:spcPct val="115000"/>
                  </a:lnSpc>
                  <a:spcBef>
                    <a:spcPts val="1500"/>
                  </a:spcBef>
                  <a:spcAft>
                    <a:spcPts val="0"/>
                  </a:spcAft>
                  <a:buFont typeface="Wingdings" pitchFamily="2" charset="2"/>
                  <a:buChar char="ü"/>
                </a:pPr>
                <a:r>
                  <a:rPr lang="fr-FR" sz="2000" b="1" cap="all" spc="5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Les circonstances et mécanisme de l’accident</a:t>
                </a:r>
                <a:endParaRPr lang="fr-FR" sz="3600" dirty="0">
                  <a:latin typeface="Times New Roman" panose="02020603050405020304" pitchFamily="18" charset="0"/>
                  <a:cs typeface="Times New Roman" panose="02020603050405020304" pitchFamily="18" charset="0"/>
                </a:endParaRPr>
              </a:p>
              <a:p>
                <a:pPr marL="171450" indent="-171450">
                  <a:lnSpc>
                    <a:spcPct val="115000"/>
                  </a:lnSpc>
                  <a:spcBef>
                    <a:spcPts val="1500"/>
                  </a:spcBef>
                  <a:spcAft>
                    <a:spcPts val="0"/>
                  </a:spcAft>
                  <a:buFont typeface="Wingdings" pitchFamily="2" charset="2"/>
                  <a:buChar char="ü"/>
                </a:pPr>
                <a:r>
                  <a:rPr lang="fr-FR" sz="2000" b="1" cap="all" spc="5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Le GCS: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TCG : 6 ≤ GCS ≤ 8, - TCTG : 3 ≤ GCS ≤ 5.     </a:t>
                </a:r>
                <a:endParaRPr lang="fr-FR" sz="3600" dirty="0">
                  <a:latin typeface="Times New Roman" panose="02020603050405020304" pitchFamily="18" charset="0"/>
                  <a:cs typeface="Times New Roman" panose="02020603050405020304" pitchFamily="18" charset="0"/>
                </a:endParaRPr>
              </a:p>
              <a:p>
                <a:pPr>
                  <a:lnSpc>
                    <a:spcPct val="115000"/>
                  </a:lnSpc>
                  <a:spcBef>
                    <a:spcPts val="1500"/>
                  </a:spcBef>
                  <a:spcAft>
                    <a:spcPts val="0"/>
                  </a:spcAft>
                </a:pPr>
                <a:r>
                  <a:rPr lang="fr-FR" sz="2000" b="1" cap="all" spc="5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La réactivité pupillaire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Réactivité normale et bilatérale</a:t>
                </a:r>
                <a:r>
                  <a:rPr lang="fr-FR" sz="3600" dirty="0">
                    <a:latin typeface="Times New Roman" panose="02020603050405020304" pitchFamily="18" charset="0"/>
                    <a:ea typeface="Calibri" panose="020F0502020204030204" pitchFamily="34" charset="0"/>
                    <a:cs typeface="Times New Roman" panose="02020603050405020304" pitchFamily="18" charset="0"/>
                  </a:rPr>
                  <a:t>; </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Absence de réactivité (bilatérale ou unilatérale)</a:t>
                </a:r>
                <a:endParaRPr lang="fr-FR" sz="3600"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angle 3">
                <a:extLst>
                  <a:ext uri="{FF2B5EF4-FFF2-40B4-BE49-F238E27FC236}">
                    <a16:creationId xmlns:a16="http://schemas.microsoft.com/office/drawing/2014/main" id="{B8A6E438-F01C-F147-9139-A06FD2E7260E}"/>
                  </a:ext>
                </a:extLst>
              </p:cNvPr>
              <p:cNvSpPr>
                <a:spLocks noRot="1" noChangeAspect="1" noMove="1" noResize="1" noEditPoints="1" noAdjustHandles="1" noChangeArrowheads="1" noChangeShapeType="1" noTextEdit="1"/>
              </p:cNvSpPr>
              <p:nvPr/>
            </p:nvSpPr>
            <p:spPr>
              <a:xfrm>
                <a:off x="784860" y="1198774"/>
                <a:ext cx="10774680" cy="4903330"/>
              </a:xfrm>
              <a:prstGeom prst="rect">
                <a:avLst/>
              </a:prstGeom>
              <a:blipFill>
                <a:blip r:embed="rId2"/>
                <a:stretch>
                  <a:fillRect l="-824" r="-1060" b="-2067"/>
                </a:stretch>
              </a:blipFill>
            </p:spPr>
            <p:txBody>
              <a:bodyPr/>
              <a:lstStyle/>
              <a:p>
                <a:r>
                  <a:rPr lang="fr-FR">
                    <a:noFill/>
                  </a:rPr>
                  <a:t> </a:t>
                </a:r>
              </a:p>
            </p:txBody>
          </p:sp>
        </mc:Fallback>
      </mc:AlternateContent>
    </p:spTree>
    <p:extLst>
      <p:ext uri="{BB962C8B-B14F-4D97-AF65-F5344CB8AC3E}">
        <p14:creationId xmlns:p14="http://schemas.microsoft.com/office/powerpoint/2010/main" val="2735615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63EA9-CE59-724D-A9EB-E2F622F349E2}"/>
              </a:ext>
            </a:extLst>
          </p:cNvPr>
          <p:cNvSpPr>
            <a:spLocks noGrp="1"/>
          </p:cNvSpPr>
          <p:nvPr>
            <p:ph type="title"/>
          </p:nvPr>
        </p:nvSpPr>
        <p:spPr>
          <a:xfrm>
            <a:off x="1371600" y="163288"/>
            <a:ext cx="9601200" cy="525483"/>
          </a:xfrm>
        </p:spPr>
        <p:txBody>
          <a:bodyPr>
            <a:normAutofit/>
          </a:bodyPr>
          <a:lstStyle/>
          <a:p>
            <a:pPr algn="ctr"/>
            <a:r>
              <a:rPr lang="fr-FR" sz="2800" b="1" dirty="0">
                <a:solidFill>
                  <a:srgbClr val="FF0000"/>
                </a:solidFill>
                <a:latin typeface="Times New Roman" panose="02020603050405020304" pitchFamily="18" charset="0"/>
                <a:cs typeface="Times New Roman" panose="02020603050405020304" pitchFamily="18" charset="0"/>
              </a:rPr>
              <a:t>PLAN DE TRAVAIL</a:t>
            </a:r>
          </a:p>
        </p:txBody>
      </p:sp>
      <p:sp>
        <p:nvSpPr>
          <p:cNvPr id="3" name="ZoneTexte 2">
            <a:extLst>
              <a:ext uri="{FF2B5EF4-FFF2-40B4-BE49-F238E27FC236}">
                <a16:creationId xmlns:a16="http://schemas.microsoft.com/office/drawing/2014/main" id="{3A9D8505-E25B-B24A-ACDB-637B36B37D5E}"/>
              </a:ext>
            </a:extLst>
          </p:cNvPr>
          <p:cNvSpPr txBox="1"/>
          <p:nvPr/>
        </p:nvSpPr>
        <p:spPr>
          <a:xfrm>
            <a:off x="1128156" y="581900"/>
            <a:ext cx="10770920" cy="6192000"/>
          </a:xfrm>
          <a:prstGeom prst="rect">
            <a:avLst/>
          </a:prstGeom>
          <a:noFill/>
        </p:spPr>
        <p:txBody>
          <a:bodyPr wrap="square" rtlCol="0">
            <a:spAutoFit/>
          </a:bodyPr>
          <a:lstStyle/>
          <a:p>
            <a:r>
              <a:rPr lang="fr-FR" sz="1600" b="1" dirty="0">
                <a:latin typeface="Times New Roman" panose="02020603050405020304" pitchFamily="18" charset="0"/>
                <a:cs typeface="Times New Roman" panose="02020603050405020304" pitchFamily="18" charset="0"/>
              </a:rPr>
              <a:t>INTRODUCTION</a:t>
            </a:r>
          </a:p>
          <a:p>
            <a:r>
              <a:rPr lang="fr-FR" sz="1600" dirty="0">
                <a:latin typeface="Times New Roman" panose="02020603050405020304" pitchFamily="18" charset="0"/>
                <a:cs typeface="Times New Roman" panose="02020603050405020304" pitchFamily="18" charset="0"/>
              </a:rPr>
              <a:t>1- Problématique</a:t>
            </a:r>
          </a:p>
          <a:p>
            <a:r>
              <a:rPr lang="fr-FR" sz="1600" dirty="0">
                <a:latin typeface="Times New Roman" panose="02020603050405020304" pitchFamily="18" charset="0"/>
                <a:cs typeface="Times New Roman" panose="02020603050405020304" pitchFamily="18" charset="0"/>
              </a:rPr>
              <a:t>2- Questions de recherche</a:t>
            </a:r>
          </a:p>
          <a:p>
            <a:r>
              <a:rPr lang="fr-FR" sz="1600" dirty="0">
                <a:latin typeface="Times New Roman" panose="02020603050405020304" pitchFamily="18" charset="0"/>
                <a:cs typeface="Times New Roman" panose="02020603050405020304" pitchFamily="18" charset="0"/>
              </a:rPr>
              <a:t>3- Objectifs</a:t>
            </a:r>
          </a:p>
          <a:p>
            <a:endParaRPr lang="fr-FR" sz="1600" dirty="0">
              <a:latin typeface="Times New Roman" panose="02020603050405020304" pitchFamily="18" charset="0"/>
              <a:cs typeface="Times New Roman" panose="02020603050405020304" pitchFamily="18" charset="0"/>
            </a:endParaRPr>
          </a:p>
          <a:p>
            <a:r>
              <a:rPr lang="fr-FR" sz="1600" b="1" dirty="0">
                <a:latin typeface="Times New Roman" panose="02020603050405020304" pitchFamily="18" charset="0"/>
                <a:cs typeface="Times New Roman" panose="02020603050405020304" pitchFamily="18" charset="0"/>
              </a:rPr>
              <a:t>DONNEES EPIDEMIOLOGIQUES</a:t>
            </a:r>
          </a:p>
          <a:p>
            <a:r>
              <a:rPr lang="fr-FR" sz="1600" dirty="0">
                <a:latin typeface="Times New Roman" panose="02020603050405020304" pitchFamily="18" charset="0"/>
                <a:cs typeface="Times New Roman" panose="02020603050405020304" pitchFamily="18" charset="0"/>
              </a:rPr>
              <a:t>1- Biomécanique et lésions cérébrales</a:t>
            </a:r>
          </a:p>
          <a:p>
            <a:r>
              <a:rPr lang="fr-FR" sz="1600" dirty="0">
                <a:latin typeface="Times New Roman" panose="02020603050405020304" pitchFamily="18" charset="0"/>
                <a:cs typeface="Times New Roman" panose="02020603050405020304" pitchFamily="18" charset="0"/>
              </a:rPr>
              <a:t>2- Physiopathologie de l’agression cérébrale</a:t>
            </a:r>
          </a:p>
          <a:p>
            <a:r>
              <a:rPr lang="fr-FR" sz="1600" dirty="0">
                <a:latin typeface="Times New Roman" panose="02020603050405020304" pitchFamily="18" charset="0"/>
                <a:cs typeface="Times New Roman" panose="02020603050405020304" pitchFamily="18" charset="0"/>
              </a:rPr>
              <a:t>3- Hyperglycémie induite par le stress</a:t>
            </a:r>
          </a:p>
          <a:p>
            <a:endParaRPr lang="fr-FR" sz="1600" dirty="0">
              <a:latin typeface="Times New Roman" panose="02020603050405020304" pitchFamily="18" charset="0"/>
              <a:cs typeface="Times New Roman" panose="02020603050405020304" pitchFamily="18" charset="0"/>
            </a:endParaRPr>
          </a:p>
          <a:p>
            <a:r>
              <a:rPr lang="fr-FR" sz="1600" b="1" dirty="0">
                <a:latin typeface="Times New Roman" panose="02020603050405020304" pitchFamily="18" charset="0"/>
                <a:cs typeface="Times New Roman" panose="02020603050405020304" pitchFamily="18" charset="0"/>
              </a:rPr>
              <a:t>MATERIEL &amp; METHODE</a:t>
            </a:r>
          </a:p>
          <a:p>
            <a:endParaRPr lang="fr-FR" sz="1600" dirty="0">
              <a:latin typeface="Times New Roman" panose="02020603050405020304" pitchFamily="18" charset="0"/>
              <a:cs typeface="Times New Roman" panose="02020603050405020304" pitchFamily="18" charset="0"/>
            </a:endParaRPr>
          </a:p>
          <a:p>
            <a:r>
              <a:rPr lang="fr-FR" sz="1600" b="1" dirty="0">
                <a:latin typeface="Times New Roman" panose="02020603050405020304" pitchFamily="18" charset="0"/>
                <a:cs typeface="Times New Roman" panose="02020603050405020304" pitchFamily="18" charset="0"/>
              </a:rPr>
              <a:t>RESULTATS</a:t>
            </a:r>
          </a:p>
          <a:p>
            <a:r>
              <a:rPr lang="fr-FR" sz="1600" dirty="0">
                <a:latin typeface="Times New Roman" panose="02020603050405020304" pitchFamily="18" charset="0"/>
                <a:cs typeface="Times New Roman" panose="02020603050405020304" pitchFamily="18" charset="0"/>
              </a:rPr>
              <a:t>1- Etude descriptive de la cohorte</a:t>
            </a:r>
          </a:p>
          <a:p>
            <a:r>
              <a:rPr lang="fr-FR" sz="1600" dirty="0">
                <a:latin typeface="Times New Roman" panose="02020603050405020304" pitchFamily="18" charset="0"/>
                <a:cs typeface="Times New Roman" panose="02020603050405020304" pitchFamily="18" charset="0"/>
              </a:rPr>
              <a:t>     1-1- Données démographiques, cliniques et paracliniques</a:t>
            </a:r>
          </a:p>
          <a:p>
            <a:r>
              <a:rPr lang="fr-FR" sz="1600" dirty="0">
                <a:latin typeface="Times New Roman" panose="02020603050405020304" pitchFamily="18" charset="0"/>
                <a:cs typeface="Times New Roman" panose="02020603050405020304" pitchFamily="18" charset="0"/>
              </a:rPr>
              <a:t>     1-2- Nature de la prise en charge</a:t>
            </a:r>
          </a:p>
          <a:p>
            <a:r>
              <a:rPr lang="fr-FR" sz="1600" dirty="0">
                <a:latin typeface="Times New Roman" panose="02020603050405020304" pitchFamily="18" charset="0"/>
                <a:cs typeface="Times New Roman" panose="02020603050405020304" pitchFamily="18" charset="0"/>
              </a:rPr>
              <a:t>     1-2-3- Mortalité globale</a:t>
            </a:r>
          </a:p>
          <a:p>
            <a:r>
              <a:rPr lang="fr-FR" sz="1600" dirty="0">
                <a:latin typeface="Times New Roman" panose="02020603050405020304" pitchFamily="18" charset="0"/>
                <a:cs typeface="Times New Roman" panose="02020603050405020304" pitchFamily="18" charset="0"/>
              </a:rPr>
              <a:t>     1-2-4- Mortalité selon les facteurs de risque</a:t>
            </a:r>
          </a:p>
          <a:p>
            <a:r>
              <a:rPr lang="fr-FR" sz="1600" dirty="0">
                <a:latin typeface="Times New Roman" panose="02020603050405020304" pitchFamily="18" charset="0"/>
                <a:cs typeface="Times New Roman" panose="02020603050405020304" pitchFamily="18" charset="0"/>
              </a:rPr>
              <a:t> 2- Etude comparative des groupes de la cohorte  </a:t>
            </a:r>
          </a:p>
          <a:p>
            <a:endParaRPr lang="fr-FR" sz="1600" dirty="0">
              <a:latin typeface="Times New Roman" panose="02020603050405020304" pitchFamily="18" charset="0"/>
              <a:cs typeface="Times New Roman" panose="02020603050405020304" pitchFamily="18" charset="0"/>
            </a:endParaRPr>
          </a:p>
          <a:p>
            <a:r>
              <a:rPr lang="fr-FR" sz="1600" b="1" dirty="0">
                <a:latin typeface="Times New Roman" panose="02020603050405020304" pitchFamily="18" charset="0"/>
                <a:cs typeface="Times New Roman" panose="02020603050405020304" pitchFamily="18" charset="0"/>
              </a:rPr>
              <a:t>DISCUSSION</a:t>
            </a:r>
          </a:p>
          <a:p>
            <a:r>
              <a:rPr lang="fr-FR" sz="1600" dirty="0">
                <a:latin typeface="Times New Roman" panose="02020603050405020304" pitchFamily="18" charset="0"/>
                <a:cs typeface="Times New Roman" panose="02020603050405020304" pitchFamily="18" charset="0"/>
              </a:rPr>
              <a:t>1- Caractéristiques de la cohorte et valeur pronostique</a:t>
            </a:r>
          </a:p>
          <a:p>
            <a:r>
              <a:rPr lang="fr-FR" sz="1600" dirty="0">
                <a:latin typeface="Times New Roman" panose="02020603050405020304" pitchFamily="18" charset="0"/>
                <a:cs typeface="Times New Roman" panose="02020603050405020304" pitchFamily="18" charset="0"/>
              </a:rPr>
              <a:t>2- HIS et pronostic du TCG</a:t>
            </a:r>
          </a:p>
          <a:p>
            <a:endParaRPr lang="fr-FR" sz="1600" dirty="0">
              <a:latin typeface="Times New Roman" panose="02020603050405020304" pitchFamily="18" charset="0"/>
              <a:cs typeface="Times New Roman" panose="02020603050405020304" pitchFamily="18" charset="0"/>
            </a:endParaRPr>
          </a:p>
          <a:p>
            <a:r>
              <a:rPr lang="fr-FR" sz="1600" b="1" dirty="0">
                <a:latin typeface="Times New Roman" panose="02020603050405020304" pitchFamily="18" charset="0"/>
                <a:cs typeface="Times New Roman" panose="02020603050405020304" pitchFamily="18" charset="0"/>
              </a:rPr>
              <a:t>CONCLUSION</a:t>
            </a:r>
          </a:p>
          <a:p>
            <a:endParaRPr lang="fr-FR" dirty="0"/>
          </a:p>
          <a:p>
            <a:endParaRPr lang="fr-FR" dirty="0"/>
          </a:p>
          <a:p>
            <a:endParaRPr lang="fr-FR" dirty="0"/>
          </a:p>
        </p:txBody>
      </p:sp>
    </p:spTree>
    <p:extLst>
      <p:ext uri="{BB962C8B-B14F-4D97-AF65-F5344CB8AC3E}">
        <p14:creationId xmlns:p14="http://schemas.microsoft.com/office/powerpoint/2010/main" val="575587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D35365-715C-7143-9A91-84B810E604AC}"/>
              </a:ext>
            </a:extLst>
          </p:cNvPr>
          <p:cNvSpPr/>
          <p:nvPr/>
        </p:nvSpPr>
        <p:spPr>
          <a:xfrm>
            <a:off x="990600" y="1137574"/>
            <a:ext cx="10988040" cy="4923335"/>
          </a:xfrm>
          <a:prstGeom prst="rect">
            <a:avLst/>
          </a:prstGeom>
        </p:spPr>
        <p:txBody>
          <a:bodyPr wrap="square">
            <a:spAutoFit/>
          </a:bodyPr>
          <a:lstStyle/>
          <a:p>
            <a:pPr marL="285750" indent="-285750">
              <a:lnSpc>
                <a:spcPct val="115000"/>
              </a:lnSpc>
              <a:spcBef>
                <a:spcPts val="1500"/>
              </a:spcBef>
              <a:spcAft>
                <a:spcPts val="0"/>
              </a:spcAft>
              <a:buFont typeface="Wingdings" pitchFamily="2" charset="2"/>
              <a:buChar char="ü"/>
            </a:pPr>
            <a:r>
              <a:rPr lang="fr-FR" sz="2000" b="1" cap="all" spc="5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La température  </a:t>
            </a:r>
            <a:endParaRPr lang="fr-FR" sz="2000" b="1" cap="all" spc="50" dirty="0">
              <a:solidFill>
                <a:srgbClr val="2E74B5"/>
              </a:solidFill>
              <a:latin typeface="Times New Roman" panose="02020603050405020304" pitchFamily="18" charset="0"/>
              <a:cs typeface="Times New Roman" panose="02020603050405020304" pitchFamily="18" charset="0"/>
            </a:endParaRPr>
          </a:p>
          <a:p>
            <a:pPr algn="just">
              <a:lnSpc>
                <a:spcPct val="150000"/>
              </a:lnSpc>
            </a:pP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Température rectal à l’admission puis /6h.  Le chiffre le plus élevé des 24h retenu</a:t>
            </a:r>
            <a:endParaRPr lang="fr-FR" sz="2400" dirty="0">
              <a:latin typeface="Times New Roman" panose="02020603050405020304" pitchFamily="18" charset="0"/>
              <a:cs typeface="Times New Roman" panose="02020603050405020304" pitchFamily="18" charset="0"/>
            </a:endParaRPr>
          </a:p>
          <a:p>
            <a:pPr algn="just">
              <a:lnSpc>
                <a:spcPct val="150000"/>
              </a:lnSpc>
            </a:pP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L’hyperthermie = T°C ≥ 38°5 C</a:t>
            </a:r>
            <a:endParaRPr lang="fr-FR" sz="2400" b="1" cap="all" spc="5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15000"/>
              </a:lnSpc>
              <a:spcBef>
                <a:spcPts val="1500"/>
              </a:spcBef>
              <a:spcAft>
                <a:spcPts val="0"/>
              </a:spcAft>
              <a:buFont typeface="Wingdings" pitchFamily="2" charset="2"/>
              <a:buChar char="ü"/>
            </a:pPr>
            <a:r>
              <a:rPr lang="fr-FR" sz="2000" b="1" cap="all" spc="5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Pression artérielle systolique </a:t>
            </a:r>
            <a:endParaRPr lang="fr-FR" sz="2000" b="1" cap="all" spc="50" dirty="0">
              <a:solidFill>
                <a:srgbClr val="2E74B5"/>
              </a:solidFill>
              <a:latin typeface="Times New Roman" panose="02020603050405020304" pitchFamily="18" charset="0"/>
              <a:cs typeface="Times New Roman" panose="02020603050405020304" pitchFamily="18" charset="0"/>
            </a:endParaRPr>
          </a:p>
          <a:p>
            <a:pPr algn="just">
              <a:lnSpc>
                <a:spcPct val="150000"/>
              </a:lnSpc>
            </a:pP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PNI. PAS la plus basse des 24h retenue.</a:t>
            </a:r>
            <a:r>
              <a:rPr lang="fr-FR" sz="2400" dirty="0">
                <a:latin typeface="Times New Roman" panose="02020603050405020304" pitchFamily="18" charset="0"/>
                <a:cs typeface="Times New Roman" panose="02020603050405020304" pitchFamily="18" charset="0"/>
              </a:rPr>
              <a:t> </a:t>
            </a:r>
          </a:p>
          <a:p>
            <a:pPr algn="just">
              <a:lnSpc>
                <a:spcPct val="150000"/>
              </a:lnSpc>
            </a:pP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hypoTA</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PAS &lt; 110 </a:t>
            </a:r>
            <a:r>
              <a:rPr lang="fr-FR"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mmHg</a:t>
            </a: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quel que soit la durée de l’épisode.</a:t>
            </a:r>
            <a:endParaRPr lang="fr-FR" sz="16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nSpc>
                <a:spcPct val="115000"/>
              </a:lnSpc>
              <a:spcBef>
                <a:spcPts val="1500"/>
              </a:spcBef>
              <a:spcAft>
                <a:spcPts val="0"/>
              </a:spcAft>
              <a:buFont typeface="Wingdings" pitchFamily="2" charset="2"/>
              <a:buChar char="ü"/>
            </a:pPr>
            <a:r>
              <a:rPr lang="fr-FR" sz="2000" b="1" cap="all" spc="5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Saturation en oxygène </a:t>
            </a:r>
            <a:endParaRPr lang="fr-FR" sz="2000" b="1" cap="all" spc="50" dirty="0">
              <a:solidFill>
                <a:srgbClr val="2E74B5"/>
              </a:solidFill>
              <a:latin typeface="Times New Roman" panose="02020603050405020304" pitchFamily="18" charset="0"/>
              <a:cs typeface="Times New Roman" panose="02020603050405020304" pitchFamily="18" charset="0"/>
            </a:endParaRPr>
          </a:p>
          <a:p>
            <a:pPr algn="just">
              <a:lnSpc>
                <a:spcPct val="150000"/>
              </a:lnSpc>
              <a:spcBef>
                <a:spcPts val="1000"/>
              </a:spcBef>
              <a:spcAft>
                <a:spcPts val="1000"/>
              </a:spcAft>
            </a:pPr>
            <a:r>
              <a:rPr lang="fr-F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L’hypoxémie = au moins un épisode de SpO2 &lt; 90% (air ambiant, sous O2 ou sous VM)</a:t>
            </a:r>
            <a:endParaRPr lang="fr-FR" sz="16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itre 1">
            <a:extLst>
              <a:ext uri="{FF2B5EF4-FFF2-40B4-BE49-F238E27FC236}">
                <a16:creationId xmlns:a16="http://schemas.microsoft.com/office/drawing/2014/main" id="{D5FDA3EB-E092-7C4B-A73C-4C6E12A66373}"/>
              </a:ext>
            </a:extLst>
          </p:cNvPr>
          <p:cNvSpPr>
            <a:spLocks noGrp="1"/>
          </p:cNvSpPr>
          <p:nvPr>
            <p:ph type="title"/>
          </p:nvPr>
        </p:nvSpPr>
        <p:spPr>
          <a:xfrm>
            <a:off x="1371600" y="289560"/>
            <a:ext cx="9601200" cy="548640"/>
          </a:xfrm>
        </p:spPr>
        <p:txBody>
          <a:bodyPr>
            <a:normAutofit/>
          </a:bodyPr>
          <a:lstStyle/>
          <a:p>
            <a:r>
              <a:rPr lang="fr-FR" sz="2800" b="1" dirty="0">
                <a:solidFill>
                  <a:srgbClr val="FF0000"/>
                </a:solidFill>
                <a:latin typeface="Times New Roman" panose="02020603050405020304" pitchFamily="18" charset="0"/>
                <a:cs typeface="Times New Roman" panose="02020603050405020304" pitchFamily="18" charset="0"/>
              </a:rPr>
              <a:t>Définition des variables (2)  </a:t>
            </a:r>
            <a:endParaRPr lang="fr-FR"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6351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B8BF8C-9884-9949-8D36-BAE394137271}"/>
              </a:ext>
            </a:extLst>
          </p:cNvPr>
          <p:cNvSpPr/>
          <p:nvPr/>
        </p:nvSpPr>
        <p:spPr>
          <a:xfrm>
            <a:off x="1005840" y="948123"/>
            <a:ext cx="10835640" cy="5656485"/>
          </a:xfrm>
          <a:prstGeom prst="rect">
            <a:avLst/>
          </a:prstGeom>
        </p:spPr>
        <p:txBody>
          <a:bodyPr wrap="square">
            <a:spAutoFit/>
          </a:bodyPr>
          <a:lstStyle/>
          <a:p>
            <a:pPr marL="342900" indent="-342900">
              <a:lnSpc>
                <a:spcPct val="115000"/>
              </a:lnSpc>
              <a:spcBef>
                <a:spcPts val="1500"/>
              </a:spcBef>
              <a:spcAft>
                <a:spcPts val="0"/>
              </a:spcAft>
              <a:buFont typeface="Wingdings" pitchFamily="2" charset="2"/>
              <a:buChar char="ü"/>
            </a:pPr>
            <a:r>
              <a:rPr lang="fr-FR" sz="2000" b="1" cap="all" spc="5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Scanner cérébral initial</a:t>
            </a:r>
            <a:endParaRPr lang="fr-FR" sz="2000" b="1" cap="all" spc="50" dirty="0">
              <a:solidFill>
                <a:srgbClr val="2E74B5"/>
              </a:solidFill>
              <a:latin typeface="Times New Roman" panose="02020603050405020304" pitchFamily="18" charset="0"/>
              <a:cs typeface="Times New Roman" panose="02020603050405020304" pitchFamily="18" charset="0"/>
            </a:endParaRPr>
          </a:p>
          <a:p>
            <a:pPr algn="just">
              <a:lnSpc>
                <a:spcPct val="150000"/>
              </a:lnSpc>
              <a:spcBef>
                <a:spcPts val="1000"/>
              </a:spcBef>
              <a:spcAft>
                <a:spcPts val="1000"/>
              </a:spcAft>
            </a:pP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 recueil des lésions s’est basé sur l’interprétation fournie par le médecin radiologue</a:t>
            </a:r>
          </a:p>
          <a:p>
            <a:pPr marL="285750" indent="-285750">
              <a:lnSpc>
                <a:spcPct val="115000"/>
              </a:lnSpc>
              <a:spcBef>
                <a:spcPts val="1500"/>
              </a:spcBef>
              <a:spcAft>
                <a:spcPts val="0"/>
              </a:spcAft>
              <a:buFont typeface="Wingdings" pitchFamily="2" charset="2"/>
              <a:buChar char="ü"/>
            </a:pPr>
            <a:r>
              <a:rPr lang="fr-FR" sz="2000" b="1" cap="all" spc="5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Glycémie</a:t>
            </a:r>
            <a:endParaRPr lang="fr-FR" sz="2000" b="1" cap="all" spc="50" dirty="0">
              <a:solidFill>
                <a:srgbClr val="2E74B5"/>
              </a:solidFill>
              <a:latin typeface="Times New Roman" panose="02020603050405020304" pitchFamily="18" charset="0"/>
              <a:cs typeface="Times New Roman" panose="02020603050405020304" pitchFamily="18" charset="0"/>
            </a:endParaRPr>
          </a:p>
          <a:p>
            <a:pPr algn="just">
              <a:lnSpc>
                <a:spcPct val="150000"/>
              </a:lnSpc>
              <a:spcBef>
                <a:spcPts val="1000"/>
              </a:spcBef>
              <a:spcAft>
                <a:spcPts val="1000"/>
              </a:spcAft>
            </a:pP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Glycémie à l’admission puis/06 h durant les 24h. Le chiffre le plus élevé était retenu.  </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lgn="just">
              <a:lnSpc>
                <a:spcPct val="150000"/>
              </a:lnSpc>
              <a:spcBef>
                <a:spcPts val="1000"/>
              </a:spcBef>
              <a:spcAft>
                <a:spcPts val="1000"/>
              </a:spcAft>
              <a:buFont typeface="Wingdings" pitchFamily="2" charset="2"/>
              <a:buChar char="§"/>
            </a:pP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Deux tranches de glycémie : </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Glycémie normale</a:t>
            </a: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de 0,80 g/l à 1,25 g/l</a:t>
            </a:r>
            <a:endParaRPr lang="fr-FR" sz="2000" dirty="0">
              <a:latin typeface="Times New Roman" panose="02020603050405020304" pitchFamily="18" charset="0"/>
              <a:cs typeface="Times New Roman" panose="02020603050405020304" pitchFamily="18" charset="0"/>
            </a:endParaRPr>
          </a:p>
          <a:p>
            <a:pPr algn="just">
              <a:lnSpc>
                <a:spcPct val="150000"/>
              </a:lnSpc>
            </a:pP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0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Hyperglycémie, dite ici de stress (HIS)</a:t>
            </a:r>
            <a:r>
              <a:rPr lang="fr-FR" sz="200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1,26 g/l</a:t>
            </a:r>
            <a:endParaRPr lang="fr-FR" sz="2000" dirty="0">
              <a:latin typeface="Times New Roman" panose="02020603050405020304" pitchFamily="18" charset="0"/>
              <a:cs typeface="Times New Roman" panose="02020603050405020304" pitchFamily="18" charset="0"/>
            </a:endParaRPr>
          </a:p>
          <a:p>
            <a:pPr marL="285750" lvl="0" indent="-285750" algn="just">
              <a:lnSpc>
                <a:spcPct val="150000"/>
              </a:lnSpc>
              <a:spcBef>
                <a:spcPts val="1000"/>
              </a:spcBef>
              <a:spcAft>
                <a:spcPts val="1000"/>
              </a:spcAft>
              <a:buFont typeface="Wingdings" pitchFamily="2" charset="2"/>
              <a:buChar char="§"/>
            </a:pP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Deux sous-groupes d’HIS :</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0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Hyperglycémie modérée</a:t>
            </a: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de 1,26 g/l à 1,99 g/l</a:t>
            </a:r>
            <a:endParaRPr lang="fr-FR" sz="2000" dirty="0">
              <a:latin typeface="Times New Roman" panose="02020603050405020304" pitchFamily="18" charset="0"/>
              <a:cs typeface="Times New Roman" panose="02020603050405020304" pitchFamily="18" charset="0"/>
            </a:endParaRPr>
          </a:p>
          <a:p>
            <a:pPr algn="just">
              <a:lnSpc>
                <a:spcPct val="150000"/>
              </a:lnSpc>
            </a:pP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0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Hyperglycémie sévère</a:t>
            </a:r>
            <a:r>
              <a:rPr lang="fr-FR" sz="20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à 2,00 g/l</a:t>
            </a:r>
            <a:endParaRPr lang="fr-FR" sz="2000" dirty="0">
              <a:latin typeface="Times New Roman" panose="02020603050405020304" pitchFamily="18" charset="0"/>
              <a:cs typeface="Times New Roman" panose="02020603050405020304" pitchFamily="18" charset="0"/>
            </a:endParaRPr>
          </a:p>
        </p:txBody>
      </p:sp>
      <p:sp>
        <p:nvSpPr>
          <p:cNvPr id="4" name="Titre 1">
            <a:extLst>
              <a:ext uri="{FF2B5EF4-FFF2-40B4-BE49-F238E27FC236}">
                <a16:creationId xmlns:a16="http://schemas.microsoft.com/office/drawing/2014/main" id="{D9ECEA13-9F50-BF44-8141-8F2A6DC8F8F3}"/>
              </a:ext>
            </a:extLst>
          </p:cNvPr>
          <p:cNvSpPr>
            <a:spLocks noGrp="1"/>
          </p:cNvSpPr>
          <p:nvPr>
            <p:ph type="title"/>
          </p:nvPr>
        </p:nvSpPr>
        <p:spPr>
          <a:xfrm>
            <a:off x="1371600" y="289560"/>
            <a:ext cx="9601200" cy="548640"/>
          </a:xfrm>
        </p:spPr>
        <p:txBody>
          <a:bodyPr>
            <a:normAutofit/>
          </a:bodyPr>
          <a:lstStyle/>
          <a:p>
            <a:r>
              <a:rPr lang="fr-FR" sz="2800" b="1" dirty="0">
                <a:solidFill>
                  <a:srgbClr val="FF0000"/>
                </a:solidFill>
                <a:latin typeface="Times New Roman" panose="02020603050405020304" pitchFamily="18" charset="0"/>
                <a:cs typeface="Times New Roman" panose="02020603050405020304" pitchFamily="18" charset="0"/>
              </a:rPr>
              <a:t>Définition des variables (3) </a:t>
            </a:r>
            <a:r>
              <a:rPr lang="fr-FR" sz="3200" b="1" dirty="0">
                <a:solidFill>
                  <a:srgbClr val="FF0000"/>
                </a:solidFill>
              </a:rPr>
              <a:t> </a:t>
            </a:r>
            <a:endParaRPr lang="fr-FR" sz="3200" dirty="0">
              <a:solidFill>
                <a:srgbClr val="FF0000"/>
              </a:solidFill>
            </a:endParaRPr>
          </a:p>
        </p:txBody>
      </p:sp>
    </p:spTree>
    <p:extLst>
      <p:ext uri="{BB962C8B-B14F-4D97-AF65-F5344CB8AC3E}">
        <p14:creationId xmlns:p14="http://schemas.microsoft.com/office/powerpoint/2010/main" val="3042940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832E726-AE03-FA4B-B6B5-71CACEBD4F9D}"/>
              </a:ext>
            </a:extLst>
          </p:cNvPr>
          <p:cNvSpPr/>
          <p:nvPr/>
        </p:nvSpPr>
        <p:spPr>
          <a:xfrm>
            <a:off x="883920" y="227864"/>
            <a:ext cx="11155680" cy="6405343"/>
          </a:xfrm>
          <a:prstGeom prst="rect">
            <a:avLst/>
          </a:prstGeom>
        </p:spPr>
        <p:txBody>
          <a:bodyPr wrap="square">
            <a:spAutoFit/>
          </a:bodyPr>
          <a:lstStyle/>
          <a:p>
            <a:pPr marL="285750" indent="-285750">
              <a:lnSpc>
                <a:spcPct val="115000"/>
              </a:lnSpc>
              <a:spcBef>
                <a:spcPts val="1500"/>
              </a:spcBef>
              <a:spcAft>
                <a:spcPts val="0"/>
              </a:spcAft>
              <a:buFont typeface="Wingdings" pitchFamily="2" charset="2"/>
              <a:buChar char="ü"/>
            </a:pPr>
            <a:r>
              <a:rPr lang="fr-FR" b="1" cap="all" spc="50" dirty="0">
                <a:solidFill>
                  <a:srgbClr val="2E74B5"/>
                </a:solidFill>
                <a:latin typeface="Times New Roman" panose="02020603050405020304" pitchFamily="18" charset="0"/>
                <a:ea typeface="Calibri" panose="020F0502020204030204" pitchFamily="34" charset="0"/>
                <a:cs typeface="Times New Roman" panose="02020603050405020304" pitchFamily="18" charset="0"/>
              </a:rPr>
              <a:t>Natrémie</a:t>
            </a:r>
            <a:endParaRPr lang="fr-FR" b="1" cap="all" spc="50" dirty="0">
              <a:solidFill>
                <a:srgbClr val="2E74B5"/>
              </a:solidFill>
              <a:latin typeface="Times New Roman" panose="02020603050405020304" pitchFamily="18" charset="0"/>
              <a:cs typeface="Times New Roman" panose="02020603050405020304" pitchFamily="18" charset="0"/>
            </a:endParaRPr>
          </a:p>
          <a:p>
            <a:pPr algn="just">
              <a:lnSpc>
                <a:spcPct val="150000"/>
              </a:lnSpc>
            </a:pP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Effectuée à la 24ème h après admission   </a:t>
            </a:r>
            <a:endParaRPr lang="fr-FR" sz="2000" dirty="0">
              <a:latin typeface="Times New Roman" panose="02020603050405020304" pitchFamily="18" charset="0"/>
              <a:cs typeface="Times New Roman" panose="02020603050405020304" pitchFamily="18" charset="0"/>
            </a:endParaRPr>
          </a:p>
          <a:p>
            <a:pPr algn="just">
              <a:lnSpc>
                <a:spcPct val="150000"/>
              </a:lnSpc>
            </a:pP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Ajustée à la glycémie (Na c = Na m + 1,6x [Glycémie (g/l) - 1)</a:t>
            </a:r>
            <a:endParaRPr lang="fr-FR" sz="2000" dirty="0">
              <a:latin typeface="Times New Roman" panose="02020603050405020304" pitchFamily="18" charset="0"/>
              <a:cs typeface="Times New Roman" panose="02020603050405020304" pitchFamily="18" charset="0"/>
            </a:endParaRPr>
          </a:p>
          <a:p>
            <a:pPr algn="just">
              <a:lnSpc>
                <a:spcPct val="150000"/>
              </a:lnSpc>
            </a:pP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catégories de résultats:</a:t>
            </a:r>
            <a:endParaRPr lang="fr-FR" sz="2000" dirty="0">
              <a:latin typeface="Times New Roman" panose="02020603050405020304" pitchFamily="18"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Natrémie normale (</a:t>
            </a:r>
            <a:r>
              <a:rPr lang="fr-FR"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mmol</a:t>
            </a: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 : 135 ≤ Natrémie ≤ 145,</a:t>
            </a:r>
            <a:endParaRPr lang="fr-FR"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Hyponatrémie : Natrémie &lt; 135,</a:t>
            </a:r>
            <a:endParaRPr lang="fr-FR"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Times New Roman" panose="02020603050405020304" pitchFamily="18" charset="0"/>
              <a:buChar char="-"/>
            </a:pPr>
            <a:r>
              <a:rPr lang="fr-FR"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Hypernatrémie</a:t>
            </a: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Natrémie &gt; 145</a:t>
            </a:r>
            <a:endParaRPr lang="fr-FR"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Wingdings" pitchFamily="2" charset="2"/>
              <a:buChar char="ü"/>
            </a:pPr>
            <a:r>
              <a:rPr lang="fr-FR" sz="2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Hémoglobine</a:t>
            </a:r>
            <a:endParaRPr lang="fr-FR" sz="2000" dirty="0">
              <a:solidFill>
                <a:srgbClr val="0070C0"/>
              </a:solidFill>
              <a:latin typeface="Times New Roman" panose="02020603050405020304" pitchFamily="18" charset="0"/>
              <a:cs typeface="Times New Roman" panose="02020603050405020304" pitchFamily="18" charset="0"/>
            </a:endParaRPr>
          </a:p>
          <a:p>
            <a:pPr algn="just">
              <a:lnSpc>
                <a:spcPct val="150000"/>
              </a:lnSpc>
            </a:pP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Le taux d’hémoglobine le plus bas durant les 24h était. Anémie = </a:t>
            </a:r>
            <a:r>
              <a:rPr lang="fr-FR"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Hb</a:t>
            </a: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&lt; à 10 g/l     </a:t>
            </a:r>
            <a:endParaRPr lang="fr-FR" sz="2000" dirty="0">
              <a:latin typeface="Times New Roman" panose="02020603050405020304" pitchFamily="18" charset="0"/>
              <a:cs typeface="Times New Roman" panose="02020603050405020304" pitchFamily="18" charset="0"/>
            </a:endParaRPr>
          </a:p>
          <a:p>
            <a:pPr marL="285750" indent="-285750">
              <a:lnSpc>
                <a:spcPct val="115000"/>
              </a:lnSpc>
              <a:spcBef>
                <a:spcPts val="1500"/>
              </a:spcBef>
              <a:spcAft>
                <a:spcPts val="0"/>
              </a:spcAft>
              <a:buFont typeface="Wingdings" pitchFamily="2" charset="2"/>
              <a:buChar char="ü"/>
            </a:pPr>
            <a:r>
              <a:rPr lang="fr-FR" b="1" cap="all" spc="5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Bilan d'hémostase</a:t>
            </a:r>
            <a:endParaRPr lang="fr-FR" b="1" cap="all" spc="50" dirty="0">
              <a:solidFill>
                <a:srgbClr val="2E74B5"/>
              </a:solidFill>
              <a:latin typeface="Times New Roman" panose="02020603050405020304" pitchFamily="18" charset="0"/>
              <a:cs typeface="Times New Roman" panose="02020603050405020304" pitchFamily="18" charset="0"/>
            </a:endParaRPr>
          </a:p>
          <a:p>
            <a:pPr algn="just">
              <a:lnSpc>
                <a:spcPct val="150000"/>
              </a:lnSpc>
            </a:pP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la réception et durant les 24h. </a:t>
            </a:r>
          </a:p>
          <a:p>
            <a:pPr algn="just">
              <a:lnSpc>
                <a:spcPct val="150000"/>
              </a:lnSpc>
            </a:pP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Dosage du taux de plaquettes et du temps de prothrombine (TP)</a:t>
            </a:r>
            <a:endParaRPr lang="fr-FR" sz="2000" dirty="0">
              <a:latin typeface="Times New Roman" panose="02020603050405020304" pitchFamily="18" charset="0"/>
              <a:cs typeface="Times New Roman" panose="02020603050405020304" pitchFamily="18" charset="0"/>
            </a:endParaRPr>
          </a:p>
          <a:p>
            <a:pPr algn="just">
              <a:lnSpc>
                <a:spcPct val="150000"/>
              </a:lnSpc>
            </a:pP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Les chiffres les plus bas étaient retenus pour l’étude</a:t>
            </a:r>
            <a:endParaRPr lang="fr-FR" sz="2000" dirty="0">
              <a:latin typeface="Times New Roman" panose="02020603050405020304" pitchFamily="18" charset="0"/>
              <a:cs typeface="Times New Roman" panose="02020603050405020304" pitchFamily="18" charset="0"/>
            </a:endParaRPr>
          </a:p>
          <a:p>
            <a:pPr algn="just">
              <a:lnSpc>
                <a:spcPct val="150000"/>
              </a:lnSpc>
            </a:pP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 trouble de l’hémostase était défini par une thrombopénie &lt; 100 G/L et/ou un TP &lt; 50%</a:t>
            </a: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5626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A9367B-D562-6A4C-A69E-E4C0C6B2AD11}"/>
              </a:ext>
            </a:extLst>
          </p:cNvPr>
          <p:cNvSpPr>
            <a:spLocks noGrp="1"/>
          </p:cNvSpPr>
          <p:nvPr>
            <p:ph type="title"/>
          </p:nvPr>
        </p:nvSpPr>
        <p:spPr>
          <a:xfrm>
            <a:off x="1371600" y="293916"/>
            <a:ext cx="9601200" cy="786740"/>
          </a:xfrm>
        </p:spPr>
        <p:txBody>
          <a:bodyPr>
            <a:normAutofit fontScale="90000"/>
          </a:bodyPr>
          <a:lstStyle/>
          <a:p>
            <a:r>
              <a:rPr lang="fr-FR" sz="3100" b="1" kern="0" cap="all" spc="7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Mo</a:t>
            </a:r>
            <a:r>
              <a:rPr lang="fr-FR" sz="3200" b="1" kern="0" cap="all" spc="7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yens matériels et logistique</a:t>
            </a:r>
            <a:br>
              <a:rPr lang="fr-FR" sz="4000" b="1" kern="0" cap="all" spc="75" dirty="0">
                <a:solidFill>
                  <a:srgbClr val="FFFFFF"/>
                </a:solidFill>
                <a:latin typeface="Calibri" panose="020F0502020204030204" pitchFamily="34" charset="0"/>
                <a:cs typeface="Arial" panose="020B0604020202020204" pitchFamily="34" charset="0"/>
              </a:rPr>
            </a:br>
            <a:endParaRPr lang="fr-FR" dirty="0"/>
          </a:p>
        </p:txBody>
      </p:sp>
      <p:sp>
        <p:nvSpPr>
          <p:cNvPr id="3" name="Rectangle 2">
            <a:extLst>
              <a:ext uri="{FF2B5EF4-FFF2-40B4-BE49-F238E27FC236}">
                <a16:creationId xmlns:a16="http://schemas.microsoft.com/office/drawing/2014/main" id="{F954E61C-1D7C-E14A-983B-2BC4BA9419A7}"/>
              </a:ext>
            </a:extLst>
          </p:cNvPr>
          <p:cNvSpPr/>
          <p:nvPr/>
        </p:nvSpPr>
        <p:spPr>
          <a:xfrm>
            <a:off x="1092530" y="1033812"/>
            <a:ext cx="10723418" cy="707886"/>
          </a:xfrm>
          <a:prstGeom prst="rect">
            <a:avLst/>
          </a:prstGeom>
        </p:spPr>
        <p:txBody>
          <a:bodyPr wrap="square">
            <a:spAutoFit/>
          </a:bodyPr>
          <a:lstStyle/>
          <a:p>
            <a:pPr algn="just"/>
            <a:r>
              <a:rPr lang="fr-FR" dirty="0">
                <a:solidFill>
                  <a:srgbClr val="000000"/>
                </a:solidFill>
                <a:latin typeface="Times New Roman" panose="02020603050405020304" pitchFamily="18" charset="0"/>
                <a:ea typeface="Calibri" panose="020F0502020204030204" pitchFamily="34" charset="0"/>
              </a:rPr>
              <a:t>- </a:t>
            </a: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Le logiciel Epi-Info 7 pour la conception de la base de données et l’analyse des résultats</a:t>
            </a:r>
            <a:endParaRPr lang="fr-FR" sz="2000" dirty="0">
              <a:latin typeface="Times New Roman" panose="02020603050405020304" pitchFamily="18" charset="0"/>
              <a:cs typeface="Times New Roman" panose="02020603050405020304" pitchFamily="18" charset="0"/>
            </a:endParaRPr>
          </a:p>
          <a:p>
            <a:pPr algn="just"/>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Le logiciel Excel pour la conception des figures et graphes</a:t>
            </a:r>
            <a:endParaRPr lang="fr-FR" b="1" kern="0" cap="all" spc="75" dirty="0">
              <a:solidFill>
                <a:srgbClr val="FFFFFF"/>
              </a:solidFill>
              <a:latin typeface="Times New Roman" panose="02020603050405020304" pitchFamily="18" charset="0"/>
              <a:cs typeface="Times New Roman" panose="02020603050405020304" pitchFamily="18" charset="0"/>
            </a:endParaRPr>
          </a:p>
        </p:txBody>
      </p:sp>
      <p:sp>
        <p:nvSpPr>
          <p:cNvPr id="4" name="Titre 1">
            <a:extLst>
              <a:ext uri="{FF2B5EF4-FFF2-40B4-BE49-F238E27FC236}">
                <a16:creationId xmlns:a16="http://schemas.microsoft.com/office/drawing/2014/main" id="{C83D6BEC-BD8D-EA4F-A928-A01E89E63244}"/>
              </a:ext>
            </a:extLst>
          </p:cNvPr>
          <p:cNvSpPr txBox="1">
            <a:spLocks/>
          </p:cNvSpPr>
          <p:nvPr/>
        </p:nvSpPr>
        <p:spPr>
          <a:xfrm>
            <a:off x="1381499" y="2144484"/>
            <a:ext cx="9601200" cy="786740"/>
          </a:xfrm>
          <a:prstGeom prst="rect">
            <a:avLst/>
          </a:prstGeom>
        </p:spPr>
        <p:txBody>
          <a:bodyPr vert="horz" lIns="91440" tIns="45720" rIns="91440" bIns="45720" rtlCol="0" anchor="t">
            <a:normAutofit fontScale="37500" lnSpcReduction="2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fr-FR" sz="6200" b="1" kern="0" cap="all" spc="7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Collaboration scientifique </a:t>
            </a:r>
            <a:endParaRPr lang="fr-FR" sz="6200" b="1" kern="0" cap="all" spc="75" dirty="0">
              <a:solidFill>
                <a:srgbClr val="FF0000"/>
              </a:solidFill>
              <a:latin typeface="Times New Roman" panose="02020603050405020304" pitchFamily="18" charset="0"/>
              <a:cs typeface="Times New Roman" panose="02020603050405020304" pitchFamily="18" charset="0"/>
            </a:endParaRPr>
          </a:p>
          <a:p>
            <a:br>
              <a:rPr lang="fr-FR" sz="4000" b="1" kern="0" cap="all" spc="75" dirty="0">
                <a:solidFill>
                  <a:srgbClr val="FFFFFF"/>
                </a:solidFill>
                <a:latin typeface="Calibri" panose="020F0502020204030204" pitchFamily="34" charset="0"/>
                <a:cs typeface="Arial" panose="020B0604020202020204" pitchFamily="34" charset="0"/>
              </a:rPr>
            </a:br>
            <a:endParaRPr lang="fr-FR" dirty="0"/>
          </a:p>
        </p:txBody>
      </p:sp>
      <p:sp>
        <p:nvSpPr>
          <p:cNvPr id="6" name="Rectangle 5">
            <a:extLst>
              <a:ext uri="{FF2B5EF4-FFF2-40B4-BE49-F238E27FC236}">
                <a16:creationId xmlns:a16="http://schemas.microsoft.com/office/drawing/2014/main" id="{DC93037C-3E8B-394F-B6FE-EDDFD7DFF6F0}"/>
              </a:ext>
            </a:extLst>
          </p:cNvPr>
          <p:cNvSpPr/>
          <p:nvPr/>
        </p:nvSpPr>
        <p:spPr>
          <a:xfrm>
            <a:off x="1296396" y="2876334"/>
            <a:ext cx="9601200" cy="1015663"/>
          </a:xfrm>
          <a:prstGeom prst="rect">
            <a:avLst/>
          </a:prstGeom>
        </p:spPr>
        <p:txBody>
          <a:bodyPr wrap="square">
            <a:spAutoFit/>
          </a:bodyPr>
          <a:lstStyle/>
          <a:p>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L’aide méthodologique et d’analyse statistique des résultats, étaient assurée par le Dr </a:t>
            </a:r>
            <a:r>
              <a:rPr lang="fr-FR"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Medkour</a:t>
            </a: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Issam</a:t>
            </a: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000"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hlinkClick r:id="rId2"/>
              </a:rPr>
              <a:t>dr.medkour27@gmail.com</a:t>
            </a:r>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maitre-assistant en épidémiologie du CHU de </a:t>
            </a:r>
            <a:r>
              <a:rPr lang="fr-FR" sz="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Béjaia</a:t>
            </a: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7387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539D18-EC71-9142-B2EC-D6F4709764B0}"/>
              </a:ext>
            </a:extLst>
          </p:cNvPr>
          <p:cNvSpPr>
            <a:spLocks noGrp="1"/>
          </p:cNvSpPr>
          <p:nvPr>
            <p:ph type="title"/>
          </p:nvPr>
        </p:nvSpPr>
        <p:spPr/>
        <p:txBody>
          <a:bodyPr>
            <a:normAutofit/>
          </a:bodyPr>
          <a:lstStyle/>
          <a:p>
            <a:r>
              <a:rPr lang="fr-FR" sz="6600" dirty="0">
                <a:latin typeface="Times New Roman" panose="02020603050405020304" pitchFamily="18" charset="0"/>
                <a:cs typeface="Times New Roman" panose="02020603050405020304" pitchFamily="18" charset="0"/>
              </a:rPr>
              <a:t>résultats</a:t>
            </a:r>
          </a:p>
        </p:txBody>
      </p:sp>
      <p:sp>
        <p:nvSpPr>
          <p:cNvPr id="3" name="Espace réservé du texte 2">
            <a:extLst>
              <a:ext uri="{FF2B5EF4-FFF2-40B4-BE49-F238E27FC236}">
                <a16:creationId xmlns:a16="http://schemas.microsoft.com/office/drawing/2014/main" id="{6BB7CFC2-E6DB-144C-ABE0-2286FCDBA8E1}"/>
              </a:ext>
            </a:extLst>
          </p:cNvPr>
          <p:cNvSpPr>
            <a:spLocks noGrp="1"/>
          </p:cNvSpPr>
          <p:nvPr>
            <p:ph type="body" idx="1"/>
          </p:nvPr>
        </p:nvSpPr>
        <p:spPr/>
        <p:txBody>
          <a:bodyPr/>
          <a:lstStyle/>
          <a:p>
            <a:pPr marL="0" indent="0" algn="l" defTabSz="914400" rtl="0" eaLnBrk="1" latinLnBrk="0" hangingPunct="1">
              <a:lnSpc>
                <a:spcPct val="112000"/>
              </a:lnSpc>
              <a:spcBef>
                <a:spcPts val="0"/>
              </a:spcBef>
              <a:spcAft>
                <a:spcPts val="0"/>
              </a:spcAft>
              <a:buFont typeface="Franklin Gothic Book" panose="020B0503020102020204" pitchFamily="34" charset="0"/>
              <a:buNone/>
            </a:pPr>
            <a:r>
              <a:rPr lang="fr-FR" dirty="0">
                <a:latin typeface="Times New Roman" panose="02020603050405020304" pitchFamily="18" charset="0"/>
                <a:cs typeface="Times New Roman" panose="02020603050405020304" pitchFamily="18" charset="0"/>
              </a:rPr>
              <a:t>I- Etude descriptive de la cohorte</a:t>
            </a:r>
          </a:p>
          <a:p>
            <a:pPr marL="0" indent="0" algn="l" defTabSz="914400" rtl="0" eaLnBrk="1" latinLnBrk="0" hangingPunct="1">
              <a:lnSpc>
                <a:spcPct val="112000"/>
              </a:lnSpc>
              <a:spcBef>
                <a:spcPts val="0"/>
              </a:spcBef>
              <a:spcAft>
                <a:spcPts val="0"/>
              </a:spcAft>
              <a:buFont typeface="Franklin Gothic Book" panose="020B0503020102020204" pitchFamily="34" charset="0"/>
              <a:buNone/>
            </a:pPr>
            <a:r>
              <a:rPr lang="fr-FR" dirty="0">
                <a:latin typeface="Times New Roman" panose="02020603050405020304" pitchFamily="18" charset="0"/>
                <a:cs typeface="Times New Roman" panose="02020603050405020304" pitchFamily="18" charset="0"/>
              </a:rPr>
              <a:t>II- Etude comparative des groupes de la cohorte </a:t>
            </a:r>
          </a:p>
        </p:txBody>
      </p:sp>
    </p:spTree>
    <p:extLst>
      <p:ext uri="{BB962C8B-B14F-4D97-AF65-F5344CB8AC3E}">
        <p14:creationId xmlns:p14="http://schemas.microsoft.com/office/powerpoint/2010/main" val="3850577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C78404D-6E81-C743-BBED-EA7F34BD1E48}"/>
              </a:ext>
            </a:extLst>
          </p:cNvPr>
          <p:cNvSpPr>
            <a:spLocks noGrp="1"/>
          </p:cNvSpPr>
          <p:nvPr>
            <p:ph type="body" idx="1"/>
          </p:nvPr>
        </p:nvSpPr>
        <p:spPr>
          <a:xfrm>
            <a:off x="776900" y="2779414"/>
            <a:ext cx="9612971" cy="1143324"/>
          </a:xfrm>
        </p:spPr>
        <p:txBody>
          <a:bodyPr>
            <a:normAutofit/>
          </a:bodyPr>
          <a:lstStyle/>
          <a:p>
            <a:pPr marL="0" indent="0" algn="l" defTabSz="914400" rtl="0" eaLnBrk="1" latinLnBrk="0" hangingPunct="1">
              <a:lnSpc>
                <a:spcPct val="112000"/>
              </a:lnSpc>
              <a:spcBef>
                <a:spcPts val="0"/>
              </a:spcBef>
              <a:spcAft>
                <a:spcPts val="0"/>
              </a:spcAft>
              <a:buFont typeface="Franklin Gothic Book" panose="020B0503020102020204" pitchFamily="34" charset="0"/>
              <a:buNone/>
            </a:pPr>
            <a:r>
              <a:rPr lang="fr-FR" sz="2800" b="1" dirty="0">
                <a:latin typeface="Times New Roman" panose="02020603050405020304" pitchFamily="18" charset="0"/>
                <a:cs typeface="Times New Roman" panose="02020603050405020304" pitchFamily="18" charset="0"/>
              </a:rPr>
              <a:t>I- ETUDE DESCRIPTIVE DE LA COHORTE</a:t>
            </a:r>
          </a:p>
        </p:txBody>
      </p:sp>
    </p:spTree>
    <p:extLst>
      <p:ext uri="{BB962C8B-B14F-4D97-AF65-F5344CB8AC3E}">
        <p14:creationId xmlns:p14="http://schemas.microsoft.com/office/powerpoint/2010/main" val="1756920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E758BE8E-D8D2-7247-8FBF-A5D8DF7BDBC9}"/>
              </a:ext>
            </a:extLst>
          </p:cNvPr>
          <p:cNvGraphicFramePr>
            <a:graphicFrameLocks noGrp="1"/>
          </p:cNvGraphicFramePr>
          <p:nvPr>
            <p:extLst>
              <p:ext uri="{D42A27DB-BD31-4B8C-83A1-F6EECF244321}">
                <p14:modId xmlns:p14="http://schemas.microsoft.com/office/powerpoint/2010/main" val="3697213596"/>
              </p:ext>
            </p:extLst>
          </p:nvPr>
        </p:nvGraphicFramePr>
        <p:xfrm>
          <a:off x="1996375" y="790918"/>
          <a:ext cx="8128000" cy="58216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540852656"/>
                    </a:ext>
                  </a:extLst>
                </a:gridCol>
                <a:gridCol w="4064000">
                  <a:extLst>
                    <a:ext uri="{9D8B030D-6E8A-4147-A177-3AD203B41FA5}">
                      <a16:colId xmlns:a16="http://schemas.microsoft.com/office/drawing/2014/main" val="1210402571"/>
                    </a:ext>
                  </a:extLst>
                </a:gridCol>
              </a:tblGrid>
              <a:tr h="334058">
                <a:tc gridSpan="2">
                  <a:txBody>
                    <a:bodyPr/>
                    <a:lstStyle/>
                    <a:p>
                      <a:pPr algn="ctr"/>
                      <a:r>
                        <a:rPr lang="fr-FR" dirty="0"/>
                        <a:t>N= 90</a:t>
                      </a:r>
                    </a:p>
                  </a:txBody>
                  <a:tcPr/>
                </a:tc>
                <a:tc hMerge="1">
                  <a:txBody>
                    <a:bodyPr/>
                    <a:lstStyle/>
                    <a:p>
                      <a:endParaRPr lang="fr-FR" dirty="0"/>
                    </a:p>
                  </a:txBody>
                  <a:tcPr/>
                </a:tc>
                <a:extLst>
                  <a:ext uri="{0D108BD9-81ED-4DB2-BD59-A6C34878D82A}">
                    <a16:rowId xmlns:a16="http://schemas.microsoft.com/office/drawing/2014/main" val="1354696544"/>
                  </a:ext>
                </a:extLst>
              </a:tr>
              <a:tr h="5394571">
                <a:tc>
                  <a:txBody>
                    <a:bodyPr/>
                    <a:lstStyle/>
                    <a:p>
                      <a:r>
                        <a:rPr lang="en-US" sz="1600" kern="1200" dirty="0">
                          <a:solidFill>
                            <a:schemeClr val="dk1"/>
                          </a:solidFill>
                          <a:effectLst/>
                          <a:latin typeface="Times New Roman" panose="02020603050405020304" pitchFamily="18" charset="0"/>
                          <a:ea typeface="+mn-ea"/>
                          <a:cs typeface="Times New Roman" panose="02020603050405020304" pitchFamily="18" charset="0"/>
                        </a:rPr>
                        <a:t>Age,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moy</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sd</a:t>
                      </a:r>
                      <a:endParaRPr lang="fr-FR" sz="16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Sexe</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M/F</a:t>
                      </a:r>
                      <a:endParaRPr lang="fr-FR" sz="16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en-US" sz="16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600" kern="1200" dirty="0">
                          <a:solidFill>
                            <a:schemeClr val="dk1"/>
                          </a:solidFill>
                          <a:effectLst/>
                          <a:latin typeface="Times New Roman" panose="02020603050405020304" pitchFamily="18" charset="0"/>
                          <a:ea typeface="+mn-ea"/>
                          <a:cs typeface="Times New Roman" panose="02020603050405020304" pitchFamily="18" charset="0"/>
                        </a:rPr>
                        <a:t>ATCD, n (%)</a:t>
                      </a:r>
                      <a:endParaRPr lang="fr-FR" sz="1600" kern="1200" dirty="0">
                        <a:solidFill>
                          <a:schemeClr val="dk1"/>
                        </a:solidFill>
                        <a:effectLst/>
                        <a:latin typeface="Times New Roman" panose="02020603050405020304" pitchFamily="18" charset="0"/>
                        <a:ea typeface="+mn-ea"/>
                        <a:cs typeface="Times New Roman" panose="02020603050405020304" pitchFamily="18" charset="0"/>
                      </a:endParaRPr>
                    </a:p>
                    <a:p>
                      <a:r>
                        <a:rPr lang="fr-FR" sz="1600" kern="1200" dirty="0">
                          <a:solidFill>
                            <a:schemeClr val="dk1"/>
                          </a:solidFill>
                          <a:effectLst/>
                          <a:latin typeface="Times New Roman" panose="02020603050405020304" pitchFamily="18" charset="0"/>
                          <a:ea typeface="+mn-ea"/>
                          <a:cs typeface="Times New Roman" panose="02020603050405020304" pitchFamily="18" charset="0"/>
                        </a:rPr>
                        <a:t>Accidents circulation, n (%)</a:t>
                      </a:r>
                    </a:p>
                    <a:p>
                      <a:r>
                        <a:rPr lang="fr-FR" sz="1600" kern="1200" dirty="0">
                          <a:solidFill>
                            <a:schemeClr val="dk1"/>
                          </a:solidFill>
                          <a:effectLst/>
                          <a:latin typeface="Times New Roman" panose="02020603050405020304" pitchFamily="18" charset="0"/>
                          <a:ea typeface="+mn-ea"/>
                          <a:cs typeface="Times New Roman" panose="02020603050405020304" pitchFamily="18" charset="0"/>
                        </a:rPr>
                        <a:t>AVP, n (%)</a:t>
                      </a:r>
                    </a:p>
                    <a:p>
                      <a:r>
                        <a:rPr lang="fr-FR" sz="1600" kern="1200" dirty="0">
                          <a:solidFill>
                            <a:schemeClr val="dk1"/>
                          </a:solidFill>
                          <a:effectLst/>
                          <a:latin typeface="Times New Roman" panose="02020603050405020304" pitchFamily="18" charset="0"/>
                          <a:ea typeface="+mn-ea"/>
                          <a:cs typeface="Times New Roman" panose="02020603050405020304" pitchFamily="18" charset="0"/>
                        </a:rPr>
                        <a:t>Chute, n (%)</a:t>
                      </a:r>
                    </a:p>
                    <a:p>
                      <a:r>
                        <a:rPr lang="fr-FR" sz="1600" kern="1200" dirty="0">
                          <a:solidFill>
                            <a:schemeClr val="dk1"/>
                          </a:solidFill>
                          <a:effectLst/>
                          <a:latin typeface="Times New Roman" panose="02020603050405020304" pitchFamily="18" charset="0"/>
                          <a:ea typeface="+mn-ea"/>
                          <a:cs typeface="Times New Roman" panose="02020603050405020304" pitchFamily="18" charset="0"/>
                        </a:rPr>
                        <a:t>Autres, n (%)   </a:t>
                      </a:r>
                    </a:p>
                    <a:p>
                      <a:endParaRPr lang="fr-FR" sz="1600" kern="1200" dirty="0">
                        <a:solidFill>
                          <a:schemeClr val="dk1"/>
                        </a:solidFill>
                        <a:effectLst/>
                        <a:latin typeface="Times New Roman" panose="02020603050405020304" pitchFamily="18" charset="0"/>
                        <a:ea typeface="+mn-ea"/>
                        <a:cs typeface="Times New Roman" panose="02020603050405020304" pitchFamily="18" charset="0"/>
                      </a:endParaRPr>
                    </a:p>
                    <a:p>
                      <a:r>
                        <a:rPr lang="fr-FR" sz="1600" kern="1200" dirty="0">
                          <a:solidFill>
                            <a:schemeClr val="dk1"/>
                          </a:solidFill>
                          <a:effectLst/>
                          <a:latin typeface="Times New Roman" panose="02020603050405020304" pitchFamily="18" charset="0"/>
                          <a:ea typeface="+mn-ea"/>
                          <a:cs typeface="Times New Roman" panose="02020603050405020304" pitchFamily="18" charset="0"/>
                        </a:rPr>
                        <a:t>GCS, </a:t>
                      </a:r>
                      <a:r>
                        <a:rPr lang="fr-FR" sz="1600" kern="1200" dirty="0" err="1">
                          <a:solidFill>
                            <a:schemeClr val="dk1"/>
                          </a:solidFill>
                          <a:effectLst/>
                          <a:latin typeface="Times New Roman" panose="02020603050405020304" pitchFamily="18" charset="0"/>
                          <a:ea typeface="+mn-ea"/>
                          <a:cs typeface="Times New Roman" panose="02020603050405020304" pitchFamily="18" charset="0"/>
                        </a:rPr>
                        <a:t>moy</a:t>
                      </a:r>
                      <a:r>
                        <a:rPr lang="fr-FR" sz="16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600" kern="1200" dirty="0" err="1">
                          <a:solidFill>
                            <a:schemeClr val="dk1"/>
                          </a:solidFill>
                          <a:effectLst/>
                          <a:latin typeface="Times New Roman" panose="02020603050405020304" pitchFamily="18" charset="0"/>
                          <a:ea typeface="+mn-ea"/>
                          <a:cs typeface="Times New Roman" panose="02020603050405020304" pitchFamily="18" charset="0"/>
                        </a:rPr>
                        <a:t>sd</a:t>
                      </a:r>
                      <a:endParaRPr lang="fr-FR" sz="1600" kern="1200" dirty="0">
                        <a:solidFill>
                          <a:schemeClr val="dk1"/>
                        </a:solidFill>
                        <a:effectLst/>
                        <a:latin typeface="Times New Roman" panose="02020603050405020304" pitchFamily="18" charset="0"/>
                        <a:ea typeface="+mn-ea"/>
                        <a:cs typeface="Times New Roman" panose="02020603050405020304" pitchFamily="18" charset="0"/>
                      </a:endParaRPr>
                    </a:p>
                    <a:p>
                      <a:r>
                        <a:rPr lang="fr-FR" sz="1600" kern="1200" dirty="0">
                          <a:solidFill>
                            <a:schemeClr val="dk1"/>
                          </a:solidFill>
                          <a:effectLst/>
                          <a:latin typeface="Times New Roman" panose="02020603050405020304" pitchFamily="18" charset="0"/>
                          <a:ea typeface="+mn-ea"/>
                          <a:cs typeface="Times New Roman" panose="02020603050405020304" pitchFamily="18" charset="0"/>
                        </a:rPr>
                        <a:t>GCS 3-5, n (%)</a:t>
                      </a:r>
                    </a:p>
                    <a:p>
                      <a:r>
                        <a:rPr lang="fr-FR" sz="1600" kern="1200" dirty="0">
                          <a:solidFill>
                            <a:schemeClr val="dk1"/>
                          </a:solidFill>
                          <a:effectLst/>
                          <a:latin typeface="Times New Roman" panose="02020603050405020304" pitchFamily="18" charset="0"/>
                          <a:ea typeface="+mn-ea"/>
                          <a:cs typeface="Times New Roman" panose="02020603050405020304" pitchFamily="18" charset="0"/>
                        </a:rPr>
                        <a:t>GCS 6-8, n (%)</a:t>
                      </a:r>
                    </a:p>
                    <a:p>
                      <a:r>
                        <a:rPr lang="fr-FR" sz="1600" kern="1200" dirty="0">
                          <a:solidFill>
                            <a:schemeClr val="dk1"/>
                          </a:solidFill>
                          <a:effectLst/>
                          <a:latin typeface="Times New Roman" panose="02020603050405020304" pitchFamily="18" charset="0"/>
                          <a:ea typeface="+mn-ea"/>
                          <a:cs typeface="Times New Roman" panose="02020603050405020304" pitchFamily="18" charset="0"/>
                        </a:rPr>
                        <a:t>Présence bilatérale, n (%)</a:t>
                      </a:r>
                    </a:p>
                    <a:p>
                      <a:r>
                        <a:rPr lang="fr-FR" sz="1600" kern="1200" dirty="0">
                          <a:solidFill>
                            <a:schemeClr val="dk1"/>
                          </a:solidFill>
                          <a:effectLst/>
                          <a:latin typeface="Times New Roman" panose="02020603050405020304" pitchFamily="18" charset="0"/>
                          <a:ea typeface="+mn-ea"/>
                          <a:cs typeface="Times New Roman" panose="02020603050405020304" pitchFamily="18" charset="0"/>
                        </a:rPr>
                        <a:t>Absence unilatérale, n (%)</a:t>
                      </a:r>
                    </a:p>
                    <a:p>
                      <a:r>
                        <a:rPr lang="fr-FR" sz="1600" kern="1200" dirty="0">
                          <a:solidFill>
                            <a:schemeClr val="dk1"/>
                          </a:solidFill>
                          <a:effectLst/>
                          <a:latin typeface="Times New Roman" panose="02020603050405020304" pitchFamily="18" charset="0"/>
                          <a:ea typeface="+mn-ea"/>
                          <a:cs typeface="Times New Roman" panose="02020603050405020304" pitchFamily="18" charset="0"/>
                        </a:rPr>
                        <a:t>Absence bilatérale, n (%)</a:t>
                      </a:r>
                    </a:p>
                    <a:p>
                      <a:endParaRPr lang="fr-FR" sz="1600" kern="1200" dirty="0">
                        <a:solidFill>
                          <a:schemeClr val="dk1"/>
                        </a:solidFill>
                        <a:effectLst/>
                        <a:latin typeface="Times New Roman" panose="02020603050405020304" pitchFamily="18" charset="0"/>
                        <a:ea typeface="+mn-ea"/>
                        <a:cs typeface="Times New Roman" panose="02020603050405020304" pitchFamily="18" charset="0"/>
                      </a:endParaRPr>
                    </a:p>
                    <a:p>
                      <a:r>
                        <a:rPr lang="fr-FR" sz="1600" kern="1200" dirty="0">
                          <a:solidFill>
                            <a:schemeClr val="dk1"/>
                          </a:solidFill>
                          <a:effectLst/>
                          <a:latin typeface="Times New Roman" panose="02020603050405020304" pitchFamily="18" charset="0"/>
                          <a:ea typeface="+mn-ea"/>
                          <a:cs typeface="Times New Roman" panose="02020603050405020304" pitchFamily="18" charset="0"/>
                        </a:rPr>
                        <a:t>PAS, </a:t>
                      </a:r>
                      <a:r>
                        <a:rPr lang="fr-FR" sz="1600" kern="1200" dirty="0" err="1">
                          <a:solidFill>
                            <a:schemeClr val="dk1"/>
                          </a:solidFill>
                          <a:effectLst/>
                          <a:latin typeface="Times New Roman" panose="02020603050405020304" pitchFamily="18" charset="0"/>
                          <a:ea typeface="+mn-ea"/>
                          <a:cs typeface="Times New Roman" panose="02020603050405020304" pitchFamily="18" charset="0"/>
                        </a:rPr>
                        <a:t>moy</a:t>
                      </a:r>
                      <a:r>
                        <a:rPr lang="fr-FR" sz="16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600" kern="1200" dirty="0" err="1">
                          <a:solidFill>
                            <a:schemeClr val="dk1"/>
                          </a:solidFill>
                          <a:effectLst/>
                          <a:latin typeface="Times New Roman" panose="02020603050405020304" pitchFamily="18" charset="0"/>
                          <a:ea typeface="+mn-ea"/>
                          <a:cs typeface="Times New Roman" panose="02020603050405020304" pitchFamily="18" charset="0"/>
                        </a:rPr>
                        <a:t>sd</a:t>
                      </a:r>
                      <a:endParaRPr lang="fr-FR" sz="1600" kern="1200" dirty="0">
                        <a:solidFill>
                          <a:schemeClr val="dk1"/>
                        </a:solidFill>
                        <a:effectLst/>
                        <a:latin typeface="Times New Roman" panose="02020603050405020304" pitchFamily="18" charset="0"/>
                        <a:ea typeface="+mn-ea"/>
                        <a:cs typeface="Times New Roman" panose="02020603050405020304" pitchFamily="18" charset="0"/>
                      </a:endParaRPr>
                    </a:p>
                    <a:p>
                      <a:r>
                        <a:rPr lang="fr-FR" sz="1600" kern="1200" dirty="0">
                          <a:solidFill>
                            <a:schemeClr val="dk1"/>
                          </a:solidFill>
                          <a:effectLst/>
                          <a:latin typeface="Times New Roman" panose="02020603050405020304" pitchFamily="18" charset="0"/>
                          <a:ea typeface="+mn-ea"/>
                          <a:cs typeface="Times New Roman" panose="02020603050405020304" pitchFamily="18" charset="0"/>
                        </a:rPr>
                        <a:t>PAS &lt; 110 </a:t>
                      </a:r>
                      <a:r>
                        <a:rPr lang="fr-FR" sz="1600" kern="1200" dirty="0" err="1">
                          <a:solidFill>
                            <a:schemeClr val="dk1"/>
                          </a:solidFill>
                          <a:effectLst/>
                          <a:latin typeface="Times New Roman" panose="02020603050405020304" pitchFamily="18" charset="0"/>
                          <a:ea typeface="+mn-ea"/>
                          <a:cs typeface="Times New Roman" panose="02020603050405020304" pitchFamily="18" charset="0"/>
                        </a:rPr>
                        <a:t>mmHg</a:t>
                      </a:r>
                      <a:r>
                        <a:rPr lang="fr-FR" sz="1600" kern="1200" dirty="0">
                          <a:solidFill>
                            <a:schemeClr val="dk1"/>
                          </a:solidFill>
                          <a:effectLst/>
                          <a:latin typeface="Times New Roman" panose="02020603050405020304" pitchFamily="18" charset="0"/>
                          <a:ea typeface="+mn-ea"/>
                          <a:cs typeface="Times New Roman" panose="02020603050405020304" pitchFamily="18" charset="0"/>
                        </a:rPr>
                        <a:t>, n (%)</a:t>
                      </a:r>
                    </a:p>
                    <a:p>
                      <a:r>
                        <a:rPr lang="fr-FR" sz="1600" kern="1200" dirty="0">
                          <a:solidFill>
                            <a:schemeClr val="dk1"/>
                          </a:solidFill>
                          <a:effectLst/>
                          <a:latin typeface="Times New Roman" panose="02020603050405020304" pitchFamily="18" charset="0"/>
                          <a:ea typeface="+mn-ea"/>
                          <a:cs typeface="Times New Roman" panose="02020603050405020304" pitchFamily="18" charset="0"/>
                        </a:rPr>
                        <a:t>SpO2, </a:t>
                      </a:r>
                      <a:r>
                        <a:rPr lang="fr-FR" sz="1600" kern="1200" dirty="0" err="1">
                          <a:solidFill>
                            <a:schemeClr val="dk1"/>
                          </a:solidFill>
                          <a:effectLst/>
                          <a:latin typeface="Times New Roman" panose="02020603050405020304" pitchFamily="18" charset="0"/>
                          <a:ea typeface="+mn-ea"/>
                          <a:cs typeface="Times New Roman" panose="02020603050405020304" pitchFamily="18" charset="0"/>
                        </a:rPr>
                        <a:t>moy</a:t>
                      </a:r>
                      <a:r>
                        <a:rPr lang="fr-FR" sz="16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600" kern="1200" dirty="0" err="1">
                          <a:solidFill>
                            <a:schemeClr val="dk1"/>
                          </a:solidFill>
                          <a:effectLst/>
                          <a:latin typeface="Times New Roman" panose="02020603050405020304" pitchFamily="18" charset="0"/>
                          <a:ea typeface="+mn-ea"/>
                          <a:cs typeface="Times New Roman" panose="02020603050405020304" pitchFamily="18" charset="0"/>
                        </a:rPr>
                        <a:t>sd</a:t>
                      </a:r>
                      <a:endParaRPr lang="fr-FR" sz="1600" kern="1200" dirty="0">
                        <a:solidFill>
                          <a:schemeClr val="dk1"/>
                        </a:solidFill>
                        <a:effectLst/>
                        <a:latin typeface="Times New Roman" panose="02020603050405020304" pitchFamily="18" charset="0"/>
                        <a:ea typeface="+mn-ea"/>
                        <a:cs typeface="Times New Roman" panose="02020603050405020304" pitchFamily="18" charset="0"/>
                      </a:endParaRPr>
                    </a:p>
                    <a:p>
                      <a:r>
                        <a:rPr lang="fr-FR" sz="1600" kern="1200" dirty="0">
                          <a:solidFill>
                            <a:schemeClr val="dk1"/>
                          </a:solidFill>
                          <a:effectLst/>
                          <a:latin typeface="Times New Roman" panose="02020603050405020304" pitchFamily="18" charset="0"/>
                          <a:ea typeface="+mn-ea"/>
                          <a:cs typeface="Times New Roman" panose="02020603050405020304" pitchFamily="18" charset="0"/>
                        </a:rPr>
                        <a:t>SpO2 &lt; 90%, n (%)</a:t>
                      </a:r>
                    </a:p>
                    <a:p>
                      <a:r>
                        <a:rPr lang="fr-FR" sz="1600" kern="1200" dirty="0">
                          <a:solidFill>
                            <a:schemeClr val="dk1"/>
                          </a:solidFill>
                          <a:effectLst/>
                          <a:latin typeface="Times New Roman" panose="02020603050405020304" pitchFamily="18" charset="0"/>
                          <a:ea typeface="+mn-ea"/>
                          <a:cs typeface="Times New Roman" panose="02020603050405020304" pitchFamily="18" charset="0"/>
                        </a:rPr>
                        <a:t>T°C, </a:t>
                      </a:r>
                      <a:r>
                        <a:rPr lang="fr-FR" sz="1600" kern="1200" dirty="0" err="1">
                          <a:solidFill>
                            <a:schemeClr val="dk1"/>
                          </a:solidFill>
                          <a:effectLst/>
                          <a:latin typeface="Times New Roman" panose="02020603050405020304" pitchFamily="18" charset="0"/>
                          <a:ea typeface="+mn-ea"/>
                          <a:cs typeface="Times New Roman" panose="02020603050405020304" pitchFamily="18" charset="0"/>
                        </a:rPr>
                        <a:t>moy</a:t>
                      </a:r>
                      <a:r>
                        <a:rPr lang="fr-FR" sz="16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600" kern="1200" dirty="0" err="1">
                          <a:solidFill>
                            <a:schemeClr val="dk1"/>
                          </a:solidFill>
                          <a:effectLst/>
                          <a:latin typeface="Times New Roman" panose="02020603050405020304" pitchFamily="18" charset="0"/>
                          <a:ea typeface="+mn-ea"/>
                          <a:cs typeface="Times New Roman" panose="02020603050405020304" pitchFamily="18" charset="0"/>
                        </a:rPr>
                        <a:t>sd</a:t>
                      </a:r>
                      <a:endParaRPr lang="fr-FR" sz="1600" kern="1200" dirty="0">
                        <a:solidFill>
                          <a:schemeClr val="dk1"/>
                        </a:solidFill>
                        <a:effectLst/>
                        <a:latin typeface="Times New Roman" panose="02020603050405020304" pitchFamily="18" charset="0"/>
                        <a:ea typeface="+mn-ea"/>
                        <a:cs typeface="Times New Roman" panose="02020603050405020304" pitchFamily="18" charset="0"/>
                      </a:endParaRPr>
                    </a:p>
                    <a:p>
                      <a:r>
                        <a:rPr lang="fr-FR" sz="1600" kern="1200" dirty="0">
                          <a:solidFill>
                            <a:schemeClr val="dk1"/>
                          </a:solidFill>
                          <a:effectLst/>
                          <a:latin typeface="Times New Roman" panose="02020603050405020304" pitchFamily="18" charset="0"/>
                          <a:ea typeface="+mn-ea"/>
                          <a:cs typeface="Times New Roman" panose="02020603050405020304" pitchFamily="18" charset="0"/>
                        </a:rPr>
                        <a:t>T°C ≥ 38.5, n (%)</a:t>
                      </a:r>
                    </a:p>
                  </a:txBody>
                  <a:tcPr/>
                </a:tc>
                <a:tc>
                  <a:txBody>
                    <a:bodyPr/>
                    <a:lstStyle/>
                    <a:p>
                      <a:r>
                        <a:rPr lang="en-US" sz="1600" kern="1200" dirty="0">
                          <a:solidFill>
                            <a:schemeClr val="dk1"/>
                          </a:solidFill>
                          <a:effectLst/>
                          <a:latin typeface="Times New Roman" panose="02020603050405020304" pitchFamily="18" charset="0"/>
                          <a:ea typeface="+mn-ea"/>
                          <a:cs typeface="Times New Roman" panose="02020603050405020304" pitchFamily="18" charset="0"/>
                        </a:rPr>
                        <a:t>42.6 ± 19.1</a:t>
                      </a:r>
                      <a:endParaRPr lang="fr-FR" sz="16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600" kern="1200" dirty="0">
                          <a:solidFill>
                            <a:schemeClr val="dk1"/>
                          </a:solidFill>
                          <a:effectLst/>
                          <a:latin typeface="Times New Roman" panose="02020603050405020304" pitchFamily="18" charset="0"/>
                          <a:ea typeface="+mn-ea"/>
                          <a:cs typeface="Times New Roman" panose="02020603050405020304" pitchFamily="18" charset="0"/>
                        </a:rPr>
                        <a:t>84/6, 14 :1</a:t>
                      </a:r>
                      <a:endParaRPr lang="fr-FR" sz="16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en-US" sz="16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600" kern="1200" dirty="0">
                          <a:solidFill>
                            <a:schemeClr val="dk1"/>
                          </a:solidFill>
                          <a:effectLst/>
                          <a:latin typeface="Times New Roman" panose="02020603050405020304" pitchFamily="18" charset="0"/>
                          <a:ea typeface="+mn-ea"/>
                          <a:cs typeface="Times New Roman" panose="02020603050405020304" pitchFamily="18" charset="0"/>
                        </a:rPr>
                        <a:t>21 (23.3%)</a:t>
                      </a:r>
                      <a:endParaRPr lang="fr-FR" sz="16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600" kern="1200" dirty="0">
                          <a:solidFill>
                            <a:schemeClr val="dk1"/>
                          </a:solidFill>
                          <a:effectLst/>
                          <a:latin typeface="Times New Roman" panose="02020603050405020304" pitchFamily="18" charset="0"/>
                          <a:ea typeface="+mn-ea"/>
                          <a:cs typeface="Times New Roman" panose="02020603050405020304" pitchFamily="18" charset="0"/>
                        </a:rPr>
                        <a:t>33 (36.7%)</a:t>
                      </a:r>
                      <a:endParaRPr lang="fr-FR" sz="16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600" kern="1200" dirty="0">
                          <a:solidFill>
                            <a:schemeClr val="dk1"/>
                          </a:solidFill>
                          <a:effectLst/>
                          <a:latin typeface="Times New Roman" panose="02020603050405020304" pitchFamily="18" charset="0"/>
                          <a:ea typeface="+mn-ea"/>
                          <a:cs typeface="Times New Roman" panose="02020603050405020304" pitchFamily="18" charset="0"/>
                        </a:rPr>
                        <a:t>15 (16.7%)</a:t>
                      </a:r>
                      <a:endParaRPr lang="fr-FR" sz="16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600" kern="1200" dirty="0">
                          <a:solidFill>
                            <a:schemeClr val="dk1"/>
                          </a:solidFill>
                          <a:effectLst/>
                          <a:latin typeface="Times New Roman" panose="02020603050405020304" pitchFamily="18" charset="0"/>
                          <a:ea typeface="+mn-ea"/>
                          <a:cs typeface="Times New Roman" panose="02020603050405020304" pitchFamily="18" charset="0"/>
                        </a:rPr>
                        <a:t>38 (42.2%)</a:t>
                      </a:r>
                      <a:endParaRPr lang="fr-FR" sz="16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600" kern="1200" dirty="0">
                          <a:solidFill>
                            <a:schemeClr val="dk1"/>
                          </a:solidFill>
                          <a:effectLst/>
                          <a:latin typeface="Times New Roman" panose="02020603050405020304" pitchFamily="18" charset="0"/>
                          <a:ea typeface="+mn-ea"/>
                          <a:cs typeface="Times New Roman" panose="02020603050405020304" pitchFamily="18" charset="0"/>
                        </a:rPr>
                        <a:t>4 (4.4%)</a:t>
                      </a:r>
                      <a:endParaRPr lang="fr-FR" sz="16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en-US" sz="16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600" kern="1200" dirty="0">
                          <a:solidFill>
                            <a:schemeClr val="dk1"/>
                          </a:solidFill>
                          <a:effectLst/>
                          <a:latin typeface="Times New Roman" panose="02020603050405020304" pitchFamily="18" charset="0"/>
                          <a:ea typeface="+mn-ea"/>
                          <a:cs typeface="Times New Roman" panose="02020603050405020304" pitchFamily="18" charset="0"/>
                        </a:rPr>
                        <a:t>6.4±1.9</a:t>
                      </a:r>
                      <a:endParaRPr lang="fr-FR" sz="16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600" kern="1200" dirty="0">
                          <a:solidFill>
                            <a:schemeClr val="dk1"/>
                          </a:solidFill>
                          <a:effectLst/>
                          <a:latin typeface="Times New Roman" panose="02020603050405020304" pitchFamily="18" charset="0"/>
                          <a:ea typeface="+mn-ea"/>
                          <a:cs typeface="Times New Roman" panose="02020603050405020304" pitchFamily="18" charset="0"/>
                        </a:rPr>
                        <a:t>24 (26.7%)</a:t>
                      </a:r>
                      <a:endParaRPr lang="fr-FR" sz="16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600" kern="1200" dirty="0">
                          <a:solidFill>
                            <a:schemeClr val="dk1"/>
                          </a:solidFill>
                          <a:effectLst/>
                          <a:latin typeface="Times New Roman" panose="02020603050405020304" pitchFamily="18" charset="0"/>
                          <a:ea typeface="+mn-ea"/>
                          <a:cs typeface="Times New Roman" panose="02020603050405020304" pitchFamily="18" charset="0"/>
                        </a:rPr>
                        <a:t>66 (73.3%)</a:t>
                      </a:r>
                    </a:p>
                    <a:p>
                      <a:r>
                        <a:rPr lang="en-US" sz="1600" kern="1200" dirty="0">
                          <a:solidFill>
                            <a:schemeClr val="dk1"/>
                          </a:solidFill>
                          <a:effectLst/>
                          <a:latin typeface="Times New Roman" panose="02020603050405020304" pitchFamily="18" charset="0"/>
                          <a:ea typeface="+mn-ea"/>
                          <a:cs typeface="Times New Roman" panose="02020603050405020304" pitchFamily="18" charset="0"/>
                        </a:rPr>
                        <a:t>29 (32.2%)</a:t>
                      </a:r>
                      <a:endParaRPr lang="fr-FR" sz="16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600" kern="1200" dirty="0">
                          <a:solidFill>
                            <a:schemeClr val="dk1"/>
                          </a:solidFill>
                          <a:effectLst/>
                          <a:latin typeface="Times New Roman" panose="02020603050405020304" pitchFamily="18" charset="0"/>
                          <a:ea typeface="+mn-ea"/>
                          <a:cs typeface="Times New Roman" panose="02020603050405020304" pitchFamily="18" charset="0"/>
                        </a:rPr>
                        <a:t>21 (23.3)</a:t>
                      </a:r>
                      <a:endParaRPr lang="fr-FR" sz="16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600" kern="1200" dirty="0">
                          <a:solidFill>
                            <a:schemeClr val="dk1"/>
                          </a:solidFill>
                          <a:effectLst/>
                          <a:latin typeface="Times New Roman" panose="02020603050405020304" pitchFamily="18" charset="0"/>
                          <a:ea typeface="+mn-ea"/>
                          <a:cs typeface="Times New Roman" panose="02020603050405020304" pitchFamily="18" charset="0"/>
                        </a:rPr>
                        <a:t>40 (44.4)</a:t>
                      </a:r>
                    </a:p>
                    <a:p>
                      <a:endParaRPr lang="en-US" sz="16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600" kern="1200" dirty="0">
                          <a:solidFill>
                            <a:schemeClr val="dk1"/>
                          </a:solidFill>
                          <a:effectLst/>
                          <a:latin typeface="Times New Roman" panose="02020603050405020304" pitchFamily="18" charset="0"/>
                          <a:ea typeface="+mn-ea"/>
                          <a:cs typeface="Times New Roman" panose="02020603050405020304" pitchFamily="18" charset="0"/>
                        </a:rPr>
                        <a:t>114.3±21.1</a:t>
                      </a:r>
                      <a:endParaRPr lang="fr-FR" sz="16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600" kern="1200" dirty="0">
                          <a:solidFill>
                            <a:schemeClr val="dk1"/>
                          </a:solidFill>
                          <a:effectLst/>
                          <a:latin typeface="Times New Roman" panose="02020603050405020304" pitchFamily="18" charset="0"/>
                          <a:ea typeface="+mn-ea"/>
                          <a:cs typeface="Times New Roman" panose="02020603050405020304" pitchFamily="18" charset="0"/>
                        </a:rPr>
                        <a:t>37 (41.1)</a:t>
                      </a:r>
                    </a:p>
                    <a:p>
                      <a:r>
                        <a:rPr lang="en-US" sz="1600" kern="1200" dirty="0">
                          <a:solidFill>
                            <a:schemeClr val="dk1"/>
                          </a:solidFill>
                          <a:effectLst/>
                          <a:latin typeface="Times New Roman" panose="02020603050405020304" pitchFamily="18" charset="0"/>
                          <a:ea typeface="+mn-ea"/>
                          <a:cs typeface="Times New Roman" panose="02020603050405020304" pitchFamily="18" charset="0"/>
                        </a:rPr>
                        <a:t>96.1±5.1</a:t>
                      </a:r>
                      <a:endParaRPr lang="fr-FR" sz="16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600" kern="1200" dirty="0">
                          <a:solidFill>
                            <a:schemeClr val="dk1"/>
                          </a:solidFill>
                          <a:effectLst/>
                          <a:latin typeface="Times New Roman" panose="02020603050405020304" pitchFamily="18" charset="0"/>
                          <a:ea typeface="+mn-ea"/>
                          <a:cs typeface="Times New Roman" panose="02020603050405020304" pitchFamily="18" charset="0"/>
                        </a:rPr>
                        <a:t>10 (11.1)</a:t>
                      </a:r>
                    </a:p>
                    <a:p>
                      <a:r>
                        <a:rPr lang="en-US" sz="1600" kern="1200" dirty="0">
                          <a:solidFill>
                            <a:schemeClr val="dk1"/>
                          </a:solidFill>
                          <a:effectLst/>
                          <a:latin typeface="Times New Roman" panose="02020603050405020304" pitchFamily="18" charset="0"/>
                          <a:ea typeface="+mn-ea"/>
                          <a:cs typeface="Times New Roman" panose="02020603050405020304" pitchFamily="18" charset="0"/>
                        </a:rPr>
                        <a:t>38.1±1.4</a:t>
                      </a:r>
                      <a:endParaRPr lang="fr-FR" sz="16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600" kern="1200" dirty="0">
                          <a:solidFill>
                            <a:schemeClr val="dk1"/>
                          </a:solidFill>
                          <a:effectLst/>
                          <a:latin typeface="Times New Roman" panose="02020603050405020304" pitchFamily="18" charset="0"/>
                          <a:ea typeface="+mn-ea"/>
                          <a:cs typeface="Times New Roman" panose="02020603050405020304" pitchFamily="18" charset="0"/>
                        </a:rPr>
                        <a:t>37 (41.1)</a:t>
                      </a:r>
                      <a:endParaRPr lang="fr-FR"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377269868"/>
                  </a:ext>
                </a:extLst>
              </a:tr>
            </a:tbl>
          </a:graphicData>
        </a:graphic>
      </p:graphicFrame>
      <p:sp>
        <p:nvSpPr>
          <p:cNvPr id="5" name="ZoneTexte 4">
            <a:extLst>
              <a:ext uri="{FF2B5EF4-FFF2-40B4-BE49-F238E27FC236}">
                <a16:creationId xmlns:a16="http://schemas.microsoft.com/office/drawing/2014/main" id="{28C1BFDC-4B39-B848-AFD3-2169A0206783}"/>
              </a:ext>
            </a:extLst>
          </p:cNvPr>
          <p:cNvSpPr txBox="1"/>
          <p:nvPr/>
        </p:nvSpPr>
        <p:spPr>
          <a:xfrm>
            <a:off x="1330036" y="142504"/>
            <a:ext cx="10117777" cy="523220"/>
          </a:xfrm>
          <a:prstGeom prst="rect">
            <a:avLst/>
          </a:prstGeom>
          <a:noFill/>
        </p:spPr>
        <p:txBody>
          <a:bodyPr wrap="square" rtlCol="0">
            <a:spAutoFit/>
          </a:bodyPr>
          <a:lstStyle/>
          <a:p>
            <a:pPr algn="ctr"/>
            <a:r>
              <a:rPr lang="fr-FR" sz="2800" b="1" dirty="0">
                <a:solidFill>
                  <a:srgbClr val="FF0000"/>
                </a:solidFill>
                <a:latin typeface="Times New Roman" panose="02020603050405020304" pitchFamily="18" charset="0"/>
                <a:cs typeface="Times New Roman" panose="02020603050405020304" pitchFamily="18" charset="0"/>
              </a:rPr>
              <a:t>Données démographiques et cliniques</a:t>
            </a:r>
          </a:p>
        </p:txBody>
      </p:sp>
    </p:spTree>
    <p:extLst>
      <p:ext uri="{BB962C8B-B14F-4D97-AF65-F5344CB8AC3E}">
        <p14:creationId xmlns:p14="http://schemas.microsoft.com/office/powerpoint/2010/main" val="1840962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E758BE8E-D8D2-7247-8FBF-A5D8DF7BDBC9}"/>
              </a:ext>
            </a:extLst>
          </p:cNvPr>
          <p:cNvGraphicFramePr>
            <a:graphicFrameLocks noGrp="1"/>
          </p:cNvGraphicFramePr>
          <p:nvPr>
            <p:extLst>
              <p:ext uri="{D42A27DB-BD31-4B8C-83A1-F6EECF244321}">
                <p14:modId xmlns:p14="http://schemas.microsoft.com/office/powerpoint/2010/main" val="4254772770"/>
              </p:ext>
            </p:extLst>
          </p:nvPr>
        </p:nvGraphicFramePr>
        <p:xfrm>
          <a:off x="2115127" y="909679"/>
          <a:ext cx="8128000" cy="53949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540852656"/>
                    </a:ext>
                  </a:extLst>
                </a:gridCol>
                <a:gridCol w="4064000">
                  <a:extLst>
                    <a:ext uri="{9D8B030D-6E8A-4147-A177-3AD203B41FA5}">
                      <a16:colId xmlns:a16="http://schemas.microsoft.com/office/drawing/2014/main" val="1210402571"/>
                    </a:ext>
                  </a:extLst>
                </a:gridCol>
              </a:tblGrid>
              <a:tr h="268964">
                <a:tc>
                  <a:txBody>
                    <a:bodyPr/>
                    <a:lstStyle/>
                    <a:p>
                      <a:endParaRPr lang="fr-FR" dirty="0"/>
                    </a:p>
                  </a:txBody>
                  <a:tcPr/>
                </a:tc>
                <a:tc>
                  <a:txBody>
                    <a:bodyPr/>
                    <a:lstStyle/>
                    <a:p>
                      <a:endParaRPr lang="fr-FR"/>
                    </a:p>
                  </a:txBody>
                  <a:tcPr/>
                </a:tc>
                <a:extLst>
                  <a:ext uri="{0D108BD9-81ED-4DB2-BD59-A6C34878D82A}">
                    <a16:rowId xmlns:a16="http://schemas.microsoft.com/office/drawing/2014/main" val="1354696544"/>
                  </a:ext>
                </a:extLst>
              </a:tr>
              <a:tr h="4343384">
                <a:tc>
                  <a:txBody>
                    <a:bodyPr/>
                    <a:lstStyle/>
                    <a:p>
                      <a:r>
                        <a:rPr lang="fr-FR" sz="1800" kern="1200" dirty="0">
                          <a:solidFill>
                            <a:schemeClr val="dk1"/>
                          </a:solidFill>
                          <a:effectLst/>
                          <a:latin typeface="Times New Roman" panose="02020603050405020304" pitchFamily="18" charset="0"/>
                          <a:ea typeface="+mn-ea"/>
                          <a:cs typeface="Times New Roman" panose="02020603050405020304" pitchFamily="18" charset="0"/>
                        </a:rPr>
                        <a:t>Scanner cérébral pratiqués, n (%)</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Scanner cérébral anormal, n (%)</a:t>
                      </a:r>
                    </a:p>
                    <a:p>
                      <a:endParaRPr lang="en-US"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HSD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aigu</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n (%)</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HED, n (%)</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HIP, n (%)</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HSAt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n (%)</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HIV, n (%)</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Contusion cérébrale, n (%)</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Œdème cérébral diffus, n (%)</a:t>
                      </a:r>
                    </a:p>
                    <a:p>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Compression citernes de la base, n (%)</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Déviation ligne médiane &gt; 5 mm, n (%)</a:t>
                      </a:r>
                    </a:p>
                    <a:p>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Plaie </a:t>
                      </a:r>
                      <a:r>
                        <a:rPr lang="fr-FR" sz="1800" kern="1200" dirty="0" err="1">
                          <a:solidFill>
                            <a:schemeClr val="dk1"/>
                          </a:solidFill>
                          <a:effectLst/>
                          <a:latin typeface="Times New Roman" panose="02020603050405020304" pitchFamily="18" charset="0"/>
                          <a:ea typeface="+mn-ea"/>
                          <a:cs typeface="Times New Roman" panose="02020603050405020304" pitchFamily="18" charset="0"/>
                        </a:rPr>
                        <a:t>craniocérébrale</a:t>
                      </a:r>
                      <a:r>
                        <a:rPr lang="fr-FR" sz="1800" kern="1200" dirty="0">
                          <a:solidFill>
                            <a:schemeClr val="dk1"/>
                          </a:solidFill>
                          <a:effectLst/>
                          <a:latin typeface="Times New Roman" panose="02020603050405020304" pitchFamily="18" charset="0"/>
                          <a:ea typeface="+mn-ea"/>
                          <a:cs typeface="Times New Roman" panose="02020603050405020304" pitchFamily="18" charset="0"/>
                        </a:rPr>
                        <a:t>, n (%)</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Embarrure, n (%)</a:t>
                      </a:r>
                      <a:r>
                        <a:rPr lang="fr-FR" dirty="0">
                          <a:effectLst/>
                          <a:latin typeface="Times New Roman" panose="02020603050405020304" pitchFamily="18" charset="0"/>
                          <a:cs typeface="Times New Roman" panose="02020603050405020304" pitchFamily="18" charset="0"/>
                        </a:rPr>
                        <a:t> </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r>
                        <a:rPr lang="en-US" sz="1800" kern="1200" dirty="0">
                          <a:solidFill>
                            <a:schemeClr val="dk1"/>
                          </a:solidFill>
                          <a:effectLst/>
                          <a:latin typeface="Times New Roman" panose="02020603050405020304" pitchFamily="18" charset="0"/>
                          <a:ea typeface="+mn-ea"/>
                          <a:cs typeface="Times New Roman" panose="02020603050405020304" pitchFamily="18" charset="0"/>
                        </a:rPr>
                        <a:t>90 (100%)</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90 (100)</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en-US"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46 (51.1)</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18 (20)</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9 (10)</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56 (62.2)</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17 (18.9)</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43 (47.8)</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19 (21.1)</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en-US"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18 (20)</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25 (27.8)</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en-US"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3 (3.3)</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4 (4.4)</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i="1" kern="1200" dirty="0">
                          <a:solidFill>
                            <a:schemeClr val="dk1"/>
                          </a:solidFill>
                          <a:effectLst/>
                          <a:latin typeface="Times New Roman" panose="02020603050405020304" pitchFamily="18" charset="0"/>
                          <a:ea typeface="+mn-ea"/>
                          <a:cs typeface="Times New Roman" panose="02020603050405020304" pitchFamily="18" charset="0"/>
                        </a:rPr>
                        <a:t> </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77269868"/>
                  </a:ext>
                </a:extLst>
              </a:tr>
            </a:tbl>
          </a:graphicData>
        </a:graphic>
      </p:graphicFrame>
      <p:sp>
        <p:nvSpPr>
          <p:cNvPr id="3" name="ZoneTexte 2">
            <a:extLst>
              <a:ext uri="{FF2B5EF4-FFF2-40B4-BE49-F238E27FC236}">
                <a16:creationId xmlns:a16="http://schemas.microsoft.com/office/drawing/2014/main" id="{4EEFEBB2-A7E1-DA4A-B755-56A55BE8798C}"/>
              </a:ext>
            </a:extLst>
          </p:cNvPr>
          <p:cNvSpPr txBox="1"/>
          <p:nvPr/>
        </p:nvSpPr>
        <p:spPr>
          <a:xfrm>
            <a:off x="1330036" y="213755"/>
            <a:ext cx="10117777" cy="523220"/>
          </a:xfrm>
          <a:prstGeom prst="rect">
            <a:avLst/>
          </a:prstGeom>
          <a:noFill/>
        </p:spPr>
        <p:txBody>
          <a:bodyPr wrap="square" rtlCol="0">
            <a:spAutoFit/>
          </a:bodyPr>
          <a:lstStyle/>
          <a:p>
            <a:pPr algn="ctr"/>
            <a:r>
              <a:rPr lang="fr-FR" sz="2800" b="1" dirty="0">
                <a:solidFill>
                  <a:srgbClr val="FF0000"/>
                </a:solidFill>
                <a:latin typeface="Times New Roman" panose="02020603050405020304" pitchFamily="18" charset="0"/>
                <a:cs typeface="Times New Roman" panose="02020603050405020304" pitchFamily="18" charset="0"/>
              </a:rPr>
              <a:t>Données scannographiques </a:t>
            </a:r>
          </a:p>
        </p:txBody>
      </p:sp>
    </p:spTree>
    <p:extLst>
      <p:ext uri="{BB962C8B-B14F-4D97-AF65-F5344CB8AC3E}">
        <p14:creationId xmlns:p14="http://schemas.microsoft.com/office/powerpoint/2010/main" val="1916140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E758BE8E-D8D2-7247-8FBF-A5D8DF7BDBC9}"/>
              </a:ext>
            </a:extLst>
          </p:cNvPr>
          <p:cNvGraphicFramePr>
            <a:graphicFrameLocks noGrp="1"/>
          </p:cNvGraphicFramePr>
          <p:nvPr>
            <p:extLst>
              <p:ext uri="{D42A27DB-BD31-4B8C-83A1-F6EECF244321}">
                <p14:modId xmlns:p14="http://schemas.microsoft.com/office/powerpoint/2010/main" val="1022267670"/>
              </p:ext>
            </p:extLst>
          </p:nvPr>
        </p:nvGraphicFramePr>
        <p:xfrm>
          <a:off x="2115127" y="909679"/>
          <a:ext cx="8128000" cy="53949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540852656"/>
                    </a:ext>
                  </a:extLst>
                </a:gridCol>
                <a:gridCol w="4064000">
                  <a:extLst>
                    <a:ext uri="{9D8B030D-6E8A-4147-A177-3AD203B41FA5}">
                      <a16:colId xmlns:a16="http://schemas.microsoft.com/office/drawing/2014/main" val="1210402571"/>
                    </a:ext>
                  </a:extLst>
                </a:gridCol>
              </a:tblGrid>
              <a:tr h="268964">
                <a:tc>
                  <a:txBody>
                    <a:bodyPr/>
                    <a:lstStyle/>
                    <a:p>
                      <a:endParaRPr lang="fr-FR" dirty="0"/>
                    </a:p>
                  </a:txBody>
                  <a:tcPr/>
                </a:tc>
                <a:tc>
                  <a:txBody>
                    <a:bodyPr/>
                    <a:lstStyle/>
                    <a:p>
                      <a:endParaRPr lang="fr-FR"/>
                    </a:p>
                  </a:txBody>
                  <a:tcPr/>
                </a:tc>
                <a:extLst>
                  <a:ext uri="{0D108BD9-81ED-4DB2-BD59-A6C34878D82A}">
                    <a16:rowId xmlns:a16="http://schemas.microsoft.com/office/drawing/2014/main" val="1354696544"/>
                  </a:ext>
                </a:extLst>
              </a:tr>
              <a:tr h="4343384">
                <a:tc>
                  <a:txBody>
                    <a:bodyPr/>
                    <a:lstStyle/>
                    <a:p>
                      <a:r>
                        <a:rPr lang="fr-FR" sz="1800" kern="1200" dirty="0">
                          <a:solidFill>
                            <a:schemeClr val="dk1"/>
                          </a:solidFill>
                          <a:effectLst/>
                          <a:latin typeface="Times New Roman" panose="02020603050405020304" pitchFamily="18" charset="0"/>
                          <a:ea typeface="+mn-ea"/>
                          <a:cs typeface="Times New Roman" panose="02020603050405020304" pitchFamily="18" charset="0"/>
                        </a:rPr>
                        <a:t>Glycémie, </a:t>
                      </a:r>
                      <a:r>
                        <a:rPr lang="fr-FR" sz="1800" kern="1200" dirty="0" err="1">
                          <a:solidFill>
                            <a:schemeClr val="dk1"/>
                          </a:solidFill>
                          <a:effectLst/>
                          <a:latin typeface="Times New Roman" panose="02020603050405020304" pitchFamily="18" charset="0"/>
                          <a:ea typeface="+mn-ea"/>
                          <a:cs typeface="Times New Roman" panose="02020603050405020304" pitchFamily="18" charset="0"/>
                        </a:rPr>
                        <a:t>moy</a:t>
                      </a:r>
                      <a:r>
                        <a:rPr lang="fr-FR" sz="18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800" kern="1200" dirty="0" err="1">
                          <a:solidFill>
                            <a:schemeClr val="dk1"/>
                          </a:solidFill>
                          <a:effectLst/>
                          <a:latin typeface="Times New Roman" panose="02020603050405020304" pitchFamily="18" charset="0"/>
                          <a:ea typeface="+mn-ea"/>
                          <a:cs typeface="Times New Roman" panose="02020603050405020304" pitchFamily="18" charset="0"/>
                        </a:rPr>
                        <a:t>sd</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Glycémie ≥ 1.26 g/l, n (%)</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Glycémie ≥ 2 g/l, n (%)</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Glycémie entre 1.26 et 1.99 g/l, n (%)</a:t>
                      </a:r>
                    </a:p>
                    <a:p>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Natrémie (</a:t>
                      </a:r>
                      <a:r>
                        <a:rPr lang="fr-FR" sz="1800" kern="1200" dirty="0" err="1">
                          <a:solidFill>
                            <a:schemeClr val="dk1"/>
                          </a:solidFill>
                          <a:effectLst/>
                          <a:latin typeface="Times New Roman" panose="02020603050405020304" pitchFamily="18" charset="0"/>
                          <a:ea typeface="+mn-ea"/>
                          <a:cs typeface="Times New Roman" panose="02020603050405020304" pitchFamily="18" charset="0"/>
                        </a:rPr>
                        <a:t>mmol</a:t>
                      </a:r>
                      <a:r>
                        <a:rPr lang="fr-FR" sz="1800" kern="1200" dirty="0">
                          <a:solidFill>
                            <a:schemeClr val="dk1"/>
                          </a:solidFill>
                          <a:effectLst/>
                          <a:latin typeface="Times New Roman" panose="02020603050405020304" pitchFamily="18" charset="0"/>
                          <a:ea typeface="+mn-ea"/>
                          <a:cs typeface="Times New Roman" panose="02020603050405020304" pitchFamily="18" charset="0"/>
                        </a:rPr>
                        <a:t>/l), </a:t>
                      </a:r>
                      <a:r>
                        <a:rPr lang="fr-FR" sz="1800" kern="1200" dirty="0" err="1">
                          <a:solidFill>
                            <a:schemeClr val="dk1"/>
                          </a:solidFill>
                          <a:effectLst/>
                          <a:latin typeface="Times New Roman" panose="02020603050405020304" pitchFamily="18" charset="0"/>
                          <a:ea typeface="+mn-ea"/>
                          <a:cs typeface="Times New Roman" panose="02020603050405020304" pitchFamily="18" charset="0"/>
                        </a:rPr>
                        <a:t>moy</a:t>
                      </a:r>
                      <a:r>
                        <a:rPr lang="fr-FR" sz="18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800" kern="1200" dirty="0" err="1">
                          <a:solidFill>
                            <a:schemeClr val="dk1"/>
                          </a:solidFill>
                          <a:effectLst/>
                          <a:latin typeface="Times New Roman" panose="02020603050405020304" pitchFamily="18" charset="0"/>
                          <a:ea typeface="+mn-ea"/>
                          <a:cs typeface="Times New Roman" panose="02020603050405020304" pitchFamily="18" charset="0"/>
                        </a:rPr>
                        <a:t>sd</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Natrémie &lt; 135 </a:t>
                      </a:r>
                      <a:r>
                        <a:rPr lang="fr-FR" sz="1800" kern="1200" dirty="0" err="1">
                          <a:solidFill>
                            <a:schemeClr val="dk1"/>
                          </a:solidFill>
                          <a:effectLst/>
                          <a:latin typeface="Times New Roman" panose="02020603050405020304" pitchFamily="18" charset="0"/>
                          <a:ea typeface="+mn-ea"/>
                          <a:cs typeface="Times New Roman" panose="02020603050405020304" pitchFamily="18" charset="0"/>
                        </a:rPr>
                        <a:t>mmol</a:t>
                      </a:r>
                      <a:r>
                        <a:rPr lang="fr-FR" sz="1800" kern="1200" dirty="0">
                          <a:solidFill>
                            <a:schemeClr val="dk1"/>
                          </a:solidFill>
                          <a:effectLst/>
                          <a:latin typeface="Times New Roman" panose="02020603050405020304" pitchFamily="18" charset="0"/>
                          <a:ea typeface="+mn-ea"/>
                          <a:cs typeface="Times New Roman" panose="02020603050405020304" pitchFamily="18" charset="0"/>
                        </a:rPr>
                        <a:t>/l, n (%)</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Natrémie &gt; 145 </a:t>
                      </a:r>
                      <a:r>
                        <a:rPr lang="fr-FR" sz="1800" kern="1200" dirty="0" err="1">
                          <a:solidFill>
                            <a:schemeClr val="dk1"/>
                          </a:solidFill>
                          <a:effectLst/>
                          <a:latin typeface="Times New Roman" panose="02020603050405020304" pitchFamily="18" charset="0"/>
                          <a:ea typeface="+mn-ea"/>
                          <a:cs typeface="Times New Roman" panose="02020603050405020304" pitchFamily="18" charset="0"/>
                        </a:rPr>
                        <a:t>mmol</a:t>
                      </a:r>
                      <a:r>
                        <a:rPr lang="fr-FR" sz="1800" kern="1200" dirty="0">
                          <a:solidFill>
                            <a:schemeClr val="dk1"/>
                          </a:solidFill>
                          <a:effectLst/>
                          <a:latin typeface="Times New Roman" panose="02020603050405020304" pitchFamily="18" charset="0"/>
                          <a:ea typeface="+mn-ea"/>
                          <a:cs typeface="Times New Roman" panose="02020603050405020304" pitchFamily="18" charset="0"/>
                        </a:rPr>
                        <a:t>/l, n (%)</a:t>
                      </a:r>
                    </a:p>
                    <a:p>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Hémoglobine (g/l), </a:t>
                      </a:r>
                      <a:r>
                        <a:rPr lang="fr-FR" sz="1800" kern="1200" dirty="0" err="1">
                          <a:solidFill>
                            <a:schemeClr val="dk1"/>
                          </a:solidFill>
                          <a:effectLst/>
                          <a:latin typeface="Times New Roman" panose="02020603050405020304" pitchFamily="18" charset="0"/>
                          <a:ea typeface="+mn-ea"/>
                          <a:cs typeface="Times New Roman" panose="02020603050405020304" pitchFamily="18" charset="0"/>
                        </a:rPr>
                        <a:t>moy</a:t>
                      </a:r>
                      <a:r>
                        <a:rPr lang="fr-FR" sz="18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800" kern="1200" dirty="0" err="1">
                          <a:solidFill>
                            <a:schemeClr val="dk1"/>
                          </a:solidFill>
                          <a:effectLst/>
                          <a:latin typeface="Times New Roman" panose="02020603050405020304" pitchFamily="18" charset="0"/>
                          <a:ea typeface="+mn-ea"/>
                          <a:cs typeface="Times New Roman" panose="02020603050405020304" pitchFamily="18" charset="0"/>
                        </a:rPr>
                        <a:t>sd</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Hémoglobine &lt; 10 g/l, n (%)</a:t>
                      </a:r>
                    </a:p>
                    <a:p>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Plaquettes (G/L), </a:t>
                      </a:r>
                      <a:r>
                        <a:rPr lang="fr-FR" sz="1800" kern="1200" dirty="0" err="1">
                          <a:solidFill>
                            <a:schemeClr val="dk1"/>
                          </a:solidFill>
                          <a:effectLst/>
                          <a:latin typeface="Times New Roman" panose="02020603050405020304" pitchFamily="18" charset="0"/>
                          <a:ea typeface="+mn-ea"/>
                          <a:cs typeface="Times New Roman" panose="02020603050405020304" pitchFamily="18" charset="0"/>
                        </a:rPr>
                        <a:t>moy</a:t>
                      </a:r>
                      <a:r>
                        <a:rPr lang="fr-FR" sz="18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800" kern="1200" dirty="0" err="1">
                          <a:solidFill>
                            <a:schemeClr val="dk1"/>
                          </a:solidFill>
                          <a:effectLst/>
                          <a:latin typeface="Times New Roman" panose="02020603050405020304" pitchFamily="18" charset="0"/>
                          <a:ea typeface="+mn-ea"/>
                          <a:cs typeface="Times New Roman" panose="02020603050405020304" pitchFamily="18" charset="0"/>
                        </a:rPr>
                        <a:t>sd</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Plaquettes &lt; 100, n (%)</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TP (%), </a:t>
                      </a:r>
                      <a:r>
                        <a:rPr lang="fr-FR" sz="1800" kern="1200" dirty="0" err="1">
                          <a:solidFill>
                            <a:schemeClr val="dk1"/>
                          </a:solidFill>
                          <a:effectLst/>
                          <a:latin typeface="Times New Roman" panose="02020603050405020304" pitchFamily="18" charset="0"/>
                          <a:ea typeface="+mn-ea"/>
                          <a:cs typeface="Times New Roman" panose="02020603050405020304" pitchFamily="18" charset="0"/>
                        </a:rPr>
                        <a:t>moy</a:t>
                      </a:r>
                      <a:r>
                        <a:rPr lang="fr-FR" sz="18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800" kern="1200" dirty="0" err="1">
                          <a:solidFill>
                            <a:schemeClr val="dk1"/>
                          </a:solidFill>
                          <a:effectLst/>
                          <a:latin typeface="Times New Roman" panose="02020603050405020304" pitchFamily="18" charset="0"/>
                          <a:ea typeface="+mn-ea"/>
                          <a:cs typeface="Times New Roman" panose="02020603050405020304" pitchFamily="18" charset="0"/>
                        </a:rPr>
                        <a:t>sd</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TP &lt; 50, n (%)</a:t>
                      </a:r>
                    </a:p>
                    <a:p>
                      <a:endParaRPr lang="en-US"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Trouble de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l’hémostase</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n (%)</a:t>
                      </a:r>
                      <a:r>
                        <a:rPr lang="fr-FR" dirty="0">
                          <a:effectLst/>
                          <a:latin typeface="Times New Roman" panose="02020603050405020304" pitchFamily="18" charset="0"/>
                          <a:cs typeface="Times New Roman" panose="02020603050405020304" pitchFamily="18" charset="0"/>
                        </a:rPr>
                        <a:t> </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r>
                        <a:rPr lang="en-US" sz="1800" kern="1200" dirty="0">
                          <a:solidFill>
                            <a:schemeClr val="dk1"/>
                          </a:solidFill>
                          <a:effectLst/>
                          <a:latin typeface="Times New Roman" panose="02020603050405020304" pitchFamily="18" charset="0"/>
                          <a:ea typeface="+mn-ea"/>
                          <a:cs typeface="Times New Roman" panose="02020603050405020304" pitchFamily="18" charset="0"/>
                        </a:rPr>
                        <a:t>1.79±0.6</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75 (83.3)</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25 (33.3)</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50 (66.67)</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en-US"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139.46±4.63</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14 (15.6)</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5 (5.6)</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en-US"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11.97±2.05</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10 (11.1)</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en-US"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196.6±75.1</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7 (7.8)</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70±16</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8 (8.9)</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en-US"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13 (14.4) </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77269868"/>
                  </a:ext>
                </a:extLst>
              </a:tr>
            </a:tbl>
          </a:graphicData>
        </a:graphic>
      </p:graphicFrame>
      <p:sp>
        <p:nvSpPr>
          <p:cNvPr id="3" name="ZoneTexte 2">
            <a:extLst>
              <a:ext uri="{FF2B5EF4-FFF2-40B4-BE49-F238E27FC236}">
                <a16:creationId xmlns:a16="http://schemas.microsoft.com/office/drawing/2014/main" id="{4EEFEBB2-A7E1-DA4A-B755-56A55BE8798C}"/>
              </a:ext>
            </a:extLst>
          </p:cNvPr>
          <p:cNvSpPr txBox="1"/>
          <p:nvPr/>
        </p:nvSpPr>
        <p:spPr>
          <a:xfrm>
            <a:off x="1330036" y="213755"/>
            <a:ext cx="10117777" cy="523220"/>
          </a:xfrm>
          <a:prstGeom prst="rect">
            <a:avLst/>
          </a:prstGeom>
          <a:noFill/>
        </p:spPr>
        <p:txBody>
          <a:bodyPr wrap="square" rtlCol="0">
            <a:spAutoFit/>
          </a:bodyPr>
          <a:lstStyle/>
          <a:p>
            <a:pPr algn="ctr"/>
            <a:r>
              <a:rPr lang="fr-FR" sz="2800" b="1" dirty="0">
                <a:solidFill>
                  <a:srgbClr val="FF0000"/>
                </a:solidFill>
                <a:latin typeface="Times New Roman" panose="02020603050405020304" pitchFamily="18" charset="0"/>
                <a:cs typeface="Times New Roman" panose="02020603050405020304" pitchFamily="18" charset="0"/>
              </a:rPr>
              <a:t>Données de laboratoire </a:t>
            </a:r>
          </a:p>
        </p:txBody>
      </p:sp>
    </p:spTree>
    <p:extLst>
      <p:ext uri="{BB962C8B-B14F-4D97-AF65-F5344CB8AC3E}">
        <p14:creationId xmlns:p14="http://schemas.microsoft.com/office/powerpoint/2010/main" val="857274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FE8819-47A3-5D48-925B-2687EE054D65}"/>
              </a:ext>
            </a:extLst>
          </p:cNvPr>
          <p:cNvSpPr>
            <a:spLocks noGrp="1"/>
          </p:cNvSpPr>
          <p:nvPr>
            <p:ph type="title"/>
          </p:nvPr>
        </p:nvSpPr>
        <p:spPr>
          <a:xfrm>
            <a:off x="1371600" y="270164"/>
            <a:ext cx="9601200" cy="846117"/>
          </a:xfrm>
        </p:spPr>
        <p:txBody>
          <a:bodyPr>
            <a:normAutofit/>
          </a:bodyPr>
          <a:lstStyle/>
          <a:p>
            <a:pPr algn="ctr"/>
            <a:r>
              <a:rPr lang="fr-FR" sz="2800" b="1" dirty="0">
                <a:solidFill>
                  <a:srgbClr val="FF0000"/>
                </a:solidFill>
                <a:latin typeface="Times New Roman" panose="02020603050405020304" pitchFamily="18" charset="0"/>
                <a:cs typeface="Times New Roman" panose="02020603050405020304" pitchFamily="18" charset="0"/>
              </a:rPr>
              <a:t>Prise en charge (1)</a:t>
            </a:r>
            <a:r>
              <a:rPr lang="fr-FR" sz="2800" dirty="0">
                <a:solidFill>
                  <a:srgbClr val="FF0000"/>
                </a:solidFill>
                <a:latin typeface="Times New Roman" panose="02020603050405020304" pitchFamily="18" charset="0"/>
                <a:cs typeface="Times New Roman" panose="02020603050405020304" pitchFamily="18" charset="0"/>
              </a:rPr>
              <a:t> </a:t>
            </a:r>
          </a:p>
        </p:txBody>
      </p:sp>
      <p:graphicFrame>
        <p:nvGraphicFramePr>
          <p:cNvPr id="3" name="Tableau 2">
            <a:extLst>
              <a:ext uri="{FF2B5EF4-FFF2-40B4-BE49-F238E27FC236}">
                <a16:creationId xmlns:a16="http://schemas.microsoft.com/office/drawing/2014/main" id="{BA644541-5A0A-8644-94C2-04916683FA39}"/>
              </a:ext>
            </a:extLst>
          </p:cNvPr>
          <p:cNvGraphicFramePr>
            <a:graphicFrameLocks noGrp="1"/>
          </p:cNvGraphicFramePr>
          <p:nvPr>
            <p:extLst>
              <p:ext uri="{D42A27DB-BD31-4B8C-83A1-F6EECF244321}">
                <p14:modId xmlns:p14="http://schemas.microsoft.com/office/powerpoint/2010/main" val="255833134"/>
              </p:ext>
            </p:extLst>
          </p:nvPr>
        </p:nvGraphicFramePr>
        <p:xfrm>
          <a:off x="2103251" y="1235036"/>
          <a:ext cx="8128000" cy="4394684"/>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695037244"/>
                    </a:ext>
                  </a:extLst>
                </a:gridCol>
                <a:gridCol w="4064000">
                  <a:extLst>
                    <a:ext uri="{9D8B030D-6E8A-4147-A177-3AD203B41FA5}">
                      <a16:colId xmlns:a16="http://schemas.microsoft.com/office/drawing/2014/main" val="3209243589"/>
                    </a:ext>
                  </a:extLst>
                </a:gridCol>
              </a:tblGrid>
              <a:tr h="376540">
                <a:tc>
                  <a:txBody>
                    <a:bodyPr/>
                    <a:lstStyle/>
                    <a:p>
                      <a:r>
                        <a:rPr lang="fr-FR" dirty="0">
                          <a:latin typeface="Times New Roman" panose="02020603050405020304" pitchFamily="18" charset="0"/>
                          <a:cs typeface="Times New Roman" panose="02020603050405020304" pitchFamily="18" charset="0"/>
                        </a:rPr>
                        <a:t>Traitement</a:t>
                      </a:r>
                    </a:p>
                  </a:txBody>
                  <a:tcPr/>
                </a:tc>
                <a:tc>
                  <a:txBody>
                    <a:bodyPr/>
                    <a:lstStyle/>
                    <a:p>
                      <a:r>
                        <a:rPr lang="fr-FR" dirty="0">
                          <a:latin typeface="Times New Roman" panose="02020603050405020304" pitchFamily="18" charset="0"/>
                          <a:cs typeface="Times New Roman" panose="02020603050405020304" pitchFamily="18" charset="0"/>
                        </a:rPr>
                        <a:t>n (%)</a:t>
                      </a:r>
                    </a:p>
                  </a:txBody>
                  <a:tcPr/>
                </a:tc>
                <a:extLst>
                  <a:ext uri="{0D108BD9-81ED-4DB2-BD59-A6C34878D82A}">
                    <a16:rowId xmlns:a16="http://schemas.microsoft.com/office/drawing/2014/main" val="801374"/>
                  </a:ext>
                </a:extLst>
              </a:tr>
              <a:tr h="376540">
                <a:tc>
                  <a:txBody>
                    <a:bodyPr/>
                    <a:lstStyle/>
                    <a:p>
                      <a:r>
                        <a:rPr lang="fr-FR" dirty="0">
                          <a:latin typeface="Times New Roman" panose="02020603050405020304" pitchFamily="18" charset="0"/>
                          <a:cs typeface="Times New Roman" panose="02020603050405020304" pitchFamily="18" charset="0"/>
                        </a:rPr>
                        <a:t>Ventilation mécanique</a:t>
                      </a:r>
                    </a:p>
                  </a:txBody>
                  <a:tcPr/>
                </a:tc>
                <a:tc>
                  <a:txBody>
                    <a:bodyPr/>
                    <a:lstStyle/>
                    <a:p>
                      <a:r>
                        <a:rPr lang="fr-FR" dirty="0">
                          <a:latin typeface="Times New Roman" panose="02020603050405020304" pitchFamily="18" charset="0"/>
                          <a:cs typeface="Times New Roman" panose="02020603050405020304" pitchFamily="18" charset="0"/>
                        </a:rPr>
                        <a:t>90 (100%)</a:t>
                      </a:r>
                    </a:p>
                  </a:txBody>
                  <a:tcPr/>
                </a:tc>
                <a:extLst>
                  <a:ext uri="{0D108BD9-81ED-4DB2-BD59-A6C34878D82A}">
                    <a16:rowId xmlns:a16="http://schemas.microsoft.com/office/drawing/2014/main" val="3324275008"/>
                  </a:ext>
                </a:extLst>
              </a:tr>
              <a:tr h="376540">
                <a:tc>
                  <a:txBody>
                    <a:bodyPr/>
                    <a:lstStyle/>
                    <a:p>
                      <a:r>
                        <a:rPr lang="fr-FR" dirty="0" err="1">
                          <a:latin typeface="Times New Roman" panose="02020603050405020304" pitchFamily="18" charset="0"/>
                          <a:cs typeface="Times New Roman" panose="02020603050405020304" pitchFamily="18" charset="0"/>
                        </a:rPr>
                        <a:t>Osmothérapie</a:t>
                      </a:r>
                      <a:r>
                        <a:rPr lang="fr-FR" dirty="0">
                          <a:latin typeface="Times New Roman" panose="02020603050405020304" pitchFamily="18" charset="0"/>
                          <a:cs typeface="Times New Roman" panose="02020603050405020304" pitchFamily="18" charset="0"/>
                        </a:rPr>
                        <a:t> (Mannitol) pdt 24h</a:t>
                      </a:r>
                    </a:p>
                  </a:txBody>
                  <a:tcPr/>
                </a:tc>
                <a:tc>
                  <a:txBody>
                    <a:bodyPr/>
                    <a:lstStyle/>
                    <a:p>
                      <a:r>
                        <a:rPr lang="fr-FR" dirty="0">
                          <a:latin typeface="Times New Roman" panose="02020603050405020304" pitchFamily="18" charset="0"/>
                          <a:cs typeface="Times New Roman" panose="02020603050405020304" pitchFamily="18" charset="0"/>
                        </a:rPr>
                        <a:t>19 (21,1%)</a:t>
                      </a:r>
                    </a:p>
                  </a:txBody>
                  <a:tcPr/>
                </a:tc>
                <a:extLst>
                  <a:ext uri="{0D108BD9-81ED-4DB2-BD59-A6C34878D82A}">
                    <a16:rowId xmlns:a16="http://schemas.microsoft.com/office/drawing/2014/main" val="3103198088"/>
                  </a:ext>
                </a:extLst>
              </a:tr>
              <a:tr h="376540">
                <a:tc>
                  <a:txBody>
                    <a:bodyPr/>
                    <a:lstStyle/>
                    <a:p>
                      <a:r>
                        <a:rPr lang="fr-FR" dirty="0">
                          <a:latin typeface="Times New Roman" panose="02020603050405020304" pitchFamily="18" charset="0"/>
                          <a:cs typeface="Times New Roman" panose="02020603050405020304" pitchFamily="18" charset="0"/>
                        </a:rPr>
                        <a:t>Remplissage vasculaire</a:t>
                      </a:r>
                    </a:p>
                  </a:txBody>
                  <a:tcPr/>
                </a:tc>
                <a:tc>
                  <a:txBody>
                    <a:bodyPr/>
                    <a:lstStyle/>
                    <a:p>
                      <a:r>
                        <a:rPr lang="fr-FR" dirty="0">
                          <a:latin typeface="Times New Roman" panose="02020603050405020304" pitchFamily="18" charset="0"/>
                          <a:cs typeface="Times New Roman" panose="02020603050405020304" pitchFamily="18" charset="0"/>
                        </a:rPr>
                        <a:t>37 (41%)</a:t>
                      </a:r>
                    </a:p>
                  </a:txBody>
                  <a:tcPr/>
                </a:tc>
                <a:extLst>
                  <a:ext uri="{0D108BD9-81ED-4DB2-BD59-A6C34878D82A}">
                    <a16:rowId xmlns:a16="http://schemas.microsoft.com/office/drawing/2014/main" val="789550318"/>
                  </a:ext>
                </a:extLst>
              </a:tr>
              <a:tr h="928454">
                <a:tc>
                  <a:txBody>
                    <a:bodyPr/>
                    <a:lstStyle/>
                    <a:p>
                      <a:r>
                        <a:rPr lang="fr-FR" dirty="0">
                          <a:latin typeface="Times New Roman" panose="02020603050405020304" pitchFamily="18" charset="0"/>
                          <a:cs typeface="Times New Roman" panose="02020603050405020304" pitchFamily="18" charset="0"/>
                        </a:rPr>
                        <a:t>Catécholamines</a:t>
                      </a:r>
                    </a:p>
                    <a:p>
                      <a:r>
                        <a:rPr lang="fr-FR" dirty="0">
                          <a:latin typeface="Times New Roman" panose="02020603050405020304" pitchFamily="18" charset="0"/>
                          <a:cs typeface="Times New Roman" panose="02020603050405020304" pitchFamily="18" charset="0"/>
                        </a:rPr>
                        <a:t>D’emblée + remplissage</a:t>
                      </a:r>
                    </a:p>
                    <a:p>
                      <a:r>
                        <a:rPr lang="fr-FR" dirty="0">
                          <a:latin typeface="Times New Roman" panose="02020603050405020304" pitchFamily="18" charset="0"/>
                          <a:cs typeface="Times New Roman" panose="02020603050405020304" pitchFamily="18" charset="0"/>
                        </a:rPr>
                        <a:t>Après non réponse au remplissage</a:t>
                      </a:r>
                    </a:p>
                  </a:txBody>
                  <a:tcPr/>
                </a:tc>
                <a:tc>
                  <a:txBody>
                    <a:bodyPr/>
                    <a:lstStyle/>
                    <a:p>
                      <a:r>
                        <a:rPr lang="fr-FR" dirty="0">
                          <a:latin typeface="Times New Roman" panose="02020603050405020304" pitchFamily="18" charset="0"/>
                          <a:cs typeface="Times New Roman" panose="02020603050405020304" pitchFamily="18" charset="0"/>
                        </a:rPr>
                        <a:t>14/37 (37,8%)</a:t>
                      </a:r>
                    </a:p>
                    <a:p>
                      <a:r>
                        <a:rPr lang="fr-FR" dirty="0">
                          <a:latin typeface="Times New Roman" panose="02020603050405020304" pitchFamily="18" charset="0"/>
                          <a:cs typeface="Times New Roman" panose="02020603050405020304" pitchFamily="18" charset="0"/>
                        </a:rPr>
                        <a:t>11 car PAS &lt; 90 </a:t>
                      </a:r>
                      <a:r>
                        <a:rPr lang="fr-FR" dirty="0" err="1">
                          <a:latin typeface="Times New Roman" panose="02020603050405020304" pitchFamily="18" charset="0"/>
                          <a:cs typeface="Times New Roman" panose="02020603050405020304" pitchFamily="18" charset="0"/>
                        </a:rPr>
                        <a:t>mmHg</a:t>
                      </a:r>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3</a:t>
                      </a:r>
                    </a:p>
                  </a:txBody>
                  <a:tcPr/>
                </a:tc>
                <a:extLst>
                  <a:ext uri="{0D108BD9-81ED-4DB2-BD59-A6C34878D82A}">
                    <a16:rowId xmlns:a16="http://schemas.microsoft.com/office/drawing/2014/main" val="3817054087"/>
                  </a:ext>
                </a:extLst>
              </a:tr>
              <a:tr h="376540">
                <a:tc>
                  <a:txBody>
                    <a:bodyPr/>
                    <a:lstStyle/>
                    <a:p>
                      <a:r>
                        <a:rPr lang="fr-FR" dirty="0">
                          <a:latin typeface="Times New Roman" panose="02020603050405020304" pitchFamily="18" charset="0"/>
                          <a:cs typeface="Times New Roman" panose="02020603050405020304" pitchFamily="18" charset="0"/>
                        </a:rPr>
                        <a:t>Transfusion CCG</a:t>
                      </a:r>
                    </a:p>
                  </a:txBody>
                  <a:tcPr/>
                </a:tc>
                <a:tc>
                  <a:txBody>
                    <a:bodyPr/>
                    <a:lstStyle/>
                    <a:p>
                      <a:r>
                        <a:rPr lang="fr-FR" dirty="0">
                          <a:latin typeface="Times New Roman" panose="02020603050405020304" pitchFamily="18" charset="0"/>
                          <a:cs typeface="Times New Roman" panose="02020603050405020304" pitchFamily="18" charset="0"/>
                        </a:rPr>
                        <a:t>14 (15,6%): 10 </a:t>
                      </a:r>
                      <a:r>
                        <a:rPr lang="fr-FR" dirty="0" err="1">
                          <a:latin typeface="Times New Roman" panose="02020603050405020304" pitchFamily="18" charset="0"/>
                          <a:cs typeface="Times New Roman" panose="02020603050405020304" pitchFamily="18" charset="0"/>
                        </a:rPr>
                        <a:t>Hb</a:t>
                      </a:r>
                      <a:r>
                        <a:rPr lang="fr-FR" dirty="0">
                          <a:latin typeface="Times New Roman" panose="02020603050405020304" pitchFamily="18" charset="0"/>
                          <a:cs typeface="Times New Roman" panose="02020603050405020304" pitchFamily="18" charset="0"/>
                        </a:rPr>
                        <a:t>&lt;10 + 4 en </a:t>
                      </a:r>
                      <a:r>
                        <a:rPr lang="fr-FR" dirty="0" err="1">
                          <a:latin typeface="Times New Roman" panose="02020603050405020304" pitchFamily="18" charset="0"/>
                          <a:cs typeface="Times New Roman" panose="02020603050405020304" pitchFamily="18" charset="0"/>
                        </a:rPr>
                        <a:t>perop</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17586336"/>
                  </a:ext>
                </a:extLst>
              </a:tr>
              <a:tr h="1206990">
                <a:tc>
                  <a:txBody>
                    <a:bodyPr/>
                    <a:lstStyle/>
                    <a:p>
                      <a:r>
                        <a:rPr lang="fr-FR" dirty="0">
                          <a:latin typeface="Times New Roman" panose="02020603050405020304" pitchFamily="18" charset="0"/>
                          <a:cs typeface="Times New Roman" panose="02020603050405020304" pitchFamily="18" charset="0"/>
                        </a:rPr>
                        <a:t>Transfusion CCP</a:t>
                      </a:r>
                    </a:p>
                  </a:txBody>
                  <a:tcPr/>
                </a:tc>
                <a:tc>
                  <a:txBody>
                    <a:bodyPr/>
                    <a:lstStyle/>
                    <a:p>
                      <a:r>
                        <a:rPr lang="fr-FR" dirty="0">
                          <a:latin typeface="Times New Roman" panose="02020603050405020304" pitchFamily="18" charset="0"/>
                          <a:cs typeface="Times New Roman" panose="02020603050405020304" pitchFamily="18" charset="0"/>
                        </a:rPr>
                        <a:t>11 (12,2%): 6 </a:t>
                      </a:r>
                      <a:r>
                        <a:rPr lang="fr-FR" dirty="0" err="1">
                          <a:latin typeface="Times New Roman" panose="02020603050405020304" pitchFamily="18" charset="0"/>
                          <a:cs typeface="Times New Roman" panose="02020603050405020304" pitchFamily="18" charset="0"/>
                        </a:rPr>
                        <a:t>antiagrég</a:t>
                      </a:r>
                      <a:r>
                        <a:rPr lang="fr-FR" dirty="0">
                          <a:latin typeface="Times New Roman" panose="02020603050405020304" pitchFamily="18" charset="0"/>
                          <a:cs typeface="Times New Roman" panose="02020603050405020304" pitchFamily="18" charset="0"/>
                        </a:rPr>
                        <a:t> + intervention</a:t>
                      </a:r>
                    </a:p>
                    <a:p>
                      <a:r>
                        <a:rPr lang="fr-FR" dirty="0">
                          <a:latin typeface="Times New Roman" panose="02020603050405020304" pitchFamily="18" charset="0"/>
                          <a:cs typeface="Times New Roman" panose="02020603050405020304" pitchFamily="18" charset="0"/>
                        </a:rPr>
                        <a:t>5 thrombopénies sévère et/ou opérés</a:t>
                      </a:r>
                    </a:p>
                    <a:p>
                      <a:r>
                        <a:rPr lang="fr-FR" dirty="0">
                          <a:latin typeface="Times New Roman" panose="02020603050405020304" pitchFamily="18" charset="0"/>
                          <a:cs typeface="Times New Roman" panose="02020603050405020304" pitchFamily="18" charset="0"/>
                        </a:rPr>
                        <a:t>2 thrombopénies peu sévère non opérés, non pas été transfusés</a:t>
                      </a:r>
                    </a:p>
                  </a:txBody>
                  <a:tcPr/>
                </a:tc>
                <a:extLst>
                  <a:ext uri="{0D108BD9-81ED-4DB2-BD59-A6C34878D82A}">
                    <a16:rowId xmlns:a16="http://schemas.microsoft.com/office/drawing/2014/main" val="1056505127"/>
                  </a:ext>
                </a:extLst>
              </a:tr>
              <a:tr h="376540">
                <a:tc>
                  <a:txBody>
                    <a:bodyPr/>
                    <a:lstStyle/>
                    <a:p>
                      <a:r>
                        <a:rPr lang="fr-FR" dirty="0">
                          <a:latin typeface="Times New Roman" panose="02020603050405020304" pitchFamily="18" charset="0"/>
                          <a:cs typeface="Times New Roman" panose="02020603050405020304" pitchFamily="18" charset="0"/>
                        </a:rPr>
                        <a:t>Transfusion PFC</a:t>
                      </a:r>
                    </a:p>
                  </a:txBody>
                  <a:tcPr/>
                </a:tc>
                <a:tc>
                  <a:txBody>
                    <a:bodyPr/>
                    <a:lstStyle/>
                    <a:p>
                      <a:r>
                        <a:rPr lang="fr-FR" dirty="0">
                          <a:latin typeface="Times New Roman" panose="02020603050405020304" pitchFamily="18" charset="0"/>
                          <a:cs typeface="Times New Roman" panose="02020603050405020304" pitchFamily="18" charset="0"/>
                        </a:rPr>
                        <a:t>8 (9%) pour TP&lt;50%</a:t>
                      </a:r>
                    </a:p>
                  </a:txBody>
                  <a:tcPr/>
                </a:tc>
                <a:extLst>
                  <a:ext uri="{0D108BD9-81ED-4DB2-BD59-A6C34878D82A}">
                    <a16:rowId xmlns:a16="http://schemas.microsoft.com/office/drawing/2014/main" val="1793112012"/>
                  </a:ext>
                </a:extLst>
              </a:tr>
            </a:tbl>
          </a:graphicData>
        </a:graphic>
      </p:graphicFrame>
    </p:spTree>
    <p:extLst>
      <p:ext uri="{BB962C8B-B14F-4D97-AF65-F5344CB8AC3E}">
        <p14:creationId xmlns:p14="http://schemas.microsoft.com/office/powerpoint/2010/main" val="2112078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4535BB-6FD1-0F40-BBEE-6941807CB9E4}"/>
              </a:ext>
            </a:extLst>
          </p:cNvPr>
          <p:cNvSpPr>
            <a:spLocks noGrp="1"/>
          </p:cNvSpPr>
          <p:nvPr>
            <p:ph type="title"/>
          </p:nvPr>
        </p:nvSpPr>
        <p:spPr>
          <a:xfrm>
            <a:off x="776042" y="1099315"/>
            <a:ext cx="9612971" cy="1512425"/>
          </a:xfrm>
        </p:spPr>
        <p:txBody>
          <a:bodyPr>
            <a:normAutofit/>
          </a:bodyPr>
          <a:lstStyle/>
          <a:p>
            <a:pPr algn="ctr"/>
            <a:r>
              <a:rPr lang="fr-FR" sz="6000" b="1" dirty="0">
                <a:latin typeface="Times New Roman" panose="02020603050405020304" pitchFamily="18" charset="0"/>
                <a:cs typeface="Times New Roman" panose="02020603050405020304" pitchFamily="18" charset="0"/>
              </a:rPr>
              <a:t>INTRODUCTION</a:t>
            </a:r>
          </a:p>
        </p:txBody>
      </p:sp>
      <p:sp>
        <p:nvSpPr>
          <p:cNvPr id="3" name="Espace réservé du texte 2">
            <a:extLst>
              <a:ext uri="{FF2B5EF4-FFF2-40B4-BE49-F238E27FC236}">
                <a16:creationId xmlns:a16="http://schemas.microsoft.com/office/drawing/2014/main" id="{A2119491-904D-4346-94DE-63B9B0814DC6}"/>
              </a:ext>
            </a:extLst>
          </p:cNvPr>
          <p:cNvSpPr>
            <a:spLocks noGrp="1"/>
          </p:cNvSpPr>
          <p:nvPr>
            <p:ph type="body" idx="1"/>
          </p:nvPr>
        </p:nvSpPr>
        <p:spPr>
          <a:xfrm>
            <a:off x="776042" y="3511249"/>
            <a:ext cx="9612971" cy="1143324"/>
          </a:xfrm>
        </p:spPr>
        <p:txBody>
          <a:bodyPr>
            <a:normAutofit fontScale="92500" lnSpcReduction="10000"/>
          </a:bodyPr>
          <a:lstStyle/>
          <a:p>
            <a:pPr marL="0" indent="0" algn="l" defTabSz="914400" rtl="0" eaLnBrk="1" latinLnBrk="0" hangingPunct="1">
              <a:lnSpc>
                <a:spcPct val="112000"/>
              </a:lnSpc>
              <a:spcBef>
                <a:spcPts val="0"/>
              </a:spcBef>
              <a:spcAft>
                <a:spcPts val="0"/>
              </a:spcAft>
              <a:buFont typeface="Franklin Gothic Book" panose="020B0503020102020204" pitchFamily="34" charset="0"/>
              <a:buNone/>
            </a:pPr>
            <a:r>
              <a:rPr lang="fr-FR" dirty="0">
                <a:latin typeface="Times New Roman" panose="02020603050405020304" pitchFamily="18" charset="0"/>
                <a:cs typeface="Times New Roman" panose="02020603050405020304" pitchFamily="18" charset="0"/>
              </a:rPr>
              <a:t>Problématique</a:t>
            </a:r>
          </a:p>
          <a:p>
            <a:pPr marL="0" indent="0" algn="l" defTabSz="914400" rtl="0" eaLnBrk="1" latinLnBrk="0" hangingPunct="1">
              <a:lnSpc>
                <a:spcPct val="112000"/>
              </a:lnSpc>
              <a:spcBef>
                <a:spcPts val="0"/>
              </a:spcBef>
              <a:spcAft>
                <a:spcPts val="0"/>
              </a:spcAft>
              <a:buFont typeface="Franklin Gothic Book" panose="020B0503020102020204" pitchFamily="34" charset="0"/>
              <a:buNone/>
            </a:pPr>
            <a:r>
              <a:rPr lang="fr-FR" dirty="0">
                <a:latin typeface="Times New Roman" panose="02020603050405020304" pitchFamily="18" charset="0"/>
                <a:cs typeface="Times New Roman" panose="02020603050405020304" pitchFamily="18" charset="0"/>
              </a:rPr>
              <a:t>Questions</a:t>
            </a:r>
          </a:p>
          <a:p>
            <a:pPr marL="0" indent="0" algn="l" defTabSz="914400" rtl="0" eaLnBrk="1" latinLnBrk="0" hangingPunct="1">
              <a:lnSpc>
                <a:spcPct val="112000"/>
              </a:lnSpc>
              <a:spcBef>
                <a:spcPts val="0"/>
              </a:spcBef>
              <a:spcAft>
                <a:spcPts val="0"/>
              </a:spcAft>
              <a:buFont typeface="Franklin Gothic Book" panose="020B0503020102020204" pitchFamily="34" charset="0"/>
              <a:buNone/>
            </a:pPr>
            <a:r>
              <a:rPr lang="fr-FR" dirty="0">
                <a:latin typeface="Times New Roman" panose="02020603050405020304" pitchFamily="18" charset="0"/>
                <a:cs typeface="Times New Roman" panose="02020603050405020304" pitchFamily="18" charset="0"/>
              </a:rPr>
              <a:t>Objectifs</a:t>
            </a:r>
          </a:p>
        </p:txBody>
      </p:sp>
    </p:spTree>
    <p:extLst>
      <p:ext uri="{BB962C8B-B14F-4D97-AF65-F5344CB8AC3E}">
        <p14:creationId xmlns:p14="http://schemas.microsoft.com/office/powerpoint/2010/main" val="3126483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3" name="Tableau 2">
                <a:extLst>
                  <a:ext uri="{FF2B5EF4-FFF2-40B4-BE49-F238E27FC236}">
                    <a16:creationId xmlns:a16="http://schemas.microsoft.com/office/drawing/2014/main" id="{93B35AF6-B387-3649-B2F1-790253D58BAA}"/>
                  </a:ext>
                </a:extLst>
              </p:cNvPr>
              <p:cNvGraphicFramePr>
                <a:graphicFrameLocks noGrp="1"/>
              </p:cNvGraphicFramePr>
              <p:nvPr>
                <p:extLst>
                  <p:ext uri="{D42A27DB-BD31-4B8C-83A1-F6EECF244321}">
                    <p14:modId xmlns:p14="http://schemas.microsoft.com/office/powerpoint/2010/main" val="2928141971"/>
                  </p:ext>
                </p:extLst>
              </p:nvPr>
            </p:nvGraphicFramePr>
            <p:xfrm>
              <a:off x="2032000" y="1313426"/>
              <a:ext cx="8128000" cy="38608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695037244"/>
                        </a:ext>
                      </a:extLst>
                    </a:gridCol>
                    <a:gridCol w="4064000">
                      <a:extLst>
                        <a:ext uri="{9D8B030D-6E8A-4147-A177-3AD203B41FA5}">
                          <a16:colId xmlns:a16="http://schemas.microsoft.com/office/drawing/2014/main" val="3209243589"/>
                        </a:ext>
                      </a:extLst>
                    </a:gridCol>
                  </a:tblGrid>
                  <a:tr h="370840">
                    <a:tc>
                      <a:txBody>
                        <a:bodyPr/>
                        <a:lstStyle/>
                        <a:p>
                          <a:r>
                            <a:rPr lang="fr-FR" dirty="0">
                              <a:latin typeface="Times New Roman" panose="02020603050405020304" pitchFamily="18" charset="0"/>
                              <a:cs typeface="Times New Roman" panose="02020603050405020304" pitchFamily="18" charset="0"/>
                            </a:rPr>
                            <a:t>Traitement</a:t>
                          </a:r>
                        </a:p>
                      </a:txBody>
                      <a:tcPr/>
                    </a:tc>
                    <a:tc>
                      <a:txBody>
                        <a:bodyPr/>
                        <a:lstStyle/>
                        <a:p>
                          <a:r>
                            <a:rPr lang="fr-FR" dirty="0">
                              <a:latin typeface="Times New Roman" panose="02020603050405020304" pitchFamily="18" charset="0"/>
                              <a:cs typeface="Times New Roman" panose="02020603050405020304" pitchFamily="18" charset="0"/>
                            </a:rPr>
                            <a:t>n (%)</a:t>
                          </a:r>
                        </a:p>
                      </a:txBody>
                      <a:tcPr/>
                    </a:tc>
                    <a:extLst>
                      <a:ext uri="{0D108BD9-81ED-4DB2-BD59-A6C34878D82A}">
                        <a16:rowId xmlns:a16="http://schemas.microsoft.com/office/drawing/2014/main" val="801374"/>
                      </a:ext>
                    </a:extLst>
                  </a:tr>
                  <a:tr h="370840">
                    <a:tc>
                      <a:txBody>
                        <a:bodyPr/>
                        <a:lstStyle/>
                        <a:p>
                          <a:r>
                            <a:rPr lang="fr-FR" dirty="0">
                              <a:latin typeface="Times New Roman" panose="02020603050405020304" pitchFamily="18" charset="0"/>
                              <a:cs typeface="Times New Roman" panose="02020603050405020304" pitchFamily="18" charset="0"/>
                            </a:rPr>
                            <a:t>Neuro-sédation: Barbituriques (72h)</a:t>
                          </a:r>
                        </a:p>
                      </a:txBody>
                      <a:tcPr/>
                    </a:tc>
                    <a:tc>
                      <a:txBody>
                        <a:bodyPr/>
                        <a:lstStyle/>
                        <a:p>
                          <a:r>
                            <a:rPr lang="fr-FR" dirty="0">
                              <a:latin typeface="Times New Roman" panose="02020603050405020304" pitchFamily="18" charset="0"/>
                              <a:cs typeface="Times New Roman" panose="02020603050405020304" pitchFamily="18" charset="0"/>
                            </a:rPr>
                            <a:t>19 (21,1%)</a:t>
                          </a:r>
                        </a:p>
                      </a:txBody>
                      <a:tcPr/>
                    </a:tc>
                    <a:extLst>
                      <a:ext uri="{0D108BD9-81ED-4DB2-BD59-A6C34878D82A}">
                        <a16:rowId xmlns:a16="http://schemas.microsoft.com/office/drawing/2014/main" val="3324275008"/>
                      </a:ext>
                    </a:extLst>
                  </a:tr>
                  <a:tr h="370840">
                    <a:tc>
                      <a:txBody>
                        <a:bodyPr/>
                        <a:lstStyle/>
                        <a:p>
                          <a:r>
                            <a:rPr lang="fr-FR" dirty="0">
                              <a:latin typeface="Times New Roman" panose="02020603050405020304" pitchFamily="18" charset="0"/>
                              <a:cs typeface="Times New Roman" panose="02020603050405020304" pitchFamily="18" charset="0"/>
                            </a:rPr>
                            <a:t>Neuro-sédation: </a:t>
                          </a:r>
                          <a:r>
                            <a:rPr lang="fr-FR" dirty="0" err="1">
                              <a:latin typeface="Times New Roman" panose="02020603050405020304" pitchFamily="18" charset="0"/>
                              <a:cs typeface="Times New Roman" panose="02020603050405020304" pitchFamily="18" charset="0"/>
                            </a:rPr>
                            <a:t>Midazolam</a:t>
                          </a:r>
                          <a:r>
                            <a:rPr lang="fr-FR" dirty="0">
                              <a:latin typeface="Times New Roman" panose="02020603050405020304" pitchFamily="18" charset="0"/>
                              <a:cs typeface="Times New Roman" panose="02020603050405020304" pitchFamily="18" charset="0"/>
                            </a:rPr>
                            <a:t>  </a:t>
                          </a:r>
                        </a:p>
                      </a:txBody>
                      <a:tcPr/>
                    </a:tc>
                    <a:tc>
                      <a:txBody>
                        <a:bodyPr/>
                        <a:lstStyle/>
                        <a:p>
                          <a:r>
                            <a:rPr lang="fr-FR" dirty="0">
                              <a:latin typeface="Times New Roman" panose="02020603050405020304" pitchFamily="18" charset="0"/>
                              <a:cs typeface="Times New Roman" panose="02020603050405020304" pitchFamily="18" charset="0"/>
                            </a:rPr>
                            <a:t>71 (78,8%)</a:t>
                          </a:r>
                        </a:p>
                      </a:txBody>
                      <a:tcPr/>
                    </a:tc>
                    <a:extLst>
                      <a:ext uri="{0D108BD9-81ED-4DB2-BD59-A6C34878D82A}">
                        <a16:rowId xmlns:a16="http://schemas.microsoft.com/office/drawing/2014/main" val="3103198088"/>
                      </a:ext>
                    </a:extLst>
                  </a:tr>
                  <a:tr h="370840">
                    <a:tc>
                      <a:txBody>
                        <a:bodyPr/>
                        <a:lstStyle/>
                        <a:p>
                          <a:r>
                            <a:rPr lang="fr-FR" dirty="0">
                              <a:latin typeface="Times New Roman" panose="02020603050405020304" pitchFamily="18" charset="0"/>
                              <a:cs typeface="Times New Roman" panose="02020603050405020304" pitchFamily="18" charset="0"/>
                            </a:rPr>
                            <a:t>Insuline s/c selon glycémie capillaire </a:t>
                          </a:r>
                        </a:p>
                      </a:txBody>
                      <a:tcPr/>
                    </a:tc>
                    <a:tc>
                      <a:txBody>
                        <a:bodyPr/>
                        <a:lstStyle/>
                        <a:p>
                          <a:r>
                            <a:rPr lang="fr-FR" dirty="0">
                              <a:latin typeface="Times New Roman" panose="02020603050405020304" pitchFamily="18" charset="0"/>
                              <a:cs typeface="Times New Roman" panose="02020603050405020304" pitchFamily="18" charset="0"/>
                            </a:rPr>
                            <a:t>Schéma appliqué à tous les malades</a:t>
                          </a:r>
                        </a:p>
                      </a:txBody>
                      <a:tcPr/>
                    </a:tc>
                    <a:extLst>
                      <a:ext uri="{0D108BD9-81ED-4DB2-BD59-A6C34878D82A}">
                        <a16:rowId xmlns:a16="http://schemas.microsoft.com/office/drawing/2014/main" val="789550318"/>
                      </a:ext>
                    </a:extLst>
                  </a:tr>
                  <a:tr h="370840">
                    <a:tc>
                      <a:txBody>
                        <a:bodyPr/>
                        <a:lstStyle/>
                        <a:p>
                          <a:r>
                            <a:rPr lang="fr-FR" dirty="0">
                              <a:latin typeface="Times New Roman" panose="02020603050405020304" pitchFamily="18" charset="0"/>
                              <a:cs typeface="Times New Roman" panose="02020603050405020304" pitchFamily="18" charset="0"/>
                            </a:rPr>
                            <a:t>Alimentation artificielle (débutée 4</a:t>
                          </a:r>
                          <a:r>
                            <a:rPr lang="fr-FR" baseline="30000" dirty="0">
                              <a:latin typeface="Times New Roman" panose="02020603050405020304" pitchFamily="18" charset="0"/>
                              <a:cs typeface="Times New Roman" panose="02020603050405020304" pitchFamily="18" charset="0"/>
                            </a:rPr>
                            <a:t>ème</a:t>
                          </a:r>
                          <a:r>
                            <a:rPr lang="fr-FR" dirty="0">
                              <a:latin typeface="Times New Roman" panose="02020603050405020304" pitchFamily="18" charset="0"/>
                              <a:cs typeface="Times New Roman" panose="02020603050405020304" pitchFamily="18" charset="0"/>
                            </a:rPr>
                            <a:t> j)</a:t>
                          </a:r>
                        </a:p>
                        <a:p>
                          <a:r>
                            <a:rPr lang="fr-FR" dirty="0">
                              <a:latin typeface="Times New Roman" panose="02020603050405020304" pitchFamily="18" charset="0"/>
                              <a:cs typeface="Times New Roman" panose="02020603050405020304" pitchFamily="18" charset="0"/>
                            </a:rPr>
                            <a:t>AE (4-14j)</a:t>
                          </a:r>
                        </a:p>
                        <a:p>
                          <a:r>
                            <a:rPr lang="fr-FR" dirty="0">
                              <a:latin typeface="Times New Roman" panose="02020603050405020304" pitchFamily="18" charset="0"/>
                              <a:cs typeface="Times New Roman" panose="02020603050405020304" pitchFamily="18" charset="0"/>
                            </a:rPr>
                            <a:t>AM (</a:t>
                          </a:r>
                          <a14:m>
                            <m:oMath xmlns:m="http://schemas.openxmlformats.org/officeDocument/2006/math">
                              <m:r>
                                <a:rPr lang="fr-FR" i="1" smtClean="0">
                                  <a:latin typeface="Cambria Math" panose="02040503050406030204" pitchFamily="18" charset="0"/>
                                  <a:ea typeface="Cambria Math" panose="02040503050406030204" pitchFamily="18" charset="0"/>
                                </a:rPr>
                                <m:t>&gt;</m:t>
                              </m:r>
                              <m:r>
                                <a:rPr lang="fr-FR" b="0" i="1" smtClean="0">
                                  <a:latin typeface="Cambria Math" panose="02040503050406030204" pitchFamily="18" charset="0"/>
                                  <a:ea typeface="Cambria Math" panose="02040503050406030204" pitchFamily="18" charset="0"/>
                                </a:rPr>
                                <m:t>14</m:t>
                              </m:r>
                              <m:r>
                                <m:rPr>
                                  <m:sty m:val="p"/>
                                </m:rPr>
                                <a:rPr lang="fr-FR" b="0" i="0" smtClean="0">
                                  <a:latin typeface="Cambria Math" panose="02040503050406030204" pitchFamily="18" charset="0"/>
                                  <a:ea typeface="Cambria Math" panose="02040503050406030204" pitchFamily="18" charset="0"/>
                                </a:rPr>
                                <m:t>j</m:t>
                              </m:r>
                              <m:r>
                                <a:rPr lang="fr-FR" b="0" i="0" smtClean="0">
                                  <a:latin typeface="Cambria Math" panose="02040503050406030204" pitchFamily="18" charset="0"/>
                                  <a:ea typeface="Cambria Math" panose="02040503050406030204" pitchFamily="18" charset="0"/>
                                </a:rPr>
                                <m:t>)</m:t>
                              </m:r>
                            </m:oMath>
                          </a14:m>
                          <a:endParaRPr lang="fr-FR" i="0" dirty="0">
                            <a:latin typeface="Times New Roman" panose="02020603050405020304" pitchFamily="18" charset="0"/>
                            <a:cs typeface="Times New Roman" panose="02020603050405020304" pitchFamily="18" charset="0"/>
                          </a:endParaRPr>
                        </a:p>
                        <a:p>
                          <a:r>
                            <a:rPr lang="fr-FR" i="0" dirty="0">
                              <a:latin typeface="Times New Roman" panose="02020603050405020304" pitchFamily="18" charset="0"/>
                              <a:cs typeface="Times New Roman" panose="02020603050405020304" pitchFamily="18" charset="0"/>
                            </a:rPr>
                            <a:t>AP  (CI à la SNG)</a:t>
                          </a:r>
                        </a:p>
                      </a:txBody>
                      <a:tcPr/>
                    </a:tc>
                    <a:tc>
                      <a:txBody>
                        <a:bodyPr/>
                        <a:lstStyle/>
                        <a:p>
                          <a:r>
                            <a:rPr lang="fr-FR" dirty="0">
                              <a:latin typeface="Times New Roman" panose="02020603050405020304" pitchFamily="18" charset="0"/>
                              <a:cs typeface="Times New Roman" panose="02020603050405020304" pitchFamily="18" charset="0"/>
                            </a:rPr>
                            <a:t>60 (66%)</a:t>
                          </a:r>
                        </a:p>
                        <a:p>
                          <a:r>
                            <a:rPr lang="fr-FR" dirty="0">
                              <a:latin typeface="Times New Roman" panose="02020603050405020304" pitchFamily="18" charset="0"/>
                              <a:cs typeface="Times New Roman" panose="02020603050405020304" pitchFamily="18" charset="0"/>
                            </a:rPr>
                            <a:t>33/38</a:t>
                          </a:r>
                        </a:p>
                        <a:p>
                          <a:r>
                            <a:rPr lang="fr-FR" dirty="0">
                              <a:latin typeface="Times New Roman" panose="02020603050405020304" pitchFamily="18" charset="0"/>
                              <a:cs typeface="Times New Roman" panose="02020603050405020304" pitchFamily="18" charset="0"/>
                            </a:rPr>
                            <a:t>17/22</a:t>
                          </a:r>
                        </a:p>
                        <a:p>
                          <a:r>
                            <a:rPr lang="fr-FR" dirty="0">
                              <a:latin typeface="Times New Roman" panose="02020603050405020304" pitchFamily="18" charset="0"/>
                              <a:cs typeface="Times New Roman" panose="02020603050405020304" pitchFamily="18" charset="0"/>
                            </a:rPr>
                            <a:t>10</a:t>
                          </a:r>
                        </a:p>
                      </a:txBody>
                      <a:tcPr/>
                    </a:tc>
                    <a:extLst>
                      <a:ext uri="{0D108BD9-81ED-4DB2-BD59-A6C34878D82A}">
                        <a16:rowId xmlns:a16="http://schemas.microsoft.com/office/drawing/2014/main" val="3817054087"/>
                      </a:ext>
                    </a:extLst>
                  </a:tr>
                  <a:tr h="370840">
                    <a:tc>
                      <a:txBody>
                        <a:bodyPr/>
                        <a:lstStyle/>
                        <a:p>
                          <a:r>
                            <a:rPr lang="fr-FR" dirty="0">
                              <a:latin typeface="Times New Roman" panose="02020603050405020304" pitchFamily="18" charset="0"/>
                              <a:cs typeface="Times New Roman" panose="02020603050405020304" pitchFamily="18" charset="0"/>
                            </a:rPr>
                            <a:t>Intervention neurochirurgicale initiale</a:t>
                          </a:r>
                        </a:p>
                        <a:p>
                          <a:pPr marL="285750" indent="-285750">
                            <a:buFontTx/>
                            <a:buChar char="-"/>
                          </a:pPr>
                          <a:r>
                            <a:rPr lang="fr-FR" dirty="0">
                              <a:latin typeface="Times New Roman" panose="02020603050405020304" pitchFamily="18" charset="0"/>
                              <a:cs typeface="Times New Roman" panose="02020603050405020304" pitchFamily="18" charset="0"/>
                            </a:rPr>
                            <a:t>Evacuation lésion de masse</a:t>
                          </a:r>
                        </a:p>
                        <a:p>
                          <a:pPr marL="285750" indent="-285750">
                            <a:buFontTx/>
                            <a:buChar char="-"/>
                          </a:pPr>
                          <a:r>
                            <a:rPr lang="fr-FR" dirty="0">
                              <a:latin typeface="Times New Roman" panose="02020603050405020304" pitchFamily="18" charset="0"/>
                              <a:cs typeface="Times New Roman" panose="02020603050405020304" pitchFamily="18" charset="0"/>
                            </a:rPr>
                            <a:t>Drainage ventriculaire externe</a:t>
                          </a:r>
                        </a:p>
                        <a:p>
                          <a:pPr marL="285750" indent="-285750">
                            <a:buFontTx/>
                            <a:buChar char="-"/>
                          </a:pPr>
                          <a:r>
                            <a:rPr lang="fr-FR" dirty="0">
                              <a:latin typeface="Times New Roman" panose="02020603050405020304" pitchFamily="18" charset="0"/>
                              <a:cs typeface="Times New Roman" panose="02020603050405020304" pitchFamily="18" charset="0"/>
                            </a:rPr>
                            <a:t>Parage de PCC </a:t>
                          </a:r>
                        </a:p>
                      </a:txBody>
                      <a:tcPr/>
                    </a:tc>
                    <a:tc>
                      <a:txBody>
                        <a:bodyPr/>
                        <a:lstStyle/>
                        <a:p>
                          <a:r>
                            <a:rPr lang="fr-FR" dirty="0">
                              <a:latin typeface="Times New Roman" panose="02020603050405020304" pitchFamily="18" charset="0"/>
                              <a:cs typeface="Times New Roman" panose="02020603050405020304" pitchFamily="18" charset="0"/>
                            </a:rPr>
                            <a:t>47 (52,2%)</a:t>
                          </a:r>
                        </a:p>
                        <a:p>
                          <a:r>
                            <a:rPr lang="fr-FR" dirty="0">
                              <a:latin typeface="Times New Roman" panose="02020603050405020304" pitchFamily="18" charset="0"/>
                              <a:cs typeface="Times New Roman" panose="02020603050405020304" pitchFamily="18" charset="0"/>
                            </a:rPr>
                            <a:t>42</a:t>
                          </a:r>
                        </a:p>
                        <a:p>
                          <a:r>
                            <a:rPr lang="fr-FR" dirty="0">
                              <a:latin typeface="Times New Roman" panose="02020603050405020304" pitchFamily="18" charset="0"/>
                              <a:cs typeface="Times New Roman" panose="02020603050405020304" pitchFamily="18" charset="0"/>
                            </a:rPr>
                            <a:t>2</a:t>
                          </a:r>
                        </a:p>
                        <a:p>
                          <a:r>
                            <a:rPr lang="fr-FR" dirty="0">
                              <a:latin typeface="Times New Roman" panose="02020603050405020304" pitchFamily="18" charset="0"/>
                              <a:cs typeface="Times New Roman" panose="02020603050405020304" pitchFamily="18" charset="0"/>
                            </a:rPr>
                            <a:t>3</a:t>
                          </a:r>
                        </a:p>
                      </a:txBody>
                      <a:tcPr/>
                    </a:tc>
                    <a:extLst>
                      <a:ext uri="{0D108BD9-81ED-4DB2-BD59-A6C34878D82A}">
                        <a16:rowId xmlns:a16="http://schemas.microsoft.com/office/drawing/2014/main" val="2317586336"/>
                      </a:ext>
                    </a:extLst>
                  </a:tr>
                </a:tbl>
              </a:graphicData>
            </a:graphic>
          </p:graphicFrame>
        </mc:Choice>
        <mc:Fallback xmlns="">
          <p:graphicFrame>
            <p:nvGraphicFramePr>
              <p:cNvPr id="3" name="Tableau 2">
                <a:extLst>
                  <a:ext uri="{FF2B5EF4-FFF2-40B4-BE49-F238E27FC236}">
                    <a16:creationId xmlns:a16="http://schemas.microsoft.com/office/drawing/2014/main" id="{93B35AF6-B387-3649-B2F1-790253D58BAA}"/>
                  </a:ext>
                </a:extLst>
              </p:cNvPr>
              <p:cNvGraphicFramePr>
                <a:graphicFrameLocks noGrp="1"/>
              </p:cNvGraphicFramePr>
              <p:nvPr>
                <p:extLst>
                  <p:ext uri="{D42A27DB-BD31-4B8C-83A1-F6EECF244321}">
                    <p14:modId xmlns:p14="http://schemas.microsoft.com/office/powerpoint/2010/main" val="2928141971"/>
                  </p:ext>
                </p:extLst>
              </p:nvPr>
            </p:nvGraphicFramePr>
            <p:xfrm>
              <a:off x="2032000" y="1313426"/>
              <a:ext cx="8128000" cy="38608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695037244"/>
                        </a:ext>
                      </a:extLst>
                    </a:gridCol>
                    <a:gridCol w="4064000">
                      <a:extLst>
                        <a:ext uri="{9D8B030D-6E8A-4147-A177-3AD203B41FA5}">
                          <a16:colId xmlns:a16="http://schemas.microsoft.com/office/drawing/2014/main" val="3209243589"/>
                        </a:ext>
                      </a:extLst>
                    </a:gridCol>
                  </a:tblGrid>
                  <a:tr h="370840">
                    <a:tc>
                      <a:txBody>
                        <a:bodyPr/>
                        <a:lstStyle/>
                        <a:p>
                          <a:r>
                            <a:rPr lang="fr-FR" dirty="0">
                              <a:latin typeface="Times New Roman" panose="02020603050405020304" pitchFamily="18" charset="0"/>
                              <a:cs typeface="Times New Roman" panose="02020603050405020304" pitchFamily="18" charset="0"/>
                            </a:rPr>
                            <a:t>Traitement</a:t>
                          </a:r>
                        </a:p>
                      </a:txBody>
                      <a:tcPr/>
                    </a:tc>
                    <a:tc>
                      <a:txBody>
                        <a:bodyPr/>
                        <a:lstStyle/>
                        <a:p>
                          <a:r>
                            <a:rPr lang="fr-FR" dirty="0">
                              <a:latin typeface="Times New Roman" panose="02020603050405020304" pitchFamily="18" charset="0"/>
                              <a:cs typeface="Times New Roman" panose="02020603050405020304" pitchFamily="18" charset="0"/>
                            </a:rPr>
                            <a:t>n (%)</a:t>
                          </a:r>
                        </a:p>
                      </a:txBody>
                      <a:tcPr/>
                    </a:tc>
                    <a:extLst>
                      <a:ext uri="{0D108BD9-81ED-4DB2-BD59-A6C34878D82A}">
                        <a16:rowId xmlns:a16="http://schemas.microsoft.com/office/drawing/2014/main" val="801374"/>
                      </a:ext>
                    </a:extLst>
                  </a:tr>
                  <a:tr h="370840">
                    <a:tc>
                      <a:txBody>
                        <a:bodyPr/>
                        <a:lstStyle/>
                        <a:p>
                          <a:r>
                            <a:rPr lang="fr-FR" dirty="0">
                              <a:latin typeface="Times New Roman" panose="02020603050405020304" pitchFamily="18" charset="0"/>
                              <a:cs typeface="Times New Roman" panose="02020603050405020304" pitchFamily="18" charset="0"/>
                            </a:rPr>
                            <a:t>Neuro-sédation: Barbituriques (72h)</a:t>
                          </a:r>
                        </a:p>
                      </a:txBody>
                      <a:tcPr/>
                    </a:tc>
                    <a:tc>
                      <a:txBody>
                        <a:bodyPr/>
                        <a:lstStyle/>
                        <a:p>
                          <a:r>
                            <a:rPr lang="fr-FR" dirty="0">
                              <a:latin typeface="Times New Roman" panose="02020603050405020304" pitchFamily="18" charset="0"/>
                              <a:cs typeface="Times New Roman" panose="02020603050405020304" pitchFamily="18" charset="0"/>
                            </a:rPr>
                            <a:t>19 (21,1%)</a:t>
                          </a:r>
                        </a:p>
                      </a:txBody>
                      <a:tcPr/>
                    </a:tc>
                    <a:extLst>
                      <a:ext uri="{0D108BD9-81ED-4DB2-BD59-A6C34878D82A}">
                        <a16:rowId xmlns:a16="http://schemas.microsoft.com/office/drawing/2014/main" val="3324275008"/>
                      </a:ext>
                    </a:extLst>
                  </a:tr>
                  <a:tr h="370840">
                    <a:tc>
                      <a:txBody>
                        <a:bodyPr/>
                        <a:lstStyle/>
                        <a:p>
                          <a:r>
                            <a:rPr lang="fr-FR" dirty="0">
                              <a:latin typeface="Times New Roman" panose="02020603050405020304" pitchFamily="18" charset="0"/>
                              <a:cs typeface="Times New Roman" panose="02020603050405020304" pitchFamily="18" charset="0"/>
                            </a:rPr>
                            <a:t>Neuro-sédation: </a:t>
                          </a:r>
                          <a:r>
                            <a:rPr lang="fr-FR" dirty="0" err="1">
                              <a:latin typeface="Times New Roman" panose="02020603050405020304" pitchFamily="18" charset="0"/>
                              <a:cs typeface="Times New Roman" panose="02020603050405020304" pitchFamily="18" charset="0"/>
                            </a:rPr>
                            <a:t>Midazolam</a:t>
                          </a:r>
                          <a:r>
                            <a:rPr lang="fr-FR" dirty="0">
                              <a:latin typeface="Times New Roman" panose="02020603050405020304" pitchFamily="18" charset="0"/>
                              <a:cs typeface="Times New Roman" panose="02020603050405020304" pitchFamily="18" charset="0"/>
                            </a:rPr>
                            <a:t>  </a:t>
                          </a:r>
                        </a:p>
                      </a:txBody>
                      <a:tcPr/>
                    </a:tc>
                    <a:tc>
                      <a:txBody>
                        <a:bodyPr/>
                        <a:lstStyle/>
                        <a:p>
                          <a:r>
                            <a:rPr lang="fr-FR" dirty="0">
                              <a:latin typeface="Times New Roman" panose="02020603050405020304" pitchFamily="18" charset="0"/>
                              <a:cs typeface="Times New Roman" panose="02020603050405020304" pitchFamily="18" charset="0"/>
                            </a:rPr>
                            <a:t>71 (78,8%)</a:t>
                          </a:r>
                        </a:p>
                      </a:txBody>
                      <a:tcPr/>
                    </a:tc>
                    <a:extLst>
                      <a:ext uri="{0D108BD9-81ED-4DB2-BD59-A6C34878D82A}">
                        <a16:rowId xmlns:a16="http://schemas.microsoft.com/office/drawing/2014/main" val="3103198088"/>
                      </a:ext>
                    </a:extLst>
                  </a:tr>
                  <a:tr h="370840">
                    <a:tc>
                      <a:txBody>
                        <a:bodyPr/>
                        <a:lstStyle/>
                        <a:p>
                          <a:r>
                            <a:rPr lang="fr-FR" dirty="0">
                              <a:latin typeface="Times New Roman" panose="02020603050405020304" pitchFamily="18" charset="0"/>
                              <a:cs typeface="Times New Roman" panose="02020603050405020304" pitchFamily="18" charset="0"/>
                            </a:rPr>
                            <a:t>Insuline s/c selon glycémie capillaire </a:t>
                          </a:r>
                        </a:p>
                      </a:txBody>
                      <a:tcPr/>
                    </a:tc>
                    <a:tc>
                      <a:txBody>
                        <a:bodyPr/>
                        <a:lstStyle/>
                        <a:p>
                          <a:r>
                            <a:rPr lang="fr-FR" dirty="0">
                              <a:latin typeface="Times New Roman" panose="02020603050405020304" pitchFamily="18" charset="0"/>
                              <a:cs typeface="Times New Roman" panose="02020603050405020304" pitchFamily="18" charset="0"/>
                            </a:rPr>
                            <a:t>Schéma appliqué à tous les malades</a:t>
                          </a:r>
                        </a:p>
                      </a:txBody>
                      <a:tcPr/>
                    </a:tc>
                    <a:extLst>
                      <a:ext uri="{0D108BD9-81ED-4DB2-BD59-A6C34878D82A}">
                        <a16:rowId xmlns:a16="http://schemas.microsoft.com/office/drawing/2014/main" val="789550318"/>
                      </a:ext>
                    </a:extLst>
                  </a:tr>
                  <a:tr h="1188720">
                    <a:tc>
                      <a:txBody>
                        <a:bodyPr/>
                        <a:lstStyle/>
                        <a:p>
                          <a:endParaRPr lang="fr-FR"/>
                        </a:p>
                      </a:txBody>
                      <a:tcPr>
                        <a:blipFill>
                          <a:blip r:embed="rId2"/>
                          <a:stretch>
                            <a:fillRect l="-313" t="-126596" r="-100625" b="-106383"/>
                          </a:stretch>
                        </a:blipFill>
                      </a:tcPr>
                    </a:tc>
                    <a:tc>
                      <a:txBody>
                        <a:bodyPr/>
                        <a:lstStyle/>
                        <a:p>
                          <a:r>
                            <a:rPr lang="fr-FR" dirty="0">
                              <a:latin typeface="Times New Roman" panose="02020603050405020304" pitchFamily="18" charset="0"/>
                              <a:cs typeface="Times New Roman" panose="02020603050405020304" pitchFamily="18" charset="0"/>
                            </a:rPr>
                            <a:t>60 (66%)</a:t>
                          </a:r>
                        </a:p>
                        <a:p>
                          <a:r>
                            <a:rPr lang="fr-FR" dirty="0">
                              <a:latin typeface="Times New Roman" panose="02020603050405020304" pitchFamily="18" charset="0"/>
                              <a:cs typeface="Times New Roman" panose="02020603050405020304" pitchFamily="18" charset="0"/>
                            </a:rPr>
                            <a:t>33/38</a:t>
                          </a:r>
                        </a:p>
                        <a:p>
                          <a:r>
                            <a:rPr lang="fr-FR" dirty="0">
                              <a:latin typeface="Times New Roman" panose="02020603050405020304" pitchFamily="18" charset="0"/>
                              <a:cs typeface="Times New Roman" panose="02020603050405020304" pitchFamily="18" charset="0"/>
                            </a:rPr>
                            <a:t>17/22</a:t>
                          </a:r>
                        </a:p>
                        <a:p>
                          <a:r>
                            <a:rPr lang="fr-FR" dirty="0">
                              <a:latin typeface="Times New Roman" panose="02020603050405020304" pitchFamily="18" charset="0"/>
                              <a:cs typeface="Times New Roman" panose="02020603050405020304" pitchFamily="18" charset="0"/>
                            </a:rPr>
                            <a:t>10</a:t>
                          </a:r>
                        </a:p>
                      </a:txBody>
                      <a:tcPr/>
                    </a:tc>
                    <a:extLst>
                      <a:ext uri="{0D108BD9-81ED-4DB2-BD59-A6C34878D82A}">
                        <a16:rowId xmlns:a16="http://schemas.microsoft.com/office/drawing/2014/main" val="3817054087"/>
                      </a:ext>
                    </a:extLst>
                  </a:tr>
                  <a:tr h="1188720">
                    <a:tc>
                      <a:txBody>
                        <a:bodyPr/>
                        <a:lstStyle/>
                        <a:p>
                          <a:r>
                            <a:rPr lang="fr-FR" dirty="0">
                              <a:latin typeface="Times New Roman" panose="02020603050405020304" pitchFamily="18" charset="0"/>
                              <a:cs typeface="Times New Roman" panose="02020603050405020304" pitchFamily="18" charset="0"/>
                            </a:rPr>
                            <a:t>Intervention neurochirurgicale initiale</a:t>
                          </a:r>
                        </a:p>
                        <a:p>
                          <a:pPr marL="285750" indent="-285750">
                            <a:buFontTx/>
                            <a:buChar char="-"/>
                          </a:pPr>
                          <a:r>
                            <a:rPr lang="fr-FR" dirty="0">
                              <a:latin typeface="Times New Roman" panose="02020603050405020304" pitchFamily="18" charset="0"/>
                              <a:cs typeface="Times New Roman" panose="02020603050405020304" pitchFamily="18" charset="0"/>
                            </a:rPr>
                            <a:t>Evacuation lésion de masse</a:t>
                          </a:r>
                        </a:p>
                        <a:p>
                          <a:pPr marL="285750" indent="-285750">
                            <a:buFontTx/>
                            <a:buChar char="-"/>
                          </a:pPr>
                          <a:r>
                            <a:rPr lang="fr-FR" dirty="0">
                              <a:latin typeface="Times New Roman" panose="02020603050405020304" pitchFamily="18" charset="0"/>
                              <a:cs typeface="Times New Roman" panose="02020603050405020304" pitchFamily="18" charset="0"/>
                            </a:rPr>
                            <a:t>Drainage ventriculaire externe</a:t>
                          </a:r>
                        </a:p>
                        <a:p>
                          <a:pPr marL="285750" indent="-285750">
                            <a:buFontTx/>
                            <a:buChar char="-"/>
                          </a:pPr>
                          <a:r>
                            <a:rPr lang="fr-FR" dirty="0">
                              <a:latin typeface="Times New Roman" panose="02020603050405020304" pitchFamily="18" charset="0"/>
                              <a:cs typeface="Times New Roman" panose="02020603050405020304" pitchFamily="18" charset="0"/>
                            </a:rPr>
                            <a:t>Parage de PCC </a:t>
                          </a:r>
                        </a:p>
                      </a:txBody>
                      <a:tcPr/>
                    </a:tc>
                    <a:tc>
                      <a:txBody>
                        <a:bodyPr/>
                        <a:lstStyle/>
                        <a:p>
                          <a:r>
                            <a:rPr lang="fr-FR" dirty="0">
                              <a:latin typeface="Times New Roman" panose="02020603050405020304" pitchFamily="18" charset="0"/>
                              <a:cs typeface="Times New Roman" panose="02020603050405020304" pitchFamily="18" charset="0"/>
                            </a:rPr>
                            <a:t>47 (52,2%)</a:t>
                          </a:r>
                        </a:p>
                        <a:p>
                          <a:r>
                            <a:rPr lang="fr-FR" dirty="0">
                              <a:latin typeface="Times New Roman" panose="02020603050405020304" pitchFamily="18" charset="0"/>
                              <a:cs typeface="Times New Roman" panose="02020603050405020304" pitchFamily="18" charset="0"/>
                            </a:rPr>
                            <a:t>42</a:t>
                          </a:r>
                        </a:p>
                        <a:p>
                          <a:r>
                            <a:rPr lang="fr-FR" dirty="0">
                              <a:latin typeface="Times New Roman" panose="02020603050405020304" pitchFamily="18" charset="0"/>
                              <a:cs typeface="Times New Roman" panose="02020603050405020304" pitchFamily="18" charset="0"/>
                            </a:rPr>
                            <a:t>2</a:t>
                          </a:r>
                        </a:p>
                        <a:p>
                          <a:r>
                            <a:rPr lang="fr-FR" dirty="0">
                              <a:latin typeface="Times New Roman" panose="02020603050405020304" pitchFamily="18" charset="0"/>
                              <a:cs typeface="Times New Roman" panose="02020603050405020304" pitchFamily="18" charset="0"/>
                            </a:rPr>
                            <a:t>3</a:t>
                          </a:r>
                        </a:p>
                      </a:txBody>
                      <a:tcPr/>
                    </a:tc>
                    <a:extLst>
                      <a:ext uri="{0D108BD9-81ED-4DB2-BD59-A6C34878D82A}">
                        <a16:rowId xmlns:a16="http://schemas.microsoft.com/office/drawing/2014/main" val="2317586336"/>
                      </a:ext>
                    </a:extLst>
                  </a:tr>
                </a:tbl>
              </a:graphicData>
            </a:graphic>
          </p:graphicFrame>
        </mc:Fallback>
      </mc:AlternateContent>
      <p:sp>
        <p:nvSpPr>
          <p:cNvPr id="4" name="Titre 1">
            <a:extLst>
              <a:ext uri="{FF2B5EF4-FFF2-40B4-BE49-F238E27FC236}">
                <a16:creationId xmlns:a16="http://schemas.microsoft.com/office/drawing/2014/main" id="{C1BD46D3-2689-1D45-A182-0D3FDB889D0E}"/>
              </a:ext>
            </a:extLst>
          </p:cNvPr>
          <p:cNvSpPr>
            <a:spLocks noGrp="1"/>
          </p:cNvSpPr>
          <p:nvPr>
            <p:ph type="title"/>
          </p:nvPr>
        </p:nvSpPr>
        <p:spPr>
          <a:xfrm>
            <a:off x="1371600" y="270164"/>
            <a:ext cx="9601200" cy="846117"/>
          </a:xfrm>
        </p:spPr>
        <p:txBody>
          <a:bodyPr>
            <a:normAutofit/>
          </a:bodyPr>
          <a:lstStyle/>
          <a:p>
            <a:pPr algn="ctr"/>
            <a:r>
              <a:rPr lang="fr-FR" sz="2800" b="1" dirty="0">
                <a:solidFill>
                  <a:srgbClr val="FF0000"/>
                </a:solidFill>
                <a:latin typeface="Times New Roman" panose="02020603050405020304" pitchFamily="18" charset="0"/>
                <a:cs typeface="Times New Roman" panose="02020603050405020304" pitchFamily="18" charset="0"/>
              </a:rPr>
              <a:t>Prise en charge (2)</a:t>
            </a:r>
            <a:r>
              <a:rPr lang="fr-FR" sz="28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4248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C8E9D7-72A6-374C-8325-532F458C83F1}"/>
              </a:ext>
            </a:extLst>
          </p:cNvPr>
          <p:cNvSpPr>
            <a:spLocks noGrp="1"/>
          </p:cNvSpPr>
          <p:nvPr>
            <p:ph type="title"/>
          </p:nvPr>
        </p:nvSpPr>
        <p:spPr>
          <a:xfrm>
            <a:off x="1371600" y="293916"/>
            <a:ext cx="9601200" cy="774865"/>
          </a:xfrm>
        </p:spPr>
        <p:txBody>
          <a:bodyPr>
            <a:normAutofit/>
          </a:bodyPr>
          <a:lstStyle/>
          <a:p>
            <a:pPr algn="ctr"/>
            <a:r>
              <a:rPr lang="fr-FR" sz="2800" b="1" dirty="0" err="1">
                <a:solidFill>
                  <a:srgbClr val="FF0000"/>
                </a:solidFill>
                <a:latin typeface="Times New Roman" panose="02020603050405020304" pitchFamily="18" charset="0"/>
                <a:cs typeface="Times New Roman" panose="02020603050405020304" pitchFamily="18" charset="0"/>
              </a:rPr>
              <a:t>Morbi</a:t>
            </a:r>
            <a:r>
              <a:rPr lang="fr-FR" sz="2800" b="1" dirty="0">
                <a:solidFill>
                  <a:srgbClr val="FF0000"/>
                </a:solidFill>
                <a:latin typeface="Times New Roman" panose="02020603050405020304" pitchFamily="18" charset="0"/>
                <a:cs typeface="Times New Roman" panose="02020603050405020304" pitchFamily="18" charset="0"/>
              </a:rPr>
              <a:t>-mortalité générale </a:t>
            </a:r>
            <a:endParaRPr lang="fr-FR" sz="2800"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au 2">
            <a:extLst>
              <a:ext uri="{FF2B5EF4-FFF2-40B4-BE49-F238E27FC236}">
                <a16:creationId xmlns:a16="http://schemas.microsoft.com/office/drawing/2014/main" id="{2765AB02-373A-CE41-96AC-44BC39FBF45E}"/>
              </a:ext>
            </a:extLst>
          </p:cNvPr>
          <p:cNvGraphicFramePr>
            <a:graphicFrameLocks noGrp="1"/>
          </p:cNvGraphicFramePr>
          <p:nvPr>
            <p:extLst>
              <p:ext uri="{D42A27DB-BD31-4B8C-83A1-F6EECF244321}">
                <p14:modId xmlns:p14="http://schemas.microsoft.com/office/powerpoint/2010/main" val="720349744"/>
              </p:ext>
            </p:extLst>
          </p:nvPr>
        </p:nvGraphicFramePr>
        <p:xfrm>
          <a:off x="2115127" y="1432190"/>
          <a:ext cx="8128000" cy="2878347"/>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540852656"/>
                    </a:ext>
                  </a:extLst>
                </a:gridCol>
                <a:gridCol w="4064000">
                  <a:extLst>
                    <a:ext uri="{9D8B030D-6E8A-4147-A177-3AD203B41FA5}">
                      <a16:colId xmlns:a16="http://schemas.microsoft.com/office/drawing/2014/main" val="1210402571"/>
                    </a:ext>
                  </a:extLst>
                </a:gridCol>
              </a:tblGrid>
              <a:tr h="211587">
                <a:tc gridSpan="2">
                  <a:txBody>
                    <a:bodyPr/>
                    <a:lstStyle/>
                    <a:p>
                      <a:pPr algn="ctr"/>
                      <a:r>
                        <a:rPr lang="fr-FR" dirty="0"/>
                        <a:t>N= 90</a:t>
                      </a:r>
                    </a:p>
                  </a:txBody>
                  <a:tcPr/>
                </a:tc>
                <a:tc hMerge="1">
                  <a:txBody>
                    <a:bodyPr/>
                    <a:lstStyle/>
                    <a:p>
                      <a:endParaRPr lang="fr-FR" dirty="0"/>
                    </a:p>
                  </a:txBody>
                  <a:tcPr/>
                </a:tc>
                <a:extLst>
                  <a:ext uri="{0D108BD9-81ED-4DB2-BD59-A6C34878D82A}">
                    <a16:rowId xmlns:a16="http://schemas.microsoft.com/office/drawing/2014/main" val="1354696544"/>
                  </a:ext>
                </a:extLst>
              </a:tr>
              <a:tr h="2512587">
                <a:tc>
                  <a:txBody>
                    <a:bodyPr/>
                    <a:lstStyle/>
                    <a:p>
                      <a:r>
                        <a:rPr lang="fr-FR" sz="1800" b="1" kern="1200" dirty="0">
                          <a:solidFill>
                            <a:schemeClr val="dk1"/>
                          </a:solidFill>
                          <a:effectLst/>
                          <a:latin typeface="Times New Roman" panose="02020603050405020304" pitchFamily="18" charset="0"/>
                          <a:ea typeface="+mn-ea"/>
                          <a:cs typeface="Times New Roman" panose="02020603050405020304" pitchFamily="18" charset="0"/>
                        </a:rPr>
                        <a:t>Mortalité globale</a:t>
                      </a:r>
                      <a:r>
                        <a:rPr lang="fr-FR" sz="1800" kern="1200" dirty="0">
                          <a:solidFill>
                            <a:schemeClr val="dk1"/>
                          </a:solidFill>
                          <a:effectLst/>
                          <a:latin typeface="Times New Roman" panose="02020603050405020304" pitchFamily="18" charset="0"/>
                          <a:ea typeface="+mn-ea"/>
                          <a:cs typeface="Times New Roman" panose="02020603050405020304" pitchFamily="18" charset="0"/>
                        </a:rPr>
                        <a:t>, n (%)</a:t>
                      </a:r>
                    </a:p>
                    <a:p>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fr-FR" sz="1800" b="1" kern="1200" dirty="0">
                          <a:solidFill>
                            <a:schemeClr val="dk1"/>
                          </a:solidFill>
                          <a:effectLst/>
                          <a:latin typeface="Times New Roman" panose="02020603050405020304" pitchFamily="18" charset="0"/>
                          <a:ea typeface="+mn-ea"/>
                          <a:cs typeface="Times New Roman" panose="02020603050405020304" pitchFamily="18" charset="0"/>
                        </a:rPr>
                        <a:t>Durée de VM</a:t>
                      </a:r>
                      <a:r>
                        <a:rPr lang="fr-FR" sz="18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800" kern="1200" dirty="0" err="1">
                          <a:solidFill>
                            <a:schemeClr val="dk1"/>
                          </a:solidFill>
                          <a:effectLst/>
                          <a:latin typeface="Times New Roman" panose="02020603050405020304" pitchFamily="18" charset="0"/>
                          <a:ea typeface="+mn-ea"/>
                          <a:cs typeface="Times New Roman" panose="02020603050405020304" pitchFamily="18" charset="0"/>
                        </a:rPr>
                        <a:t>moy</a:t>
                      </a:r>
                      <a:r>
                        <a:rPr lang="fr-FR" sz="18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800" kern="1200" dirty="0" err="1">
                          <a:solidFill>
                            <a:schemeClr val="dk1"/>
                          </a:solidFill>
                          <a:effectLst/>
                          <a:latin typeface="Times New Roman" panose="02020603050405020304" pitchFamily="18" charset="0"/>
                          <a:ea typeface="+mn-ea"/>
                          <a:cs typeface="Times New Roman" panose="02020603050405020304" pitchFamily="18" charset="0"/>
                        </a:rPr>
                        <a:t>sd</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fr-FR" sz="1800" b="1" kern="1200" dirty="0">
                          <a:solidFill>
                            <a:schemeClr val="dk1"/>
                          </a:solidFill>
                          <a:effectLst/>
                          <a:latin typeface="Times New Roman" panose="02020603050405020304" pitchFamily="18" charset="0"/>
                          <a:ea typeface="+mn-ea"/>
                          <a:cs typeface="Times New Roman" panose="02020603050405020304" pitchFamily="18" charset="0"/>
                        </a:rPr>
                        <a:t>Durée sans VM</a:t>
                      </a:r>
                      <a:r>
                        <a:rPr lang="fr-FR" sz="18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800" kern="1200" dirty="0" err="1">
                          <a:solidFill>
                            <a:schemeClr val="dk1"/>
                          </a:solidFill>
                          <a:effectLst/>
                          <a:latin typeface="Times New Roman" panose="02020603050405020304" pitchFamily="18" charset="0"/>
                          <a:ea typeface="+mn-ea"/>
                          <a:cs typeface="Times New Roman" panose="02020603050405020304" pitchFamily="18" charset="0"/>
                        </a:rPr>
                        <a:t>moy</a:t>
                      </a:r>
                      <a:r>
                        <a:rPr lang="fr-FR" sz="18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800" kern="1200" dirty="0" err="1">
                          <a:solidFill>
                            <a:schemeClr val="dk1"/>
                          </a:solidFill>
                          <a:effectLst/>
                          <a:latin typeface="Times New Roman" panose="02020603050405020304" pitchFamily="18" charset="0"/>
                          <a:ea typeface="+mn-ea"/>
                          <a:cs typeface="Times New Roman" panose="02020603050405020304" pitchFamily="18" charset="0"/>
                        </a:rPr>
                        <a:t>sd</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fr-FR" sz="1800" b="1" kern="1200" dirty="0">
                          <a:solidFill>
                            <a:schemeClr val="dk1"/>
                          </a:solidFill>
                          <a:effectLst/>
                          <a:latin typeface="Times New Roman" panose="02020603050405020304" pitchFamily="18" charset="0"/>
                          <a:ea typeface="+mn-ea"/>
                          <a:cs typeface="Times New Roman" panose="02020603050405020304" pitchFamily="18" charset="0"/>
                        </a:rPr>
                        <a:t>Durée séjour en réanimation</a:t>
                      </a:r>
                      <a:r>
                        <a:rPr lang="fr-FR" sz="18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800" kern="1200" dirty="0" err="1">
                          <a:solidFill>
                            <a:schemeClr val="dk1"/>
                          </a:solidFill>
                          <a:effectLst/>
                          <a:latin typeface="Times New Roman" panose="02020603050405020304" pitchFamily="18" charset="0"/>
                          <a:ea typeface="+mn-ea"/>
                          <a:cs typeface="Times New Roman" panose="02020603050405020304" pitchFamily="18" charset="0"/>
                        </a:rPr>
                        <a:t>moy</a:t>
                      </a:r>
                      <a:r>
                        <a:rPr lang="fr-FR" sz="1800" kern="1200" dirty="0">
                          <a:solidFill>
                            <a:schemeClr val="dk1"/>
                          </a:solidFill>
                          <a:effectLst/>
                          <a:latin typeface="Times New Roman" panose="02020603050405020304" pitchFamily="18" charset="0"/>
                          <a:ea typeface="+mn-ea"/>
                          <a:cs typeface="Times New Roman" panose="02020603050405020304" pitchFamily="18" charset="0"/>
                        </a:rPr>
                        <a:t>, </a:t>
                      </a:r>
                      <a:r>
                        <a:rPr lang="fr-FR" sz="1800" kern="1200" dirty="0" err="1">
                          <a:solidFill>
                            <a:schemeClr val="dk1"/>
                          </a:solidFill>
                          <a:effectLst/>
                          <a:latin typeface="Times New Roman" panose="02020603050405020304" pitchFamily="18" charset="0"/>
                          <a:ea typeface="+mn-ea"/>
                          <a:cs typeface="Times New Roman" panose="02020603050405020304" pitchFamily="18" charset="0"/>
                        </a:rPr>
                        <a:t>sd</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r>
                        <a:rPr lang="fr-FR" sz="1800" kern="1200" dirty="0">
                          <a:solidFill>
                            <a:schemeClr val="dk1"/>
                          </a:solidFill>
                          <a:effectLst/>
                          <a:latin typeface="Times New Roman" panose="02020603050405020304" pitchFamily="18" charset="0"/>
                          <a:ea typeface="+mn-ea"/>
                          <a:cs typeface="Times New Roman" panose="02020603050405020304" pitchFamily="18" charset="0"/>
                        </a:rPr>
                        <a:t>63 (70)</a:t>
                      </a:r>
                    </a:p>
                    <a:p>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9.6±11.1</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4.11±3.83</a:t>
                      </a:r>
                    </a:p>
                    <a:p>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11.24±12.69</a:t>
                      </a:r>
                      <a:r>
                        <a:rPr lang="fr-FR" dirty="0">
                          <a:effectLst/>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77269868"/>
                  </a:ext>
                </a:extLst>
              </a:tr>
            </a:tbl>
          </a:graphicData>
        </a:graphic>
      </p:graphicFrame>
    </p:spTree>
    <p:extLst>
      <p:ext uri="{BB962C8B-B14F-4D97-AF65-F5344CB8AC3E}">
        <p14:creationId xmlns:p14="http://schemas.microsoft.com/office/powerpoint/2010/main" val="1307055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F0AC86-5628-5946-92CA-9971B3449BE2}"/>
              </a:ext>
            </a:extLst>
          </p:cNvPr>
          <p:cNvSpPr>
            <a:spLocks noGrp="1"/>
          </p:cNvSpPr>
          <p:nvPr>
            <p:ph type="title"/>
          </p:nvPr>
        </p:nvSpPr>
        <p:spPr>
          <a:xfrm>
            <a:off x="1371600" y="80159"/>
            <a:ext cx="9601200" cy="485371"/>
          </a:xfrm>
        </p:spPr>
        <p:txBody>
          <a:bodyPr>
            <a:noAutofit/>
          </a:bodyPr>
          <a:lstStyle/>
          <a:p>
            <a:pPr algn="ctr"/>
            <a:r>
              <a:rPr lang="fr-FR" sz="2800" b="1" dirty="0">
                <a:solidFill>
                  <a:srgbClr val="FF0000"/>
                </a:solidFill>
                <a:latin typeface="Times New Roman" panose="02020603050405020304" pitchFamily="18" charset="0"/>
                <a:cs typeface="Times New Roman" panose="02020603050405020304" pitchFamily="18" charset="0"/>
              </a:rPr>
              <a:t>Mortalité selon les facteurs de risques (1)</a:t>
            </a:r>
            <a:r>
              <a:rPr lang="fr-FR" sz="2800" dirty="0">
                <a:solidFill>
                  <a:srgbClr val="FF0000"/>
                </a:solidFill>
                <a:latin typeface="Times New Roman" panose="02020603050405020304" pitchFamily="18" charset="0"/>
                <a:cs typeface="Times New Roman" panose="02020603050405020304" pitchFamily="18" charset="0"/>
              </a:rPr>
              <a:t> </a:t>
            </a:r>
          </a:p>
        </p:txBody>
      </p:sp>
      <p:graphicFrame>
        <p:nvGraphicFramePr>
          <p:cNvPr id="4" name="Tableau 3">
            <a:extLst>
              <a:ext uri="{FF2B5EF4-FFF2-40B4-BE49-F238E27FC236}">
                <a16:creationId xmlns:a16="http://schemas.microsoft.com/office/drawing/2014/main" id="{53C23461-994E-5F46-8272-1C75BD2D6BA1}"/>
              </a:ext>
            </a:extLst>
          </p:cNvPr>
          <p:cNvGraphicFramePr>
            <a:graphicFrameLocks noGrp="1"/>
          </p:cNvGraphicFramePr>
          <p:nvPr>
            <p:extLst>
              <p:ext uri="{D42A27DB-BD31-4B8C-83A1-F6EECF244321}">
                <p14:modId xmlns:p14="http://schemas.microsoft.com/office/powerpoint/2010/main" val="925432616"/>
              </p:ext>
            </p:extLst>
          </p:nvPr>
        </p:nvGraphicFramePr>
        <p:xfrm>
          <a:off x="1116281" y="1313428"/>
          <a:ext cx="9856517" cy="3870833"/>
        </p:xfrm>
        <a:graphic>
          <a:graphicData uri="http://schemas.openxmlformats.org/drawingml/2006/table">
            <a:tbl>
              <a:tblPr firstRow="1" bandRow="1">
                <a:tableStyleId>{5C22544A-7EE6-4342-B048-85BDC9FD1C3A}</a:tableStyleId>
              </a:tblPr>
              <a:tblGrid>
                <a:gridCol w="2018805">
                  <a:extLst>
                    <a:ext uri="{9D8B030D-6E8A-4147-A177-3AD203B41FA5}">
                      <a16:colId xmlns:a16="http://schemas.microsoft.com/office/drawing/2014/main" val="1479599838"/>
                    </a:ext>
                  </a:extLst>
                </a:gridCol>
                <a:gridCol w="1637386">
                  <a:extLst>
                    <a:ext uri="{9D8B030D-6E8A-4147-A177-3AD203B41FA5}">
                      <a16:colId xmlns:a16="http://schemas.microsoft.com/office/drawing/2014/main" val="1314513466"/>
                    </a:ext>
                  </a:extLst>
                </a:gridCol>
                <a:gridCol w="1782707">
                  <a:extLst>
                    <a:ext uri="{9D8B030D-6E8A-4147-A177-3AD203B41FA5}">
                      <a16:colId xmlns:a16="http://schemas.microsoft.com/office/drawing/2014/main" val="4292413119"/>
                    </a:ext>
                  </a:extLst>
                </a:gridCol>
                <a:gridCol w="1132113">
                  <a:extLst>
                    <a:ext uri="{9D8B030D-6E8A-4147-A177-3AD203B41FA5}">
                      <a16:colId xmlns:a16="http://schemas.microsoft.com/office/drawing/2014/main" val="2910472545"/>
                    </a:ext>
                  </a:extLst>
                </a:gridCol>
                <a:gridCol w="2109851">
                  <a:extLst>
                    <a:ext uri="{9D8B030D-6E8A-4147-A177-3AD203B41FA5}">
                      <a16:colId xmlns:a16="http://schemas.microsoft.com/office/drawing/2014/main" val="231046220"/>
                    </a:ext>
                  </a:extLst>
                </a:gridCol>
                <a:gridCol w="1175655">
                  <a:extLst>
                    <a:ext uri="{9D8B030D-6E8A-4147-A177-3AD203B41FA5}">
                      <a16:colId xmlns:a16="http://schemas.microsoft.com/office/drawing/2014/main" val="1865192679"/>
                    </a:ext>
                  </a:extLst>
                </a:gridCol>
              </a:tblGrid>
              <a:tr h="370840">
                <a:tc>
                  <a:txBody>
                    <a:bodyPr/>
                    <a:lstStyle/>
                    <a:p>
                      <a:endParaRPr lang="fr-FR" dirty="0">
                        <a:latin typeface="Times New Roman" panose="02020603050405020304" pitchFamily="18" charset="0"/>
                        <a:cs typeface="Times New Roman" panose="02020603050405020304" pitchFamily="18" charset="0"/>
                      </a:endParaRPr>
                    </a:p>
                  </a:txBody>
                  <a:tcPr/>
                </a:tc>
                <a:tc gridSpan="2">
                  <a:txBody>
                    <a:bodyPr/>
                    <a:lstStyle/>
                    <a:p>
                      <a:pPr algn="ctr"/>
                      <a:r>
                        <a:rPr lang="fr-FR" dirty="0">
                          <a:latin typeface="Times New Roman" panose="02020603050405020304" pitchFamily="18" charset="0"/>
                          <a:cs typeface="Times New Roman" panose="02020603050405020304" pitchFamily="18" charset="0"/>
                        </a:rPr>
                        <a:t>Décès</a:t>
                      </a:r>
                    </a:p>
                  </a:txBody>
                  <a:tcPr/>
                </a:tc>
                <a:tc hMerge="1">
                  <a:txBody>
                    <a:bodyPr/>
                    <a:lstStyle/>
                    <a:p>
                      <a:endParaRPr lang="fr-FR" dirty="0"/>
                    </a:p>
                  </a:txBody>
                  <a:tcPr/>
                </a:tc>
                <a:tc>
                  <a:txBody>
                    <a:bodyPr/>
                    <a:lstStyle/>
                    <a:p>
                      <a:endParaRPr lang="fr-FR" dirty="0">
                        <a:latin typeface="Times New Roman" panose="02020603050405020304" pitchFamily="18" charset="0"/>
                        <a:cs typeface="Times New Roman" panose="02020603050405020304" pitchFamily="18" charset="0"/>
                      </a:endParaRPr>
                    </a:p>
                  </a:txBody>
                  <a:tcPr/>
                </a:tc>
                <a:tc>
                  <a:txBody>
                    <a:bodyPr/>
                    <a:lstStyle/>
                    <a:p>
                      <a:endParaRPr lang="fr-FR" dirty="0">
                        <a:latin typeface="Times New Roman" panose="02020603050405020304" pitchFamily="18" charset="0"/>
                        <a:cs typeface="Times New Roman" panose="02020603050405020304" pitchFamily="18" charset="0"/>
                      </a:endParaRPr>
                    </a:p>
                  </a:txBody>
                  <a:tcPr/>
                </a:tc>
                <a:tc>
                  <a:txBody>
                    <a:bodyPr/>
                    <a:lstStyle/>
                    <a:p>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9493039"/>
                  </a:ext>
                </a:extLst>
              </a:tr>
              <a:tr h="370840">
                <a:tc>
                  <a:txBody>
                    <a:bodyPr/>
                    <a:lstStyle/>
                    <a:p>
                      <a:pPr algn="ctr">
                        <a:lnSpc>
                          <a:spcPct val="115000"/>
                        </a:lnSpc>
                        <a:spcBef>
                          <a:spcPts val="1000"/>
                        </a:spcBef>
                        <a:spcAft>
                          <a:spcPts val="0"/>
                        </a:spcAft>
                      </a:pPr>
                      <a:r>
                        <a:rPr lang="fr-FR"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FDR</a:t>
                      </a:r>
                      <a:endPar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OUI</a:t>
                      </a:r>
                      <a:endPar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NON</a:t>
                      </a:r>
                      <a:endPar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RR</a:t>
                      </a:r>
                      <a:endPar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IC95%</a:t>
                      </a:r>
                      <a:endPar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Bef>
                          <a:spcPts val="1000"/>
                        </a:spcBef>
                        <a:spcAft>
                          <a:spcPts val="0"/>
                        </a:spcAft>
                      </a:pPr>
                      <a:r>
                        <a:rPr lang="fr-FR" sz="1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
                      </a:r>
                      <a:endParaRPr lang="fr-FR"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75423626"/>
                  </a:ext>
                </a:extLst>
              </a:tr>
              <a:tr h="370840">
                <a:tc>
                  <a:txBody>
                    <a:bodyPr/>
                    <a:lstStyle/>
                    <a:p>
                      <a:r>
                        <a:rPr lang="en-US" sz="1800" kern="1200" dirty="0">
                          <a:solidFill>
                            <a:srgbClr val="FF0000"/>
                          </a:solidFill>
                          <a:effectLst/>
                          <a:latin typeface="Times New Roman" panose="02020603050405020304" pitchFamily="18" charset="0"/>
                          <a:ea typeface="+mn-ea"/>
                          <a:cs typeface="Times New Roman" panose="02020603050405020304" pitchFamily="18" charset="0"/>
                        </a:rPr>
                        <a:t>Age</a:t>
                      </a:r>
                      <a:r>
                        <a:rPr lang="en-US" sz="1800" kern="1200" dirty="0">
                          <a:solidFill>
                            <a:schemeClr val="tx2"/>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2"/>
                          </a:solidFill>
                          <a:effectLst/>
                          <a:latin typeface="Times New Roman" panose="02020603050405020304" pitchFamily="18" charset="0"/>
                          <a:ea typeface="+mn-ea"/>
                          <a:cs typeface="Times New Roman" panose="02020603050405020304" pitchFamily="18" charset="0"/>
                        </a:rPr>
                        <a:t>moy</a:t>
                      </a:r>
                      <a:r>
                        <a:rPr lang="en-US" sz="1800" kern="1200" dirty="0">
                          <a:solidFill>
                            <a:schemeClr val="tx2"/>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2"/>
                          </a:solidFill>
                          <a:effectLst/>
                          <a:latin typeface="Times New Roman" panose="02020603050405020304" pitchFamily="18" charset="0"/>
                          <a:ea typeface="+mn-ea"/>
                          <a:cs typeface="Times New Roman" panose="02020603050405020304" pitchFamily="18" charset="0"/>
                        </a:rPr>
                        <a:t>sd</a:t>
                      </a:r>
                      <a:endParaRPr lang="fr-FR" sz="1800" kern="1200" dirty="0">
                        <a:solidFill>
                          <a:schemeClr val="tx2"/>
                        </a:solidFill>
                        <a:effectLst/>
                        <a:latin typeface="Times New Roman" panose="02020603050405020304" pitchFamily="18" charset="0"/>
                        <a:ea typeface="+mn-ea"/>
                        <a:cs typeface="Times New Roman" panose="02020603050405020304" pitchFamily="18" charset="0"/>
                      </a:endParaRPr>
                    </a:p>
                    <a:p>
                      <a:r>
                        <a:rPr lang="en-US" sz="1800" kern="1200" dirty="0">
                          <a:solidFill>
                            <a:srgbClr val="FF0000"/>
                          </a:solidFill>
                          <a:effectLst/>
                          <a:latin typeface="Times New Roman" panose="02020603050405020304" pitchFamily="18" charset="0"/>
                          <a:ea typeface="+mn-ea"/>
                          <a:cs typeface="Times New Roman" panose="02020603050405020304" pitchFamily="18" charset="0"/>
                        </a:rPr>
                        <a:t>&gt; 65 </a:t>
                      </a:r>
                      <a:r>
                        <a:rPr lang="en-US" sz="1800" kern="1200" dirty="0" err="1">
                          <a:solidFill>
                            <a:srgbClr val="FF0000"/>
                          </a:solidFill>
                          <a:effectLst/>
                          <a:latin typeface="Times New Roman" panose="02020603050405020304" pitchFamily="18" charset="0"/>
                          <a:ea typeface="+mn-ea"/>
                          <a:cs typeface="Times New Roman" panose="02020603050405020304" pitchFamily="18" charset="0"/>
                        </a:rPr>
                        <a:t>ans</a:t>
                      </a:r>
                      <a:r>
                        <a:rPr lang="en-US" sz="1800" kern="1200" dirty="0">
                          <a:solidFill>
                            <a:schemeClr val="tx2"/>
                          </a:solidFill>
                          <a:effectLst/>
                          <a:latin typeface="Times New Roman" panose="02020603050405020304" pitchFamily="18" charset="0"/>
                          <a:ea typeface="+mn-ea"/>
                          <a:cs typeface="Times New Roman" panose="02020603050405020304" pitchFamily="18" charset="0"/>
                        </a:rPr>
                        <a:t>, n (%)</a:t>
                      </a:r>
                      <a:endParaRPr lang="fr-FR" sz="1800" kern="1200" dirty="0">
                        <a:solidFill>
                          <a:schemeClr val="tx2"/>
                        </a:solidFill>
                        <a:effectLst/>
                        <a:latin typeface="Times New Roman" panose="02020603050405020304" pitchFamily="18" charset="0"/>
                        <a:ea typeface="+mn-ea"/>
                        <a:cs typeface="Times New Roman" panose="02020603050405020304" pitchFamily="18" charset="0"/>
                      </a:endParaRPr>
                    </a:p>
                    <a:p>
                      <a:r>
                        <a:rPr lang="en-US" sz="1800" kern="1200" dirty="0">
                          <a:solidFill>
                            <a:srgbClr val="FF0000"/>
                          </a:solidFill>
                          <a:effectLst/>
                          <a:latin typeface="Times New Roman" panose="02020603050405020304" pitchFamily="18" charset="0"/>
                          <a:ea typeface="+mn-ea"/>
                          <a:cs typeface="Times New Roman" panose="02020603050405020304" pitchFamily="18" charset="0"/>
                        </a:rPr>
                        <a:t>GCS</a:t>
                      </a:r>
                      <a:r>
                        <a:rPr lang="en-US" sz="1800" kern="1200" dirty="0">
                          <a:solidFill>
                            <a:schemeClr val="tx2"/>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2"/>
                          </a:solidFill>
                          <a:effectLst/>
                          <a:latin typeface="Times New Roman" panose="02020603050405020304" pitchFamily="18" charset="0"/>
                          <a:ea typeface="+mn-ea"/>
                          <a:cs typeface="Times New Roman" panose="02020603050405020304" pitchFamily="18" charset="0"/>
                        </a:rPr>
                        <a:t>moy</a:t>
                      </a:r>
                      <a:r>
                        <a:rPr lang="en-US" sz="1800" kern="1200" dirty="0">
                          <a:solidFill>
                            <a:schemeClr val="tx2"/>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2"/>
                          </a:solidFill>
                          <a:effectLst/>
                          <a:latin typeface="Times New Roman" panose="02020603050405020304" pitchFamily="18" charset="0"/>
                          <a:ea typeface="+mn-ea"/>
                          <a:cs typeface="Times New Roman" panose="02020603050405020304" pitchFamily="18" charset="0"/>
                        </a:rPr>
                        <a:t>sd</a:t>
                      </a:r>
                      <a:endParaRPr lang="fr-FR" sz="1800" kern="1200" dirty="0">
                        <a:solidFill>
                          <a:schemeClr val="tx2"/>
                        </a:solidFill>
                        <a:effectLst/>
                        <a:latin typeface="Times New Roman" panose="02020603050405020304" pitchFamily="18" charset="0"/>
                        <a:ea typeface="+mn-ea"/>
                        <a:cs typeface="Times New Roman" panose="02020603050405020304" pitchFamily="18" charset="0"/>
                      </a:endParaRPr>
                    </a:p>
                    <a:p>
                      <a:r>
                        <a:rPr lang="en-US" sz="1800" kern="1200" dirty="0">
                          <a:solidFill>
                            <a:srgbClr val="FF0000"/>
                          </a:solidFill>
                          <a:effectLst/>
                          <a:latin typeface="Times New Roman" panose="02020603050405020304" pitchFamily="18" charset="0"/>
                          <a:ea typeface="+mn-ea"/>
                          <a:cs typeface="Times New Roman" panose="02020603050405020304" pitchFamily="18" charset="0"/>
                        </a:rPr>
                        <a:t>GCS 3-5</a:t>
                      </a:r>
                      <a:r>
                        <a:rPr lang="en-US" sz="1800" kern="1200" dirty="0">
                          <a:solidFill>
                            <a:schemeClr val="tx2"/>
                          </a:solidFill>
                          <a:effectLst/>
                          <a:latin typeface="Times New Roman" panose="02020603050405020304" pitchFamily="18" charset="0"/>
                          <a:ea typeface="+mn-ea"/>
                          <a:cs typeface="Times New Roman" panose="02020603050405020304" pitchFamily="18" charset="0"/>
                        </a:rPr>
                        <a:t>, n (%)</a:t>
                      </a:r>
                      <a:endParaRPr lang="fr-FR" sz="1800" kern="1200" dirty="0">
                        <a:solidFill>
                          <a:schemeClr val="tx2"/>
                        </a:solidFill>
                        <a:effectLst/>
                        <a:latin typeface="Times New Roman" panose="02020603050405020304" pitchFamily="18" charset="0"/>
                        <a:ea typeface="+mn-ea"/>
                        <a:cs typeface="Times New Roman" panose="02020603050405020304" pitchFamily="18" charset="0"/>
                      </a:endParaRPr>
                    </a:p>
                    <a:p>
                      <a:r>
                        <a:rPr lang="en-US" sz="1800" kern="1200" dirty="0">
                          <a:solidFill>
                            <a:srgbClr val="FF0000"/>
                          </a:solidFill>
                          <a:effectLst/>
                          <a:latin typeface="Times New Roman" panose="02020603050405020304" pitchFamily="18" charset="0"/>
                          <a:ea typeface="+mn-ea"/>
                          <a:cs typeface="Times New Roman" panose="02020603050405020304" pitchFamily="18" charset="0"/>
                        </a:rPr>
                        <a:t>ARP</a:t>
                      </a:r>
                      <a:r>
                        <a:rPr lang="en-US" sz="1800" kern="1200" dirty="0">
                          <a:solidFill>
                            <a:schemeClr val="tx2"/>
                          </a:solidFill>
                          <a:effectLst/>
                          <a:latin typeface="Times New Roman" panose="02020603050405020304" pitchFamily="18" charset="0"/>
                          <a:ea typeface="+mn-ea"/>
                          <a:cs typeface="Times New Roman" panose="02020603050405020304" pitchFamily="18" charset="0"/>
                        </a:rPr>
                        <a:t>, n (%)</a:t>
                      </a:r>
                      <a:endParaRPr lang="fr-FR" sz="1800" kern="1200" dirty="0">
                        <a:solidFill>
                          <a:schemeClr val="tx2"/>
                        </a:solidFill>
                        <a:effectLst/>
                        <a:latin typeface="Times New Roman" panose="02020603050405020304" pitchFamily="18" charset="0"/>
                        <a:ea typeface="+mn-ea"/>
                        <a:cs typeface="Times New Roman" panose="02020603050405020304" pitchFamily="18" charset="0"/>
                      </a:endParaRPr>
                    </a:p>
                    <a:p>
                      <a:r>
                        <a:rPr lang="fr-FR" sz="1800" kern="1200" dirty="0">
                          <a:solidFill>
                            <a:srgbClr val="FF0000"/>
                          </a:solidFill>
                          <a:effectLst/>
                          <a:latin typeface="Times New Roman" panose="02020603050405020304" pitchFamily="18" charset="0"/>
                          <a:ea typeface="+mn-ea"/>
                          <a:cs typeface="Times New Roman" panose="02020603050405020304" pitchFamily="18" charset="0"/>
                        </a:rPr>
                        <a:t>PAS</a:t>
                      </a:r>
                      <a:r>
                        <a:rPr lang="fr-FR" sz="1800" kern="1200" dirty="0">
                          <a:solidFill>
                            <a:schemeClr val="tx2"/>
                          </a:solidFill>
                          <a:effectLst/>
                          <a:latin typeface="Times New Roman" panose="02020603050405020304" pitchFamily="18" charset="0"/>
                          <a:ea typeface="+mn-ea"/>
                          <a:cs typeface="Times New Roman" panose="02020603050405020304" pitchFamily="18" charset="0"/>
                        </a:rPr>
                        <a:t>, </a:t>
                      </a:r>
                      <a:r>
                        <a:rPr lang="fr-FR" sz="1800" kern="1200" dirty="0" err="1">
                          <a:solidFill>
                            <a:schemeClr val="tx2"/>
                          </a:solidFill>
                          <a:effectLst/>
                          <a:latin typeface="Times New Roman" panose="02020603050405020304" pitchFamily="18" charset="0"/>
                          <a:ea typeface="+mn-ea"/>
                          <a:cs typeface="Times New Roman" panose="02020603050405020304" pitchFamily="18" charset="0"/>
                        </a:rPr>
                        <a:t>moy</a:t>
                      </a:r>
                      <a:r>
                        <a:rPr lang="fr-FR" sz="1800" kern="1200" dirty="0">
                          <a:solidFill>
                            <a:schemeClr val="tx2"/>
                          </a:solidFill>
                          <a:effectLst/>
                          <a:latin typeface="Times New Roman" panose="02020603050405020304" pitchFamily="18" charset="0"/>
                          <a:ea typeface="+mn-ea"/>
                          <a:cs typeface="Times New Roman" panose="02020603050405020304" pitchFamily="18" charset="0"/>
                        </a:rPr>
                        <a:t>, </a:t>
                      </a:r>
                      <a:r>
                        <a:rPr lang="fr-FR" sz="1800" kern="1200" dirty="0" err="1">
                          <a:solidFill>
                            <a:schemeClr val="tx2"/>
                          </a:solidFill>
                          <a:effectLst/>
                          <a:latin typeface="Times New Roman" panose="02020603050405020304" pitchFamily="18" charset="0"/>
                          <a:ea typeface="+mn-ea"/>
                          <a:cs typeface="Times New Roman" panose="02020603050405020304" pitchFamily="18" charset="0"/>
                        </a:rPr>
                        <a:t>sd</a:t>
                      </a:r>
                      <a:endParaRPr lang="fr-FR" sz="1800" kern="1200" dirty="0">
                        <a:solidFill>
                          <a:schemeClr val="tx2"/>
                        </a:solidFill>
                        <a:effectLst/>
                        <a:latin typeface="Times New Roman" panose="02020603050405020304" pitchFamily="18" charset="0"/>
                        <a:ea typeface="+mn-ea"/>
                        <a:cs typeface="Times New Roman" panose="02020603050405020304" pitchFamily="18" charset="0"/>
                      </a:endParaRPr>
                    </a:p>
                    <a:p>
                      <a:r>
                        <a:rPr lang="fr-FR" sz="1800" kern="1200" dirty="0">
                          <a:solidFill>
                            <a:srgbClr val="FF0000"/>
                          </a:solidFill>
                          <a:effectLst/>
                          <a:latin typeface="Times New Roman" panose="02020603050405020304" pitchFamily="18" charset="0"/>
                          <a:ea typeface="+mn-ea"/>
                          <a:cs typeface="Times New Roman" panose="02020603050405020304" pitchFamily="18" charset="0"/>
                        </a:rPr>
                        <a:t>PAS &lt; 110</a:t>
                      </a:r>
                      <a:r>
                        <a:rPr lang="fr-FR" sz="1800" kern="1200" dirty="0">
                          <a:solidFill>
                            <a:schemeClr val="tx2"/>
                          </a:solidFill>
                          <a:effectLst/>
                          <a:latin typeface="Times New Roman" panose="02020603050405020304" pitchFamily="18" charset="0"/>
                          <a:ea typeface="+mn-ea"/>
                          <a:cs typeface="Times New Roman" panose="02020603050405020304" pitchFamily="18" charset="0"/>
                        </a:rPr>
                        <a:t>, n (%)</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SpO2, n (%)  </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T°C ≥ 38°5, n (%)</a:t>
                      </a:r>
                      <a:r>
                        <a:rPr lang="fr-FR" dirty="0">
                          <a:effectLst/>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a:txBody>
                  <a:tcPr/>
                </a:tc>
                <a:tc>
                  <a:txBody>
                    <a:bodyPr/>
                    <a:lstStyle/>
                    <a:p>
                      <a:r>
                        <a:rPr lang="fr-FR" sz="1800" kern="1200" dirty="0">
                          <a:solidFill>
                            <a:schemeClr val="dk1"/>
                          </a:solidFill>
                          <a:effectLst/>
                          <a:latin typeface="Times New Roman" panose="02020603050405020304" pitchFamily="18" charset="0"/>
                          <a:ea typeface="+mn-ea"/>
                          <a:cs typeface="Times New Roman" panose="02020603050405020304" pitchFamily="18" charset="0"/>
                        </a:rPr>
                        <a:t>46.96±20.67</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16 (94.1)</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3.3±07</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24 (100)</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51 (83.6)</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111.04±21.68</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33 (89.2)</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7 (70)</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24 (64.9)</a:t>
                      </a:r>
                    </a:p>
                    <a:p>
                      <a:endParaRPr lang="fr-FR" dirty="0">
                        <a:latin typeface="Times New Roman" panose="02020603050405020304" pitchFamily="18" charset="0"/>
                        <a:cs typeface="Times New Roman" panose="02020603050405020304" pitchFamily="18" charset="0"/>
                      </a:endParaRPr>
                    </a:p>
                  </a:txBody>
                  <a:tcPr/>
                </a:tc>
                <a:tc>
                  <a:txBody>
                    <a:bodyPr/>
                    <a:lstStyle/>
                    <a:p>
                      <a:r>
                        <a:rPr lang="fr-FR" sz="1800" kern="1200" dirty="0">
                          <a:solidFill>
                            <a:schemeClr val="dk1"/>
                          </a:solidFill>
                          <a:effectLst/>
                          <a:latin typeface="Times New Roman" panose="02020603050405020304" pitchFamily="18" charset="0"/>
                          <a:ea typeface="+mn-ea"/>
                          <a:cs typeface="Times New Roman" panose="02020603050405020304" pitchFamily="18" charset="0"/>
                        </a:rPr>
                        <a:t>34.70±11.57</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1 (5.9)</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5.1±1.9</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0 (00.0)</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10 (16.4)</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122.03±17.85</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4 (10.8)</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3 (30)</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13 (35.1)</a:t>
                      </a:r>
                    </a:p>
                    <a:p>
                      <a:endParaRPr lang="fr-FR" dirty="0">
                        <a:latin typeface="Times New Roman" panose="02020603050405020304" pitchFamily="18" charset="0"/>
                        <a:cs typeface="Times New Roman" panose="02020603050405020304" pitchFamily="18" charset="0"/>
                      </a:endParaRPr>
                    </a:p>
                  </a:txBody>
                  <a:tcPr/>
                </a:tc>
                <a:tc>
                  <a:txBody>
                    <a:bodyPr/>
                    <a:lstStyle/>
                    <a:p>
                      <a:endParaRPr lang="fr-FR" dirty="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r>
                        <a:rPr lang="fr-FR" sz="1800" kern="1200" dirty="0">
                          <a:solidFill>
                            <a:srgbClr val="FF0000"/>
                          </a:solidFill>
                          <a:effectLst/>
                          <a:latin typeface="Times New Roman" panose="02020603050405020304" pitchFamily="18" charset="0"/>
                          <a:ea typeface="+mn-ea"/>
                          <a:cs typeface="Times New Roman" panose="02020603050405020304" pitchFamily="18" charset="0"/>
                        </a:rPr>
                        <a:t>1.69</a:t>
                      </a:r>
                    </a:p>
                    <a:p>
                      <a:r>
                        <a:rPr lang="fr-FR" sz="1800" kern="1200" dirty="0">
                          <a:solidFill>
                            <a:srgbClr val="FF0000"/>
                          </a:solidFill>
                          <a:effectLst/>
                          <a:latin typeface="Times New Roman" panose="02020603050405020304" pitchFamily="18" charset="0"/>
                          <a:ea typeface="+mn-ea"/>
                          <a:cs typeface="Times New Roman" panose="02020603050405020304" pitchFamily="18" charset="0"/>
                        </a:rPr>
                        <a:t>2.02</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 </a:t>
                      </a:r>
                    </a:p>
                    <a:p>
                      <a:r>
                        <a:rPr lang="fr-FR" sz="1800" kern="1200" dirty="0">
                          <a:solidFill>
                            <a:srgbClr val="FF0000"/>
                          </a:solidFill>
                          <a:effectLst/>
                          <a:latin typeface="Times New Roman" panose="02020603050405020304" pitchFamily="18" charset="0"/>
                          <a:ea typeface="+mn-ea"/>
                          <a:cs typeface="Times New Roman" panose="02020603050405020304" pitchFamily="18" charset="0"/>
                        </a:rPr>
                        <a:t>1.58</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1</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0.88</a:t>
                      </a:r>
                    </a:p>
                    <a:p>
                      <a:endParaRPr lang="fr-FR" dirty="0">
                        <a:latin typeface="Times New Roman" panose="02020603050405020304" pitchFamily="18" charset="0"/>
                        <a:cs typeface="Times New Roman" panose="02020603050405020304" pitchFamily="18" charset="0"/>
                      </a:endParaRPr>
                    </a:p>
                  </a:txBody>
                  <a:tcPr/>
                </a:tc>
                <a:tc>
                  <a:txBody>
                    <a:bodyPr/>
                    <a:lstStyle/>
                    <a:p>
                      <a:endParaRPr lang="fr-FR" dirty="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r>
                        <a:rPr lang="fr-FR" sz="1800" kern="1200" dirty="0">
                          <a:solidFill>
                            <a:srgbClr val="FF0000"/>
                          </a:solidFill>
                          <a:effectLst/>
                          <a:latin typeface="Times New Roman" panose="02020603050405020304" pitchFamily="18" charset="0"/>
                          <a:ea typeface="+mn-ea"/>
                          <a:cs typeface="Times New Roman" panose="02020603050405020304" pitchFamily="18" charset="0"/>
                        </a:rPr>
                        <a:t>1.38-2.06</a:t>
                      </a:r>
                    </a:p>
                    <a:p>
                      <a:r>
                        <a:rPr lang="fr-FR" sz="1800" kern="1200" dirty="0">
                          <a:solidFill>
                            <a:srgbClr val="FF0000"/>
                          </a:solidFill>
                          <a:effectLst/>
                          <a:latin typeface="Times New Roman" panose="02020603050405020304" pitchFamily="18" charset="0"/>
                          <a:ea typeface="+mn-ea"/>
                          <a:cs typeface="Times New Roman" panose="02020603050405020304" pitchFamily="18" charset="0"/>
                        </a:rPr>
                        <a:t>1.3-3.2</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 </a:t>
                      </a:r>
                    </a:p>
                    <a:p>
                      <a:r>
                        <a:rPr lang="fr-FR" sz="1800" kern="1200" dirty="0">
                          <a:solidFill>
                            <a:srgbClr val="FF0000"/>
                          </a:solidFill>
                          <a:effectLst/>
                          <a:latin typeface="Times New Roman" panose="02020603050405020304" pitchFamily="18" charset="0"/>
                          <a:ea typeface="+mn-ea"/>
                          <a:cs typeface="Times New Roman" panose="02020603050405020304" pitchFamily="18" charset="0"/>
                        </a:rPr>
                        <a:t>1.21-2.10</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0.65-1.54</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0.66-1.17</a:t>
                      </a:r>
                    </a:p>
                    <a:p>
                      <a:endParaRPr lang="fr-FR" dirty="0">
                        <a:latin typeface="Times New Roman" panose="02020603050405020304" pitchFamily="18" charset="0"/>
                        <a:cs typeface="Times New Roman" panose="02020603050405020304" pitchFamily="18" charset="0"/>
                      </a:endParaRPr>
                    </a:p>
                  </a:txBody>
                  <a:tcPr/>
                </a:tc>
                <a:tc>
                  <a:txBody>
                    <a:bodyPr/>
                    <a:lstStyle/>
                    <a:p>
                      <a:r>
                        <a:rPr lang="fr-FR" sz="1800" kern="1200" dirty="0">
                          <a:solidFill>
                            <a:srgbClr val="FF0000"/>
                          </a:solidFill>
                          <a:effectLst/>
                          <a:latin typeface="Times New Roman" panose="02020603050405020304" pitchFamily="18" charset="0"/>
                          <a:ea typeface="+mn-ea"/>
                          <a:cs typeface="Times New Roman" panose="02020603050405020304" pitchFamily="18" charset="0"/>
                        </a:rPr>
                        <a:t>0.0095</a:t>
                      </a:r>
                    </a:p>
                    <a:p>
                      <a:r>
                        <a:rPr lang="fr-FR" sz="1800" kern="1200" dirty="0">
                          <a:solidFill>
                            <a:srgbClr val="FF0000"/>
                          </a:solidFill>
                          <a:effectLst/>
                          <a:latin typeface="Times New Roman" panose="02020603050405020304" pitchFamily="18" charset="0"/>
                          <a:ea typeface="+mn-ea"/>
                          <a:cs typeface="Times New Roman" panose="02020603050405020304" pitchFamily="18" charset="0"/>
                        </a:rPr>
                        <a:t>0.04</a:t>
                      </a:r>
                    </a:p>
                    <a:p>
                      <a:r>
                        <a:rPr lang="fr-FR" sz="1800" kern="1200" dirty="0">
                          <a:solidFill>
                            <a:srgbClr val="FF0000"/>
                          </a:solidFill>
                          <a:effectLst/>
                          <a:latin typeface="Times New Roman" panose="02020603050405020304" pitchFamily="18" charset="0"/>
                          <a:ea typeface="+mn-ea"/>
                          <a:cs typeface="Times New Roman" panose="02020603050405020304" pitchFamily="18" charset="0"/>
                        </a:rPr>
                        <a:t>0.00</a:t>
                      </a:r>
                    </a:p>
                    <a:p>
                      <a:r>
                        <a:rPr lang="fr-FR" sz="1800" kern="1200" dirty="0">
                          <a:solidFill>
                            <a:srgbClr val="FF0000"/>
                          </a:solidFill>
                          <a:effectLst/>
                          <a:latin typeface="Times New Roman" panose="02020603050405020304" pitchFamily="18" charset="0"/>
                          <a:ea typeface="+mn-ea"/>
                          <a:cs typeface="Times New Roman" panose="02020603050405020304" pitchFamily="18" charset="0"/>
                        </a:rPr>
                        <a:t>0.0002</a:t>
                      </a:r>
                    </a:p>
                    <a:p>
                      <a:r>
                        <a:rPr lang="fr-FR" sz="1800" kern="1200" dirty="0">
                          <a:solidFill>
                            <a:srgbClr val="FF0000"/>
                          </a:solidFill>
                          <a:effectLst/>
                          <a:latin typeface="Times New Roman" panose="02020603050405020304" pitchFamily="18" charset="0"/>
                          <a:ea typeface="+mn-ea"/>
                          <a:cs typeface="Times New Roman" panose="02020603050405020304" pitchFamily="18" charset="0"/>
                        </a:rPr>
                        <a:t>0.00005</a:t>
                      </a:r>
                    </a:p>
                    <a:p>
                      <a:r>
                        <a:rPr lang="fr-FR" sz="1800" kern="1200" dirty="0">
                          <a:solidFill>
                            <a:srgbClr val="FF0000"/>
                          </a:solidFill>
                          <a:effectLst/>
                          <a:latin typeface="Times New Roman" panose="02020603050405020304" pitchFamily="18" charset="0"/>
                          <a:ea typeface="+mn-ea"/>
                          <a:cs typeface="Times New Roman" panose="02020603050405020304" pitchFamily="18" charset="0"/>
                        </a:rPr>
                        <a:t>0.022</a:t>
                      </a:r>
                    </a:p>
                    <a:p>
                      <a:r>
                        <a:rPr lang="fr-FR" sz="1800" kern="1200" dirty="0">
                          <a:solidFill>
                            <a:srgbClr val="FF0000"/>
                          </a:solidFill>
                          <a:effectLst/>
                          <a:latin typeface="Times New Roman" panose="02020603050405020304" pitchFamily="18" charset="0"/>
                          <a:ea typeface="+mn-ea"/>
                          <a:cs typeface="Times New Roman" panose="02020603050405020304" pitchFamily="18" charset="0"/>
                        </a:rPr>
                        <a:t>0.001</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0.61</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0.37</a:t>
                      </a:r>
                    </a:p>
                    <a:p>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42414018"/>
                  </a:ext>
                </a:extLst>
              </a:tr>
            </a:tbl>
          </a:graphicData>
        </a:graphic>
      </p:graphicFrame>
      <p:sp>
        <p:nvSpPr>
          <p:cNvPr id="3" name="ZoneTexte 2">
            <a:extLst>
              <a:ext uri="{FF2B5EF4-FFF2-40B4-BE49-F238E27FC236}">
                <a16:creationId xmlns:a16="http://schemas.microsoft.com/office/drawing/2014/main" id="{A353C947-B1A8-724F-A6C5-6C76F5AE0FAE}"/>
              </a:ext>
            </a:extLst>
          </p:cNvPr>
          <p:cNvSpPr txBox="1"/>
          <p:nvPr/>
        </p:nvSpPr>
        <p:spPr>
          <a:xfrm>
            <a:off x="1371600" y="5296398"/>
            <a:ext cx="4411683" cy="276999"/>
          </a:xfrm>
          <a:prstGeom prst="rect">
            <a:avLst/>
          </a:prstGeom>
          <a:noFill/>
        </p:spPr>
        <p:txBody>
          <a:bodyPr wrap="square" rtlCol="0">
            <a:spAutoFit/>
          </a:bodyPr>
          <a:lstStyle/>
          <a:p>
            <a:r>
              <a:rPr lang="fr-FR" sz="1200" b="1" dirty="0">
                <a:latin typeface="Times New Roman" panose="02020603050405020304" pitchFamily="18" charset="0"/>
                <a:cs typeface="Times New Roman" panose="02020603050405020304" pitchFamily="18" charset="0"/>
              </a:rPr>
              <a:t>ARP</a:t>
            </a:r>
            <a:r>
              <a:rPr lang="fr-FR" sz="1200" dirty="0">
                <a:latin typeface="Times New Roman" panose="02020603050405020304" pitchFamily="18" charset="0"/>
                <a:cs typeface="Times New Roman" panose="02020603050405020304" pitchFamily="18" charset="0"/>
              </a:rPr>
              <a:t>: Absence de Réactivité Pupillaire</a:t>
            </a:r>
          </a:p>
        </p:txBody>
      </p:sp>
    </p:spTree>
    <p:extLst>
      <p:ext uri="{BB962C8B-B14F-4D97-AF65-F5344CB8AC3E}">
        <p14:creationId xmlns:p14="http://schemas.microsoft.com/office/powerpoint/2010/main" val="3414225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2F951033-8A78-B84A-8AD6-83D21A6F5A66}"/>
              </a:ext>
            </a:extLst>
          </p:cNvPr>
          <p:cNvGraphicFramePr>
            <a:graphicFrameLocks noGrp="1"/>
          </p:cNvGraphicFramePr>
          <p:nvPr>
            <p:extLst>
              <p:ext uri="{D42A27DB-BD31-4B8C-83A1-F6EECF244321}">
                <p14:modId xmlns:p14="http://schemas.microsoft.com/office/powerpoint/2010/main" val="3563388258"/>
              </p:ext>
            </p:extLst>
          </p:nvPr>
        </p:nvGraphicFramePr>
        <p:xfrm>
          <a:off x="1128156" y="1075919"/>
          <a:ext cx="9856517" cy="3870833"/>
        </p:xfrm>
        <a:graphic>
          <a:graphicData uri="http://schemas.openxmlformats.org/drawingml/2006/table">
            <a:tbl>
              <a:tblPr firstRow="1" bandRow="1">
                <a:tableStyleId>{5C22544A-7EE6-4342-B048-85BDC9FD1C3A}</a:tableStyleId>
              </a:tblPr>
              <a:tblGrid>
                <a:gridCol w="2018805">
                  <a:extLst>
                    <a:ext uri="{9D8B030D-6E8A-4147-A177-3AD203B41FA5}">
                      <a16:colId xmlns:a16="http://schemas.microsoft.com/office/drawing/2014/main" val="1479599838"/>
                    </a:ext>
                  </a:extLst>
                </a:gridCol>
                <a:gridCol w="1637386">
                  <a:extLst>
                    <a:ext uri="{9D8B030D-6E8A-4147-A177-3AD203B41FA5}">
                      <a16:colId xmlns:a16="http://schemas.microsoft.com/office/drawing/2014/main" val="1314513466"/>
                    </a:ext>
                  </a:extLst>
                </a:gridCol>
                <a:gridCol w="1782707">
                  <a:extLst>
                    <a:ext uri="{9D8B030D-6E8A-4147-A177-3AD203B41FA5}">
                      <a16:colId xmlns:a16="http://schemas.microsoft.com/office/drawing/2014/main" val="4292413119"/>
                    </a:ext>
                  </a:extLst>
                </a:gridCol>
                <a:gridCol w="1132113">
                  <a:extLst>
                    <a:ext uri="{9D8B030D-6E8A-4147-A177-3AD203B41FA5}">
                      <a16:colId xmlns:a16="http://schemas.microsoft.com/office/drawing/2014/main" val="2910472545"/>
                    </a:ext>
                  </a:extLst>
                </a:gridCol>
                <a:gridCol w="2109851">
                  <a:extLst>
                    <a:ext uri="{9D8B030D-6E8A-4147-A177-3AD203B41FA5}">
                      <a16:colId xmlns:a16="http://schemas.microsoft.com/office/drawing/2014/main" val="231046220"/>
                    </a:ext>
                  </a:extLst>
                </a:gridCol>
                <a:gridCol w="1175655">
                  <a:extLst>
                    <a:ext uri="{9D8B030D-6E8A-4147-A177-3AD203B41FA5}">
                      <a16:colId xmlns:a16="http://schemas.microsoft.com/office/drawing/2014/main" val="1865192679"/>
                    </a:ext>
                  </a:extLst>
                </a:gridCol>
              </a:tblGrid>
              <a:tr h="370840">
                <a:tc>
                  <a:txBody>
                    <a:bodyPr/>
                    <a:lstStyle/>
                    <a:p>
                      <a:endParaRPr lang="fr-FR" dirty="0">
                        <a:latin typeface="Times New Roman" panose="02020603050405020304" pitchFamily="18" charset="0"/>
                        <a:cs typeface="Times New Roman" panose="02020603050405020304" pitchFamily="18" charset="0"/>
                      </a:endParaRPr>
                    </a:p>
                  </a:txBody>
                  <a:tcPr/>
                </a:tc>
                <a:tc gridSpan="2">
                  <a:txBody>
                    <a:bodyPr/>
                    <a:lstStyle/>
                    <a:p>
                      <a:pPr algn="ctr"/>
                      <a:r>
                        <a:rPr lang="fr-FR" dirty="0">
                          <a:latin typeface="Times New Roman" panose="02020603050405020304" pitchFamily="18" charset="0"/>
                          <a:cs typeface="Times New Roman" panose="02020603050405020304" pitchFamily="18" charset="0"/>
                        </a:rPr>
                        <a:t>Décès</a:t>
                      </a:r>
                    </a:p>
                  </a:txBody>
                  <a:tcPr/>
                </a:tc>
                <a:tc hMerge="1">
                  <a:txBody>
                    <a:bodyPr/>
                    <a:lstStyle/>
                    <a:p>
                      <a:endParaRPr lang="fr-FR" dirty="0"/>
                    </a:p>
                  </a:txBody>
                  <a:tcPr/>
                </a:tc>
                <a:tc>
                  <a:txBody>
                    <a:bodyPr/>
                    <a:lstStyle/>
                    <a:p>
                      <a:endParaRPr lang="fr-FR" dirty="0">
                        <a:latin typeface="Times New Roman" panose="02020603050405020304" pitchFamily="18" charset="0"/>
                        <a:cs typeface="Times New Roman" panose="02020603050405020304" pitchFamily="18" charset="0"/>
                      </a:endParaRPr>
                    </a:p>
                  </a:txBody>
                  <a:tcPr/>
                </a:tc>
                <a:tc>
                  <a:txBody>
                    <a:bodyPr/>
                    <a:lstStyle/>
                    <a:p>
                      <a:endParaRPr lang="fr-FR" dirty="0">
                        <a:latin typeface="Times New Roman" panose="02020603050405020304" pitchFamily="18" charset="0"/>
                        <a:cs typeface="Times New Roman" panose="02020603050405020304" pitchFamily="18" charset="0"/>
                      </a:endParaRPr>
                    </a:p>
                  </a:txBody>
                  <a:tcPr/>
                </a:tc>
                <a:tc>
                  <a:txBody>
                    <a:bodyPr/>
                    <a:lstStyle/>
                    <a:p>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9493039"/>
                  </a:ext>
                </a:extLst>
              </a:tr>
              <a:tr h="370840">
                <a:tc>
                  <a:txBody>
                    <a:bodyPr/>
                    <a:lstStyle/>
                    <a:p>
                      <a:pPr algn="ctr">
                        <a:lnSpc>
                          <a:spcPct val="115000"/>
                        </a:lnSpc>
                        <a:spcBef>
                          <a:spcPts val="1000"/>
                        </a:spcBef>
                        <a:spcAft>
                          <a:spcPts val="0"/>
                        </a:spcAft>
                      </a:pPr>
                      <a:r>
                        <a:rPr lang="fr-FR"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FDR</a:t>
                      </a:r>
                      <a:endPar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OUI</a:t>
                      </a:r>
                      <a:endPar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NON</a:t>
                      </a:r>
                      <a:endPar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RR</a:t>
                      </a:r>
                      <a:endPar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IC95%</a:t>
                      </a:r>
                      <a:endPar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Bef>
                          <a:spcPts val="1000"/>
                        </a:spcBef>
                        <a:spcAft>
                          <a:spcPts val="0"/>
                        </a:spcAft>
                      </a:pPr>
                      <a:r>
                        <a:rPr lang="fr-FR" sz="1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
                      </a:r>
                      <a:endParaRPr lang="fr-FR"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75423626"/>
                  </a:ext>
                </a:extLst>
              </a:tr>
              <a:tr h="370840">
                <a:tc>
                  <a:txBody>
                    <a:bodyPr/>
                    <a:lstStyle/>
                    <a:p>
                      <a:r>
                        <a:rPr lang="fr-FR" sz="1800" kern="1200" dirty="0">
                          <a:solidFill>
                            <a:srgbClr val="FF0000"/>
                          </a:solidFill>
                          <a:effectLst/>
                          <a:latin typeface="Times New Roman" panose="02020603050405020304" pitchFamily="18" charset="0"/>
                          <a:ea typeface="+mn-ea"/>
                          <a:cs typeface="Times New Roman" panose="02020603050405020304" pitchFamily="18" charset="0"/>
                        </a:rPr>
                        <a:t>HSD aigu</a:t>
                      </a:r>
                      <a:r>
                        <a:rPr lang="fr-FR" sz="1800" kern="1200" dirty="0">
                          <a:solidFill>
                            <a:schemeClr val="dk1"/>
                          </a:solidFill>
                          <a:effectLst/>
                          <a:latin typeface="Times New Roman" panose="02020603050405020304" pitchFamily="18" charset="0"/>
                          <a:ea typeface="+mn-ea"/>
                          <a:cs typeface="Times New Roman" panose="02020603050405020304" pitchFamily="18" charset="0"/>
                        </a:rPr>
                        <a:t>, n (%)</a:t>
                      </a: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HED, n (%)</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HIP, n (%)</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HSA, n (%)</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HIV, n (%)</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Contusion, n (%)</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Œdème cérébrale </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CCB, n (%)</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DLM, n (%)</a:t>
                      </a:r>
                    </a:p>
                    <a:p>
                      <a:endParaRPr lang="fr-FR" dirty="0">
                        <a:latin typeface="Times New Roman" panose="02020603050405020304" pitchFamily="18" charset="0"/>
                        <a:cs typeface="Times New Roman" panose="02020603050405020304" pitchFamily="18" charset="0"/>
                      </a:endParaRPr>
                    </a:p>
                  </a:txBody>
                  <a:tcPr/>
                </a:tc>
                <a:tc>
                  <a:txBody>
                    <a:bodyPr/>
                    <a:lstStyle/>
                    <a:p>
                      <a:r>
                        <a:rPr lang="fr-FR" sz="1800" kern="1200" dirty="0">
                          <a:solidFill>
                            <a:schemeClr val="dk1"/>
                          </a:solidFill>
                          <a:effectLst/>
                          <a:latin typeface="Times New Roman" panose="02020603050405020304" pitchFamily="18" charset="0"/>
                          <a:ea typeface="+mn-ea"/>
                          <a:cs typeface="Times New Roman" panose="02020603050405020304" pitchFamily="18" charset="0"/>
                        </a:rPr>
                        <a:t>37 (80.4)</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10 (55.6)</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7 (77.8)</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41 (73.2)</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14 (82.4)</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32 (74.4)</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14 (73.7)</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14 (77.8)</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20 (80)</a:t>
                      </a:r>
                    </a:p>
                    <a:p>
                      <a:endParaRPr lang="fr-FR" dirty="0">
                        <a:latin typeface="Times New Roman" panose="02020603050405020304" pitchFamily="18" charset="0"/>
                        <a:cs typeface="Times New Roman" panose="02020603050405020304" pitchFamily="18" charset="0"/>
                      </a:endParaRPr>
                    </a:p>
                  </a:txBody>
                  <a:tcPr/>
                </a:tc>
                <a:tc>
                  <a:txBody>
                    <a:bodyPr/>
                    <a:lstStyle/>
                    <a:p>
                      <a:r>
                        <a:rPr lang="fr-FR" sz="1800" kern="1200" dirty="0">
                          <a:solidFill>
                            <a:schemeClr val="dk1"/>
                          </a:solidFill>
                          <a:effectLst/>
                          <a:latin typeface="Times New Roman" panose="02020603050405020304" pitchFamily="18" charset="0"/>
                          <a:ea typeface="+mn-ea"/>
                          <a:cs typeface="Times New Roman" panose="02020603050405020304" pitchFamily="18" charset="0"/>
                        </a:rPr>
                        <a:t>9 (19.6)</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8 (44.4)</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2 (22.2)</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15 (26.8)</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3 (17.6)</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11 (25.6)</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5 (26.3)</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4 (22.2)</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5 (20)</a:t>
                      </a:r>
                    </a:p>
                    <a:p>
                      <a:endParaRPr lang="fr-FR" dirty="0">
                        <a:latin typeface="Times New Roman" panose="02020603050405020304" pitchFamily="18" charset="0"/>
                        <a:cs typeface="Times New Roman" panose="02020603050405020304" pitchFamily="18" charset="0"/>
                      </a:endParaRPr>
                    </a:p>
                  </a:txBody>
                  <a:tcPr/>
                </a:tc>
                <a:tc>
                  <a:txBody>
                    <a:bodyPr/>
                    <a:lstStyle/>
                    <a:p>
                      <a:r>
                        <a:rPr lang="fr-FR" sz="1800" kern="1200" dirty="0">
                          <a:solidFill>
                            <a:srgbClr val="FF0000"/>
                          </a:solidFill>
                          <a:effectLst/>
                          <a:latin typeface="Times New Roman" panose="02020603050405020304" pitchFamily="18" charset="0"/>
                          <a:ea typeface="+mn-ea"/>
                          <a:cs typeface="Times New Roman" panose="02020603050405020304" pitchFamily="18" charset="0"/>
                        </a:rPr>
                        <a:t>1.36</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0.76</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1.13</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1.13</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1.23</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1.13</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1.07</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1.14</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1.21</a:t>
                      </a:r>
                    </a:p>
                    <a:p>
                      <a:endParaRPr lang="fr-FR" dirty="0">
                        <a:latin typeface="Times New Roman" panose="02020603050405020304" pitchFamily="18" charset="0"/>
                        <a:cs typeface="Times New Roman" panose="02020603050405020304" pitchFamily="18" charset="0"/>
                      </a:endParaRPr>
                    </a:p>
                  </a:txBody>
                  <a:tcPr/>
                </a:tc>
                <a:tc>
                  <a:txBody>
                    <a:bodyPr/>
                    <a:lstStyle/>
                    <a:p>
                      <a:r>
                        <a:rPr lang="fr-FR" sz="1800" kern="1200" dirty="0">
                          <a:solidFill>
                            <a:srgbClr val="FF0000"/>
                          </a:solidFill>
                          <a:effectLst/>
                          <a:latin typeface="Times New Roman" panose="02020603050405020304" pitchFamily="18" charset="0"/>
                          <a:ea typeface="+mn-ea"/>
                          <a:cs typeface="Times New Roman" panose="02020603050405020304" pitchFamily="18" charset="0"/>
                        </a:rPr>
                        <a:t>1.03-1.81</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0.49-1.17</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0.77-1.64</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0.84-1.52</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0.93-1.61</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0.86-1.48</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0.78-1.46</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0.85-1.53</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0.93-1.57</a:t>
                      </a:r>
                    </a:p>
                    <a:p>
                      <a:endParaRPr lang="fr-FR" dirty="0">
                        <a:latin typeface="Times New Roman" panose="02020603050405020304" pitchFamily="18" charset="0"/>
                        <a:cs typeface="Times New Roman" panose="02020603050405020304" pitchFamily="18" charset="0"/>
                      </a:endParaRPr>
                    </a:p>
                  </a:txBody>
                  <a:tcPr/>
                </a:tc>
                <a:tc>
                  <a:txBody>
                    <a:bodyPr/>
                    <a:lstStyle/>
                    <a:p>
                      <a:r>
                        <a:rPr lang="fr-FR" sz="1800" kern="1200" dirty="0">
                          <a:solidFill>
                            <a:srgbClr val="FF0000"/>
                          </a:solidFill>
                          <a:effectLst/>
                          <a:latin typeface="Times New Roman" panose="02020603050405020304" pitchFamily="18" charset="0"/>
                          <a:ea typeface="+mn-ea"/>
                          <a:cs typeface="Times New Roman" panose="02020603050405020304" pitchFamily="18" charset="0"/>
                        </a:rPr>
                        <a:t>0.03</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0.14</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0.46</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0.93</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0.22</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0.38</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0.69</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0.42</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0.11</a:t>
                      </a:r>
                    </a:p>
                    <a:p>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42414018"/>
                  </a:ext>
                </a:extLst>
              </a:tr>
            </a:tbl>
          </a:graphicData>
        </a:graphic>
      </p:graphicFrame>
      <p:sp>
        <p:nvSpPr>
          <p:cNvPr id="4" name="Titre 1">
            <a:extLst>
              <a:ext uri="{FF2B5EF4-FFF2-40B4-BE49-F238E27FC236}">
                <a16:creationId xmlns:a16="http://schemas.microsoft.com/office/drawing/2014/main" id="{BA209CEA-DB72-C448-98BE-79D85BF56E3C}"/>
              </a:ext>
            </a:extLst>
          </p:cNvPr>
          <p:cNvSpPr>
            <a:spLocks noGrp="1"/>
          </p:cNvSpPr>
          <p:nvPr>
            <p:ph type="title"/>
          </p:nvPr>
        </p:nvSpPr>
        <p:spPr>
          <a:xfrm>
            <a:off x="1371600" y="80159"/>
            <a:ext cx="9601200" cy="485371"/>
          </a:xfrm>
        </p:spPr>
        <p:txBody>
          <a:bodyPr>
            <a:noAutofit/>
          </a:bodyPr>
          <a:lstStyle/>
          <a:p>
            <a:pPr algn="ctr"/>
            <a:r>
              <a:rPr lang="fr-FR" sz="2800" b="1" dirty="0">
                <a:solidFill>
                  <a:srgbClr val="FF0000"/>
                </a:solidFill>
                <a:latin typeface="Times New Roman" panose="02020603050405020304" pitchFamily="18" charset="0"/>
                <a:cs typeface="Times New Roman" panose="02020603050405020304" pitchFamily="18" charset="0"/>
              </a:rPr>
              <a:t>Mortalité selon les facteurs de risques (2)</a:t>
            </a:r>
            <a:r>
              <a:rPr lang="fr-FR" sz="2800" dirty="0">
                <a:solidFill>
                  <a:srgbClr val="FF0000"/>
                </a:solidFill>
                <a:latin typeface="Times New Roman" panose="02020603050405020304" pitchFamily="18" charset="0"/>
                <a:cs typeface="Times New Roman" panose="02020603050405020304" pitchFamily="18" charset="0"/>
              </a:rPr>
              <a:t> </a:t>
            </a:r>
          </a:p>
        </p:txBody>
      </p:sp>
      <p:sp>
        <p:nvSpPr>
          <p:cNvPr id="2" name="ZoneTexte 1">
            <a:extLst>
              <a:ext uri="{FF2B5EF4-FFF2-40B4-BE49-F238E27FC236}">
                <a16:creationId xmlns:a16="http://schemas.microsoft.com/office/drawing/2014/main" id="{D166C972-9EF7-8541-B3A0-765206295EF2}"/>
              </a:ext>
            </a:extLst>
          </p:cNvPr>
          <p:cNvSpPr txBox="1"/>
          <p:nvPr/>
        </p:nvSpPr>
        <p:spPr>
          <a:xfrm>
            <a:off x="1371600" y="5094515"/>
            <a:ext cx="5195455" cy="276999"/>
          </a:xfrm>
          <a:prstGeom prst="rect">
            <a:avLst/>
          </a:prstGeom>
          <a:noFill/>
        </p:spPr>
        <p:txBody>
          <a:bodyPr wrap="square" rtlCol="0">
            <a:spAutoFit/>
          </a:bodyPr>
          <a:lstStyle/>
          <a:p>
            <a:r>
              <a:rPr lang="fr-FR" sz="1200" b="1" dirty="0">
                <a:latin typeface="Times New Roman" panose="02020603050405020304" pitchFamily="18" charset="0"/>
                <a:cs typeface="Times New Roman" panose="02020603050405020304" pitchFamily="18" charset="0"/>
              </a:rPr>
              <a:t>CCB</a:t>
            </a:r>
            <a:r>
              <a:rPr lang="fr-FR" sz="1200" dirty="0">
                <a:latin typeface="Times New Roman" panose="02020603050405020304" pitchFamily="18" charset="0"/>
                <a:cs typeface="Times New Roman" panose="02020603050405020304" pitchFamily="18" charset="0"/>
              </a:rPr>
              <a:t>: Compression Citernes de la Base, </a:t>
            </a:r>
            <a:r>
              <a:rPr lang="fr-FR" sz="1200" b="1" dirty="0">
                <a:latin typeface="Times New Roman" panose="02020603050405020304" pitchFamily="18" charset="0"/>
                <a:cs typeface="Times New Roman" panose="02020603050405020304" pitchFamily="18" charset="0"/>
              </a:rPr>
              <a:t>DLM:</a:t>
            </a:r>
            <a:r>
              <a:rPr lang="fr-FR" sz="1200" dirty="0">
                <a:latin typeface="Times New Roman" panose="02020603050405020304" pitchFamily="18" charset="0"/>
                <a:cs typeface="Times New Roman" panose="02020603050405020304" pitchFamily="18" charset="0"/>
              </a:rPr>
              <a:t> Déviation de la Ligne Médiane</a:t>
            </a:r>
          </a:p>
        </p:txBody>
      </p:sp>
    </p:spTree>
    <p:extLst>
      <p:ext uri="{BB962C8B-B14F-4D97-AF65-F5344CB8AC3E}">
        <p14:creationId xmlns:p14="http://schemas.microsoft.com/office/powerpoint/2010/main" val="2821685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9581012C-F33E-A940-878C-10C2036AF1CC}"/>
              </a:ext>
            </a:extLst>
          </p:cNvPr>
          <p:cNvGraphicFramePr>
            <a:graphicFrameLocks noGrp="1"/>
          </p:cNvGraphicFramePr>
          <p:nvPr>
            <p:extLst>
              <p:ext uri="{D42A27DB-BD31-4B8C-83A1-F6EECF244321}">
                <p14:modId xmlns:p14="http://schemas.microsoft.com/office/powerpoint/2010/main" val="1787164337"/>
              </p:ext>
            </p:extLst>
          </p:nvPr>
        </p:nvGraphicFramePr>
        <p:xfrm>
          <a:off x="1389408" y="1052167"/>
          <a:ext cx="9856517" cy="4145153"/>
        </p:xfrm>
        <a:graphic>
          <a:graphicData uri="http://schemas.openxmlformats.org/drawingml/2006/table">
            <a:tbl>
              <a:tblPr firstRow="1" bandRow="1">
                <a:tableStyleId>{5C22544A-7EE6-4342-B048-85BDC9FD1C3A}</a:tableStyleId>
              </a:tblPr>
              <a:tblGrid>
                <a:gridCol w="2018805">
                  <a:extLst>
                    <a:ext uri="{9D8B030D-6E8A-4147-A177-3AD203B41FA5}">
                      <a16:colId xmlns:a16="http://schemas.microsoft.com/office/drawing/2014/main" val="1479599838"/>
                    </a:ext>
                  </a:extLst>
                </a:gridCol>
                <a:gridCol w="1637386">
                  <a:extLst>
                    <a:ext uri="{9D8B030D-6E8A-4147-A177-3AD203B41FA5}">
                      <a16:colId xmlns:a16="http://schemas.microsoft.com/office/drawing/2014/main" val="1314513466"/>
                    </a:ext>
                  </a:extLst>
                </a:gridCol>
                <a:gridCol w="1782707">
                  <a:extLst>
                    <a:ext uri="{9D8B030D-6E8A-4147-A177-3AD203B41FA5}">
                      <a16:colId xmlns:a16="http://schemas.microsoft.com/office/drawing/2014/main" val="4292413119"/>
                    </a:ext>
                  </a:extLst>
                </a:gridCol>
                <a:gridCol w="1132113">
                  <a:extLst>
                    <a:ext uri="{9D8B030D-6E8A-4147-A177-3AD203B41FA5}">
                      <a16:colId xmlns:a16="http://schemas.microsoft.com/office/drawing/2014/main" val="2910472545"/>
                    </a:ext>
                  </a:extLst>
                </a:gridCol>
                <a:gridCol w="2109851">
                  <a:extLst>
                    <a:ext uri="{9D8B030D-6E8A-4147-A177-3AD203B41FA5}">
                      <a16:colId xmlns:a16="http://schemas.microsoft.com/office/drawing/2014/main" val="231046220"/>
                    </a:ext>
                  </a:extLst>
                </a:gridCol>
                <a:gridCol w="1175655">
                  <a:extLst>
                    <a:ext uri="{9D8B030D-6E8A-4147-A177-3AD203B41FA5}">
                      <a16:colId xmlns:a16="http://schemas.microsoft.com/office/drawing/2014/main" val="1865192679"/>
                    </a:ext>
                  </a:extLst>
                </a:gridCol>
              </a:tblGrid>
              <a:tr h="370840">
                <a:tc>
                  <a:txBody>
                    <a:bodyPr/>
                    <a:lstStyle/>
                    <a:p>
                      <a:endParaRPr lang="fr-FR" dirty="0">
                        <a:latin typeface="Times New Roman" panose="02020603050405020304" pitchFamily="18" charset="0"/>
                        <a:cs typeface="Times New Roman" panose="02020603050405020304" pitchFamily="18" charset="0"/>
                      </a:endParaRPr>
                    </a:p>
                  </a:txBody>
                  <a:tcPr/>
                </a:tc>
                <a:tc gridSpan="2">
                  <a:txBody>
                    <a:bodyPr/>
                    <a:lstStyle/>
                    <a:p>
                      <a:pPr algn="ctr"/>
                      <a:r>
                        <a:rPr lang="fr-FR" dirty="0">
                          <a:latin typeface="Times New Roman" panose="02020603050405020304" pitchFamily="18" charset="0"/>
                          <a:cs typeface="Times New Roman" panose="02020603050405020304" pitchFamily="18" charset="0"/>
                        </a:rPr>
                        <a:t>Décès</a:t>
                      </a:r>
                    </a:p>
                  </a:txBody>
                  <a:tcPr/>
                </a:tc>
                <a:tc hMerge="1">
                  <a:txBody>
                    <a:bodyPr/>
                    <a:lstStyle/>
                    <a:p>
                      <a:endParaRPr lang="fr-FR" dirty="0"/>
                    </a:p>
                  </a:txBody>
                  <a:tcPr/>
                </a:tc>
                <a:tc>
                  <a:txBody>
                    <a:bodyPr/>
                    <a:lstStyle/>
                    <a:p>
                      <a:endParaRPr lang="fr-FR" dirty="0">
                        <a:latin typeface="Times New Roman" panose="02020603050405020304" pitchFamily="18" charset="0"/>
                        <a:cs typeface="Times New Roman" panose="02020603050405020304" pitchFamily="18" charset="0"/>
                      </a:endParaRPr>
                    </a:p>
                  </a:txBody>
                  <a:tcPr/>
                </a:tc>
                <a:tc>
                  <a:txBody>
                    <a:bodyPr/>
                    <a:lstStyle/>
                    <a:p>
                      <a:endParaRPr lang="fr-FR" dirty="0">
                        <a:latin typeface="Times New Roman" panose="02020603050405020304" pitchFamily="18" charset="0"/>
                        <a:cs typeface="Times New Roman" panose="02020603050405020304" pitchFamily="18" charset="0"/>
                      </a:endParaRPr>
                    </a:p>
                  </a:txBody>
                  <a:tcPr/>
                </a:tc>
                <a:tc>
                  <a:txBody>
                    <a:bodyPr/>
                    <a:lstStyle/>
                    <a:p>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9493039"/>
                  </a:ext>
                </a:extLst>
              </a:tr>
              <a:tr h="370840">
                <a:tc>
                  <a:txBody>
                    <a:bodyPr/>
                    <a:lstStyle/>
                    <a:p>
                      <a:pPr algn="ctr">
                        <a:lnSpc>
                          <a:spcPct val="115000"/>
                        </a:lnSpc>
                        <a:spcBef>
                          <a:spcPts val="1000"/>
                        </a:spcBef>
                        <a:spcAft>
                          <a:spcPts val="0"/>
                        </a:spcAft>
                      </a:pPr>
                      <a:r>
                        <a:rPr lang="fr-FR"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FDR</a:t>
                      </a:r>
                      <a:endPar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OUI</a:t>
                      </a:r>
                      <a:endPar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NON</a:t>
                      </a:r>
                      <a:endPar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RR</a:t>
                      </a:r>
                      <a:endPar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IC95%</a:t>
                      </a:r>
                      <a:endPar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Bef>
                          <a:spcPts val="1000"/>
                        </a:spcBef>
                        <a:spcAft>
                          <a:spcPts val="0"/>
                        </a:spcAft>
                      </a:pPr>
                      <a:r>
                        <a:rPr lang="fr-FR" sz="1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fr-FR"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
                      </a:r>
                      <a:endParaRPr lang="fr-FR" sz="16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75423626"/>
                  </a:ext>
                </a:extLst>
              </a:tr>
              <a:tr h="370840">
                <a:tc>
                  <a:txBody>
                    <a:bodyPr/>
                    <a:lstStyle/>
                    <a:p>
                      <a:r>
                        <a:rPr lang="fr-FR" sz="1800" kern="1200" dirty="0">
                          <a:solidFill>
                            <a:schemeClr val="dk1"/>
                          </a:solidFill>
                          <a:effectLst/>
                          <a:latin typeface="Times New Roman" panose="02020603050405020304" pitchFamily="18" charset="0"/>
                          <a:ea typeface="+mn-ea"/>
                          <a:cs typeface="Times New Roman" panose="02020603050405020304" pitchFamily="18" charset="0"/>
                        </a:rPr>
                        <a:t>Natrémie</a:t>
                      </a:r>
                    </a:p>
                    <a:p>
                      <a:r>
                        <a:rPr lang="fr-FR" sz="1800" kern="1200" dirty="0">
                          <a:solidFill>
                            <a:srgbClr val="0070C0"/>
                          </a:solidFill>
                          <a:effectLst/>
                          <a:latin typeface="Times New Roman" panose="02020603050405020304" pitchFamily="18" charset="0"/>
                          <a:ea typeface="+mn-ea"/>
                          <a:cs typeface="Times New Roman" panose="02020603050405020304" pitchFamily="18" charset="0"/>
                        </a:rPr>
                        <a:t>Na+ &lt; 135</a:t>
                      </a:r>
                      <a:r>
                        <a:rPr lang="fr-FR" sz="1800" kern="1200" dirty="0">
                          <a:solidFill>
                            <a:schemeClr val="dk1"/>
                          </a:solidFill>
                          <a:effectLst/>
                          <a:latin typeface="Times New Roman" panose="02020603050405020304" pitchFamily="18" charset="0"/>
                          <a:ea typeface="+mn-ea"/>
                          <a:cs typeface="Times New Roman" panose="02020603050405020304" pitchFamily="18" charset="0"/>
                        </a:rPr>
                        <a:t>, n (%)</a:t>
                      </a:r>
                    </a:p>
                    <a:p>
                      <a:r>
                        <a:rPr lang="en-US" sz="1800" kern="1200" dirty="0">
                          <a:solidFill>
                            <a:schemeClr val="dk1"/>
                          </a:solidFill>
                          <a:effectLst/>
                          <a:latin typeface="Times New Roman" panose="02020603050405020304" pitchFamily="18" charset="0"/>
                          <a:ea typeface="+mn-ea"/>
                          <a:cs typeface="Times New Roman" panose="02020603050405020304" pitchFamily="18" charset="0"/>
                        </a:rPr>
                        <a:t>Na+ &gt; 145, n (%)</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Hb</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moy</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sd</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Hb</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&lt; 10 g/l, n (%)</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rgbClr val="FF0000"/>
                          </a:solidFill>
                          <a:effectLst/>
                          <a:latin typeface="Times New Roman" panose="02020603050405020304" pitchFamily="18" charset="0"/>
                          <a:ea typeface="+mn-ea"/>
                          <a:cs typeface="Times New Roman" panose="02020603050405020304" pitchFamily="18" charset="0"/>
                        </a:rPr>
                        <a:t>PLT</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moy</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sd</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rgbClr val="FF0000"/>
                          </a:solidFill>
                          <a:effectLst/>
                          <a:latin typeface="Times New Roman" panose="02020603050405020304" pitchFamily="18" charset="0"/>
                          <a:ea typeface="+mn-ea"/>
                          <a:cs typeface="Times New Roman" panose="02020603050405020304" pitchFamily="18" charset="0"/>
                        </a:rPr>
                        <a:t>TP</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moy</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dk1"/>
                          </a:solidFill>
                          <a:effectLst/>
                          <a:latin typeface="Times New Roman" panose="02020603050405020304" pitchFamily="18" charset="0"/>
                          <a:ea typeface="+mn-ea"/>
                          <a:cs typeface="Times New Roman" panose="02020603050405020304" pitchFamily="18" charset="0"/>
                        </a:rPr>
                        <a:t>sd</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kern="1200" dirty="0">
                          <a:solidFill>
                            <a:srgbClr val="FF0000"/>
                          </a:solidFill>
                          <a:effectLst/>
                          <a:latin typeface="Times New Roman" panose="02020603050405020304" pitchFamily="18" charset="0"/>
                          <a:ea typeface="+mn-ea"/>
                          <a:cs typeface="Times New Roman" panose="02020603050405020304" pitchFamily="18" charset="0"/>
                        </a:rPr>
                        <a:t>TH</a:t>
                      </a:r>
                      <a:r>
                        <a:rPr lang="en-US" sz="1800" kern="1200" dirty="0">
                          <a:solidFill>
                            <a:schemeClr val="dk1"/>
                          </a:solidFill>
                          <a:effectLst/>
                          <a:latin typeface="Times New Roman" panose="02020603050405020304" pitchFamily="18" charset="0"/>
                          <a:ea typeface="+mn-ea"/>
                          <a:cs typeface="Times New Roman" panose="02020603050405020304" pitchFamily="18" charset="0"/>
                        </a:rPr>
                        <a:t>, n (%)</a:t>
                      </a:r>
                      <a:endParaRPr lang="fr-FR" sz="1800" kern="1200" dirty="0">
                        <a:solidFill>
                          <a:schemeClr val="dk1"/>
                        </a:solidFill>
                        <a:effectLst/>
                        <a:latin typeface="Times New Roman" panose="02020603050405020304" pitchFamily="18" charset="0"/>
                        <a:ea typeface="+mn-ea"/>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txBody>
                  <a:tcPr/>
                </a:tc>
                <a:tc>
                  <a:txBody>
                    <a:bodyPr/>
                    <a:lstStyle/>
                    <a:p>
                      <a:r>
                        <a:rPr lang="fr-FR" sz="1800" kern="1200" dirty="0">
                          <a:solidFill>
                            <a:schemeClr val="dk1"/>
                          </a:solidFill>
                          <a:effectLst/>
                          <a:latin typeface="Times New Roman" panose="02020603050405020304" pitchFamily="18" charset="0"/>
                          <a:ea typeface="+mn-ea"/>
                          <a:cs typeface="Times New Roman" panose="02020603050405020304" pitchFamily="18" charset="0"/>
                        </a:rPr>
                        <a:t>140.36±4.49</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6 (42.9)</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5 (100)</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11.78±1.94</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8 (80)</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186.01±73.16</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67.52±16.38</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12 (92.3)</a:t>
                      </a:r>
                      <a:r>
                        <a:rPr lang="fr-FR" dirty="0">
                          <a:effectLst/>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a:txBody>
                  <a:tcPr/>
                </a:tc>
                <a:tc>
                  <a:txBody>
                    <a:bodyPr/>
                    <a:lstStyle/>
                    <a:p>
                      <a:r>
                        <a:rPr lang="fr-FR" sz="1800" kern="1200" dirty="0">
                          <a:solidFill>
                            <a:schemeClr val="dk1"/>
                          </a:solidFill>
                          <a:effectLst/>
                          <a:latin typeface="Times New Roman" panose="02020603050405020304" pitchFamily="18" charset="0"/>
                          <a:ea typeface="+mn-ea"/>
                          <a:cs typeface="Times New Roman" panose="02020603050405020304" pitchFamily="18" charset="0"/>
                        </a:rPr>
                        <a:t>137.37±4.35</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8 (57.1)</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0 (00.0)</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12.4±2.25</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2 (20)</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221.22±74.92</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75.59±13.18</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1 (7.7)</a:t>
                      </a:r>
                      <a:r>
                        <a:rPr lang="fr-FR" dirty="0">
                          <a:effectLst/>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a:txBody>
                  <a:tcPr/>
                </a:tc>
                <a:tc>
                  <a:txBody>
                    <a:bodyPr/>
                    <a:lstStyle/>
                    <a:p>
                      <a:endParaRPr lang="fr-FR" dirty="0">
                        <a:latin typeface="Times New Roman" panose="02020603050405020304" pitchFamily="18" charset="0"/>
                        <a:cs typeface="Times New Roman" panose="02020603050405020304" pitchFamily="18" charset="0"/>
                      </a:endParaRPr>
                    </a:p>
                    <a:p>
                      <a:r>
                        <a:rPr lang="fr-FR" sz="1800" kern="1200" dirty="0">
                          <a:solidFill>
                            <a:srgbClr val="0070C0"/>
                          </a:solidFill>
                          <a:effectLst/>
                          <a:latin typeface="Times New Roman" panose="02020603050405020304" pitchFamily="18" charset="0"/>
                          <a:ea typeface="+mn-ea"/>
                          <a:cs typeface="Times New Roman" panose="02020603050405020304" pitchFamily="18" charset="0"/>
                        </a:rPr>
                        <a:t>0.57</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1.47</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 </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1.16</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 </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 </a:t>
                      </a:r>
                    </a:p>
                    <a:p>
                      <a:r>
                        <a:rPr lang="fr-FR" sz="1800" kern="1200" dirty="0">
                          <a:solidFill>
                            <a:srgbClr val="FF0000"/>
                          </a:solidFill>
                          <a:effectLst/>
                          <a:latin typeface="Times New Roman" panose="02020603050405020304" pitchFamily="18" charset="0"/>
                          <a:ea typeface="+mn-ea"/>
                          <a:cs typeface="Times New Roman" panose="02020603050405020304" pitchFamily="18" charset="0"/>
                        </a:rPr>
                        <a:t>1.39</a:t>
                      </a:r>
                      <a:r>
                        <a:rPr lang="fr-FR" dirty="0">
                          <a:solidFill>
                            <a:srgbClr val="FF0000"/>
                          </a:solidFill>
                          <a:effectLst/>
                          <a:latin typeface="Times New Roman" panose="02020603050405020304" pitchFamily="18" charset="0"/>
                          <a:cs typeface="Times New Roman" panose="02020603050405020304" pitchFamily="18" charset="0"/>
                        </a:rPr>
                        <a:t> </a:t>
                      </a:r>
                      <a:endParaRPr lang="fr-FR" dirty="0">
                        <a:solidFill>
                          <a:srgbClr val="FF0000"/>
                        </a:solidFill>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txBody>
                  <a:tcPr/>
                </a:tc>
                <a:tc>
                  <a:txBody>
                    <a:bodyPr/>
                    <a:lstStyle/>
                    <a:p>
                      <a:endParaRPr lang="fr-FR" dirty="0">
                        <a:latin typeface="Times New Roman" panose="02020603050405020304" pitchFamily="18" charset="0"/>
                        <a:cs typeface="Times New Roman" panose="02020603050405020304" pitchFamily="18" charset="0"/>
                      </a:endParaRPr>
                    </a:p>
                    <a:p>
                      <a:r>
                        <a:rPr lang="fr-FR" sz="1800" kern="1200" dirty="0">
                          <a:solidFill>
                            <a:srgbClr val="0070C0"/>
                          </a:solidFill>
                          <a:effectLst/>
                          <a:latin typeface="Times New Roman" panose="02020603050405020304" pitchFamily="18" charset="0"/>
                          <a:ea typeface="+mn-ea"/>
                          <a:cs typeface="Times New Roman" panose="02020603050405020304" pitchFamily="18" charset="0"/>
                        </a:rPr>
                        <a:t>0.31-1.06</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1.27-1.69</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 </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0.83-1.64</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 </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 </a:t>
                      </a:r>
                    </a:p>
                    <a:p>
                      <a:r>
                        <a:rPr lang="fr-FR" sz="1800" kern="1200" dirty="0">
                          <a:solidFill>
                            <a:srgbClr val="FF0000"/>
                          </a:solidFill>
                          <a:effectLst/>
                          <a:latin typeface="Times New Roman" panose="02020603050405020304" pitchFamily="18" charset="0"/>
                          <a:ea typeface="+mn-ea"/>
                          <a:cs typeface="Times New Roman" panose="02020603050405020304" pitchFamily="18" charset="0"/>
                        </a:rPr>
                        <a:t>1.11-1.74</a:t>
                      </a:r>
                      <a:r>
                        <a:rPr lang="fr-FR" dirty="0">
                          <a:solidFill>
                            <a:srgbClr val="FF0000"/>
                          </a:solidFill>
                          <a:effectLst/>
                          <a:latin typeface="Times New Roman" panose="02020603050405020304" pitchFamily="18" charset="0"/>
                          <a:cs typeface="Times New Roman" panose="02020603050405020304" pitchFamily="18" charset="0"/>
                        </a:rPr>
                        <a:t> </a:t>
                      </a:r>
                      <a:endParaRPr lang="fr-FR"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fr-FR" sz="1800" kern="1200" dirty="0">
                          <a:solidFill>
                            <a:srgbClr val="FF0000"/>
                          </a:solidFill>
                          <a:effectLst/>
                          <a:latin typeface="Times New Roman" panose="02020603050405020304" pitchFamily="18" charset="0"/>
                          <a:ea typeface="+mn-ea"/>
                          <a:cs typeface="Times New Roman" panose="02020603050405020304" pitchFamily="18" charset="0"/>
                        </a:rPr>
                        <a:t>0.0044</a:t>
                      </a:r>
                    </a:p>
                    <a:p>
                      <a:r>
                        <a:rPr lang="fr-FR" sz="1800" kern="1200" dirty="0">
                          <a:solidFill>
                            <a:srgbClr val="0070C0"/>
                          </a:solidFill>
                          <a:effectLst/>
                          <a:latin typeface="Times New Roman" panose="02020603050405020304" pitchFamily="18" charset="0"/>
                          <a:ea typeface="+mn-ea"/>
                          <a:cs typeface="Times New Roman" panose="02020603050405020304" pitchFamily="18" charset="0"/>
                        </a:rPr>
                        <a:t>0.02</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0.16</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0.195</a:t>
                      </a:r>
                    </a:p>
                    <a:p>
                      <a:r>
                        <a:rPr lang="fr-FR" sz="1800" kern="1200" dirty="0">
                          <a:solidFill>
                            <a:schemeClr val="dk1"/>
                          </a:solidFill>
                          <a:effectLst/>
                          <a:latin typeface="Times New Roman" panose="02020603050405020304" pitchFamily="18" charset="0"/>
                          <a:ea typeface="+mn-ea"/>
                          <a:cs typeface="Times New Roman" panose="02020603050405020304" pitchFamily="18" charset="0"/>
                        </a:rPr>
                        <a:t>0.37</a:t>
                      </a:r>
                    </a:p>
                    <a:p>
                      <a:r>
                        <a:rPr lang="fr-FR" sz="1800" kern="1200" dirty="0">
                          <a:solidFill>
                            <a:srgbClr val="FF0000"/>
                          </a:solidFill>
                          <a:effectLst/>
                          <a:latin typeface="Times New Roman" panose="02020603050405020304" pitchFamily="18" charset="0"/>
                          <a:ea typeface="+mn-ea"/>
                          <a:cs typeface="Times New Roman" panose="02020603050405020304" pitchFamily="18" charset="0"/>
                        </a:rPr>
                        <a:t>0.04</a:t>
                      </a:r>
                    </a:p>
                    <a:p>
                      <a:r>
                        <a:rPr lang="fr-FR" sz="1800" kern="1200" dirty="0">
                          <a:solidFill>
                            <a:srgbClr val="FF0000"/>
                          </a:solidFill>
                          <a:effectLst/>
                          <a:latin typeface="Times New Roman" panose="02020603050405020304" pitchFamily="18" charset="0"/>
                          <a:ea typeface="+mn-ea"/>
                          <a:cs typeface="Times New Roman" panose="02020603050405020304" pitchFamily="18" charset="0"/>
                        </a:rPr>
                        <a:t>0.0262</a:t>
                      </a:r>
                    </a:p>
                    <a:p>
                      <a:r>
                        <a:rPr lang="fr-FR" sz="1800" kern="1200" dirty="0">
                          <a:solidFill>
                            <a:srgbClr val="FF0000"/>
                          </a:solidFill>
                          <a:effectLst/>
                          <a:latin typeface="Times New Roman" panose="02020603050405020304" pitchFamily="18" charset="0"/>
                          <a:ea typeface="+mn-ea"/>
                          <a:cs typeface="Times New Roman" panose="02020603050405020304" pitchFamily="18" charset="0"/>
                        </a:rPr>
                        <a:t>0.05</a:t>
                      </a:r>
                    </a:p>
                    <a:p>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42414018"/>
                  </a:ext>
                </a:extLst>
              </a:tr>
            </a:tbl>
          </a:graphicData>
        </a:graphic>
      </p:graphicFrame>
      <p:sp>
        <p:nvSpPr>
          <p:cNvPr id="4" name="Titre 1">
            <a:extLst>
              <a:ext uri="{FF2B5EF4-FFF2-40B4-BE49-F238E27FC236}">
                <a16:creationId xmlns:a16="http://schemas.microsoft.com/office/drawing/2014/main" id="{B71AC078-6B08-C141-8C46-9266020D9883}"/>
              </a:ext>
            </a:extLst>
          </p:cNvPr>
          <p:cNvSpPr>
            <a:spLocks noGrp="1"/>
          </p:cNvSpPr>
          <p:nvPr>
            <p:ph type="title"/>
          </p:nvPr>
        </p:nvSpPr>
        <p:spPr>
          <a:xfrm>
            <a:off x="1371600" y="80159"/>
            <a:ext cx="9601200" cy="485371"/>
          </a:xfrm>
        </p:spPr>
        <p:txBody>
          <a:bodyPr>
            <a:noAutofit/>
          </a:bodyPr>
          <a:lstStyle/>
          <a:p>
            <a:pPr algn="ctr"/>
            <a:r>
              <a:rPr lang="fr-FR" sz="2800" b="1" dirty="0">
                <a:solidFill>
                  <a:srgbClr val="FF0000"/>
                </a:solidFill>
                <a:latin typeface="Times New Roman" panose="02020603050405020304" pitchFamily="18" charset="0"/>
                <a:cs typeface="Times New Roman" panose="02020603050405020304" pitchFamily="18" charset="0"/>
              </a:rPr>
              <a:t>Mortalité selon les facteurs de risques (3)</a:t>
            </a:r>
            <a:r>
              <a:rPr lang="fr-FR" sz="2800" dirty="0">
                <a:solidFill>
                  <a:srgbClr val="FF0000"/>
                </a:solidFill>
                <a:latin typeface="Times New Roman" panose="02020603050405020304" pitchFamily="18" charset="0"/>
                <a:cs typeface="Times New Roman" panose="02020603050405020304" pitchFamily="18" charset="0"/>
              </a:rPr>
              <a:t> </a:t>
            </a:r>
          </a:p>
        </p:txBody>
      </p:sp>
      <p:sp>
        <p:nvSpPr>
          <p:cNvPr id="2" name="ZoneTexte 1">
            <a:extLst>
              <a:ext uri="{FF2B5EF4-FFF2-40B4-BE49-F238E27FC236}">
                <a16:creationId xmlns:a16="http://schemas.microsoft.com/office/drawing/2014/main" id="{C10F047B-8696-0B40-90B1-28206392344A}"/>
              </a:ext>
            </a:extLst>
          </p:cNvPr>
          <p:cNvSpPr txBox="1"/>
          <p:nvPr/>
        </p:nvSpPr>
        <p:spPr>
          <a:xfrm>
            <a:off x="1484413" y="5308271"/>
            <a:ext cx="5795161" cy="276999"/>
          </a:xfrm>
          <a:prstGeom prst="rect">
            <a:avLst/>
          </a:prstGeom>
          <a:noFill/>
        </p:spPr>
        <p:txBody>
          <a:bodyPr wrap="square" rtlCol="0">
            <a:spAutoFit/>
          </a:bodyPr>
          <a:lstStyle/>
          <a:p>
            <a:r>
              <a:rPr lang="fr-FR" sz="1200" b="1" dirty="0">
                <a:latin typeface="Times New Roman" panose="02020603050405020304" pitchFamily="18" charset="0"/>
                <a:cs typeface="Times New Roman" panose="02020603050405020304" pitchFamily="18" charset="0"/>
              </a:rPr>
              <a:t>PLT</a:t>
            </a:r>
            <a:r>
              <a:rPr lang="fr-FR" sz="1200" dirty="0">
                <a:latin typeface="Times New Roman" panose="02020603050405020304" pitchFamily="18" charset="0"/>
                <a:cs typeface="Times New Roman" panose="02020603050405020304" pitchFamily="18" charset="0"/>
              </a:rPr>
              <a:t>: Plaquettes, </a:t>
            </a:r>
            <a:r>
              <a:rPr lang="fr-FR" sz="1200" b="1" dirty="0">
                <a:latin typeface="Times New Roman" panose="02020603050405020304" pitchFamily="18" charset="0"/>
                <a:cs typeface="Times New Roman" panose="02020603050405020304" pitchFamily="18" charset="0"/>
              </a:rPr>
              <a:t>TP</a:t>
            </a:r>
            <a:r>
              <a:rPr lang="fr-FR" sz="1200" dirty="0">
                <a:latin typeface="Times New Roman" panose="02020603050405020304" pitchFamily="18" charset="0"/>
                <a:cs typeface="Times New Roman" panose="02020603050405020304" pitchFamily="18" charset="0"/>
              </a:rPr>
              <a:t>: Temps de Prothrombine, </a:t>
            </a:r>
            <a:r>
              <a:rPr lang="fr-FR" sz="1200" b="1" dirty="0">
                <a:latin typeface="Times New Roman" panose="02020603050405020304" pitchFamily="18" charset="0"/>
                <a:cs typeface="Times New Roman" panose="02020603050405020304" pitchFamily="18" charset="0"/>
              </a:rPr>
              <a:t>TH</a:t>
            </a:r>
            <a:r>
              <a:rPr lang="fr-FR" sz="1200" dirty="0">
                <a:latin typeface="Times New Roman" panose="02020603050405020304" pitchFamily="18" charset="0"/>
                <a:cs typeface="Times New Roman" panose="02020603050405020304" pitchFamily="18" charset="0"/>
              </a:rPr>
              <a:t>: Trouble de l’hémostase       </a:t>
            </a:r>
          </a:p>
        </p:txBody>
      </p:sp>
    </p:spTree>
    <p:extLst>
      <p:ext uri="{BB962C8B-B14F-4D97-AF65-F5344CB8AC3E}">
        <p14:creationId xmlns:p14="http://schemas.microsoft.com/office/powerpoint/2010/main" val="2479899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05130D3F-9CB0-E248-B67F-94103E9EBDBB}"/>
              </a:ext>
            </a:extLst>
          </p:cNvPr>
          <p:cNvSpPr>
            <a:spLocks noGrp="1"/>
          </p:cNvSpPr>
          <p:nvPr>
            <p:ph type="body" idx="1"/>
          </p:nvPr>
        </p:nvSpPr>
        <p:spPr>
          <a:xfrm>
            <a:off x="765025" y="2838793"/>
            <a:ext cx="9612971" cy="1143324"/>
          </a:xfrm>
        </p:spPr>
        <p:txBody>
          <a:bodyPr>
            <a:normAutofit lnSpcReduction="10000"/>
          </a:bodyPr>
          <a:lstStyle/>
          <a:p>
            <a:pPr algn="l"/>
            <a:r>
              <a:rPr lang="fr-FR" sz="3200" b="1" cap="all" dirty="0">
                <a:latin typeface="Times New Roman" panose="02020603050405020304" pitchFamily="18" charset="0"/>
                <a:cs typeface="Times New Roman" panose="02020603050405020304" pitchFamily="18" charset="0"/>
              </a:rPr>
              <a:t>II- Étude comparative des groupes de la cohorte</a:t>
            </a:r>
          </a:p>
          <a:p>
            <a:pPr marL="0" indent="0" algn="l" defTabSz="914400" rtl="0" eaLnBrk="1" latinLnBrk="0" hangingPunct="1">
              <a:lnSpc>
                <a:spcPct val="112000"/>
              </a:lnSpc>
              <a:spcBef>
                <a:spcPts val="0"/>
              </a:spcBef>
              <a:spcAft>
                <a:spcPts val="0"/>
              </a:spcAft>
              <a:buFont typeface="Franklin Gothic Book" panose="020B0503020102020204" pitchFamily="34" charset="0"/>
              <a:buNone/>
            </a:pPr>
            <a:endParaRPr lang="fr-FR" dirty="0"/>
          </a:p>
        </p:txBody>
      </p:sp>
    </p:spTree>
    <p:extLst>
      <p:ext uri="{BB962C8B-B14F-4D97-AF65-F5344CB8AC3E}">
        <p14:creationId xmlns:p14="http://schemas.microsoft.com/office/powerpoint/2010/main" val="91724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B33C42-78D1-D341-B6C5-B954CFE130D8}"/>
              </a:ext>
            </a:extLst>
          </p:cNvPr>
          <p:cNvSpPr>
            <a:spLocks noGrp="1"/>
          </p:cNvSpPr>
          <p:nvPr>
            <p:ph type="title"/>
          </p:nvPr>
        </p:nvSpPr>
        <p:spPr>
          <a:xfrm>
            <a:off x="1371600" y="353293"/>
            <a:ext cx="9601200" cy="1083623"/>
          </a:xfrm>
        </p:spPr>
        <p:txBody>
          <a:bodyPr>
            <a:noAutofit/>
          </a:bodyPr>
          <a:lstStyle/>
          <a:p>
            <a:pPr algn="ctr"/>
            <a:r>
              <a:rPr lang="fr-FR" sz="2800" b="1" cap="all" dirty="0">
                <a:solidFill>
                  <a:srgbClr val="FF0000"/>
                </a:solidFill>
                <a:latin typeface="Times New Roman" panose="02020603050405020304" pitchFamily="18" charset="0"/>
                <a:cs typeface="Times New Roman" panose="02020603050405020304" pitchFamily="18" charset="0"/>
              </a:rPr>
              <a:t>1- Facteur d’exposition et constitution des groupes</a:t>
            </a:r>
            <a:br>
              <a:rPr lang="fr-FR" sz="2800" b="1" cap="all" dirty="0">
                <a:solidFill>
                  <a:srgbClr val="FF0000"/>
                </a:solidFill>
                <a:latin typeface="Times New Roman" panose="02020603050405020304" pitchFamily="18" charset="0"/>
                <a:cs typeface="Times New Roman" panose="02020603050405020304" pitchFamily="18" charset="0"/>
              </a:rPr>
            </a:br>
            <a:endParaRPr lang="fr-FR" sz="2800"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3D6EFE97-B590-414D-9789-885FE67C9F17}"/>
              </a:ext>
            </a:extLst>
          </p:cNvPr>
          <p:cNvSpPr/>
          <p:nvPr/>
        </p:nvSpPr>
        <p:spPr>
          <a:xfrm>
            <a:off x="1383475" y="1435413"/>
            <a:ext cx="9708078" cy="4071371"/>
          </a:xfrm>
          <a:prstGeom prst="rect">
            <a:avLst/>
          </a:prstGeom>
        </p:spPr>
        <p:txBody>
          <a:bodyPr wrap="square">
            <a:spAutoFit/>
          </a:bodyPr>
          <a:lstStyle/>
          <a:p>
            <a:pPr>
              <a:lnSpc>
                <a:spcPct val="115000"/>
              </a:lnSpc>
              <a:spcBef>
                <a:spcPts val="1500"/>
              </a:spcBef>
              <a:spcAft>
                <a:spcPts val="0"/>
              </a:spcAft>
            </a:pPr>
            <a:r>
              <a:rPr lang="fr-FR" b="1" cap="all" spc="7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Définition des groupes</a:t>
            </a:r>
            <a:endParaRPr lang="fr-FR" b="1" cap="all" spc="75" dirty="0">
              <a:solidFill>
                <a:srgbClr val="1F4D78"/>
              </a:solidFill>
              <a:latin typeface="Times New Roman" panose="02020603050405020304" pitchFamily="18" charset="0"/>
              <a:cs typeface="Times New Roman" panose="02020603050405020304" pitchFamily="18" charset="0"/>
            </a:endParaRPr>
          </a:p>
          <a:p>
            <a:pPr algn="just">
              <a:spcBef>
                <a:spcPts val="1000"/>
              </a:spcBef>
              <a:spcAft>
                <a:spcPts val="1000"/>
              </a:spcAft>
            </a:pPr>
            <a:r>
              <a:rPr lang="fr-FR" sz="2000" dirty="0">
                <a:latin typeface="Times New Roman" panose="02020603050405020304" pitchFamily="18" charset="0"/>
                <a:ea typeface="Calibri" panose="020F0502020204030204" pitchFamily="34" charset="0"/>
                <a:cs typeface="Times New Roman" panose="02020603050405020304" pitchFamily="18" charset="0"/>
              </a:rPr>
              <a:t>Cohorte = TCG adultes</a:t>
            </a:r>
          </a:p>
          <a:p>
            <a:pPr algn="just">
              <a:spcBef>
                <a:spcPts val="1000"/>
              </a:spcBef>
              <a:spcAft>
                <a:spcPts val="1000"/>
              </a:spcAft>
            </a:pPr>
            <a:r>
              <a:rPr lang="fr-FR" sz="2000" dirty="0">
                <a:latin typeface="Times New Roman" panose="02020603050405020304" pitchFamily="18" charset="0"/>
                <a:ea typeface="Calibri" panose="020F0502020204030204" pitchFamily="34" charset="0"/>
                <a:cs typeface="Times New Roman" panose="02020603050405020304" pitchFamily="18" charset="0"/>
              </a:rPr>
              <a:t>Facteur d’exposition= HIS à l’admission ou durant les 24 premières heures</a:t>
            </a:r>
          </a:p>
          <a:p>
            <a:pPr algn="just">
              <a:spcBef>
                <a:spcPts val="1000"/>
              </a:spcBef>
              <a:spcAft>
                <a:spcPts val="1000"/>
              </a:spcAft>
            </a:pPr>
            <a:r>
              <a:rPr lang="fr-FR" sz="2000" dirty="0">
                <a:latin typeface="Times New Roman" panose="02020603050405020304" pitchFamily="18" charset="0"/>
                <a:ea typeface="Calibri" panose="020F0502020204030204" pitchFamily="34" charset="0"/>
                <a:cs typeface="Times New Roman" panose="02020603050405020304" pitchFamily="18" charset="0"/>
              </a:rPr>
              <a:t>Groupe exposés = patients avec HIS (Groupe HIS)</a:t>
            </a:r>
          </a:p>
          <a:p>
            <a:pPr algn="just">
              <a:spcBef>
                <a:spcPts val="1000"/>
              </a:spcBef>
              <a:spcAft>
                <a:spcPts val="1000"/>
              </a:spcAft>
            </a:pPr>
            <a:r>
              <a:rPr lang="fr-FR" sz="2000" dirty="0">
                <a:latin typeface="Times New Roman" panose="02020603050405020304" pitchFamily="18" charset="0"/>
                <a:ea typeface="Calibri" panose="020F0502020204030204" pitchFamily="34" charset="0"/>
                <a:cs typeface="Times New Roman" panose="02020603050405020304" pitchFamily="18" charset="0"/>
              </a:rPr>
              <a:t>Groupe non exposés = Patients avec glycémie normale (Groupe GN)     </a:t>
            </a:r>
          </a:p>
          <a:p>
            <a:pPr>
              <a:lnSpc>
                <a:spcPct val="115000"/>
              </a:lnSpc>
              <a:spcBef>
                <a:spcPts val="1500"/>
              </a:spcBef>
              <a:spcAft>
                <a:spcPts val="0"/>
              </a:spcAft>
            </a:pPr>
            <a:r>
              <a:rPr lang="fr-FR" b="1" cap="all" spc="7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Effectifs des groupes</a:t>
            </a:r>
            <a:endParaRPr lang="fr-FR" sz="1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Times New Roman" panose="02020603050405020304" pitchFamily="18" charset="0"/>
              <a:buChar char="-"/>
            </a:pPr>
            <a:r>
              <a:rPr lang="fr-FR" sz="2000" b="1" dirty="0">
                <a:latin typeface="Times New Roman" panose="02020603050405020304" pitchFamily="18" charset="0"/>
                <a:ea typeface="Calibri" panose="020F0502020204030204" pitchFamily="34" charset="0"/>
                <a:cs typeface="Times New Roman" panose="02020603050405020304" pitchFamily="18" charset="0"/>
              </a:rPr>
              <a:t>Groupe HIS</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b="1" dirty="0">
                <a:latin typeface="Times New Roman" panose="02020603050405020304" pitchFamily="18" charset="0"/>
                <a:ea typeface="Calibri" panose="020F0502020204030204" pitchFamily="34" charset="0"/>
                <a:cs typeface="Times New Roman" panose="02020603050405020304" pitchFamily="18" charset="0"/>
              </a:rPr>
              <a:t>75</a:t>
            </a:r>
            <a:r>
              <a:rPr lang="fr-FR" sz="2000" dirty="0">
                <a:latin typeface="Times New Roman" panose="02020603050405020304" pitchFamily="18" charset="0"/>
                <a:ea typeface="Calibri" panose="020F0502020204030204" pitchFamily="34" charset="0"/>
                <a:cs typeface="Times New Roman" panose="02020603050405020304" pitchFamily="18" charset="0"/>
              </a:rPr>
              <a:t> patients (83.3%)</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lvl="0"/>
            <a:endParaRPr lang="fr-FR" sz="2000" b="1"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Times New Roman" panose="02020603050405020304" pitchFamily="18" charset="0"/>
              <a:buChar char="-"/>
            </a:pPr>
            <a:r>
              <a:rPr lang="fr-FR" sz="2000" b="1" dirty="0">
                <a:latin typeface="Times New Roman" panose="02020603050405020304" pitchFamily="18" charset="0"/>
                <a:ea typeface="Calibri" panose="020F0502020204030204" pitchFamily="34" charset="0"/>
                <a:cs typeface="Times New Roman" panose="02020603050405020304" pitchFamily="18" charset="0"/>
              </a:rPr>
              <a:t>Groupe GN</a:t>
            </a:r>
            <a:r>
              <a:rPr lang="fr-FR" sz="2000" dirty="0">
                <a:latin typeface="Times New Roman" panose="02020603050405020304" pitchFamily="18" charset="0"/>
                <a:ea typeface="Calibri" panose="020F0502020204030204" pitchFamily="34" charset="0"/>
                <a:cs typeface="Times New Roman" panose="02020603050405020304" pitchFamily="18" charset="0"/>
              </a:rPr>
              <a:t>= </a:t>
            </a:r>
            <a:r>
              <a:rPr lang="fr-FR" sz="2000" b="1" dirty="0">
                <a:latin typeface="Times New Roman" panose="02020603050405020304" pitchFamily="18" charset="0"/>
                <a:ea typeface="Calibri" panose="020F0502020204030204" pitchFamily="34" charset="0"/>
                <a:cs typeface="Times New Roman" panose="02020603050405020304" pitchFamily="18" charset="0"/>
              </a:rPr>
              <a:t>15</a:t>
            </a:r>
            <a:r>
              <a:rPr lang="fr-FR" sz="2000" dirty="0">
                <a:latin typeface="Times New Roman" panose="02020603050405020304" pitchFamily="18" charset="0"/>
                <a:ea typeface="Calibri" panose="020F0502020204030204" pitchFamily="34" charset="0"/>
                <a:cs typeface="Times New Roman" panose="02020603050405020304" pitchFamily="18" charset="0"/>
              </a:rPr>
              <a:t> patients (16.7%)</a:t>
            </a:r>
            <a:endParaRPr lang="fr-FR"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28239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74166C-A9FF-C94D-B45F-8816DEEBCC08}"/>
              </a:ext>
            </a:extLst>
          </p:cNvPr>
          <p:cNvSpPr>
            <a:spLocks noGrp="1"/>
          </p:cNvSpPr>
          <p:nvPr>
            <p:ph type="title"/>
          </p:nvPr>
        </p:nvSpPr>
        <p:spPr>
          <a:xfrm>
            <a:off x="1371600" y="28973"/>
            <a:ext cx="9601200" cy="872544"/>
          </a:xfrm>
        </p:spPr>
        <p:txBody>
          <a:bodyPr>
            <a:normAutofit/>
          </a:bodyPr>
          <a:lstStyle/>
          <a:p>
            <a:pPr algn="ctr"/>
            <a:r>
              <a:rPr lang="fr-FR" sz="2800" b="1" dirty="0">
                <a:solidFill>
                  <a:srgbClr val="FF0000"/>
                </a:solidFill>
                <a:latin typeface="Times New Roman" panose="02020603050405020304" pitchFamily="18" charset="0"/>
                <a:cs typeface="Times New Roman" panose="02020603050405020304" pitchFamily="18" charset="0"/>
              </a:rPr>
              <a:t>2- Analyse univariée de la </a:t>
            </a:r>
            <a:r>
              <a:rPr lang="fr-FR" sz="2800" b="1" dirty="0" err="1">
                <a:solidFill>
                  <a:srgbClr val="FF0000"/>
                </a:solidFill>
                <a:latin typeface="Times New Roman" panose="02020603050405020304" pitchFamily="18" charset="0"/>
                <a:cs typeface="Times New Roman" panose="02020603050405020304" pitchFamily="18" charset="0"/>
              </a:rPr>
              <a:t>morbi</a:t>
            </a:r>
            <a:r>
              <a:rPr lang="fr-FR" sz="2800" b="1" dirty="0">
                <a:solidFill>
                  <a:srgbClr val="FF0000"/>
                </a:solidFill>
                <a:latin typeface="Times New Roman" panose="02020603050405020304" pitchFamily="18" charset="0"/>
                <a:cs typeface="Times New Roman" panose="02020603050405020304" pitchFamily="18" charset="0"/>
              </a:rPr>
              <a:t>-mortalité</a:t>
            </a:r>
            <a:r>
              <a:rPr lang="fr-FR" sz="2800" dirty="0">
                <a:solidFill>
                  <a:srgbClr val="FF0000"/>
                </a:solidFill>
                <a:latin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a16="http://schemas.microsoft.com/office/drawing/2014/main" id="{FFDEC847-2212-4140-89F8-C1E53439F917}"/>
              </a:ext>
            </a:extLst>
          </p:cNvPr>
          <p:cNvSpPr/>
          <p:nvPr/>
        </p:nvSpPr>
        <p:spPr>
          <a:xfrm>
            <a:off x="1236372" y="810222"/>
            <a:ext cx="10496282" cy="1138773"/>
          </a:xfrm>
          <a:prstGeom prst="rect">
            <a:avLst/>
          </a:prstGeom>
        </p:spPr>
        <p:txBody>
          <a:bodyPr wrap="square">
            <a:spAutoFit/>
          </a:bodyPr>
          <a:lstStyle/>
          <a:p>
            <a:r>
              <a:rPr lang="fr-FR"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2-1 Mortalité comparée HIS vs GN</a:t>
            </a:r>
          </a:p>
          <a:p>
            <a:r>
              <a:rPr lang="fr-FR" sz="2000" b="1" dirty="0">
                <a:solidFill>
                  <a:srgbClr val="7030A0"/>
                </a:solidFill>
                <a:latin typeface="Times New Roman" panose="02020603050405020304" pitchFamily="18" charset="0"/>
                <a:cs typeface="Times New Roman" panose="02020603050405020304" pitchFamily="18" charset="0"/>
              </a:rPr>
              <a:t>Mesure de l’association entre </a:t>
            </a:r>
            <a:r>
              <a:rPr lang="fr-FR" sz="2000" b="1" u="sng" dirty="0">
                <a:solidFill>
                  <a:srgbClr val="7030A0"/>
                </a:solidFill>
                <a:latin typeface="Times New Roman" panose="02020603050405020304" pitchFamily="18" charset="0"/>
                <a:cs typeface="Times New Roman" panose="02020603050405020304" pitchFamily="18" charset="0"/>
              </a:rPr>
              <a:t>HIS et décès </a:t>
            </a:r>
            <a:r>
              <a:rPr lang="fr-FR" sz="2000" b="1" dirty="0">
                <a:solidFill>
                  <a:srgbClr val="7030A0"/>
                </a:solidFill>
                <a:latin typeface="Times New Roman" panose="02020603050405020304" pitchFamily="18" charset="0"/>
                <a:cs typeface="Times New Roman" panose="02020603050405020304" pitchFamily="18" charset="0"/>
              </a:rPr>
              <a:t>par le calcul du risque relatif</a:t>
            </a:r>
            <a:endParaRPr lang="fr-FR" sz="20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fr-FR" sz="2400" b="1" dirty="0">
                <a:solidFill>
                  <a:srgbClr val="0070C0"/>
                </a:solidFill>
                <a:ea typeface="Times New Roman" panose="02020603050405020304" pitchFamily="18" charset="0"/>
                <a:cs typeface="Arial" panose="020B0604020202020204" pitchFamily="34" charset="0"/>
              </a:rPr>
              <a:t> </a:t>
            </a:r>
            <a:endParaRPr lang="fr-FR" sz="2400" dirty="0">
              <a:solidFill>
                <a:srgbClr val="0070C0"/>
              </a:solidFill>
            </a:endParaRPr>
          </a:p>
        </p:txBody>
      </p:sp>
      <p:graphicFrame>
        <p:nvGraphicFramePr>
          <p:cNvPr id="5" name="Tableau 4">
            <a:extLst>
              <a:ext uri="{FF2B5EF4-FFF2-40B4-BE49-F238E27FC236}">
                <a16:creationId xmlns:a16="http://schemas.microsoft.com/office/drawing/2014/main" id="{95089756-1B11-6C4E-87AA-97672A343057}"/>
              </a:ext>
            </a:extLst>
          </p:cNvPr>
          <p:cNvGraphicFramePr>
            <a:graphicFrameLocks noGrp="1"/>
          </p:cNvGraphicFramePr>
          <p:nvPr>
            <p:extLst>
              <p:ext uri="{D42A27DB-BD31-4B8C-83A1-F6EECF244321}">
                <p14:modId xmlns:p14="http://schemas.microsoft.com/office/powerpoint/2010/main" val="1634118377"/>
              </p:ext>
            </p:extLst>
          </p:nvPr>
        </p:nvGraphicFramePr>
        <p:xfrm>
          <a:off x="1371600" y="1777286"/>
          <a:ext cx="9601200" cy="4367497"/>
        </p:xfrm>
        <a:graphic>
          <a:graphicData uri="http://schemas.openxmlformats.org/drawingml/2006/table">
            <a:tbl>
              <a:tblPr firstRow="1" firstCol="1" bandRow="1">
                <a:tableStyleId>{5C22544A-7EE6-4342-B048-85BDC9FD1C3A}</a:tableStyleId>
              </a:tblPr>
              <a:tblGrid>
                <a:gridCol w="1706451">
                  <a:extLst>
                    <a:ext uri="{9D8B030D-6E8A-4147-A177-3AD203B41FA5}">
                      <a16:colId xmlns:a16="http://schemas.microsoft.com/office/drawing/2014/main" val="3440779444"/>
                    </a:ext>
                  </a:extLst>
                </a:gridCol>
                <a:gridCol w="1352281">
                  <a:extLst>
                    <a:ext uri="{9D8B030D-6E8A-4147-A177-3AD203B41FA5}">
                      <a16:colId xmlns:a16="http://schemas.microsoft.com/office/drawing/2014/main" val="925865826"/>
                    </a:ext>
                  </a:extLst>
                </a:gridCol>
                <a:gridCol w="1236372">
                  <a:extLst>
                    <a:ext uri="{9D8B030D-6E8A-4147-A177-3AD203B41FA5}">
                      <a16:colId xmlns:a16="http://schemas.microsoft.com/office/drawing/2014/main" val="3016709488"/>
                    </a:ext>
                  </a:extLst>
                </a:gridCol>
                <a:gridCol w="1191296">
                  <a:extLst>
                    <a:ext uri="{9D8B030D-6E8A-4147-A177-3AD203B41FA5}">
                      <a16:colId xmlns:a16="http://schemas.microsoft.com/office/drawing/2014/main" val="1722222327"/>
                    </a:ext>
                  </a:extLst>
                </a:gridCol>
                <a:gridCol w="1371600">
                  <a:extLst>
                    <a:ext uri="{9D8B030D-6E8A-4147-A177-3AD203B41FA5}">
                      <a16:colId xmlns:a16="http://schemas.microsoft.com/office/drawing/2014/main" val="483946103"/>
                    </a:ext>
                  </a:extLst>
                </a:gridCol>
                <a:gridCol w="1545465">
                  <a:extLst>
                    <a:ext uri="{9D8B030D-6E8A-4147-A177-3AD203B41FA5}">
                      <a16:colId xmlns:a16="http://schemas.microsoft.com/office/drawing/2014/main" val="1172524509"/>
                    </a:ext>
                  </a:extLst>
                </a:gridCol>
                <a:gridCol w="1197735">
                  <a:extLst>
                    <a:ext uri="{9D8B030D-6E8A-4147-A177-3AD203B41FA5}">
                      <a16:colId xmlns:a16="http://schemas.microsoft.com/office/drawing/2014/main" val="1190327417"/>
                    </a:ext>
                  </a:extLst>
                </a:gridCol>
              </a:tblGrid>
              <a:tr h="297852">
                <a:tc gridSpan="7">
                  <a:txBody>
                    <a:bodyPr/>
                    <a:lstStyle/>
                    <a:p>
                      <a:pPr algn="ct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DÉCÈS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344536020"/>
                  </a:ext>
                </a:extLst>
              </a:tr>
              <a:tr h="616052">
                <a:tc>
                  <a:txBody>
                    <a:bodyPr/>
                    <a:lstStyle/>
                    <a:p>
                      <a:pPr algn="ct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Hyperglycémie</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Oui</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Non</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TOTAL</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RR</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800">
                          <a:effectLst/>
                          <a:latin typeface="Times New Roman" panose="02020603050405020304" pitchFamily="18" charset="0"/>
                          <a:cs typeface="Times New Roman" panose="02020603050405020304" pitchFamily="18" charset="0"/>
                        </a:rPr>
                        <a:t>IC95%</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800">
                          <a:effectLst/>
                          <a:latin typeface="Times New Roman" panose="02020603050405020304" pitchFamily="18" charset="0"/>
                          <a:cs typeface="Times New Roman" panose="02020603050405020304" pitchFamily="18" charset="0"/>
                        </a:rPr>
                        <a:t>p*</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44068886"/>
                  </a:ext>
                </a:extLst>
              </a:tr>
              <a:tr h="894071">
                <a:tc>
                  <a:txBody>
                    <a:bodyPr/>
                    <a:lstStyle/>
                    <a:p>
                      <a:pPr algn="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HIS</a:t>
                      </a:r>
                      <a:br>
                        <a:rPr lang="fr-FR" sz="1800" dirty="0">
                          <a:effectLst/>
                          <a:latin typeface="Times New Roman" panose="02020603050405020304" pitchFamily="18" charset="0"/>
                          <a:cs typeface="Times New Roman" panose="02020603050405020304" pitchFamily="18" charset="0"/>
                        </a:rPr>
                      </a:br>
                      <a:r>
                        <a:rPr lang="fr-FR" sz="1800" dirty="0">
                          <a:effectLst/>
                          <a:latin typeface="Times New Roman" panose="02020603050405020304" pitchFamily="18" charset="0"/>
                          <a:cs typeface="Times New Roman" panose="02020603050405020304" pitchFamily="18" charset="0"/>
                        </a:rPr>
                        <a:t>% du groupe </a:t>
                      </a:r>
                      <a:br>
                        <a:rPr lang="fr-FR" sz="1800" dirty="0">
                          <a:effectLst/>
                          <a:latin typeface="Times New Roman" panose="02020603050405020304" pitchFamily="18" charset="0"/>
                          <a:cs typeface="Times New Roman" panose="02020603050405020304" pitchFamily="18" charset="0"/>
                        </a:rPr>
                      </a:br>
                      <a:r>
                        <a:rPr lang="fr-FR" sz="1800" dirty="0">
                          <a:effectLst/>
                          <a:latin typeface="Times New Roman" panose="02020603050405020304" pitchFamily="18" charset="0"/>
                          <a:cs typeface="Times New Roman" panose="02020603050405020304" pitchFamily="18" charset="0"/>
                        </a:rPr>
                        <a:t>Col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800" dirty="0">
                          <a:solidFill>
                            <a:srgbClr val="FF0000"/>
                          </a:solidFill>
                          <a:effectLst/>
                          <a:latin typeface="Times New Roman" panose="02020603050405020304" pitchFamily="18" charset="0"/>
                          <a:cs typeface="Times New Roman" panose="02020603050405020304" pitchFamily="18" charset="0"/>
                        </a:rPr>
                        <a:t>57</a:t>
                      </a:r>
                      <a:br>
                        <a:rPr lang="fr-FR" sz="1800" dirty="0">
                          <a:solidFill>
                            <a:srgbClr val="FF0000"/>
                          </a:solidFill>
                          <a:effectLst/>
                          <a:latin typeface="Times New Roman" panose="02020603050405020304" pitchFamily="18" charset="0"/>
                          <a:cs typeface="Times New Roman" panose="02020603050405020304" pitchFamily="18" charset="0"/>
                        </a:rPr>
                      </a:br>
                      <a:r>
                        <a:rPr lang="fr-FR" sz="1800" dirty="0">
                          <a:solidFill>
                            <a:srgbClr val="FF0000"/>
                          </a:solidFill>
                          <a:effectLst/>
                          <a:latin typeface="Times New Roman" panose="02020603050405020304" pitchFamily="18" charset="0"/>
                          <a:cs typeface="Times New Roman" panose="02020603050405020304" pitchFamily="18" charset="0"/>
                        </a:rPr>
                        <a:t>76.0</a:t>
                      </a:r>
                      <a:br>
                        <a:rPr lang="fr-FR" sz="1800" dirty="0">
                          <a:effectLst/>
                          <a:latin typeface="Times New Roman" panose="02020603050405020304" pitchFamily="18" charset="0"/>
                          <a:cs typeface="Times New Roman" panose="02020603050405020304" pitchFamily="18" charset="0"/>
                        </a:rPr>
                      </a:br>
                      <a:r>
                        <a:rPr lang="fr-FR" sz="1800" dirty="0">
                          <a:effectLst/>
                          <a:latin typeface="Times New Roman" panose="02020603050405020304" pitchFamily="18" charset="0"/>
                          <a:cs typeface="Times New Roman" panose="02020603050405020304" pitchFamily="18" charset="0"/>
                        </a:rPr>
                        <a:t>90.5</a:t>
                      </a:r>
                    </a:p>
                  </a:txBody>
                  <a:tcPr marL="68580" marR="68580" marT="0" marB="0"/>
                </a:tc>
                <a:tc>
                  <a:txBody>
                    <a:bodyPr/>
                    <a:lstStyle/>
                    <a:p>
                      <a:pPr algn="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18</a:t>
                      </a:r>
                      <a:br>
                        <a:rPr lang="fr-FR" sz="1800" dirty="0">
                          <a:effectLst/>
                          <a:latin typeface="Times New Roman" panose="02020603050405020304" pitchFamily="18" charset="0"/>
                          <a:cs typeface="Times New Roman" panose="02020603050405020304" pitchFamily="18" charset="0"/>
                        </a:rPr>
                      </a:br>
                      <a:r>
                        <a:rPr lang="fr-FR" sz="1800" dirty="0">
                          <a:effectLst/>
                          <a:latin typeface="Times New Roman" panose="02020603050405020304" pitchFamily="18" charset="0"/>
                          <a:cs typeface="Times New Roman" panose="02020603050405020304" pitchFamily="18" charset="0"/>
                        </a:rPr>
                        <a:t>24.0</a:t>
                      </a:r>
                      <a:br>
                        <a:rPr lang="fr-FR" sz="1800" dirty="0">
                          <a:effectLst/>
                          <a:latin typeface="Times New Roman" panose="02020603050405020304" pitchFamily="18" charset="0"/>
                          <a:cs typeface="Times New Roman" panose="02020603050405020304" pitchFamily="18" charset="0"/>
                        </a:rPr>
                      </a:br>
                      <a:r>
                        <a:rPr lang="fr-FR" sz="1800" dirty="0">
                          <a:effectLst/>
                          <a:latin typeface="Times New Roman" panose="02020603050405020304" pitchFamily="18" charset="0"/>
                          <a:cs typeface="Times New Roman" panose="02020603050405020304" pitchFamily="18" charset="0"/>
                        </a:rPr>
                        <a:t>66.7</a:t>
                      </a:r>
                    </a:p>
                    <a:p>
                      <a:pPr algn="r">
                        <a:lnSpc>
                          <a:spcPct val="115000"/>
                        </a:lnSpc>
                        <a:spcBef>
                          <a:spcPts val="1000"/>
                        </a:spcBef>
                        <a:spcAft>
                          <a:spcPts val="0"/>
                        </a:spcAft>
                      </a:pP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800" dirty="0">
                          <a:solidFill>
                            <a:srgbClr val="0070C0"/>
                          </a:solidFill>
                          <a:effectLst/>
                          <a:latin typeface="Times New Roman" panose="02020603050405020304" pitchFamily="18" charset="0"/>
                          <a:cs typeface="Times New Roman" panose="02020603050405020304" pitchFamily="18" charset="0"/>
                        </a:rPr>
                        <a:t>75</a:t>
                      </a:r>
                      <a:br>
                        <a:rPr lang="fr-FR" sz="1800" dirty="0">
                          <a:effectLst/>
                          <a:latin typeface="Times New Roman" panose="02020603050405020304" pitchFamily="18" charset="0"/>
                          <a:cs typeface="Times New Roman" panose="02020603050405020304" pitchFamily="18" charset="0"/>
                        </a:rPr>
                      </a:br>
                      <a:r>
                        <a:rPr lang="fr-FR" sz="1800" dirty="0">
                          <a:effectLst/>
                          <a:latin typeface="Times New Roman" panose="02020603050405020304" pitchFamily="18" charset="0"/>
                          <a:cs typeface="Times New Roman" panose="02020603050405020304" pitchFamily="18" charset="0"/>
                        </a:rPr>
                        <a:t>100.0</a:t>
                      </a:r>
                      <a:br>
                        <a:rPr lang="fr-FR" sz="1800" dirty="0">
                          <a:effectLst/>
                          <a:latin typeface="Times New Roman" panose="02020603050405020304" pitchFamily="18" charset="0"/>
                          <a:cs typeface="Times New Roman" panose="02020603050405020304" pitchFamily="18" charset="0"/>
                        </a:rPr>
                      </a:br>
                      <a:r>
                        <a:rPr lang="fr-FR" sz="1800" dirty="0">
                          <a:effectLst/>
                          <a:latin typeface="Times New Roman" panose="02020603050405020304" pitchFamily="18" charset="0"/>
                          <a:cs typeface="Times New Roman" panose="02020603050405020304" pitchFamily="18" charset="0"/>
                        </a:rPr>
                        <a:t>83.3</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3">
                  <a:txBody>
                    <a:bodyPr/>
                    <a:lstStyle/>
                    <a:p>
                      <a:pPr algn="r">
                        <a:lnSpc>
                          <a:spcPct val="115000"/>
                        </a:lnSpc>
                        <a:spcBef>
                          <a:spcPts val="1000"/>
                        </a:spcBef>
                        <a:spcAft>
                          <a:spcPts val="0"/>
                        </a:spcAft>
                      </a:pPr>
                      <a:r>
                        <a:rPr lang="fr-FR" sz="1800" dirty="0">
                          <a:solidFill>
                            <a:srgbClr val="FF0000"/>
                          </a:solidFill>
                          <a:effectLst/>
                          <a:latin typeface="Times New Roman" panose="02020603050405020304" pitchFamily="18" charset="0"/>
                          <a:cs typeface="Times New Roman" panose="02020603050405020304" pitchFamily="18" charset="0"/>
                        </a:rPr>
                        <a:t> </a:t>
                      </a:r>
                      <a:endParaRPr lang="fr-FR" sz="1200" dirty="0">
                        <a:solidFill>
                          <a:srgbClr val="FF0000"/>
                        </a:solidFill>
                        <a:effectLst/>
                        <a:latin typeface="Times New Roman" panose="02020603050405020304" pitchFamily="18" charset="0"/>
                        <a:cs typeface="Times New Roman" panose="02020603050405020304" pitchFamily="18" charset="0"/>
                      </a:endParaRPr>
                    </a:p>
                    <a:p>
                      <a:pPr algn="r">
                        <a:lnSpc>
                          <a:spcPct val="115000"/>
                        </a:lnSpc>
                        <a:spcBef>
                          <a:spcPts val="1000"/>
                        </a:spcBef>
                        <a:spcAft>
                          <a:spcPts val="0"/>
                        </a:spcAft>
                      </a:pPr>
                      <a:r>
                        <a:rPr lang="fr-FR" sz="1800" dirty="0">
                          <a:solidFill>
                            <a:srgbClr val="FF0000"/>
                          </a:solidFill>
                          <a:effectLst/>
                          <a:latin typeface="Times New Roman" panose="02020603050405020304" pitchFamily="18" charset="0"/>
                          <a:cs typeface="Times New Roman" panose="02020603050405020304" pitchFamily="18" charset="0"/>
                        </a:rPr>
                        <a:t> </a:t>
                      </a:r>
                      <a:endParaRPr lang="fr-FR" sz="1200" dirty="0">
                        <a:solidFill>
                          <a:srgbClr val="FF0000"/>
                        </a:solidFill>
                        <a:effectLst/>
                        <a:latin typeface="Times New Roman" panose="02020603050405020304" pitchFamily="18" charset="0"/>
                        <a:cs typeface="Times New Roman" panose="02020603050405020304" pitchFamily="18" charset="0"/>
                      </a:endParaRPr>
                    </a:p>
                    <a:p>
                      <a:pPr algn="r">
                        <a:lnSpc>
                          <a:spcPct val="115000"/>
                        </a:lnSpc>
                        <a:spcBef>
                          <a:spcPts val="1000"/>
                        </a:spcBef>
                        <a:spcAft>
                          <a:spcPts val="0"/>
                        </a:spcAft>
                      </a:pPr>
                      <a:r>
                        <a:rPr lang="fr-FR" sz="1800" dirty="0">
                          <a:solidFill>
                            <a:srgbClr val="FF0000"/>
                          </a:solidFill>
                          <a:effectLst/>
                          <a:latin typeface="Times New Roman" panose="02020603050405020304" pitchFamily="18" charset="0"/>
                          <a:cs typeface="Times New Roman" panose="02020603050405020304" pitchFamily="18" charset="0"/>
                        </a:rPr>
                        <a:t> </a:t>
                      </a:r>
                      <a:endParaRPr lang="fr-FR" sz="1200" dirty="0">
                        <a:solidFill>
                          <a:srgbClr val="FF0000"/>
                        </a:solidFill>
                        <a:effectLst/>
                        <a:latin typeface="Times New Roman" panose="02020603050405020304" pitchFamily="18" charset="0"/>
                        <a:cs typeface="Times New Roman" panose="02020603050405020304" pitchFamily="18" charset="0"/>
                      </a:endParaRPr>
                    </a:p>
                    <a:p>
                      <a:pPr algn="r">
                        <a:lnSpc>
                          <a:spcPct val="115000"/>
                        </a:lnSpc>
                        <a:spcBef>
                          <a:spcPts val="1000"/>
                        </a:spcBef>
                        <a:spcAft>
                          <a:spcPts val="0"/>
                        </a:spcAft>
                      </a:pPr>
                      <a:r>
                        <a:rPr lang="fr-FR" sz="1800" dirty="0">
                          <a:solidFill>
                            <a:srgbClr val="FF0000"/>
                          </a:solidFill>
                          <a:effectLst/>
                          <a:latin typeface="Times New Roman" panose="02020603050405020304" pitchFamily="18" charset="0"/>
                          <a:cs typeface="Times New Roman" panose="02020603050405020304" pitchFamily="18" charset="0"/>
                        </a:rPr>
                        <a:t>1.9</a:t>
                      </a:r>
                      <a:endParaRPr lang="fr-FR"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3">
                  <a:txBody>
                    <a:bodyPr/>
                    <a:lstStyle/>
                    <a:p>
                      <a:pPr algn="r">
                        <a:lnSpc>
                          <a:spcPct val="115000"/>
                        </a:lnSpc>
                        <a:spcBef>
                          <a:spcPts val="1000"/>
                        </a:spcBef>
                        <a:spcAft>
                          <a:spcPts val="0"/>
                        </a:spcAft>
                      </a:pPr>
                      <a:r>
                        <a:rPr lang="fr-FR" sz="1800" dirty="0">
                          <a:solidFill>
                            <a:srgbClr val="FF0000"/>
                          </a:solidFill>
                          <a:effectLst/>
                          <a:latin typeface="Times New Roman" panose="02020603050405020304" pitchFamily="18" charset="0"/>
                          <a:cs typeface="Times New Roman" panose="02020603050405020304" pitchFamily="18" charset="0"/>
                        </a:rPr>
                        <a:t> </a:t>
                      </a:r>
                      <a:endParaRPr lang="fr-FR" sz="1200" dirty="0">
                        <a:solidFill>
                          <a:srgbClr val="FF0000"/>
                        </a:solidFill>
                        <a:effectLst/>
                        <a:latin typeface="Times New Roman" panose="02020603050405020304" pitchFamily="18" charset="0"/>
                        <a:cs typeface="Times New Roman" panose="02020603050405020304" pitchFamily="18" charset="0"/>
                      </a:endParaRPr>
                    </a:p>
                    <a:p>
                      <a:pPr algn="r">
                        <a:lnSpc>
                          <a:spcPct val="115000"/>
                        </a:lnSpc>
                        <a:spcBef>
                          <a:spcPts val="1000"/>
                        </a:spcBef>
                        <a:spcAft>
                          <a:spcPts val="0"/>
                        </a:spcAft>
                      </a:pPr>
                      <a:r>
                        <a:rPr lang="fr-FR" sz="1800" dirty="0">
                          <a:solidFill>
                            <a:srgbClr val="FF0000"/>
                          </a:solidFill>
                          <a:effectLst/>
                          <a:latin typeface="Times New Roman" panose="02020603050405020304" pitchFamily="18" charset="0"/>
                          <a:cs typeface="Times New Roman" panose="02020603050405020304" pitchFamily="18" charset="0"/>
                        </a:rPr>
                        <a:t> </a:t>
                      </a:r>
                      <a:endParaRPr lang="fr-FR" sz="1200" dirty="0">
                        <a:solidFill>
                          <a:srgbClr val="FF0000"/>
                        </a:solidFill>
                        <a:effectLst/>
                        <a:latin typeface="Times New Roman" panose="02020603050405020304" pitchFamily="18" charset="0"/>
                        <a:cs typeface="Times New Roman" panose="02020603050405020304" pitchFamily="18" charset="0"/>
                      </a:endParaRPr>
                    </a:p>
                    <a:p>
                      <a:pPr algn="r">
                        <a:lnSpc>
                          <a:spcPct val="115000"/>
                        </a:lnSpc>
                        <a:spcBef>
                          <a:spcPts val="1000"/>
                        </a:spcBef>
                        <a:spcAft>
                          <a:spcPts val="0"/>
                        </a:spcAft>
                      </a:pPr>
                      <a:r>
                        <a:rPr lang="fr-FR" sz="1800" dirty="0">
                          <a:solidFill>
                            <a:srgbClr val="FF0000"/>
                          </a:solidFill>
                          <a:effectLst/>
                          <a:latin typeface="Times New Roman" panose="02020603050405020304" pitchFamily="18" charset="0"/>
                          <a:cs typeface="Times New Roman" panose="02020603050405020304" pitchFamily="18" charset="0"/>
                        </a:rPr>
                        <a:t> </a:t>
                      </a:r>
                      <a:endParaRPr lang="fr-FR" sz="1200" dirty="0">
                        <a:solidFill>
                          <a:srgbClr val="FF0000"/>
                        </a:solidFill>
                        <a:effectLst/>
                        <a:latin typeface="Times New Roman" panose="02020603050405020304" pitchFamily="18" charset="0"/>
                        <a:cs typeface="Times New Roman" panose="02020603050405020304" pitchFamily="18" charset="0"/>
                      </a:endParaRPr>
                    </a:p>
                    <a:p>
                      <a:pPr algn="r">
                        <a:lnSpc>
                          <a:spcPct val="115000"/>
                        </a:lnSpc>
                        <a:spcBef>
                          <a:spcPts val="1000"/>
                        </a:spcBef>
                        <a:spcAft>
                          <a:spcPts val="0"/>
                        </a:spcAft>
                      </a:pPr>
                      <a:r>
                        <a:rPr lang="fr-FR" sz="1800" dirty="0">
                          <a:solidFill>
                            <a:srgbClr val="FF0000"/>
                          </a:solidFill>
                          <a:effectLst/>
                          <a:latin typeface="Times New Roman" panose="02020603050405020304" pitchFamily="18" charset="0"/>
                          <a:cs typeface="Times New Roman" panose="02020603050405020304" pitchFamily="18" charset="0"/>
                        </a:rPr>
                        <a:t>1.009- 3.58</a:t>
                      </a:r>
                      <a:endParaRPr lang="fr-FR"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3">
                  <a:txBody>
                    <a:bodyPr/>
                    <a:lstStyle/>
                    <a:p>
                      <a:pPr algn="r">
                        <a:lnSpc>
                          <a:spcPct val="115000"/>
                        </a:lnSpc>
                        <a:spcBef>
                          <a:spcPts val="1000"/>
                        </a:spcBef>
                        <a:spcAft>
                          <a:spcPts val="0"/>
                        </a:spcAft>
                      </a:pPr>
                      <a:r>
                        <a:rPr lang="fr-FR" sz="1800" dirty="0">
                          <a:solidFill>
                            <a:srgbClr val="FF0000"/>
                          </a:solidFill>
                          <a:effectLst/>
                          <a:latin typeface="Times New Roman" panose="02020603050405020304" pitchFamily="18" charset="0"/>
                          <a:cs typeface="Times New Roman" panose="02020603050405020304" pitchFamily="18" charset="0"/>
                        </a:rPr>
                        <a:t> </a:t>
                      </a:r>
                      <a:endParaRPr lang="fr-FR" sz="1200" dirty="0">
                        <a:solidFill>
                          <a:srgbClr val="FF0000"/>
                        </a:solidFill>
                        <a:effectLst/>
                        <a:latin typeface="Times New Roman" panose="02020603050405020304" pitchFamily="18" charset="0"/>
                        <a:cs typeface="Times New Roman" panose="02020603050405020304" pitchFamily="18" charset="0"/>
                      </a:endParaRPr>
                    </a:p>
                    <a:p>
                      <a:pPr algn="r">
                        <a:lnSpc>
                          <a:spcPct val="115000"/>
                        </a:lnSpc>
                        <a:spcBef>
                          <a:spcPts val="1000"/>
                        </a:spcBef>
                        <a:spcAft>
                          <a:spcPts val="0"/>
                        </a:spcAft>
                      </a:pPr>
                      <a:r>
                        <a:rPr lang="fr-FR" sz="1800" dirty="0">
                          <a:solidFill>
                            <a:srgbClr val="FF0000"/>
                          </a:solidFill>
                          <a:effectLst/>
                          <a:latin typeface="Times New Roman" panose="02020603050405020304" pitchFamily="18" charset="0"/>
                          <a:cs typeface="Times New Roman" panose="02020603050405020304" pitchFamily="18" charset="0"/>
                        </a:rPr>
                        <a:t> </a:t>
                      </a:r>
                      <a:endParaRPr lang="fr-FR" sz="1200" dirty="0">
                        <a:solidFill>
                          <a:srgbClr val="FF0000"/>
                        </a:solidFill>
                        <a:effectLst/>
                        <a:latin typeface="Times New Roman" panose="02020603050405020304" pitchFamily="18" charset="0"/>
                        <a:cs typeface="Times New Roman" panose="02020603050405020304" pitchFamily="18" charset="0"/>
                      </a:endParaRPr>
                    </a:p>
                    <a:p>
                      <a:pPr algn="r">
                        <a:lnSpc>
                          <a:spcPct val="115000"/>
                        </a:lnSpc>
                        <a:spcBef>
                          <a:spcPts val="1000"/>
                        </a:spcBef>
                        <a:spcAft>
                          <a:spcPts val="0"/>
                        </a:spcAft>
                      </a:pPr>
                      <a:r>
                        <a:rPr lang="fr-FR" sz="1800" dirty="0">
                          <a:solidFill>
                            <a:srgbClr val="FF0000"/>
                          </a:solidFill>
                          <a:effectLst/>
                          <a:latin typeface="Times New Roman" panose="02020603050405020304" pitchFamily="18" charset="0"/>
                          <a:cs typeface="Times New Roman" panose="02020603050405020304" pitchFamily="18" charset="0"/>
                        </a:rPr>
                        <a:t> </a:t>
                      </a:r>
                      <a:endParaRPr lang="fr-FR" sz="1200" dirty="0">
                        <a:solidFill>
                          <a:srgbClr val="FF0000"/>
                        </a:solidFill>
                        <a:effectLst/>
                        <a:latin typeface="Times New Roman" panose="02020603050405020304" pitchFamily="18" charset="0"/>
                        <a:cs typeface="Times New Roman" panose="02020603050405020304" pitchFamily="18" charset="0"/>
                      </a:endParaRPr>
                    </a:p>
                    <a:p>
                      <a:pPr algn="r">
                        <a:lnSpc>
                          <a:spcPct val="115000"/>
                        </a:lnSpc>
                        <a:spcBef>
                          <a:spcPts val="1000"/>
                        </a:spcBef>
                        <a:spcAft>
                          <a:spcPts val="0"/>
                        </a:spcAft>
                      </a:pPr>
                      <a:r>
                        <a:rPr lang="fr-FR" sz="1800" dirty="0">
                          <a:solidFill>
                            <a:srgbClr val="FF0000"/>
                          </a:solidFill>
                          <a:effectLst/>
                          <a:latin typeface="Times New Roman" panose="02020603050405020304" pitchFamily="18" charset="0"/>
                          <a:cs typeface="Times New Roman" panose="02020603050405020304" pitchFamily="18" charset="0"/>
                        </a:rPr>
                        <a:t>0.008</a:t>
                      </a:r>
                      <a:endParaRPr lang="fr-FR"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78544253"/>
                  </a:ext>
                </a:extLst>
              </a:tr>
              <a:tr h="1252452">
                <a:tc>
                  <a:txBody>
                    <a:bodyPr/>
                    <a:lstStyle/>
                    <a:p>
                      <a:pPr algn="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GN</a:t>
                      </a:r>
                      <a:br>
                        <a:rPr lang="fr-FR" sz="1800" dirty="0">
                          <a:effectLst/>
                          <a:latin typeface="Times New Roman" panose="02020603050405020304" pitchFamily="18" charset="0"/>
                          <a:cs typeface="Times New Roman" panose="02020603050405020304" pitchFamily="18" charset="0"/>
                        </a:rPr>
                      </a:br>
                      <a:r>
                        <a:rPr lang="fr-FR" sz="1800" dirty="0">
                          <a:effectLst/>
                          <a:latin typeface="Times New Roman" panose="02020603050405020304" pitchFamily="18" charset="0"/>
                          <a:cs typeface="Times New Roman" panose="02020603050405020304" pitchFamily="18" charset="0"/>
                        </a:rPr>
                        <a:t>% du groupe </a:t>
                      </a:r>
                      <a:br>
                        <a:rPr lang="fr-FR" sz="1800" dirty="0">
                          <a:effectLst/>
                          <a:latin typeface="Times New Roman" panose="02020603050405020304" pitchFamily="18" charset="0"/>
                          <a:cs typeface="Times New Roman" panose="02020603050405020304" pitchFamily="18" charset="0"/>
                        </a:rPr>
                      </a:br>
                      <a:r>
                        <a:rPr lang="fr-FR" sz="1800" dirty="0">
                          <a:effectLst/>
                          <a:latin typeface="Times New Roman" panose="02020603050405020304" pitchFamily="18" charset="0"/>
                          <a:cs typeface="Times New Roman" panose="02020603050405020304" pitchFamily="18" charset="0"/>
                        </a:rPr>
                        <a:t>Col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800" dirty="0">
                          <a:solidFill>
                            <a:srgbClr val="FF0000"/>
                          </a:solidFill>
                          <a:effectLst/>
                          <a:latin typeface="Times New Roman" panose="02020603050405020304" pitchFamily="18" charset="0"/>
                          <a:cs typeface="Times New Roman" panose="02020603050405020304" pitchFamily="18" charset="0"/>
                        </a:rPr>
                        <a:t>6</a:t>
                      </a:r>
                      <a:br>
                        <a:rPr lang="fr-FR" sz="1800" dirty="0">
                          <a:solidFill>
                            <a:srgbClr val="FF0000"/>
                          </a:solidFill>
                          <a:effectLst/>
                          <a:latin typeface="Times New Roman" panose="02020603050405020304" pitchFamily="18" charset="0"/>
                          <a:cs typeface="Times New Roman" panose="02020603050405020304" pitchFamily="18" charset="0"/>
                        </a:rPr>
                      </a:br>
                      <a:r>
                        <a:rPr lang="fr-FR" sz="1800" dirty="0">
                          <a:solidFill>
                            <a:srgbClr val="FF0000"/>
                          </a:solidFill>
                          <a:effectLst/>
                          <a:latin typeface="Times New Roman" panose="02020603050405020304" pitchFamily="18" charset="0"/>
                          <a:cs typeface="Times New Roman" panose="02020603050405020304" pitchFamily="18" charset="0"/>
                        </a:rPr>
                        <a:t>40.0</a:t>
                      </a:r>
                      <a:br>
                        <a:rPr lang="fr-FR" sz="1800" dirty="0">
                          <a:effectLst/>
                          <a:latin typeface="Times New Roman" panose="02020603050405020304" pitchFamily="18" charset="0"/>
                          <a:cs typeface="Times New Roman" panose="02020603050405020304" pitchFamily="18" charset="0"/>
                        </a:rPr>
                      </a:br>
                      <a:r>
                        <a:rPr lang="fr-FR" sz="1800" dirty="0">
                          <a:effectLst/>
                          <a:latin typeface="Times New Roman" panose="02020603050405020304" pitchFamily="18" charset="0"/>
                          <a:cs typeface="Times New Roman" panose="02020603050405020304" pitchFamily="18" charset="0"/>
                        </a:rPr>
                        <a:t>9.5</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9</a:t>
                      </a:r>
                      <a:br>
                        <a:rPr lang="fr-FR" sz="1800" dirty="0">
                          <a:effectLst/>
                          <a:latin typeface="Times New Roman" panose="02020603050405020304" pitchFamily="18" charset="0"/>
                          <a:cs typeface="Times New Roman" panose="02020603050405020304" pitchFamily="18" charset="0"/>
                        </a:rPr>
                      </a:br>
                      <a:r>
                        <a:rPr lang="fr-FR" sz="1800" dirty="0">
                          <a:effectLst/>
                          <a:latin typeface="Times New Roman" panose="02020603050405020304" pitchFamily="18" charset="0"/>
                          <a:cs typeface="Times New Roman" panose="02020603050405020304" pitchFamily="18" charset="0"/>
                        </a:rPr>
                        <a:t>60.0</a:t>
                      </a:r>
                      <a:br>
                        <a:rPr lang="fr-FR" sz="1800" dirty="0">
                          <a:effectLst/>
                          <a:latin typeface="Times New Roman" panose="02020603050405020304" pitchFamily="18" charset="0"/>
                          <a:cs typeface="Times New Roman" panose="02020603050405020304" pitchFamily="18" charset="0"/>
                        </a:rPr>
                      </a:br>
                      <a:r>
                        <a:rPr lang="fr-FR" sz="1800" dirty="0">
                          <a:effectLst/>
                          <a:latin typeface="Times New Roman" panose="02020603050405020304" pitchFamily="18" charset="0"/>
                          <a:cs typeface="Times New Roman" panose="02020603050405020304" pitchFamily="18" charset="0"/>
                        </a:rPr>
                        <a:t>33.3</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800" dirty="0">
                          <a:solidFill>
                            <a:srgbClr val="0070C0"/>
                          </a:solidFill>
                          <a:effectLst/>
                          <a:latin typeface="Times New Roman" panose="02020603050405020304" pitchFamily="18" charset="0"/>
                          <a:cs typeface="Times New Roman" panose="02020603050405020304" pitchFamily="18" charset="0"/>
                        </a:rPr>
                        <a:t>15</a:t>
                      </a:r>
                      <a:br>
                        <a:rPr lang="fr-FR" sz="1800" dirty="0">
                          <a:effectLst/>
                          <a:latin typeface="Times New Roman" panose="02020603050405020304" pitchFamily="18" charset="0"/>
                          <a:cs typeface="Times New Roman" panose="02020603050405020304" pitchFamily="18" charset="0"/>
                        </a:rPr>
                      </a:br>
                      <a:r>
                        <a:rPr lang="fr-FR" sz="1800" dirty="0">
                          <a:effectLst/>
                          <a:latin typeface="Times New Roman" panose="02020603050405020304" pitchFamily="18" charset="0"/>
                          <a:cs typeface="Times New Roman" panose="02020603050405020304" pitchFamily="18" charset="0"/>
                        </a:rPr>
                        <a:t>100.0</a:t>
                      </a:r>
                      <a:br>
                        <a:rPr lang="fr-FR" sz="1800" dirty="0">
                          <a:effectLst/>
                          <a:latin typeface="Times New Roman" panose="02020603050405020304" pitchFamily="18" charset="0"/>
                          <a:cs typeface="Times New Roman" panose="02020603050405020304" pitchFamily="18" charset="0"/>
                        </a:rPr>
                      </a:br>
                      <a:r>
                        <a:rPr lang="fr-FR" sz="1800" dirty="0">
                          <a:effectLst/>
                          <a:latin typeface="Times New Roman" panose="02020603050405020304" pitchFamily="18" charset="0"/>
                          <a:cs typeface="Times New Roman" panose="02020603050405020304" pitchFamily="18" charset="0"/>
                        </a:rPr>
                        <a:t>16.7</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566380976"/>
                  </a:ext>
                </a:extLst>
              </a:tr>
              <a:tr h="934252">
                <a:tc>
                  <a:txBody>
                    <a:bodyPr/>
                    <a:lstStyle/>
                    <a:p>
                      <a:pPr algn="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TOTAL</a:t>
                      </a:r>
                      <a:br>
                        <a:rPr lang="fr-FR" sz="1800" dirty="0">
                          <a:effectLst/>
                          <a:latin typeface="Times New Roman" panose="02020603050405020304" pitchFamily="18" charset="0"/>
                          <a:cs typeface="Times New Roman" panose="02020603050405020304" pitchFamily="18" charset="0"/>
                        </a:rPr>
                      </a:br>
                      <a:r>
                        <a:rPr lang="fr-FR" sz="1800" dirty="0" err="1">
                          <a:effectLst/>
                          <a:latin typeface="Times New Roman" panose="02020603050405020304" pitchFamily="18" charset="0"/>
                          <a:cs typeface="Times New Roman" panose="02020603050405020304" pitchFamily="18" charset="0"/>
                        </a:rPr>
                        <a:t>Row</a:t>
                      </a:r>
                      <a:r>
                        <a:rPr lang="fr-FR" sz="1800" dirty="0">
                          <a:effectLst/>
                          <a:latin typeface="Times New Roman" panose="02020603050405020304" pitchFamily="18" charset="0"/>
                          <a:cs typeface="Times New Roman" panose="02020603050405020304" pitchFamily="18" charset="0"/>
                        </a:rPr>
                        <a:t> %</a:t>
                      </a:r>
                      <a:br>
                        <a:rPr lang="fr-FR" sz="1800" dirty="0">
                          <a:effectLst/>
                          <a:latin typeface="Times New Roman" panose="02020603050405020304" pitchFamily="18" charset="0"/>
                          <a:cs typeface="Times New Roman" panose="02020603050405020304" pitchFamily="18" charset="0"/>
                        </a:rPr>
                      </a:br>
                      <a:r>
                        <a:rPr lang="fr-FR" sz="1800" dirty="0">
                          <a:effectLst/>
                          <a:latin typeface="Times New Roman" panose="02020603050405020304" pitchFamily="18" charset="0"/>
                          <a:cs typeface="Times New Roman" panose="02020603050405020304" pitchFamily="18" charset="0"/>
                        </a:rPr>
                        <a:t>Col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800" dirty="0">
                          <a:solidFill>
                            <a:srgbClr val="0070C0"/>
                          </a:solidFill>
                          <a:effectLst/>
                          <a:latin typeface="Times New Roman" panose="02020603050405020304" pitchFamily="18" charset="0"/>
                          <a:cs typeface="Times New Roman" panose="02020603050405020304" pitchFamily="18" charset="0"/>
                        </a:rPr>
                        <a:t>63</a:t>
                      </a:r>
                      <a:br>
                        <a:rPr lang="fr-FR" sz="1800" dirty="0">
                          <a:effectLst/>
                          <a:latin typeface="Times New Roman" panose="02020603050405020304" pitchFamily="18" charset="0"/>
                          <a:cs typeface="Times New Roman" panose="02020603050405020304" pitchFamily="18" charset="0"/>
                        </a:rPr>
                      </a:br>
                      <a:r>
                        <a:rPr lang="fr-FR" sz="1800" dirty="0">
                          <a:effectLst/>
                          <a:latin typeface="Times New Roman" panose="02020603050405020304" pitchFamily="18" charset="0"/>
                          <a:cs typeface="Times New Roman" panose="02020603050405020304" pitchFamily="18" charset="0"/>
                        </a:rPr>
                        <a:t>70.0</a:t>
                      </a:r>
                      <a:br>
                        <a:rPr lang="fr-FR" sz="1800" dirty="0">
                          <a:effectLst/>
                          <a:latin typeface="Times New Roman" panose="02020603050405020304" pitchFamily="18" charset="0"/>
                          <a:cs typeface="Times New Roman" panose="02020603050405020304" pitchFamily="18" charset="0"/>
                        </a:rPr>
                      </a:br>
                      <a:r>
                        <a:rPr lang="fr-FR" sz="1800" dirty="0">
                          <a:effectLst/>
                          <a:latin typeface="Times New Roman" panose="02020603050405020304" pitchFamily="18" charset="0"/>
                          <a:cs typeface="Times New Roman" panose="02020603050405020304" pitchFamily="18" charset="0"/>
                        </a:rPr>
                        <a:t>100.0</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27</a:t>
                      </a:r>
                      <a:br>
                        <a:rPr lang="fr-FR" sz="1800" dirty="0">
                          <a:effectLst/>
                          <a:latin typeface="Times New Roman" panose="02020603050405020304" pitchFamily="18" charset="0"/>
                          <a:cs typeface="Times New Roman" panose="02020603050405020304" pitchFamily="18" charset="0"/>
                        </a:rPr>
                      </a:br>
                      <a:r>
                        <a:rPr lang="fr-FR" sz="1800" dirty="0">
                          <a:effectLst/>
                          <a:latin typeface="Times New Roman" panose="02020603050405020304" pitchFamily="18" charset="0"/>
                          <a:cs typeface="Times New Roman" panose="02020603050405020304" pitchFamily="18" charset="0"/>
                        </a:rPr>
                        <a:t>30.0</a:t>
                      </a:r>
                      <a:br>
                        <a:rPr lang="fr-FR" sz="1800" dirty="0">
                          <a:effectLst/>
                          <a:latin typeface="Times New Roman" panose="02020603050405020304" pitchFamily="18" charset="0"/>
                          <a:cs typeface="Times New Roman" panose="02020603050405020304" pitchFamily="18" charset="0"/>
                        </a:rPr>
                      </a:br>
                      <a:r>
                        <a:rPr lang="fr-FR" sz="1800" dirty="0">
                          <a:effectLst/>
                          <a:latin typeface="Times New Roman" panose="02020603050405020304" pitchFamily="18" charset="0"/>
                          <a:cs typeface="Times New Roman" panose="02020603050405020304" pitchFamily="18" charset="0"/>
                        </a:rPr>
                        <a:t>100.0</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90</a:t>
                      </a:r>
                      <a:br>
                        <a:rPr lang="fr-FR" sz="1800" dirty="0">
                          <a:effectLst/>
                          <a:latin typeface="Times New Roman" panose="02020603050405020304" pitchFamily="18" charset="0"/>
                          <a:cs typeface="Times New Roman" panose="02020603050405020304" pitchFamily="18" charset="0"/>
                        </a:rPr>
                      </a:br>
                      <a:r>
                        <a:rPr lang="fr-FR" sz="1800" dirty="0">
                          <a:effectLst/>
                          <a:latin typeface="Times New Roman" panose="02020603050405020304" pitchFamily="18" charset="0"/>
                          <a:cs typeface="Times New Roman" panose="02020603050405020304" pitchFamily="18" charset="0"/>
                        </a:rPr>
                        <a:t>100.0</a:t>
                      </a:r>
                      <a:br>
                        <a:rPr lang="fr-FR" sz="1800" dirty="0">
                          <a:effectLst/>
                          <a:latin typeface="Times New Roman" panose="02020603050405020304" pitchFamily="18" charset="0"/>
                          <a:cs typeface="Times New Roman" panose="02020603050405020304" pitchFamily="18" charset="0"/>
                        </a:rPr>
                      </a:br>
                      <a:r>
                        <a:rPr lang="fr-FR" sz="1800" dirty="0">
                          <a:effectLst/>
                          <a:latin typeface="Times New Roman" panose="02020603050405020304" pitchFamily="18" charset="0"/>
                          <a:cs typeface="Times New Roman" panose="02020603050405020304" pitchFamily="18" charset="0"/>
                        </a:rPr>
                        <a:t>100.0</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2881889142"/>
                  </a:ext>
                </a:extLst>
              </a:tr>
            </a:tbl>
          </a:graphicData>
        </a:graphic>
      </p:graphicFrame>
      <p:sp>
        <p:nvSpPr>
          <p:cNvPr id="6" name="Rectangle 5">
            <a:extLst>
              <a:ext uri="{FF2B5EF4-FFF2-40B4-BE49-F238E27FC236}">
                <a16:creationId xmlns:a16="http://schemas.microsoft.com/office/drawing/2014/main" id="{886FEF08-5D8C-1A4C-A895-66DD0AADDE8F}"/>
              </a:ext>
            </a:extLst>
          </p:cNvPr>
          <p:cNvSpPr/>
          <p:nvPr/>
        </p:nvSpPr>
        <p:spPr>
          <a:xfrm>
            <a:off x="1283228" y="6251305"/>
            <a:ext cx="2670580" cy="307777"/>
          </a:xfrm>
          <a:prstGeom prst="rect">
            <a:avLst/>
          </a:prstGeom>
        </p:spPr>
        <p:txBody>
          <a:bodyPr wrap="square">
            <a:spAutoFit/>
          </a:bodyPr>
          <a:lstStyle/>
          <a:p>
            <a:r>
              <a:rPr lang="fr-FR"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Fisher exact</a:t>
            </a:r>
            <a:r>
              <a:rPr lang="fr-FR" sz="1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806855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B0C2E0C-E9FC-9C41-89B8-6FF8A8628DA0}"/>
                  </a:ext>
                </a:extLst>
              </p:cNvPr>
              <p:cNvSpPr/>
              <p:nvPr/>
            </p:nvSpPr>
            <p:spPr>
              <a:xfrm>
                <a:off x="1410237" y="1591480"/>
                <a:ext cx="9948930" cy="3685111"/>
              </a:xfrm>
              <a:prstGeom prst="rect">
                <a:avLst/>
              </a:prstGeom>
            </p:spPr>
            <p:txBody>
              <a:bodyPr wrap="square">
                <a:spAutoFit/>
              </a:bodyPr>
              <a:lstStyle/>
              <a:p>
                <a:pPr>
                  <a:lnSpc>
                    <a:spcPct val="115000"/>
                  </a:lnSpc>
                  <a:spcBef>
                    <a:spcPts val="1000"/>
                  </a:spcBef>
                  <a:spcAft>
                    <a:spcPts val="0"/>
                  </a:spcAft>
                </a:pPr>
                <a:r>
                  <a:rPr lang="fr-FR" sz="2400" b="1" dirty="0">
                    <a:solidFill>
                      <a:srgbClr val="4F81BD"/>
                    </a:solidFill>
                    <a:latin typeface="Times New Roman" panose="02020603050405020304" pitchFamily="18" charset="0"/>
                    <a:ea typeface="Times New Roman" panose="02020603050405020304" pitchFamily="18" charset="0"/>
                    <a:cs typeface="Times New Roman" panose="02020603050405020304" pitchFamily="18" charset="0"/>
                  </a:rPr>
                  <a:t>Intervalle de confiance à 95%</a:t>
                </a:r>
                <a:endParaRPr lang="fr-FR"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1000"/>
                  </a:spcBef>
                  <a:spcAft>
                    <a:spcPts val="0"/>
                  </a:spcAft>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Il existe une association entre HIS et décès (1 </a:t>
                </a:r>
                <a14:m>
                  <m:oMath xmlns:m="http://schemas.openxmlformats.org/officeDocument/2006/math">
                    <m:r>
                      <a:rPr lang="fr-FR"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 </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IC 95% [</a:t>
                </a:r>
                <a:r>
                  <a:rPr lang="fr-FR" sz="2000" dirty="0">
                    <a:solidFill>
                      <a:srgbClr val="243F60"/>
                    </a:solidFill>
                    <a:latin typeface="Times New Roman" panose="02020603050405020304" pitchFamily="18" charset="0"/>
                    <a:ea typeface="Times New Roman" panose="02020603050405020304" pitchFamily="18" charset="0"/>
                    <a:cs typeface="Times New Roman" panose="02020603050405020304" pitchFamily="18" charset="0"/>
                  </a:rPr>
                  <a:t>1.009- 3.58]</a:t>
                </a: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1000"/>
                  </a:spcBef>
                  <a:spcAft>
                    <a:spcPts val="0"/>
                  </a:spcAft>
                </a:pPr>
                <a:r>
                  <a:rPr lang="fr-FR" sz="2400" b="1" dirty="0">
                    <a:solidFill>
                      <a:srgbClr val="4F81BD"/>
                    </a:solidFill>
                    <a:latin typeface="Times New Roman" panose="02020603050405020304" pitchFamily="18" charset="0"/>
                    <a:ea typeface="Times New Roman" panose="02020603050405020304" pitchFamily="18" charset="0"/>
                    <a:cs typeface="Times New Roman" panose="02020603050405020304" pitchFamily="18" charset="0"/>
                  </a:rPr>
                  <a:t>Sens de l’association</a:t>
                </a:r>
                <a:endParaRPr lang="fr-FR" sz="2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1000"/>
                  </a:spcBef>
                  <a:spcAft>
                    <a:spcPts val="1000"/>
                  </a:spcAft>
                </a:pPr>
                <a:r>
                  <a:rPr lang="fr-FR" sz="2000" dirty="0">
                    <a:latin typeface="Times New Roman" panose="02020603050405020304" pitchFamily="18" charset="0"/>
                    <a:ea typeface="Calibri" panose="020F0502020204030204" pitchFamily="34" charset="0"/>
                    <a:cs typeface="Times New Roman" panose="02020603050405020304" pitchFamily="18" charset="0"/>
                  </a:rPr>
                  <a:t>L’HIS est un </a:t>
                </a:r>
                <a:r>
                  <a:rPr lang="fr-FR" sz="2000" b="1" dirty="0">
                    <a:latin typeface="Times New Roman" panose="02020603050405020304" pitchFamily="18" charset="0"/>
                    <a:ea typeface="Calibri" panose="020F0502020204030204" pitchFamily="34" charset="0"/>
                    <a:cs typeface="Times New Roman" panose="02020603050405020304" pitchFamily="18" charset="0"/>
                  </a:rPr>
                  <a:t>facteur de risque</a:t>
                </a:r>
                <a:r>
                  <a:rPr lang="fr-FR" sz="2000" dirty="0">
                    <a:latin typeface="Times New Roman" panose="02020603050405020304" pitchFamily="18" charset="0"/>
                    <a:ea typeface="Calibri" panose="020F0502020204030204" pitchFamily="34" charset="0"/>
                    <a:cs typeface="Times New Roman" panose="02020603050405020304" pitchFamily="18" charset="0"/>
                  </a:rPr>
                  <a:t> de décès (RR = 1.9 : &gt; 1) . Elle augmente la mortalité par un facteur de 1.9 (force de l’association)</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1000"/>
                  </a:spcBef>
                  <a:spcAft>
                    <a:spcPts val="0"/>
                  </a:spcAft>
                </a:pPr>
                <a:r>
                  <a:rPr lang="fr-FR" sz="2400" b="1" dirty="0">
                    <a:solidFill>
                      <a:srgbClr val="4F81BD"/>
                    </a:solidFill>
                    <a:latin typeface="Times New Roman" panose="02020603050405020304" pitchFamily="18" charset="0"/>
                    <a:ea typeface="Times New Roman" panose="02020603050405020304" pitchFamily="18" charset="0"/>
                    <a:cs typeface="Times New Roman" panose="02020603050405020304" pitchFamily="18" charset="0"/>
                  </a:rPr>
                  <a:t>Signification de l’association</a:t>
                </a:r>
                <a:endParaRPr lang="fr-FR" sz="2400" dirty="0">
                  <a:latin typeface="Times New Roman" panose="02020603050405020304" pitchFamily="18" charset="0"/>
                  <a:ea typeface="Times New Roman" panose="02020603050405020304" pitchFamily="18" charset="0"/>
                  <a:cs typeface="Times New Roman" panose="02020603050405020304" pitchFamily="18" charset="0"/>
                </a:endParaRPr>
              </a:p>
              <a:p>
                <a:r>
                  <a:rPr lang="fr-FR" sz="2000" dirty="0">
                    <a:latin typeface="Times New Roman" panose="02020603050405020304" pitchFamily="18" charset="0"/>
                    <a:ea typeface="Calibri" panose="020F0502020204030204" pitchFamily="34" charset="0"/>
                    <a:cs typeface="Times New Roman" panose="02020603050405020304" pitchFamily="18" charset="0"/>
                  </a:rPr>
                  <a:t>L’association entre HIS et décès est statistiquement significative</a:t>
                </a:r>
                <a:r>
                  <a:rPr lang="fr-FR" sz="2000" dirty="0">
                    <a:latin typeface="Times New Roman" panose="02020603050405020304" pitchFamily="18" charset="0"/>
                    <a:cs typeface="Times New Roman" panose="02020603050405020304" pitchFamily="18" charset="0"/>
                  </a:rPr>
                  <a:t> (</a:t>
                </a:r>
                <a:r>
                  <a:rPr lang="fr-FR" sz="2000" dirty="0">
                    <a:latin typeface="Times New Roman" panose="02020603050405020304" pitchFamily="18" charset="0"/>
                    <a:ea typeface="Calibri" panose="020F0502020204030204" pitchFamily="34" charset="0"/>
                    <a:cs typeface="Times New Roman" panose="02020603050405020304" pitchFamily="18" charset="0"/>
                  </a:rPr>
                  <a:t>P-Value par le test de Fisher exact = 0.008)</a:t>
                </a:r>
                <a:endParaRPr lang="fr-FR" sz="2000" dirty="0">
                  <a:latin typeface="Times New Roman" panose="02020603050405020304" pitchFamily="18"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CB0C2E0C-E9FC-9C41-89B8-6FF8A8628DA0}"/>
                  </a:ext>
                </a:extLst>
              </p:cNvPr>
              <p:cNvSpPr>
                <a:spLocks noRot="1" noChangeAspect="1" noMove="1" noResize="1" noEditPoints="1" noAdjustHandles="1" noChangeArrowheads="1" noChangeShapeType="1" noTextEdit="1"/>
              </p:cNvSpPr>
              <p:nvPr/>
            </p:nvSpPr>
            <p:spPr>
              <a:xfrm>
                <a:off x="1410237" y="1591480"/>
                <a:ext cx="9948930" cy="3685111"/>
              </a:xfrm>
              <a:prstGeom prst="rect">
                <a:avLst/>
              </a:prstGeom>
              <a:blipFill>
                <a:blip r:embed="rId2"/>
                <a:stretch>
                  <a:fillRect l="-893" t="-344" r="-638" b="-1718"/>
                </a:stretch>
              </a:blipFill>
            </p:spPr>
            <p:txBody>
              <a:bodyPr/>
              <a:lstStyle/>
              <a:p>
                <a:r>
                  <a:rPr lang="fr-FR">
                    <a:noFill/>
                  </a:rPr>
                  <a:t> </a:t>
                </a:r>
              </a:p>
            </p:txBody>
          </p:sp>
        </mc:Fallback>
      </mc:AlternateContent>
      <p:sp>
        <p:nvSpPr>
          <p:cNvPr id="7" name="Rectangle 6">
            <a:extLst>
              <a:ext uri="{FF2B5EF4-FFF2-40B4-BE49-F238E27FC236}">
                <a16:creationId xmlns:a16="http://schemas.microsoft.com/office/drawing/2014/main" id="{B4C4EC6B-C905-4041-99D1-009F75EB0F82}"/>
              </a:ext>
            </a:extLst>
          </p:cNvPr>
          <p:cNvSpPr/>
          <p:nvPr/>
        </p:nvSpPr>
        <p:spPr>
          <a:xfrm>
            <a:off x="1257840" y="5838042"/>
            <a:ext cx="10668000" cy="667490"/>
          </a:xfrm>
          <a:prstGeom prst="rect">
            <a:avLst/>
          </a:prstGeom>
        </p:spPr>
        <p:txBody>
          <a:bodyPr wrap="square">
            <a:spAutoFit/>
          </a:bodyPr>
          <a:lstStyle/>
          <a:p>
            <a:pPr>
              <a:lnSpc>
                <a:spcPct val="115000"/>
              </a:lnSpc>
              <a:spcBef>
                <a:spcPts val="1500"/>
              </a:spcBef>
              <a:spcAft>
                <a:spcPts val="0"/>
              </a:spcAft>
            </a:pPr>
            <a:r>
              <a:rPr lang="fr-FR" sz="1600" b="1" cap="all" spc="50" dirty="0">
                <a:solidFill>
                  <a:srgbClr val="0070C0"/>
                </a:solidFill>
                <a:latin typeface="Calibri" panose="020F0502020204030204" pitchFamily="34" charset="0"/>
                <a:ea typeface="Times New Roman" panose="02020603050405020304" pitchFamily="18" charset="0"/>
                <a:cs typeface="Arial" panose="020B0604020202020204" pitchFamily="34" charset="0"/>
              </a:rPr>
              <a:t> </a:t>
            </a:r>
            <a:r>
              <a:rPr lang="fr-FR"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En régression logistique, la présence d’une hyperglycémie de stress était un facteur prédictif significatif de risque de décès (</a:t>
            </a:r>
            <a:r>
              <a:rPr lang="fr-FR"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OR = 4.75</a:t>
            </a:r>
            <a:r>
              <a:rPr lang="fr-FR"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 </a:t>
            </a:r>
            <a:r>
              <a:rPr lang="fr-FR"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IC 95% 1.49 – 15.17</a:t>
            </a:r>
            <a:r>
              <a:rPr lang="fr-FR"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fr-FR"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fr-FR"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 = 0.0085</a:t>
            </a:r>
            <a:r>
              <a:rPr lang="fr-FR"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endParaRPr lang="fr-FR" sz="1200"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itre 1">
            <a:extLst>
              <a:ext uri="{FF2B5EF4-FFF2-40B4-BE49-F238E27FC236}">
                <a16:creationId xmlns:a16="http://schemas.microsoft.com/office/drawing/2014/main" id="{5D10B5B3-76D9-AF45-B208-E23FA07E65BA}"/>
              </a:ext>
            </a:extLst>
          </p:cNvPr>
          <p:cNvSpPr>
            <a:spLocks noGrp="1"/>
          </p:cNvSpPr>
          <p:nvPr>
            <p:ph type="title"/>
          </p:nvPr>
        </p:nvSpPr>
        <p:spPr>
          <a:xfrm>
            <a:off x="1371600" y="28973"/>
            <a:ext cx="9601200" cy="872544"/>
          </a:xfrm>
        </p:spPr>
        <p:txBody>
          <a:bodyPr>
            <a:normAutofit/>
          </a:bodyPr>
          <a:lstStyle/>
          <a:p>
            <a:pPr algn="ctr"/>
            <a:r>
              <a:rPr lang="fr-FR" sz="2800" b="1" dirty="0">
                <a:solidFill>
                  <a:srgbClr val="FF0000"/>
                </a:solidFill>
                <a:latin typeface="Times New Roman" panose="02020603050405020304" pitchFamily="18" charset="0"/>
                <a:cs typeface="Times New Roman" panose="02020603050405020304" pitchFamily="18" charset="0"/>
              </a:rPr>
              <a:t>2- Analyse univariée de la </a:t>
            </a:r>
            <a:r>
              <a:rPr lang="fr-FR" sz="2800" b="1" dirty="0" err="1">
                <a:solidFill>
                  <a:srgbClr val="FF0000"/>
                </a:solidFill>
                <a:latin typeface="Times New Roman" panose="02020603050405020304" pitchFamily="18" charset="0"/>
                <a:cs typeface="Times New Roman" panose="02020603050405020304" pitchFamily="18" charset="0"/>
              </a:rPr>
              <a:t>morbi</a:t>
            </a:r>
            <a:r>
              <a:rPr lang="fr-FR" sz="2800" b="1" dirty="0">
                <a:solidFill>
                  <a:srgbClr val="FF0000"/>
                </a:solidFill>
                <a:latin typeface="Times New Roman" panose="02020603050405020304" pitchFamily="18" charset="0"/>
                <a:cs typeface="Times New Roman" panose="02020603050405020304" pitchFamily="18" charset="0"/>
              </a:rPr>
              <a:t>-mortalité</a:t>
            </a:r>
            <a:r>
              <a:rPr lang="fr-FR" sz="2800" dirty="0">
                <a:solidFill>
                  <a:srgbClr val="FF0000"/>
                </a:solidFill>
                <a:latin typeface="Times New Roman" panose="02020603050405020304" pitchFamily="18" charset="0"/>
                <a:cs typeface="Times New Roman" panose="02020603050405020304" pitchFamily="18" charset="0"/>
              </a:rPr>
              <a:t> </a:t>
            </a:r>
          </a:p>
        </p:txBody>
      </p:sp>
      <p:sp>
        <p:nvSpPr>
          <p:cNvPr id="11" name="Rectangle 10">
            <a:extLst>
              <a:ext uri="{FF2B5EF4-FFF2-40B4-BE49-F238E27FC236}">
                <a16:creationId xmlns:a16="http://schemas.microsoft.com/office/drawing/2014/main" id="{0ABEE8B6-9509-334D-AECB-59E78650C371}"/>
              </a:ext>
            </a:extLst>
          </p:cNvPr>
          <p:cNvSpPr/>
          <p:nvPr/>
        </p:nvSpPr>
        <p:spPr>
          <a:xfrm>
            <a:off x="1425262" y="980821"/>
            <a:ext cx="8053589" cy="400110"/>
          </a:xfrm>
          <a:prstGeom prst="rect">
            <a:avLst/>
          </a:prstGeom>
        </p:spPr>
        <p:txBody>
          <a:bodyPr wrap="square">
            <a:spAutoFit/>
          </a:bodyPr>
          <a:lstStyle/>
          <a:p>
            <a:r>
              <a:rPr lang="fr-FR" sz="2000" b="1" dirty="0">
                <a:solidFill>
                  <a:srgbClr val="7030A0"/>
                </a:solidFill>
                <a:latin typeface="Times New Roman" panose="02020603050405020304" pitchFamily="18" charset="0"/>
                <a:cs typeface="Times New Roman" panose="02020603050405020304" pitchFamily="18" charset="0"/>
              </a:rPr>
              <a:t>Mesure de l’association entre </a:t>
            </a:r>
            <a:r>
              <a:rPr lang="fr-FR" sz="2000" b="1" u="sng" dirty="0">
                <a:solidFill>
                  <a:srgbClr val="7030A0"/>
                </a:solidFill>
                <a:latin typeface="Times New Roman" panose="02020603050405020304" pitchFamily="18" charset="0"/>
                <a:cs typeface="Times New Roman" panose="02020603050405020304" pitchFamily="18" charset="0"/>
              </a:rPr>
              <a:t>HIS et décès </a:t>
            </a:r>
            <a:r>
              <a:rPr lang="fr-FR" sz="2000" b="1" dirty="0">
                <a:solidFill>
                  <a:srgbClr val="7030A0"/>
                </a:solidFill>
                <a:latin typeface="Times New Roman" panose="02020603050405020304" pitchFamily="18" charset="0"/>
                <a:cs typeface="Times New Roman" panose="02020603050405020304" pitchFamily="18" charset="0"/>
              </a:rPr>
              <a:t>par le calcul du risque relatif</a:t>
            </a:r>
            <a:endParaRPr lang="fr-FR" sz="20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04248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DE6A26-4247-2D43-8109-105BB6E583C8}"/>
              </a:ext>
            </a:extLst>
          </p:cNvPr>
          <p:cNvSpPr/>
          <p:nvPr/>
        </p:nvSpPr>
        <p:spPr>
          <a:xfrm>
            <a:off x="1043188" y="940480"/>
            <a:ext cx="5962918" cy="964175"/>
          </a:xfrm>
          <a:prstGeom prst="rect">
            <a:avLst/>
          </a:prstGeom>
        </p:spPr>
        <p:txBody>
          <a:bodyPr wrap="square">
            <a:spAutoFit/>
          </a:bodyPr>
          <a:lstStyle/>
          <a:p>
            <a:pPr>
              <a:lnSpc>
                <a:spcPct val="115000"/>
              </a:lnSpc>
              <a:spcBef>
                <a:spcPts val="1500"/>
              </a:spcBef>
              <a:spcAft>
                <a:spcPts val="0"/>
              </a:spcAft>
            </a:pPr>
            <a:r>
              <a:rPr lang="fr-FR" sz="2000" b="1" cap="all" spc="7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2-2 Morbidité</a:t>
            </a:r>
          </a:p>
          <a:p>
            <a:pPr>
              <a:lnSpc>
                <a:spcPct val="115000"/>
              </a:lnSpc>
              <a:spcBef>
                <a:spcPts val="1500"/>
              </a:spcBef>
              <a:spcAft>
                <a:spcPts val="0"/>
              </a:spcAft>
            </a:pPr>
            <a:r>
              <a:rPr lang="fr-FR" sz="2000" b="1" dirty="0">
                <a:solidFill>
                  <a:srgbClr val="7030A0"/>
                </a:solidFill>
                <a:latin typeface="Times New Roman" panose="02020603050405020304" pitchFamily="18" charset="0"/>
                <a:cs typeface="Times New Roman" panose="02020603050405020304" pitchFamily="18" charset="0"/>
              </a:rPr>
              <a:t>Durée de ventilation mécanique</a:t>
            </a:r>
            <a:endParaRPr lang="fr-FR" sz="2000" b="1" cap="all" spc="75" dirty="0">
              <a:solidFill>
                <a:srgbClr val="7030A0"/>
              </a:solidFill>
              <a:latin typeface="Times New Roman" panose="02020603050405020304" pitchFamily="18" charset="0"/>
              <a:cs typeface="Times New Roman" panose="02020603050405020304" pitchFamily="18" charset="0"/>
            </a:endParaRPr>
          </a:p>
        </p:txBody>
      </p:sp>
      <p:sp>
        <p:nvSpPr>
          <p:cNvPr id="4" name="Titre 1">
            <a:extLst>
              <a:ext uri="{FF2B5EF4-FFF2-40B4-BE49-F238E27FC236}">
                <a16:creationId xmlns:a16="http://schemas.microsoft.com/office/drawing/2014/main" id="{11DE60EB-7C27-3449-834B-273671B5345F}"/>
              </a:ext>
            </a:extLst>
          </p:cNvPr>
          <p:cNvSpPr>
            <a:spLocks noGrp="1"/>
          </p:cNvSpPr>
          <p:nvPr>
            <p:ph type="title"/>
          </p:nvPr>
        </p:nvSpPr>
        <p:spPr>
          <a:xfrm>
            <a:off x="1371600" y="80489"/>
            <a:ext cx="9601200" cy="872544"/>
          </a:xfrm>
        </p:spPr>
        <p:txBody>
          <a:bodyPr>
            <a:normAutofit/>
          </a:bodyPr>
          <a:lstStyle/>
          <a:p>
            <a:pPr algn="ctr"/>
            <a:r>
              <a:rPr lang="fr-FR" sz="2800" b="1" dirty="0">
                <a:solidFill>
                  <a:srgbClr val="FF0000"/>
                </a:solidFill>
                <a:latin typeface="Times New Roman" panose="02020603050405020304" pitchFamily="18" charset="0"/>
                <a:cs typeface="Times New Roman" panose="02020603050405020304" pitchFamily="18" charset="0"/>
              </a:rPr>
              <a:t>2- Analyse univariée de la </a:t>
            </a:r>
            <a:r>
              <a:rPr lang="fr-FR" sz="2800" b="1" dirty="0" err="1">
                <a:solidFill>
                  <a:srgbClr val="FF0000"/>
                </a:solidFill>
                <a:latin typeface="Times New Roman" panose="02020603050405020304" pitchFamily="18" charset="0"/>
                <a:cs typeface="Times New Roman" panose="02020603050405020304" pitchFamily="18" charset="0"/>
              </a:rPr>
              <a:t>morbi</a:t>
            </a:r>
            <a:r>
              <a:rPr lang="fr-FR" sz="2800" b="1" dirty="0">
                <a:solidFill>
                  <a:srgbClr val="FF0000"/>
                </a:solidFill>
                <a:latin typeface="Times New Roman" panose="02020603050405020304" pitchFamily="18" charset="0"/>
                <a:cs typeface="Times New Roman" panose="02020603050405020304" pitchFamily="18" charset="0"/>
              </a:rPr>
              <a:t>-mortalité</a:t>
            </a:r>
            <a:r>
              <a:rPr lang="fr-FR" sz="2800" dirty="0">
                <a:solidFill>
                  <a:srgbClr val="FF0000"/>
                </a:solidFill>
                <a:latin typeface="Times New Roman" panose="02020603050405020304" pitchFamily="18" charset="0"/>
                <a:cs typeface="Times New Roman" panose="02020603050405020304" pitchFamily="18" charset="0"/>
              </a:rPr>
              <a:t> </a:t>
            </a:r>
          </a:p>
        </p:txBody>
      </p:sp>
      <p:graphicFrame>
        <p:nvGraphicFramePr>
          <p:cNvPr id="5" name="Tableau 4">
            <a:extLst>
              <a:ext uri="{FF2B5EF4-FFF2-40B4-BE49-F238E27FC236}">
                <a16:creationId xmlns:a16="http://schemas.microsoft.com/office/drawing/2014/main" id="{630F2705-C993-5E45-A0D9-2EF2D8F209CE}"/>
              </a:ext>
            </a:extLst>
          </p:cNvPr>
          <p:cNvGraphicFramePr>
            <a:graphicFrameLocks noGrp="1"/>
          </p:cNvGraphicFramePr>
          <p:nvPr>
            <p:extLst>
              <p:ext uri="{D42A27DB-BD31-4B8C-83A1-F6EECF244321}">
                <p14:modId xmlns:p14="http://schemas.microsoft.com/office/powerpoint/2010/main" val="2633994840"/>
              </p:ext>
            </p:extLst>
          </p:nvPr>
        </p:nvGraphicFramePr>
        <p:xfrm>
          <a:off x="2601533" y="2047099"/>
          <a:ext cx="8178084" cy="1289560"/>
        </p:xfrm>
        <a:graphic>
          <a:graphicData uri="http://schemas.openxmlformats.org/drawingml/2006/table">
            <a:tbl>
              <a:tblPr firstRow="1" firstCol="1" bandRow="1">
                <a:tableStyleId>{5C22544A-7EE6-4342-B048-85BDC9FD1C3A}</a:tableStyleId>
              </a:tblPr>
              <a:tblGrid>
                <a:gridCol w="2044521">
                  <a:extLst>
                    <a:ext uri="{9D8B030D-6E8A-4147-A177-3AD203B41FA5}">
                      <a16:colId xmlns:a16="http://schemas.microsoft.com/office/drawing/2014/main" val="3865456705"/>
                    </a:ext>
                  </a:extLst>
                </a:gridCol>
                <a:gridCol w="2347174">
                  <a:extLst>
                    <a:ext uri="{9D8B030D-6E8A-4147-A177-3AD203B41FA5}">
                      <a16:colId xmlns:a16="http://schemas.microsoft.com/office/drawing/2014/main" val="2981180464"/>
                    </a:ext>
                  </a:extLst>
                </a:gridCol>
                <a:gridCol w="2073499">
                  <a:extLst>
                    <a:ext uri="{9D8B030D-6E8A-4147-A177-3AD203B41FA5}">
                      <a16:colId xmlns:a16="http://schemas.microsoft.com/office/drawing/2014/main" val="799811945"/>
                    </a:ext>
                  </a:extLst>
                </a:gridCol>
                <a:gridCol w="1712890">
                  <a:extLst>
                    <a:ext uri="{9D8B030D-6E8A-4147-A177-3AD203B41FA5}">
                      <a16:colId xmlns:a16="http://schemas.microsoft.com/office/drawing/2014/main" val="1633528717"/>
                    </a:ext>
                  </a:extLst>
                </a:gridCol>
              </a:tblGrid>
              <a:tr h="0">
                <a:tc gridSpan="4">
                  <a:txBody>
                    <a:bodyPr/>
                    <a:lstStyle/>
                    <a:p>
                      <a:pPr algn="ctr">
                        <a:lnSpc>
                          <a:spcPct val="115000"/>
                        </a:lnSpc>
                        <a:spcBef>
                          <a:spcPts val="1000"/>
                        </a:spcBef>
                        <a:spcAft>
                          <a:spcPts val="0"/>
                        </a:spcAft>
                      </a:pPr>
                      <a:r>
                        <a:rPr lang="fr-FR" sz="2000" dirty="0">
                          <a:effectLst/>
                          <a:latin typeface="Times New Roman" panose="02020603050405020304" pitchFamily="18" charset="0"/>
                          <a:cs typeface="Times New Roman" panose="02020603050405020304" pitchFamily="18" charset="0"/>
                        </a:rPr>
                        <a:t>Durée de ventilation mécanique (j)</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82985020"/>
                  </a:ext>
                </a:extLst>
              </a:tr>
              <a:tr h="0">
                <a:tc>
                  <a:txBody>
                    <a:bodyPr/>
                    <a:lstStyle/>
                    <a:p>
                      <a:pPr>
                        <a:lnSpc>
                          <a:spcPct val="115000"/>
                        </a:lnSpc>
                        <a:spcBef>
                          <a:spcPts val="1000"/>
                        </a:spcBef>
                        <a:spcAft>
                          <a:spcPts val="0"/>
                        </a:spcAft>
                      </a:pPr>
                      <a:r>
                        <a:rPr lang="fr-FR" sz="2000">
                          <a:effectLst/>
                          <a:latin typeface="Times New Roman" panose="02020603050405020304" pitchFamily="18" charset="0"/>
                          <a:cs typeface="Times New Roman" panose="02020603050405020304" pitchFamily="18" charset="0"/>
                        </a:rPr>
                        <a:t> </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2000" dirty="0">
                          <a:effectLst/>
                          <a:latin typeface="Times New Roman" panose="02020603050405020304" pitchFamily="18" charset="0"/>
                          <a:cs typeface="Times New Roman" panose="02020603050405020304" pitchFamily="18" charset="0"/>
                        </a:rPr>
                        <a:t>moyenne, </a:t>
                      </a:r>
                      <a:r>
                        <a:rPr lang="fr-FR" sz="2000" dirty="0" err="1">
                          <a:effectLst/>
                          <a:latin typeface="Times New Roman" panose="02020603050405020304" pitchFamily="18" charset="0"/>
                          <a:cs typeface="Times New Roman" panose="02020603050405020304" pitchFamily="18" charset="0"/>
                        </a:rPr>
                        <a:t>sd</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2000" dirty="0">
                          <a:effectLst/>
                          <a:latin typeface="Times New Roman" panose="02020603050405020304" pitchFamily="18" charset="0"/>
                          <a:cs typeface="Times New Roman" panose="02020603050405020304" pitchFamily="18" charset="0"/>
                        </a:rPr>
                        <a:t>extrêmes, </a:t>
                      </a:r>
                      <a:r>
                        <a:rPr lang="fr-FR" sz="2000" dirty="0" err="1">
                          <a:effectLst/>
                          <a:latin typeface="Times New Roman" panose="02020603050405020304" pitchFamily="18" charset="0"/>
                          <a:cs typeface="Times New Roman" panose="02020603050405020304" pitchFamily="18" charset="0"/>
                        </a:rPr>
                        <a:t>méd</a:t>
                      </a:r>
                      <a:r>
                        <a:rPr lang="fr-FR" sz="2000" dirty="0">
                          <a:effectLst/>
                          <a:latin typeface="Times New Roman" panose="02020603050405020304" pitchFamily="18" charset="0"/>
                          <a:cs typeface="Times New Roman" panose="02020603050405020304" pitchFamily="18" charset="0"/>
                        </a:rPr>
                        <a:t> </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2000" i="1" dirty="0">
                          <a:effectLst/>
                          <a:latin typeface="Times New Roman" panose="02020603050405020304" pitchFamily="18" charset="0"/>
                          <a:cs typeface="Times New Roman" panose="02020603050405020304" pitchFamily="18" charset="0"/>
                        </a:rPr>
                        <a:t>p*</a:t>
                      </a:r>
                      <a:endParaRPr lang="fr-FR" sz="14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21559824"/>
                  </a:ext>
                </a:extLst>
              </a:tr>
              <a:tr h="0">
                <a:tc>
                  <a:txBody>
                    <a:bodyPr/>
                    <a:lstStyle/>
                    <a:p>
                      <a:pPr>
                        <a:lnSpc>
                          <a:spcPct val="115000"/>
                        </a:lnSpc>
                        <a:spcBef>
                          <a:spcPts val="1000"/>
                        </a:spcBef>
                        <a:spcAft>
                          <a:spcPts val="0"/>
                        </a:spcAft>
                      </a:pPr>
                      <a:r>
                        <a:rPr lang="fr-FR" sz="2000" dirty="0">
                          <a:effectLst/>
                          <a:latin typeface="Times New Roman" panose="02020603050405020304" pitchFamily="18" charset="0"/>
                          <a:cs typeface="Times New Roman" panose="02020603050405020304" pitchFamily="18" charset="0"/>
                        </a:rPr>
                        <a:t>Groupe HIS</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2000" dirty="0">
                          <a:effectLst/>
                          <a:latin typeface="Times New Roman" panose="02020603050405020304" pitchFamily="18" charset="0"/>
                          <a:cs typeface="Times New Roman" panose="02020603050405020304" pitchFamily="18" charset="0"/>
                        </a:rPr>
                        <a:t>9,9 ± 11,6</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2000" dirty="0">
                          <a:effectLst/>
                          <a:latin typeface="Times New Roman" panose="02020603050405020304" pitchFamily="18" charset="0"/>
                          <a:cs typeface="Times New Roman" panose="02020603050405020304" pitchFamily="18" charset="0"/>
                        </a:rPr>
                        <a:t>1 à 73 (5)</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ctr">
                        <a:lnSpc>
                          <a:spcPct val="115000"/>
                        </a:lnSpc>
                        <a:spcBef>
                          <a:spcPts val="1000"/>
                        </a:spcBef>
                        <a:spcAft>
                          <a:spcPts val="0"/>
                        </a:spcAft>
                      </a:pPr>
                      <a:r>
                        <a:rPr lang="fr-FR" sz="2000" dirty="0">
                          <a:effectLst/>
                          <a:latin typeface="Times New Roman" panose="02020603050405020304" pitchFamily="18" charset="0"/>
                          <a:cs typeface="Times New Roman" panose="02020603050405020304" pitchFamily="18" charset="0"/>
                        </a:rPr>
                        <a:t>0,58 </a:t>
                      </a:r>
                      <a:r>
                        <a:rPr lang="fr-FR" sz="2000" dirty="0">
                          <a:solidFill>
                            <a:srgbClr val="FF0000"/>
                          </a:solidFill>
                          <a:effectLst/>
                          <a:latin typeface="Times New Roman" panose="02020603050405020304" pitchFamily="18" charset="0"/>
                          <a:cs typeface="Times New Roman" panose="02020603050405020304" pitchFamily="18" charset="0"/>
                        </a:rPr>
                        <a:t>(ns)</a:t>
                      </a:r>
                      <a:endParaRPr lang="fr-FR"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53625526"/>
                  </a:ext>
                </a:extLst>
              </a:tr>
              <a:tr h="0">
                <a:tc>
                  <a:txBody>
                    <a:bodyPr/>
                    <a:lstStyle/>
                    <a:p>
                      <a:pPr>
                        <a:lnSpc>
                          <a:spcPct val="115000"/>
                        </a:lnSpc>
                        <a:spcBef>
                          <a:spcPts val="1000"/>
                        </a:spcBef>
                        <a:spcAft>
                          <a:spcPts val="0"/>
                        </a:spcAft>
                      </a:pPr>
                      <a:r>
                        <a:rPr lang="fr-FR" sz="2000">
                          <a:effectLst/>
                          <a:latin typeface="Times New Roman" panose="02020603050405020304" pitchFamily="18" charset="0"/>
                          <a:cs typeface="Times New Roman" panose="02020603050405020304" pitchFamily="18" charset="0"/>
                        </a:rPr>
                        <a:t>Groupe GN </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2000" dirty="0">
                          <a:effectLst/>
                          <a:latin typeface="Times New Roman" panose="02020603050405020304" pitchFamily="18" charset="0"/>
                          <a:cs typeface="Times New Roman" panose="02020603050405020304" pitchFamily="18" charset="0"/>
                        </a:rPr>
                        <a:t>8,1 ± 8,6</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2000" dirty="0">
                          <a:effectLst/>
                          <a:latin typeface="Times New Roman" panose="02020603050405020304" pitchFamily="18" charset="0"/>
                          <a:cs typeface="Times New Roman" panose="02020603050405020304" pitchFamily="18" charset="0"/>
                        </a:rPr>
                        <a:t>1 à 28 (4)</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fr-FR"/>
                    </a:p>
                  </a:txBody>
                  <a:tcPr/>
                </a:tc>
                <a:extLst>
                  <a:ext uri="{0D108BD9-81ED-4DB2-BD59-A6C34878D82A}">
                    <a16:rowId xmlns:a16="http://schemas.microsoft.com/office/drawing/2014/main" val="638316151"/>
                  </a:ext>
                </a:extLst>
              </a:tr>
            </a:tbl>
          </a:graphicData>
        </a:graphic>
      </p:graphicFrame>
      <p:sp>
        <p:nvSpPr>
          <p:cNvPr id="6" name="Rectangle 5">
            <a:extLst>
              <a:ext uri="{FF2B5EF4-FFF2-40B4-BE49-F238E27FC236}">
                <a16:creationId xmlns:a16="http://schemas.microsoft.com/office/drawing/2014/main" id="{1B6A82D0-EE8B-3545-91EA-B369C2BC642C}"/>
              </a:ext>
            </a:extLst>
          </p:cNvPr>
          <p:cNvSpPr/>
          <p:nvPr/>
        </p:nvSpPr>
        <p:spPr>
          <a:xfrm>
            <a:off x="2652636" y="3425176"/>
            <a:ext cx="2846643" cy="287707"/>
          </a:xfrm>
          <a:prstGeom prst="rect">
            <a:avLst/>
          </a:prstGeom>
        </p:spPr>
        <p:txBody>
          <a:bodyPr wrap="square">
            <a:spAutoFit/>
          </a:bodyPr>
          <a:lstStyle/>
          <a:p>
            <a:pPr>
              <a:lnSpc>
                <a:spcPct val="115000"/>
              </a:lnSpc>
              <a:spcBef>
                <a:spcPts val="1000"/>
              </a:spcBef>
              <a:spcAft>
                <a:spcPts val="1000"/>
              </a:spcAft>
            </a:pPr>
            <a:r>
              <a:rPr lang="fr-FR" sz="1200" dirty="0">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latin typeface="Times New Roman" panose="02020603050405020304" pitchFamily="18" charset="0"/>
                <a:ea typeface="Calibri" panose="020F0502020204030204" pitchFamily="34" charset="0"/>
                <a:cs typeface="Times New Roman" panose="02020603050405020304" pitchFamily="18" charset="0"/>
              </a:rPr>
              <a:t>T</a:t>
            </a:r>
            <a:r>
              <a:rPr lang="fr-FR" sz="1200" dirty="0">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latin typeface="Times New Roman" panose="02020603050405020304" pitchFamily="18" charset="0"/>
                <a:ea typeface="Calibri" panose="020F0502020204030204" pitchFamily="34" charset="0"/>
                <a:cs typeface="Times New Roman" panose="02020603050405020304" pitchFamily="18" charset="0"/>
              </a:rPr>
              <a:t>Statistic</a:t>
            </a:r>
            <a:r>
              <a:rPr lang="fr-FR" sz="1200" dirty="0">
                <a:latin typeface="Times New Roman" panose="02020603050405020304" pitchFamily="18" charset="0"/>
                <a:ea typeface="Calibri" panose="020F0502020204030204" pitchFamily="34" charset="0"/>
                <a:cs typeface="Times New Roman" panose="02020603050405020304" pitchFamily="18" charset="0"/>
              </a:rPr>
              <a:t> = 0,54</a:t>
            </a:r>
            <a:endParaRPr lang="fr-FR" sz="1200" dirty="0">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7" name="Tableau 6">
            <a:extLst>
              <a:ext uri="{FF2B5EF4-FFF2-40B4-BE49-F238E27FC236}">
                <a16:creationId xmlns:a16="http://schemas.microsoft.com/office/drawing/2014/main" id="{D507816F-94FF-7042-8CE5-2D4A072D5779}"/>
              </a:ext>
            </a:extLst>
          </p:cNvPr>
          <p:cNvGraphicFramePr>
            <a:graphicFrameLocks noGrp="1"/>
          </p:cNvGraphicFramePr>
          <p:nvPr>
            <p:extLst>
              <p:ext uri="{D42A27DB-BD31-4B8C-83A1-F6EECF244321}">
                <p14:modId xmlns:p14="http://schemas.microsoft.com/office/powerpoint/2010/main" val="1271878709"/>
              </p:ext>
            </p:extLst>
          </p:nvPr>
        </p:nvGraphicFramePr>
        <p:xfrm>
          <a:off x="2562894" y="4784524"/>
          <a:ext cx="8152324" cy="1312927"/>
        </p:xfrm>
        <a:graphic>
          <a:graphicData uri="http://schemas.openxmlformats.org/drawingml/2006/table">
            <a:tbl>
              <a:tblPr firstRow="1" firstCol="1" bandRow="1">
                <a:tableStyleId>{5C22544A-7EE6-4342-B048-85BDC9FD1C3A}</a:tableStyleId>
              </a:tblPr>
              <a:tblGrid>
                <a:gridCol w="2038081">
                  <a:extLst>
                    <a:ext uri="{9D8B030D-6E8A-4147-A177-3AD203B41FA5}">
                      <a16:colId xmlns:a16="http://schemas.microsoft.com/office/drawing/2014/main" val="1173813802"/>
                    </a:ext>
                  </a:extLst>
                </a:gridCol>
                <a:gridCol w="2038081">
                  <a:extLst>
                    <a:ext uri="{9D8B030D-6E8A-4147-A177-3AD203B41FA5}">
                      <a16:colId xmlns:a16="http://schemas.microsoft.com/office/drawing/2014/main" val="3766317716"/>
                    </a:ext>
                  </a:extLst>
                </a:gridCol>
                <a:gridCol w="2038081">
                  <a:extLst>
                    <a:ext uri="{9D8B030D-6E8A-4147-A177-3AD203B41FA5}">
                      <a16:colId xmlns:a16="http://schemas.microsoft.com/office/drawing/2014/main" val="327178799"/>
                    </a:ext>
                  </a:extLst>
                </a:gridCol>
                <a:gridCol w="2038081">
                  <a:extLst>
                    <a:ext uri="{9D8B030D-6E8A-4147-A177-3AD203B41FA5}">
                      <a16:colId xmlns:a16="http://schemas.microsoft.com/office/drawing/2014/main" val="663229331"/>
                    </a:ext>
                  </a:extLst>
                </a:gridCol>
              </a:tblGrid>
              <a:tr h="0">
                <a:tc gridSpan="4">
                  <a:txBody>
                    <a:bodyPr/>
                    <a:lstStyle/>
                    <a:p>
                      <a:pPr algn="ct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Durée sans VM (j)</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111126126"/>
                  </a:ext>
                </a:extLst>
              </a:tr>
              <a:tr h="0">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 </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moyenne, </a:t>
                      </a:r>
                      <a:r>
                        <a:rPr lang="fr-FR" sz="1800" dirty="0" err="1">
                          <a:effectLst/>
                          <a:latin typeface="Times New Roman" panose="02020603050405020304" pitchFamily="18" charset="0"/>
                          <a:cs typeface="Times New Roman" panose="02020603050405020304" pitchFamily="18" charset="0"/>
                        </a:rPr>
                        <a:t>sd</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Extrêmes, </a:t>
                      </a:r>
                      <a:r>
                        <a:rPr lang="fr-FR" sz="1800" dirty="0" err="1">
                          <a:effectLst/>
                          <a:latin typeface="Times New Roman" panose="02020603050405020304" pitchFamily="18" charset="0"/>
                          <a:cs typeface="Times New Roman" panose="02020603050405020304" pitchFamily="18" charset="0"/>
                        </a:rPr>
                        <a:t>méd</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800" i="1" dirty="0">
                          <a:effectLst/>
                          <a:latin typeface="Times New Roman" panose="02020603050405020304" pitchFamily="18" charset="0"/>
                          <a:cs typeface="Times New Roman" panose="02020603050405020304" pitchFamily="18" charset="0"/>
                        </a:rPr>
                        <a:t>p*</a:t>
                      </a:r>
                      <a:endParaRPr lang="fr-FR" sz="12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2586830"/>
                  </a:ext>
                </a:extLst>
              </a:tr>
              <a:tr h="0">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Groupe HIS</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4.44 ± 3.36</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1 à 15 (3)</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ct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0,53 </a:t>
                      </a:r>
                      <a:r>
                        <a:rPr lang="fr-FR" sz="1800" dirty="0">
                          <a:solidFill>
                            <a:srgbClr val="FF0000"/>
                          </a:solidFill>
                          <a:effectLst/>
                          <a:latin typeface="Times New Roman" panose="02020603050405020304" pitchFamily="18" charset="0"/>
                          <a:cs typeface="Times New Roman" panose="02020603050405020304" pitchFamily="18" charset="0"/>
                        </a:rPr>
                        <a:t>(ns)</a:t>
                      </a:r>
                      <a:endParaRPr lang="fr-FR" sz="1200" dirty="0">
                        <a:solidFill>
                          <a:srgbClr val="FF0000"/>
                        </a:solidFill>
                        <a:effectLst/>
                        <a:latin typeface="Times New Roman" panose="02020603050405020304" pitchFamily="18" charset="0"/>
                        <a:cs typeface="Times New Roman" panose="02020603050405020304" pitchFamily="18" charset="0"/>
                      </a:endParaRPr>
                    </a:p>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7135363"/>
                  </a:ext>
                </a:extLst>
              </a:tr>
              <a:tr h="0">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Groupe GN </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3.44 ± 4.79</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0 à 14 (1)</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fr-FR"/>
                    </a:p>
                  </a:txBody>
                  <a:tcPr/>
                </a:tc>
                <a:extLst>
                  <a:ext uri="{0D108BD9-81ED-4DB2-BD59-A6C34878D82A}">
                    <a16:rowId xmlns:a16="http://schemas.microsoft.com/office/drawing/2014/main" val="71033788"/>
                  </a:ext>
                </a:extLst>
              </a:tr>
            </a:tbl>
          </a:graphicData>
        </a:graphic>
      </p:graphicFrame>
      <p:sp>
        <p:nvSpPr>
          <p:cNvPr id="8" name="ZoneTexte 7">
            <a:extLst>
              <a:ext uri="{FF2B5EF4-FFF2-40B4-BE49-F238E27FC236}">
                <a16:creationId xmlns:a16="http://schemas.microsoft.com/office/drawing/2014/main" id="{B1C616E8-D4A2-1C43-A2EE-630A10666E89}"/>
              </a:ext>
            </a:extLst>
          </p:cNvPr>
          <p:cNvSpPr txBox="1"/>
          <p:nvPr/>
        </p:nvSpPr>
        <p:spPr>
          <a:xfrm>
            <a:off x="1184857" y="4275784"/>
            <a:ext cx="3014158" cy="400110"/>
          </a:xfrm>
          <a:prstGeom prst="rect">
            <a:avLst/>
          </a:prstGeom>
          <a:noFill/>
        </p:spPr>
        <p:txBody>
          <a:bodyPr wrap="none" rtlCol="0">
            <a:spAutoFit/>
          </a:bodyPr>
          <a:lstStyle/>
          <a:p>
            <a:r>
              <a:rPr lang="fr-FR" sz="2000" b="1" dirty="0">
                <a:solidFill>
                  <a:srgbClr val="7030A0"/>
                </a:solidFill>
                <a:latin typeface="Times New Roman" panose="02020603050405020304" pitchFamily="18" charset="0"/>
                <a:cs typeface="Times New Roman" panose="02020603050405020304" pitchFamily="18" charset="0"/>
              </a:rPr>
              <a:t>Nombre de jours sans </a:t>
            </a:r>
            <a:r>
              <a:rPr lang="fr-FR" b="1" dirty="0">
                <a:solidFill>
                  <a:srgbClr val="7030A0"/>
                </a:solidFill>
                <a:latin typeface="Times New Roman" panose="02020603050405020304" pitchFamily="18" charset="0"/>
                <a:cs typeface="Times New Roman" panose="02020603050405020304" pitchFamily="18" charset="0"/>
              </a:rPr>
              <a:t>VM</a:t>
            </a:r>
          </a:p>
        </p:txBody>
      </p:sp>
    </p:spTree>
    <p:extLst>
      <p:ext uri="{BB962C8B-B14F-4D97-AF65-F5344CB8AC3E}">
        <p14:creationId xmlns:p14="http://schemas.microsoft.com/office/powerpoint/2010/main" val="2805111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90">
          <a:fgClr>
            <a:schemeClr val="bg2"/>
          </a:fgClr>
          <a:bgClr>
            <a:schemeClr val="bg1"/>
          </a:bgClr>
        </a:patt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9A51889-7448-1E41-AF06-23CBEFB91963}"/>
              </a:ext>
            </a:extLst>
          </p:cNvPr>
          <p:cNvSpPr>
            <a:spLocks noGrp="1"/>
          </p:cNvSpPr>
          <p:nvPr>
            <p:ph idx="1"/>
          </p:nvPr>
        </p:nvSpPr>
        <p:spPr>
          <a:xfrm>
            <a:off x="1323242" y="457647"/>
            <a:ext cx="10394414" cy="6057127"/>
          </a:xfrm>
        </p:spPr>
        <p:txBody>
          <a:bodyPr>
            <a:normAutofit fontScale="25000" lnSpcReduction="20000"/>
          </a:bodyPr>
          <a:lstStyle/>
          <a:p>
            <a:pPr>
              <a:buFont typeface="Wingdings" pitchFamily="2" charset="2"/>
              <a:buChar char="q"/>
            </a:pPr>
            <a:r>
              <a:rPr lang="fr-FR" sz="8000" dirty="0"/>
              <a:t> </a:t>
            </a:r>
            <a:r>
              <a:rPr lang="fr-FR" sz="9600" b="1" dirty="0">
                <a:solidFill>
                  <a:srgbClr val="7030A0"/>
                </a:solidFill>
                <a:latin typeface="Times New Roman" panose="02020603050405020304" pitchFamily="18" charset="0"/>
                <a:cs typeface="Times New Roman" panose="02020603050405020304" pitchFamily="18" charset="0"/>
              </a:rPr>
              <a:t>Pronostic global des TC</a:t>
            </a:r>
            <a:endParaRPr lang="fr-FR" sz="8000" dirty="0">
              <a:solidFill>
                <a:srgbClr val="7030A0"/>
              </a:solidFill>
              <a:latin typeface="Times New Roman" panose="02020603050405020304" pitchFamily="18" charset="0"/>
              <a:cs typeface="Times New Roman" panose="02020603050405020304" pitchFamily="18" charset="0"/>
            </a:endParaRPr>
          </a:p>
          <a:p>
            <a:pPr>
              <a:buFont typeface="Wingdings" pitchFamily="2" charset="2"/>
              <a:buChar char="Ø"/>
            </a:pPr>
            <a:r>
              <a:rPr lang="fr-FR" sz="8000" dirty="0">
                <a:latin typeface="Times New Roman" panose="02020603050405020304" pitchFamily="18" charset="0"/>
                <a:cs typeface="Times New Roman" panose="02020603050405020304" pitchFamily="18" charset="0"/>
              </a:rPr>
              <a:t>Les TC : environ 50% des décès de cause traumatique </a:t>
            </a:r>
          </a:p>
          <a:p>
            <a:pPr>
              <a:buFont typeface="Wingdings" pitchFamily="2" charset="2"/>
              <a:buChar char="Ø"/>
            </a:pPr>
            <a:r>
              <a:rPr lang="fr-FR" sz="8000" dirty="0">
                <a:latin typeface="Times New Roman" panose="02020603050405020304" pitchFamily="18" charset="0"/>
                <a:cs typeface="Times New Roman" panose="02020603050405020304" pitchFamily="18" charset="0"/>
              </a:rPr>
              <a:t>Séquelles fréquentes:  problèmes de réinsertion socioprofessionnelle et familiale</a:t>
            </a:r>
            <a:endParaRPr lang="fr-FR" sz="8000" dirty="0">
              <a:solidFill>
                <a:srgbClr val="FF0000"/>
              </a:solidFill>
              <a:latin typeface="Times New Roman" panose="02020603050405020304" pitchFamily="18" charset="0"/>
              <a:cs typeface="Times New Roman" panose="02020603050405020304" pitchFamily="18" charset="0"/>
            </a:endParaRPr>
          </a:p>
          <a:p>
            <a:pPr>
              <a:buFont typeface="Wingdings" pitchFamily="2" charset="2"/>
              <a:buChar char="Ø"/>
            </a:pPr>
            <a:r>
              <a:rPr lang="fr-FR" sz="8000" dirty="0">
                <a:latin typeface="Times New Roman" panose="02020603050405020304" pitchFamily="18" charset="0"/>
                <a:cs typeface="Times New Roman" panose="02020603050405020304" pitchFamily="18" charset="0"/>
              </a:rPr>
              <a:t>TC minimes ont un bon pronostic (mortalité d'environ 0,1%)  </a:t>
            </a:r>
          </a:p>
          <a:p>
            <a:pPr>
              <a:buFont typeface="Wingdings" pitchFamily="2" charset="2"/>
              <a:buChar char="Ø"/>
            </a:pPr>
            <a:r>
              <a:rPr lang="fr-FR" sz="8000" dirty="0">
                <a:latin typeface="Times New Roman" panose="02020603050405020304" pitchFamily="18" charset="0"/>
                <a:cs typeface="Times New Roman" panose="02020603050405020304" pitchFamily="18" charset="0"/>
              </a:rPr>
              <a:t>TC avec GCS &lt; 13 : environ 30% de décès </a:t>
            </a:r>
          </a:p>
          <a:p>
            <a:pPr>
              <a:buFont typeface="Wingdings" pitchFamily="2" charset="2"/>
              <a:buChar char="Ø"/>
            </a:pPr>
            <a:r>
              <a:rPr lang="fr-FR" sz="8000" dirty="0">
                <a:latin typeface="Times New Roman" panose="02020603050405020304" pitchFamily="18" charset="0"/>
                <a:cs typeface="Times New Roman" panose="02020603050405020304" pitchFamily="18" charset="0"/>
              </a:rPr>
              <a:t>TC avec GCS ≤ 8: jusqu’à 50% de décès </a:t>
            </a:r>
          </a:p>
          <a:p>
            <a:pPr marL="0" indent="0">
              <a:buNone/>
            </a:pPr>
            <a:endParaRPr lang="fr-FR" sz="8000" dirty="0">
              <a:latin typeface="Times New Roman" panose="02020603050405020304" pitchFamily="18" charset="0"/>
              <a:cs typeface="Times New Roman" panose="02020603050405020304" pitchFamily="18" charset="0"/>
            </a:endParaRPr>
          </a:p>
          <a:p>
            <a:pPr>
              <a:buFont typeface="Wingdings" pitchFamily="2" charset="2"/>
              <a:buChar char="q"/>
            </a:pPr>
            <a:r>
              <a:rPr lang="fr-FR" sz="9600" b="1" dirty="0">
                <a:solidFill>
                  <a:srgbClr val="7030A0"/>
                </a:solidFill>
                <a:latin typeface="Times New Roman" panose="02020603050405020304" pitchFamily="18" charset="0"/>
                <a:cs typeface="Times New Roman" panose="02020603050405020304" pitchFamily="18" charset="0"/>
              </a:rPr>
              <a:t>Facteurs pronostiques :</a:t>
            </a:r>
          </a:p>
          <a:p>
            <a:pPr>
              <a:lnSpc>
                <a:spcPct val="170000"/>
              </a:lnSpc>
              <a:buFont typeface="Wingdings" pitchFamily="2" charset="2"/>
              <a:buChar char="Ø"/>
            </a:pPr>
            <a:r>
              <a:rPr lang="fr-FR" sz="8000" b="1" dirty="0">
                <a:solidFill>
                  <a:srgbClr val="FF0000"/>
                </a:solidFill>
                <a:latin typeface="Times New Roman" panose="02020603050405020304" pitchFamily="18" charset="0"/>
                <a:cs typeface="Times New Roman" panose="02020603050405020304" pitchFamily="18" charset="0"/>
              </a:rPr>
              <a:t>Lésions cérébrales primaires </a:t>
            </a:r>
            <a:r>
              <a:rPr lang="fr-FR" sz="8000" dirty="0">
                <a:latin typeface="Times New Roman" panose="02020603050405020304" pitchFamily="18" charset="0"/>
                <a:cs typeface="Times New Roman" panose="02020603050405020304" pitchFamily="18" charset="0"/>
              </a:rPr>
              <a:t>: constituées lors de l’impact initial</a:t>
            </a:r>
          </a:p>
          <a:p>
            <a:pPr>
              <a:lnSpc>
                <a:spcPct val="170000"/>
              </a:lnSpc>
              <a:buFont typeface="Wingdings" pitchFamily="2" charset="2"/>
              <a:buChar char="Ø"/>
            </a:pPr>
            <a:r>
              <a:rPr lang="fr-FR" sz="8000" b="1" dirty="0">
                <a:solidFill>
                  <a:srgbClr val="FF0000"/>
                </a:solidFill>
                <a:latin typeface="Times New Roman" panose="02020603050405020304" pitchFamily="18" charset="0"/>
                <a:cs typeface="Times New Roman" panose="02020603050405020304" pitchFamily="18" charset="0"/>
              </a:rPr>
              <a:t>Lésions cérébrales secondaires: </a:t>
            </a:r>
            <a:r>
              <a:rPr lang="fr-FR" sz="8000" b="1" dirty="0">
                <a:solidFill>
                  <a:schemeClr val="tx1"/>
                </a:solidFill>
                <a:latin typeface="Times New Roman" panose="02020603050405020304" pitchFamily="18" charset="0"/>
                <a:cs typeface="Times New Roman" panose="02020603050405020304" pitchFamily="18" charset="0"/>
              </a:rPr>
              <a:t>aggravation </a:t>
            </a:r>
            <a:r>
              <a:rPr lang="fr-FR" sz="8000" dirty="0">
                <a:latin typeface="Times New Roman" panose="02020603050405020304" pitchFamily="18" charset="0"/>
                <a:cs typeface="Times New Roman" panose="02020603050405020304" pitchFamily="18" charset="0"/>
              </a:rPr>
              <a:t>d’origine </a:t>
            </a:r>
            <a:r>
              <a:rPr lang="fr-FR" sz="8000" b="1" dirty="0">
                <a:solidFill>
                  <a:srgbClr val="0070C0"/>
                </a:solidFill>
                <a:latin typeface="Times New Roman" panose="02020603050405020304" pitchFamily="18" charset="0"/>
                <a:cs typeface="Times New Roman" panose="02020603050405020304" pitchFamily="18" charset="0"/>
              </a:rPr>
              <a:t>intracrânienne</a:t>
            </a:r>
            <a:r>
              <a:rPr lang="fr-FR" sz="8000" dirty="0">
                <a:latin typeface="Times New Roman" panose="02020603050405020304" pitchFamily="18" charset="0"/>
                <a:cs typeface="Times New Roman" panose="02020603050405020304" pitchFamily="18" charset="0"/>
              </a:rPr>
              <a:t> (convulsions, HTIC, </a:t>
            </a:r>
            <a:r>
              <a:rPr lang="fr-FR" sz="8000" dirty="0" err="1">
                <a:latin typeface="Times New Roman" panose="02020603050405020304" pitchFamily="18" charset="0"/>
                <a:cs typeface="Times New Roman" panose="02020603050405020304" pitchFamily="18" charset="0"/>
              </a:rPr>
              <a:t>vasospasme</a:t>
            </a:r>
            <a:r>
              <a:rPr lang="fr-FR" sz="8000" dirty="0">
                <a:latin typeface="Times New Roman" panose="02020603050405020304" pitchFamily="18" charset="0"/>
                <a:cs typeface="Times New Roman" panose="02020603050405020304" pitchFamily="18" charset="0"/>
              </a:rPr>
              <a:t>…) ou </a:t>
            </a:r>
            <a:r>
              <a:rPr lang="fr-FR" sz="8000" b="1" dirty="0">
                <a:solidFill>
                  <a:srgbClr val="0070C0"/>
                </a:solidFill>
                <a:latin typeface="Times New Roman" panose="02020603050405020304" pitchFamily="18" charset="0"/>
                <a:cs typeface="Times New Roman" panose="02020603050405020304" pitchFamily="18" charset="0"/>
              </a:rPr>
              <a:t>systémique </a:t>
            </a:r>
            <a:r>
              <a:rPr lang="fr-FR" sz="8000" dirty="0">
                <a:solidFill>
                  <a:schemeClr val="tx1"/>
                </a:solidFill>
                <a:latin typeface="Times New Roman" panose="02020603050405020304" pitchFamily="18" charset="0"/>
                <a:cs typeface="Times New Roman" panose="02020603050405020304" pitchFamily="18" charset="0"/>
              </a:rPr>
              <a:t>(</a:t>
            </a:r>
            <a:r>
              <a:rPr lang="fr-FR" sz="8000" dirty="0">
                <a:latin typeface="Times New Roman" panose="02020603050405020304" pitchFamily="18" charset="0"/>
                <a:cs typeface="Times New Roman" panose="02020603050405020304" pitchFamily="18" charset="0"/>
              </a:rPr>
              <a:t>ACSOS), avec pour conséquences une amplification de la lésion initiale par de l’</a:t>
            </a:r>
            <a:r>
              <a:rPr lang="fr-FR" sz="8000" dirty="0">
                <a:solidFill>
                  <a:srgbClr val="7030A0"/>
                </a:solidFill>
                <a:latin typeface="Times New Roman" panose="02020603050405020304" pitchFamily="18" charset="0"/>
                <a:cs typeface="Times New Roman" panose="02020603050405020304" pitchFamily="18" charset="0"/>
              </a:rPr>
              <a:t>ischémie </a:t>
            </a:r>
            <a:r>
              <a:rPr lang="fr-FR" sz="8000" dirty="0">
                <a:latin typeface="Times New Roman" panose="02020603050405020304" pitchFamily="18" charset="0"/>
                <a:cs typeface="Times New Roman" panose="02020603050405020304" pitchFamily="18" charset="0"/>
              </a:rPr>
              <a:t>et de </a:t>
            </a:r>
            <a:r>
              <a:rPr lang="fr-FR" sz="8000" dirty="0">
                <a:solidFill>
                  <a:srgbClr val="7030A0"/>
                </a:solidFill>
                <a:latin typeface="Times New Roman" panose="02020603050405020304" pitchFamily="18" charset="0"/>
                <a:cs typeface="Times New Roman" panose="02020603050405020304" pitchFamily="18" charset="0"/>
              </a:rPr>
              <a:t>l’œdème cérébral</a:t>
            </a:r>
            <a:r>
              <a:rPr lang="fr-FR" sz="8000" dirty="0">
                <a:latin typeface="Times New Roman" panose="02020603050405020304" pitchFamily="18" charset="0"/>
                <a:cs typeface="Times New Roman" panose="02020603050405020304" pitchFamily="18" charset="0"/>
              </a:rPr>
              <a:t>, conduisant à la </a:t>
            </a:r>
            <a:r>
              <a:rPr lang="fr-FR" sz="8000" dirty="0">
                <a:solidFill>
                  <a:srgbClr val="7030A0"/>
                </a:solidFill>
                <a:latin typeface="Times New Roman" panose="02020603050405020304" pitchFamily="18" charset="0"/>
                <a:cs typeface="Times New Roman" panose="02020603050405020304" pitchFamily="18" charset="0"/>
              </a:rPr>
              <a:t>mort cellulaire</a:t>
            </a:r>
          </a:p>
          <a:p>
            <a:endParaRPr lang="fr-FR" sz="8000" dirty="0">
              <a:latin typeface="Times New Roman" panose="02020603050405020304" pitchFamily="18" charset="0"/>
              <a:cs typeface="Times New Roman" panose="02020603050405020304" pitchFamily="18" charset="0"/>
            </a:endParaRPr>
          </a:p>
          <a:p>
            <a:pPr>
              <a:buFont typeface="Wingdings" pitchFamily="2" charset="2"/>
              <a:buChar char="q"/>
            </a:pPr>
            <a:r>
              <a:rPr lang="fr-FR" sz="8000" dirty="0">
                <a:latin typeface="Times New Roman" panose="02020603050405020304" pitchFamily="18" charset="0"/>
                <a:cs typeface="Times New Roman" panose="02020603050405020304" pitchFamily="18" charset="0"/>
              </a:rPr>
              <a:t>L’hyperglycémie, surtout de stress, est considérée comme un facteur d’ACSOS</a:t>
            </a:r>
          </a:p>
          <a:p>
            <a:pPr marL="0" indent="0">
              <a:buNone/>
            </a:pPr>
            <a:r>
              <a:rPr lang="fr-FR" sz="8000" dirty="0">
                <a:latin typeface="Times New Roman" panose="02020603050405020304" pitchFamily="18" charset="0"/>
                <a:cs typeface="Times New Roman" panose="02020603050405020304" pitchFamily="18" charset="0"/>
              </a:rPr>
              <a:t> </a:t>
            </a:r>
          </a:p>
          <a:p>
            <a:endParaRPr lang="fr-FR" sz="7200" dirty="0"/>
          </a:p>
          <a:p>
            <a:pPr marL="0" indent="0">
              <a:buNone/>
            </a:pPr>
            <a:r>
              <a:rPr lang="fr-FR" dirty="0"/>
              <a:t> </a:t>
            </a:r>
          </a:p>
        </p:txBody>
      </p:sp>
    </p:spTree>
    <p:extLst>
      <p:ext uri="{BB962C8B-B14F-4D97-AF65-F5344CB8AC3E}">
        <p14:creationId xmlns:p14="http://schemas.microsoft.com/office/powerpoint/2010/main" val="32137078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98EBB42-3AEA-8C49-9F3C-38E399CBBF2F}"/>
              </a:ext>
            </a:extLst>
          </p:cNvPr>
          <p:cNvSpPr/>
          <p:nvPr/>
        </p:nvSpPr>
        <p:spPr>
          <a:xfrm>
            <a:off x="1068946" y="953359"/>
            <a:ext cx="5962918" cy="964175"/>
          </a:xfrm>
          <a:prstGeom prst="rect">
            <a:avLst/>
          </a:prstGeom>
        </p:spPr>
        <p:txBody>
          <a:bodyPr wrap="square">
            <a:spAutoFit/>
          </a:bodyPr>
          <a:lstStyle/>
          <a:p>
            <a:pPr>
              <a:lnSpc>
                <a:spcPct val="115000"/>
              </a:lnSpc>
              <a:spcBef>
                <a:spcPts val="1500"/>
              </a:spcBef>
              <a:spcAft>
                <a:spcPts val="0"/>
              </a:spcAft>
            </a:pPr>
            <a:r>
              <a:rPr lang="fr-FR" sz="2000" b="1" cap="all" spc="7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2-2 Morbidité</a:t>
            </a:r>
          </a:p>
          <a:p>
            <a:pPr>
              <a:lnSpc>
                <a:spcPct val="115000"/>
              </a:lnSpc>
              <a:spcBef>
                <a:spcPts val="1500"/>
              </a:spcBef>
              <a:spcAft>
                <a:spcPts val="0"/>
              </a:spcAft>
            </a:pPr>
            <a:r>
              <a:rPr lang="fr-FR" sz="2000" b="1" dirty="0">
                <a:solidFill>
                  <a:srgbClr val="7030A0"/>
                </a:solidFill>
                <a:latin typeface="Times New Roman" panose="02020603050405020304" pitchFamily="18" charset="0"/>
                <a:cs typeface="Times New Roman" panose="02020603050405020304" pitchFamily="18" charset="0"/>
              </a:rPr>
              <a:t>Durée de séjour en réanimation</a:t>
            </a:r>
            <a:endParaRPr lang="fr-FR" sz="2000" b="1" cap="all" spc="75" dirty="0">
              <a:solidFill>
                <a:srgbClr val="7030A0"/>
              </a:solidFill>
              <a:latin typeface="Times New Roman" panose="02020603050405020304" pitchFamily="18" charset="0"/>
              <a:cs typeface="Times New Roman" panose="02020603050405020304" pitchFamily="18" charset="0"/>
            </a:endParaRPr>
          </a:p>
        </p:txBody>
      </p:sp>
      <p:sp>
        <p:nvSpPr>
          <p:cNvPr id="4" name="Titre 1">
            <a:extLst>
              <a:ext uri="{FF2B5EF4-FFF2-40B4-BE49-F238E27FC236}">
                <a16:creationId xmlns:a16="http://schemas.microsoft.com/office/drawing/2014/main" id="{5B8B509A-A242-6948-A477-8C2AF359CD84}"/>
              </a:ext>
            </a:extLst>
          </p:cNvPr>
          <p:cNvSpPr>
            <a:spLocks noGrp="1"/>
          </p:cNvSpPr>
          <p:nvPr>
            <p:ph type="title"/>
          </p:nvPr>
        </p:nvSpPr>
        <p:spPr>
          <a:xfrm>
            <a:off x="1371600" y="80489"/>
            <a:ext cx="9601200" cy="872544"/>
          </a:xfrm>
        </p:spPr>
        <p:txBody>
          <a:bodyPr>
            <a:normAutofit/>
          </a:bodyPr>
          <a:lstStyle/>
          <a:p>
            <a:pPr algn="ctr"/>
            <a:r>
              <a:rPr lang="fr-FR" sz="2800" b="1" dirty="0">
                <a:solidFill>
                  <a:srgbClr val="FF0000"/>
                </a:solidFill>
                <a:latin typeface="Times New Roman" panose="02020603050405020304" pitchFamily="18" charset="0"/>
                <a:cs typeface="Times New Roman" panose="02020603050405020304" pitchFamily="18" charset="0"/>
              </a:rPr>
              <a:t>2- Analyse univariée de la </a:t>
            </a:r>
            <a:r>
              <a:rPr lang="fr-FR" sz="2800" b="1" dirty="0" err="1">
                <a:solidFill>
                  <a:srgbClr val="FF0000"/>
                </a:solidFill>
                <a:latin typeface="Times New Roman" panose="02020603050405020304" pitchFamily="18" charset="0"/>
                <a:cs typeface="Times New Roman" panose="02020603050405020304" pitchFamily="18" charset="0"/>
              </a:rPr>
              <a:t>morbi</a:t>
            </a:r>
            <a:r>
              <a:rPr lang="fr-FR" sz="2800" b="1" dirty="0">
                <a:solidFill>
                  <a:srgbClr val="FF0000"/>
                </a:solidFill>
                <a:latin typeface="Times New Roman" panose="02020603050405020304" pitchFamily="18" charset="0"/>
                <a:cs typeface="Times New Roman" panose="02020603050405020304" pitchFamily="18" charset="0"/>
              </a:rPr>
              <a:t>-mortalité</a:t>
            </a:r>
            <a:r>
              <a:rPr lang="fr-FR" sz="2800" dirty="0">
                <a:solidFill>
                  <a:srgbClr val="FF0000"/>
                </a:solidFill>
                <a:latin typeface="Times New Roman" panose="02020603050405020304" pitchFamily="18" charset="0"/>
                <a:cs typeface="Times New Roman" panose="02020603050405020304" pitchFamily="18" charset="0"/>
              </a:rPr>
              <a:t> </a:t>
            </a:r>
          </a:p>
        </p:txBody>
      </p:sp>
      <p:graphicFrame>
        <p:nvGraphicFramePr>
          <p:cNvPr id="5" name="Tableau 4">
            <a:extLst>
              <a:ext uri="{FF2B5EF4-FFF2-40B4-BE49-F238E27FC236}">
                <a16:creationId xmlns:a16="http://schemas.microsoft.com/office/drawing/2014/main" id="{8A8A3B09-9B45-FD48-86AE-7CC703073A31}"/>
              </a:ext>
            </a:extLst>
          </p:cNvPr>
          <p:cNvGraphicFramePr>
            <a:graphicFrameLocks noGrp="1"/>
          </p:cNvGraphicFramePr>
          <p:nvPr>
            <p:extLst>
              <p:ext uri="{D42A27DB-BD31-4B8C-83A1-F6EECF244321}">
                <p14:modId xmlns:p14="http://schemas.microsoft.com/office/powerpoint/2010/main" val="3579039762"/>
              </p:ext>
            </p:extLst>
          </p:nvPr>
        </p:nvGraphicFramePr>
        <p:xfrm>
          <a:off x="1803040" y="2147868"/>
          <a:ext cx="8873544" cy="1460688"/>
        </p:xfrm>
        <a:graphic>
          <a:graphicData uri="http://schemas.openxmlformats.org/drawingml/2006/table">
            <a:tbl>
              <a:tblPr firstRow="1" firstCol="1" bandRow="1">
                <a:tableStyleId>{5C22544A-7EE6-4342-B048-85BDC9FD1C3A}</a:tableStyleId>
              </a:tblPr>
              <a:tblGrid>
                <a:gridCol w="2218386">
                  <a:extLst>
                    <a:ext uri="{9D8B030D-6E8A-4147-A177-3AD203B41FA5}">
                      <a16:colId xmlns:a16="http://schemas.microsoft.com/office/drawing/2014/main" val="1618060621"/>
                    </a:ext>
                  </a:extLst>
                </a:gridCol>
                <a:gridCol w="2218386">
                  <a:extLst>
                    <a:ext uri="{9D8B030D-6E8A-4147-A177-3AD203B41FA5}">
                      <a16:colId xmlns:a16="http://schemas.microsoft.com/office/drawing/2014/main" val="3179605196"/>
                    </a:ext>
                  </a:extLst>
                </a:gridCol>
                <a:gridCol w="2218386">
                  <a:extLst>
                    <a:ext uri="{9D8B030D-6E8A-4147-A177-3AD203B41FA5}">
                      <a16:colId xmlns:a16="http://schemas.microsoft.com/office/drawing/2014/main" val="200223373"/>
                    </a:ext>
                  </a:extLst>
                </a:gridCol>
                <a:gridCol w="2218386">
                  <a:extLst>
                    <a:ext uri="{9D8B030D-6E8A-4147-A177-3AD203B41FA5}">
                      <a16:colId xmlns:a16="http://schemas.microsoft.com/office/drawing/2014/main" val="2332519375"/>
                    </a:ext>
                  </a:extLst>
                </a:gridCol>
              </a:tblGrid>
              <a:tr h="288009">
                <a:tc gridSpan="4">
                  <a:txBody>
                    <a:bodyPr/>
                    <a:lstStyle/>
                    <a:p>
                      <a:pPr algn="ctr">
                        <a:lnSpc>
                          <a:spcPct val="115000"/>
                        </a:lnSpc>
                        <a:spcBef>
                          <a:spcPts val="1000"/>
                        </a:spcBef>
                        <a:spcAft>
                          <a:spcPts val="0"/>
                        </a:spcAft>
                      </a:pPr>
                      <a:r>
                        <a:rPr lang="fr-FR" sz="2000" dirty="0">
                          <a:effectLst/>
                          <a:latin typeface="Times New Roman" panose="02020603050405020304" pitchFamily="18" charset="0"/>
                          <a:cs typeface="Times New Roman" panose="02020603050405020304" pitchFamily="18" charset="0"/>
                        </a:rPr>
                        <a:t>Durée de séjour en réanimation (j)</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785360042"/>
                  </a:ext>
                </a:extLst>
              </a:tr>
              <a:tr h="288009">
                <a:tc>
                  <a:txBody>
                    <a:bodyPr/>
                    <a:lstStyle/>
                    <a:p>
                      <a:pPr>
                        <a:lnSpc>
                          <a:spcPct val="115000"/>
                        </a:lnSpc>
                        <a:spcBef>
                          <a:spcPts val="1000"/>
                        </a:spcBef>
                        <a:spcAft>
                          <a:spcPts val="0"/>
                        </a:spcAft>
                      </a:pPr>
                      <a:r>
                        <a:rPr lang="fr-FR" sz="2000" dirty="0">
                          <a:effectLst/>
                          <a:latin typeface="Times New Roman" panose="02020603050405020304" pitchFamily="18" charset="0"/>
                          <a:cs typeface="Times New Roman" panose="02020603050405020304" pitchFamily="18" charset="0"/>
                        </a:rPr>
                        <a:t> </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2000" dirty="0">
                          <a:effectLst/>
                          <a:latin typeface="Times New Roman" panose="02020603050405020304" pitchFamily="18" charset="0"/>
                          <a:cs typeface="Times New Roman" panose="02020603050405020304" pitchFamily="18" charset="0"/>
                        </a:rPr>
                        <a:t>moyenne, </a:t>
                      </a:r>
                      <a:r>
                        <a:rPr lang="fr-FR" sz="2000" dirty="0" err="1">
                          <a:effectLst/>
                          <a:latin typeface="Times New Roman" panose="02020603050405020304" pitchFamily="18" charset="0"/>
                          <a:cs typeface="Times New Roman" panose="02020603050405020304" pitchFamily="18" charset="0"/>
                        </a:rPr>
                        <a:t>sd</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2000" dirty="0">
                          <a:effectLst/>
                          <a:latin typeface="Times New Roman" panose="02020603050405020304" pitchFamily="18" charset="0"/>
                          <a:cs typeface="Times New Roman" panose="02020603050405020304" pitchFamily="18" charset="0"/>
                        </a:rPr>
                        <a:t>extrêmes, </a:t>
                      </a:r>
                      <a:r>
                        <a:rPr lang="fr-FR" sz="2000" dirty="0" err="1">
                          <a:effectLst/>
                          <a:latin typeface="Times New Roman" panose="02020603050405020304" pitchFamily="18" charset="0"/>
                          <a:cs typeface="Times New Roman" panose="02020603050405020304" pitchFamily="18" charset="0"/>
                        </a:rPr>
                        <a:t>méd</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2000" i="1" dirty="0">
                          <a:effectLst/>
                          <a:latin typeface="Times New Roman" panose="02020603050405020304" pitchFamily="18" charset="0"/>
                          <a:cs typeface="Times New Roman" panose="02020603050405020304" pitchFamily="18" charset="0"/>
                        </a:rPr>
                        <a:t>p*</a:t>
                      </a:r>
                      <a:endParaRPr lang="fr-FR" sz="14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45035710"/>
                  </a:ext>
                </a:extLst>
              </a:tr>
              <a:tr h="288009">
                <a:tc>
                  <a:txBody>
                    <a:bodyPr/>
                    <a:lstStyle/>
                    <a:p>
                      <a:pPr>
                        <a:lnSpc>
                          <a:spcPct val="115000"/>
                        </a:lnSpc>
                        <a:spcBef>
                          <a:spcPts val="1000"/>
                        </a:spcBef>
                        <a:spcAft>
                          <a:spcPts val="0"/>
                        </a:spcAft>
                      </a:pPr>
                      <a:r>
                        <a:rPr lang="fr-FR" sz="2000" dirty="0">
                          <a:effectLst/>
                          <a:latin typeface="Times New Roman" panose="02020603050405020304" pitchFamily="18" charset="0"/>
                          <a:cs typeface="Times New Roman" panose="02020603050405020304" pitchFamily="18" charset="0"/>
                        </a:rPr>
                        <a:t>Groupe HIS</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2000" dirty="0">
                          <a:effectLst/>
                          <a:latin typeface="Times New Roman" panose="02020603050405020304" pitchFamily="18" charset="0"/>
                          <a:cs typeface="Times New Roman" panose="02020603050405020304" pitchFamily="18" charset="0"/>
                        </a:rPr>
                        <a:t>10,98 ± 11,98</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2000" dirty="0">
                          <a:effectLst/>
                          <a:latin typeface="Times New Roman" panose="02020603050405020304" pitchFamily="18" charset="0"/>
                          <a:cs typeface="Times New Roman" panose="02020603050405020304" pitchFamily="18" charset="0"/>
                        </a:rPr>
                        <a:t>1 à 73 (6)</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2">
                  <a:txBody>
                    <a:bodyPr/>
                    <a:lstStyle/>
                    <a:p>
                      <a:pPr algn="ctr">
                        <a:lnSpc>
                          <a:spcPct val="115000"/>
                        </a:lnSpc>
                        <a:spcBef>
                          <a:spcPts val="1000"/>
                        </a:spcBef>
                        <a:spcAft>
                          <a:spcPts val="0"/>
                        </a:spcAft>
                      </a:pPr>
                      <a:r>
                        <a:rPr lang="fr-FR" sz="2000" dirty="0">
                          <a:effectLst/>
                          <a:latin typeface="Times New Roman" panose="02020603050405020304" pitchFamily="18" charset="0"/>
                          <a:cs typeface="Times New Roman" panose="02020603050405020304" pitchFamily="18" charset="0"/>
                        </a:rPr>
                        <a:t>0,67 </a:t>
                      </a:r>
                      <a:r>
                        <a:rPr lang="fr-FR" sz="2000" dirty="0">
                          <a:solidFill>
                            <a:srgbClr val="FF0000"/>
                          </a:solidFill>
                          <a:effectLst/>
                          <a:latin typeface="Times New Roman" panose="02020603050405020304" pitchFamily="18" charset="0"/>
                          <a:cs typeface="Times New Roman" panose="02020603050405020304" pitchFamily="18" charset="0"/>
                        </a:rPr>
                        <a:t>(ns)</a:t>
                      </a:r>
                      <a:endParaRPr lang="fr-FR" sz="1400" dirty="0">
                        <a:solidFill>
                          <a:srgbClr val="FF0000"/>
                        </a:solidFill>
                        <a:effectLst/>
                        <a:latin typeface="Times New Roman" panose="02020603050405020304" pitchFamily="18" charset="0"/>
                        <a:cs typeface="Times New Roman" panose="02020603050405020304" pitchFamily="18" charset="0"/>
                      </a:endParaRPr>
                    </a:p>
                    <a:p>
                      <a:pPr>
                        <a:lnSpc>
                          <a:spcPct val="115000"/>
                        </a:lnSpc>
                        <a:spcBef>
                          <a:spcPts val="1000"/>
                        </a:spcBef>
                        <a:spcAft>
                          <a:spcPts val="0"/>
                        </a:spcAft>
                      </a:pPr>
                      <a:r>
                        <a:rPr lang="fr-FR" sz="2000" dirty="0">
                          <a:effectLst/>
                          <a:latin typeface="Times New Roman" panose="02020603050405020304" pitchFamily="18" charset="0"/>
                          <a:cs typeface="Times New Roman" panose="02020603050405020304" pitchFamily="18" charset="0"/>
                        </a:rPr>
                        <a:t> </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20954935"/>
                  </a:ext>
                </a:extLst>
              </a:tr>
              <a:tr h="493518">
                <a:tc>
                  <a:txBody>
                    <a:bodyPr/>
                    <a:lstStyle/>
                    <a:p>
                      <a:pPr>
                        <a:lnSpc>
                          <a:spcPct val="115000"/>
                        </a:lnSpc>
                        <a:spcBef>
                          <a:spcPts val="1000"/>
                        </a:spcBef>
                        <a:spcAft>
                          <a:spcPts val="0"/>
                        </a:spcAft>
                      </a:pPr>
                      <a:r>
                        <a:rPr lang="fr-FR" sz="2000">
                          <a:effectLst/>
                          <a:latin typeface="Times New Roman" panose="02020603050405020304" pitchFamily="18" charset="0"/>
                          <a:cs typeface="Times New Roman" panose="02020603050405020304" pitchFamily="18" charset="0"/>
                        </a:rPr>
                        <a:t>Groupe GN </a:t>
                      </a:r>
                      <a:endParaRPr lang="fr-FR"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2000" dirty="0">
                          <a:effectLst/>
                          <a:latin typeface="Times New Roman" panose="02020603050405020304" pitchFamily="18" charset="0"/>
                          <a:cs typeface="Times New Roman" panose="02020603050405020304" pitchFamily="18" charset="0"/>
                        </a:rPr>
                        <a:t>12,53 ± 16,24</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2000" dirty="0">
                          <a:effectLst/>
                          <a:latin typeface="Times New Roman" panose="02020603050405020304" pitchFamily="18" charset="0"/>
                          <a:cs typeface="Times New Roman" panose="02020603050405020304" pitchFamily="18" charset="0"/>
                        </a:rPr>
                        <a:t>1 à 57 (7)</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fr-FR"/>
                    </a:p>
                  </a:txBody>
                  <a:tcPr/>
                </a:tc>
                <a:extLst>
                  <a:ext uri="{0D108BD9-81ED-4DB2-BD59-A6C34878D82A}">
                    <a16:rowId xmlns:a16="http://schemas.microsoft.com/office/drawing/2014/main" val="757198022"/>
                  </a:ext>
                </a:extLst>
              </a:tr>
            </a:tbl>
          </a:graphicData>
        </a:graphic>
      </p:graphicFrame>
      <p:sp>
        <p:nvSpPr>
          <p:cNvPr id="6" name="Rectangle 5">
            <a:extLst>
              <a:ext uri="{FF2B5EF4-FFF2-40B4-BE49-F238E27FC236}">
                <a16:creationId xmlns:a16="http://schemas.microsoft.com/office/drawing/2014/main" id="{D20319C4-523B-E24C-B845-D59FAE6844C3}"/>
              </a:ext>
            </a:extLst>
          </p:cNvPr>
          <p:cNvSpPr/>
          <p:nvPr/>
        </p:nvSpPr>
        <p:spPr>
          <a:xfrm>
            <a:off x="1783556" y="3688933"/>
            <a:ext cx="1435906" cy="287707"/>
          </a:xfrm>
          <a:prstGeom prst="rect">
            <a:avLst/>
          </a:prstGeom>
        </p:spPr>
        <p:txBody>
          <a:bodyPr wrap="none">
            <a:spAutoFit/>
          </a:bodyPr>
          <a:lstStyle/>
          <a:p>
            <a:pPr>
              <a:lnSpc>
                <a:spcPct val="115000"/>
              </a:lnSpc>
              <a:spcBef>
                <a:spcPts val="1000"/>
              </a:spcBef>
              <a:spcAft>
                <a:spcPts val="1000"/>
              </a:spcAft>
            </a:pPr>
            <a:r>
              <a:rPr lang="fr-FR" sz="1200" dirty="0">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latin typeface="Times New Roman" panose="02020603050405020304" pitchFamily="18" charset="0"/>
                <a:ea typeface="Calibri" panose="020F0502020204030204" pitchFamily="34" charset="0"/>
                <a:cs typeface="Times New Roman" panose="02020603050405020304" pitchFamily="18" charset="0"/>
              </a:rPr>
              <a:t>T</a:t>
            </a:r>
            <a:r>
              <a:rPr lang="fr-FR" sz="1200" dirty="0">
                <a:latin typeface="Times New Roman" panose="02020603050405020304" pitchFamily="18" charset="0"/>
                <a:ea typeface="Calibri" panose="020F0502020204030204" pitchFamily="34" charset="0"/>
                <a:cs typeface="Times New Roman" panose="02020603050405020304" pitchFamily="18" charset="0"/>
              </a:rPr>
              <a:t> </a:t>
            </a:r>
            <a:r>
              <a:rPr lang="fr-FR" sz="1200" dirty="0" err="1">
                <a:latin typeface="Times New Roman" panose="02020603050405020304" pitchFamily="18" charset="0"/>
                <a:ea typeface="Calibri" panose="020F0502020204030204" pitchFamily="34" charset="0"/>
                <a:cs typeface="Times New Roman" panose="02020603050405020304" pitchFamily="18" charset="0"/>
              </a:rPr>
              <a:t>Statistic</a:t>
            </a:r>
            <a:r>
              <a:rPr lang="fr-FR" sz="1200" dirty="0">
                <a:latin typeface="Times New Roman" panose="02020603050405020304" pitchFamily="18" charset="0"/>
                <a:ea typeface="Calibri" panose="020F0502020204030204" pitchFamily="34" charset="0"/>
                <a:cs typeface="Times New Roman" panose="02020603050405020304" pitchFamily="18" charset="0"/>
              </a:rPr>
              <a:t> = 0,428</a:t>
            </a:r>
            <a:endParaRPr lang="fr-FR" sz="12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7695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CF19003-9895-F94D-AA0D-D5DA4F5332E9}"/>
              </a:ext>
            </a:extLst>
          </p:cNvPr>
          <p:cNvSpPr/>
          <p:nvPr/>
        </p:nvSpPr>
        <p:spPr>
          <a:xfrm>
            <a:off x="1125205" y="695780"/>
            <a:ext cx="8740919" cy="963084"/>
          </a:xfrm>
          <a:prstGeom prst="rect">
            <a:avLst/>
          </a:prstGeom>
        </p:spPr>
        <p:txBody>
          <a:bodyPr wrap="none">
            <a:spAutoFit/>
          </a:bodyPr>
          <a:lstStyle/>
          <a:p>
            <a:pPr>
              <a:lnSpc>
                <a:spcPct val="115000"/>
              </a:lnSpc>
              <a:spcBef>
                <a:spcPts val="1500"/>
              </a:spcBef>
              <a:spcAft>
                <a:spcPts val="0"/>
              </a:spcAft>
            </a:pPr>
            <a:r>
              <a:rPr lang="fr-FR" sz="2000" b="1" cap="all" spc="7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2-3 Mortalité selon le niveau d'hyperglycémie</a:t>
            </a:r>
          </a:p>
          <a:p>
            <a:pPr>
              <a:lnSpc>
                <a:spcPct val="115000"/>
              </a:lnSpc>
              <a:spcBef>
                <a:spcPts val="1500"/>
              </a:spcBef>
              <a:spcAft>
                <a:spcPts val="0"/>
              </a:spcAft>
            </a:pPr>
            <a:r>
              <a:rPr lang="fr-FR" sz="20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Mesure de l’association entre </a:t>
            </a:r>
            <a:r>
              <a:rPr lang="fr-FR" sz="2000" b="1" u="sng"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HIS sévère </a:t>
            </a:r>
            <a:r>
              <a:rPr lang="fr-FR" sz="20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et décès par le calcul du risque relatif</a:t>
            </a:r>
            <a:endParaRPr lang="fr-FR" sz="2000" b="1" cap="all" spc="75" dirty="0">
              <a:solidFill>
                <a:srgbClr val="7030A0"/>
              </a:solidFill>
              <a:latin typeface="Times New Roman" panose="02020603050405020304" pitchFamily="18" charset="0"/>
              <a:cs typeface="Times New Roman" panose="02020603050405020304" pitchFamily="18" charset="0"/>
            </a:endParaRPr>
          </a:p>
        </p:txBody>
      </p:sp>
      <p:sp>
        <p:nvSpPr>
          <p:cNvPr id="4" name="Titre 1">
            <a:extLst>
              <a:ext uri="{FF2B5EF4-FFF2-40B4-BE49-F238E27FC236}">
                <a16:creationId xmlns:a16="http://schemas.microsoft.com/office/drawing/2014/main" id="{0FED0EE0-20EE-1E4A-8B25-F2248AF7647F}"/>
              </a:ext>
            </a:extLst>
          </p:cNvPr>
          <p:cNvSpPr>
            <a:spLocks noGrp="1"/>
          </p:cNvSpPr>
          <p:nvPr>
            <p:ph type="title"/>
          </p:nvPr>
        </p:nvSpPr>
        <p:spPr>
          <a:xfrm>
            <a:off x="1371600" y="80489"/>
            <a:ext cx="9601200" cy="709329"/>
          </a:xfrm>
        </p:spPr>
        <p:txBody>
          <a:bodyPr>
            <a:normAutofit/>
          </a:bodyPr>
          <a:lstStyle/>
          <a:p>
            <a:pPr algn="ctr"/>
            <a:r>
              <a:rPr lang="fr-FR" sz="2800" b="1" dirty="0">
                <a:solidFill>
                  <a:srgbClr val="FF0000"/>
                </a:solidFill>
                <a:latin typeface="Times New Roman" panose="02020603050405020304" pitchFamily="18" charset="0"/>
                <a:cs typeface="Times New Roman" panose="02020603050405020304" pitchFamily="18" charset="0"/>
              </a:rPr>
              <a:t>2- Analyse univariée de la </a:t>
            </a:r>
            <a:r>
              <a:rPr lang="fr-FR" sz="2800" b="1" dirty="0" err="1">
                <a:solidFill>
                  <a:srgbClr val="FF0000"/>
                </a:solidFill>
                <a:latin typeface="Times New Roman" panose="02020603050405020304" pitchFamily="18" charset="0"/>
                <a:cs typeface="Times New Roman" panose="02020603050405020304" pitchFamily="18" charset="0"/>
              </a:rPr>
              <a:t>morbi</a:t>
            </a:r>
            <a:r>
              <a:rPr lang="fr-FR" sz="2800" b="1" dirty="0">
                <a:solidFill>
                  <a:srgbClr val="FF0000"/>
                </a:solidFill>
                <a:latin typeface="Times New Roman" panose="02020603050405020304" pitchFamily="18" charset="0"/>
                <a:cs typeface="Times New Roman" panose="02020603050405020304" pitchFamily="18" charset="0"/>
              </a:rPr>
              <a:t>-mortalité</a:t>
            </a:r>
            <a:r>
              <a:rPr lang="fr-FR" sz="2800" dirty="0">
                <a:solidFill>
                  <a:srgbClr val="FF0000"/>
                </a:solidFill>
                <a:latin typeface="Times New Roman" panose="02020603050405020304" pitchFamily="18" charset="0"/>
                <a:cs typeface="Times New Roman" panose="02020603050405020304" pitchFamily="18" charset="0"/>
              </a:rPr>
              <a:t> </a:t>
            </a:r>
          </a:p>
        </p:txBody>
      </p:sp>
      <p:graphicFrame>
        <p:nvGraphicFramePr>
          <p:cNvPr id="5" name="Tableau 4">
            <a:extLst>
              <a:ext uri="{FF2B5EF4-FFF2-40B4-BE49-F238E27FC236}">
                <a16:creationId xmlns:a16="http://schemas.microsoft.com/office/drawing/2014/main" id="{A5A50FCE-CEB6-5849-A65A-399DFBEADF17}"/>
              </a:ext>
            </a:extLst>
          </p:cNvPr>
          <p:cNvGraphicFramePr>
            <a:graphicFrameLocks noGrp="1"/>
          </p:cNvGraphicFramePr>
          <p:nvPr>
            <p:extLst>
              <p:ext uri="{D42A27DB-BD31-4B8C-83A1-F6EECF244321}">
                <p14:modId xmlns:p14="http://schemas.microsoft.com/office/powerpoint/2010/main" val="3024736528"/>
              </p:ext>
            </p:extLst>
          </p:nvPr>
        </p:nvGraphicFramePr>
        <p:xfrm>
          <a:off x="1435995" y="2628103"/>
          <a:ext cx="9601200" cy="3284792"/>
        </p:xfrm>
        <a:graphic>
          <a:graphicData uri="http://schemas.openxmlformats.org/drawingml/2006/table">
            <a:tbl>
              <a:tblPr firstRow="1" firstCol="1" bandRow="1">
                <a:tableStyleId>{5C22544A-7EE6-4342-B048-85BDC9FD1C3A}</a:tableStyleId>
              </a:tblPr>
              <a:tblGrid>
                <a:gridCol w="1860997">
                  <a:extLst>
                    <a:ext uri="{9D8B030D-6E8A-4147-A177-3AD203B41FA5}">
                      <a16:colId xmlns:a16="http://schemas.microsoft.com/office/drawing/2014/main" val="3312611880"/>
                    </a:ext>
                  </a:extLst>
                </a:gridCol>
                <a:gridCol w="1287887">
                  <a:extLst>
                    <a:ext uri="{9D8B030D-6E8A-4147-A177-3AD203B41FA5}">
                      <a16:colId xmlns:a16="http://schemas.microsoft.com/office/drawing/2014/main" val="155726306"/>
                    </a:ext>
                  </a:extLst>
                </a:gridCol>
                <a:gridCol w="1210614">
                  <a:extLst>
                    <a:ext uri="{9D8B030D-6E8A-4147-A177-3AD203B41FA5}">
                      <a16:colId xmlns:a16="http://schemas.microsoft.com/office/drawing/2014/main" val="4265773863"/>
                    </a:ext>
                  </a:extLst>
                </a:gridCol>
                <a:gridCol w="1455313">
                  <a:extLst>
                    <a:ext uri="{9D8B030D-6E8A-4147-A177-3AD203B41FA5}">
                      <a16:colId xmlns:a16="http://schemas.microsoft.com/office/drawing/2014/main" val="1148285013"/>
                    </a:ext>
                  </a:extLst>
                </a:gridCol>
                <a:gridCol w="1146220">
                  <a:extLst>
                    <a:ext uri="{9D8B030D-6E8A-4147-A177-3AD203B41FA5}">
                      <a16:colId xmlns:a16="http://schemas.microsoft.com/office/drawing/2014/main" val="1000175600"/>
                    </a:ext>
                  </a:extLst>
                </a:gridCol>
                <a:gridCol w="1268569">
                  <a:extLst>
                    <a:ext uri="{9D8B030D-6E8A-4147-A177-3AD203B41FA5}">
                      <a16:colId xmlns:a16="http://schemas.microsoft.com/office/drawing/2014/main" val="4112996"/>
                    </a:ext>
                  </a:extLst>
                </a:gridCol>
                <a:gridCol w="1371600">
                  <a:extLst>
                    <a:ext uri="{9D8B030D-6E8A-4147-A177-3AD203B41FA5}">
                      <a16:colId xmlns:a16="http://schemas.microsoft.com/office/drawing/2014/main" val="407784776"/>
                    </a:ext>
                  </a:extLst>
                </a:gridCol>
              </a:tblGrid>
              <a:tr h="0">
                <a:tc gridSpan="7">
                  <a:txBody>
                    <a:bodyPr/>
                    <a:lstStyle/>
                    <a:p>
                      <a:pPr algn="ct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DÉCÈS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990161798"/>
                  </a:ext>
                </a:extLst>
              </a:tr>
              <a:tr h="0">
                <a:tc>
                  <a:txBody>
                    <a:bodyPr/>
                    <a:lstStyle/>
                    <a:p>
                      <a:pPr algn="ct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Hyperglycémie sévère</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Oui</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Non</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TOTAL</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RR</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600">
                          <a:effectLst/>
                          <a:latin typeface="Times New Roman" panose="02020603050405020304" pitchFamily="18" charset="0"/>
                          <a:cs typeface="Times New Roman" panose="02020603050405020304" pitchFamily="18" charset="0"/>
                        </a:rPr>
                        <a:t>IC95%</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600" i="1" dirty="0">
                          <a:effectLst/>
                          <a:latin typeface="Times New Roman" panose="02020603050405020304" pitchFamily="18" charset="0"/>
                          <a:cs typeface="Times New Roman" panose="02020603050405020304" pitchFamily="18" charset="0"/>
                        </a:rPr>
                        <a:t>p*</a:t>
                      </a:r>
                      <a:endParaRPr lang="fr-FR" sz="11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38447111"/>
                  </a:ext>
                </a:extLst>
              </a:tr>
              <a:tr h="0">
                <a:tc>
                  <a:txBody>
                    <a:bodyPr/>
                    <a:lstStyle/>
                    <a:p>
                      <a:pPr algn="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Oui</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 du sous-groupe</a:t>
                      </a:r>
                      <a:br>
                        <a:rPr lang="fr-FR" sz="1600" dirty="0">
                          <a:effectLst/>
                          <a:latin typeface="Times New Roman" panose="02020603050405020304" pitchFamily="18" charset="0"/>
                          <a:cs typeface="Times New Roman" panose="02020603050405020304" pitchFamily="18" charset="0"/>
                        </a:rPr>
                      </a:b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23</a:t>
                      </a:r>
                      <a:br>
                        <a:rPr lang="fr-FR" sz="1600" dirty="0">
                          <a:solidFill>
                            <a:srgbClr val="FF0000"/>
                          </a:solidFill>
                          <a:effectLst/>
                          <a:latin typeface="Times New Roman" panose="02020603050405020304" pitchFamily="18" charset="0"/>
                          <a:cs typeface="Times New Roman" panose="02020603050405020304" pitchFamily="18" charset="0"/>
                        </a:rPr>
                      </a:br>
                      <a:r>
                        <a:rPr lang="fr-FR" sz="1600" dirty="0">
                          <a:solidFill>
                            <a:srgbClr val="FF0000"/>
                          </a:solidFill>
                          <a:effectLst/>
                          <a:latin typeface="Times New Roman" panose="02020603050405020304" pitchFamily="18" charset="0"/>
                          <a:cs typeface="Times New Roman" panose="02020603050405020304" pitchFamily="18" charset="0"/>
                        </a:rPr>
                        <a:t>92.0</a:t>
                      </a:r>
                      <a:br>
                        <a:rPr lang="fr-FR" sz="1600" dirty="0">
                          <a:solidFill>
                            <a:srgbClr val="FF0000"/>
                          </a:solidFill>
                          <a:effectLst/>
                          <a:latin typeface="Times New Roman" panose="02020603050405020304" pitchFamily="18" charset="0"/>
                          <a:cs typeface="Times New Roman" panose="02020603050405020304" pitchFamily="18" charset="0"/>
                        </a:rPr>
                      </a:b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2</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8.0</a:t>
                      </a:r>
                      <a:br>
                        <a:rPr lang="fr-FR" sz="1600" dirty="0">
                          <a:effectLst/>
                          <a:latin typeface="Times New Roman" panose="02020603050405020304" pitchFamily="18" charset="0"/>
                          <a:cs typeface="Times New Roman" panose="02020603050405020304" pitchFamily="18" charset="0"/>
                        </a:rPr>
                      </a:b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25</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100.0</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33.3</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3">
                  <a:txBody>
                    <a:bodyPr/>
                    <a:lstStyle/>
                    <a:p>
                      <a:pPr algn="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 </a:t>
                      </a:r>
                      <a:endParaRPr lang="fr-FR" sz="1100" dirty="0">
                        <a:solidFill>
                          <a:srgbClr val="FF0000"/>
                        </a:solidFill>
                        <a:effectLst/>
                        <a:latin typeface="Times New Roman" panose="02020603050405020304" pitchFamily="18" charset="0"/>
                        <a:cs typeface="Times New Roman" panose="02020603050405020304" pitchFamily="18" charset="0"/>
                      </a:endParaRPr>
                    </a:p>
                    <a:p>
                      <a:pPr algn="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  </a:t>
                      </a:r>
                      <a:endParaRPr lang="fr-FR" sz="1100" dirty="0">
                        <a:solidFill>
                          <a:srgbClr val="FF0000"/>
                        </a:solidFill>
                        <a:effectLst/>
                        <a:latin typeface="Times New Roman" panose="02020603050405020304" pitchFamily="18" charset="0"/>
                        <a:cs typeface="Times New Roman" panose="02020603050405020304" pitchFamily="18" charset="0"/>
                      </a:endParaRPr>
                    </a:p>
                    <a:p>
                      <a:pPr algn="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1.35</a:t>
                      </a:r>
                      <a:endParaRPr lang="fr-FR" sz="1100" dirty="0">
                        <a:solidFill>
                          <a:srgbClr val="FF0000"/>
                        </a:solidFill>
                        <a:effectLst/>
                        <a:latin typeface="Times New Roman" panose="02020603050405020304" pitchFamily="18" charset="0"/>
                        <a:cs typeface="Times New Roman" panose="02020603050405020304" pitchFamily="18" charset="0"/>
                      </a:endParaRPr>
                    </a:p>
                    <a:p>
                      <a:pPr algn="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 </a:t>
                      </a:r>
                      <a:endParaRPr lang="fr-FR" sz="1100" dirty="0">
                        <a:solidFill>
                          <a:srgbClr val="FF0000"/>
                        </a:solidFill>
                        <a:effectLst/>
                        <a:latin typeface="Times New Roman" panose="02020603050405020304" pitchFamily="18" charset="0"/>
                        <a:cs typeface="Times New Roman" panose="02020603050405020304" pitchFamily="18" charset="0"/>
                      </a:endParaRPr>
                    </a:p>
                    <a:p>
                      <a:pPr algn="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 </a:t>
                      </a:r>
                      <a:endParaRPr lang="fr-FR" sz="1100" dirty="0">
                        <a:solidFill>
                          <a:srgbClr val="FF0000"/>
                        </a:solidFill>
                        <a:effectLst/>
                        <a:latin typeface="Times New Roman" panose="02020603050405020304" pitchFamily="18" charset="0"/>
                        <a:cs typeface="Times New Roman" panose="02020603050405020304" pitchFamily="18" charset="0"/>
                      </a:endParaRPr>
                    </a:p>
                    <a:p>
                      <a:pPr algn="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 </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3">
                  <a:txBody>
                    <a:bodyPr/>
                    <a:lstStyle/>
                    <a:p>
                      <a:pPr algn="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 </a:t>
                      </a:r>
                      <a:endParaRPr lang="fr-FR" sz="1100" dirty="0">
                        <a:solidFill>
                          <a:srgbClr val="FF0000"/>
                        </a:solidFill>
                        <a:effectLst/>
                        <a:latin typeface="Times New Roman" panose="02020603050405020304" pitchFamily="18" charset="0"/>
                        <a:cs typeface="Times New Roman" panose="02020603050405020304" pitchFamily="18" charset="0"/>
                      </a:endParaRPr>
                    </a:p>
                    <a:p>
                      <a:pPr algn="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  </a:t>
                      </a:r>
                      <a:endParaRPr lang="fr-FR" sz="1100" dirty="0">
                        <a:solidFill>
                          <a:srgbClr val="FF0000"/>
                        </a:solidFill>
                        <a:effectLst/>
                        <a:latin typeface="Times New Roman" panose="02020603050405020304" pitchFamily="18" charset="0"/>
                        <a:cs typeface="Times New Roman" panose="02020603050405020304" pitchFamily="18" charset="0"/>
                      </a:endParaRPr>
                    </a:p>
                    <a:p>
                      <a:pPr algn="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1.1- 1.7</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3">
                  <a:txBody>
                    <a:bodyPr/>
                    <a:lstStyle/>
                    <a:p>
                      <a:pPr algn="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 </a:t>
                      </a:r>
                      <a:endParaRPr lang="fr-FR" sz="1100" dirty="0">
                        <a:effectLst/>
                        <a:latin typeface="Times New Roman" panose="02020603050405020304" pitchFamily="18" charset="0"/>
                        <a:cs typeface="Times New Roman" panose="02020603050405020304" pitchFamily="18" charset="0"/>
                      </a:endParaRPr>
                    </a:p>
                    <a:p>
                      <a:pPr algn="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  </a:t>
                      </a:r>
                      <a:endParaRPr lang="fr-FR" sz="1100" dirty="0">
                        <a:effectLst/>
                        <a:latin typeface="Times New Roman" panose="02020603050405020304" pitchFamily="18" charset="0"/>
                        <a:cs typeface="Times New Roman" panose="02020603050405020304" pitchFamily="18" charset="0"/>
                      </a:endParaRPr>
                    </a:p>
                    <a:p>
                      <a:pP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0.02   </a:t>
                      </a:r>
                      <a:r>
                        <a:rPr lang="fr-FR" sz="1600" dirty="0">
                          <a:effectLst/>
                          <a:latin typeface="Times New Roman" panose="02020603050405020304" pitchFamily="18" charset="0"/>
                          <a:cs typeface="Times New Roman" panose="02020603050405020304" pitchFamily="18" charset="0"/>
                        </a:rPr>
                        <a:t>    </a:t>
                      </a:r>
                      <a:endParaRPr lang="fr-FR" sz="1100" dirty="0">
                        <a:effectLst/>
                        <a:latin typeface="Times New Roman" panose="02020603050405020304" pitchFamily="18" charset="0"/>
                        <a:cs typeface="Times New Roman" panose="02020603050405020304" pitchFamily="18" charset="0"/>
                      </a:endParaRPr>
                    </a:p>
                    <a:p>
                      <a:pPr algn="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 </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95941535"/>
                  </a:ext>
                </a:extLst>
              </a:tr>
              <a:tr h="0">
                <a:tc>
                  <a:txBody>
                    <a:bodyPr/>
                    <a:lstStyle/>
                    <a:p>
                      <a:pPr algn="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Non</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 du sous-groupe</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Col %</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34</a:t>
                      </a:r>
                      <a:br>
                        <a:rPr lang="fr-FR" sz="1600" dirty="0">
                          <a:effectLst/>
                          <a:latin typeface="Times New Roman" panose="02020603050405020304" pitchFamily="18" charset="0"/>
                          <a:cs typeface="Times New Roman" panose="02020603050405020304" pitchFamily="18" charset="0"/>
                        </a:rPr>
                      </a:br>
                      <a:r>
                        <a:rPr lang="fr-FR" sz="1600" dirty="0">
                          <a:solidFill>
                            <a:srgbClr val="FF0000"/>
                          </a:solidFill>
                          <a:effectLst/>
                          <a:latin typeface="Times New Roman" panose="02020603050405020304" pitchFamily="18" charset="0"/>
                          <a:cs typeface="Times New Roman" panose="02020603050405020304" pitchFamily="18" charset="0"/>
                        </a:rPr>
                        <a:t>68.0</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59.6</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16</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32.0</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88.9</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50</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100.0</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66.7</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4219565020"/>
                  </a:ext>
                </a:extLst>
              </a:tr>
              <a:tr h="0">
                <a:tc>
                  <a:txBody>
                    <a:bodyPr/>
                    <a:lstStyle/>
                    <a:p>
                      <a:pPr algn="r">
                        <a:lnSpc>
                          <a:spcPct val="115000"/>
                        </a:lnSpc>
                        <a:spcBef>
                          <a:spcPts val="1000"/>
                        </a:spcBef>
                        <a:spcAft>
                          <a:spcPts val="0"/>
                        </a:spcAft>
                      </a:pPr>
                      <a:r>
                        <a:rPr lang="fr-FR" sz="1600">
                          <a:effectLst/>
                          <a:latin typeface="Times New Roman" panose="02020603050405020304" pitchFamily="18" charset="0"/>
                          <a:cs typeface="Times New Roman" panose="02020603050405020304" pitchFamily="18" charset="0"/>
                        </a:rPr>
                        <a:t>TOTAL</a:t>
                      </a:r>
                      <a:br>
                        <a:rPr lang="fr-FR" sz="1600">
                          <a:effectLst/>
                          <a:latin typeface="Times New Roman" panose="02020603050405020304" pitchFamily="18" charset="0"/>
                          <a:cs typeface="Times New Roman" panose="02020603050405020304" pitchFamily="18" charset="0"/>
                        </a:rPr>
                      </a:br>
                      <a:r>
                        <a:rPr lang="fr-FR" sz="1600">
                          <a:effectLst/>
                          <a:latin typeface="Times New Roman" panose="02020603050405020304" pitchFamily="18" charset="0"/>
                          <a:cs typeface="Times New Roman" panose="02020603050405020304" pitchFamily="18" charset="0"/>
                        </a:rPr>
                        <a:t>Row %</a:t>
                      </a:r>
                      <a:br>
                        <a:rPr lang="fr-FR" sz="1600">
                          <a:effectLst/>
                          <a:latin typeface="Times New Roman" panose="02020603050405020304" pitchFamily="18" charset="0"/>
                          <a:cs typeface="Times New Roman" panose="02020603050405020304" pitchFamily="18" charset="0"/>
                        </a:rPr>
                      </a:br>
                      <a:r>
                        <a:rPr lang="fr-FR" sz="1600">
                          <a:effectLst/>
                          <a:latin typeface="Times New Roman" panose="02020603050405020304" pitchFamily="18" charset="0"/>
                          <a:cs typeface="Times New Roman" panose="02020603050405020304" pitchFamily="18" charset="0"/>
                        </a:rPr>
                        <a:t>Col %</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57</a:t>
                      </a:r>
                      <a:br>
                        <a:rPr lang="fr-FR" sz="1600" dirty="0">
                          <a:effectLst/>
                          <a:latin typeface="Times New Roman" panose="02020603050405020304" pitchFamily="18" charset="0"/>
                          <a:cs typeface="Times New Roman" panose="02020603050405020304" pitchFamily="18" charset="0"/>
                        </a:rPr>
                      </a:br>
                      <a:r>
                        <a:rPr lang="fr-FR" sz="1600" dirty="0">
                          <a:solidFill>
                            <a:srgbClr val="0070C0"/>
                          </a:solidFill>
                          <a:effectLst/>
                          <a:latin typeface="Times New Roman" panose="02020603050405020304" pitchFamily="18" charset="0"/>
                          <a:cs typeface="Times New Roman" panose="02020603050405020304" pitchFamily="18" charset="0"/>
                        </a:rPr>
                        <a:t>76.0</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100.0</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18</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24.0</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100.0</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75</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100.0</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100.0</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574453793"/>
                  </a:ext>
                </a:extLst>
              </a:tr>
            </a:tbl>
          </a:graphicData>
        </a:graphic>
      </p:graphicFrame>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52FA8171-56DF-C14A-BABF-A3162FCB64C4}"/>
                  </a:ext>
                </a:extLst>
              </p:cNvPr>
              <p:cNvSpPr txBox="1"/>
              <p:nvPr/>
            </p:nvSpPr>
            <p:spPr>
              <a:xfrm>
                <a:off x="2498502" y="1841681"/>
                <a:ext cx="6170279" cy="646331"/>
              </a:xfrm>
              <a:prstGeom prst="rect">
                <a:avLst/>
              </a:prstGeom>
              <a:noFill/>
            </p:spPr>
            <p:txBody>
              <a:bodyPr wrap="none" rtlCol="0">
                <a:spAutoFit/>
              </a:bodyPr>
              <a:lstStyle/>
              <a:p>
                <a:r>
                  <a:rPr lang="fr-FR" dirty="0">
                    <a:latin typeface="Times New Roman" panose="02020603050405020304" pitchFamily="18" charset="0"/>
                    <a:cs typeface="Times New Roman" panose="02020603050405020304" pitchFamily="18" charset="0"/>
                  </a:rPr>
                  <a:t>Sous-groupe : HIS sévère, Glycémie </a:t>
                </a:r>
                <a14:m>
                  <m:oMath xmlns:m="http://schemas.openxmlformats.org/officeDocument/2006/math">
                    <m:r>
                      <a:rPr lang="fr-FR"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2 </m:t>
                    </m:r>
                    <m:r>
                      <m:rPr>
                        <m:sty m:val="p"/>
                      </m:rPr>
                      <a:rPr lang="fr-FR" b="0" i="0" smtClean="0">
                        <a:latin typeface="Cambria Math" panose="02040503050406030204" pitchFamily="18" charset="0"/>
                        <a:ea typeface="Cambria Math" panose="02040503050406030204" pitchFamily="18" charset="0"/>
                      </a:rPr>
                      <m:t>g</m:t>
                    </m:r>
                    <m:r>
                      <a:rPr lang="fr-FR" b="0" i="0" smtClean="0">
                        <a:latin typeface="Cambria Math" panose="02040503050406030204" pitchFamily="18" charset="0"/>
                        <a:ea typeface="Cambria Math" panose="02040503050406030204" pitchFamily="18" charset="0"/>
                      </a:rPr>
                      <m:t>/</m:t>
                    </m:r>
                    <m:r>
                      <m:rPr>
                        <m:sty m:val="p"/>
                      </m:rPr>
                      <a:rPr lang="fr-FR" b="0" i="0" smtClean="0">
                        <a:latin typeface="Cambria Math" panose="02040503050406030204" pitchFamily="18" charset="0"/>
                        <a:ea typeface="Cambria Math" panose="02040503050406030204" pitchFamily="18" charset="0"/>
                      </a:rPr>
                      <m:t>l</m:t>
                    </m:r>
                  </m:oMath>
                </a14:m>
                <a:r>
                  <a:rPr lang="fr-FR" dirty="0">
                    <a:latin typeface="Times New Roman" panose="02020603050405020304" pitchFamily="18" charset="0"/>
                    <a:cs typeface="Times New Roman" panose="02020603050405020304" pitchFamily="18" charset="0"/>
                  </a:rPr>
                  <a:t>, (n=25)</a:t>
                </a:r>
              </a:p>
              <a:p>
                <a:r>
                  <a:rPr lang="fr-FR" dirty="0">
                    <a:latin typeface="Times New Roman" panose="02020603050405020304" pitchFamily="18" charset="0"/>
                    <a:cs typeface="Times New Roman" panose="02020603050405020304" pitchFamily="18" charset="0"/>
                  </a:rPr>
                  <a:t>Sous-groupe: HIS modérée, 1,26 g/l </a:t>
                </a:r>
                <a14:m>
                  <m:oMath xmlns:m="http://schemas.openxmlformats.org/officeDocument/2006/math">
                    <m:r>
                      <a:rPr lang="fr-FR" i="1" smtClean="0">
                        <a:latin typeface="Cambria Math" panose="02040503050406030204" pitchFamily="18" charset="0"/>
                        <a:ea typeface="Cambria Math" panose="02040503050406030204" pitchFamily="18" charset="0"/>
                      </a:rPr>
                      <m:t>≤</m:t>
                    </m:r>
                  </m:oMath>
                </a14:m>
                <a:r>
                  <a:rPr lang="fr-FR" dirty="0">
                    <a:latin typeface="Times New Roman" panose="02020603050405020304" pitchFamily="18" charset="0"/>
                    <a:cs typeface="Times New Roman" panose="02020603050405020304" pitchFamily="18" charset="0"/>
                  </a:rPr>
                  <a:t> Glycémie &lt; 2 g/l, (n=50) </a:t>
                </a:r>
              </a:p>
            </p:txBody>
          </p:sp>
        </mc:Choice>
        <mc:Fallback xmlns="">
          <p:sp>
            <p:nvSpPr>
              <p:cNvPr id="7" name="ZoneTexte 6">
                <a:extLst>
                  <a:ext uri="{FF2B5EF4-FFF2-40B4-BE49-F238E27FC236}">
                    <a16:creationId xmlns:a16="http://schemas.microsoft.com/office/drawing/2014/main" id="{52FA8171-56DF-C14A-BABF-A3162FCB64C4}"/>
                  </a:ext>
                </a:extLst>
              </p:cNvPr>
              <p:cNvSpPr txBox="1">
                <a:spLocks noRot="1" noChangeAspect="1" noMove="1" noResize="1" noEditPoints="1" noAdjustHandles="1" noChangeArrowheads="1" noChangeShapeType="1" noTextEdit="1"/>
              </p:cNvSpPr>
              <p:nvPr/>
            </p:nvSpPr>
            <p:spPr>
              <a:xfrm>
                <a:off x="2498502" y="1841681"/>
                <a:ext cx="6170279" cy="646331"/>
              </a:xfrm>
              <a:prstGeom prst="rect">
                <a:avLst/>
              </a:prstGeom>
              <a:blipFill>
                <a:blip r:embed="rId2"/>
                <a:stretch>
                  <a:fillRect l="-821" t="-1923" b="-13462"/>
                </a:stretch>
              </a:blipFill>
            </p:spPr>
            <p:txBody>
              <a:bodyPr/>
              <a:lstStyle/>
              <a:p>
                <a:r>
                  <a:rPr lang="fr-FR">
                    <a:noFill/>
                  </a:rPr>
                  <a:t> </a:t>
                </a:r>
              </a:p>
            </p:txBody>
          </p:sp>
        </mc:Fallback>
      </mc:AlternateContent>
      <p:sp>
        <p:nvSpPr>
          <p:cNvPr id="8" name="Rectangle 7">
            <a:extLst>
              <a:ext uri="{FF2B5EF4-FFF2-40B4-BE49-F238E27FC236}">
                <a16:creationId xmlns:a16="http://schemas.microsoft.com/office/drawing/2014/main" id="{F9E8E041-7E7C-1345-BF4F-EAEDC92C39CB}"/>
              </a:ext>
            </a:extLst>
          </p:cNvPr>
          <p:cNvSpPr/>
          <p:nvPr/>
        </p:nvSpPr>
        <p:spPr>
          <a:xfrm>
            <a:off x="1288200" y="5980011"/>
            <a:ext cx="2574455" cy="369332"/>
          </a:xfrm>
          <a:prstGeom prst="rect">
            <a:avLst/>
          </a:prstGeom>
        </p:spPr>
        <p:txBody>
          <a:bodyPr wrap="square">
            <a:spAutoFit/>
          </a:bodyPr>
          <a:lstStyle/>
          <a:p>
            <a:r>
              <a:rPr lang="fr-FR" dirty="0">
                <a:latin typeface="Times New Roman" panose="02020603050405020304" pitchFamily="18" charset="0"/>
                <a:ea typeface="Calibri" panose="020F0502020204030204" pitchFamily="34" charset="0"/>
                <a:cs typeface="Arial" panose="020B0604020202020204" pitchFamily="34" charset="0"/>
              </a:rPr>
              <a:t> </a:t>
            </a:r>
            <a:r>
              <a:rPr lang="fr-FR" sz="1400" dirty="0">
                <a:latin typeface="Times New Roman" panose="02020603050405020304" pitchFamily="18" charset="0"/>
                <a:ea typeface="Calibri" panose="020F0502020204030204" pitchFamily="34" charset="0"/>
                <a:cs typeface="Times New Roman" panose="02020603050405020304" pitchFamily="18" charset="0"/>
              </a:rPr>
              <a:t>* Chi Carré</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8837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0EA4C5-3B2D-BC41-93E8-36634CCFFB21}"/>
              </a:ext>
            </a:extLst>
          </p:cNvPr>
          <p:cNvSpPr/>
          <p:nvPr/>
        </p:nvSpPr>
        <p:spPr>
          <a:xfrm>
            <a:off x="1064653" y="852030"/>
            <a:ext cx="9601200" cy="400110"/>
          </a:xfrm>
          <a:prstGeom prst="rect">
            <a:avLst/>
          </a:prstGeom>
        </p:spPr>
        <p:txBody>
          <a:bodyPr wrap="square">
            <a:spAutoFit/>
          </a:bodyPr>
          <a:lstStyle/>
          <a:p>
            <a:r>
              <a:rPr lang="fr-FR" sz="20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Mesure de l’association entre </a:t>
            </a:r>
            <a:r>
              <a:rPr lang="fr-FR" sz="2000" b="1" u="sng"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HIS sévère </a:t>
            </a:r>
            <a:r>
              <a:rPr lang="fr-FR" sz="20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et décès par le calcul du risque relatif </a:t>
            </a:r>
            <a:endParaRPr lang="fr-FR" sz="2000" b="1" dirty="0">
              <a:solidFill>
                <a:srgbClr val="7030A0"/>
              </a:solidFill>
              <a:latin typeface="Times New Roman" panose="02020603050405020304" pitchFamily="18" charset="0"/>
              <a:cs typeface="Times New Roman" panose="02020603050405020304" pitchFamily="18" charset="0"/>
            </a:endParaRPr>
          </a:p>
        </p:txBody>
      </p:sp>
      <p:sp>
        <p:nvSpPr>
          <p:cNvPr id="4" name="Titre 1">
            <a:extLst>
              <a:ext uri="{FF2B5EF4-FFF2-40B4-BE49-F238E27FC236}">
                <a16:creationId xmlns:a16="http://schemas.microsoft.com/office/drawing/2014/main" id="{0233E8E4-319D-964E-A88C-429FFBD349C5}"/>
              </a:ext>
            </a:extLst>
          </p:cNvPr>
          <p:cNvSpPr>
            <a:spLocks noGrp="1"/>
          </p:cNvSpPr>
          <p:nvPr>
            <p:ph type="title"/>
          </p:nvPr>
        </p:nvSpPr>
        <p:spPr>
          <a:xfrm>
            <a:off x="1371600" y="80489"/>
            <a:ext cx="9601200" cy="709329"/>
          </a:xfrm>
        </p:spPr>
        <p:txBody>
          <a:bodyPr>
            <a:normAutofit/>
          </a:bodyPr>
          <a:lstStyle/>
          <a:p>
            <a:pPr algn="ctr"/>
            <a:r>
              <a:rPr lang="fr-FR" sz="2800" b="1" dirty="0">
                <a:solidFill>
                  <a:srgbClr val="FF0000"/>
                </a:solidFill>
                <a:latin typeface="Times New Roman" panose="02020603050405020304" pitchFamily="18" charset="0"/>
                <a:cs typeface="Times New Roman" panose="02020603050405020304" pitchFamily="18" charset="0"/>
              </a:rPr>
              <a:t>2- Analyse univariée de la </a:t>
            </a:r>
            <a:r>
              <a:rPr lang="fr-FR" sz="2800" b="1" dirty="0" err="1">
                <a:solidFill>
                  <a:srgbClr val="FF0000"/>
                </a:solidFill>
                <a:latin typeface="Times New Roman" panose="02020603050405020304" pitchFamily="18" charset="0"/>
                <a:cs typeface="Times New Roman" panose="02020603050405020304" pitchFamily="18" charset="0"/>
              </a:rPr>
              <a:t>morbi</a:t>
            </a:r>
            <a:r>
              <a:rPr lang="fr-FR" sz="2800" b="1" dirty="0">
                <a:solidFill>
                  <a:srgbClr val="FF0000"/>
                </a:solidFill>
                <a:latin typeface="Times New Roman" panose="02020603050405020304" pitchFamily="18" charset="0"/>
                <a:cs typeface="Times New Roman" panose="02020603050405020304" pitchFamily="18" charset="0"/>
              </a:rPr>
              <a:t>-mortalité</a:t>
            </a:r>
            <a:r>
              <a:rPr lang="fr-FR" sz="2800" dirty="0">
                <a:solidFill>
                  <a:srgbClr val="FF0000"/>
                </a:solidFill>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3737201-FE5B-A445-B97F-14B50DF6809C}"/>
                  </a:ext>
                </a:extLst>
              </p:cNvPr>
              <p:cNvSpPr/>
              <p:nvPr/>
            </p:nvSpPr>
            <p:spPr>
              <a:xfrm>
                <a:off x="1090411" y="1706956"/>
                <a:ext cx="10139967" cy="3663823"/>
              </a:xfrm>
              <a:prstGeom prst="rect">
                <a:avLst/>
              </a:prstGeom>
            </p:spPr>
            <p:txBody>
              <a:bodyPr wrap="square">
                <a:spAutoFit/>
              </a:bodyPr>
              <a:lstStyle/>
              <a:p>
                <a:pPr>
                  <a:lnSpc>
                    <a:spcPct val="115000"/>
                  </a:lnSpc>
                  <a:spcBef>
                    <a:spcPts val="1000"/>
                  </a:spcBef>
                  <a:spcAft>
                    <a:spcPts val="0"/>
                  </a:spcAft>
                </a:pPr>
                <a:r>
                  <a:rPr lang="fr-FR" sz="2000" b="1" dirty="0">
                    <a:solidFill>
                      <a:srgbClr val="4F81BD"/>
                    </a:solidFill>
                    <a:latin typeface="Times New Roman" panose="02020603050405020304" pitchFamily="18" charset="0"/>
                    <a:ea typeface="Times New Roman" panose="02020603050405020304" pitchFamily="18" charset="0"/>
                    <a:cs typeface="Times New Roman" panose="02020603050405020304" pitchFamily="18" charset="0"/>
                  </a:rPr>
                  <a:t>Intervalle de confiance à 95%</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1000"/>
                  </a:spcBef>
                  <a:spcAft>
                    <a:spcPts val="0"/>
                  </a:spcAft>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Il existe une association entre HIS sévère et décès (1 </a:t>
                </a:r>
                <a14:m>
                  <m:oMath xmlns:m="http://schemas.openxmlformats.org/officeDocument/2006/math">
                    <m:r>
                      <a:rPr lang="fr-FR"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 </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IC 95% [</a:t>
                </a:r>
                <a:r>
                  <a:rPr lang="fr-FR" sz="2000" b="1" dirty="0">
                    <a:solidFill>
                      <a:srgbClr val="243F60"/>
                    </a:solidFill>
                    <a:latin typeface="Times New Roman" panose="02020603050405020304" pitchFamily="18" charset="0"/>
                    <a:ea typeface="Times New Roman" panose="02020603050405020304" pitchFamily="18" charset="0"/>
                    <a:cs typeface="Times New Roman" panose="02020603050405020304" pitchFamily="18" charset="0"/>
                  </a:rPr>
                  <a:t>1.1- 1.7]</a:t>
                </a: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fr-FR"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1000"/>
                  </a:spcBef>
                  <a:spcAft>
                    <a:spcPts val="0"/>
                  </a:spcAft>
                </a:pPr>
                <a:r>
                  <a:rPr lang="fr-FR" sz="2000" b="1" dirty="0">
                    <a:solidFill>
                      <a:srgbClr val="4F81BD"/>
                    </a:solidFill>
                    <a:latin typeface="Times New Roman" panose="02020603050405020304" pitchFamily="18" charset="0"/>
                    <a:ea typeface="Times New Roman" panose="02020603050405020304" pitchFamily="18" charset="0"/>
                    <a:cs typeface="Times New Roman" panose="02020603050405020304" pitchFamily="18" charset="0"/>
                  </a:rPr>
                  <a:t>Sens de l’association</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1000"/>
                  </a:spcBef>
                  <a:spcAft>
                    <a:spcPts val="1000"/>
                  </a:spcAft>
                </a:pPr>
                <a:r>
                  <a:rPr lang="fr-FR" sz="2000" dirty="0">
                    <a:latin typeface="Times New Roman" panose="02020603050405020304" pitchFamily="18" charset="0"/>
                    <a:ea typeface="Calibri" panose="020F0502020204030204" pitchFamily="34" charset="0"/>
                    <a:cs typeface="Times New Roman" panose="02020603050405020304" pitchFamily="18" charset="0"/>
                  </a:rPr>
                  <a:t>L’HIS sévère est un </a:t>
                </a:r>
                <a:r>
                  <a:rPr lang="fr-FR" sz="2000" b="1" dirty="0">
                    <a:latin typeface="Times New Roman" panose="02020603050405020304" pitchFamily="18" charset="0"/>
                    <a:ea typeface="Calibri" panose="020F0502020204030204" pitchFamily="34" charset="0"/>
                    <a:cs typeface="Times New Roman" panose="02020603050405020304" pitchFamily="18" charset="0"/>
                  </a:rPr>
                  <a:t>facteur de risque</a:t>
                </a:r>
                <a:r>
                  <a:rPr lang="fr-FR" sz="2000" dirty="0">
                    <a:latin typeface="Times New Roman" panose="02020603050405020304" pitchFamily="18" charset="0"/>
                    <a:ea typeface="Calibri" panose="020F0502020204030204" pitchFamily="34" charset="0"/>
                    <a:cs typeface="Times New Roman" panose="02020603050405020304" pitchFamily="18" charset="0"/>
                  </a:rPr>
                  <a:t> de décès (RR = 1.35: &gt; 1). Elle augmente la mortalité par un facteur de 1.35 (force de l’association).</a:t>
                </a:r>
                <a:endParaRPr lang="fr-FR"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1000"/>
                  </a:spcBef>
                  <a:spcAft>
                    <a:spcPts val="0"/>
                  </a:spcAft>
                </a:pPr>
                <a:r>
                  <a:rPr lang="fr-FR" sz="2000" b="1" dirty="0">
                    <a:solidFill>
                      <a:srgbClr val="4F81BD"/>
                    </a:solidFill>
                    <a:latin typeface="Times New Roman" panose="02020603050405020304" pitchFamily="18" charset="0"/>
                    <a:ea typeface="Times New Roman" panose="02020603050405020304" pitchFamily="18" charset="0"/>
                    <a:cs typeface="Times New Roman" panose="02020603050405020304" pitchFamily="18" charset="0"/>
                  </a:rPr>
                  <a:t>Signification de l’association</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1000"/>
                  </a:spcBef>
                  <a:spcAft>
                    <a:spcPts val="1000"/>
                  </a:spcAft>
                </a:pPr>
                <a:r>
                  <a:rPr lang="fr-FR" sz="2000" dirty="0">
                    <a:latin typeface="Times New Roman" panose="02020603050405020304" pitchFamily="18" charset="0"/>
                    <a:ea typeface="Calibri" panose="020F0502020204030204" pitchFamily="34" charset="0"/>
                    <a:cs typeface="Times New Roman" panose="02020603050405020304" pitchFamily="18" charset="0"/>
                  </a:rPr>
                  <a:t>L’association entre HIS sévère et décès est statistiquement significative (P-Value par le test de Chi Carré = 0.02).</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93737201-FE5B-A445-B97F-14B50DF6809C}"/>
                  </a:ext>
                </a:extLst>
              </p:cNvPr>
              <p:cNvSpPr>
                <a:spLocks noRot="1" noChangeAspect="1" noMove="1" noResize="1" noEditPoints="1" noAdjustHandles="1" noChangeArrowheads="1" noChangeShapeType="1" noTextEdit="1"/>
              </p:cNvSpPr>
              <p:nvPr/>
            </p:nvSpPr>
            <p:spPr>
              <a:xfrm>
                <a:off x="1090411" y="1706956"/>
                <a:ext cx="10139967" cy="3663823"/>
              </a:xfrm>
              <a:prstGeom prst="rect">
                <a:avLst/>
              </a:prstGeom>
              <a:blipFill>
                <a:blip r:embed="rId2"/>
                <a:stretch>
                  <a:fillRect l="-626" r="-626" b="-2069"/>
                </a:stretch>
              </a:blipFill>
            </p:spPr>
            <p:txBody>
              <a:bodyPr/>
              <a:lstStyle/>
              <a:p>
                <a:r>
                  <a:rPr lang="fr-FR">
                    <a:noFill/>
                  </a:rPr>
                  <a:t> </a:t>
                </a:r>
              </a:p>
            </p:txBody>
          </p:sp>
        </mc:Fallback>
      </mc:AlternateContent>
      <p:sp>
        <p:nvSpPr>
          <p:cNvPr id="8" name="Rectangle 7">
            <a:extLst>
              <a:ext uri="{FF2B5EF4-FFF2-40B4-BE49-F238E27FC236}">
                <a16:creationId xmlns:a16="http://schemas.microsoft.com/office/drawing/2014/main" id="{E9499876-F5F4-BF49-ABE2-54C8B821C6CC}"/>
              </a:ext>
            </a:extLst>
          </p:cNvPr>
          <p:cNvSpPr/>
          <p:nvPr/>
        </p:nvSpPr>
        <p:spPr>
          <a:xfrm>
            <a:off x="1360868" y="5939849"/>
            <a:ext cx="10139967" cy="646331"/>
          </a:xfrm>
          <a:prstGeom prst="rect">
            <a:avLst/>
          </a:prstGeom>
        </p:spPr>
        <p:txBody>
          <a:bodyPr wrap="square">
            <a:spAutoFit/>
          </a:bodyPr>
          <a:lstStyle/>
          <a:p>
            <a:r>
              <a:rPr lang="fr-FR" dirty="0">
                <a:latin typeface="Times New Roman" panose="02020603050405020304" pitchFamily="18" charset="0"/>
                <a:ea typeface="Calibri" panose="020F0502020204030204" pitchFamily="34" charset="0"/>
                <a:cs typeface="Arial" panose="020B0604020202020204" pitchFamily="34" charset="0"/>
              </a:rPr>
              <a:t> </a:t>
            </a:r>
            <a:r>
              <a:rPr lang="fr-FR"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En régression logistique, la présence d’une HIS sévère ≥ 2.0 g/l, était un facteur prédictif significatif de risque de décès (</a:t>
            </a:r>
            <a:r>
              <a:rPr lang="fr-FR"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OR = 5.41</a:t>
            </a:r>
            <a:r>
              <a:rPr lang="fr-FR"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 </a:t>
            </a:r>
            <a:r>
              <a:rPr lang="fr-FR"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IC 95% 1.14 – 25.8</a:t>
            </a:r>
            <a:r>
              <a:rPr lang="fr-FR"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fr-FR"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fr-FR" sz="1600"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 = 0.03</a:t>
            </a:r>
            <a:r>
              <a:rPr lang="fr-FR" sz="1600"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endParaRPr lang="fr-FR"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61322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3448DD1A-87D7-1047-847A-109765AAAAF3}"/>
              </a:ext>
            </a:extLst>
          </p:cNvPr>
          <p:cNvSpPr>
            <a:spLocks noGrp="1"/>
          </p:cNvSpPr>
          <p:nvPr>
            <p:ph type="title"/>
          </p:nvPr>
        </p:nvSpPr>
        <p:spPr>
          <a:xfrm>
            <a:off x="1371600" y="80489"/>
            <a:ext cx="9601200" cy="709329"/>
          </a:xfrm>
        </p:spPr>
        <p:txBody>
          <a:bodyPr>
            <a:normAutofit/>
          </a:bodyPr>
          <a:lstStyle/>
          <a:p>
            <a:pPr algn="ctr"/>
            <a:r>
              <a:rPr lang="fr-FR" sz="2800" b="1" dirty="0">
                <a:solidFill>
                  <a:srgbClr val="FF0000"/>
                </a:solidFill>
                <a:latin typeface="Times New Roman" panose="02020603050405020304" pitchFamily="18" charset="0"/>
                <a:cs typeface="Times New Roman" panose="02020603050405020304" pitchFamily="18" charset="0"/>
              </a:rPr>
              <a:t>2- Analyse univariée de la </a:t>
            </a:r>
            <a:r>
              <a:rPr lang="fr-FR" sz="2800" b="1" dirty="0" err="1">
                <a:solidFill>
                  <a:srgbClr val="FF0000"/>
                </a:solidFill>
                <a:latin typeface="Times New Roman" panose="02020603050405020304" pitchFamily="18" charset="0"/>
                <a:cs typeface="Times New Roman" panose="02020603050405020304" pitchFamily="18" charset="0"/>
              </a:rPr>
              <a:t>morbi</a:t>
            </a:r>
            <a:r>
              <a:rPr lang="fr-FR" sz="2800" b="1" dirty="0">
                <a:solidFill>
                  <a:srgbClr val="FF0000"/>
                </a:solidFill>
                <a:latin typeface="Times New Roman" panose="02020603050405020304" pitchFamily="18" charset="0"/>
                <a:cs typeface="Times New Roman" panose="02020603050405020304" pitchFamily="18" charset="0"/>
              </a:rPr>
              <a:t>-mortalité</a:t>
            </a:r>
            <a:r>
              <a:rPr lang="fr-FR" sz="2800" dirty="0">
                <a:solidFill>
                  <a:srgbClr val="FF0000"/>
                </a:solidFill>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8EDBA2DF-90AC-2941-91D8-40CC35BCE364}"/>
              </a:ext>
            </a:extLst>
          </p:cNvPr>
          <p:cNvSpPr/>
          <p:nvPr/>
        </p:nvSpPr>
        <p:spPr>
          <a:xfrm>
            <a:off x="1584106" y="852032"/>
            <a:ext cx="9787944" cy="400110"/>
          </a:xfrm>
          <a:prstGeom prst="rect">
            <a:avLst/>
          </a:prstGeom>
        </p:spPr>
        <p:txBody>
          <a:bodyPr wrap="square">
            <a:spAutoFit/>
          </a:bodyPr>
          <a:lstStyle/>
          <a:p>
            <a:r>
              <a:rPr lang="fr-FR" sz="20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Mesure de l’association entre </a:t>
            </a:r>
            <a:r>
              <a:rPr lang="fr-FR" sz="2000" b="1" u="sng"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HIS modérée </a:t>
            </a:r>
            <a:r>
              <a:rPr lang="fr-FR" sz="20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et décès par le calcul du risque relatif </a:t>
            </a:r>
            <a:endParaRPr lang="fr-FR" sz="2000" b="1" dirty="0">
              <a:solidFill>
                <a:srgbClr val="7030A0"/>
              </a:solidFill>
              <a:latin typeface="Times New Roman" panose="02020603050405020304" pitchFamily="18" charset="0"/>
              <a:cs typeface="Times New Roman" panose="02020603050405020304" pitchFamily="18" charset="0"/>
            </a:endParaRPr>
          </a:p>
        </p:txBody>
      </p:sp>
      <p:graphicFrame>
        <p:nvGraphicFramePr>
          <p:cNvPr id="5" name="Tableau 4">
            <a:extLst>
              <a:ext uri="{FF2B5EF4-FFF2-40B4-BE49-F238E27FC236}">
                <a16:creationId xmlns:a16="http://schemas.microsoft.com/office/drawing/2014/main" id="{5C15299C-CB3B-B34C-BEC3-804C9A3DA96A}"/>
              </a:ext>
            </a:extLst>
          </p:cNvPr>
          <p:cNvGraphicFramePr>
            <a:graphicFrameLocks noGrp="1"/>
          </p:cNvGraphicFramePr>
          <p:nvPr>
            <p:extLst>
              <p:ext uri="{D42A27DB-BD31-4B8C-83A1-F6EECF244321}">
                <p14:modId xmlns:p14="http://schemas.microsoft.com/office/powerpoint/2010/main" val="1886572907"/>
              </p:ext>
            </p:extLst>
          </p:nvPr>
        </p:nvGraphicFramePr>
        <p:xfrm>
          <a:off x="1384479" y="1641927"/>
          <a:ext cx="9601200" cy="3252597"/>
        </p:xfrm>
        <a:graphic>
          <a:graphicData uri="http://schemas.openxmlformats.org/drawingml/2006/table">
            <a:tbl>
              <a:tblPr firstRow="1" firstCol="1" bandRow="1">
                <a:tableStyleId>{5C22544A-7EE6-4342-B048-85BDC9FD1C3A}</a:tableStyleId>
              </a:tblPr>
              <a:tblGrid>
                <a:gridCol w="1513267">
                  <a:extLst>
                    <a:ext uri="{9D8B030D-6E8A-4147-A177-3AD203B41FA5}">
                      <a16:colId xmlns:a16="http://schemas.microsoft.com/office/drawing/2014/main" val="3983647600"/>
                    </a:ext>
                  </a:extLst>
                </a:gridCol>
                <a:gridCol w="1229933">
                  <a:extLst>
                    <a:ext uri="{9D8B030D-6E8A-4147-A177-3AD203B41FA5}">
                      <a16:colId xmlns:a16="http://schemas.microsoft.com/office/drawing/2014/main" val="1135138947"/>
                    </a:ext>
                  </a:extLst>
                </a:gridCol>
                <a:gridCol w="1371600">
                  <a:extLst>
                    <a:ext uri="{9D8B030D-6E8A-4147-A177-3AD203B41FA5}">
                      <a16:colId xmlns:a16="http://schemas.microsoft.com/office/drawing/2014/main" val="2137249290"/>
                    </a:ext>
                  </a:extLst>
                </a:gridCol>
                <a:gridCol w="1371600">
                  <a:extLst>
                    <a:ext uri="{9D8B030D-6E8A-4147-A177-3AD203B41FA5}">
                      <a16:colId xmlns:a16="http://schemas.microsoft.com/office/drawing/2014/main" val="1487846984"/>
                    </a:ext>
                  </a:extLst>
                </a:gridCol>
                <a:gridCol w="1371600">
                  <a:extLst>
                    <a:ext uri="{9D8B030D-6E8A-4147-A177-3AD203B41FA5}">
                      <a16:colId xmlns:a16="http://schemas.microsoft.com/office/drawing/2014/main" val="2626210791"/>
                    </a:ext>
                  </a:extLst>
                </a:gridCol>
                <a:gridCol w="1371600">
                  <a:extLst>
                    <a:ext uri="{9D8B030D-6E8A-4147-A177-3AD203B41FA5}">
                      <a16:colId xmlns:a16="http://schemas.microsoft.com/office/drawing/2014/main" val="3134953677"/>
                    </a:ext>
                  </a:extLst>
                </a:gridCol>
                <a:gridCol w="1371600">
                  <a:extLst>
                    <a:ext uri="{9D8B030D-6E8A-4147-A177-3AD203B41FA5}">
                      <a16:colId xmlns:a16="http://schemas.microsoft.com/office/drawing/2014/main" val="2056723577"/>
                    </a:ext>
                  </a:extLst>
                </a:gridCol>
              </a:tblGrid>
              <a:tr h="0">
                <a:tc gridSpan="7">
                  <a:txBody>
                    <a:bodyPr/>
                    <a:lstStyle/>
                    <a:p>
                      <a:pPr algn="ct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DÉCÈS </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024264510"/>
                  </a:ext>
                </a:extLst>
              </a:tr>
              <a:tr h="0">
                <a:tc>
                  <a:txBody>
                    <a:bodyPr/>
                    <a:lstStyle/>
                    <a:p>
                      <a:pPr algn="ct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 Hyperglycémie modérée</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Oui</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Non</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TOTAL</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600">
                          <a:effectLst/>
                          <a:latin typeface="Times New Roman" panose="02020603050405020304" pitchFamily="18" charset="0"/>
                          <a:cs typeface="Times New Roman" panose="02020603050405020304" pitchFamily="18" charset="0"/>
                        </a:rPr>
                        <a:t>RR</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600">
                          <a:effectLst/>
                          <a:latin typeface="Times New Roman" panose="02020603050405020304" pitchFamily="18" charset="0"/>
                          <a:cs typeface="Times New Roman" panose="02020603050405020304" pitchFamily="18" charset="0"/>
                        </a:rPr>
                        <a:t>IC 95%</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600" i="1" dirty="0">
                          <a:effectLst/>
                          <a:latin typeface="Times New Roman" panose="02020603050405020304" pitchFamily="18" charset="0"/>
                          <a:cs typeface="Times New Roman" panose="02020603050405020304" pitchFamily="18" charset="0"/>
                        </a:rPr>
                        <a:t>p*</a:t>
                      </a:r>
                      <a:endParaRPr lang="fr-FR" sz="11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27573729"/>
                  </a:ext>
                </a:extLst>
              </a:tr>
              <a:tr h="0">
                <a:tc>
                  <a:txBody>
                    <a:bodyPr/>
                    <a:lstStyle/>
                    <a:p>
                      <a:pPr algn="l">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Oui</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 sous-groupe</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Col %</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34</a:t>
                      </a:r>
                      <a:br>
                        <a:rPr lang="fr-FR" sz="1600" dirty="0">
                          <a:effectLst/>
                          <a:latin typeface="Times New Roman" panose="02020603050405020304" pitchFamily="18" charset="0"/>
                          <a:cs typeface="Times New Roman" panose="02020603050405020304" pitchFamily="18" charset="0"/>
                        </a:rPr>
                      </a:br>
                      <a:r>
                        <a:rPr lang="fr-FR" sz="1600" dirty="0">
                          <a:solidFill>
                            <a:srgbClr val="FF0000"/>
                          </a:solidFill>
                          <a:effectLst/>
                          <a:latin typeface="Times New Roman" panose="02020603050405020304" pitchFamily="18" charset="0"/>
                          <a:cs typeface="Times New Roman" panose="02020603050405020304" pitchFamily="18" charset="0"/>
                        </a:rPr>
                        <a:t>68.0</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59.6</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16</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32.0</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88.9</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50</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100.0</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66.7</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3">
                  <a:txBody>
                    <a:bodyPr/>
                    <a:lstStyle/>
                    <a:p>
                      <a:pPr algn="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 </a:t>
                      </a:r>
                      <a:endParaRPr lang="fr-FR" sz="1100" dirty="0">
                        <a:solidFill>
                          <a:srgbClr val="FF0000"/>
                        </a:solidFill>
                        <a:effectLst/>
                        <a:latin typeface="Times New Roman" panose="02020603050405020304" pitchFamily="18" charset="0"/>
                        <a:cs typeface="Times New Roman" panose="02020603050405020304" pitchFamily="18" charset="0"/>
                      </a:endParaRPr>
                    </a:p>
                    <a:p>
                      <a:pPr algn="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  </a:t>
                      </a:r>
                      <a:endParaRPr lang="fr-FR" sz="1100" dirty="0">
                        <a:solidFill>
                          <a:srgbClr val="FF0000"/>
                        </a:solidFill>
                        <a:effectLst/>
                        <a:latin typeface="Times New Roman" panose="02020603050405020304" pitchFamily="18" charset="0"/>
                        <a:cs typeface="Times New Roman" panose="02020603050405020304" pitchFamily="18" charset="0"/>
                      </a:endParaRPr>
                    </a:p>
                    <a:p>
                      <a:pPr algn="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0.74</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3">
                  <a:txBody>
                    <a:bodyPr/>
                    <a:lstStyle/>
                    <a:p>
                      <a:pPr algn="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 </a:t>
                      </a:r>
                      <a:endParaRPr lang="fr-FR" sz="1100" dirty="0">
                        <a:solidFill>
                          <a:srgbClr val="FF0000"/>
                        </a:solidFill>
                        <a:effectLst/>
                        <a:latin typeface="Times New Roman" panose="02020603050405020304" pitchFamily="18" charset="0"/>
                        <a:cs typeface="Times New Roman" panose="02020603050405020304" pitchFamily="18" charset="0"/>
                      </a:endParaRPr>
                    </a:p>
                    <a:p>
                      <a:pPr algn="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  </a:t>
                      </a:r>
                      <a:endParaRPr lang="fr-FR" sz="1100" dirty="0">
                        <a:solidFill>
                          <a:srgbClr val="FF0000"/>
                        </a:solidFill>
                        <a:effectLst/>
                        <a:latin typeface="Times New Roman" panose="02020603050405020304" pitchFamily="18" charset="0"/>
                        <a:cs typeface="Times New Roman" panose="02020603050405020304" pitchFamily="18" charset="0"/>
                      </a:endParaRPr>
                    </a:p>
                    <a:p>
                      <a:pPr algn="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0.59 – 0.92</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3">
                  <a:txBody>
                    <a:bodyPr/>
                    <a:lstStyle/>
                    <a:p>
                      <a:pPr algn="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 </a:t>
                      </a:r>
                      <a:endParaRPr lang="fr-FR" sz="1100" dirty="0">
                        <a:solidFill>
                          <a:srgbClr val="FF0000"/>
                        </a:solidFill>
                        <a:effectLst/>
                        <a:latin typeface="Times New Roman" panose="02020603050405020304" pitchFamily="18" charset="0"/>
                        <a:cs typeface="Times New Roman" panose="02020603050405020304" pitchFamily="18" charset="0"/>
                      </a:endParaRPr>
                    </a:p>
                    <a:p>
                      <a:pPr algn="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  </a:t>
                      </a:r>
                      <a:endParaRPr lang="fr-FR" sz="1100" dirty="0">
                        <a:solidFill>
                          <a:srgbClr val="FF0000"/>
                        </a:solidFill>
                        <a:effectLst/>
                        <a:latin typeface="Times New Roman" panose="02020603050405020304" pitchFamily="18" charset="0"/>
                        <a:cs typeface="Times New Roman" panose="02020603050405020304" pitchFamily="18" charset="0"/>
                      </a:endParaRPr>
                    </a:p>
                    <a:p>
                      <a:pPr algn="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0.02</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50897803"/>
                  </a:ext>
                </a:extLst>
              </a:tr>
              <a:tr h="0">
                <a:tc>
                  <a:txBody>
                    <a:bodyPr/>
                    <a:lstStyle/>
                    <a:p>
                      <a:pPr algn="l">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Non</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 sous-groupe</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Col %</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23</a:t>
                      </a:r>
                      <a:br>
                        <a:rPr lang="fr-FR" sz="1600" dirty="0">
                          <a:solidFill>
                            <a:srgbClr val="FF0000"/>
                          </a:solidFill>
                          <a:effectLst/>
                          <a:latin typeface="Times New Roman" panose="02020603050405020304" pitchFamily="18" charset="0"/>
                          <a:cs typeface="Times New Roman" panose="02020603050405020304" pitchFamily="18" charset="0"/>
                        </a:rPr>
                      </a:br>
                      <a:r>
                        <a:rPr lang="fr-FR" sz="1600" dirty="0">
                          <a:solidFill>
                            <a:srgbClr val="FF0000"/>
                          </a:solidFill>
                          <a:effectLst/>
                          <a:latin typeface="Times New Roman" panose="02020603050405020304" pitchFamily="18" charset="0"/>
                          <a:cs typeface="Times New Roman" panose="02020603050405020304" pitchFamily="18" charset="0"/>
                        </a:rPr>
                        <a:t>92.0</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40.4</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2</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8.0</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11.1</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25</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100.0</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33.3</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4243469078"/>
                  </a:ext>
                </a:extLst>
              </a:tr>
              <a:tr h="0">
                <a:tc>
                  <a:txBody>
                    <a:bodyPr/>
                    <a:lstStyle/>
                    <a:p>
                      <a:pPr algn="r">
                        <a:lnSpc>
                          <a:spcPct val="115000"/>
                        </a:lnSpc>
                        <a:spcBef>
                          <a:spcPts val="1000"/>
                        </a:spcBef>
                        <a:spcAft>
                          <a:spcPts val="0"/>
                        </a:spcAft>
                      </a:pPr>
                      <a:r>
                        <a:rPr lang="fr-FR" sz="1600">
                          <a:effectLst/>
                          <a:latin typeface="Times New Roman" panose="02020603050405020304" pitchFamily="18" charset="0"/>
                          <a:cs typeface="Times New Roman" panose="02020603050405020304" pitchFamily="18" charset="0"/>
                        </a:rPr>
                        <a:t>TOTAL</a:t>
                      </a:r>
                      <a:br>
                        <a:rPr lang="fr-FR" sz="1600">
                          <a:effectLst/>
                          <a:latin typeface="Times New Roman" panose="02020603050405020304" pitchFamily="18" charset="0"/>
                          <a:cs typeface="Times New Roman" panose="02020603050405020304" pitchFamily="18" charset="0"/>
                        </a:rPr>
                      </a:br>
                      <a:r>
                        <a:rPr lang="fr-FR" sz="1600">
                          <a:effectLst/>
                          <a:latin typeface="Times New Roman" panose="02020603050405020304" pitchFamily="18" charset="0"/>
                          <a:cs typeface="Times New Roman" panose="02020603050405020304" pitchFamily="18" charset="0"/>
                        </a:rPr>
                        <a:t>Row %</a:t>
                      </a:r>
                      <a:br>
                        <a:rPr lang="fr-FR" sz="1600">
                          <a:effectLst/>
                          <a:latin typeface="Times New Roman" panose="02020603050405020304" pitchFamily="18" charset="0"/>
                          <a:cs typeface="Times New Roman" panose="02020603050405020304" pitchFamily="18" charset="0"/>
                        </a:rPr>
                      </a:br>
                      <a:r>
                        <a:rPr lang="fr-FR" sz="1600">
                          <a:effectLst/>
                          <a:latin typeface="Times New Roman" panose="02020603050405020304" pitchFamily="18" charset="0"/>
                          <a:cs typeface="Times New Roman" panose="02020603050405020304" pitchFamily="18" charset="0"/>
                        </a:rPr>
                        <a:t>Col %</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57</a:t>
                      </a:r>
                      <a:br>
                        <a:rPr lang="fr-FR" sz="1600" dirty="0">
                          <a:effectLst/>
                          <a:latin typeface="Times New Roman" panose="02020603050405020304" pitchFamily="18" charset="0"/>
                          <a:cs typeface="Times New Roman" panose="02020603050405020304" pitchFamily="18" charset="0"/>
                        </a:rPr>
                      </a:br>
                      <a:r>
                        <a:rPr lang="fr-FR" sz="1600" dirty="0">
                          <a:solidFill>
                            <a:srgbClr val="0070C0"/>
                          </a:solidFill>
                          <a:effectLst/>
                          <a:latin typeface="Times New Roman" panose="02020603050405020304" pitchFamily="18" charset="0"/>
                          <a:cs typeface="Times New Roman" panose="02020603050405020304" pitchFamily="18" charset="0"/>
                        </a:rPr>
                        <a:t>76.0</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100.0</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18</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24.0</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100.0</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75</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100.0</a:t>
                      </a:r>
                      <a:br>
                        <a:rPr lang="fr-FR" sz="1600" dirty="0">
                          <a:effectLst/>
                          <a:latin typeface="Times New Roman" panose="02020603050405020304" pitchFamily="18" charset="0"/>
                          <a:cs typeface="Times New Roman" panose="02020603050405020304" pitchFamily="18" charset="0"/>
                        </a:rPr>
                      </a:br>
                      <a:r>
                        <a:rPr lang="fr-FR" sz="1600" dirty="0">
                          <a:effectLst/>
                          <a:latin typeface="Times New Roman" panose="02020603050405020304" pitchFamily="18" charset="0"/>
                          <a:cs typeface="Times New Roman" panose="02020603050405020304" pitchFamily="18" charset="0"/>
                        </a:rPr>
                        <a:t>100.0</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3699928512"/>
                  </a:ext>
                </a:extLst>
              </a:tr>
            </a:tbl>
          </a:graphicData>
        </a:graphic>
      </p:graphicFrame>
      <p:sp>
        <p:nvSpPr>
          <p:cNvPr id="7" name="Rectangle 6">
            <a:extLst>
              <a:ext uri="{FF2B5EF4-FFF2-40B4-BE49-F238E27FC236}">
                <a16:creationId xmlns:a16="http://schemas.microsoft.com/office/drawing/2014/main" id="{E0F3A5C0-2629-2445-9D9F-772A4F92F4B4}"/>
              </a:ext>
            </a:extLst>
          </p:cNvPr>
          <p:cNvSpPr/>
          <p:nvPr/>
        </p:nvSpPr>
        <p:spPr>
          <a:xfrm>
            <a:off x="1292849" y="4941834"/>
            <a:ext cx="2223080" cy="400110"/>
          </a:xfrm>
          <a:prstGeom prst="rect">
            <a:avLst/>
          </a:prstGeom>
        </p:spPr>
        <p:txBody>
          <a:bodyPr wrap="square">
            <a:spAutoFit/>
          </a:bodyPr>
          <a:lstStyle/>
          <a:p>
            <a:r>
              <a:rPr lang="fr-FR" sz="2000" dirty="0">
                <a:latin typeface="Times New Roman" panose="02020603050405020304" pitchFamily="18" charset="0"/>
                <a:ea typeface="Times New Roman" panose="02020603050405020304" pitchFamily="18" charset="0"/>
                <a:cs typeface="Times New Roman" panose="02020603050405020304" pitchFamily="18" charset="0"/>
              </a:rPr>
              <a:t>* </a:t>
            </a:r>
            <a:r>
              <a:rPr lang="fr-FR" sz="1400" dirty="0">
                <a:latin typeface="Times New Roman" panose="02020603050405020304" pitchFamily="18" charset="0"/>
                <a:ea typeface="Times New Roman" panose="02020603050405020304" pitchFamily="18" charset="0"/>
                <a:cs typeface="Times New Roman" panose="02020603050405020304" pitchFamily="18" charset="0"/>
              </a:rPr>
              <a:t>Chi Carré</a:t>
            </a:r>
            <a:r>
              <a:rPr lang="fr-FR" sz="1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405925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65C5B06E-8157-0549-AE1F-075B7CBFBAF8}"/>
              </a:ext>
            </a:extLst>
          </p:cNvPr>
          <p:cNvSpPr>
            <a:spLocks noGrp="1"/>
          </p:cNvSpPr>
          <p:nvPr>
            <p:ph type="title"/>
          </p:nvPr>
        </p:nvSpPr>
        <p:spPr>
          <a:xfrm>
            <a:off x="1371600" y="80489"/>
            <a:ext cx="9601200" cy="709329"/>
          </a:xfrm>
        </p:spPr>
        <p:txBody>
          <a:bodyPr>
            <a:normAutofit/>
          </a:bodyPr>
          <a:lstStyle/>
          <a:p>
            <a:pPr algn="ctr"/>
            <a:r>
              <a:rPr lang="fr-FR" sz="2800" b="1" dirty="0">
                <a:solidFill>
                  <a:srgbClr val="FF0000"/>
                </a:solidFill>
                <a:latin typeface="Times New Roman" panose="02020603050405020304" pitchFamily="18" charset="0"/>
                <a:cs typeface="Times New Roman" panose="02020603050405020304" pitchFamily="18" charset="0"/>
              </a:rPr>
              <a:t>2- Analyse univariée de la </a:t>
            </a:r>
            <a:r>
              <a:rPr lang="fr-FR" sz="2800" b="1" dirty="0" err="1">
                <a:solidFill>
                  <a:srgbClr val="FF0000"/>
                </a:solidFill>
                <a:latin typeface="Times New Roman" panose="02020603050405020304" pitchFamily="18" charset="0"/>
                <a:cs typeface="Times New Roman" panose="02020603050405020304" pitchFamily="18" charset="0"/>
              </a:rPr>
              <a:t>morbi</a:t>
            </a:r>
            <a:r>
              <a:rPr lang="fr-FR" sz="2800" b="1" dirty="0">
                <a:solidFill>
                  <a:srgbClr val="FF0000"/>
                </a:solidFill>
                <a:latin typeface="Times New Roman" panose="02020603050405020304" pitchFamily="18" charset="0"/>
                <a:cs typeface="Times New Roman" panose="02020603050405020304" pitchFamily="18" charset="0"/>
              </a:rPr>
              <a:t>-mortalité</a:t>
            </a:r>
            <a:r>
              <a:rPr lang="fr-FR" sz="2800" dirty="0">
                <a:solidFill>
                  <a:srgbClr val="FF0000"/>
                </a:solidFill>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A37010D5-272A-E34E-96D8-BFC5BE9DB5EC}"/>
              </a:ext>
            </a:extLst>
          </p:cNvPr>
          <p:cNvSpPr/>
          <p:nvPr/>
        </p:nvSpPr>
        <p:spPr>
          <a:xfrm>
            <a:off x="1596985" y="993701"/>
            <a:ext cx="9787944" cy="400110"/>
          </a:xfrm>
          <a:prstGeom prst="rect">
            <a:avLst/>
          </a:prstGeom>
        </p:spPr>
        <p:txBody>
          <a:bodyPr wrap="square">
            <a:spAutoFit/>
          </a:bodyPr>
          <a:lstStyle/>
          <a:p>
            <a:r>
              <a:rPr lang="fr-FR" sz="20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Mesure de l’association entre </a:t>
            </a:r>
            <a:r>
              <a:rPr lang="fr-FR" sz="2000" b="1" u="sng"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HIS modérée </a:t>
            </a:r>
            <a:r>
              <a:rPr lang="fr-FR" sz="20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et décès par le calcul du risque relatif </a:t>
            </a:r>
            <a:endParaRPr lang="fr-FR" sz="2000" b="1" dirty="0">
              <a:solidFill>
                <a:srgbClr val="7030A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34A5B7FF-1224-D542-9AD5-7541C728785D}"/>
                  </a:ext>
                </a:extLst>
              </p:cNvPr>
              <p:cNvSpPr/>
              <p:nvPr/>
            </p:nvSpPr>
            <p:spPr>
              <a:xfrm>
                <a:off x="1133341" y="1879112"/>
                <a:ext cx="10779617" cy="3309880"/>
              </a:xfrm>
              <a:prstGeom prst="rect">
                <a:avLst/>
              </a:prstGeom>
            </p:spPr>
            <p:txBody>
              <a:bodyPr wrap="square">
                <a:spAutoFit/>
              </a:bodyPr>
              <a:lstStyle/>
              <a:p>
                <a:pPr>
                  <a:lnSpc>
                    <a:spcPct val="115000"/>
                  </a:lnSpc>
                  <a:spcBef>
                    <a:spcPts val="1000"/>
                  </a:spcBef>
                  <a:spcAft>
                    <a:spcPts val="0"/>
                  </a:spcAft>
                </a:pPr>
                <a:r>
                  <a:rPr lang="fr-FR" sz="2000" b="1" dirty="0">
                    <a:solidFill>
                      <a:srgbClr val="4F81BD"/>
                    </a:solidFill>
                    <a:latin typeface="Times New Roman" panose="02020603050405020304" pitchFamily="18" charset="0"/>
                    <a:ea typeface="Times New Roman" panose="02020603050405020304" pitchFamily="18" charset="0"/>
                    <a:cs typeface="Times New Roman" panose="02020603050405020304" pitchFamily="18" charset="0"/>
                  </a:rPr>
                  <a:t>Intervalle de confiance à 95%</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1000"/>
                  </a:spcBef>
                  <a:spcAft>
                    <a:spcPts val="0"/>
                  </a:spcAft>
                </a:pPr>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Il existe une association entre HIS modérée et décès (1 </a:t>
                </a:r>
                <a14:m>
                  <m:oMath xmlns:m="http://schemas.openxmlformats.org/officeDocument/2006/math">
                    <m:r>
                      <a:rPr lang="fr-FR" sz="2000" i="1">
                        <a:solidFill>
                          <a:srgbClr val="000000"/>
                        </a:solidFill>
                        <a:latin typeface="Cambria Math" panose="02040503050406030204" pitchFamily="18" charset="0"/>
                        <a:ea typeface="Cambria Math" panose="02040503050406030204" pitchFamily="18" charset="0"/>
                        <a:cs typeface="Arial" panose="020B0604020202020204" pitchFamily="34" charset="0"/>
                      </a:rPr>
                      <m:t>∉ </m:t>
                    </m:r>
                  </m:oMath>
                </a14:m>
                <a:r>
                  <a:rPr lang="fr-FR"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IC 95% [</a:t>
                </a:r>
                <a:r>
                  <a:rPr lang="fr-FR" sz="2000" b="1" dirty="0">
                    <a:solidFill>
                      <a:srgbClr val="243F60"/>
                    </a:solidFill>
                    <a:latin typeface="Times New Roman" panose="02020603050405020304" pitchFamily="18" charset="0"/>
                    <a:ea typeface="Times New Roman" panose="02020603050405020304" pitchFamily="18" charset="0"/>
                    <a:cs typeface="Times New Roman" panose="02020603050405020304" pitchFamily="18" charset="0"/>
                  </a:rPr>
                  <a:t>0.59 – 0.92]</a:t>
                </a:r>
                <a:endParaRPr lang="fr-FR"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1000"/>
                  </a:spcBef>
                  <a:spcAft>
                    <a:spcPts val="0"/>
                  </a:spcAft>
                </a:pPr>
                <a:r>
                  <a:rPr lang="fr-FR" sz="2000" b="1" dirty="0">
                    <a:solidFill>
                      <a:srgbClr val="4F81BD"/>
                    </a:solidFill>
                    <a:latin typeface="Times New Roman" panose="02020603050405020304" pitchFamily="18" charset="0"/>
                    <a:ea typeface="Times New Roman" panose="02020603050405020304" pitchFamily="18" charset="0"/>
                    <a:cs typeface="Times New Roman" panose="02020603050405020304" pitchFamily="18" charset="0"/>
                  </a:rPr>
                  <a:t>Sens de l’association</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1000"/>
                  </a:spcBef>
                  <a:spcAft>
                    <a:spcPts val="1000"/>
                  </a:spcAft>
                </a:pPr>
                <a:r>
                  <a:rPr lang="fr-FR" sz="2000" dirty="0">
                    <a:latin typeface="Times New Roman" panose="02020603050405020304" pitchFamily="18" charset="0"/>
                    <a:ea typeface="Calibri" panose="020F0502020204030204" pitchFamily="34" charset="0"/>
                    <a:cs typeface="Times New Roman" panose="02020603050405020304" pitchFamily="18" charset="0"/>
                  </a:rPr>
                  <a:t>L’HIS modérée est un </a:t>
                </a:r>
                <a:r>
                  <a:rPr lang="fr-FR" sz="2000" b="1" dirty="0">
                    <a:latin typeface="Times New Roman" panose="02020603050405020304" pitchFamily="18" charset="0"/>
                    <a:ea typeface="Calibri" panose="020F0502020204030204" pitchFamily="34" charset="0"/>
                    <a:cs typeface="Times New Roman" panose="02020603050405020304" pitchFamily="18" charset="0"/>
                  </a:rPr>
                  <a:t>facteur protecteur </a:t>
                </a:r>
                <a:r>
                  <a:rPr lang="fr-FR" sz="2000" dirty="0">
                    <a:latin typeface="Times New Roman" panose="02020603050405020304" pitchFamily="18" charset="0"/>
                    <a:ea typeface="Calibri" panose="020F0502020204030204" pitchFamily="34" charset="0"/>
                    <a:cs typeface="Times New Roman" panose="02020603050405020304" pitchFamily="18" charset="0"/>
                  </a:rPr>
                  <a:t>(RR = 0.74 : &lt; 1)  </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1000"/>
                  </a:spcBef>
                  <a:spcAft>
                    <a:spcPts val="0"/>
                  </a:spcAft>
                </a:pPr>
                <a:r>
                  <a:rPr lang="fr-FR" sz="2000" b="1" dirty="0">
                    <a:solidFill>
                      <a:srgbClr val="4F81BD"/>
                    </a:solidFill>
                    <a:latin typeface="Times New Roman" panose="02020603050405020304" pitchFamily="18" charset="0"/>
                    <a:ea typeface="Times New Roman" panose="02020603050405020304" pitchFamily="18" charset="0"/>
                    <a:cs typeface="Times New Roman" panose="02020603050405020304" pitchFamily="18" charset="0"/>
                  </a:rPr>
                  <a:t>Signification de l’association</a:t>
                </a:r>
                <a:endParaRPr lang="fr-FR"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1000"/>
                  </a:spcBef>
                  <a:spcAft>
                    <a:spcPts val="1000"/>
                  </a:spcAft>
                </a:pPr>
                <a:r>
                  <a:rPr lang="fr-FR" sz="2000" dirty="0">
                    <a:latin typeface="Times New Roman" panose="02020603050405020304" pitchFamily="18" charset="0"/>
                    <a:ea typeface="Calibri" panose="020F0502020204030204" pitchFamily="34" charset="0"/>
                    <a:cs typeface="Times New Roman" panose="02020603050405020304" pitchFamily="18" charset="0"/>
                  </a:rPr>
                  <a:t>L’association entre HIS modérée et effet protecteur est statistiquement significative (P-Value par le test Chi Carré = 0.02).</a:t>
                </a:r>
                <a:endParaRPr lang="fr-FR"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34A5B7FF-1224-D542-9AD5-7541C728785D}"/>
                  </a:ext>
                </a:extLst>
              </p:cNvPr>
              <p:cNvSpPr>
                <a:spLocks noRot="1" noChangeAspect="1" noMove="1" noResize="1" noEditPoints="1" noAdjustHandles="1" noChangeArrowheads="1" noChangeShapeType="1" noTextEdit="1"/>
              </p:cNvSpPr>
              <p:nvPr/>
            </p:nvSpPr>
            <p:spPr>
              <a:xfrm>
                <a:off x="1133341" y="1879112"/>
                <a:ext cx="10779617" cy="3309880"/>
              </a:xfrm>
              <a:prstGeom prst="rect">
                <a:avLst/>
              </a:prstGeom>
              <a:blipFill>
                <a:blip r:embed="rId2"/>
                <a:stretch>
                  <a:fillRect l="-471" r="-588" b="-1908"/>
                </a:stretch>
              </a:blipFill>
            </p:spPr>
            <p:txBody>
              <a:bodyPr/>
              <a:lstStyle/>
              <a:p>
                <a:r>
                  <a:rPr lang="fr-FR">
                    <a:noFill/>
                  </a:rPr>
                  <a:t> </a:t>
                </a:r>
              </a:p>
            </p:txBody>
          </p:sp>
        </mc:Fallback>
      </mc:AlternateContent>
    </p:spTree>
    <p:extLst>
      <p:ext uri="{BB962C8B-B14F-4D97-AF65-F5344CB8AC3E}">
        <p14:creationId xmlns:p14="http://schemas.microsoft.com/office/powerpoint/2010/main" val="4838540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123E9C-4963-7B4E-BF27-537D195B811B}"/>
              </a:ext>
            </a:extLst>
          </p:cNvPr>
          <p:cNvSpPr>
            <a:spLocks noGrp="1"/>
          </p:cNvSpPr>
          <p:nvPr>
            <p:ph type="title"/>
          </p:nvPr>
        </p:nvSpPr>
        <p:spPr>
          <a:xfrm>
            <a:off x="1384479" y="325193"/>
            <a:ext cx="9601200" cy="653602"/>
          </a:xfrm>
        </p:spPr>
        <p:txBody>
          <a:bodyPr>
            <a:normAutofit fontScale="90000"/>
          </a:bodyPr>
          <a:lstStyle/>
          <a:p>
            <a:pPr algn="ctr"/>
            <a:r>
              <a:rPr lang="fr-FR" sz="3100" b="1" cap="all" dirty="0">
                <a:solidFill>
                  <a:srgbClr val="FF0000"/>
                </a:solidFill>
                <a:latin typeface="Times New Roman" panose="02020603050405020304" pitchFamily="18" charset="0"/>
                <a:cs typeface="Times New Roman" panose="02020603050405020304" pitchFamily="18" charset="0"/>
              </a:rPr>
              <a:t>3- Analyse multivariée de la mortalité</a:t>
            </a:r>
            <a:br>
              <a:rPr lang="fr-FR" b="1" cap="all" dirty="0"/>
            </a:br>
            <a:endParaRPr lang="fr-FR" dirty="0"/>
          </a:p>
        </p:txBody>
      </p:sp>
      <p:sp>
        <p:nvSpPr>
          <p:cNvPr id="3" name="Rectangle 2">
            <a:extLst>
              <a:ext uri="{FF2B5EF4-FFF2-40B4-BE49-F238E27FC236}">
                <a16:creationId xmlns:a16="http://schemas.microsoft.com/office/drawing/2014/main" id="{B0801A7E-FDDA-B340-8C18-A8BBA42E6D7D}"/>
              </a:ext>
            </a:extLst>
          </p:cNvPr>
          <p:cNvSpPr/>
          <p:nvPr/>
        </p:nvSpPr>
        <p:spPr>
          <a:xfrm>
            <a:off x="1914658" y="993699"/>
            <a:ext cx="8555865" cy="1077218"/>
          </a:xfrm>
          <a:prstGeom prst="rect">
            <a:avLst/>
          </a:prstGeom>
        </p:spPr>
        <p:txBody>
          <a:bodyPr wrap="square">
            <a:spAutoFit/>
          </a:bodyPr>
          <a:lstStyle/>
          <a:p>
            <a:pPr algn="ctr"/>
            <a:r>
              <a:rPr lang="fr-FR"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3-1 Identification des facteurs de confusion</a:t>
            </a:r>
          </a:p>
          <a:p>
            <a:endParaRPr lang="fr-FR"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fr-FR"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Répartition des facteurs de risque du TCG entre les deux groupes</a:t>
            </a:r>
            <a:r>
              <a:rPr lang="fr-FR" sz="2000" dirty="0">
                <a:latin typeface="Times New Roman" panose="02020603050405020304" pitchFamily="18" charset="0"/>
                <a:cs typeface="Times New Roman" panose="02020603050405020304" pitchFamily="18" charset="0"/>
              </a:rPr>
              <a:t> </a:t>
            </a:r>
          </a:p>
        </p:txBody>
      </p:sp>
      <p:graphicFrame>
        <p:nvGraphicFramePr>
          <p:cNvPr id="4" name="Tableau 3">
            <a:extLst>
              <a:ext uri="{FF2B5EF4-FFF2-40B4-BE49-F238E27FC236}">
                <a16:creationId xmlns:a16="http://schemas.microsoft.com/office/drawing/2014/main" id="{8038D697-2816-4544-9BB1-27BE109A9A8D}"/>
              </a:ext>
            </a:extLst>
          </p:cNvPr>
          <p:cNvGraphicFramePr>
            <a:graphicFrameLocks noGrp="1"/>
          </p:cNvGraphicFramePr>
          <p:nvPr>
            <p:extLst>
              <p:ext uri="{D42A27DB-BD31-4B8C-83A1-F6EECF244321}">
                <p14:modId xmlns:p14="http://schemas.microsoft.com/office/powerpoint/2010/main" val="922470866"/>
              </p:ext>
            </p:extLst>
          </p:nvPr>
        </p:nvGraphicFramePr>
        <p:xfrm>
          <a:off x="2019836" y="2214730"/>
          <a:ext cx="8555866" cy="3825050"/>
        </p:xfrm>
        <a:graphic>
          <a:graphicData uri="http://schemas.openxmlformats.org/drawingml/2006/table">
            <a:tbl>
              <a:tblPr firstRow="1" firstCol="1" bandRow="1">
                <a:tableStyleId>{5C22544A-7EE6-4342-B048-85BDC9FD1C3A}</a:tableStyleId>
              </a:tblPr>
              <a:tblGrid>
                <a:gridCol w="2134712">
                  <a:extLst>
                    <a:ext uri="{9D8B030D-6E8A-4147-A177-3AD203B41FA5}">
                      <a16:colId xmlns:a16="http://schemas.microsoft.com/office/drawing/2014/main" val="3474629919"/>
                    </a:ext>
                  </a:extLst>
                </a:gridCol>
                <a:gridCol w="1206330">
                  <a:extLst>
                    <a:ext uri="{9D8B030D-6E8A-4147-A177-3AD203B41FA5}">
                      <a16:colId xmlns:a16="http://schemas.microsoft.com/office/drawing/2014/main" val="4154611790"/>
                    </a:ext>
                  </a:extLst>
                </a:gridCol>
                <a:gridCol w="1206330">
                  <a:extLst>
                    <a:ext uri="{9D8B030D-6E8A-4147-A177-3AD203B41FA5}">
                      <a16:colId xmlns:a16="http://schemas.microsoft.com/office/drawing/2014/main" val="4060763613"/>
                    </a:ext>
                  </a:extLst>
                </a:gridCol>
                <a:gridCol w="770501">
                  <a:extLst>
                    <a:ext uri="{9D8B030D-6E8A-4147-A177-3AD203B41FA5}">
                      <a16:colId xmlns:a16="http://schemas.microsoft.com/office/drawing/2014/main" val="3576335270"/>
                    </a:ext>
                  </a:extLst>
                </a:gridCol>
                <a:gridCol w="1412427">
                  <a:extLst>
                    <a:ext uri="{9D8B030D-6E8A-4147-A177-3AD203B41FA5}">
                      <a16:colId xmlns:a16="http://schemas.microsoft.com/office/drawing/2014/main" val="3960469703"/>
                    </a:ext>
                  </a:extLst>
                </a:gridCol>
                <a:gridCol w="741193">
                  <a:extLst>
                    <a:ext uri="{9D8B030D-6E8A-4147-A177-3AD203B41FA5}">
                      <a16:colId xmlns:a16="http://schemas.microsoft.com/office/drawing/2014/main" val="3827644199"/>
                    </a:ext>
                  </a:extLst>
                </a:gridCol>
                <a:gridCol w="1084373">
                  <a:extLst>
                    <a:ext uri="{9D8B030D-6E8A-4147-A177-3AD203B41FA5}">
                      <a16:colId xmlns:a16="http://schemas.microsoft.com/office/drawing/2014/main" val="625669872"/>
                    </a:ext>
                  </a:extLst>
                </a:gridCol>
              </a:tblGrid>
              <a:tr h="0">
                <a:tc>
                  <a:txBody>
                    <a:bodyPr/>
                    <a:lstStyle/>
                    <a:p>
                      <a:pPr>
                        <a:lnSpc>
                          <a:spcPct val="115000"/>
                        </a:lnSpc>
                        <a:spcBef>
                          <a:spcPts val="1000"/>
                        </a:spcBef>
                        <a:spcAft>
                          <a:spcPts val="0"/>
                        </a:spcAft>
                      </a:pPr>
                      <a:r>
                        <a:rPr lang="fr-FR" sz="2000" dirty="0">
                          <a:effectLst/>
                          <a:latin typeface="Times New Roman" panose="02020603050405020304" pitchFamily="18" charset="0"/>
                          <a:cs typeface="Times New Roman" panose="02020603050405020304" pitchFamily="18" charset="0"/>
                        </a:rPr>
                        <a:t> </a:t>
                      </a:r>
                      <a:endParaRPr lang="fr-FR"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Groupe HIS</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Groupe GN</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RR</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IC 95%</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p</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FDC</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71275383"/>
                  </a:ext>
                </a:extLst>
              </a:tr>
              <a:tr h="0">
                <a:tc>
                  <a:txBody>
                    <a:bodyPr/>
                    <a:lstStyle/>
                    <a:p>
                      <a:pPr>
                        <a:lnSpc>
                          <a:spcPct val="115000"/>
                        </a:lnSpc>
                        <a:spcBef>
                          <a:spcPts val="1000"/>
                        </a:spcBef>
                        <a:spcAft>
                          <a:spcPts val="0"/>
                        </a:spcAft>
                      </a:pPr>
                      <a:r>
                        <a:rPr lang="en-US" sz="1600" dirty="0">
                          <a:solidFill>
                            <a:srgbClr val="0070C0"/>
                          </a:solidFill>
                          <a:effectLst/>
                          <a:latin typeface="Times New Roman" panose="02020603050405020304" pitchFamily="18" charset="0"/>
                          <a:cs typeface="Times New Roman" panose="02020603050405020304" pitchFamily="18" charset="0"/>
                        </a:rPr>
                        <a:t>Age, </a:t>
                      </a:r>
                      <a:r>
                        <a:rPr lang="en-US" sz="1600" dirty="0" err="1">
                          <a:solidFill>
                            <a:srgbClr val="0070C0"/>
                          </a:solidFill>
                          <a:effectLst/>
                          <a:latin typeface="Times New Roman" panose="02020603050405020304" pitchFamily="18" charset="0"/>
                          <a:cs typeface="Times New Roman" panose="02020603050405020304" pitchFamily="18" charset="0"/>
                        </a:rPr>
                        <a:t>moy</a:t>
                      </a:r>
                      <a:r>
                        <a:rPr lang="en-US" sz="1600" dirty="0">
                          <a:solidFill>
                            <a:srgbClr val="0070C0"/>
                          </a:solidFill>
                          <a:effectLst/>
                          <a:latin typeface="Times New Roman" panose="02020603050405020304" pitchFamily="18" charset="0"/>
                          <a:cs typeface="Times New Roman" panose="02020603050405020304" pitchFamily="18" charset="0"/>
                        </a:rPr>
                        <a:t>, </a:t>
                      </a:r>
                      <a:r>
                        <a:rPr lang="en-US" sz="1600" dirty="0" err="1">
                          <a:solidFill>
                            <a:srgbClr val="0070C0"/>
                          </a:solidFill>
                          <a:effectLst/>
                          <a:latin typeface="Times New Roman" panose="02020603050405020304" pitchFamily="18" charset="0"/>
                          <a:cs typeface="Times New Roman" panose="02020603050405020304" pitchFamily="18" charset="0"/>
                        </a:rPr>
                        <a:t>sd</a:t>
                      </a:r>
                      <a:endParaRPr lang="fr-FR" sz="1600" dirty="0">
                        <a:solidFill>
                          <a:srgbClr val="0070C0"/>
                        </a:solidFill>
                        <a:effectLst/>
                        <a:latin typeface="Times New Roman" panose="02020603050405020304" pitchFamily="18" charset="0"/>
                        <a:cs typeface="Times New Roman" panose="02020603050405020304" pitchFamily="18" charset="0"/>
                      </a:endParaRPr>
                    </a:p>
                    <a:p>
                      <a:pPr>
                        <a:lnSpc>
                          <a:spcPct val="115000"/>
                        </a:lnSpc>
                        <a:spcBef>
                          <a:spcPts val="1000"/>
                        </a:spcBef>
                        <a:spcAft>
                          <a:spcPts val="0"/>
                        </a:spcAft>
                      </a:pPr>
                      <a:r>
                        <a:rPr lang="en-US" sz="1600" dirty="0">
                          <a:solidFill>
                            <a:srgbClr val="0070C0"/>
                          </a:solidFill>
                          <a:effectLst/>
                          <a:latin typeface="Times New Roman" panose="02020603050405020304" pitchFamily="18" charset="0"/>
                          <a:cs typeface="Times New Roman" panose="02020603050405020304" pitchFamily="18" charset="0"/>
                        </a:rPr>
                        <a:t>Age &gt; 65 </a:t>
                      </a:r>
                      <a:r>
                        <a:rPr lang="en-US" sz="1600" dirty="0" err="1">
                          <a:solidFill>
                            <a:srgbClr val="0070C0"/>
                          </a:solidFill>
                          <a:effectLst/>
                          <a:latin typeface="Times New Roman" panose="02020603050405020304" pitchFamily="18" charset="0"/>
                          <a:cs typeface="Times New Roman" panose="02020603050405020304" pitchFamily="18" charset="0"/>
                        </a:rPr>
                        <a:t>ans</a:t>
                      </a:r>
                      <a:r>
                        <a:rPr lang="en-US" sz="1600" dirty="0">
                          <a:solidFill>
                            <a:srgbClr val="0070C0"/>
                          </a:solidFill>
                          <a:effectLst/>
                          <a:latin typeface="Times New Roman" panose="02020603050405020304" pitchFamily="18" charset="0"/>
                          <a:cs typeface="Times New Roman" panose="02020603050405020304" pitchFamily="18" charset="0"/>
                        </a:rPr>
                        <a:t>, n (%)</a:t>
                      </a:r>
                      <a:endParaRPr lang="fr-FR"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43.8 ± 19.6</a:t>
                      </a:r>
                    </a:p>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16 (21.3)</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36.4 ± 15.6</a:t>
                      </a:r>
                    </a:p>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1 (6.7)</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0.17</a:t>
                      </a:r>
                      <a:endParaRPr lang="fr-FR"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1000"/>
                        </a:spcBef>
                        <a:spcAft>
                          <a:spcPts val="0"/>
                        </a:spcAft>
                        <a:buClrTx/>
                        <a:buSzTx/>
                        <a:buFontTx/>
                        <a:buNone/>
                        <a:tabLst/>
                        <a:defRPr/>
                      </a:pPr>
                      <a:r>
                        <a:rPr lang="fr-FR" sz="1600" dirty="0">
                          <a:solidFill>
                            <a:srgbClr val="0070C0"/>
                          </a:solidFill>
                          <a:effectLst/>
                          <a:latin typeface="Times New Roman" panose="02020603050405020304" pitchFamily="18" charset="0"/>
                          <a:cs typeface="Times New Roman" panose="02020603050405020304" pitchFamily="18" charset="0"/>
                        </a:rPr>
                        <a:t>±</a:t>
                      </a:r>
                      <a:endParaRPr lang="fr-FR"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Bef>
                          <a:spcPts val="1000"/>
                        </a:spcBef>
                        <a:spcAft>
                          <a:spcPts val="0"/>
                        </a:spcAft>
                      </a:pP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74853200"/>
                  </a:ext>
                </a:extLst>
              </a:tr>
              <a:tr h="0">
                <a:tc>
                  <a:txBody>
                    <a:bodyPr/>
                    <a:lstStyle/>
                    <a:p>
                      <a:pP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GCS (3-5)</a:t>
                      </a:r>
                      <a:endParaRPr lang="fr-FR"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30.7%</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6.7%</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1.22</a:t>
                      </a:r>
                      <a:endParaRPr lang="fr-FR"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a:solidFill>
                            <a:srgbClr val="FF0000"/>
                          </a:solidFill>
                          <a:effectLst/>
                          <a:latin typeface="Times New Roman" panose="02020603050405020304" pitchFamily="18" charset="0"/>
                          <a:cs typeface="Times New Roman" panose="02020603050405020304" pitchFamily="18" charset="0"/>
                        </a:rPr>
                        <a:t>1.05 - 1.41</a:t>
                      </a:r>
                      <a:endParaRPr lang="fr-FR"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a:solidFill>
                            <a:srgbClr val="FF0000"/>
                          </a:solidFill>
                          <a:effectLst/>
                          <a:latin typeface="Times New Roman" panose="02020603050405020304" pitchFamily="18" charset="0"/>
                          <a:cs typeface="Times New Roman" panose="02020603050405020304" pitchFamily="18" charset="0"/>
                        </a:rPr>
                        <a:t>0.046</a:t>
                      </a:r>
                      <a:endParaRPr lang="fr-FR" sz="16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a:t>
                      </a:r>
                      <a:endParaRPr lang="fr-FR"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8776494"/>
                  </a:ext>
                </a:extLst>
              </a:tr>
              <a:tr h="0">
                <a:tc>
                  <a:txBody>
                    <a:bodyPr/>
                    <a:lstStyle/>
                    <a:p>
                      <a:pP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Absence RP</a:t>
                      </a:r>
                      <a:endParaRPr lang="fr-FR"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a:effectLst/>
                          <a:latin typeface="Times New Roman" panose="02020603050405020304" pitchFamily="18" charset="0"/>
                          <a:cs typeface="Times New Roman" panose="02020603050405020304" pitchFamily="18" charset="0"/>
                        </a:rPr>
                        <a:t>74.7%</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33.3%</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1.40</a:t>
                      </a:r>
                      <a:endParaRPr lang="fr-FR"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1.06 – 1.84</a:t>
                      </a:r>
                      <a:endParaRPr lang="fr-FR"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0.003</a:t>
                      </a:r>
                      <a:endParaRPr lang="fr-FR"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a:t>
                      </a:r>
                      <a:endParaRPr lang="fr-FR"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52621307"/>
                  </a:ext>
                </a:extLst>
              </a:tr>
              <a:tr h="0">
                <a:tc>
                  <a:txBody>
                    <a:bodyPr/>
                    <a:lstStyle/>
                    <a:p>
                      <a:pPr>
                        <a:lnSpc>
                          <a:spcPct val="115000"/>
                        </a:lnSpc>
                        <a:spcBef>
                          <a:spcPts val="1000"/>
                        </a:spcBef>
                        <a:spcAft>
                          <a:spcPts val="0"/>
                        </a:spcAft>
                      </a:pPr>
                      <a:r>
                        <a:rPr lang="fr-FR" sz="1600" dirty="0" err="1">
                          <a:solidFill>
                            <a:srgbClr val="0070C0"/>
                          </a:solidFill>
                          <a:effectLst/>
                          <a:latin typeface="Times New Roman" panose="02020603050405020304" pitchFamily="18" charset="0"/>
                          <a:cs typeface="Times New Roman" panose="02020603050405020304" pitchFamily="18" charset="0"/>
                        </a:rPr>
                        <a:t>HypoTA</a:t>
                      </a:r>
                      <a:endParaRPr lang="fr-FR"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a:effectLst/>
                          <a:latin typeface="Times New Roman" panose="02020603050405020304" pitchFamily="18" charset="0"/>
                          <a:cs typeface="Times New Roman" panose="02020603050405020304" pitchFamily="18" charset="0"/>
                        </a:rPr>
                        <a:t>45.3%</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20.0%</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1.18</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a:effectLst/>
                          <a:latin typeface="Times New Roman" panose="02020603050405020304" pitchFamily="18" charset="0"/>
                          <a:cs typeface="Times New Roman" panose="02020603050405020304" pitchFamily="18" charset="0"/>
                        </a:rPr>
                        <a:t>0.99 – 1.41</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a:effectLst/>
                          <a:latin typeface="Times New Roman" panose="02020603050405020304" pitchFamily="18" charset="0"/>
                          <a:cs typeface="Times New Roman" panose="02020603050405020304" pitchFamily="18" charset="0"/>
                        </a:rPr>
                        <a:t>0.07</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60558513"/>
                  </a:ext>
                </a:extLst>
              </a:tr>
              <a:tr h="0">
                <a:tc>
                  <a:txBody>
                    <a:bodyPr/>
                    <a:lstStyle/>
                    <a:p>
                      <a:pP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Hypoxémie</a:t>
                      </a:r>
                      <a:endParaRPr lang="fr-FR"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a:effectLst/>
                          <a:latin typeface="Times New Roman" panose="02020603050405020304" pitchFamily="18" charset="0"/>
                          <a:cs typeface="Times New Roman" panose="02020603050405020304" pitchFamily="18" charset="0"/>
                        </a:rPr>
                        <a:t>13.3%</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0.0%</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a:effectLst/>
                          <a:latin typeface="Times New Roman" panose="02020603050405020304" pitchFamily="18" charset="0"/>
                          <a:cs typeface="Times New Roman" panose="02020603050405020304" pitchFamily="18" charset="0"/>
                        </a:rPr>
                        <a:t>1.23</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1.10 – 1.36</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a:effectLst/>
                          <a:latin typeface="Times New Roman" panose="02020603050405020304" pitchFamily="18" charset="0"/>
                          <a:cs typeface="Times New Roman" panose="02020603050405020304" pitchFamily="18" charset="0"/>
                        </a:rPr>
                        <a:t>0.14</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19743503"/>
                  </a:ext>
                </a:extLst>
              </a:tr>
              <a:tr h="0">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HSD aigu</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a:effectLst/>
                          <a:latin typeface="Times New Roman" panose="02020603050405020304" pitchFamily="18" charset="0"/>
                          <a:cs typeface="Times New Roman" panose="02020603050405020304" pitchFamily="18" charset="0"/>
                        </a:rPr>
                        <a:t>52.0%</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46.7%</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a:effectLst/>
                          <a:latin typeface="Times New Roman" panose="02020603050405020304" pitchFamily="18" charset="0"/>
                          <a:cs typeface="Times New Roman" panose="02020603050405020304" pitchFamily="18" charset="0"/>
                        </a:rPr>
                        <a:t>1.04</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0.86 – 1.24</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a:effectLst/>
                          <a:latin typeface="Times New Roman" panose="02020603050405020304" pitchFamily="18" charset="0"/>
                          <a:cs typeface="Times New Roman" panose="02020603050405020304" pitchFamily="18" charset="0"/>
                        </a:rPr>
                        <a:t>0.7</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a:effectLst/>
                          <a:latin typeface="Times New Roman" panose="02020603050405020304" pitchFamily="18" charset="0"/>
                          <a:cs typeface="Times New Roman" panose="02020603050405020304" pitchFamily="18" charset="0"/>
                        </a:rPr>
                        <a: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11858418"/>
                  </a:ext>
                </a:extLst>
              </a:tr>
              <a:tr h="0">
                <a:tc>
                  <a:txBody>
                    <a:bodyPr/>
                    <a:lstStyle/>
                    <a:p>
                      <a:pP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HIP</a:t>
                      </a:r>
                      <a:endParaRPr lang="fr-FR"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12.0%</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00.0%</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1.22</a:t>
                      </a:r>
                      <a:endParaRPr lang="fr-FR"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1.10 – 1.36</a:t>
                      </a:r>
                      <a:endParaRPr lang="fr-FR"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a:solidFill>
                            <a:srgbClr val="0070C0"/>
                          </a:solidFill>
                          <a:effectLst/>
                          <a:latin typeface="Times New Roman" panose="02020603050405020304" pitchFamily="18" charset="0"/>
                          <a:cs typeface="Times New Roman" panose="02020603050405020304" pitchFamily="18" charset="0"/>
                        </a:rPr>
                        <a:t>0.17</a:t>
                      </a:r>
                      <a:endParaRPr lang="fr-FR"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a:t>
                      </a:r>
                      <a:endParaRPr lang="fr-FR"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87710529"/>
                  </a:ext>
                </a:extLst>
              </a:tr>
              <a:tr h="0">
                <a:tc>
                  <a:txBody>
                    <a:bodyPr/>
                    <a:lstStyle/>
                    <a:p>
                      <a:pP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HSA</a:t>
                      </a:r>
                      <a:endParaRPr lang="fr-FR"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65.3%</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a:effectLst/>
                          <a:latin typeface="Times New Roman" panose="02020603050405020304" pitchFamily="18" charset="0"/>
                          <a:cs typeface="Times New Roman" panose="02020603050405020304" pitchFamily="18" charset="0"/>
                        </a:rPr>
                        <a:t>46.7%</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1.14</a:t>
                      </a:r>
                      <a:endParaRPr lang="fr-FR"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0.92 – 1.41</a:t>
                      </a:r>
                      <a:endParaRPr lang="fr-FR"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0.17</a:t>
                      </a:r>
                      <a:endParaRPr lang="fr-FR"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a:t>
                      </a:r>
                      <a:endParaRPr lang="fr-FR"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97295300"/>
                  </a:ext>
                </a:extLst>
              </a:tr>
              <a:tr h="0">
                <a:tc>
                  <a:txBody>
                    <a:bodyPr/>
                    <a:lstStyle/>
                    <a:p>
                      <a:pP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Contusions</a:t>
                      </a:r>
                      <a:endParaRPr lang="fr-FR"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50.7%</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a:effectLst/>
                          <a:latin typeface="Times New Roman" panose="02020603050405020304" pitchFamily="18" charset="0"/>
                          <a:cs typeface="Times New Roman" panose="02020603050405020304" pitchFamily="18" charset="0"/>
                        </a:rPr>
                        <a:t>33.3%</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a:solidFill>
                            <a:srgbClr val="0070C0"/>
                          </a:solidFill>
                          <a:effectLst/>
                          <a:latin typeface="Times New Roman" panose="02020603050405020304" pitchFamily="18" charset="0"/>
                          <a:cs typeface="Times New Roman" panose="02020603050405020304" pitchFamily="18" charset="0"/>
                        </a:rPr>
                        <a:t>1.12</a:t>
                      </a:r>
                      <a:endParaRPr lang="fr-FR" sz="16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0.93 – 1.34</a:t>
                      </a:r>
                      <a:endParaRPr lang="fr-FR"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0.21</a:t>
                      </a:r>
                      <a:endParaRPr lang="fr-FR"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a:t>
                      </a:r>
                      <a:endParaRPr lang="fr-FR"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86243661"/>
                  </a:ext>
                </a:extLst>
              </a:tr>
              <a:tr h="0">
                <a:tc>
                  <a:txBody>
                    <a:bodyPr/>
                    <a:lstStyle/>
                    <a:p>
                      <a:pPr>
                        <a:lnSpc>
                          <a:spcPct val="115000"/>
                        </a:lnSpc>
                        <a:spcBef>
                          <a:spcPts val="1000"/>
                        </a:spcBef>
                        <a:spcAft>
                          <a:spcPts val="0"/>
                        </a:spcAft>
                      </a:pPr>
                      <a:r>
                        <a:rPr lang="fr-FR" sz="1600">
                          <a:effectLst/>
                          <a:latin typeface="Times New Roman" panose="02020603050405020304" pitchFamily="18" charset="0"/>
                          <a:cs typeface="Times New Roman" panose="02020603050405020304" pitchFamily="18" charset="0"/>
                        </a:rPr>
                        <a:t>CCB</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a:effectLst/>
                          <a:latin typeface="Times New Roman" panose="02020603050405020304" pitchFamily="18" charset="0"/>
                          <a:cs typeface="Times New Roman" panose="02020603050405020304" pitchFamily="18" charset="0"/>
                        </a:rPr>
                        <a:t>21.3%</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13.3%</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a:effectLst/>
                          <a:latin typeface="Times New Roman" panose="02020603050405020304" pitchFamily="18" charset="0"/>
                          <a:cs typeface="Times New Roman" panose="02020603050405020304" pitchFamily="18" charset="0"/>
                        </a:rPr>
                        <a:t>1.08</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a:effectLst/>
                          <a:latin typeface="Times New Roman" panose="02020603050405020304" pitchFamily="18" charset="0"/>
                          <a:cs typeface="Times New Roman" panose="02020603050405020304" pitchFamily="18" charset="0"/>
                        </a:rPr>
                        <a:t>0.89 – 1.31</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0.37</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a:effectLst/>
                          <a:latin typeface="Times New Roman" panose="02020603050405020304" pitchFamily="18" charset="0"/>
                          <a:cs typeface="Times New Roman" panose="02020603050405020304" pitchFamily="18" charset="0"/>
                        </a:rPr>
                        <a:t>–</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21292987"/>
                  </a:ext>
                </a:extLst>
              </a:tr>
              <a:tr h="0">
                <a:tc>
                  <a:txBody>
                    <a:bodyPr/>
                    <a:lstStyle/>
                    <a:p>
                      <a:pP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Brain-Shift</a:t>
                      </a:r>
                      <a:endParaRPr lang="fr-FR"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a:effectLst/>
                          <a:latin typeface="Times New Roman" panose="02020603050405020304" pitchFamily="18" charset="0"/>
                          <a:cs typeface="Times New Roman" panose="02020603050405020304" pitchFamily="18" charset="0"/>
                        </a:rPr>
                        <a:t>30.7%</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13.3%</a:t>
                      </a:r>
                      <a:endParaRPr lang="fr-F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1.15</a:t>
                      </a:r>
                      <a:endParaRPr lang="fr-FR"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0.97 – 1.36</a:t>
                      </a:r>
                      <a:endParaRPr lang="fr-FR"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0.14</a:t>
                      </a:r>
                      <a:endParaRPr lang="fr-FR"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a:t>
                      </a:r>
                      <a:endParaRPr lang="fr-FR"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87016877"/>
                  </a:ext>
                </a:extLst>
              </a:tr>
              <a:tr h="0">
                <a:tc>
                  <a:txBody>
                    <a:bodyPr/>
                    <a:lstStyle/>
                    <a:p>
                      <a:pP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TH</a:t>
                      </a:r>
                      <a:endParaRPr lang="fr-FR"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a:effectLst/>
                          <a:latin typeface="Times New Roman" panose="02020603050405020304" pitchFamily="18" charset="0"/>
                          <a:cs typeface="Times New Roman" panose="02020603050405020304" pitchFamily="18" charset="0"/>
                        </a:rPr>
                        <a:t>16.0%</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a:effectLst/>
                          <a:latin typeface="Times New Roman" panose="02020603050405020304" pitchFamily="18" charset="0"/>
                          <a:cs typeface="Times New Roman" panose="02020603050405020304" pitchFamily="18" charset="0"/>
                        </a:rPr>
                        <a:t>6.7%</a:t>
                      </a:r>
                      <a:endParaRPr lang="fr-F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1.13</a:t>
                      </a:r>
                      <a:endParaRPr lang="fr-FR"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0.93 – 1.36</a:t>
                      </a:r>
                      <a:endParaRPr lang="fr-FR"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0.32</a:t>
                      </a:r>
                      <a:endParaRPr lang="fr-FR"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a:t>
                      </a:r>
                      <a:endParaRPr lang="fr-FR" sz="1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4796814"/>
                  </a:ext>
                </a:extLst>
              </a:tr>
            </a:tbl>
          </a:graphicData>
        </a:graphic>
      </p:graphicFrame>
      <p:sp>
        <p:nvSpPr>
          <p:cNvPr id="5" name="Rectangle 4">
            <a:extLst>
              <a:ext uri="{FF2B5EF4-FFF2-40B4-BE49-F238E27FC236}">
                <a16:creationId xmlns:a16="http://schemas.microsoft.com/office/drawing/2014/main" id="{9167F4BB-343D-A442-9FF6-0B67535FA32E}"/>
              </a:ext>
            </a:extLst>
          </p:cNvPr>
          <p:cNvSpPr/>
          <p:nvPr/>
        </p:nvSpPr>
        <p:spPr>
          <a:xfrm>
            <a:off x="2069208" y="6117660"/>
            <a:ext cx="9135414" cy="651460"/>
          </a:xfrm>
          <a:prstGeom prst="rect">
            <a:avLst/>
          </a:prstGeom>
        </p:spPr>
        <p:txBody>
          <a:bodyPr wrap="square">
            <a:spAutoFit/>
          </a:bodyPr>
          <a:lstStyle/>
          <a:p>
            <a:pPr>
              <a:spcBef>
                <a:spcPts val="1000"/>
              </a:spcBef>
              <a:spcAft>
                <a:spcPts val="0"/>
              </a:spcAft>
            </a:pPr>
            <a:r>
              <a:rPr lang="fr-FR"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FDC</a:t>
            </a:r>
            <a:r>
              <a:rPr lang="fr-F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facteur de confusion ; </a:t>
            </a:r>
            <a:r>
              <a:rPr lang="fr-FR"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CCB </a:t>
            </a:r>
            <a:r>
              <a:rPr lang="fr-F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compression des citernes de la base ; </a:t>
            </a:r>
            <a:r>
              <a:rPr lang="fr-FR"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t>
            </a:r>
            <a:r>
              <a:rPr lang="fr-F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troubles de l’hémostase</a:t>
            </a:r>
            <a:endParaRPr lang="fr-FR" sz="1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000"/>
              </a:spcBef>
              <a:spcAft>
                <a:spcPts val="1000"/>
              </a:spcAft>
            </a:pPr>
            <a:r>
              <a:rPr lang="fr-FR"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FDC mis en évidence ; ± : FDC non mis en évidence ; </a:t>
            </a:r>
            <a:r>
              <a:rPr lang="fr-FR" sz="1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fr-FR" sz="1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absence d’association</a:t>
            </a:r>
            <a:r>
              <a:rPr lang="fr-FR"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sz="16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84637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9A2304-ECBA-D64F-895C-21A8276BF667}"/>
              </a:ext>
            </a:extLst>
          </p:cNvPr>
          <p:cNvSpPr/>
          <p:nvPr/>
        </p:nvSpPr>
        <p:spPr>
          <a:xfrm>
            <a:off x="3554569" y="810226"/>
            <a:ext cx="5705341" cy="461665"/>
          </a:xfrm>
          <a:prstGeom prst="rect">
            <a:avLst/>
          </a:prstGeom>
        </p:spPr>
        <p:txBody>
          <a:bodyPr wrap="square">
            <a:spAutoFit/>
          </a:bodyPr>
          <a:lstStyle/>
          <a:p>
            <a:pPr algn="ctr"/>
            <a:r>
              <a:rPr lang="fr-FR" sz="2400" b="1" dirty="0">
                <a:solidFill>
                  <a:srgbClr val="0070C0"/>
                </a:solidFill>
                <a:ea typeface="Calibri" panose="020F0502020204030204" pitchFamily="34" charset="0"/>
                <a:cs typeface="Arial" panose="020B0604020202020204" pitchFamily="34" charset="0"/>
              </a:rPr>
              <a:t>3-2 Résultats de l’ajustement</a:t>
            </a:r>
            <a:r>
              <a:rPr lang="fr-FR" sz="2400" b="1" dirty="0"/>
              <a:t> </a:t>
            </a:r>
          </a:p>
        </p:txBody>
      </p:sp>
      <p:sp>
        <p:nvSpPr>
          <p:cNvPr id="4" name="Titre 1">
            <a:extLst>
              <a:ext uri="{FF2B5EF4-FFF2-40B4-BE49-F238E27FC236}">
                <a16:creationId xmlns:a16="http://schemas.microsoft.com/office/drawing/2014/main" id="{937B2D59-CC27-8A46-9408-7382A8C4A318}"/>
              </a:ext>
            </a:extLst>
          </p:cNvPr>
          <p:cNvSpPr>
            <a:spLocks noGrp="1"/>
          </p:cNvSpPr>
          <p:nvPr>
            <p:ph type="title"/>
          </p:nvPr>
        </p:nvSpPr>
        <p:spPr>
          <a:xfrm>
            <a:off x="1384479" y="325193"/>
            <a:ext cx="9601200" cy="461665"/>
          </a:xfrm>
        </p:spPr>
        <p:txBody>
          <a:bodyPr>
            <a:normAutofit fontScale="90000"/>
          </a:bodyPr>
          <a:lstStyle/>
          <a:p>
            <a:pPr algn="ctr"/>
            <a:r>
              <a:rPr lang="fr-FR" sz="3100" b="1" cap="all" dirty="0">
                <a:solidFill>
                  <a:srgbClr val="FF0000"/>
                </a:solidFill>
                <a:latin typeface="Times New Roman" panose="02020603050405020304" pitchFamily="18" charset="0"/>
                <a:cs typeface="Times New Roman" panose="02020603050405020304" pitchFamily="18" charset="0"/>
              </a:rPr>
              <a:t>3- Analyse multivariée de la mortalité</a:t>
            </a:r>
            <a:br>
              <a:rPr lang="fr-FR" b="1" cap="all" dirty="0"/>
            </a:br>
            <a:endParaRPr lang="fr-FR" dirty="0"/>
          </a:p>
        </p:txBody>
      </p:sp>
      <p:graphicFrame>
        <p:nvGraphicFramePr>
          <p:cNvPr id="7" name="Tableau 6">
            <a:extLst>
              <a:ext uri="{FF2B5EF4-FFF2-40B4-BE49-F238E27FC236}">
                <a16:creationId xmlns:a16="http://schemas.microsoft.com/office/drawing/2014/main" id="{0EC575DF-8DCD-5D49-B06E-BFE9C0DF80EE}"/>
              </a:ext>
            </a:extLst>
          </p:cNvPr>
          <p:cNvGraphicFramePr>
            <a:graphicFrameLocks noGrp="1"/>
          </p:cNvGraphicFramePr>
          <p:nvPr>
            <p:extLst>
              <p:ext uri="{D42A27DB-BD31-4B8C-83A1-F6EECF244321}">
                <p14:modId xmlns:p14="http://schemas.microsoft.com/office/powerpoint/2010/main" val="4277559418"/>
              </p:ext>
            </p:extLst>
          </p:nvPr>
        </p:nvGraphicFramePr>
        <p:xfrm>
          <a:off x="940158" y="1581321"/>
          <a:ext cx="11037195" cy="4767300"/>
        </p:xfrm>
        <a:graphic>
          <a:graphicData uri="http://schemas.openxmlformats.org/drawingml/2006/table">
            <a:tbl>
              <a:tblPr firstRow="1" firstCol="1" bandRow="1">
                <a:tableStyleId>{5C22544A-7EE6-4342-B048-85BDC9FD1C3A}</a:tableStyleId>
              </a:tblPr>
              <a:tblGrid>
                <a:gridCol w="2343955">
                  <a:extLst>
                    <a:ext uri="{9D8B030D-6E8A-4147-A177-3AD203B41FA5}">
                      <a16:colId xmlns:a16="http://schemas.microsoft.com/office/drawing/2014/main" val="4280755528"/>
                    </a:ext>
                  </a:extLst>
                </a:gridCol>
                <a:gridCol w="2070923">
                  <a:extLst>
                    <a:ext uri="{9D8B030D-6E8A-4147-A177-3AD203B41FA5}">
                      <a16:colId xmlns:a16="http://schemas.microsoft.com/office/drawing/2014/main" val="2600812275"/>
                    </a:ext>
                  </a:extLst>
                </a:gridCol>
                <a:gridCol w="2207439">
                  <a:extLst>
                    <a:ext uri="{9D8B030D-6E8A-4147-A177-3AD203B41FA5}">
                      <a16:colId xmlns:a16="http://schemas.microsoft.com/office/drawing/2014/main" val="1689472423"/>
                    </a:ext>
                  </a:extLst>
                </a:gridCol>
                <a:gridCol w="2207439">
                  <a:extLst>
                    <a:ext uri="{9D8B030D-6E8A-4147-A177-3AD203B41FA5}">
                      <a16:colId xmlns:a16="http://schemas.microsoft.com/office/drawing/2014/main" val="1698287139"/>
                    </a:ext>
                  </a:extLst>
                </a:gridCol>
                <a:gridCol w="2207439">
                  <a:extLst>
                    <a:ext uri="{9D8B030D-6E8A-4147-A177-3AD203B41FA5}">
                      <a16:colId xmlns:a16="http://schemas.microsoft.com/office/drawing/2014/main" val="3120605255"/>
                    </a:ext>
                  </a:extLst>
                </a:gridCol>
              </a:tblGrid>
              <a:tr h="283863">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Facteur de risque </a:t>
                      </a:r>
                    </a:p>
                    <a:p>
                      <a:pPr>
                        <a:lnSpc>
                          <a:spcPct val="115000"/>
                        </a:lnSpc>
                        <a:spcBef>
                          <a:spcPts val="1000"/>
                        </a:spcBef>
                        <a:spcAft>
                          <a:spcPts val="0"/>
                        </a:spcAft>
                      </a:pP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ctr">
                        <a:lnSpc>
                          <a:spcPct val="115000"/>
                        </a:lnSpc>
                        <a:spcBef>
                          <a:spcPts val="1000"/>
                        </a:spcBef>
                        <a:spcAft>
                          <a:spcPts val="0"/>
                        </a:spcAft>
                      </a:pPr>
                      <a:r>
                        <a:rPr lang="fr-FR" sz="1600" dirty="0" err="1">
                          <a:effectLst/>
                          <a:latin typeface="Times New Roman" panose="02020603050405020304" pitchFamily="18" charset="0"/>
                          <a:cs typeface="Times New Roman" panose="02020603050405020304" pitchFamily="18" charset="0"/>
                        </a:rPr>
                        <a:t>Odds</a:t>
                      </a:r>
                      <a:r>
                        <a:rPr lang="fr-FR" sz="1600" dirty="0">
                          <a:effectLst/>
                          <a:latin typeface="Times New Roman" panose="02020603050405020304" pitchFamily="18" charset="0"/>
                          <a:cs typeface="Times New Roman" panose="02020603050405020304" pitchFamily="18" charset="0"/>
                        </a:rPr>
                        <a:t> Ratio</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gridSpan="2">
                  <a:txBody>
                    <a:bodyPr/>
                    <a:lstStyle/>
                    <a:p>
                      <a:pPr algn="ct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IC 95%</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hMerge="1">
                  <a:txBody>
                    <a:bodyPr/>
                    <a:lstStyle/>
                    <a:p>
                      <a:endParaRPr lang="fr-FR"/>
                    </a:p>
                  </a:txBody>
                  <a:tcPr/>
                </a:tc>
                <a:tc>
                  <a:txBody>
                    <a:bodyPr/>
                    <a:lstStyle/>
                    <a:p>
                      <a:pPr algn="ct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P-Value</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extLst>
                  <a:ext uri="{0D108BD9-81ED-4DB2-BD59-A6C34878D82A}">
                    <a16:rowId xmlns:a16="http://schemas.microsoft.com/office/drawing/2014/main" val="3257778569"/>
                  </a:ext>
                </a:extLst>
              </a:tr>
              <a:tr h="283931">
                <a:tc>
                  <a:txBody>
                    <a:bodyPr/>
                    <a:lstStyle/>
                    <a:p>
                      <a:pP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Âge</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u="sng" dirty="0">
                          <a:solidFill>
                            <a:srgbClr val="FF0000"/>
                          </a:solidFill>
                          <a:effectLst/>
                          <a:latin typeface="Times New Roman" panose="02020603050405020304" pitchFamily="18" charset="0"/>
                          <a:cs typeface="Times New Roman" panose="02020603050405020304" pitchFamily="18" charset="0"/>
                        </a:rPr>
                        <a:t>1.0943</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u="sng" dirty="0">
                          <a:solidFill>
                            <a:srgbClr val="FF0000"/>
                          </a:solidFill>
                          <a:effectLst/>
                          <a:latin typeface="Times New Roman" panose="02020603050405020304" pitchFamily="18" charset="0"/>
                          <a:cs typeface="Times New Roman" panose="02020603050405020304" pitchFamily="18" charset="0"/>
                        </a:rPr>
                        <a:t>1.0311</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u="sng" dirty="0">
                          <a:solidFill>
                            <a:srgbClr val="FF0000"/>
                          </a:solidFill>
                          <a:effectLst/>
                          <a:latin typeface="Times New Roman" panose="02020603050405020304" pitchFamily="18" charset="0"/>
                          <a:cs typeface="Times New Roman" panose="02020603050405020304" pitchFamily="18" charset="0"/>
                        </a:rPr>
                        <a:t>1.1614</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u="sng" dirty="0">
                          <a:solidFill>
                            <a:srgbClr val="FF0000"/>
                          </a:solidFill>
                          <a:effectLst/>
                          <a:latin typeface="Times New Roman" panose="02020603050405020304" pitchFamily="18" charset="0"/>
                          <a:cs typeface="Times New Roman" panose="02020603050405020304" pitchFamily="18" charset="0"/>
                        </a:rPr>
                        <a:t>0.0030</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extLst>
                  <a:ext uri="{0D108BD9-81ED-4DB2-BD59-A6C34878D82A}">
                    <a16:rowId xmlns:a16="http://schemas.microsoft.com/office/drawing/2014/main" val="2164324527"/>
                  </a:ext>
                </a:extLst>
              </a:tr>
              <a:tr h="435155">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Brain-Shift&gt;5mm (O/N)</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0.5707</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0.0791</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4.1190</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a:effectLst/>
                          <a:latin typeface="Times New Roman" panose="02020603050405020304" pitchFamily="18" charset="0"/>
                          <a:cs typeface="Times New Roman" panose="02020603050405020304" pitchFamily="18" charset="0"/>
                        </a:rPr>
                        <a:t>0.5781</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extLst>
                  <a:ext uri="{0D108BD9-81ED-4DB2-BD59-A6C34878D82A}">
                    <a16:rowId xmlns:a16="http://schemas.microsoft.com/office/drawing/2014/main" val="1979109410"/>
                  </a:ext>
                </a:extLst>
              </a:tr>
              <a:tr h="435155">
                <a:tc>
                  <a:txBody>
                    <a:bodyPr/>
                    <a:lstStyle/>
                    <a:p>
                      <a:pP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Contusions (O/N)</a:t>
                      </a:r>
                      <a:endParaRPr lang="fr-FR" sz="11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5.0488</a:t>
                      </a:r>
                      <a:endParaRPr lang="fr-FR" sz="11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0.9484</a:t>
                      </a:r>
                      <a:endParaRPr lang="fr-FR" sz="11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26.8760</a:t>
                      </a:r>
                      <a:endParaRPr lang="fr-FR" sz="11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0.0577</a:t>
                      </a:r>
                      <a:endParaRPr lang="fr-FR" sz="11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extLst>
                  <a:ext uri="{0D108BD9-81ED-4DB2-BD59-A6C34878D82A}">
                    <a16:rowId xmlns:a16="http://schemas.microsoft.com/office/drawing/2014/main" val="1354727251"/>
                  </a:ext>
                </a:extLst>
              </a:tr>
              <a:tr h="283931">
                <a:tc>
                  <a:txBody>
                    <a:bodyPr/>
                    <a:lstStyle/>
                    <a:p>
                      <a:pP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GCS</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u="sng" dirty="0">
                          <a:solidFill>
                            <a:srgbClr val="FF0000"/>
                          </a:solidFill>
                          <a:effectLst/>
                          <a:latin typeface="Times New Roman" panose="02020603050405020304" pitchFamily="18" charset="0"/>
                          <a:cs typeface="Times New Roman" panose="02020603050405020304" pitchFamily="18" charset="0"/>
                        </a:rPr>
                        <a:t>2.3395</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u="sng" dirty="0">
                          <a:solidFill>
                            <a:srgbClr val="FF0000"/>
                          </a:solidFill>
                          <a:effectLst/>
                          <a:latin typeface="Times New Roman" panose="02020603050405020304" pitchFamily="18" charset="0"/>
                          <a:cs typeface="Times New Roman" panose="02020603050405020304" pitchFamily="18" charset="0"/>
                        </a:rPr>
                        <a:t>1.2654</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u="sng" dirty="0">
                          <a:solidFill>
                            <a:srgbClr val="FF0000"/>
                          </a:solidFill>
                          <a:effectLst/>
                          <a:latin typeface="Times New Roman" panose="02020603050405020304" pitchFamily="18" charset="0"/>
                          <a:cs typeface="Times New Roman" panose="02020603050405020304" pitchFamily="18" charset="0"/>
                        </a:rPr>
                        <a:t>4.3254</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u="sng" dirty="0">
                          <a:solidFill>
                            <a:srgbClr val="FF0000"/>
                          </a:solidFill>
                          <a:effectLst/>
                          <a:latin typeface="Times New Roman" panose="02020603050405020304" pitchFamily="18" charset="0"/>
                          <a:cs typeface="Times New Roman" panose="02020603050405020304" pitchFamily="18" charset="0"/>
                        </a:rPr>
                        <a:t>0.0067</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extLst>
                  <a:ext uri="{0D108BD9-81ED-4DB2-BD59-A6C34878D82A}">
                    <a16:rowId xmlns:a16="http://schemas.microsoft.com/office/drawing/2014/main" val="288492483"/>
                  </a:ext>
                </a:extLst>
              </a:tr>
              <a:tr h="283931">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HSA (Oui/Non)</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a:effectLst/>
                          <a:latin typeface="Times New Roman" panose="02020603050405020304" pitchFamily="18" charset="0"/>
                          <a:cs typeface="Times New Roman" panose="02020603050405020304" pitchFamily="18" charset="0"/>
                        </a:rPr>
                        <a:t>0.7832</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0.1712</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a:effectLst/>
                          <a:latin typeface="Times New Roman" panose="02020603050405020304" pitchFamily="18" charset="0"/>
                          <a:cs typeface="Times New Roman" panose="02020603050405020304" pitchFamily="18" charset="0"/>
                        </a:rPr>
                        <a:t>3.5826</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0.7528</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extLst>
                  <a:ext uri="{0D108BD9-81ED-4DB2-BD59-A6C34878D82A}">
                    <a16:rowId xmlns:a16="http://schemas.microsoft.com/office/drawing/2014/main" val="1522452266"/>
                  </a:ext>
                </a:extLst>
              </a:tr>
              <a:tr h="587162">
                <a:tc>
                  <a:txBody>
                    <a:bodyPr/>
                    <a:lstStyle/>
                    <a:p>
                      <a:pP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Hyperglycémie de stress (Oui/Non)</a:t>
                      </a:r>
                      <a:endParaRPr lang="fr-FR" sz="11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1.2980</a:t>
                      </a:r>
                      <a:endParaRPr lang="fr-FR" sz="11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0.2349</a:t>
                      </a:r>
                      <a:endParaRPr lang="fr-FR" sz="11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7.1728</a:t>
                      </a:r>
                      <a:endParaRPr lang="fr-FR" sz="11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0.7649</a:t>
                      </a:r>
                      <a:endParaRPr lang="fr-FR" sz="11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extLst>
                  <a:ext uri="{0D108BD9-81ED-4DB2-BD59-A6C34878D82A}">
                    <a16:rowId xmlns:a16="http://schemas.microsoft.com/office/drawing/2014/main" val="2610645748"/>
                  </a:ext>
                </a:extLst>
              </a:tr>
              <a:tr h="435155">
                <a:tc>
                  <a:txBody>
                    <a:bodyPr/>
                    <a:lstStyle/>
                    <a:p>
                      <a:pPr>
                        <a:lnSpc>
                          <a:spcPct val="115000"/>
                        </a:lnSpc>
                        <a:spcBef>
                          <a:spcPts val="1000"/>
                        </a:spcBef>
                        <a:spcAft>
                          <a:spcPts val="0"/>
                        </a:spcAft>
                      </a:pPr>
                      <a:r>
                        <a:rPr lang="fr-FR" sz="1600" dirty="0" err="1">
                          <a:solidFill>
                            <a:srgbClr val="0070C0"/>
                          </a:solidFill>
                          <a:effectLst/>
                          <a:latin typeface="Times New Roman" panose="02020603050405020304" pitchFamily="18" charset="0"/>
                          <a:cs typeface="Times New Roman" panose="02020603050405020304" pitchFamily="18" charset="0"/>
                        </a:rPr>
                        <a:t>HypoTA</a:t>
                      </a:r>
                      <a:r>
                        <a:rPr lang="fr-FR" sz="1600" dirty="0">
                          <a:solidFill>
                            <a:srgbClr val="0070C0"/>
                          </a:solidFill>
                          <a:effectLst/>
                          <a:latin typeface="Times New Roman" panose="02020603050405020304" pitchFamily="18" charset="0"/>
                          <a:cs typeface="Times New Roman" panose="02020603050405020304" pitchFamily="18" charset="0"/>
                        </a:rPr>
                        <a:t> (Oui/Non)</a:t>
                      </a:r>
                      <a:endParaRPr lang="fr-FR" sz="11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4.2508</a:t>
                      </a:r>
                      <a:endParaRPr lang="fr-FR" sz="11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0.7584</a:t>
                      </a:r>
                      <a:endParaRPr lang="fr-FR" sz="11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23.8266</a:t>
                      </a:r>
                      <a:endParaRPr lang="fr-FR" sz="11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0.0999</a:t>
                      </a:r>
                      <a:endParaRPr lang="fr-FR" sz="11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extLst>
                  <a:ext uri="{0D108BD9-81ED-4DB2-BD59-A6C34878D82A}">
                    <a16:rowId xmlns:a16="http://schemas.microsoft.com/office/drawing/2014/main" val="1006800314"/>
                  </a:ext>
                </a:extLst>
              </a:tr>
              <a:tr h="283931">
                <a:tc>
                  <a:txBody>
                    <a:bodyPr/>
                    <a:lstStyle/>
                    <a:p>
                      <a:pPr>
                        <a:lnSpc>
                          <a:spcPct val="115000"/>
                        </a:lnSpc>
                        <a:spcBef>
                          <a:spcPts val="1000"/>
                        </a:spcBef>
                        <a:spcAft>
                          <a:spcPts val="0"/>
                        </a:spcAft>
                      </a:pPr>
                      <a:r>
                        <a:rPr lang="fr-FR" sz="1600">
                          <a:effectLst/>
                          <a:latin typeface="Times New Roman" panose="02020603050405020304" pitchFamily="18" charset="0"/>
                          <a:cs typeface="Times New Roman" panose="02020603050405020304" pitchFamily="18" charset="0"/>
                        </a:rPr>
                        <a:t>Hypoxémie (Oui/Non)</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0.2741</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a:effectLst/>
                          <a:latin typeface="Times New Roman" panose="02020603050405020304" pitchFamily="18" charset="0"/>
                          <a:cs typeface="Times New Roman" panose="02020603050405020304" pitchFamily="18" charset="0"/>
                        </a:rPr>
                        <a:t>0.0226</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3.3187</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0.3091</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extLst>
                  <a:ext uri="{0D108BD9-81ED-4DB2-BD59-A6C34878D82A}">
                    <a16:rowId xmlns:a16="http://schemas.microsoft.com/office/drawing/2014/main" val="3138788432"/>
                  </a:ext>
                </a:extLst>
              </a:tr>
              <a:tr h="283931">
                <a:tc>
                  <a:txBody>
                    <a:bodyPr/>
                    <a:lstStyle/>
                    <a:p>
                      <a:pPr>
                        <a:lnSpc>
                          <a:spcPct val="115000"/>
                        </a:lnSpc>
                        <a:spcBef>
                          <a:spcPts val="1000"/>
                        </a:spcBef>
                        <a:spcAft>
                          <a:spcPts val="0"/>
                        </a:spcAft>
                      </a:pPr>
                      <a:r>
                        <a:rPr lang="fr-FR" sz="1600">
                          <a:effectLst/>
                          <a:latin typeface="Times New Roman" panose="02020603050405020304" pitchFamily="18" charset="0"/>
                          <a:cs typeface="Times New Roman" panose="02020603050405020304" pitchFamily="18" charset="0"/>
                        </a:rPr>
                        <a:t>HIP (Oui/Non)</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0.3351</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a:effectLst/>
                          <a:latin typeface="Times New Roman" panose="02020603050405020304" pitchFamily="18" charset="0"/>
                          <a:cs typeface="Times New Roman" panose="02020603050405020304" pitchFamily="18" charset="0"/>
                        </a:rPr>
                        <a:t>0.0281</a:t>
                      </a:r>
                      <a:endParaRPr lang="fr-FR"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3.9972</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0.3874</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extLst>
                  <a:ext uri="{0D108BD9-81ED-4DB2-BD59-A6C34878D82A}">
                    <a16:rowId xmlns:a16="http://schemas.microsoft.com/office/drawing/2014/main" val="4173866458"/>
                  </a:ext>
                </a:extLst>
              </a:tr>
              <a:tr h="435155">
                <a:tc>
                  <a:txBody>
                    <a:bodyPr/>
                    <a:lstStyle/>
                    <a:p>
                      <a:pP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Absence de RP  (O/N)</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u="sng" dirty="0">
                          <a:solidFill>
                            <a:srgbClr val="FF0000"/>
                          </a:solidFill>
                          <a:effectLst/>
                          <a:latin typeface="Times New Roman" panose="02020603050405020304" pitchFamily="18" charset="0"/>
                          <a:cs typeface="Times New Roman" panose="02020603050405020304" pitchFamily="18" charset="0"/>
                        </a:rPr>
                        <a:t>7.7892</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u="sng" dirty="0">
                          <a:solidFill>
                            <a:srgbClr val="FF0000"/>
                          </a:solidFill>
                          <a:effectLst/>
                          <a:latin typeface="Times New Roman" panose="02020603050405020304" pitchFamily="18" charset="0"/>
                          <a:cs typeface="Times New Roman" panose="02020603050405020304" pitchFamily="18" charset="0"/>
                        </a:rPr>
                        <a:t>1.1210</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u="sng" dirty="0">
                          <a:solidFill>
                            <a:srgbClr val="FF0000"/>
                          </a:solidFill>
                          <a:effectLst/>
                          <a:latin typeface="Times New Roman" panose="02020603050405020304" pitchFamily="18" charset="0"/>
                          <a:cs typeface="Times New Roman" panose="02020603050405020304" pitchFamily="18" charset="0"/>
                        </a:rPr>
                        <a:t>54.1215</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u="sng" dirty="0">
                          <a:solidFill>
                            <a:srgbClr val="FF0000"/>
                          </a:solidFill>
                          <a:effectLst/>
                          <a:latin typeface="Times New Roman" panose="02020603050405020304" pitchFamily="18" charset="0"/>
                          <a:cs typeface="Times New Roman" panose="02020603050405020304" pitchFamily="18" charset="0"/>
                        </a:rPr>
                        <a:t>0.0379</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extLst>
                  <a:ext uri="{0D108BD9-81ED-4DB2-BD59-A6C34878D82A}">
                    <a16:rowId xmlns:a16="http://schemas.microsoft.com/office/drawing/2014/main" val="4061850593"/>
                  </a:ext>
                </a:extLst>
              </a:tr>
              <a:tr h="435155">
                <a:tc>
                  <a:txBody>
                    <a:bodyPr/>
                    <a:lstStyle/>
                    <a:p>
                      <a:pP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Trouble hémostase (O/N)</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u="sng" dirty="0">
                          <a:solidFill>
                            <a:srgbClr val="FF0000"/>
                          </a:solidFill>
                          <a:effectLst/>
                          <a:latin typeface="Times New Roman" panose="02020603050405020304" pitchFamily="18" charset="0"/>
                          <a:cs typeface="Times New Roman" panose="02020603050405020304" pitchFamily="18" charset="0"/>
                        </a:rPr>
                        <a:t>22.0726</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u="sng" dirty="0">
                          <a:solidFill>
                            <a:srgbClr val="FF0000"/>
                          </a:solidFill>
                          <a:effectLst/>
                          <a:latin typeface="Times New Roman" panose="02020603050405020304" pitchFamily="18" charset="0"/>
                          <a:cs typeface="Times New Roman" panose="02020603050405020304" pitchFamily="18" charset="0"/>
                        </a:rPr>
                        <a:t>1.0694</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u="sng" dirty="0">
                          <a:solidFill>
                            <a:srgbClr val="FF0000"/>
                          </a:solidFill>
                          <a:effectLst/>
                          <a:latin typeface="Times New Roman" panose="02020603050405020304" pitchFamily="18" charset="0"/>
                          <a:cs typeface="Times New Roman" panose="02020603050405020304" pitchFamily="18" charset="0"/>
                        </a:rPr>
                        <a:t>455.5907</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u="sng" dirty="0">
                          <a:solidFill>
                            <a:srgbClr val="FF0000"/>
                          </a:solidFill>
                          <a:effectLst/>
                          <a:latin typeface="Times New Roman" panose="02020603050405020304" pitchFamily="18" charset="0"/>
                          <a:cs typeface="Times New Roman" panose="02020603050405020304" pitchFamily="18" charset="0"/>
                        </a:rPr>
                        <a:t>0.0451</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extLst>
                  <a:ext uri="{0D108BD9-81ED-4DB2-BD59-A6C34878D82A}">
                    <a16:rowId xmlns:a16="http://schemas.microsoft.com/office/drawing/2014/main" val="1840019111"/>
                  </a:ext>
                </a:extLst>
              </a:tr>
            </a:tbl>
          </a:graphicData>
        </a:graphic>
      </p:graphicFrame>
    </p:spTree>
    <p:extLst>
      <p:ext uri="{BB962C8B-B14F-4D97-AF65-F5344CB8AC3E}">
        <p14:creationId xmlns:p14="http://schemas.microsoft.com/office/powerpoint/2010/main" val="18530675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871D04-D24C-E44D-9583-61ED3590CDA6}"/>
              </a:ext>
            </a:extLst>
          </p:cNvPr>
          <p:cNvSpPr>
            <a:spLocks noGrp="1"/>
          </p:cNvSpPr>
          <p:nvPr>
            <p:ph type="title"/>
          </p:nvPr>
        </p:nvSpPr>
        <p:spPr/>
        <p:txBody>
          <a:bodyPr>
            <a:normAutofit/>
          </a:bodyPr>
          <a:lstStyle/>
          <a:p>
            <a:r>
              <a:rPr lang="fr-FR" sz="6600" dirty="0">
                <a:latin typeface="Times New Roman" panose="02020603050405020304" pitchFamily="18" charset="0"/>
                <a:cs typeface="Times New Roman" panose="02020603050405020304" pitchFamily="18" charset="0"/>
              </a:rPr>
              <a:t>DISCUSSION</a:t>
            </a:r>
          </a:p>
        </p:txBody>
      </p:sp>
      <p:sp>
        <p:nvSpPr>
          <p:cNvPr id="3" name="Espace réservé du texte 2">
            <a:extLst>
              <a:ext uri="{FF2B5EF4-FFF2-40B4-BE49-F238E27FC236}">
                <a16:creationId xmlns:a16="http://schemas.microsoft.com/office/drawing/2014/main" id="{A7EA1F68-5221-144E-A9E0-A9D8EFFEE71C}"/>
              </a:ext>
            </a:extLst>
          </p:cNvPr>
          <p:cNvSpPr>
            <a:spLocks noGrp="1"/>
          </p:cNvSpPr>
          <p:nvPr>
            <p:ph type="body" idx="1"/>
          </p:nvPr>
        </p:nvSpPr>
        <p:spPr/>
        <p:txBody>
          <a:bodyPr>
            <a:normAutofit fontScale="92500"/>
          </a:bodyPr>
          <a:lstStyle/>
          <a:p>
            <a:pPr algn="l"/>
            <a:r>
              <a:rPr lang="fr-FR" b="1" cap="all" dirty="0">
                <a:latin typeface="Times New Roman" panose="02020603050405020304" pitchFamily="18" charset="0"/>
                <a:cs typeface="Times New Roman" panose="02020603050405020304" pitchFamily="18" charset="0"/>
              </a:rPr>
              <a:t>I- Caractéristiques de la cohorte et valeur pronostique</a:t>
            </a:r>
          </a:p>
          <a:p>
            <a:pPr algn="l"/>
            <a:r>
              <a:rPr lang="fr-FR" b="1" cap="all" dirty="0">
                <a:latin typeface="Times New Roman" panose="02020603050405020304" pitchFamily="18" charset="0"/>
                <a:cs typeface="Times New Roman" panose="02020603050405020304" pitchFamily="18" charset="0"/>
              </a:rPr>
              <a:t>II- Hyperglycémie de stress et pronostic du TCG</a:t>
            </a:r>
          </a:p>
          <a:p>
            <a:pPr algn="l"/>
            <a:endParaRPr lang="fr-FR" b="1" cap="all" dirty="0"/>
          </a:p>
          <a:p>
            <a:pPr marL="0" indent="0" algn="l" defTabSz="914400" rtl="0" eaLnBrk="1" latinLnBrk="0" hangingPunct="1">
              <a:lnSpc>
                <a:spcPct val="112000"/>
              </a:lnSpc>
              <a:spcBef>
                <a:spcPts val="0"/>
              </a:spcBef>
              <a:spcAft>
                <a:spcPts val="0"/>
              </a:spcAft>
              <a:buFont typeface="Franklin Gothic Book" panose="020B0503020102020204" pitchFamily="34" charset="0"/>
              <a:buNone/>
            </a:pPr>
            <a:endParaRPr lang="fr-FR" dirty="0"/>
          </a:p>
        </p:txBody>
      </p:sp>
    </p:spTree>
    <p:extLst>
      <p:ext uri="{BB962C8B-B14F-4D97-AF65-F5344CB8AC3E}">
        <p14:creationId xmlns:p14="http://schemas.microsoft.com/office/powerpoint/2010/main" val="5195175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18375EB-EA83-6D44-AB40-244098A3597E}"/>
              </a:ext>
            </a:extLst>
          </p:cNvPr>
          <p:cNvSpPr>
            <a:spLocks noGrp="1"/>
          </p:cNvSpPr>
          <p:nvPr>
            <p:ph type="body" idx="1"/>
          </p:nvPr>
        </p:nvSpPr>
        <p:spPr>
          <a:xfrm>
            <a:off x="765025" y="2933794"/>
            <a:ext cx="9612971" cy="1143324"/>
          </a:xfrm>
        </p:spPr>
        <p:txBody>
          <a:bodyPr>
            <a:normAutofit/>
          </a:bodyPr>
          <a:lstStyle/>
          <a:p>
            <a:pPr marL="0" indent="0" algn="l" defTabSz="914400" rtl="0" eaLnBrk="1" latinLnBrk="0" hangingPunct="1">
              <a:lnSpc>
                <a:spcPct val="112000"/>
              </a:lnSpc>
              <a:spcBef>
                <a:spcPts val="0"/>
              </a:spcBef>
              <a:spcAft>
                <a:spcPts val="0"/>
              </a:spcAft>
              <a:buFont typeface="Franklin Gothic Book" panose="020B0503020102020204" pitchFamily="34" charset="0"/>
              <a:buNone/>
            </a:pPr>
            <a:r>
              <a:rPr lang="fr-FR" sz="2800" b="1" dirty="0">
                <a:latin typeface="Times New Roman" panose="02020603050405020304" pitchFamily="18" charset="0"/>
                <a:cs typeface="Times New Roman" panose="02020603050405020304" pitchFamily="18" charset="0"/>
              </a:rPr>
              <a:t>I- Caractéristiques de la cohorte et valeur pronostique </a:t>
            </a:r>
          </a:p>
        </p:txBody>
      </p:sp>
    </p:spTree>
    <p:extLst>
      <p:ext uri="{BB962C8B-B14F-4D97-AF65-F5344CB8AC3E}">
        <p14:creationId xmlns:p14="http://schemas.microsoft.com/office/powerpoint/2010/main" val="21217262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B95A4B-D4F9-4049-BBB7-B4CAD8760999}"/>
              </a:ext>
            </a:extLst>
          </p:cNvPr>
          <p:cNvSpPr>
            <a:spLocks noGrp="1"/>
          </p:cNvSpPr>
          <p:nvPr>
            <p:ph type="title"/>
          </p:nvPr>
        </p:nvSpPr>
        <p:spPr>
          <a:xfrm>
            <a:off x="1395350" y="65825"/>
            <a:ext cx="9601200" cy="848230"/>
          </a:xfrm>
        </p:spPr>
        <p:txBody>
          <a:bodyPr>
            <a:normAutofit fontScale="90000"/>
          </a:bodyPr>
          <a:lstStyle/>
          <a:p>
            <a:pPr algn="ctr"/>
            <a:r>
              <a:rPr lang="fr-FR" sz="3100" b="1" cap="all" dirty="0">
                <a:solidFill>
                  <a:srgbClr val="FF0000"/>
                </a:solidFill>
                <a:latin typeface="Times New Roman" panose="02020603050405020304" pitchFamily="18" charset="0"/>
                <a:cs typeface="Times New Roman" panose="02020603050405020304" pitchFamily="18" charset="0"/>
              </a:rPr>
              <a:t>I- Caractéristiques de la cohorte et valeur pronostique</a:t>
            </a:r>
            <a:br>
              <a:rPr lang="fr-FR" b="1" cap="all" dirty="0"/>
            </a:br>
            <a:br>
              <a:rPr lang="fr-FR" b="1" cap="all" dirty="0"/>
            </a:br>
            <a:br>
              <a:rPr lang="fr-FR" b="1" cap="all" dirty="0"/>
            </a:br>
            <a:br>
              <a:rPr lang="fr-FR" b="1" cap="all" dirty="0"/>
            </a:br>
            <a:br>
              <a:rPr lang="fr-FR" b="1" cap="all" dirty="0"/>
            </a:br>
            <a:endParaRPr lang="fr-FR" dirty="0"/>
          </a:p>
        </p:txBody>
      </p:sp>
      <p:sp>
        <p:nvSpPr>
          <p:cNvPr id="4" name="Rectangle 3">
            <a:extLst>
              <a:ext uri="{FF2B5EF4-FFF2-40B4-BE49-F238E27FC236}">
                <a16:creationId xmlns:a16="http://schemas.microsoft.com/office/drawing/2014/main" id="{A79739BD-AED2-0841-8DEF-8A7F9F1BA4DA}"/>
              </a:ext>
            </a:extLst>
          </p:cNvPr>
          <p:cNvSpPr/>
          <p:nvPr/>
        </p:nvSpPr>
        <p:spPr>
          <a:xfrm>
            <a:off x="1159825" y="902903"/>
            <a:ext cx="10252390" cy="3077766"/>
          </a:xfrm>
          <a:prstGeom prst="rect">
            <a:avLst/>
          </a:prstGeom>
        </p:spPr>
        <p:txBody>
          <a:bodyPr wrap="square">
            <a:spAutoFit/>
          </a:bodyPr>
          <a:lstStyle/>
          <a:p>
            <a:pPr>
              <a:spcBef>
                <a:spcPts val="1500"/>
              </a:spcBef>
              <a:spcAft>
                <a:spcPts val="0"/>
              </a:spcAft>
            </a:pPr>
            <a:r>
              <a:rPr lang="fr-FR" b="1" cap="all" spc="75"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L’Âge </a:t>
            </a:r>
          </a:p>
          <a:p>
            <a:pPr>
              <a:spcBef>
                <a:spcPts val="1500"/>
              </a:spcBef>
              <a:spcAft>
                <a:spcPts val="0"/>
              </a:spcAft>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Incidence </a:t>
            </a:r>
            <a:r>
              <a:rPr lang="fr-FR" b="1" cap="all" spc="7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p>
          <a:p>
            <a:pPr>
              <a:spcBef>
                <a:spcPts val="1500"/>
              </a:spcBef>
            </a:pPr>
            <a:endParaRPr lang="en-US" b="1" dirty="0">
              <a:solidFill>
                <a:srgbClr val="0070C0"/>
              </a:solidFill>
            </a:endParaRPr>
          </a:p>
          <a:p>
            <a:pPr marL="285750" indent="-285750">
              <a:spcBef>
                <a:spcPts val="1500"/>
              </a:spcBef>
              <a:buFont typeface="Wingdings" pitchFamily="2" charset="2"/>
              <a:buChar char="ü"/>
            </a:pPr>
            <a:r>
              <a:rPr lang="en-US" b="1" dirty="0">
                <a:solidFill>
                  <a:srgbClr val="0070C0"/>
                </a:solidFill>
                <a:latin typeface="Times New Roman" panose="02020603050405020304" pitchFamily="18" charset="0"/>
                <a:cs typeface="Times New Roman" panose="02020603050405020304" pitchFamily="18" charset="0"/>
              </a:rPr>
              <a:t>Moppett IK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[80], dans sa revue publiée en 2007, rapporte deux pics d’incidence des TC, l’un chez les </a:t>
            </a:r>
            <a:r>
              <a:rPr lang="fr-FR"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adultes jeunes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 sexe masculin (accidents de circulation) et un autre pic plus petit, chez les </a:t>
            </a:r>
            <a:r>
              <a:rPr lang="fr-FR" u="sng"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personnes âgées</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consécutive aux chutes</a:t>
            </a:r>
            <a:r>
              <a:rPr lang="en-US" dirty="0">
                <a:latin typeface="Times New Roman" panose="02020603050405020304" pitchFamily="18" charset="0"/>
                <a:cs typeface="Times New Roman" panose="02020603050405020304" pitchFamily="18" charset="0"/>
              </a:rPr>
              <a:t>.</a:t>
            </a:r>
          </a:p>
          <a:p>
            <a:pPr marL="285750" indent="-285750">
              <a:spcBef>
                <a:spcPts val="1500"/>
              </a:spcBef>
              <a:buFont typeface="Wingdings" pitchFamily="2" charset="2"/>
              <a:buChar char="ü"/>
            </a:pPr>
            <a:r>
              <a:rPr lang="en-US" b="1" dirty="0">
                <a:solidFill>
                  <a:srgbClr val="0070C0"/>
                </a:solidFill>
                <a:latin typeface="Times New Roman" panose="02020603050405020304" pitchFamily="18" charset="0"/>
                <a:cs typeface="Times New Roman" panose="02020603050405020304" pitchFamily="18" charset="0"/>
              </a:rPr>
              <a:t>Notre étude</a:t>
            </a:r>
            <a:r>
              <a:rPr lang="en-US" dirty="0">
                <a:latin typeface="Times New Roman" panose="02020603050405020304" pitchFamily="18" charset="0"/>
                <a:cs typeface="Times New Roman" panose="02020603050405020304" pitchFamily="18" charset="0"/>
              </a:rPr>
              <a:t>, nous </a:t>
            </a:r>
            <a:r>
              <a:rPr lang="en-US" dirty="0" err="1">
                <a:latin typeface="Times New Roman" panose="02020603050405020304" pitchFamily="18" charset="0"/>
                <a:cs typeface="Times New Roman" panose="02020603050405020304" pitchFamily="18" charset="0"/>
              </a:rPr>
              <a:t>avons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noté</a:t>
            </a:r>
            <a:r>
              <a:rPr lang="en-US" dirty="0">
                <a:latin typeface="Times New Roman" panose="02020603050405020304" pitchFamily="18" charset="0"/>
                <a:cs typeface="Times New Roman" panose="02020603050405020304" pitchFamily="18" charset="0"/>
              </a:rPr>
              <a:t> un </a:t>
            </a:r>
            <a:r>
              <a:rPr lang="en-US" dirty="0" err="1">
                <a:latin typeface="Times New Roman" panose="02020603050405020304" pitchFamily="18" charset="0"/>
                <a:cs typeface="Times New Roman" panose="02020603050405020304" pitchFamily="18" charset="0"/>
              </a:rPr>
              <a:t>seul</a:t>
            </a:r>
            <a:r>
              <a:rPr lang="en-US" dirty="0">
                <a:latin typeface="Times New Roman" panose="02020603050405020304" pitchFamily="18" charset="0"/>
                <a:cs typeface="Times New Roman" panose="02020603050405020304" pitchFamily="18" charset="0"/>
              </a:rPr>
              <a:t> pic de la tranche </a:t>
            </a:r>
            <a:r>
              <a:rPr lang="en-US" dirty="0" err="1">
                <a:latin typeface="Times New Roman" panose="02020603050405020304" pitchFamily="18" charset="0"/>
                <a:cs typeface="Times New Roman" panose="02020603050405020304" pitchFamily="18" charset="0"/>
              </a:rPr>
              <a:t>d’age</a:t>
            </a:r>
            <a:r>
              <a:rPr lang="en-US" dirty="0">
                <a:latin typeface="Times New Roman" panose="02020603050405020304" pitchFamily="18" charset="0"/>
                <a:cs typeface="Times New Roman" panose="02020603050405020304" pitchFamily="18" charset="0"/>
              </a:rPr>
              <a:t> de 18 </a:t>
            </a:r>
            <a:r>
              <a:rPr lang="en-US" dirty="0" err="1">
                <a:latin typeface="Times New Roman" panose="02020603050405020304" pitchFamily="18" charset="0"/>
                <a:cs typeface="Times New Roman" panose="02020603050405020304" pitchFamily="18" charset="0"/>
              </a:rPr>
              <a:t>à</a:t>
            </a:r>
            <a:r>
              <a:rPr lang="en-US" dirty="0">
                <a:latin typeface="Times New Roman" panose="02020603050405020304" pitchFamily="18" charset="0"/>
                <a:cs typeface="Times New Roman" panose="02020603050405020304" pitchFamily="18" charset="0"/>
              </a:rPr>
              <a:t> 40 </a:t>
            </a:r>
            <a:r>
              <a:rPr lang="en-US" dirty="0" err="1">
                <a:latin typeface="Times New Roman" panose="02020603050405020304" pitchFamily="18" charset="0"/>
                <a:cs typeface="Times New Roman" panose="02020603050405020304" pitchFamily="18" charset="0"/>
              </a:rPr>
              <a:t>ans</a:t>
            </a:r>
            <a:r>
              <a:rPr lang="en-US" dirty="0">
                <a:latin typeface="Times New Roman" panose="02020603050405020304" pitchFamily="18" charset="0"/>
                <a:cs typeface="Times New Roman" panose="02020603050405020304" pitchFamily="18" charset="0"/>
              </a:rPr>
              <a:t> (61,1%). Ce qui </a:t>
            </a:r>
            <a:r>
              <a:rPr lang="en-US" dirty="0" err="1">
                <a:latin typeface="Times New Roman" panose="02020603050405020304" pitchFamily="18" charset="0"/>
                <a:cs typeface="Times New Roman" panose="02020603050405020304" pitchFamily="18" charset="0"/>
              </a:rPr>
              <a:t>confirme</a:t>
            </a:r>
            <a:r>
              <a:rPr lang="en-US" dirty="0">
                <a:latin typeface="Times New Roman" panose="02020603050405020304" pitchFamily="18" charset="0"/>
                <a:cs typeface="Times New Roman" panose="02020603050405020304" pitchFamily="18" charset="0"/>
              </a:rPr>
              <a:t> que </a:t>
            </a:r>
            <a:r>
              <a:rPr lang="fr-FR" dirty="0">
                <a:solidFill>
                  <a:srgbClr val="000000"/>
                </a:solidFill>
                <a:latin typeface="Times New Roman" panose="02020603050405020304" pitchFamily="18" charset="0"/>
                <a:cs typeface="Times New Roman" panose="02020603050405020304" pitchFamily="18" charset="0"/>
              </a:rPr>
              <a:t>l</a:t>
            </a:r>
            <a:r>
              <a:rPr lang="fr-FR" dirty="0">
                <a:latin typeface="Times New Roman" panose="02020603050405020304" pitchFamily="18" charset="0"/>
                <a:cs typeface="Times New Roman" panose="02020603050405020304" pitchFamily="18" charset="0"/>
              </a:rPr>
              <a:t>a traumatologie est une pathologie du sujet jeune en pleine possession de ses capacités physiques</a:t>
            </a:r>
            <a:endParaRPr lang="fr-FR" b="1" cap="all" spc="75" dirty="0">
              <a:solidFill>
                <a:srgbClr val="1F4D78"/>
              </a:solidFill>
              <a:latin typeface="Times New Roman" panose="02020603050405020304" pitchFamily="18" charset="0"/>
              <a:cs typeface="Times New Roman" panose="02020603050405020304" pitchFamily="18" charset="0"/>
            </a:endParaRPr>
          </a:p>
        </p:txBody>
      </p:sp>
      <p:graphicFrame>
        <p:nvGraphicFramePr>
          <p:cNvPr id="5" name="Tableau 4">
            <a:extLst>
              <a:ext uri="{FF2B5EF4-FFF2-40B4-BE49-F238E27FC236}">
                <a16:creationId xmlns:a16="http://schemas.microsoft.com/office/drawing/2014/main" id="{795ABE63-7F8A-D847-908B-E4C44B466510}"/>
              </a:ext>
            </a:extLst>
          </p:cNvPr>
          <p:cNvGraphicFramePr>
            <a:graphicFrameLocks noGrp="1"/>
          </p:cNvGraphicFramePr>
          <p:nvPr>
            <p:extLst>
              <p:ext uri="{D42A27DB-BD31-4B8C-83A1-F6EECF244321}">
                <p14:modId xmlns:p14="http://schemas.microsoft.com/office/powerpoint/2010/main" val="547419673"/>
              </p:ext>
            </p:extLst>
          </p:nvPr>
        </p:nvGraphicFramePr>
        <p:xfrm>
          <a:off x="1321506" y="4616756"/>
          <a:ext cx="5849620" cy="1690116"/>
        </p:xfrm>
        <a:graphic>
          <a:graphicData uri="http://schemas.openxmlformats.org/drawingml/2006/table">
            <a:tbl>
              <a:tblPr firstRow="1" firstCol="1" bandRow="1">
                <a:tableStyleId>{5C22544A-7EE6-4342-B048-85BDC9FD1C3A}</a:tableStyleId>
              </a:tblPr>
              <a:tblGrid>
                <a:gridCol w="3039110">
                  <a:extLst>
                    <a:ext uri="{9D8B030D-6E8A-4147-A177-3AD203B41FA5}">
                      <a16:colId xmlns:a16="http://schemas.microsoft.com/office/drawing/2014/main" val="3989460996"/>
                    </a:ext>
                  </a:extLst>
                </a:gridCol>
                <a:gridCol w="1299126">
                  <a:extLst>
                    <a:ext uri="{9D8B030D-6E8A-4147-A177-3AD203B41FA5}">
                      <a16:colId xmlns:a16="http://schemas.microsoft.com/office/drawing/2014/main" val="2433382394"/>
                    </a:ext>
                  </a:extLst>
                </a:gridCol>
                <a:gridCol w="1511384">
                  <a:extLst>
                    <a:ext uri="{9D8B030D-6E8A-4147-A177-3AD203B41FA5}">
                      <a16:colId xmlns:a16="http://schemas.microsoft.com/office/drawing/2014/main" val="3506623139"/>
                    </a:ext>
                  </a:extLst>
                </a:gridCol>
              </a:tblGrid>
              <a:tr h="0">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Auteurs </a:t>
                      </a:r>
                      <a:endParaRPr lang="fr-FR" sz="12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Année </a:t>
                      </a:r>
                      <a:endParaRPr lang="fr-FR" sz="12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Age moyen </a:t>
                      </a:r>
                      <a:endParaRPr lang="fr-FR" sz="12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83739070"/>
                  </a:ext>
                </a:extLst>
              </a:tr>
              <a:tr h="0">
                <a:tc>
                  <a:txBody>
                    <a:bodyPr/>
                    <a:lstStyle/>
                    <a:p>
                      <a:pPr marL="342900" lvl="0" indent="-342900">
                        <a:lnSpc>
                          <a:spcPct val="150000"/>
                        </a:lnSpc>
                        <a:spcAft>
                          <a:spcPts val="0"/>
                        </a:spcAft>
                        <a:buClr>
                          <a:srgbClr val="000000"/>
                        </a:buClr>
                        <a:buFont typeface="+mj-lt"/>
                        <a:buAutoNum type="alphaUcPeriod"/>
                      </a:pPr>
                      <a:r>
                        <a:rPr lang="fr-FR" sz="1400" dirty="0" err="1">
                          <a:effectLst/>
                          <a:latin typeface="Times New Roman" panose="02020603050405020304" pitchFamily="18" charset="0"/>
                          <a:cs typeface="Times New Roman" panose="02020603050405020304" pitchFamily="18" charset="0"/>
                        </a:rPr>
                        <a:t>Rovlias</a:t>
                      </a:r>
                      <a:r>
                        <a:rPr lang="fr-FR" sz="1400" dirty="0">
                          <a:effectLst/>
                          <a:latin typeface="Times New Roman" panose="02020603050405020304" pitchFamily="18" charset="0"/>
                          <a:cs typeface="Times New Roman" panose="02020603050405020304" pitchFamily="18" charset="0"/>
                        </a:rPr>
                        <a:t> [12] </a:t>
                      </a:r>
                      <a:endParaRPr lang="fr-FR" sz="1200" dirty="0">
                        <a:solidFill>
                          <a:srgbClr val="00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2000</a:t>
                      </a:r>
                      <a:endParaRPr lang="fr-FR" sz="12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38.8 ± 15.8</a:t>
                      </a:r>
                      <a:endParaRPr lang="fr-FR" sz="12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99305255"/>
                  </a:ext>
                </a:extLst>
              </a:tr>
              <a:tr h="0">
                <a:tc>
                  <a:txBody>
                    <a:bodyPr/>
                    <a:lstStyle/>
                    <a:p>
                      <a:pPr marL="342900" lvl="0" indent="-342900" rtl="0">
                        <a:lnSpc>
                          <a:spcPct val="150000"/>
                        </a:lnSpc>
                        <a:spcBef>
                          <a:spcPts val="1000"/>
                        </a:spcBef>
                        <a:spcAft>
                          <a:spcPts val="0"/>
                        </a:spcAft>
                        <a:buFont typeface="+mj-lt"/>
                        <a:buAutoNum type="alphaUcPeriod"/>
                      </a:pPr>
                      <a:r>
                        <a:rPr lang="fr-FR" sz="1400" dirty="0" err="1">
                          <a:effectLst/>
                          <a:latin typeface="Times New Roman" panose="02020603050405020304" pitchFamily="18" charset="0"/>
                          <a:cs typeface="Times New Roman" panose="02020603050405020304" pitchFamily="18" charset="0"/>
                        </a:rPr>
                        <a:t>Lam</a:t>
                      </a:r>
                      <a:r>
                        <a:rPr lang="fr-FR" sz="1400" dirty="0">
                          <a:effectLst/>
                          <a:latin typeface="Times New Roman" panose="02020603050405020304" pitchFamily="18" charset="0"/>
                          <a:cs typeface="Times New Roman" panose="02020603050405020304" pitchFamily="18" charset="0"/>
                        </a:rPr>
                        <a:t> [79]</a:t>
                      </a:r>
                      <a:endParaRPr lang="fr-FR" sz="12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1991</a:t>
                      </a:r>
                      <a:endParaRPr lang="fr-FR" sz="12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26 ± 17</a:t>
                      </a:r>
                      <a:endParaRPr lang="fr-FR" sz="12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99223480"/>
                  </a:ext>
                </a:extLst>
              </a:tr>
              <a:tr h="0">
                <a:tc>
                  <a:txBody>
                    <a:bodyPr/>
                    <a:lstStyle/>
                    <a:p>
                      <a:pPr>
                        <a:lnSpc>
                          <a:spcPct val="150000"/>
                        </a:lnSpc>
                        <a:spcAft>
                          <a:spcPts val="0"/>
                        </a:spcAft>
                      </a:pPr>
                      <a:r>
                        <a:rPr lang="fr-FR" sz="1400" dirty="0" err="1">
                          <a:effectLst/>
                          <a:latin typeface="Times New Roman" panose="02020603050405020304" pitchFamily="18" charset="0"/>
                          <a:cs typeface="Times New Roman" panose="02020603050405020304" pitchFamily="18" charset="0"/>
                        </a:rPr>
                        <a:t>Kafaki</a:t>
                      </a:r>
                      <a:r>
                        <a:rPr lang="fr-FR" sz="1400" dirty="0">
                          <a:effectLst/>
                          <a:latin typeface="Times New Roman" panose="02020603050405020304" pitchFamily="18" charset="0"/>
                          <a:cs typeface="Times New Roman" panose="02020603050405020304" pitchFamily="18" charset="0"/>
                        </a:rPr>
                        <a:t> [17]</a:t>
                      </a:r>
                      <a:endParaRPr lang="fr-FR" sz="12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2016</a:t>
                      </a:r>
                      <a:endParaRPr lang="fr-FR" sz="12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41.38 ± 19.07</a:t>
                      </a:r>
                      <a:endParaRPr lang="fr-FR" sz="12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85124734"/>
                  </a:ext>
                </a:extLst>
              </a:tr>
              <a:tr h="0">
                <a:tc>
                  <a:txBody>
                    <a:bodyPr/>
                    <a:lstStyle/>
                    <a:p>
                      <a:pPr>
                        <a:lnSpc>
                          <a:spcPct val="150000"/>
                        </a:lnSpc>
                        <a:spcAft>
                          <a:spcPts val="0"/>
                        </a:spcAft>
                      </a:pPr>
                      <a:r>
                        <a:rPr lang="fr-FR" sz="1400">
                          <a:effectLst/>
                          <a:latin typeface="Times New Roman" panose="02020603050405020304" pitchFamily="18" charset="0"/>
                          <a:cs typeface="Times New Roman" panose="02020603050405020304" pitchFamily="18" charset="0"/>
                        </a:rPr>
                        <a:t>Shahrokh [15]</a:t>
                      </a:r>
                      <a:endParaRPr lang="fr-FR" sz="12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2009</a:t>
                      </a:r>
                      <a:endParaRPr lang="fr-FR" sz="12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36.28 ± 18.09</a:t>
                      </a:r>
                      <a:endParaRPr lang="fr-FR" sz="12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72766761"/>
                  </a:ext>
                </a:extLst>
              </a:tr>
              <a:tr h="0">
                <a:tc>
                  <a:txBody>
                    <a:bodyPr/>
                    <a:lstStyle/>
                    <a:p>
                      <a:pPr algn="just">
                        <a:lnSpc>
                          <a:spcPct val="150000"/>
                        </a:lnSpc>
                        <a:spcAft>
                          <a:spcPts val="0"/>
                        </a:spcAft>
                      </a:pPr>
                      <a:r>
                        <a:rPr lang="fr-FR" sz="1400" dirty="0">
                          <a:solidFill>
                            <a:srgbClr val="FF0000"/>
                          </a:solidFill>
                          <a:effectLst/>
                          <a:latin typeface="Times New Roman" panose="02020603050405020304" pitchFamily="18" charset="0"/>
                          <a:cs typeface="Times New Roman" panose="02020603050405020304" pitchFamily="18" charset="0"/>
                        </a:rPr>
                        <a:t>Notre série  </a:t>
                      </a:r>
                      <a:endParaRPr lang="fr-FR" sz="12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2020 </a:t>
                      </a:r>
                      <a:endParaRPr lang="fr-FR" sz="12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solidFill>
                            <a:srgbClr val="FF0000"/>
                          </a:solidFill>
                          <a:effectLst/>
                          <a:latin typeface="Times New Roman" panose="02020603050405020304" pitchFamily="18" charset="0"/>
                          <a:cs typeface="Times New Roman" panose="02020603050405020304" pitchFamily="18" charset="0"/>
                        </a:rPr>
                        <a:t>42,6 ± 19,1</a:t>
                      </a:r>
                      <a:endParaRPr lang="fr-FR" sz="12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60292526"/>
                  </a:ext>
                </a:extLst>
              </a:tr>
            </a:tbl>
          </a:graphicData>
        </a:graphic>
      </p:graphicFrame>
      <p:graphicFrame>
        <p:nvGraphicFramePr>
          <p:cNvPr id="7" name="Tableau 6">
            <a:extLst>
              <a:ext uri="{FF2B5EF4-FFF2-40B4-BE49-F238E27FC236}">
                <a16:creationId xmlns:a16="http://schemas.microsoft.com/office/drawing/2014/main" id="{A8A724DD-7A61-C942-93D0-807E8312BC8B}"/>
              </a:ext>
            </a:extLst>
          </p:cNvPr>
          <p:cNvGraphicFramePr>
            <a:graphicFrameLocks noGrp="1"/>
          </p:cNvGraphicFramePr>
          <p:nvPr>
            <p:extLst>
              <p:ext uri="{D42A27DB-BD31-4B8C-83A1-F6EECF244321}">
                <p14:modId xmlns:p14="http://schemas.microsoft.com/office/powerpoint/2010/main" val="586713288"/>
              </p:ext>
            </p:extLst>
          </p:nvPr>
        </p:nvGraphicFramePr>
        <p:xfrm>
          <a:off x="7419830" y="4638478"/>
          <a:ext cx="3780579" cy="1128395"/>
        </p:xfrm>
        <a:graphic>
          <a:graphicData uri="http://schemas.openxmlformats.org/drawingml/2006/table">
            <a:tbl>
              <a:tblPr firstRow="1" firstCol="1" bandRow="1">
                <a:tableStyleId>{5C22544A-7EE6-4342-B048-85BDC9FD1C3A}</a:tableStyleId>
              </a:tblPr>
              <a:tblGrid>
                <a:gridCol w="1260193">
                  <a:extLst>
                    <a:ext uri="{9D8B030D-6E8A-4147-A177-3AD203B41FA5}">
                      <a16:colId xmlns:a16="http://schemas.microsoft.com/office/drawing/2014/main" val="1524303205"/>
                    </a:ext>
                  </a:extLst>
                </a:gridCol>
                <a:gridCol w="1260193">
                  <a:extLst>
                    <a:ext uri="{9D8B030D-6E8A-4147-A177-3AD203B41FA5}">
                      <a16:colId xmlns:a16="http://schemas.microsoft.com/office/drawing/2014/main" val="821336507"/>
                    </a:ext>
                  </a:extLst>
                </a:gridCol>
                <a:gridCol w="1260193">
                  <a:extLst>
                    <a:ext uri="{9D8B030D-6E8A-4147-A177-3AD203B41FA5}">
                      <a16:colId xmlns:a16="http://schemas.microsoft.com/office/drawing/2014/main" val="652112633"/>
                    </a:ext>
                  </a:extLst>
                </a:gridCol>
              </a:tblGrid>
              <a:tr h="0">
                <a:tc>
                  <a:txBody>
                    <a:bodyPr/>
                    <a:lstStyle/>
                    <a:p>
                      <a:pPr>
                        <a:lnSpc>
                          <a:spcPct val="115000"/>
                        </a:lnSpc>
                        <a:spcBef>
                          <a:spcPts val="1000"/>
                        </a:spcBef>
                        <a:spcAft>
                          <a:spcPts val="0"/>
                        </a:spcAft>
                      </a:pPr>
                      <a:r>
                        <a:rPr lang="fr-FR" sz="1400" dirty="0">
                          <a:effectLst/>
                          <a:latin typeface="Times New Roman" panose="02020603050405020304" pitchFamily="18" charset="0"/>
                          <a:cs typeface="Times New Roman" panose="02020603050405020304" pitchFamily="18" charset="0"/>
                        </a:rPr>
                        <a:t>Classe Age </a:t>
                      </a:r>
                      <a:endParaRPr lang="fr-F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400" dirty="0">
                          <a:effectLst/>
                          <a:latin typeface="Times New Roman" panose="02020603050405020304" pitchFamily="18" charset="0"/>
                          <a:cs typeface="Times New Roman" panose="02020603050405020304" pitchFamily="18" charset="0"/>
                        </a:rPr>
                        <a:t>Fréquence</a:t>
                      </a:r>
                      <a:endParaRPr lang="fr-F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400" dirty="0">
                          <a:effectLst/>
                          <a:latin typeface="Times New Roman" panose="02020603050405020304" pitchFamily="18" charset="0"/>
                          <a:cs typeface="Times New Roman" panose="02020603050405020304" pitchFamily="18" charset="0"/>
                        </a:rPr>
                        <a:t>% </a:t>
                      </a:r>
                      <a:endParaRPr lang="fr-F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21952753"/>
                  </a:ext>
                </a:extLst>
              </a:tr>
              <a:tr h="0">
                <a:tc>
                  <a:txBody>
                    <a:bodyPr/>
                    <a:lstStyle/>
                    <a:p>
                      <a:pPr>
                        <a:lnSpc>
                          <a:spcPct val="115000"/>
                        </a:lnSpc>
                        <a:spcBef>
                          <a:spcPts val="1000"/>
                        </a:spcBef>
                        <a:spcAft>
                          <a:spcPts val="0"/>
                        </a:spcAft>
                      </a:pPr>
                      <a:r>
                        <a:rPr lang="fr-FR" sz="1400" dirty="0">
                          <a:solidFill>
                            <a:srgbClr val="FF0000"/>
                          </a:solidFill>
                          <a:effectLst/>
                          <a:latin typeface="Times New Roman" panose="02020603050405020304" pitchFamily="18" charset="0"/>
                          <a:cs typeface="Times New Roman" panose="02020603050405020304" pitchFamily="18" charset="0"/>
                        </a:rPr>
                        <a:t>18-40</a:t>
                      </a:r>
                      <a:r>
                        <a:rPr lang="fr-FR" sz="1400" dirty="0">
                          <a:effectLst/>
                          <a:latin typeface="Times New Roman" panose="02020603050405020304" pitchFamily="18" charset="0"/>
                          <a:cs typeface="Times New Roman" panose="02020603050405020304" pitchFamily="18" charset="0"/>
                        </a:rPr>
                        <a:t> </a:t>
                      </a:r>
                      <a:endParaRPr lang="fr-F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400" dirty="0">
                          <a:solidFill>
                            <a:srgbClr val="FF0000"/>
                          </a:solidFill>
                          <a:effectLst/>
                          <a:latin typeface="Times New Roman" panose="02020603050405020304" pitchFamily="18" charset="0"/>
                          <a:cs typeface="Times New Roman" panose="02020603050405020304" pitchFamily="18" charset="0"/>
                        </a:rPr>
                        <a:t>55 </a:t>
                      </a:r>
                      <a:endParaRPr lang="fr-FR" sz="105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400" dirty="0">
                          <a:solidFill>
                            <a:srgbClr val="FF0000"/>
                          </a:solidFill>
                          <a:effectLst/>
                          <a:latin typeface="Times New Roman" panose="02020603050405020304" pitchFamily="18" charset="0"/>
                          <a:cs typeface="Times New Roman" panose="02020603050405020304" pitchFamily="18" charset="0"/>
                        </a:rPr>
                        <a:t>61.1% </a:t>
                      </a:r>
                      <a:endParaRPr lang="fr-FR" sz="105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89362075"/>
                  </a:ext>
                </a:extLst>
              </a:tr>
              <a:tr h="0">
                <a:tc>
                  <a:txBody>
                    <a:bodyPr/>
                    <a:lstStyle/>
                    <a:p>
                      <a:pPr>
                        <a:lnSpc>
                          <a:spcPct val="115000"/>
                        </a:lnSpc>
                        <a:spcBef>
                          <a:spcPts val="1000"/>
                        </a:spcBef>
                        <a:spcAft>
                          <a:spcPts val="0"/>
                        </a:spcAft>
                      </a:pPr>
                      <a:r>
                        <a:rPr lang="fr-FR" sz="1400" dirty="0">
                          <a:effectLst/>
                          <a:latin typeface="Times New Roman" panose="02020603050405020304" pitchFamily="18" charset="0"/>
                          <a:cs typeface="Times New Roman" panose="02020603050405020304" pitchFamily="18" charset="0"/>
                        </a:rPr>
                        <a:t>41-65 </a:t>
                      </a:r>
                      <a:endParaRPr lang="fr-F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400" dirty="0">
                          <a:effectLst/>
                          <a:latin typeface="Times New Roman" panose="02020603050405020304" pitchFamily="18" charset="0"/>
                          <a:cs typeface="Times New Roman" panose="02020603050405020304" pitchFamily="18" charset="0"/>
                        </a:rPr>
                        <a:t>18 </a:t>
                      </a:r>
                      <a:endParaRPr lang="fr-F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400" dirty="0">
                          <a:effectLst/>
                          <a:latin typeface="Times New Roman" panose="02020603050405020304" pitchFamily="18" charset="0"/>
                          <a:cs typeface="Times New Roman" panose="02020603050405020304" pitchFamily="18" charset="0"/>
                        </a:rPr>
                        <a:t>20.0% </a:t>
                      </a:r>
                      <a:endParaRPr lang="fr-F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12052351"/>
                  </a:ext>
                </a:extLst>
              </a:tr>
              <a:tr h="0">
                <a:tc>
                  <a:txBody>
                    <a:bodyPr/>
                    <a:lstStyle/>
                    <a:p>
                      <a:pPr>
                        <a:lnSpc>
                          <a:spcPct val="115000"/>
                        </a:lnSpc>
                        <a:spcBef>
                          <a:spcPts val="1000"/>
                        </a:spcBef>
                        <a:spcAft>
                          <a:spcPts val="0"/>
                        </a:spcAft>
                      </a:pPr>
                      <a:r>
                        <a:rPr lang="fr-FR" sz="1400" dirty="0">
                          <a:effectLst/>
                          <a:latin typeface="Times New Roman" panose="02020603050405020304" pitchFamily="18" charset="0"/>
                          <a:cs typeface="Times New Roman" panose="02020603050405020304" pitchFamily="18" charset="0"/>
                        </a:rPr>
                        <a:t>&gt;65 ans </a:t>
                      </a:r>
                      <a:endParaRPr lang="fr-F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400" dirty="0">
                          <a:effectLst/>
                          <a:latin typeface="Times New Roman" panose="02020603050405020304" pitchFamily="18" charset="0"/>
                          <a:cs typeface="Times New Roman" panose="02020603050405020304" pitchFamily="18" charset="0"/>
                        </a:rPr>
                        <a:t>17 </a:t>
                      </a:r>
                      <a:endParaRPr lang="fr-F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400" dirty="0">
                          <a:effectLst/>
                          <a:latin typeface="Times New Roman" panose="02020603050405020304" pitchFamily="18" charset="0"/>
                          <a:cs typeface="Times New Roman" panose="02020603050405020304" pitchFamily="18" charset="0"/>
                        </a:rPr>
                        <a:t>18.9% </a:t>
                      </a:r>
                      <a:endParaRPr lang="fr-F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95422895"/>
                  </a:ext>
                </a:extLst>
              </a:tr>
              <a:tr h="0">
                <a:tc>
                  <a:txBody>
                    <a:bodyPr/>
                    <a:lstStyle/>
                    <a:p>
                      <a:pPr>
                        <a:lnSpc>
                          <a:spcPct val="115000"/>
                        </a:lnSpc>
                        <a:spcBef>
                          <a:spcPts val="1000"/>
                        </a:spcBef>
                        <a:spcAft>
                          <a:spcPts val="0"/>
                        </a:spcAft>
                      </a:pPr>
                      <a:r>
                        <a:rPr lang="fr-FR" sz="1400" dirty="0">
                          <a:effectLst/>
                          <a:latin typeface="Times New Roman" panose="02020603050405020304" pitchFamily="18" charset="0"/>
                          <a:cs typeface="Times New Roman" panose="02020603050405020304" pitchFamily="18" charset="0"/>
                        </a:rPr>
                        <a:t>Total </a:t>
                      </a:r>
                      <a:endParaRPr lang="fr-F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400" dirty="0">
                          <a:effectLst/>
                          <a:latin typeface="Times New Roman" panose="02020603050405020304" pitchFamily="18" charset="0"/>
                          <a:cs typeface="Times New Roman" panose="02020603050405020304" pitchFamily="18" charset="0"/>
                        </a:rPr>
                        <a:t>90 </a:t>
                      </a:r>
                      <a:endParaRPr lang="fr-F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400" dirty="0">
                          <a:effectLst/>
                          <a:latin typeface="Times New Roman" panose="02020603050405020304" pitchFamily="18" charset="0"/>
                          <a:cs typeface="Times New Roman" panose="02020603050405020304" pitchFamily="18" charset="0"/>
                        </a:rPr>
                        <a:t>100.0% </a:t>
                      </a:r>
                      <a:endParaRPr lang="fr-FR"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37998276"/>
                  </a:ext>
                </a:extLst>
              </a:tr>
            </a:tbl>
          </a:graphicData>
        </a:graphic>
      </p:graphicFrame>
      <p:graphicFrame>
        <p:nvGraphicFramePr>
          <p:cNvPr id="13" name="Tableau 12">
            <a:extLst>
              <a:ext uri="{FF2B5EF4-FFF2-40B4-BE49-F238E27FC236}">
                <a16:creationId xmlns:a16="http://schemas.microsoft.com/office/drawing/2014/main" id="{31EA46D4-E58C-8B4F-A41E-0B2864EAB21D}"/>
              </a:ext>
            </a:extLst>
          </p:cNvPr>
          <p:cNvGraphicFramePr>
            <a:graphicFrameLocks noGrp="1"/>
          </p:cNvGraphicFramePr>
          <p:nvPr>
            <p:extLst>
              <p:ext uri="{D42A27DB-BD31-4B8C-83A1-F6EECF244321}">
                <p14:modId xmlns:p14="http://schemas.microsoft.com/office/powerpoint/2010/main" val="2298408836"/>
              </p:ext>
            </p:extLst>
          </p:nvPr>
        </p:nvGraphicFramePr>
        <p:xfrm>
          <a:off x="2043151" y="1779031"/>
          <a:ext cx="8128000" cy="370840"/>
        </p:xfrm>
        <a:graphic>
          <a:graphicData uri="http://schemas.openxmlformats.org/drawingml/2006/table">
            <a:tbl>
              <a:tblPr firstRow="1" bandRow="1">
                <a:tableStyleId>{74C1A8A3-306A-4EB7-A6B1-4F7E0EB9C5D6}</a:tableStyleId>
              </a:tblPr>
              <a:tblGrid>
                <a:gridCol w="8128000">
                  <a:extLst>
                    <a:ext uri="{9D8B030D-6E8A-4147-A177-3AD203B41FA5}">
                      <a16:colId xmlns:a16="http://schemas.microsoft.com/office/drawing/2014/main" val="59882116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latin typeface="Times New Roman" panose="02020603050405020304" pitchFamily="18" charset="0"/>
                          <a:cs typeface="Times New Roman" panose="02020603050405020304" pitchFamily="18" charset="0"/>
                        </a:rPr>
                        <a:t>Le TC est une pathologie de l’adulte jeune</a:t>
                      </a:r>
                      <a:endParaRPr lang="fr-FR" b="1" cap="all" spc="7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2680400"/>
                  </a:ext>
                </a:extLst>
              </a:tr>
            </a:tbl>
          </a:graphicData>
        </a:graphic>
      </p:graphicFrame>
    </p:spTree>
    <p:extLst>
      <p:ext uri="{BB962C8B-B14F-4D97-AF65-F5344CB8AC3E}">
        <p14:creationId xmlns:p14="http://schemas.microsoft.com/office/powerpoint/2010/main" val="1118220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90">
          <a:fgClr>
            <a:schemeClr val="bg2"/>
          </a:fgClr>
          <a:bgClr>
            <a:schemeClr val="bg1"/>
          </a:bgClr>
        </a:patt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2CAE6A9-7B04-924B-B623-3F24DC50A687}"/>
              </a:ext>
            </a:extLst>
          </p:cNvPr>
          <p:cNvSpPr>
            <a:spLocks noGrp="1"/>
          </p:cNvSpPr>
          <p:nvPr>
            <p:ph idx="1"/>
          </p:nvPr>
        </p:nvSpPr>
        <p:spPr>
          <a:xfrm>
            <a:off x="1382617" y="468216"/>
            <a:ext cx="9601200" cy="4460044"/>
          </a:xfrm>
        </p:spPr>
        <p:txBody>
          <a:bodyPr>
            <a:normAutofit fontScale="25000" lnSpcReduction="20000"/>
          </a:bodyPr>
          <a:lstStyle/>
          <a:p>
            <a:pPr>
              <a:lnSpc>
                <a:spcPct val="120000"/>
              </a:lnSpc>
              <a:buFont typeface="Wingdings" pitchFamily="2" charset="2"/>
              <a:buChar char="q"/>
            </a:pPr>
            <a:r>
              <a:rPr lang="fr-FR" sz="12800" b="1" dirty="0">
                <a:solidFill>
                  <a:srgbClr val="FF0000"/>
                </a:solidFill>
                <a:latin typeface="Times New Roman" panose="02020603050405020304" pitchFamily="18" charset="0"/>
                <a:cs typeface="Times New Roman" panose="02020603050405020304" pitchFamily="18" charset="0"/>
              </a:rPr>
              <a:t>Physiopathologie:</a:t>
            </a:r>
            <a:r>
              <a:rPr lang="fr-FR" sz="12800" dirty="0">
                <a:solidFill>
                  <a:srgbClr val="FF0000"/>
                </a:solidFill>
                <a:latin typeface="Times New Roman" panose="02020603050405020304" pitchFamily="18" charset="0"/>
                <a:cs typeface="Times New Roman" panose="02020603050405020304" pitchFamily="18" charset="0"/>
              </a:rPr>
              <a:t> </a:t>
            </a:r>
          </a:p>
          <a:p>
            <a:pPr marL="0" indent="0">
              <a:lnSpc>
                <a:spcPct val="120000"/>
              </a:lnSpc>
              <a:buNone/>
            </a:pPr>
            <a:r>
              <a:rPr lang="fr-FR" sz="8000" dirty="0">
                <a:solidFill>
                  <a:schemeClr val="tx1"/>
                </a:solidFill>
                <a:latin typeface="Times New Roman" panose="02020603050405020304" pitchFamily="18" charset="0"/>
                <a:cs typeface="Times New Roman" panose="02020603050405020304" pitchFamily="18" charset="0"/>
              </a:rPr>
              <a:t>A</a:t>
            </a:r>
            <a:r>
              <a:rPr lang="fr-FR" sz="8000" dirty="0">
                <a:latin typeface="Times New Roman" panose="02020603050405020304" pitchFamily="18" charset="0"/>
                <a:cs typeface="Times New Roman" panose="02020603050405020304" pitchFamily="18" charset="0"/>
              </a:rPr>
              <a:t>pparition de l’HIS liée aux désordres neurohormonaux de l’agression aigue, avec :  </a:t>
            </a:r>
          </a:p>
          <a:p>
            <a:pPr>
              <a:lnSpc>
                <a:spcPct val="120000"/>
              </a:lnSpc>
              <a:buFont typeface="Wingdings" pitchFamily="2" charset="2"/>
              <a:buChar char="Ø"/>
            </a:pPr>
            <a:r>
              <a:rPr lang="fr-FR" sz="8000" u="sng" dirty="0">
                <a:solidFill>
                  <a:schemeClr val="tx1"/>
                </a:solidFill>
                <a:latin typeface="Times New Roman" panose="02020603050405020304" pitchFamily="18" charset="0"/>
                <a:cs typeface="Times New Roman" panose="02020603050405020304" pitchFamily="18" charset="0"/>
              </a:rPr>
              <a:t>Trouble du métabolisme glucidique</a:t>
            </a:r>
            <a:r>
              <a:rPr lang="fr-FR" sz="8000" dirty="0">
                <a:latin typeface="Times New Roman" panose="02020603050405020304" pitchFamily="18" charset="0"/>
                <a:cs typeface="Times New Roman" panose="02020603050405020304" pitchFamily="18" charset="0"/>
              </a:rPr>
              <a:t>: </a:t>
            </a:r>
          </a:p>
          <a:p>
            <a:pPr marL="0" indent="0">
              <a:lnSpc>
                <a:spcPct val="120000"/>
              </a:lnSpc>
              <a:buNone/>
            </a:pPr>
            <a:r>
              <a:rPr lang="fr-FR" sz="8000" b="1" dirty="0">
                <a:latin typeface="Times New Roman" panose="02020603050405020304" pitchFamily="18" charset="0"/>
                <a:cs typeface="Times New Roman" panose="02020603050405020304" pitchFamily="18" charset="0"/>
              </a:rPr>
              <a:t>      Augmentation de production de glucose </a:t>
            </a:r>
            <a:r>
              <a:rPr lang="fr-FR" sz="8000" dirty="0">
                <a:latin typeface="Times New Roman" panose="02020603050405020304" pitchFamily="18" charset="0"/>
                <a:cs typeface="Times New Roman" panose="02020603050405020304" pitchFamily="18" charset="0"/>
              </a:rPr>
              <a:t>et </a:t>
            </a:r>
            <a:r>
              <a:rPr lang="fr-FR" sz="8000" b="1" dirty="0">
                <a:latin typeface="Times New Roman" panose="02020603050405020304" pitchFamily="18" charset="0"/>
                <a:cs typeface="Times New Roman" panose="02020603050405020304" pitchFamily="18" charset="0"/>
              </a:rPr>
              <a:t>insulinorésistance</a:t>
            </a:r>
            <a:r>
              <a:rPr lang="fr-FR" sz="8000" dirty="0">
                <a:latin typeface="Times New Roman" panose="02020603050405020304" pitchFamily="18" charset="0"/>
                <a:cs typeface="Times New Roman" panose="02020603050405020304" pitchFamily="18" charset="0"/>
              </a:rPr>
              <a:t> </a:t>
            </a:r>
          </a:p>
          <a:p>
            <a:pPr>
              <a:lnSpc>
                <a:spcPct val="120000"/>
              </a:lnSpc>
              <a:buFont typeface="Wingdings" pitchFamily="2" charset="2"/>
              <a:buChar char="Ø"/>
            </a:pPr>
            <a:r>
              <a:rPr lang="fr-FR" sz="8000" u="sng" dirty="0">
                <a:latin typeface="Times New Roman" panose="02020603050405020304" pitchFamily="18" charset="0"/>
                <a:cs typeface="Times New Roman" panose="02020603050405020304" pitchFamily="18" charset="0"/>
              </a:rPr>
              <a:t>Pathogénie</a:t>
            </a:r>
            <a:r>
              <a:rPr lang="fr-FR" sz="8000" dirty="0">
                <a:latin typeface="Times New Roman" panose="02020603050405020304" pitchFamily="18" charset="0"/>
                <a:cs typeface="Times New Roman" panose="02020603050405020304" pitchFamily="18" charset="0"/>
              </a:rPr>
              <a:t>: </a:t>
            </a:r>
          </a:p>
          <a:p>
            <a:pPr marL="0" indent="0">
              <a:lnSpc>
                <a:spcPct val="120000"/>
              </a:lnSpc>
              <a:buNone/>
            </a:pPr>
            <a:r>
              <a:rPr lang="fr-FR" sz="8000" dirty="0">
                <a:latin typeface="Times New Roman" panose="02020603050405020304" pitchFamily="18" charset="0"/>
                <a:cs typeface="Times New Roman" panose="02020603050405020304" pitchFamily="18" charset="0"/>
              </a:rPr>
              <a:t>      Interaction hormones de stress (adrénaline, noradrénaline, cortisol, glucagon) et médiateurs de l’inflammation (cytokines) </a:t>
            </a:r>
          </a:p>
          <a:p>
            <a:pPr>
              <a:lnSpc>
                <a:spcPct val="120000"/>
              </a:lnSpc>
              <a:buFont typeface="Wingdings" pitchFamily="2" charset="2"/>
              <a:buChar char="q"/>
            </a:pPr>
            <a:r>
              <a:rPr lang="fr-FR" sz="12800" b="1" dirty="0">
                <a:solidFill>
                  <a:srgbClr val="FF0000"/>
                </a:solidFill>
                <a:latin typeface="Times New Roman" panose="02020603050405020304" pitchFamily="18" charset="0"/>
                <a:cs typeface="Times New Roman" panose="02020603050405020304" pitchFamily="18" charset="0"/>
              </a:rPr>
              <a:t>Les conséquences cérébrales:</a:t>
            </a:r>
          </a:p>
          <a:p>
            <a:pPr>
              <a:lnSpc>
                <a:spcPct val="120000"/>
              </a:lnSpc>
              <a:buFont typeface="Wingdings" pitchFamily="2" charset="2"/>
              <a:buChar char="Ø"/>
            </a:pPr>
            <a:r>
              <a:rPr lang="fr-FR" sz="8000" dirty="0">
                <a:latin typeface="Times New Roman" panose="02020603050405020304" pitchFamily="18" charset="0"/>
                <a:cs typeface="Times New Roman" panose="02020603050405020304" pitchFamily="18" charset="0"/>
              </a:rPr>
              <a:t>aggravation des lésions cérébrales initiales: extension de l’ischémie, œdème cérébral et augmentation du volume des contusions </a:t>
            </a:r>
          </a:p>
          <a:p>
            <a:pPr marL="0" indent="0">
              <a:buNone/>
            </a:pPr>
            <a:endParaRPr lang="fr-FR" dirty="0"/>
          </a:p>
          <a:p>
            <a:endParaRPr lang="fr-FR" dirty="0"/>
          </a:p>
        </p:txBody>
      </p:sp>
    </p:spTree>
    <p:extLst>
      <p:ext uri="{BB962C8B-B14F-4D97-AF65-F5344CB8AC3E}">
        <p14:creationId xmlns:p14="http://schemas.microsoft.com/office/powerpoint/2010/main" val="11226959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46918738-6F82-2542-955B-998A4F651915}"/>
              </a:ext>
            </a:extLst>
          </p:cNvPr>
          <p:cNvSpPr>
            <a:spLocks noGrp="1"/>
          </p:cNvSpPr>
          <p:nvPr>
            <p:ph type="title"/>
          </p:nvPr>
        </p:nvSpPr>
        <p:spPr>
          <a:xfrm>
            <a:off x="1395350" y="210787"/>
            <a:ext cx="9601200" cy="988621"/>
          </a:xfrm>
        </p:spPr>
        <p:txBody>
          <a:bodyPr>
            <a:normAutofit fontScale="90000"/>
          </a:bodyPr>
          <a:lstStyle/>
          <a:p>
            <a:pPr algn="ctr"/>
            <a:r>
              <a:rPr lang="fr-FR" sz="3100" b="1" cap="all" dirty="0">
                <a:solidFill>
                  <a:srgbClr val="FF0000"/>
                </a:solidFill>
                <a:latin typeface="Times New Roman" panose="02020603050405020304" pitchFamily="18" charset="0"/>
                <a:cs typeface="Times New Roman" panose="02020603050405020304" pitchFamily="18" charset="0"/>
              </a:rPr>
              <a:t>I- Caractéristiques de la cohorte et valeur pronostique</a:t>
            </a:r>
            <a:br>
              <a:rPr lang="fr-FR" b="1" cap="all" dirty="0"/>
            </a:br>
            <a:br>
              <a:rPr lang="fr-FR" b="1" cap="all" dirty="0"/>
            </a:br>
            <a:br>
              <a:rPr lang="fr-FR" b="1" cap="all" dirty="0"/>
            </a:br>
            <a:br>
              <a:rPr lang="fr-FR" b="1" cap="all" dirty="0"/>
            </a:br>
            <a:br>
              <a:rPr lang="fr-FR" b="1" cap="all" dirty="0"/>
            </a:br>
            <a:endParaRPr lang="fr-FR" dirty="0"/>
          </a:p>
        </p:txBody>
      </p:sp>
      <p:sp>
        <p:nvSpPr>
          <p:cNvPr id="6" name="Rectangle 5">
            <a:extLst>
              <a:ext uri="{FF2B5EF4-FFF2-40B4-BE49-F238E27FC236}">
                <a16:creationId xmlns:a16="http://schemas.microsoft.com/office/drawing/2014/main" id="{4EDBF92C-0540-7B48-86D0-5987AC119FFD}"/>
              </a:ext>
            </a:extLst>
          </p:cNvPr>
          <p:cNvSpPr/>
          <p:nvPr/>
        </p:nvSpPr>
        <p:spPr>
          <a:xfrm>
            <a:off x="1054074" y="1224186"/>
            <a:ext cx="10776030" cy="3777957"/>
          </a:xfrm>
          <a:prstGeom prst="rect">
            <a:avLst/>
          </a:prstGeom>
        </p:spPr>
        <p:txBody>
          <a:bodyPr wrap="square">
            <a:spAutoFit/>
          </a:bodyPr>
          <a:lstStyle/>
          <a:p>
            <a:pPr algn="just">
              <a:spcBef>
                <a:spcPts val="1100"/>
              </a:spcBef>
              <a:spcAft>
                <a:spcPts val="0"/>
              </a:spcAft>
            </a:pPr>
            <a:r>
              <a:rPr lang="fr-FR"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L’AGE </a:t>
            </a:r>
          </a:p>
          <a:p>
            <a:pPr algn="just">
              <a:spcBef>
                <a:spcPts val="1100"/>
              </a:spcBef>
              <a:spcAft>
                <a:spcPts val="0"/>
              </a:spcAft>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Valeur pronostique :</a:t>
            </a:r>
            <a:r>
              <a:rPr lang="fr-FR" b="1" dirty="0">
                <a:solidFill>
                  <a:srgbClr val="0070C0"/>
                </a:solidFill>
                <a:ea typeface="Calibri" panose="020F0502020204030204" pitchFamily="34" charset="0"/>
              </a:rPr>
              <a:t> </a:t>
            </a:r>
            <a:r>
              <a:rPr lang="fr-FR" dirty="0">
                <a:solidFill>
                  <a:srgbClr val="0070C0"/>
                </a:solidFill>
                <a:latin typeface="Times New Roman" panose="02020603050405020304" pitchFamily="18" charset="0"/>
                <a:ea typeface="Calibri" panose="020F0502020204030204" pitchFamily="34" charset="0"/>
              </a:rPr>
              <a:t>                                                                                                                                                                                 </a:t>
            </a:r>
          </a:p>
          <a:p>
            <a:pPr marL="285750" indent="-285750" algn="just">
              <a:spcBef>
                <a:spcPts val="1100"/>
              </a:spcBef>
              <a:spcAft>
                <a:spcPts val="0"/>
              </a:spcAft>
              <a:buFont typeface="Wingdings" pitchFamily="2" charset="2"/>
              <a:buChar char="ü"/>
            </a:pPr>
            <a:endParaRPr lang="fr-FR" sz="1600" b="1" dirty="0">
              <a:solidFill>
                <a:srgbClr val="0070C0"/>
              </a:solidFill>
              <a:ea typeface="Calibri" panose="020F0502020204030204" pitchFamily="34" charset="0"/>
            </a:endParaRPr>
          </a:p>
          <a:p>
            <a:pPr marL="285750" indent="-285750" algn="just">
              <a:spcBef>
                <a:spcPts val="1100"/>
              </a:spcBef>
              <a:spcAft>
                <a:spcPts val="0"/>
              </a:spcAft>
              <a:buFont typeface="Wingdings" pitchFamily="2" charset="2"/>
              <a:buChar char="ü"/>
            </a:pPr>
            <a:r>
              <a:rPr lang="fr-FR" sz="16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Bartlomiej</a:t>
            </a:r>
            <a:r>
              <a:rPr lang="fr-FR" sz="1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[83] avait démontré une association qui apparait nettement après 40 ans, pour devenir très importante au-delà de 60 ans. Il avait lié ce mauvais pronostic à l’existence plus fréquente chez le sujet âgé de comorbidités associées et à la rigidité vasculaire. </a:t>
            </a:r>
            <a:endParaRPr lang="fr-FR" sz="1600" dirty="0">
              <a:latin typeface="Times New Roman" panose="02020603050405020304" pitchFamily="18" charset="0"/>
              <a:cs typeface="Times New Roman" panose="02020603050405020304" pitchFamily="18" charset="0"/>
            </a:endParaRPr>
          </a:p>
          <a:p>
            <a:pPr marL="285750" indent="-285750" algn="just">
              <a:lnSpc>
                <a:spcPct val="150000"/>
              </a:lnSpc>
              <a:spcAft>
                <a:spcPts val="0"/>
              </a:spcAft>
              <a:buFont typeface="Wingdings" pitchFamily="2" charset="2"/>
              <a:buChar char="ü"/>
            </a:pPr>
            <a:r>
              <a:rPr lang="fr-FR" sz="1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Etude CRASH </a:t>
            </a:r>
            <a:r>
              <a:rPr lang="fr-FR"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[81], l'âge était retrouvé , dans les deux modèles d’ajustements, comme facteur prédictif de mortalité à J14 et à 6 mois. </a:t>
            </a:r>
          </a:p>
          <a:p>
            <a:pPr marL="285750" indent="-285750" algn="just">
              <a:lnSpc>
                <a:spcPct val="150000"/>
              </a:lnSpc>
              <a:spcAft>
                <a:spcPts val="0"/>
              </a:spcAft>
              <a:buFont typeface="Wingdings" pitchFamily="2" charset="2"/>
              <a:buChar char="ü"/>
            </a:pPr>
            <a:r>
              <a:rPr lang="fr-FR" sz="1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Etude IMPACT </a:t>
            </a:r>
            <a:r>
              <a:rPr lang="fr-FR"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[82], basée sur la conception de modèles prédictifs de mauvais devenir à 6 mois, l’âge était un facteur de mauvais devenir neurologique à 6 mois en analyse univariée</a:t>
            </a:r>
            <a:endParaRPr lang="fr-FR" sz="1600" dirty="0">
              <a:latin typeface="Times New Roman" panose="02020603050405020304" pitchFamily="18" charset="0"/>
              <a:cs typeface="Times New Roman" panose="02020603050405020304" pitchFamily="18" charset="0"/>
            </a:endParaRPr>
          </a:p>
          <a:p>
            <a:pPr marL="285750" indent="-285750">
              <a:buFont typeface="Wingdings" pitchFamily="2" charset="2"/>
              <a:buChar char="ü"/>
            </a:pPr>
            <a:r>
              <a:rPr lang="fr-FR" sz="1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Notre étude:</a:t>
            </a:r>
            <a:endParaRPr lang="fr-FR" sz="1600" dirty="0">
              <a:latin typeface="Times New Roman" panose="02020603050405020304" pitchFamily="18" charset="0"/>
              <a:cs typeface="Times New Roman" panose="02020603050405020304" pitchFamily="18" charset="0"/>
            </a:endParaRPr>
          </a:p>
        </p:txBody>
      </p:sp>
      <p:graphicFrame>
        <p:nvGraphicFramePr>
          <p:cNvPr id="7" name="Tableau 6">
            <a:extLst>
              <a:ext uri="{FF2B5EF4-FFF2-40B4-BE49-F238E27FC236}">
                <a16:creationId xmlns:a16="http://schemas.microsoft.com/office/drawing/2014/main" id="{FFA141E8-FBC7-ED48-AAD6-976314517779}"/>
              </a:ext>
            </a:extLst>
          </p:cNvPr>
          <p:cNvGraphicFramePr>
            <a:graphicFrameLocks noGrp="1"/>
          </p:cNvGraphicFramePr>
          <p:nvPr>
            <p:extLst>
              <p:ext uri="{D42A27DB-BD31-4B8C-83A1-F6EECF244321}">
                <p14:modId xmlns:p14="http://schemas.microsoft.com/office/powerpoint/2010/main" val="644067065"/>
              </p:ext>
            </p:extLst>
          </p:nvPr>
        </p:nvGraphicFramePr>
        <p:xfrm>
          <a:off x="1128156" y="4923521"/>
          <a:ext cx="5937662" cy="1709016"/>
        </p:xfrm>
        <a:graphic>
          <a:graphicData uri="http://schemas.openxmlformats.org/drawingml/2006/table">
            <a:tbl>
              <a:tblPr firstRow="1" bandRow="1">
                <a:tableStyleId>{5C22544A-7EE6-4342-B048-85BDC9FD1C3A}</a:tableStyleId>
              </a:tblPr>
              <a:tblGrid>
                <a:gridCol w="1698171">
                  <a:extLst>
                    <a:ext uri="{9D8B030D-6E8A-4147-A177-3AD203B41FA5}">
                      <a16:colId xmlns:a16="http://schemas.microsoft.com/office/drawing/2014/main" val="1479599838"/>
                    </a:ext>
                  </a:extLst>
                </a:gridCol>
                <a:gridCol w="1555668">
                  <a:extLst>
                    <a:ext uri="{9D8B030D-6E8A-4147-A177-3AD203B41FA5}">
                      <a16:colId xmlns:a16="http://schemas.microsoft.com/office/drawing/2014/main" val="1314513466"/>
                    </a:ext>
                  </a:extLst>
                </a:gridCol>
                <a:gridCol w="1496291">
                  <a:extLst>
                    <a:ext uri="{9D8B030D-6E8A-4147-A177-3AD203B41FA5}">
                      <a16:colId xmlns:a16="http://schemas.microsoft.com/office/drawing/2014/main" val="4292413119"/>
                    </a:ext>
                  </a:extLst>
                </a:gridCol>
                <a:gridCol w="1187532">
                  <a:extLst>
                    <a:ext uri="{9D8B030D-6E8A-4147-A177-3AD203B41FA5}">
                      <a16:colId xmlns:a16="http://schemas.microsoft.com/office/drawing/2014/main" val="1865192679"/>
                    </a:ext>
                  </a:extLst>
                </a:gridCol>
              </a:tblGrid>
              <a:tr h="344893">
                <a:tc>
                  <a:txBody>
                    <a:bodyPr/>
                    <a:lstStyle/>
                    <a:p>
                      <a:endParaRPr lang="fr-FR" sz="1600" dirty="0">
                        <a:latin typeface="Times New Roman" panose="02020603050405020304" pitchFamily="18" charset="0"/>
                        <a:cs typeface="Times New Roman" panose="02020603050405020304" pitchFamily="18" charset="0"/>
                      </a:endParaRPr>
                    </a:p>
                  </a:txBody>
                  <a:tcPr/>
                </a:tc>
                <a:tc gridSpan="2">
                  <a:txBody>
                    <a:bodyPr/>
                    <a:lstStyle/>
                    <a:p>
                      <a:pPr algn="ctr"/>
                      <a:r>
                        <a:rPr lang="fr-FR" sz="1600" dirty="0">
                          <a:latin typeface="Times New Roman" panose="02020603050405020304" pitchFamily="18" charset="0"/>
                          <a:cs typeface="Times New Roman" panose="02020603050405020304" pitchFamily="18" charset="0"/>
                        </a:rPr>
                        <a:t>Décès</a:t>
                      </a:r>
                    </a:p>
                  </a:txBody>
                  <a:tcPr/>
                </a:tc>
                <a:tc hMerge="1">
                  <a:txBody>
                    <a:bodyPr/>
                    <a:lstStyle/>
                    <a:p>
                      <a:endParaRPr lang="fr-FR" dirty="0"/>
                    </a:p>
                  </a:txBody>
                  <a:tcPr/>
                </a:tc>
                <a:tc>
                  <a:txBody>
                    <a:bodyPr/>
                    <a:lstStyle/>
                    <a:p>
                      <a:endParaRPr lang="fr-FR" sz="1600" dirty="0"/>
                    </a:p>
                  </a:txBody>
                  <a:tcPr/>
                </a:tc>
                <a:extLst>
                  <a:ext uri="{0D108BD9-81ED-4DB2-BD59-A6C34878D82A}">
                    <a16:rowId xmlns:a16="http://schemas.microsoft.com/office/drawing/2014/main" val="299493039"/>
                  </a:ext>
                </a:extLst>
              </a:tr>
              <a:tr h="243221">
                <a:tc>
                  <a:txBody>
                    <a:bodyPr/>
                    <a:lstStyle/>
                    <a:p>
                      <a:pPr algn="ctr">
                        <a:lnSpc>
                          <a:spcPct val="115000"/>
                        </a:lnSpc>
                        <a:spcBef>
                          <a:spcPts val="1000"/>
                        </a:spcBef>
                        <a:spcAft>
                          <a:spcPts val="0"/>
                        </a:spcAft>
                      </a:pPr>
                      <a:r>
                        <a:rPr lang="fr-FR"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FDR</a:t>
                      </a:r>
                    </a:p>
                  </a:txBody>
                  <a:tcPr marL="68580" marR="68580" marT="0" marB="0"/>
                </a:tc>
                <a:tc>
                  <a:txBody>
                    <a:bodyPr/>
                    <a:lstStyle/>
                    <a:p>
                      <a:pPr algn="ctr">
                        <a:lnSpc>
                          <a:spcPct val="115000"/>
                        </a:lnSpc>
                        <a:spcBef>
                          <a:spcPts val="1000"/>
                        </a:spcBef>
                        <a:spcAft>
                          <a:spcPts val="0"/>
                        </a:spcAft>
                      </a:pPr>
                      <a:r>
                        <a:rPr lang="fr-FR"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OUI</a:t>
                      </a:r>
                    </a:p>
                  </a:txBody>
                  <a:tcPr marL="68580" marR="68580" marT="0" marB="0"/>
                </a:tc>
                <a:tc>
                  <a:txBody>
                    <a:bodyPr/>
                    <a:lstStyle/>
                    <a:p>
                      <a:pPr algn="ctr">
                        <a:lnSpc>
                          <a:spcPct val="115000"/>
                        </a:lnSpc>
                        <a:spcBef>
                          <a:spcPts val="1000"/>
                        </a:spcBef>
                        <a:spcAft>
                          <a:spcPts val="0"/>
                        </a:spcAft>
                      </a:pPr>
                      <a:r>
                        <a:rPr lang="fr-FR" sz="1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NON</a:t>
                      </a:r>
                      <a:endPar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1000"/>
                        </a:spcBef>
                        <a:spcAft>
                          <a:spcPts val="0"/>
                        </a:spcAft>
                      </a:pPr>
                      <a:r>
                        <a:rPr lang="fr-FR" sz="14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t>
                      </a:r>
                      <a:endParaRPr lang="fr-FR" sz="1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75423626"/>
                  </a:ext>
                </a:extLst>
              </a:tr>
              <a:tr h="1120902">
                <a:tc>
                  <a:txBody>
                    <a:bodyPr/>
                    <a:lstStyle/>
                    <a:p>
                      <a:r>
                        <a:rPr lang="en-US" sz="1600" kern="1200" dirty="0">
                          <a:solidFill>
                            <a:srgbClr val="FF0000"/>
                          </a:solidFill>
                          <a:effectLst/>
                          <a:latin typeface="Times New Roman" panose="02020603050405020304" pitchFamily="18" charset="0"/>
                          <a:ea typeface="+mn-ea"/>
                          <a:cs typeface="Times New Roman" panose="02020603050405020304" pitchFamily="18" charset="0"/>
                        </a:rPr>
                        <a:t>Age</a:t>
                      </a:r>
                      <a:r>
                        <a:rPr lang="en-US" sz="1600" kern="1200" dirty="0">
                          <a:solidFill>
                            <a:schemeClr val="tx2"/>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tx2"/>
                          </a:solidFill>
                          <a:effectLst/>
                          <a:latin typeface="Times New Roman" panose="02020603050405020304" pitchFamily="18" charset="0"/>
                          <a:ea typeface="+mn-ea"/>
                          <a:cs typeface="Times New Roman" panose="02020603050405020304" pitchFamily="18" charset="0"/>
                        </a:rPr>
                        <a:t>moy</a:t>
                      </a:r>
                      <a:r>
                        <a:rPr lang="en-US" sz="1600" kern="1200" dirty="0">
                          <a:solidFill>
                            <a:schemeClr val="tx2"/>
                          </a:solidFill>
                          <a:effectLst/>
                          <a:latin typeface="Times New Roman" panose="02020603050405020304" pitchFamily="18" charset="0"/>
                          <a:ea typeface="+mn-ea"/>
                          <a:cs typeface="Times New Roman" panose="02020603050405020304" pitchFamily="18" charset="0"/>
                        </a:rPr>
                        <a:t>, </a:t>
                      </a:r>
                      <a:r>
                        <a:rPr lang="en-US" sz="1600" kern="1200" dirty="0" err="1">
                          <a:solidFill>
                            <a:schemeClr val="tx2"/>
                          </a:solidFill>
                          <a:effectLst/>
                          <a:latin typeface="Times New Roman" panose="02020603050405020304" pitchFamily="18" charset="0"/>
                          <a:ea typeface="+mn-ea"/>
                          <a:cs typeface="Times New Roman" panose="02020603050405020304" pitchFamily="18" charset="0"/>
                        </a:rPr>
                        <a:t>sd</a:t>
                      </a:r>
                      <a:endParaRPr lang="fr-FR" sz="1600" kern="1200" dirty="0">
                        <a:solidFill>
                          <a:schemeClr val="tx2"/>
                        </a:solidFill>
                        <a:effectLst/>
                        <a:latin typeface="Times New Roman" panose="02020603050405020304" pitchFamily="18" charset="0"/>
                        <a:ea typeface="+mn-ea"/>
                        <a:cs typeface="Times New Roman" panose="02020603050405020304" pitchFamily="18" charset="0"/>
                      </a:endParaRPr>
                    </a:p>
                    <a:p>
                      <a:r>
                        <a:rPr lang="en-US" sz="1600" kern="1200" dirty="0">
                          <a:solidFill>
                            <a:srgbClr val="FF0000"/>
                          </a:solidFill>
                          <a:effectLst/>
                          <a:latin typeface="Times New Roman" panose="02020603050405020304" pitchFamily="18" charset="0"/>
                          <a:ea typeface="+mn-ea"/>
                          <a:cs typeface="Times New Roman" panose="02020603050405020304" pitchFamily="18" charset="0"/>
                        </a:rPr>
                        <a:t>&gt; 65 </a:t>
                      </a:r>
                      <a:r>
                        <a:rPr lang="en-US" sz="1600" kern="1200" dirty="0" err="1">
                          <a:solidFill>
                            <a:srgbClr val="FF0000"/>
                          </a:solidFill>
                          <a:effectLst/>
                          <a:latin typeface="Times New Roman" panose="02020603050405020304" pitchFamily="18" charset="0"/>
                          <a:ea typeface="+mn-ea"/>
                          <a:cs typeface="Times New Roman" panose="02020603050405020304" pitchFamily="18" charset="0"/>
                        </a:rPr>
                        <a:t>ans</a:t>
                      </a:r>
                      <a:r>
                        <a:rPr lang="en-US" sz="1600" kern="1200" dirty="0">
                          <a:solidFill>
                            <a:schemeClr val="tx2"/>
                          </a:solidFill>
                          <a:effectLst/>
                          <a:latin typeface="Times New Roman" panose="02020603050405020304" pitchFamily="18" charset="0"/>
                          <a:ea typeface="+mn-ea"/>
                          <a:cs typeface="Times New Roman" panose="02020603050405020304" pitchFamily="18" charset="0"/>
                        </a:rPr>
                        <a:t>, n (%)</a:t>
                      </a:r>
                      <a:endParaRPr lang="fr-FR" sz="1600" dirty="0">
                        <a:effectLst/>
                        <a:latin typeface="Times New Roman" panose="02020603050405020304" pitchFamily="18" charset="0"/>
                        <a:cs typeface="Times New Roman" panose="02020603050405020304" pitchFamily="18" charset="0"/>
                      </a:endParaRPr>
                    </a:p>
                    <a:p>
                      <a:endParaRPr lang="fr-FR" sz="1600" dirty="0">
                        <a:latin typeface="Times New Roman" panose="02020603050405020304" pitchFamily="18" charset="0"/>
                        <a:cs typeface="Times New Roman" panose="02020603050405020304" pitchFamily="18" charset="0"/>
                      </a:endParaRPr>
                    </a:p>
                  </a:txBody>
                  <a:tcPr/>
                </a:tc>
                <a:tc>
                  <a:txBody>
                    <a:bodyPr/>
                    <a:lstStyle/>
                    <a:p>
                      <a:r>
                        <a:rPr lang="fr-FR" sz="1600" kern="1200" dirty="0">
                          <a:solidFill>
                            <a:srgbClr val="0070C0"/>
                          </a:solidFill>
                          <a:effectLst/>
                          <a:latin typeface="Times New Roman" panose="02020603050405020304" pitchFamily="18" charset="0"/>
                          <a:ea typeface="+mn-ea"/>
                          <a:cs typeface="Times New Roman" panose="02020603050405020304" pitchFamily="18" charset="0"/>
                        </a:rPr>
                        <a:t>46.96±20.67</a:t>
                      </a:r>
                    </a:p>
                    <a:p>
                      <a:r>
                        <a:rPr lang="fr-FR" sz="1600" kern="1200" dirty="0">
                          <a:solidFill>
                            <a:srgbClr val="0070C0"/>
                          </a:solidFill>
                          <a:effectLst/>
                          <a:latin typeface="Times New Roman" panose="02020603050405020304" pitchFamily="18" charset="0"/>
                          <a:ea typeface="+mn-ea"/>
                          <a:cs typeface="Times New Roman" panose="02020603050405020304" pitchFamily="18" charset="0"/>
                        </a:rPr>
                        <a:t>16 (94.1)</a:t>
                      </a:r>
                    </a:p>
                    <a:p>
                      <a:endParaRPr lang="fr-FR" sz="1600" kern="1200" dirty="0">
                        <a:solidFill>
                          <a:srgbClr val="0070C0"/>
                        </a:solidFill>
                        <a:effectLst/>
                        <a:latin typeface="Times New Roman" panose="02020603050405020304" pitchFamily="18" charset="0"/>
                        <a:ea typeface="+mn-ea"/>
                        <a:cs typeface="Times New Roman" panose="02020603050405020304" pitchFamily="18" charset="0"/>
                      </a:endParaRPr>
                    </a:p>
                    <a:p>
                      <a:endParaRPr lang="fr-FR" sz="1600"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fr-FR" sz="1600" kern="1200" dirty="0">
                          <a:solidFill>
                            <a:srgbClr val="0070C0"/>
                          </a:solidFill>
                          <a:effectLst/>
                          <a:latin typeface="Times New Roman" panose="02020603050405020304" pitchFamily="18" charset="0"/>
                          <a:ea typeface="+mn-ea"/>
                          <a:cs typeface="Times New Roman" panose="02020603050405020304" pitchFamily="18" charset="0"/>
                        </a:rPr>
                        <a:t>34.70±11.57</a:t>
                      </a:r>
                    </a:p>
                    <a:p>
                      <a:r>
                        <a:rPr lang="fr-FR" sz="1600" kern="1200" dirty="0">
                          <a:solidFill>
                            <a:srgbClr val="0070C0"/>
                          </a:solidFill>
                          <a:effectLst/>
                          <a:latin typeface="Times New Roman" panose="02020603050405020304" pitchFamily="18" charset="0"/>
                          <a:ea typeface="+mn-ea"/>
                          <a:cs typeface="Times New Roman" panose="02020603050405020304" pitchFamily="18" charset="0"/>
                        </a:rPr>
                        <a:t>1 (5.9)</a:t>
                      </a:r>
                    </a:p>
                    <a:p>
                      <a:endParaRPr lang="fr-FR" sz="1600" kern="1200" dirty="0">
                        <a:solidFill>
                          <a:srgbClr val="0070C0"/>
                        </a:solidFill>
                        <a:effectLst/>
                        <a:latin typeface="Times New Roman" panose="02020603050405020304" pitchFamily="18" charset="0"/>
                        <a:ea typeface="+mn-ea"/>
                        <a:cs typeface="Times New Roman" panose="02020603050405020304" pitchFamily="18" charset="0"/>
                      </a:endParaRPr>
                    </a:p>
                    <a:p>
                      <a:endParaRPr lang="fr-FR" sz="1600" dirty="0">
                        <a:solidFill>
                          <a:srgbClr val="0070C0"/>
                        </a:solidFill>
                        <a:latin typeface="Times New Roman" panose="02020603050405020304" pitchFamily="18" charset="0"/>
                        <a:cs typeface="Times New Roman" panose="02020603050405020304" pitchFamily="18" charset="0"/>
                      </a:endParaRPr>
                    </a:p>
                  </a:txBody>
                  <a:tcPr/>
                </a:tc>
                <a:tc>
                  <a:txBody>
                    <a:bodyPr/>
                    <a:lstStyle/>
                    <a:p>
                      <a:r>
                        <a:rPr lang="fr-FR" sz="1600" kern="1200" dirty="0">
                          <a:solidFill>
                            <a:srgbClr val="FF0000"/>
                          </a:solidFill>
                          <a:effectLst/>
                          <a:latin typeface="Times New Roman" panose="02020603050405020304" pitchFamily="18" charset="0"/>
                          <a:ea typeface="+mn-ea"/>
                          <a:cs typeface="Times New Roman" panose="02020603050405020304" pitchFamily="18" charset="0"/>
                        </a:rPr>
                        <a:t>0.0095</a:t>
                      </a:r>
                    </a:p>
                    <a:p>
                      <a:r>
                        <a:rPr lang="fr-FR" sz="1600" kern="1200" dirty="0">
                          <a:solidFill>
                            <a:srgbClr val="FF0000"/>
                          </a:solidFill>
                          <a:effectLst/>
                          <a:latin typeface="Times New Roman" panose="02020603050405020304" pitchFamily="18" charset="0"/>
                          <a:ea typeface="+mn-ea"/>
                          <a:cs typeface="Times New Roman" panose="02020603050405020304" pitchFamily="18" charset="0"/>
                        </a:rPr>
                        <a:t>0.04</a:t>
                      </a:r>
                    </a:p>
                    <a:p>
                      <a:endParaRPr lang="fr-FR"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3342414018"/>
                  </a:ext>
                </a:extLst>
              </a:tr>
            </a:tbl>
          </a:graphicData>
        </a:graphic>
      </p:graphicFrame>
      <p:graphicFrame>
        <p:nvGraphicFramePr>
          <p:cNvPr id="8" name="Tableau 7">
            <a:extLst>
              <a:ext uri="{FF2B5EF4-FFF2-40B4-BE49-F238E27FC236}">
                <a16:creationId xmlns:a16="http://schemas.microsoft.com/office/drawing/2014/main" id="{ADE0E2D0-0FBF-7B4E-B3D3-3D12F3E03DEE}"/>
              </a:ext>
            </a:extLst>
          </p:cNvPr>
          <p:cNvGraphicFramePr>
            <a:graphicFrameLocks noGrp="1"/>
          </p:cNvGraphicFramePr>
          <p:nvPr>
            <p:extLst>
              <p:ext uri="{D42A27DB-BD31-4B8C-83A1-F6EECF244321}">
                <p14:modId xmlns:p14="http://schemas.microsoft.com/office/powerpoint/2010/main" val="2875856113"/>
              </p:ext>
            </p:extLst>
          </p:nvPr>
        </p:nvGraphicFramePr>
        <p:xfrm>
          <a:off x="7279574" y="4953902"/>
          <a:ext cx="4773882" cy="567794"/>
        </p:xfrm>
        <a:graphic>
          <a:graphicData uri="http://schemas.openxmlformats.org/drawingml/2006/table">
            <a:tbl>
              <a:tblPr firstRow="1" firstCol="1" bandRow="1">
                <a:tableStyleId>{5C22544A-7EE6-4342-B048-85BDC9FD1C3A}</a:tableStyleId>
              </a:tblPr>
              <a:tblGrid>
                <a:gridCol w="1389413">
                  <a:extLst>
                    <a:ext uri="{9D8B030D-6E8A-4147-A177-3AD203B41FA5}">
                      <a16:colId xmlns:a16="http://schemas.microsoft.com/office/drawing/2014/main" val="4280755528"/>
                    </a:ext>
                  </a:extLst>
                </a:gridCol>
                <a:gridCol w="843148">
                  <a:extLst>
                    <a:ext uri="{9D8B030D-6E8A-4147-A177-3AD203B41FA5}">
                      <a16:colId xmlns:a16="http://schemas.microsoft.com/office/drawing/2014/main" val="2600812275"/>
                    </a:ext>
                  </a:extLst>
                </a:gridCol>
                <a:gridCol w="817510">
                  <a:extLst>
                    <a:ext uri="{9D8B030D-6E8A-4147-A177-3AD203B41FA5}">
                      <a16:colId xmlns:a16="http://schemas.microsoft.com/office/drawing/2014/main" val="1689472423"/>
                    </a:ext>
                  </a:extLst>
                </a:gridCol>
                <a:gridCol w="805368">
                  <a:extLst>
                    <a:ext uri="{9D8B030D-6E8A-4147-A177-3AD203B41FA5}">
                      <a16:colId xmlns:a16="http://schemas.microsoft.com/office/drawing/2014/main" val="1698287139"/>
                    </a:ext>
                  </a:extLst>
                </a:gridCol>
                <a:gridCol w="918443">
                  <a:extLst>
                    <a:ext uri="{9D8B030D-6E8A-4147-A177-3AD203B41FA5}">
                      <a16:colId xmlns:a16="http://schemas.microsoft.com/office/drawing/2014/main" val="3120605255"/>
                    </a:ext>
                  </a:extLst>
                </a:gridCol>
              </a:tblGrid>
              <a:tr h="283863">
                <a:tc>
                  <a:txBody>
                    <a:bodyPr/>
                    <a:lstStyle/>
                    <a:p>
                      <a:pP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FDR</a:t>
                      </a:r>
                    </a:p>
                  </a:txBody>
                  <a:tcPr marL="67744" marR="67744" marT="0" marB="0"/>
                </a:tc>
                <a:tc>
                  <a:txBody>
                    <a:bodyPr/>
                    <a:lstStyle/>
                    <a:p>
                      <a:pPr algn="ct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OR</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gridSpan="2">
                  <a:txBody>
                    <a:bodyPr/>
                    <a:lstStyle/>
                    <a:p>
                      <a:pPr algn="ct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IC 95%</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hMerge="1">
                  <a:txBody>
                    <a:bodyPr/>
                    <a:lstStyle/>
                    <a:p>
                      <a:endParaRPr lang="fr-FR"/>
                    </a:p>
                  </a:txBody>
                  <a:tcPr/>
                </a:tc>
                <a:tc>
                  <a:txBody>
                    <a:bodyPr/>
                    <a:lstStyle/>
                    <a:p>
                      <a:pPr algn="ctr">
                        <a:lnSpc>
                          <a:spcPct val="115000"/>
                        </a:lnSpc>
                        <a:spcBef>
                          <a:spcPts val="1000"/>
                        </a:spcBef>
                        <a:spcAft>
                          <a:spcPts val="0"/>
                        </a:spcAft>
                      </a:pPr>
                      <a:r>
                        <a:rPr lang="fr-FR" sz="1600" dirty="0">
                          <a:effectLst/>
                          <a:latin typeface="Times New Roman" panose="02020603050405020304" pitchFamily="18" charset="0"/>
                          <a:cs typeface="Times New Roman" panose="02020603050405020304" pitchFamily="18" charset="0"/>
                        </a:rPr>
                        <a:t>P-Value</a:t>
                      </a:r>
                      <a:endParaRPr lang="fr-FR"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extLst>
                  <a:ext uri="{0D108BD9-81ED-4DB2-BD59-A6C34878D82A}">
                    <a16:rowId xmlns:a16="http://schemas.microsoft.com/office/drawing/2014/main" val="3257778569"/>
                  </a:ext>
                </a:extLst>
              </a:tr>
              <a:tr h="283931">
                <a:tc>
                  <a:txBody>
                    <a:bodyPr/>
                    <a:lstStyle/>
                    <a:p>
                      <a:pPr>
                        <a:lnSpc>
                          <a:spcPct val="115000"/>
                        </a:lnSpc>
                        <a:spcBef>
                          <a:spcPts val="1000"/>
                        </a:spcBef>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Âge</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u="sng" dirty="0">
                          <a:solidFill>
                            <a:srgbClr val="FF0000"/>
                          </a:solidFill>
                          <a:effectLst/>
                          <a:latin typeface="Times New Roman" panose="02020603050405020304" pitchFamily="18" charset="0"/>
                          <a:cs typeface="Times New Roman" panose="02020603050405020304" pitchFamily="18" charset="0"/>
                        </a:rPr>
                        <a:t>1.0943</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u="sng" dirty="0">
                          <a:solidFill>
                            <a:srgbClr val="FF0000"/>
                          </a:solidFill>
                          <a:effectLst/>
                          <a:latin typeface="Times New Roman" panose="02020603050405020304" pitchFamily="18" charset="0"/>
                          <a:cs typeface="Times New Roman" panose="02020603050405020304" pitchFamily="18" charset="0"/>
                        </a:rPr>
                        <a:t>1.0311</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u="sng" dirty="0">
                          <a:solidFill>
                            <a:srgbClr val="FF0000"/>
                          </a:solidFill>
                          <a:effectLst/>
                          <a:latin typeface="Times New Roman" panose="02020603050405020304" pitchFamily="18" charset="0"/>
                          <a:cs typeface="Times New Roman" panose="02020603050405020304" pitchFamily="18" charset="0"/>
                        </a:rPr>
                        <a:t>1.1614</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600" u="sng" dirty="0">
                          <a:solidFill>
                            <a:srgbClr val="FF0000"/>
                          </a:solidFill>
                          <a:effectLst/>
                          <a:latin typeface="Times New Roman" panose="02020603050405020304" pitchFamily="18" charset="0"/>
                          <a:cs typeface="Times New Roman" panose="02020603050405020304" pitchFamily="18" charset="0"/>
                        </a:rPr>
                        <a:t>0.0030</a:t>
                      </a:r>
                      <a:endParaRPr lang="fr-FR" sz="11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extLst>
                  <a:ext uri="{0D108BD9-81ED-4DB2-BD59-A6C34878D82A}">
                    <a16:rowId xmlns:a16="http://schemas.microsoft.com/office/drawing/2014/main" val="2164324527"/>
                  </a:ext>
                </a:extLst>
              </a:tr>
            </a:tbl>
          </a:graphicData>
        </a:graphic>
      </p:graphicFrame>
      <p:graphicFrame>
        <p:nvGraphicFramePr>
          <p:cNvPr id="9" name="Tableau 8">
            <a:extLst>
              <a:ext uri="{FF2B5EF4-FFF2-40B4-BE49-F238E27FC236}">
                <a16:creationId xmlns:a16="http://schemas.microsoft.com/office/drawing/2014/main" id="{A598DDE5-86CE-B941-B9D4-CAA0E741C556}"/>
              </a:ext>
            </a:extLst>
          </p:cNvPr>
          <p:cNvGraphicFramePr>
            <a:graphicFrameLocks noGrp="1"/>
          </p:cNvGraphicFramePr>
          <p:nvPr>
            <p:extLst>
              <p:ext uri="{D42A27DB-BD31-4B8C-83A1-F6EECF244321}">
                <p14:modId xmlns:p14="http://schemas.microsoft.com/office/powerpoint/2010/main" val="693523996"/>
              </p:ext>
            </p:extLst>
          </p:nvPr>
        </p:nvGraphicFramePr>
        <p:xfrm>
          <a:off x="2032000" y="2035506"/>
          <a:ext cx="8128000" cy="370840"/>
        </p:xfrm>
        <a:graphic>
          <a:graphicData uri="http://schemas.openxmlformats.org/drawingml/2006/table">
            <a:tbl>
              <a:tblPr firstRow="1" bandRow="1">
                <a:tableStyleId>{74C1A8A3-306A-4EB7-A6B1-4F7E0EB9C5D6}</a:tableStyleId>
              </a:tblPr>
              <a:tblGrid>
                <a:gridCol w="8128000">
                  <a:extLst>
                    <a:ext uri="{9D8B030D-6E8A-4147-A177-3AD203B41FA5}">
                      <a16:colId xmlns:a16="http://schemas.microsoft.com/office/drawing/2014/main" val="3120961329"/>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L’âge est un facteur de </a:t>
                      </a:r>
                      <a:r>
                        <a:rPr lang="fr-FR" sz="1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morbi</a:t>
                      </a:r>
                      <a:r>
                        <a:rPr lang="fr-FR" sz="1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-mortalité important </a:t>
                      </a:r>
                    </a:p>
                  </a:txBody>
                  <a:tcPr/>
                </a:tc>
                <a:extLst>
                  <a:ext uri="{0D108BD9-81ED-4DB2-BD59-A6C34878D82A}">
                    <a16:rowId xmlns:a16="http://schemas.microsoft.com/office/drawing/2014/main" val="3773187233"/>
                  </a:ext>
                </a:extLst>
              </a:tr>
            </a:tbl>
          </a:graphicData>
        </a:graphic>
      </p:graphicFrame>
    </p:spTree>
    <p:extLst>
      <p:ext uri="{BB962C8B-B14F-4D97-AF65-F5344CB8AC3E}">
        <p14:creationId xmlns:p14="http://schemas.microsoft.com/office/powerpoint/2010/main" val="11533843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20E29A-594B-0848-A237-03A4AD6BBBDF}"/>
              </a:ext>
            </a:extLst>
          </p:cNvPr>
          <p:cNvSpPr>
            <a:spLocks noGrp="1"/>
          </p:cNvSpPr>
          <p:nvPr>
            <p:ph type="title"/>
          </p:nvPr>
        </p:nvSpPr>
        <p:spPr>
          <a:xfrm>
            <a:off x="1383475" y="80162"/>
            <a:ext cx="9601200" cy="917369"/>
          </a:xfrm>
        </p:spPr>
        <p:txBody>
          <a:bodyPr>
            <a:normAutofit/>
          </a:bodyPr>
          <a:lstStyle/>
          <a:p>
            <a:pPr algn="ctr"/>
            <a:r>
              <a:rPr lang="fr-FR" sz="2800" b="1" dirty="0">
                <a:solidFill>
                  <a:srgbClr val="FF0000"/>
                </a:solidFill>
                <a:latin typeface="Times New Roman" panose="02020603050405020304" pitchFamily="18" charset="0"/>
                <a:cs typeface="Times New Roman" panose="02020603050405020304" pitchFamily="18" charset="0"/>
              </a:rPr>
              <a:t>I- CARACTERISTIQUES DE LA COHORTE ET VALEUR PRONOSTIQUE</a:t>
            </a:r>
          </a:p>
        </p:txBody>
      </p:sp>
      <p:sp>
        <p:nvSpPr>
          <p:cNvPr id="3" name="Rectangle 2">
            <a:extLst>
              <a:ext uri="{FF2B5EF4-FFF2-40B4-BE49-F238E27FC236}">
                <a16:creationId xmlns:a16="http://schemas.microsoft.com/office/drawing/2014/main" id="{F2952B6D-7FCA-474B-8A4D-6599DD82C412}"/>
              </a:ext>
            </a:extLst>
          </p:cNvPr>
          <p:cNvSpPr/>
          <p:nvPr/>
        </p:nvSpPr>
        <p:spPr>
          <a:xfrm>
            <a:off x="820980" y="691140"/>
            <a:ext cx="2052848" cy="923330"/>
          </a:xfrm>
          <a:prstGeom prst="rect">
            <a:avLst/>
          </a:prstGeom>
        </p:spPr>
        <p:txBody>
          <a:bodyPr wrap="square">
            <a:spAutoFit/>
          </a:bodyPr>
          <a:lstStyle/>
          <a:p>
            <a:r>
              <a:rPr lang="fr-F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LE SEXE</a:t>
            </a:r>
          </a:p>
          <a:p>
            <a:r>
              <a:rPr lang="fr-FR" b="1" dirty="0">
                <a:solidFill>
                  <a:srgbClr val="0070C0"/>
                </a:solidFill>
                <a:latin typeface="Times New Roman" panose="02020603050405020304" pitchFamily="18" charset="0"/>
                <a:cs typeface="Times New Roman" panose="02020603050405020304" pitchFamily="18" charset="0"/>
              </a:rPr>
              <a:t>Incidence:</a:t>
            </a:r>
            <a:endParaRPr lang="fr-FR" b="1" dirty="0">
              <a:solidFill>
                <a:srgbClr val="FF0000"/>
              </a:solidFill>
              <a:latin typeface="Times New Roman" panose="02020603050405020304" pitchFamily="18" charset="0"/>
              <a:cs typeface="Times New Roman" panose="02020603050405020304" pitchFamily="18" charset="0"/>
            </a:endParaRPr>
          </a:p>
          <a:p>
            <a:r>
              <a:rPr lang="fr-FR" dirty="0">
                <a:solidFill>
                  <a:srgbClr val="FF0000"/>
                </a:solidFill>
              </a:rPr>
              <a:t> </a:t>
            </a:r>
          </a:p>
        </p:txBody>
      </p:sp>
      <p:graphicFrame>
        <p:nvGraphicFramePr>
          <p:cNvPr id="4" name="Tableau 3">
            <a:extLst>
              <a:ext uri="{FF2B5EF4-FFF2-40B4-BE49-F238E27FC236}">
                <a16:creationId xmlns:a16="http://schemas.microsoft.com/office/drawing/2014/main" id="{DF499758-8654-F940-A1D9-FDAD59ACD7F0}"/>
              </a:ext>
            </a:extLst>
          </p:cNvPr>
          <p:cNvGraphicFramePr>
            <a:graphicFrameLocks noGrp="1"/>
          </p:cNvGraphicFramePr>
          <p:nvPr>
            <p:extLst>
              <p:ext uri="{D42A27DB-BD31-4B8C-83A1-F6EECF244321}">
                <p14:modId xmlns:p14="http://schemas.microsoft.com/office/powerpoint/2010/main" val="901658314"/>
              </p:ext>
            </p:extLst>
          </p:nvPr>
        </p:nvGraphicFramePr>
        <p:xfrm>
          <a:off x="2029511" y="3775236"/>
          <a:ext cx="8253350" cy="2575560"/>
        </p:xfrm>
        <a:graphic>
          <a:graphicData uri="http://schemas.openxmlformats.org/drawingml/2006/table">
            <a:tbl>
              <a:tblPr firstRow="1" firstCol="1" bandRow="1">
                <a:tableStyleId>{5C22544A-7EE6-4342-B048-85BDC9FD1C3A}</a:tableStyleId>
              </a:tblPr>
              <a:tblGrid>
                <a:gridCol w="2495046">
                  <a:extLst>
                    <a:ext uri="{9D8B030D-6E8A-4147-A177-3AD203B41FA5}">
                      <a16:colId xmlns:a16="http://schemas.microsoft.com/office/drawing/2014/main" val="159496768"/>
                    </a:ext>
                  </a:extLst>
                </a:gridCol>
                <a:gridCol w="1329128">
                  <a:extLst>
                    <a:ext uri="{9D8B030D-6E8A-4147-A177-3AD203B41FA5}">
                      <a16:colId xmlns:a16="http://schemas.microsoft.com/office/drawing/2014/main" val="252329328"/>
                    </a:ext>
                  </a:extLst>
                </a:gridCol>
                <a:gridCol w="1330066">
                  <a:extLst>
                    <a:ext uri="{9D8B030D-6E8A-4147-A177-3AD203B41FA5}">
                      <a16:colId xmlns:a16="http://schemas.microsoft.com/office/drawing/2014/main" val="1908412203"/>
                    </a:ext>
                  </a:extLst>
                </a:gridCol>
                <a:gridCol w="1329128">
                  <a:extLst>
                    <a:ext uri="{9D8B030D-6E8A-4147-A177-3AD203B41FA5}">
                      <a16:colId xmlns:a16="http://schemas.microsoft.com/office/drawing/2014/main" val="2646395282"/>
                    </a:ext>
                  </a:extLst>
                </a:gridCol>
                <a:gridCol w="1769982">
                  <a:extLst>
                    <a:ext uri="{9D8B030D-6E8A-4147-A177-3AD203B41FA5}">
                      <a16:colId xmlns:a16="http://schemas.microsoft.com/office/drawing/2014/main" val="965326192"/>
                    </a:ext>
                  </a:extLst>
                </a:gridCol>
              </a:tblGrid>
              <a:tr h="0">
                <a:tc>
                  <a:txBody>
                    <a:bodyPr/>
                    <a:lstStyle/>
                    <a:p>
                      <a:pPr algn="ctr">
                        <a:lnSpc>
                          <a:spcPct val="150000"/>
                        </a:lnSpc>
                        <a:spcAft>
                          <a:spcPts val="0"/>
                        </a:spcAft>
                      </a:pPr>
                      <a:r>
                        <a:rPr lang="fr-FR" sz="1600" dirty="0">
                          <a:effectLst/>
                          <a:latin typeface="Times New Roman" panose="02020603050405020304" pitchFamily="18" charset="0"/>
                          <a:cs typeface="Times New Roman" panose="02020603050405020304" pitchFamily="18" charset="0"/>
                        </a:rPr>
                        <a:t>Auteurs</a:t>
                      </a:r>
                      <a:endParaRPr lang="fr-FR" sz="14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600" dirty="0">
                          <a:effectLst/>
                          <a:latin typeface="Times New Roman" panose="02020603050405020304" pitchFamily="18" charset="0"/>
                          <a:cs typeface="Times New Roman" panose="02020603050405020304" pitchFamily="18" charset="0"/>
                        </a:rPr>
                        <a:t>Nombre</a:t>
                      </a:r>
                      <a:endParaRPr lang="fr-FR" sz="14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600">
                          <a:effectLst/>
                          <a:latin typeface="Times New Roman" panose="02020603050405020304" pitchFamily="18" charset="0"/>
                          <a:cs typeface="Times New Roman" panose="02020603050405020304" pitchFamily="18" charset="0"/>
                        </a:rPr>
                        <a:t>Hommes</a:t>
                      </a:r>
                      <a:endParaRPr lang="fr-FR" sz="14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600">
                          <a:effectLst/>
                          <a:latin typeface="Times New Roman" panose="02020603050405020304" pitchFamily="18" charset="0"/>
                          <a:cs typeface="Times New Roman" panose="02020603050405020304" pitchFamily="18" charset="0"/>
                        </a:rPr>
                        <a:t>Femmes</a:t>
                      </a:r>
                      <a:endParaRPr lang="fr-FR" sz="14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600">
                          <a:effectLst/>
                          <a:latin typeface="Times New Roman" panose="02020603050405020304" pitchFamily="18" charset="0"/>
                          <a:cs typeface="Times New Roman" panose="02020603050405020304" pitchFamily="18" charset="0"/>
                        </a:rPr>
                        <a:t>Sexe ratio (H/F)</a:t>
                      </a:r>
                      <a:endParaRPr lang="fr-FR" sz="14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09647434"/>
                  </a:ext>
                </a:extLst>
              </a:tr>
              <a:tr h="0">
                <a:tc>
                  <a:txBody>
                    <a:bodyPr/>
                    <a:lstStyle/>
                    <a:p>
                      <a:pPr algn="just">
                        <a:lnSpc>
                          <a:spcPct val="150000"/>
                        </a:lnSpc>
                        <a:spcAft>
                          <a:spcPts val="0"/>
                        </a:spcAft>
                      </a:pPr>
                      <a:r>
                        <a:rPr lang="fr-FR" sz="1600" dirty="0">
                          <a:effectLst/>
                          <a:latin typeface="Times New Roman" panose="02020603050405020304" pitchFamily="18" charset="0"/>
                          <a:cs typeface="Times New Roman" panose="02020603050405020304" pitchFamily="18" charset="0"/>
                        </a:rPr>
                        <a:t>A. </a:t>
                      </a:r>
                      <a:r>
                        <a:rPr lang="fr-FR" sz="1600" dirty="0" err="1">
                          <a:effectLst/>
                          <a:latin typeface="Times New Roman" panose="02020603050405020304" pitchFamily="18" charset="0"/>
                          <a:cs typeface="Times New Roman" panose="02020603050405020304" pitchFamily="18" charset="0"/>
                        </a:rPr>
                        <a:t>Rovlias</a:t>
                      </a:r>
                      <a:r>
                        <a:rPr lang="fr-FR" sz="1600" dirty="0">
                          <a:effectLst/>
                          <a:latin typeface="Times New Roman" panose="02020603050405020304" pitchFamily="18" charset="0"/>
                          <a:cs typeface="Times New Roman" panose="02020603050405020304" pitchFamily="18" charset="0"/>
                        </a:rPr>
                        <a:t> [12]</a:t>
                      </a:r>
                      <a:endParaRPr lang="fr-FR" sz="14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600" dirty="0">
                          <a:effectLst/>
                          <a:latin typeface="Times New Roman" panose="02020603050405020304" pitchFamily="18" charset="0"/>
                          <a:cs typeface="Times New Roman" panose="02020603050405020304" pitchFamily="18" charset="0"/>
                        </a:rPr>
                        <a:t>184</a:t>
                      </a:r>
                      <a:endParaRPr lang="fr-FR" sz="14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600" dirty="0">
                          <a:effectLst/>
                          <a:latin typeface="Times New Roman" panose="02020603050405020304" pitchFamily="18" charset="0"/>
                          <a:cs typeface="Times New Roman" panose="02020603050405020304" pitchFamily="18" charset="0"/>
                        </a:rPr>
                        <a:t>143</a:t>
                      </a:r>
                      <a:endParaRPr lang="fr-FR" sz="14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600" dirty="0">
                          <a:effectLst/>
                          <a:latin typeface="Times New Roman" panose="02020603050405020304" pitchFamily="18" charset="0"/>
                          <a:cs typeface="Times New Roman" panose="02020603050405020304" pitchFamily="18" charset="0"/>
                        </a:rPr>
                        <a:t>41</a:t>
                      </a:r>
                      <a:endParaRPr lang="fr-FR" sz="14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600">
                          <a:effectLst/>
                          <a:latin typeface="Times New Roman" panose="02020603050405020304" pitchFamily="18" charset="0"/>
                          <a:cs typeface="Times New Roman" panose="02020603050405020304" pitchFamily="18" charset="0"/>
                        </a:rPr>
                        <a:t>3.5</a:t>
                      </a:r>
                      <a:endParaRPr lang="fr-FR" sz="14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730311"/>
                  </a:ext>
                </a:extLst>
              </a:tr>
              <a:tr h="0">
                <a:tc>
                  <a:txBody>
                    <a:bodyPr/>
                    <a:lstStyle/>
                    <a:p>
                      <a:pPr algn="just">
                        <a:lnSpc>
                          <a:spcPct val="150000"/>
                        </a:lnSpc>
                        <a:spcAft>
                          <a:spcPts val="0"/>
                        </a:spcAft>
                      </a:pPr>
                      <a:r>
                        <a:rPr lang="fr-FR" sz="1600">
                          <a:effectLst/>
                          <a:latin typeface="Times New Roman" panose="02020603050405020304" pitchFamily="18" charset="0"/>
                          <a:cs typeface="Times New Roman" panose="02020603050405020304" pitchFamily="18" charset="0"/>
                        </a:rPr>
                        <a:t>A. LAM [79]</a:t>
                      </a:r>
                      <a:endParaRPr lang="fr-FR" sz="14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600" dirty="0">
                          <a:effectLst/>
                          <a:latin typeface="Times New Roman" panose="02020603050405020304" pitchFamily="18" charset="0"/>
                          <a:cs typeface="Times New Roman" panose="02020603050405020304" pitchFamily="18" charset="0"/>
                        </a:rPr>
                        <a:t>109</a:t>
                      </a:r>
                      <a:endParaRPr lang="fr-FR" sz="14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600" dirty="0">
                          <a:effectLst/>
                          <a:latin typeface="Times New Roman" panose="02020603050405020304" pitchFamily="18" charset="0"/>
                          <a:cs typeface="Times New Roman" panose="02020603050405020304" pitchFamily="18" charset="0"/>
                        </a:rPr>
                        <a:t>84</a:t>
                      </a:r>
                      <a:endParaRPr lang="fr-FR" sz="14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600">
                          <a:effectLst/>
                          <a:latin typeface="Times New Roman" panose="02020603050405020304" pitchFamily="18" charset="0"/>
                          <a:cs typeface="Times New Roman" panose="02020603050405020304" pitchFamily="18" charset="0"/>
                        </a:rPr>
                        <a:t>25</a:t>
                      </a:r>
                      <a:endParaRPr lang="fr-FR" sz="14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600" dirty="0">
                          <a:effectLst/>
                          <a:latin typeface="Times New Roman" panose="02020603050405020304" pitchFamily="18" charset="0"/>
                          <a:cs typeface="Times New Roman" panose="02020603050405020304" pitchFamily="18" charset="0"/>
                        </a:rPr>
                        <a:t>3.4</a:t>
                      </a:r>
                      <a:endParaRPr lang="fr-FR" sz="14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57902357"/>
                  </a:ext>
                </a:extLst>
              </a:tr>
              <a:tr h="0">
                <a:tc>
                  <a:txBody>
                    <a:bodyPr/>
                    <a:lstStyle/>
                    <a:p>
                      <a:pPr algn="just">
                        <a:lnSpc>
                          <a:spcPct val="150000"/>
                        </a:lnSpc>
                        <a:spcAft>
                          <a:spcPts val="0"/>
                        </a:spcAft>
                      </a:pPr>
                      <a:r>
                        <a:rPr lang="fr-FR" sz="1600" dirty="0" err="1">
                          <a:solidFill>
                            <a:srgbClr val="0070C0"/>
                          </a:solidFill>
                          <a:effectLst/>
                          <a:latin typeface="Times New Roman" panose="02020603050405020304" pitchFamily="18" charset="0"/>
                          <a:cs typeface="Times New Roman" panose="02020603050405020304" pitchFamily="18" charset="0"/>
                        </a:rPr>
                        <a:t>Shahrokh</a:t>
                      </a:r>
                      <a:r>
                        <a:rPr lang="fr-FR" sz="1600" dirty="0">
                          <a:solidFill>
                            <a:srgbClr val="0070C0"/>
                          </a:solidFill>
                          <a:effectLst/>
                          <a:latin typeface="Times New Roman" panose="02020603050405020304" pitchFamily="18" charset="0"/>
                          <a:cs typeface="Times New Roman" panose="02020603050405020304" pitchFamily="18" charset="0"/>
                        </a:rPr>
                        <a:t> [15] </a:t>
                      </a:r>
                      <a:endParaRPr lang="fr-FR" sz="1400" dirty="0">
                        <a:solidFill>
                          <a:srgbClr val="0070C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115</a:t>
                      </a:r>
                      <a:endParaRPr lang="fr-FR" sz="1400" dirty="0">
                        <a:solidFill>
                          <a:srgbClr val="0070C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109</a:t>
                      </a:r>
                      <a:endParaRPr lang="fr-FR" sz="1400" dirty="0">
                        <a:solidFill>
                          <a:srgbClr val="0070C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6</a:t>
                      </a:r>
                      <a:endParaRPr lang="fr-FR" sz="1400" dirty="0">
                        <a:solidFill>
                          <a:srgbClr val="0070C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600" dirty="0">
                          <a:solidFill>
                            <a:srgbClr val="0070C0"/>
                          </a:solidFill>
                          <a:effectLst/>
                          <a:latin typeface="Times New Roman" panose="02020603050405020304" pitchFamily="18" charset="0"/>
                          <a:cs typeface="Times New Roman" panose="02020603050405020304" pitchFamily="18" charset="0"/>
                        </a:rPr>
                        <a:t>18.7</a:t>
                      </a:r>
                      <a:endParaRPr lang="fr-FR" sz="1400" dirty="0">
                        <a:solidFill>
                          <a:srgbClr val="0070C0"/>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16911445"/>
                  </a:ext>
                </a:extLst>
              </a:tr>
              <a:tr h="0">
                <a:tc>
                  <a:txBody>
                    <a:bodyPr/>
                    <a:lstStyle/>
                    <a:p>
                      <a:pPr algn="just">
                        <a:lnSpc>
                          <a:spcPct val="150000"/>
                        </a:lnSpc>
                        <a:spcAft>
                          <a:spcPts val="0"/>
                        </a:spcAft>
                      </a:pPr>
                      <a:r>
                        <a:rPr lang="fr-FR" sz="1600">
                          <a:effectLst/>
                          <a:latin typeface="Times New Roman" panose="02020603050405020304" pitchFamily="18" charset="0"/>
                          <a:cs typeface="Times New Roman" panose="02020603050405020304" pitchFamily="18" charset="0"/>
                        </a:rPr>
                        <a:t>Kafaki [17]</a:t>
                      </a:r>
                      <a:endParaRPr lang="fr-FR" sz="14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600">
                          <a:effectLst/>
                          <a:latin typeface="Times New Roman" panose="02020603050405020304" pitchFamily="18" charset="0"/>
                          <a:cs typeface="Times New Roman" panose="02020603050405020304" pitchFamily="18" charset="0"/>
                        </a:rPr>
                        <a:t>220</a:t>
                      </a:r>
                      <a:endParaRPr lang="fr-FR" sz="14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600" dirty="0">
                          <a:effectLst/>
                          <a:latin typeface="Times New Roman" panose="02020603050405020304" pitchFamily="18" charset="0"/>
                          <a:cs typeface="Times New Roman" panose="02020603050405020304" pitchFamily="18" charset="0"/>
                        </a:rPr>
                        <a:t>149</a:t>
                      </a:r>
                      <a:endParaRPr lang="fr-FR" sz="14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600" dirty="0">
                          <a:effectLst/>
                          <a:latin typeface="Times New Roman" panose="02020603050405020304" pitchFamily="18" charset="0"/>
                          <a:cs typeface="Times New Roman" panose="02020603050405020304" pitchFamily="18" charset="0"/>
                        </a:rPr>
                        <a:t>71</a:t>
                      </a:r>
                      <a:endParaRPr lang="fr-FR" sz="14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600">
                          <a:effectLst/>
                          <a:latin typeface="Times New Roman" panose="02020603050405020304" pitchFamily="18" charset="0"/>
                          <a:cs typeface="Times New Roman" panose="02020603050405020304" pitchFamily="18" charset="0"/>
                        </a:rPr>
                        <a:t>2.1</a:t>
                      </a:r>
                      <a:endParaRPr lang="fr-FR" sz="14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89715117"/>
                  </a:ext>
                </a:extLst>
              </a:tr>
              <a:tr h="0">
                <a:tc>
                  <a:txBody>
                    <a:bodyPr/>
                    <a:lstStyle/>
                    <a:p>
                      <a:pPr algn="just">
                        <a:lnSpc>
                          <a:spcPct val="150000"/>
                        </a:lnSpc>
                        <a:spcAft>
                          <a:spcPts val="0"/>
                        </a:spcAft>
                      </a:pPr>
                      <a:r>
                        <a:rPr lang="fr-FR" sz="1600">
                          <a:effectLst/>
                          <a:latin typeface="Times New Roman" panose="02020603050405020304" pitchFamily="18" charset="0"/>
                          <a:cs typeface="Times New Roman" panose="02020603050405020304" pitchFamily="18" charset="0"/>
                        </a:rPr>
                        <a:t>SY Yang [84]</a:t>
                      </a:r>
                      <a:endParaRPr lang="fr-FR" sz="14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600">
                          <a:effectLst/>
                          <a:latin typeface="Times New Roman" panose="02020603050405020304" pitchFamily="18" charset="0"/>
                          <a:cs typeface="Times New Roman" panose="02020603050405020304" pitchFamily="18" charset="0"/>
                        </a:rPr>
                        <a:t>48</a:t>
                      </a:r>
                      <a:endParaRPr lang="fr-FR" sz="14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600" dirty="0">
                          <a:effectLst/>
                          <a:latin typeface="Times New Roman" panose="02020603050405020304" pitchFamily="18" charset="0"/>
                          <a:cs typeface="Times New Roman" panose="02020603050405020304" pitchFamily="18" charset="0"/>
                        </a:rPr>
                        <a:t>37</a:t>
                      </a:r>
                      <a:endParaRPr lang="fr-FR" sz="14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600" dirty="0">
                          <a:effectLst/>
                          <a:latin typeface="Times New Roman" panose="02020603050405020304" pitchFamily="18" charset="0"/>
                          <a:cs typeface="Times New Roman" panose="02020603050405020304" pitchFamily="18" charset="0"/>
                        </a:rPr>
                        <a:t>11</a:t>
                      </a:r>
                      <a:endParaRPr lang="fr-FR" sz="14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600" dirty="0">
                          <a:effectLst/>
                          <a:latin typeface="Times New Roman" panose="02020603050405020304" pitchFamily="18" charset="0"/>
                          <a:cs typeface="Times New Roman" panose="02020603050405020304" pitchFamily="18" charset="0"/>
                        </a:rPr>
                        <a:t>3.36</a:t>
                      </a:r>
                      <a:endParaRPr lang="fr-FR" sz="14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76738845"/>
                  </a:ext>
                </a:extLst>
              </a:tr>
              <a:tr h="0">
                <a:tc>
                  <a:txBody>
                    <a:bodyPr/>
                    <a:lstStyle/>
                    <a:p>
                      <a:pPr algn="just">
                        <a:lnSpc>
                          <a:spcPct val="150000"/>
                        </a:lnSpc>
                        <a:spcAft>
                          <a:spcPts val="0"/>
                        </a:spcAft>
                      </a:pPr>
                      <a:r>
                        <a:rPr lang="fr-FR" sz="1600">
                          <a:effectLst/>
                          <a:latin typeface="Times New Roman" panose="02020603050405020304" pitchFamily="18" charset="0"/>
                          <a:cs typeface="Times New Roman" panose="02020603050405020304" pitchFamily="18" charset="0"/>
                        </a:rPr>
                        <a:t>CRASH [81]</a:t>
                      </a:r>
                      <a:endParaRPr lang="fr-FR" sz="14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600">
                          <a:effectLst/>
                          <a:latin typeface="Times New Roman" panose="02020603050405020304" pitchFamily="18" charset="0"/>
                          <a:cs typeface="Times New Roman" panose="02020603050405020304" pitchFamily="18" charset="0"/>
                        </a:rPr>
                        <a:t>10008</a:t>
                      </a:r>
                      <a:endParaRPr lang="fr-FR" sz="14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600">
                          <a:effectLst/>
                          <a:latin typeface="Times New Roman" panose="02020603050405020304" pitchFamily="18" charset="0"/>
                          <a:cs typeface="Times New Roman" panose="02020603050405020304" pitchFamily="18" charset="0"/>
                        </a:rPr>
                        <a:t>8107</a:t>
                      </a:r>
                      <a:endParaRPr lang="fr-FR" sz="14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600" dirty="0">
                          <a:effectLst/>
                          <a:latin typeface="Times New Roman" panose="02020603050405020304" pitchFamily="18" charset="0"/>
                          <a:cs typeface="Times New Roman" panose="02020603050405020304" pitchFamily="18" charset="0"/>
                        </a:rPr>
                        <a:t>1901</a:t>
                      </a:r>
                      <a:endParaRPr lang="fr-FR" sz="14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600" dirty="0">
                          <a:effectLst/>
                          <a:latin typeface="Times New Roman" panose="02020603050405020304" pitchFamily="18" charset="0"/>
                          <a:cs typeface="Times New Roman" panose="02020603050405020304" pitchFamily="18" charset="0"/>
                        </a:rPr>
                        <a:t>4.26</a:t>
                      </a:r>
                      <a:endParaRPr lang="fr-FR" sz="14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75103000"/>
                  </a:ext>
                </a:extLst>
              </a:tr>
              <a:tr h="0">
                <a:tc>
                  <a:txBody>
                    <a:bodyPr/>
                    <a:lstStyle/>
                    <a:p>
                      <a:pPr algn="just">
                        <a:lnSpc>
                          <a:spcPct val="150000"/>
                        </a:lnSpc>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Notre série  </a:t>
                      </a:r>
                      <a:endParaRPr lang="fr-FR" sz="14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90</a:t>
                      </a:r>
                      <a:endParaRPr lang="fr-FR" sz="14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84</a:t>
                      </a:r>
                      <a:endParaRPr lang="fr-FR" sz="14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6</a:t>
                      </a:r>
                      <a:endParaRPr lang="fr-FR" sz="14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600" dirty="0">
                          <a:solidFill>
                            <a:srgbClr val="FF0000"/>
                          </a:solidFill>
                          <a:effectLst/>
                          <a:latin typeface="Times New Roman" panose="02020603050405020304" pitchFamily="18" charset="0"/>
                          <a:cs typeface="Times New Roman" panose="02020603050405020304" pitchFamily="18" charset="0"/>
                        </a:rPr>
                        <a:t>14</a:t>
                      </a:r>
                      <a:endParaRPr lang="fr-FR" sz="14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41822933"/>
                  </a:ext>
                </a:extLst>
              </a:tr>
            </a:tbl>
          </a:graphicData>
        </a:graphic>
      </p:graphicFrame>
      <p:sp>
        <p:nvSpPr>
          <p:cNvPr id="5" name="Rectangle 4">
            <a:extLst>
              <a:ext uri="{FF2B5EF4-FFF2-40B4-BE49-F238E27FC236}">
                <a16:creationId xmlns:a16="http://schemas.microsoft.com/office/drawing/2014/main" id="{CDC3C794-6833-1D44-9727-BDC7C1B3BF76}"/>
              </a:ext>
            </a:extLst>
          </p:cNvPr>
          <p:cNvSpPr/>
          <p:nvPr/>
        </p:nvSpPr>
        <p:spPr>
          <a:xfrm>
            <a:off x="1021279" y="1629705"/>
            <a:ext cx="10889672" cy="2031325"/>
          </a:xfrm>
          <a:prstGeom prst="rect">
            <a:avLst/>
          </a:prstGeom>
        </p:spPr>
        <p:txBody>
          <a:bodyPr wrap="square">
            <a:spAutoFit/>
          </a:bodyPr>
          <a:lstStyle/>
          <a:p>
            <a:endParaRPr lang="fr-FR" dirty="0">
              <a:latin typeface="Times New Roman" panose="02020603050405020304" pitchFamily="18" charset="0"/>
              <a:ea typeface="Calibri" panose="020F0502020204030204" pitchFamily="34" charset="0"/>
            </a:endParaRPr>
          </a:p>
          <a:p>
            <a:pPr marL="285750" indent="-285750">
              <a:buFont typeface="Wingdings" pitchFamily="2" charset="2"/>
              <a:buChar char="ü"/>
            </a:pPr>
            <a:r>
              <a:rPr lang="fr-FR" b="1" dirty="0">
                <a:solidFill>
                  <a:srgbClr val="0070C0"/>
                </a:solidFill>
                <a:latin typeface="Times New Roman" panose="02020603050405020304" pitchFamily="18" charset="0"/>
                <a:ea typeface="Calibri" panose="020F0502020204030204" pitchFamily="34" charset="0"/>
              </a:rPr>
              <a:t>Etudes occidentales</a:t>
            </a:r>
            <a:r>
              <a:rPr lang="fr-FR" dirty="0">
                <a:latin typeface="Times New Roman" panose="02020603050405020304" pitchFamily="18" charset="0"/>
                <a:ea typeface="Calibri" panose="020F0502020204030204" pitchFamily="34" charset="0"/>
              </a:rPr>
              <a:t>: </a:t>
            </a:r>
            <a:r>
              <a:rPr lang="fr-FR" dirty="0" err="1">
                <a:latin typeface="Times New Roman" panose="02020603050405020304" pitchFamily="18" charset="0"/>
                <a:ea typeface="Calibri" panose="020F0502020204030204" pitchFamily="34" charset="0"/>
              </a:rPr>
              <a:t>sex</a:t>
            </a:r>
            <a:r>
              <a:rPr lang="fr-FR" dirty="0">
                <a:latin typeface="Times New Roman" panose="02020603050405020304" pitchFamily="18" charset="0"/>
                <a:ea typeface="Calibri" panose="020F0502020204030204" pitchFamily="34" charset="0"/>
              </a:rPr>
              <a:t> ratio H/F entre 2/1 et 4/1 </a:t>
            </a:r>
          </a:p>
          <a:p>
            <a:pPr marL="285750" indent="-285750">
              <a:buFont typeface="Wingdings" pitchFamily="2" charset="2"/>
              <a:buChar char="ü"/>
            </a:pPr>
            <a:r>
              <a:rPr lang="fr-FR" b="1" dirty="0">
                <a:solidFill>
                  <a:srgbClr val="0070C0"/>
                </a:solidFill>
                <a:latin typeface="Times New Roman" panose="02020603050405020304" pitchFamily="18" charset="0"/>
                <a:ea typeface="Calibri" panose="020F0502020204030204" pitchFamily="34" charset="0"/>
              </a:rPr>
              <a:t>Notre étude</a:t>
            </a:r>
            <a:r>
              <a:rPr lang="fr-FR" dirty="0">
                <a:latin typeface="Times New Roman" panose="02020603050405020304" pitchFamily="18" charset="0"/>
                <a:ea typeface="Calibri" panose="020F0502020204030204" pitchFamily="34" charset="0"/>
              </a:rPr>
              <a:t>:  </a:t>
            </a:r>
            <a:r>
              <a:rPr lang="fr-FR" dirty="0" err="1">
                <a:latin typeface="Times New Roman" panose="02020603050405020304" pitchFamily="18" charset="0"/>
                <a:ea typeface="Calibri" panose="020F0502020204030204" pitchFamily="34" charset="0"/>
              </a:rPr>
              <a:t>sex</a:t>
            </a:r>
            <a:r>
              <a:rPr lang="fr-FR" dirty="0">
                <a:latin typeface="Times New Roman" panose="02020603050405020304" pitchFamily="18" charset="0"/>
                <a:ea typeface="Calibri" panose="020F0502020204030204" pitchFamily="34" charset="0"/>
              </a:rPr>
              <a:t> ratio H/F = 14/1 (84/6)</a:t>
            </a:r>
          </a:p>
          <a:p>
            <a:pPr marL="285750" indent="-285750">
              <a:buFont typeface="Wingdings" pitchFamily="2" charset="2"/>
              <a:buChar char="ü"/>
            </a:pPr>
            <a:r>
              <a:rPr lang="fr-FR" dirty="0">
                <a:latin typeface="Times New Roman" panose="02020603050405020304" pitchFamily="18" charset="0"/>
                <a:ea typeface="Calibri" panose="020F0502020204030204" pitchFamily="34" charset="0"/>
              </a:rPr>
              <a:t>La seule étude qui a rapporté une proportion d’hommes similaire à notre étude est l’étude iranienne de </a:t>
            </a:r>
            <a:r>
              <a:rPr lang="fr-FR" b="1" dirty="0" err="1">
                <a:solidFill>
                  <a:srgbClr val="0070C0"/>
                </a:solidFill>
                <a:latin typeface="Times New Roman" panose="02020603050405020304" pitchFamily="18" charset="0"/>
                <a:ea typeface="Calibri" panose="020F0502020204030204" pitchFamily="34" charset="0"/>
              </a:rPr>
              <a:t>Shahrokh</a:t>
            </a:r>
            <a:r>
              <a:rPr lang="fr-FR" dirty="0">
                <a:latin typeface="Times New Roman" panose="02020603050405020304" pitchFamily="18" charset="0"/>
                <a:ea typeface="Calibri" panose="020F0502020204030204" pitchFamily="34" charset="0"/>
              </a:rPr>
              <a:t> de 2009 </a:t>
            </a:r>
            <a:r>
              <a:rPr lang="fr-FR" dirty="0">
                <a:solidFill>
                  <a:srgbClr val="000000"/>
                </a:solidFill>
                <a:latin typeface="Times New Roman" panose="02020603050405020304" pitchFamily="18" charset="0"/>
                <a:ea typeface="Calibri" panose="020F0502020204030204" pitchFamily="34" charset="0"/>
              </a:rPr>
              <a:t>[15], avec un</a:t>
            </a:r>
            <a:r>
              <a:rPr lang="fr-FR" dirty="0">
                <a:latin typeface="Times New Roman" panose="02020603050405020304" pitchFamily="18" charset="0"/>
                <a:ea typeface="Calibri" panose="020F0502020204030204" pitchFamily="34" charset="0"/>
              </a:rPr>
              <a:t> </a:t>
            </a:r>
            <a:r>
              <a:rPr lang="fr-FR" dirty="0" err="1">
                <a:latin typeface="Times New Roman" panose="02020603050405020304" pitchFamily="18" charset="0"/>
                <a:ea typeface="Calibri" panose="020F0502020204030204" pitchFamily="34" charset="0"/>
              </a:rPr>
              <a:t>sex</a:t>
            </a:r>
            <a:r>
              <a:rPr lang="fr-FR" dirty="0">
                <a:latin typeface="Times New Roman" panose="02020603050405020304" pitchFamily="18" charset="0"/>
                <a:ea typeface="Calibri" panose="020F0502020204030204" pitchFamily="34" charset="0"/>
              </a:rPr>
              <a:t> ratio de 18.7</a:t>
            </a:r>
          </a:p>
          <a:p>
            <a:pPr marL="285750" indent="-285750">
              <a:buFont typeface="Wingdings" pitchFamily="2" charset="2"/>
              <a:buChar char="ü"/>
            </a:pPr>
            <a:r>
              <a:rPr lang="fr-FR" dirty="0">
                <a:latin typeface="Times New Roman" panose="02020603050405020304" pitchFamily="18" charset="0"/>
                <a:ea typeface="Calibri" panose="020F0502020204030204" pitchFamily="34" charset="0"/>
              </a:rPr>
              <a:t>Explication: nos contextes socio-culturels expliquent cette prédominance masculine, où les déplacements et les activités physiques à risque restent globalement du domaine des hommes </a:t>
            </a:r>
            <a:endParaRPr lang="fr-FR" dirty="0"/>
          </a:p>
        </p:txBody>
      </p:sp>
      <p:graphicFrame>
        <p:nvGraphicFramePr>
          <p:cNvPr id="8" name="Tableau 7">
            <a:extLst>
              <a:ext uri="{FF2B5EF4-FFF2-40B4-BE49-F238E27FC236}">
                <a16:creationId xmlns:a16="http://schemas.microsoft.com/office/drawing/2014/main" id="{390E8A92-6F74-4240-87D3-A531656E50FD}"/>
              </a:ext>
            </a:extLst>
          </p:cNvPr>
          <p:cNvGraphicFramePr>
            <a:graphicFrameLocks noGrp="1"/>
          </p:cNvGraphicFramePr>
          <p:nvPr>
            <p:extLst>
              <p:ext uri="{D42A27DB-BD31-4B8C-83A1-F6EECF244321}">
                <p14:modId xmlns:p14="http://schemas.microsoft.com/office/powerpoint/2010/main" val="3033185515"/>
              </p:ext>
            </p:extLst>
          </p:nvPr>
        </p:nvGraphicFramePr>
        <p:xfrm>
          <a:off x="2032000" y="1321830"/>
          <a:ext cx="8128000" cy="370840"/>
        </p:xfrm>
        <a:graphic>
          <a:graphicData uri="http://schemas.openxmlformats.org/drawingml/2006/table">
            <a:tbl>
              <a:tblPr firstRow="1" bandRow="1">
                <a:tableStyleId>{74C1A8A3-306A-4EB7-A6B1-4F7E0EB9C5D6}</a:tableStyleId>
              </a:tblPr>
              <a:tblGrid>
                <a:gridCol w="8128000">
                  <a:extLst>
                    <a:ext uri="{9D8B030D-6E8A-4147-A177-3AD203B41FA5}">
                      <a16:colId xmlns:a16="http://schemas.microsoft.com/office/drawing/2014/main" val="3120961329"/>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dirty="0">
                          <a:solidFill>
                            <a:schemeClr val="bg1"/>
                          </a:solidFill>
                          <a:latin typeface="Times New Roman" panose="02020603050405020304" pitchFamily="18" charset="0"/>
                          <a:cs typeface="Times New Roman" panose="02020603050405020304" pitchFamily="18" charset="0"/>
                        </a:rPr>
                        <a:t>Nette prédominance masculine en matière de traumatologie</a:t>
                      </a:r>
                    </a:p>
                  </a:txBody>
                  <a:tcPr/>
                </a:tc>
                <a:extLst>
                  <a:ext uri="{0D108BD9-81ED-4DB2-BD59-A6C34878D82A}">
                    <a16:rowId xmlns:a16="http://schemas.microsoft.com/office/drawing/2014/main" val="3773187233"/>
                  </a:ext>
                </a:extLst>
              </a:tr>
            </a:tbl>
          </a:graphicData>
        </a:graphic>
      </p:graphicFrame>
    </p:spTree>
    <p:extLst>
      <p:ext uri="{BB962C8B-B14F-4D97-AF65-F5344CB8AC3E}">
        <p14:creationId xmlns:p14="http://schemas.microsoft.com/office/powerpoint/2010/main" val="24559436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F4182B-C24D-BB48-92AA-75920CDA78D3}"/>
              </a:ext>
            </a:extLst>
          </p:cNvPr>
          <p:cNvSpPr>
            <a:spLocks noGrp="1"/>
          </p:cNvSpPr>
          <p:nvPr>
            <p:ph type="title"/>
          </p:nvPr>
        </p:nvSpPr>
        <p:spPr>
          <a:xfrm>
            <a:off x="1383475" y="139539"/>
            <a:ext cx="9601200" cy="964870"/>
          </a:xfrm>
        </p:spPr>
        <p:txBody>
          <a:bodyPr>
            <a:normAutofit/>
          </a:bodyPr>
          <a:lstStyle/>
          <a:p>
            <a:pPr algn="ctr"/>
            <a:r>
              <a:rPr lang="fr-FR" sz="2800" b="1" dirty="0">
                <a:solidFill>
                  <a:srgbClr val="FF0000"/>
                </a:solidFill>
                <a:latin typeface="Times New Roman" panose="02020603050405020304" pitchFamily="18" charset="0"/>
                <a:cs typeface="Times New Roman" panose="02020603050405020304" pitchFamily="18" charset="0"/>
              </a:rPr>
              <a:t>I- CARACTERISTIQUES DE LA COHORTE ET VALEUR PRONOSTIQUE</a:t>
            </a:r>
          </a:p>
        </p:txBody>
      </p:sp>
      <p:sp>
        <p:nvSpPr>
          <p:cNvPr id="3" name="ZoneTexte 2">
            <a:extLst>
              <a:ext uri="{FF2B5EF4-FFF2-40B4-BE49-F238E27FC236}">
                <a16:creationId xmlns:a16="http://schemas.microsoft.com/office/drawing/2014/main" id="{04250206-CE28-944F-B76F-142BD97EE6E0}"/>
              </a:ext>
            </a:extLst>
          </p:cNvPr>
          <p:cNvSpPr txBox="1"/>
          <p:nvPr/>
        </p:nvSpPr>
        <p:spPr>
          <a:xfrm>
            <a:off x="843148" y="662991"/>
            <a:ext cx="2149306" cy="646331"/>
          </a:xfrm>
          <a:prstGeom prst="rect">
            <a:avLst/>
          </a:prstGeom>
          <a:noFill/>
        </p:spPr>
        <p:txBody>
          <a:bodyPr wrap="none" rtlCol="0">
            <a:spAutoFit/>
          </a:bodyPr>
          <a:lstStyle/>
          <a:p>
            <a:r>
              <a:rPr lang="fr-FR" b="1" dirty="0">
                <a:solidFill>
                  <a:srgbClr val="FF0000"/>
                </a:solidFill>
                <a:latin typeface="Times New Roman" panose="02020603050405020304" pitchFamily="18" charset="0"/>
                <a:cs typeface="Times New Roman" panose="02020603050405020304" pitchFamily="18" charset="0"/>
              </a:rPr>
              <a:t>2- LE SEXE  </a:t>
            </a:r>
          </a:p>
          <a:p>
            <a:r>
              <a:rPr lang="fr-FR" b="1" dirty="0">
                <a:solidFill>
                  <a:srgbClr val="0070C0"/>
                </a:solidFill>
                <a:latin typeface="Times New Roman" panose="02020603050405020304" pitchFamily="18" charset="0"/>
                <a:cs typeface="Times New Roman" panose="02020603050405020304" pitchFamily="18" charset="0"/>
              </a:rPr>
              <a:t>Valeur pronostique:</a:t>
            </a:r>
          </a:p>
        </p:txBody>
      </p:sp>
      <p:sp>
        <p:nvSpPr>
          <p:cNvPr id="4" name="Rectangle 3">
            <a:extLst>
              <a:ext uri="{FF2B5EF4-FFF2-40B4-BE49-F238E27FC236}">
                <a16:creationId xmlns:a16="http://schemas.microsoft.com/office/drawing/2014/main" id="{5B94424D-63F0-4C44-ACB8-EE41170E3EC3}"/>
              </a:ext>
            </a:extLst>
          </p:cNvPr>
          <p:cNvSpPr/>
          <p:nvPr/>
        </p:nvSpPr>
        <p:spPr>
          <a:xfrm>
            <a:off x="996079" y="2014807"/>
            <a:ext cx="11032175" cy="4627421"/>
          </a:xfrm>
          <a:prstGeom prst="rect">
            <a:avLst/>
          </a:prstGeom>
        </p:spPr>
        <p:txBody>
          <a:bodyPr wrap="square">
            <a:spAutoFit/>
          </a:bodyPr>
          <a:lstStyle/>
          <a:p>
            <a:pPr marL="285750" indent="-285750" algn="just">
              <a:lnSpc>
                <a:spcPct val="150000"/>
              </a:lnSpc>
              <a:spcBef>
                <a:spcPts val="1100"/>
              </a:spcBef>
              <a:spcAft>
                <a:spcPts val="0"/>
              </a:spcAft>
              <a:buFont typeface="Wingdings" pitchFamily="2" charset="2"/>
              <a:buChar char="ü"/>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Aucune association: </a:t>
            </a:r>
          </a:p>
          <a:p>
            <a:pPr marL="285750" indent="-285750" algn="just">
              <a:lnSpc>
                <a:spcPct val="150000"/>
              </a:lnSpc>
              <a:spcBef>
                <a:spcPts val="1100"/>
              </a:spcBef>
              <a:spcAft>
                <a:spcPts val="0"/>
              </a:spcAft>
              <a:buFont typeface="Wingdings" pitchFamily="2" charset="2"/>
              <a:buChar char="§"/>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Etude IMPACT:</a:t>
            </a:r>
            <a:r>
              <a:rPr lang="fr-F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n’avait retrouvé aucune association avec le devenir des patients [82]</a:t>
            </a:r>
          </a:p>
          <a:p>
            <a:pPr marL="285750" indent="-285750" algn="just">
              <a:lnSpc>
                <a:spcPct val="150000"/>
              </a:lnSpc>
              <a:spcBef>
                <a:spcPts val="1100"/>
              </a:spcBef>
              <a:spcAft>
                <a:spcPts val="0"/>
              </a:spcAft>
              <a:buFont typeface="Wingdings" pitchFamily="2" charset="2"/>
              <a:buChar char="§"/>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Notre étude</a:t>
            </a:r>
            <a:r>
              <a:rPr lang="fr-FR"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aucune différence significative (</a:t>
            </a:r>
            <a:r>
              <a:rPr lang="fr-F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RR=1.21 ; IC95% ; 0.8- 1.8 ; p= 0.4</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marL="285750" indent="-285750" algn="just">
              <a:lnSpc>
                <a:spcPct val="150000"/>
              </a:lnSpc>
              <a:spcBef>
                <a:spcPts val="1100"/>
              </a:spcBef>
              <a:spcAft>
                <a:spcPts val="0"/>
              </a:spcAft>
              <a:buFont typeface="Wingdings" pitchFamily="2" charset="2"/>
              <a:buChar char="ü"/>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Meilleur pronostic (Grosswaser V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(1998) [85]) : bon devenir neurologique et meilleure réinsertion sociale. Explication: éventuel effet </a:t>
            </a:r>
            <a:r>
              <a:rPr lang="fr-FR"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neuroprotecteur</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de la progestérone </a:t>
            </a:r>
          </a:p>
          <a:p>
            <a:pPr marL="285750" indent="-285750" algn="just">
              <a:lnSpc>
                <a:spcPct val="150000"/>
              </a:lnSpc>
              <a:spcBef>
                <a:spcPts val="1100"/>
              </a:spcBef>
              <a:spcAft>
                <a:spcPts val="0"/>
              </a:spcAft>
              <a:buFont typeface="Wingdings" pitchFamily="2" charset="2"/>
              <a:buChar char="ü"/>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Moins bon pronostic: </a:t>
            </a:r>
          </a:p>
          <a:p>
            <a:pPr marL="285750" indent="-285750" algn="just">
              <a:lnSpc>
                <a:spcPct val="150000"/>
              </a:lnSpc>
              <a:spcBef>
                <a:spcPts val="1100"/>
              </a:spcBef>
              <a:spcAft>
                <a:spcPts val="0"/>
              </a:spcAft>
              <a:buFont typeface="Wingdings" pitchFamily="2" charset="2"/>
              <a:buChar char="§"/>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Etude de </a:t>
            </a:r>
            <a:r>
              <a:rPr lang="fr-FR"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Ponsford</a:t>
            </a: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JL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(2008) [86] qui, après ajustement sur le GCS, l’âge et la cause du traumatisme, avait mis en évidence une mortalité et un mauvais devenir neurologique à 6 mois plus important chez les femmes</a:t>
            </a:r>
          </a:p>
          <a:p>
            <a:pPr marL="285750" indent="-285750" algn="just">
              <a:lnSpc>
                <a:spcPct val="150000"/>
              </a:lnSpc>
              <a:spcBef>
                <a:spcPts val="1100"/>
              </a:spcBef>
              <a:spcAft>
                <a:spcPts val="0"/>
              </a:spcAft>
              <a:buFont typeface="Wingdings" pitchFamily="2" charset="2"/>
              <a:buChar char="§"/>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Moppett I.K.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avaient retrouvé, pour la même gravité des lésions initiales, plus d’OC et d’HTIC chez les femmes</a:t>
            </a:r>
            <a:endParaRPr lang="fr-FR" dirty="0">
              <a:latin typeface="Times New Roman" panose="02020603050405020304" pitchFamily="18" charset="0"/>
              <a:cs typeface="Times New Roman" panose="02020603050405020304" pitchFamily="18" charset="0"/>
            </a:endParaRPr>
          </a:p>
        </p:txBody>
      </p:sp>
      <p:graphicFrame>
        <p:nvGraphicFramePr>
          <p:cNvPr id="5" name="Tableau 4">
            <a:extLst>
              <a:ext uri="{FF2B5EF4-FFF2-40B4-BE49-F238E27FC236}">
                <a16:creationId xmlns:a16="http://schemas.microsoft.com/office/drawing/2014/main" id="{E69E2B8A-4081-754D-8DD4-0C89D245018C}"/>
              </a:ext>
            </a:extLst>
          </p:cNvPr>
          <p:cNvGraphicFramePr>
            <a:graphicFrameLocks noGrp="1"/>
          </p:cNvGraphicFramePr>
          <p:nvPr>
            <p:extLst>
              <p:ext uri="{D42A27DB-BD31-4B8C-83A1-F6EECF244321}">
                <p14:modId xmlns:p14="http://schemas.microsoft.com/office/powerpoint/2010/main" val="3572946773"/>
              </p:ext>
            </p:extLst>
          </p:nvPr>
        </p:nvGraphicFramePr>
        <p:xfrm>
          <a:off x="2032000" y="1466795"/>
          <a:ext cx="8128000" cy="370840"/>
        </p:xfrm>
        <a:graphic>
          <a:graphicData uri="http://schemas.openxmlformats.org/drawingml/2006/table">
            <a:tbl>
              <a:tblPr firstRow="1" bandRow="1">
                <a:tableStyleId>{74C1A8A3-306A-4EB7-A6B1-4F7E0EB9C5D6}</a:tableStyleId>
              </a:tblPr>
              <a:tblGrid>
                <a:gridCol w="8128000">
                  <a:extLst>
                    <a:ext uri="{9D8B030D-6E8A-4147-A177-3AD203B41FA5}">
                      <a16:colId xmlns:a16="http://schemas.microsoft.com/office/drawing/2014/main" val="3120961329"/>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dirty="0">
                          <a:latin typeface="Times New Roman" panose="02020603050405020304" pitchFamily="18" charset="0"/>
                          <a:cs typeface="Times New Roman" panose="02020603050405020304" pitchFamily="18" charset="0"/>
                        </a:rPr>
                        <a:t>Le lien entre sexe et devenir des TC n’est pas formellement établi</a:t>
                      </a:r>
                    </a:p>
                  </a:txBody>
                  <a:tcPr/>
                </a:tc>
                <a:extLst>
                  <a:ext uri="{0D108BD9-81ED-4DB2-BD59-A6C34878D82A}">
                    <a16:rowId xmlns:a16="http://schemas.microsoft.com/office/drawing/2014/main" val="3773187233"/>
                  </a:ext>
                </a:extLst>
              </a:tr>
            </a:tbl>
          </a:graphicData>
        </a:graphic>
      </p:graphicFrame>
    </p:spTree>
    <p:extLst>
      <p:ext uri="{BB962C8B-B14F-4D97-AF65-F5344CB8AC3E}">
        <p14:creationId xmlns:p14="http://schemas.microsoft.com/office/powerpoint/2010/main" val="13074333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4ABE54-4AA3-354B-AFD9-6081A7B61539}"/>
              </a:ext>
            </a:extLst>
          </p:cNvPr>
          <p:cNvSpPr>
            <a:spLocks noGrp="1"/>
          </p:cNvSpPr>
          <p:nvPr>
            <p:ph type="title"/>
          </p:nvPr>
        </p:nvSpPr>
        <p:spPr>
          <a:xfrm>
            <a:off x="1371600" y="72485"/>
            <a:ext cx="9601200" cy="518532"/>
          </a:xfrm>
        </p:spPr>
        <p:txBody>
          <a:bodyPr>
            <a:normAutofit/>
          </a:bodyPr>
          <a:lstStyle/>
          <a:p>
            <a:pPr algn="ctr"/>
            <a:r>
              <a:rPr lang="fr-FR" sz="2800" b="1" dirty="0">
                <a:solidFill>
                  <a:srgbClr val="FF0000"/>
                </a:solidFill>
                <a:latin typeface="Times New Roman" panose="02020603050405020304" pitchFamily="18" charset="0"/>
                <a:cs typeface="Times New Roman" panose="02020603050405020304" pitchFamily="18" charset="0"/>
              </a:rPr>
              <a:t>I- Caractéristiques de la cohorte et valeur pronostique</a:t>
            </a:r>
          </a:p>
        </p:txBody>
      </p:sp>
      <p:sp>
        <p:nvSpPr>
          <p:cNvPr id="3" name="Rectangle 2">
            <a:extLst>
              <a:ext uri="{FF2B5EF4-FFF2-40B4-BE49-F238E27FC236}">
                <a16:creationId xmlns:a16="http://schemas.microsoft.com/office/drawing/2014/main" id="{E7BFA748-41FF-C149-B44A-384C78033C1E}"/>
              </a:ext>
            </a:extLst>
          </p:cNvPr>
          <p:cNvSpPr/>
          <p:nvPr/>
        </p:nvSpPr>
        <p:spPr>
          <a:xfrm>
            <a:off x="849244" y="634952"/>
            <a:ext cx="7522860" cy="369332"/>
          </a:xfrm>
          <a:prstGeom prst="rect">
            <a:avLst/>
          </a:prstGeom>
        </p:spPr>
        <p:txBody>
          <a:bodyPr wrap="square">
            <a:spAutoFit/>
          </a:bodyPr>
          <a:lstStyle/>
          <a:p>
            <a:r>
              <a:rPr lang="fr-F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LE MECANISME DU TRAUMATISME </a:t>
            </a:r>
            <a:r>
              <a:rPr lang="fr-FR"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r>
              <a:rPr lang="fr-FR" b="1" dirty="0">
                <a:solidFill>
                  <a:srgbClr val="0070C0"/>
                </a:solidFill>
                <a:latin typeface="Times New Roman" panose="02020603050405020304" pitchFamily="18" charset="0"/>
                <a:cs typeface="Times New Roman" panose="02020603050405020304" pitchFamily="18" charset="0"/>
              </a:rPr>
              <a:t>INCIDENCE) :</a:t>
            </a:r>
          </a:p>
        </p:txBody>
      </p:sp>
      <p:graphicFrame>
        <p:nvGraphicFramePr>
          <p:cNvPr id="6" name="Tableau 5">
            <a:extLst>
              <a:ext uri="{FF2B5EF4-FFF2-40B4-BE49-F238E27FC236}">
                <a16:creationId xmlns:a16="http://schemas.microsoft.com/office/drawing/2014/main" id="{416F89AB-9F75-F34B-9F1E-2456450D5C71}"/>
              </a:ext>
            </a:extLst>
          </p:cNvPr>
          <p:cNvGraphicFramePr>
            <a:graphicFrameLocks noGrp="1"/>
          </p:cNvGraphicFramePr>
          <p:nvPr>
            <p:extLst>
              <p:ext uri="{D42A27DB-BD31-4B8C-83A1-F6EECF244321}">
                <p14:modId xmlns:p14="http://schemas.microsoft.com/office/powerpoint/2010/main" val="3449162565"/>
              </p:ext>
            </p:extLst>
          </p:nvPr>
        </p:nvGraphicFramePr>
        <p:xfrm>
          <a:off x="2032000" y="1143413"/>
          <a:ext cx="8128000" cy="370840"/>
        </p:xfrm>
        <a:graphic>
          <a:graphicData uri="http://schemas.openxmlformats.org/drawingml/2006/table">
            <a:tbl>
              <a:tblPr firstRow="1" bandRow="1">
                <a:tableStyleId>{74C1A8A3-306A-4EB7-A6B1-4F7E0EB9C5D6}</a:tableStyleId>
              </a:tblPr>
              <a:tblGrid>
                <a:gridCol w="8128000">
                  <a:extLst>
                    <a:ext uri="{9D8B030D-6E8A-4147-A177-3AD203B41FA5}">
                      <a16:colId xmlns:a16="http://schemas.microsoft.com/office/drawing/2014/main" val="1475049350"/>
                    </a:ext>
                  </a:extLst>
                </a:gridCol>
              </a:tblGrid>
              <a:tr h="370840">
                <a:tc>
                  <a:txBody>
                    <a:bodyPr/>
                    <a:lstStyle/>
                    <a:p>
                      <a:pPr algn="ctr"/>
                      <a:r>
                        <a:rPr lang="fr-FR" sz="1800" kern="1200" dirty="0">
                          <a:effectLst/>
                          <a:latin typeface="Times New Roman" panose="02020603050405020304" pitchFamily="18" charset="0"/>
                          <a:cs typeface="Times New Roman" panose="02020603050405020304" pitchFamily="18" charset="0"/>
                        </a:rPr>
                        <a:t>Les accidents de la circulation sont la cause principale des TCG </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84872080"/>
                  </a:ext>
                </a:extLst>
              </a:tr>
            </a:tbl>
          </a:graphicData>
        </a:graphic>
      </p:graphicFrame>
      <p:graphicFrame>
        <p:nvGraphicFramePr>
          <p:cNvPr id="7" name="Tableau 6">
            <a:extLst>
              <a:ext uri="{FF2B5EF4-FFF2-40B4-BE49-F238E27FC236}">
                <a16:creationId xmlns:a16="http://schemas.microsoft.com/office/drawing/2014/main" id="{6A3DB16A-E601-7C45-AB07-32318E925C0C}"/>
              </a:ext>
            </a:extLst>
          </p:cNvPr>
          <p:cNvGraphicFramePr>
            <a:graphicFrameLocks noGrp="1"/>
          </p:cNvGraphicFramePr>
          <p:nvPr>
            <p:extLst>
              <p:ext uri="{D42A27DB-BD31-4B8C-83A1-F6EECF244321}">
                <p14:modId xmlns:p14="http://schemas.microsoft.com/office/powerpoint/2010/main" val="3017217018"/>
              </p:ext>
            </p:extLst>
          </p:nvPr>
        </p:nvGraphicFramePr>
        <p:xfrm>
          <a:off x="2946307" y="1743264"/>
          <a:ext cx="6443021" cy="1165098"/>
        </p:xfrm>
        <a:graphic>
          <a:graphicData uri="http://schemas.openxmlformats.org/drawingml/2006/table">
            <a:tbl>
              <a:tblPr firstRow="1" firstCol="1" bandRow="1">
                <a:tableStyleId>{5C22544A-7EE6-4342-B048-85BDC9FD1C3A}</a:tableStyleId>
              </a:tblPr>
              <a:tblGrid>
                <a:gridCol w="1860447">
                  <a:extLst>
                    <a:ext uri="{9D8B030D-6E8A-4147-A177-3AD203B41FA5}">
                      <a16:colId xmlns:a16="http://schemas.microsoft.com/office/drawing/2014/main" val="3080108197"/>
                    </a:ext>
                  </a:extLst>
                </a:gridCol>
                <a:gridCol w="1685593">
                  <a:extLst>
                    <a:ext uri="{9D8B030D-6E8A-4147-A177-3AD203B41FA5}">
                      <a16:colId xmlns:a16="http://schemas.microsoft.com/office/drawing/2014/main" val="3665585540"/>
                    </a:ext>
                  </a:extLst>
                </a:gridCol>
                <a:gridCol w="991072">
                  <a:extLst>
                    <a:ext uri="{9D8B030D-6E8A-4147-A177-3AD203B41FA5}">
                      <a16:colId xmlns:a16="http://schemas.microsoft.com/office/drawing/2014/main" val="2979517572"/>
                    </a:ext>
                  </a:extLst>
                </a:gridCol>
                <a:gridCol w="991772">
                  <a:extLst>
                    <a:ext uri="{9D8B030D-6E8A-4147-A177-3AD203B41FA5}">
                      <a16:colId xmlns:a16="http://schemas.microsoft.com/office/drawing/2014/main" val="61627237"/>
                    </a:ext>
                  </a:extLst>
                </a:gridCol>
                <a:gridCol w="914137">
                  <a:extLst>
                    <a:ext uri="{9D8B030D-6E8A-4147-A177-3AD203B41FA5}">
                      <a16:colId xmlns:a16="http://schemas.microsoft.com/office/drawing/2014/main" val="567534874"/>
                    </a:ext>
                  </a:extLst>
                </a:gridCol>
              </a:tblGrid>
              <a:tr h="0">
                <a:tc>
                  <a:txBody>
                    <a:bodyPr/>
                    <a:lstStyle/>
                    <a:p>
                      <a:pPr algn="ctr">
                        <a:lnSpc>
                          <a:spcPct val="150000"/>
                        </a:lnSpc>
                        <a:spcAft>
                          <a:spcPts val="0"/>
                        </a:spcAft>
                      </a:pPr>
                      <a:r>
                        <a:rPr lang="fr-FR" sz="1400" dirty="0">
                          <a:effectLst/>
                          <a:latin typeface="Times New Roman" panose="02020603050405020304" pitchFamily="18" charset="0"/>
                          <a:cs typeface="Times New Roman" panose="02020603050405020304" pitchFamily="18" charset="0"/>
                        </a:rPr>
                        <a:t>Auteurs</a:t>
                      </a:r>
                      <a:endParaRPr lang="fr-FR" sz="12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400" dirty="0">
                          <a:effectLst/>
                          <a:latin typeface="Times New Roman" panose="02020603050405020304" pitchFamily="18" charset="0"/>
                          <a:cs typeface="Times New Roman" panose="02020603050405020304" pitchFamily="18" charset="0"/>
                        </a:rPr>
                        <a:t>Accidents du trafic routier (%)</a:t>
                      </a:r>
                      <a:endParaRPr lang="fr-FR" sz="12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400">
                          <a:effectLst/>
                          <a:latin typeface="Times New Roman" panose="02020603050405020304" pitchFamily="18" charset="0"/>
                          <a:cs typeface="Times New Roman" panose="02020603050405020304" pitchFamily="18" charset="0"/>
                        </a:rPr>
                        <a:t>Chute (%)</a:t>
                      </a:r>
                      <a:endParaRPr lang="fr-FR"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400">
                          <a:effectLst/>
                          <a:latin typeface="Times New Roman" panose="02020603050405020304" pitchFamily="18" charset="0"/>
                          <a:cs typeface="Times New Roman" panose="02020603050405020304" pitchFamily="18" charset="0"/>
                        </a:rPr>
                        <a:t>Agression</a:t>
                      </a:r>
                      <a:endParaRPr lang="fr-FR"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400">
                          <a:effectLst/>
                          <a:latin typeface="Times New Roman" panose="02020603050405020304" pitchFamily="18" charset="0"/>
                          <a:cs typeface="Times New Roman" panose="02020603050405020304" pitchFamily="18" charset="0"/>
                        </a:rPr>
                        <a:t>Autres</a:t>
                      </a:r>
                      <a:endParaRPr lang="fr-FR" sz="12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65463410"/>
                  </a:ext>
                </a:extLst>
              </a:tr>
              <a:tr h="0">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Étude CRASH [81]</a:t>
                      </a:r>
                      <a:endParaRPr lang="fr-FR" sz="12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400" dirty="0">
                          <a:effectLst/>
                          <a:latin typeface="Times New Roman" panose="02020603050405020304" pitchFamily="18" charset="0"/>
                          <a:cs typeface="Times New Roman" panose="02020603050405020304" pitchFamily="18" charset="0"/>
                        </a:rPr>
                        <a:t>65.1</a:t>
                      </a:r>
                      <a:endParaRPr lang="fr-FR" sz="12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400" dirty="0">
                          <a:effectLst/>
                          <a:latin typeface="Times New Roman" panose="02020603050405020304" pitchFamily="18" charset="0"/>
                          <a:cs typeface="Times New Roman" panose="02020603050405020304" pitchFamily="18" charset="0"/>
                        </a:rPr>
                        <a:t>13.3</a:t>
                      </a:r>
                      <a:endParaRPr lang="fr-FR" sz="12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400" dirty="0">
                          <a:effectLst/>
                          <a:latin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400">
                          <a:effectLst/>
                          <a:latin typeface="Times New Roman" panose="02020603050405020304" pitchFamily="18" charset="0"/>
                          <a:cs typeface="Times New Roman" panose="02020603050405020304" pitchFamily="18" charset="0"/>
                        </a:rPr>
                        <a:t>21.7</a:t>
                      </a:r>
                      <a:endParaRPr lang="fr-FR" sz="12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55306693"/>
                  </a:ext>
                </a:extLst>
              </a:tr>
              <a:tr h="0">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Notre série  </a:t>
                      </a:r>
                      <a:endParaRPr lang="fr-FR"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400" dirty="0">
                          <a:solidFill>
                            <a:srgbClr val="FF0000"/>
                          </a:solidFill>
                          <a:effectLst/>
                          <a:latin typeface="Times New Roman" panose="02020603050405020304" pitchFamily="18" charset="0"/>
                          <a:cs typeface="Times New Roman" panose="02020603050405020304" pitchFamily="18" charset="0"/>
                        </a:rPr>
                        <a:t>53.3</a:t>
                      </a:r>
                      <a:endParaRPr lang="fr-FR" sz="12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400" dirty="0">
                          <a:solidFill>
                            <a:srgbClr val="0070C0"/>
                          </a:solidFill>
                          <a:effectLst/>
                          <a:latin typeface="Times New Roman" panose="02020603050405020304" pitchFamily="18" charset="0"/>
                          <a:cs typeface="Times New Roman" panose="02020603050405020304" pitchFamily="18" charset="0"/>
                        </a:rPr>
                        <a:t>42.2</a:t>
                      </a:r>
                      <a:endParaRPr lang="fr-FR" sz="1200" dirty="0">
                        <a:solidFill>
                          <a:srgbClr val="0070C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400" dirty="0">
                          <a:solidFill>
                            <a:srgbClr val="0070C0"/>
                          </a:solidFill>
                          <a:effectLst/>
                          <a:latin typeface="Times New Roman" panose="02020603050405020304" pitchFamily="18" charset="0"/>
                          <a:cs typeface="Times New Roman" panose="02020603050405020304" pitchFamily="18" charset="0"/>
                        </a:rPr>
                        <a:t>2.2</a:t>
                      </a:r>
                      <a:endParaRPr lang="fr-FR" sz="1200" dirty="0">
                        <a:solidFill>
                          <a:srgbClr val="0070C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400" dirty="0">
                          <a:solidFill>
                            <a:srgbClr val="0070C0"/>
                          </a:solidFill>
                          <a:effectLst/>
                          <a:latin typeface="Times New Roman" panose="02020603050405020304" pitchFamily="18" charset="0"/>
                          <a:cs typeface="Times New Roman" panose="02020603050405020304" pitchFamily="18" charset="0"/>
                        </a:rPr>
                        <a:t>2.2</a:t>
                      </a:r>
                      <a:endParaRPr lang="fr-FR" sz="1200" dirty="0">
                        <a:solidFill>
                          <a:srgbClr val="0070C0"/>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09415066"/>
                  </a:ext>
                </a:extLst>
              </a:tr>
            </a:tbl>
          </a:graphicData>
        </a:graphic>
      </p:graphicFrame>
      <p:sp>
        <p:nvSpPr>
          <p:cNvPr id="10" name="Ellipse 9">
            <a:extLst>
              <a:ext uri="{FF2B5EF4-FFF2-40B4-BE49-F238E27FC236}">
                <a16:creationId xmlns:a16="http://schemas.microsoft.com/office/drawing/2014/main" id="{EC8E0D36-CA7B-C94C-84F9-7E7A541D0975}"/>
              </a:ext>
            </a:extLst>
          </p:cNvPr>
          <p:cNvSpPr/>
          <p:nvPr/>
        </p:nvSpPr>
        <p:spPr>
          <a:xfrm>
            <a:off x="6735337" y="2642844"/>
            <a:ext cx="535258" cy="37272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fr-FR">
              <a:noFill/>
            </a:endParaRPr>
          </a:p>
        </p:txBody>
      </p:sp>
      <p:sp>
        <p:nvSpPr>
          <p:cNvPr id="11" name="Rectangle 10">
            <a:extLst>
              <a:ext uri="{FF2B5EF4-FFF2-40B4-BE49-F238E27FC236}">
                <a16:creationId xmlns:a16="http://schemas.microsoft.com/office/drawing/2014/main" id="{9B52B9FE-C40E-864B-9749-E7F131D636B7}"/>
              </a:ext>
            </a:extLst>
          </p:cNvPr>
          <p:cNvSpPr/>
          <p:nvPr/>
        </p:nvSpPr>
        <p:spPr>
          <a:xfrm>
            <a:off x="849244" y="2962562"/>
            <a:ext cx="11060258" cy="3781035"/>
          </a:xfrm>
          <a:prstGeom prst="rect">
            <a:avLst/>
          </a:prstGeom>
        </p:spPr>
        <p:txBody>
          <a:bodyPr wrap="square">
            <a:spAutoFit/>
          </a:bodyPr>
          <a:lstStyle/>
          <a:p>
            <a:pPr marL="285750" indent="-285750">
              <a:lnSpc>
                <a:spcPct val="150000"/>
              </a:lnSpc>
              <a:buFont typeface="Wingdings" pitchFamily="2" charset="2"/>
              <a:buChar char="ü"/>
            </a:pPr>
            <a:r>
              <a:rPr lang="fr-FR" dirty="0">
                <a:latin typeface="Times New Roman" panose="02020603050405020304" pitchFamily="18" charset="0"/>
                <a:ea typeface="Calibri" panose="020F0502020204030204" pitchFamily="34" charset="0"/>
              </a:rPr>
              <a:t>Taux d’accidents de motocycles est élevé:</a:t>
            </a:r>
          </a:p>
          <a:p>
            <a:pPr algn="just">
              <a:lnSpc>
                <a:spcPct val="150000"/>
              </a:lnSpc>
            </a:pPr>
            <a:endParaRPr lang="fr-FR" dirty="0">
              <a:latin typeface="Times New Roman" panose="02020603050405020304" pitchFamily="18" charset="0"/>
              <a:ea typeface="Calibri" panose="020F0502020204030204" pitchFamily="34" charset="0"/>
            </a:endParaRPr>
          </a:p>
          <a:p>
            <a:pPr algn="just">
              <a:lnSpc>
                <a:spcPct val="150000"/>
              </a:lnSpc>
            </a:pPr>
            <a:endParaRPr lang="fr-FR" dirty="0">
              <a:latin typeface="Times New Roman" panose="02020603050405020304" pitchFamily="18" charset="0"/>
              <a:ea typeface="Calibri" panose="020F0502020204030204" pitchFamily="34" charset="0"/>
            </a:endParaRPr>
          </a:p>
          <a:p>
            <a:pPr marL="285750" indent="-285750" algn="just">
              <a:lnSpc>
                <a:spcPct val="150000"/>
              </a:lnSpc>
              <a:buFont typeface="Wingdings" pitchFamily="2" charset="2"/>
              <a:buChar char="ü"/>
            </a:pPr>
            <a:r>
              <a:rPr lang="fr-FR" dirty="0">
                <a:latin typeface="Times New Roman" panose="02020603050405020304" pitchFamily="18" charset="0"/>
                <a:ea typeface="Calibri" panose="020F0502020204030204" pitchFamily="34" charset="0"/>
              </a:rPr>
              <a:t>Chutes accidentelles: ouvriers de chantier, cueillette des olives</a:t>
            </a:r>
          </a:p>
          <a:p>
            <a:pPr marL="285750" indent="-285750" algn="just">
              <a:lnSpc>
                <a:spcPct val="150000"/>
              </a:lnSpc>
              <a:buFont typeface="Wingdings" pitchFamily="2" charset="2"/>
              <a:buChar char="ü"/>
            </a:pPr>
            <a:r>
              <a:rPr lang="fr-FR" dirty="0">
                <a:latin typeface="Times New Roman" panose="02020603050405020304" pitchFamily="18" charset="0"/>
                <a:ea typeface="Calibri" panose="020F0502020204030204" pitchFamily="34" charset="0"/>
              </a:rPr>
              <a:t>Chutes de la propre hauteur du patient: sujet âgé</a:t>
            </a:r>
          </a:p>
          <a:p>
            <a:pPr marL="285750" indent="-285750" algn="just">
              <a:lnSpc>
                <a:spcPct val="150000"/>
              </a:lnSpc>
              <a:buFont typeface="Wingdings" pitchFamily="2" charset="2"/>
              <a:buChar char="ü"/>
            </a:pPr>
            <a:r>
              <a:rPr lang="fr-FR" dirty="0">
                <a:latin typeface="Times New Roman" panose="02020603050405020304" pitchFamily="18" charset="0"/>
                <a:ea typeface="Calibri" panose="020F0502020204030204" pitchFamily="34" charset="0"/>
              </a:rPr>
              <a:t>Tentatives de suicide: sujet jeune</a:t>
            </a:r>
          </a:p>
          <a:p>
            <a:pPr algn="just">
              <a:lnSpc>
                <a:spcPct val="150000"/>
              </a:lnSpc>
            </a:pPr>
            <a:endParaRPr lang="fr-FR" dirty="0">
              <a:effectLst/>
              <a:latin typeface="Times New Roman" panose="02020603050405020304" pitchFamily="18" charset="0"/>
            </a:endParaRPr>
          </a:p>
          <a:p>
            <a:pPr algn="just">
              <a:lnSpc>
                <a:spcPct val="150000"/>
              </a:lnSpc>
            </a:pPr>
            <a:endParaRPr lang="fr-FR" dirty="0">
              <a:latin typeface="Times New Roman" panose="02020603050405020304" pitchFamily="18" charset="0"/>
            </a:endParaRPr>
          </a:p>
          <a:p>
            <a:pPr algn="just">
              <a:lnSpc>
                <a:spcPct val="150000"/>
              </a:lnSpc>
            </a:pPr>
            <a:endParaRPr lang="fr-FR" dirty="0">
              <a:effectLst/>
            </a:endParaRPr>
          </a:p>
        </p:txBody>
      </p:sp>
      <p:graphicFrame>
        <p:nvGraphicFramePr>
          <p:cNvPr id="12" name="Tableau 11">
            <a:extLst>
              <a:ext uri="{FF2B5EF4-FFF2-40B4-BE49-F238E27FC236}">
                <a16:creationId xmlns:a16="http://schemas.microsoft.com/office/drawing/2014/main" id="{F1D4D89E-1F08-044B-84B5-85958A142A6C}"/>
              </a:ext>
            </a:extLst>
          </p:cNvPr>
          <p:cNvGraphicFramePr>
            <a:graphicFrameLocks noGrp="1"/>
          </p:cNvGraphicFramePr>
          <p:nvPr>
            <p:extLst>
              <p:ext uri="{D42A27DB-BD31-4B8C-83A1-F6EECF244321}">
                <p14:modId xmlns:p14="http://schemas.microsoft.com/office/powerpoint/2010/main" val="322069392"/>
              </p:ext>
            </p:extLst>
          </p:nvPr>
        </p:nvGraphicFramePr>
        <p:xfrm>
          <a:off x="1360449" y="3437420"/>
          <a:ext cx="5754030" cy="787400"/>
        </p:xfrm>
        <a:graphic>
          <a:graphicData uri="http://schemas.openxmlformats.org/drawingml/2006/table">
            <a:tbl>
              <a:tblPr firstRow="1" firstCol="1" bandRow="1">
                <a:tableStyleId>{5C22544A-7EE6-4342-B048-85BDC9FD1C3A}</a:tableStyleId>
              </a:tblPr>
              <a:tblGrid>
                <a:gridCol w="1918010">
                  <a:extLst>
                    <a:ext uri="{9D8B030D-6E8A-4147-A177-3AD203B41FA5}">
                      <a16:colId xmlns:a16="http://schemas.microsoft.com/office/drawing/2014/main" val="1302113625"/>
                    </a:ext>
                  </a:extLst>
                </a:gridCol>
                <a:gridCol w="1918010">
                  <a:extLst>
                    <a:ext uri="{9D8B030D-6E8A-4147-A177-3AD203B41FA5}">
                      <a16:colId xmlns:a16="http://schemas.microsoft.com/office/drawing/2014/main" val="3690707067"/>
                    </a:ext>
                  </a:extLst>
                </a:gridCol>
                <a:gridCol w="1918010">
                  <a:extLst>
                    <a:ext uri="{9D8B030D-6E8A-4147-A177-3AD203B41FA5}">
                      <a16:colId xmlns:a16="http://schemas.microsoft.com/office/drawing/2014/main" val="2202117182"/>
                    </a:ext>
                  </a:extLst>
                </a:gridCol>
              </a:tblGrid>
              <a:tr h="0">
                <a:tc>
                  <a:txBody>
                    <a:bodyPr/>
                    <a:lstStyle/>
                    <a:p>
                      <a:pPr>
                        <a:lnSpc>
                          <a:spcPct val="115000"/>
                        </a:lnSpc>
                        <a:spcBef>
                          <a:spcPts val="1000"/>
                        </a:spcBef>
                        <a:spcAft>
                          <a:spcPts val="0"/>
                        </a:spcAft>
                      </a:pPr>
                      <a:r>
                        <a:rPr lang="fr-FR" sz="1200" dirty="0">
                          <a:effectLst/>
                        </a:rPr>
                        <a:t>Nature AC</a:t>
                      </a:r>
                      <a:endParaRPr lang="fr-FR"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Bef>
                          <a:spcPts val="1000"/>
                        </a:spcBef>
                        <a:spcAft>
                          <a:spcPts val="0"/>
                        </a:spcAft>
                      </a:pPr>
                      <a:r>
                        <a:rPr lang="fr-FR" sz="1200">
                          <a:effectLst/>
                        </a:rPr>
                        <a:t>Fréquence</a:t>
                      </a:r>
                      <a:endParaRPr lang="fr-F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spcBef>
                          <a:spcPts val="1000"/>
                        </a:spcBef>
                        <a:spcAft>
                          <a:spcPts val="0"/>
                        </a:spcAft>
                      </a:pPr>
                      <a:r>
                        <a:rPr lang="fr-FR" sz="1200">
                          <a:effectLst/>
                        </a:rPr>
                        <a:t>% </a:t>
                      </a:r>
                      <a:endParaRPr lang="fr-F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84936711"/>
                  </a:ext>
                </a:extLst>
              </a:tr>
              <a:tr h="0">
                <a:tc>
                  <a:txBody>
                    <a:bodyPr/>
                    <a:lstStyle/>
                    <a:p>
                      <a:pPr>
                        <a:lnSpc>
                          <a:spcPct val="115000"/>
                        </a:lnSpc>
                        <a:spcBef>
                          <a:spcPts val="1000"/>
                        </a:spcBef>
                        <a:spcAft>
                          <a:spcPts val="0"/>
                        </a:spcAft>
                      </a:pPr>
                      <a:r>
                        <a:rPr lang="fr-FR" sz="1200" dirty="0">
                          <a:effectLst/>
                        </a:rPr>
                        <a:t>Accident de moto</a:t>
                      </a:r>
                      <a:endParaRPr lang="fr-FR"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15000"/>
                        </a:lnSpc>
                        <a:spcBef>
                          <a:spcPts val="1000"/>
                        </a:spcBef>
                        <a:spcAft>
                          <a:spcPts val="0"/>
                        </a:spcAft>
                      </a:pPr>
                      <a:r>
                        <a:rPr lang="fr-FR" sz="1200" dirty="0">
                          <a:solidFill>
                            <a:srgbClr val="0070C0"/>
                          </a:solidFill>
                          <a:effectLst/>
                        </a:rPr>
                        <a:t>14 </a:t>
                      </a:r>
                      <a:endParaRPr lang="fr-FR" sz="1000"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15000"/>
                        </a:lnSpc>
                        <a:spcBef>
                          <a:spcPts val="1000"/>
                        </a:spcBef>
                        <a:spcAft>
                          <a:spcPts val="0"/>
                        </a:spcAft>
                      </a:pPr>
                      <a:r>
                        <a:rPr lang="fr-FR" sz="1200" dirty="0">
                          <a:solidFill>
                            <a:srgbClr val="0070C0"/>
                          </a:solidFill>
                          <a:effectLst/>
                        </a:rPr>
                        <a:t>42.4% </a:t>
                      </a:r>
                      <a:endParaRPr lang="fr-FR" sz="1000" dirty="0">
                        <a:solidFill>
                          <a:srgbClr val="0070C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427105466"/>
                  </a:ext>
                </a:extLst>
              </a:tr>
              <a:tr h="0">
                <a:tc>
                  <a:txBody>
                    <a:bodyPr/>
                    <a:lstStyle/>
                    <a:p>
                      <a:pPr>
                        <a:lnSpc>
                          <a:spcPct val="115000"/>
                        </a:lnSpc>
                        <a:spcBef>
                          <a:spcPts val="1000"/>
                        </a:spcBef>
                        <a:spcAft>
                          <a:spcPts val="0"/>
                        </a:spcAft>
                      </a:pPr>
                      <a:r>
                        <a:rPr lang="fr-FR" sz="1200" dirty="0">
                          <a:effectLst/>
                        </a:rPr>
                        <a:t>Accident de voiture</a:t>
                      </a:r>
                      <a:endParaRPr lang="fr-FR"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15000"/>
                        </a:lnSpc>
                        <a:spcBef>
                          <a:spcPts val="1000"/>
                        </a:spcBef>
                        <a:spcAft>
                          <a:spcPts val="0"/>
                        </a:spcAft>
                      </a:pPr>
                      <a:r>
                        <a:rPr lang="fr-FR" sz="1200" dirty="0">
                          <a:effectLst/>
                        </a:rPr>
                        <a:t>19 </a:t>
                      </a:r>
                      <a:endParaRPr lang="fr-FR"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15000"/>
                        </a:lnSpc>
                        <a:spcBef>
                          <a:spcPts val="1000"/>
                        </a:spcBef>
                        <a:spcAft>
                          <a:spcPts val="0"/>
                        </a:spcAft>
                      </a:pPr>
                      <a:r>
                        <a:rPr lang="fr-FR" sz="1200">
                          <a:effectLst/>
                        </a:rPr>
                        <a:t>57.6% </a:t>
                      </a:r>
                      <a:endParaRPr lang="fr-F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3681805"/>
                  </a:ext>
                </a:extLst>
              </a:tr>
              <a:tr h="0">
                <a:tc>
                  <a:txBody>
                    <a:bodyPr/>
                    <a:lstStyle/>
                    <a:p>
                      <a:pPr>
                        <a:lnSpc>
                          <a:spcPct val="115000"/>
                        </a:lnSpc>
                        <a:spcBef>
                          <a:spcPts val="1000"/>
                        </a:spcBef>
                        <a:spcAft>
                          <a:spcPts val="0"/>
                        </a:spcAft>
                      </a:pPr>
                      <a:r>
                        <a:rPr lang="fr-FR" sz="1200">
                          <a:effectLst/>
                        </a:rPr>
                        <a:t>Total</a:t>
                      </a:r>
                      <a:endParaRPr lang="fr-FR" sz="100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15000"/>
                        </a:lnSpc>
                        <a:spcBef>
                          <a:spcPts val="1000"/>
                        </a:spcBef>
                        <a:spcAft>
                          <a:spcPts val="0"/>
                        </a:spcAft>
                      </a:pPr>
                      <a:r>
                        <a:rPr lang="fr-FR" sz="1200" dirty="0">
                          <a:effectLst/>
                        </a:rPr>
                        <a:t>33 </a:t>
                      </a:r>
                      <a:endParaRPr lang="fr-FR"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r">
                        <a:lnSpc>
                          <a:spcPct val="115000"/>
                        </a:lnSpc>
                        <a:spcBef>
                          <a:spcPts val="1000"/>
                        </a:spcBef>
                        <a:spcAft>
                          <a:spcPts val="0"/>
                        </a:spcAft>
                      </a:pPr>
                      <a:r>
                        <a:rPr lang="fr-FR" sz="1200" dirty="0">
                          <a:effectLst/>
                        </a:rPr>
                        <a:t>100.0% </a:t>
                      </a:r>
                      <a:endParaRPr lang="fr-FR" sz="1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168917417"/>
                  </a:ext>
                </a:extLst>
              </a:tr>
            </a:tbl>
          </a:graphicData>
        </a:graphic>
      </p:graphicFrame>
      <p:graphicFrame>
        <p:nvGraphicFramePr>
          <p:cNvPr id="13" name="Tableau 12">
            <a:extLst>
              <a:ext uri="{FF2B5EF4-FFF2-40B4-BE49-F238E27FC236}">
                <a16:creationId xmlns:a16="http://schemas.microsoft.com/office/drawing/2014/main" id="{F486AE2E-9A00-C445-8F8A-4AA95F372D9E}"/>
              </a:ext>
            </a:extLst>
          </p:cNvPr>
          <p:cNvGraphicFramePr>
            <a:graphicFrameLocks noGrp="1"/>
          </p:cNvGraphicFramePr>
          <p:nvPr>
            <p:extLst>
              <p:ext uri="{D42A27DB-BD31-4B8C-83A1-F6EECF244321}">
                <p14:modId xmlns:p14="http://schemas.microsoft.com/office/powerpoint/2010/main" val="55127002"/>
              </p:ext>
            </p:extLst>
          </p:nvPr>
        </p:nvGraphicFramePr>
        <p:xfrm>
          <a:off x="1315845" y="5569175"/>
          <a:ext cx="5798634" cy="1177737"/>
        </p:xfrm>
        <a:graphic>
          <a:graphicData uri="http://schemas.openxmlformats.org/drawingml/2006/table">
            <a:tbl>
              <a:tblPr firstRow="1" firstCol="1" bandRow="1">
                <a:tableStyleId>{5C22544A-7EE6-4342-B048-85BDC9FD1C3A}</a:tableStyleId>
              </a:tblPr>
              <a:tblGrid>
                <a:gridCol w="1932878">
                  <a:extLst>
                    <a:ext uri="{9D8B030D-6E8A-4147-A177-3AD203B41FA5}">
                      <a16:colId xmlns:a16="http://schemas.microsoft.com/office/drawing/2014/main" val="2164301464"/>
                    </a:ext>
                  </a:extLst>
                </a:gridCol>
                <a:gridCol w="1932878">
                  <a:extLst>
                    <a:ext uri="{9D8B030D-6E8A-4147-A177-3AD203B41FA5}">
                      <a16:colId xmlns:a16="http://schemas.microsoft.com/office/drawing/2014/main" val="400760887"/>
                    </a:ext>
                  </a:extLst>
                </a:gridCol>
                <a:gridCol w="1932878">
                  <a:extLst>
                    <a:ext uri="{9D8B030D-6E8A-4147-A177-3AD203B41FA5}">
                      <a16:colId xmlns:a16="http://schemas.microsoft.com/office/drawing/2014/main" val="800990784"/>
                    </a:ext>
                  </a:extLst>
                </a:gridCol>
              </a:tblGrid>
              <a:tr h="0">
                <a:tc>
                  <a:txBody>
                    <a:bodyPr/>
                    <a:lstStyle/>
                    <a:p>
                      <a:pPr>
                        <a:lnSpc>
                          <a:spcPct val="115000"/>
                        </a:lnSpc>
                        <a:spcBef>
                          <a:spcPts val="1000"/>
                        </a:spcBef>
                        <a:spcAft>
                          <a:spcPts val="0"/>
                        </a:spcAft>
                      </a:pPr>
                      <a:r>
                        <a:rPr lang="fr-FR" sz="1200" dirty="0">
                          <a:effectLst/>
                          <a:latin typeface="Times New Roman" panose="02020603050405020304" pitchFamily="18" charset="0"/>
                          <a:cs typeface="Times New Roman" panose="02020603050405020304" pitchFamily="18" charset="0"/>
                        </a:rPr>
                        <a:t>Circonstances de la chute</a:t>
                      </a:r>
                      <a:endParaRPr lang="fr-FR"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Fréquence</a:t>
                      </a:r>
                      <a:endParaRPr lang="fr-F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200" dirty="0">
                          <a:effectLst/>
                          <a:latin typeface="Times New Roman" panose="02020603050405020304" pitchFamily="18" charset="0"/>
                          <a:cs typeface="Times New Roman" panose="02020603050405020304" pitchFamily="18" charset="0"/>
                        </a:rPr>
                        <a:t>% </a:t>
                      </a:r>
                      <a:endParaRPr lang="fr-FR"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74525127"/>
                  </a:ext>
                </a:extLst>
              </a:tr>
              <a:tr h="0">
                <a:tc>
                  <a:txBody>
                    <a:bodyPr/>
                    <a:lstStyle/>
                    <a:p>
                      <a:pPr>
                        <a:lnSpc>
                          <a:spcPct val="115000"/>
                        </a:lnSpc>
                        <a:spcBef>
                          <a:spcPts val="1000"/>
                        </a:spcBef>
                        <a:spcAft>
                          <a:spcPts val="0"/>
                        </a:spcAft>
                      </a:pPr>
                      <a:r>
                        <a:rPr lang="fr-FR" sz="1200" dirty="0">
                          <a:effectLst/>
                          <a:latin typeface="Times New Roman" panose="02020603050405020304" pitchFamily="18" charset="0"/>
                          <a:cs typeface="Times New Roman" panose="02020603050405020304" pitchFamily="18" charset="0"/>
                        </a:rPr>
                        <a:t>Chute accidentelle</a:t>
                      </a:r>
                      <a:endParaRPr lang="fr-FR"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200" dirty="0">
                          <a:effectLst/>
                          <a:latin typeface="Times New Roman" panose="02020603050405020304" pitchFamily="18" charset="0"/>
                          <a:cs typeface="Times New Roman" panose="02020603050405020304" pitchFamily="18" charset="0"/>
                        </a:rPr>
                        <a:t>19 </a:t>
                      </a:r>
                      <a:endParaRPr lang="fr-FR"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50.0% </a:t>
                      </a:r>
                      <a:endParaRPr lang="fr-F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3530215"/>
                  </a:ext>
                </a:extLst>
              </a:tr>
              <a:tr h="0">
                <a:tc>
                  <a:txBody>
                    <a:bodyPr/>
                    <a:lstStyle/>
                    <a:p>
                      <a:pPr>
                        <a:lnSpc>
                          <a:spcPct val="115000"/>
                        </a:lnSpc>
                        <a:spcBef>
                          <a:spcPts val="1000"/>
                        </a:spcBef>
                        <a:spcAft>
                          <a:spcPts val="0"/>
                        </a:spcAft>
                      </a:pPr>
                      <a:r>
                        <a:rPr lang="fr-FR" sz="1200" dirty="0">
                          <a:effectLst/>
                          <a:latin typeface="Times New Roman" panose="02020603050405020304" pitchFamily="18" charset="0"/>
                          <a:cs typeface="Times New Roman" panose="02020603050405020304" pitchFamily="18" charset="0"/>
                        </a:rPr>
                        <a:t>Chute de sa propre hauteur</a:t>
                      </a:r>
                      <a:endParaRPr lang="fr-FR"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200" dirty="0">
                          <a:effectLst/>
                          <a:latin typeface="Times New Roman" panose="02020603050405020304" pitchFamily="18" charset="0"/>
                          <a:cs typeface="Times New Roman" panose="02020603050405020304" pitchFamily="18" charset="0"/>
                        </a:rPr>
                        <a:t>15 </a:t>
                      </a:r>
                      <a:endParaRPr lang="fr-FR"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39.5% </a:t>
                      </a:r>
                      <a:endParaRPr lang="fr-F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07900661"/>
                  </a:ext>
                </a:extLst>
              </a:tr>
              <a:tr h="0">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Tentative de suicide</a:t>
                      </a:r>
                      <a:endParaRPr lang="fr-F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200" dirty="0">
                          <a:effectLst/>
                          <a:latin typeface="Times New Roman" panose="02020603050405020304" pitchFamily="18" charset="0"/>
                          <a:cs typeface="Times New Roman" panose="02020603050405020304" pitchFamily="18" charset="0"/>
                        </a:rPr>
                        <a:t>4 </a:t>
                      </a:r>
                      <a:endParaRPr lang="fr-FR"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200" dirty="0">
                          <a:effectLst/>
                          <a:latin typeface="Times New Roman" panose="02020603050405020304" pitchFamily="18" charset="0"/>
                          <a:cs typeface="Times New Roman" panose="02020603050405020304" pitchFamily="18" charset="0"/>
                        </a:rPr>
                        <a:t>10.5% </a:t>
                      </a:r>
                      <a:endParaRPr lang="fr-FR"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10059461"/>
                  </a:ext>
                </a:extLst>
              </a:tr>
              <a:tr h="0">
                <a:tc>
                  <a:txBody>
                    <a:bodyPr/>
                    <a:lstStyle/>
                    <a:p>
                      <a:pPr>
                        <a:lnSpc>
                          <a:spcPct val="115000"/>
                        </a:lnSpc>
                        <a:spcBef>
                          <a:spcPts val="1000"/>
                        </a:spcBef>
                        <a:spcAft>
                          <a:spcPts val="0"/>
                        </a:spcAft>
                      </a:pPr>
                      <a:r>
                        <a:rPr lang="fr-FR" sz="1200" dirty="0">
                          <a:effectLst/>
                          <a:latin typeface="Times New Roman" panose="02020603050405020304" pitchFamily="18" charset="0"/>
                          <a:cs typeface="Times New Roman" panose="02020603050405020304" pitchFamily="18" charset="0"/>
                        </a:rPr>
                        <a:t>Total</a:t>
                      </a:r>
                      <a:endParaRPr lang="fr-FR"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38 </a:t>
                      </a:r>
                      <a:endParaRPr lang="fr-FR"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15000"/>
                        </a:lnSpc>
                        <a:spcBef>
                          <a:spcPts val="1000"/>
                        </a:spcBef>
                        <a:spcAft>
                          <a:spcPts val="0"/>
                        </a:spcAft>
                      </a:pPr>
                      <a:r>
                        <a:rPr lang="fr-FR" sz="1200" dirty="0">
                          <a:effectLst/>
                          <a:latin typeface="Times New Roman" panose="02020603050405020304" pitchFamily="18" charset="0"/>
                          <a:cs typeface="Times New Roman" panose="02020603050405020304" pitchFamily="18" charset="0"/>
                        </a:rPr>
                        <a:t>100.0% </a:t>
                      </a:r>
                      <a:endParaRPr lang="fr-FR"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2484255"/>
                  </a:ext>
                </a:extLst>
              </a:tr>
            </a:tbl>
          </a:graphicData>
        </a:graphic>
      </p:graphicFrame>
      <p:graphicFrame>
        <p:nvGraphicFramePr>
          <p:cNvPr id="15" name="Tableau 14">
            <a:extLst>
              <a:ext uri="{FF2B5EF4-FFF2-40B4-BE49-F238E27FC236}">
                <a16:creationId xmlns:a16="http://schemas.microsoft.com/office/drawing/2014/main" id="{BBB0855A-70FB-D240-9581-7AC7C9EEDB83}"/>
              </a:ext>
            </a:extLst>
          </p:cNvPr>
          <p:cNvGraphicFramePr>
            <a:graphicFrameLocks noGrp="1"/>
          </p:cNvGraphicFramePr>
          <p:nvPr>
            <p:extLst>
              <p:ext uri="{D42A27DB-BD31-4B8C-83A1-F6EECF244321}">
                <p14:modId xmlns:p14="http://schemas.microsoft.com/office/powerpoint/2010/main" val="574996407"/>
              </p:ext>
            </p:extLst>
          </p:nvPr>
        </p:nvGraphicFramePr>
        <p:xfrm>
          <a:off x="7406888" y="4734100"/>
          <a:ext cx="4446862" cy="518160"/>
        </p:xfrm>
        <a:graphic>
          <a:graphicData uri="http://schemas.openxmlformats.org/drawingml/2006/table">
            <a:tbl>
              <a:tblPr firstRow="1" bandRow="1">
                <a:tableStyleId>{5C22544A-7EE6-4342-B048-85BDC9FD1C3A}</a:tableStyleId>
              </a:tblPr>
              <a:tblGrid>
                <a:gridCol w="4446862">
                  <a:extLst>
                    <a:ext uri="{9D8B030D-6E8A-4147-A177-3AD203B41FA5}">
                      <a16:colId xmlns:a16="http://schemas.microsoft.com/office/drawing/2014/main" val="1355958553"/>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dirty="0">
                          <a:latin typeface="Times New Roman" panose="02020603050405020304" pitchFamily="18" charset="0"/>
                          <a:cs typeface="Times New Roman" panose="02020603050405020304" pitchFamily="18" charset="0"/>
                        </a:rPr>
                        <a:t>NB: Notons très peu d’agression volontaires. Seulement 2 cas enregistrés</a:t>
                      </a:r>
                    </a:p>
                  </a:txBody>
                  <a:tcPr/>
                </a:tc>
                <a:extLst>
                  <a:ext uri="{0D108BD9-81ED-4DB2-BD59-A6C34878D82A}">
                    <a16:rowId xmlns:a16="http://schemas.microsoft.com/office/drawing/2014/main" val="4282139822"/>
                  </a:ext>
                </a:extLst>
              </a:tr>
            </a:tbl>
          </a:graphicData>
        </a:graphic>
      </p:graphicFrame>
    </p:spTree>
    <p:extLst>
      <p:ext uri="{BB962C8B-B14F-4D97-AF65-F5344CB8AC3E}">
        <p14:creationId xmlns:p14="http://schemas.microsoft.com/office/powerpoint/2010/main" val="36161911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A0E88E-9F83-8940-8671-3F3D2505CAC4}"/>
              </a:ext>
            </a:extLst>
          </p:cNvPr>
          <p:cNvSpPr>
            <a:spLocks noGrp="1"/>
          </p:cNvSpPr>
          <p:nvPr>
            <p:ph type="title"/>
          </p:nvPr>
        </p:nvSpPr>
        <p:spPr>
          <a:xfrm>
            <a:off x="1371600" y="103912"/>
            <a:ext cx="9601200" cy="477982"/>
          </a:xfrm>
        </p:spPr>
        <p:txBody>
          <a:bodyPr>
            <a:normAutofit/>
          </a:bodyPr>
          <a:lstStyle/>
          <a:p>
            <a:pPr algn="ctr"/>
            <a:r>
              <a:rPr lang="fr-FR" sz="2800" b="1" dirty="0">
                <a:solidFill>
                  <a:srgbClr val="FF0000"/>
                </a:solidFill>
                <a:latin typeface="Times New Roman" panose="02020603050405020304" pitchFamily="18" charset="0"/>
                <a:cs typeface="Times New Roman" panose="02020603050405020304" pitchFamily="18" charset="0"/>
              </a:rPr>
              <a:t>I- Caractéristiques de la cohorte et valeur pronostique</a:t>
            </a:r>
          </a:p>
        </p:txBody>
      </p:sp>
      <p:sp>
        <p:nvSpPr>
          <p:cNvPr id="3" name="Rectangle 2">
            <a:extLst>
              <a:ext uri="{FF2B5EF4-FFF2-40B4-BE49-F238E27FC236}">
                <a16:creationId xmlns:a16="http://schemas.microsoft.com/office/drawing/2014/main" id="{EAF953C9-EAD6-FD4C-8C4A-D34D6B2C93EF}"/>
              </a:ext>
            </a:extLst>
          </p:cNvPr>
          <p:cNvSpPr/>
          <p:nvPr/>
        </p:nvSpPr>
        <p:spPr>
          <a:xfrm>
            <a:off x="903249" y="2867664"/>
            <a:ext cx="10983951" cy="2723823"/>
          </a:xfrm>
          <a:prstGeom prst="rect">
            <a:avLst/>
          </a:prstGeom>
        </p:spPr>
        <p:txBody>
          <a:bodyPr wrap="square">
            <a:spAutoFit/>
          </a:bodyPr>
          <a:lstStyle/>
          <a:p>
            <a:pPr marL="285750" indent="-285750" algn="just">
              <a:lnSpc>
                <a:spcPct val="150000"/>
              </a:lnSpc>
              <a:spcAft>
                <a:spcPts val="0"/>
              </a:spcAft>
              <a:buFont typeface="Wingdings" pitchFamily="2" charset="2"/>
              <a:buChar char="ü"/>
            </a:pPr>
            <a:r>
              <a:rPr lang="fr-FR"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Peek</a:t>
            </a:r>
            <a:r>
              <a:rPr lang="fr-FR"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-Asa C </a:t>
            </a:r>
            <a:r>
              <a:rPr lang="fr-FR" dirty="0">
                <a:latin typeface="Times New Roman" panose="02020603050405020304" pitchFamily="18" charset="0"/>
                <a:ea typeface="Times New Roman" panose="02020603050405020304" pitchFamily="18" charset="0"/>
                <a:cs typeface="Times New Roman" panose="02020603050405020304" pitchFamily="18" charset="0"/>
              </a:rPr>
              <a:t>(2001) </a:t>
            </a: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[88]: Les traumatismes pénétrants présentent un tableau clinique plus grave, avec un GCS plus bas et un taux de mortalité plus élevé </a:t>
            </a:r>
          </a:p>
          <a:p>
            <a:pPr marL="285750" indent="-285750" algn="just">
              <a:lnSpc>
                <a:spcPct val="150000"/>
              </a:lnSpc>
              <a:spcAft>
                <a:spcPts val="0"/>
              </a:spcAft>
              <a:buFont typeface="Wingdings" pitchFamily="2" charset="2"/>
              <a:buChar char="ü"/>
            </a:pPr>
            <a:r>
              <a:rPr lang="fr-FR"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Marshall LF </a:t>
            </a:r>
            <a:r>
              <a:rPr lang="fr-FR" dirty="0">
                <a:latin typeface="Times New Roman" panose="02020603050405020304" pitchFamily="18" charset="0"/>
                <a:ea typeface="Times New Roman" panose="02020603050405020304" pitchFamily="18" charset="0"/>
                <a:cs typeface="Times New Roman" panose="02020603050405020304" pitchFamily="18" charset="0"/>
              </a:rPr>
              <a:t>(1991) </a:t>
            </a: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[89]: aucune différence pronostique entre les AC et les AVP </a:t>
            </a:r>
          </a:p>
          <a:p>
            <a:pPr marL="285750" indent="-285750" algn="just">
              <a:lnSpc>
                <a:spcPct val="150000"/>
              </a:lnSpc>
              <a:spcAft>
                <a:spcPts val="0"/>
              </a:spcAft>
              <a:buFont typeface="Wingdings" pitchFamily="2" charset="2"/>
              <a:buChar char="ü"/>
            </a:pPr>
            <a:r>
              <a:rPr lang="fr-FR"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Etude IMPACT </a:t>
            </a: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[82] : en analyse multivariée, les chutes étaient un facteur prédictif de mauvais devenir à 6 mois, devant les AC et les agressions</a:t>
            </a:r>
            <a:endParaRPr lang="fr-FR" dirty="0">
              <a:latin typeface="Times New Roman" panose="02020603050405020304" pitchFamily="18" charset="0"/>
              <a:cs typeface="Times New Roman" panose="02020603050405020304" pitchFamily="18" charset="0"/>
            </a:endParaRPr>
          </a:p>
          <a:p>
            <a:pPr marL="285750" indent="-285750">
              <a:buFont typeface="Wingdings" pitchFamily="2" charset="2"/>
              <a:buChar char="ü"/>
            </a:pPr>
            <a:r>
              <a:rPr lang="fr-FR"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Notre étude</a:t>
            </a: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aucune différence significative de risque de mortalité n’a pu être mise en évidence pour tous les mécanismes de traumatismes</a:t>
            </a:r>
            <a:r>
              <a:rPr lang="fr-FR" dirty="0">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156C9879-1DD1-8E49-8714-D5E9363A69DA}"/>
              </a:ext>
            </a:extLst>
          </p:cNvPr>
          <p:cNvSpPr/>
          <p:nvPr/>
        </p:nvSpPr>
        <p:spPr>
          <a:xfrm>
            <a:off x="849244" y="1038707"/>
            <a:ext cx="5886093" cy="646331"/>
          </a:xfrm>
          <a:prstGeom prst="rect">
            <a:avLst/>
          </a:prstGeom>
        </p:spPr>
        <p:txBody>
          <a:bodyPr wrap="square">
            <a:spAutoFit/>
          </a:bodyPr>
          <a:lstStyle/>
          <a:p>
            <a:r>
              <a:rPr lang="fr-F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LE MECANISME DU TRAUMATISME </a:t>
            </a:r>
          </a:p>
          <a:p>
            <a:r>
              <a:rPr lang="fr-FR" b="1" dirty="0">
                <a:solidFill>
                  <a:srgbClr val="0070C0"/>
                </a:solidFill>
                <a:latin typeface="Times New Roman" panose="02020603050405020304" pitchFamily="18" charset="0"/>
                <a:cs typeface="Times New Roman" panose="02020603050405020304" pitchFamily="18" charset="0"/>
              </a:rPr>
              <a:t>Valeur pronostic :</a:t>
            </a:r>
          </a:p>
        </p:txBody>
      </p:sp>
      <p:graphicFrame>
        <p:nvGraphicFramePr>
          <p:cNvPr id="5" name="Tableau 4">
            <a:extLst>
              <a:ext uri="{FF2B5EF4-FFF2-40B4-BE49-F238E27FC236}">
                <a16:creationId xmlns:a16="http://schemas.microsoft.com/office/drawing/2014/main" id="{9AA5CF1A-AA45-9940-86C7-15A2B675AB3C}"/>
              </a:ext>
            </a:extLst>
          </p:cNvPr>
          <p:cNvGraphicFramePr>
            <a:graphicFrameLocks noGrp="1"/>
          </p:cNvGraphicFramePr>
          <p:nvPr>
            <p:extLst>
              <p:ext uri="{D42A27DB-BD31-4B8C-83A1-F6EECF244321}">
                <p14:modId xmlns:p14="http://schemas.microsoft.com/office/powerpoint/2010/main" val="3231104743"/>
              </p:ext>
            </p:extLst>
          </p:nvPr>
        </p:nvGraphicFramePr>
        <p:xfrm>
          <a:off x="1650670" y="2014071"/>
          <a:ext cx="8509330" cy="370840"/>
        </p:xfrm>
        <a:graphic>
          <a:graphicData uri="http://schemas.openxmlformats.org/drawingml/2006/table">
            <a:tbl>
              <a:tblPr firstRow="1" bandRow="1">
                <a:tableStyleId>{74C1A8A3-306A-4EB7-A6B1-4F7E0EB9C5D6}</a:tableStyleId>
              </a:tblPr>
              <a:tblGrid>
                <a:gridCol w="8509330">
                  <a:extLst>
                    <a:ext uri="{9D8B030D-6E8A-4147-A177-3AD203B41FA5}">
                      <a16:colId xmlns:a16="http://schemas.microsoft.com/office/drawing/2014/main" val="1067626929"/>
                    </a:ext>
                  </a:extLst>
                </a:gridCol>
              </a:tblGrid>
              <a:tr h="370840">
                <a:tc>
                  <a:txBody>
                    <a:bodyPr/>
                    <a:lstStyle/>
                    <a:p>
                      <a:pPr algn="ctr"/>
                      <a:r>
                        <a:rPr lang="fr-FR" dirty="0">
                          <a:latin typeface="Times New Roman" panose="02020603050405020304" pitchFamily="18" charset="0"/>
                          <a:cs typeface="Times New Roman" panose="02020603050405020304" pitchFamily="18" charset="0"/>
                        </a:rPr>
                        <a:t>L’influence du mécanisme du traumatisme sur le pronostic est diversement retrouvée</a:t>
                      </a:r>
                    </a:p>
                  </a:txBody>
                  <a:tcPr/>
                </a:tc>
                <a:extLst>
                  <a:ext uri="{0D108BD9-81ED-4DB2-BD59-A6C34878D82A}">
                    <a16:rowId xmlns:a16="http://schemas.microsoft.com/office/drawing/2014/main" val="495475710"/>
                  </a:ext>
                </a:extLst>
              </a:tr>
            </a:tbl>
          </a:graphicData>
        </a:graphic>
      </p:graphicFrame>
    </p:spTree>
    <p:extLst>
      <p:ext uri="{BB962C8B-B14F-4D97-AF65-F5344CB8AC3E}">
        <p14:creationId xmlns:p14="http://schemas.microsoft.com/office/powerpoint/2010/main" val="34734744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B99D26-BF7F-744F-B63F-C76698E37920}"/>
              </a:ext>
            </a:extLst>
          </p:cNvPr>
          <p:cNvSpPr>
            <a:spLocks noGrp="1"/>
          </p:cNvSpPr>
          <p:nvPr>
            <p:ph type="title"/>
          </p:nvPr>
        </p:nvSpPr>
        <p:spPr>
          <a:xfrm>
            <a:off x="1371600" y="94787"/>
            <a:ext cx="9601200" cy="529683"/>
          </a:xfrm>
        </p:spPr>
        <p:txBody>
          <a:bodyPr>
            <a:normAutofit/>
          </a:bodyPr>
          <a:lstStyle/>
          <a:p>
            <a:pPr algn="ctr"/>
            <a:r>
              <a:rPr lang="fr-FR" sz="2800" b="1" dirty="0">
                <a:solidFill>
                  <a:srgbClr val="FF0000"/>
                </a:solidFill>
                <a:latin typeface="Times New Roman" panose="02020603050405020304" pitchFamily="18" charset="0"/>
                <a:cs typeface="Times New Roman" panose="02020603050405020304" pitchFamily="18" charset="0"/>
              </a:rPr>
              <a:t>I- Caractéristiques de la cohorte et valeur pronostique</a:t>
            </a:r>
          </a:p>
        </p:txBody>
      </p:sp>
      <p:sp>
        <p:nvSpPr>
          <p:cNvPr id="3" name="Rectangle 2">
            <a:extLst>
              <a:ext uri="{FF2B5EF4-FFF2-40B4-BE49-F238E27FC236}">
                <a16:creationId xmlns:a16="http://schemas.microsoft.com/office/drawing/2014/main" id="{2D25E978-5467-6B45-A8B6-07B59A8027B4}"/>
              </a:ext>
            </a:extLst>
          </p:cNvPr>
          <p:cNvSpPr/>
          <p:nvPr/>
        </p:nvSpPr>
        <p:spPr>
          <a:xfrm>
            <a:off x="870728" y="1017857"/>
            <a:ext cx="3486852" cy="646331"/>
          </a:xfrm>
          <a:prstGeom prst="rect">
            <a:avLst/>
          </a:prstGeom>
        </p:spPr>
        <p:txBody>
          <a:bodyPr wrap="none">
            <a:spAutoFit/>
          </a:bodyPr>
          <a:lstStyle/>
          <a:p>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 Le </a:t>
            </a:r>
            <a:r>
              <a:rPr lang="en-US"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Glascow</a:t>
            </a:r>
            <a:r>
              <a:rPr lang="en-US"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Coma Scale (GCS)</a:t>
            </a:r>
          </a:p>
          <a:p>
            <a:r>
              <a:rPr lang="en-US" b="1" dirty="0">
                <a:solidFill>
                  <a:srgbClr val="0070C0"/>
                </a:solidFill>
                <a:latin typeface="Times New Roman" panose="02020603050405020304" pitchFamily="18" charset="0"/>
                <a:cs typeface="Times New Roman" panose="02020603050405020304" pitchFamily="18" charset="0"/>
              </a:rPr>
              <a:t>Incidence:</a:t>
            </a:r>
            <a:r>
              <a:rPr lang="fr-FR" b="1" dirty="0">
                <a:solidFill>
                  <a:srgbClr val="FF0000"/>
                </a:solidFill>
                <a:latin typeface="Times New Roman" panose="02020603050405020304" pitchFamily="18" charset="0"/>
                <a:cs typeface="Times New Roman" panose="02020603050405020304" pitchFamily="18" charset="0"/>
              </a:rPr>
              <a:t> </a:t>
            </a:r>
          </a:p>
        </p:txBody>
      </p:sp>
      <p:graphicFrame>
        <p:nvGraphicFramePr>
          <p:cNvPr id="5" name="Tableau 4">
            <a:extLst>
              <a:ext uri="{FF2B5EF4-FFF2-40B4-BE49-F238E27FC236}">
                <a16:creationId xmlns:a16="http://schemas.microsoft.com/office/drawing/2014/main" id="{941205CD-8ABF-FC41-9A79-1BD44C07E0B6}"/>
              </a:ext>
            </a:extLst>
          </p:cNvPr>
          <p:cNvGraphicFramePr>
            <a:graphicFrameLocks noGrp="1"/>
          </p:cNvGraphicFramePr>
          <p:nvPr>
            <p:extLst>
              <p:ext uri="{D42A27DB-BD31-4B8C-83A1-F6EECF244321}">
                <p14:modId xmlns:p14="http://schemas.microsoft.com/office/powerpoint/2010/main" val="3116571115"/>
              </p:ext>
            </p:extLst>
          </p:nvPr>
        </p:nvGraphicFramePr>
        <p:xfrm>
          <a:off x="2032000" y="1868525"/>
          <a:ext cx="8128000" cy="370840"/>
        </p:xfrm>
        <a:graphic>
          <a:graphicData uri="http://schemas.openxmlformats.org/drawingml/2006/table">
            <a:tbl>
              <a:tblPr firstRow="1" bandRow="1">
                <a:tableStyleId>{74C1A8A3-306A-4EB7-A6B1-4F7E0EB9C5D6}</a:tableStyleId>
              </a:tblPr>
              <a:tblGrid>
                <a:gridCol w="8128000">
                  <a:extLst>
                    <a:ext uri="{9D8B030D-6E8A-4147-A177-3AD203B41FA5}">
                      <a16:colId xmlns:a16="http://schemas.microsoft.com/office/drawing/2014/main" val="98642066"/>
                    </a:ext>
                  </a:extLst>
                </a:gridCol>
              </a:tblGrid>
              <a:tr h="370840">
                <a:tc>
                  <a:txBody>
                    <a:bodyPr/>
                    <a:lstStyle/>
                    <a:p>
                      <a:pPr algn="ctr"/>
                      <a:r>
                        <a:rPr lang="fr-FR" sz="1800" dirty="0">
                          <a:latin typeface="Times New Roman" panose="02020603050405020304" pitchFamily="18" charset="0"/>
                          <a:cs typeface="Times New Roman" panose="02020603050405020304" pitchFamily="18" charset="0"/>
                        </a:rPr>
                        <a:t>La classe GCS (6-8) est la plus fréquente (</a:t>
                      </a:r>
                      <a:r>
                        <a:rPr lang="fr-FR" sz="1800" b="1" kern="1200" dirty="0">
                          <a:solidFill>
                            <a:schemeClr val="lt1"/>
                          </a:solidFill>
                          <a:effectLst/>
                          <a:latin typeface="Times New Roman" panose="02020603050405020304" pitchFamily="18" charset="0"/>
                          <a:ea typeface="+mn-ea"/>
                          <a:cs typeface="Times New Roman" panose="02020603050405020304" pitchFamily="18" charset="0"/>
                        </a:rPr>
                        <a:t>73.3%)</a:t>
                      </a:r>
                      <a:r>
                        <a:rPr lang="fr-FR" sz="1800" dirty="0">
                          <a:latin typeface="Times New Roman" panose="02020603050405020304" pitchFamily="18" charset="0"/>
                          <a:cs typeface="Times New Roman" panose="02020603050405020304" pitchFamily="18" charset="0"/>
                        </a:rPr>
                        <a:t>  </a:t>
                      </a:r>
                    </a:p>
                  </a:txBody>
                  <a:tcPr/>
                </a:tc>
                <a:extLst>
                  <a:ext uri="{0D108BD9-81ED-4DB2-BD59-A6C34878D82A}">
                    <a16:rowId xmlns:a16="http://schemas.microsoft.com/office/drawing/2014/main" val="1622954602"/>
                  </a:ext>
                </a:extLst>
              </a:tr>
            </a:tbl>
          </a:graphicData>
        </a:graphic>
      </p:graphicFrame>
      <p:graphicFrame>
        <p:nvGraphicFramePr>
          <p:cNvPr id="6" name="Tableau 5">
            <a:extLst>
              <a:ext uri="{FF2B5EF4-FFF2-40B4-BE49-F238E27FC236}">
                <a16:creationId xmlns:a16="http://schemas.microsoft.com/office/drawing/2014/main" id="{2FE36F4F-0F86-8B4D-B4DD-5B6E12741381}"/>
              </a:ext>
            </a:extLst>
          </p:cNvPr>
          <p:cNvGraphicFramePr>
            <a:graphicFrameLocks noGrp="1"/>
          </p:cNvGraphicFramePr>
          <p:nvPr>
            <p:extLst>
              <p:ext uri="{D42A27DB-BD31-4B8C-83A1-F6EECF244321}">
                <p14:modId xmlns:p14="http://schemas.microsoft.com/office/powerpoint/2010/main" val="428367994"/>
              </p:ext>
            </p:extLst>
          </p:nvPr>
        </p:nvGraphicFramePr>
        <p:xfrm>
          <a:off x="3247390" y="2613650"/>
          <a:ext cx="5849620" cy="1126744"/>
        </p:xfrm>
        <a:graphic>
          <a:graphicData uri="http://schemas.openxmlformats.org/drawingml/2006/table">
            <a:tbl>
              <a:tblPr firstRow="1" firstCol="1" bandRow="1">
                <a:tableStyleId>{5C22544A-7EE6-4342-B048-85BDC9FD1C3A}</a:tableStyleId>
              </a:tblPr>
              <a:tblGrid>
                <a:gridCol w="2924810">
                  <a:extLst>
                    <a:ext uri="{9D8B030D-6E8A-4147-A177-3AD203B41FA5}">
                      <a16:colId xmlns:a16="http://schemas.microsoft.com/office/drawing/2014/main" val="3924571117"/>
                    </a:ext>
                  </a:extLst>
                </a:gridCol>
                <a:gridCol w="2924810">
                  <a:extLst>
                    <a:ext uri="{9D8B030D-6E8A-4147-A177-3AD203B41FA5}">
                      <a16:colId xmlns:a16="http://schemas.microsoft.com/office/drawing/2014/main" val="3968225965"/>
                    </a:ext>
                  </a:extLst>
                </a:gridCol>
              </a:tblGrid>
              <a:tr h="0">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Auteur</a:t>
                      </a:r>
                      <a:endParaRPr lang="fr-FR" sz="12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GCS </a:t>
                      </a:r>
                      <a:r>
                        <a:rPr lang="fr-FR" sz="1400" dirty="0" err="1">
                          <a:effectLst/>
                          <a:latin typeface="Times New Roman" panose="02020603050405020304" pitchFamily="18" charset="0"/>
                          <a:cs typeface="Times New Roman" panose="02020603050405020304" pitchFamily="18" charset="0"/>
                        </a:rPr>
                        <a:t>moy</a:t>
                      </a:r>
                      <a:endParaRPr lang="fr-FR" sz="12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21552010"/>
                  </a:ext>
                </a:extLst>
              </a:tr>
              <a:tr h="0">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A. </a:t>
                      </a:r>
                      <a:r>
                        <a:rPr lang="fr-FR" sz="1400" dirty="0" err="1">
                          <a:effectLst/>
                          <a:latin typeface="Times New Roman" panose="02020603050405020304" pitchFamily="18" charset="0"/>
                          <a:cs typeface="Times New Roman" panose="02020603050405020304" pitchFamily="18" charset="0"/>
                        </a:rPr>
                        <a:t>Rovlias</a:t>
                      </a:r>
                      <a:r>
                        <a:rPr lang="fr-FR" sz="1400" dirty="0">
                          <a:effectLst/>
                          <a:latin typeface="Times New Roman" panose="02020603050405020304" pitchFamily="18" charset="0"/>
                          <a:cs typeface="Times New Roman" panose="02020603050405020304" pitchFamily="18" charset="0"/>
                        </a:rPr>
                        <a:t> [12]</a:t>
                      </a:r>
                      <a:endParaRPr lang="fr-FR" sz="12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5.7 ± 1.5</a:t>
                      </a:r>
                      <a:endParaRPr lang="fr-FR" sz="12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20833037"/>
                  </a:ext>
                </a:extLst>
              </a:tr>
              <a:tr h="0">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A. </a:t>
                      </a:r>
                      <a:r>
                        <a:rPr lang="fr-FR" sz="1400" dirty="0" err="1">
                          <a:effectLst/>
                          <a:latin typeface="Times New Roman" panose="02020603050405020304" pitchFamily="18" charset="0"/>
                          <a:cs typeface="Times New Roman" panose="02020603050405020304" pitchFamily="18" charset="0"/>
                        </a:rPr>
                        <a:t>Lam</a:t>
                      </a:r>
                      <a:r>
                        <a:rPr lang="fr-FR" sz="1400" dirty="0">
                          <a:effectLst/>
                          <a:latin typeface="Times New Roman" panose="02020603050405020304" pitchFamily="18" charset="0"/>
                          <a:cs typeface="Times New Roman" panose="02020603050405020304" pitchFamily="18" charset="0"/>
                        </a:rPr>
                        <a:t> [79]</a:t>
                      </a:r>
                      <a:endParaRPr lang="fr-FR" sz="12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5.2 ± 1.8</a:t>
                      </a:r>
                      <a:endParaRPr lang="fr-FR" sz="12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25867191"/>
                  </a:ext>
                </a:extLst>
              </a:tr>
              <a:tr h="0">
                <a:tc>
                  <a:txBody>
                    <a:bodyPr/>
                    <a:lstStyle/>
                    <a:p>
                      <a:pPr algn="just">
                        <a:lnSpc>
                          <a:spcPct val="150000"/>
                        </a:lnSpc>
                        <a:spcAft>
                          <a:spcPts val="0"/>
                        </a:spcAft>
                      </a:pPr>
                      <a:r>
                        <a:rPr lang="fr-FR" sz="1400" dirty="0">
                          <a:solidFill>
                            <a:srgbClr val="0070C0"/>
                          </a:solidFill>
                          <a:effectLst/>
                          <a:latin typeface="Times New Roman" panose="02020603050405020304" pitchFamily="18" charset="0"/>
                          <a:cs typeface="Times New Roman" panose="02020603050405020304" pitchFamily="18" charset="0"/>
                        </a:rPr>
                        <a:t>Notre série</a:t>
                      </a:r>
                      <a:endParaRPr lang="fr-FR" sz="1200" dirty="0">
                        <a:solidFill>
                          <a:srgbClr val="0070C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solidFill>
                            <a:srgbClr val="0070C0"/>
                          </a:solidFill>
                          <a:effectLst/>
                          <a:latin typeface="Times New Roman" panose="02020603050405020304" pitchFamily="18" charset="0"/>
                          <a:cs typeface="Times New Roman" panose="02020603050405020304" pitchFamily="18" charset="0"/>
                        </a:rPr>
                        <a:t>6.4 ± 1.9</a:t>
                      </a:r>
                      <a:endParaRPr lang="fr-FR" sz="1200" dirty="0">
                        <a:solidFill>
                          <a:srgbClr val="0070C0"/>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0372992"/>
                  </a:ext>
                </a:extLst>
              </a:tr>
            </a:tbl>
          </a:graphicData>
        </a:graphic>
      </p:graphicFrame>
    </p:spTree>
    <p:extLst>
      <p:ext uri="{BB962C8B-B14F-4D97-AF65-F5344CB8AC3E}">
        <p14:creationId xmlns:p14="http://schemas.microsoft.com/office/powerpoint/2010/main" val="24299074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1DA049-ACC0-DF4E-8CC0-46A6207183BD}"/>
              </a:ext>
            </a:extLst>
          </p:cNvPr>
          <p:cNvSpPr>
            <a:spLocks noGrp="1"/>
          </p:cNvSpPr>
          <p:nvPr>
            <p:ph type="title"/>
          </p:nvPr>
        </p:nvSpPr>
        <p:spPr>
          <a:xfrm>
            <a:off x="1371600" y="83636"/>
            <a:ext cx="9601200" cy="551985"/>
          </a:xfrm>
        </p:spPr>
        <p:txBody>
          <a:bodyPr>
            <a:noAutofit/>
          </a:bodyPr>
          <a:lstStyle/>
          <a:p>
            <a:pPr algn="ctr"/>
            <a:r>
              <a:rPr lang="fr-FR" sz="2800" b="1" dirty="0">
                <a:solidFill>
                  <a:srgbClr val="FF0000"/>
                </a:solidFill>
                <a:latin typeface="Times New Roman" panose="02020603050405020304" pitchFamily="18" charset="0"/>
                <a:cs typeface="Times New Roman" panose="02020603050405020304" pitchFamily="18" charset="0"/>
              </a:rPr>
              <a:t>I- Caractéristiques de la cohorte et valeur pronostique</a:t>
            </a:r>
          </a:p>
        </p:txBody>
      </p:sp>
      <p:sp>
        <p:nvSpPr>
          <p:cNvPr id="3" name="Rectangle 2">
            <a:extLst>
              <a:ext uri="{FF2B5EF4-FFF2-40B4-BE49-F238E27FC236}">
                <a16:creationId xmlns:a16="http://schemas.microsoft.com/office/drawing/2014/main" id="{F2359484-5CE4-F94B-B24A-63E2AFFBD31D}"/>
              </a:ext>
            </a:extLst>
          </p:cNvPr>
          <p:cNvSpPr/>
          <p:nvPr/>
        </p:nvSpPr>
        <p:spPr>
          <a:xfrm>
            <a:off x="758276" y="306290"/>
            <a:ext cx="11351941" cy="6463308"/>
          </a:xfrm>
          <a:prstGeom prst="rect">
            <a:avLst/>
          </a:prstGeom>
        </p:spPr>
        <p:txBody>
          <a:bodyPr wrap="square">
            <a:spAutoFit/>
          </a:bodyPr>
          <a:lstStyle/>
          <a:p>
            <a:pPr algn="just">
              <a:lnSpc>
                <a:spcPct val="150000"/>
              </a:lnSpc>
              <a:spcAft>
                <a:spcPts val="0"/>
              </a:spcAft>
            </a:pPr>
            <a:r>
              <a:rPr lang="fr-FR" b="1" dirty="0">
                <a:solidFill>
                  <a:srgbClr val="FF0000"/>
                </a:solidFill>
                <a:latin typeface="Times New Roman" panose="02020603050405020304" pitchFamily="18" charset="0"/>
                <a:ea typeface="Calibri" panose="020F0502020204030204" pitchFamily="34" charset="0"/>
              </a:rPr>
              <a:t>4- Le GCS</a:t>
            </a:r>
          </a:p>
          <a:p>
            <a:pPr algn="just">
              <a:lnSpc>
                <a:spcPct val="150000"/>
              </a:lnSpc>
              <a:spcAft>
                <a:spcPts val="0"/>
              </a:spcAft>
            </a:pPr>
            <a:r>
              <a:rPr lang="fr-FR" b="1" dirty="0">
                <a:solidFill>
                  <a:srgbClr val="0070C0"/>
                </a:solidFill>
                <a:latin typeface="Times New Roman" panose="02020603050405020304" pitchFamily="18" charset="0"/>
                <a:ea typeface="Calibri" panose="020F0502020204030204" pitchFamily="34" charset="0"/>
              </a:rPr>
              <a:t>Valeur pronostique:</a:t>
            </a:r>
          </a:p>
          <a:p>
            <a:pPr algn="just">
              <a:lnSpc>
                <a:spcPct val="150000"/>
              </a:lnSpc>
              <a:spcAft>
                <a:spcPts val="0"/>
              </a:spcAft>
            </a:pPr>
            <a:endParaRPr lang="fr-FR" dirty="0">
              <a:solidFill>
                <a:srgbClr val="000000"/>
              </a:solidFill>
              <a:latin typeface="Times New Roman" panose="02020603050405020304" pitchFamily="18" charset="0"/>
              <a:ea typeface="Calibri" panose="020F0502020204030204" pitchFamily="34" charset="0"/>
            </a:endParaRPr>
          </a:p>
          <a:p>
            <a:pPr marL="285750" indent="-285750" algn="just">
              <a:lnSpc>
                <a:spcPct val="150000"/>
              </a:lnSpc>
              <a:spcAft>
                <a:spcPts val="0"/>
              </a:spcAft>
              <a:buFont typeface="Wingdings" pitchFamily="2" charset="2"/>
              <a:buChar char="ü"/>
            </a:pPr>
            <a:r>
              <a:rPr lang="fr-FR"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Etude d’</a:t>
            </a:r>
            <a:r>
              <a:rPr lang="fr-FR"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Udekwu</a:t>
            </a:r>
            <a:r>
              <a:rPr lang="fr-FR"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2004) [94]: baisse de la mortalité à mesure que le GCS augmente de 3 à 7 et, une baisse moins profonde entre des scores de 8 à 15 </a:t>
            </a:r>
          </a:p>
          <a:p>
            <a:pPr marL="285750" indent="-285750" algn="just">
              <a:lnSpc>
                <a:spcPct val="150000"/>
              </a:lnSpc>
              <a:spcAft>
                <a:spcPts val="0"/>
              </a:spcAft>
              <a:buFont typeface="Wingdings" pitchFamily="2" charset="2"/>
              <a:buChar char="ü"/>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Etude CRASH</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[81]</a:t>
            </a: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marL="285750" indent="-285750" algn="just">
              <a:lnSpc>
                <a:spcPct val="150000"/>
              </a:lnSpc>
              <a:spcAft>
                <a:spcPts val="0"/>
              </a:spcAft>
              <a:buFont typeface="Wingdings" pitchFamily="2" charset="2"/>
              <a:buChar char="§"/>
            </a:pP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Premier modèle pronostique</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(ajustement à l’âge et la réactivité pupillaire):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GCS est le premier facteur prédictif de mortalité à J14 et de mauvais devenir neurologique à 6 mois </a:t>
            </a:r>
          </a:p>
          <a:p>
            <a:pPr marL="285750" indent="-285750" algn="just">
              <a:lnSpc>
                <a:spcPct val="150000"/>
              </a:lnSpc>
              <a:spcAft>
                <a:spcPts val="0"/>
              </a:spcAft>
              <a:buFont typeface="Wingdings" pitchFamily="2" charset="2"/>
              <a:buChar char="§"/>
            </a:pP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Deuxième modèle pronostique (ajustement: âge, RP, signes CT-Scan et l’HSA): le même rôle prédictif de mauvais pronostique était retrouvé</a:t>
            </a:r>
          </a:p>
          <a:p>
            <a:pPr marL="285750" indent="-285750" algn="just">
              <a:lnSpc>
                <a:spcPct val="150000"/>
              </a:lnSpc>
              <a:spcAft>
                <a:spcPts val="0"/>
              </a:spcAft>
              <a:buFont typeface="Wingdings" pitchFamily="2" charset="2"/>
              <a:buChar char="ü"/>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Etude IMPACT</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[82]</a:t>
            </a: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GCS moteur associé à un mauvais devenir neurologique à 6 mois en analyse univariée </a:t>
            </a:r>
          </a:p>
          <a:p>
            <a:pPr marL="285750" indent="-285750" algn="just">
              <a:lnSpc>
                <a:spcPct val="150000"/>
              </a:lnSpc>
              <a:spcAft>
                <a:spcPts val="0"/>
              </a:spcAft>
              <a:buFont typeface="Wingdings" pitchFamily="2" charset="2"/>
              <a:buChar char="ü"/>
            </a:pPr>
            <a:r>
              <a:rPr lang="fr-FR"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Etude de Moppett IK </a:t>
            </a: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[80]: diminution du GCS = possible complication nécessitant une intervention chirurgicale</a:t>
            </a:r>
            <a:endParaRPr lang="fr-FR" dirty="0">
              <a:latin typeface="Times New Roman" panose="02020603050405020304" pitchFamily="18" charset="0"/>
              <a:cs typeface="Times New Roman" panose="02020603050405020304" pitchFamily="18" charset="0"/>
            </a:endParaRPr>
          </a:p>
          <a:p>
            <a:pPr marL="285750" indent="-285750">
              <a:buFont typeface="Wingdings" pitchFamily="2" charset="2"/>
              <a:buChar char="ü"/>
            </a:pPr>
            <a:endPar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 typeface="Wingdings" pitchFamily="2" charset="2"/>
              <a:buChar char="ü"/>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Notre étude</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nos résultats identiques à ceux de l’étude CRASH, où le GCS entre 3 et 5, était un facteur de surmortalité en étude univariée (RR = 1.7 ; IC 95% = 1.38 – 2.07; p= 0.0002) et, un facteur indépendant prédictif de surmortalité en analyse multivariée, en première position devant l’âge, la réactivité pupillaire et les troubles de l’hémostase</a:t>
            </a:r>
            <a:r>
              <a:rPr lang="fr-FR" dirty="0">
                <a:latin typeface="Times New Roman" panose="02020603050405020304" pitchFamily="18" charset="0"/>
                <a:cs typeface="Times New Roman" panose="02020603050405020304" pitchFamily="18" charset="0"/>
              </a:rPr>
              <a:t> </a:t>
            </a:r>
          </a:p>
        </p:txBody>
      </p:sp>
      <p:graphicFrame>
        <p:nvGraphicFramePr>
          <p:cNvPr id="4" name="Tableau 3">
            <a:extLst>
              <a:ext uri="{FF2B5EF4-FFF2-40B4-BE49-F238E27FC236}">
                <a16:creationId xmlns:a16="http://schemas.microsoft.com/office/drawing/2014/main" id="{5A33BA78-26DD-0546-9B16-2C6CA4DD472F}"/>
              </a:ext>
            </a:extLst>
          </p:cNvPr>
          <p:cNvGraphicFramePr>
            <a:graphicFrameLocks noGrp="1"/>
          </p:cNvGraphicFramePr>
          <p:nvPr>
            <p:extLst>
              <p:ext uri="{D42A27DB-BD31-4B8C-83A1-F6EECF244321}">
                <p14:modId xmlns:p14="http://schemas.microsoft.com/office/powerpoint/2010/main" val="1513712212"/>
              </p:ext>
            </p:extLst>
          </p:nvPr>
        </p:nvGraphicFramePr>
        <p:xfrm>
          <a:off x="1187532" y="1159055"/>
          <a:ext cx="9785268" cy="370840"/>
        </p:xfrm>
        <a:graphic>
          <a:graphicData uri="http://schemas.openxmlformats.org/drawingml/2006/table">
            <a:tbl>
              <a:tblPr firstRow="1" bandRow="1">
                <a:tableStyleId>{74C1A8A3-306A-4EB7-A6B1-4F7E0EB9C5D6}</a:tableStyleId>
              </a:tblPr>
              <a:tblGrid>
                <a:gridCol w="9785268">
                  <a:extLst>
                    <a:ext uri="{9D8B030D-6E8A-4147-A177-3AD203B41FA5}">
                      <a16:colId xmlns:a16="http://schemas.microsoft.com/office/drawing/2014/main" val="884243015"/>
                    </a:ext>
                  </a:extLst>
                </a:gridCol>
              </a:tblGrid>
              <a:tr h="370840">
                <a:tc>
                  <a:txBody>
                    <a:bodyPr/>
                    <a:lstStyle/>
                    <a:p>
                      <a:pPr algn="ctr"/>
                      <a:r>
                        <a:rPr lang="fr-FR" dirty="0">
                          <a:latin typeface="Times New Roman" panose="02020603050405020304" pitchFamily="18" charset="0"/>
                          <a:cs typeface="Times New Roman" panose="02020603050405020304" pitchFamily="18" charset="0"/>
                        </a:rPr>
                        <a:t>Le rôle de mauvais pronostique joué par le GCS dans les TCG, est bien connu depuis longtemps </a:t>
                      </a:r>
                    </a:p>
                  </a:txBody>
                  <a:tcPr/>
                </a:tc>
                <a:extLst>
                  <a:ext uri="{0D108BD9-81ED-4DB2-BD59-A6C34878D82A}">
                    <a16:rowId xmlns:a16="http://schemas.microsoft.com/office/drawing/2014/main" val="1549110308"/>
                  </a:ext>
                </a:extLst>
              </a:tr>
            </a:tbl>
          </a:graphicData>
        </a:graphic>
      </p:graphicFrame>
    </p:spTree>
    <p:extLst>
      <p:ext uri="{BB962C8B-B14F-4D97-AF65-F5344CB8AC3E}">
        <p14:creationId xmlns:p14="http://schemas.microsoft.com/office/powerpoint/2010/main" val="15583846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ABCFEE-BBD2-B049-8B72-821A0D980F22}"/>
              </a:ext>
            </a:extLst>
          </p:cNvPr>
          <p:cNvSpPr>
            <a:spLocks noGrp="1"/>
          </p:cNvSpPr>
          <p:nvPr>
            <p:ph type="title"/>
          </p:nvPr>
        </p:nvSpPr>
        <p:spPr>
          <a:xfrm>
            <a:off x="1371600" y="103912"/>
            <a:ext cx="9601200" cy="513608"/>
          </a:xfrm>
        </p:spPr>
        <p:txBody>
          <a:bodyPr>
            <a:normAutofit/>
          </a:bodyPr>
          <a:lstStyle/>
          <a:p>
            <a:pPr algn="ctr"/>
            <a:r>
              <a:rPr lang="fr-FR" sz="2800" b="1" dirty="0">
                <a:solidFill>
                  <a:srgbClr val="FF0000"/>
                </a:solidFill>
                <a:latin typeface="Times New Roman" panose="02020603050405020304" pitchFamily="18" charset="0"/>
                <a:cs typeface="Times New Roman" panose="02020603050405020304" pitchFamily="18" charset="0"/>
              </a:rPr>
              <a:t>I- Caractéristiques de la cohorte et valeur pronostique</a:t>
            </a:r>
          </a:p>
        </p:txBody>
      </p:sp>
      <p:sp>
        <p:nvSpPr>
          <p:cNvPr id="5" name="Rectangle 4">
            <a:extLst>
              <a:ext uri="{FF2B5EF4-FFF2-40B4-BE49-F238E27FC236}">
                <a16:creationId xmlns:a16="http://schemas.microsoft.com/office/drawing/2014/main" id="{16EB6181-7E06-8843-ACE5-0A96DA8BF8F6}"/>
              </a:ext>
            </a:extLst>
          </p:cNvPr>
          <p:cNvSpPr/>
          <p:nvPr/>
        </p:nvSpPr>
        <p:spPr>
          <a:xfrm>
            <a:off x="1093174" y="928646"/>
            <a:ext cx="2700419" cy="646331"/>
          </a:xfrm>
          <a:prstGeom prst="rect">
            <a:avLst/>
          </a:prstGeom>
        </p:spPr>
        <p:txBody>
          <a:bodyPr wrap="none">
            <a:spAutoFit/>
          </a:bodyPr>
          <a:lstStyle/>
          <a:p>
            <a:r>
              <a:rPr lang="fr-F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 La réactivité pupillaire</a:t>
            </a:r>
          </a:p>
          <a:p>
            <a:r>
              <a:rPr lang="fr-FR" b="1" dirty="0">
                <a:solidFill>
                  <a:srgbClr val="FF0000"/>
                </a:solidFill>
                <a:latin typeface="Times New Roman" panose="02020603050405020304" pitchFamily="18" charset="0"/>
                <a:cs typeface="Times New Roman" panose="02020603050405020304" pitchFamily="18" charset="0"/>
              </a:rPr>
              <a:t> </a:t>
            </a:r>
            <a:r>
              <a:rPr lang="fr-FR" b="1" dirty="0">
                <a:solidFill>
                  <a:srgbClr val="0070C0"/>
                </a:solidFill>
                <a:latin typeface="Times New Roman" panose="02020603050405020304" pitchFamily="18" charset="0"/>
                <a:cs typeface="Times New Roman" panose="02020603050405020304" pitchFamily="18" charset="0"/>
              </a:rPr>
              <a:t>Incidence:</a:t>
            </a:r>
            <a:endParaRPr lang="fr-FR"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Tableau 3">
            <a:extLst>
              <a:ext uri="{FF2B5EF4-FFF2-40B4-BE49-F238E27FC236}">
                <a16:creationId xmlns:a16="http://schemas.microsoft.com/office/drawing/2014/main" id="{FB2F4CF2-7CFC-B640-917F-C57DCC692442}"/>
              </a:ext>
            </a:extLst>
          </p:cNvPr>
          <p:cNvGraphicFramePr>
            <a:graphicFrameLocks noGrp="1"/>
          </p:cNvGraphicFramePr>
          <p:nvPr>
            <p:extLst>
              <p:ext uri="{D42A27DB-BD31-4B8C-83A1-F6EECF244321}">
                <p14:modId xmlns:p14="http://schemas.microsoft.com/office/powerpoint/2010/main" val="2741810363"/>
              </p:ext>
            </p:extLst>
          </p:nvPr>
        </p:nvGraphicFramePr>
        <p:xfrm>
          <a:off x="2032000" y="1562815"/>
          <a:ext cx="8128000" cy="640080"/>
        </p:xfrm>
        <a:graphic>
          <a:graphicData uri="http://schemas.openxmlformats.org/drawingml/2006/table">
            <a:tbl>
              <a:tblPr firstRow="1" bandRow="1">
                <a:tableStyleId>{74C1A8A3-306A-4EB7-A6B1-4F7E0EB9C5D6}</a:tableStyleId>
              </a:tblPr>
              <a:tblGrid>
                <a:gridCol w="8128000">
                  <a:extLst>
                    <a:ext uri="{9D8B030D-6E8A-4147-A177-3AD203B41FA5}">
                      <a16:colId xmlns:a16="http://schemas.microsoft.com/office/drawing/2014/main" val="3945451748"/>
                    </a:ext>
                  </a:extLst>
                </a:gridCol>
              </a:tblGrid>
              <a:tr h="370840">
                <a:tc>
                  <a:txBody>
                    <a:bodyPr/>
                    <a:lstStyle/>
                    <a:p>
                      <a:pPr algn="ctr"/>
                      <a:r>
                        <a:rPr lang="fr-FR" dirty="0">
                          <a:latin typeface="Times New Roman" panose="02020603050405020304" pitchFamily="18" charset="0"/>
                          <a:cs typeface="Times New Roman" panose="02020603050405020304" pitchFamily="18" charset="0"/>
                        </a:rPr>
                        <a:t>L’incidence de l’absence bilatérale du reflexe </a:t>
                      </a:r>
                      <a:r>
                        <a:rPr lang="fr-FR" dirty="0" err="1">
                          <a:latin typeface="Times New Roman" panose="02020603050405020304" pitchFamily="18" charset="0"/>
                          <a:cs typeface="Times New Roman" panose="02020603050405020304" pitchFamily="18" charset="0"/>
                        </a:rPr>
                        <a:t>photomoteur</a:t>
                      </a:r>
                      <a:r>
                        <a:rPr lang="fr-FR" dirty="0">
                          <a:latin typeface="Times New Roman" panose="02020603050405020304" pitchFamily="18" charset="0"/>
                          <a:cs typeface="Times New Roman" panose="02020603050405020304" pitchFamily="18" charset="0"/>
                        </a:rPr>
                        <a:t>, rapporté par la littérature se situe entre 20 à 30% </a:t>
                      </a:r>
                      <a:endParaRPr lang="fr-FR"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62196632"/>
                  </a:ext>
                </a:extLst>
              </a:tr>
            </a:tbl>
          </a:graphicData>
        </a:graphic>
      </p:graphicFrame>
      <p:graphicFrame>
        <p:nvGraphicFramePr>
          <p:cNvPr id="6" name="Tableau 5">
            <a:extLst>
              <a:ext uri="{FF2B5EF4-FFF2-40B4-BE49-F238E27FC236}">
                <a16:creationId xmlns:a16="http://schemas.microsoft.com/office/drawing/2014/main" id="{3EDDE492-C3E0-174C-B91E-6E6CCFAC91C5}"/>
              </a:ext>
            </a:extLst>
          </p:cNvPr>
          <p:cNvGraphicFramePr>
            <a:graphicFrameLocks noGrp="1"/>
          </p:cNvGraphicFramePr>
          <p:nvPr>
            <p:extLst>
              <p:ext uri="{D42A27DB-BD31-4B8C-83A1-F6EECF244321}">
                <p14:modId xmlns:p14="http://schemas.microsoft.com/office/powerpoint/2010/main" val="271213149"/>
              </p:ext>
            </p:extLst>
          </p:nvPr>
        </p:nvGraphicFramePr>
        <p:xfrm>
          <a:off x="3247390" y="2414815"/>
          <a:ext cx="5849620" cy="845058"/>
        </p:xfrm>
        <a:graphic>
          <a:graphicData uri="http://schemas.openxmlformats.org/drawingml/2006/table">
            <a:tbl>
              <a:tblPr firstRow="1" firstCol="1" bandRow="1">
                <a:tableStyleId>{5C22544A-7EE6-4342-B048-85BDC9FD1C3A}</a:tableStyleId>
              </a:tblPr>
              <a:tblGrid>
                <a:gridCol w="1419225">
                  <a:extLst>
                    <a:ext uri="{9D8B030D-6E8A-4147-A177-3AD203B41FA5}">
                      <a16:colId xmlns:a16="http://schemas.microsoft.com/office/drawing/2014/main" val="1801070057"/>
                    </a:ext>
                  </a:extLst>
                </a:gridCol>
                <a:gridCol w="2480310">
                  <a:extLst>
                    <a:ext uri="{9D8B030D-6E8A-4147-A177-3AD203B41FA5}">
                      <a16:colId xmlns:a16="http://schemas.microsoft.com/office/drawing/2014/main" val="2158060388"/>
                    </a:ext>
                  </a:extLst>
                </a:gridCol>
                <a:gridCol w="1950085">
                  <a:extLst>
                    <a:ext uri="{9D8B030D-6E8A-4147-A177-3AD203B41FA5}">
                      <a16:colId xmlns:a16="http://schemas.microsoft.com/office/drawing/2014/main" val="1972377206"/>
                    </a:ext>
                  </a:extLst>
                </a:gridCol>
              </a:tblGrid>
              <a:tr h="0">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Auteur</a:t>
                      </a:r>
                      <a:endParaRPr lang="fr-FR" sz="12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Absence unilatérale (%)</a:t>
                      </a:r>
                      <a:endParaRPr lang="fr-FR" sz="12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Absence bilatérale (%)</a:t>
                      </a:r>
                      <a:endParaRPr lang="fr-FR" sz="12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74523645"/>
                  </a:ext>
                </a:extLst>
              </a:tr>
              <a:tr h="0">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A. </a:t>
                      </a:r>
                      <a:r>
                        <a:rPr lang="fr-FR" sz="1400" dirty="0" err="1">
                          <a:effectLst/>
                          <a:latin typeface="Times New Roman" panose="02020603050405020304" pitchFamily="18" charset="0"/>
                          <a:cs typeface="Times New Roman" panose="02020603050405020304" pitchFamily="18" charset="0"/>
                        </a:rPr>
                        <a:t>Rovlias</a:t>
                      </a:r>
                      <a:r>
                        <a:rPr lang="fr-FR" sz="1400" dirty="0">
                          <a:effectLst/>
                          <a:latin typeface="Times New Roman" panose="02020603050405020304" pitchFamily="18" charset="0"/>
                          <a:cs typeface="Times New Roman" panose="02020603050405020304" pitchFamily="18" charset="0"/>
                        </a:rPr>
                        <a:t> [12]</a:t>
                      </a:r>
                      <a:endParaRPr lang="fr-FR" sz="12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29.5</a:t>
                      </a:r>
                      <a:endParaRPr lang="fr-FR" sz="12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18.5</a:t>
                      </a:r>
                      <a:endParaRPr lang="fr-FR" sz="12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36248039"/>
                  </a:ext>
                </a:extLst>
              </a:tr>
              <a:tr h="0">
                <a:tc>
                  <a:txBody>
                    <a:bodyPr/>
                    <a:lstStyle/>
                    <a:p>
                      <a:pPr algn="just">
                        <a:lnSpc>
                          <a:spcPct val="150000"/>
                        </a:lnSpc>
                        <a:spcAft>
                          <a:spcPts val="0"/>
                        </a:spcAft>
                      </a:pPr>
                      <a:r>
                        <a:rPr lang="fr-FR" sz="1400" dirty="0">
                          <a:solidFill>
                            <a:srgbClr val="0070C0"/>
                          </a:solidFill>
                          <a:effectLst/>
                          <a:latin typeface="Times New Roman" panose="02020603050405020304" pitchFamily="18" charset="0"/>
                          <a:cs typeface="Times New Roman" panose="02020603050405020304" pitchFamily="18" charset="0"/>
                        </a:rPr>
                        <a:t>Notre série</a:t>
                      </a:r>
                      <a:endParaRPr lang="fr-FR" sz="1200" dirty="0">
                        <a:solidFill>
                          <a:srgbClr val="0070C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solidFill>
                            <a:srgbClr val="0070C0"/>
                          </a:solidFill>
                          <a:effectLst/>
                          <a:latin typeface="Times New Roman" panose="02020603050405020304" pitchFamily="18" charset="0"/>
                          <a:cs typeface="Times New Roman" panose="02020603050405020304" pitchFamily="18" charset="0"/>
                        </a:rPr>
                        <a:t>23.3</a:t>
                      </a:r>
                      <a:endParaRPr lang="fr-FR" sz="1200" dirty="0">
                        <a:solidFill>
                          <a:srgbClr val="0070C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solidFill>
                            <a:srgbClr val="0070C0"/>
                          </a:solidFill>
                          <a:effectLst/>
                          <a:latin typeface="Times New Roman" panose="02020603050405020304" pitchFamily="18" charset="0"/>
                          <a:cs typeface="Times New Roman" panose="02020603050405020304" pitchFamily="18" charset="0"/>
                        </a:rPr>
                        <a:t>44.4</a:t>
                      </a:r>
                      <a:endParaRPr lang="fr-FR" sz="1200" dirty="0">
                        <a:solidFill>
                          <a:srgbClr val="0070C0"/>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41641262"/>
                  </a:ext>
                </a:extLst>
              </a:tr>
            </a:tbl>
          </a:graphicData>
        </a:graphic>
      </p:graphicFrame>
    </p:spTree>
    <p:extLst>
      <p:ext uri="{BB962C8B-B14F-4D97-AF65-F5344CB8AC3E}">
        <p14:creationId xmlns:p14="http://schemas.microsoft.com/office/powerpoint/2010/main" val="3160063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7CD5F1-C91B-954C-9DDB-8E07A7A5539D}"/>
              </a:ext>
            </a:extLst>
          </p:cNvPr>
          <p:cNvSpPr>
            <a:spLocks noGrp="1"/>
          </p:cNvSpPr>
          <p:nvPr>
            <p:ph type="title"/>
          </p:nvPr>
        </p:nvSpPr>
        <p:spPr>
          <a:xfrm>
            <a:off x="1371600" y="103908"/>
            <a:ext cx="9601200" cy="513608"/>
          </a:xfrm>
        </p:spPr>
        <p:txBody>
          <a:bodyPr>
            <a:normAutofit/>
          </a:bodyPr>
          <a:lstStyle/>
          <a:p>
            <a:pPr algn="ctr"/>
            <a:r>
              <a:rPr lang="fr-FR" sz="2800" b="1" dirty="0">
                <a:solidFill>
                  <a:srgbClr val="FF0000"/>
                </a:solidFill>
                <a:latin typeface="Times New Roman" panose="02020603050405020304" pitchFamily="18" charset="0"/>
                <a:cs typeface="Times New Roman" panose="02020603050405020304" pitchFamily="18" charset="0"/>
              </a:rPr>
              <a:t>I- Caractéristiques de la cohorte et valeur pronostique</a:t>
            </a:r>
          </a:p>
        </p:txBody>
      </p:sp>
      <p:sp>
        <p:nvSpPr>
          <p:cNvPr id="3" name="ZoneTexte 2">
            <a:extLst>
              <a:ext uri="{FF2B5EF4-FFF2-40B4-BE49-F238E27FC236}">
                <a16:creationId xmlns:a16="http://schemas.microsoft.com/office/drawing/2014/main" id="{4BE76AE4-3494-A443-A89D-2E09656C151F}"/>
              </a:ext>
            </a:extLst>
          </p:cNvPr>
          <p:cNvSpPr txBox="1"/>
          <p:nvPr/>
        </p:nvSpPr>
        <p:spPr>
          <a:xfrm>
            <a:off x="1258783" y="926275"/>
            <a:ext cx="3431969" cy="646331"/>
          </a:xfrm>
          <a:prstGeom prst="rect">
            <a:avLst/>
          </a:prstGeom>
          <a:noFill/>
        </p:spPr>
        <p:txBody>
          <a:bodyPr wrap="square" rtlCol="0">
            <a:spAutoFit/>
          </a:bodyPr>
          <a:lstStyle/>
          <a:p>
            <a:r>
              <a:rPr lang="fr-FR" b="1" dirty="0">
                <a:solidFill>
                  <a:srgbClr val="FF0000"/>
                </a:solidFill>
                <a:latin typeface="Times New Roman" panose="02020603050405020304" pitchFamily="18" charset="0"/>
                <a:cs typeface="Times New Roman" panose="02020603050405020304" pitchFamily="18" charset="0"/>
              </a:rPr>
              <a:t>5- Réactivité pupillaire</a:t>
            </a:r>
          </a:p>
          <a:p>
            <a:r>
              <a:rPr lang="fr-FR" b="1" dirty="0">
                <a:solidFill>
                  <a:srgbClr val="0070C0"/>
                </a:solidFill>
                <a:latin typeface="Times New Roman" panose="02020603050405020304" pitchFamily="18" charset="0"/>
                <a:cs typeface="Times New Roman" panose="02020603050405020304" pitchFamily="18" charset="0"/>
              </a:rPr>
              <a:t>Valeur pronostic (1) :</a:t>
            </a:r>
          </a:p>
        </p:txBody>
      </p:sp>
      <p:sp>
        <p:nvSpPr>
          <p:cNvPr id="4" name="Rectangle 3">
            <a:extLst>
              <a:ext uri="{FF2B5EF4-FFF2-40B4-BE49-F238E27FC236}">
                <a16:creationId xmlns:a16="http://schemas.microsoft.com/office/drawing/2014/main" id="{6CE8D1B1-B693-E843-9358-5E4E53698EEE}"/>
              </a:ext>
            </a:extLst>
          </p:cNvPr>
          <p:cNvSpPr/>
          <p:nvPr/>
        </p:nvSpPr>
        <p:spPr>
          <a:xfrm>
            <a:off x="973777" y="2475970"/>
            <a:ext cx="11055927" cy="1703543"/>
          </a:xfrm>
          <a:prstGeom prst="rect">
            <a:avLst/>
          </a:prstGeom>
        </p:spPr>
        <p:txBody>
          <a:bodyPr wrap="square">
            <a:spAutoFit/>
          </a:bodyPr>
          <a:lstStyle/>
          <a:p>
            <a:pPr marL="285750" indent="-285750" algn="just">
              <a:lnSpc>
                <a:spcPct val="150000"/>
              </a:lnSpc>
              <a:buFont typeface="Wingdings" pitchFamily="2" charset="2"/>
              <a:buChar char="ü"/>
            </a:pPr>
            <a:r>
              <a:rPr lang="fr-FR" b="1" dirty="0">
                <a:solidFill>
                  <a:srgbClr val="0070C0"/>
                </a:solidFill>
                <a:latin typeface="Times New Roman" panose="02020603050405020304" pitchFamily="18" charset="0"/>
                <a:ea typeface="Calibri" panose="020F0502020204030204" pitchFamily="34" charset="0"/>
              </a:rPr>
              <a:t>Moppett IK </a:t>
            </a:r>
            <a:r>
              <a:rPr lang="fr-FR" dirty="0">
                <a:latin typeface="Times New Roman" panose="02020603050405020304" pitchFamily="18" charset="0"/>
                <a:ea typeface="Calibri" panose="020F0502020204030204" pitchFamily="34" charset="0"/>
              </a:rPr>
              <a:t>(2007) </a:t>
            </a:r>
            <a:r>
              <a:rPr lang="fr-FR" dirty="0">
                <a:solidFill>
                  <a:srgbClr val="000000"/>
                </a:solidFill>
                <a:latin typeface="Times New Roman" panose="02020603050405020304" pitchFamily="18" charset="0"/>
                <a:ea typeface="Calibri" panose="020F0502020204030204" pitchFamily="34" charset="0"/>
              </a:rPr>
              <a:t>[80] : association à une hypotension artérielle, un GCS bas, des citernes de la base comprimées </a:t>
            </a:r>
          </a:p>
          <a:p>
            <a:pPr marL="285750" indent="-285750" algn="just">
              <a:lnSpc>
                <a:spcPct val="150000"/>
              </a:lnSpc>
              <a:buFont typeface="Wingdings" pitchFamily="2" charset="2"/>
              <a:buChar char="ü"/>
            </a:pPr>
            <a:r>
              <a:rPr lang="fr-FR" b="1" dirty="0" err="1">
                <a:solidFill>
                  <a:srgbClr val="0070C0"/>
                </a:solidFill>
                <a:latin typeface="Times New Roman" panose="02020603050405020304" pitchFamily="18" charset="0"/>
                <a:ea typeface="Calibri" panose="020F0502020204030204" pitchFamily="34" charset="0"/>
              </a:rPr>
              <a:t>Chesnut</a:t>
            </a:r>
            <a:r>
              <a:rPr lang="fr-FR" dirty="0">
                <a:solidFill>
                  <a:srgbClr val="000000"/>
                </a:solidFill>
                <a:latin typeface="Times New Roman" panose="02020603050405020304" pitchFamily="18" charset="0"/>
                <a:ea typeface="Calibri" panose="020F0502020204030204" pitchFamily="34" charset="0"/>
              </a:rPr>
              <a:t> </a:t>
            </a:r>
            <a:r>
              <a:rPr lang="fr-FR" b="1" dirty="0">
                <a:solidFill>
                  <a:srgbClr val="0070C0"/>
                </a:solidFill>
                <a:latin typeface="Times New Roman" panose="02020603050405020304" pitchFamily="18" charset="0"/>
                <a:ea typeface="Calibri" panose="020F0502020204030204" pitchFamily="34" charset="0"/>
              </a:rPr>
              <a:t>RM </a:t>
            </a:r>
            <a:r>
              <a:rPr lang="fr-FR" dirty="0">
                <a:solidFill>
                  <a:srgbClr val="000000"/>
                </a:solidFill>
                <a:latin typeface="Times New Roman" panose="02020603050405020304" pitchFamily="18" charset="0"/>
                <a:ea typeface="Calibri" panose="020F0502020204030204" pitchFamily="34" charset="0"/>
              </a:rPr>
              <a:t>(1994) [95] : associée à une lésion de masse opérable dans environ 30% des cas</a:t>
            </a:r>
          </a:p>
          <a:p>
            <a:pPr marL="285750" indent="-285750" algn="just">
              <a:lnSpc>
                <a:spcPct val="150000"/>
              </a:lnSpc>
              <a:buFont typeface="Wingdings" pitchFamily="2" charset="2"/>
              <a:buChar char="ü"/>
            </a:pPr>
            <a:r>
              <a:rPr lang="fr-FR" dirty="0">
                <a:solidFill>
                  <a:srgbClr val="000000"/>
                </a:solidFill>
                <a:effectLst/>
                <a:latin typeface="Times New Roman" panose="02020603050405020304" pitchFamily="18" charset="0"/>
              </a:rPr>
              <a:t> </a:t>
            </a:r>
            <a:r>
              <a:rPr lang="fr-FR" b="1" dirty="0">
                <a:solidFill>
                  <a:srgbClr val="0070C0"/>
                </a:solidFill>
                <a:effectLst/>
                <a:latin typeface="Times New Roman" panose="02020603050405020304" pitchFamily="18" charset="0"/>
                <a:cs typeface="Times New Roman" panose="02020603050405020304" pitchFamily="18" charset="0"/>
              </a:rPr>
              <a:t>N</a:t>
            </a:r>
            <a:r>
              <a:rPr lang="fr-FR" b="1" dirty="0">
                <a:solidFill>
                  <a:srgbClr val="0070C0"/>
                </a:solidFill>
                <a:latin typeface="Times New Roman" panose="02020603050405020304" pitchFamily="18" charset="0"/>
                <a:cs typeface="Times New Roman" panose="02020603050405020304" pitchFamily="18" charset="0"/>
              </a:rPr>
              <a:t>otre étude</a:t>
            </a:r>
            <a:r>
              <a:rPr lang="fr-FR" dirty="0">
                <a:latin typeface="Times New Roman" panose="02020603050405020304" pitchFamily="18" charset="0"/>
                <a:cs typeface="Times New Roman" panose="02020603050405020304" pitchFamily="18" charset="0"/>
              </a:rPr>
              <a:t>: tous les patients avec réflexes pupillaires anormaux, avaient un GCS entre 3 et 5 (</a:t>
            </a:r>
            <a:r>
              <a:rPr lang="fr-FR" b="1" dirty="0">
                <a:latin typeface="Times New Roman" panose="02020603050405020304" pitchFamily="18" charset="0"/>
                <a:cs typeface="Times New Roman" panose="02020603050405020304" pitchFamily="18" charset="0"/>
              </a:rPr>
              <a:t>p=0.00008</a:t>
            </a:r>
            <a:r>
              <a:rPr lang="fr-FR" dirty="0">
                <a:latin typeface="Times New Roman" panose="02020603050405020304" pitchFamily="18" charset="0"/>
                <a:cs typeface="Times New Roman" panose="02020603050405020304" pitchFamily="18" charset="0"/>
              </a:rPr>
              <a:t>) et plus d’hypotension artérielle (</a:t>
            </a:r>
            <a:r>
              <a:rPr lang="fr-FR" b="1" dirty="0">
                <a:latin typeface="Times New Roman" panose="02020603050405020304" pitchFamily="18" charset="0"/>
                <a:cs typeface="Times New Roman" panose="02020603050405020304" pitchFamily="18" charset="0"/>
              </a:rPr>
              <a:t>p=0.02</a:t>
            </a:r>
            <a:r>
              <a:rPr lang="fr-FR" dirty="0">
                <a:latin typeface="Times New Roman" panose="02020603050405020304" pitchFamily="18" charset="0"/>
                <a:cs typeface="Times New Roman" panose="02020603050405020304" pitchFamily="18" charset="0"/>
              </a:rPr>
              <a:t>)</a:t>
            </a:r>
            <a:endParaRPr lang="fr-FR" dirty="0">
              <a:effectLst/>
              <a:latin typeface="Times New Roman" panose="02020603050405020304" pitchFamily="18" charset="0"/>
              <a:cs typeface="Times New Roman" panose="02020603050405020304" pitchFamily="18" charset="0"/>
            </a:endParaRPr>
          </a:p>
        </p:txBody>
      </p:sp>
      <p:graphicFrame>
        <p:nvGraphicFramePr>
          <p:cNvPr id="5" name="Tableau 4">
            <a:extLst>
              <a:ext uri="{FF2B5EF4-FFF2-40B4-BE49-F238E27FC236}">
                <a16:creationId xmlns:a16="http://schemas.microsoft.com/office/drawing/2014/main" id="{AF07599D-4D31-634D-B3DC-111513E29CE5}"/>
              </a:ext>
            </a:extLst>
          </p:cNvPr>
          <p:cNvGraphicFramePr>
            <a:graphicFrameLocks noGrp="1"/>
          </p:cNvGraphicFramePr>
          <p:nvPr>
            <p:extLst>
              <p:ext uri="{D42A27DB-BD31-4B8C-83A1-F6EECF244321}">
                <p14:modId xmlns:p14="http://schemas.microsoft.com/office/powerpoint/2010/main" val="2476518359"/>
              </p:ext>
            </p:extLst>
          </p:nvPr>
        </p:nvGraphicFramePr>
        <p:xfrm>
          <a:off x="1258783" y="1634064"/>
          <a:ext cx="9542484" cy="370840"/>
        </p:xfrm>
        <a:graphic>
          <a:graphicData uri="http://schemas.openxmlformats.org/drawingml/2006/table">
            <a:tbl>
              <a:tblPr firstRow="1" bandRow="1">
                <a:tableStyleId>{74C1A8A3-306A-4EB7-A6B1-4F7E0EB9C5D6}</a:tableStyleId>
              </a:tblPr>
              <a:tblGrid>
                <a:gridCol w="9542484">
                  <a:extLst>
                    <a:ext uri="{9D8B030D-6E8A-4147-A177-3AD203B41FA5}">
                      <a16:colId xmlns:a16="http://schemas.microsoft.com/office/drawing/2014/main" val="1111275901"/>
                    </a:ext>
                  </a:extLst>
                </a:gridCol>
              </a:tblGrid>
              <a:tr h="370840">
                <a:tc>
                  <a:txBody>
                    <a:bodyPr/>
                    <a:lstStyle/>
                    <a:p>
                      <a:pPr algn="ctr"/>
                      <a:r>
                        <a:rPr lang="fr-FR" dirty="0">
                          <a:latin typeface="Times New Roman" panose="02020603050405020304" pitchFamily="18" charset="0"/>
                          <a:cs typeface="Times New Roman" panose="02020603050405020304" pitchFamily="18" charset="0"/>
                        </a:rPr>
                        <a:t>La réactivité pupillaire anormale est associée à une présentation clinique et TDM plus grave</a:t>
                      </a:r>
                      <a:endParaRPr lang="fr-FR"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41081144"/>
                  </a:ext>
                </a:extLst>
              </a:tr>
            </a:tbl>
          </a:graphicData>
        </a:graphic>
      </p:graphicFrame>
    </p:spTree>
    <p:extLst>
      <p:ext uri="{BB962C8B-B14F-4D97-AF65-F5344CB8AC3E}">
        <p14:creationId xmlns:p14="http://schemas.microsoft.com/office/powerpoint/2010/main" val="36427057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DD665B-8F55-6047-B0C2-02D806F6B533}"/>
              </a:ext>
            </a:extLst>
          </p:cNvPr>
          <p:cNvSpPr>
            <a:spLocks noGrp="1"/>
          </p:cNvSpPr>
          <p:nvPr>
            <p:ph type="title"/>
          </p:nvPr>
        </p:nvSpPr>
        <p:spPr>
          <a:xfrm>
            <a:off x="1371600" y="80159"/>
            <a:ext cx="9601200" cy="466106"/>
          </a:xfrm>
        </p:spPr>
        <p:txBody>
          <a:bodyPr>
            <a:normAutofit fontScale="90000"/>
          </a:bodyPr>
          <a:lstStyle/>
          <a:p>
            <a:pPr algn="ctr"/>
            <a:r>
              <a:rPr lang="fr-FR" sz="2800" b="1" dirty="0">
                <a:solidFill>
                  <a:srgbClr val="FF0000"/>
                </a:solidFill>
                <a:latin typeface="Times New Roman" panose="02020603050405020304" pitchFamily="18" charset="0"/>
                <a:cs typeface="Times New Roman" panose="02020603050405020304" pitchFamily="18" charset="0"/>
              </a:rPr>
              <a:t>I- Caractéristiques de la cohorte et valeur pronostique</a:t>
            </a:r>
          </a:p>
        </p:txBody>
      </p:sp>
      <p:sp>
        <p:nvSpPr>
          <p:cNvPr id="3" name="ZoneTexte 2">
            <a:extLst>
              <a:ext uri="{FF2B5EF4-FFF2-40B4-BE49-F238E27FC236}">
                <a16:creationId xmlns:a16="http://schemas.microsoft.com/office/drawing/2014/main" id="{B4E47674-22A9-9C4D-AEC4-59D09BDF30CF}"/>
              </a:ext>
            </a:extLst>
          </p:cNvPr>
          <p:cNvSpPr txBox="1"/>
          <p:nvPr/>
        </p:nvSpPr>
        <p:spPr>
          <a:xfrm>
            <a:off x="1258783" y="926275"/>
            <a:ext cx="3431969" cy="646331"/>
          </a:xfrm>
          <a:prstGeom prst="rect">
            <a:avLst/>
          </a:prstGeom>
          <a:noFill/>
        </p:spPr>
        <p:txBody>
          <a:bodyPr wrap="square" rtlCol="0">
            <a:spAutoFit/>
          </a:bodyPr>
          <a:lstStyle/>
          <a:p>
            <a:r>
              <a:rPr lang="fr-FR" b="1" dirty="0">
                <a:solidFill>
                  <a:srgbClr val="FF0000"/>
                </a:solidFill>
                <a:latin typeface="Times New Roman" panose="02020603050405020304" pitchFamily="18" charset="0"/>
                <a:cs typeface="Times New Roman" panose="02020603050405020304" pitchFamily="18" charset="0"/>
              </a:rPr>
              <a:t>5- Réactivité pupillaire</a:t>
            </a:r>
          </a:p>
          <a:p>
            <a:r>
              <a:rPr lang="fr-FR" b="1" dirty="0">
                <a:solidFill>
                  <a:srgbClr val="0070C0"/>
                </a:solidFill>
                <a:latin typeface="Times New Roman" panose="02020603050405020304" pitchFamily="18" charset="0"/>
                <a:cs typeface="Times New Roman" panose="02020603050405020304" pitchFamily="18" charset="0"/>
              </a:rPr>
              <a:t>Valeur pronostic (2) :</a:t>
            </a:r>
          </a:p>
        </p:txBody>
      </p:sp>
      <p:sp>
        <p:nvSpPr>
          <p:cNvPr id="4" name="Rectangle 3">
            <a:extLst>
              <a:ext uri="{FF2B5EF4-FFF2-40B4-BE49-F238E27FC236}">
                <a16:creationId xmlns:a16="http://schemas.microsoft.com/office/drawing/2014/main" id="{80695153-9A8C-304D-86EF-D433F8291D69}"/>
              </a:ext>
            </a:extLst>
          </p:cNvPr>
          <p:cNvSpPr/>
          <p:nvPr/>
        </p:nvSpPr>
        <p:spPr>
          <a:xfrm>
            <a:off x="843151" y="2291273"/>
            <a:ext cx="11218223" cy="4385816"/>
          </a:xfrm>
          <a:prstGeom prst="rect">
            <a:avLst/>
          </a:prstGeom>
        </p:spPr>
        <p:txBody>
          <a:bodyPr wrap="square">
            <a:spAutoFit/>
          </a:bodyPr>
          <a:lstStyle/>
          <a:p>
            <a:pPr marL="285750" indent="-285750" algn="just">
              <a:lnSpc>
                <a:spcPct val="150000"/>
              </a:lnSpc>
              <a:buFont typeface="Wingdings" pitchFamily="2" charset="2"/>
              <a:buChar char="ü"/>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Moppett IK: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l’absence bilatérale du reflexe </a:t>
            </a:r>
            <a:r>
              <a:rPr lang="fr-FR"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photomoteur</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est associée à une mortalité 3 fois plus importante que chez les patients avec une bonne réactivité pupillaires bilatérale </a:t>
            </a:r>
          </a:p>
          <a:p>
            <a:pPr marL="285750" indent="-285750" algn="just">
              <a:lnSpc>
                <a:spcPct val="150000"/>
              </a:lnSpc>
              <a:buFont typeface="Wingdings" pitchFamily="2" charset="2"/>
              <a:buChar char="ü"/>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Etude CRASH: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 réactivité pupillaire représente un facteur prédictif de mortalité à J14 et de mauvais devenir à 6 mois en analyse multivariée </a:t>
            </a:r>
          </a:p>
          <a:p>
            <a:pPr marL="285750" indent="-285750" algn="just">
              <a:lnSpc>
                <a:spcPct val="150000"/>
              </a:lnSpc>
              <a:buFont typeface="Wingdings" pitchFamily="2" charset="2"/>
              <a:buChar char="ü"/>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Etude IMPACT: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 réactivité pupillaire était prédictive de mauvais devenir neurologique à 6 mois en analyse univariée</a:t>
            </a:r>
            <a:endParaRPr lang="fr-FR"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itchFamily="2" charset="2"/>
              <a:buChar char="ü"/>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Notre étude:</a:t>
            </a:r>
            <a:r>
              <a:rPr lang="fr-F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a:p>
            <a:pPr marL="285750" indent="-285750" algn="just">
              <a:lnSpc>
                <a:spcPct val="150000"/>
              </a:lnSpc>
              <a:buFont typeface="Wingdings" pitchFamily="2" charset="2"/>
              <a:buChar char="§"/>
            </a:pP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une réactivité pupillaire anormale (absence bilatérale ou unilatérale) était  associée à surmortalité significative (RR = 2.02 ; IC95% = 1.3 – 3.2 ; p = 0.00005).</a:t>
            </a:r>
            <a:endParaRPr lang="fr-FR" dirty="0">
              <a:latin typeface="Times New Roman" panose="02020603050405020304" pitchFamily="18" charset="0"/>
              <a:cs typeface="Times New Roman" panose="02020603050405020304" pitchFamily="18" charset="0"/>
            </a:endParaRPr>
          </a:p>
          <a:p>
            <a:pPr marL="285750" indent="-285750">
              <a:buFont typeface="Wingdings" pitchFamily="2" charset="2"/>
              <a:buChar char="§"/>
            </a:pP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 analyse multivariée, l’anomalie du réflexe </a:t>
            </a:r>
            <a:r>
              <a:rPr lang="fr-FR"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photomoteur</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était un facteur prédictif indépendant de surmortalité, en troisième position de puissance après le GCS et l’âge</a:t>
            </a:r>
            <a:r>
              <a:rPr lang="fr-FR" dirty="0">
                <a:latin typeface="Times New Roman" panose="02020603050405020304" pitchFamily="18" charset="0"/>
                <a:cs typeface="Times New Roman" panose="02020603050405020304" pitchFamily="18" charset="0"/>
              </a:rPr>
              <a:t> </a:t>
            </a:r>
          </a:p>
        </p:txBody>
      </p:sp>
      <p:graphicFrame>
        <p:nvGraphicFramePr>
          <p:cNvPr id="5" name="Tableau 4">
            <a:extLst>
              <a:ext uri="{FF2B5EF4-FFF2-40B4-BE49-F238E27FC236}">
                <a16:creationId xmlns:a16="http://schemas.microsoft.com/office/drawing/2014/main" id="{8CFEF8A1-2583-B743-BB41-85867B61D32C}"/>
              </a:ext>
            </a:extLst>
          </p:cNvPr>
          <p:cNvGraphicFramePr>
            <a:graphicFrameLocks noGrp="1"/>
          </p:cNvGraphicFramePr>
          <p:nvPr>
            <p:extLst>
              <p:ext uri="{D42A27DB-BD31-4B8C-83A1-F6EECF244321}">
                <p14:modId xmlns:p14="http://schemas.microsoft.com/office/powerpoint/2010/main" val="1838592512"/>
              </p:ext>
            </p:extLst>
          </p:nvPr>
        </p:nvGraphicFramePr>
        <p:xfrm>
          <a:off x="2032000" y="1717192"/>
          <a:ext cx="8128000" cy="370840"/>
        </p:xfrm>
        <a:graphic>
          <a:graphicData uri="http://schemas.openxmlformats.org/drawingml/2006/table">
            <a:tbl>
              <a:tblPr firstRow="1" bandRow="1">
                <a:tableStyleId>{74C1A8A3-306A-4EB7-A6B1-4F7E0EB9C5D6}</a:tableStyleId>
              </a:tblPr>
              <a:tblGrid>
                <a:gridCol w="8128000">
                  <a:extLst>
                    <a:ext uri="{9D8B030D-6E8A-4147-A177-3AD203B41FA5}">
                      <a16:colId xmlns:a16="http://schemas.microsoft.com/office/drawing/2014/main" val="178811447"/>
                    </a:ext>
                  </a:extLst>
                </a:gridCol>
              </a:tblGrid>
              <a:tr h="370840">
                <a:tc>
                  <a:txBody>
                    <a:bodyPr/>
                    <a:lstStyle/>
                    <a:p>
                      <a:pPr algn="ctr"/>
                      <a:r>
                        <a:rPr lang="fr-FR" dirty="0">
                          <a:latin typeface="Times New Roman" panose="02020603050405020304" pitchFamily="18" charset="0"/>
                          <a:cs typeface="Times New Roman" panose="02020603050405020304" pitchFamily="18" charset="0"/>
                        </a:rPr>
                        <a:t>La réactivité des pupilles a une grande valeur pronostique</a:t>
                      </a:r>
                      <a:endParaRPr lang="fr-FR"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18867619"/>
                  </a:ext>
                </a:extLst>
              </a:tr>
            </a:tbl>
          </a:graphicData>
        </a:graphic>
      </p:graphicFrame>
    </p:spTree>
    <p:extLst>
      <p:ext uri="{BB962C8B-B14F-4D97-AF65-F5344CB8AC3E}">
        <p14:creationId xmlns:p14="http://schemas.microsoft.com/office/powerpoint/2010/main" val="257139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90">
          <a:fgClr>
            <a:schemeClr val="bg2"/>
          </a:fgClr>
          <a:bgClr>
            <a:schemeClr val="bg1"/>
          </a:bgClr>
        </a:patt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A296AEF-492B-FC4C-944C-8BAED3904341}"/>
              </a:ext>
            </a:extLst>
          </p:cNvPr>
          <p:cNvSpPr>
            <a:spLocks noGrp="1"/>
          </p:cNvSpPr>
          <p:nvPr>
            <p:ph idx="1"/>
          </p:nvPr>
        </p:nvSpPr>
        <p:spPr>
          <a:xfrm>
            <a:off x="1382617" y="358046"/>
            <a:ext cx="9601200" cy="5712247"/>
          </a:xfrm>
        </p:spPr>
        <p:txBody>
          <a:bodyPr>
            <a:normAutofit/>
          </a:bodyPr>
          <a:lstStyle/>
          <a:p>
            <a:pPr>
              <a:buFont typeface="Wingdings" pitchFamily="2" charset="2"/>
              <a:buChar char="q"/>
            </a:pPr>
            <a:r>
              <a:rPr lang="fr-FR" sz="2800" b="1" dirty="0">
                <a:solidFill>
                  <a:srgbClr val="FF0000"/>
                </a:solidFill>
                <a:latin typeface="Times New Roman" panose="02020603050405020304" pitchFamily="18" charset="0"/>
                <a:cs typeface="Times New Roman" panose="02020603050405020304" pitchFamily="18" charset="0"/>
              </a:rPr>
              <a:t>Pronostic</a:t>
            </a:r>
            <a:endParaRPr lang="fr-FR" b="1" dirty="0">
              <a:solidFill>
                <a:srgbClr val="FF0000"/>
              </a:solidFill>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Rôle de mauvais pronostic dans le TCG de plus en plus affirmé depuis les premières études d’il y a une vingtaine d’année </a:t>
            </a:r>
          </a:p>
          <a:p>
            <a:pPr>
              <a:buFont typeface="Wingdings" pitchFamily="2" charset="2"/>
              <a:buChar char="q"/>
            </a:pPr>
            <a:r>
              <a:rPr lang="fr-FR" sz="2800" b="1" dirty="0">
                <a:solidFill>
                  <a:srgbClr val="FF0000"/>
                </a:solidFill>
                <a:latin typeface="Times New Roman" panose="02020603050405020304" pitchFamily="18" charset="0"/>
                <a:cs typeface="Times New Roman" panose="02020603050405020304" pitchFamily="18" charset="0"/>
              </a:rPr>
              <a:t>Problématique :  </a:t>
            </a:r>
            <a:r>
              <a:rPr lang="fr-FR" dirty="0">
                <a:latin typeface="Times New Roman" panose="02020603050405020304" pitchFamily="18" charset="0"/>
                <a:cs typeface="Times New Roman" panose="02020603050405020304" pitchFamily="18" charset="0"/>
              </a:rPr>
              <a:t> </a:t>
            </a:r>
          </a:p>
          <a:p>
            <a:pPr>
              <a:buFont typeface="Wingdings" pitchFamily="2" charset="2"/>
              <a:buChar char="Ø"/>
            </a:pPr>
            <a:r>
              <a:rPr lang="fr-FR" dirty="0">
                <a:latin typeface="Times New Roman" panose="02020603050405020304" pitchFamily="18" charset="0"/>
                <a:cs typeface="Times New Roman" panose="02020603050405020304" pitchFamily="18" charset="0"/>
              </a:rPr>
              <a:t>Moment de survenue de l’hyperglycémie après TC: à l’admission, durant les 24 premières heures, les premiers jours, la première semaine…? </a:t>
            </a:r>
          </a:p>
          <a:p>
            <a:pPr>
              <a:buFont typeface="Wingdings" pitchFamily="2" charset="2"/>
              <a:buChar char="Ø"/>
            </a:pPr>
            <a:r>
              <a:rPr lang="fr-FR" dirty="0">
                <a:latin typeface="Times New Roman" panose="02020603050405020304" pitchFamily="18" charset="0"/>
                <a:cs typeface="Times New Roman" panose="02020603050405020304" pitchFamily="18" charset="0"/>
              </a:rPr>
              <a:t>Sa persistance dans le temps? </a:t>
            </a:r>
          </a:p>
          <a:p>
            <a:pPr>
              <a:buFont typeface="Wingdings" pitchFamily="2" charset="2"/>
              <a:buChar char="Ø"/>
            </a:pPr>
            <a:r>
              <a:rPr lang="fr-FR" dirty="0">
                <a:latin typeface="Times New Roman" panose="02020603050405020304" pitchFamily="18" charset="0"/>
                <a:cs typeface="Times New Roman" panose="02020603050405020304" pitchFamily="18" charset="0"/>
              </a:rPr>
              <a:t>Les niveaux de glycémies délétères?</a:t>
            </a:r>
          </a:p>
          <a:p>
            <a:pPr>
              <a:buFont typeface="Wingdings" pitchFamily="2" charset="2"/>
              <a:buChar char="Ø"/>
            </a:pPr>
            <a:r>
              <a:rPr lang="fr-FR" dirty="0">
                <a:latin typeface="Times New Roman" panose="02020603050405020304" pitchFamily="18" charset="0"/>
                <a:cs typeface="Times New Roman" panose="02020603050405020304" pitchFamily="18" charset="0"/>
              </a:rPr>
              <a:t> Chiffre de glycémie unique ou la moyenne des glycémies?</a:t>
            </a:r>
          </a:p>
          <a:p>
            <a:pPr>
              <a:buFont typeface="Wingdings" pitchFamily="2" charset="2"/>
              <a:buChar char="Ø"/>
            </a:pPr>
            <a:r>
              <a:rPr lang="fr-FR" dirty="0">
                <a:latin typeface="Times New Roman" panose="02020603050405020304" pitchFamily="18" charset="0"/>
                <a:cs typeface="Times New Roman" panose="02020603050405020304" pitchFamily="18" charset="0"/>
              </a:rPr>
              <a:t> Les fluctuations des chiffres glycémiques ou des chiffres stables?</a:t>
            </a:r>
          </a:p>
          <a:p>
            <a:pPr marL="0" indent="0">
              <a:buNone/>
            </a:pPr>
            <a:endParaRPr lang="fr-FR" dirty="0">
              <a:latin typeface="Times New Roman" panose="02020603050405020304" pitchFamily="18" charset="0"/>
              <a:cs typeface="Times New Roman" panose="02020603050405020304" pitchFamily="18" charset="0"/>
            </a:endParaRPr>
          </a:p>
          <a:p>
            <a:pPr marL="0" indent="0">
              <a:buNone/>
            </a:pPr>
            <a:endParaRPr lang="fr-FR" dirty="0"/>
          </a:p>
        </p:txBody>
      </p:sp>
    </p:spTree>
    <p:extLst>
      <p:ext uri="{BB962C8B-B14F-4D97-AF65-F5344CB8AC3E}">
        <p14:creationId xmlns:p14="http://schemas.microsoft.com/office/powerpoint/2010/main" val="8205472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4B948C-B5A6-AD4C-AF3D-EB667BFF639C}"/>
              </a:ext>
            </a:extLst>
          </p:cNvPr>
          <p:cNvSpPr>
            <a:spLocks noGrp="1"/>
          </p:cNvSpPr>
          <p:nvPr>
            <p:ph type="title"/>
          </p:nvPr>
        </p:nvSpPr>
        <p:spPr>
          <a:xfrm>
            <a:off x="1371600" y="103910"/>
            <a:ext cx="9601200" cy="442356"/>
          </a:xfrm>
        </p:spPr>
        <p:txBody>
          <a:bodyPr>
            <a:normAutofit fontScale="90000"/>
          </a:bodyPr>
          <a:lstStyle/>
          <a:p>
            <a:pPr algn="ctr"/>
            <a:r>
              <a:rPr lang="fr-FR" sz="2800" b="1" dirty="0">
                <a:solidFill>
                  <a:srgbClr val="FF0000"/>
                </a:solidFill>
                <a:latin typeface="Times New Roman" panose="02020603050405020304" pitchFamily="18" charset="0"/>
                <a:cs typeface="Times New Roman" panose="02020603050405020304" pitchFamily="18" charset="0"/>
              </a:rPr>
              <a:t>I- Caractéristiques de la cohorte et valeur pronostique</a:t>
            </a:r>
          </a:p>
        </p:txBody>
      </p:sp>
      <p:sp>
        <p:nvSpPr>
          <p:cNvPr id="3" name="Rectangle 2">
            <a:extLst>
              <a:ext uri="{FF2B5EF4-FFF2-40B4-BE49-F238E27FC236}">
                <a16:creationId xmlns:a16="http://schemas.microsoft.com/office/drawing/2014/main" id="{BC3A555F-BF51-5745-BC95-013FE25C2E42}"/>
              </a:ext>
            </a:extLst>
          </p:cNvPr>
          <p:cNvSpPr/>
          <p:nvPr/>
        </p:nvSpPr>
        <p:spPr>
          <a:xfrm>
            <a:off x="1093174" y="928646"/>
            <a:ext cx="2850139" cy="646331"/>
          </a:xfrm>
          <a:prstGeom prst="rect">
            <a:avLst/>
          </a:prstGeom>
        </p:spPr>
        <p:txBody>
          <a:bodyPr wrap="none">
            <a:spAutoFit/>
          </a:bodyPr>
          <a:lstStyle/>
          <a:p>
            <a:r>
              <a:rPr lang="fr-F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6- L’hypotension artérielle </a:t>
            </a:r>
          </a:p>
          <a:p>
            <a:r>
              <a:rPr lang="fr-FR" b="1" dirty="0">
                <a:solidFill>
                  <a:srgbClr val="FF0000"/>
                </a:solidFill>
                <a:latin typeface="Times New Roman" panose="02020603050405020304" pitchFamily="18" charset="0"/>
                <a:cs typeface="Times New Roman" panose="02020603050405020304" pitchFamily="18" charset="0"/>
              </a:rPr>
              <a:t> </a:t>
            </a:r>
            <a:r>
              <a:rPr lang="fr-FR" b="1" dirty="0">
                <a:solidFill>
                  <a:srgbClr val="0070C0"/>
                </a:solidFill>
                <a:latin typeface="Times New Roman" panose="02020603050405020304" pitchFamily="18" charset="0"/>
                <a:cs typeface="Times New Roman" panose="02020603050405020304" pitchFamily="18" charset="0"/>
              </a:rPr>
              <a:t>Incidence:</a:t>
            </a:r>
            <a:endParaRPr lang="fr-FR" b="1" dirty="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35914A8B-7077-C94E-8795-999A79589CD2}"/>
              </a:ext>
            </a:extLst>
          </p:cNvPr>
          <p:cNvSpPr/>
          <p:nvPr/>
        </p:nvSpPr>
        <p:spPr>
          <a:xfrm>
            <a:off x="878774" y="2463112"/>
            <a:ext cx="11150930" cy="2031325"/>
          </a:xfrm>
          <a:prstGeom prst="rect">
            <a:avLst/>
          </a:prstGeom>
        </p:spPr>
        <p:txBody>
          <a:bodyPr wrap="square">
            <a:spAutoFit/>
          </a:bodyPr>
          <a:lstStyle/>
          <a:p>
            <a:pPr marL="285750" indent="-285750" algn="just">
              <a:lnSpc>
                <a:spcPct val="150000"/>
              </a:lnSpc>
              <a:buFont typeface="Wingdings" pitchFamily="2" charset="2"/>
              <a:buChar char="ü"/>
            </a:pPr>
            <a:r>
              <a:rPr lang="fr-FR"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Vigué</a:t>
            </a:r>
            <a:r>
              <a:rPr lang="fr-FR"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B </a:t>
            </a:r>
            <a:r>
              <a:rPr lang="fr-FR" dirty="0">
                <a:latin typeface="Times New Roman" panose="02020603050405020304" pitchFamily="18" charset="0"/>
                <a:ea typeface="Times New Roman" panose="02020603050405020304" pitchFamily="18" charset="0"/>
                <a:cs typeface="Times New Roman" panose="02020603050405020304" pitchFamily="18" charset="0"/>
              </a:rPr>
              <a:t>(MAPAR 200)</a:t>
            </a: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[96] </a:t>
            </a:r>
            <a:r>
              <a:rPr lang="fr-FR" dirty="0">
                <a:latin typeface="Times New Roman" panose="02020603050405020304" pitchFamily="18" charset="0"/>
                <a:ea typeface="Times New Roman" panose="02020603050405020304" pitchFamily="18" charset="0"/>
                <a:cs typeface="Times New Roman" panose="02020603050405020304" pitchFamily="18" charset="0"/>
              </a:rPr>
              <a:t>: étude rétrospective, n= 207 TCG de 1994 à 1998,  malgré une réanimation en pré-hospitalier, 56 patients (27 %) avaient une hypotension artérielle </a:t>
            </a:r>
          </a:p>
          <a:p>
            <a:pPr marL="285750" indent="-285750" algn="just">
              <a:lnSpc>
                <a:spcPct val="150000"/>
              </a:lnSpc>
              <a:buFont typeface="Wingdings" pitchFamily="2" charset="2"/>
              <a:buChar char="ü"/>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G. Bouhours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(AFAR 2008) [97]: incidence de 36 % </a:t>
            </a:r>
          </a:p>
          <a:p>
            <a:pPr marL="285750" indent="-285750" algn="just">
              <a:lnSpc>
                <a:spcPct val="150000"/>
              </a:lnSpc>
              <a:buFont typeface="Wingdings" pitchFamily="2" charset="2"/>
              <a:buChar char="ü"/>
            </a:pPr>
            <a:r>
              <a:rPr lang="fr-FR"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Chesnut</a:t>
            </a: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RM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[98]: incidence de 34.6% </a:t>
            </a:r>
            <a:endParaRPr lang="fr-FR" dirty="0">
              <a:latin typeface="Times New Roman" panose="02020603050405020304" pitchFamily="18" charset="0"/>
              <a:cs typeface="Times New Roman" panose="02020603050405020304" pitchFamily="18" charset="0"/>
            </a:endParaRPr>
          </a:p>
          <a:p>
            <a:pPr marL="285750" indent="-285750">
              <a:buFont typeface="Wingdings" pitchFamily="2" charset="2"/>
              <a:buChar char="ü"/>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Notre étude</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incidence = 37 malades, soit 41.1% pour le seuil d’hypotension retenu de 110 </a:t>
            </a:r>
            <a:r>
              <a:rPr lang="fr-FR"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mmHg</a:t>
            </a:r>
            <a:r>
              <a:rPr lang="fr-FR" dirty="0">
                <a:latin typeface="Times New Roman" panose="02020603050405020304" pitchFamily="18" charset="0"/>
                <a:cs typeface="Times New Roman" panose="02020603050405020304" pitchFamily="18" charset="0"/>
              </a:rPr>
              <a:t> </a:t>
            </a:r>
          </a:p>
        </p:txBody>
      </p:sp>
      <p:graphicFrame>
        <p:nvGraphicFramePr>
          <p:cNvPr id="5" name="Tableau 4">
            <a:extLst>
              <a:ext uri="{FF2B5EF4-FFF2-40B4-BE49-F238E27FC236}">
                <a16:creationId xmlns:a16="http://schemas.microsoft.com/office/drawing/2014/main" id="{3B3771A5-CDCB-8341-A2F1-CD8C0D7F6A9D}"/>
              </a:ext>
            </a:extLst>
          </p:cNvPr>
          <p:cNvGraphicFramePr>
            <a:graphicFrameLocks noGrp="1"/>
          </p:cNvGraphicFramePr>
          <p:nvPr>
            <p:extLst>
              <p:ext uri="{D42A27DB-BD31-4B8C-83A1-F6EECF244321}">
                <p14:modId xmlns:p14="http://schemas.microsoft.com/office/powerpoint/2010/main" val="2308238675"/>
              </p:ext>
            </p:extLst>
          </p:nvPr>
        </p:nvGraphicFramePr>
        <p:xfrm>
          <a:off x="2032000" y="1729068"/>
          <a:ext cx="8128000" cy="370840"/>
        </p:xfrm>
        <a:graphic>
          <a:graphicData uri="http://schemas.openxmlformats.org/drawingml/2006/table">
            <a:tbl>
              <a:tblPr firstRow="1" bandRow="1">
                <a:tableStyleId>{74C1A8A3-306A-4EB7-A6B1-4F7E0EB9C5D6}</a:tableStyleId>
              </a:tblPr>
              <a:tblGrid>
                <a:gridCol w="8128000">
                  <a:extLst>
                    <a:ext uri="{9D8B030D-6E8A-4147-A177-3AD203B41FA5}">
                      <a16:colId xmlns:a16="http://schemas.microsoft.com/office/drawing/2014/main" val="2459468839"/>
                    </a:ext>
                  </a:extLst>
                </a:gridCol>
              </a:tblGrid>
              <a:tr h="370840">
                <a:tc>
                  <a:txBody>
                    <a:bodyPr/>
                    <a:lstStyle/>
                    <a:p>
                      <a:pPr algn="ctr"/>
                      <a:r>
                        <a:rPr lang="fr-FR" dirty="0">
                          <a:latin typeface="Times New Roman" panose="02020603050405020304" pitchFamily="18" charset="0"/>
                          <a:cs typeface="Times New Roman" panose="02020603050405020304" pitchFamily="18" charset="0"/>
                        </a:rPr>
                        <a:t>L’incidence des épisodes d’hypotension est importante lors des TCG</a:t>
                      </a:r>
                    </a:p>
                  </a:txBody>
                  <a:tcPr/>
                </a:tc>
                <a:extLst>
                  <a:ext uri="{0D108BD9-81ED-4DB2-BD59-A6C34878D82A}">
                    <a16:rowId xmlns:a16="http://schemas.microsoft.com/office/drawing/2014/main" val="1443220091"/>
                  </a:ext>
                </a:extLst>
              </a:tr>
            </a:tbl>
          </a:graphicData>
        </a:graphic>
      </p:graphicFrame>
    </p:spTree>
    <p:extLst>
      <p:ext uri="{BB962C8B-B14F-4D97-AF65-F5344CB8AC3E}">
        <p14:creationId xmlns:p14="http://schemas.microsoft.com/office/powerpoint/2010/main" val="30483112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C541FB-4527-484F-80F8-367AFCD071F0}"/>
              </a:ext>
            </a:extLst>
          </p:cNvPr>
          <p:cNvSpPr>
            <a:spLocks noGrp="1"/>
          </p:cNvSpPr>
          <p:nvPr>
            <p:ph type="title"/>
          </p:nvPr>
        </p:nvSpPr>
        <p:spPr>
          <a:xfrm>
            <a:off x="1371600" y="68283"/>
            <a:ext cx="9601200" cy="454231"/>
          </a:xfrm>
        </p:spPr>
        <p:txBody>
          <a:bodyPr>
            <a:normAutofit fontScale="90000"/>
          </a:bodyPr>
          <a:lstStyle/>
          <a:p>
            <a:pPr algn="ctr"/>
            <a:r>
              <a:rPr lang="fr-FR" sz="2800" b="1" dirty="0">
                <a:solidFill>
                  <a:srgbClr val="FF0000"/>
                </a:solidFill>
                <a:latin typeface="Times New Roman" panose="02020603050405020304" pitchFamily="18" charset="0"/>
                <a:cs typeface="Times New Roman" panose="02020603050405020304" pitchFamily="18" charset="0"/>
              </a:rPr>
              <a:t>I- Caractéristiques de la cohorte er valeur pronostique</a:t>
            </a:r>
          </a:p>
        </p:txBody>
      </p:sp>
      <p:sp>
        <p:nvSpPr>
          <p:cNvPr id="3" name="Rectangle 2">
            <a:extLst>
              <a:ext uri="{FF2B5EF4-FFF2-40B4-BE49-F238E27FC236}">
                <a16:creationId xmlns:a16="http://schemas.microsoft.com/office/drawing/2014/main" id="{AE79715D-8665-A049-8289-2BAECAD54659}"/>
              </a:ext>
            </a:extLst>
          </p:cNvPr>
          <p:cNvSpPr/>
          <p:nvPr/>
        </p:nvSpPr>
        <p:spPr>
          <a:xfrm>
            <a:off x="1093174" y="572387"/>
            <a:ext cx="2850139" cy="646331"/>
          </a:xfrm>
          <a:prstGeom prst="rect">
            <a:avLst/>
          </a:prstGeom>
        </p:spPr>
        <p:txBody>
          <a:bodyPr wrap="none">
            <a:spAutoFit/>
          </a:bodyPr>
          <a:lstStyle/>
          <a:p>
            <a:r>
              <a:rPr lang="fr-F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6- L’hypotension artérielle </a:t>
            </a:r>
          </a:p>
          <a:p>
            <a:r>
              <a:rPr lang="fr-FR" b="1" dirty="0">
                <a:solidFill>
                  <a:srgbClr val="FF0000"/>
                </a:solidFill>
                <a:latin typeface="Times New Roman" panose="02020603050405020304" pitchFamily="18" charset="0"/>
                <a:cs typeface="Times New Roman" panose="02020603050405020304" pitchFamily="18" charset="0"/>
              </a:rPr>
              <a:t> </a:t>
            </a:r>
            <a:r>
              <a:rPr lang="fr-FR" b="1" dirty="0">
                <a:solidFill>
                  <a:srgbClr val="0070C0"/>
                </a:solidFill>
                <a:latin typeface="Times New Roman" panose="02020603050405020304" pitchFamily="18" charset="0"/>
                <a:cs typeface="Times New Roman" panose="02020603050405020304" pitchFamily="18" charset="0"/>
              </a:rPr>
              <a:t>Valeur pronostique (1) :</a:t>
            </a:r>
            <a:endParaRPr lang="fr-FR" b="1" dirty="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4E05B826-D79F-7740-B61B-0A17616D6AA4}"/>
              </a:ext>
            </a:extLst>
          </p:cNvPr>
          <p:cNvSpPr/>
          <p:nvPr/>
        </p:nvSpPr>
        <p:spPr>
          <a:xfrm>
            <a:off x="914399" y="1742103"/>
            <a:ext cx="11127179" cy="5028492"/>
          </a:xfrm>
          <a:prstGeom prst="rect">
            <a:avLst/>
          </a:prstGeom>
        </p:spPr>
        <p:txBody>
          <a:bodyPr wrap="square">
            <a:spAutoFit/>
          </a:bodyPr>
          <a:lstStyle/>
          <a:p>
            <a:pPr marL="285750" indent="-285750" algn="just">
              <a:lnSpc>
                <a:spcPct val="150000"/>
              </a:lnSpc>
              <a:buFont typeface="Wingdings" pitchFamily="2" charset="2"/>
              <a:buChar char="ü"/>
            </a:pPr>
            <a:r>
              <a:rPr lang="fr-FR"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Klauber</a:t>
            </a: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(1989) [99]: mortalité de 35% chez patients admis avec PAS &lt; à 85 mm Hg versus 6%</a:t>
            </a:r>
            <a:endParaRPr lang="fr-FR" dirty="0">
              <a:latin typeface="Times New Roman" panose="02020603050405020304" pitchFamily="18" charset="0"/>
              <a:cs typeface="Times New Roman" panose="02020603050405020304" pitchFamily="18" charset="0"/>
            </a:endParaRPr>
          </a:p>
          <a:p>
            <a:pPr marL="285750" indent="-285750" algn="just">
              <a:lnSpc>
                <a:spcPct val="150000"/>
              </a:lnSpc>
              <a:spcAft>
                <a:spcPts val="0"/>
              </a:spcAft>
              <a:buFont typeface="Wingdings" pitchFamily="2" charset="2"/>
              <a:buChar char="ü"/>
            </a:pPr>
            <a:r>
              <a:rPr lang="fr-FR"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Traumatic</a:t>
            </a: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Coma Data Bank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[100] : un seul épisode d'</a:t>
            </a:r>
            <a:r>
              <a:rPr lang="fr-FR"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hypoTA</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(PAS &lt; 90 </a:t>
            </a:r>
            <a:r>
              <a:rPr lang="fr-FR"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mmHg</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pendant au moins 5 minutes) est associée à une augmentation importante de la morbidité neurologique et à un doublement de la mortalité </a:t>
            </a:r>
          </a:p>
          <a:p>
            <a:pPr marL="285750" indent="-285750" algn="just">
              <a:lnSpc>
                <a:spcPct val="150000"/>
              </a:lnSpc>
              <a:spcAft>
                <a:spcPts val="0"/>
              </a:spcAft>
              <a:buFont typeface="Wingdings" pitchFamily="2" charset="2"/>
              <a:buChar char="ü"/>
            </a:pPr>
            <a:r>
              <a:rPr lang="fr-FR"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Chesnut</a:t>
            </a: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RM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[98]. : étude rétrospective, n= 717 TC, présence d’une PAS &lt; 90 </a:t>
            </a:r>
            <a:r>
              <a:rPr lang="fr-FR"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mmHg</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augmentait la mortalité de 27 % à 60 % </a:t>
            </a:r>
          </a:p>
          <a:p>
            <a:pPr marL="285750" indent="-285750" algn="just">
              <a:lnSpc>
                <a:spcPct val="150000"/>
              </a:lnSpc>
              <a:spcAft>
                <a:spcPts val="0"/>
              </a:spcAft>
              <a:buFont typeface="Wingdings" pitchFamily="2" charset="2"/>
              <a:buChar char="ü"/>
            </a:pPr>
            <a:r>
              <a:rPr lang="fr-FR"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Marescal</a:t>
            </a: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C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(AFAR 1998) [101] : a démontré que la présence d’un seul épisode hypotensif multiplie par 3,8 le taux de mortalité (76% vs 20%)</a:t>
            </a:r>
          </a:p>
          <a:p>
            <a:pPr marL="285750" indent="-285750" algn="just">
              <a:lnSpc>
                <a:spcPct val="150000"/>
              </a:lnSpc>
              <a:buFont typeface="Wingdings" pitchFamily="2" charset="2"/>
              <a:buChar char="ü"/>
            </a:pPr>
            <a:r>
              <a:rPr lang="fr-FR"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Manley</a:t>
            </a: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G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(2001) [102]</a:t>
            </a:r>
            <a:r>
              <a:rPr lang="fr-FR" dirty="0">
                <a:latin typeface="Times New Roman" panose="02020603050405020304" pitchFamily="18" charset="0"/>
                <a:cs typeface="Times New Roman" panose="02020603050405020304" pitchFamily="18" charset="0"/>
              </a:rPr>
              <a:t>: </a:t>
            </a:r>
            <a:r>
              <a:rPr lang="fr-FR" dirty="0">
                <a:solidFill>
                  <a:srgbClr val="000000"/>
                </a:solidFill>
                <a:latin typeface="Times New Roman" panose="02020603050405020304" pitchFamily="18" charset="0"/>
                <a:cs typeface="Times New Roman" panose="02020603050405020304" pitchFamily="18" charset="0"/>
              </a:rPr>
              <a:t>la</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durée et le nombre d'épisodes d'hypotension sont aussi corrélés à la mortalité </a:t>
            </a:r>
          </a:p>
          <a:p>
            <a:pPr marL="285750" indent="-285750" algn="just">
              <a:lnSpc>
                <a:spcPct val="150000"/>
              </a:lnSpc>
              <a:buFont typeface="Wingdings" pitchFamily="2" charset="2"/>
              <a:buChar char="ü"/>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Notre étude: </a:t>
            </a:r>
          </a:p>
          <a:p>
            <a:pPr marL="285750" indent="-285750" algn="just">
              <a:lnSpc>
                <a:spcPct val="150000"/>
              </a:lnSpc>
              <a:spcAft>
                <a:spcPts val="0"/>
              </a:spcAft>
              <a:buFont typeface="Wingdings" pitchFamily="2" charset="2"/>
              <a:buChar char="§"/>
            </a:pP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t>
            </a:r>
            <a:r>
              <a:rPr lang="fr-FR"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hypoTA</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associée d’une manière significative au décès (89.2% de décès chez les hypotendus: RR= 1.58 ; IC95%=1.21– 2.05 ; p=0.0009) </a:t>
            </a:r>
            <a:endParaRPr lang="fr-FR" dirty="0">
              <a:latin typeface="Times New Roman" panose="02020603050405020304" pitchFamily="18" charset="0"/>
              <a:cs typeface="Times New Roman" panose="02020603050405020304" pitchFamily="18" charset="0"/>
            </a:endParaRPr>
          </a:p>
          <a:p>
            <a:pPr marL="285750" indent="-285750" algn="just">
              <a:lnSpc>
                <a:spcPct val="150000"/>
              </a:lnSpc>
              <a:spcAft>
                <a:spcPts val="0"/>
              </a:spcAft>
              <a:buFont typeface="Wingdings" pitchFamily="2" charset="2"/>
              <a:buChar char="§"/>
            </a:pP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En analyse multivariée, le rôle de facteur indépendant de surmortalité n’a pu être mis en évidence  </a:t>
            </a:r>
          </a:p>
        </p:txBody>
      </p:sp>
      <p:graphicFrame>
        <p:nvGraphicFramePr>
          <p:cNvPr id="5" name="Tableau 4">
            <a:extLst>
              <a:ext uri="{FF2B5EF4-FFF2-40B4-BE49-F238E27FC236}">
                <a16:creationId xmlns:a16="http://schemas.microsoft.com/office/drawing/2014/main" id="{E01D7ED8-EC4E-5641-80A5-173FD887A4D0}"/>
              </a:ext>
            </a:extLst>
          </p:cNvPr>
          <p:cNvGraphicFramePr>
            <a:graphicFrameLocks noGrp="1"/>
          </p:cNvGraphicFramePr>
          <p:nvPr>
            <p:extLst>
              <p:ext uri="{D42A27DB-BD31-4B8C-83A1-F6EECF244321}">
                <p14:modId xmlns:p14="http://schemas.microsoft.com/office/powerpoint/2010/main" val="3540470339"/>
              </p:ext>
            </p:extLst>
          </p:nvPr>
        </p:nvGraphicFramePr>
        <p:xfrm>
          <a:off x="1009403" y="1289680"/>
          <a:ext cx="10224654" cy="370840"/>
        </p:xfrm>
        <a:graphic>
          <a:graphicData uri="http://schemas.openxmlformats.org/drawingml/2006/table">
            <a:tbl>
              <a:tblPr firstRow="1" bandRow="1">
                <a:tableStyleId>{74C1A8A3-306A-4EB7-A6B1-4F7E0EB9C5D6}</a:tableStyleId>
              </a:tblPr>
              <a:tblGrid>
                <a:gridCol w="10224654">
                  <a:extLst>
                    <a:ext uri="{9D8B030D-6E8A-4147-A177-3AD203B41FA5}">
                      <a16:colId xmlns:a16="http://schemas.microsoft.com/office/drawing/2014/main" val="890529221"/>
                    </a:ext>
                  </a:extLst>
                </a:gridCol>
              </a:tblGrid>
              <a:tr h="370840">
                <a:tc>
                  <a:txBody>
                    <a:bodyPr/>
                    <a:lstStyle/>
                    <a:p>
                      <a:pPr algn="ctr"/>
                      <a:r>
                        <a:rPr lang="fr-FR" dirty="0">
                          <a:latin typeface="Times New Roman" panose="02020603050405020304" pitchFamily="18" charset="0"/>
                          <a:cs typeface="Times New Roman" panose="02020603050405020304" pitchFamily="18" charset="0"/>
                        </a:rPr>
                        <a:t>L'hypotension est parmi les principaux facteurs pronostiques les mieux documenté dans le TCG</a:t>
                      </a:r>
                      <a:endParaRPr lang="fr-FR"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56124099"/>
                  </a:ext>
                </a:extLst>
              </a:tr>
            </a:tbl>
          </a:graphicData>
        </a:graphic>
      </p:graphicFrame>
    </p:spTree>
    <p:extLst>
      <p:ext uri="{BB962C8B-B14F-4D97-AF65-F5344CB8AC3E}">
        <p14:creationId xmlns:p14="http://schemas.microsoft.com/office/powerpoint/2010/main" val="16394603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2EE6BC-F93A-4F40-AFE2-46C381DEE4FF}"/>
              </a:ext>
            </a:extLst>
          </p:cNvPr>
          <p:cNvSpPr>
            <a:spLocks noGrp="1"/>
          </p:cNvSpPr>
          <p:nvPr>
            <p:ph type="title"/>
          </p:nvPr>
        </p:nvSpPr>
        <p:spPr>
          <a:xfrm>
            <a:off x="1371600" y="103909"/>
            <a:ext cx="9601200" cy="466106"/>
          </a:xfrm>
        </p:spPr>
        <p:txBody>
          <a:bodyPr>
            <a:normAutofit fontScale="90000"/>
          </a:bodyPr>
          <a:lstStyle/>
          <a:p>
            <a:pPr algn="ctr"/>
            <a:r>
              <a:rPr lang="fr-FR" sz="2800" b="1" dirty="0">
                <a:solidFill>
                  <a:srgbClr val="FF0000"/>
                </a:solidFill>
                <a:latin typeface="Times New Roman" panose="02020603050405020304" pitchFamily="18" charset="0"/>
                <a:cs typeface="Times New Roman" panose="02020603050405020304" pitchFamily="18" charset="0"/>
              </a:rPr>
              <a:t>I- Caractéristiques de la cohorte et valeur pronostique</a:t>
            </a:r>
          </a:p>
        </p:txBody>
      </p:sp>
      <p:sp>
        <p:nvSpPr>
          <p:cNvPr id="4" name="Rectangle 3">
            <a:extLst>
              <a:ext uri="{FF2B5EF4-FFF2-40B4-BE49-F238E27FC236}">
                <a16:creationId xmlns:a16="http://schemas.microsoft.com/office/drawing/2014/main" id="{63339215-D4B0-1947-AB21-2F9D206822A8}"/>
              </a:ext>
            </a:extLst>
          </p:cNvPr>
          <p:cNvSpPr/>
          <p:nvPr/>
        </p:nvSpPr>
        <p:spPr>
          <a:xfrm>
            <a:off x="1093174" y="572387"/>
            <a:ext cx="3796745" cy="646331"/>
          </a:xfrm>
          <a:prstGeom prst="rect">
            <a:avLst/>
          </a:prstGeom>
        </p:spPr>
        <p:txBody>
          <a:bodyPr wrap="none">
            <a:spAutoFit/>
          </a:bodyPr>
          <a:lstStyle/>
          <a:p>
            <a:r>
              <a:rPr lang="fr-F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6- L’hypotension artérielle </a:t>
            </a:r>
          </a:p>
          <a:p>
            <a:r>
              <a:rPr lang="fr-FR" b="1" dirty="0">
                <a:solidFill>
                  <a:srgbClr val="FF0000"/>
                </a:solidFill>
                <a:latin typeface="Times New Roman" panose="02020603050405020304" pitchFamily="18" charset="0"/>
                <a:cs typeface="Times New Roman" panose="02020603050405020304" pitchFamily="18" charset="0"/>
              </a:rPr>
              <a:t> </a:t>
            </a:r>
            <a:r>
              <a:rPr lang="fr-FR" b="1" dirty="0">
                <a:solidFill>
                  <a:srgbClr val="0070C0"/>
                </a:solidFill>
                <a:latin typeface="Times New Roman" panose="02020603050405020304" pitchFamily="18" charset="0"/>
                <a:cs typeface="Times New Roman" panose="02020603050405020304" pitchFamily="18" charset="0"/>
              </a:rPr>
              <a:t>Valeur pronostique 2 (Seuil de PA) :</a:t>
            </a:r>
            <a:endParaRPr lang="fr-FR"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980C30C6-E19F-B142-8511-EEA59447C8D1}"/>
                  </a:ext>
                </a:extLst>
              </p:cNvPr>
              <p:cNvSpPr/>
              <p:nvPr/>
            </p:nvSpPr>
            <p:spPr>
              <a:xfrm>
                <a:off x="938151" y="1950061"/>
                <a:ext cx="11091553" cy="3416320"/>
              </a:xfrm>
              <a:prstGeom prst="rect">
                <a:avLst/>
              </a:prstGeom>
            </p:spPr>
            <p:txBody>
              <a:bodyPr wrap="square">
                <a:spAutoFit/>
              </a:bodyPr>
              <a:lstStyle/>
              <a:p>
                <a:pPr marL="285750" indent="-285750">
                  <a:buFont typeface="Wingdings" pitchFamily="2" charset="2"/>
                  <a:buChar char="ü"/>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Seuil minimal de PAS pour les études anciennes : </a:t>
                </a:r>
              </a:p>
              <a:p>
                <a:pPr marL="285750" indent="-285750">
                  <a:buFont typeface="Wingdings" pitchFamily="2" charset="2"/>
                  <a:buChar char="§"/>
                </a:pPr>
                <a:r>
                  <a:rPr lang="fr-FR"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Miller JD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(1982), </a:t>
                </a:r>
                <a:r>
                  <a:rPr lang="fr-FR"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Miller JD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(1978), </a:t>
                </a:r>
                <a:r>
                  <a:rPr lang="fr-FR"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Hill DA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(1993) </a:t>
                </a: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[103-105]:</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PAS </a:t>
                </a:r>
                <a:r>
                  <a:rPr lang="fr-F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&lt; à 90-95 </a:t>
                </a:r>
                <a:r>
                  <a:rPr lang="fr-FR"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mmHg</a:t>
                </a:r>
                <a:r>
                  <a:rPr lang="fr-F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L="285750" indent="-285750">
                  <a:buFont typeface="Wingdings" pitchFamily="2" charset="2"/>
                  <a:buChar char="§"/>
                </a:pPr>
                <a:r>
                  <a:rPr lang="fr-FR"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Marmarou</a:t>
                </a:r>
                <a:r>
                  <a:rPr lang="fr-FR"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 </a:t>
                </a: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[106]:</a:t>
                </a:r>
                <a:r>
                  <a:rPr lang="fr-FR" dirty="0">
                    <a:latin typeface="Times New Roman" panose="02020603050405020304" pitchFamily="18" charset="0"/>
                    <a:cs typeface="Times New Roman" panose="02020603050405020304" pitchFamily="18" charset="0"/>
                  </a:rPr>
                  <a:t> </a:t>
                </a:r>
                <a:r>
                  <a:rPr lang="fr-FR" b="1" dirty="0">
                    <a:latin typeface="Times New Roman" panose="02020603050405020304" pitchFamily="18" charset="0"/>
                    <a:cs typeface="Times New Roman" panose="02020603050405020304" pitchFamily="18" charset="0"/>
                  </a:rPr>
                  <a:t>PAS </a:t>
                </a:r>
                <a:r>
                  <a:rPr lang="fr-F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&lt; 80 </a:t>
                </a:r>
                <a:r>
                  <a:rPr lang="fr-FR"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mmHg</a:t>
                </a:r>
                <a:endParaRPr lang="fr-F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fr-FR" dirty="0">
                  <a:solidFill>
                    <a:srgbClr val="000000"/>
                  </a:solidFill>
                  <a:latin typeface="Times New Roman" panose="02020603050405020304" pitchFamily="18" charset="0"/>
                  <a:cs typeface="Times New Roman" panose="02020603050405020304" pitchFamily="18" charset="0"/>
                </a:endParaRPr>
              </a:p>
              <a:p>
                <a:pPr marL="285750" indent="-285750">
                  <a:buFont typeface="Wingdings" pitchFamily="2" charset="2"/>
                  <a:buChar char="ü"/>
                </a:pPr>
                <a:r>
                  <a:rPr lang="fr-FR" b="1" dirty="0">
                    <a:solidFill>
                      <a:srgbClr val="0070C0"/>
                    </a:solidFill>
                    <a:latin typeface="Times New Roman" panose="02020603050405020304" pitchFamily="18" charset="0"/>
                    <a:cs typeface="Times New Roman" panose="02020603050405020304" pitchFamily="18" charset="0"/>
                  </a:rPr>
                  <a:t>Seuil minimal de PAS actuel:</a:t>
                </a:r>
              </a:p>
              <a:p>
                <a:pPr marL="285750" indent="-285750">
                  <a:buFont typeface="Wingdings" pitchFamily="2" charset="2"/>
                  <a:buChar char="§"/>
                </a:pPr>
                <a:r>
                  <a:rPr lang="fr-FR"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Berry C </a:t>
                </a: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(2012) [107] : cohorte rétrospective, n= 15733 TC (26,9% avec GCS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≤8), seuil de </a:t>
                </a:r>
                <a:r>
                  <a:rPr lang="fr-F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PAS = 100 </a:t>
                </a:r>
                <a:r>
                  <a:rPr lang="fr-FR"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mmHg</a:t>
                </a:r>
                <a:r>
                  <a:rPr lang="fr-FR"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pour la tranche d’âge 50 à 69 ans et de </a:t>
                </a:r>
                <a:r>
                  <a:rPr lang="fr-F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110 </a:t>
                </a:r>
                <a:r>
                  <a:rPr lang="fr-FR"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mmHg</a:t>
                </a:r>
                <a:r>
                  <a:rPr lang="fr-F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pour les tranches d’âges de 15-49 ans et plus de 70 ans</a:t>
                </a:r>
                <a:endPar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Wingdings" pitchFamily="2" charset="2"/>
                  <a:buChar char="§"/>
                </a:pPr>
                <a:r>
                  <a:rPr lang="fr-FR"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Brenner M </a:t>
                </a: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(2012) [108]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cohorte prospective </a:t>
                </a:r>
                <a:r>
                  <a:rPr lang="fr-FR"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monocentrique</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n= 60 </a:t>
                </a:r>
                <a:r>
                  <a:rPr lang="fr-FR"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TCtraumatisés</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PAS </a:t>
                </a:r>
                <a14:m>
                  <m:oMath xmlns:m="http://schemas.openxmlformats.org/officeDocument/2006/math">
                    <m:r>
                      <a:rPr lang="fr-FR" i="1" smtClean="0">
                        <a:solidFill>
                          <a:srgbClr val="000000"/>
                        </a:solidFill>
                        <a:latin typeface="Cambria Math" panose="02040503050406030204" pitchFamily="18" charset="0"/>
                        <a:ea typeface="Cambria Math" panose="02040503050406030204" pitchFamily="18" charset="0"/>
                      </a:rPr>
                      <m:t>&gt;</m:t>
                    </m:r>
                    <m:r>
                      <a:rPr lang="fr-FR" b="0" i="1" smtClean="0">
                        <a:solidFill>
                          <a:srgbClr val="000000"/>
                        </a:solidFill>
                        <a:latin typeface="Cambria Math" panose="02040503050406030204" pitchFamily="18" charset="0"/>
                        <a:ea typeface="Cambria Math" panose="02040503050406030204" pitchFamily="18" charset="0"/>
                      </a:rPr>
                      <m:t>  </m:t>
                    </m:r>
                  </m:oMath>
                </a14:m>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110-120 </a:t>
                </a:r>
                <a:r>
                  <a:rPr lang="fr-FR"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mmHg</a:t>
                </a:r>
                <a:r>
                  <a:rPr lang="fr-F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durant 48 h afin de réduire la mortalité </a:t>
                </a:r>
                <a:r>
                  <a:rPr lang="fr-FR"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intrahospitalière</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et améliorer le devenir neurologique 12 mois après</a:t>
                </a:r>
                <a:endPar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buFont typeface="Wingdings" pitchFamily="2" charset="2"/>
                  <a:buChar char="§"/>
                </a:pPr>
                <a:r>
                  <a:rPr lang="fr-FR"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Butcher I </a:t>
                </a: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(2007) [82]: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étude de cohorte rétrospective, n= 6 801 patients issus de 3 études observationnelles et de 8 essais randomisés, seuils de </a:t>
                </a:r>
                <a:r>
                  <a:rPr lang="fr-F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PAS= 120 à 150 </a:t>
                </a:r>
                <a:r>
                  <a:rPr lang="fr-FR" b="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mmHg</a:t>
                </a:r>
                <a:r>
                  <a:rPr lang="fr-FR"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afin d’espérer améliorer le devenir neurologique à 6 mois</a:t>
                </a:r>
                <a:endParaRPr lang="fr-FR" dirty="0">
                  <a:solidFill>
                    <a:srgbClr val="000000"/>
                  </a:solidFill>
                  <a:latin typeface="Times New Roman" panose="02020603050405020304" pitchFamily="18" charset="0"/>
                  <a:cs typeface="Times New Roman" panose="02020603050405020304" pitchFamily="18" charset="0"/>
                </a:endParaRPr>
              </a:p>
              <a:p>
                <a:r>
                  <a:rPr lang="fr-FR" dirty="0">
                    <a:solidFill>
                      <a:srgbClr val="000000"/>
                    </a:solidFill>
                    <a:latin typeface="Times New Roman" panose="02020603050405020304" pitchFamily="18" charset="0"/>
                  </a:rPr>
                  <a:t> </a:t>
                </a:r>
                <a:endParaRPr lang="fr-FR" dirty="0"/>
              </a:p>
            </p:txBody>
          </p:sp>
        </mc:Choice>
        <mc:Fallback xmlns="">
          <p:sp>
            <p:nvSpPr>
              <p:cNvPr id="5" name="Rectangle 4">
                <a:extLst>
                  <a:ext uri="{FF2B5EF4-FFF2-40B4-BE49-F238E27FC236}">
                    <a16:creationId xmlns:a16="http://schemas.microsoft.com/office/drawing/2014/main" id="{980C30C6-E19F-B142-8511-EEA59447C8D1}"/>
                  </a:ext>
                </a:extLst>
              </p:cNvPr>
              <p:cNvSpPr>
                <a:spLocks noRot="1" noChangeAspect="1" noMove="1" noResize="1" noEditPoints="1" noAdjustHandles="1" noChangeArrowheads="1" noChangeShapeType="1" noTextEdit="1"/>
              </p:cNvSpPr>
              <p:nvPr/>
            </p:nvSpPr>
            <p:spPr>
              <a:xfrm>
                <a:off x="938151" y="1950061"/>
                <a:ext cx="11091553" cy="3416320"/>
              </a:xfrm>
              <a:prstGeom prst="rect">
                <a:avLst/>
              </a:prstGeom>
              <a:blipFill>
                <a:blip r:embed="rId2"/>
                <a:stretch>
                  <a:fillRect l="-229" t="-741" r="-229"/>
                </a:stretch>
              </a:blipFill>
            </p:spPr>
            <p:txBody>
              <a:bodyPr/>
              <a:lstStyle/>
              <a:p>
                <a:r>
                  <a:rPr lang="fr-FR">
                    <a:noFill/>
                  </a:rPr>
                  <a:t> </a:t>
                </a:r>
              </a:p>
            </p:txBody>
          </p:sp>
        </mc:Fallback>
      </mc:AlternateContent>
      <p:graphicFrame>
        <p:nvGraphicFramePr>
          <p:cNvPr id="6" name="Tableau 5">
            <a:extLst>
              <a:ext uri="{FF2B5EF4-FFF2-40B4-BE49-F238E27FC236}">
                <a16:creationId xmlns:a16="http://schemas.microsoft.com/office/drawing/2014/main" id="{1101DA82-2369-E74A-B6BB-64ECAD398B22}"/>
              </a:ext>
            </a:extLst>
          </p:cNvPr>
          <p:cNvGraphicFramePr>
            <a:graphicFrameLocks noGrp="1"/>
          </p:cNvGraphicFramePr>
          <p:nvPr>
            <p:extLst>
              <p:ext uri="{D42A27DB-BD31-4B8C-83A1-F6EECF244321}">
                <p14:modId xmlns:p14="http://schemas.microsoft.com/office/powerpoint/2010/main" val="1366281222"/>
              </p:ext>
            </p:extLst>
          </p:nvPr>
        </p:nvGraphicFramePr>
        <p:xfrm>
          <a:off x="1140674" y="1325304"/>
          <a:ext cx="9416488" cy="370840"/>
        </p:xfrm>
        <a:graphic>
          <a:graphicData uri="http://schemas.openxmlformats.org/drawingml/2006/table">
            <a:tbl>
              <a:tblPr firstRow="1" bandRow="1">
                <a:tableStyleId>{74C1A8A3-306A-4EB7-A6B1-4F7E0EB9C5D6}</a:tableStyleId>
              </a:tblPr>
              <a:tblGrid>
                <a:gridCol w="9416488">
                  <a:extLst>
                    <a:ext uri="{9D8B030D-6E8A-4147-A177-3AD203B41FA5}">
                      <a16:colId xmlns:a16="http://schemas.microsoft.com/office/drawing/2014/main" val="3951574600"/>
                    </a:ext>
                  </a:extLst>
                </a:gridCol>
              </a:tblGrid>
              <a:tr h="370840">
                <a:tc>
                  <a:txBody>
                    <a:bodyPr/>
                    <a:lstStyle/>
                    <a:p>
                      <a:pPr algn="ctr"/>
                      <a:r>
                        <a:rPr lang="fr-FR" dirty="0">
                          <a:solidFill>
                            <a:schemeClr val="bg1"/>
                          </a:solidFill>
                          <a:latin typeface="Times New Roman" panose="02020603050405020304" pitchFamily="18" charset="0"/>
                          <a:cs typeface="Times New Roman" panose="02020603050405020304" pitchFamily="18" charset="0"/>
                        </a:rPr>
                        <a:t>Seuil d’hypotension revue à la hausse (préconisé= 110 </a:t>
                      </a:r>
                      <a:r>
                        <a:rPr lang="fr-FR" dirty="0" err="1">
                          <a:solidFill>
                            <a:schemeClr val="bg1"/>
                          </a:solidFill>
                          <a:latin typeface="Times New Roman" panose="02020603050405020304" pitchFamily="18" charset="0"/>
                          <a:cs typeface="Times New Roman" panose="02020603050405020304" pitchFamily="18" charset="0"/>
                        </a:rPr>
                        <a:t>mmHg</a:t>
                      </a:r>
                      <a:r>
                        <a:rPr lang="fr-FR" dirty="0">
                          <a:solidFill>
                            <a:schemeClr val="bg1"/>
                          </a:solidFill>
                          <a:latin typeface="Times New Roman" panose="02020603050405020304" pitchFamily="18" charset="0"/>
                          <a:cs typeface="Times New Roman" panose="02020603050405020304" pitchFamily="18" charset="0"/>
                        </a:rPr>
                        <a:t>)</a:t>
                      </a:r>
                      <a:r>
                        <a:rPr lang="fr-F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[Guidelines 2016 109] </a:t>
                      </a:r>
                      <a:endParaRPr lang="fr-FR"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81577164"/>
                  </a:ext>
                </a:extLst>
              </a:tr>
            </a:tbl>
          </a:graphicData>
        </a:graphic>
      </p:graphicFrame>
    </p:spTree>
    <p:extLst>
      <p:ext uri="{BB962C8B-B14F-4D97-AF65-F5344CB8AC3E}">
        <p14:creationId xmlns:p14="http://schemas.microsoft.com/office/powerpoint/2010/main" val="18561377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FB4DAB-A7DF-C840-8E10-86DB82AC3479}"/>
              </a:ext>
            </a:extLst>
          </p:cNvPr>
          <p:cNvSpPr>
            <a:spLocks noGrp="1"/>
          </p:cNvSpPr>
          <p:nvPr>
            <p:ph type="title"/>
          </p:nvPr>
        </p:nvSpPr>
        <p:spPr>
          <a:xfrm>
            <a:off x="1371600" y="115783"/>
            <a:ext cx="9601200" cy="477982"/>
          </a:xfrm>
        </p:spPr>
        <p:txBody>
          <a:bodyPr>
            <a:normAutofit/>
          </a:bodyPr>
          <a:lstStyle/>
          <a:p>
            <a:pPr algn="ctr"/>
            <a:r>
              <a:rPr lang="fr-FR" sz="2800" b="1" dirty="0">
                <a:solidFill>
                  <a:srgbClr val="FF0000"/>
                </a:solidFill>
                <a:latin typeface="Times New Roman" panose="02020603050405020304" pitchFamily="18" charset="0"/>
                <a:cs typeface="Times New Roman" panose="02020603050405020304" pitchFamily="18" charset="0"/>
              </a:rPr>
              <a:t>I- Caractéristiques de la cohorte et valeur pronostique</a:t>
            </a:r>
          </a:p>
        </p:txBody>
      </p:sp>
      <p:sp>
        <p:nvSpPr>
          <p:cNvPr id="4" name="Rectangle 3">
            <a:extLst>
              <a:ext uri="{FF2B5EF4-FFF2-40B4-BE49-F238E27FC236}">
                <a16:creationId xmlns:a16="http://schemas.microsoft.com/office/drawing/2014/main" id="{8FB4DE9A-3DF6-674C-858E-76EF6047458A}"/>
              </a:ext>
            </a:extLst>
          </p:cNvPr>
          <p:cNvSpPr/>
          <p:nvPr/>
        </p:nvSpPr>
        <p:spPr>
          <a:xfrm>
            <a:off x="946774" y="786605"/>
            <a:ext cx="2236510" cy="896207"/>
          </a:xfrm>
          <a:prstGeom prst="rect">
            <a:avLst/>
          </a:prstGeom>
        </p:spPr>
        <p:txBody>
          <a:bodyPr wrap="none">
            <a:spAutoFit/>
          </a:bodyPr>
          <a:lstStyle/>
          <a:p>
            <a:pPr>
              <a:lnSpc>
                <a:spcPct val="115000"/>
              </a:lnSpc>
              <a:spcBef>
                <a:spcPts val="1500"/>
              </a:spcBef>
              <a:spcAft>
                <a:spcPts val="0"/>
              </a:spcAft>
            </a:pPr>
            <a:r>
              <a:rPr lang="fr-FR" b="1" cap="all" spc="7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7- L'hypoxémie</a:t>
            </a:r>
          </a:p>
          <a:p>
            <a:pPr>
              <a:lnSpc>
                <a:spcPct val="115000"/>
              </a:lnSpc>
              <a:spcBef>
                <a:spcPts val="1500"/>
              </a:spcBef>
              <a:spcAft>
                <a:spcPts val="0"/>
              </a:spcAft>
            </a:pPr>
            <a:r>
              <a:rPr lang="fr-FR" b="1" cap="all" spc="75" dirty="0">
                <a:solidFill>
                  <a:srgbClr val="0070C0"/>
                </a:solidFill>
                <a:latin typeface="Times New Roman" panose="02020603050405020304" pitchFamily="18" charset="0"/>
                <a:cs typeface="Times New Roman" panose="02020603050405020304" pitchFamily="18" charset="0"/>
              </a:rPr>
              <a:t>Incidence</a:t>
            </a:r>
          </a:p>
        </p:txBody>
      </p:sp>
      <p:sp>
        <p:nvSpPr>
          <p:cNvPr id="5" name="Rectangle 4">
            <a:extLst>
              <a:ext uri="{FF2B5EF4-FFF2-40B4-BE49-F238E27FC236}">
                <a16:creationId xmlns:a16="http://schemas.microsoft.com/office/drawing/2014/main" id="{777CEF45-82F0-E244-9F28-E16C0104DAEE}"/>
              </a:ext>
            </a:extLst>
          </p:cNvPr>
          <p:cNvSpPr/>
          <p:nvPr/>
        </p:nvSpPr>
        <p:spPr>
          <a:xfrm>
            <a:off x="934898" y="2724371"/>
            <a:ext cx="11094805" cy="3643498"/>
          </a:xfrm>
          <a:prstGeom prst="rect">
            <a:avLst/>
          </a:prstGeom>
        </p:spPr>
        <p:txBody>
          <a:bodyPr wrap="square">
            <a:spAutoFit/>
          </a:bodyPr>
          <a:lstStyle/>
          <a:p>
            <a:pPr algn="just">
              <a:lnSpc>
                <a:spcPct val="150000"/>
              </a:lnSpc>
              <a:spcAft>
                <a:spcPts val="0"/>
              </a:spcAft>
            </a:pPr>
            <a:r>
              <a:rPr lang="fr-FR" b="1" dirty="0">
                <a:solidFill>
                  <a:srgbClr val="00B050"/>
                </a:solidFill>
                <a:latin typeface="Times New Roman" panose="02020603050405020304" pitchFamily="18" charset="0"/>
                <a:ea typeface="Calibri" panose="020F0502020204030204" pitchFamily="34" charset="0"/>
              </a:rPr>
              <a:t>Ses causes: </a:t>
            </a:r>
            <a:r>
              <a:rPr lang="fr-FR" dirty="0">
                <a:solidFill>
                  <a:srgbClr val="000000"/>
                </a:solidFill>
                <a:latin typeface="Times New Roman" panose="02020603050405020304" pitchFamily="18" charset="0"/>
                <a:ea typeface="Calibri" panose="020F0502020204030204" pitchFamily="34" charset="0"/>
              </a:rPr>
              <a:t>obstacle sur les voies aériennes (chute de la langue), trouble de la commande centrale et inhalations</a:t>
            </a:r>
          </a:p>
          <a:p>
            <a:pPr marL="285750" indent="-285750">
              <a:buFont typeface="Wingdings" pitchFamily="2" charset="2"/>
              <a:buChar char="Ø"/>
            </a:pPr>
            <a:r>
              <a:rPr lang="fr-FR" b="1" dirty="0" err="1">
                <a:solidFill>
                  <a:srgbClr val="0070C0"/>
                </a:solidFill>
                <a:latin typeface="Times New Roman" panose="02020603050405020304" pitchFamily="18" charset="0"/>
                <a:cs typeface="Times New Roman" panose="02020603050405020304" pitchFamily="18" charset="0"/>
              </a:rPr>
              <a:t>Stocchetti</a:t>
            </a:r>
            <a:r>
              <a:rPr lang="fr-FR" b="1" dirty="0">
                <a:solidFill>
                  <a:srgbClr val="0070C0"/>
                </a:solidFill>
                <a:latin typeface="Times New Roman" panose="02020603050405020304" pitchFamily="18" charset="0"/>
                <a:cs typeface="Times New Roman" panose="02020603050405020304" pitchFamily="18" charset="0"/>
              </a:rPr>
              <a:t> : </a:t>
            </a:r>
            <a:r>
              <a:rPr lang="fr-FR" dirty="0">
                <a:latin typeface="Times New Roman" panose="02020603050405020304" pitchFamily="18" charset="0"/>
                <a:cs typeface="Times New Roman" panose="02020603050405020304" pitchFamily="18" charset="0"/>
              </a:rPr>
              <a:t>avait retrouvé environ 20% d’hypoxémie [110], </a:t>
            </a:r>
          </a:p>
          <a:p>
            <a:pPr marL="285750" indent="-285750">
              <a:buFont typeface="Wingdings" pitchFamily="2" charset="2"/>
              <a:buChar char="Ø"/>
            </a:pPr>
            <a:endParaRPr lang="fr-FR" b="1" dirty="0">
              <a:solidFill>
                <a:srgbClr val="0070C0"/>
              </a:solidFill>
              <a:latin typeface="Times New Roman" panose="02020603050405020304" pitchFamily="18" charset="0"/>
              <a:cs typeface="Times New Roman" panose="02020603050405020304" pitchFamily="18" charset="0"/>
            </a:endParaRPr>
          </a:p>
          <a:p>
            <a:pPr marL="285750" indent="-285750">
              <a:buFont typeface="Wingdings" pitchFamily="2" charset="2"/>
              <a:buChar char="Ø"/>
            </a:pPr>
            <a:r>
              <a:rPr lang="fr-FR" b="1" dirty="0">
                <a:solidFill>
                  <a:srgbClr val="0070C0"/>
                </a:solidFill>
                <a:latin typeface="Times New Roman" panose="02020603050405020304" pitchFamily="18" charset="0"/>
                <a:cs typeface="Times New Roman" panose="02020603050405020304" pitchFamily="18" charset="0"/>
              </a:rPr>
              <a:t>G. Bouhours </a:t>
            </a:r>
            <a:r>
              <a:rPr lang="fr-FR" dirty="0">
                <a:latin typeface="Times New Roman" panose="02020603050405020304" pitchFamily="18" charset="0"/>
                <a:cs typeface="Times New Roman" panose="02020603050405020304" pitchFamily="18" charset="0"/>
              </a:rPr>
              <a:t>et al [97] retrouve une incidence un peu plus élevée à 29 %, probablement du fait du seuil d’hypoxémie plus élevé utilisé (SaO2 &lt; 92%) </a:t>
            </a:r>
          </a:p>
          <a:p>
            <a:pPr marL="285750" indent="-285750">
              <a:buFont typeface="Wingdings" pitchFamily="2" charset="2"/>
              <a:buChar char="Ø"/>
            </a:pPr>
            <a:endParaRPr lang="fr-FR" b="1" dirty="0">
              <a:solidFill>
                <a:srgbClr val="0070C0"/>
              </a:solidFill>
              <a:latin typeface="Times New Roman" panose="02020603050405020304" pitchFamily="18" charset="0"/>
              <a:cs typeface="Times New Roman" panose="02020603050405020304" pitchFamily="18" charset="0"/>
            </a:endParaRPr>
          </a:p>
          <a:p>
            <a:pPr marL="285750" indent="-285750">
              <a:buFont typeface="Wingdings" pitchFamily="2" charset="2"/>
              <a:buChar char="Ø"/>
            </a:pPr>
            <a:r>
              <a:rPr lang="fr-FR" b="1" dirty="0">
                <a:solidFill>
                  <a:srgbClr val="0070C0"/>
                </a:solidFill>
                <a:latin typeface="Times New Roman" panose="02020603050405020304" pitchFamily="18" charset="0"/>
                <a:cs typeface="Times New Roman" panose="02020603050405020304" pitchFamily="18" charset="0"/>
              </a:rPr>
              <a:t>D Gentleman (1992) </a:t>
            </a:r>
            <a:r>
              <a:rPr lang="fr-FR" dirty="0">
                <a:latin typeface="Times New Roman" panose="02020603050405020304" pitchFamily="18" charset="0"/>
                <a:cs typeface="Times New Roman" panose="02020603050405020304" pitchFamily="18" charset="0"/>
              </a:rPr>
              <a:t>avait retrouvé une diminution des incidences des hypoxémies de 30 à 12%, entre une cohorte de l’année 1979-80 et celle de 1989-90. Il explique cette réduction par l’amélioration de la prise en charge lors du transport et notamment l’usage généralisé de l’intubation [111] </a:t>
            </a:r>
          </a:p>
          <a:p>
            <a:pPr marL="285750" indent="-285750">
              <a:buFont typeface="Wingdings" pitchFamily="2" charset="2"/>
              <a:buChar char="ü"/>
            </a:pPr>
            <a:endParaRPr lang="fr-FR" b="1" dirty="0">
              <a:solidFill>
                <a:srgbClr val="0070C0"/>
              </a:solidFill>
              <a:latin typeface="Times New Roman" panose="02020603050405020304" pitchFamily="18" charset="0"/>
              <a:cs typeface="Times New Roman" panose="02020603050405020304" pitchFamily="18" charset="0"/>
            </a:endParaRPr>
          </a:p>
          <a:p>
            <a:pPr marL="285750" indent="-285750">
              <a:buFont typeface="Wingdings" pitchFamily="2" charset="2"/>
              <a:buChar char="ü"/>
            </a:pPr>
            <a:r>
              <a:rPr lang="fr-FR" b="1" dirty="0">
                <a:solidFill>
                  <a:srgbClr val="0070C0"/>
                </a:solidFill>
                <a:latin typeface="Times New Roman" panose="02020603050405020304" pitchFamily="18" charset="0"/>
                <a:cs typeface="Times New Roman" panose="02020603050405020304" pitchFamily="18" charset="0"/>
              </a:rPr>
              <a:t>Notre étude: </a:t>
            </a:r>
            <a:r>
              <a:rPr lang="fr-FR" dirty="0">
                <a:latin typeface="Times New Roman" panose="02020603050405020304" pitchFamily="18" charset="0"/>
                <a:cs typeface="Times New Roman" panose="02020603050405020304" pitchFamily="18" charset="0"/>
              </a:rPr>
              <a:t>avait confirmé cette tendance, en retrouvant une incidence faible  à 11.1%</a:t>
            </a:r>
          </a:p>
          <a:p>
            <a:pPr algn="just">
              <a:lnSpc>
                <a:spcPct val="150000"/>
              </a:lnSpc>
              <a:spcAft>
                <a:spcPts val="0"/>
              </a:spcAft>
            </a:pPr>
            <a:r>
              <a:rPr lang="fr-FR" dirty="0">
                <a:solidFill>
                  <a:srgbClr val="000000"/>
                </a:solidFill>
                <a:latin typeface="Times New Roman" panose="02020603050405020304" pitchFamily="18" charset="0"/>
                <a:ea typeface="Calibri" panose="020F0502020204030204" pitchFamily="34" charset="0"/>
              </a:rPr>
              <a:t>  </a:t>
            </a:r>
          </a:p>
        </p:txBody>
      </p:sp>
      <p:graphicFrame>
        <p:nvGraphicFramePr>
          <p:cNvPr id="6" name="Tableau 5">
            <a:extLst>
              <a:ext uri="{FF2B5EF4-FFF2-40B4-BE49-F238E27FC236}">
                <a16:creationId xmlns:a16="http://schemas.microsoft.com/office/drawing/2014/main" id="{AE6FD58B-044A-E742-83C5-DB296E4637A7}"/>
              </a:ext>
            </a:extLst>
          </p:cNvPr>
          <p:cNvGraphicFramePr>
            <a:graphicFrameLocks noGrp="1"/>
          </p:cNvGraphicFramePr>
          <p:nvPr>
            <p:extLst>
              <p:ext uri="{D42A27DB-BD31-4B8C-83A1-F6EECF244321}">
                <p14:modId xmlns:p14="http://schemas.microsoft.com/office/powerpoint/2010/main" val="3462727201"/>
              </p:ext>
            </p:extLst>
          </p:nvPr>
        </p:nvGraphicFramePr>
        <p:xfrm>
          <a:off x="2032000" y="1693441"/>
          <a:ext cx="8128000" cy="64008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543551911"/>
                    </a:ext>
                  </a:extLst>
                </a:gridCol>
              </a:tblGrid>
              <a:tr h="370840">
                <a:tc>
                  <a:txBody>
                    <a:bodyPr/>
                    <a:lstStyle/>
                    <a:p>
                      <a:pPr algn="ctr"/>
                      <a:r>
                        <a:rPr lang="fr-FR" dirty="0">
                          <a:solidFill>
                            <a:schemeClr val="bg1"/>
                          </a:solidFill>
                          <a:latin typeface="Times New Roman" panose="02020603050405020304" pitchFamily="18" charset="0"/>
                          <a:ea typeface="Calibri" panose="020F0502020204030204" pitchFamily="34" charset="0"/>
                        </a:rPr>
                        <a:t>Son incidence est faible, surtout avec l’amélioration des conditions de prise en charge préhospitalière et de transport des blessés</a:t>
                      </a:r>
                      <a:endParaRPr lang="fr-FR" dirty="0">
                        <a:solidFill>
                          <a:schemeClr val="bg1"/>
                        </a:solidFill>
                      </a:endParaRPr>
                    </a:p>
                  </a:txBody>
                  <a:tcPr/>
                </a:tc>
                <a:extLst>
                  <a:ext uri="{0D108BD9-81ED-4DB2-BD59-A6C34878D82A}">
                    <a16:rowId xmlns:a16="http://schemas.microsoft.com/office/drawing/2014/main" val="3319429408"/>
                  </a:ext>
                </a:extLst>
              </a:tr>
            </a:tbl>
          </a:graphicData>
        </a:graphic>
      </p:graphicFrame>
    </p:spTree>
    <p:extLst>
      <p:ext uri="{BB962C8B-B14F-4D97-AF65-F5344CB8AC3E}">
        <p14:creationId xmlns:p14="http://schemas.microsoft.com/office/powerpoint/2010/main" val="5175709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4FA3E1B7-09A0-F844-B5DF-036BF49BD54E}"/>
              </a:ext>
            </a:extLst>
          </p:cNvPr>
          <p:cNvSpPr>
            <a:spLocks noGrp="1"/>
          </p:cNvSpPr>
          <p:nvPr>
            <p:ph type="title"/>
          </p:nvPr>
        </p:nvSpPr>
        <p:spPr>
          <a:xfrm>
            <a:off x="1371600" y="115783"/>
            <a:ext cx="9601200" cy="477982"/>
          </a:xfrm>
        </p:spPr>
        <p:txBody>
          <a:bodyPr>
            <a:normAutofit/>
          </a:bodyPr>
          <a:lstStyle/>
          <a:p>
            <a:pPr algn="ctr"/>
            <a:r>
              <a:rPr lang="fr-FR" sz="2800" b="1" dirty="0">
                <a:solidFill>
                  <a:srgbClr val="FF0000"/>
                </a:solidFill>
                <a:latin typeface="Times New Roman" panose="02020603050405020304" pitchFamily="18" charset="0"/>
                <a:cs typeface="Times New Roman" panose="02020603050405020304" pitchFamily="18" charset="0"/>
              </a:rPr>
              <a:t>I- Caractéristiques de la cohorte et valeur pronostique</a:t>
            </a:r>
          </a:p>
        </p:txBody>
      </p:sp>
      <p:sp>
        <p:nvSpPr>
          <p:cNvPr id="4" name="Rectangle 3">
            <a:extLst>
              <a:ext uri="{FF2B5EF4-FFF2-40B4-BE49-F238E27FC236}">
                <a16:creationId xmlns:a16="http://schemas.microsoft.com/office/drawing/2014/main" id="{9EECB7C0-AABD-FE47-B4AA-1590578AE0A1}"/>
              </a:ext>
            </a:extLst>
          </p:cNvPr>
          <p:cNvSpPr/>
          <p:nvPr/>
        </p:nvSpPr>
        <p:spPr>
          <a:xfrm>
            <a:off x="946774" y="786605"/>
            <a:ext cx="4088364" cy="896207"/>
          </a:xfrm>
          <a:prstGeom prst="rect">
            <a:avLst/>
          </a:prstGeom>
        </p:spPr>
        <p:txBody>
          <a:bodyPr wrap="square">
            <a:spAutoFit/>
          </a:bodyPr>
          <a:lstStyle/>
          <a:p>
            <a:pPr>
              <a:lnSpc>
                <a:spcPct val="115000"/>
              </a:lnSpc>
              <a:spcBef>
                <a:spcPts val="1500"/>
              </a:spcBef>
              <a:spcAft>
                <a:spcPts val="0"/>
              </a:spcAft>
            </a:pPr>
            <a:r>
              <a:rPr lang="fr-FR" b="1" cap="all" spc="7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7- L'hypoxémie</a:t>
            </a:r>
          </a:p>
          <a:p>
            <a:pPr>
              <a:lnSpc>
                <a:spcPct val="115000"/>
              </a:lnSpc>
              <a:spcBef>
                <a:spcPts val="1500"/>
              </a:spcBef>
              <a:spcAft>
                <a:spcPts val="0"/>
              </a:spcAft>
            </a:pPr>
            <a:r>
              <a:rPr lang="fr-FR" b="1" cap="all" spc="75" dirty="0">
                <a:solidFill>
                  <a:srgbClr val="0070C0"/>
                </a:solidFill>
                <a:latin typeface="Times New Roman" panose="02020603050405020304" pitchFamily="18" charset="0"/>
                <a:cs typeface="Times New Roman" panose="02020603050405020304" pitchFamily="18" charset="0"/>
              </a:rPr>
              <a:t>Valeur pronostique</a:t>
            </a:r>
          </a:p>
        </p:txBody>
      </p:sp>
      <p:sp>
        <p:nvSpPr>
          <p:cNvPr id="5" name="Rectangle 4">
            <a:extLst>
              <a:ext uri="{FF2B5EF4-FFF2-40B4-BE49-F238E27FC236}">
                <a16:creationId xmlns:a16="http://schemas.microsoft.com/office/drawing/2014/main" id="{9EC98D2D-B448-0445-9289-D03CDF6DC547}"/>
              </a:ext>
            </a:extLst>
          </p:cNvPr>
          <p:cNvSpPr/>
          <p:nvPr/>
        </p:nvSpPr>
        <p:spPr>
          <a:xfrm>
            <a:off x="1033153" y="2762414"/>
            <a:ext cx="10925299" cy="3693319"/>
          </a:xfrm>
          <a:prstGeom prst="rect">
            <a:avLst/>
          </a:prstGeom>
        </p:spPr>
        <p:txBody>
          <a:bodyPr wrap="square">
            <a:spAutoFit/>
          </a:bodyPr>
          <a:lstStyle/>
          <a:p>
            <a:pPr marL="285750" indent="-285750" algn="just">
              <a:lnSpc>
                <a:spcPct val="150000"/>
              </a:lnSpc>
              <a:spcAft>
                <a:spcPts val="0"/>
              </a:spcAft>
              <a:buFont typeface="Wingdings" pitchFamily="2" charset="2"/>
              <a:buChar char="ü"/>
            </a:pPr>
            <a:r>
              <a:rPr lang="fr-FR" dirty="0">
                <a:solidFill>
                  <a:srgbClr val="000000"/>
                </a:solidFill>
                <a:latin typeface="Times New Roman" panose="02020603050405020304" pitchFamily="18" charset="0"/>
                <a:ea typeface="Calibri" panose="020F0502020204030204" pitchFamily="34" charset="0"/>
              </a:rPr>
              <a:t>Moppett IK [82]: </a:t>
            </a:r>
          </a:p>
          <a:p>
            <a:pPr marL="285750" indent="-285750" algn="just">
              <a:lnSpc>
                <a:spcPct val="150000"/>
              </a:lnSpc>
              <a:spcAft>
                <a:spcPts val="0"/>
              </a:spcAft>
              <a:buFont typeface="Wingdings" pitchFamily="2" charset="2"/>
              <a:buChar char="ü"/>
            </a:pPr>
            <a:r>
              <a:rPr lang="fr-FR" dirty="0">
                <a:solidFill>
                  <a:srgbClr val="000000"/>
                </a:solidFill>
                <a:latin typeface="Times New Roman" panose="02020603050405020304" pitchFamily="18" charset="0"/>
                <a:ea typeface="Calibri" panose="020F0502020204030204" pitchFamily="34" charset="0"/>
              </a:rPr>
              <a:t>IMPACT [80]: </a:t>
            </a:r>
          </a:p>
          <a:p>
            <a:pPr marL="285750" indent="-285750" algn="just">
              <a:lnSpc>
                <a:spcPct val="150000"/>
              </a:lnSpc>
              <a:spcAft>
                <a:spcPts val="0"/>
              </a:spcAft>
              <a:buFont typeface="Wingdings" pitchFamily="2" charset="2"/>
              <a:buChar char="ü"/>
            </a:pPr>
            <a:r>
              <a:rPr lang="fr-FR" dirty="0" err="1">
                <a:solidFill>
                  <a:srgbClr val="000000"/>
                </a:solidFill>
                <a:latin typeface="Times New Roman" panose="02020603050405020304" pitchFamily="18" charset="0"/>
                <a:ea typeface="Calibri" panose="020F0502020204030204" pitchFamily="34" charset="0"/>
              </a:rPr>
              <a:t>Traumatic</a:t>
            </a:r>
            <a:r>
              <a:rPr lang="fr-FR" dirty="0">
                <a:solidFill>
                  <a:srgbClr val="000000"/>
                </a:solidFill>
                <a:latin typeface="Times New Roman" panose="02020603050405020304" pitchFamily="18" charset="0"/>
                <a:ea typeface="Calibri" panose="020F0502020204030204" pitchFamily="34" charset="0"/>
              </a:rPr>
              <a:t> Coma Data Bank [100]: relèvent 19 % d'hypoxémies à l'admission hospitalière, grevées d'un taux d'évolution défavorable de 71% nettement plus é1evé que dans le groupe sans hypoxémie (49 %) </a:t>
            </a:r>
          </a:p>
          <a:p>
            <a:pPr marL="285750" indent="-285750" algn="just">
              <a:lnSpc>
                <a:spcPct val="150000"/>
              </a:lnSpc>
              <a:spcAft>
                <a:spcPts val="0"/>
              </a:spcAft>
              <a:buFont typeface="Wingdings" pitchFamily="2" charset="2"/>
              <a:buChar char="ü"/>
            </a:pPr>
            <a:r>
              <a:rPr lang="fr-FR" dirty="0" err="1">
                <a:solidFill>
                  <a:srgbClr val="000000"/>
                </a:solidFill>
                <a:latin typeface="Times New Roman" panose="02020603050405020304" pitchFamily="18" charset="0"/>
                <a:ea typeface="Calibri" panose="020F0502020204030204" pitchFamily="34" charset="0"/>
              </a:rPr>
              <a:t>Rovlias</a:t>
            </a:r>
            <a:r>
              <a:rPr lang="fr-FR" dirty="0">
                <a:solidFill>
                  <a:srgbClr val="000000"/>
                </a:solidFill>
                <a:latin typeface="Times New Roman" panose="02020603050405020304" pitchFamily="18" charset="0"/>
                <a:ea typeface="Calibri" panose="020F0502020204030204" pitchFamily="34" charset="0"/>
              </a:rPr>
              <a:t> A (2000) [12]: le taux de mortalité des TCG est doublé par une hypoxémie isolée</a:t>
            </a:r>
            <a:endParaRPr lang="fr-FR" dirty="0"/>
          </a:p>
          <a:p>
            <a:pPr marL="285750" indent="-285750" algn="just">
              <a:lnSpc>
                <a:spcPct val="150000"/>
              </a:lnSpc>
              <a:spcAft>
                <a:spcPts val="0"/>
              </a:spcAft>
              <a:buFont typeface="Wingdings" pitchFamily="2" charset="2"/>
              <a:buChar char="ü"/>
            </a:pPr>
            <a:r>
              <a:rPr lang="fr-FR" dirty="0">
                <a:solidFill>
                  <a:srgbClr val="000000"/>
                </a:solidFill>
                <a:latin typeface="Times New Roman" panose="02020603050405020304" pitchFamily="18" charset="0"/>
                <a:ea typeface="Calibri" panose="020F0502020204030204" pitchFamily="34" charset="0"/>
              </a:rPr>
              <a:t>Jones P [6]: la durée des épisodes hypoxémiques aggrave le pronostic </a:t>
            </a:r>
          </a:p>
          <a:p>
            <a:pPr marL="285750" indent="-285750" algn="just">
              <a:lnSpc>
                <a:spcPct val="150000"/>
              </a:lnSpc>
              <a:spcAft>
                <a:spcPts val="0"/>
              </a:spcAft>
              <a:buFont typeface="Wingdings" pitchFamily="2" charset="2"/>
              <a:buChar char="ü"/>
            </a:pPr>
            <a:r>
              <a:rPr lang="fr-FR" dirty="0">
                <a:solidFill>
                  <a:srgbClr val="000000"/>
                </a:solidFill>
                <a:latin typeface="Times New Roman" panose="02020603050405020304" pitchFamily="18" charset="0"/>
                <a:ea typeface="Calibri" panose="020F0502020204030204" pitchFamily="34" charset="0"/>
              </a:rPr>
              <a:t>Chi JH (2006) [112]: l'association à une </a:t>
            </a:r>
            <a:r>
              <a:rPr lang="fr-FR" dirty="0" err="1">
                <a:solidFill>
                  <a:srgbClr val="000000"/>
                </a:solidFill>
                <a:latin typeface="Times New Roman" panose="02020603050405020304" pitchFamily="18" charset="0"/>
                <a:ea typeface="Calibri" panose="020F0502020204030204" pitchFamily="34" charset="0"/>
              </a:rPr>
              <a:t>hypoTA</a:t>
            </a:r>
            <a:r>
              <a:rPr lang="fr-FR" dirty="0">
                <a:solidFill>
                  <a:srgbClr val="000000"/>
                </a:solidFill>
                <a:latin typeface="Times New Roman" panose="02020603050405020304" pitchFamily="18" charset="0"/>
                <a:ea typeface="Calibri" panose="020F0502020204030204" pitchFamily="34" charset="0"/>
              </a:rPr>
              <a:t> est particulièrement délétère</a:t>
            </a:r>
            <a:endParaRPr lang="fr-FR" dirty="0"/>
          </a:p>
          <a:p>
            <a:pPr marL="285750" indent="-285750" algn="just">
              <a:lnSpc>
                <a:spcPct val="150000"/>
              </a:lnSpc>
              <a:spcAft>
                <a:spcPts val="0"/>
              </a:spcAft>
              <a:buFont typeface="Wingdings" pitchFamily="2" charset="2"/>
              <a:buChar char="ü"/>
            </a:pPr>
            <a:r>
              <a:rPr lang="fr-FR" dirty="0">
                <a:solidFill>
                  <a:srgbClr val="000000"/>
                </a:solidFill>
                <a:latin typeface="Times New Roman" panose="02020603050405020304" pitchFamily="18" charset="0"/>
                <a:ea typeface="Calibri" panose="020F0502020204030204" pitchFamily="34" charset="0"/>
              </a:rPr>
              <a:t>Notre étude: absence non significative d’association entre hypoxémie et décès (RR = 1 ; p= 0.63)</a:t>
            </a:r>
            <a:endParaRPr lang="fr-FR" dirty="0"/>
          </a:p>
          <a:p>
            <a:r>
              <a:rPr lang="fr-FR" dirty="0">
                <a:solidFill>
                  <a:srgbClr val="000000"/>
                </a:solidFill>
                <a:latin typeface="Times New Roman" panose="02020603050405020304" pitchFamily="18" charset="0"/>
                <a:ea typeface="Calibri" panose="020F0502020204030204" pitchFamily="34" charset="0"/>
              </a:rPr>
              <a:t>     (probablement due à la faible puissance de notre étude)</a:t>
            </a:r>
            <a:r>
              <a:rPr lang="fr-FR" dirty="0"/>
              <a:t> </a:t>
            </a:r>
          </a:p>
        </p:txBody>
      </p:sp>
      <p:graphicFrame>
        <p:nvGraphicFramePr>
          <p:cNvPr id="6" name="Tableau 5">
            <a:extLst>
              <a:ext uri="{FF2B5EF4-FFF2-40B4-BE49-F238E27FC236}">
                <a16:creationId xmlns:a16="http://schemas.microsoft.com/office/drawing/2014/main" id="{6DFE296E-4DC1-E74E-8A38-55C1AD3E6F36}"/>
              </a:ext>
            </a:extLst>
          </p:cNvPr>
          <p:cNvGraphicFramePr>
            <a:graphicFrameLocks noGrp="1"/>
          </p:cNvGraphicFramePr>
          <p:nvPr>
            <p:extLst>
              <p:ext uri="{D42A27DB-BD31-4B8C-83A1-F6EECF244321}">
                <p14:modId xmlns:p14="http://schemas.microsoft.com/office/powerpoint/2010/main" val="1629055704"/>
              </p:ext>
            </p:extLst>
          </p:nvPr>
        </p:nvGraphicFramePr>
        <p:xfrm>
          <a:off x="2032000" y="1740944"/>
          <a:ext cx="8128000" cy="640080"/>
        </p:xfrm>
        <a:graphic>
          <a:graphicData uri="http://schemas.openxmlformats.org/drawingml/2006/table">
            <a:tbl>
              <a:tblPr firstRow="1" bandRow="1">
                <a:tableStyleId>{74C1A8A3-306A-4EB7-A6B1-4F7E0EB9C5D6}</a:tableStyleId>
              </a:tblPr>
              <a:tblGrid>
                <a:gridCol w="8128000">
                  <a:extLst>
                    <a:ext uri="{9D8B030D-6E8A-4147-A177-3AD203B41FA5}">
                      <a16:colId xmlns:a16="http://schemas.microsoft.com/office/drawing/2014/main" val="3855074626"/>
                    </a:ext>
                  </a:extLst>
                </a:gridCol>
              </a:tblGrid>
              <a:tr h="370840">
                <a:tc>
                  <a:txBody>
                    <a:bodyPr/>
                    <a:lstStyle/>
                    <a:p>
                      <a:pPr algn="ctr"/>
                      <a:r>
                        <a:rPr lang="fr-FR" dirty="0"/>
                        <a:t>L’association entre hypoxie précoce et mauvais pronostic a été retrouvé par la plupart des études observationnelles</a:t>
                      </a:r>
                      <a:endParaRPr lang="fr-FR" dirty="0">
                        <a:solidFill>
                          <a:schemeClr val="bg1"/>
                        </a:solidFill>
                      </a:endParaRPr>
                    </a:p>
                  </a:txBody>
                  <a:tcPr/>
                </a:tc>
                <a:extLst>
                  <a:ext uri="{0D108BD9-81ED-4DB2-BD59-A6C34878D82A}">
                    <a16:rowId xmlns:a16="http://schemas.microsoft.com/office/drawing/2014/main" val="4113017271"/>
                  </a:ext>
                </a:extLst>
              </a:tr>
            </a:tbl>
          </a:graphicData>
        </a:graphic>
      </p:graphicFrame>
    </p:spTree>
    <p:extLst>
      <p:ext uri="{BB962C8B-B14F-4D97-AF65-F5344CB8AC3E}">
        <p14:creationId xmlns:p14="http://schemas.microsoft.com/office/powerpoint/2010/main" val="6706337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8AD691-2106-8C44-9DE4-832D3D42677A}"/>
              </a:ext>
            </a:extLst>
          </p:cNvPr>
          <p:cNvSpPr>
            <a:spLocks noGrp="1"/>
          </p:cNvSpPr>
          <p:nvPr>
            <p:ph type="title"/>
          </p:nvPr>
        </p:nvSpPr>
        <p:spPr>
          <a:xfrm>
            <a:off x="1371600" y="92033"/>
            <a:ext cx="9601200" cy="442356"/>
          </a:xfrm>
        </p:spPr>
        <p:txBody>
          <a:bodyPr>
            <a:normAutofit fontScale="90000"/>
          </a:bodyPr>
          <a:lstStyle/>
          <a:p>
            <a:pPr algn="ctr"/>
            <a:r>
              <a:rPr lang="fr-FR" sz="2800" b="1" dirty="0">
                <a:solidFill>
                  <a:srgbClr val="FF0000"/>
                </a:solidFill>
                <a:latin typeface="Times New Roman" panose="02020603050405020304" pitchFamily="18" charset="0"/>
                <a:cs typeface="Times New Roman" panose="02020603050405020304" pitchFamily="18" charset="0"/>
              </a:rPr>
              <a:t>I- Caractéristiques de la cohorte et valeur pronostique</a:t>
            </a:r>
          </a:p>
        </p:txBody>
      </p:sp>
      <p:sp>
        <p:nvSpPr>
          <p:cNvPr id="4" name="Rectangle 3">
            <a:extLst>
              <a:ext uri="{FF2B5EF4-FFF2-40B4-BE49-F238E27FC236}">
                <a16:creationId xmlns:a16="http://schemas.microsoft.com/office/drawing/2014/main" id="{40D14C17-559F-F749-9C09-7CE9EF565C29}"/>
              </a:ext>
            </a:extLst>
          </p:cNvPr>
          <p:cNvSpPr/>
          <p:nvPr/>
        </p:nvSpPr>
        <p:spPr>
          <a:xfrm>
            <a:off x="946774" y="1000361"/>
            <a:ext cx="2723374" cy="385298"/>
          </a:xfrm>
          <a:prstGeom prst="rect">
            <a:avLst/>
          </a:prstGeom>
        </p:spPr>
        <p:txBody>
          <a:bodyPr wrap="none">
            <a:spAutoFit/>
          </a:bodyPr>
          <a:lstStyle/>
          <a:p>
            <a:pPr>
              <a:lnSpc>
                <a:spcPct val="115000"/>
              </a:lnSpc>
              <a:spcBef>
                <a:spcPts val="1500"/>
              </a:spcBef>
              <a:spcAft>
                <a:spcPts val="0"/>
              </a:spcAft>
            </a:pPr>
            <a:r>
              <a:rPr lang="fr-FR" b="1" cap="all" spc="75"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8- L’hyperthermie</a:t>
            </a:r>
          </a:p>
        </p:txBody>
      </p:sp>
      <p:sp>
        <p:nvSpPr>
          <p:cNvPr id="6" name="Rectangle 5">
            <a:extLst>
              <a:ext uri="{FF2B5EF4-FFF2-40B4-BE49-F238E27FC236}">
                <a16:creationId xmlns:a16="http://schemas.microsoft.com/office/drawing/2014/main" id="{F058F41F-76A4-B046-B467-8CBFB2BD41A5}"/>
              </a:ext>
            </a:extLst>
          </p:cNvPr>
          <p:cNvSpPr/>
          <p:nvPr/>
        </p:nvSpPr>
        <p:spPr>
          <a:xfrm>
            <a:off x="855023" y="2446354"/>
            <a:ext cx="11234058" cy="1288814"/>
          </a:xfrm>
          <a:prstGeom prst="rect">
            <a:avLst/>
          </a:prstGeom>
        </p:spPr>
        <p:txBody>
          <a:bodyPr wrap="square">
            <a:spAutoFit/>
          </a:bodyPr>
          <a:lstStyle/>
          <a:p>
            <a:pPr marL="285750" indent="-285750" algn="just">
              <a:lnSpc>
                <a:spcPct val="150000"/>
              </a:lnSpc>
              <a:spcAft>
                <a:spcPts val="0"/>
              </a:spcAft>
              <a:buFont typeface="Wingdings" pitchFamily="2" charset="2"/>
              <a:buChar char="ü"/>
            </a:pPr>
            <a:r>
              <a:rPr lang="fr-FR" dirty="0">
                <a:solidFill>
                  <a:srgbClr val="000000"/>
                </a:solidFill>
                <a:latin typeface="Times New Roman" panose="02020603050405020304" pitchFamily="18" charset="0"/>
                <a:ea typeface="Calibri" panose="020F0502020204030204" pitchFamily="34" charset="0"/>
              </a:rPr>
              <a:t>Jones PA [6], avait démontré un rôle prédictif de mortalité à l’hyperthermie </a:t>
            </a:r>
          </a:p>
          <a:p>
            <a:pPr marL="285750" indent="-285750" algn="just">
              <a:lnSpc>
                <a:spcPct val="150000"/>
              </a:lnSpc>
              <a:buFont typeface="Wingdings" pitchFamily="2" charset="2"/>
              <a:buChar char="ü"/>
            </a:pPr>
            <a:r>
              <a:rPr lang="fr-FR" dirty="0">
                <a:solidFill>
                  <a:srgbClr val="000000"/>
                </a:solidFill>
                <a:latin typeface="Times New Roman" panose="02020603050405020304" pitchFamily="18" charset="0"/>
                <a:ea typeface="Calibri" panose="020F0502020204030204" pitchFamily="34" charset="0"/>
              </a:rPr>
              <a:t>Notre étude: </a:t>
            </a:r>
            <a:r>
              <a:rPr lang="fr-FR" dirty="0">
                <a:latin typeface="Times New Roman" panose="02020603050405020304" pitchFamily="18" charset="0"/>
                <a:ea typeface="Calibri" panose="020F0502020204030204" pitchFamily="34" charset="0"/>
              </a:rPr>
              <a:t>La fréquence </a:t>
            </a:r>
            <a:r>
              <a:rPr lang="fr-FR" dirty="0">
                <a:solidFill>
                  <a:srgbClr val="000000"/>
                </a:solidFill>
                <a:latin typeface="Times New Roman" panose="02020603050405020304" pitchFamily="18" charset="0"/>
                <a:ea typeface="Calibri" panose="020F0502020204030204" pitchFamily="34" charset="0"/>
              </a:rPr>
              <a:t>des hyperthermies était importante </a:t>
            </a:r>
            <a:r>
              <a:rPr lang="fr-FR" dirty="0">
                <a:solidFill>
                  <a:srgbClr val="0070C0"/>
                </a:solidFill>
                <a:latin typeface="Times New Roman" panose="02020603050405020304" pitchFamily="18" charset="0"/>
                <a:ea typeface="Calibri" panose="020F0502020204030204" pitchFamily="34" charset="0"/>
              </a:rPr>
              <a:t>(41.1%). </a:t>
            </a:r>
            <a:r>
              <a:rPr lang="fr-FR" dirty="0">
                <a:solidFill>
                  <a:srgbClr val="000000"/>
                </a:solidFill>
                <a:latin typeface="Times New Roman" panose="02020603050405020304" pitchFamily="18" charset="0"/>
                <a:ea typeface="Calibri" panose="020F0502020204030204" pitchFamily="34" charset="0"/>
              </a:rPr>
              <a:t>Le lien entre hyperthermie et mortalité n’a pu être mis en évidence </a:t>
            </a:r>
            <a:r>
              <a:rPr lang="fr-FR" dirty="0">
                <a:solidFill>
                  <a:srgbClr val="0070C0"/>
                </a:solidFill>
                <a:latin typeface="Times New Roman" panose="02020603050405020304" pitchFamily="18" charset="0"/>
                <a:ea typeface="Calibri" panose="020F0502020204030204" pitchFamily="34" charset="0"/>
              </a:rPr>
              <a:t>(ns)</a:t>
            </a:r>
            <a:r>
              <a:rPr lang="fr-FR" dirty="0">
                <a:solidFill>
                  <a:srgbClr val="000000"/>
                </a:solidFill>
                <a:latin typeface="Times New Roman" panose="02020603050405020304" pitchFamily="18" charset="0"/>
                <a:ea typeface="Calibri" panose="020F0502020204030204" pitchFamily="34" charset="0"/>
              </a:rPr>
              <a:t>  </a:t>
            </a:r>
            <a:endParaRPr lang="fr-FR" dirty="0">
              <a:effectLst/>
            </a:endParaRPr>
          </a:p>
        </p:txBody>
      </p:sp>
      <p:graphicFrame>
        <p:nvGraphicFramePr>
          <p:cNvPr id="7" name="Tableau 6">
            <a:extLst>
              <a:ext uri="{FF2B5EF4-FFF2-40B4-BE49-F238E27FC236}">
                <a16:creationId xmlns:a16="http://schemas.microsoft.com/office/drawing/2014/main" id="{62314383-21FE-6548-840E-08FFF7222BC1}"/>
              </a:ext>
            </a:extLst>
          </p:cNvPr>
          <p:cNvGraphicFramePr>
            <a:graphicFrameLocks noGrp="1"/>
          </p:cNvGraphicFramePr>
          <p:nvPr>
            <p:extLst>
              <p:ext uri="{D42A27DB-BD31-4B8C-83A1-F6EECF244321}">
                <p14:modId xmlns:p14="http://schemas.microsoft.com/office/powerpoint/2010/main" val="1520532722"/>
              </p:ext>
            </p:extLst>
          </p:nvPr>
        </p:nvGraphicFramePr>
        <p:xfrm>
          <a:off x="2032000" y="1622186"/>
          <a:ext cx="8128000" cy="370840"/>
        </p:xfrm>
        <a:graphic>
          <a:graphicData uri="http://schemas.openxmlformats.org/drawingml/2006/table">
            <a:tbl>
              <a:tblPr firstRow="1" bandRow="1">
                <a:tableStyleId>{74C1A8A3-306A-4EB7-A6B1-4F7E0EB9C5D6}</a:tableStyleId>
              </a:tblPr>
              <a:tblGrid>
                <a:gridCol w="8128000">
                  <a:extLst>
                    <a:ext uri="{9D8B030D-6E8A-4147-A177-3AD203B41FA5}">
                      <a16:colId xmlns:a16="http://schemas.microsoft.com/office/drawing/2014/main" val="3880441717"/>
                    </a:ext>
                  </a:extLst>
                </a:gridCol>
              </a:tblGrid>
              <a:tr h="370840">
                <a:tc>
                  <a:txBody>
                    <a:bodyPr/>
                    <a:lstStyle/>
                    <a:p>
                      <a:pPr algn="ctr"/>
                      <a:r>
                        <a:rPr lang="fr-FR" dirty="0">
                          <a:latin typeface="Times New Roman" panose="02020603050405020304" pitchFamily="18" charset="0"/>
                          <a:cs typeface="Times New Roman" panose="02020603050405020304" pitchFamily="18" charset="0"/>
                        </a:rPr>
                        <a:t>Très peu d’études sur la valeur pronostique de l’hyperthermie</a:t>
                      </a:r>
                    </a:p>
                  </a:txBody>
                  <a:tcPr/>
                </a:tc>
                <a:extLst>
                  <a:ext uri="{0D108BD9-81ED-4DB2-BD59-A6C34878D82A}">
                    <a16:rowId xmlns:a16="http://schemas.microsoft.com/office/drawing/2014/main" val="3719428145"/>
                  </a:ext>
                </a:extLst>
              </a:tr>
            </a:tbl>
          </a:graphicData>
        </a:graphic>
      </p:graphicFrame>
    </p:spTree>
    <p:extLst>
      <p:ext uri="{BB962C8B-B14F-4D97-AF65-F5344CB8AC3E}">
        <p14:creationId xmlns:p14="http://schemas.microsoft.com/office/powerpoint/2010/main" val="7376601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CFD071-77ED-4246-A7A8-F87526DBEE06}"/>
              </a:ext>
            </a:extLst>
          </p:cNvPr>
          <p:cNvSpPr>
            <a:spLocks noGrp="1"/>
          </p:cNvSpPr>
          <p:nvPr>
            <p:ph type="title"/>
          </p:nvPr>
        </p:nvSpPr>
        <p:spPr>
          <a:xfrm>
            <a:off x="1371600" y="163288"/>
            <a:ext cx="9601200" cy="359227"/>
          </a:xfrm>
        </p:spPr>
        <p:txBody>
          <a:bodyPr>
            <a:noAutofit/>
          </a:bodyPr>
          <a:lstStyle/>
          <a:p>
            <a:pPr algn="ctr"/>
            <a:r>
              <a:rPr lang="fr-FR" sz="2800" b="1" dirty="0">
                <a:solidFill>
                  <a:srgbClr val="FF0000"/>
                </a:solidFill>
                <a:latin typeface="Times New Roman" panose="02020603050405020304" pitchFamily="18" charset="0"/>
                <a:cs typeface="Times New Roman" panose="02020603050405020304" pitchFamily="18" charset="0"/>
              </a:rPr>
              <a:t>I- Caractéristiques de la cohorte et valeur pronostique </a:t>
            </a:r>
          </a:p>
        </p:txBody>
      </p:sp>
      <p:sp>
        <p:nvSpPr>
          <p:cNvPr id="3" name="ZoneTexte 2">
            <a:extLst>
              <a:ext uri="{FF2B5EF4-FFF2-40B4-BE49-F238E27FC236}">
                <a16:creationId xmlns:a16="http://schemas.microsoft.com/office/drawing/2014/main" id="{508006B5-FF39-B140-AB9B-42126793CC1C}"/>
              </a:ext>
            </a:extLst>
          </p:cNvPr>
          <p:cNvSpPr txBox="1"/>
          <p:nvPr/>
        </p:nvSpPr>
        <p:spPr>
          <a:xfrm>
            <a:off x="1460665" y="950026"/>
            <a:ext cx="2116926" cy="369332"/>
          </a:xfrm>
          <a:prstGeom prst="rect">
            <a:avLst/>
          </a:prstGeom>
          <a:noFill/>
        </p:spPr>
        <p:txBody>
          <a:bodyPr wrap="none" rtlCol="0">
            <a:spAutoFit/>
          </a:bodyPr>
          <a:lstStyle/>
          <a:p>
            <a:r>
              <a:rPr lang="fr-FR" b="1" dirty="0">
                <a:solidFill>
                  <a:srgbClr val="FF0000"/>
                </a:solidFill>
                <a:latin typeface="Times New Roman" panose="02020603050405020304" pitchFamily="18" charset="0"/>
                <a:cs typeface="Times New Roman" panose="02020603050405020304" pitchFamily="18" charset="0"/>
              </a:rPr>
              <a:t>9- Scanner cérébral</a:t>
            </a:r>
          </a:p>
        </p:txBody>
      </p:sp>
      <p:graphicFrame>
        <p:nvGraphicFramePr>
          <p:cNvPr id="4" name="Tableau 3">
            <a:extLst>
              <a:ext uri="{FF2B5EF4-FFF2-40B4-BE49-F238E27FC236}">
                <a16:creationId xmlns:a16="http://schemas.microsoft.com/office/drawing/2014/main" id="{3C8B0B89-9BA3-8749-AEF1-86283E95FB1E}"/>
              </a:ext>
            </a:extLst>
          </p:cNvPr>
          <p:cNvGraphicFramePr>
            <a:graphicFrameLocks noGrp="1"/>
          </p:cNvGraphicFramePr>
          <p:nvPr>
            <p:extLst>
              <p:ext uri="{D42A27DB-BD31-4B8C-83A1-F6EECF244321}">
                <p14:modId xmlns:p14="http://schemas.microsoft.com/office/powerpoint/2010/main" val="3982287193"/>
              </p:ext>
            </p:extLst>
          </p:nvPr>
        </p:nvGraphicFramePr>
        <p:xfrm>
          <a:off x="2032000" y="1432185"/>
          <a:ext cx="8128000" cy="370840"/>
        </p:xfrm>
        <a:graphic>
          <a:graphicData uri="http://schemas.openxmlformats.org/drawingml/2006/table">
            <a:tbl>
              <a:tblPr firstRow="1" bandRow="1">
                <a:tableStyleId>{74C1A8A3-306A-4EB7-A6B1-4F7E0EB9C5D6}</a:tableStyleId>
              </a:tblPr>
              <a:tblGrid>
                <a:gridCol w="8128000">
                  <a:extLst>
                    <a:ext uri="{9D8B030D-6E8A-4147-A177-3AD203B41FA5}">
                      <a16:colId xmlns:a16="http://schemas.microsoft.com/office/drawing/2014/main" val="1318895996"/>
                    </a:ext>
                  </a:extLst>
                </a:gridCol>
              </a:tblGrid>
              <a:tr h="370840">
                <a:tc>
                  <a:txBody>
                    <a:bodyPr/>
                    <a:lstStyle/>
                    <a:p>
                      <a:pPr algn="ctr"/>
                      <a:r>
                        <a:rPr lang="fr-FR" dirty="0">
                          <a:latin typeface="Times New Roman" panose="02020603050405020304" pitchFamily="18" charset="0"/>
                          <a:cs typeface="Times New Roman" panose="02020603050405020304" pitchFamily="18" charset="0"/>
                        </a:rPr>
                        <a:t>Large utilisation du scanner cérébral à la phase initiale</a:t>
                      </a:r>
                    </a:p>
                  </a:txBody>
                  <a:tcPr/>
                </a:tc>
                <a:extLst>
                  <a:ext uri="{0D108BD9-81ED-4DB2-BD59-A6C34878D82A}">
                    <a16:rowId xmlns:a16="http://schemas.microsoft.com/office/drawing/2014/main" val="2770676812"/>
                  </a:ext>
                </a:extLst>
              </a:tr>
            </a:tbl>
          </a:graphicData>
        </a:graphic>
      </p:graphicFrame>
      <p:sp>
        <p:nvSpPr>
          <p:cNvPr id="5" name="Rectangle 4">
            <a:extLst>
              <a:ext uri="{FF2B5EF4-FFF2-40B4-BE49-F238E27FC236}">
                <a16:creationId xmlns:a16="http://schemas.microsoft.com/office/drawing/2014/main" id="{E1058B59-81D4-B340-91F1-79D74D85DFE1}"/>
              </a:ext>
            </a:extLst>
          </p:cNvPr>
          <p:cNvSpPr/>
          <p:nvPr/>
        </p:nvSpPr>
        <p:spPr>
          <a:xfrm>
            <a:off x="1016000" y="2286851"/>
            <a:ext cx="10978078" cy="2308324"/>
          </a:xfrm>
          <a:prstGeom prst="rect">
            <a:avLst/>
          </a:prstGeom>
        </p:spPr>
        <p:txBody>
          <a:bodyPr wrap="square">
            <a:spAutoFit/>
          </a:bodyPr>
          <a:lstStyle/>
          <a:p>
            <a:pPr marL="285750" indent="-285750" algn="just">
              <a:lnSpc>
                <a:spcPct val="150000"/>
              </a:lnSpc>
              <a:buFont typeface="Wingdings" pitchFamily="2" charset="2"/>
              <a:buChar char="ü"/>
            </a:pPr>
            <a:r>
              <a:rPr lang="fr-FR" b="1" dirty="0">
                <a:solidFill>
                  <a:srgbClr val="0070C0"/>
                </a:solidFill>
                <a:latin typeface="Times New Roman" panose="02020603050405020304" pitchFamily="18" charset="0"/>
                <a:ea typeface="Calibri" panose="020F0502020204030204" pitchFamily="34" charset="0"/>
              </a:rPr>
              <a:t>Etude CRASH </a:t>
            </a:r>
            <a:r>
              <a:rPr lang="fr-FR" dirty="0">
                <a:solidFill>
                  <a:srgbClr val="000000"/>
                </a:solidFill>
                <a:latin typeface="Times New Roman" panose="02020603050405020304" pitchFamily="18" charset="0"/>
                <a:ea typeface="Calibri" panose="020F0502020204030204" pitchFamily="34" charset="0"/>
              </a:rPr>
              <a:t>[81] </a:t>
            </a:r>
            <a:r>
              <a:rPr lang="fr-FR" dirty="0">
                <a:latin typeface="Times New Roman" panose="02020603050405020304" pitchFamily="18" charset="0"/>
                <a:ea typeface="Calibri" panose="020F0502020204030204" pitchFamily="34" charset="0"/>
              </a:rPr>
              <a:t>: le scanner initial a été réalisé chez 78.9% des 10008 patients inclus, dont 77.2 </a:t>
            </a:r>
            <a:r>
              <a:rPr lang="fr-FR" dirty="0">
                <a:solidFill>
                  <a:srgbClr val="000000"/>
                </a:solidFill>
                <a:latin typeface="Times New Roman" panose="02020603050405020304" pitchFamily="18" charset="0"/>
                <a:ea typeface="Calibri" panose="020F0502020204030204" pitchFamily="34" charset="0"/>
              </a:rPr>
              <a:t>% anormaux. Ces taux tiennent au fait que l’étude CRASH s’est intéressée aux TC toute gravités confondues </a:t>
            </a:r>
            <a:endParaRPr lang="fr-FR" dirty="0"/>
          </a:p>
          <a:p>
            <a:pPr marL="285750" indent="-285750">
              <a:buFont typeface="Wingdings" pitchFamily="2" charset="2"/>
              <a:buChar char="ü"/>
            </a:pPr>
            <a:endParaRPr lang="fr-FR" dirty="0">
              <a:solidFill>
                <a:srgbClr val="000000"/>
              </a:solidFill>
              <a:latin typeface="Times New Roman" panose="02020603050405020304" pitchFamily="18" charset="0"/>
              <a:ea typeface="Calibri" panose="020F0502020204030204" pitchFamily="34" charset="0"/>
            </a:endParaRPr>
          </a:p>
          <a:p>
            <a:pPr marL="285750" indent="-285750">
              <a:buFont typeface="Wingdings" pitchFamily="2" charset="2"/>
              <a:buChar char="ü"/>
            </a:pPr>
            <a:r>
              <a:rPr lang="fr-FR" b="1" dirty="0">
                <a:solidFill>
                  <a:srgbClr val="0070C0"/>
                </a:solidFill>
                <a:latin typeface="Times New Roman" panose="02020603050405020304" pitchFamily="18" charset="0"/>
                <a:ea typeface="Calibri" panose="020F0502020204030204" pitchFamily="34" charset="0"/>
              </a:rPr>
              <a:t>G. Bouhours et al </a:t>
            </a:r>
            <a:r>
              <a:rPr lang="fr-FR" dirty="0">
                <a:solidFill>
                  <a:srgbClr val="000000"/>
                </a:solidFill>
                <a:latin typeface="Times New Roman" panose="02020603050405020304" pitchFamily="18" charset="0"/>
                <a:ea typeface="Calibri" panose="020F0502020204030204" pitchFamily="34" charset="0"/>
              </a:rPr>
              <a:t>[97]: la TDM initiale a été réalisée chez 89 % des patients</a:t>
            </a:r>
            <a:r>
              <a:rPr lang="fr-FR" dirty="0"/>
              <a:t> </a:t>
            </a:r>
          </a:p>
          <a:p>
            <a:pPr marL="285750" indent="-285750">
              <a:buFont typeface="Wingdings" pitchFamily="2" charset="2"/>
              <a:buChar char="ü"/>
            </a:pPr>
            <a:endParaRPr lang="fr-FR" dirty="0">
              <a:latin typeface="Times New Roman" panose="02020603050405020304" pitchFamily="18" charset="0"/>
              <a:ea typeface="Calibri" panose="020F0502020204030204" pitchFamily="34" charset="0"/>
            </a:endParaRPr>
          </a:p>
          <a:p>
            <a:pPr marL="285750" indent="-285750">
              <a:buFont typeface="Wingdings" pitchFamily="2" charset="2"/>
              <a:buChar char="ü"/>
            </a:pPr>
            <a:r>
              <a:rPr lang="fr-FR" b="1" dirty="0">
                <a:solidFill>
                  <a:srgbClr val="0070C0"/>
                </a:solidFill>
                <a:latin typeface="Times New Roman" panose="02020603050405020304" pitchFamily="18" charset="0"/>
                <a:ea typeface="Calibri" panose="020F0502020204030204" pitchFamily="34" charset="0"/>
              </a:rPr>
              <a:t>Notre étude: </a:t>
            </a:r>
            <a:r>
              <a:rPr lang="fr-FR" dirty="0">
                <a:latin typeface="Times New Roman" panose="02020603050405020304" pitchFamily="18" charset="0"/>
                <a:ea typeface="Calibri" panose="020F0502020204030204" pitchFamily="34" charset="0"/>
              </a:rPr>
              <a:t>tous les patients (100%) ont bénéficié d’un scanner cérébral à leur admission, qui est revenu anormal dans tous les cas</a:t>
            </a:r>
            <a:endParaRPr lang="fr-FR" dirty="0"/>
          </a:p>
        </p:txBody>
      </p:sp>
    </p:spTree>
    <p:extLst>
      <p:ext uri="{BB962C8B-B14F-4D97-AF65-F5344CB8AC3E}">
        <p14:creationId xmlns:p14="http://schemas.microsoft.com/office/powerpoint/2010/main" val="28218308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666EC195-710B-E74A-BC8E-FB882669CFC5}"/>
              </a:ext>
            </a:extLst>
          </p:cNvPr>
          <p:cNvSpPr>
            <a:spLocks noGrp="1"/>
          </p:cNvSpPr>
          <p:nvPr>
            <p:ph type="title"/>
          </p:nvPr>
        </p:nvSpPr>
        <p:spPr>
          <a:xfrm>
            <a:off x="1371600" y="163288"/>
            <a:ext cx="9601200" cy="359227"/>
          </a:xfrm>
        </p:spPr>
        <p:txBody>
          <a:bodyPr>
            <a:noAutofit/>
          </a:bodyPr>
          <a:lstStyle/>
          <a:p>
            <a:pPr algn="ctr"/>
            <a:r>
              <a:rPr lang="fr-FR" sz="2800" b="1" dirty="0">
                <a:solidFill>
                  <a:srgbClr val="FF0000"/>
                </a:solidFill>
                <a:latin typeface="Times New Roman" panose="02020603050405020304" pitchFamily="18" charset="0"/>
                <a:cs typeface="Times New Roman" panose="02020603050405020304" pitchFamily="18" charset="0"/>
              </a:rPr>
              <a:t>I- Caractéristiques de la cohorte et valeur pronostique </a:t>
            </a:r>
          </a:p>
        </p:txBody>
      </p:sp>
      <p:sp>
        <p:nvSpPr>
          <p:cNvPr id="4" name="Rectangle 3">
            <a:extLst>
              <a:ext uri="{FF2B5EF4-FFF2-40B4-BE49-F238E27FC236}">
                <a16:creationId xmlns:a16="http://schemas.microsoft.com/office/drawing/2014/main" id="{B630B0F0-45EE-7E49-9E0E-23DEF9B469A3}"/>
              </a:ext>
            </a:extLst>
          </p:cNvPr>
          <p:cNvSpPr/>
          <p:nvPr/>
        </p:nvSpPr>
        <p:spPr>
          <a:xfrm>
            <a:off x="990831" y="1035522"/>
            <a:ext cx="4111062" cy="369332"/>
          </a:xfrm>
          <a:prstGeom prst="rect">
            <a:avLst/>
          </a:prstGeom>
        </p:spPr>
        <p:txBody>
          <a:bodyPr wrap="none">
            <a:spAutoFit/>
          </a:bodyPr>
          <a:lstStyle/>
          <a:p>
            <a:r>
              <a:rPr lang="fr-F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9- Nature des lésions scannographiques</a:t>
            </a:r>
            <a:r>
              <a:rPr lang="fr-FR" dirty="0">
                <a:solidFill>
                  <a:srgbClr val="FF0000"/>
                </a:solidFill>
                <a:latin typeface="Times New Roman" panose="02020603050405020304" pitchFamily="18" charset="0"/>
                <a:cs typeface="Times New Roman" panose="02020603050405020304" pitchFamily="18" charset="0"/>
              </a:rPr>
              <a:t> </a:t>
            </a:r>
          </a:p>
        </p:txBody>
      </p:sp>
      <p:graphicFrame>
        <p:nvGraphicFramePr>
          <p:cNvPr id="5" name="Tableau 4">
            <a:extLst>
              <a:ext uri="{FF2B5EF4-FFF2-40B4-BE49-F238E27FC236}">
                <a16:creationId xmlns:a16="http://schemas.microsoft.com/office/drawing/2014/main" id="{A8E2394E-7620-BA43-96FD-A8E88A2C2393}"/>
              </a:ext>
            </a:extLst>
          </p:cNvPr>
          <p:cNvGraphicFramePr>
            <a:graphicFrameLocks noGrp="1"/>
          </p:cNvGraphicFramePr>
          <p:nvPr>
            <p:extLst>
              <p:ext uri="{D42A27DB-BD31-4B8C-83A1-F6EECF244321}">
                <p14:modId xmlns:p14="http://schemas.microsoft.com/office/powerpoint/2010/main" val="2698775823"/>
              </p:ext>
            </p:extLst>
          </p:nvPr>
        </p:nvGraphicFramePr>
        <p:xfrm>
          <a:off x="1371600" y="2724405"/>
          <a:ext cx="9292439" cy="3008630"/>
        </p:xfrm>
        <a:graphic>
          <a:graphicData uri="http://schemas.openxmlformats.org/drawingml/2006/table">
            <a:tbl>
              <a:tblPr firstRow="1" firstCol="1" bandRow="1">
                <a:tableStyleId>{5C22544A-7EE6-4342-B048-85BDC9FD1C3A}</a:tableStyleId>
              </a:tblPr>
              <a:tblGrid>
                <a:gridCol w="1057506">
                  <a:extLst>
                    <a:ext uri="{9D8B030D-6E8A-4147-A177-3AD203B41FA5}">
                      <a16:colId xmlns:a16="http://schemas.microsoft.com/office/drawing/2014/main" val="1442320217"/>
                    </a:ext>
                  </a:extLst>
                </a:gridCol>
                <a:gridCol w="835399">
                  <a:extLst>
                    <a:ext uri="{9D8B030D-6E8A-4147-A177-3AD203B41FA5}">
                      <a16:colId xmlns:a16="http://schemas.microsoft.com/office/drawing/2014/main" val="2511084591"/>
                    </a:ext>
                  </a:extLst>
                </a:gridCol>
                <a:gridCol w="823393">
                  <a:extLst>
                    <a:ext uri="{9D8B030D-6E8A-4147-A177-3AD203B41FA5}">
                      <a16:colId xmlns:a16="http://schemas.microsoft.com/office/drawing/2014/main" val="1190368215"/>
                    </a:ext>
                  </a:extLst>
                </a:gridCol>
                <a:gridCol w="826395">
                  <a:extLst>
                    <a:ext uri="{9D8B030D-6E8A-4147-A177-3AD203B41FA5}">
                      <a16:colId xmlns:a16="http://schemas.microsoft.com/office/drawing/2014/main" val="1691740306"/>
                    </a:ext>
                  </a:extLst>
                </a:gridCol>
                <a:gridCol w="816390">
                  <a:extLst>
                    <a:ext uri="{9D8B030D-6E8A-4147-A177-3AD203B41FA5}">
                      <a16:colId xmlns:a16="http://schemas.microsoft.com/office/drawing/2014/main" val="3767411430"/>
                    </a:ext>
                  </a:extLst>
                </a:gridCol>
                <a:gridCol w="823393">
                  <a:extLst>
                    <a:ext uri="{9D8B030D-6E8A-4147-A177-3AD203B41FA5}">
                      <a16:colId xmlns:a16="http://schemas.microsoft.com/office/drawing/2014/main" val="1577022739"/>
                    </a:ext>
                  </a:extLst>
                </a:gridCol>
                <a:gridCol w="820391">
                  <a:extLst>
                    <a:ext uri="{9D8B030D-6E8A-4147-A177-3AD203B41FA5}">
                      <a16:colId xmlns:a16="http://schemas.microsoft.com/office/drawing/2014/main" val="856526153"/>
                    </a:ext>
                  </a:extLst>
                </a:gridCol>
                <a:gridCol w="816390">
                  <a:extLst>
                    <a:ext uri="{9D8B030D-6E8A-4147-A177-3AD203B41FA5}">
                      <a16:colId xmlns:a16="http://schemas.microsoft.com/office/drawing/2014/main" val="1771101803"/>
                    </a:ext>
                  </a:extLst>
                </a:gridCol>
                <a:gridCol w="816390">
                  <a:extLst>
                    <a:ext uri="{9D8B030D-6E8A-4147-A177-3AD203B41FA5}">
                      <a16:colId xmlns:a16="http://schemas.microsoft.com/office/drawing/2014/main" val="4227682912"/>
                    </a:ext>
                  </a:extLst>
                </a:gridCol>
                <a:gridCol w="825394">
                  <a:extLst>
                    <a:ext uri="{9D8B030D-6E8A-4147-A177-3AD203B41FA5}">
                      <a16:colId xmlns:a16="http://schemas.microsoft.com/office/drawing/2014/main" val="3488164765"/>
                    </a:ext>
                  </a:extLst>
                </a:gridCol>
                <a:gridCol w="831398">
                  <a:extLst>
                    <a:ext uri="{9D8B030D-6E8A-4147-A177-3AD203B41FA5}">
                      <a16:colId xmlns:a16="http://schemas.microsoft.com/office/drawing/2014/main" val="427361184"/>
                    </a:ext>
                  </a:extLst>
                </a:gridCol>
              </a:tblGrid>
              <a:tr h="0">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Auteur</a:t>
                      </a:r>
                    </a:p>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 </a:t>
                      </a:r>
                      <a:endParaRPr lang="fr-FR" sz="14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(n)</a:t>
                      </a:r>
                      <a:endParaRPr lang="fr-FR" sz="14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HSD</a:t>
                      </a:r>
                      <a:endParaRPr lang="fr-FR" sz="14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HED</a:t>
                      </a:r>
                      <a:endParaRPr lang="fr-FR" sz="14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HIP</a:t>
                      </a:r>
                      <a:endParaRPr lang="fr-FR" sz="14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HSA</a:t>
                      </a:r>
                      <a:endParaRPr lang="fr-FR" sz="14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HIV</a:t>
                      </a:r>
                      <a:endParaRPr lang="fr-FR" sz="14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Contusion</a:t>
                      </a:r>
                      <a:endParaRPr lang="fr-FR" sz="14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Œdème Cérébral</a:t>
                      </a:r>
                      <a:endParaRPr lang="fr-FR" sz="14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CCB</a:t>
                      </a:r>
                      <a:endParaRPr lang="fr-FR" sz="14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DLM</a:t>
                      </a:r>
                      <a:endParaRPr lang="fr-FR" sz="14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02301282"/>
                  </a:ext>
                </a:extLst>
              </a:tr>
              <a:tr h="0">
                <a:tc>
                  <a:txBody>
                    <a:bodyPr/>
                    <a:lstStyle/>
                    <a:p>
                      <a:pPr algn="just">
                        <a:lnSpc>
                          <a:spcPct val="150000"/>
                        </a:lnSpc>
                        <a:spcBef>
                          <a:spcPts val="1000"/>
                        </a:spcBef>
                        <a:spcAft>
                          <a:spcPts val="0"/>
                        </a:spcAft>
                      </a:pPr>
                      <a:r>
                        <a:rPr lang="fr-FR" sz="1400">
                          <a:effectLst/>
                          <a:latin typeface="Times New Roman" panose="02020603050405020304" pitchFamily="18" charset="0"/>
                          <a:cs typeface="Times New Roman" panose="02020603050405020304" pitchFamily="18" charset="0"/>
                        </a:rPr>
                        <a:t>Rovlias [12]</a:t>
                      </a:r>
                      <a:endParaRPr lang="fr-FR" sz="1400">
                        <a:solidFill>
                          <a:srgbClr val="365F9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184</a:t>
                      </a:r>
                      <a:endParaRPr lang="fr-FR" sz="14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23.4</a:t>
                      </a:r>
                      <a:endParaRPr lang="fr-FR" sz="14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26.1</a:t>
                      </a:r>
                      <a:endParaRPr lang="fr-FR" sz="14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27.2</a:t>
                      </a:r>
                      <a:endParaRPr lang="fr-FR" sz="14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 </a:t>
                      </a:r>
                      <a:endParaRPr lang="fr-FR" sz="14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 </a:t>
                      </a:r>
                      <a:endParaRPr lang="fr-FR" sz="14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 </a:t>
                      </a:r>
                      <a:endParaRPr lang="fr-FR" sz="14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 </a:t>
                      </a:r>
                      <a:endParaRPr lang="fr-FR" sz="14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 </a:t>
                      </a:r>
                      <a:endParaRPr lang="fr-FR" sz="14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 </a:t>
                      </a:r>
                      <a:endParaRPr lang="fr-FR" sz="14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35971978"/>
                  </a:ext>
                </a:extLst>
              </a:tr>
              <a:tr h="0">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Lam [79]</a:t>
                      </a:r>
                      <a:endParaRPr lang="fr-FR" sz="14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109</a:t>
                      </a:r>
                      <a:endParaRPr lang="fr-FR" sz="14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12</a:t>
                      </a:r>
                      <a:endParaRPr lang="fr-FR" sz="14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1</a:t>
                      </a:r>
                      <a:endParaRPr lang="fr-FR" sz="14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7</a:t>
                      </a:r>
                      <a:endParaRPr lang="fr-FR" sz="14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 </a:t>
                      </a:r>
                      <a:endParaRPr lang="fr-FR" sz="14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 </a:t>
                      </a:r>
                      <a:endParaRPr lang="fr-FR" sz="14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 </a:t>
                      </a:r>
                      <a:endParaRPr lang="fr-FR" sz="14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solidFill>
                            <a:srgbClr val="FF0000"/>
                          </a:solidFill>
                          <a:effectLst/>
                          <a:latin typeface="Times New Roman" panose="02020603050405020304" pitchFamily="18" charset="0"/>
                          <a:cs typeface="Times New Roman" panose="02020603050405020304" pitchFamily="18" charset="0"/>
                        </a:rPr>
                        <a:t>79</a:t>
                      </a: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 </a:t>
                      </a:r>
                      <a:endParaRPr lang="fr-FR" sz="14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 </a:t>
                      </a:r>
                      <a:endParaRPr lang="fr-FR" sz="14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02601398"/>
                  </a:ext>
                </a:extLst>
              </a:tr>
              <a:tr h="0">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CRASH [81]</a:t>
                      </a:r>
                    </a:p>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 </a:t>
                      </a:r>
                      <a:endParaRPr lang="fr-FR" sz="14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10008</a:t>
                      </a:r>
                      <a:endParaRPr lang="fr-FR" sz="14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 </a:t>
                      </a:r>
                      <a:endParaRPr lang="fr-FR" sz="14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 </a:t>
                      </a:r>
                      <a:endParaRPr lang="fr-FR" sz="14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 </a:t>
                      </a:r>
                      <a:endParaRPr lang="fr-FR" sz="14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31.6</a:t>
                      </a:r>
                      <a:endParaRPr lang="fr-FR" sz="14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 </a:t>
                      </a:r>
                      <a:endParaRPr lang="fr-FR" sz="14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28.7</a:t>
                      </a:r>
                      <a:endParaRPr lang="fr-FR" sz="14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 </a:t>
                      </a:r>
                      <a:endParaRPr lang="fr-FR" sz="140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23.4</a:t>
                      </a:r>
                      <a:endParaRPr lang="fr-FR" sz="14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14.6</a:t>
                      </a:r>
                      <a:endParaRPr lang="fr-FR" sz="14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54200706"/>
                  </a:ext>
                </a:extLst>
              </a:tr>
              <a:tr h="0">
                <a:tc>
                  <a:txBody>
                    <a:bodyPr/>
                    <a:lstStyle/>
                    <a:p>
                      <a:pPr algn="just">
                        <a:lnSpc>
                          <a:spcPct val="150000"/>
                        </a:lnSpc>
                        <a:spcAft>
                          <a:spcPts val="0"/>
                        </a:spcAft>
                      </a:pPr>
                      <a:r>
                        <a:rPr lang="fr-FR" sz="1400" dirty="0">
                          <a:solidFill>
                            <a:srgbClr val="0070C0"/>
                          </a:solidFill>
                          <a:effectLst/>
                          <a:latin typeface="Times New Roman" panose="02020603050405020304" pitchFamily="18" charset="0"/>
                          <a:cs typeface="Times New Roman" panose="02020603050405020304" pitchFamily="18" charset="0"/>
                        </a:rPr>
                        <a:t>Notre série</a:t>
                      </a:r>
                    </a:p>
                    <a:p>
                      <a:pPr algn="just">
                        <a:lnSpc>
                          <a:spcPct val="150000"/>
                        </a:lnSpc>
                        <a:spcAft>
                          <a:spcPts val="0"/>
                        </a:spcAft>
                      </a:pPr>
                      <a:endParaRPr lang="fr-FR" sz="14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90</a:t>
                      </a:r>
                      <a:endParaRPr lang="fr-FR" sz="14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solidFill>
                            <a:srgbClr val="0070C0"/>
                          </a:solidFill>
                          <a:effectLst/>
                          <a:latin typeface="Times New Roman" panose="02020603050405020304" pitchFamily="18" charset="0"/>
                          <a:cs typeface="Times New Roman" panose="02020603050405020304" pitchFamily="18" charset="0"/>
                        </a:rPr>
                        <a:t>51.1</a:t>
                      </a: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20</a:t>
                      </a:r>
                      <a:endParaRPr lang="fr-FR" sz="14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10</a:t>
                      </a:r>
                      <a:endParaRPr lang="fr-FR" sz="14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solidFill>
                            <a:srgbClr val="0070C0"/>
                          </a:solidFill>
                          <a:effectLst/>
                          <a:latin typeface="Times New Roman" panose="02020603050405020304" pitchFamily="18" charset="0"/>
                          <a:cs typeface="Times New Roman" panose="02020603050405020304" pitchFamily="18" charset="0"/>
                        </a:rPr>
                        <a:t>62.2</a:t>
                      </a: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18.9</a:t>
                      </a:r>
                      <a:endParaRPr lang="fr-FR" sz="14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solidFill>
                            <a:srgbClr val="0070C0"/>
                          </a:solidFill>
                          <a:effectLst/>
                          <a:latin typeface="Times New Roman" panose="02020603050405020304" pitchFamily="18" charset="0"/>
                          <a:cs typeface="Times New Roman" panose="02020603050405020304" pitchFamily="18" charset="0"/>
                        </a:rPr>
                        <a:t>47.8</a:t>
                      </a: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21.1</a:t>
                      </a:r>
                      <a:endParaRPr lang="fr-FR" sz="14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20</a:t>
                      </a:r>
                      <a:endParaRPr lang="fr-FR" sz="14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27.8</a:t>
                      </a:r>
                      <a:endParaRPr lang="fr-FR" sz="1400" dirty="0">
                        <a:solidFill>
                          <a:srgbClr val="365F91"/>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70453910"/>
                  </a:ext>
                </a:extLst>
              </a:tr>
            </a:tbl>
          </a:graphicData>
        </a:graphic>
      </p:graphicFrame>
      <p:graphicFrame>
        <p:nvGraphicFramePr>
          <p:cNvPr id="6" name="Tableau 5">
            <a:extLst>
              <a:ext uri="{FF2B5EF4-FFF2-40B4-BE49-F238E27FC236}">
                <a16:creationId xmlns:a16="http://schemas.microsoft.com/office/drawing/2014/main" id="{3764111C-D81E-CC44-9CCC-F9557C5224E4}"/>
              </a:ext>
            </a:extLst>
          </p:cNvPr>
          <p:cNvGraphicFramePr>
            <a:graphicFrameLocks noGrp="1"/>
          </p:cNvGraphicFramePr>
          <p:nvPr>
            <p:extLst>
              <p:ext uri="{D42A27DB-BD31-4B8C-83A1-F6EECF244321}">
                <p14:modId xmlns:p14="http://schemas.microsoft.com/office/powerpoint/2010/main" val="109807293"/>
              </p:ext>
            </p:extLst>
          </p:nvPr>
        </p:nvGraphicFramePr>
        <p:xfrm>
          <a:off x="1211283" y="1645941"/>
          <a:ext cx="10474036" cy="370840"/>
        </p:xfrm>
        <a:graphic>
          <a:graphicData uri="http://schemas.openxmlformats.org/drawingml/2006/table">
            <a:tbl>
              <a:tblPr firstRow="1" bandRow="1">
                <a:tableStyleId>{5C22544A-7EE6-4342-B048-85BDC9FD1C3A}</a:tableStyleId>
              </a:tblPr>
              <a:tblGrid>
                <a:gridCol w="10474036">
                  <a:extLst>
                    <a:ext uri="{9D8B030D-6E8A-4147-A177-3AD203B41FA5}">
                      <a16:colId xmlns:a16="http://schemas.microsoft.com/office/drawing/2014/main" val="183711195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schemeClr val="bg1"/>
                          </a:solidFill>
                          <a:latin typeface="Times New Roman" panose="02020603050405020304" pitchFamily="18" charset="0"/>
                          <a:ea typeface="Times New Roman" panose="02020603050405020304" pitchFamily="18" charset="0"/>
                        </a:rPr>
                        <a:t>L'incidence des lésions scannographiques augmente avec la gravité clinique du traumatisme crânien</a:t>
                      </a:r>
                      <a:endParaRPr lang="fr-FR" dirty="0">
                        <a:solidFill>
                          <a:schemeClr val="bg1"/>
                        </a:solidFill>
                      </a:endParaRPr>
                    </a:p>
                  </a:txBody>
                  <a:tcPr/>
                </a:tc>
                <a:extLst>
                  <a:ext uri="{0D108BD9-81ED-4DB2-BD59-A6C34878D82A}">
                    <a16:rowId xmlns:a16="http://schemas.microsoft.com/office/drawing/2014/main" val="2203047627"/>
                  </a:ext>
                </a:extLst>
              </a:tr>
            </a:tbl>
          </a:graphicData>
        </a:graphic>
      </p:graphicFrame>
    </p:spTree>
    <p:extLst>
      <p:ext uri="{BB962C8B-B14F-4D97-AF65-F5344CB8AC3E}">
        <p14:creationId xmlns:p14="http://schemas.microsoft.com/office/powerpoint/2010/main" val="22726514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ECFB5E-8872-324E-89FF-BB7BF4611B0F}"/>
              </a:ext>
            </a:extLst>
          </p:cNvPr>
          <p:cNvSpPr>
            <a:spLocks noGrp="1"/>
          </p:cNvSpPr>
          <p:nvPr>
            <p:ph type="title"/>
          </p:nvPr>
        </p:nvSpPr>
        <p:spPr>
          <a:xfrm>
            <a:off x="1371600" y="68283"/>
            <a:ext cx="9601200" cy="442356"/>
          </a:xfrm>
        </p:spPr>
        <p:txBody>
          <a:bodyPr>
            <a:normAutofit fontScale="90000"/>
          </a:bodyPr>
          <a:lstStyle/>
          <a:p>
            <a:pPr algn="ctr"/>
            <a:r>
              <a:rPr lang="fr-FR" sz="2800" b="1" dirty="0">
                <a:solidFill>
                  <a:srgbClr val="FF0000"/>
                </a:solidFill>
                <a:latin typeface="Times New Roman" panose="02020603050405020304" pitchFamily="18" charset="0"/>
                <a:cs typeface="Times New Roman" panose="02020603050405020304" pitchFamily="18" charset="0"/>
              </a:rPr>
              <a:t>I- Caractéristiques de la cohorte et valeur pronostique</a:t>
            </a:r>
          </a:p>
        </p:txBody>
      </p:sp>
      <p:sp>
        <p:nvSpPr>
          <p:cNvPr id="3" name="Rectangle 2">
            <a:extLst>
              <a:ext uri="{FF2B5EF4-FFF2-40B4-BE49-F238E27FC236}">
                <a16:creationId xmlns:a16="http://schemas.microsoft.com/office/drawing/2014/main" id="{BB8F09BC-1128-F94F-B425-91A16B24494C}"/>
              </a:ext>
            </a:extLst>
          </p:cNvPr>
          <p:cNvSpPr/>
          <p:nvPr/>
        </p:nvSpPr>
        <p:spPr>
          <a:xfrm>
            <a:off x="800344" y="584262"/>
            <a:ext cx="5387372" cy="369332"/>
          </a:xfrm>
          <a:prstGeom prst="rect">
            <a:avLst/>
          </a:prstGeom>
        </p:spPr>
        <p:txBody>
          <a:bodyPr wrap="none">
            <a:spAutoFit/>
          </a:bodyPr>
          <a:lstStyle/>
          <a:p>
            <a:r>
              <a:rPr lang="fr-FR"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Valeur pronostique des lésions scannographiques (1)</a:t>
            </a:r>
            <a:r>
              <a:rPr lang="fr-FR" b="1" dirty="0">
                <a:latin typeface="Times New Roman" panose="02020603050405020304" pitchFamily="18" charset="0"/>
                <a:cs typeface="Times New Roman" panose="02020603050405020304" pitchFamily="18" charset="0"/>
              </a:rPr>
              <a:t> </a:t>
            </a:r>
          </a:p>
        </p:txBody>
      </p:sp>
      <p:graphicFrame>
        <p:nvGraphicFramePr>
          <p:cNvPr id="5" name="Tableau 4">
            <a:extLst>
              <a:ext uri="{FF2B5EF4-FFF2-40B4-BE49-F238E27FC236}">
                <a16:creationId xmlns:a16="http://schemas.microsoft.com/office/drawing/2014/main" id="{66FD973C-6BF4-E247-A650-AC1F42D0D856}"/>
              </a:ext>
            </a:extLst>
          </p:cNvPr>
          <p:cNvGraphicFramePr>
            <a:graphicFrameLocks noGrp="1"/>
          </p:cNvGraphicFramePr>
          <p:nvPr>
            <p:extLst>
              <p:ext uri="{D42A27DB-BD31-4B8C-83A1-F6EECF244321}">
                <p14:modId xmlns:p14="http://schemas.microsoft.com/office/powerpoint/2010/main" val="2868572831"/>
              </p:ext>
            </p:extLst>
          </p:nvPr>
        </p:nvGraphicFramePr>
        <p:xfrm>
          <a:off x="2032000" y="1016551"/>
          <a:ext cx="8128000" cy="370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976018374"/>
                    </a:ext>
                  </a:extLst>
                </a:gridCol>
              </a:tblGrid>
              <a:tr h="370840">
                <a:tc>
                  <a:txBody>
                    <a:bodyPr/>
                    <a:lstStyle/>
                    <a:p>
                      <a:pPr algn="ctr"/>
                      <a:r>
                        <a:rPr lang="fr-FR" dirty="0">
                          <a:solidFill>
                            <a:schemeClr val="bg1"/>
                          </a:solidFill>
                          <a:latin typeface="Times New Roman" panose="02020603050405020304" pitchFamily="18" charset="0"/>
                          <a:ea typeface="Times New Roman" panose="02020603050405020304" pitchFamily="18" charset="0"/>
                        </a:rPr>
                        <a:t>La nature des lésions scannographiques a une valeur pronostique bien établie</a:t>
                      </a:r>
                      <a:endParaRPr lang="fr-FR" dirty="0">
                        <a:solidFill>
                          <a:schemeClr val="bg1"/>
                        </a:solidFill>
                      </a:endParaRPr>
                    </a:p>
                  </a:txBody>
                  <a:tcPr/>
                </a:tc>
                <a:extLst>
                  <a:ext uri="{0D108BD9-81ED-4DB2-BD59-A6C34878D82A}">
                    <a16:rowId xmlns:a16="http://schemas.microsoft.com/office/drawing/2014/main" val="513098440"/>
                  </a:ext>
                </a:extLst>
              </a:tr>
            </a:tbl>
          </a:graphicData>
        </a:graphic>
      </p:graphicFrame>
      <p:sp>
        <p:nvSpPr>
          <p:cNvPr id="6" name="Rectangle 5">
            <a:extLst>
              <a:ext uri="{FF2B5EF4-FFF2-40B4-BE49-F238E27FC236}">
                <a16:creationId xmlns:a16="http://schemas.microsoft.com/office/drawing/2014/main" id="{E36FD3B3-1175-3241-B07B-CE6B9BF248EB}"/>
              </a:ext>
            </a:extLst>
          </p:cNvPr>
          <p:cNvSpPr/>
          <p:nvPr/>
        </p:nvSpPr>
        <p:spPr>
          <a:xfrm>
            <a:off x="1015999" y="1490600"/>
            <a:ext cx="10930577" cy="873509"/>
          </a:xfrm>
          <a:prstGeom prst="rect">
            <a:avLst/>
          </a:prstGeom>
        </p:spPr>
        <p:txBody>
          <a:bodyPr wrap="square">
            <a:spAutoFit/>
          </a:bodyPr>
          <a:lstStyle/>
          <a:p>
            <a:pPr algn="just">
              <a:lnSpc>
                <a:spcPct val="150000"/>
              </a:lnSpc>
              <a:spcAft>
                <a:spcPts val="0"/>
              </a:spcAft>
            </a:pPr>
            <a:r>
              <a:rPr lang="fr-FR" dirty="0">
                <a:solidFill>
                  <a:srgbClr val="000000"/>
                </a:solidFill>
                <a:latin typeface="Times New Roman" panose="02020603050405020304" pitchFamily="18" charset="0"/>
                <a:ea typeface="Times New Roman" panose="02020603050405020304" pitchFamily="18" charset="0"/>
              </a:rPr>
              <a:t>Plusieurs modèles pronostiques basés sur la classification CT-Scan ont été développés:</a:t>
            </a:r>
          </a:p>
          <a:p>
            <a:pPr marL="285750" indent="-285750" algn="just">
              <a:lnSpc>
                <a:spcPct val="150000"/>
              </a:lnSpc>
              <a:spcAft>
                <a:spcPts val="0"/>
              </a:spcAft>
              <a:buFont typeface="Wingdings" pitchFamily="2" charset="2"/>
              <a:buChar char="ü"/>
            </a:pPr>
            <a:r>
              <a:rPr lang="fr-FR" dirty="0">
                <a:solidFill>
                  <a:srgbClr val="000000"/>
                </a:solidFill>
                <a:latin typeface="Times New Roman" panose="02020603050405020304" pitchFamily="18" charset="0"/>
                <a:ea typeface="Times New Roman" panose="02020603050405020304" pitchFamily="18" charset="0"/>
              </a:rPr>
              <a:t> </a:t>
            </a:r>
            <a:r>
              <a:rPr lang="fr-FR" b="1" dirty="0">
                <a:solidFill>
                  <a:srgbClr val="0070C0"/>
                </a:solidFill>
                <a:latin typeface="Times New Roman" panose="02020603050405020304" pitchFamily="18" charset="0"/>
                <a:ea typeface="Times New Roman" panose="02020603050405020304" pitchFamily="18" charset="0"/>
              </a:rPr>
              <a:t>Classification de Marshall </a:t>
            </a:r>
            <a:r>
              <a:rPr lang="fr-FR" dirty="0">
                <a:latin typeface="Times New Roman" panose="02020603050405020304" pitchFamily="18" charset="0"/>
                <a:ea typeface="Times New Roman" panose="02020603050405020304" pitchFamily="18" charset="0"/>
              </a:rPr>
              <a:t>(1991)</a:t>
            </a:r>
            <a:r>
              <a:rPr lang="fr-FR" b="1" dirty="0">
                <a:solidFill>
                  <a:srgbClr val="0070C0"/>
                </a:solidFill>
                <a:latin typeface="Times New Roman" panose="02020603050405020304" pitchFamily="18" charset="0"/>
                <a:ea typeface="Times New Roman" panose="02020603050405020304" pitchFamily="18" charset="0"/>
              </a:rPr>
              <a:t> </a:t>
            </a:r>
            <a:r>
              <a:rPr lang="fr-FR" dirty="0">
                <a:solidFill>
                  <a:srgbClr val="000000"/>
                </a:solidFill>
                <a:latin typeface="Times New Roman" panose="02020603050405020304" pitchFamily="18" charset="0"/>
                <a:ea typeface="Times New Roman" panose="02020603050405020304" pitchFamily="18" charset="0"/>
              </a:rPr>
              <a:t>[113]:  utilise les données de la Trauma Coma Data Bank (TCDB)</a:t>
            </a:r>
            <a:endParaRPr lang="fr-FR" b="1" dirty="0">
              <a:solidFill>
                <a:srgbClr val="0070C0"/>
              </a:solidFill>
              <a:latin typeface="Times New Roman" panose="02020603050405020304" pitchFamily="18" charset="0"/>
              <a:ea typeface="Times New Roman" panose="02020603050405020304" pitchFamily="18" charset="0"/>
            </a:endParaRPr>
          </a:p>
        </p:txBody>
      </p:sp>
      <p:graphicFrame>
        <p:nvGraphicFramePr>
          <p:cNvPr id="8" name="Tableau 7">
            <a:extLst>
              <a:ext uri="{FF2B5EF4-FFF2-40B4-BE49-F238E27FC236}">
                <a16:creationId xmlns:a16="http://schemas.microsoft.com/office/drawing/2014/main" id="{857AE394-D012-C44A-911A-DA7E60D31D4D}"/>
              </a:ext>
            </a:extLst>
          </p:cNvPr>
          <p:cNvGraphicFramePr>
            <a:graphicFrameLocks noGrp="1"/>
          </p:cNvGraphicFramePr>
          <p:nvPr>
            <p:extLst>
              <p:ext uri="{D42A27DB-BD31-4B8C-83A1-F6EECF244321}">
                <p14:modId xmlns:p14="http://schemas.microsoft.com/office/powerpoint/2010/main" val="3109784884"/>
              </p:ext>
            </p:extLst>
          </p:nvPr>
        </p:nvGraphicFramePr>
        <p:xfrm>
          <a:off x="7398324" y="2481268"/>
          <a:ext cx="4546556" cy="3696013"/>
        </p:xfrm>
        <a:graphic>
          <a:graphicData uri="http://schemas.openxmlformats.org/drawingml/2006/table">
            <a:tbl>
              <a:tblPr firstRow="1" firstCol="1" bandRow="1">
                <a:tableStyleId>{5C22544A-7EE6-4342-B048-85BDC9FD1C3A}</a:tableStyleId>
              </a:tblPr>
              <a:tblGrid>
                <a:gridCol w="2273278">
                  <a:extLst>
                    <a:ext uri="{9D8B030D-6E8A-4147-A177-3AD203B41FA5}">
                      <a16:colId xmlns:a16="http://schemas.microsoft.com/office/drawing/2014/main" val="3579283971"/>
                    </a:ext>
                  </a:extLst>
                </a:gridCol>
                <a:gridCol w="2273278">
                  <a:extLst>
                    <a:ext uri="{9D8B030D-6E8A-4147-A177-3AD203B41FA5}">
                      <a16:colId xmlns:a16="http://schemas.microsoft.com/office/drawing/2014/main" val="2377656887"/>
                    </a:ext>
                  </a:extLst>
                </a:gridCol>
              </a:tblGrid>
              <a:tr h="276118">
                <a:tc gridSpan="2">
                  <a:txBody>
                    <a:bodyPr/>
                    <a:lstStyle/>
                    <a:p>
                      <a:pPr algn="ctr">
                        <a:lnSpc>
                          <a:spcPct val="150000"/>
                        </a:lnSpc>
                        <a:spcAft>
                          <a:spcPts val="0"/>
                        </a:spcAft>
                      </a:pPr>
                      <a:r>
                        <a:rPr lang="fr-FR" sz="900" dirty="0">
                          <a:effectLst/>
                          <a:latin typeface="Times New Roman" panose="02020603050405020304" pitchFamily="18" charset="0"/>
                          <a:cs typeface="Times New Roman" panose="02020603050405020304" pitchFamily="18" charset="0"/>
                        </a:rPr>
                        <a:t>Tableau XXXXXXIV - Classification du TCG selon les critères de Marshall (CT-Scan cérébral)</a:t>
                      </a:r>
                      <a:endParaRPr lang="fr-FR" sz="800" dirty="0">
                        <a:solidFill>
                          <a:srgbClr val="365F91"/>
                        </a:solidFill>
                        <a:effectLst/>
                        <a:latin typeface="Times New Roman" panose="02020603050405020304" pitchFamily="18" charset="0"/>
                        <a:cs typeface="Times New Roman" panose="02020603050405020304" pitchFamily="18" charset="0"/>
                      </a:endParaRPr>
                    </a:p>
                  </a:txBody>
                  <a:tcPr marL="51063" marR="51063" marT="0" marB="0"/>
                </a:tc>
                <a:tc hMerge="1">
                  <a:txBody>
                    <a:bodyPr/>
                    <a:lstStyle/>
                    <a:p>
                      <a:endParaRPr lang="fr-FR"/>
                    </a:p>
                  </a:txBody>
                  <a:tcPr/>
                </a:tc>
                <a:extLst>
                  <a:ext uri="{0D108BD9-81ED-4DB2-BD59-A6C34878D82A}">
                    <a16:rowId xmlns:a16="http://schemas.microsoft.com/office/drawing/2014/main" val="3938600039"/>
                  </a:ext>
                </a:extLst>
              </a:tr>
              <a:tr h="276118">
                <a:tc>
                  <a:txBody>
                    <a:bodyPr/>
                    <a:lstStyle/>
                    <a:p>
                      <a:pPr algn="just">
                        <a:lnSpc>
                          <a:spcPct val="150000"/>
                        </a:lnSpc>
                        <a:spcAft>
                          <a:spcPts val="0"/>
                        </a:spcAft>
                      </a:pPr>
                      <a:r>
                        <a:rPr lang="fr-FR" sz="900" dirty="0">
                          <a:effectLst/>
                          <a:latin typeface="Times New Roman" panose="02020603050405020304" pitchFamily="18" charset="0"/>
                          <a:cs typeface="Times New Roman" panose="02020603050405020304" pitchFamily="18" charset="0"/>
                        </a:rPr>
                        <a:t>Types de lésions </a:t>
                      </a:r>
                      <a:endParaRPr lang="fr-FR" sz="800" dirty="0">
                        <a:solidFill>
                          <a:srgbClr val="365F91"/>
                        </a:solidFill>
                        <a:effectLst/>
                        <a:latin typeface="Times New Roman" panose="02020603050405020304" pitchFamily="18" charset="0"/>
                        <a:cs typeface="Times New Roman" panose="02020603050405020304" pitchFamily="18" charset="0"/>
                      </a:endParaRPr>
                    </a:p>
                  </a:txBody>
                  <a:tcPr marL="51063" marR="51063" marT="0" marB="0"/>
                </a:tc>
                <a:tc>
                  <a:txBody>
                    <a:bodyPr/>
                    <a:lstStyle/>
                    <a:p>
                      <a:pPr algn="just">
                        <a:lnSpc>
                          <a:spcPct val="150000"/>
                        </a:lnSpc>
                        <a:spcAft>
                          <a:spcPts val="0"/>
                        </a:spcAft>
                      </a:pPr>
                      <a:r>
                        <a:rPr lang="fr-FR" sz="900">
                          <a:effectLst/>
                          <a:latin typeface="Times New Roman" panose="02020603050405020304" pitchFamily="18" charset="0"/>
                          <a:cs typeface="Times New Roman" panose="02020603050405020304" pitchFamily="18" charset="0"/>
                        </a:rPr>
                        <a:t>Définitions</a:t>
                      </a:r>
                      <a:endParaRPr lang="fr-FR" sz="800">
                        <a:solidFill>
                          <a:srgbClr val="365F91"/>
                        </a:solidFill>
                        <a:effectLst/>
                        <a:latin typeface="Times New Roman" panose="02020603050405020304" pitchFamily="18" charset="0"/>
                        <a:cs typeface="Times New Roman" panose="02020603050405020304" pitchFamily="18" charset="0"/>
                      </a:endParaRPr>
                    </a:p>
                  </a:txBody>
                  <a:tcPr marL="51063" marR="51063" marT="0" marB="0"/>
                </a:tc>
                <a:extLst>
                  <a:ext uri="{0D108BD9-81ED-4DB2-BD59-A6C34878D82A}">
                    <a16:rowId xmlns:a16="http://schemas.microsoft.com/office/drawing/2014/main" val="2331117336"/>
                  </a:ext>
                </a:extLst>
              </a:tr>
              <a:tr h="182408">
                <a:tc gridSpan="2">
                  <a:txBody>
                    <a:bodyPr/>
                    <a:lstStyle/>
                    <a:p>
                      <a:pPr algn="just">
                        <a:lnSpc>
                          <a:spcPct val="150000"/>
                        </a:lnSpc>
                        <a:spcAft>
                          <a:spcPts val="0"/>
                        </a:spcAft>
                      </a:pPr>
                      <a:r>
                        <a:rPr lang="fr-FR" sz="900" dirty="0">
                          <a:effectLst/>
                          <a:latin typeface="Times New Roman" panose="02020603050405020304" pitchFamily="18" charset="0"/>
                          <a:cs typeface="Times New Roman" panose="02020603050405020304" pitchFamily="18" charset="0"/>
                        </a:rPr>
                        <a:t>Lésion diffuse (œdème diffus) </a:t>
                      </a:r>
                      <a:endParaRPr lang="fr-FR" sz="800" dirty="0">
                        <a:solidFill>
                          <a:srgbClr val="365F91"/>
                        </a:solidFill>
                        <a:effectLst/>
                        <a:latin typeface="Times New Roman" panose="02020603050405020304" pitchFamily="18" charset="0"/>
                        <a:cs typeface="Times New Roman" panose="02020603050405020304" pitchFamily="18" charset="0"/>
                      </a:endParaRPr>
                    </a:p>
                  </a:txBody>
                  <a:tcPr marL="51063" marR="51063" marT="0" marB="0"/>
                </a:tc>
                <a:tc hMerge="1">
                  <a:txBody>
                    <a:bodyPr/>
                    <a:lstStyle/>
                    <a:p>
                      <a:endParaRPr lang="fr-FR"/>
                    </a:p>
                  </a:txBody>
                  <a:tcPr/>
                </a:tc>
                <a:extLst>
                  <a:ext uri="{0D108BD9-81ED-4DB2-BD59-A6C34878D82A}">
                    <a16:rowId xmlns:a16="http://schemas.microsoft.com/office/drawing/2014/main" val="70562854"/>
                  </a:ext>
                </a:extLst>
              </a:tr>
              <a:tr h="276118">
                <a:tc>
                  <a:txBody>
                    <a:bodyPr/>
                    <a:lstStyle/>
                    <a:p>
                      <a:pPr algn="just">
                        <a:lnSpc>
                          <a:spcPct val="150000"/>
                        </a:lnSpc>
                        <a:spcAft>
                          <a:spcPts val="0"/>
                        </a:spcAft>
                      </a:pPr>
                      <a:r>
                        <a:rPr lang="fr-FR" sz="900" dirty="0">
                          <a:effectLst/>
                          <a:latin typeface="Times New Roman" panose="02020603050405020304" pitchFamily="18" charset="0"/>
                          <a:cs typeface="Times New Roman" panose="02020603050405020304" pitchFamily="18" charset="0"/>
                        </a:rPr>
                        <a:t>Grade I (pas de lésion visible) </a:t>
                      </a:r>
                      <a:endParaRPr lang="fr-FR" sz="800" dirty="0">
                        <a:solidFill>
                          <a:srgbClr val="365F91"/>
                        </a:solidFill>
                        <a:effectLst/>
                        <a:latin typeface="Times New Roman" panose="02020603050405020304" pitchFamily="18" charset="0"/>
                        <a:cs typeface="Times New Roman" panose="02020603050405020304" pitchFamily="18" charset="0"/>
                      </a:endParaRPr>
                    </a:p>
                  </a:txBody>
                  <a:tcPr marL="51063" marR="51063" marT="0" marB="0"/>
                </a:tc>
                <a:tc>
                  <a:txBody>
                    <a:bodyPr/>
                    <a:lstStyle/>
                    <a:p>
                      <a:pPr algn="just">
                        <a:lnSpc>
                          <a:spcPct val="150000"/>
                        </a:lnSpc>
                        <a:spcAft>
                          <a:spcPts val="0"/>
                        </a:spcAft>
                      </a:pPr>
                      <a:r>
                        <a:rPr lang="fr-FR" sz="900">
                          <a:effectLst/>
                          <a:latin typeface="Times New Roman" panose="02020603050405020304" pitchFamily="18" charset="0"/>
                          <a:cs typeface="Times New Roman" panose="02020603050405020304" pitchFamily="18" charset="0"/>
                        </a:rPr>
                        <a:t>Pas de lésion visible au CT-scan cérébral </a:t>
                      </a:r>
                      <a:endParaRPr lang="fr-FR" sz="800">
                        <a:solidFill>
                          <a:srgbClr val="365F91"/>
                        </a:solidFill>
                        <a:effectLst/>
                        <a:latin typeface="Times New Roman" panose="02020603050405020304" pitchFamily="18" charset="0"/>
                        <a:cs typeface="Times New Roman" panose="02020603050405020304" pitchFamily="18" charset="0"/>
                      </a:endParaRPr>
                    </a:p>
                  </a:txBody>
                  <a:tcPr marL="51063" marR="51063" marT="0" marB="0"/>
                </a:tc>
                <a:extLst>
                  <a:ext uri="{0D108BD9-81ED-4DB2-BD59-A6C34878D82A}">
                    <a16:rowId xmlns:a16="http://schemas.microsoft.com/office/drawing/2014/main" val="2906367676"/>
                  </a:ext>
                </a:extLst>
              </a:tr>
              <a:tr h="590911">
                <a:tc>
                  <a:txBody>
                    <a:bodyPr/>
                    <a:lstStyle/>
                    <a:p>
                      <a:pPr algn="just">
                        <a:lnSpc>
                          <a:spcPct val="150000"/>
                        </a:lnSpc>
                        <a:spcAft>
                          <a:spcPts val="0"/>
                        </a:spcAft>
                      </a:pPr>
                      <a:r>
                        <a:rPr lang="fr-FR" sz="900" dirty="0">
                          <a:effectLst/>
                          <a:latin typeface="Times New Roman" panose="02020603050405020304" pitchFamily="18" charset="0"/>
                          <a:cs typeface="Times New Roman" panose="02020603050405020304" pitchFamily="18" charset="0"/>
                        </a:rPr>
                        <a:t>Grade II </a:t>
                      </a:r>
                      <a:endParaRPr lang="fr-FR" sz="800" dirty="0">
                        <a:solidFill>
                          <a:srgbClr val="365F91"/>
                        </a:solidFill>
                        <a:effectLst/>
                        <a:latin typeface="Times New Roman" panose="02020603050405020304" pitchFamily="18" charset="0"/>
                        <a:cs typeface="Times New Roman" panose="02020603050405020304" pitchFamily="18" charset="0"/>
                      </a:endParaRPr>
                    </a:p>
                  </a:txBody>
                  <a:tcPr marL="51063" marR="51063" marT="0" marB="0"/>
                </a:tc>
                <a:tc>
                  <a:txBody>
                    <a:bodyPr/>
                    <a:lstStyle/>
                    <a:p>
                      <a:pPr algn="just">
                        <a:lnSpc>
                          <a:spcPct val="150000"/>
                        </a:lnSpc>
                        <a:spcAft>
                          <a:spcPts val="0"/>
                        </a:spcAft>
                      </a:pPr>
                      <a:r>
                        <a:rPr lang="fr-FR" sz="900">
                          <a:effectLst/>
                          <a:latin typeface="Times New Roman" panose="02020603050405020304" pitchFamily="18" charset="0"/>
                          <a:cs typeface="Times New Roman" panose="02020603050405020304" pitchFamily="18" charset="0"/>
                        </a:rPr>
                        <a:t>Citernes de la base présentes + déplacement de la ligne médiane 0-5 mm + lésions/densités visibles de taille &lt; 25 ml/cm3 </a:t>
                      </a:r>
                      <a:endParaRPr lang="fr-FR" sz="800">
                        <a:solidFill>
                          <a:srgbClr val="365F91"/>
                        </a:solidFill>
                        <a:effectLst/>
                        <a:latin typeface="Times New Roman" panose="02020603050405020304" pitchFamily="18" charset="0"/>
                        <a:cs typeface="Times New Roman" panose="02020603050405020304" pitchFamily="18" charset="0"/>
                      </a:endParaRPr>
                    </a:p>
                  </a:txBody>
                  <a:tcPr marL="51063" marR="51063" marT="0" marB="0"/>
                </a:tc>
                <a:extLst>
                  <a:ext uri="{0D108BD9-81ED-4DB2-BD59-A6C34878D82A}">
                    <a16:rowId xmlns:a16="http://schemas.microsoft.com/office/drawing/2014/main" val="1439640672"/>
                  </a:ext>
                </a:extLst>
              </a:tr>
              <a:tr h="590911">
                <a:tc>
                  <a:txBody>
                    <a:bodyPr/>
                    <a:lstStyle/>
                    <a:p>
                      <a:pPr algn="just">
                        <a:lnSpc>
                          <a:spcPct val="150000"/>
                        </a:lnSpc>
                        <a:spcAft>
                          <a:spcPts val="0"/>
                        </a:spcAft>
                      </a:pPr>
                      <a:r>
                        <a:rPr lang="fr-FR" sz="900" dirty="0">
                          <a:effectLst/>
                          <a:latin typeface="Times New Roman" panose="02020603050405020304" pitchFamily="18" charset="0"/>
                          <a:cs typeface="Times New Roman" panose="02020603050405020304" pitchFamily="18" charset="0"/>
                        </a:rPr>
                        <a:t>Grade III (gonflement) </a:t>
                      </a:r>
                      <a:endParaRPr lang="fr-FR" sz="800" dirty="0">
                        <a:solidFill>
                          <a:srgbClr val="365F91"/>
                        </a:solidFill>
                        <a:effectLst/>
                        <a:latin typeface="Times New Roman" panose="02020603050405020304" pitchFamily="18" charset="0"/>
                        <a:cs typeface="Times New Roman" panose="02020603050405020304" pitchFamily="18" charset="0"/>
                      </a:endParaRPr>
                    </a:p>
                  </a:txBody>
                  <a:tcPr marL="51063" marR="51063" marT="0" marB="0"/>
                </a:tc>
                <a:tc>
                  <a:txBody>
                    <a:bodyPr/>
                    <a:lstStyle/>
                    <a:p>
                      <a:pPr algn="just">
                        <a:lnSpc>
                          <a:spcPct val="150000"/>
                        </a:lnSpc>
                        <a:spcAft>
                          <a:spcPts val="0"/>
                        </a:spcAft>
                      </a:pPr>
                      <a:r>
                        <a:rPr lang="fr-FR" sz="900">
                          <a:effectLst/>
                          <a:latin typeface="Times New Roman" panose="02020603050405020304" pitchFamily="18" charset="0"/>
                          <a:cs typeface="Times New Roman" panose="02020603050405020304" pitchFamily="18" charset="0"/>
                        </a:rPr>
                        <a:t>Citernes de la base comprimées ou absentes + déplacement de la ligne médiane 0-5 mm + lésions/densités visibles de taille &lt; 25 ml/cm3    </a:t>
                      </a:r>
                      <a:endParaRPr lang="fr-FR" sz="800">
                        <a:solidFill>
                          <a:srgbClr val="365F91"/>
                        </a:solidFill>
                        <a:effectLst/>
                        <a:latin typeface="Times New Roman" panose="02020603050405020304" pitchFamily="18" charset="0"/>
                        <a:cs typeface="Times New Roman" panose="02020603050405020304" pitchFamily="18" charset="0"/>
                      </a:endParaRPr>
                    </a:p>
                  </a:txBody>
                  <a:tcPr marL="51063" marR="51063" marT="0" marB="0"/>
                </a:tc>
                <a:extLst>
                  <a:ext uri="{0D108BD9-81ED-4DB2-BD59-A6C34878D82A}">
                    <a16:rowId xmlns:a16="http://schemas.microsoft.com/office/drawing/2014/main" val="3566411091"/>
                  </a:ext>
                </a:extLst>
              </a:tr>
              <a:tr h="386660">
                <a:tc>
                  <a:txBody>
                    <a:bodyPr/>
                    <a:lstStyle/>
                    <a:p>
                      <a:pPr algn="just">
                        <a:lnSpc>
                          <a:spcPct val="150000"/>
                        </a:lnSpc>
                        <a:spcAft>
                          <a:spcPts val="0"/>
                        </a:spcAft>
                      </a:pPr>
                      <a:r>
                        <a:rPr lang="fr-FR" sz="900" dirty="0">
                          <a:effectLst/>
                          <a:latin typeface="Times New Roman" panose="02020603050405020304" pitchFamily="18" charset="0"/>
                          <a:cs typeface="Times New Roman" panose="02020603050405020304" pitchFamily="18" charset="0"/>
                        </a:rPr>
                        <a:t>Grade IV (engagement) </a:t>
                      </a:r>
                      <a:endParaRPr lang="fr-FR" sz="800" dirty="0">
                        <a:solidFill>
                          <a:srgbClr val="365F91"/>
                        </a:solidFill>
                        <a:effectLst/>
                        <a:latin typeface="Times New Roman" panose="02020603050405020304" pitchFamily="18" charset="0"/>
                        <a:cs typeface="Times New Roman" panose="02020603050405020304" pitchFamily="18" charset="0"/>
                      </a:endParaRPr>
                    </a:p>
                  </a:txBody>
                  <a:tcPr marL="51063" marR="51063" marT="0" marB="0"/>
                </a:tc>
                <a:tc>
                  <a:txBody>
                    <a:bodyPr/>
                    <a:lstStyle/>
                    <a:p>
                      <a:pPr algn="just">
                        <a:lnSpc>
                          <a:spcPct val="150000"/>
                        </a:lnSpc>
                        <a:spcAft>
                          <a:spcPts val="0"/>
                        </a:spcAft>
                      </a:pPr>
                      <a:r>
                        <a:rPr lang="fr-FR" sz="900" dirty="0">
                          <a:effectLst/>
                          <a:latin typeface="Times New Roman" panose="02020603050405020304" pitchFamily="18" charset="0"/>
                          <a:cs typeface="Times New Roman" panose="02020603050405020304" pitchFamily="18" charset="0"/>
                        </a:rPr>
                        <a:t>Déplacement de la ligne médiane &gt; 5 mm +   lésions/densités visibles de taille &lt; 25 ml/cm3 </a:t>
                      </a:r>
                      <a:endParaRPr lang="fr-FR" sz="800" dirty="0">
                        <a:solidFill>
                          <a:srgbClr val="365F91"/>
                        </a:solidFill>
                        <a:effectLst/>
                        <a:latin typeface="Times New Roman" panose="02020603050405020304" pitchFamily="18" charset="0"/>
                        <a:cs typeface="Times New Roman" panose="02020603050405020304" pitchFamily="18" charset="0"/>
                      </a:endParaRPr>
                    </a:p>
                  </a:txBody>
                  <a:tcPr marL="51063" marR="51063" marT="0" marB="0"/>
                </a:tc>
                <a:extLst>
                  <a:ext uri="{0D108BD9-81ED-4DB2-BD59-A6C34878D82A}">
                    <a16:rowId xmlns:a16="http://schemas.microsoft.com/office/drawing/2014/main" val="160248320"/>
                  </a:ext>
                </a:extLst>
              </a:tr>
              <a:tr h="228837">
                <a:tc gridSpan="2">
                  <a:txBody>
                    <a:bodyPr/>
                    <a:lstStyle/>
                    <a:p>
                      <a:pPr algn="just">
                        <a:lnSpc>
                          <a:spcPct val="150000"/>
                        </a:lnSpc>
                        <a:spcAft>
                          <a:spcPts val="0"/>
                        </a:spcAft>
                      </a:pPr>
                      <a:r>
                        <a:rPr lang="fr-FR" sz="900" dirty="0">
                          <a:effectLst/>
                          <a:latin typeface="Times New Roman" panose="02020603050405020304" pitchFamily="18" charset="0"/>
                          <a:cs typeface="Times New Roman" panose="02020603050405020304" pitchFamily="18" charset="0"/>
                        </a:rPr>
                        <a:t>Lésion focale (hématome/contusion)</a:t>
                      </a:r>
                      <a:endParaRPr lang="fr-FR" sz="800" dirty="0">
                        <a:solidFill>
                          <a:srgbClr val="365F91"/>
                        </a:solidFill>
                        <a:effectLst/>
                        <a:latin typeface="Times New Roman" panose="02020603050405020304" pitchFamily="18" charset="0"/>
                        <a:cs typeface="Times New Roman" panose="02020603050405020304" pitchFamily="18" charset="0"/>
                      </a:endParaRPr>
                    </a:p>
                  </a:txBody>
                  <a:tcPr marL="51063" marR="51063" marT="0" marB="0"/>
                </a:tc>
                <a:tc hMerge="1">
                  <a:txBody>
                    <a:bodyPr/>
                    <a:lstStyle/>
                    <a:p>
                      <a:endParaRPr lang="fr-FR"/>
                    </a:p>
                  </a:txBody>
                  <a:tcPr/>
                </a:tc>
                <a:extLst>
                  <a:ext uri="{0D108BD9-81ED-4DB2-BD59-A6C34878D82A}">
                    <a16:rowId xmlns:a16="http://schemas.microsoft.com/office/drawing/2014/main" val="1583117729"/>
                  </a:ext>
                </a:extLst>
              </a:tr>
              <a:tr h="386660">
                <a:tc>
                  <a:txBody>
                    <a:bodyPr/>
                    <a:lstStyle/>
                    <a:p>
                      <a:pPr algn="just">
                        <a:lnSpc>
                          <a:spcPct val="150000"/>
                        </a:lnSpc>
                        <a:spcAft>
                          <a:spcPts val="0"/>
                        </a:spcAft>
                      </a:pPr>
                      <a:r>
                        <a:rPr lang="fr-FR" sz="900">
                          <a:effectLst/>
                          <a:latin typeface="Times New Roman" panose="02020603050405020304" pitchFamily="18" charset="0"/>
                          <a:cs typeface="Times New Roman" panose="02020603050405020304" pitchFamily="18" charset="0"/>
                        </a:rPr>
                        <a:t>Grade V (évacuée) </a:t>
                      </a:r>
                      <a:endParaRPr lang="fr-FR" sz="800">
                        <a:solidFill>
                          <a:srgbClr val="365F91"/>
                        </a:solidFill>
                        <a:effectLst/>
                        <a:latin typeface="Times New Roman" panose="02020603050405020304" pitchFamily="18" charset="0"/>
                        <a:cs typeface="Times New Roman" panose="02020603050405020304" pitchFamily="18" charset="0"/>
                      </a:endParaRPr>
                    </a:p>
                  </a:txBody>
                  <a:tcPr marL="51063" marR="51063" marT="0" marB="0"/>
                </a:tc>
                <a:tc>
                  <a:txBody>
                    <a:bodyPr/>
                    <a:lstStyle/>
                    <a:p>
                      <a:pPr algn="just">
                        <a:lnSpc>
                          <a:spcPct val="150000"/>
                        </a:lnSpc>
                        <a:spcAft>
                          <a:spcPts val="0"/>
                        </a:spcAft>
                      </a:pPr>
                      <a:r>
                        <a:rPr lang="fr-FR" sz="900" dirty="0">
                          <a:effectLst/>
                          <a:latin typeface="Times New Roman" panose="02020603050405020304" pitchFamily="18" charset="0"/>
                          <a:cs typeface="Times New Roman" panose="02020603050405020304" pitchFamily="18" charset="0"/>
                        </a:rPr>
                        <a:t>Présence de toute lésion focale de taille &gt; 25 ml/cm3, ayant été évacuée </a:t>
                      </a:r>
                      <a:endParaRPr lang="fr-FR" sz="800" dirty="0">
                        <a:solidFill>
                          <a:srgbClr val="365F91"/>
                        </a:solidFill>
                        <a:effectLst/>
                        <a:latin typeface="Times New Roman" panose="02020603050405020304" pitchFamily="18" charset="0"/>
                        <a:cs typeface="Times New Roman" panose="02020603050405020304" pitchFamily="18" charset="0"/>
                      </a:endParaRPr>
                    </a:p>
                  </a:txBody>
                  <a:tcPr marL="51063" marR="51063" marT="0" marB="0"/>
                </a:tc>
                <a:extLst>
                  <a:ext uri="{0D108BD9-81ED-4DB2-BD59-A6C34878D82A}">
                    <a16:rowId xmlns:a16="http://schemas.microsoft.com/office/drawing/2014/main" val="1919903279"/>
                  </a:ext>
                </a:extLst>
              </a:tr>
              <a:tr h="386660">
                <a:tc>
                  <a:txBody>
                    <a:bodyPr/>
                    <a:lstStyle/>
                    <a:p>
                      <a:pPr algn="just">
                        <a:lnSpc>
                          <a:spcPct val="150000"/>
                        </a:lnSpc>
                        <a:spcAft>
                          <a:spcPts val="0"/>
                        </a:spcAft>
                      </a:pPr>
                      <a:r>
                        <a:rPr lang="fr-FR" sz="900">
                          <a:effectLst/>
                          <a:latin typeface="Times New Roman" panose="02020603050405020304" pitchFamily="18" charset="0"/>
                          <a:cs typeface="Times New Roman" panose="02020603050405020304" pitchFamily="18" charset="0"/>
                        </a:rPr>
                        <a:t>Grade VI (non évacuée) </a:t>
                      </a:r>
                      <a:endParaRPr lang="fr-FR" sz="800">
                        <a:solidFill>
                          <a:srgbClr val="365F91"/>
                        </a:solidFill>
                        <a:effectLst/>
                        <a:latin typeface="Times New Roman" panose="02020603050405020304" pitchFamily="18" charset="0"/>
                        <a:cs typeface="Times New Roman" panose="02020603050405020304" pitchFamily="18" charset="0"/>
                      </a:endParaRPr>
                    </a:p>
                  </a:txBody>
                  <a:tcPr marL="51063" marR="51063" marT="0" marB="0"/>
                </a:tc>
                <a:tc>
                  <a:txBody>
                    <a:bodyPr/>
                    <a:lstStyle/>
                    <a:p>
                      <a:pPr algn="just">
                        <a:lnSpc>
                          <a:spcPct val="150000"/>
                        </a:lnSpc>
                        <a:spcAft>
                          <a:spcPts val="0"/>
                        </a:spcAft>
                      </a:pPr>
                      <a:r>
                        <a:rPr lang="fr-FR" sz="900" dirty="0">
                          <a:effectLst/>
                          <a:latin typeface="Times New Roman" panose="02020603050405020304" pitchFamily="18" charset="0"/>
                          <a:cs typeface="Times New Roman" panose="02020603050405020304" pitchFamily="18" charset="0"/>
                        </a:rPr>
                        <a:t>Présence de toute lésion focale de taille &gt; 25 ml/cm3, non évacuée </a:t>
                      </a:r>
                      <a:endParaRPr lang="fr-FR" sz="800" dirty="0">
                        <a:solidFill>
                          <a:srgbClr val="365F91"/>
                        </a:solidFill>
                        <a:effectLst/>
                        <a:latin typeface="Times New Roman" panose="02020603050405020304" pitchFamily="18" charset="0"/>
                        <a:cs typeface="Times New Roman" panose="02020603050405020304" pitchFamily="18" charset="0"/>
                      </a:endParaRPr>
                    </a:p>
                  </a:txBody>
                  <a:tcPr marL="51063" marR="51063" marT="0" marB="0"/>
                </a:tc>
                <a:extLst>
                  <a:ext uri="{0D108BD9-81ED-4DB2-BD59-A6C34878D82A}">
                    <a16:rowId xmlns:a16="http://schemas.microsoft.com/office/drawing/2014/main" val="772741833"/>
                  </a:ext>
                </a:extLst>
              </a:tr>
            </a:tbl>
          </a:graphicData>
        </a:graphic>
      </p:graphicFrame>
      <p:sp>
        <p:nvSpPr>
          <p:cNvPr id="9" name="Rectangle 8">
            <a:extLst>
              <a:ext uri="{FF2B5EF4-FFF2-40B4-BE49-F238E27FC236}">
                <a16:creationId xmlns:a16="http://schemas.microsoft.com/office/drawing/2014/main" id="{AD7F3441-9535-5845-A020-7D7C0A507C09}"/>
              </a:ext>
            </a:extLst>
          </p:cNvPr>
          <p:cNvSpPr/>
          <p:nvPr/>
        </p:nvSpPr>
        <p:spPr>
          <a:xfrm>
            <a:off x="934193" y="2761587"/>
            <a:ext cx="6096000" cy="1477328"/>
          </a:xfrm>
          <a:prstGeom prst="rect">
            <a:avLst/>
          </a:prstGeom>
        </p:spPr>
        <p:txBody>
          <a:bodyPr>
            <a:spAutoFit/>
          </a:bodyPr>
          <a:lstStyle/>
          <a:p>
            <a:pPr marL="285750" indent="-285750">
              <a:buFont typeface="Wingdings" pitchFamily="2" charset="2"/>
              <a:buChar char="ü"/>
            </a:pPr>
            <a:r>
              <a:rPr lang="fr-FR" b="1" dirty="0">
                <a:solidFill>
                  <a:srgbClr val="0070C0"/>
                </a:solidFill>
                <a:latin typeface="Times New Roman" panose="02020603050405020304" pitchFamily="18" charset="0"/>
                <a:ea typeface="Calibri" panose="020F0502020204030204" pitchFamily="34" charset="0"/>
              </a:rPr>
              <a:t>Maas AI </a:t>
            </a:r>
            <a:r>
              <a:rPr lang="fr-FR" dirty="0">
                <a:solidFill>
                  <a:srgbClr val="000000"/>
                </a:solidFill>
                <a:latin typeface="Times New Roman" panose="02020603050405020304" pitchFamily="18" charset="0"/>
                <a:ea typeface="Calibri" panose="020F0502020204030204" pitchFamily="34" charset="0"/>
              </a:rPr>
              <a:t>(2007) </a:t>
            </a:r>
            <a:r>
              <a:rPr lang="fr-FR" dirty="0">
                <a:solidFill>
                  <a:srgbClr val="000000"/>
                </a:solidFill>
                <a:latin typeface="Times New Roman" panose="02020603050405020304" pitchFamily="18" charset="0"/>
                <a:ea typeface="Times New Roman" panose="02020603050405020304" pitchFamily="18" charset="0"/>
              </a:rPr>
              <a:t>[114]:</a:t>
            </a:r>
            <a:r>
              <a:rPr lang="fr-FR" dirty="0"/>
              <a:t> </a:t>
            </a:r>
            <a:r>
              <a:rPr lang="fr-FR" dirty="0">
                <a:solidFill>
                  <a:srgbClr val="000000"/>
                </a:solidFill>
                <a:latin typeface="Times New Roman" panose="02020603050405020304" pitchFamily="18" charset="0"/>
                <a:ea typeface="Times New Roman" panose="02020603050405020304" pitchFamily="18" charset="0"/>
              </a:rPr>
              <a:t>classifications CT III et IV sont grevées d’une mortalité importante (respectivement 29% et 44%), tandis que les classifications CT I ou II étaient plus fréquemment associées à une issue favorable (mortalité respectivement de 6,4% et 11%)</a:t>
            </a:r>
            <a:endParaRPr lang="fr-FR" dirty="0"/>
          </a:p>
        </p:txBody>
      </p:sp>
      <p:sp>
        <p:nvSpPr>
          <p:cNvPr id="10" name="Rectangle 9">
            <a:extLst>
              <a:ext uri="{FF2B5EF4-FFF2-40B4-BE49-F238E27FC236}">
                <a16:creationId xmlns:a16="http://schemas.microsoft.com/office/drawing/2014/main" id="{170C0F25-C06C-8F43-AB20-B6799F35C5BB}"/>
              </a:ext>
            </a:extLst>
          </p:cNvPr>
          <p:cNvSpPr/>
          <p:nvPr/>
        </p:nvSpPr>
        <p:spPr>
          <a:xfrm>
            <a:off x="968500" y="4405921"/>
            <a:ext cx="6287326" cy="2169825"/>
          </a:xfrm>
          <a:prstGeom prst="rect">
            <a:avLst/>
          </a:prstGeom>
        </p:spPr>
        <p:txBody>
          <a:bodyPr wrap="square">
            <a:spAutoFit/>
          </a:bodyPr>
          <a:lstStyle/>
          <a:p>
            <a:pPr algn="just">
              <a:lnSpc>
                <a:spcPct val="150000"/>
              </a:lnSpc>
              <a:spcAft>
                <a:spcPts val="0"/>
              </a:spcAft>
            </a:pPr>
            <a:r>
              <a:rPr lang="fr-FR" b="1" dirty="0">
                <a:solidFill>
                  <a:srgbClr val="00B050"/>
                </a:solidFill>
                <a:latin typeface="Times New Roman" panose="02020603050405020304" pitchFamily="18" charset="0"/>
                <a:ea typeface="Calibri" panose="020F0502020204030204" pitchFamily="34" charset="0"/>
              </a:rPr>
              <a:t>Limites de la classification Marshall: </a:t>
            </a:r>
          </a:p>
          <a:p>
            <a:pPr marL="285750" indent="-285750" algn="just">
              <a:spcAft>
                <a:spcPts val="0"/>
              </a:spcAft>
              <a:buFont typeface="Wingdings" pitchFamily="2" charset="2"/>
              <a:buChar char="§"/>
            </a:pPr>
            <a:r>
              <a:rPr lang="fr-FR" dirty="0">
                <a:solidFill>
                  <a:srgbClr val="000000"/>
                </a:solidFill>
                <a:latin typeface="Times New Roman" panose="02020603050405020304" pitchFamily="18" charset="0"/>
                <a:ea typeface="Calibri" panose="020F0502020204030204" pitchFamily="34" charset="0"/>
              </a:rPr>
              <a:t>variabilité inter observateurs [115] </a:t>
            </a:r>
          </a:p>
          <a:p>
            <a:pPr marL="285750" indent="-285750" algn="just">
              <a:spcAft>
                <a:spcPts val="0"/>
              </a:spcAft>
              <a:buFont typeface="Wingdings" pitchFamily="2" charset="2"/>
              <a:buChar char="§"/>
            </a:pPr>
            <a:r>
              <a:rPr lang="fr-FR" dirty="0">
                <a:solidFill>
                  <a:srgbClr val="000000"/>
                </a:solidFill>
                <a:latin typeface="Times New Roman" panose="02020603050405020304" pitchFamily="18" charset="0"/>
                <a:ea typeface="Calibri" panose="020F0502020204030204" pitchFamily="34" charset="0"/>
              </a:rPr>
              <a:t>nécessité d’une lecture rétrospective pour définir une lésion de masse comme évacuée ou non [116] </a:t>
            </a:r>
          </a:p>
          <a:p>
            <a:pPr marL="285750" indent="-285750" algn="just">
              <a:spcAft>
                <a:spcPts val="0"/>
              </a:spcAft>
              <a:buFont typeface="Wingdings" pitchFamily="2" charset="2"/>
              <a:buChar char="§"/>
            </a:pPr>
            <a:r>
              <a:rPr lang="fr-FR" dirty="0">
                <a:solidFill>
                  <a:srgbClr val="000000"/>
                </a:solidFill>
                <a:latin typeface="Times New Roman" panose="02020603050405020304" pitchFamily="18" charset="0"/>
                <a:ea typeface="Calibri" panose="020F0502020204030204" pitchFamily="34" charset="0"/>
              </a:rPr>
              <a:t>imprécision de la mesure des volumes de masse [116]. </a:t>
            </a:r>
          </a:p>
          <a:p>
            <a:pPr marL="285750" indent="-285750" algn="just">
              <a:spcAft>
                <a:spcPts val="0"/>
              </a:spcAft>
              <a:buFont typeface="Wingdings" pitchFamily="2" charset="2"/>
              <a:buChar char="§"/>
            </a:pPr>
            <a:r>
              <a:rPr lang="fr-FR" dirty="0">
                <a:solidFill>
                  <a:srgbClr val="000000"/>
                </a:solidFill>
                <a:latin typeface="Times New Roman" panose="02020603050405020304" pitchFamily="18" charset="0"/>
                <a:ea typeface="Calibri" panose="020F0502020204030204" pitchFamily="34" charset="0"/>
              </a:rPr>
              <a:t>en analyse multivariée, la classification Marshall ne représente pas un facteur prédictif indépendant de mortalité [117].</a:t>
            </a:r>
            <a:endParaRPr lang="fr-FR" dirty="0">
              <a:effectLst/>
            </a:endParaRPr>
          </a:p>
        </p:txBody>
      </p:sp>
    </p:spTree>
    <p:extLst>
      <p:ext uri="{BB962C8B-B14F-4D97-AF65-F5344CB8AC3E}">
        <p14:creationId xmlns:p14="http://schemas.microsoft.com/office/powerpoint/2010/main" val="31178796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5A0B7B-E5F7-3E43-919A-AA1630A3104A}"/>
              </a:ext>
            </a:extLst>
          </p:cNvPr>
          <p:cNvSpPr/>
          <p:nvPr/>
        </p:nvSpPr>
        <p:spPr>
          <a:xfrm>
            <a:off x="902525" y="1413336"/>
            <a:ext cx="11289475" cy="3366306"/>
          </a:xfrm>
          <a:prstGeom prst="rect">
            <a:avLst/>
          </a:prstGeom>
        </p:spPr>
        <p:txBody>
          <a:bodyPr wrap="square">
            <a:spAutoFit/>
          </a:bodyPr>
          <a:lstStyle/>
          <a:p>
            <a:pPr algn="just">
              <a:lnSpc>
                <a:spcPct val="150000"/>
              </a:lnSpc>
            </a:pPr>
            <a:r>
              <a:rPr lang="fr-FR" b="1" dirty="0">
                <a:solidFill>
                  <a:srgbClr val="00B050"/>
                </a:solidFill>
                <a:latin typeface="Times New Roman" panose="02020603050405020304" pitchFamily="18" charset="0"/>
                <a:cs typeface="Times New Roman" panose="02020603050405020304" pitchFamily="18" charset="0"/>
              </a:rPr>
              <a:t>Pour améliorer sa précision pronostique, certains chercheurs lui ont associé d’autres lésions scannographiques: </a:t>
            </a:r>
          </a:p>
          <a:p>
            <a:pPr marL="285750" indent="-285750" algn="just">
              <a:lnSpc>
                <a:spcPct val="150000"/>
              </a:lnSpc>
              <a:buFont typeface="Wingdings" pitchFamily="2" charset="2"/>
              <a:buChar char="ü"/>
            </a:pPr>
            <a:r>
              <a:rPr lang="fr-FR" b="1" dirty="0">
                <a:solidFill>
                  <a:srgbClr val="0070C0"/>
                </a:solidFill>
                <a:latin typeface="Times New Roman" panose="02020603050405020304" pitchFamily="18" charset="0"/>
                <a:cs typeface="Times New Roman" panose="02020603050405020304" pitchFamily="18" charset="0"/>
              </a:rPr>
              <a:t>Score de Rotterdam</a:t>
            </a:r>
            <a:r>
              <a:rPr lang="fr-FR" dirty="0">
                <a:latin typeface="Times New Roman" panose="02020603050405020304" pitchFamily="18" charset="0"/>
                <a:cs typeface="Times New Roman" panose="02020603050405020304" pitchFamily="18" charset="0"/>
              </a:rPr>
              <a:t>, publié par Maas Air en 2005, lui rajoute l’HIV, l’HSA [118]</a:t>
            </a:r>
            <a:endParaRPr lang="fr-FR" b="1" dirty="0">
              <a:solidFill>
                <a:srgbClr val="0070C0"/>
              </a:solidFill>
              <a:latin typeface="Times New Roman" panose="02020603050405020304" pitchFamily="18" charset="0"/>
              <a:ea typeface="Times New Roman" panose="02020603050405020304" pitchFamily="18" charset="0"/>
            </a:endParaRPr>
          </a:p>
          <a:p>
            <a:pPr marL="285750" indent="-285750" algn="just">
              <a:lnSpc>
                <a:spcPct val="150000"/>
              </a:lnSpc>
              <a:spcAft>
                <a:spcPts val="0"/>
              </a:spcAft>
              <a:buFont typeface="Wingdings" pitchFamily="2" charset="2"/>
              <a:buChar char="ü"/>
            </a:pPr>
            <a:endParaRPr lang="fr-FR" b="1" dirty="0">
              <a:solidFill>
                <a:srgbClr val="0070C0"/>
              </a:solidFill>
              <a:latin typeface="Times New Roman" panose="02020603050405020304" pitchFamily="18" charset="0"/>
              <a:ea typeface="Times New Roman" panose="02020603050405020304" pitchFamily="18" charset="0"/>
            </a:endParaRPr>
          </a:p>
          <a:p>
            <a:pPr marL="285750" indent="-285750" algn="just">
              <a:lnSpc>
                <a:spcPct val="150000"/>
              </a:lnSpc>
              <a:spcAft>
                <a:spcPts val="0"/>
              </a:spcAft>
              <a:buFont typeface="Wingdings" pitchFamily="2" charset="2"/>
              <a:buChar char="ü"/>
            </a:pPr>
            <a:r>
              <a:rPr lang="fr-FR" b="1" dirty="0">
                <a:solidFill>
                  <a:srgbClr val="0070C0"/>
                </a:solidFill>
                <a:latin typeface="Times New Roman" panose="02020603050405020304" pitchFamily="18" charset="0"/>
                <a:ea typeface="Times New Roman" panose="02020603050405020304" pitchFamily="18" charset="0"/>
              </a:rPr>
              <a:t>Modèle pronostique de </a:t>
            </a:r>
            <a:r>
              <a:rPr lang="fr-FR" b="1" dirty="0">
                <a:solidFill>
                  <a:srgbClr val="0070C0"/>
                </a:solidFill>
                <a:latin typeface="Times New Roman" panose="02020603050405020304" pitchFamily="18" charset="0"/>
                <a:ea typeface="Calibri" panose="020F0502020204030204" pitchFamily="34" charset="0"/>
              </a:rPr>
              <a:t>l’étude CRASH </a:t>
            </a:r>
            <a:r>
              <a:rPr lang="fr-FR" dirty="0">
                <a:solidFill>
                  <a:srgbClr val="000000"/>
                </a:solidFill>
                <a:latin typeface="Times New Roman" panose="02020603050405020304" pitchFamily="18" charset="0"/>
                <a:ea typeface="Calibri" panose="020F0502020204030204" pitchFamily="34" charset="0"/>
              </a:rPr>
              <a:t>[81] :  modèle de base (âge, GCS, et réactivité pupillaire) + lésions TDM (contusions, obstruction du 3ème ventricule (ou compression des citernes), déviation de la ligne médiane, HSA et HIP non évacué): </a:t>
            </a:r>
          </a:p>
          <a:p>
            <a:pPr marL="285750" indent="-285750" algn="just">
              <a:lnSpc>
                <a:spcPct val="150000"/>
              </a:lnSpc>
              <a:spcAft>
                <a:spcPts val="0"/>
              </a:spcAft>
              <a:buFont typeface="Wingdings" pitchFamily="2" charset="2"/>
              <a:buChar char="§"/>
            </a:pPr>
            <a:r>
              <a:rPr lang="fr-FR" dirty="0">
                <a:solidFill>
                  <a:srgbClr val="000000"/>
                </a:solidFill>
                <a:latin typeface="Times New Roman" panose="02020603050405020304" pitchFamily="18" charset="0"/>
                <a:ea typeface="Calibri" panose="020F0502020204030204" pitchFamily="34" charset="0"/>
              </a:rPr>
              <a:t>L’obstruction du V3 (ou effacement des citernes) + déviation de la ligne médiane = facteurs prédictifs de mortalité à 14 jours les plus importants, suivis de l’</a:t>
            </a:r>
            <a:r>
              <a:rPr lang="fr-FR" dirty="0" err="1">
                <a:solidFill>
                  <a:srgbClr val="000000"/>
                </a:solidFill>
                <a:latin typeface="Times New Roman" panose="02020603050405020304" pitchFamily="18" charset="0"/>
                <a:ea typeface="Calibri" panose="020F0502020204030204" pitchFamily="34" charset="0"/>
              </a:rPr>
              <a:t>HSAt</a:t>
            </a:r>
            <a:r>
              <a:rPr lang="fr-FR" dirty="0">
                <a:solidFill>
                  <a:srgbClr val="000000"/>
                </a:solidFill>
                <a:latin typeface="Times New Roman" panose="02020603050405020304" pitchFamily="18" charset="0"/>
                <a:ea typeface="Calibri" panose="020F0502020204030204" pitchFamily="34" charset="0"/>
              </a:rPr>
              <a:t> et des contusions</a:t>
            </a:r>
            <a:endParaRPr lang="fr-FR" dirty="0"/>
          </a:p>
        </p:txBody>
      </p:sp>
      <p:sp>
        <p:nvSpPr>
          <p:cNvPr id="3" name="Titre 1">
            <a:extLst>
              <a:ext uri="{FF2B5EF4-FFF2-40B4-BE49-F238E27FC236}">
                <a16:creationId xmlns:a16="http://schemas.microsoft.com/office/drawing/2014/main" id="{0608E5ED-0142-6F4D-AACF-E28F1CE920F3}"/>
              </a:ext>
            </a:extLst>
          </p:cNvPr>
          <p:cNvSpPr txBox="1">
            <a:spLocks/>
          </p:cNvSpPr>
          <p:nvPr/>
        </p:nvSpPr>
        <p:spPr>
          <a:xfrm>
            <a:off x="1371600" y="68283"/>
            <a:ext cx="9601200" cy="442356"/>
          </a:xfrm>
          <a:prstGeom prst="rect">
            <a:avLst/>
          </a:prstGeom>
        </p:spPr>
        <p:txBody>
          <a:bodyPr>
            <a:normAutofit fontScale="97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fr-FR" sz="2800" b="1" dirty="0">
                <a:solidFill>
                  <a:srgbClr val="FF0000"/>
                </a:solidFill>
                <a:latin typeface="Times New Roman" panose="02020603050405020304" pitchFamily="18" charset="0"/>
                <a:cs typeface="Times New Roman" panose="02020603050405020304" pitchFamily="18" charset="0"/>
              </a:rPr>
              <a:t>I-Caractéristiques de la cohorte et valeur pronostique</a:t>
            </a:r>
          </a:p>
        </p:txBody>
      </p:sp>
      <p:sp>
        <p:nvSpPr>
          <p:cNvPr id="4" name="Rectangle 3">
            <a:extLst>
              <a:ext uri="{FF2B5EF4-FFF2-40B4-BE49-F238E27FC236}">
                <a16:creationId xmlns:a16="http://schemas.microsoft.com/office/drawing/2014/main" id="{AAFAA89F-7A1B-4545-92F1-F78EE667C3D8}"/>
              </a:ext>
            </a:extLst>
          </p:cNvPr>
          <p:cNvSpPr/>
          <p:nvPr/>
        </p:nvSpPr>
        <p:spPr>
          <a:xfrm>
            <a:off x="800344" y="584262"/>
            <a:ext cx="5387372" cy="369332"/>
          </a:xfrm>
          <a:prstGeom prst="rect">
            <a:avLst/>
          </a:prstGeom>
        </p:spPr>
        <p:txBody>
          <a:bodyPr wrap="none">
            <a:spAutoFit/>
          </a:bodyPr>
          <a:lstStyle/>
          <a:p>
            <a:r>
              <a:rPr lang="fr-FR"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Valeur pronostique des lésions scannographiques (2)</a:t>
            </a:r>
            <a:r>
              <a:rPr lang="fr-FR"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87567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90">
          <a:fgClr>
            <a:schemeClr val="bg2"/>
          </a:fgClr>
          <a:bgClr>
            <a:schemeClr val="bg1"/>
          </a:bgClr>
        </a:patt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5BC8A0F-C1A6-F449-8DB4-DF956B0FF1CA}"/>
              </a:ext>
            </a:extLst>
          </p:cNvPr>
          <p:cNvSpPr>
            <a:spLocks noGrp="1"/>
          </p:cNvSpPr>
          <p:nvPr>
            <p:ph idx="1"/>
          </p:nvPr>
        </p:nvSpPr>
        <p:spPr>
          <a:xfrm>
            <a:off x="1012317" y="736091"/>
            <a:ext cx="10728000" cy="5621847"/>
          </a:xfrm>
        </p:spPr>
        <p:txBody>
          <a:bodyPr>
            <a:normAutofit fontScale="92500" lnSpcReduction="10000"/>
          </a:bodyPr>
          <a:lstStyle/>
          <a:p>
            <a:pPr>
              <a:buFont typeface="Wingdings" pitchFamily="2" charset="2"/>
              <a:buChar char="q"/>
            </a:pPr>
            <a:r>
              <a:rPr lang="fr-FR" sz="2800" b="1" dirty="0">
                <a:solidFill>
                  <a:srgbClr val="FF0000"/>
                </a:solidFill>
                <a:latin typeface="Times New Roman" panose="02020603050405020304" pitchFamily="18" charset="0"/>
                <a:cs typeface="Times New Roman" panose="02020603050405020304" pitchFamily="18" charset="0"/>
              </a:rPr>
              <a:t>Questions de recherche</a:t>
            </a:r>
          </a:p>
          <a:p>
            <a:pPr marL="0" indent="0">
              <a:buNone/>
            </a:pPr>
            <a:r>
              <a:rPr lang="fr-FR" sz="2800" dirty="0">
                <a:latin typeface="Times New Roman" panose="02020603050405020304" pitchFamily="18" charset="0"/>
                <a:cs typeface="Times New Roman" panose="02020603050405020304" pitchFamily="18" charset="0"/>
              </a:rPr>
              <a:t>1- l’hyperglycémie de stress initiale est-elle associée à la gravité du tableau clinique ?  </a:t>
            </a:r>
            <a:endParaRPr lang="fr-FR" sz="7200" dirty="0">
              <a:latin typeface="Times New Roman" panose="02020603050405020304" pitchFamily="18" charset="0"/>
              <a:cs typeface="Times New Roman" panose="02020603050405020304" pitchFamily="18" charset="0"/>
            </a:endParaRPr>
          </a:p>
          <a:p>
            <a:pPr marL="0" indent="0">
              <a:buNone/>
            </a:pPr>
            <a:r>
              <a:rPr lang="fr-FR" sz="2800" dirty="0">
                <a:latin typeface="Times New Roman" panose="02020603050405020304" pitchFamily="18" charset="0"/>
                <a:cs typeface="Times New Roman" panose="02020603050405020304" pitchFamily="18" charset="0"/>
              </a:rPr>
              <a:t>2-</a:t>
            </a:r>
            <a:r>
              <a:rPr lang="fr-FR" sz="2800" i="1" dirty="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l’hyperglycémie de stress constitue-t-elle un facteur de surmortalité et de morbidité surajoutée chez le traumatisé crânien grave ? </a:t>
            </a:r>
            <a:endParaRPr lang="fr-FR" sz="7200" dirty="0">
              <a:latin typeface="Times New Roman" panose="02020603050405020304" pitchFamily="18" charset="0"/>
              <a:cs typeface="Times New Roman" panose="02020603050405020304" pitchFamily="18" charset="0"/>
            </a:endParaRPr>
          </a:p>
          <a:p>
            <a:pPr marL="0" indent="0">
              <a:buNone/>
            </a:pPr>
            <a:r>
              <a:rPr lang="fr-FR" sz="2800" dirty="0">
                <a:latin typeface="Times New Roman" panose="02020603050405020304" pitchFamily="18" charset="0"/>
                <a:cs typeface="Times New Roman" panose="02020603050405020304" pitchFamily="18" charset="0"/>
              </a:rPr>
              <a:t>3- Quel est le niveau de glycémie initiale qui influence le plus le devenir immédiat des traumatisés crâniens graves ?  </a:t>
            </a:r>
            <a:endParaRPr lang="fr-FR" sz="7200" dirty="0">
              <a:latin typeface="Times New Roman" panose="02020603050405020304" pitchFamily="18" charset="0"/>
              <a:cs typeface="Times New Roman" panose="02020603050405020304" pitchFamily="18" charset="0"/>
            </a:endParaRPr>
          </a:p>
          <a:p>
            <a:pPr marL="0" indent="0">
              <a:buNone/>
            </a:pPr>
            <a:r>
              <a:rPr lang="fr-FR" sz="2800" dirty="0">
                <a:latin typeface="Times New Roman" panose="02020603050405020304" pitchFamily="18" charset="0"/>
                <a:cs typeface="Times New Roman" panose="02020603050405020304" pitchFamily="18" charset="0"/>
              </a:rPr>
              <a:t>4- L’hyperglycémie de stress est-elle un facteur de mortalité indépendant ?</a:t>
            </a:r>
            <a:endParaRPr lang="fr-FR" sz="7200" b="1" dirty="0">
              <a:solidFill>
                <a:srgbClr val="FF0000"/>
              </a:solidFill>
              <a:latin typeface="Times New Roman" panose="02020603050405020304" pitchFamily="18" charset="0"/>
              <a:cs typeface="Times New Roman" panose="02020603050405020304" pitchFamily="18" charset="0"/>
            </a:endParaRPr>
          </a:p>
          <a:p>
            <a:pPr marL="0" indent="0">
              <a:buNone/>
            </a:pPr>
            <a:endParaRPr lang="fr-FR" b="1" dirty="0">
              <a:solidFill>
                <a:srgbClr val="FF0000"/>
              </a:solidFill>
              <a:latin typeface="Times New Roman" panose="02020603050405020304" pitchFamily="18" charset="0"/>
              <a:cs typeface="Times New Roman" panose="02020603050405020304" pitchFamily="18" charset="0"/>
            </a:endParaRPr>
          </a:p>
          <a:p>
            <a:pPr>
              <a:buFont typeface="Wingdings" pitchFamily="2" charset="2"/>
              <a:buChar char="q"/>
            </a:pPr>
            <a:r>
              <a:rPr lang="fr-FR" sz="2800" b="1" dirty="0">
                <a:solidFill>
                  <a:srgbClr val="FF0000"/>
                </a:solidFill>
                <a:latin typeface="Times New Roman" panose="02020603050405020304" pitchFamily="18" charset="0"/>
                <a:cs typeface="Times New Roman" panose="02020603050405020304" pitchFamily="18" charset="0"/>
              </a:rPr>
              <a:t>Critères de jugements</a:t>
            </a:r>
            <a:endParaRPr lang="fr-FR" sz="1400" b="1" dirty="0">
              <a:solidFill>
                <a:srgbClr val="FF0000"/>
              </a:solidFill>
              <a:latin typeface="Times New Roman" panose="02020603050405020304" pitchFamily="18" charset="0"/>
              <a:cs typeface="Times New Roman" panose="02020603050405020304" pitchFamily="18" charset="0"/>
            </a:endParaRPr>
          </a:p>
          <a:p>
            <a:pPr marL="0" lvl="0" indent="0">
              <a:buNone/>
            </a:pPr>
            <a:r>
              <a:rPr lang="fr-FR" sz="2800" b="1" dirty="0">
                <a:latin typeface="Times New Roman" panose="02020603050405020304" pitchFamily="18" charset="0"/>
                <a:cs typeface="Times New Roman" panose="02020603050405020304" pitchFamily="18" charset="0"/>
              </a:rPr>
              <a:t>Critère principal</a:t>
            </a:r>
            <a:r>
              <a:rPr lang="fr-FR" sz="2800" dirty="0">
                <a:latin typeface="Times New Roman" panose="02020603050405020304" pitchFamily="18" charset="0"/>
                <a:cs typeface="Times New Roman" panose="02020603050405020304" pitchFamily="18" charset="0"/>
              </a:rPr>
              <a:t>: taux de mortalité en réanimation </a:t>
            </a:r>
          </a:p>
          <a:p>
            <a:pPr marL="0" lvl="0" indent="0">
              <a:buNone/>
            </a:pPr>
            <a:r>
              <a:rPr lang="fr-FR" sz="2800" b="1" dirty="0">
                <a:latin typeface="Times New Roman" panose="02020603050405020304" pitchFamily="18" charset="0"/>
                <a:cs typeface="Times New Roman" panose="02020603050405020304" pitchFamily="18" charset="0"/>
              </a:rPr>
              <a:t>Critères secondaires</a:t>
            </a:r>
            <a:r>
              <a:rPr lang="fr-FR" sz="2800" dirty="0">
                <a:latin typeface="Times New Roman" panose="02020603050405020304" pitchFamily="18" charset="0"/>
                <a:cs typeface="Times New Roman" panose="02020603050405020304" pitchFamily="18" charset="0"/>
              </a:rPr>
              <a:t>: durées de ventilation mécanique et de séjour en réanimation</a:t>
            </a:r>
            <a:endParaRPr lang="fr-FR" sz="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750206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318571-5A50-2946-990F-A20BDB9FF7F1}"/>
              </a:ext>
            </a:extLst>
          </p:cNvPr>
          <p:cNvSpPr/>
          <p:nvPr/>
        </p:nvSpPr>
        <p:spPr>
          <a:xfrm>
            <a:off x="950025" y="1039528"/>
            <a:ext cx="11127179" cy="369332"/>
          </a:xfrm>
          <a:prstGeom prst="rect">
            <a:avLst/>
          </a:prstGeom>
        </p:spPr>
        <p:txBody>
          <a:bodyPr wrap="square">
            <a:spAutoFit/>
          </a:bodyPr>
          <a:lstStyle/>
          <a:p>
            <a:pPr algn="ctr"/>
            <a:r>
              <a:rPr lang="fr-FR" dirty="0">
                <a:solidFill>
                  <a:srgbClr val="000000"/>
                </a:solidFill>
                <a:latin typeface="Times New Roman" panose="02020603050405020304" pitchFamily="18" charset="0"/>
                <a:ea typeface="Times New Roman" panose="02020603050405020304" pitchFamily="18" charset="0"/>
              </a:rPr>
              <a:t> </a:t>
            </a:r>
            <a:r>
              <a:rPr lang="fr-FR" b="1" dirty="0">
                <a:solidFill>
                  <a:srgbClr val="00B050"/>
                </a:solidFill>
                <a:latin typeface="Times New Roman" panose="02020603050405020304" pitchFamily="18" charset="0"/>
                <a:ea typeface="Times New Roman" panose="02020603050405020304" pitchFamily="18" charset="0"/>
              </a:rPr>
              <a:t>D’autres études se sont intéressées au rôle pronostique isolé de certaines lésions scannographiques</a:t>
            </a:r>
            <a:r>
              <a:rPr lang="fr-FR" b="1" dirty="0">
                <a:solidFill>
                  <a:srgbClr val="00B050"/>
                </a:solidFill>
              </a:rPr>
              <a:t> </a:t>
            </a:r>
          </a:p>
        </p:txBody>
      </p:sp>
      <p:sp>
        <p:nvSpPr>
          <p:cNvPr id="4" name="Titre 1">
            <a:extLst>
              <a:ext uri="{FF2B5EF4-FFF2-40B4-BE49-F238E27FC236}">
                <a16:creationId xmlns:a16="http://schemas.microsoft.com/office/drawing/2014/main" id="{55186381-3878-9A4E-9542-96173EAEFCA4}"/>
              </a:ext>
            </a:extLst>
          </p:cNvPr>
          <p:cNvSpPr txBox="1">
            <a:spLocks/>
          </p:cNvSpPr>
          <p:nvPr/>
        </p:nvSpPr>
        <p:spPr>
          <a:xfrm>
            <a:off x="1371600" y="68283"/>
            <a:ext cx="9601200" cy="442356"/>
          </a:xfrm>
          <a:prstGeom prst="rect">
            <a:avLst/>
          </a:prstGeom>
        </p:spPr>
        <p:txBody>
          <a:bodyPr>
            <a:normAutofit fontScale="97500" lnSpcReduction="100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fr-FR" sz="2800" b="1" dirty="0">
                <a:solidFill>
                  <a:srgbClr val="FF0000"/>
                </a:solidFill>
                <a:latin typeface="Times New Roman" panose="02020603050405020304" pitchFamily="18" charset="0"/>
                <a:cs typeface="Times New Roman" panose="02020603050405020304" pitchFamily="18" charset="0"/>
              </a:rPr>
              <a:t>I-Caractéristiques de la cohorte et valeur pronostique</a:t>
            </a:r>
          </a:p>
        </p:txBody>
      </p:sp>
      <p:sp>
        <p:nvSpPr>
          <p:cNvPr id="5" name="Rectangle 4">
            <a:extLst>
              <a:ext uri="{FF2B5EF4-FFF2-40B4-BE49-F238E27FC236}">
                <a16:creationId xmlns:a16="http://schemas.microsoft.com/office/drawing/2014/main" id="{2EAA9BFD-F8A4-924B-9F91-252C0E47FF74}"/>
              </a:ext>
            </a:extLst>
          </p:cNvPr>
          <p:cNvSpPr/>
          <p:nvPr/>
        </p:nvSpPr>
        <p:spPr>
          <a:xfrm>
            <a:off x="800344" y="584262"/>
            <a:ext cx="5387372" cy="369332"/>
          </a:xfrm>
          <a:prstGeom prst="rect">
            <a:avLst/>
          </a:prstGeom>
        </p:spPr>
        <p:txBody>
          <a:bodyPr wrap="none">
            <a:spAutoFit/>
          </a:bodyPr>
          <a:lstStyle/>
          <a:p>
            <a:r>
              <a:rPr lang="fr-FR"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Valeur pronostique des lésions scannographiques (3)</a:t>
            </a:r>
            <a:r>
              <a:rPr lang="fr-FR" b="1" dirty="0">
                <a:latin typeface="Times New Roman" panose="02020603050405020304" pitchFamily="18" charset="0"/>
                <a:cs typeface="Times New Roman" panose="02020603050405020304" pitchFamily="18" charset="0"/>
              </a:rPr>
              <a:t> </a:t>
            </a:r>
          </a:p>
        </p:txBody>
      </p:sp>
      <p:sp>
        <p:nvSpPr>
          <p:cNvPr id="6" name="Rectangle 5">
            <a:extLst>
              <a:ext uri="{FF2B5EF4-FFF2-40B4-BE49-F238E27FC236}">
                <a16:creationId xmlns:a16="http://schemas.microsoft.com/office/drawing/2014/main" id="{6C2476E1-D6A1-5541-86E8-2F8F27A9A65A}"/>
              </a:ext>
            </a:extLst>
          </p:cNvPr>
          <p:cNvSpPr/>
          <p:nvPr/>
        </p:nvSpPr>
        <p:spPr>
          <a:xfrm>
            <a:off x="950025" y="1558316"/>
            <a:ext cx="11008427" cy="4932000"/>
          </a:xfrm>
          <a:prstGeom prst="rect">
            <a:avLst/>
          </a:prstGeom>
        </p:spPr>
        <p:txBody>
          <a:bodyPr wrap="square">
            <a:spAutoFit/>
          </a:bodyPr>
          <a:lstStyle/>
          <a:p>
            <a:pPr marL="285750" indent="-285750">
              <a:buFont typeface="Wingdings" pitchFamily="2" charset="2"/>
              <a:buChar char="ü"/>
            </a:pPr>
            <a:r>
              <a:rPr lang="fr-FR" b="1" dirty="0">
                <a:solidFill>
                  <a:srgbClr val="0070C0"/>
                </a:solidFill>
                <a:latin typeface="Times New Roman" panose="02020603050405020304" pitchFamily="18" charset="0"/>
                <a:ea typeface="Times New Roman" panose="02020603050405020304" pitchFamily="18" charset="0"/>
              </a:rPr>
              <a:t>Maas AI </a:t>
            </a:r>
            <a:r>
              <a:rPr lang="fr-FR" dirty="0">
                <a:solidFill>
                  <a:srgbClr val="000000"/>
                </a:solidFill>
                <a:latin typeface="Times New Roman" panose="02020603050405020304" pitchFamily="18" charset="0"/>
                <a:ea typeface="Times New Roman" panose="02020603050405020304" pitchFamily="18" charset="0"/>
              </a:rPr>
              <a:t>[114]</a:t>
            </a:r>
            <a:r>
              <a:rPr lang="fr-FR" dirty="0">
                <a:latin typeface="Times New Roman" panose="02020603050405020304" pitchFamily="18" charset="0"/>
                <a:ea typeface="Times New Roman" panose="02020603050405020304" pitchFamily="18" charset="0"/>
              </a:rPr>
              <a:t>:</a:t>
            </a:r>
            <a:r>
              <a:rPr lang="fr-FR" dirty="0">
                <a:solidFill>
                  <a:srgbClr val="000000"/>
                </a:solidFill>
                <a:latin typeface="Times New Roman" panose="02020603050405020304" pitchFamily="18" charset="0"/>
                <a:ea typeface="Times New Roman" panose="02020603050405020304" pitchFamily="18" charset="0"/>
              </a:rPr>
              <a:t> </a:t>
            </a:r>
            <a:r>
              <a:rPr lang="fr-FR" dirty="0">
                <a:latin typeface="Times New Roman" panose="02020603050405020304" pitchFamily="18" charset="0"/>
                <a:ea typeface="Times New Roman" panose="02020603050405020304" pitchFamily="18" charset="0"/>
              </a:rPr>
              <a:t>Facteurs de mauvais pronostic à 6 mois des lésions scan suivantes:</a:t>
            </a:r>
            <a:endParaRPr lang="fr-FR" b="1" dirty="0">
              <a:solidFill>
                <a:srgbClr val="0070C0"/>
              </a:solidFill>
              <a:latin typeface="Times New Roman" panose="02020603050405020304" pitchFamily="18" charset="0"/>
              <a:ea typeface="Times New Roman" panose="02020603050405020304" pitchFamily="18" charset="0"/>
            </a:endParaRPr>
          </a:p>
          <a:p>
            <a:pPr marL="285750" indent="-285750">
              <a:buFont typeface="Wingdings" pitchFamily="2" charset="2"/>
              <a:buChar char="§"/>
            </a:pPr>
            <a:r>
              <a:rPr lang="fr-FR" dirty="0">
                <a:solidFill>
                  <a:srgbClr val="000000"/>
                </a:solidFill>
                <a:latin typeface="Times New Roman" panose="02020603050405020304" pitchFamily="18" charset="0"/>
                <a:ea typeface="Times New Roman" panose="02020603050405020304" pitchFamily="18" charset="0"/>
              </a:rPr>
              <a:t>Déviation de la ligne médiane</a:t>
            </a:r>
            <a:r>
              <a:rPr lang="fr-FR" dirty="0">
                <a:solidFill>
                  <a:srgbClr val="000000"/>
                </a:solidFill>
                <a:latin typeface="Times New Roman" panose="02020603050405020304" pitchFamily="18" charset="0"/>
                <a:ea typeface="Calibri" panose="020F0502020204030204" pitchFamily="34" charset="0"/>
              </a:rPr>
              <a:t> et de l’importance de cette déviation </a:t>
            </a:r>
          </a:p>
          <a:p>
            <a:pPr marL="285750" indent="-285750">
              <a:buFont typeface="Wingdings" pitchFamily="2" charset="2"/>
              <a:buChar char="§"/>
            </a:pPr>
            <a:r>
              <a:rPr lang="fr-FR" dirty="0">
                <a:solidFill>
                  <a:srgbClr val="000000"/>
                </a:solidFill>
                <a:latin typeface="Times New Roman" panose="02020603050405020304" pitchFamily="18" charset="0"/>
                <a:ea typeface="Times New Roman" panose="02020603050405020304" pitchFamily="18" charset="0"/>
              </a:rPr>
              <a:t>HSD par rapport à l’HED pour la catégorie « Lésions de masse » </a:t>
            </a:r>
          </a:p>
          <a:p>
            <a:pPr marL="285750" indent="-285750">
              <a:buFont typeface="Wingdings" pitchFamily="2" charset="2"/>
              <a:buChar char="§"/>
            </a:pPr>
            <a:r>
              <a:rPr lang="fr-FR" dirty="0" err="1">
                <a:solidFill>
                  <a:srgbClr val="000000"/>
                </a:solidFill>
                <a:latin typeface="Times New Roman" panose="02020603050405020304" pitchFamily="18" charset="0"/>
                <a:ea typeface="Times New Roman" panose="02020603050405020304" pitchFamily="18" charset="0"/>
              </a:rPr>
              <a:t>HSAt</a:t>
            </a:r>
            <a:r>
              <a:rPr lang="fr-FR" dirty="0">
                <a:solidFill>
                  <a:srgbClr val="000000"/>
                </a:solidFill>
                <a:latin typeface="Times New Roman" panose="02020603050405020304" pitchFamily="18" charset="0"/>
                <a:ea typeface="Times New Roman" panose="02020603050405020304" pitchFamily="18" charset="0"/>
              </a:rPr>
              <a:t> </a:t>
            </a:r>
          </a:p>
          <a:p>
            <a:pPr marL="285750" indent="-285750">
              <a:buFont typeface="Wingdings" pitchFamily="2" charset="2"/>
              <a:buChar char="§"/>
            </a:pPr>
            <a:r>
              <a:rPr lang="fr-FR" dirty="0">
                <a:solidFill>
                  <a:srgbClr val="000000"/>
                </a:solidFill>
                <a:latin typeface="Times New Roman" panose="02020603050405020304" pitchFamily="18" charset="0"/>
                <a:ea typeface="Times New Roman" panose="02020603050405020304" pitchFamily="18" charset="0"/>
              </a:rPr>
              <a:t>Oblitération des citernes de la base du crane ou du V3 </a:t>
            </a:r>
          </a:p>
          <a:p>
            <a:pPr marL="285750" indent="-285750">
              <a:buFont typeface="Wingdings" pitchFamily="2" charset="2"/>
              <a:buChar char="§"/>
            </a:pPr>
            <a:r>
              <a:rPr lang="fr-FR" dirty="0">
                <a:solidFill>
                  <a:srgbClr val="000000"/>
                </a:solidFill>
                <a:latin typeface="Times New Roman" panose="02020603050405020304" pitchFamily="18" charset="0"/>
                <a:ea typeface="Times New Roman" panose="02020603050405020304" pitchFamily="18" charset="0"/>
              </a:rPr>
              <a:t>Hématome non évacué</a:t>
            </a:r>
          </a:p>
          <a:p>
            <a:pPr marL="285750" indent="-285750">
              <a:buFont typeface="Wingdings" pitchFamily="2" charset="2"/>
              <a:buChar char="§"/>
            </a:pPr>
            <a:endParaRPr lang="fr-FR" dirty="0">
              <a:solidFill>
                <a:srgbClr val="000000"/>
              </a:solidFill>
              <a:latin typeface="Times New Roman" panose="02020603050405020304" pitchFamily="18" charset="0"/>
            </a:endParaRPr>
          </a:p>
          <a:p>
            <a:pPr marL="285750" indent="-285750">
              <a:buFont typeface="Wingdings" pitchFamily="2" charset="2"/>
              <a:buChar char="ü"/>
            </a:pPr>
            <a:r>
              <a:rPr lang="fr-FR" b="1" dirty="0" err="1">
                <a:solidFill>
                  <a:srgbClr val="0070C0"/>
                </a:solidFill>
                <a:latin typeface="Times New Roman" panose="02020603050405020304" pitchFamily="18" charset="0"/>
                <a:cs typeface="Times New Roman" panose="02020603050405020304" pitchFamily="18" charset="0"/>
              </a:rPr>
              <a:t>Taneda</a:t>
            </a:r>
            <a:r>
              <a:rPr lang="fr-FR" b="1" dirty="0">
                <a:solidFill>
                  <a:srgbClr val="0070C0"/>
                </a:solidFill>
                <a:latin typeface="Times New Roman" panose="02020603050405020304" pitchFamily="18" charset="0"/>
                <a:cs typeface="Times New Roman" panose="02020603050405020304" pitchFamily="18" charset="0"/>
              </a:rPr>
              <a:t> M</a:t>
            </a:r>
            <a:r>
              <a:rPr lang="fr-FR" dirty="0">
                <a:latin typeface="Times New Roman" panose="02020603050405020304" pitchFamily="18" charset="0"/>
                <a:cs typeface="Times New Roman" panose="02020603050405020304" pitchFamily="18" charset="0"/>
              </a:rPr>
              <a:t> (1996) et </a:t>
            </a:r>
            <a:r>
              <a:rPr lang="fr-FR" b="1" dirty="0">
                <a:solidFill>
                  <a:srgbClr val="0070C0"/>
                </a:solidFill>
                <a:latin typeface="Times New Roman" panose="02020603050405020304" pitchFamily="18" charset="0"/>
                <a:cs typeface="Times New Roman" panose="02020603050405020304" pitchFamily="18" charset="0"/>
              </a:rPr>
              <a:t>Greene KA </a:t>
            </a:r>
            <a:r>
              <a:rPr lang="fr-FR" dirty="0">
                <a:latin typeface="Times New Roman" panose="02020603050405020304" pitchFamily="18" charset="0"/>
                <a:cs typeface="Times New Roman" panose="02020603050405020304" pitchFamily="18" charset="0"/>
              </a:rPr>
              <a:t>(1995) [119, 120] : </a:t>
            </a:r>
            <a:r>
              <a:rPr lang="fr-FR" dirty="0" err="1">
                <a:latin typeface="Times New Roman" panose="02020603050405020304" pitchFamily="18" charset="0"/>
                <a:cs typeface="Times New Roman" panose="02020603050405020304" pitchFamily="18" charset="0"/>
              </a:rPr>
              <a:t>HSAt</a:t>
            </a:r>
            <a:r>
              <a:rPr lang="fr-FR" dirty="0">
                <a:latin typeface="Times New Roman" panose="02020603050405020304" pitchFamily="18" charset="0"/>
                <a:cs typeface="Times New Roman" panose="02020603050405020304" pitchFamily="18" charset="0"/>
              </a:rPr>
              <a:t> = facteur indépendant significatif de </a:t>
            </a:r>
            <a:r>
              <a:rPr lang="fr-FR" dirty="0" err="1">
                <a:latin typeface="Times New Roman" panose="02020603050405020304" pitchFamily="18" charset="0"/>
                <a:cs typeface="Times New Roman" panose="02020603050405020304" pitchFamily="18" charset="0"/>
              </a:rPr>
              <a:t>morbi</a:t>
            </a:r>
            <a:r>
              <a:rPr lang="fr-FR" dirty="0">
                <a:latin typeface="Times New Roman" panose="02020603050405020304" pitchFamily="18" charset="0"/>
                <a:cs typeface="Times New Roman" panose="02020603050405020304" pitchFamily="18" charset="0"/>
              </a:rPr>
              <a:t>-mortalité</a:t>
            </a:r>
          </a:p>
          <a:p>
            <a:endParaRPr lang="fr-FR" dirty="0">
              <a:latin typeface="Times New Roman" panose="02020603050405020304" pitchFamily="18" charset="0"/>
              <a:cs typeface="Times New Roman" panose="02020603050405020304" pitchFamily="18" charset="0"/>
            </a:endParaRPr>
          </a:p>
          <a:p>
            <a:pPr marL="285750" indent="-285750">
              <a:buFont typeface="Wingdings" pitchFamily="2" charset="2"/>
              <a:buChar char="ü"/>
            </a:pPr>
            <a:r>
              <a:rPr lang="fr-FR" b="1" dirty="0" err="1">
                <a:solidFill>
                  <a:srgbClr val="0070C0"/>
                </a:solidFill>
                <a:latin typeface="Times New Roman" panose="02020603050405020304" pitchFamily="18" charset="0"/>
                <a:cs typeface="Times New Roman" panose="02020603050405020304" pitchFamily="18" charset="0"/>
              </a:rPr>
              <a:t>Sato</a:t>
            </a:r>
            <a:r>
              <a:rPr lang="fr-FR" b="1" dirty="0">
                <a:solidFill>
                  <a:srgbClr val="0070C0"/>
                </a:solidFill>
                <a:latin typeface="Times New Roman" panose="02020603050405020304" pitchFamily="18" charset="0"/>
                <a:cs typeface="Times New Roman" panose="02020603050405020304" pitchFamily="18" charset="0"/>
              </a:rPr>
              <a:t> M</a:t>
            </a:r>
            <a:r>
              <a:rPr lang="fr-FR" dirty="0">
                <a:latin typeface="Times New Roman" panose="02020603050405020304" pitchFamily="18" charset="0"/>
                <a:cs typeface="Times New Roman" panose="02020603050405020304" pitchFamily="18" charset="0"/>
              </a:rPr>
              <a:t> (1987) [123]: HIV= absence de relation avec sa présence et le pronostic</a:t>
            </a:r>
          </a:p>
          <a:p>
            <a:pPr marL="285750" indent="-285750">
              <a:buFont typeface="Wingdings" pitchFamily="2" charset="2"/>
              <a:buChar char="ü"/>
            </a:pPr>
            <a:r>
              <a:rPr lang="fr-FR" b="1" dirty="0">
                <a:solidFill>
                  <a:srgbClr val="0070C0"/>
                </a:solidFill>
                <a:latin typeface="Times New Roman" panose="02020603050405020304" pitchFamily="18" charset="0"/>
                <a:ea typeface="Calibri" panose="020F0502020204030204" pitchFamily="34" charset="0"/>
              </a:rPr>
              <a:t>Notre étude: </a:t>
            </a:r>
          </a:p>
          <a:p>
            <a:pPr marL="285750" indent="-285750">
              <a:buFont typeface="Wingdings" pitchFamily="2" charset="2"/>
              <a:buChar char="§"/>
            </a:pPr>
            <a:r>
              <a:rPr lang="fr-FR" b="1" dirty="0">
                <a:solidFill>
                  <a:srgbClr val="00B050"/>
                </a:solidFill>
                <a:latin typeface="Times New Roman" panose="02020603050405020304" pitchFamily="18" charset="0"/>
                <a:ea typeface="Calibri" panose="020F0502020204030204" pitchFamily="34" charset="0"/>
              </a:rPr>
              <a:t>Analyse univariée</a:t>
            </a:r>
            <a:r>
              <a:rPr lang="fr-FR" dirty="0">
                <a:solidFill>
                  <a:srgbClr val="000000"/>
                </a:solidFill>
                <a:latin typeface="Times New Roman" panose="02020603050405020304" pitchFamily="18" charset="0"/>
                <a:ea typeface="Calibri" panose="020F0502020204030204" pitchFamily="34" charset="0"/>
              </a:rPr>
              <a:t>:</a:t>
            </a:r>
          </a:p>
          <a:p>
            <a:r>
              <a:rPr lang="fr-FR" dirty="0">
                <a:solidFill>
                  <a:srgbClr val="000000"/>
                </a:solidFill>
                <a:latin typeface="Times New Roman" panose="02020603050405020304" pitchFamily="18" charset="0"/>
                <a:ea typeface="Calibri" panose="020F0502020204030204" pitchFamily="34" charset="0"/>
              </a:rPr>
              <a:t>Seul l’HSD était associé significativement au décès  </a:t>
            </a:r>
          </a:p>
          <a:p>
            <a:pPr marL="285750" indent="-285750">
              <a:buFont typeface="Wingdings" pitchFamily="2" charset="2"/>
              <a:buChar char="§"/>
            </a:pPr>
            <a:r>
              <a:rPr lang="fr-FR" b="1" dirty="0">
                <a:solidFill>
                  <a:srgbClr val="00B050"/>
                </a:solidFill>
                <a:latin typeface="Times New Roman" panose="02020603050405020304" pitchFamily="18" charset="0"/>
                <a:ea typeface="Calibri" panose="020F0502020204030204" pitchFamily="34" charset="0"/>
              </a:rPr>
              <a:t>Analyse multivarié</a:t>
            </a:r>
            <a:r>
              <a:rPr lang="fr-FR" dirty="0">
                <a:solidFill>
                  <a:srgbClr val="000000"/>
                </a:solidFill>
                <a:latin typeface="Times New Roman" panose="02020603050405020304" pitchFamily="18" charset="0"/>
                <a:ea typeface="Calibri" panose="020F0502020204030204" pitchFamily="34" charset="0"/>
              </a:rPr>
              <a:t>:</a:t>
            </a:r>
          </a:p>
          <a:p>
            <a:r>
              <a:rPr lang="fr-FR" dirty="0">
                <a:solidFill>
                  <a:srgbClr val="000000"/>
                </a:solidFill>
                <a:latin typeface="Times New Roman" panose="02020603050405020304" pitchFamily="18" charset="0"/>
                <a:ea typeface="Calibri" panose="020F0502020204030204" pitchFamily="34" charset="0"/>
              </a:rPr>
              <a:t>Les contusions, l’HSA et l’HIP étaient analysés dans un modèle regroupant plusieurs facteurs de risque du TCG (données cliniques, paramètres vitales et biologiques): le rôle de mauvais pronostic indépendant joué par ces 3  lésions scannographiques n’a pu être mis en évidence</a:t>
            </a:r>
            <a:r>
              <a:rPr lang="fr-FR" dirty="0"/>
              <a:t> </a:t>
            </a:r>
          </a:p>
          <a:p>
            <a:pPr marL="285750" indent="-285750">
              <a:buFont typeface="Wingdings" pitchFamily="2" charset="2"/>
              <a:buChar char="ü"/>
            </a:pPr>
            <a:endParaRPr lang="fr-FR" dirty="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598553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9DC4ED-60D8-1D46-8079-86E124BB2B25}"/>
              </a:ext>
            </a:extLst>
          </p:cNvPr>
          <p:cNvSpPr>
            <a:spLocks noGrp="1"/>
          </p:cNvSpPr>
          <p:nvPr>
            <p:ph type="title"/>
          </p:nvPr>
        </p:nvSpPr>
        <p:spPr>
          <a:xfrm>
            <a:off x="1371600" y="139536"/>
            <a:ext cx="9601200" cy="454231"/>
          </a:xfrm>
        </p:spPr>
        <p:txBody>
          <a:bodyPr>
            <a:normAutofit fontScale="90000"/>
          </a:bodyPr>
          <a:lstStyle/>
          <a:p>
            <a:pPr algn="ctr"/>
            <a:r>
              <a:rPr lang="fr-FR" sz="2800" b="1" dirty="0">
                <a:solidFill>
                  <a:srgbClr val="FF0000"/>
                </a:solidFill>
                <a:latin typeface="Times New Roman" panose="02020603050405020304" pitchFamily="18" charset="0"/>
                <a:cs typeface="Times New Roman" panose="02020603050405020304" pitchFamily="18" charset="0"/>
              </a:rPr>
              <a:t>I- Caractéristiques de la cohorte et valeur pronostique</a:t>
            </a:r>
          </a:p>
        </p:txBody>
      </p:sp>
      <p:sp>
        <p:nvSpPr>
          <p:cNvPr id="4" name="Rectangle 3">
            <a:extLst>
              <a:ext uri="{FF2B5EF4-FFF2-40B4-BE49-F238E27FC236}">
                <a16:creationId xmlns:a16="http://schemas.microsoft.com/office/drawing/2014/main" id="{95F37269-D997-1944-88DC-DFF0E06E416E}"/>
              </a:ext>
            </a:extLst>
          </p:cNvPr>
          <p:cNvSpPr/>
          <p:nvPr/>
        </p:nvSpPr>
        <p:spPr>
          <a:xfrm>
            <a:off x="914400" y="1496605"/>
            <a:ext cx="10806545" cy="2535309"/>
          </a:xfrm>
          <a:prstGeom prst="rect">
            <a:avLst/>
          </a:prstGeom>
        </p:spPr>
        <p:txBody>
          <a:bodyPr wrap="square">
            <a:spAutoFit/>
          </a:bodyPr>
          <a:lstStyle/>
          <a:p>
            <a:pPr marL="285750" indent="-285750" algn="just">
              <a:lnSpc>
                <a:spcPct val="150000"/>
              </a:lnSpc>
              <a:spcAft>
                <a:spcPts val="0"/>
              </a:spcAft>
              <a:buFont typeface="Wingdings" pitchFamily="2" charset="2"/>
              <a:buChar char="ü"/>
            </a:pPr>
            <a:r>
              <a:rPr lang="fr-FR" b="1" dirty="0">
                <a:solidFill>
                  <a:srgbClr val="00B050"/>
                </a:solidFill>
                <a:latin typeface="Times New Roman" panose="02020603050405020304" pitchFamily="18" charset="0"/>
                <a:ea typeface="Calibri" panose="020F0502020204030204" pitchFamily="34" charset="0"/>
              </a:rPr>
              <a:t>IMPACT</a:t>
            </a:r>
            <a:r>
              <a:rPr lang="fr-FR" dirty="0">
                <a:solidFill>
                  <a:srgbClr val="000000"/>
                </a:solidFill>
                <a:latin typeface="Times New Roman" panose="02020603050405020304" pitchFamily="18" charset="0"/>
                <a:ea typeface="Calibri" panose="020F0502020204030204" pitchFamily="34" charset="0"/>
              </a:rPr>
              <a:t> </a:t>
            </a:r>
            <a:r>
              <a:rPr lang="fr-FR" dirty="0">
                <a:solidFill>
                  <a:srgbClr val="000000"/>
                </a:solidFill>
                <a:latin typeface="Times New Roman" panose="02020603050405020304" pitchFamily="18" charset="0"/>
                <a:ea typeface="Times New Roman" panose="02020603050405020304" pitchFamily="18" charset="0"/>
              </a:rPr>
              <a:t>[82]: m</a:t>
            </a:r>
            <a:r>
              <a:rPr lang="fr-FR" dirty="0">
                <a:solidFill>
                  <a:srgbClr val="000000"/>
                </a:solidFill>
                <a:latin typeface="Times New Roman" panose="02020603050405020304" pitchFamily="18" charset="0"/>
                <a:ea typeface="Calibri" panose="020F0502020204030204" pitchFamily="34" charset="0"/>
              </a:rPr>
              <a:t>algré son effet sur l’aggravation de l’œdème cérébral, l’hyponatrémie semble n’avoir qu’un rôle pronostique modeste </a:t>
            </a:r>
            <a:r>
              <a:rPr lang="fr-FR" dirty="0">
                <a:solidFill>
                  <a:srgbClr val="000000"/>
                </a:solidFill>
                <a:latin typeface="Times New Roman" panose="02020603050405020304" pitchFamily="18" charset="0"/>
                <a:ea typeface="Times New Roman" panose="02020603050405020304" pitchFamily="18" charset="0"/>
              </a:rPr>
              <a:t>après TC en analyse univariée et négligeable en analyse multivariée </a:t>
            </a:r>
          </a:p>
          <a:p>
            <a:pPr marL="285750" indent="-285750" algn="just">
              <a:lnSpc>
                <a:spcPct val="150000"/>
              </a:lnSpc>
              <a:spcAft>
                <a:spcPts val="0"/>
              </a:spcAft>
              <a:buFont typeface="Wingdings" pitchFamily="2" charset="2"/>
              <a:buChar char="ü"/>
            </a:pPr>
            <a:r>
              <a:rPr lang="fr-FR" b="1" dirty="0">
                <a:solidFill>
                  <a:srgbClr val="00B050"/>
                </a:solidFill>
                <a:latin typeface="Times New Roman" panose="02020603050405020304" pitchFamily="18" charset="0"/>
                <a:ea typeface="Times New Roman" panose="02020603050405020304" pitchFamily="18" charset="0"/>
              </a:rPr>
              <a:t>Notre étude: </a:t>
            </a:r>
          </a:p>
          <a:p>
            <a:pPr marL="285750" indent="-285750" algn="just">
              <a:lnSpc>
                <a:spcPct val="150000"/>
              </a:lnSpc>
              <a:spcAft>
                <a:spcPts val="0"/>
              </a:spcAft>
              <a:buFont typeface="Wingdings" pitchFamily="2" charset="2"/>
              <a:buChar char="§"/>
            </a:pPr>
            <a:r>
              <a:rPr lang="fr-FR" dirty="0">
                <a:solidFill>
                  <a:srgbClr val="000000"/>
                </a:solidFill>
                <a:latin typeface="Times New Roman" panose="02020603050405020304" pitchFamily="18" charset="0"/>
                <a:ea typeface="Times New Roman" panose="02020603050405020304" pitchFamily="18" charset="0"/>
              </a:rPr>
              <a:t>Hyponatrémie: aucune valeur pronostique péjorative. Une réduction significative du risque de décès était même associée à l’hyponatrémie (RR &lt; 1 ; p=0.02).</a:t>
            </a:r>
            <a:endParaRPr lang="fr-FR" dirty="0"/>
          </a:p>
          <a:p>
            <a:pPr marL="285750" indent="-285750" algn="just">
              <a:lnSpc>
                <a:spcPct val="150000"/>
              </a:lnSpc>
              <a:buFont typeface="Wingdings" pitchFamily="2" charset="2"/>
              <a:buChar char="§"/>
            </a:pPr>
            <a:r>
              <a:rPr lang="fr-FR" dirty="0">
                <a:latin typeface="Times New Roman" panose="02020603050405020304" pitchFamily="18" charset="0"/>
                <a:ea typeface="Calibri" panose="020F0502020204030204" pitchFamily="34" charset="0"/>
              </a:rPr>
              <a:t>   L’</a:t>
            </a:r>
            <a:r>
              <a:rPr lang="fr-FR" dirty="0" err="1">
                <a:latin typeface="Times New Roman" panose="02020603050405020304" pitchFamily="18" charset="0"/>
                <a:ea typeface="Calibri" panose="020F0502020204030204" pitchFamily="34" charset="0"/>
              </a:rPr>
              <a:t>hypernatrémie</a:t>
            </a:r>
            <a:r>
              <a:rPr lang="fr-FR" dirty="0">
                <a:latin typeface="Times New Roman" panose="02020603050405020304" pitchFamily="18" charset="0"/>
                <a:ea typeface="Calibri" panose="020F0502020204030204" pitchFamily="34" charset="0"/>
              </a:rPr>
              <a:t>: était un facteur de risque de mortalité non significatif (RR= 1,47; IC95% 1,27-1,69; p=0,16</a:t>
            </a:r>
            <a:endParaRPr lang="fr-FR" dirty="0">
              <a:effectLst/>
            </a:endParaRPr>
          </a:p>
        </p:txBody>
      </p:sp>
      <p:sp>
        <p:nvSpPr>
          <p:cNvPr id="5" name="ZoneTexte 4">
            <a:extLst>
              <a:ext uri="{FF2B5EF4-FFF2-40B4-BE49-F238E27FC236}">
                <a16:creationId xmlns:a16="http://schemas.microsoft.com/office/drawing/2014/main" id="{35575B23-3AF5-254A-BCED-9A4FD4929D75}"/>
              </a:ext>
            </a:extLst>
          </p:cNvPr>
          <p:cNvSpPr txBox="1"/>
          <p:nvPr/>
        </p:nvSpPr>
        <p:spPr>
          <a:xfrm>
            <a:off x="1371600" y="748146"/>
            <a:ext cx="2270750" cy="369332"/>
          </a:xfrm>
          <a:prstGeom prst="rect">
            <a:avLst/>
          </a:prstGeom>
          <a:noFill/>
        </p:spPr>
        <p:txBody>
          <a:bodyPr wrap="none" rtlCol="0">
            <a:spAutoFit/>
          </a:bodyPr>
          <a:lstStyle/>
          <a:p>
            <a:r>
              <a:rPr lang="fr-FR" b="1" dirty="0">
                <a:solidFill>
                  <a:srgbClr val="FF0000"/>
                </a:solidFill>
                <a:latin typeface="Times New Roman" panose="02020603050405020304" pitchFamily="18" charset="0"/>
                <a:cs typeface="Times New Roman" panose="02020603050405020304" pitchFamily="18" charset="0"/>
              </a:rPr>
              <a:t>10- Les </a:t>
            </a:r>
            <a:r>
              <a:rPr lang="fr-FR" b="1" dirty="0" err="1">
                <a:solidFill>
                  <a:srgbClr val="FF0000"/>
                </a:solidFill>
                <a:latin typeface="Times New Roman" panose="02020603050405020304" pitchFamily="18" charset="0"/>
                <a:cs typeface="Times New Roman" panose="02020603050405020304" pitchFamily="18" charset="0"/>
              </a:rPr>
              <a:t>dysnatrémies</a:t>
            </a:r>
            <a:endParaRPr lang="fr-FR"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76120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237962D1-EFCB-2C4A-BB6E-4B120F491ED9}"/>
              </a:ext>
            </a:extLst>
          </p:cNvPr>
          <p:cNvSpPr>
            <a:spLocks noGrp="1"/>
          </p:cNvSpPr>
          <p:nvPr>
            <p:ph type="title"/>
          </p:nvPr>
        </p:nvSpPr>
        <p:spPr>
          <a:xfrm>
            <a:off x="1371600" y="139536"/>
            <a:ext cx="9601200" cy="454231"/>
          </a:xfrm>
        </p:spPr>
        <p:txBody>
          <a:bodyPr>
            <a:normAutofit fontScale="90000"/>
          </a:bodyPr>
          <a:lstStyle/>
          <a:p>
            <a:pPr algn="ctr"/>
            <a:r>
              <a:rPr lang="fr-FR" sz="2800" b="1" dirty="0">
                <a:solidFill>
                  <a:srgbClr val="FF0000"/>
                </a:solidFill>
                <a:latin typeface="Times New Roman" panose="02020603050405020304" pitchFamily="18" charset="0"/>
                <a:cs typeface="Times New Roman" panose="02020603050405020304" pitchFamily="18" charset="0"/>
              </a:rPr>
              <a:t>I- Caractéristiques de la cohorte et valeur pronostique</a:t>
            </a:r>
          </a:p>
        </p:txBody>
      </p:sp>
      <p:sp>
        <p:nvSpPr>
          <p:cNvPr id="4" name="Rectangle 3">
            <a:extLst>
              <a:ext uri="{FF2B5EF4-FFF2-40B4-BE49-F238E27FC236}">
                <a16:creationId xmlns:a16="http://schemas.microsoft.com/office/drawing/2014/main" id="{6C63DE65-8C91-A64B-A18D-ADAF38D61C7C}"/>
              </a:ext>
            </a:extLst>
          </p:cNvPr>
          <p:cNvSpPr/>
          <p:nvPr/>
        </p:nvSpPr>
        <p:spPr>
          <a:xfrm>
            <a:off x="1025358" y="596134"/>
            <a:ext cx="3865417" cy="369332"/>
          </a:xfrm>
          <a:prstGeom prst="rect">
            <a:avLst/>
          </a:prstGeom>
        </p:spPr>
        <p:txBody>
          <a:bodyPr wrap="none">
            <a:spAutoFit/>
          </a:bodyPr>
          <a:lstStyle/>
          <a:p>
            <a:r>
              <a:rPr lang="fr-F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11- Trouble de l’hémostase et anémie</a:t>
            </a:r>
            <a:r>
              <a:rPr lang="fr-FR" b="1" dirty="0">
                <a:solidFill>
                  <a:srgbClr val="FF0000"/>
                </a:solidFill>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8B6109FA-AA2E-324F-9A19-5BDEAAB1723D}"/>
              </a:ext>
            </a:extLst>
          </p:cNvPr>
          <p:cNvSpPr/>
          <p:nvPr/>
        </p:nvSpPr>
        <p:spPr>
          <a:xfrm>
            <a:off x="807521" y="1479959"/>
            <a:ext cx="11245933" cy="4939814"/>
          </a:xfrm>
          <a:prstGeom prst="rect">
            <a:avLst/>
          </a:prstGeom>
        </p:spPr>
        <p:txBody>
          <a:bodyPr wrap="square">
            <a:spAutoFit/>
          </a:bodyPr>
          <a:lstStyle/>
          <a:p>
            <a:pPr algn="just">
              <a:lnSpc>
                <a:spcPct val="150000"/>
              </a:lnSpc>
            </a:pPr>
            <a:r>
              <a:rPr lang="fr-FR" b="1" dirty="0">
                <a:solidFill>
                  <a:srgbClr val="0070C0"/>
                </a:solidFill>
                <a:latin typeface="Times New Roman" panose="02020603050405020304" pitchFamily="18" charset="0"/>
                <a:ea typeface="Calibri" panose="020F0502020204030204" pitchFamily="34" charset="0"/>
              </a:rPr>
              <a:t>Incidence:</a:t>
            </a:r>
          </a:p>
          <a:p>
            <a:pPr marL="285750" indent="-285750" algn="just">
              <a:lnSpc>
                <a:spcPct val="150000"/>
              </a:lnSpc>
              <a:buFont typeface="Wingdings" pitchFamily="2" charset="2"/>
              <a:buChar char="ü"/>
            </a:pPr>
            <a:r>
              <a:rPr lang="fr-FR" b="1" dirty="0">
                <a:solidFill>
                  <a:srgbClr val="0070C0"/>
                </a:solidFill>
                <a:latin typeface="Times New Roman" panose="02020603050405020304" pitchFamily="18" charset="0"/>
                <a:ea typeface="Calibri" panose="020F0502020204030204" pitchFamily="34" charset="0"/>
              </a:rPr>
              <a:t> </a:t>
            </a:r>
            <a:r>
              <a:rPr lang="fr-FR" dirty="0">
                <a:solidFill>
                  <a:srgbClr val="000000"/>
                </a:solidFill>
                <a:latin typeface="Times New Roman" panose="02020603050405020304" pitchFamily="18" charset="0"/>
                <a:ea typeface="Calibri" panose="020F0502020204030204" pitchFamily="34" charset="0"/>
              </a:rPr>
              <a:t>[125]: environ 20% </a:t>
            </a:r>
          </a:p>
          <a:p>
            <a:pPr marL="285750" indent="-285750" algn="just">
              <a:lnSpc>
                <a:spcPct val="150000"/>
              </a:lnSpc>
              <a:buFont typeface="Wingdings" pitchFamily="2" charset="2"/>
              <a:buChar char="ü"/>
            </a:pPr>
            <a:r>
              <a:rPr lang="fr-FR" b="1" dirty="0">
                <a:solidFill>
                  <a:srgbClr val="0070C0"/>
                </a:solidFill>
                <a:latin typeface="Times New Roman" panose="02020603050405020304" pitchFamily="18" charset="0"/>
                <a:ea typeface="Calibri" panose="020F0502020204030204" pitchFamily="34" charset="0"/>
              </a:rPr>
              <a:t>Notre étude: </a:t>
            </a:r>
            <a:r>
              <a:rPr lang="fr-FR" dirty="0">
                <a:solidFill>
                  <a:srgbClr val="000000"/>
                </a:solidFill>
                <a:latin typeface="Times New Roman" panose="02020603050405020304" pitchFamily="18" charset="0"/>
                <a:ea typeface="Calibri" panose="020F0502020204030204" pitchFamily="34" charset="0"/>
              </a:rPr>
              <a:t>incidence de 14.4% (thrombopénie &lt; 100 G/L TP &lt; 50%)</a:t>
            </a:r>
          </a:p>
          <a:p>
            <a:pPr algn="just">
              <a:lnSpc>
                <a:spcPct val="150000"/>
              </a:lnSpc>
            </a:pPr>
            <a:r>
              <a:rPr lang="fr-FR" b="1" dirty="0">
                <a:solidFill>
                  <a:srgbClr val="0070C0"/>
                </a:solidFill>
                <a:latin typeface="Times New Roman" panose="02020603050405020304" pitchFamily="18" charset="0"/>
              </a:rPr>
              <a:t>Valeur pronostic:</a:t>
            </a:r>
            <a:endParaRPr lang="fr-FR" b="1" dirty="0">
              <a:solidFill>
                <a:srgbClr val="0070C0"/>
              </a:solidFill>
            </a:endParaRPr>
          </a:p>
          <a:p>
            <a:pPr marL="285750" indent="-285750" algn="just">
              <a:lnSpc>
                <a:spcPct val="150000"/>
              </a:lnSpc>
              <a:buFont typeface="Wingdings" pitchFamily="2" charset="2"/>
              <a:buChar char="ü"/>
            </a:pPr>
            <a:r>
              <a:rPr lang="fr-FR" b="1" dirty="0">
                <a:solidFill>
                  <a:srgbClr val="0070C0"/>
                </a:solidFill>
                <a:latin typeface="Times New Roman" panose="02020603050405020304" pitchFamily="18" charset="0"/>
                <a:ea typeface="Times New Roman" panose="02020603050405020304" pitchFamily="18" charset="0"/>
              </a:rPr>
              <a:t>IMPACT</a:t>
            </a:r>
            <a:r>
              <a:rPr lang="fr-FR" dirty="0">
                <a:solidFill>
                  <a:srgbClr val="000000"/>
                </a:solidFill>
                <a:latin typeface="Times New Roman" panose="02020603050405020304" pitchFamily="18" charset="0"/>
                <a:ea typeface="Times New Roman" panose="02020603050405020304" pitchFamily="18" charset="0"/>
              </a:rPr>
              <a:t> [82]: </a:t>
            </a:r>
          </a:p>
          <a:p>
            <a:pPr marL="285750" indent="-285750" algn="just">
              <a:buFont typeface="Wingdings" pitchFamily="2" charset="2"/>
              <a:buChar char="§"/>
            </a:pPr>
            <a:r>
              <a:rPr lang="fr-FR" dirty="0">
                <a:solidFill>
                  <a:srgbClr val="000000"/>
                </a:solidFill>
                <a:latin typeface="Times New Roman" panose="02020603050405020304" pitchFamily="18" charset="0"/>
                <a:ea typeface="Times New Roman" panose="02020603050405020304" pitchFamily="18" charset="0"/>
              </a:rPr>
              <a:t>forte association entre TP bas et le devenir du TC </a:t>
            </a:r>
          </a:p>
          <a:p>
            <a:pPr marL="285750" indent="-285750" algn="just">
              <a:buFont typeface="Wingdings" pitchFamily="2" charset="2"/>
              <a:buChar char="§"/>
            </a:pPr>
            <a:r>
              <a:rPr lang="fr-FR" dirty="0">
                <a:solidFill>
                  <a:srgbClr val="000000"/>
                </a:solidFill>
                <a:latin typeface="Times New Roman" panose="02020603050405020304" pitchFamily="18" charset="0"/>
                <a:ea typeface="Times New Roman" panose="02020603050405020304" pitchFamily="18" charset="0"/>
              </a:rPr>
              <a:t>Cette association n’était pas retrouvée pour la thrombopénie et l’anémie </a:t>
            </a:r>
          </a:p>
          <a:p>
            <a:pPr algn="just"/>
            <a:endParaRPr lang="fr-FR" b="1" dirty="0">
              <a:solidFill>
                <a:srgbClr val="0070C0"/>
              </a:solidFill>
              <a:latin typeface="Times New Roman" panose="02020603050405020304" pitchFamily="18" charset="0"/>
              <a:ea typeface="Calibri" panose="020F0502020204030204" pitchFamily="34" charset="0"/>
            </a:endParaRPr>
          </a:p>
          <a:p>
            <a:pPr marL="285750" indent="-285750" algn="just">
              <a:buFont typeface="Wingdings" pitchFamily="2" charset="2"/>
              <a:buChar char="ü"/>
            </a:pPr>
            <a:r>
              <a:rPr lang="fr-FR" b="1" dirty="0">
                <a:solidFill>
                  <a:srgbClr val="0070C0"/>
                </a:solidFill>
                <a:latin typeface="Times New Roman" panose="02020603050405020304" pitchFamily="18" charset="0"/>
                <a:ea typeface="Calibri" panose="020F0502020204030204" pitchFamily="34" charset="0"/>
              </a:rPr>
              <a:t>Notre étude: </a:t>
            </a:r>
          </a:p>
          <a:p>
            <a:pPr marL="285750" indent="-285750" algn="just">
              <a:buFont typeface="Wingdings" pitchFamily="2" charset="2"/>
              <a:buChar char="§"/>
            </a:pPr>
            <a:r>
              <a:rPr lang="fr-FR" b="1" dirty="0">
                <a:solidFill>
                  <a:srgbClr val="00B050"/>
                </a:solidFill>
                <a:latin typeface="Times New Roman" panose="02020603050405020304" pitchFamily="18" charset="0"/>
                <a:ea typeface="Calibri" panose="020F0502020204030204" pitchFamily="34" charset="0"/>
              </a:rPr>
              <a:t>En analyse univariée: </a:t>
            </a:r>
            <a:r>
              <a:rPr lang="fr-FR" dirty="0">
                <a:solidFill>
                  <a:srgbClr val="000000"/>
                </a:solidFill>
                <a:latin typeface="Times New Roman" panose="02020603050405020304" pitchFamily="18" charset="0"/>
                <a:ea typeface="Calibri" panose="020F0502020204030204" pitchFamily="34" charset="0"/>
              </a:rPr>
              <a:t>le taux de plaquettes ainsi que le temps de prothrombine étaient associés significativement à une surmortalité (p respectivement de 0,04 et 0,026). De même, la mortalité des patients avec trouble de l’hémostase était significativement élevée (92,3%, RR=1,39; IC95% 1,11-1,74; P=0,05).</a:t>
            </a:r>
          </a:p>
          <a:p>
            <a:pPr marL="285750" indent="-285750" algn="just">
              <a:buFont typeface="Wingdings" pitchFamily="2" charset="2"/>
              <a:buChar char="§"/>
            </a:pPr>
            <a:r>
              <a:rPr lang="fr-FR" b="1" dirty="0">
                <a:solidFill>
                  <a:srgbClr val="00B050"/>
                </a:solidFill>
                <a:latin typeface="Times New Roman" panose="02020603050405020304" pitchFamily="18" charset="0"/>
                <a:ea typeface="Calibri" panose="020F0502020204030204" pitchFamily="34" charset="0"/>
              </a:rPr>
              <a:t>En analyse multivariée</a:t>
            </a:r>
            <a:r>
              <a:rPr lang="fr-FR" dirty="0">
                <a:solidFill>
                  <a:srgbClr val="000000"/>
                </a:solidFill>
                <a:latin typeface="Times New Roman" panose="02020603050405020304" pitchFamily="18" charset="0"/>
                <a:ea typeface="Calibri" panose="020F0502020204030204" pitchFamily="34" charset="0"/>
              </a:rPr>
              <a:t>: les troubles de l’hémostase étaient retrouvés comme facteur indépendant de surmortalité en 4ème position après le GCS, l'âge et la réactivité pupillaire</a:t>
            </a:r>
          </a:p>
          <a:p>
            <a:pPr marL="285750" indent="-285750" algn="just">
              <a:buFont typeface="Wingdings" pitchFamily="2" charset="2"/>
              <a:buChar char="ü"/>
            </a:pPr>
            <a:r>
              <a:rPr lang="fr-FR" dirty="0">
                <a:solidFill>
                  <a:srgbClr val="000000"/>
                </a:solidFill>
                <a:latin typeface="Times New Roman" panose="02020603050405020304" pitchFamily="18" charset="0"/>
                <a:ea typeface="Calibri" panose="020F0502020204030204" pitchFamily="34" charset="0"/>
              </a:rPr>
              <a:t>Aucune association significative entre anémie et mortalité n’était retrouvée</a:t>
            </a:r>
            <a:endParaRPr lang="fr-FR" dirty="0">
              <a:effectLst/>
            </a:endParaRPr>
          </a:p>
        </p:txBody>
      </p:sp>
      <p:graphicFrame>
        <p:nvGraphicFramePr>
          <p:cNvPr id="8" name="Tableau 7">
            <a:extLst>
              <a:ext uri="{FF2B5EF4-FFF2-40B4-BE49-F238E27FC236}">
                <a16:creationId xmlns:a16="http://schemas.microsoft.com/office/drawing/2014/main" id="{D3BF3654-01AB-2643-B776-7977427A7182}"/>
              </a:ext>
            </a:extLst>
          </p:cNvPr>
          <p:cNvGraphicFramePr>
            <a:graphicFrameLocks noGrp="1"/>
          </p:cNvGraphicFramePr>
          <p:nvPr>
            <p:extLst>
              <p:ext uri="{D42A27DB-BD31-4B8C-83A1-F6EECF244321}">
                <p14:modId xmlns:p14="http://schemas.microsoft.com/office/powerpoint/2010/main" val="3822131350"/>
              </p:ext>
            </p:extLst>
          </p:nvPr>
        </p:nvGraphicFramePr>
        <p:xfrm>
          <a:off x="1484415" y="1052177"/>
          <a:ext cx="8984343" cy="370840"/>
        </p:xfrm>
        <a:graphic>
          <a:graphicData uri="http://schemas.openxmlformats.org/drawingml/2006/table">
            <a:tbl>
              <a:tblPr firstRow="1" bandRow="1">
                <a:tableStyleId>{74C1A8A3-306A-4EB7-A6B1-4F7E0EB9C5D6}</a:tableStyleId>
              </a:tblPr>
              <a:tblGrid>
                <a:gridCol w="8984343">
                  <a:extLst>
                    <a:ext uri="{9D8B030D-6E8A-4147-A177-3AD203B41FA5}">
                      <a16:colId xmlns:a16="http://schemas.microsoft.com/office/drawing/2014/main" val="395985507"/>
                    </a:ext>
                  </a:extLst>
                </a:gridCol>
              </a:tblGrid>
              <a:tr h="370840">
                <a:tc>
                  <a:txBody>
                    <a:bodyPr/>
                    <a:lstStyle/>
                    <a:p>
                      <a:pPr algn="ctr"/>
                      <a:r>
                        <a:rPr lang="fr-FR" dirty="0">
                          <a:latin typeface="Times New Roman" panose="02020603050405020304" pitchFamily="18" charset="0"/>
                          <a:cs typeface="Times New Roman" panose="02020603050405020304" pitchFamily="18" charset="0"/>
                        </a:rPr>
                        <a:t>La </a:t>
                      </a:r>
                      <a:r>
                        <a:rPr lang="fr-FR" dirty="0" err="1">
                          <a:latin typeface="Times New Roman" panose="02020603050405020304" pitchFamily="18" charset="0"/>
                          <a:cs typeface="Times New Roman" panose="02020603050405020304" pitchFamily="18" charset="0"/>
                        </a:rPr>
                        <a:t>coagulopathie</a:t>
                      </a:r>
                      <a:r>
                        <a:rPr lang="fr-FR" dirty="0">
                          <a:latin typeface="Times New Roman" panose="02020603050405020304" pitchFamily="18" charset="0"/>
                          <a:cs typeface="Times New Roman" panose="02020603050405020304" pitchFamily="18" charset="0"/>
                        </a:rPr>
                        <a:t> est un facteur pronostique majeur de décès et d’handicap neurologique </a:t>
                      </a:r>
                    </a:p>
                  </a:txBody>
                  <a:tcPr/>
                </a:tc>
                <a:extLst>
                  <a:ext uri="{0D108BD9-81ED-4DB2-BD59-A6C34878D82A}">
                    <a16:rowId xmlns:a16="http://schemas.microsoft.com/office/drawing/2014/main" val="603719941"/>
                  </a:ext>
                </a:extLst>
              </a:tr>
            </a:tbl>
          </a:graphicData>
        </a:graphic>
      </p:graphicFrame>
    </p:spTree>
    <p:extLst>
      <p:ext uri="{BB962C8B-B14F-4D97-AF65-F5344CB8AC3E}">
        <p14:creationId xmlns:p14="http://schemas.microsoft.com/office/powerpoint/2010/main" val="190297551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B1ADE8BB-7998-CB45-9460-BC94CBBF2155}"/>
              </a:ext>
            </a:extLst>
          </p:cNvPr>
          <p:cNvSpPr>
            <a:spLocks noGrp="1"/>
          </p:cNvSpPr>
          <p:nvPr>
            <p:ph type="title"/>
          </p:nvPr>
        </p:nvSpPr>
        <p:spPr>
          <a:xfrm>
            <a:off x="1371600" y="139536"/>
            <a:ext cx="9601200" cy="454231"/>
          </a:xfrm>
        </p:spPr>
        <p:txBody>
          <a:bodyPr>
            <a:normAutofit fontScale="90000"/>
          </a:bodyPr>
          <a:lstStyle/>
          <a:p>
            <a:pPr algn="ctr"/>
            <a:r>
              <a:rPr lang="fr-FR" sz="2800" b="1" dirty="0">
                <a:solidFill>
                  <a:srgbClr val="FF0000"/>
                </a:solidFill>
                <a:latin typeface="Times New Roman" panose="02020603050405020304" pitchFamily="18" charset="0"/>
                <a:cs typeface="Times New Roman" panose="02020603050405020304" pitchFamily="18" charset="0"/>
              </a:rPr>
              <a:t>I- Caractéristiques de la cohorte et valeur pronostique</a:t>
            </a:r>
          </a:p>
        </p:txBody>
      </p:sp>
      <p:sp>
        <p:nvSpPr>
          <p:cNvPr id="6" name="Rectangle 5">
            <a:extLst>
              <a:ext uri="{FF2B5EF4-FFF2-40B4-BE49-F238E27FC236}">
                <a16:creationId xmlns:a16="http://schemas.microsoft.com/office/drawing/2014/main" id="{C91E93A0-4045-F549-AAD1-C701CC9C1760}"/>
              </a:ext>
            </a:extLst>
          </p:cNvPr>
          <p:cNvSpPr/>
          <p:nvPr/>
        </p:nvSpPr>
        <p:spPr>
          <a:xfrm>
            <a:off x="1027252" y="798018"/>
            <a:ext cx="2307042" cy="369332"/>
          </a:xfrm>
          <a:prstGeom prst="rect">
            <a:avLst/>
          </a:prstGeom>
        </p:spPr>
        <p:txBody>
          <a:bodyPr wrap="none">
            <a:spAutoFit/>
          </a:bodyPr>
          <a:lstStyle/>
          <a:p>
            <a:r>
              <a:rPr lang="fr-F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12- Mortalité globale</a:t>
            </a:r>
            <a:r>
              <a:rPr lang="fr-FR" b="1" dirty="0">
                <a:solidFill>
                  <a:srgbClr val="FF0000"/>
                </a:solidFill>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7F0CD855-BA73-9447-829E-BB4E7436840B}"/>
              </a:ext>
            </a:extLst>
          </p:cNvPr>
          <p:cNvSpPr/>
          <p:nvPr/>
        </p:nvSpPr>
        <p:spPr>
          <a:xfrm>
            <a:off x="926275" y="2161346"/>
            <a:ext cx="11032177" cy="457818"/>
          </a:xfrm>
          <a:prstGeom prst="rect">
            <a:avLst/>
          </a:prstGeom>
        </p:spPr>
        <p:txBody>
          <a:bodyPr wrap="square">
            <a:spAutoFit/>
          </a:bodyPr>
          <a:lstStyle/>
          <a:p>
            <a:pPr algn="just">
              <a:lnSpc>
                <a:spcPct val="150000"/>
              </a:lnSpc>
            </a:pPr>
            <a:r>
              <a:rPr lang="fr-FR" dirty="0">
                <a:latin typeface="Times New Roman" panose="02020603050405020304" pitchFamily="18" charset="0"/>
                <a:ea typeface="Calibri" panose="020F0502020204030204" pitchFamily="34" charset="0"/>
              </a:rPr>
              <a:t>. </a:t>
            </a:r>
            <a:endParaRPr lang="fr-FR" dirty="0">
              <a:effectLst/>
            </a:endParaRPr>
          </a:p>
        </p:txBody>
      </p:sp>
      <p:graphicFrame>
        <p:nvGraphicFramePr>
          <p:cNvPr id="8" name="Tableau 7">
            <a:extLst>
              <a:ext uri="{FF2B5EF4-FFF2-40B4-BE49-F238E27FC236}">
                <a16:creationId xmlns:a16="http://schemas.microsoft.com/office/drawing/2014/main" id="{66A32CC5-290B-5440-BF3F-86FA3A967E18}"/>
              </a:ext>
            </a:extLst>
          </p:cNvPr>
          <p:cNvGraphicFramePr>
            <a:graphicFrameLocks noGrp="1"/>
          </p:cNvGraphicFramePr>
          <p:nvPr>
            <p:extLst>
              <p:ext uri="{D42A27DB-BD31-4B8C-83A1-F6EECF244321}">
                <p14:modId xmlns:p14="http://schemas.microsoft.com/office/powerpoint/2010/main" val="687200981"/>
              </p:ext>
            </p:extLst>
          </p:nvPr>
        </p:nvGraphicFramePr>
        <p:xfrm>
          <a:off x="1116281" y="1349060"/>
          <a:ext cx="10687792" cy="1188720"/>
        </p:xfrm>
        <a:graphic>
          <a:graphicData uri="http://schemas.openxmlformats.org/drawingml/2006/table">
            <a:tbl>
              <a:tblPr firstRow="1" bandRow="1">
                <a:tableStyleId>{74C1A8A3-306A-4EB7-A6B1-4F7E0EB9C5D6}</a:tableStyleId>
              </a:tblPr>
              <a:tblGrid>
                <a:gridCol w="10687792">
                  <a:extLst>
                    <a:ext uri="{9D8B030D-6E8A-4147-A177-3AD203B41FA5}">
                      <a16:colId xmlns:a16="http://schemas.microsoft.com/office/drawing/2014/main" val="2216260861"/>
                    </a:ext>
                  </a:extLst>
                </a:gridCol>
              </a:tblGrid>
              <a:tr h="370840">
                <a:tc>
                  <a:txBody>
                    <a:bodyPr/>
                    <a:lstStyle/>
                    <a:p>
                      <a:pPr algn="ctr"/>
                      <a:r>
                        <a:rPr lang="fr-FR" dirty="0">
                          <a:latin typeface="Times New Roman" panose="02020603050405020304" pitchFamily="18" charset="0"/>
                          <a:cs typeface="Times New Roman" panose="02020603050405020304" pitchFamily="18" charset="0"/>
                        </a:rPr>
                        <a:t>Le taux de mortalité moyen des TCG dans le monde se situe entre 40% et 50%. </a:t>
                      </a:r>
                    </a:p>
                    <a:p>
                      <a:pPr algn="ctr"/>
                      <a:r>
                        <a:rPr lang="fr-FR" dirty="0">
                          <a:latin typeface="Times New Roman" panose="02020603050405020304" pitchFamily="18" charset="0"/>
                          <a:cs typeface="Times New Roman" panose="02020603050405020304" pitchFamily="18" charset="0"/>
                        </a:rPr>
                        <a:t>Ce taux sensiblement bas par rapport à celui des pays en voie de développement, est probablement dû à l’amélioration de la prise en charge préhospitalière et à une meilleure prévention des facteurs d’aggravation secondaire</a:t>
                      </a:r>
                      <a:endParaRPr lang="fr-FR"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26037799"/>
                  </a:ext>
                </a:extLst>
              </a:tr>
            </a:tbl>
          </a:graphicData>
        </a:graphic>
      </p:graphicFrame>
      <p:sp>
        <p:nvSpPr>
          <p:cNvPr id="9" name="Rectangle 8">
            <a:extLst>
              <a:ext uri="{FF2B5EF4-FFF2-40B4-BE49-F238E27FC236}">
                <a16:creationId xmlns:a16="http://schemas.microsoft.com/office/drawing/2014/main" id="{C9E95E37-EB11-0D43-855F-12F381EC5404}"/>
              </a:ext>
            </a:extLst>
          </p:cNvPr>
          <p:cNvSpPr/>
          <p:nvPr/>
        </p:nvSpPr>
        <p:spPr>
          <a:xfrm>
            <a:off x="926275" y="2697352"/>
            <a:ext cx="11032177" cy="2951001"/>
          </a:xfrm>
          <a:prstGeom prst="rect">
            <a:avLst/>
          </a:prstGeom>
        </p:spPr>
        <p:txBody>
          <a:bodyPr wrap="square">
            <a:spAutoFit/>
          </a:bodyPr>
          <a:lstStyle/>
          <a:p>
            <a:pPr algn="just">
              <a:lnSpc>
                <a:spcPct val="150000"/>
              </a:lnSpc>
            </a:pPr>
            <a:r>
              <a:rPr lang="fr-FR" b="1" dirty="0">
                <a:solidFill>
                  <a:srgbClr val="0070C0"/>
                </a:solidFill>
                <a:latin typeface="Times New Roman" panose="02020603050405020304" pitchFamily="18" charset="0"/>
                <a:ea typeface="Calibri" panose="020F0502020204030204" pitchFamily="34" charset="0"/>
              </a:rPr>
              <a:t>Notre série</a:t>
            </a:r>
            <a:r>
              <a:rPr lang="fr-FR" dirty="0">
                <a:latin typeface="Times New Roman" panose="02020603050405020304" pitchFamily="18" charset="0"/>
                <a:ea typeface="Calibri" panose="020F0502020204030204" pitchFamily="34" charset="0"/>
              </a:rPr>
              <a:t>: la mortalité globale était de 70% </a:t>
            </a:r>
          </a:p>
          <a:p>
            <a:pPr algn="just">
              <a:lnSpc>
                <a:spcPct val="150000"/>
              </a:lnSpc>
            </a:pPr>
            <a:endParaRPr lang="fr-FR" dirty="0">
              <a:latin typeface="Times New Roman" panose="02020603050405020304" pitchFamily="18" charset="0"/>
              <a:ea typeface="Calibri" panose="020F0502020204030204" pitchFamily="34" charset="0"/>
            </a:endParaRPr>
          </a:p>
          <a:p>
            <a:pPr algn="just">
              <a:lnSpc>
                <a:spcPct val="150000"/>
              </a:lnSpc>
            </a:pPr>
            <a:endParaRPr lang="fr-FR" dirty="0">
              <a:latin typeface="Times New Roman" panose="02020603050405020304" pitchFamily="18" charset="0"/>
              <a:ea typeface="Calibri" panose="020F0502020204030204" pitchFamily="34" charset="0"/>
            </a:endParaRPr>
          </a:p>
          <a:p>
            <a:pPr algn="just">
              <a:lnSpc>
                <a:spcPct val="150000"/>
              </a:lnSpc>
            </a:pPr>
            <a:endParaRPr lang="fr-FR" dirty="0">
              <a:latin typeface="Times New Roman" panose="02020603050405020304" pitchFamily="18" charset="0"/>
              <a:ea typeface="Calibri" panose="020F0502020204030204" pitchFamily="34" charset="0"/>
            </a:endParaRPr>
          </a:p>
          <a:p>
            <a:pPr algn="just">
              <a:lnSpc>
                <a:spcPct val="150000"/>
              </a:lnSpc>
            </a:pPr>
            <a:endParaRPr lang="fr-FR" dirty="0">
              <a:latin typeface="Times New Roman" panose="02020603050405020304" pitchFamily="18" charset="0"/>
              <a:ea typeface="Calibri" panose="020F0502020204030204" pitchFamily="34" charset="0"/>
            </a:endParaRPr>
          </a:p>
          <a:p>
            <a:pPr algn="just">
              <a:lnSpc>
                <a:spcPct val="150000"/>
              </a:lnSpc>
            </a:pPr>
            <a:endParaRPr lang="fr-FR" dirty="0">
              <a:latin typeface="Times New Roman" panose="02020603050405020304" pitchFamily="18" charset="0"/>
              <a:ea typeface="Calibri" panose="020F0502020204030204" pitchFamily="34" charset="0"/>
            </a:endParaRPr>
          </a:p>
          <a:p>
            <a:pPr algn="just">
              <a:lnSpc>
                <a:spcPct val="150000"/>
              </a:lnSpc>
            </a:pPr>
            <a:endParaRPr lang="fr-FR" dirty="0">
              <a:latin typeface="Times New Roman" panose="02020603050405020304" pitchFamily="18" charset="0"/>
              <a:ea typeface="Calibri" panose="020F0502020204030204" pitchFamily="34" charset="0"/>
            </a:endParaRPr>
          </a:p>
        </p:txBody>
      </p:sp>
      <p:graphicFrame>
        <p:nvGraphicFramePr>
          <p:cNvPr id="10" name="Tableau 9">
            <a:extLst>
              <a:ext uri="{FF2B5EF4-FFF2-40B4-BE49-F238E27FC236}">
                <a16:creationId xmlns:a16="http://schemas.microsoft.com/office/drawing/2014/main" id="{CECB64B4-8860-4F4E-BF4E-500D20BCB867}"/>
              </a:ext>
            </a:extLst>
          </p:cNvPr>
          <p:cNvGraphicFramePr>
            <a:graphicFrameLocks noGrp="1"/>
          </p:cNvGraphicFramePr>
          <p:nvPr>
            <p:extLst>
              <p:ext uri="{D42A27DB-BD31-4B8C-83A1-F6EECF244321}">
                <p14:modId xmlns:p14="http://schemas.microsoft.com/office/powerpoint/2010/main" val="2727953425"/>
              </p:ext>
            </p:extLst>
          </p:nvPr>
        </p:nvGraphicFramePr>
        <p:xfrm>
          <a:off x="2576946" y="3290824"/>
          <a:ext cx="7232072" cy="2218118"/>
        </p:xfrm>
        <a:graphic>
          <a:graphicData uri="http://schemas.openxmlformats.org/drawingml/2006/table">
            <a:tbl>
              <a:tblPr firstRow="1" firstCol="1" bandRow="1">
                <a:tableStyleId>{5C22544A-7EE6-4342-B048-85BDC9FD1C3A}</a:tableStyleId>
              </a:tblPr>
              <a:tblGrid>
                <a:gridCol w="2868013">
                  <a:extLst>
                    <a:ext uri="{9D8B030D-6E8A-4147-A177-3AD203B41FA5}">
                      <a16:colId xmlns:a16="http://schemas.microsoft.com/office/drawing/2014/main" val="1371565186"/>
                    </a:ext>
                  </a:extLst>
                </a:gridCol>
                <a:gridCol w="1778764">
                  <a:extLst>
                    <a:ext uri="{9D8B030D-6E8A-4147-A177-3AD203B41FA5}">
                      <a16:colId xmlns:a16="http://schemas.microsoft.com/office/drawing/2014/main" val="2137035116"/>
                    </a:ext>
                  </a:extLst>
                </a:gridCol>
                <a:gridCol w="1224324">
                  <a:extLst>
                    <a:ext uri="{9D8B030D-6E8A-4147-A177-3AD203B41FA5}">
                      <a16:colId xmlns:a16="http://schemas.microsoft.com/office/drawing/2014/main" val="2751977379"/>
                    </a:ext>
                  </a:extLst>
                </a:gridCol>
                <a:gridCol w="1360971">
                  <a:extLst>
                    <a:ext uri="{9D8B030D-6E8A-4147-A177-3AD203B41FA5}">
                      <a16:colId xmlns:a16="http://schemas.microsoft.com/office/drawing/2014/main" val="3278691545"/>
                    </a:ext>
                  </a:extLst>
                </a:gridCol>
              </a:tblGrid>
              <a:tr h="316874">
                <a:tc>
                  <a:txBody>
                    <a:bodyPr/>
                    <a:lstStyle/>
                    <a:p>
                      <a:pPr algn="ctr">
                        <a:lnSpc>
                          <a:spcPct val="150000"/>
                        </a:lnSpc>
                        <a:spcAft>
                          <a:spcPts val="0"/>
                        </a:spcAft>
                      </a:pPr>
                      <a:r>
                        <a:rPr lang="fr-FR" sz="1400" dirty="0">
                          <a:effectLst/>
                          <a:latin typeface="Times New Roman" panose="02020603050405020304" pitchFamily="18" charset="0"/>
                          <a:cs typeface="Times New Roman" panose="02020603050405020304" pitchFamily="18" charset="0"/>
                        </a:rPr>
                        <a:t>Auteurs</a:t>
                      </a:r>
                    </a:p>
                  </a:txBody>
                  <a:tcPr marL="68580" marR="68580" marT="0" marB="0"/>
                </a:tc>
                <a:tc>
                  <a:txBody>
                    <a:bodyPr/>
                    <a:lstStyle/>
                    <a:p>
                      <a:pPr algn="ctr">
                        <a:lnSpc>
                          <a:spcPct val="150000"/>
                        </a:lnSpc>
                        <a:spcAft>
                          <a:spcPts val="0"/>
                        </a:spcAft>
                      </a:pPr>
                      <a:r>
                        <a:rPr lang="fr-FR" sz="1400">
                          <a:effectLst/>
                          <a:latin typeface="Times New Roman" panose="02020603050405020304" pitchFamily="18" charset="0"/>
                          <a:cs typeface="Times New Roman" panose="02020603050405020304" pitchFamily="18" charset="0"/>
                        </a:rPr>
                        <a:t>Pays</a:t>
                      </a:r>
                    </a:p>
                  </a:txBody>
                  <a:tcPr marL="68580" marR="68580" marT="0" marB="0"/>
                </a:tc>
                <a:tc>
                  <a:txBody>
                    <a:bodyPr/>
                    <a:lstStyle/>
                    <a:p>
                      <a:pPr algn="ctr">
                        <a:lnSpc>
                          <a:spcPct val="150000"/>
                        </a:lnSpc>
                        <a:spcAft>
                          <a:spcPts val="0"/>
                        </a:spcAft>
                      </a:pPr>
                      <a:r>
                        <a:rPr lang="fr-FR" sz="1400">
                          <a:effectLst/>
                          <a:latin typeface="Times New Roman" panose="02020603050405020304" pitchFamily="18" charset="0"/>
                          <a:cs typeface="Times New Roman" panose="02020603050405020304" pitchFamily="18" charset="0"/>
                        </a:rPr>
                        <a:t>Année</a:t>
                      </a:r>
                    </a:p>
                  </a:txBody>
                  <a:tcPr marL="68580" marR="68580" marT="0" marB="0"/>
                </a:tc>
                <a:tc>
                  <a:txBody>
                    <a:bodyPr/>
                    <a:lstStyle/>
                    <a:p>
                      <a:pPr algn="ctr">
                        <a:lnSpc>
                          <a:spcPct val="150000"/>
                        </a:lnSpc>
                        <a:spcAft>
                          <a:spcPts val="0"/>
                        </a:spcAft>
                      </a:pPr>
                      <a:r>
                        <a:rPr lang="fr-FR" sz="1400">
                          <a:effectLst/>
                          <a:latin typeface="Times New Roman" panose="02020603050405020304" pitchFamily="18" charset="0"/>
                          <a:cs typeface="Times New Roman" panose="02020603050405020304" pitchFamily="18" charset="0"/>
                        </a:rPr>
                        <a:t>Mortalité (%)</a:t>
                      </a:r>
                    </a:p>
                  </a:txBody>
                  <a:tcPr marL="68580" marR="68580" marT="0" marB="0"/>
                </a:tc>
                <a:extLst>
                  <a:ext uri="{0D108BD9-81ED-4DB2-BD59-A6C34878D82A}">
                    <a16:rowId xmlns:a16="http://schemas.microsoft.com/office/drawing/2014/main" val="3498293352"/>
                  </a:ext>
                </a:extLst>
              </a:tr>
              <a:tr h="316874">
                <a:tc>
                  <a:txBody>
                    <a:bodyPr/>
                    <a:lstStyle/>
                    <a:p>
                      <a:pPr>
                        <a:lnSpc>
                          <a:spcPct val="150000"/>
                        </a:lnSpc>
                        <a:spcAft>
                          <a:spcPts val="0"/>
                        </a:spcAft>
                      </a:pPr>
                      <a:r>
                        <a:rPr lang="fr-FR" sz="1400" dirty="0">
                          <a:effectLst/>
                          <a:latin typeface="Times New Roman" panose="02020603050405020304" pitchFamily="18" charset="0"/>
                          <a:cs typeface="Times New Roman" panose="02020603050405020304" pitchFamily="18" charset="0"/>
                        </a:rPr>
                        <a:t>A </a:t>
                      </a:r>
                      <a:r>
                        <a:rPr lang="fr-FR" sz="1400" dirty="0" err="1">
                          <a:effectLst/>
                          <a:latin typeface="Times New Roman" panose="02020603050405020304" pitchFamily="18" charset="0"/>
                          <a:cs typeface="Times New Roman" panose="02020603050405020304" pitchFamily="18" charset="0"/>
                        </a:rPr>
                        <a:t>Rovlias</a:t>
                      </a:r>
                      <a:r>
                        <a:rPr lang="fr-FR" sz="1400" dirty="0">
                          <a:effectLst/>
                          <a:latin typeface="Times New Roman" panose="02020603050405020304" pitchFamily="18" charset="0"/>
                          <a:cs typeface="Times New Roman" panose="02020603050405020304" pitchFamily="18" charset="0"/>
                        </a:rPr>
                        <a:t> [12]</a:t>
                      </a:r>
                    </a:p>
                  </a:txBody>
                  <a:tcPr marL="68580" marR="68580" marT="0" marB="0"/>
                </a:tc>
                <a:tc>
                  <a:txBody>
                    <a:bodyPr/>
                    <a:lstStyle/>
                    <a:p>
                      <a:pPr algn="ctr">
                        <a:lnSpc>
                          <a:spcPct val="150000"/>
                        </a:lnSpc>
                        <a:spcAft>
                          <a:spcPts val="0"/>
                        </a:spcAft>
                      </a:pPr>
                      <a:r>
                        <a:rPr lang="fr-FR" sz="1400">
                          <a:effectLst/>
                          <a:latin typeface="Times New Roman" panose="02020603050405020304" pitchFamily="18" charset="0"/>
                          <a:cs typeface="Times New Roman" panose="02020603050405020304" pitchFamily="18" charset="0"/>
                        </a:rPr>
                        <a:t>Grèce</a:t>
                      </a:r>
                    </a:p>
                  </a:txBody>
                  <a:tcPr marL="68580" marR="68580" marT="0" marB="0"/>
                </a:tc>
                <a:tc>
                  <a:txBody>
                    <a:bodyPr/>
                    <a:lstStyle/>
                    <a:p>
                      <a:pPr algn="ctr">
                        <a:lnSpc>
                          <a:spcPct val="150000"/>
                        </a:lnSpc>
                        <a:spcAft>
                          <a:spcPts val="0"/>
                        </a:spcAft>
                      </a:pPr>
                      <a:r>
                        <a:rPr lang="fr-FR" sz="1400">
                          <a:effectLst/>
                          <a:latin typeface="Times New Roman" panose="02020603050405020304" pitchFamily="18" charset="0"/>
                          <a:cs typeface="Times New Roman" panose="02020603050405020304" pitchFamily="18" charset="0"/>
                        </a:rPr>
                        <a:t>2000</a:t>
                      </a:r>
                    </a:p>
                  </a:txBody>
                  <a:tcPr marL="68580" marR="68580" marT="0" marB="0"/>
                </a:tc>
                <a:tc>
                  <a:txBody>
                    <a:bodyPr/>
                    <a:lstStyle/>
                    <a:p>
                      <a:pPr algn="ctr">
                        <a:lnSpc>
                          <a:spcPct val="150000"/>
                        </a:lnSpc>
                        <a:spcAft>
                          <a:spcPts val="0"/>
                        </a:spcAft>
                      </a:pPr>
                      <a:r>
                        <a:rPr lang="fr-FR" sz="1400">
                          <a:effectLst/>
                          <a:latin typeface="Times New Roman" panose="02020603050405020304" pitchFamily="18" charset="0"/>
                          <a:cs typeface="Times New Roman" panose="02020603050405020304" pitchFamily="18" charset="0"/>
                        </a:rPr>
                        <a:t>59.2</a:t>
                      </a:r>
                    </a:p>
                  </a:txBody>
                  <a:tcPr marL="68580" marR="68580" marT="0" marB="0"/>
                </a:tc>
                <a:extLst>
                  <a:ext uri="{0D108BD9-81ED-4DB2-BD59-A6C34878D82A}">
                    <a16:rowId xmlns:a16="http://schemas.microsoft.com/office/drawing/2014/main" val="763474615"/>
                  </a:ext>
                </a:extLst>
              </a:tr>
              <a:tr h="316874">
                <a:tc>
                  <a:txBody>
                    <a:bodyPr/>
                    <a:lstStyle/>
                    <a:p>
                      <a:pPr>
                        <a:lnSpc>
                          <a:spcPct val="150000"/>
                        </a:lnSpc>
                        <a:spcAft>
                          <a:spcPts val="0"/>
                        </a:spcAft>
                        <a:tabLst>
                          <a:tab pos="1628775" algn="l"/>
                        </a:tabLst>
                      </a:pPr>
                      <a:r>
                        <a:rPr lang="fr-FR" sz="1400" dirty="0">
                          <a:effectLst/>
                          <a:latin typeface="Times New Roman" panose="02020603050405020304" pitchFamily="18" charset="0"/>
                          <a:cs typeface="Times New Roman" panose="02020603050405020304" pitchFamily="18" charset="0"/>
                        </a:rPr>
                        <a:t>Xi Liu-</a:t>
                      </a:r>
                      <a:r>
                        <a:rPr lang="fr-FR" sz="1400" dirty="0" err="1">
                          <a:effectLst/>
                          <a:latin typeface="Times New Roman" panose="02020603050405020304" pitchFamily="18" charset="0"/>
                          <a:cs typeface="Times New Roman" panose="02020603050405020304" pitchFamily="18" charset="0"/>
                        </a:rPr>
                        <a:t>DeRyke</a:t>
                      </a:r>
                      <a:r>
                        <a:rPr lang="fr-FR" sz="1400" dirty="0">
                          <a:effectLst/>
                          <a:latin typeface="Times New Roman" panose="02020603050405020304" pitchFamily="18" charset="0"/>
                          <a:cs typeface="Times New Roman" panose="02020603050405020304" pitchFamily="18" charset="0"/>
                        </a:rPr>
                        <a:t> [14]  </a:t>
                      </a:r>
                    </a:p>
                  </a:txBody>
                  <a:tcPr marL="68580" marR="68580" marT="0" marB="0"/>
                </a:tc>
                <a:tc>
                  <a:txBody>
                    <a:bodyPr/>
                    <a:lstStyle/>
                    <a:p>
                      <a:pPr algn="ctr">
                        <a:lnSpc>
                          <a:spcPct val="150000"/>
                        </a:lnSpc>
                        <a:spcAft>
                          <a:spcPts val="0"/>
                        </a:spcAft>
                      </a:pPr>
                      <a:r>
                        <a:rPr lang="fr-FR" sz="1400">
                          <a:effectLst/>
                          <a:latin typeface="Times New Roman" panose="02020603050405020304" pitchFamily="18" charset="0"/>
                          <a:cs typeface="Times New Roman" panose="02020603050405020304" pitchFamily="18" charset="0"/>
                        </a:rPr>
                        <a:t>USA</a:t>
                      </a:r>
                    </a:p>
                  </a:txBody>
                  <a:tcPr marL="68580" marR="68580" marT="0" marB="0"/>
                </a:tc>
                <a:tc>
                  <a:txBody>
                    <a:bodyPr/>
                    <a:lstStyle/>
                    <a:p>
                      <a:pPr algn="ctr">
                        <a:lnSpc>
                          <a:spcPct val="150000"/>
                        </a:lnSpc>
                        <a:spcAft>
                          <a:spcPts val="0"/>
                        </a:spcAft>
                      </a:pPr>
                      <a:r>
                        <a:rPr lang="fr-FR" sz="1400">
                          <a:effectLst/>
                          <a:latin typeface="Times New Roman" panose="02020603050405020304" pitchFamily="18" charset="0"/>
                          <a:cs typeface="Times New Roman" panose="02020603050405020304" pitchFamily="18" charset="0"/>
                        </a:rPr>
                        <a:t>2009</a:t>
                      </a:r>
                    </a:p>
                  </a:txBody>
                  <a:tcPr marL="68580" marR="68580" marT="0" marB="0"/>
                </a:tc>
                <a:tc>
                  <a:txBody>
                    <a:bodyPr/>
                    <a:lstStyle/>
                    <a:p>
                      <a:pPr algn="ctr">
                        <a:lnSpc>
                          <a:spcPct val="150000"/>
                        </a:lnSpc>
                        <a:spcAft>
                          <a:spcPts val="0"/>
                        </a:spcAft>
                      </a:pPr>
                      <a:r>
                        <a:rPr lang="fr-FR" sz="1400">
                          <a:effectLst/>
                          <a:latin typeface="Times New Roman" panose="02020603050405020304" pitchFamily="18" charset="0"/>
                          <a:cs typeface="Times New Roman" panose="02020603050405020304" pitchFamily="18" charset="0"/>
                        </a:rPr>
                        <a:t>41.2</a:t>
                      </a:r>
                    </a:p>
                  </a:txBody>
                  <a:tcPr marL="68580" marR="68580" marT="0" marB="0"/>
                </a:tc>
                <a:extLst>
                  <a:ext uri="{0D108BD9-81ED-4DB2-BD59-A6C34878D82A}">
                    <a16:rowId xmlns:a16="http://schemas.microsoft.com/office/drawing/2014/main" val="3231509789"/>
                  </a:ext>
                </a:extLst>
              </a:tr>
              <a:tr h="316874">
                <a:tc>
                  <a:txBody>
                    <a:bodyPr/>
                    <a:lstStyle/>
                    <a:p>
                      <a:pPr>
                        <a:lnSpc>
                          <a:spcPct val="150000"/>
                        </a:lnSpc>
                        <a:spcAft>
                          <a:spcPts val="0"/>
                        </a:spcAft>
                        <a:tabLst>
                          <a:tab pos="1628775" algn="l"/>
                        </a:tabLst>
                      </a:pPr>
                      <a:r>
                        <a:rPr lang="fr-FR" sz="1400" dirty="0">
                          <a:effectLst/>
                          <a:latin typeface="Times New Roman" panose="02020603050405020304" pitchFamily="18" charset="0"/>
                          <a:cs typeface="Times New Roman" panose="02020603050405020304" pitchFamily="18" charset="0"/>
                        </a:rPr>
                        <a:t>SB </a:t>
                      </a:r>
                      <a:r>
                        <a:rPr lang="fr-FR" sz="1400" dirty="0" err="1">
                          <a:effectLst/>
                          <a:latin typeface="Times New Roman" panose="02020603050405020304" pitchFamily="18" charset="0"/>
                          <a:cs typeface="Times New Roman" panose="02020603050405020304" pitchFamily="18" charset="0"/>
                        </a:rPr>
                        <a:t>Kafaki</a:t>
                      </a:r>
                      <a:r>
                        <a:rPr lang="fr-FR" sz="1400" dirty="0">
                          <a:effectLst/>
                          <a:latin typeface="Times New Roman" panose="02020603050405020304" pitchFamily="18" charset="0"/>
                          <a:cs typeface="Times New Roman" panose="02020603050405020304" pitchFamily="18" charset="0"/>
                        </a:rPr>
                        <a:t> [17]</a:t>
                      </a:r>
                    </a:p>
                  </a:txBody>
                  <a:tcPr marL="68580" marR="68580" marT="0" marB="0"/>
                </a:tc>
                <a:tc>
                  <a:txBody>
                    <a:bodyPr/>
                    <a:lstStyle/>
                    <a:p>
                      <a:pPr algn="ctr">
                        <a:lnSpc>
                          <a:spcPct val="150000"/>
                        </a:lnSpc>
                        <a:spcAft>
                          <a:spcPts val="0"/>
                        </a:spcAft>
                      </a:pPr>
                      <a:r>
                        <a:rPr lang="fr-FR" sz="1400" dirty="0">
                          <a:effectLst/>
                          <a:latin typeface="Times New Roman" panose="02020603050405020304" pitchFamily="18" charset="0"/>
                          <a:cs typeface="Times New Roman" panose="02020603050405020304" pitchFamily="18" charset="0"/>
                        </a:rPr>
                        <a:t>Iran</a:t>
                      </a:r>
                    </a:p>
                  </a:txBody>
                  <a:tcPr marL="68580" marR="68580" marT="0" marB="0"/>
                </a:tc>
                <a:tc>
                  <a:txBody>
                    <a:bodyPr/>
                    <a:lstStyle/>
                    <a:p>
                      <a:pPr algn="ctr">
                        <a:lnSpc>
                          <a:spcPct val="150000"/>
                        </a:lnSpc>
                        <a:spcAft>
                          <a:spcPts val="0"/>
                        </a:spcAft>
                      </a:pPr>
                      <a:r>
                        <a:rPr lang="fr-FR" sz="1400">
                          <a:effectLst/>
                          <a:latin typeface="Times New Roman" panose="02020603050405020304" pitchFamily="18" charset="0"/>
                          <a:cs typeface="Times New Roman" panose="02020603050405020304" pitchFamily="18" charset="0"/>
                        </a:rPr>
                        <a:t>2016</a:t>
                      </a:r>
                    </a:p>
                  </a:txBody>
                  <a:tcPr marL="68580" marR="68580" marT="0" marB="0"/>
                </a:tc>
                <a:tc>
                  <a:txBody>
                    <a:bodyPr/>
                    <a:lstStyle/>
                    <a:p>
                      <a:pPr algn="ctr">
                        <a:lnSpc>
                          <a:spcPct val="150000"/>
                        </a:lnSpc>
                        <a:spcAft>
                          <a:spcPts val="0"/>
                        </a:spcAft>
                      </a:pPr>
                      <a:r>
                        <a:rPr lang="fr-FR" sz="1400">
                          <a:effectLst/>
                          <a:latin typeface="Times New Roman" panose="02020603050405020304" pitchFamily="18" charset="0"/>
                          <a:cs typeface="Times New Roman" panose="02020603050405020304" pitchFamily="18" charset="0"/>
                        </a:rPr>
                        <a:t>40</a:t>
                      </a:r>
                    </a:p>
                  </a:txBody>
                  <a:tcPr marL="68580" marR="68580" marT="0" marB="0"/>
                </a:tc>
                <a:extLst>
                  <a:ext uri="{0D108BD9-81ED-4DB2-BD59-A6C34878D82A}">
                    <a16:rowId xmlns:a16="http://schemas.microsoft.com/office/drawing/2014/main" val="100608981"/>
                  </a:ext>
                </a:extLst>
              </a:tr>
              <a:tr h="316874">
                <a:tc>
                  <a:txBody>
                    <a:bodyPr/>
                    <a:lstStyle/>
                    <a:p>
                      <a:pPr>
                        <a:lnSpc>
                          <a:spcPct val="150000"/>
                        </a:lnSpc>
                        <a:spcAft>
                          <a:spcPts val="0"/>
                        </a:spcAft>
                        <a:tabLst>
                          <a:tab pos="1628775" algn="l"/>
                        </a:tabLst>
                      </a:pPr>
                      <a:r>
                        <a:rPr lang="fr-FR" sz="1400">
                          <a:effectLst/>
                          <a:latin typeface="Times New Roman" panose="02020603050405020304" pitchFamily="18" charset="0"/>
                          <a:cs typeface="Times New Roman" panose="02020603050405020304" pitchFamily="18" charset="0"/>
                        </a:rPr>
                        <a:t>Jahaver K [16]</a:t>
                      </a:r>
                    </a:p>
                  </a:txBody>
                  <a:tcPr marL="68580" marR="68580" marT="0" marB="0"/>
                </a:tc>
                <a:tc>
                  <a:txBody>
                    <a:bodyPr/>
                    <a:lstStyle/>
                    <a:p>
                      <a:pPr algn="ctr">
                        <a:lnSpc>
                          <a:spcPct val="150000"/>
                        </a:lnSpc>
                        <a:spcAft>
                          <a:spcPts val="0"/>
                        </a:spcAft>
                      </a:pPr>
                      <a:r>
                        <a:rPr lang="fr-FR" sz="1400" dirty="0">
                          <a:effectLst/>
                          <a:latin typeface="Times New Roman" panose="02020603050405020304" pitchFamily="18" charset="0"/>
                          <a:cs typeface="Times New Roman" panose="02020603050405020304" pitchFamily="18" charset="0"/>
                        </a:rPr>
                        <a:t>Iran</a:t>
                      </a:r>
                    </a:p>
                  </a:txBody>
                  <a:tcPr marL="68580" marR="68580" marT="0" marB="0"/>
                </a:tc>
                <a:tc>
                  <a:txBody>
                    <a:bodyPr/>
                    <a:lstStyle/>
                    <a:p>
                      <a:pPr algn="ctr">
                        <a:lnSpc>
                          <a:spcPct val="150000"/>
                        </a:lnSpc>
                        <a:spcAft>
                          <a:spcPts val="0"/>
                        </a:spcAft>
                      </a:pPr>
                      <a:r>
                        <a:rPr lang="fr-FR" sz="1400" dirty="0">
                          <a:effectLst/>
                          <a:latin typeface="Times New Roman" panose="02020603050405020304" pitchFamily="18" charset="0"/>
                          <a:cs typeface="Times New Roman" panose="02020603050405020304" pitchFamily="18" charset="0"/>
                        </a:rPr>
                        <a:t>2016</a:t>
                      </a:r>
                    </a:p>
                  </a:txBody>
                  <a:tcPr marL="68580" marR="68580" marT="0" marB="0"/>
                </a:tc>
                <a:tc>
                  <a:txBody>
                    <a:bodyPr/>
                    <a:lstStyle/>
                    <a:p>
                      <a:pPr algn="ctr">
                        <a:lnSpc>
                          <a:spcPct val="150000"/>
                        </a:lnSpc>
                        <a:spcAft>
                          <a:spcPts val="0"/>
                        </a:spcAft>
                      </a:pPr>
                      <a:r>
                        <a:rPr lang="fr-FR" sz="1400">
                          <a:effectLst/>
                          <a:latin typeface="Times New Roman" panose="02020603050405020304" pitchFamily="18" charset="0"/>
                          <a:cs typeface="Times New Roman" panose="02020603050405020304" pitchFamily="18" charset="0"/>
                        </a:rPr>
                        <a:t>54.2</a:t>
                      </a:r>
                    </a:p>
                  </a:txBody>
                  <a:tcPr marL="68580" marR="68580" marT="0" marB="0"/>
                </a:tc>
                <a:extLst>
                  <a:ext uri="{0D108BD9-81ED-4DB2-BD59-A6C34878D82A}">
                    <a16:rowId xmlns:a16="http://schemas.microsoft.com/office/drawing/2014/main" val="1428026139"/>
                  </a:ext>
                </a:extLst>
              </a:tr>
              <a:tr h="316874">
                <a:tc>
                  <a:txBody>
                    <a:bodyPr/>
                    <a:lstStyle/>
                    <a:p>
                      <a:pPr>
                        <a:lnSpc>
                          <a:spcPct val="150000"/>
                        </a:lnSpc>
                        <a:spcAft>
                          <a:spcPts val="0"/>
                        </a:spcAft>
                        <a:tabLst>
                          <a:tab pos="1628775" algn="l"/>
                        </a:tabLst>
                      </a:pPr>
                      <a:r>
                        <a:rPr lang="fr-FR" sz="1400">
                          <a:effectLst/>
                          <a:latin typeface="Times New Roman" panose="02020603050405020304" pitchFamily="18" charset="0"/>
                          <a:cs typeface="Times New Roman" panose="02020603050405020304" pitchFamily="18" charset="0"/>
                        </a:rPr>
                        <a:t>SY Yang [84]</a:t>
                      </a:r>
                    </a:p>
                  </a:txBody>
                  <a:tcPr marL="68580" marR="68580" marT="0" marB="0"/>
                </a:tc>
                <a:tc>
                  <a:txBody>
                    <a:bodyPr/>
                    <a:lstStyle/>
                    <a:p>
                      <a:pPr algn="ctr">
                        <a:lnSpc>
                          <a:spcPct val="150000"/>
                        </a:lnSpc>
                        <a:spcAft>
                          <a:spcPts val="0"/>
                        </a:spcAft>
                      </a:pPr>
                      <a:r>
                        <a:rPr lang="fr-FR" sz="1400" dirty="0">
                          <a:effectLst/>
                          <a:latin typeface="Times New Roman" panose="02020603050405020304" pitchFamily="18" charset="0"/>
                          <a:cs typeface="Times New Roman" panose="02020603050405020304" pitchFamily="18" charset="0"/>
                        </a:rPr>
                        <a:t>Chine</a:t>
                      </a:r>
                    </a:p>
                  </a:txBody>
                  <a:tcPr marL="68580" marR="68580" marT="0" marB="0"/>
                </a:tc>
                <a:tc>
                  <a:txBody>
                    <a:bodyPr/>
                    <a:lstStyle/>
                    <a:p>
                      <a:pPr algn="ctr">
                        <a:lnSpc>
                          <a:spcPct val="150000"/>
                        </a:lnSpc>
                        <a:spcAft>
                          <a:spcPts val="0"/>
                        </a:spcAft>
                      </a:pPr>
                      <a:r>
                        <a:rPr lang="fr-FR" sz="1400" dirty="0">
                          <a:effectLst/>
                          <a:latin typeface="Times New Roman" panose="02020603050405020304" pitchFamily="18" charset="0"/>
                          <a:cs typeface="Times New Roman" panose="02020603050405020304" pitchFamily="18" charset="0"/>
                        </a:rPr>
                        <a:t>1995</a:t>
                      </a:r>
                    </a:p>
                  </a:txBody>
                  <a:tcPr marL="68580" marR="68580" marT="0" marB="0"/>
                </a:tc>
                <a:tc>
                  <a:txBody>
                    <a:bodyPr/>
                    <a:lstStyle/>
                    <a:p>
                      <a:pPr algn="ctr">
                        <a:lnSpc>
                          <a:spcPct val="150000"/>
                        </a:lnSpc>
                        <a:spcAft>
                          <a:spcPts val="0"/>
                        </a:spcAft>
                      </a:pPr>
                      <a:r>
                        <a:rPr lang="fr-FR" sz="1400">
                          <a:effectLst/>
                          <a:latin typeface="Times New Roman" panose="02020603050405020304" pitchFamily="18" charset="0"/>
                          <a:cs typeface="Times New Roman" panose="02020603050405020304" pitchFamily="18" charset="0"/>
                        </a:rPr>
                        <a:t>47.9</a:t>
                      </a:r>
                    </a:p>
                  </a:txBody>
                  <a:tcPr marL="68580" marR="68580" marT="0" marB="0"/>
                </a:tc>
                <a:extLst>
                  <a:ext uri="{0D108BD9-81ED-4DB2-BD59-A6C34878D82A}">
                    <a16:rowId xmlns:a16="http://schemas.microsoft.com/office/drawing/2014/main" val="3031080424"/>
                  </a:ext>
                </a:extLst>
              </a:tr>
              <a:tr h="316874">
                <a:tc>
                  <a:txBody>
                    <a:bodyPr/>
                    <a:lstStyle/>
                    <a:p>
                      <a:pPr>
                        <a:lnSpc>
                          <a:spcPct val="150000"/>
                        </a:lnSpc>
                        <a:spcAft>
                          <a:spcPts val="0"/>
                        </a:spcAft>
                      </a:pPr>
                      <a:r>
                        <a:rPr lang="fr-FR" sz="1400" dirty="0">
                          <a:solidFill>
                            <a:srgbClr val="0070C0"/>
                          </a:solidFill>
                          <a:effectLst/>
                          <a:latin typeface="Times New Roman" panose="02020603050405020304" pitchFamily="18" charset="0"/>
                          <a:cs typeface="Times New Roman" panose="02020603050405020304" pitchFamily="18" charset="0"/>
                        </a:rPr>
                        <a:t>Notre série  </a:t>
                      </a:r>
                    </a:p>
                  </a:txBody>
                  <a:tcPr marL="68580" marR="68580" marT="0" marB="0"/>
                </a:tc>
                <a:tc>
                  <a:txBody>
                    <a:bodyPr/>
                    <a:lstStyle/>
                    <a:p>
                      <a:pPr algn="ctr">
                        <a:lnSpc>
                          <a:spcPct val="150000"/>
                        </a:lnSpc>
                        <a:spcAft>
                          <a:spcPts val="0"/>
                        </a:spcAft>
                      </a:pPr>
                      <a:r>
                        <a:rPr lang="fr-FR" sz="1400" dirty="0">
                          <a:solidFill>
                            <a:srgbClr val="0070C0"/>
                          </a:solidFill>
                          <a:effectLst/>
                          <a:latin typeface="Times New Roman" panose="02020603050405020304" pitchFamily="18" charset="0"/>
                          <a:cs typeface="Times New Roman" panose="02020603050405020304" pitchFamily="18" charset="0"/>
                        </a:rPr>
                        <a:t>Algérie</a:t>
                      </a:r>
                    </a:p>
                  </a:txBody>
                  <a:tcPr marL="68580" marR="68580" marT="0" marB="0"/>
                </a:tc>
                <a:tc>
                  <a:txBody>
                    <a:bodyPr/>
                    <a:lstStyle/>
                    <a:p>
                      <a:pPr algn="ctr">
                        <a:lnSpc>
                          <a:spcPct val="150000"/>
                        </a:lnSpc>
                        <a:spcAft>
                          <a:spcPts val="0"/>
                        </a:spcAft>
                      </a:pPr>
                      <a:r>
                        <a:rPr lang="fr-FR" sz="1400" dirty="0">
                          <a:solidFill>
                            <a:srgbClr val="0070C0"/>
                          </a:solidFill>
                          <a:effectLst/>
                          <a:latin typeface="Times New Roman" panose="02020603050405020304" pitchFamily="18" charset="0"/>
                          <a:cs typeface="Times New Roman" panose="02020603050405020304" pitchFamily="18" charset="0"/>
                        </a:rPr>
                        <a:t>2020</a:t>
                      </a:r>
                    </a:p>
                  </a:txBody>
                  <a:tcPr marL="68580" marR="68580" marT="0" marB="0"/>
                </a:tc>
                <a:tc>
                  <a:txBody>
                    <a:bodyPr/>
                    <a:lstStyle/>
                    <a:p>
                      <a:pPr algn="ctr">
                        <a:lnSpc>
                          <a:spcPct val="150000"/>
                        </a:lnSpc>
                        <a:spcAft>
                          <a:spcPts val="0"/>
                        </a:spcAft>
                      </a:pPr>
                      <a:r>
                        <a:rPr lang="fr-FR" sz="1400" dirty="0">
                          <a:solidFill>
                            <a:srgbClr val="0070C0"/>
                          </a:solidFill>
                          <a:effectLst/>
                          <a:latin typeface="Times New Roman" panose="02020603050405020304" pitchFamily="18" charset="0"/>
                          <a:cs typeface="Times New Roman" panose="02020603050405020304" pitchFamily="18" charset="0"/>
                        </a:rPr>
                        <a:t>70%</a:t>
                      </a:r>
                    </a:p>
                  </a:txBody>
                  <a:tcPr marL="68580" marR="68580" marT="0" marB="0"/>
                </a:tc>
                <a:extLst>
                  <a:ext uri="{0D108BD9-81ED-4DB2-BD59-A6C34878D82A}">
                    <a16:rowId xmlns:a16="http://schemas.microsoft.com/office/drawing/2014/main" val="728162718"/>
                  </a:ext>
                </a:extLst>
              </a:tr>
            </a:tbl>
          </a:graphicData>
        </a:graphic>
      </p:graphicFrame>
    </p:spTree>
    <p:extLst>
      <p:ext uri="{BB962C8B-B14F-4D97-AF65-F5344CB8AC3E}">
        <p14:creationId xmlns:p14="http://schemas.microsoft.com/office/powerpoint/2010/main" val="24848831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D5C6C0-07A6-1F46-8473-3812387A761C}"/>
              </a:ext>
            </a:extLst>
          </p:cNvPr>
          <p:cNvSpPr/>
          <p:nvPr/>
        </p:nvSpPr>
        <p:spPr>
          <a:xfrm>
            <a:off x="926276" y="1163543"/>
            <a:ext cx="10830295" cy="457818"/>
          </a:xfrm>
          <a:prstGeom prst="rect">
            <a:avLst/>
          </a:prstGeom>
        </p:spPr>
        <p:txBody>
          <a:bodyPr wrap="square">
            <a:spAutoFit/>
          </a:bodyPr>
          <a:lstStyle/>
          <a:p>
            <a:pPr algn="just">
              <a:lnSpc>
                <a:spcPct val="150000"/>
              </a:lnSpc>
            </a:pPr>
            <a:r>
              <a:rPr lang="fr-FR" dirty="0">
                <a:latin typeface="Times New Roman" panose="02020603050405020304" pitchFamily="18" charset="0"/>
                <a:ea typeface="Calibri" panose="020F0502020204030204" pitchFamily="34" charset="0"/>
              </a:rPr>
              <a:t>Le profil comparé des patients décédés, retrouve une présentation clinique plus grave que les patients survivants</a:t>
            </a:r>
            <a:endParaRPr lang="fr-FR" dirty="0"/>
          </a:p>
        </p:txBody>
      </p:sp>
      <p:sp>
        <p:nvSpPr>
          <p:cNvPr id="4" name="Titre 1">
            <a:extLst>
              <a:ext uri="{FF2B5EF4-FFF2-40B4-BE49-F238E27FC236}">
                <a16:creationId xmlns:a16="http://schemas.microsoft.com/office/drawing/2014/main" id="{796D02F8-F10C-BC4D-B384-6EB58EE664CE}"/>
              </a:ext>
            </a:extLst>
          </p:cNvPr>
          <p:cNvSpPr>
            <a:spLocks noGrp="1"/>
          </p:cNvSpPr>
          <p:nvPr>
            <p:ph type="title"/>
          </p:nvPr>
        </p:nvSpPr>
        <p:spPr>
          <a:xfrm>
            <a:off x="1371600" y="139536"/>
            <a:ext cx="9601200" cy="454231"/>
          </a:xfrm>
        </p:spPr>
        <p:txBody>
          <a:bodyPr>
            <a:normAutofit fontScale="90000"/>
          </a:bodyPr>
          <a:lstStyle/>
          <a:p>
            <a:pPr algn="ctr"/>
            <a:r>
              <a:rPr lang="fr-FR" sz="2800" b="1" dirty="0">
                <a:solidFill>
                  <a:srgbClr val="FF0000"/>
                </a:solidFill>
                <a:latin typeface="Times New Roman" panose="02020603050405020304" pitchFamily="18" charset="0"/>
                <a:cs typeface="Times New Roman" panose="02020603050405020304" pitchFamily="18" charset="0"/>
              </a:rPr>
              <a:t>I- Caractéristiques de la cohorte et valeur pronostique</a:t>
            </a:r>
          </a:p>
        </p:txBody>
      </p:sp>
      <p:sp>
        <p:nvSpPr>
          <p:cNvPr id="5" name="Rectangle 4">
            <a:extLst>
              <a:ext uri="{FF2B5EF4-FFF2-40B4-BE49-F238E27FC236}">
                <a16:creationId xmlns:a16="http://schemas.microsoft.com/office/drawing/2014/main" id="{91479669-9D7F-7544-90F9-14FBFFCFF576}"/>
              </a:ext>
            </a:extLst>
          </p:cNvPr>
          <p:cNvSpPr/>
          <p:nvPr/>
        </p:nvSpPr>
        <p:spPr>
          <a:xfrm>
            <a:off x="1027252" y="798018"/>
            <a:ext cx="2307042" cy="369332"/>
          </a:xfrm>
          <a:prstGeom prst="rect">
            <a:avLst/>
          </a:prstGeom>
        </p:spPr>
        <p:txBody>
          <a:bodyPr wrap="none">
            <a:spAutoFit/>
          </a:bodyPr>
          <a:lstStyle/>
          <a:p>
            <a:r>
              <a:rPr lang="fr-FR"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12- Mortalité globale</a:t>
            </a:r>
            <a:r>
              <a:rPr lang="fr-FR" b="1" dirty="0">
                <a:solidFill>
                  <a:srgbClr val="FF0000"/>
                </a:solidFill>
                <a:latin typeface="Times New Roman" panose="02020603050405020304" pitchFamily="18" charset="0"/>
                <a:cs typeface="Times New Roman" panose="02020603050405020304" pitchFamily="18" charset="0"/>
              </a:rPr>
              <a:t> </a:t>
            </a:r>
          </a:p>
        </p:txBody>
      </p:sp>
      <p:graphicFrame>
        <p:nvGraphicFramePr>
          <p:cNvPr id="6" name="Tableau 5">
            <a:extLst>
              <a:ext uri="{FF2B5EF4-FFF2-40B4-BE49-F238E27FC236}">
                <a16:creationId xmlns:a16="http://schemas.microsoft.com/office/drawing/2014/main" id="{26225430-88F7-D046-95F1-1A9EF484393D}"/>
              </a:ext>
            </a:extLst>
          </p:cNvPr>
          <p:cNvGraphicFramePr>
            <a:graphicFrameLocks noGrp="1"/>
          </p:cNvGraphicFramePr>
          <p:nvPr>
            <p:extLst>
              <p:ext uri="{D42A27DB-BD31-4B8C-83A1-F6EECF244321}">
                <p14:modId xmlns:p14="http://schemas.microsoft.com/office/powerpoint/2010/main" val="1074459239"/>
              </p:ext>
            </p:extLst>
          </p:nvPr>
        </p:nvGraphicFramePr>
        <p:xfrm>
          <a:off x="1371600" y="1852551"/>
          <a:ext cx="9767455" cy="4702607"/>
        </p:xfrm>
        <a:graphic>
          <a:graphicData uri="http://schemas.openxmlformats.org/drawingml/2006/table">
            <a:tbl>
              <a:tblPr firstRow="1" firstCol="1" bandRow="1">
                <a:tableStyleId>{5C22544A-7EE6-4342-B048-85BDC9FD1C3A}</a:tableStyleId>
              </a:tblPr>
              <a:tblGrid>
                <a:gridCol w="2482208">
                  <a:extLst>
                    <a:ext uri="{9D8B030D-6E8A-4147-A177-3AD203B41FA5}">
                      <a16:colId xmlns:a16="http://schemas.microsoft.com/office/drawing/2014/main" val="2205060203"/>
                    </a:ext>
                  </a:extLst>
                </a:gridCol>
                <a:gridCol w="2107435">
                  <a:extLst>
                    <a:ext uri="{9D8B030D-6E8A-4147-A177-3AD203B41FA5}">
                      <a16:colId xmlns:a16="http://schemas.microsoft.com/office/drawing/2014/main" val="3861857564"/>
                    </a:ext>
                  </a:extLst>
                </a:gridCol>
                <a:gridCol w="1799547">
                  <a:extLst>
                    <a:ext uri="{9D8B030D-6E8A-4147-A177-3AD203B41FA5}">
                      <a16:colId xmlns:a16="http://schemas.microsoft.com/office/drawing/2014/main" val="2372786388"/>
                    </a:ext>
                  </a:extLst>
                </a:gridCol>
                <a:gridCol w="1799547">
                  <a:extLst>
                    <a:ext uri="{9D8B030D-6E8A-4147-A177-3AD203B41FA5}">
                      <a16:colId xmlns:a16="http://schemas.microsoft.com/office/drawing/2014/main" val="4011711674"/>
                    </a:ext>
                  </a:extLst>
                </a:gridCol>
                <a:gridCol w="1578718">
                  <a:extLst>
                    <a:ext uri="{9D8B030D-6E8A-4147-A177-3AD203B41FA5}">
                      <a16:colId xmlns:a16="http://schemas.microsoft.com/office/drawing/2014/main" val="1631783131"/>
                    </a:ext>
                  </a:extLst>
                </a:gridCol>
              </a:tblGrid>
              <a:tr h="564158">
                <a:tc>
                  <a:txBody>
                    <a:bodyPr/>
                    <a:lstStyle/>
                    <a:p>
                      <a:pPr>
                        <a:lnSpc>
                          <a:spcPct val="115000"/>
                        </a:lnSpc>
                        <a:spcBef>
                          <a:spcPts val="1000"/>
                        </a:spcBef>
                        <a:spcAft>
                          <a:spcPts val="0"/>
                        </a:spcAft>
                      </a:pPr>
                      <a:r>
                        <a:rPr lang="fr-FR" sz="1200" dirty="0">
                          <a:effectLst/>
                          <a:latin typeface="Times New Roman" panose="02020603050405020304" pitchFamily="18" charset="0"/>
                          <a:cs typeface="Times New Roman" panose="02020603050405020304" pitchFamily="18" charset="0"/>
                        </a:rPr>
                        <a:t>Auteur</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FDR*</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Décédés</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Survivants</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i="1" dirty="0">
                          <a:effectLst/>
                          <a:latin typeface="Times New Roman" panose="02020603050405020304" pitchFamily="18" charset="0"/>
                          <a:cs typeface="Times New Roman" panose="02020603050405020304" pitchFamily="18" charset="0"/>
                        </a:rPr>
                        <a:t>p</a:t>
                      </a:r>
                    </a:p>
                    <a:p>
                      <a:pPr>
                        <a:lnSpc>
                          <a:spcPct val="115000"/>
                        </a:lnSpc>
                        <a:spcBef>
                          <a:spcPts val="1000"/>
                        </a:spcBef>
                        <a:spcAft>
                          <a:spcPts val="0"/>
                        </a:spcAft>
                      </a:pPr>
                      <a:r>
                        <a:rPr lang="fr-FR" sz="1200" dirty="0">
                          <a:effectLst/>
                          <a:latin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extLst>
                  <a:ext uri="{0D108BD9-81ED-4DB2-BD59-A6C34878D82A}">
                    <a16:rowId xmlns:a16="http://schemas.microsoft.com/office/drawing/2014/main" val="3509436498"/>
                  </a:ext>
                </a:extLst>
              </a:tr>
              <a:tr h="197069">
                <a:tc>
                  <a:txBody>
                    <a:bodyPr/>
                    <a:lstStyle/>
                    <a:p>
                      <a:pPr>
                        <a:lnSpc>
                          <a:spcPct val="115000"/>
                        </a:lnSpc>
                        <a:spcBef>
                          <a:spcPts val="1000"/>
                        </a:spcBef>
                        <a:spcAft>
                          <a:spcPts val="0"/>
                        </a:spcAft>
                      </a:pPr>
                      <a:r>
                        <a:rPr lang="en-US" sz="1200" dirty="0">
                          <a:effectLst/>
                          <a:latin typeface="Times New Roman" panose="02020603050405020304" pitchFamily="18" charset="0"/>
                          <a:cs typeface="Times New Roman" panose="02020603050405020304" pitchFamily="18" charset="0"/>
                        </a:rPr>
                        <a:t>SY Yang [84]</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en-US" sz="1200">
                          <a:effectLst/>
                          <a:latin typeface="Times New Roman" panose="02020603050405020304" pitchFamily="18" charset="0"/>
                          <a:cs typeface="Times New Roman" panose="02020603050405020304" pitchFamily="18" charset="0"/>
                        </a:rPr>
                        <a:t>Age, moy, sd</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en-US" sz="1200">
                          <a:effectLst/>
                          <a:latin typeface="Times New Roman" panose="02020603050405020304" pitchFamily="18" charset="0"/>
                          <a:cs typeface="Times New Roman" panose="02020603050405020304" pitchFamily="18" charset="0"/>
                        </a:rPr>
                        <a:t>40.15±16.46</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en-US" sz="1200">
                          <a:effectLst/>
                          <a:latin typeface="Times New Roman" panose="02020603050405020304" pitchFamily="18" charset="0"/>
                          <a:cs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en-US" sz="1200">
                          <a:effectLst/>
                          <a:latin typeface="Times New Roman" panose="02020603050405020304" pitchFamily="18" charset="0"/>
                          <a:cs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extLst>
                  <a:ext uri="{0D108BD9-81ED-4DB2-BD59-A6C34878D82A}">
                    <a16:rowId xmlns:a16="http://schemas.microsoft.com/office/drawing/2014/main" val="635009874"/>
                  </a:ext>
                </a:extLst>
              </a:tr>
              <a:tr h="197069">
                <a:tc rowSpan="2">
                  <a:txBody>
                    <a:bodyPr/>
                    <a:lstStyle/>
                    <a:p>
                      <a:pPr>
                        <a:lnSpc>
                          <a:spcPct val="115000"/>
                        </a:lnSpc>
                        <a:spcBef>
                          <a:spcPts val="1000"/>
                        </a:spcBef>
                        <a:spcAft>
                          <a:spcPts val="0"/>
                        </a:spcAft>
                      </a:pPr>
                      <a:r>
                        <a:rPr lang="en-US" sz="1200">
                          <a:effectLst/>
                          <a:latin typeface="Times New Roman" panose="02020603050405020304" pitchFamily="18" charset="0"/>
                          <a:cs typeface="Times New Roman" panose="02020603050405020304" pitchFamily="18" charset="0"/>
                        </a:rPr>
                        <a:t>SB Kafaki [17]</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en-US" sz="1200" dirty="0">
                          <a:effectLst/>
                          <a:latin typeface="Times New Roman" panose="02020603050405020304" pitchFamily="18" charset="0"/>
                          <a:cs typeface="Times New Roman" panose="02020603050405020304" pitchFamily="18" charset="0"/>
                        </a:rPr>
                        <a:t>Age, </a:t>
                      </a:r>
                      <a:r>
                        <a:rPr lang="en-US" sz="1200" dirty="0" err="1">
                          <a:effectLst/>
                          <a:latin typeface="Times New Roman" panose="02020603050405020304" pitchFamily="18" charset="0"/>
                          <a:cs typeface="Times New Roman" panose="02020603050405020304" pitchFamily="18" charset="0"/>
                        </a:rPr>
                        <a:t>moy</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sd</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en-US" sz="1200">
                          <a:effectLst/>
                          <a:latin typeface="Times New Roman" panose="02020603050405020304" pitchFamily="18" charset="0"/>
                          <a:cs typeface="Times New Roman" panose="02020603050405020304" pitchFamily="18" charset="0"/>
                        </a:rPr>
                        <a:t>40.23±14.54</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en-US" sz="1200">
                          <a:effectLst/>
                          <a:latin typeface="Times New Roman" panose="02020603050405020304" pitchFamily="18" charset="0"/>
                          <a:cs typeface="Times New Roman" panose="02020603050405020304" pitchFamily="18" charset="0"/>
                        </a:rPr>
                        <a:t>36.22±14.23</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en-US" sz="1200">
                          <a:effectLst/>
                          <a:latin typeface="Times New Roman" panose="02020603050405020304" pitchFamily="18" charset="0"/>
                          <a:cs typeface="Times New Roman" panose="02020603050405020304" pitchFamily="18" charset="0"/>
                        </a:rPr>
                        <a:t>0.34</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extLst>
                  <a:ext uri="{0D108BD9-81ED-4DB2-BD59-A6C34878D82A}">
                    <a16:rowId xmlns:a16="http://schemas.microsoft.com/office/drawing/2014/main" val="1693513025"/>
                  </a:ext>
                </a:extLst>
              </a:tr>
              <a:tr h="197069">
                <a:tc vMerge="1">
                  <a:txBody>
                    <a:bodyPr/>
                    <a:lstStyle/>
                    <a:p>
                      <a:endParaRPr lang="fr-FR"/>
                    </a:p>
                  </a:txBody>
                  <a:tcPr/>
                </a:tc>
                <a:tc>
                  <a:txBody>
                    <a:bodyPr/>
                    <a:lstStyle/>
                    <a:p>
                      <a:pPr>
                        <a:lnSpc>
                          <a:spcPct val="115000"/>
                        </a:lnSpc>
                        <a:spcBef>
                          <a:spcPts val="1000"/>
                        </a:spcBef>
                        <a:spcAft>
                          <a:spcPts val="0"/>
                        </a:spcAft>
                      </a:pPr>
                      <a:r>
                        <a:rPr lang="en-US" sz="1200" dirty="0" err="1">
                          <a:effectLst/>
                          <a:latin typeface="Times New Roman" panose="02020603050405020304" pitchFamily="18" charset="0"/>
                          <a:cs typeface="Times New Roman" panose="02020603050405020304" pitchFamily="18" charset="0"/>
                        </a:rPr>
                        <a:t>Gly</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moy</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sd</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en-US" sz="1200">
                          <a:effectLst/>
                          <a:latin typeface="Times New Roman" panose="02020603050405020304" pitchFamily="18" charset="0"/>
                          <a:cs typeface="Times New Roman" panose="02020603050405020304" pitchFamily="18" charset="0"/>
                        </a:rPr>
                        <a:t>2.56±0.88</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en-US" sz="1200">
                          <a:effectLst/>
                          <a:latin typeface="Times New Roman" panose="02020603050405020304" pitchFamily="18" charset="0"/>
                          <a:cs typeface="Times New Roman" panose="02020603050405020304" pitchFamily="18" charset="0"/>
                        </a:rPr>
                        <a:t>1.65±0.56</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en-US" sz="1200">
                          <a:effectLst/>
                          <a:latin typeface="Times New Roman" panose="02020603050405020304" pitchFamily="18" charset="0"/>
                          <a:cs typeface="Times New Roman" panose="02020603050405020304" pitchFamily="18" charset="0"/>
                        </a:rPr>
                        <a:t>0.003</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extLst>
                  <a:ext uri="{0D108BD9-81ED-4DB2-BD59-A6C34878D82A}">
                    <a16:rowId xmlns:a16="http://schemas.microsoft.com/office/drawing/2014/main" val="3589257841"/>
                  </a:ext>
                </a:extLst>
              </a:tr>
              <a:tr h="197069">
                <a:tc rowSpan="3">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Xi Liu-DeRyke [14]</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dirty="0">
                          <a:effectLst/>
                          <a:latin typeface="Times New Roman" panose="02020603050405020304" pitchFamily="18" charset="0"/>
                          <a:cs typeface="Times New Roman" panose="02020603050405020304" pitchFamily="18" charset="0"/>
                        </a:rPr>
                        <a:t>Age, </a:t>
                      </a:r>
                      <a:r>
                        <a:rPr lang="fr-FR" sz="1200" dirty="0" err="1">
                          <a:effectLst/>
                          <a:latin typeface="Times New Roman" panose="02020603050405020304" pitchFamily="18" charset="0"/>
                          <a:cs typeface="Times New Roman" panose="02020603050405020304" pitchFamily="18" charset="0"/>
                        </a:rPr>
                        <a:t>moy</a:t>
                      </a:r>
                      <a:r>
                        <a:rPr lang="fr-FR" sz="1200" dirty="0">
                          <a:effectLst/>
                          <a:latin typeface="Times New Roman" panose="02020603050405020304" pitchFamily="18" charset="0"/>
                          <a:cs typeface="Times New Roman" panose="02020603050405020304" pitchFamily="18" charset="0"/>
                        </a:rPr>
                        <a:t>, </a:t>
                      </a:r>
                      <a:r>
                        <a:rPr lang="fr-FR" sz="1200" dirty="0" err="1">
                          <a:effectLst/>
                          <a:latin typeface="Times New Roman" panose="02020603050405020304" pitchFamily="18" charset="0"/>
                          <a:cs typeface="Times New Roman" panose="02020603050405020304" pitchFamily="18" charset="0"/>
                        </a:rPr>
                        <a:t>sd</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56±23</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48±22</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0.024</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extLst>
                  <a:ext uri="{0D108BD9-81ED-4DB2-BD59-A6C34878D82A}">
                    <a16:rowId xmlns:a16="http://schemas.microsoft.com/office/drawing/2014/main" val="1434638607"/>
                  </a:ext>
                </a:extLst>
              </a:tr>
              <a:tr h="197069">
                <a:tc vMerge="1">
                  <a:txBody>
                    <a:bodyPr/>
                    <a:lstStyle/>
                    <a:p>
                      <a:endParaRPr lang="fr-FR"/>
                    </a:p>
                  </a:txBody>
                  <a:tcPr/>
                </a:tc>
                <a:tc>
                  <a:txBody>
                    <a:bodyPr/>
                    <a:lstStyle/>
                    <a:p>
                      <a:pPr>
                        <a:lnSpc>
                          <a:spcPct val="115000"/>
                        </a:lnSpc>
                        <a:spcBef>
                          <a:spcPts val="1000"/>
                        </a:spcBef>
                        <a:spcAft>
                          <a:spcPts val="0"/>
                        </a:spcAft>
                      </a:pPr>
                      <a:r>
                        <a:rPr lang="fr-FR" sz="1200" dirty="0">
                          <a:effectLst/>
                          <a:latin typeface="Times New Roman" panose="02020603050405020304" pitchFamily="18" charset="0"/>
                          <a:cs typeface="Times New Roman" panose="02020603050405020304" pitchFamily="18" charset="0"/>
                        </a:rPr>
                        <a:t>GCS &lt; 8</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80%</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17.3%</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&lt; 0.001</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extLst>
                  <a:ext uri="{0D108BD9-81ED-4DB2-BD59-A6C34878D82A}">
                    <a16:rowId xmlns:a16="http://schemas.microsoft.com/office/drawing/2014/main" val="4171191984"/>
                  </a:ext>
                </a:extLst>
              </a:tr>
              <a:tr h="197069">
                <a:tc vMerge="1">
                  <a:txBody>
                    <a:bodyPr/>
                    <a:lstStyle/>
                    <a:p>
                      <a:endParaRPr lang="fr-FR"/>
                    </a:p>
                  </a:txBody>
                  <a:tcPr/>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Gly, moy, sd</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1.76±0.54</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1.33±0.46</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&lt; 0.001</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extLst>
                  <a:ext uri="{0D108BD9-81ED-4DB2-BD59-A6C34878D82A}">
                    <a16:rowId xmlns:a16="http://schemas.microsoft.com/office/drawing/2014/main" val="1393327998"/>
                  </a:ext>
                </a:extLst>
              </a:tr>
              <a:tr h="197069">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AM Lam [79]</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dirty="0" err="1">
                          <a:effectLst/>
                          <a:latin typeface="Times New Roman" panose="02020603050405020304" pitchFamily="18" charset="0"/>
                          <a:cs typeface="Times New Roman" panose="02020603050405020304" pitchFamily="18" charset="0"/>
                        </a:rPr>
                        <a:t>Gly</a:t>
                      </a:r>
                      <a:r>
                        <a:rPr lang="fr-FR" sz="1200" dirty="0">
                          <a:effectLst/>
                          <a:latin typeface="Times New Roman" panose="02020603050405020304" pitchFamily="18" charset="0"/>
                          <a:cs typeface="Times New Roman" panose="02020603050405020304" pitchFamily="18" charset="0"/>
                        </a:rPr>
                        <a:t>, </a:t>
                      </a:r>
                      <a:r>
                        <a:rPr lang="fr-FR" sz="1200" dirty="0" err="1">
                          <a:effectLst/>
                          <a:latin typeface="Times New Roman" panose="02020603050405020304" pitchFamily="18" charset="0"/>
                          <a:cs typeface="Times New Roman" panose="02020603050405020304" pitchFamily="18" charset="0"/>
                        </a:rPr>
                        <a:t>moy</a:t>
                      </a:r>
                      <a:r>
                        <a:rPr lang="fr-FR" sz="1200" dirty="0">
                          <a:effectLst/>
                          <a:latin typeface="Times New Roman" panose="02020603050405020304" pitchFamily="18" charset="0"/>
                          <a:cs typeface="Times New Roman" panose="02020603050405020304" pitchFamily="18" charset="0"/>
                        </a:rPr>
                        <a:t>, </a:t>
                      </a:r>
                      <a:r>
                        <a:rPr lang="fr-FR" sz="1200" dirty="0" err="1">
                          <a:effectLst/>
                          <a:latin typeface="Times New Roman" panose="02020603050405020304" pitchFamily="18" charset="0"/>
                          <a:cs typeface="Times New Roman" panose="02020603050405020304" pitchFamily="18" charset="0"/>
                        </a:rPr>
                        <a:t>sd</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2.17±0.12</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1.67±0.6</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&lt; 0.0001</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extLst>
                  <a:ext uri="{0D108BD9-81ED-4DB2-BD59-A6C34878D82A}">
                    <a16:rowId xmlns:a16="http://schemas.microsoft.com/office/drawing/2014/main" val="4060268180"/>
                  </a:ext>
                </a:extLst>
              </a:tr>
              <a:tr h="197069">
                <a:tc rowSpan="2">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Shahrokh YC [15]</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dirty="0">
                          <a:effectLst/>
                          <a:latin typeface="Times New Roman" panose="02020603050405020304" pitchFamily="18" charset="0"/>
                          <a:cs typeface="Times New Roman" panose="02020603050405020304" pitchFamily="18" charset="0"/>
                        </a:rPr>
                        <a:t>Age, </a:t>
                      </a:r>
                      <a:r>
                        <a:rPr lang="fr-FR" sz="1200" dirty="0" err="1">
                          <a:effectLst/>
                          <a:latin typeface="Times New Roman" panose="02020603050405020304" pitchFamily="18" charset="0"/>
                          <a:cs typeface="Times New Roman" panose="02020603050405020304" pitchFamily="18" charset="0"/>
                        </a:rPr>
                        <a:t>moy</a:t>
                      </a:r>
                      <a:r>
                        <a:rPr lang="fr-FR" sz="1200" dirty="0">
                          <a:effectLst/>
                          <a:latin typeface="Times New Roman" panose="02020603050405020304" pitchFamily="18" charset="0"/>
                          <a:cs typeface="Times New Roman" panose="02020603050405020304" pitchFamily="18" charset="0"/>
                        </a:rPr>
                        <a:t>, </a:t>
                      </a:r>
                      <a:r>
                        <a:rPr lang="fr-FR" sz="1200" dirty="0" err="1">
                          <a:effectLst/>
                          <a:latin typeface="Times New Roman" panose="02020603050405020304" pitchFamily="18" charset="0"/>
                          <a:cs typeface="Times New Roman" panose="02020603050405020304" pitchFamily="18" charset="0"/>
                        </a:rPr>
                        <a:t>sd</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39.81±18.96</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32.61±16.19</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0.031</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extLst>
                  <a:ext uri="{0D108BD9-81ED-4DB2-BD59-A6C34878D82A}">
                    <a16:rowId xmlns:a16="http://schemas.microsoft.com/office/drawing/2014/main" val="654527741"/>
                  </a:ext>
                </a:extLst>
              </a:tr>
              <a:tr h="197069">
                <a:tc vMerge="1">
                  <a:txBody>
                    <a:bodyPr/>
                    <a:lstStyle/>
                    <a:p>
                      <a:endParaRPr lang="fr-FR"/>
                    </a:p>
                  </a:txBody>
                  <a:tcPr/>
                </a:tc>
                <a:tc>
                  <a:txBody>
                    <a:bodyPr/>
                    <a:lstStyle/>
                    <a:p>
                      <a:pPr>
                        <a:lnSpc>
                          <a:spcPct val="115000"/>
                        </a:lnSpc>
                        <a:spcBef>
                          <a:spcPts val="1000"/>
                        </a:spcBef>
                        <a:spcAft>
                          <a:spcPts val="0"/>
                        </a:spcAft>
                      </a:pPr>
                      <a:r>
                        <a:rPr lang="fr-FR" sz="1200" dirty="0" err="1">
                          <a:effectLst/>
                          <a:latin typeface="Times New Roman" panose="02020603050405020304" pitchFamily="18" charset="0"/>
                          <a:cs typeface="Times New Roman" panose="02020603050405020304" pitchFamily="18" charset="0"/>
                        </a:rPr>
                        <a:t>Gly</a:t>
                      </a:r>
                      <a:r>
                        <a:rPr lang="fr-FR" sz="1200" dirty="0">
                          <a:effectLst/>
                          <a:latin typeface="Times New Roman" panose="02020603050405020304" pitchFamily="18" charset="0"/>
                          <a:cs typeface="Times New Roman" panose="02020603050405020304" pitchFamily="18" charset="0"/>
                        </a:rPr>
                        <a:t>, </a:t>
                      </a:r>
                      <a:r>
                        <a:rPr lang="fr-FR" sz="1200" dirty="0" err="1">
                          <a:effectLst/>
                          <a:latin typeface="Times New Roman" panose="02020603050405020304" pitchFamily="18" charset="0"/>
                          <a:cs typeface="Times New Roman" panose="02020603050405020304" pitchFamily="18" charset="0"/>
                        </a:rPr>
                        <a:t>moy</a:t>
                      </a:r>
                      <a:r>
                        <a:rPr lang="fr-FR" sz="1200" dirty="0">
                          <a:effectLst/>
                          <a:latin typeface="Times New Roman" panose="02020603050405020304" pitchFamily="18" charset="0"/>
                          <a:cs typeface="Times New Roman" panose="02020603050405020304" pitchFamily="18" charset="0"/>
                        </a:rPr>
                        <a:t>, </a:t>
                      </a:r>
                      <a:r>
                        <a:rPr lang="fr-FR" sz="1200" dirty="0" err="1">
                          <a:effectLst/>
                          <a:latin typeface="Times New Roman" panose="02020603050405020304" pitchFamily="18" charset="0"/>
                          <a:cs typeface="Times New Roman" panose="02020603050405020304" pitchFamily="18" charset="0"/>
                        </a:rPr>
                        <a:t>sd</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2.05±0.89</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1.62±0.58</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0.003</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extLst>
                  <a:ext uri="{0D108BD9-81ED-4DB2-BD59-A6C34878D82A}">
                    <a16:rowId xmlns:a16="http://schemas.microsoft.com/office/drawing/2014/main" val="4234399127"/>
                  </a:ext>
                </a:extLst>
              </a:tr>
              <a:tr h="197069">
                <a:tc rowSpan="3">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Jahaver K [16]</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dirty="0">
                          <a:effectLst/>
                          <a:latin typeface="Times New Roman" panose="02020603050405020304" pitchFamily="18" charset="0"/>
                          <a:cs typeface="Times New Roman" panose="02020603050405020304" pitchFamily="18" charset="0"/>
                        </a:rPr>
                        <a:t>Age, </a:t>
                      </a:r>
                      <a:r>
                        <a:rPr lang="fr-FR" sz="1200" dirty="0" err="1">
                          <a:effectLst/>
                          <a:latin typeface="Times New Roman" panose="02020603050405020304" pitchFamily="18" charset="0"/>
                          <a:cs typeface="Times New Roman" panose="02020603050405020304" pitchFamily="18" charset="0"/>
                        </a:rPr>
                        <a:t>moy</a:t>
                      </a:r>
                      <a:r>
                        <a:rPr lang="fr-FR" sz="1200" dirty="0">
                          <a:effectLst/>
                          <a:latin typeface="Times New Roman" panose="02020603050405020304" pitchFamily="18" charset="0"/>
                          <a:cs typeface="Times New Roman" panose="02020603050405020304" pitchFamily="18" charset="0"/>
                        </a:rPr>
                        <a:t>, </a:t>
                      </a:r>
                      <a:r>
                        <a:rPr lang="fr-FR" sz="1200" dirty="0" err="1">
                          <a:effectLst/>
                          <a:latin typeface="Times New Roman" panose="02020603050405020304" pitchFamily="18" charset="0"/>
                          <a:cs typeface="Times New Roman" panose="02020603050405020304" pitchFamily="18" charset="0"/>
                        </a:rPr>
                        <a:t>sd</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37.2±16.7</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33.7±14.2</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extLst>
                  <a:ext uri="{0D108BD9-81ED-4DB2-BD59-A6C34878D82A}">
                    <a16:rowId xmlns:a16="http://schemas.microsoft.com/office/drawing/2014/main" val="2776748462"/>
                  </a:ext>
                </a:extLst>
              </a:tr>
              <a:tr h="197069">
                <a:tc vMerge="1">
                  <a:txBody>
                    <a:bodyPr/>
                    <a:lstStyle/>
                    <a:p>
                      <a:endParaRPr lang="fr-FR"/>
                    </a:p>
                  </a:txBody>
                  <a:tcPr/>
                </a:tc>
                <a:tc>
                  <a:txBody>
                    <a:bodyPr/>
                    <a:lstStyle/>
                    <a:p>
                      <a:pPr>
                        <a:lnSpc>
                          <a:spcPct val="115000"/>
                        </a:lnSpc>
                        <a:spcBef>
                          <a:spcPts val="1000"/>
                        </a:spcBef>
                        <a:spcAft>
                          <a:spcPts val="0"/>
                        </a:spcAft>
                      </a:pPr>
                      <a:r>
                        <a:rPr lang="fr-FR" sz="1200" dirty="0">
                          <a:effectLst/>
                          <a:latin typeface="Times New Roman" panose="02020603050405020304" pitchFamily="18" charset="0"/>
                          <a:cs typeface="Times New Roman" panose="02020603050405020304" pitchFamily="18" charset="0"/>
                        </a:rPr>
                        <a:t>GCS, </a:t>
                      </a:r>
                      <a:r>
                        <a:rPr lang="fr-FR" sz="1200" dirty="0" err="1">
                          <a:effectLst/>
                          <a:latin typeface="Times New Roman" panose="02020603050405020304" pitchFamily="18" charset="0"/>
                          <a:cs typeface="Times New Roman" panose="02020603050405020304" pitchFamily="18" charset="0"/>
                        </a:rPr>
                        <a:t>moy</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4±2</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6±2</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extLst>
                  <a:ext uri="{0D108BD9-81ED-4DB2-BD59-A6C34878D82A}">
                    <a16:rowId xmlns:a16="http://schemas.microsoft.com/office/drawing/2014/main" val="1522632027"/>
                  </a:ext>
                </a:extLst>
              </a:tr>
              <a:tr h="197069">
                <a:tc vMerge="1">
                  <a:txBody>
                    <a:bodyPr/>
                    <a:lstStyle/>
                    <a:p>
                      <a:endParaRPr lang="fr-FR"/>
                    </a:p>
                  </a:txBody>
                  <a:tcPr/>
                </a:tc>
                <a:tc>
                  <a:txBody>
                    <a:bodyPr/>
                    <a:lstStyle/>
                    <a:p>
                      <a:pPr>
                        <a:lnSpc>
                          <a:spcPct val="115000"/>
                        </a:lnSpc>
                        <a:spcBef>
                          <a:spcPts val="1000"/>
                        </a:spcBef>
                        <a:spcAft>
                          <a:spcPts val="0"/>
                        </a:spcAft>
                      </a:pPr>
                      <a:r>
                        <a:rPr lang="fr-FR" sz="1200" dirty="0" err="1">
                          <a:effectLst/>
                          <a:latin typeface="Times New Roman" panose="02020603050405020304" pitchFamily="18" charset="0"/>
                          <a:cs typeface="Times New Roman" panose="02020603050405020304" pitchFamily="18" charset="0"/>
                        </a:rPr>
                        <a:t>Gly</a:t>
                      </a:r>
                      <a:r>
                        <a:rPr lang="fr-FR" sz="1200" dirty="0">
                          <a:effectLst/>
                          <a:latin typeface="Times New Roman" panose="02020603050405020304" pitchFamily="18" charset="0"/>
                          <a:cs typeface="Times New Roman" panose="02020603050405020304" pitchFamily="18" charset="0"/>
                        </a:rPr>
                        <a:t>, </a:t>
                      </a:r>
                      <a:r>
                        <a:rPr lang="fr-FR" sz="1200" dirty="0" err="1">
                          <a:effectLst/>
                          <a:latin typeface="Times New Roman" panose="02020603050405020304" pitchFamily="18" charset="0"/>
                          <a:cs typeface="Times New Roman" panose="02020603050405020304" pitchFamily="18" charset="0"/>
                        </a:rPr>
                        <a:t>moy</a:t>
                      </a:r>
                      <a:r>
                        <a:rPr lang="fr-FR" sz="1200" dirty="0">
                          <a:effectLst/>
                          <a:latin typeface="Times New Roman" panose="02020603050405020304" pitchFamily="18" charset="0"/>
                          <a:cs typeface="Times New Roman" panose="02020603050405020304" pitchFamily="18" charset="0"/>
                        </a:rPr>
                        <a:t>, </a:t>
                      </a:r>
                      <a:r>
                        <a:rPr lang="fr-FR" sz="1200" dirty="0" err="1">
                          <a:effectLst/>
                          <a:latin typeface="Times New Roman" panose="02020603050405020304" pitchFamily="18" charset="0"/>
                          <a:cs typeface="Times New Roman" panose="02020603050405020304" pitchFamily="18" charset="0"/>
                        </a:rPr>
                        <a:t>sd</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dirty="0">
                          <a:effectLst/>
                          <a:latin typeface="Times New Roman" panose="02020603050405020304" pitchFamily="18" charset="0"/>
                          <a:cs typeface="Times New Roman" panose="02020603050405020304" pitchFamily="18" charset="0"/>
                        </a:rPr>
                        <a:t>2.80±0.75</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1.37±0.61</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extLst>
                  <a:ext uri="{0D108BD9-81ED-4DB2-BD59-A6C34878D82A}">
                    <a16:rowId xmlns:a16="http://schemas.microsoft.com/office/drawing/2014/main" val="1150981071"/>
                  </a:ext>
                </a:extLst>
              </a:tr>
              <a:tr h="197069">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A. Rovlias [12]</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dirty="0" err="1">
                          <a:effectLst/>
                          <a:latin typeface="Times New Roman" panose="02020603050405020304" pitchFamily="18" charset="0"/>
                          <a:cs typeface="Times New Roman" panose="02020603050405020304" pitchFamily="18" charset="0"/>
                        </a:rPr>
                        <a:t>Gly</a:t>
                      </a:r>
                      <a:r>
                        <a:rPr lang="fr-FR" sz="1200" dirty="0">
                          <a:effectLst/>
                          <a:latin typeface="Times New Roman" panose="02020603050405020304" pitchFamily="18" charset="0"/>
                          <a:cs typeface="Times New Roman" panose="02020603050405020304" pitchFamily="18" charset="0"/>
                        </a:rPr>
                        <a:t>, </a:t>
                      </a:r>
                      <a:r>
                        <a:rPr lang="fr-FR" sz="1200" dirty="0" err="1">
                          <a:effectLst/>
                          <a:latin typeface="Times New Roman" panose="02020603050405020304" pitchFamily="18" charset="0"/>
                          <a:cs typeface="Times New Roman" panose="02020603050405020304" pitchFamily="18" charset="0"/>
                        </a:rPr>
                        <a:t>moy</a:t>
                      </a:r>
                      <a:r>
                        <a:rPr lang="fr-FR" sz="1200" dirty="0">
                          <a:effectLst/>
                          <a:latin typeface="Times New Roman" panose="02020603050405020304" pitchFamily="18" charset="0"/>
                          <a:cs typeface="Times New Roman" panose="02020603050405020304" pitchFamily="18" charset="0"/>
                        </a:rPr>
                        <a:t>, </a:t>
                      </a:r>
                      <a:r>
                        <a:rPr lang="fr-FR" sz="1200" dirty="0" err="1">
                          <a:effectLst/>
                          <a:latin typeface="Times New Roman" panose="02020603050405020304" pitchFamily="18" charset="0"/>
                          <a:cs typeface="Times New Roman" panose="02020603050405020304" pitchFamily="18" charset="0"/>
                        </a:rPr>
                        <a:t>sd</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dirty="0">
                          <a:effectLst/>
                          <a:latin typeface="Times New Roman" panose="02020603050405020304" pitchFamily="18" charset="0"/>
                          <a:cs typeface="Times New Roman" panose="02020603050405020304" pitchFamily="18" charset="0"/>
                        </a:rPr>
                        <a:t>2.04±0.48</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1.79±0.45</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extLst>
                  <a:ext uri="{0D108BD9-81ED-4DB2-BD59-A6C34878D82A}">
                    <a16:rowId xmlns:a16="http://schemas.microsoft.com/office/drawing/2014/main" val="2300907686"/>
                  </a:ext>
                </a:extLst>
              </a:tr>
              <a:tr h="197069">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B Young [125]</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dirty="0" err="1">
                          <a:effectLst/>
                          <a:latin typeface="Times New Roman" panose="02020603050405020304" pitchFamily="18" charset="0"/>
                          <a:cs typeface="Times New Roman" panose="02020603050405020304" pitchFamily="18" charset="0"/>
                        </a:rPr>
                        <a:t>Gly</a:t>
                      </a:r>
                      <a:r>
                        <a:rPr lang="fr-FR" sz="1200" dirty="0">
                          <a:effectLst/>
                          <a:latin typeface="Times New Roman" panose="02020603050405020304" pitchFamily="18" charset="0"/>
                          <a:cs typeface="Times New Roman" panose="02020603050405020304" pitchFamily="18" charset="0"/>
                        </a:rPr>
                        <a:t>, </a:t>
                      </a:r>
                      <a:r>
                        <a:rPr lang="fr-FR" sz="1200" dirty="0" err="1">
                          <a:effectLst/>
                          <a:latin typeface="Times New Roman" panose="02020603050405020304" pitchFamily="18" charset="0"/>
                          <a:cs typeface="Times New Roman" panose="02020603050405020304" pitchFamily="18" charset="0"/>
                        </a:rPr>
                        <a:t>moy</a:t>
                      </a:r>
                      <a:r>
                        <a:rPr lang="fr-FR" sz="1200" dirty="0">
                          <a:effectLst/>
                          <a:latin typeface="Times New Roman" panose="02020603050405020304" pitchFamily="18" charset="0"/>
                          <a:cs typeface="Times New Roman" panose="02020603050405020304" pitchFamily="18" charset="0"/>
                        </a:rPr>
                        <a:t>, </a:t>
                      </a:r>
                      <a:r>
                        <a:rPr lang="fr-FR" sz="1200" dirty="0" err="1">
                          <a:effectLst/>
                          <a:latin typeface="Times New Roman" panose="02020603050405020304" pitchFamily="18" charset="0"/>
                          <a:cs typeface="Times New Roman" panose="02020603050405020304" pitchFamily="18" charset="0"/>
                        </a:rPr>
                        <a:t>sd</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dirty="0">
                          <a:effectLst/>
                          <a:latin typeface="Times New Roman" panose="02020603050405020304" pitchFamily="18" charset="0"/>
                          <a:cs typeface="Times New Roman" panose="02020603050405020304" pitchFamily="18" charset="0"/>
                        </a:rPr>
                        <a:t>2.71±0.27</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&lt; 1.60</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extLst>
                  <a:ext uri="{0D108BD9-81ED-4DB2-BD59-A6C34878D82A}">
                    <a16:rowId xmlns:a16="http://schemas.microsoft.com/office/drawing/2014/main" val="993601047"/>
                  </a:ext>
                </a:extLst>
              </a:tr>
              <a:tr h="197069">
                <a:tc rowSpan="6">
                  <a:txBody>
                    <a:bodyPr/>
                    <a:lstStyle/>
                    <a:p>
                      <a:pPr>
                        <a:lnSpc>
                          <a:spcPct val="115000"/>
                        </a:lnSpc>
                        <a:spcBef>
                          <a:spcPts val="1000"/>
                        </a:spcBef>
                        <a:spcAft>
                          <a:spcPts val="0"/>
                        </a:spcAft>
                      </a:pPr>
                      <a:r>
                        <a:rPr lang="fr-FR" sz="1200" dirty="0">
                          <a:solidFill>
                            <a:srgbClr val="FF0000"/>
                          </a:solidFill>
                          <a:effectLst/>
                          <a:latin typeface="Times New Roman" panose="02020603050405020304" pitchFamily="18" charset="0"/>
                          <a:cs typeface="Times New Roman" panose="02020603050405020304" pitchFamily="18" charset="0"/>
                        </a:rPr>
                        <a:t>Notre série</a:t>
                      </a:r>
                      <a:endParaRPr lang="fr-FR" sz="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Age, moy sd</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45.96±20.67</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34.70±11.57</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0.0095</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extLst>
                  <a:ext uri="{0D108BD9-81ED-4DB2-BD59-A6C34878D82A}">
                    <a16:rowId xmlns:a16="http://schemas.microsoft.com/office/drawing/2014/main" val="2869134664"/>
                  </a:ext>
                </a:extLst>
              </a:tr>
              <a:tr h="197069">
                <a:tc vMerge="1">
                  <a:txBody>
                    <a:bodyPr/>
                    <a:lstStyle/>
                    <a:p>
                      <a:endParaRPr lang="fr-FR"/>
                    </a:p>
                  </a:txBody>
                  <a:tcPr/>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GCS, moy, sd</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dirty="0">
                          <a:effectLst/>
                          <a:latin typeface="Times New Roman" panose="02020603050405020304" pitchFamily="18" charset="0"/>
                          <a:cs typeface="Times New Roman" panose="02020603050405020304" pitchFamily="18" charset="0"/>
                        </a:rPr>
                        <a:t>3.33±0.73</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5.14±1.96</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0.00</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extLst>
                  <a:ext uri="{0D108BD9-81ED-4DB2-BD59-A6C34878D82A}">
                    <a16:rowId xmlns:a16="http://schemas.microsoft.com/office/drawing/2014/main" val="3477975158"/>
                  </a:ext>
                </a:extLst>
              </a:tr>
              <a:tr h="197069">
                <a:tc vMerge="1">
                  <a:txBody>
                    <a:bodyPr/>
                    <a:lstStyle/>
                    <a:p>
                      <a:endParaRPr lang="fr-FR"/>
                    </a:p>
                  </a:txBody>
                  <a:tcPr/>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ARP***</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dirty="0">
                          <a:effectLst/>
                          <a:latin typeface="Times New Roman" panose="02020603050405020304" pitchFamily="18" charset="0"/>
                          <a:cs typeface="Times New Roman" panose="02020603050405020304" pitchFamily="18" charset="0"/>
                        </a:rPr>
                        <a:t>83.6%</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41.4%</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0.00005</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extLst>
                  <a:ext uri="{0D108BD9-81ED-4DB2-BD59-A6C34878D82A}">
                    <a16:rowId xmlns:a16="http://schemas.microsoft.com/office/drawing/2014/main" val="3540537630"/>
                  </a:ext>
                </a:extLst>
              </a:tr>
              <a:tr h="197069">
                <a:tc vMerge="1">
                  <a:txBody>
                    <a:bodyPr/>
                    <a:lstStyle/>
                    <a:p>
                      <a:endParaRPr lang="fr-FR"/>
                    </a:p>
                  </a:txBody>
                  <a:tcPr/>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PAS, moy, sd</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dirty="0">
                          <a:effectLst/>
                          <a:latin typeface="Times New Roman" panose="02020603050405020304" pitchFamily="18" charset="0"/>
                          <a:cs typeface="Times New Roman" panose="02020603050405020304" pitchFamily="18" charset="0"/>
                        </a:rPr>
                        <a:t>111.04±21.68</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dirty="0">
                          <a:effectLst/>
                          <a:latin typeface="Times New Roman" panose="02020603050405020304" pitchFamily="18" charset="0"/>
                          <a:cs typeface="Times New Roman" panose="02020603050405020304" pitchFamily="18" charset="0"/>
                        </a:rPr>
                        <a:t>122.03±17.85</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0.0229</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extLst>
                  <a:ext uri="{0D108BD9-81ED-4DB2-BD59-A6C34878D82A}">
                    <a16:rowId xmlns:a16="http://schemas.microsoft.com/office/drawing/2014/main" val="4206707689"/>
                  </a:ext>
                </a:extLst>
              </a:tr>
              <a:tr h="197069">
                <a:tc vMerge="1">
                  <a:txBody>
                    <a:bodyPr/>
                    <a:lstStyle/>
                    <a:p>
                      <a:endParaRPr lang="fr-FR"/>
                    </a:p>
                  </a:txBody>
                  <a:tcPr/>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PLT, moy, sd</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186.01±73.16</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dirty="0">
                          <a:effectLst/>
                          <a:latin typeface="Times New Roman" panose="02020603050405020304" pitchFamily="18" charset="0"/>
                          <a:cs typeface="Times New Roman" panose="02020603050405020304" pitchFamily="18" charset="0"/>
                        </a:rPr>
                        <a:t>221.22±74.92</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dirty="0">
                          <a:effectLst/>
                          <a:latin typeface="Times New Roman" panose="02020603050405020304" pitchFamily="18" charset="0"/>
                          <a:cs typeface="Times New Roman" panose="02020603050405020304" pitchFamily="18" charset="0"/>
                        </a:rPr>
                        <a:t>0.0407</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extLst>
                  <a:ext uri="{0D108BD9-81ED-4DB2-BD59-A6C34878D82A}">
                    <a16:rowId xmlns:a16="http://schemas.microsoft.com/office/drawing/2014/main" val="1810020498"/>
                  </a:ext>
                </a:extLst>
              </a:tr>
              <a:tr h="197069">
                <a:tc vMerge="1">
                  <a:txBody>
                    <a:bodyPr/>
                    <a:lstStyle/>
                    <a:p>
                      <a:endParaRPr lang="fr-FR"/>
                    </a:p>
                  </a:txBody>
                  <a:tcPr/>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TP, moy, sd</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67.52±16.38</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dirty="0">
                          <a:effectLst/>
                          <a:latin typeface="Times New Roman" panose="02020603050405020304" pitchFamily="18" charset="0"/>
                          <a:cs typeface="Times New Roman" panose="02020603050405020304" pitchFamily="18" charset="0"/>
                        </a:rPr>
                        <a:t>75.59±13.18</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dirty="0">
                          <a:effectLst/>
                          <a:latin typeface="Times New Roman" panose="02020603050405020304" pitchFamily="18" charset="0"/>
                          <a:cs typeface="Times New Roman" panose="02020603050405020304" pitchFamily="18" charset="0"/>
                        </a:rPr>
                        <a:t>0.0262</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extLst>
                  <a:ext uri="{0D108BD9-81ED-4DB2-BD59-A6C34878D82A}">
                    <a16:rowId xmlns:a16="http://schemas.microsoft.com/office/drawing/2014/main" val="1736562404"/>
                  </a:ext>
                </a:extLst>
              </a:tr>
              <a:tr h="197069">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 </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Gly, moy, sd</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a:effectLst/>
                          <a:latin typeface="Times New Roman" panose="02020603050405020304" pitchFamily="18" charset="0"/>
                          <a:cs typeface="Times New Roman" panose="02020603050405020304" pitchFamily="18" charset="0"/>
                        </a:rPr>
                        <a:t>1.92±0.62</a:t>
                      </a:r>
                      <a:endParaRPr lang="fr-F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dirty="0">
                          <a:effectLst/>
                          <a:latin typeface="Times New Roman" panose="02020603050405020304" pitchFamily="18" charset="0"/>
                          <a:cs typeface="Times New Roman" panose="02020603050405020304" pitchFamily="18" charset="0"/>
                        </a:rPr>
                        <a:t>1.49±0.41</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tc>
                  <a:txBody>
                    <a:bodyPr/>
                    <a:lstStyle/>
                    <a:p>
                      <a:pPr>
                        <a:lnSpc>
                          <a:spcPct val="115000"/>
                        </a:lnSpc>
                        <a:spcBef>
                          <a:spcPts val="1000"/>
                        </a:spcBef>
                        <a:spcAft>
                          <a:spcPts val="0"/>
                        </a:spcAft>
                      </a:pPr>
                      <a:r>
                        <a:rPr lang="fr-FR" sz="1200" dirty="0">
                          <a:effectLst/>
                          <a:latin typeface="Times New Roman" panose="02020603050405020304" pitchFamily="18" charset="0"/>
                          <a:cs typeface="Times New Roman" panose="02020603050405020304" pitchFamily="18" charset="0"/>
                        </a:rPr>
                        <a:t>0.0018</a:t>
                      </a:r>
                      <a:endParaRPr lang="fr-F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2585" marR="52585" marT="0" marB="0"/>
                </a:tc>
                <a:extLst>
                  <a:ext uri="{0D108BD9-81ED-4DB2-BD59-A6C34878D82A}">
                    <a16:rowId xmlns:a16="http://schemas.microsoft.com/office/drawing/2014/main" val="1135403204"/>
                  </a:ext>
                </a:extLst>
              </a:tr>
            </a:tbl>
          </a:graphicData>
        </a:graphic>
      </p:graphicFrame>
    </p:spTree>
    <p:extLst>
      <p:ext uri="{BB962C8B-B14F-4D97-AF65-F5344CB8AC3E}">
        <p14:creationId xmlns:p14="http://schemas.microsoft.com/office/powerpoint/2010/main" val="313052888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4E71A534-FAA3-054E-B361-08184B3661C3}"/>
              </a:ext>
            </a:extLst>
          </p:cNvPr>
          <p:cNvSpPr>
            <a:spLocks noGrp="1"/>
          </p:cNvSpPr>
          <p:nvPr>
            <p:ph type="body" idx="1"/>
          </p:nvPr>
        </p:nvSpPr>
        <p:spPr>
          <a:xfrm>
            <a:off x="765025" y="3218801"/>
            <a:ext cx="9612971" cy="1143324"/>
          </a:xfrm>
        </p:spPr>
        <p:txBody>
          <a:bodyPr>
            <a:normAutofit/>
          </a:bodyPr>
          <a:lstStyle/>
          <a:p>
            <a:pPr marL="0" indent="0" algn="l" defTabSz="914400" rtl="0" eaLnBrk="1" latinLnBrk="0" hangingPunct="1">
              <a:lnSpc>
                <a:spcPct val="112000"/>
              </a:lnSpc>
              <a:spcBef>
                <a:spcPts val="0"/>
              </a:spcBef>
              <a:spcAft>
                <a:spcPts val="0"/>
              </a:spcAft>
              <a:buFont typeface="Franklin Gothic Book" panose="020B0503020102020204" pitchFamily="34" charset="0"/>
              <a:buNone/>
            </a:pPr>
            <a:r>
              <a:rPr lang="fr-FR" sz="2800" b="1" dirty="0">
                <a:latin typeface="Times New Roman" panose="02020603050405020304" pitchFamily="18" charset="0"/>
                <a:cs typeface="Times New Roman" panose="02020603050405020304" pitchFamily="18" charset="0"/>
              </a:rPr>
              <a:t>II- Hyperglycémie de stress et pronostic du TCG</a:t>
            </a:r>
          </a:p>
        </p:txBody>
      </p:sp>
    </p:spTree>
    <p:extLst>
      <p:ext uri="{BB962C8B-B14F-4D97-AF65-F5344CB8AC3E}">
        <p14:creationId xmlns:p14="http://schemas.microsoft.com/office/powerpoint/2010/main" val="31945860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3246CF-EAF3-094B-ABFD-419678F4119A}"/>
              </a:ext>
            </a:extLst>
          </p:cNvPr>
          <p:cNvSpPr>
            <a:spLocks noGrp="1"/>
          </p:cNvSpPr>
          <p:nvPr>
            <p:ph type="title"/>
          </p:nvPr>
        </p:nvSpPr>
        <p:spPr>
          <a:xfrm>
            <a:off x="1009403" y="115783"/>
            <a:ext cx="10438410" cy="549234"/>
          </a:xfrm>
        </p:spPr>
        <p:txBody>
          <a:bodyPr>
            <a:noAutofit/>
          </a:bodyPr>
          <a:lstStyle/>
          <a:p>
            <a:r>
              <a:rPr lang="fr-FR" sz="2400" b="1" cap="all" dirty="0">
                <a:solidFill>
                  <a:srgbClr val="FF0000"/>
                </a:solidFill>
                <a:latin typeface="Times New Roman" panose="02020603050405020304" pitchFamily="18" charset="0"/>
                <a:cs typeface="Times New Roman" panose="02020603050405020304" pitchFamily="18" charset="0"/>
              </a:rPr>
              <a:t>II- Hyperglycémie de stress et pronostic du TCG</a:t>
            </a:r>
            <a:br>
              <a:rPr lang="fr-FR" sz="3600" b="1" cap="all" dirty="0">
                <a:latin typeface="Times New Roman" panose="02020603050405020304" pitchFamily="18" charset="0"/>
                <a:cs typeface="Times New Roman" panose="02020603050405020304" pitchFamily="18" charset="0"/>
              </a:rPr>
            </a:br>
            <a:endParaRPr lang="fr-FR" sz="3600" dirty="0">
              <a:latin typeface="Times New Roman" panose="02020603050405020304" pitchFamily="18" charset="0"/>
              <a:cs typeface="Times New Roman" panose="02020603050405020304" pitchFamily="18" charset="0"/>
            </a:endParaRPr>
          </a:p>
        </p:txBody>
      </p:sp>
      <p:sp>
        <p:nvSpPr>
          <p:cNvPr id="4" name="ZoneTexte 3">
            <a:extLst>
              <a:ext uri="{FF2B5EF4-FFF2-40B4-BE49-F238E27FC236}">
                <a16:creationId xmlns:a16="http://schemas.microsoft.com/office/drawing/2014/main" id="{6EBD8954-6D5A-4E41-A5AD-BCE08F113AD3}"/>
              </a:ext>
            </a:extLst>
          </p:cNvPr>
          <p:cNvSpPr txBox="1"/>
          <p:nvPr/>
        </p:nvSpPr>
        <p:spPr>
          <a:xfrm>
            <a:off x="908463" y="807522"/>
            <a:ext cx="4898571" cy="400110"/>
          </a:xfrm>
          <a:prstGeom prst="rect">
            <a:avLst/>
          </a:prstGeom>
          <a:noFill/>
        </p:spPr>
        <p:txBody>
          <a:bodyPr wrap="square" rtlCol="0">
            <a:spAutoFit/>
          </a:bodyPr>
          <a:lstStyle/>
          <a:p>
            <a:r>
              <a:rPr lang="fr-FR" sz="2000" b="1" dirty="0">
                <a:solidFill>
                  <a:srgbClr val="FF0000"/>
                </a:solidFill>
                <a:latin typeface="Times New Roman" panose="02020603050405020304" pitchFamily="18" charset="0"/>
                <a:cs typeface="Times New Roman" panose="02020603050405020304" pitchFamily="18" charset="0"/>
              </a:rPr>
              <a:t>1- Définition de l’hyperglycémie de stress</a:t>
            </a:r>
          </a:p>
        </p:txBody>
      </p:sp>
      <p:sp>
        <p:nvSpPr>
          <p:cNvPr id="6" name="Rectangle 5">
            <a:extLst>
              <a:ext uri="{FF2B5EF4-FFF2-40B4-BE49-F238E27FC236}">
                <a16:creationId xmlns:a16="http://schemas.microsoft.com/office/drawing/2014/main" id="{88FD8A81-C90A-E543-A090-5743952322EB}"/>
              </a:ext>
            </a:extLst>
          </p:cNvPr>
          <p:cNvSpPr/>
          <p:nvPr/>
        </p:nvSpPr>
        <p:spPr>
          <a:xfrm>
            <a:off x="997528" y="2250893"/>
            <a:ext cx="10723418" cy="2950808"/>
          </a:xfrm>
          <a:prstGeom prst="rect">
            <a:avLst/>
          </a:prstGeom>
        </p:spPr>
        <p:txBody>
          <a:bodyPr wrap="square">
            <a:spAutoFit/>
          </a:bodyPr>
          <a:lstStyle/>
          <a:p>
            <a:pPr marL="285750" indent="-285750" algn="just">
              <a:lnSpc>
                <a:spcPct val="150000"/>
              </a:lnSpc>
              <a:buFont typeface="Wingdings" pitchFamily="2" charset="2"/>
              <a:buChar char="ü"/>
            </a:pPr>
            <a:r>
              <a:rPr lang="fr-FR" b="1" dirty="0">
                <a:solidFill>
                  <a:srgbClr val="0070C0"/>
                </a:solidFill>
                <a:latin typeface="Times New Roman" panose="02020603050405020304" pitchFamily="18" charset="0"/>
                <a:ea typeface="Calibri" panose="020F0502020204030204" pitchFamily="34" charset="0"/>
              </a:rPr>
              <a:t>Seuil retenu pour définir l’HIS</a:t>
            </a:r>
            <a:r>
              <a:rPr lang="fr-FR" dirty="0">
                <a:latin typeface="Times New Roman" panose="02020603050405020304" pitchFamily="18" charset="0"/>
                <a:ea typeface="Calibri" panose="020F0502020204030204" pitchFamily="34" charset="0"/>
              </a:rPr>
              <a:t>: seuil minimal de 6.9 </a:t>
            </a:r>
            <a:r>
              <a:rPr lang="fr-FR" dirty="0" err="1">
                <a:latin typeface="Times New Roman" panose="02020603050405020304" pitchFamily="18" charset="0"/>
                <a:ea typeface="Calibri" panose="020F0502020204030204" pitchFamily="34" charset="0"/>
              </a:rPr>
              <a:t>mmol</a:t>
            </a:r>
            <a:r>
              <a:rPr lang="fr-FR" dirty="0">
                <a:latin typeface="Times New Roman" panose="02020603050405020304" pitchFamily="18" charset="0"/>
                <a:ea typeface="Calibri" panose="020F0502020204030204" pitchFamily="34" charset="0"/>
              </a:rPr>
              <a:t>/l (1,26 g/l) pour être exhaustif dans le recrutement des cas d’HIS. </a:t>
            </a:r>
          </a:p>
          <a:p>
            <a:pPr algn="just">
              <a:lnSpc>
                <a:spcPct val="150000"/>
              </a:lnSpc>
            </a:pPr>
            <a:r>
              <a:rPr lang="fr-FR" dirty="0">
                <a:latin typeface="Times New Roman" panose="02020603050405020304" pitchFamily="18" charset="0"/>
                <a:ea typeface="Calibri" panose="020F0502020204030204" pitchFamily="34" charset="0"/>
              </a:rPr>
              <a:t>Toute la difficultés dans le contexte d’un malade comateux est d’identifier les malades à jeun de ceux en postprandial (Possible biais de sélection) </a:t>
            </a:r>
          </a:p>
          <a:p>
            <a:pPr marL="285750" indent="-285750" algn="just">
              <a:lnSpc>
                <a:spcPct val="150000"/>
              </a:lnSpc>
              <a:buFont typeface="Wingdings" pitchFamily="2" charset="2"/>
              <a:buChar char="ü"/>
            </a:pPr>
            <a:r>
              <a:rPr lang="fr-FR" b="1" dirty="0">
                <a:solidFill>
                  <a:srgbClr val="0070C0"/>
                </a:solidFill>
                <a:latin typeface="Times New Roman" panose="02020603050405020304" pitchFamily="18" charset="0"/>
                <a:ea typeface="Calibri" panose="020F0502020204030204" pitchFamily="34" charset="0"/>
              </a:rPr>
              <a:t>Mode d’identification des malades diabétiques</a:t>
            </a:r>
            <a:r>
              <a:rPr lang="fr-FR" dirty="0">
                <a:latin typeface="Times New Roman" panose="02020603050405020304" pitchFamily="18" charset="0"/>
                <a:ea typeface="Calibri" panose="020F0502020204030204" pitchFamily="34" charset="0"/>
              </a:rPr>
              <a:t>, basé sur la recherche de la notion de diabète par l’interrogatoire de la famille, introduit le risque de biais de sélection, en raison de la possibilité d’inclure des patients diabétique méconnus. (Intérêt du dosage du taux d’hémoglobine </a:t>
            </a:r>
            <a:r>
              <a:rPr lang="fr-FR" dirty="0" err="1">
                <a:latin typeface="Times New Roman" panose="02020603050405020304" pitchFamily="18" charset="0"/>
                <a:ea typeface="Calibri" panose="020F0502020204030204" pitchFamily="34" charset="0"/>
              </a:rPr>
              <a:t>glyquée</a:t>
            </a:r>
            <a:r>
              <a:rPr lang="fr-FR" dirty="0">
                <a:latin typeface="Times New Roman" panose="02020603050405020304" pitchFamily="18" charset="0"/>
                <a:ea typeface="Calibri" panose="020F0502020204030204" pitchFamily="34" charset="0"/>
              </a:rPr>
              <a:t> HbA1C)</a:t>
            </a:r>
            <a:endParaRPr lang="fr-FR" dirty="0">
              <a:effectLst/>
            </a:endParaRPr>
          </a:p>
        </p:txBody>
      </p:sp>
      <mc:AlternateContent xmlns:mc="http://schemas.openxmlformats.org/markup-compatibility/2006" xmlns:a14="http://schemas.microsoft.com/office/drawing/2010/main">
        <mc:Choice Requires="a14">
          <p:graphicFrame>
            <p:nvGraphicFramePr>
              <p:cNvPr id="9" name="Tableau 8">
                <a:extLst>
                  <a:ext uri="{FF2B5EF4-FFF2-40B4-BE49-F238E27FC236}">
                    <a16:creationId xmlns:a16="http://schemas.microsoft.com/office/drawing/2014/main" id="{7CDC666A-A2AB-EE47-A137-9603313A705B}"/>
                  </a:ext>
                </a:extLst>
              </p:cNvPr>
              <p:cNvGraphicFramePr>
                <a:graphicFrameLocks noGrp="1"/>
              </p:cNvGraphicFramePr>
              <p:nvPr>
                <p:extLst>
                  <p:ext uri="{D42A27DB-BD31-4B8C-83A1-F6EECF244321}">
                    <p14:modId xmlns:p14="http://schemas.microsoft.com/office/powerpoint/2010/main" val="1355511254"/>
                  </p:ext>
                </p:extLst>
              </p:nvPr>
            </p:nvGraphicFramePr>
            <p:xfrm>
              <a:off x="908463" y="1301552"/>
              <a:ext cx="10954986" cy="640080"/>
            </p:xfrm>
            <a:graphic>
              <a:graphicData uri="http://schemas.openxmlformats.org/drawingml/2006/table">
                <a:tbl>
                  <a:tblPr firstRow="1" bandRow="1">
                    <a:tableStyleId>{74C1A8A3-306A-4EB7-A6B1-4F7E0EB9C5D6}</a:tableStyleId>
                  </a:tblPr>
                  <a:tblGrid>
                    <a:gridCol w="10954986">
                      <a:extLst>
                        <a:ext uri="{9D8B030D-6E8A-4147-A177-3AD203B41FA5}">
                          <a16:colId xmlns:a16="http://schemas.microsoft.com/office/drawing/2014/main" val="852533"/>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latin typeface="Times New Roman" panose="02020603050405020304" pitchFamily="18" charset="0"/>
                              <a:cs typeface="Times New Roman" panose="02020603050405020304" pitchFamily="18" charset="0"/>
                            </a:rPr>
                            <a:t>Selon l’ADA, le diagnostic d’HIS est posé pour des chiffres de glycémies au-delà de 6.9 </a:t>
                          </a:r>
                          <a:r>
                            <a:rPr lang="fr-FR" dirty="0" err="1">
                              <a:latin typeface="Times New Roman" panose="02020603050405020304" pitchFamily="18" charset="0"/>
                              <a:cs typeface="Times New Roman" panose="02020603050405020304" pitchFamily="18" charset="0"/>
                            </a:rPr>
                            <a:t>mmol</a:t>
                          </a:r>
                          <a:r>
                            <a:rPr lang="fr-FR" dirty="0">
                              <a:latin typeface="Times New Roman" panose="02020603050405020304" pitchFamily="18" charset="0"/>
                              <a:cs typeface="Times New Roman" panose="02020603050405020304" pitchFamily="18" charset="0"/>
                            </a:rPr>
                            <a:t>/l (1,26 g/l) à jeun ou au-delà de 11.1 </a:t>
                          </a:r>
                          <a:r>
                            <a:rPr lang="fr-FR" dirty="0" err="1">
                              <a:latin typeface="Times New Roman" panose="02020603050405020304" pitchFamily="18" charset="0"/>
                              <a:cs typeface="Times New Roman" panose="02020603050405020304" pitchFamily="18" charset="0"/>
                            </a:rPr>
                            <a:t>mmol</a:t>
                          </a:r>
                          <a:r>
                            <a:rPr lang="fr-FR" dirty="0">
                              <a:latin typeface="Times New Roman" panose="02020603050405020304" pitchFamily="18" charset="0"/>
                              <a:cs typeface="Times New Roman" panose="02020603050405020304" pitchFamily="18" charset="0"/>
                            </a:rPr>
                            <a:t>/l (</a:t>
                          </a:r>
                          <a14:m>
                            <m:oMath xmlns:m="http://schemas.openxmlformats.org/officeDocument/2006/math">
                              <m:r>
                                <a:rPr lang="fr-FR" smtClean="0">
                                  <a:latin typeface="Cambria Math" panose="02040503050406030204" pitchFamily="18" charset="0"/>
                                </a:rPr>
                                <m:t>&gt;2 </m:t>
                              </m:r>
                            </m:oMath>
                          </a14:m>
                          <a:r>
                            <a:rPr lang="fr-FR" dirty="0">
                              <a:latin typeface="Times New Roman" panose="02020603050405020304" pitchFamily="18" charset="0"/>
                              <a:cs typeface="Times New Roman" panose="02020603050405020304" pitchFamily="18" charset="0"/>
                            </a:rPr>
                            <a:t>g/l) en postprandial </a:t>
                          </a:r>
                        </a:p>
                      </a:txBody>
                      <a:tcPr/>
                    </a:tc>
                    <a:extLst>
                      <a:ext uri="{0D108BD9-81ED-4DB2-BD59-A6C34878D82A}">
                        <a16:rowId xmlns:a16="http://schemas.microsoft.com/office/drawing/2014/main" val="1202628101"/>
                      </a:ext>
                    </a:extLst>
                  </a:tr>
                </a:tbl>
              </a:graphicData>
            </a:graphic>
          </p:graphicFrame>
        </mc:Choice>
        <mc:Fallback xmlns="">
          <p:graphicFrame>
            <p:nvGraphicFramePr>
              <p:cNvPr id="9" name="Tableau 8">
                <a:extLst>
                  <a:ext uri="{FF2B5EF4-FFF2-40B4-BE49-F238E27FC236}">
                    <a16:creationId xmlns:a16="http://schemas.microsoft.com/office/drawing/2014/main" id="{7CDC666A-A2AB-EE47-A137-9603313A705B}"/>
                  </a:ext>
                </a:extLst>
              </p:cNvPr>
              <p:cNvGraphicFramePr>
                <a:graphicFrameLocks noGrp="1"/>
              </p:cNvGraphicFramePr>
              <p:nvPr>
                <p:extLst>
                  <p:ext uri="{D42A27DB-BD31-4B8C-83A1-F6EECF244321}">
                    <p14:modId xmlns:p14="http://schemas.microsoft.com/office/powerpoint/2010/main" val="1355511254"/>
                  </p:ext>
                </p:extLst>
              </p:nvPr>
            </p:nvGraphicFramePr>
            <p:xfrm>
              <a:off x="908463" y="1301552"/>
              <a:ext cx="10954986" cy="640080"/>
            </p:xfrm>
            <a:graphic>
              <a:graphicData uri="http://schemas.openxmlformats.org/drawingml/2006/table">
                <a:tbl>
                  <a:tblPr firstRow="1" bandRow="1">
                    <a:tableStyleId>{74C1A8A3-306A-4EB7-A6B1-4F7E0EB9C5D6}</a:tableStyleId>
                  </a:tblPr>
                  <a:tblGrid>
                    <a:gridCol w="10954986">
                      <a:extLst>
                        <a:ext uri="{9D8B030D-6E8A-4147-A177-3AD203B41FA5}">
                          <a16:colId xmlns:a16="http://schemas.microsoft.com/office/drawing/2014/main" val="852533"/>
                        </a:ext>
                      </a:extLst>
                    </a:gridCol>
                  </a:tblGrid>
                  <a:tr h="640080">
                    <a:tc>
                      <a:txBody>
                        <a:bodyPr/>
                        <a:lstStyle/>
                        <a:p>
                          <a:endParaRPr lang="fr-FR"/>
                        </a:p>
                      </a:txBody>
                      <a:tcPr>
                        <a:blipFill>
                          <a:blip r:embed="rId2"/>
                          <a:stretch>
                            <a:fillRect t="-3922" b="-13725"/>
                          </a:stretch>
                        </a:blipFill>
                      </a:tcPr>
                    </a:tc>
                    <a:extLst>
                      <a:ext uri="{0D108BD9-81ED-4DB2-BD59-A6C34878D82A}">
                        <a16:rowId xmlns:a16="http://schemas.microsoft.com/office/drawing/2014/main" val="1202628101"/>
                      </a:ext>
                    </a:extLst>
                  </a:tr>
                </a:tbl>
              </a:graphicData>
            </a:graphic>
          </p:graphicFrame>
        </mc:Fallback>
      </mc:AlternateContent>
    </p:spTree>
    <p:extLst>
      <p:ext uri="{BB962C8B-B14F-4D97-AF65-F5344CB8AC3E}">
        <p14:creationId xmlns:p14="http://schemas.microsoft.com/office/powerpoint/2010/main" val="175364138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31A99054-7214-E044-A873-4065C5F495A5}"/>
              </a:ext>
            </a:extLst>
          </p:cNvPr>
          <p:cNvSpPr>
            <a:spLocks noGrp="1"/>
          </p:cNvSpPr>
          <p:nvPr>
            <p:ph type="title"/>
          </p:nvPr>
        </p:nvSpPr>
        <p:spPr>
          <a:xfrm>
            <a:off x="1009403" y="115783"/>
            <a:ext cx="10438410" cy="549234"/>
          </a:xfrm>
        </p:spPr>
        <p:txBody>
          <a:bodyPr>
            <a:normAutofit fontScale="90000"/>
          </a:bodyPr>
          <a:lstStyle/>
          <a:p>
            <a:r>
              <a:rPr lang="fr-FR" sz="3100" b="1" cap="all" dirty="0">
                <a:solidFill>
                  <a:srgbClr val="FF0000"/>
                </a:solidFill>
                <a:latin typeface="Times New Roman" panose="02020603050405020304" pitchFamily="18" charset="0"/>
                <a:cs typeface="Times New Roman" panose="02020603050405020304" pitchFamily="18" charset="0"/>
              </a:rPr>
              <a:t>II- Hyperglycémie de stress et pronostic du TCG</a:t>
            </a:r>
            <a:br>
              <a:rPr lang="fr-FR" b="1" cap="all" dirty="0"/>
            </a:br>
            <a:endParaRPr lang="fr-FR" dirty="0"/>
          </a:p>
        </p:txBody>
      </p:sp>
      <p:sp>
        <p:nvSpPr>
          <p:cNvPr id="5" name="ZoneTexte 4">
            <a:extLst>
              <a:ext uri="{FF2B5EF4-FFF2-40B4-BE49-F238E27FC236}">
                <a16:creationId xmlns:a16="http://schemas.microsoft.com/office/drawing/2014/main" id="{36C536E4-431F-2343-B274-A2DF247EEC18}"/>
              </a:ext>
            </a:extLst>
          </p:cNvPr>
          <p:cNvSpPr txBox="1"/>
          <p:nvPr/>
        </p:nvSpPr>
        <p:spPr>
          <a:xfrm>
            <a:off x="1140031" y="831273"/>
            <a:ext cx="2778826" cy="400110"/>
          </a:xfrm>
          <a:prstGeom prst="rect">
            <a:avLst/>
          </a:prstGeom>
          <a:noFill/>
        </p:spPr>
        <p:txBody>
          <a:bodyPr wrap="square" rtlCol="0">
            <a:spAutoFit/>
          </a:bodyPr>
          <a:lstStyle/>
          <a:p>
            <a:r>
              <a:rPr lang="fr-FR" sz="2000" b="1" dirty="0">
                <a:solidFill>
                  <a:srgbClr val="FF0000"/>
                </a:solidFill>
                <a:latin typeface="Times New Roman" panose="02020603050405020304" pitchFamily="18" charset="0"/>
                <a:cs typeface="Times New Roman" panose="02020603050405020304" pitchFamily="18" charset="0"/>
              </a:rPr>
              <a:t>2- Incidence</a:t>
            </a:r>
          </a:p>
        </p:txBody>
      </p:sp>
      <p:sp>
        <p:nvSpPr>
          <p:cNvPr id="6" name="Rectangle 5">
            <a:extLst>
              <a:ext uri="{FF2B5EF4-FFF2-40B4-BE49-F238E27FC236}">
                <a16:creationId xmlns:a16="http://schemas.microsoft.com/office/drawing/2014/main" id="{C3EB226C-FEEE-624D-BD82-DD50BE183F42}"/>
              </a:ext>
            </a:extLst>
          </p:cNvPr>
          <p:cNvSpPr/>
          <p:nvPr/>
        </p:nvSpPr>
        <p:spPr>
          <a:xfrm>
            <a:off x="997528" y="3082492"/>
            <a:ext cx="10842171" cy="1477328"/>
          </a:xfrm>
          <a:prstGeom prst="rect">
            <a:avLst/>
          </a:prstGeom>
        </p:spPr>
        <p:txBody>
          <a:bodyPr wrap="square">
            <a:spAutoFit/>
          </a:bodyPr>
          <a:lstStyle/>
          <a:p>
            <a:pPr marL="285750" indent="-285750">
              <a:buFont typeface="Wingdings" pitchFamily="2" charset="2"/>
              <a:buChar char="ü"/>
            </a:pPr>
            <a:r>
              <a:rPr lang="fr-FR" b="1" dirty="0" err="1">
                <a:solidFill>
                  <a:srgbClr val="0070C0"/>
                </a:solidFill>
                <a:latin typeface="Times New Roman" panose="02020603050405020304" pitchFamily="18" charset="0"/>
                <a:ea typeface="Calibri" panose="020F0502020204030204" pitchFamily="34" charset="0"/>
              </a:rPr>
              <a:t>Jahaver</a:t>
            </a:r>
            <a:r>
              <a:rPr lang="fr-FR" b="1" dirty="0">
                <a:solidFill>
                  <a:srgbClr val="0070C0"/>
                </a:solidFill>
                <a:latin typeface="Times New Roman" panose="02020603050405020304" pitchFamily="18" charset="0"/>
                <a:ea typeface="Calibri" panose="020F0502020204030204" pitchFamily="34" charset="0"/>
              </a:rPr>
              <a:t> K </a:t>
            </a:r>
            <a:r>
              <a:rPr lang="fr-FR" dirty="0">
                <a:solidFill>
                  <a:srgbClr val="000000"/>
                </a:solidFill>
                <a:latin typeface="Times New Roman" panose="02020603050405020304" pitchFamily="18" charset="0"/>
                <a:ea typeface="Calibri" panose="020F0502020204030204" pitchFamily="34" charset="0"/>
              </a:rPr>
              <a:t>et al, ont retrouvé une incidence de 40% pour des glycémies ≥ 2.00 g/l [16] </a:t>
            </a:r>
          </a:p>
          <a:p>
            <a:pPr marL="285750" indent="-285750">
              <a:buFont typeface="Wingdings" pitchFamily="2" charset="2"/>
              <a:buChar char="ü"/>
            </a:pPr>
            <a:r>
              <a:rPr lang="fr-FR" b="1" dirty="0" err="1">
                <a:solidFill>
                  <a:srgbClr val="0070C0"/>
                </a:solidFill>
                <a:latin typeface="Times New Roman" panose="02020603050405020304" pitchFamily="18" charset="0"/>
                <a:ea typeface="Calibri" panose="020F0502020204030204" pitchFamily="34" charset="0"/>
              </a:rPr>
              <a:t>Bosarge</a:t>
            </a:r>
            <a:r>
              <a:rPr lang="fr-FR" b="1" dirty="0">
                <a:solidFill>
                  <a:srgbClr val="0070C0"/>
                </a:solidFill>
                <a:latin typeface="Times New Roman" panose="02020603050405020304" pitchFamily="18" charset="0"/>
                <a:ea typeface="Calibri" panose="020F0502020204030204" pitchFamily="34" charset="0"/>
              </a:rPr>
              <a:t> PL </a:t>
            </a:r>
            <a:r>
              <a:rPr lang="fr-FR" dirty="0">
                <a:solidFill>
                  <a:srgbClr val="000000"/>
                </a:solidFill>
                <a:latin typeface="Times New Roman" panose="02020603050405020304" pitchFamily="18" charset="0"/>
                <a:ea typeface="Calibri" panose="020F0502020204030204" pitchFamily="34" charset="0"/>
              </a:rPr>
              <a:t>a retrouvé une incidence à 24.28% pour des seuils d’hyperglycémies ≥ 2.00 g/l sur une période de recrutement de 4 ans [18]</a:t>
            </a:r>
            <a:endParaRPr lang="fr-FR" dirty="0"/>
          </a:p>
          <a:p>
            <a:pPr marL="285750" indent="-285750">
              <a:buFont typeface="Wingdings" pitchFamily="2" charset="2"/>
              <a:buChar char="ü"/>
            </a:pPr>
            <a:r>
              <a:rPr lang="fr-FR" b="1" dirty="0">
                <a:solidFill>
                  <a:srgbClr val="0070C0"/>
                </a:solidFill>
                <a:latin typeface="Times New Roman" panose="02020603050405020304" pitchFamily="18" charset="0"/>
                <a:ea typeface="Calibri" panose="020F0502020204030204" pitchFamily="34" charset="0"/>
              </a:rPr>
              <a:t>Notre étude</a:t>
            </a:r>
            <a:r>
              <a:rPr lang="fr-FR" dirty="0">
                <a:solidFill>
                  <a:srgbClr val="000000"/>
                </a:solidFill>
                <a:latin typeface="Times New Roman" panose="02020603050405020304" pitchFamily="18" charset="0"/>
                <a:ea typeface="Calibri" panose="020F0502020204030204" pitchFamily="34" charset="0"/>
              </a:rPr>
              <a:t>, pour le seuil de 1.26 g/l retenu, nous avons retrouvé une fréquence très élevée de 83.3%, soit 75 malades sur les 90 inclus</a:t>
            </a:r>
            <a:endParaRPr lang="fr-FR" dirty="0"/>
          </a:p>
        </p:txBody>
      </p:sp>
      <p:graphicFrame>
        <p:nvGraphicFramePr>
          <p:cNvPr id="7" name="Tableau 6">
            <a:extLst>
              <a:ext uri="{FF2B5EF4-FFF2-40B4-BE49-F238E27FC236}">
                <a16:creationId xmlns:a16="http://schemas.microsoft.com/office/drawing/2014/main" id="{A9757418-CB3A-4943-AEBA-95D7BBE7C894}"/>
              </a:ext>
            </a:extLst>
          </p:cNvPr>
          <p:cNvGraphicFramePr>
            <a:graphicFrameLocks noGrp="1"/>
          </p:cNvGraphicFramePr>
          <p:nvPr>
            <p:extLst>
              <p:ext uri="{D42A27DB-BD31-4B8C-83A1-F6EECF244321}">
                <p14:modId xmlns:p14="http://schemas.microsoft.com/office/powerpoint/2010/main" val="397909573"/>
              </p:ext>
            </p:extLst>
          </p:nvPr>
        </p:nvGraphicFramePr>
        <p:xfrm>
          <a:off x="2032000" y="1503435"/>
          <a:ext cx="8128000" cy="1188720"/>
        </p:xfrm>
        <a:graphic>
          <a:graphicData uri="http://schemas.openxmlformats.org/drawingml/2006/table">
            <a:tbl>
              <a:tblPr firstRow="1" bandRow="1">
                <a:tableStyleId>{74C1A8A3-306A-4EB7-A6B1-4F7E0EB9C5D6}</a:tableStyleId>
              </a:tblPr>
              <a:tblGrid>
                <a:gridCol w="8128000">
                  <a:extLst>
                    <a:ext uri="{9D8B030D-6E8A-4147-A177-3AD203B41FA5}">
                      <a16:colId xmlns:a16="http://schemas.microsoft.com/office/drawing/2014/main" val="3117142754"/>
                    </a:ext>
                  </a:extLst>
                </a:gridCol>
              </a:tblGrid>
              <a:tr h="370840">
                <a:tc>
                  <a:txBody>
                    <a:bodyPr/>
                    <a:lstStyle/>
                    <a:p>
                      <a:pPr algn="ctr"/>
                      <a:r>
                        <a:rPr lang="fr-FR" dirty="0">
                          <a:latin typeface="Times New Roman" panose="02020603050405020304" pitchFamily="18" charset="0"/>
                          <a:cs typeface="Times New Roman" panose="02020603050405020304" pitchFamily="18" charset="0"/>
                        </a:rPr>
                        <a:t>L’incidence de l’hyperglycémie induite par le stress est difficile à établir avec certitude, du fait de la différence des seuils utilisés pour la définir.</a:t>
                      </a:r>
                    </a:p>
                    <a:p>
                      <a:pPr algn="ctr"/>
                      <a:r>
                        <a:rPr lang="fr-FR" dirty="0">
                          <a:latin typeface="Times New Roman" panose="02020603050405020304" pitchFamily="18" charset="0"/>
                          <a:cs typeface="Times New Roman" panose="02020603050405020304" pitchFamily="18" charset="0"/>
                        </a:rPr>
                        <a:t>Néanmoins, quel que soit le seuil utilisé, son incidence au décours du TCG reste élevée</a:t>
                      </a:r>
                      <a:endParaRPr lang="fr-FR"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55724925"/>
                  </a:ext>
                </a:extLst>
              </a:tr>
            </a:tbl>
          </a:graphicData>
        </a:graphic>
      </p:graphicFrame>
      <p:graphicFrame>
        <p:nvGraphicFramePr>
          <p:cNvPr id="8" name="Tableau 7">
            <a:extLst>
              <a:ext uri="{FF2B5EF4-FFF2-40B4-BE49-F238E27FC236}">
                <a16:creationId xmlns:a16="http://schemas.microsoft.com/office/drawing/2014/main" id="{1E9FA592-5FEC-7944-BBAB-4AF59928DE9A}"/>
              </a:ext>
            </a:extLst>
          </p:cNvPr>
          <p:cNvGraphicFramePr>
            <a:graphicFrameLocks noGrp="1"/>
          </p:cNvGraphicFramePr>
          <p:nvPr>
            <p:extLst>
              <p:ext uri="{D42A27DB-BD31-4B8C-83A1-F6EECF244321}">
                <p14:modId xmlns:p14="http://schemas.microsoft.com/office/powerpoint/2010/main" val="1216870769"/>
              </p:ext>
            </p:extLst>
          </p:nvPr>
        </p:nvGraphicFramePr>
        <p:xfrm>
          <a:off x="2032000" y="4721647"/>
          <a:ext cx="8128000" cy="1463040"/>
        </p:xfrm>
        <a:graphic>
          <a:graphicData uri="http://schemas.openxmlformats.org/drawingml/2006/table">
            <a:tbl>
              <a:tblPr firstRow="1" bandRow="1">
                <a:tableStyleId>{74C1A8A3-306A-4EB7-A6B1-4F7E0EB9C5D6}</a:tableStyleId>
              </a:tblPr>
              <a:tblGrid>
                <a:gridCol w="8128000">
                  <a:extLst>
                    <a:ext uri="{9D8B030D-6E8A-4147-A177-3AD203B41FA5}">
                      <a16:colId xmlns:a16="http://schemas.microsoft.com/office/drawing/2014/main" val="2318646632"/>
                    </a:ext>
                  </a:extLst>
                </a:gridCol>
              </a:tblGrid>
              <a:tr h="370840">
                <a:tc>
                  <a:txBody>
                    <a:bodyPr/>
                    <a:lstStyle/>
                    <a:p>
                      <a:pPr algn="ctr"/>
                      <a:r>
                        <a:rPr lang="fr-FR" sz="1800" kern="1200" dirty="0">
                          <a:effectLst/>
                          <a:latin typeface="Times New Roman" panose="02020603050405020304" pitchFamily="18" charset="0"/>
                          <a:cs typeface="Times New Roman" panose="02020603050405020304" pitchFamily="18" charset="0"/>
                        </a:rPr>
                        <a:t>La différence des seuils d’hyperglycémie retenus par les diverses études pour définir l’hyperglycémie, tient au fait que la notion de glycémie à jeun et glycémie postprandiale, telles que définies par l’American </a:t>
                      </a:r>
                      <a:r>
                        <a:rPr lang="fr-FR" sz="1800" kern="1200" dirty="0" err="1">
                          <a:effectLst/>
                          <a:latin typeface="Times New Roman" panose="02020603050405020304" pitchFamily="18" charset="0"/>
                          <a:cs typeface="Times New Roman" panose="02020603050405020304" pitchFamily="18" charset="0"/>
                        </a:rPr>
                        <a:t>Diabete</a:t>
                      </a:r>
                      <a:r>
                        <a:rPr lang="fr-FR" sz="1800" kern="1200" dirty="0">
                          <a:effectLst/>
                          <a:latin typeface="Times New Roman" panose="02020603050405020304" pitchFamily="18" charset="0"/>
                          <a:cs typeface="Times New Roman" panose="02020603050405020304" pitchFamily="18" charset="0"/>
                        </a:rPr>
                        <a:t> Association, reste non applicable chez le traumatisé crânien. En effet, il est impossible de savoir si le patient est à jeun ou non, en raison du coma</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88510773"/>
                  </a:ext>
                </a:extLst>
              </a:tr>
            </a:tbl>
          </a:graphicData>
        </a:graphic>
      </p:graphicFrame>
    </p:spTree>
    <p:extLst>
      <p:ext uri="{BB962C8B-B14F-4D97-AF65-F5344CB8AC3E}">
        <p14:creationId xmlns:p14="http://schemas.microsoft.com/office/powerpoint/2010/main" val="41494941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642EB62-0DAB-1447-8391-BE66FE8F1C7E}"/>
              </a:ext>
            </a:extLst>
          </p:cNvPr>
          <p:cNvSpPr>
            <a:spLocks noGrp="1"/>
          </p:cNvSpPr>
          <p:nvPr>
            <p:ph type="title"/>
          </p:nvPr>
        </p:nvSpPr>
        <p:spPr>
          <a:xfrm>
            <a:off x="1009403" y="115783"/>
            <a:ext cx="10438410" cy="549234"/>
          </a:xfrm>
        </p:spPr>
        <p:txBody>
          <a:bodyPr>
            <a:normAutofit fontScale="90000"/>
          </a:bodyPr>
          <a:lstStyle/>
          <a:p>
            <a:r>
              <a:rPr lang="fr-FR" sz="3100" b="1" cap="all" dirty="0">
                <a:solidFill>
                  <a:srgbClr val="FF0000"/>
                </a:solidFill>
                <a:latin typeface="Times New Roman" panose="02020603050405020304" pitchFamily="18" charset="0"/>
                <a:cs typeface="Times New Roman" panose="02020603050405020304" pitchFamily="18" charset="0"/>
              </a:rPr>
              <a:t>II- Hyperglycémie de stress et pronostic du TCG</a:t>
            </a:r>
            <a:br>
              <a:rPr lang="fr-FR" b="1" cap="all" dirty="0"/>
            </a:br>
            <a:endParaRPr lang="fr-FR" dirty="0"/>
          </a:p>
        </p:txBody>
      </p:sp>
      <p:sp>
        <p:nvSpPr>
          <p:cNvPr id="5" name="ZoneTexte 4">
            <a:extLst>
              <a:ext uri="{FF2B5EF4-FFF2-40B4-BE49-F238E27FC236}">
                <a16:creationId xmlns:a16="http://schemas.microsoft.com/office/drawing/2014/main" id="{761245D7-D2D3-BE43-8AFA-18179338C16D}"/>
              </a:ext>
            </a:extLst>
          </p:cNvPr>
          <p:cNvSpPr txBox="1"/>
          <p:nvPr/>
        </p:nvSpPr>
        <p:spPr>
          <a:xfrm>
            <a:off x="1068780" y="510639"/>
            <a:ext cx="3310715" cy="400110"/>
          </a:xfrm>
          <a:prstGeom prst="rect">
            <a:avLst/>
          </a:prstGeom>
          <a:noFill/>
        </p:spPr>
        <p:txBody>
          <a:bodyPr wrap="none" rtlCol="0">
            <a:spAutoFit/>
          </a:bodyPr>
          <a:lstStyle/>
          <a:p>
            <a:r>
              <a:rPr lang="fr-FR" sz="2000" b="1" dirty="0">
                <a:solidFill>
                  <a:srgbClr val="FF0000"/>
                </a:solidFill>
                <a:latin typeface="Times New Roman" panose="02020603050405020304" pitchFamily="18" charset="0"/>
                <a:cs typeface="Times New Roman" panose="02020603050405020304" pitchFamily="18" charset="0"/>
              </a:rPr>
              <a:t>3- Rôle pronostique de l’HIS</a:t>
            </a:r>
          </a:p>
        </p:txBody>
      </p:sp>
      <p:sp>
        <p:nvSpPr>
          <p:cNvPr id="7" name="Rectangle 6">
            <a:extLst>
              <a:ext uri="{FF2B5EF4-FFF2-40B4-BE49-F238E27FC236}">
                <a16:creationId xmlns:a16="http://schemas.microsoft.com/office/drawing/2014/main" id="{1CA8A95C-072B-C945-BECC-F7818E2E9185}"/>
              </a:ext>
            </a:extLst>
          </p:cNvPr>
          <p:cNvSpPr/>
          <p:nvPr/>
        </p:nvSpPr>
        <p:spPr>
          <a:xfrm>
            <a:off x="1072556" y="917237"/>
            <a:ext cx="7119641" cy="385298"/>
          </a:xfrm>
          <a:prstGeom prst="rect">
            <a:avLst/>
          </a:prstGeom>
        </p:spPr>
        <p:txBody>
          <a:bodyPr wrap="none">
            <a:spAutoFit/>
          </a:bodyPr>
          <a:lstStyle/>
          <a:p>
            <a:pPr>
              <a:lnSpc>
                <a:spcPct val="115000"/>
              </a:lnSpc>
              <a:spcBef>
                <a:spcPts val="1500"/>
              </a:spcBef>
              <a:spcAft>
                <a:spcPts val="0"/>
              </a:spcAft>
            </a:pPr>
            <a:r>
              <a:rPr lang="fr-FR" b="1" cap="all" spc="7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3-1 HIS : facteur de risque de </a:t>
            </a:r>
            <a:r>
              <a:rPr lang="fr-FR" b="1" cap="all" spc="75"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morbi-mortalitÉ</a:t>
            </a:r>
            <a:r>
              <a:rPr lang="fr-FR" b="1" cap="all" spc="7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b="1" cap="all" spc="75" dirty="0">
              <a:solidFill>
                <a:srgbClr val="1F4D78"/>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1393EEA3-BE3B-8247-A5F8-1C3113B71AA3}"/>
              </a:ext>
            </a:extLst>
          </p:cNvPr>
          <p:cNvSpPr/>
          <p:nvPr/>
        </p:nvSpPr>
        <p:spPr>
          <a:xfrm>
            <a:off x="1467265" y="1284906"/>
            <a:ext cx="2715808" cy="400110"/>
          </a:xfrm>
          <a:prstGeom prst="rect">
            <a:avLst/>
          </a:prstGeom>
        </p:spPr>
        <p:txBody>
          <a:bodyPr wrap="none">
            <a:spAutoFit/>
          </a:bodyPr>
          <a:lstStyle/>
          <a:p>
            <a:r>
              <a:rPr lang="fr-FR" sz="20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HIS et gravité clinique</a:t>
            </a:r>
            <a:r>
              <a:rPr lang="fr-FR" sz="2000" b="1" dirty="0">
                <a:solidFill>
                  <a:srgbClr val="00B050"/>
                </a:solidFill>
                <a:latin typeface="Times New Roman" panose="02020603050405020304" pitchFamily="18" charset="0"/>
                <a:cs typeface="Times New Roman" panose="02020603050405020304" pitchFamily="18" charset="0"/>
              </a:rPr>
              <a:t> </a:t>
            </a:r>
          </a:p>
        </p:txBody>
      </p:sp>
      <p:graphicFrame>
        <p:nvGraphicFramePr>
          <p:cNvPr id="9" name="Tableau 8">
            <a:extLst>
              <a:ext uri="{FF2B5EF4-FFF2-40B4-BE49-F238E27FC236}">
                <a16:creationId xmlns:a16="http://schemas.microsoft.com/office/drawing/2014/main" id="{D7EE0469-3D73-8948-A64D-FB4C5BE07189}"/>
              </a:ext>
            </a:extLst>
          </p:cNvPr>
          <p:cNvGraphicFramePr>
            <a:graphicFrameLocks noGrp="1"/>
          </p:cNvGraphicFramePr>
          <p:nvPr>
            <p:extLst>
              <p:ext uri="{D42A27DB-BD31-4B8C-83A1-F6EECF244321}">
                <p14:modId xmlns:p14="http://schemas.microsoft.com/office/powerpoint/2010/main" val="102628341"/>
              </p:ext>
            </p:extLst>
          </p:nvPr>
        </p:nvGraphicFramePr>
        <p:xfrm>
          <a:off x="1828800" y="1733525"/>
          <a:ext cx="8419606" cy="773621"/>
        </p:xfrm>
        <a:graphic>
          <a:graphicData uri="http://schemas.openxmlformats.org/drawingml/2006/table">
            <a:tbl>
              <a:tblPr firstRow="1" firstCol="1" bandRow="1">
                <a:tableStyleId>{74C1A8A3-306A-4EB7-A6B1-4F7E0EB9C5D6}</a:tableStyleId>
              </a:tblPr>
              <a:tblGrid>
                <a:gridCol w="8419606">
                  <a:extLst>
                    <a:ext uri="{9D8B030D-6E8A-4147-A177-3AD203B41FA5}">
                      <a16:colId xmlns:a16="http://schemas.microsoft.com/office/drawing/2014/main" val="953981033"/>
                    </a:ext>
                  </a:extLst>
                </a:gridCol>
              </a:tblGrid>
              <a:tr h="0">
                <a:tc>
                  <a:txBody>
                    <a:bodyPr/>
                    <a:lstStyle/>
                    <a:p>
                      <a:pPr algn="ctr">
                        <a:lnSpc>
                          <a:spcPct val="150000"/>
                        </a:lnSpc>
                        <a:spcAft>
                          <a:spcPts val="0"/>
                        </a:spcAft>
                      </a:pPr>
                      <a:r>
                        <a:rPr lang="fr-FR" sz="1800" dirty="0">
                          <a:effectLst/>
                          <a:latin typeface="Times New Roman" panose="02020603050405020304" pitchFamily="18" charset="0"/>
                          <a:cs typeface="Times New Roman" panose="02020603050405020304" pitchFamily="18" charset="0"/>
                        </a:rPr>
                        <a:t>L’hyperglycémie initiale est associée à une présentation clinique plus grave</a:t>
                      </a:r>
                    </a:p>
                    <a:p>
                      <a:pPr algn="ctr">
                        <a:lnSpc>
                          <a:spcPct val="150000"/>
                        </a:lnSpc>
                        <a:spcAft>
                          <a:spcPts val="0"/>
                        </a:spcAft>
                      </a:pPr>
                      <a:endParaRPr lang="fr-FR" sz="18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635334879"/>
                  </a:ext>
                </a:extLst>
              </a:tr>
            </a:tbl>
          </a:graphicData>
        </a:graphic>
      </p:graphicFrame>
      <p:graphicFrame>
        <p:nvGraphicFramePr>
          <p:cNvPr id="10" name="Tableau 9">
            <a:extLst>
              <a:ext uri="{FF2B5EF4-FFF2-40B4-BE49-F238E27FC236}">
                <a16:creationId xmlns:a16="http://schemas.microsoft.com/office/drawing/2014/main" id="{E4C9DB73-454A-4A44-8665-3D32AF98F9F4}"/>
              </a:ext>
            </a:extLst>
          </p:cNvPr>
          <p:cNvGraphicFramePr>
            <a:graphicFrameLocks noGrp="1"/>
          </p:cNvGraphicFramePr>
          <p:nvPr>
            <p:extLst>
              <p:ext uri="{D42A27DB-BD31-4B8C-83A1-F6EECF244321}">
                <p14:modId xmlns:p14="http://schemas.microsoft.com/office/powerpoint/2010/main" val="2952859985"/>
              </p:ext>
            </p:extLst>
          </p:nvPr>
        </p:nvGraphicFramePr>
        <p:xfrm>
          <a:off x="1959429" y="2583975"/>
          <a:ext cx="7802089" cy="4192146"/>
        </p:xfrm>
        <a:graphic>
          <a:graphicData uri="http://schemas.openxmlformats.org/drawingml/2006/table">
            <a:tbl>
              <a:tblPr firstRow="1" firstCol="1" bandRow="1">
                <a:tableStyleId>{5C22544A-7EE6-4342-B048-85BDC9FD1C3A}</a:tableStyleId>
              </a:tblPr>
              <a:tblGrid>
                <a:gridCol w="1520575">
                  <a:extLst>
                    <a:ext uri="{9D8B030D-6E8A-4147-A177-3AD203B41FA5}">
                      <a16:colId xmlns:a16="http://schemas.microsoft.com/office/drawing/2014/main" val="2198427220"/>
                    </a:ext>
                  </a:extLst>
                </a:gridCol>
                <a:gridCol w="2264471">
                  <a:extLst>
                    <a:ext uri="{9D8B030D-6E8A-4147-A177-3AD203B41FA5}">
                      <a16:colId xmlns:a16="http://schemas.microsoft.com/office/drawing/2014/main" val="457957363"/>
                    </a:ext>
                  </a:extLst>
                </a:gridCol>
                <a:gridCol w="1310435">
                  <a:extLst>
                    <a:ext uri="{9D8B030D-6E8A-4147-A177-3AD203B41FA5}">
                      <a16:colId xmlns:a16="http://schemas.microsoft.com/office/drawing/2014/main" val="230855985"/>
                    </a:ext>
                  </a:extLst>
                </a:gridCol>
                <a:gridCol w="1424752">
                  <a:extLst>
                    <a:ext uri="{9D8B030D-6E8A-4147-A177-3AD203B41FA5}">
                      <a16:colId xmlns:a16="http://schemas.microsoft.com/office/drawing/2014/main" val="1356040789"/>
                    </a:ext>
                  </a:extLst>
                </a:gridCol>
                <a:gridCol w="1281856">
                  <a:extLst>
                    <a:ext uri="{9D8B030D-6E8A-4147-A177-3AD203B41FA5}">
                      <a16:colId xmlns:a16="http://schemas.microsoft.com/office/drawing/2014/main" val="306098351"/>
                    </a:ext>
                  </a:extLst>
                </a:gridCol>
              </a:tblGrid>
              <a:tr h="414455">
                <a:tc>
                  <a:txBody>
                    <a:bodyPr/>
                    <a:lstStyle/>
                    <a:p>
                      <a:pPr algn="just">
                        <a:lnSpc>
                          <a:spcPct val="150000"/>
                        </a:lnSpc>
                        <a:spcAft>
                          <a:spcPts val="0"/>
                        </a:spcAft>
                      </a:pPr>
                      <a:r>
                        <a:rPr lang="fr-FR" sz="1200" dirty="0">
                          <a:effectLst/>
                          <a:latin typeface="Times New Roman" panose="02020603050405020304" pitchFamily="18" charset="0"/>
                          <a:cs typeface="Times New Roman" panose="02020603050405020304" pitchFamily="18" charset="0"/>
                        </a:rPr>
                        <a:t>Auteur</a:t>
                      </a:r>
                      <a:endParaRPr lang="fr-FR" sz="1100" dirty="0">
                        <a:effectLst/>
                        <a:latin typeface="Times New Roman" panose="02020603050405020304" pitchFamily="18" charset="0"/>
                        <a:cs typeface="Times New Roman" panose="02020603050405020304" pitchFamily="18" charset="0"/>
                      </a:endParaRPr>
                    </a:p>
                  </a:txBody>
                  <a:tcPr marL="54734" marR="54734" marT="0" marB="0"/>
                </a:tc>
                <a:tc>
                  <a:txBody>
                    <a:bodyPr/>
                    <a:lstStyle/>
                    <a:p>
                      <a:pPr algn="just">
                        <a:lnSpc>
                          <a:spcPct val="150000"/>
                        </a:lnSpc>
                        <a:spcAft>
                          <a:spcPts val="0"/>
                        </a:spcAft>
                      </a:pPr>
                      <a:r>
                        <a:rPr lang="fr-FR" sz="1200" dirty="0">
                          <a:effectLst/>
                          <a:latin typeface="Times New Roman" panose="02020603050405020304" pitchFamily="18" charset="0"/>
                          <a:cs typeface="Times New Roman" panose="02020603050405020304" pitchFamily="18" charset="0"/>
                        </a:rPr>
                        <a:t>Paramètre</a:t>
                      </a:r>
                      <a:endParaRPr lang="fr-FR" sz="1100" dirty="0">
                        <a:effectLst/>
                        <a:latin typeface="Times New Roman" panose="02020603050405020304" pitchFamily="18" charset="0"/>
                        <a:cs typeface="Times New Roman" panose="02020603050405020304" pitchFamily="18" charset="0"/>
                      </a:endParaRPr>
                    </a:p>
                  </a:txBody>
                  <a:tcPr marL="54734" marR="54734" marT="0" marB="0"/>
                </a:tc>
                <a:tc>
                  <a:txBody>
                    <a:bodyPr/>
                    <a:lstStyle/>
                    <a:p>
                      <a:pPr algn="just">
                        <a:lnSpc>
                          <a:spcPct val="150000"/>
                        </a:lnSpc>
                        <a:spcAft>
                          <a:spcPts val="0"/>
                        </a:spcAft>
                      </a:pPr>
                      <a:r>
                        <a:rPr lang="fr-FR" sz="1200">
                          <a:effectLst/>
                          <a:latin typeface="Times New Roman" panose="02020603050405020304" pitchFamily="18" charset="0"/>
                          <a:cs typeface="Times New Roman" panose="02020603050405020304" pitchFamily="18" charset="0"/>
                        </a:rPr>
                        <a:t>HIS</a:t>
                      </a:r>
                      <a:endParaRPr lang="fr-FR" sz="11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a:effectLst/>
                          <a:latin typeface="Times New Roman" panose="02020603050405020304" pitchFamily="18" charset="0"/>
                          <a:cs typeface="Times New Roman" panose="02020603050405020304" pitchFamily="18" charset="0"/>
                        </a:rPr>
                        <a:t> </a:t>
                      </a:r>
                      <a:endParaRPr lang="fr-FR" sz="1100">
                        <a:effectLst/>
                        <a:latin typeface="Times New Roman" panose="02020603050405020304" pitchFamily="18" charset="0"/>
                        <a:cs typeface="Times New Roman" panose="02020603050405020304" pitchFamily="18" charset="0"/>
                      </a:endParaRPr>
                    </a:p>
                  </a:txBody>
                  <a:tcPr marL="54734" marR="54734" marT="0" marB="0"/>
                </a:tc>
                <a:tc>
                  <a:txBody>
                    <a:bodyPr/>
                    <a:lstStyle/>
                    <a:p>
                      <a:pPr algn="just">
                        <a:lnSpc>
                          <a:spcPct val="150000"/>
                        </a:lnSpc>
                        <a:spcAft>
                          <a:spcPts val="0"/>
                        </a:spcAft>
                      </a:pPr>
                      <a:r>
                        <a:rPr lang="fr-FR" sz="1200">
                          <a:effectLst/>
                          <a:latin typeface="Times New Roman" panose="02020603050405020304" pitchFamily="18" charset="0"/>
                          <a:cs typeface="Times New Roman" panose="02020603050405020304" pitchFamily="18" charset="0"/>
                        </a:rPr>
                        <a:t>GN</a:t>
                      </a:r>
                      <a:endParaRPr lang="fr-FR" sz="11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a:effectLst/>
                          <a:latin typeface="Times New Roman" panose="02020603050405020304" pitchFamily="18" charset="0"/>
                          <a:cs typeface="Times New Roman" panose="02020603050405020304" pitchFamily="18" charset="0"/>
                        </a:rPr>
                        <a:t> </a:t>
                      </a:r>
                      <a:endParaRPr lang="fr-FR" sz="1100">
                        <a:effectLst/>
                        <a:latin typeface="Times New Roman" panose="02020603050405020304" pitchFamily="18" charset="0"/>
                        <a:cs typeface="Times New Roman" panose="02020603050405020304" pitchFamily="18" charset="0"/>
                      </a:endParaRPr>
                    </a:p>
                  </a:txBody>
                  <a:tcPr marL="54734" marR="54734" marT="0" marB="0"/>
                </a:tc>
                <a:tc>
                  <a:txBody>
                    <a:bodyPr/>
                    <a:lstStyle/>
                    <a:p>
                      <a:pPr algn="just">
                        <a:lnSpc>
                          <a:spcPct val="150000"/>
                        </a:lnSpc>
                        <a:spcAft>
                          <a:spcPts val="0"/>
                        </a:spcAft>
                      </a:pPr>
                      <a:r>
                        <a:rPr lang="fr-FR" sz="1200">
                          <a:effectLst/>
                          <a:latin typeface="Times New Roman" panose="02020603050405020304" pitchFamily="18" charset="0"/>
                          <a:cs typeface="Times New Roman" panose="02020603050405020304" pitchFamily="18" charset="0"/>
                        </a:rPr>
                        <a:t>p </a:t>
                      </a:r>
                      <a:endParaRPr lang="fr-FR" sz="1100">
                        <a:effectLst/>
                        <a:latin typeface="Times New Roman" panose="02020603050405020304" pitchFamily="18" charset="0"/>
                        <a:cs typeface="Times New Roman" panose="02020603050405020304" pitchFamily="18" charset="0"/>
                      </a:endParaRPr>
                    </a:p>
                  </a:txBody>
                  <a:tcPr marL="54734" marR="54734" marT="0" marB="0"/>
                </a:tc>
                <a:extLst>
                  <a:ext uri="{0D108BD9-81ED-4DB2-BD59-A6C34878D82A}">
                    <a16:rowId xmlns:a16="http://schemas.microsoft.com/office/drawing/2014/main" val="920070309"/>
                  </a:ext>
                </a:extLst>
              </a:tr>
              <a:tr h="414455">
                <a:tc>
                  <a:txBody>
                    <a:bodyPr/>
                    <a:lstStyle/>
                    <a:p>
                      <a:pPr algn="just">
                        <a:lnSpc>
                          <a:spcPct val="150000"/>
                        </a:lnSpc>
                        <a:spcAft>
                          <a:spcPts val="0"/>
                        </a:spcAft>
                      </a:pPr>
                      <a:r>
                        <a:rPr lang="fr-FR" sz="1200" dirty="0" err="1">
                          <a:effectLst/>
                          <a:latin typeface="Times New Roman" panose="02020603050405020304" pitchFamily="18" charset="0"/>
                          <a:cs typeface="Times New Roman" panose="02020603050405020304" pitchFamily="18" charset="0"/>
                        </a:rPr>
                        <a:t>Kafaki</a:t>
                      </a:r>
                      <a:r>
                        <a:rPr lang="fr-FR" sz="1200" dirty="0">
                          <a:effectLst/>
                          <a:latin typeface="Times New Roman" panose="02020603050405020304" pitchFamily="18" charset="0"/>
                          <a:cs typeface="Times New Roman" panose="02020603050405020304" pitchFamily="18" charset="0"/>
                        </a:rPr>
                        <a:t> [17]</a:t>
                      </a:r>
                      <a:endParaRPr lang="fr-FR" sz="11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en-US" sz="1200" dirty="0">
                          <a:effectLst/>
                          <a:latin typeface="Times New Roman" panose="02020603050405020304" pitchFamily="18" charset="0"/>
                          <a:cs typeface="Times New Roman" panose="02020603050405020304" pitchFamily="18" charset="0"/>
                        </a:rPr>
                        <a:t>HIS (n=85)</a:t>
                      </a:r>
                      <a:endParaRPr lang="fr-FR" sz="1100" dirty="0">
                        <a:effectLst/>
                        <a:latin typeface="Times New Roman" panose="02020603050405020304" pitchFamily="18" charset="0"/>
                        <a:cs typeface="Times New Roman" panose="02020603050405020304" pitchFamily="18" charset="0"/>
                      </a:endParaRPr>
                    </a:p>
                  </a:txBody>
                  <a:tcPr marL="54734" marR="54734" marT="0" marB="0"/>
                </a:tc>
                <a:tc>
                  <a:txBody>
                    <a:bodyPr/>
                    <a:lstStyle/>
                    <a:p>
                      <a:pPr algn="just">
                        <a:lnSpc>
                          <a:spcPct val="150000"/>
                        </a:lnSpc>
                        <a:spcAft>
                          <a:spcPts val="0"/>
                        </a:spcAft>
                      </a:pPr>
                      <a:r>
                        <a:rPr lang="en-US" sz="1200" dirty="0">
                          <a:effectLst/>
                          <a:latin typeface="Times New Roman" panose="02020603050405020304" pitchFamily="18" charset="0"/>
                          <a:cs typeface="Times New Roman" panose="02020603050405020304" pitchFamily="18" charset="0"/>
                        </a:rPr>
                        <a:t>Age, </a:t>
                      </a:r>
                      <a:r>
                        <a:rPr lang="en-US" sz="1200" dirty="0" err="1">
                          <a:effectLst/>
                          <a:latin typeface="Times New Roman" panose="02020603050405020304" pitchFamily="18" charset="0"/>
                          <a:cs typeface="Times New Roman" panose="02020603050405020304" pitchFamily="18" charset="0"/>
                        </a:rPr>
                        <a:t>moy</a:t>
                      </a:r>
                      <a:endParaRPr lang="fr-FR" sz="1100" dirty="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200" dirty="0">
                          <a:effectLst/>
                          <a:latin typeface="Times New Roman" panose="02020603050405020304" pitchFamily="18" charset="0"/>
                          <a:cs typeface="Times New Roman" panose="02020603050405020304" pitchFamily="18" charset="0"/>
                        </a:rPr>
                        <a:t> </a:t>
                      </a:r>
                      <a:endParaRPr lang="fr-FR" sz="1100" dirty="0">
                        <a:effectLst/>
                        <a:latin typeface="Times New Roman" panose="02020603050405020304" pitchFamily="18" charset="0"/>
                        <a:cs typeface="Times New Roman" panose="02020603050405020304" pitchFamily="18" charset="0"/>
                      </a:endParaRPr>
                    </a:p>
                  </a:txBody>
                  <a:tcPr marL="54734" marR="54734" marT="0" marB="0"/>
                </a:tc>
                <a:tc>
                  <a:txBody>
                    <a:bodyPr/>
                    <a:lstStyle/>
                    <a:p>
                      <a:pPr algn="just">
                        <a:lnSpc>
                          <a:spcPct val="150000"/>
                        </a:lnSpc>
                        <a:spcAft>
                          <a:spcPts val="0"/>
                        </a:spcAft>
                      </a:pPr>
                      <a:r>
                        <a:rPr lang="fr-FR" sz="1200">
                          <a:effectLst/>
                          <a:latin typeface="Times New Roman" panose="02020603050405020304" pitchFamily="18" charset="0"/>
                          <a:cs typeface="Times New Roman" panose="02020603050405020304" pitchFamily="18" charset="0"/>
                        </a:rPr>
                        <a:t>39.1 ± 17.33</a:t>
                      </a:r>
                      <a:endParaRPr lang="fr-FR" sz="11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a:effectLst/>
                          <a:latin typeface="Times New Roman" panose="02020603050405020304" pitchFamily="18" charset="0"/>
                          <a:cs typeface="Times New Roman" panose="02020603050405020304" pitchFamily="18" charset="0"/>
                        </a:rPr>
                        <a:t> </a:t>
                      </a:r>
                      <a:endParaRPr lang="fr-FR" sz="1100">
                        <a:effectLst/>
                        <a:latin typeface="Times New Roman" panose="02020603050405020304" pitchFamily="18" charset="0"/>
                        <a:cs typeface="Times New Roman" panose="02020603050405020304" pitchFamily="18" charset="0"/>
                      </a:endParaRPr>
                    </a:p>
                  </a:txBody>
                  <a:tcPr marL="54734" marR="54734" marT="0" marB="0"/>
                </a:tc>
                <a:tc>
                  <a:txBody>
                    <a:bodyPr/>
                    <a:lstStyle/>
                    <a:p>
                      <a:pPr algn="just">
                        <a:lnSpc>
                          <a:spcPct val="150000"/>
                        </a:lnSpc>
                        <a:spcAft>
                          <a:spcPts val="0"/>
                        </a:spcAft>
                      </a:pPr>
                      <a:r>
                        <a:rPr lang="fr-FR" sz="1200">
                          <a:effectLst/>
                          <a:latin typeface="Times New Roman" panose="02020603050405020304" pitchFamily="18" charset="0"/>
                          <a:cs typeface="Times New Roman" panose="02020603050405020304" pitchFamily="18" charset="0"/>
                        </a:rPr>
                        <a:t>41.56 ± 14.3</a:t>
                      </a:r>
                      <a:endParaRPr lang="fr-FR" sz="11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a:effectLst/>
                          <a:latin typeface="Times New Roman" panose="02020603050405020304" pitchFamily="18" charset="0"/>
                          <a:cs typeface="Times New Roman" panose="02020603050405020304" pitchFamily="18" charset="0"/>
                        </a:rPr>
                        <a:t> </a:t>
                      </a:r>
                      <a:endParaRPr lang="fr-FR" sz="1100">
                        <a:effectLst/>
                        <a:latin typeface="Times New Roman" panose="02020603050405020304" pitchFamily="18" charset="0"/>
                        <a:cs typeface="Times New Roman" panose="02020603050405020304" pitchFamily="18" charset="0"/>
                      </a:endParaRPr>
                    </a:p>
                  </a:txBody>
                  <a:tcPr marL="54734" marR="54734" marT="0" marB="0"/>
                </a:tc>
                <a:tc>
                  <a:txBody>
                    <a:bodyPr/>
                    <a:lstStyle/>
                    <a:p>
                      <a:pPr algn="just">
                        <a:lnSpc>
                          <a:spcPct val="150000"/>
                        </a:lnSpc>
                        <a:spcAft>
                          <a:spcPts val="0"/>
                        </a:spcAft>
                      </a:pPr>
                      <a:r>
                        <a:rPr lang="fr-FR" sz="1200" dirty="0">
                          <a:solidFill>
                            <a:srgbClr val="FF0000"/>
                          </a:solidFill>
                          <a:effectLst/>
                          <a:latin typeface="Times New Roman" panose="02020603050405020304" pitchFamily="18" charset="0"/>
                          <a:cs typeface="Times New Roman" panose="02020603050405020304" pitchFamily="18" charset="0"/>
                        </a:rPr>
                        <a:t>ns</a:t>
                      </a:r>
                      <a:endParaRPr lang="fr-FR" sz="1100" dirty="0">
                        <a:solidFill>
                          <a:srgbClr val="FF000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dirty="0">
                          <a:solidFill>
                            <a:srgbClr val="FF0000"/>
                          </a:solidFill>
                          <a:effectLst/>
                          <a:latin typeface="Times New Roman" panose="02020603050405020304" pitchFamily="18" charset="0"/>
                          <a:cs typeface="Times New Roman" panose="02020603050405020304" pitchFamily="18" charset="0"/>
                        </a:rPr>
                        <a:t> </a:t>
                      </a:r>
                      <a:endParaRPr lang="fr-FR" sz="1100" dirty="0">
                        <a:solidFill>
                          <a:srgbClr val="FF0000"/>
                        </a:solidFill>
                        <a:effectLst/>
                        <a:latin typeface="Times New Roman" panose="02020603050405020304" pitchFamily="18" charset="0"/>
                        <a:cs typeface="Times New Roman" panose="02020603050405020304" pitchFamily="18" charset="0"/>
                      </a:endParaRPr>
                    </a:p>
                  </a:txBody>
                  <a:tcPr marL="54734" marR="54734" marT="0" marB="0"/>
                </a:tc>
                <a:extLst>
                  <a:ext uri="{0D108BD9-81ED-4DB2-BD59-A6C34878D82A}">
                    <a16:rowId xmlns:a16="http://schemas.microsoft.com/office/drawing/2014/main" val="1403359089"/>
                  </a:ext>
                </a:extLst>
              </a:tr>
              <a:tr h="414455">
                <a:tc>
                  <a:txBody>
                    <a:bodyPr/>
                    <a:lstStyle/>
                    <a:p>
                      <a:pPr algn="just">
                        <a:lnSpc>
                          <a:spcPct val="150000"/>
                        </a:lnSpc>
                        <a:spcAft>
                          <a:spcPts val="0"/>
                        </a:spcAft>
                      </a:pPr>
                      <a:r>
                        <a:rPr lang="fr-FR" sz="1200" dirty="0" err="1">
                          <a:effectLst/>
                          <a:latin typeface="Times New Roman" panose="02020603050405020304" pitchFamily="18" charset="0"/>
                          <a:cs typeface="Times New Roman" panose="02020603050405020304" pitchFamily="18" charset="0"/>
                        </a:rPr>
                        <a:t>Bosarge</a:t>
                      </a:r>
                      <a:r>
                        <a:rPr lang="fr-FR" sz="1200" dirty="0">
                          <a:effectLst/>
                          <a:latin typeface="Times New Roman" panose="02020603050405020304" pitchFamily="18" charset="0"/>
                          <a:cs typeface="Times New Roman" panose="02020603050405020304" pitchFamily="18" charset="0"/>
                        </a:rPr>
                        <a:t> [18]</a:t>
                      </a:r>
                      <a:endParaRPr lang="fr-FR" sz="11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fr-FR" sz="1200" dirty="0">
                          <a:effectLst/>
                          <a:latin typeface="Times New Roman" panose="02020603050405020304" pitchFamily="18" charset="0"/>
                          <a:cs typeface="Times New Roman" panose="02020603050405020304" pitchFamily="18" charset="0"/>
                        </a:rPr>
                        <a:t>HIS (n=152)</a:t>
                      </a:r>
                      <a:endParaRPr lang="fr-FR" sz="1100" dirty="0">
                        <a:effectLst/>
                        <a:latin typeface="Times New Roman" panose="02020603050405020304" pitchFamily="18" charset="0"/>
                        <a:cs typeface="Times New Roman" panose="02020603050405020304" pitchFamily="18" charset="0"/>
                      </a:endParaRPr>
                    </a:p>
                  </a:txBody>
                  <a:tcPr marL="54734" marR="54734" marT="0" marB="0"/>
                </a:tc>
                <a:tc>
                  <a:txBody>
                    <a:bodyPr/>
                    <a:lstStyle/>
                    <a:p>
                      <a:pPr algn="just">
                        <a:lnSpc>
                          <a:spcPct val="150000"/>
                        </a:lnSpc>
                        <a:spcAft>
                          <a:spcPts val="0"/>
                        </a:spcAft>
                      </a:pPr>
                      <a:r>
                        <a:rPr lang="en-US" sz="1200" dirty="0">
                          <a:effectLst/>
                          <a:latin typeface="Times New Roman" panose="02020603050405020304" pitchFamily="18" charset="0"/>
                          <a:cs typeface="Times New Roman" panose="02020603050405020304" pitchFamily="18" charset="0"/>
                        </a:rPr>
                        <a:t>Age, </a:t>
                      </a:r>
                      <a:r>
                        <a:rPr lang="en-US" sz="1200" dirty="0" err="1">
                          <a:effectLst/>
                          <a:latin typeface="Times New Roman" panose="02020603050405020304" pitchFamily="18" charset="0"/>
                          <a:cs typeface="Times New Roman" panose="02020603050405020304" pitchFamily="18" charset="0"/>
                        </a:rPr>
                        <a:t>moy</a:t>
                      </a:r>
                      <a:endParaRPr lang="fr-FR" sz="1100" dirty="0">
                        <a:effectLst/>
                        <a:latin typeface="Times New Roman" panose="02020603050405020304" pitchFamily="18" charset="0"/>
                        <a:cs typeface="Times New Roman" panose="02020603050405020304" pitchFamily="18" charset="0"/>
                      </a:endParaRPr>
                    </a:p>
                  </a:txBody>
                  <a:tcPr marL="54734" marR="54734" marT="0" marB="0"/>
                </a:tc>
                <a:tc>
                  <a:txBody>
                    <a:bodyPr/>
                    <a:lstStyle/>
                    <a:p>
                      <a:pPr algn="just">
                        <a:lnSpc>
                          <a:spcPct val="150000"/>
                        </a:lnSpc>
                        <a:spcAft>
                          <a:spcPts val="0"/>
                        </a:spcAft>
                      </a:pPr>
                      <a:r>
                        <a:rPr lang="fr-FR" sz="1200">
                          <a:effectLst/>
                          <a:latin typeface="Times New Roman" panose="02020603050405020304" pitchFamily="18" charset="0"/>
                          <a:cs typeface="Times New Roman" panose="02020603050405020304" pitchFamily="18" charset="0"/>
                        </a:rPr>
                        <a:t>37.9 ± 18.3</a:t>
                      </a:r>
                      <a:endParaRPr lang="fr-FR" sz="1100">
                        <a:effectLst/>
                        <a:latin typeface="Times New Roman" panose="02020603050405020304" pitchFamily="18" charset="0"/>
                        <a:cs typeface="Times New Roman" panose="02020603050405020304" pitchFamily="18" charset="0"/>
                      </a:endParaRPr>
                    </a:p>
                  </a:txBody>
                  <a:tcPr marL="54734" marR="54734" marT="0" marB="0"/>
                </a:tc>
                <a:tc>
                  <a:txBody>
                    <a:bodyPr/>
                    <a:lstStyle/>
                    <a:p>
                      <a:pPr algn="just">
                        <a:lnSpc>
                          <a:spcPct val="150000"/>
                        </a:lnSpc>
                        <a:spcAft>
                          <a:spcPts val="0"/>
                        </a:spcAft>
                      </a:pPr>
                      <a:r>
                        <a:rPr lang="fr-FR" sz="1200">
                          <a:effectLst/>
                          <a:latin typeface="Times New Roman" panose="02020603050405020304" pitchFamily="18" charset="0"/>
                          <a:cs typeface="Times New Roman" panose="02020603050405020304" pitchFamily="18" charset="0"/>
                        </a:rPr>
                        <a:t>38.6 ± 18.6</a:t>
                      </a:r>
                      <a:endParaRPr lang="fr-FR" sz="1100">
                        <a:effectLst/>
                        <a:latin typeface="Times New Roman" panose="02020603050405020304" pitchFamily="18" charset="0"/>
                        <a:cs typeface="Times New Roman" panose="02020603050405020304" pitchFamily="18" charset="0"/>
                      </a:endParaRPr>
                    </a:p>
                  </a:txBody>
                  <a:tcPr marL="54734" marR="54734" marT="0" marB="0"/>
                </a:tc>
                <a:tc>
                  <a:txBody>
                    <a:bodyPr/>
                    <a:lstStyle/>
                    <a:p>
                      <a:pPr algn="just">
                        <a:lnSpc>
                          <a:spcPct val="150000"/>
                        </a:lnSpc>
                        <a:spcAft>
                          <a:spcPts val="0"/>
                        </a:spcAft>
                      </a:pPr>
                      <a:r>
                        <a:rPr lang="fr-FR" sz="1200" dirty="0">
                          <a:solidFill>
                            <a:srgbClr val="FF0000"/>
                          </a:solidFill>
                          <a:effectLst/>
                          <a:latin typeface="Times New Roman" panose="02020603050405020304" pitchFamily="18" charset="0"/>
                          <a:cs typeface="Times New Roman" panose="02020603050405020304" pitchFamily="18" charset="0"/>
                        </a:rPr>
                        <a:t> </a:t>
                      </a:r>
                      <a:endParaRPr lang="fr-FR" sz="1100" dirty="0">
                        <a:solidFill>
                          <a:srgbClr val="FF0000"/>
                        </a:solidFill>
                        <a:effectLst/>
                        <a:latin typeface="Times New Roman" panose="02020603050405020304" pitchFamily="18" charset="0"/>
                        <a:cs typeface="Times New Roman" panose="02020603050405020304" pitchFamily="18" charset="0"/>
                      </a:endParaRPr>
                    </a:p>
                  </a:txBody>
                  <a:tcPr marL="54734" marR="54734" marT="0" marB="0"/>
                </a:tc>
                <a:extLst>
                  <a:ext uri="{0D108BD9-81ED-4DB2-BD59-A6C34878D82A}">
                    <a16:rowId xmlns:a16="http://schemas.microsoft.com/office/drawing/2014/main" val="3695102856"/>
                  </a:ext>
                </a:extLst>
              </a:tr>
              <a:tr h="633389">
                <a:tc>
                  <a:txBody>
                    <a:bodyPr/>
                    <a:lstStyle/>
                    <a:p>
                      <a:pPr algn="just">
                        <a:lnSpc>
                          <a:spcPct val="150000"/>
                        </a:lnSpc>
                        <a:spcAft>
                          <a:spcPts val="0"/>
                        </a:spcAft>
                      </a:pPr>
                      <a:r>
                        <a:rPr lang="fr-FR" sz="1200" dirty="0" err="1">
                          <a:effectLst/>
                          <a:latin typeface="Times New Roman" panose="02020603050405020304" pitchFamily="18" charset="0"/>
                          <a:cs typeface="Times New Roman" panose="02020603050405020304" pitchFamily="18" charset="0"/>
                        </a:rPr>
                        <a:t>Jahaver</a:t>
                      </a:r>
                      <a:r>
                        <a:rPr lang="fr-FR" sz="1200" dirty="0">
                          <a:effectLst/>
                          <a:latin typeface="Times New Roman" panose="02020603050405020304" pitchFamily="18" charset="0"/>
                          <a:cs typeface="Times New Roman" panose="02020603050405020304" pitchFamily="18" charset="0"/>
                        </a:rPr>
                        <a:t> [16]</a:t>
                      </a:r>
                      <a:endParaRPr lang="fr-FR" sz="11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en-US" sz="1200" dirty="0">
                          <a:effectLst/>
                          <a:latin typeface="Times New Roman" panose="02020603050405020304" pitchFamily="18" charset="0"/>
                          <a:cs typeface="Times New Roman" panose="02020603050405020304" pitchFamily="18" charset="0"/>
                        </a:rPr>
                        <a:t>HIS (n=34)</a:t>
                      </a:r>
                      <a:endParaRPr lang="fr-FR" sz="1100" dirty="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dirty="0">
                          <a:effectLst/>
                          <a:latin typeface="Times New Roman" panose="02020603050405020304" pitchFamily="18" charset="0"/>
                          <a:cs typeface="Times New Roman" panose="02020603050405020304" pitchFamily="18" charset="0"/>
                        </a:rPr>
                        <a:t> </a:t>
                      </a:r>
                      <a:endParaRPr lang="fr-FR" sz="1100" dirty="0">
                        <a:effectLst/>
                        <a:latin typeface="Times New Roman" panose="02020603050405020304" pitchFamily="18" charset="0"/>
                        <a:cs typeface="Times New Roman" panose="02020603050405020304" pitchFamily="18" charset="0"/>
                      </a:endParaRPr>
                    </a:p>
                  </a:txBody>
                  <a:tcPr marL="54734" marR="54734" marT="0" marB="0"/>
                </a:tc>
                <a:tc>
                  <a:txBody>
                    <a:bodyPr/>
                    <a:lstStyle/>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Age, moy</a:t>
                      </a:r>
                      <a:endParaRPr lang="fr-FR" sz="11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en-US" sz="1200">
                          <a:effectLst/>
                          <a:latin typeface="Times New Roman" panose="02020603050405020304" pitchFamily="18" charset="0"/>
                          <a:cs typeface="Times New Roman" panose="02020603050405020304" pitchFamily="18" charset="0"/>
                        </a:rPr>
                        <a:t>GCS, moy</a:t>
                      </a:r>
                      <a:endParaRPr lang="fr-FR" sz="11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a:effectLst/>
                          <a:latin typeface="Times New Roman" panose="02020603050405020304" pitchFamily="18" charset="0"/>
                          <a:cs typeface="Times New Roman" panose="02020603050405020304" pitchFamily="18" charset="0"/>
                        </a:rPr>
                        <a:t> </a:t>
                      </a:r>
                      <a:endParaRPr lang="fr-FR" sz="1100">
                        <a:effectLst/>
                        <a:latin typeface="Times New Roman" panose="02020603050405020304" pitchFamily="18" charset="0"/>
                        <a:cs typeface="Times New Roman" panose="02020603050405020304" pitchFamily="18" charset="0"/>
                      </a:endParaRPr>
                    </a:p>
                  </a:txBody>
                  <a:tcPr marL="54734" marR="54734" marT="0" marB="0"/>
                </a:tc>
                <a:tc>
                  <a:txBody>
                    <a:bodyPr/>
                    <a:lstStyle/>
                    <a:p>
                      <a:pPr algn="just">
                        <a:lnSpc>
                          <a:spcPct val="150000"/>
                        </a:lnSpc>
                        <a:spcAft>
                          <a:spcPts val="0"/>
                        </a:spcAft>
                      </a:pPr>
                      <a:r>
                        <a:rPr lang="fr-FR" sz="1200" dirty="0">
                          <a:effectLst/>
                          <a:latin typeface="Times New Roman" panose="02020603050405020304" pitchFamily="18" charset="0"/>
                          <a:cs typeface="Times New Roman" panose="02020603050405020304" pitchFamily="18" charset="0"/>
                        </a:rPr>
                        <a:t>32.2 ± 11.4</a:t>
                      </a:r>
                      <a:endParaRPr lang="fr-FR" sz="1100" dirty="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dirty="0">
                          <a:effectLst/>
                          <a:latin typeface="Times New Roman" panose="02020603050405020304" pitchFamily="18" charset="0"/>
                          <a:cs typeface="Times New Roman" panose="02020603050405020304" pitchFamily="18" charset="0"/>
                        </a:rPr>
                        <a:t>5 ± 3</a:t>
                      </a:r>
                      <a:endParaRPr lang="fr-FR" sz="1100" dirty="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dirty="0">
                          <a:effectLst/>
                          <a:latin typeface="Times New Roman" panose="02020603050405020304" pitchFamily="18" charset="0"/>
                          <a:cs typeface="Times New Roman" panose="02020603050405020304" pitchFamily="18" charset="0"/>
                        </a:rPr>
                        <a:t> </a:t>
                      </a:r>
                      <a:endParaRPr lang="fr-FR" sz="1100" dirty="0">
                        <a:effectLst/>
                        <a:latin typeface="Times New Roman" panose="02020603050405020304" pitchFamily="18" charset="0"/>
                        <a:cs typeface="Times New Roman" panose="02020603050405020304" pitchFamily="18" charset="0"/>
                      </a:endParaRPr>
                    </a:p>
                  </a:txBody>
                  <a:tcPr marL="54734" marR="54734" marT="0" marB="0"/>
                </a:tc>
                <a:tc>
                  <a:txBody>
                    <a:bodyPr/>
                    <a:lstStyle/>
                    <a:p>
                      <a:pPr algn="just">
                        <a:lnSpc>
                          <a:spcPct val="150000"/>
                        </a:lnSpc>
                        <a:spcAft>
                          <a:spcPts val="0"/>
                        </a:spcAft>
                      </a:pPr>
                      <a:r>
                        <a:rPr lang="fr-FR" sz="1200">
                          <a:effectLst/>
                          <a:latin typeface="Times New Roman" panose="02020603050405020304" pitchFamily="18" charset="0"/>
                          <a:cs typeface="Times New Roman" panose="02020603050405020304" pitchFamily="18" charset="0"/>
                        </a:rPr>
                        <a:t>31.4 ± 11.2</a:t>
                      </a:r>
                      <a:endParaRPr lang="fr-FR" sz="11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a:effectLst/>
                          <a:latin typeface="Times New Roman" panose="02020603050405020304" pitchFamily="18" charset="0"/>
                          <a:cs typeface="Times New Roman" panose="02020603050405020304" pitchFamily="18" charset="0"/>
                        </a:rPr>
                        <a:t>7 ± 1</a:t>
                      </a:r>
                      <a:endParaRPr lang="fr-FR" sz="11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a:effectLst/>
                          <a:latin typeface="Times New Roman" panose="02020603050405020304" pitchFamily="18" charset="0"/>
                          <a:cs typeface="Times New Roman" panose="02020603050405020304" pitchFamily="18" charset="0"/>
                        </a:rPr>
                        <a:t> </a:t>
                      </a:r>
                      <a:endParaRPr lang="fr-FR" sz="1100">
                        <a:effectLst/>
                        <a:latin typeface="Times New Roman" panose="02020603050405020304" pitchFamily="18" charset="0"/>
                        <a:cs typeface="Times New Roman" panose="02020603050405020304" pitchFamily="18" charset="0"/>
                      </a:endParaRPr>
                    </a:p>
                  </a:txBody>
                  <a:tcPr marL="54734" marR="54734" marT="0" marB="0"/>
                </a:tc>
                <a:tc>
                  <a:txBody>
                    <a:bodyPr/>
                    <a:lstStyle/>
                    <a:p>
                      <a:pPr algn="just">
                        <a:lnSpc>
                          <a:spcPct val="150000"/>
                        </a:lnSpc>
                        <a:spcAft>
                          <a:spcPts val="0"/>
                        </a:spcAft>
                      </a:pPr>
                      <a:r>
                        <a:rPr lang="fr-FR" sz="1200" dirty="0">
                          <a:solidFill>
                            <a:srgbClr val="FF0000"/>
                          </a:solidFill>
                          <a:effectLst/>
                          <a:latin typeface="Times New Roman" panose="02020603050405020304" pitchFamily="18" charset="0"/>
                          <a:cs typeface="Times New Roman" panose="02020603050405020304" pitchFamily="18" charset="0"/>
                        </a:rPr>
                        <a:t>ns</a:t>
                      </a:r>
                      <a:endParaRPr lang="fr-FR" sz="1100" dirty="0">
                        <a:solidFill>
                          <a:srgbClr val="FF000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dirty="0">
                          <a:solidFill>
                            <a:srgbClr val="FF0000"/>
                          </a:solidFill>
                          <a:effectLst/>
                          <a:latin typeface="Times New Roman" panose="02020603050405020304" pitchFamily="18" charset="0"/>
                          <a:cs typeface="Times New Roman" panose="02020603050405020304" pitchFamily="18" charset="0"/>
                        </a:rPr>
                        <a:t> </a:t>
                      </a:r>
                      <a:endParaRPr lang="fr-FR" sz="1100" dirty="0">
                        <a:solidFill>
                          <a:srgbClr val="FF000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dirty="0">
                          <a:solidFill>
                            <a:srgbClr val="FF0000"/>
                          </a:solidFill>
                          <a:effectLst/>
                          <a:latin typeface="Times New Roman" panose="02020603050405020304" pitchFamily="18" charset="0"/>
                          <a:cs typeface="Times New Roman" panose="02020603050405020304" pitchFamily="18" charset="0"/>
                        </a:rPr>
                        <a:t> </a:t>
                      </a:r>
                      <a:endParaRPr lang="fr-FR" sz="1100" dirty="0">
                        <a:solidFill>
                          <a:srgbClr val="FF0000"/>
                        </a:solidFill>
                        <a:effectLst/>
                        <a:latin typeface="Times New Roman" panose="02020603050405020304" pitchFamily="18" charset="0"/>
                        <a:cs typeface="Times New Roman" panose="02020603050405020304" pitchFamily="18" charset="0"/>
                      </a:endParaRPr>
                    </a:p>
                  </a:txBody>
                  <a:tcPr marL="54734" marR="54734" marT="0" marB="0"/>
                </a:tc>
                <a:extLst>
                  <a:ext uri="{0D108BD9-81ED-4DB2-BD59-A6C34878D82A}">
                    <a16:rowId xmlns:a16="http://schemas.microsoft.com/office/drawing/2014/main" val="3306674361"/>
                  </a:ext>
                </a:extLst>
              </a:tr>
              <a:tr h="414455">
                <a:tc>
                  <a:txBody>
                    <a:bodyPr/>
                    <a:lstStyle/>
                    <a:p>
                      <a:pPr algn="just">
                        <a:lnSpc>
                          <a:spcPct val="150000"/>
                        </a:lnSpc>
                        <a:spcAft>
                          <a:spcPts val="0"/>
                        </a:spcAft>
                      </a:pPr>
                      <a:r>
                        <a:rPr lang="fr-FR" sz="1200">
                          <a:effectLst/>
                          <a:latin typeface="Times New Roman" panose="02020603050405020304" pitchFamily="18" charset="0"/>
                          <a:cs typeface="Times New Roman" panose="02020603050405020304" pitchFamily="18" charset="0"/>
                        </a:rPr>
                        <a:t>Shahrokh [15]</a:t>
                      </a:r>
                      <a:endParaRPr lang="fr-FR" sz="110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fr-FR" sz="1200">
                          <a:effectLst/>
                          <a:latin typeface="Times New Roman" panose="02020603050405020304" pitchFamily="18" charset="0"/>
                          <a:cs typeface="Times New Roman" panose="02020603050405020304" pitchFamily="18" charset="0"/>
                        </a:rPr>
                        <a:t>HIS (n=41)</a:t>
                      </a:r>
                      <a:endParaRPr lang="fr-FR" sz="1100">
                        <a:effectLst/>
                        <a:latin typeface="Times New Roman" panose="02020603050405020304" pitchFamily="18" charset="0"/>
                        <a:cs typeface="Times New Roman" panose="02020603050405020304" pitchFamily="18" charset="0"/>
                      </a:endParaRPr>
                    </a:p>
                  </a:txBody>
                  <a:tcPr marL="54734" marR="54734" marT="0" marB="0"/>
                </a:tc>
                <a:tc>
                  <a:txBody>
                    <a:bodyPr/>
                    <a:lstStyle/>
                    <a:p>
                      <a:pPr algn="just">
                        <a:lnSpc>
                          <a:spcPct val="150000"/>
                        </a:lnSpc>
                        <a:spcAft>
                          <a:spcPts val="0"/>
                        </a:spcAft>
                      </a:pPr>
                      <a:r>
                        <a:rPr lang="fr-FR" sz="1200">
                          <a:effectLst/>
                          <a:latin typeface="Times New Roman" panose="02020603050405020304" pitchFamily="18" charset="0"/>
                          <a:cs typeface="Times New Roman" panose="02020603050405020304" pitchFamily="18" charset="0"/>
                        </a:rPr>
                        <a:t>Age, moy</a:t>
                      </a:r>
                      <a:endParaRPr lang="fr-FR" sz="11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a:effectLst/>
                          <a:latin typeface="Times New Roman" panose="02020603050405020304" pitchFamily="18" charset="0"/>
                          <a:cs typeface="Times New Roman" panose="02020603050405020304" pitchFamily="18" charset="0"/>
                        </a:rPr>
                        <a:t> </a:t>
                      </a:r>
                      <a:endParaRPr lang="fr-FR" sz="1100">
                        <a:effectLst/>
                        <a:latin typeface="Times New Roman" panose="02020603050405020304" pitchFamily="18" charset="0"/>
                        <a:cs typeface="Times New Roman" panose="02020603050405020304" pitchFamily="18" charset="0"/>
                      </a:endParaRPr>
                    </a:p>
                  </a:txBody>
                  <a:tcPr marL="54734" marR="54734" marT="0" marB="0"/>
                </a:tc>
                <a:tc>
                  <a:txBody>
                    <a:bodyPr/>
                    <a:lstStyle/>
                    <a:p>
                      <a:pPr algn="just">
                        <a:lnSpc>
                          <a:spcPct val="150000"/>
                        </a:lnSpc>
                        <a:spcAft>
                          <a:spcPts val="0"/>
                        </a:spcAft>
                      </a:pPr>
                      <a:r>
                        <a:rPr lang="fr-FR" sz="1200" dirty="0">
                          <a:effectLst/>
                          <a:latin typeface="Times New Roman" panose="02020603050405020304" pitchFamily="18" charset="0"/>
                          <a:cs typeface="Times New Roman" panose="02020603050405020304" pitchFamily="18" charset="0"/>
                        </a:rPr>
                        <a:t>38.95 ± 17.99</a:t>
                      </a:r>
                      <a:endParaRPr lang="fr-FR" sz="1100" dirty="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dirty="0">
                          <a:effectLst/>
                          <a:latin typeface="Times New Roman" panose="02020603050405020304" pitchFamily="18" charset="0"/>
                          <a:cs typeface="Times New Roman" panose="02020603050405020304" pitchFamily="18" charset="0"/>
                        </a:rPr>
                        <a:t> </a:t>
                      </a:r>
                      <a:endParaRPr lang="fr-FR" sz="1100" dirty="0">
                        <a:effectLst/>
                        <a:latin typeface="Times New Roman" panose="02020603050405020304" pitchFamily="18" charset="0"/>
                        <a:cs typeface="Times New Roman" panose="02020603050405020304" pitchFamily="18" charset="0"/>
                      </a:endParaRPr>
                    </a:p>
                  </a:txBody>
                  <a:tcPr marL="54734" marR="54734" marT="0" marB="0"/>
                </a:tc>
                <a:tc>
                  <a:txBody>
                    <a:bodyPr/>
                    <a:lstStyle/>
                    <a:p>
                      <a:pPr algn="just">
                        <a:lnSpc>
                          <a:spcPct val="150000"/>
                        </a:lnSpc>
                        <a:spcAft>
                          <a:spcPts val="0"/>
                        </a:spcAft>
                      </a:pPr>
                      <a:r>
                        <a:rPr lang="fr-FR" sz="1200">
                          <a:effectLst/>
                          <a:latin typeface="Times New Roman" panose="02020603050405020304" pitchFamily="18" charset="0"/>
                          <a:cs typeface="Times New Roman" panose="02020603050405020304" pitchFamily="18" charset="0"/>
                        </a:rPr>
                        <a:t>34.68 ± 17.83</a:t>
                      </a:r>
                      <a:endParaRPr lang="fr-FR" sz="11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a:effectLst/>
                          <a:latin typeface="Times New Roman" panose="02020603050405020304" pitchFamily="18" charset="0"/>
                          <a:cs typeface="Times New Roman" panose="02020603050405020304" pitchFamily="18" charset="0"/>
                        </a:rPr>
                        <a:t> </a:t>
                      </a:r>
                      <a:endParaRPr lang="fr-FR" sz="1100">
                        <a:effectLst/>
                        <a:latin typeface="Times New Roman" panose="02020603050405020304" pitchFamily="18" charset="0"/>
                        <a:cs typeface="Times New Roman" panose="02020603050405020304" pitchFamily="18" charset="0"/>
                      </a:endParaRPr>
                    </a:p>
                  </a:txBody>
                  <a:tcPr marL="54734" marR="54734" marT="0" marB="0"/>
                </a:tc>
                <a:tc>
                  <a:txBody>
                    <a:bodyPr/>
                    <a:lstStyle/>
                    <a:p>
                      <a:pPr algn="just">
                        <a:lnSpc>
                          <a:spcPct val="150000"/>
                        </a:lnSpc>
                        <a:spcAft>
                          <a:spcPts val="0"/>
                        </a:spcAft>
                      </a:pPr>
                      <a:r>
                        <a:rPr lang="fr-FR" sz="1200" dirty="0">
                          <a:solidFill>
                            <a:srgbClr val="FF0000"/>
                          </a:solidFill>
                          <a:effectLst/>
                          <a:latin typeface="Times New Roman" panose="02020603050405020304" pitchFamily="18" charset="0"/>
                          <a:cs typeface="Times New Roman" panose="02020603050405020304" pitchFamily="18" charset="0"/>
                        </a:rPr>
                        <a:t>ns</a:t>
                      </a:r>
                      <a:endParaRPr lang="fr-FR" sz="1100" dirty="0">
                        <a:solidFill>
                          <a:srgbClr val="FF000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dirty="0">
                          <a:solidFill>
                            <a:srgbClr val="FF0000"/>
                          </a:solidFill>
                          <a:effectLst/>
                          <a:latin typeface="Times New Roman" panose="02020603050405020304" pitchFamily="18" charset="0"/>
                          <a:cs typeface="Times New Roman" panose="02020603050405020304" pitchFamily="18" charset="0"/>
                        </a:rPr>
                        <a:t> </a:t>
                      </a:r>
                      <a:endParaRPr lang="fr-FR" sz="1100" dirty="0">
                        <a:solidFill>
                          <a:srgbClr val="FF0000"/>
                        </a:solidFill>
                        <a:effectLst/>
                        <a:latin typeface="Times New Roman" panose="02020603050405020304" pitchFamily="18" charset="0"/>
                        <a:cs typeface="Times New Roman" panose="02020603050405020304" pitchFamily="18" charset="0"/>
                      </a:endParaRPr>
                    </a:p>
                  </a:txBody>
                  <a:tcPr marL="54734" marR="54734" marT="0" marB="0"/>
                </a:tc>
                <a:extLst>
                  <a:ext uri="{0D108BD9-81ED-4DB2-BD59-A6C34878D82A}">
                    <a16:rowId xmlns:a16="http://schemas.microsoft.com/office/drawing/2014/main" val="3426309167"/>
                  </a:ext>
                </a:extLst>
              </a:tr>
              <a:tr h="1290192">
                <a:tc>
                  <a:txBody>
                    <a:bodyPr/>
                    <a:lstStyle/>
                    <a:p>
                      <a:pPr algn="just">
                        <a:lnSpc>
                          <a:spcPct val="150000"/>
                        </a:lnSpc>
                        <a:spcAft>
                          <a:spcPts val="0"/>
                        </a:spcAft>
                      </a:pPr>
                      <a:r>
                        <a:rPr lang="fr-FR" sz="1200">
                          <a:effectLst/>
                          <a:latin typeface="Times New Roman" panose="02020603050405020304" pitchFamily="18" charset="0"/>
                          <a:cs typeface="Times New Roman" panose="02020603050405020304" pitchFamily="18" charset="0"/>
                        </a:rPr>
                        <a:t>Notre série</a:t>
                      </a:r>
                      <a:endParaRPr lang="fr-FR" sz="110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fr-FR" sz="1200">
                          <a:effectLst/>
                          <a:latin typeface="Times New Roman" panose="02020603050405020304" pitchFamily="18" charset="0"/>
                          <a:cs typeface="Times New Roman" panose="02020603050405020304" pitchFamily="18" charset="0"/>
                        </a:rPr>
                        <a:t>HIS (n=75)</a:t>
                      </a:r>
                      <a:endParaRPr lang="fr-FR" sz="11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a:effectLst/>
                          <a:latin typeface="Times New Roman" panose="02020603050405020304" pitchFamily="18" charset="0"/>
                          <a:cs typeface="Times New Roman" panose="02020603050405020304" pitchFamily="18" charset="0"/>
                        </a:rPr>
                        <a:t> </a:t>
                      </a:r>
                      <a:endParaRPr lang="fr-FR" sz="1100">
                        <a:effectLst/>
                        <a:latin typeface="Times New Roman" panose="02020603050405020304" pitchFamily="18" charset="0"/>
                        <a:cs typeface="Times New Roman" panose="02020603050405020304" pitchFamily="18" charset="0"/>
                      </a:endParaRPr>
                    </a:p>
                  </a:txBody>
                  <a:tcPr marL="54734" marR="54734" marT="0" marB="0"/>
                </a:tc>
                <a:tc>
                  <a:txBody>
                    <a:bodyPr/>
                    <a:lstStyle/>
                    <a:p>
                      <a:pPr algn="just">
                        <a:lnSpc>
                          <a:spcPct val="150000"/>
                        </a:lnSpc>
                        <a:spcAft>
                          <a:spcPts val="0"/>
                        </a:spcAft>
                      </a:pPr>
                      <a:r>
                        <a:rPr lang="fr-FR" sz="1200">
                          <a:effectLst/>
                          <a:latin typeface="Times New Roman" panose="02020603050405020304" pitchFamily="18" charset="0"/>
                          <a:cs typeface="Times New Roman" panose="02020603050405020304" pitchFamily="18" charset="0"/>
                        </a:rPr>
                        <a:t> </a:t>
                      </a:r>
                      <a:endParaRPr lang="fr-FR" sz="11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a:effectLst/>
                          <a:latin typeface="Times New Roman" panose="02020603050405020304" pitchFamily="18" charset="0"/>
                          <a:cs typeface="Times New Roman" panose="02020603050405020304" pitchFamily="18" charset="0"/>
                        </a:rPr>
                        <a:t>Age, moy </a:t>
                      </a:r>
                      <a:endParaRPr lang="fr-FR" sz="11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a:effectLst/>
                          <a:latin typeface="Times New Roman" panose="02020603050405020304" pitchFamily="18" charset="0"/>
                          <a:cs typeface="Times New Roman" panose="02020603050405020304" pitchFamily="18" charset="0"/>
                        </a:rPr>
                        <a:t>Classe âge &gt; 65 ans (n, %)</a:t>
                      </a:r>
                      <a:endParaRPr lang="fr-FR" sz="11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a:effectLst/>
                          <a:latin typeface="Times New Roman" panose="02020603050405020304" pitchFamily="18" charset="0"/>
                          <a:cs typeface="Times New Roman" panose="02020603050405020304" pitchFamily="18" charset="0"/>
                        </a:rPr>
                        <a:t>Classe GCS [3-5], (n, %)</a:t>
                      </a:r>
                      <a:endParaRPr lang="fr-FR" sz="110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a:effectLst/>
                          <a:latin typeface="Times New Roman" panose="02020603050405020304" pitchFamily="18" charset="0"/>
                          <a:cs typeface="Times New Roman" panose="02020603050405020304" pitchFamily="18" charset="0"/>
                        </a:rPr>
                        <a:t>Absence RP (n, %)</a:t>
                      </a:r>
                      <a:endParaRPr lang="fr-FR" sz="1100">
                        <a:effectLst/>
                        <a:latin typeface="Times New Roman" panose="02020603050405020304" pitchFamily="18" charset="0"/>
                        <a:cs typeface="Times New Roman" panose="02020603050405020304" pitchFamily="18" charset="0"/>
                      </a:endParaRPr>
                    </a:p>
                  </a:txBody>
                  <a:tcPr marL="54734" marR="54734" marT="0" marB="0"/>
                </a:tc>
                <a:tc>
                  <a:txBody>
                    <a:bodyPr/>
                    <a:lstStyle/>
                    <a:p>
                      <a:pPr algn="just">
                        <a:lnSpc>
                          <a:spcPct val="150000"/>
                        </a:lnSpc>
                        <a:spcAft>
                          <a:spcPts val="0"/>
                        </a:spcAft>
                      </a:pPr>
                      <a:r>
                        <a:rPr lang="fr-FR" sz="1200" dirty="0">
                          <a:effectLst/>
                          <a:latin typeface="Times New Roman" panose="02020603050405020304" pitchFamily="18" charset="0"/>
                          <a:cs typeface="Times New Roman" panose="02020603050405020304" pitchFamily="18" charset="0"/>
                        </a:rPr>
                        <a:t> </a:t>
                      </a:r>
                      <a:endParaRPr lang="fr-FR" sz="1100" dirty="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dirty="0">
                          <a:effectLst/>
                          <a:latin typeface="Times New Roman" panose="02020603050405020304" pitchFamily="18" charset="0"/>
                          <a:cs typeface="Times New Roman" panose="02020603050405020304" pitchFamily="18" charset="0"/>
                        </a:rPr>
                        <a:t>43.8 ± 19</a:t>
                      </a:r>
                      <a:endParaRPr lang="fr-FR" sz="1100" dirty="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dirty="0">
                          <a:solidFill>
                            <a:srgbClr val="FF0000"/>
                          </a:solidFill>
                          <a:effectLst/>
                          <a:latin typeface="Times New Roman" panose="02020603050405020304" pitchFamily="18" charset="0"/>
                          <a:cs typeface="Times New Roman" panose="02020603050405020304" pitchFamily="18" charset="0"/>
                        </a:rPr>
                        <a:t>16 (21.3)</a:t>
                      </a:r>
                      <a:endParaRPr lang="fr-FR" sz="1100" dirty="0">
                        <a:solidFill>
                          <a:srgbClr val="FF000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dirty="0">
                          <a:effectLst/>
                          <a:latin typeface="Times New Roman" panose="02020603050405020304" pitchFamily="18" charset="0"/>
                          <a:cs typeface="Times New Roman" panose="02020603050405020304" pitchFamily="18" charset="0"/>
                        </a:rPr>
                        <a:t> 23 (30.7)</a:t>
                      </a:r>
                      <a:endParaRPr lang="fr-FR" sz="1100" dirty="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dirty="0">
                          <a:effectLst/>
                          <a:latin typeface="Times New Roman" panose="02020603050405020304" pitchFamily="18" charset="0"/>
                          <a:cs typeface="Times New Roman" panose="02020603050405020304" pitchFamily="18" charset="0"/>
                        </a:rPr>
                        <a:t>56 (74.7)</a:t>
                      </a:r>
                      <a:endParaRPr lang="fr-FR" sz="1100" dirty="0">
                        <a:effectLst/>
                        <a:latin typeface="Times New Roman" panose="02020603050405020304" pitchFamily="18" charset="0"/>
                        <a:cs typeface="Times New Roman" panose="02020603050405020304" pitchFamily="18" charset="0"/>
                      </a:endParaRPr>
                    </a:p>
                  </a:txBody>
                  <a:tcPr marL="54734" marR="54734" marT="0" marB="0"/>
                </a:tc>
                <a:tc>
                  <a:txBody>
                    <a:bodyPr/>
                    <a:lstStyle/>
                    <a:p>
                      <a:pPr algn="just">
                        <a:lnSpc>
                          <a:spcPct val="150000"/>
                        </a:lnSpc>
                        <a:spcAft>
                          <a:spcPts val="0"/>
                        </a:spcAft>
                      </a:pPr>
                      <a:r>
                        <a:rPr lang="fr-FR" sz="1200" dirty="0">
                          <a:effectLst/>
                          <a:latin typeface="Times New Roman" panose="02020603050405020304" pitchFamily="18" charset="0"/>
                          <a:cs typeface="Times New Roman" panose="02020603050405020304" pitchFamily="18" charset="0"/>
                        </a:rPr>
                        <a:t> </a:t>
                      </a:r>
                      <a:endParaRPr lang="fr-FR" sz="1100" dirty="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dirty="0">
                          <a:effectLst/>
                          <a:latin typeface="Times New Roman" panose="02020603050405020304" pitchFamily="18" charset="0"/>
                          <a:cs typeface="Times New Roman" panose="02020603050405020304" pitchFamily="18" charset="0"/>
                        </a:rPr>
                        <a:t>36.4 ± 15.6</a:t>
                      </a:r>
                      <a:endParaRPr lang="fr-FR" sz="1100" dirty="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dirty="0">
                          <a:solidFill>
                            <a:srgbClr val="FF0000"/>
                          </a:solidFill>
                          <a:effectLst/>
                          <a:latin typeface="Times New Roman" panose="02020603050405020304" pitchFamily="18" charset="0"/>
                          <a:cs typeface="Times New Roman" panose="02020603050405020304" pitchFamily="18" charset="0"/>
                        </a:rPr>
                        <a:t>1 (6.7)</a:t>
                      </a:r>
                      <a:endParaRPr lang="fr-FR" sz="1100" dirty="0">
                        <a:solidFill>
                          <a:srgbClr val="FF000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dirty="0">
                          <a:effectLst/>
                          <a:latin typeface="Times New Roman" panose="02020603050405020304" pitchFamily="18" charset="0"/>
                          <a:cs typeface="Times New Roman" panose="02020603050405020304" pitchFamily="18" charset="0"/>
                        </a:rPr>
                        <a:t> 1 (6.7)</a:t>
                      </a:r>
                      <a:endParaRPr lang="fr-FR" sz="1100" dirty="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dirty="0">
                          <a:effectLst/>
                          <a:latin typeface="Times New Roman" panose="02020603050405020304" pitchFamily="18" charset="0"/>
                          <a:cs typeface="Times New Roman" panose="02020603050405020304" pitchFamily="18" charset="0"/>
                        </a:rPr>
                        <a:t>5 (33.3)</a:t>
                      </a:r>
                      <a:endParaRPr lang="fr-FR" sz="1100" dirty="0">
                        <a:effectLst/>
                        <a:latin typeface="Times New Roman" panose="02020603050405020304" pitchFamily="18" charset="0"/>
                        <a:cs typeface="Times New Roman" panose="02020603050405020304" pitchFamily="18" charset="0"/>
                      </a:endParaRPr>
                    </a:p>
                  </a:txBody>
                  <a:tcPr marL="54734" marR="54734" marT="0" marB="0"/>
                </a:tc>
                <a:tc>
                  <a:txBody>
                    <a:bodyPr/>
                    <a:lstStyle/>
                    <a:p>
                      <a:pPr algn="just">
                        <a:lnSpc>
                          <a:spcPct val="150000"/>
                        </a:lnSpc>
                        <a:spcAft>
                          <a:spcPts val="0"/>
                        </a:spcAft>
                      </a:pPr>
                      <a:r>
                        <a:rPr lang="fr-FR" sz="1200" dirty="0">
                          <a:effectLst/>
                          <a:latin typeface="Times New Roman" panose="02020603050405020304" pitchFamily="18" charset="0"/>
                          <a:cs typeface="Times New Roman" panose="02020603050405020304" pitchFamily="18" charset="0"/>
                        </a:rPr>
                        <a:t> </a:t>
                      </a:r>
                      <a:endParaRPr lang="fr-FR" sz="1100" dirty="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dirty="0">
                          <a:effectLst/>
                          <a:latin typeface="Times New Roman" panose="02020603050405020304" pitchFamily="18" charset="0"/>
                          <a:cs typeface="Times New Roman" panose="02020603050405020304" pitchFamily="18" charset="0"/>
                        </a:rPr>
                        <a:t>0.17</a:t>
                      </a:r>
                      <a:endParaRPr lang="fr-FR" sz="1100" dirty="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dirty="0">
                          <a:effectLst/>
                          <a:latin typeface="Times New Roman" panose="02020603050405020304" pitchFamily="18" charset="0"/>
                          <a:cs typeface="Times New Roman" panose="02020603050405020304" pitchFamily="18" charset="0"/>
                        </a:rPr>
                        <a:t> </a:t>
                      </a:r>
                      <a:endParaRPr lang="fr-FR" sz="1100" dirty="0">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dirty="0">
                          <a:solidFill>
                            <a:srgbClr val="0070C0"/>
                          </a:solidFill>
                          <a:effectLst/>
                          <a:latin typeface="Times New Roman" panose="02020603050405020304" pitchFamily="18" charset="0"/>
                          <a:cs typeface="Times New Roman" panose="02020603050405020304" pitchFamily="18" charset="0"/>
                        </a:rPr>
                        <a:t>0.046</a:t>
                      </a:r>
                      <a:endParaRPr lang="fr-FR" sz="1100" dirty="0">
                        <a:solidFill>
                          <a:srgbClr val="0070C0"/>
                        </a:solidFill>
                        <a:effectLst/>
                        <a:latin typeface="Times New Roman" panose="02020603050405020304" pitchFamily="18" charset="0"/>
                        <a:cs typeface="Times New Roman" panose="02020603050405020304" pitchFamily="18" charset="0"/>
                      </a:endParaRPr>
                    </a:p>
                    <a:p>
                      <a:pPr algn="just">
                        <a:lnSpc>
                          <a:spcPct val="150000"/>
                        </a:lnSpc>
                        <a:spcAft>
                          <a:spcPts val="0"/>
                        </a:spcAft>
                      </a:pPr>
                      <a:r>
                        <a:rPr lang="fr-FR" sz="1200" dirty="0">
                          <a:solidFill>
                            <a:srgbClr val="0070C0"/>
                          </a:solidFill>
                          <a:effectLst/>
                          <a:latin typeface="Times New Roman" panose="02020603050405020304" pitchFamily="18" charset="0"/>
                          <a:cs typeface="Times New Roman" panose="02020603050405020304" pitchFamily="18" charset="0"/>
                        </a:rPr>
                        <a:t>0.003</a:t>
                      </a:r>
                      <a:endParaRPr lang="fr-FR" sz="1100" dirty="0">
                        <a:solidFill>
                          <a:srgbClr val="0070C0"/>
                        </a:solidFill>
                        <a:effectLst/>
                        <a:latin typeface="Times New Roman" panose="02020603050405020304" pitchFamily="18" charset="0"/>
                        <a:cs typeface="Times New Roman" panose="02020603050405020304" pitchFamily="18" charset="0"/>
                      </a:endParaRPr>
                    </a:p>
                  </a:txBody>
                  <a:tcPr marL="54734" marR="54734" marT="0" marB="0"/>
                </a:tc>
                <a:extLst>
                  <a:ext uri="{0D108BD9-81ED-4DB2-BD59-A6C34878D82A}">
                    <a16:rowId xmlns:a16="http://schemas.microsoft.com/office/drawing/2014/main" val="1633679199"/>
                  </a:ext>
                </a:extLst>
              </a:tr>
            </a:tbl>
          </a:graphicData>
        </a:graphic>
      </p:graphicFrame>
    </p:spTree>
    <p:extLst>
      <p:ext uri="{BB962C8B-B14F-4D97-AF65-F5344CB8AC3E}">
        <p14:creationId xmlns:p14="http://schemas.microsoft.com/office/powerpoint/2010/main" val="31057465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110D119F-6B0C-7349-A729-42224D3A6AD5}"/>
              </a:ext>
            </a:extLst>
          </p:cNvPr>
          <p:cNvSpPr>
            <a:spLocks noGrp="1"/>
          </p:cNvSpPr>
          <p:nvPr>
            <p:ph type="title"/>
          </p:nvPr>
        </p:nvSpPr>
        <p:spPr>
          <a:xfrm>
            <a:off x="1009403" y="115783"/>
            <a:ext cx="10438410" cy="549234"/>
          </a:xfrm>
        </p:spPr>
        <p:txBody>
          <a:bodyPr>
            <a:normAutofit fontScale="90000"/>
          </a:bodyPr>
          <a:lstStyle/>
          <a:p>
            <a:r>
              <a:rPr lang="fr-FR" sz="3100" b="1" cap="all" dirty="0">
                <a:solidFill>
                  <a:srgbClr val="FF0000"/>
                </a:solidFill>
                <a:latin typeface="Times New Roman" panose="02020603050405020304" pitchFamily="18" charset="0"/>
                <a:cs typeface="Times New Roman" panose="02020603050405020304" pitchFamily="18" charset="0"/>
              </a:rPr>
              <a:t>II- Hyperglycémie de stress et pronostic du TCG</a:t>
            </a:r>
            <a:br>
              <a:rPr lang="fr-FR" b="1" cap="all" dirty="0"/>
            </a:br>
            <a:endParaRPr lang="fr-FR" dirty="0"/>
          </a:p>
        </p:txBody>
      </p:sp>
      <p:sp>
        <p:nvSpPr>
          <p:cNvPr id="4" name="ZoneTexte 3">
            <a:extLst>
              <a:ext uri="{FF2B5EF4-FFF2-40B4-BE49-F238E27FC236}">
                <a16:creationId xmlns:a16="http://schemas.microsoft.com/office/drawing/2014/main" id="{A5CD9AA4-5928-DC42-8D20-8855CFC06737}"/>
              </a:ext>
            </a:extLst>
          </p:cNvPr>
          <p:cNvSpPr txBox="1"/>
          <p:nvPr/>
        </p:nvSpPr>
        <p:spPr>
          <a:xfrm>
            <a:off x="1068780" y="510639"/>
            <a:ext cx="3310715" cy="400110"/>
          </a:xfrm>
          <a:prstGeom prst="rect">
            <a:avLst/>
          </a:prstGeom>
          <a:noFill/>
        </p:spPr>
        <p:txBody>
          <a:bodyPr wrap="none" rtlCol="0">
            <a:spAutoFit/>
          </a:bodyPr>
          <a:lstStyle/>
          <a:p>
            <a:r>
              <a:rPr lang="fr-FR" sz="2000" b="1" dirty="0">
                <a:solidFill>
                  <a:srgbClr val="FF0000"/>
                </a:solidFill>
                <a:latin typeface="Times New Roman" panose="02020603050405020304" pitchFamily="18" charset="0"/>
                <a:cs typeface="Times New Roman" panose="02020603050405020304" pitchFamily="18" charset="0"/>
              </a:rPr>
              <a:t>3- Rôle pronostique de l’HIS</a:t>
            </a:r>
          </a:p>
        </p:txBody>
      </p:sp>
      <p:sp>
        <p:nvSpPr>
          <p:cNvPr id="5" name="Rectangle 4">
            <a:extLst>
              <a:ext uri="{FF2B5EF4-FFF2-40B4-BE49-F238E27FC236}">
                <a16:creationId xmlns:a16="http://schemas.microsoft.com/office/drawing/2014/main" id="{C2253155-725C-0C4D-839D-C9FCD851762D}"/>
              </a:ext>
            </a:extLst>
          </p:cNvPr>
          <p:cNvSpPr/>
          <p:nvPr/>
        </p:nvSpPr>
        <p:spPr>
          <a:xfrm>
            <a:off x="1072556" y="917237"/>
            <a:ext cx="7119641" cy="385298"/>
          </a:xfrm>
          <a:prstGeom prst="rect">
            <a:avLst/>
          </a:prstGeom>
        </p:spPr>
        <p:txBody>
          <a:bodyPr wrap="none">
            <a:spAutoFit/>
          </a:bodyPr>
          <a:lstStyle/>
          <a:p>
            <a:pPr>
              <a:lnSpc>
                <a:spcPct val="115000"/>
              </a:lnSpc>
              <a:spcBef>
                <a:spcPts val="1500"/>
              </a:spcBef>
              <a:spcAft>
                <a:spcPts val="0"/>
              </a:spcAft>
            </a:pPr>
            <a:r>
              <a:rPr lang="fr-FR" b="1" cap="all" spc="7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3-1 HIS : facteur de risque de </a:t>
            </a:r>
            <a:r>
              <a:rPr lang="fr-FR" b="1" cap="all" spc="75"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morbi-mortalitÉ</a:t>
            </a:r>
            <a:r>
              <a:rPr lang="fr-FR" b="1" cap="all" spc="7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b="1" cap="all" spc="75" dirty="0">
              <a:solidFill>
                <a:srgbClr val="1F4D78"/>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EB8500E7-76EF-854A-9ADA-B695CD0E25F9}"/>
              </a:ext>
            </a:extLst>
          </p:cNvPr>
          <p:cNvSpPr/>
          <p:nvPr/>
        </p:nvSpPr>
        <p:spPr>
          <a:xfrm>
            <a:off x="1463031" y="1309117"/>
            <a:ext cx="2475999" cy="385298"/>
          </a:xfrm>
          <a:prstGeom prst="rect">
            <a:avLst/>
          </a:prstGeom>
        </p:spPr>
        <p:txBody>
          <a:bodyPr wrap="none">
            <a:spAutoFit/>
          </a:bodyPr>
          <a:lstStyle/>
          <a:p>
            <a:pPr>
              <a:lnSpc>
                <a:spcPct val="115000"/>
              </a:lnSpc>
              <a:spcBef>
                <a:spcPts val="1500"/>
              </a:spcBef>
              <a:spcAft>
                <a:spcPts val="0"/>
              </a:spcAft>
            </a:pPr>
            <a:r>
              <a:rPr lang="fr-FR" b="1" cap="all" spc="5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HIS et morbidité</a:t>
            </a:r>
            <a:endParaRPr lang="fr-FR" b="1" cap="all" spc="50" dirty="0">
              <a:solidFill>
                <a:srgbClr val="00B05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198D2672-3EE9-8D46-9160-86B43A66DDB7}"/>
              </a:ext>
            </a:extLst>
          </p:cNvPr>
          <p:cNvSpPr/>
          <p:nvPr/>
        </p:nvSpPr>
        <p:spPr>
          <a:xfrm>
            <a:off x="6947057" y="3007099"/>
            <a:ext cx="4920343" cy="2246769"/>
          </a:xfrm>
          <a:prstGeom prst="rect">
            <a:avLst/>
          </a:prstGeom>
        </p:spPr>
        <p:txBody>
          <a:bodyPr wrap="square">
            <a:spAutoFit/>
          </a:bodyPr>
          <a:lstStyle/>
          <a:p>
            <a:r>
              <a:rPr lang="fr-FR"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Contrairement aux données de la littérature, une tendance à une DDS plus longue chez les patients avec glycémie normale, était rapportée. Cette tendance pourrait trouver son explication par la période de surveillance après extubation des survivants, avant leurs transferts au service de neurochirurgie</a:t>
            </a:r>
            <a:r>
              <a:rPr lang="fr-FR" sz="2000" dirty="0">
                <a:latin typeface="Times New Roman" panose="02020603050405020304" pitchFamily="18" charset="0"/>
                <a:cs typeface="Times New Roman" panose="02020603050405020304" pitchFamily="18" charset="0"/>
              </a:rPr>
              <a:t> </a:t>
            </a:r>
          </a:p>
        </p:txBody>
      </p:sp>
      <p:graphicFrame>
        <p:nvGraphicFramePr>
          <p:cNvPr id="8" name="Tableau 7">
            <a:extLst>
              <a:ext uri="{FF2B5EF4-FFF2-40B4-BE49-F238E27FC236}">
                <a16:creationId xmlns:a16="http://schemas.microsoft.com/office/drawing/2014/main" id="{C23AFF8A-1D17-9641-8D74-34CC90C00AC5}"/>
              </a:ext>
            </a:extLst>
          </p:cNvPr>
          <p:cNvGraphicFramePr>
            <a:graphicFrameLocks noGrp="1"/>
          </p:cNvGraphicFramePr>
          <p:nvPr>
            <p:extLst>
              <p:ext uri="{D42A27DB-BD31-4B8C-83A1-F6EECF244321}">
                <p14:modId xmlns:p14="http://schemas.microsoft.com/office/powerpoint/2010/main" val="2839894100"/>
              </p:ext>
            </p:extLst>
          </p:nvPr>
        </p:nvGraphicFramePr>
        <p:xfrm>
          <a:off x="1828801" y="1911901"/>
          <a:ext cx="8265226" cy="700405"/>
        </p:xfrm>
        <a:graphic>
          <a:graphicData uri="http://schemas.openxmlformats.org/drawingml/2006/table">
            <a:tbl>
              <a:tblPr firstRow="1" firstCol="1" bandRow="1">
                <a:tableStyleId>{74C1A8A3-306A-4EB7-A6B1-4F7E0EB9C5D6}</a:tableStyleId>
              </a:tblPr>
              <a:tblGrid>
                <a:gridCol w="8265226">
                  <a:extLst>
                    <a:ext uri="{9D8B030D-6E8A-4147-A177-3AD203B41FA5}">
                      <a16:colId xmlns:a16="http://schemas.microsoft.com/office/drawing/2014/main" val="3758719558"/>
                    </a:ext>
                  </a:extLst>
                </a:gridCol>
              </a:tblGrid>
              <a:tr h="0">
                <a:tc>
                  <a:txBody>
                    <a:bodyPr/>
                    <a:lstStyle/>
                    <a:p>
                      <a:pPr algn="ct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Aucune association entre HIS et prolongation de la DVM ni DDS, n’a été relevée</a:t>
                      </a:r>
                    </a:p>
                    <a:p>
                      <a:pPr algn="ctr">
                        <a:lnSpc>
                          <a:spcPct val="115000"/>
                        </a:lnSpc>
                        <a:spcBef>
                          <a:spcPts val="1000"/>
                        </a:spcBef>
                        <a:spcAft>
                          <a:spcPts val="0"/>
                        </a:spcAft>
                      </a:pPr>
                      <a:endParaRPr lang="fr-FR" sz="16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71134931"/>
                  </a:ext>
                </a:extLst>
              </a:tr>
            </a:tbl>
          </a:graphicData>
        </a:graphic>
      </p:graphicFrame>
      <p:graphicFrame>
        <p:nvGraphicFramePr>
          <p:cNvPr id="9" name="Tableau 8">
            <a:extLst>
              <a:ext uri="{FF2B5EF4-FFF2-40B4-BE49-F238E27FC236}">
                <a16:creationId xmlns:a16="http://schemas.microsoft.com/office/drawing/2014/main" id="{8A172E20-DAFB-FB4F-AE03-5BFAF2C89BE7}"/>
              </a:ext>
            </a:extLst>
          </p:cNvPr>
          <p:cNvGraphicFramePr>
            <a:graphicFrameLocks noGrp="1"/>
          </p:cNvGraphicFramePr>
          <p:nvPr>
            <p:extLst>
              <p:ext uri="{D42A27DB-BD31-4B8C-83A1-F6EECF244321}">
                <p14:modId xmlns:p14="http://schemas.microsoft.com/office/powerpoint/2010/main" val="750725783"/>
              </p:ext>
            </p:extLst>
          </p:nvPr>
        </p:nvGraphicFramePr>
        <p:xfrm>
          <a:off x="984977" y="3073918"/>
          <a:ext cx="5553075" cy="2828868"/>
        </p:xfrm>
        <a:graphic>
          <a:graphicData uri="http://schemas.openxmlformats.org/drawingml/2006/table">
            <a:tbl>
              <a:tblPr firstRow="1" firstCol="1" bandRow="1">
                <a:tableStyleId>{5C22544A-7EE6-4342-B048-85BDC9FD1C3A}</a:tableStyleId>
              </a:tblPr>
              <a:tblGrid>
                <a:gridCol w="1530350">
                  <a:extLst>
                    <a:ext uri="{9D8B030D-6E8A-4147-A177-3AD203B41FA5}">
                      <a16:colId xmlns:a16="http://schemas.microsoft.com/office/drawing/2014/main" val="3459429915"/>
                    </a:ext>
                  </a:extLst>
                </a:gridCol>
                <a:gridCol w="1598930">
                  <a:extLst>
                    <a:ext uri="{9D8B030D-6E8A-4147-A177-3AD203B41FA5}">
                      <a16:colId xmlns:a16="http://schemas.microsoft.com/office/drawing/2014/main" val="2916880540"/>
                    </a:ext>
                  </a:extLst>
                </a:gridCol>
                <a:gridCol w="1598930">
                  <a:extLst>
                    <a:ext uri="{9D8B030D-6E8A-4147-A177-3AD203B41FA5}">
                      <a16:colId xmlns:a16="http://schemas.microsoft.com/office/drawing/2014/main" val="3236550996"/>
                    </a:ext>
                  </a:extLst>
                </a:gridCol>
                <a:gridCol w="824865">
                  <a:extLst>
                    <a:ext uri="{9D8B030D-6E8A-4147-A177-3AD203B41FA5}">
                      <a16:colId xmlns:a16="http://schemas.microsoft.com/office/drawing/2014/main" val="959004338"/>
                    </a:ext>
                  </a:extLst>
                </a:gridCol>
              </a:tblGrid>
              <a:tr h="691959">
                <a:tc rowSpan="2">
                  <a:txBody>
                    <a:bodyPr/>
                    <a:lstStyle/>
                    <a:p>
                      <a:pPr algn="ctr">
                        <a:lnSpc>
                          <a:spcPct val="150000"/>
                        </a:lnSpc>
                        <a:spcAft>
                          <a:spcPts val="0"/>
                        </a:spcAft>
                      </a:pPr>
                      <a:r>
                        <a:rPr lang="fr-FR" sz="1400" dirty="0">
                          <a:effectLst/>
                          <a:latin typeface="Times New Roman" panose="02020603050405020304" pitchFamily="18" charset="0"/>
                          <a:cs typeface="Times New Roman" panose="02020603050405020304" pitchFamily="18" charset="0"/>
                        </a:rPr>
                        <a:t> </a:t>
                      </a:r>
                      <a:endParaRPr lang="fr-FR" sz="12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fr-FR" sz="1400" dirty="0">
                          <a:effectLst/>
                          <a:latin typeface="Times New Roman" panose="02020603050405020304" pitchFamily="18" charset="0"/>
                          <a:cs typeface="Times New Roman" panose="02020603050405020304" pitchFamily="18" charset="0"/>
                        </a:rPr>
                        <a:t>Auteur</a:t>
                      </a:r>
                      <a:endParaRPr lang="fr-FR" sz="1200" dirty="0">
                        <a:effectLst/>
                        <a:latin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ct val="150000"/>
                        </a:lnSpc>
                        <a:spcAft>
                          <a:spcPts val="0"/>
                        </a:spcAft>
                      </a:pPr>
                      <a:r>
                        <a:rPr lang="fr-FR" sz="1400" dirty="0">
                          <a:effectLst/>
                          <a:latin typeface="Times New Roman" panose="02020603050405020304" pitchFamily="18" charset="0"/>
                          <a:cs typeface="Times New Roman" panose="02020603050405020304" pitchFamily="18" charset="0"/>
                        </a:rPr>
                        <a:t>Tableau XXXXXXVIII </a:t>
                      </a:r>
                      <a:endParaRPr lang="fr-FR" sz="12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fr-FR" sz="1400" dirty="0">
                          <a:effectLst/>
                          <a:latin typeface="Times New Roman" panose="02020603050405020304" pitchFamily="18" charset="0"/>
                          <a:cs typeface="Times New Roman" panose="02020603050405020304" pitchFamily="18" charset="0"/>
                        </a:rPr>
                        <a:t>Durée de séjour selon glycémie (</a:t>
                      </a:r>
                      <a:r>
                        <a:rPr lang="fr-FR" sz="1400" dirty="0" err="1">
                          <a:effectLst/>
                          <a:latin typeface="Times New Roman" panose="02020603050405020304" pitchFamily="18" charset="0"/>
                          <a:cs typeface="Times New Roman" panose="02020603050405020304" pitchFamily="18" charset="0"/>
                        </a:rPr>
                        <a:t>moy</a:t>
                      </a:r>
                      <a:r>
                        <a:rPr lang="fr-FR" sz="1400" dirty="0">
                          <a:effectLst/>
                          <a:latin typeface="Times New Roman" panose="02020603050405020304" pitchFamily="18" charset="0"/>
                          <a:cs typeface="Times New Roman" panose="02020603050405020304" pitchFamily="18" charset="0"/>
                        </a:rPr>
                        <a:t>, </a:t>
                      </a:r>
                      <a:r>
                        <a:rPr lang="fr-FR" sz="1400" dirty="0" err="1">
                          <a:effectLst/>
                          <a:latin typeface="Times New Roman" panose="02020603050405020304" pitchFamily="18" charset="0"/>
                          <a:cs typeface="Times New Roman" panose="02020603050405020304" pitchFamily="18" charset="0"/>
                        </a:rPr>
                        <a:t>sd</a:t>
                      </a:r>
                      <a:r>
                        <a:rPr lang="fr-FR" sz="1400" dirty="0">
                          <a:effectLst/>
                          <a:latin typeface="Times New Roman" panose="02020603050405020304" pitchFamily="18" charset="0"/>
                          <a:cs typeface="Times New Roman" panose="02020603050405020304" pitchFamily="18" charset="0"/>
                        </a:rPr>
                        <a:t>)</a:t>
                      </a:r>
                      <a:endParaRPr lang="fr-FR" sz="1200" dirty="0">
                        <a:effectLst/>
                        <a:latin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 </a:t>
                      </a:r>
                      <a:endParaRPr lang="fr-FR" sz="12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8886181"/>
                  </a:ext>
                </a:extLst>
              </a:tr>
              <a:tr h="326344">
                <a:tc vMerge="1">
                  <a:txBody>
                    <a:bodyPr/>
                    <a:lstStyle/>
                    <a:p>
                      <a:endParaRPr lang="fr-FR"/>
                    </a:p>
                  </a:txBody>
                  <a:tcPr/>
                </a:tc>
                <a:tc>
                  <a:txBody>
                    <a:bodyPr/>
                    <a:lstStyle/>
                    <a:p>
                      <a:pPr algn="ctr">
                        <a:lnSpc>
                          <a:spcPct val="150000"/>
                        </a:lnSpc>
                        <a:spcAft>
                          <a:spcPts val="0"/>
                        </a:spcAft>
                      </a:pPr>
                      <a:r>
                        <a:rPr lang="fr-FR" sz="1400" dirty="0">
                          <a:effectLst/>
                          <a:latin typeface="Times New Roman" panose="02020603050405020304" pitchFamily="18" charset="0"/>
                          <a:cs typeface="Times New Roman" panose="02020603050405020304" pitchFamily="18" charset="0"/>
                        </a:rPr>
                        <a:t>Groupe HIS</a:t>
                      </a:r>
                      <a:endParaRPr lang="fr-FR" sz="12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400">
                          <a:effectLst/>
                          <a:latin typeface="Times New Roman" panose="02020603050405020304" pitchFamily="18" charset="0"/>
                          <a:cs typeface="Times New Roman" panose="02020603050405020304" pitchFamily="18" charset="0"/>
                        </a:rPr>
                        <a:t>Groupe GN</a:t>
                      </a:r>
                      <a:endParaRPr lang="fr-FR"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400">
                          <a:effectLst/>
                          <a:latin typeface="Times New Roman" panose="02020603050405020304" pitchFamily="18" charset="0"/>
                          <a:cs typeface="Times New Roman" panose="02020603050405020304" pitchFamily="18" charset="0"/>
                        </a:rPr>
                        <a:t>p</a:t>
                      </a:r>
                      <a:endParaRPr lang="fr-FR" sz="12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79876143"/>
                  </a:ext>
                </a:extLst>
              </a:tr>
              <a:tr h="326344">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Kafaki [17]</a:t>
                      </a:r>
                      <a:endParaRPr lang="fr-FR"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15.34 ± 7.45</a:t>
                      </a:r>
                      <a:endParaRPr lang="fr-FR" sz="12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9.24 ± 5.13</a:t>
                      </a:r>
                      <a:endParaRPr lang="fr-FR"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400" dirty="0">
                          <a:solidFill>
                            <a:srgbClr val="FF0000"/>
                          </a:solidFill>
                          <a:effectLst/>
                          <a:latin typeface="Times New Roman" panose="02020603050405020304" pitchFamily="18" charset="0"/>
                          <a:cs typeface="Times New Roman" panose="02020603050405020304" pitchFamily="18" charset="0"/>
                        </a:rPr>
                        <a:t>0.022</a:t>
                      </a:r>
                      <a:endParaRPr lang="fr-FR" sz="12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34892794"/>
                  </a:ext>
                </a:extLst>
              </a:tr>
              <a:tr h="326344">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Jahaver [16]</a:t>
                      </a:r>
                      <a:endParaRPr lang="fr-FR"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16.7 ± 11.8</a:t>
                      </a:r>
                      <a:endParaRPr lang="fr-FR" sz="12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11.3 ± 13.9</a:t>
                      </a:r>
                      <a:endParaRPr lang="fr-FR"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400" dirty="0">
                          <a:solidFill>
                            <a:srgbClr val="FF0000"/>
                          </a:solidFill>
                          <a:effectLst/>
                          <a:latin typeface="Times New Roman" panose="02020603050405020304" pitchFamily="18" charset="0"/>
                          <a:cs typeface="Times New Roman" panose="02020603050405020304" pitchFamily="18" charset="0"/>
                        </a:rPr>
                        <a:t>0.03</a:t>
                      </a:r>
                      <a:endParaRPr lang="fr-FR" sz="12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92707096"/>
                  </a:ext>
                </a:extLst>
              </a:tr>
              <a:tr h="326344">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Shahrokh [15]</a:t>
                      </a:r>
                      <a:endParaRPr lang="fr-FR"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11.31 ± 14.83</a:t>
                      </a:r>
                      <a:endParaRPr lang="fr-FR" sz="12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10.45 ± 10.87</a:t>
                      </a:r>
                      <a:endParaRPr lang="fr-FR" sz="12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400">
                          <a:effectLst/>
                          <a:latin typeface="Times New Roman" panose="02020603050405020304" pitchFamily="18" charset="0"/>
                          <a:cs typeface="Times New Roman" panose="02020603050405020304" pitchFamily="18" charset="0"/>
                        </a:rPr>
                        <a:t>(ns)</a:t>
                      </a:r>
                      <a:endParaRPr lang="fr-FR" sz="12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47876100"/>
                  </a:ext>
                </a:extLst>
              </a:tr>
              <a:tr h="326344">
                <a:tc>
                  <a:txBody>
                    <a:bodyPr/>
                    <a:lstStyle/>
                    <a:p>
                      <a:pPr algn="just">
                        <a:lnSpc>
                          <a:spcPct val="150000"/>
                        </a:lnSpc>
                        <a:spcAft>
                          <a:spcPts val="0"/>
                        </a:spcAft>
                      </a:pPr>
                      <a:r>
                        <a:rPr lang="fr-FR" sz="1400" dirty="0">
                          <a:solidFill>
                            <a:srgbClr val="0070C0"/>
                          </a:solidFill>
                          <a:effectLst/>
                          <a:latin typeface="Times New Roman" panose="02020603050405020304" pitchFamily="18" charset="0"/>
                          <a:cs typeface="Times New Roman" panose="02020603050405020304" pitchFamily="18" charset="0"/>
                        </a:rPr>
                        <a:t>Notre série</a:t>
                      </a:r>
                      <a:endParaRPr lang="fr-FR" sz="1200" dirty="0">
                        <a:solidFill>
                          <a:srgbClr val="0070C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solidFill>
                            <a:srgbClr val="0070C0"/>
                          </a:solidFill>
                          <a:effectLst/>
                          <a:latin typeface="Times New Roman" panose="02020603050405020304" pitchFamily="18" charset="0"/>
                          <a:cs typeface="Times New Roman" panose="02020603050405020304" pitchFamily="18" charset="0"/>
                        </a:rPr>
                        <a:t>10.98 ± 11.98</a:t>
                      </a:r>
                      <a:endParaRPr lang="fr-FR" sz="1200" dirty="0">
                        <a:solidFill>
                          <a:srgbClr val="0070C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solidFill>
                            <a:srgbClr val="0070C0"/>
                          </a:solidFill>
                          <a:effectLst/>
                          <a:latin typeface="Times New Roman" panose="02020603050405020304" pitchFamily="18" charset="0"/>
                          <a:cs typeface="Times New Roman" panose="02020603050405020304" pitchFamily="18" charset="0"/>
                        </a:rPr>
                        <a:t>12.53 ± 16.24</a:t>
                      </a:r>
                      <a:endParaRPr lang="fr-FR" sz="1200" dirty="0">
                        <a:solidFill>
                          <a:srgbClr val="0070C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solidFill>
                            <a:srgbClr val="0070C0"/>
                          </a:solidFill>
                          <a:effectLst/>
                          <a:latin typeface="Times New Roman" panose="02020603050405020304" pitchFamily="18" charset="0"/>
                          <a:cs typeface="Times New Roman" panose="02020603050405020304" pitchFamily="18" charset="0"/>
                        </a:rPr>
                        <a:t>0.669 (ns)</a:t>
                      </a:r>
                      <a:endParaRPr lang="fr-FR" sz="1200" dirty="0">
                        <a:solidFill>
                          <a:srgbClr val="0070C0"/>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09627093"/>
                  </a:ext>
                </a:extLst>
              </a:tr>
            </a:tbl>
          </a:graphicData>
        </a:graphic>
      </p:graphicFrame>
    </p:spTree>
    <p:extLst>
      <p:ext uri="{BB962C8B-B14F-4D97-AF65-F5344CB8AC3E}">
        <p14:creationId xmlns:p14="http://schemas.microsoft.com/office/powerpoint/2010/main" val="1120631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0F6328-85E4-7841-BE7D-E20F9F5AB493}"/>
              </a:ext>
            </a:extLst>
          </p:cNvPr>
          <p:cNvSpPr>
            <a:spLocks noGrp="1"/>
          </p:cNvSpPr>
          <p:nvPr>
            <p:ph type="title"/>
          </p:nvPr>
        </p:nvSpPr>
        <p:spPr>
          <a:xfrm>
            <a:off x="765025" y="743712"/>
            <a:ext cx="9612971" cy="2044881"/>
          </a:xfrm>
        </p:spPr>
        <p:txBody>
          <a:bodyPr>
            <a:normAutofit/>
          </a:bodyPr>
          <a:lstStyle/>
          <a:p>
            <a:r>
              <a:rPr lang="fr-FR" dirty="0">
                <a:latin typeface="Times New Roman" panose="02020603050405020304" pitchFamily="18" charset="0"/>
                <a:cs typeface="Times New Roman" panose="02020603050405020304" pitchFamily="18" charset="0"/>
              </a:rPr>
              <a:t>Données épidémiologiques</a:t>
            </a:r>
          </a:p>
        </p:txBody>
      </p:sp>
      <p:sp>
        <p:nvSpPr>
          <p:cNvPr id="3" name="Espace réservé du texte 2">
            <a:extLst>
              <a:ext uri="{FF2B5EF4-FFF2-40B4-BE49-F238E27FC236}">
                <a16:creationId xmlns:a16="http://schemas.microsoft.com/office/drawing/2014/main" id="{E1EFBFCC-AC3D-8548-A60B-D0A9DF162429}"/>
              </a:ext>
            </a:extLst>
          </p:cNvPr>
          <p:cNvSpPr>
            <a:spLocks noGrp="1"/>
          </p:cNvSpPr>
          <p:nvPr>
            <p:ph type="body" idx="1"/>
          </p:nvPr>
        </p:nvSpPr>
        <p:spPr/>
        <p:txBody>
          <a:bodyPr>
            <a:normAutofit fontScale="92500" lnSpcReduction="10000"/>
          </a:bodyPr>
          <a:lstStyle/>
          <a:p>
            <a:pPr marL="0" indent="0" algn="l" defTabSz="914400" rtl="0" eaLnBrk="1" latinLnBrk="0" hangingPunct="1">
              <a:lnSpc>
                <a:spcPct val="112000"/>
              </a:lnSpc>
              <a:spcBef>
                <a:spcPts val="0"/>
              </a:spcBef>
              <a:spcAft>
                <a:spcPts val="0"/>
              </a:spcAft>
              <a:buFont typeface="Franklin Gothic Book" panose="020B0503020102020204" pitchFamily="34" charset="0"/>
              <a:buNone/>
            </a:pPr>
            <a:r>
              <a:rPr lang="fr-FR" dirty="0">
                <a:latin typeface="Times New Roman" panose="02020603050405020304" pitchFamily="18" charset="0"/>
                <a:cs typeface="Times New Roman" panose="02020603050405020304" pitchFamily="18" charset="0"/>
              </a:rPr>
              <a:t>1- Biomécanique et lésions cérébrales</a:t>
            </a:r>
          </a:p>
          <a:p>
            <a:pPr marL="0" indent="0" algn="l" defTabSz="914400" rtl="0" eaLnBrk="1" latinLnBrk="0" hangingPunct="1">
              <a:lnSpc>
                <a:spcPct val="112000"/>
              </a:lnSpc>
              <a:spcBef>
                <a:spcPts val="0"/>
              </a:spcBef>
              <a:spcAft>
                <a:spcPts val="0"/>
              </a:spcAft>
              <a:buFont typeface="Franklin Gothic Book" panose="020B0503020102020204" pitchFamily="34" charset="0"/>
              <a:buNone/>
            </a:pPr>
            <a:r>
              <a:rPr lang="fr-FR" dirty="0">
                <a:latin typeface="Times New Roman" panose="02020603050405020304" pitchFamily="18" charset="0"/>
                <a:cs typeface="Times New Roman" panose="02020603050405020304" pitchFamily="18" charset="0"/>
              </a:rPr>
              <a:t>2- Physiopathologie de l’agression cérébrale</a:t>
            </a:r>
          </a:p>
          <a:p>
            <a:pPr marL="0" indent="0" algn="l" defTabSz="914400" rtl="0" eaLnBrk="1" latinLnBrk="0" hangingPunct="1">
              <a:lnSpc>
                <a:spcPct val="112000"/>
              </a:lnSpc>
              <a:spcBef>
                <a:spcPts val="0"/>
              </a:spcBef>
              <a:spcAft>
                <a:spcPts val="0"/>
              </a:spcAft>
              <a:buFont typeface="Franklin Gothic Book" panose="020B0503020102020204" pitchFamily="34" charset="0"/>
              <a:buNone/>
            </a:pPr>
            <a:r>
              <a:rPr lang="fr-FR" dirty="0">
                <a:latin typeface="Times New Roman" panose="02020603050405020304" pitchFamily="18" charset="0"/>
                <a:cs typeface="Times New Roman" panose="02020603050405020304" pitchFamily="18" charset="0"/>
              </a:rPr>
              <a:t>3- Hyperglycémie de stress</a:t>
            </a:r>
          </a:p>
          <a:p>
            <a:pPr marL="0" indent="0" algn="l" defTabSz="914400" rtl="0" eaLnBrk="1" latinLnBrk="0" hangingPunct="1">
              <a:lnSpc>
                <a:spcPct val="112000"/>
              </a:lnSpc>
              <a:spcBef>
                <a:spcPts val="0"/>
              </a:spcBef>
              <a:spcAft>
                <a:spcPts val="0"/>
              </a:spcAft>
              <a:buFont typeface="Franklin Gothic Book" panose="020B0503020102020204" pitchFamily="34" charset="0"/>
              <a:buNone/>
            </a:pPr>
            <a:endParaRPr lang="fr-FR" dirty="0"/>
          </a:p>
        </p:txBody>
      </p:sp>
    </p:spTree>
    <p:extLst>
      <p:ext uri="{BB962C8B-B14F-4D97-AF65-F5344CB8AC3E}">
        <p14:creationId xmlns:p14="http://schemas.microsoft.com/office/powerpoint/2010/main" val="319872296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DB828A-5BC4-3046-A9F5-159AF6556EB6}"/>
              </a:ext>
            </a:extLst>
          </p:cNvPr>
          <p:cNvSpPr/>
          <p:nvPr/>
        </p:nvSpPr>
        <p:spPr>
          <a:xfrm>
            <a:off x="1477887" y="1320992"/>
            <a:ext cx="2514856" cy="385298"/>
          </a:xfrm>
          <a:prstGeom prst="rect">
            <a:avLst/>
          </a:prstGeom>
        </p:spPr>
        <p:txBody>
          <a:bodyPr wrap="none">
            <a:spAutoFit/>
          </a:bodyPr>
          <a:lstStyle/>
          <a:p>
            <a:pPr>
              <a:lnSpc>
                <a:spcPct val="115000"/>
              </a:lnSpc>
              <a:spcBef>
                <a:spcPts val="1500"/>
              </a:spcBef>
              <a:spcAft>
                <a:spcPts val="0"/>
              </a:spcAft>
            </a:pPr>
            <a:r>
              <a:rPr lang="fr-FR" b="1" cap="all" spc="50"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HIS et mortalité</a:t>
            </a:r>
            <a:endParaRPr lang="fr-FR" b="1" cap="all" spc="50" dirty="0">
              <a:solidFill>
                <a:srgbClr val="00B050"/>
              </a:solidFill>
              <a:latin typeface="Times New Roman" panose="02020603050405020304" pitchFamily="18" charset="0"/>
              <a:cs typeface="Times New Roman" panose="02020603050405020304" pitchFamily="18" charset="0"/>
            </a:endParaRPr>
          </a:p>
        </p:txBody>
      </p:sp>
      <p:sp>
        <p:nvSpPr>
          <p:cNvPr id="4" name="Titre 1">
            <a:extLst>
              <a:ext uri="{FF2B5EF4-FFF2-40B4-BE49-F238E27FC236}">
                <a16:creationId xmlns:a16="http://schemas.microsoft.com/office/drawing/2014/main" id="{D283C752-FAD1-FE4A-9398-71BB231F343E}"/>
              </a:ext>
            </a:extLst>
          </p:cNvPr>
          <p:cNvSpPr>
            <a:spLocks noGrp="1"/>
          </p:cNvSpPr>
          <p:nvPr>
            <p:ph type="title"/>
          </p:nvPr>
        </p:nvSpPr>
        <p:spPr>
          <a:xfrm>
            <a:off x="1009403" y="115783"/>
            <a:ext cx="10438410" cy="549234"/>
          </a:xfrm>
        </p:spPr>
        <p:txBody>
          <a:bodyPr>
            <a:normAutofit fontScale="90000"/>
          </a:bodyPr>
          <a:lstStyle/>
          <a:p>
            <a:r>
              <a:rPr lang="fr-FR" sz="3100" b="1" cap="all" dirty="0">
                <a:solidFill>
                  <a:srgbClr val="FF0000"/>
                </a:solidFill>
                <a:latin typeface="Times New Roman" panose="02020603050405020304" pitchFamily="18" charset="0"/>
                <a:cs typeface="Times New Roman" panose="02020603050405020304" pitchFamily="18" charset="0"/>
              </a:rPr>
              <a:t>II- Hyperglycémie de stress et pronostic du TCG</a:t>
            </a:r>
            <a:br>
              <a:rPr lang="fr-FR" b="1" cap="all" dirty="0"/>
            </a:br>
            <a:endParaRPr lang="fr-FR" dirty="0"/>
          </a:p>
        </p:txBody>
      </p:sp>
      <p:sp>
        <p:nvSpPr>
          <p:cNvPr id="5" name="ZoneTexte 4">
            <a:extLst>
              <a:ext uri="{FF2B5EF4-FFF2-40B4-BE49-F238E27FC236}">
                <a16:creationId xmlns:a16="http://schemas.microsoft.com/office/drawing/2014/main" id="{3789B151-539D-ED4A-AFDA-FF81FA753EA8}"/>
              </a:ext>
            </a:extLst>
          </p:cNvPr>
          <p:cNvSpPr txBox="1"/>
          <p:nvPr/>
        </p:nvSpPr>
        <p:spPr>
          <a:xfrm>
            <a:off x="1068780" y="510639"/>
            <a:ext cx="3310715" cy="400110"/>
          </a:xfrm>
          <a:prstGeom prst="rect">
            <a:avLst/>
          </a:prstGeom>
          <a:noFill/>
        </p:spPr>
        <p:txBody>
          <a:bodyPr wrap="none" rtlCol="0">
            <a:spAutoFit/>
          </a:bodyPr>
          <a:lstStyle/>
          <a:p>
            <a:r>
              <a:rPr lang="fr-FR" sz="2000" b="1" dirty="0">
                <a:solidFill>
                  <a:srgbClr val="FF0000"/>
                </a:solidFill>
                <a:latin typeface="Times New Roman" panose="02020603050405020304" pitchFamily="18" charset="0"/>
                <a:cs typeface="Times New Roman" panose="02020603050405020304" pitchFamily="18" charset="0"/>
              </a:rPr>
              <a:t>3- Rôle pronostique de l’HIS</a:t>
            </a:r>
          </a:p>
        </p:txBody>
      </p:sp>
      <p:sp>
        <p:nvSpPr>
          <p:cNvPr id="6" name="Rectangle 5">
            <a:extLst>
              <a:ext uri="{FF2B5EF4-FFF2-40B4-BE49-F238E27FC236}">
                <a16:creationId xmlns:a16="http://schemas.microsoft.com/office/drawing/2014/main" id="{6624CB88-AA41-F54B-90C6-C66A5F5CB33D}"/>
              </a:ext>
            </a:extLst>
          </p:cNvPr>
          <p:cNvSpPr/>
          <p:nvPr/>
        </p:nvSpPr>
        <p:spPr>
          <a:xfrm>
            <a:off x="1072556" y="917237"/>
            <a:ext cx="7119641" cy="385298"/>
          </a:xfrm>
          <a:prstGeom prst="rect">
            <a:avLst/>
          </a:prstGeom>
        </p:spPr>
        <p:txBody>
          <a:bodyPr wrap="none">
            <a:spAutoFit/>
          </a:bodyPr>
          <a:lstStyle/>
          <a:p>
            <a:pPr>
              <a:lnSpc>
                <a:spcPct val="115000"/>
              </a:lnSpc>
              <a:spcBef>
                <a:spcPts val="1500"/>
              </a:spcBef>
              <a:spcAft>
                <a:spcPts val="0"/>
              </a:spcAft>
            </a:pPr>
            <a:r>
              <a:rPr lang="fr-FR" b="1" cap="all" spc="7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3-1 HIS : facteur de risque de </a:t>
            </a:r>
            <a:r>
              <a:rPr lang="fr-FR" b="1" cap="all" spc="75"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morbi-mortalitÉ</a:t>
            </a:r>
            <a:r>
              <a:rPr lang="fr-FR" b="1" cap="all" spc="7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fr-FR" b="1" cap="all" spc="75" dirty="0">
              <a:solidFill>
                <a:srgbClr val="1F4D78"/>
              </a:solidFill>
              <a:latin typeface="Times New Roman" panose="02020603050405020304" pitchFamily="18" charset="0"/>
              <a:cs typeface="Times New Roman" panose="02020603050405020304" pitchFamily="18" charset="0"/>
            </a:endParaRPr>
          </a:p>
        </p:txBody>
      </p:sp>
      <p:graphicFrame>
        <p:nvGraphicFramePr>
          <p:cNvPr id="7" name="Tableau 6">
            <a:extLst>
              <a:ext uri="{FF2B5EF4-FFF2-40B4-BE49-F238E27FC236}">
                <a16:creationId xmlns:a16="http://schemas.microsoft.com/office/drawing/2014/main" id="{07240801-4EFC-034F-B958-69FB6B124220}"/>
              </a:ext>
            </a:extLst>
          </p:cNvPr>
          <p:cNvGraphicFramePr>
            <a:graphicFrameLocks noGrp="1"/>
          </p:cNvGraphicFramePr>
          <p:nvPr>
            <p:extLst>
              <p:ext uri="{D42A27DB-BD31-4B8C-83A1-F6EECF244321}">
                <p14:modId xmlns:p14="http://schemas.microsoft.com/office/powerpoint/2010/main" val="2515904192"/>
              </p:ext>
            </p:extLst>
          </p:nvPr>
        </p:nvGraphicFramePr>
        <p:xfrm>
          <a:off x="2142904" y="1781023"/>
          <a:ext cx="7761116" cy="773621"/>
        </p:xfrm>
        <a:graphic>
          <a:graphicData uri="http://schemas.openxmlformats.org/drawingml/2006/table">
            <a:tbl>
              <a:tblPr firstRow="1" firstCol="1" bandRow="1">
                <a:tableStyleId>{74C1A8A3-306A-4EB7-A6B1-4F7E0EB9C5D6}</a:tableStyleId>
              </a:tblPr>
              <a:tblGrid>
                <a:gridCol w="7761116">
                  <a:extLst>
                    <a:ext uri="{9D8B030D-6E8A-4147-A177-3AD203B41FA5}">
                      <a16:colId xmlns:a16="http://schemas.microsoft.com/office/drawing/2014/main" val="1765243631"/>
                    </a:ext>
                  </a:extLst>
                </a:gridCol>
              </a:tblGrid>
              <a:tr h="0">
                <a:tc>
                  <a:txBody>
                    <a:bodyPr/>
                    <a:lstStyle/>
                    <a:p>
                      <a:pPr algn="ctr">
                        <a:lnSpc>
                          <a:spcPct val="150000"/>
                        </a:lnSpc>
                        <a:spcAft>
                          <a:spcPts val="0"/>
                        </a:spcAft>
                      </a:pPr>
                      <a:r>
                        <a:rPr lang="fr-FR" sz="1800" dirty="0">
                          <a:effectLst/>
                          <a:latin typeface="Times New Roman" panose="02020603050405020304" pitchFamily="18" charset="0"/>
                          <a:cs typeface="Times New Roman" panose="02020603050405020304" pitchFamily="18" charset="0"/>
                        </a:rPr>
                        <a:t>En analyse univariée, l’hyperglycémie initiale est un facteur significatif de surmortalité des TCG</a:t>
                      </a:r>
                    </a:p>
                  </a:txBody>
                  <a:tcPr marL="68580" marR="68580" marT="0" marB="0"/>
                </a:tc>
                <a:extLst>
                  <a:ext uri="{0D108BD9-81ED-4DB2-BD59-A6C34878D82A}">
                    <a16:rowId xmlns:a16="http://schemas.microsoft.com/office/drawing/2014/main" val="1496889354"/>
                  </a:ext>
                </a:extLst>
              </a:tr>
            </a:tbl>
          </a:graphicData>
        </a:graphic>
      </p:graphicFrame>
      <p:sp>
        <p:nvSpPr>
          <p:cNvPr id="8" name="Rectangle 7">
            <a:extLst>
              <a:ext uri="{FF2B5EF4-FFF2-40B4-BE49-F238E27FC236}">
                <a16:creationId xmlns:a16="http://schemas.microsoft.com/office/drawing/2014/main" id="{A2FA5775-FBB6-EE41-BE39-8DC26363FDED}"/>
              </a:ext>
            </a:extLst>
          </p:cNvPr>
          <p:cNvSpPr/>
          <p:nvPr/>
        </p:nvSpPr>
        <p:spPr>
          <a:xfrm>
            <a:off x="1187532" y="2844851"/>
            <a:ext cx="4908468" cy="3139321"/>
          </a:xfrm>
          <a:prstGeom prst="rect">
            <a:avLst/>
          </a:prstGeom>
        </p:spPr>
        <p:txBody>
          <a:bodyPr wrap="square">
            <a:spAutoFit/>
          </a:bodyPr>
          <a:lstStyle/>
          <a:p>
            <a:r>
              <a:rPr lang="fr-FR" dirty="0">
                <a:solidFill>
                  <a:srgbClr val="000000"/>
                </a:solidFill>
                <a:latin typeface="Times New Roman" panose="02020603050405020304" pitchFamily="18" charset="0"/>
                <a:ea typeface="Calibri" panose="020F0502020204030204" pitchFamily="34" charset="0"/>
              </a:rPr>
              <a:t>Indépendamment du niveau de glycémie, l’hyperglycémie est un facteur de risque de mortalité précoce [15] [16] [17] [80] et de mauvais pronostic neurologique ultérieur largement démontré par plusieurs études [12] [79] [80] [82] [84]. En comparaison avec l’hyperglycémie diabétique, il semble que ce soit l’hyperglycémie de stress qui est associé à ce mauvais pronostic, comme démontrée par plusieurs études, notamment l’étude prospective de </a:t>
            </a:r>
            <a:r>
              <a:rPr lang="fr-FR" dirty="0" err="1">
                <a:solidFill>
                  <a:srgbClr val="000000"/>
                </a:solidFill>
                <a:latin typeface="Times New Roman" panose="02020603050405020304" pitchFamily="18" charset="0"/>
                <a:ea typeface="Calibri" panose="020F0502020204030204" pitchFamily="34" charset="0"/>
              </a:rPr>
              <a:t>Bosarge</a:t>
            </a:r>
            <a:r>
              <a:rPr lang="fr-FR" dirty="0">
                <a:solidFill>
                  <a:srgbClr val="000000"/>
                </a:solidFill>
                <a:latin typeface="Times New Roman" panose="02020603050405020304" pitchFamily="18" charset="0"/>
                <a:ea typeface="Calibri" panose="020F0502020204030204" pitchFamily="34" charset="0"/>
              </a:rPr>
              <a:t> publiée en 2015 [18]. </a:t>
            </a:r>
            <a:endParaRPr lang="fr-FR" dirty="0"/>
          </a:p>
        </p:txBody>
      </p:sp>
      <p:graphicFrame>
        <p:nvGraphicFramePr>
          <p:cNvPr id="9" name="Tableau 8">
            <a:extLst>
              <a:ext uri="{FF2B5EF4-FFF2-40B4-BE49-F238E27FC236}">
                <a16:creationId xmlns:a16="http://schemas.microsoft.com/office/drawing/2014/main" id="{5BF9EE06-D8DC-3644-87F2-0D79E4395730}"/>
              </a:ext>
            </a:extLst>
          </p:cNvPr>
          <p:cNvGraphicFramePr>
            <a:graphicFrameLocks noGrp="1"/>
          </p:cNvGraphicFramePr>
          <p:nvPr>
            <p:extLst>
              <p:ext uri="{D42A27DB-BD31-4B8C-83A1-F6EECF244321}">
                <p14:modId xmlns:p14="http://schemas.microsoft.com/office/powerpoint/2010/main" val="1491590823"/>
              </p:ext>
            </p:extLst>
          </p:nvPr>
        </p:nvGraphicFramePr>
        <p:xfrm>
          <a:off x="6424548" y="2866737"/>
          <a:ext cx="4558348" cy="2974086"/>
        </p:xfrm>
        <a:graphic>
          <a:graphicData uri="http://schemas.openxmlformats.org/drawingml/2006/table">
            <a:tbl>
              <a:tblPr firstRow="1" firstCol="1" bandRow="1">
                <a:tableStyleId>{5C22544A-7EE6-4342-B048-85BDC9FD1C3A}</a:tableStyleId>
              </a:tblPr>
              <a:tblGrid>
                <a:gridCol w="1139587">
                  <a:extLst>
                    <a:ext uri="{9D8B030D-6E8A-4147-A177-3AD203B41FA5}">
                      <a16:colId xmlns:a16="http://schemas.microsoft.com/office/drawing/2014/main" val="4101030779"/>
                    </a:ext>
                  </a:extLst>
                </a:gridCol>
                <a:gridCol w="1139587">
                  <a:extLst>
                    <a:ext uri="{9D8B030D-6E8A-4147-A177-3AD203B41FA5}">
                      <a16:colId xmlns:a16="http://schemas.microsoft.com/office/drawing/2014/main" val="2715114688"/>
                    </a:ext>
                  </a:extLst>
                </a:gridCol>
                <a:gridCol w="1139587">
                  <a:extLst>
                    <a:ext uri="{9D8B030D-6E8A-4147-A177-3AD203B41FA5}">
                      <a16:colId xmlns:a16="http://schemas.microsoft.com/office/drawing/2014/main" val="2278945911"/>
                    </a:ext>
                  </a:extLst>
                </a:gridCol>
                <a:gridCol w="1139587">
                  <a:extLst>
                    <a:ext uri="{9D8B030D-6E8A-4147-A177-3AD203B41FA5}">
                      <a16:colId xmlns:a16="http://schemas.microsoft.com/office/drawing/2014/main" val="1131426650"/>
                    </a:ext>
                  </a:extLst>
                </a:gridCol>
              </a:tblGrid>
              <a:tr h="474472">
                <a:tc rowSpan="2">
                  <a:txBody>
                    <a:bodyPr/>
                    <a:lstStyle/>
                    <a:p>
                      <a:pPr algn="ctr">
                        <a:lnSpc>
                          <a:spcPct val="150000"/>
                        </a:lnSpc>
                        <a:spcAft>
                          <a:spcPts val="0"/>
                        </a:spcAft>
                      </a:pPr>
                      <a:r>
                        <a:rPr lang="fr-FR" sz="1400" dirty="0">
                          <a:effectLst/>
                          <a:latin typeface="Times New Roman" panose="02020603050405020304" pitchFamily="18" charset="0"/>
                          <a:cs typeface="Times New Roman" panose="02020603050405020304" pitchFamily="18" charset="0"/>
                        </a:rPr>
                        <a:t>Auteur</a:t>
                      </a:r>
                      <a:endParaRPr lang="fr-FR" sz="1200" dirty="0">
                        <a:effectLst/>
                        <a:latin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ct val="150000"/>
                        </a:lnSpc>
                        <a:spcAft>
                          <a:spcPts val="0"/>
                        </a:spcAft>
                      </a:pPr>
                      <a:r>
                        <a:rPr lang="fr-FR" sz="1400">
                          <a:effectLst/>
                          <a:latin typeface="Times New Roman" panose="02020603050405020304" pitchFamily="18" charset="0"/>
                          <a:cs typeface="Times New Roman" panose="02020603050405020304" pitchFamily="18" charset="0"/>
                        </a:rPr>
                        <a:t>Mortalité</a:t>
                      </a:r>
                      <a:endParaRPr lang="fr-FR" sz="1200">
                        <a:effectLst/>
                        <a:latin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p</a:t>
                      </a:r>
                      <a:endParaRPr lang="fr-FR" sz="12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83136652"/>
                  </a:ext>
                </a:extLst>
              </a:tr>
              <a:tr h="474472">
                <a:tc vMerge="1">
                  <a:txBody>
                    <a:bodyPr/>
                    <a:lstStyle/>
                    <a:p>
                      <a:endParaRPr lang="fr-FR"/>
                    </a:p>
                  </a:txBody>
                  <a:tcPr/>
                </a:tc>
                <a:tc>
                  <a:txBody>
                    <a:bodyPr/>
                    <a:lstStyle/>
                    <a:p>
                      <a:pPr algn="ctr">
                        <a:lnSpc>
                          <a:spcPct val="150000"/>
                        </a:lnSpc>
                        <a:spcAft>
                          <a:spcPts val="0"/>
                        </a:spcAft>
                      </a:pPr>
                      <a:r>
                        <a:rPr lang="fr-FR" sz="1400" b="1" dirty="0">
                          <a:effectLst/>
                          <a:latin typeface="Times New Roman" panose="02020603050405020304" pitchFamily="18" charset="0"/>
                          <a:cs typeface="Times New Roman" panose="02020603050405020304" pitchFamily="18" charset="0"/>
                        </a:rPr>
                        <a:t>HIS</a:t>
                      </a:r>
                      <a:endParaRPr lang="fr-FR" sz="12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fr-FR" sz="1400" b="1" dirty="0">
                          <a:effectLst/>
                          <a:latin typeface="Times New Roman" panose="02020603050405020304" pitchFamily="18" charset="0"/>
                          <a:cs typeface="Times New Roman" panose="02020603050405020304" pitchFamily="18" charset="0"/>
                        </a:rPr>
                        <a:t>GN</a:t>
                      </a:r>
                      <a:endParaRPr lang="fr-FR" sz="1200" b="1"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 </a:t>
                      </a:r>
                      <a:endParaRPr lang="fr-FR" sz="12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9510426"/>
                  </a:ext>
                </a:extLst>
              </a:tr>
              <a:tr h="474472">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Shahrokh [15]</a:t>
                      </a:r>
                      <a:endParaRPr lang="fr-FR"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68.28 (27)</a:t>
                      </a:r>
                      <a:endParaRPr lang="fr-FR" sz="12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44.28 (31)</a:t>
                      </a:r>
                      <a:endParaRPr lang="fr-FR"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solidFill>
                            <a:srgbClr val="FF0000"/>
                          </a:solidFill>
                          <a:effectLst/>
                          <a:latin typeface="Times New Roman" panose="02020603050405020304" pitchFamily="18" charset="0"/>
                          <a:cs typeface="Times New Roman" panose="02020603050405020304" pitchFamily="18" charset="0"/>
                        </a:rPr>
                        <a:t>0.024</a:t>
                      </a:r>
                      <a:endParaRPr lang="fr-FR" sz="12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69052764"/>
                  </a:ext>
                </a:extLst>
              </a:tr>
              <a:tr h="474472">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Kafaki [17]</a:t>
                      </a:r>
                      <a:endParaRPr lang="fr-FR"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65.8</a:t>
                      </a:r>
                      <a:endParaRPr lang="fr-FR" sz="12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23.7</a:t>
                      </a:r>
                      <a:endParaRPr lang="fr-FR" sz="12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solidFill>
                            <a:srgbClr val="FF0000"/>
                          </a:solidFill>
                          <a:effectLst/>
                          <a:latin typeface="Times New Roman" panose="02020603050405020304" pitchFamily="18" charset="0"/>
                          <a:cs typeface="Times New Roman" panose="02020603050405020304" pitchFamily="18" charset="0"/>
                        </a:rPr>
                        <a:t> </a:t>
                      </a:r>
                      <a:endParaRPr lang="fr-FR" sz="12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09055852"/>
                  </a:ext>
                </a:extLst>
              </a:tr>
              <a:tr h="474472">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Jahaver [16]</a:t>
                      </a:r>
                      <a:endParaRPr lang="fr-FR"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a:effectLst/>
                          <a:latin typeface="Times New Roman" panose="02020603050405020304" pitchFamily="18" charset="0"/>
                          <a:cs typeface="Times New Roman" panose="02020603050405020304" pitchFamily="18" charset="0"/>
                        </a:rPr>
                        <a:t>88.2 (30)</a:t>
                      </a:r>
                      <a:endParaRPr lang="fr-FR"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effectLst/>
                          <a:latin typeface="Times New Roman" panose="02020603050405020304" pitchFamily="18" charset="0"/>
                          <a:cs typeface="Times New Roman" panose="02020603050405020304" pitchFamily="18" charset="0"/>
                        </a:rPr>
                        <a:t>30.6 (15)</a:t>
                      </a:r>
                      <a:endParaRPr lang="fr-FR" sz="12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solidFill>
                            <a:srgbClr val="FF0000"/>
                          </a:solidFill>
                          <a:effectLst/>
                          <a:latin typeface="Times New Roman" panose="02020603050405020304" pitchFamily="18" charset="0"/>
                          <a:cs typeface="Times New Roman" panose="02020603050405020304" pitchFamily="18" charset="0"/>
                        </a:rPr>
                        <a:t>0.00</a:t>
                      </a:r>
                      <a:endParaRPr lang="fr-FR" sz="12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01179858"/>
                  </a:ext>
                </a:extLst>
              </a:tr>
              <a:tr h="474472">
                <a:tc>
                  <a:txBody>
                    <a:bodyPr/>
                    <a:lstStyle/>
                    <a:p>
                      <a:pPr algn="just">
                        <a:lnSpc>
                          <a:spcPct val="150000"/>
                        </a:lnSpc>
                        <a:spcAft>
                          <a:spcPts val="0"/>
                        </a:spcAft>
                      </a:pPr>
                      <a:r>
                        <a:rPr lang="fr-FR" sz="1400" dirty="0">
                          <a:solidFill>
                            <a:srgbClr val="0070C0"/>
                          </a:solidFill>
                          <a:effectLst/>
                          <a:latin typeface="Times New Roman" panose="02020603050405020304" pitchFamily="18" charset="0"/>
                          <a:cs typeface="Times New Roman" panose="02020603050405020304" pitchFamily="18" charset="0"/>
                        </a:rPr>
                        <a:t>Notre série</a:t>
                      </a:r>
                      <a:endParaRPr lang="fr-FR" sz="1200" dirty="0">
                        <a:solidFill>
                          <a:srgbClr val="0070C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solidFill>
                            <a:srgbClr val="0070C0"/>
                          </a:solidFill>
                          <a:effectLst/>
                          <a:latin typeface="Times New Roman" panose="02020603050405020304" pitchFamily="18" charset="0"/>
                          <a:cs typeface="Times New Roman" panose="02020603050405020304" pitchFamily="18" charset="0"/>
                        </a:rPr>
                        <a:t>76 (57)</a:t>
                      </a:r>
                      <a:endParaRPr lang="fr-FR" sz="1200" dirty="0">
                        <a:solidFill>
                          <a:srgbClr val="0070C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solidFill>
                            <a:srgbClr val="0070C0"/>
                          </a:solidFill>
                          <a:effectLst/>
                          <a:latin typeface="Times New Roman" panose="02020603050405020304" pitchFamily="18" charset="0"/>
                          <a:cs typeface="Times New Roman" panose="02020603050405020304" pitchFamily="18" charset="0"/>
                        </a:rPr>
                        <a:t>40 (6)</a:t>
                      </a:r>
                      <a:endParaRPr lang="fr-FR" sz="1200" dirty="0">
                        <a:solidFill>
                          <a:srgbClr val="0070C0"/>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fr-FR" sz="1400" dirty="0">
                          <a:solidFill>
                            <a:srgbClr val="0070C0"/>
                          </a:solidFill>
                          <a:effectLst/>
                          <a:latin typeface="Times New Roman" panose="02020603050405020304" pitchFamily="18" charset="0"/>
                          <a:cs typeface="Times New Roman" panose="02020603050405020304" pitchFamily="18" charset="0"/>
                        </a:rPr>
                        <a:t>0.008</a:t>
                      </a:r>
                      <a:endParaRPr lang="fr-FR" sz="1200" dirty="0">
                        <a:solidFill>
                          <a:srgbClr val="0070C0"/>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09483211"/>
                  </a:ext>
                </a:extLst>
              </a:tr>
            </a:tbl>
          </a:graphicData>
        </a:graphic>
      </p:graphicFrame>
      <p:sp>
        <p:nvSpPr>
          <p:cNvPr id="10" name="Ellipse 9">
            <a:extLst>
              <a:ext uri="{FF2B5EF4-FFF2-40B4-BE49-F238E27FC236}">
                <a16:creationId xmlns:a16="http://schemas.microsoft.com/office/drawing/2014/main" id="{A6161F13-4770-0C41-84F9-7AB285E65DE3}"/>
              </a:ext>
            </a:extLst>
          </p:cNvPr>
          <p:cNvSpPr/>
          <p:nvPr/>
        </p:nvSpPr>
        <p:spPr>
          <a:xfrm>
            <a:off x="2430482" y="5844196"/>
            <a:ext cx="5371605" cy="9247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latin typeface="Times New Roman" panose="02020603050405020304" pitchFamily="18" charset="0"/>
                <a:cs typeface="Times New Roman" panose="02020603050405020304" pitchFamily="18" charset="0"/>
              </a:rPr>
              <a:t>76% vs 40% (RR = 1.9; IC à 95% 1.009- 3.58; p = 0.008)</a:t>
            </a:r>
            <a:endParaRPr lang="fr-FR" dirty="0">
              <a:effectLst/>
              <a:latin typeface="Times New Roman" panose="02020603050405020304" pitchFamily="18" charset="0"/>
              <a:cs typeface="Times New Roman" panose="02020603050405020304" pitchFamily="18" charset="0"/>
            </a:endParaRPr>
          </a:p>
        </p:txBody>
      </p:sp>
      <p:sp>
        <p:nvSpPr>
          <p:cNvPr id="11" name="Ellipse 10">
            <a:extLst>
              <a:ext uri="{FF2B5EF4-FFF2-40B4-BE49-F238E27FC236}">
                <a16:creationId xmlns:a16="http://schemas.microsoft.com/office/drawing/2014/main" id="{C122A358-D304-9F4C-B265-68765242F708}"/>
              </a:ext>
            </a:extLst>
          </p:cNvPr>
          <p:cNvSpPr/>
          <p:nvPr/>
        </p:nvSpPr>
        <p:spPr>
          <a:xfrm>
            <a:off x="8192198" y="5937662"/>
            <a:ext cx="3255616" cy="8045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latin typeface="Times New Roman" panose="02020603050405020304" pitchFamily="18" charset="0"/>
                <a:cs typeface="Times New Roman" panose="02020603050405020304" pitchFamily="18" charset="0"/>
              </a:rPr>
              <a:t>Glycémie</a:t>
            </a:r>
            <a:r>
              <a:rPr lang="fr-FR" dirty="0">
                <a:latin typeface="Times New Roman" panose="02020603050405020304" pitchFamily="18" charset="0"/>
                <a:cs typeface="Times New Roman" panose="02020603050405020304" pitchFamily="18" charset="0"/>
              </a:rPr>
              <a:t> </a:t>
            </a:r>
            <a:r>
              <a:rPr lang="fr-FR" sz="1600" dirty="0">
                <a:latin typeface="Times New Roman" panose="02020603050405020304" pitchFamily="18" charset="0"/>
                <a:cs typeface="Times New Roman" panose="02020603050405020304" pitchFamily="18" charset="0"/>
              </a:rPr>
              <a:t>(</a:t>
            </a:r>
            <a:r>
              <a:rPr lang="fr-FR" sz="1200" dirty="0">
                <a:latin typeface="Times New Roman" panose="02020603050405020304" pitchFamily="18" charset="0"/>
                <a:cs typeface="Times New Roman" panose="02020603050405020304" pitchFamily="18" charset="0"/>
              </a:rPr>
              <a:t>OR=6.67 ; IC95% 1.85-24.00 ; p=0.0036).</a:t>
            </a:r>
            <a:endParaRPr lang="fr-FR"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26918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2707B7AF-48B4-D044-A62B-6BF7EA943A3D}"/>
              </a:ext>
            </a:extLst>
          </p:cNvPr>
          <p:cNvSpPr>
            <a:spLocks noGrp="1"/>
          </p:cNvSpPr>
          <p:nvPr>
            <p:ph type="title"/>
          </p:nvPr>
        </p:nvSpPr>
        <p:spPr>
          <a:xfrm>
            <a:off x="1009403" y="115783"/>
            <a:ext cx="10438410" cy="549234"/>
          </a:xfrm>
        </p:spPr>
        <p:txBody>
          <a:bodyPr>
            <a:normAutofit fontScale="90000"/>
          </a:bodyPr>
          <a:lstStyle/>
          <a:p>
            <a:r>
              <a:rPr lang="fr-FR" sz="3100" b="1" cap="all" dirty="0">
                <a:solidFill>
                  <a:srgbClr val="FF0000"/>
                </a:solidFill>
                <a:latin typeface="Times New Roman" panose="02020603050405020304" pitchFamily="18" charset="0"/>
                <a:cs typeface="Times New Roman" panose="02020603050405020304" pitchFamily="18" charset="0"/>
              </a:rPr>
              <a:t>II- Hyperglycémie de stress et pronostic du TCG</a:t>
            </a:r>
            <a:br>
              <a:rPr lang="fr-FR" b="1" cap="all" dirty="0"/>
            </a:br>
            <a:endParaRPr lang="fr-FR" dirty="0"/>
          </a:p>
        </p:txBody>
      </p:sp>
      <p:sp>
        <p:nvSpPr>
          <p:cNvPr id="5" name="ZoneTexte 4">
            <a:extLst>
              <a:ext uri="{FF2B5EF4-FFF2-40B4-BE49-F238E27FC236}">
                <a16:creationId xmlns:a16="http://schemas.microsoft.com/office/drawing/2014/main" id="{5036729B-4EBD-2B44-8284-96F09B2F060B}"/>
              </a:ext>
            </a:extLst>
          </p:cNvPr>
          <p:cNvSpPr txBox="1"/>
          <p:nvPr/>
        </p:nvSpPr>
        <p:spPr>
          <a:xfrm>
            <a:off x="1068780" y="510639"/>
            <a:ext cx="3310715" cy="400110"/>
          </a:xfrm>
          <a:prstGeom prst="rect">
            <a:avLst/>
          </a:prstGeom>
          <a:noFill/>
        </p:spPr>
        <p:txBody>
          <a:bodyPr wrap="none" rtlCol="0">
            <a:spAutoFit/>
          </a:bodyPr>
          <a:lstStyle/>
          <a:p>
            <a:r>
              <a:rPr lang="fr-FR" sz="2000" b="1" dirty="0">
                <a:solidFill>
                  <a:srgbClr val="FF0000"/>
                </a:solidFill>
                <a:latin typeface="Times New Roman" panose="02020603050405020304" pitchFamily="18" charset="0"/>
                <a:cs typeface="Times New Roman" panose="02020603050405020304" pitchFamily="18" charset="0"/>
              </a:rPr>
              <a:t>3- Rôle pronostique de l’HIS</a:t>
            </a:r>
          </a:p>
        </p:txBody>
      </p:sp>
      <p:sp>
        <p:nvSpPr>
          <p:cNvPr id="6" name="Rectangle 5">
            <a:extLst>
              <a:ext uri="{FF2B5EF4-FFF2-40B4-BE49-F238E27FC236}">
                <a16:creationId xmlns:a16="http://schemas.microsoft.com/office/drawing/2014/main" id="{880E86D8-F233-E24E-97FF-EB67411ED75B}"/>
              </a:ext>
            </a:extLst>
          </p:cNvPr>
          <p:cNvSpPr/>
          <p:nvPr/>
        </p:nvSpPr>
        <p:spPr>
          <a:xfrm>
            <a:off x="1072556" y="917237"/>
            <a:ext cx="9798003" cy="385298"/>
          </a:xfrm>
          <a:prstGeom prst="rect">
            <a:avLst/>
          </a:prstGeom>
        </p:spPr>
        <p:txBody>
          <a:bodyPr wrap="none">
            <a:spAutoFit/>
          </a:bodyPr>
          <a:lstStyle/>
          <a:p>
            <a:pPr>
              <a:lnSpc>
                <a:spcPct val="115000"/>
              </a:lnSpc>
              <a:spcBef>
                <a:spcPts val="1500"/>
              </a:spcBef>
            </a:pPr>
            <a:r>
              <a:rPr lang="fr-FR" b="1" cap="all" spc="7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3-2 </a:t>
            </a:r>
            <a:r>
              <a:rPr lang="fr-FR" b="1" cap="all" spc="75"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Le niveau de glycémie initial influence-t-il le devenir </a:t>
            </a:r>
            <a:r>
              <a:rPr lang="fr-FR" b="1" cap="all" spc="7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des</a:t>
            </a:r>
            <a:r>
              <a:rPr lang="fr-FR" b="1" cap="all" spc="75"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TCG ?</a:t>
            </a:r>
            <a:endParaRPr lang="fr-FR" b="1" cap="all" spc="75" dirty="0">
              <a:solidFill>
                <a:srgbClr val="1F4D78"/>
              </a:solidFill>
              <a:latin typeface="Times New Roman" panose="02020603050405020304" pitchFamily="18" charset="0"/>
              <a:cs typeface="Times New Roman" panose="02020603050405020304" pitchFamily="18" charset="0"/>
            </a:endParaRPr>
          </a:p>
        </p:txBody>
      </p:sp>
      <p:graphicFrame>
        <p:nvGraphicFramePr>
          <p:cNvPr id="8" name="Tableau 7">
            <a:extLst>
              <a:ext uri="{FF2B5EF4-FFF2-40B4-BE49-F238E27FC236}">
                <a16:creationId xmlns:a16="http://schemas.microsoft.com/office/drawing/2014/main" id="{6866B531-318C-F047-A5AA-1DDF6DE0A9C0}"/>
              </a:ext>
            </a:extLst>
          </p:cNvPr>
          <p:cNvGraphicFramePr>
            <a:graphicFrameLocks noGrp="1"/>
          </p:cNvGraphicFramePr>
          <p:nvPr>
            <p:extLst>
              <p:ext uri="{D42A27DB-BD31-4B8C-83A1-F6EECF244321}">
                <p14:modId xmlns:p14="http://schemas.microsoft.com/office/powerpoint/2010/main" val="2938640710"/>
              </p:ext>
            </p:extLst>
          </p:nvPr>
        </p:nvGraphicFramePr>
        <p:xfrm>
          <a:off x="2032000" y="1455935"/>
          <a:ext cx="8128000" cy="640080"/>
        </p:xfrm>
        <a:graphic>
          <a:graphicData uri="http://schemas.openxmlformats.org/drawingml/2006/table">
            <a:tbl>
              <a:tblPr firstRow="1" bandRow="1">
                <a:tableStyleId>{74C1A8A3-306A-4EB7-A6B1-4F7E0EB9C5D6}</a:tableStyleId>
              </a:tblPr>
              <a:tblGrid>
                <a:gridCol w="8128000">
                  <a:extLst>
                    <a:ext uri="{9D8B030D-6E8A-4147-A177-3AD203B41FA5}">
                      <a16:colId xmlns:a16="http://schemas.microsoft.com/office/drawing/2014/main" val="850679573"/>
                    </a:ext>
                  </a:extLst>
                </a:gridCol>
              </a:tblGrid>
              <a:tr h="370840">
                <a:tc>
                  <a:txBody>
                    <a:bodyPr/>
                    <a:lstStyle/>
                    <a:p>
                      <a:pPr algn="ctr"/>
                      <a:r>
                        <a:rPr lang="fr-FR" sz="1800" kern="1200" dirty="0">
                          <a:effectLst/>
                          <a:latin typeface="Times New Roman" panose="02020603050405020304" pitchFamily="18" charset="0"/>
                          <a:cs typeface="Times New Roman" panose="02020603050405020304" pitchFamily="18" charset="0"/>
                        </a:rPr>
                        <a:t>Le niveau de glycémie au-delà duquel cette surmortalité apparait n’est pas unanimement établi</a:t>
                      </a:r>
                      <a:r>
                        <a:rPr lang="fr-FR" dirty="0">
                          <a:effectLst/>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72119380"/>
                  </a:ext>
                </a:extLst>
              </a:tr>
            </a:tbl>
          </a:graphicData>
        </a:graphic>
      </p:graphicFrame>
      <p:sp>
        <p:nvSpPr>
          <p:cNvPr id="9" name="Rectangle 8">
            <a:extLst>
              <a:ext uri="{FF2B5EF4-FFF2-40B4-BE49-F238E27FC236}">
                <a16:creationId xmlns:a16="http://schemas.microsoft.com/office/drawing/2014/main" id="{26321DC9-E05C-A44E-BFFD-1B44D447704C}"/>
              </a:ext>
            </a:extLst>
          </p:cNvPr>
          <p:cNvSpPr/>
          <p:nvPr/>
        </p:nvSpPr>
        <p:spPr>
          <a:xfrm>
            <a:off x="855023" y="2464511"/>
            <a:ext cx="10972800" cy="2950808"/>
          </a:xfrm>
          <a:prstGeom prst="rect">
            <a:avLst/>
          </a:prstGeom>
        </p:spPr>
        <p:txBody>
          <a:bodyPr wrap="square">
            <a:spAutoFit/>
          </a:bodyPr>
          <a:lstStyle/>
          <a:p>
            <a:pPr marL="285750" indent="-285750" algn="just">
              <a:lnSpc>
                <a:spcPct val="150000"/>
              </a:lnSpc>
              <a:buFont typeface="Wingdings" pitchFamily="2" charset="2"/>
              <a:buChar char="ü"/>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Grâce à l’utilisation des courbes ROC: </a:t>
            </a:r>
          </a:p>
          <a:p>
            <a:pPr marL="285750" indent="-285750" algn="just">
              <a:lnSpc>
                <a:spcPct val="150000"/>
              </a:lnSpc>
              <a:buFont typeface="Wingdings" pitchFamily="2" charset="2"/>
              <a:buChar char="§"/>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Xi Liu- </a:t>
            </a:r>
            <a:r>
              <a:rPr lang="fr-FR"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DeRyke</a:t>
            </a: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[14], avait déterminé le seuil de 1,60 g /L au-delà duquel une surmortalité est observée </a:t>
            </a:r>
          </a:p>
          <a:p>
            <a:pPr marL="285750" indent="-285750" algn="just">
              <a:lnSpc>
                <a:spcPct val="150000"/>
              </a:lnSpc>
              <a:buFont typeface="Wingdings" pitchFamily="2" charset="2"/>
              <a:buChar char="§"/>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Yang</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[85]</a:t>
            </a: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et </a:t>
            </a:r>
            <a:r>
              <a:rPr lang="fr-FR"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Jeremitsky E</a:t>
            </a:r>
            <a:r>
              <a:rPr lang="fr-FR"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[13]</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le niveau de glycémie qui était associé à une augmentation significative de la mortalité se situe au-delà de 1,70 g/L    </a:t>
            </a:r>
            <a:endParaRPr lang="fr-FR" dirty="0">
              <a:latin typeface="Times New Roman" panose="02020603050405020304" pitchFamily="18" charset="0"/>
              <a:cs typeface="Times New Roman" panose="02020603050405020304" pitchFamily="18" charset="0"/>
            </a:endParaRPr>
          </a:p>
          <a:p>
            <a:pPr marL="285750" indent="-285750" algn="just">
              <a:lnSpc>
                <a:spcPct val="150000"/>
              </a:lnSpc>
              <a:spcAft>
                <a:spcPts val="0"/>
              </a:spcAft>
              <a:buFont typeface="Wingdings" pitchFamily="2" charset="2"/>
              <a:buChar char="ü"/>
            </a:pPr>
            <a:r>
              <a:rPr lang="fr-F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La majorité des études</a:t>
            </a:r>
            <a:r>
              <a:rPr lang="fr-FR"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ont défini au préalable le seuil de glycémie ≥ à 2 g/l, pour définir l’HIS. Ils avaient tous retrouvé une association de ces niveaux de glycémies avec une augmentation de la mortalité ou un mauvais devenir neurologique ultérieur [15-18] [79] [125] </a:t>
            </a:r>
            <a:endParaRPr lang="fr-FR"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24547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631BDBD4-1554-E841-AB09-1D2878E91490}"/>
              </a:ext>
            </a:extLst>
          </p:cNvPr>
          <p:cNvGraphicFramePr>
            <a:graphicFrameLocks noGrp="1"/>
          </p:cNvGraphicFramePr>
          <p:nvPr>
            <p:extLst>
              <p:ext uri="{D42A27DB-BD31-4B8C-83A1-F6EECF244321}">
                <p14:modId xmlns:p14="http://schemas.microsoft.com/office/powerpoint/2010/main" val="1788885610"/>
              </p:ext>
            </p:extLst>
          </p:nvPr>
        </p:nvGraphicFramePr>
        <p:xfrm>
          <a:off x="2032000" y="1337186"/>
          <a:ext cx="8128000" cy="773621"/>
        </p:xfrm>
        <a:graphic>
          <a:graphicData uri="http://schemas.openxmlformats.org/drawingml/2006/table">
            <a:tbl>
              <a:tblPr firstRow="1" bandRow="1">
                <a:tableStyleId>{74C1A8A3-306A-4EB7-A6B1-4F7E0EB9C5D6}</a:tableStyleId>
              </a:tblPr>
              <a:tblGrid>
                <a:gridCol w="8128000">
                  <a:extLst>
                    <a:ext uri="{9D8B030D-6E8A-4147-A177-3AD203B41FA5}">
                      <a16:colId xmlns:a16="http://schemas.microsoft.com/office/drawing/2014/main" val="2835250400"/>
                    </a:ext>
                  </a:extLst>
                </a:gridCol>
              </a:tblGrid>
              <a:tr h="370840">
                <a:tc>
                  <a:txBody>
                    <a:bodyPr/>
                    <a:lstStyle/>
                    <a:p>
                      <a:pPr algn="ctr">
                        <a:lnSpc>
                          <a:spcPct val="150000"/>
                        </a:lnSpc>
                        <a:spcAft>
                          <a:spcPts val="0"/>
                        </a:spcAft>
                      </a:pPr>
                      <a:r>
                        <a:rPr lang="fr-FR" sz="1800" dirty="0">
                          <a:effectLst/>
                          <a:latin typeface="Times New Roman" panose="02020603050405020304" pitchFamily="18" charset="0"/>
                          <a:cs typeface="Times New Roman" panose="02020603050405020304" pitchFamily="18" charset="0"/>
                        </a:rPr>
                        <a:t>Pour notre travail: une hyperglycémie initiale ≥ 2.00 g/l est un facteur de surmortalité du TCG</a:t>
                      </a:r>
                    </a:p>
                  </a:txBody>
                  <a:tcPr marL="68580" marR="68580" marT="0" marB="0"/>
                </a:tc>
                <a:extLst>
                  <a:ext uri="{0D108BD9-81ED-4DB2-BD59-A6C34878D82A}">
                    <a16:rowId xmlns:a16="http://schemas.microsoft.com/office/drawing/2014/main" val="2643316240"/>
                  </a:ext>
                </a:extLst>
              </a:tr>
            </a:tbl>
          </a:graphicData>
        </a:graphic>
      </p:graphicFrame>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3D8DC9F3-3D35-214E-B030-CD4296FAAB74}"/>
                  </a:ext>
                </a:extLst>
              </p:cNvPr>
              <p:cNvSpPr/>
              <p:nvPr/>
            </p:nvSpPr>
            <p:spPr>
              <a:xfrm>
                <a:off x="1219199" y="2351899"/>
                <a:ext cx="9919855" cy="3781805"/>
              </a:xfrm>
              <a:prstGeom prst="rect">
                <a:avLst/>
              </a:prstGeom>
            </p:spPr>
            <p:txBody>
              <a:bodyPr wrap="square">
                <a:spAutoFit/>
              </a:bodyPr>
              <a:lstStyle/>
              <a:p>
                <a:pPr marL="285750" indent="-285750" algn="just">
                  <a:lnSpc>
                    <a:spcPct val="150000"/>
                  </a:lnSpc>
                  <a:spcAft>
                    <a:spcPts val="0"/>
                  </a:spcAft>
                  <a:buFont typeface="Wingdings" pitchFamily="2" charset="2"/>
                  <a:buChar char="ü"/>
                </a:pPr>
                <a:r>
                  <a:rPr lang="fr-FR" b="1" dirty="0">
                    <a:solidFill>
                      <a:srgbClr val="0070C0"/>
                    </a:solidFill>
                    <a:latin typeface="Times New Roman" panose="02020603050405020304" pitchFamily="18" charset="0"/>
                    <a:ea typeface="Calibri" panose="020F0502020204030204" pitchFamily="34" charset="0"/>
                  </a:rPr>
                  <a:t>Notre travail: </a:t>
                </a:r>
                <a:r>
                  <a:rPr lang="fr-FR" dirty="0">
                    <a:latin typeface="Times New Roman" panose="02020603050405020304" pitchFamily="18" charset="0"/>
                    <a:ea typeface="Calibri" panose="020F0502020204030204" pitchFamily="34" charset="0"/>
                  </a:rPr>
                  <a:t>nous avons fixé arbitrairement 2 niveaux d’hyperglycémie:</a:t>
                </a:r>
              </a:p>
              <a:p>
                <a:pPr algn="just">
                  <a:lnSpc>
                    <a:spcPct val="150000"/>
                  </a:lnSpc>
                  <a:spcAft>
                    <a:spcPts val="0"/>
                  </a:spcAft>
                </a:pPr>
                <a:r>
                  <a:rPr lang="fr-FR" b="1" dirty="0">
                    <a:solidFill>
                      <a:schemeClr val="tx1"/>
                    </a:solidFill>
                    <a:latin typeface="Times New Roman" panose="02020603050405020304" pitchFamily="18" charset="0"/>
                    <a:ea typeface="Calibri" panose="020F0502020204030204" pitchFamily="34" charset="0"/>
                  </a:rPr>
                  <a:t>HIS sévère : </a:t>
                </a:r>
                <a:r>
                  <a:rPr lang="fr-FR" dirty="0">
                    <a:solidFill>
                      <a:schemeClr val="tx1"/>
                    </a:solidFill>
                    <a:latin typeface="Times New Roman" panose="02020603050405020304" pitchFamily="18" charset="0"/>
                    <a:ea typeface="Calibri" panose="020F0502020204030204" pitchFamily="34" charset="0"/>
                  </a:rPr>
                  <a:t>glycémie </a:t>
                </a:r>
                <a14:m>
                  <m:oMath xmlns:m="http://schemas.openxmlformats.org/officeDocument/2006/math">
                    <m:r>
                      <a:rPr lang="fr-FR" b="0" i="1" smtClean="0">
                        <a:solidFill>
                          <a:schemeClr val="tx1"/>
                        </a:solidFill>
                        <a:latin typeface="Cambria Math" panose="02040503050406030204" pitchFamily="18" charset="0"/>
                        <a:ea typeface="Cambria Math" panose="02040503050406030204" pitchFamily="18" charset="0"/>
                      </a:rPr>
                      <m:t>≥</m:t>
                    </m:r>
                  </m:oMath>
                </a14:m>
                <a:r>
                  <a:rPr lang="fr-FR" dirty="0">
                    <a:solidFill>
                      <a:schemeClr val="tx1"/>
                    </a:solidFill>
                    <a:latin typeface="Times New Roman" panose="02020603050405020304" pitchFamily="18" charset="0"/>
                    <a:ea typeface="Calibri" panose="020F0502020204030204" pitchFamily="34" charset="0"/>
                  </a:rPr>
                  <a:t>2 g/l</a:t>
                </a:r>
              </a:p>
              <a:p>
                <a:pPr algn="just">
                  <a:lnSpc>
                    <a:spcPct val="150000"/>
                  </a:lnSpc>
                  <a:spcAft>
                    <a:spcPts val="0"/>
                  </a:spcAft>
                </a:pPr>
                <a:r>
                  <a:rPr lang="fr-FR" b="1" dirty="0">
                    <a:solidFill>
                      <a:schemeClr val="tx1"/>
                    </a:solidFill>
                    <a:latin typeface="Times New Roman" panose="02020603050405020304" pitchFamily="18" charset="0"/>
                    <a:ea typeface="Calibri" panose="020F0502020204030204" pitchFamily="34" charset="0"/>
                  </a:rPr>
                  <a:t>HIS modérée:</a:t>
                </a:r>
                <a:r>
                  <a:rPr lang="fr-FR" dirty="0">
                    <a:solidFill>
                      <a:schemeClr val="tx1"/>
                    </a:solidFill>
                    <a:latin typeface="Times New Roman" panose="02020603050405020304" pitchFamily="18" charset="0"/>
                    <a:ea typeface="Calibri" panose="020F0502020204030204" pitchFamily="34" charset="0"/>
                  </a:rPr>
                  <a:t>1,26 </a:t>
                </a:r>
                <a14:m>
                  <m:oMath xmlns:m="http://schemas.openxmlformats.org/officeDocument/2006/math">
                    <m:r>
                      <a:rPr lang="fr-FR" b="0" i="1" smtClean="0">
                        <a:solidFill>
                          <a:schemeClr val="tx1"/>
                        </a:solidFill>
                        <a:latin typeface="Cambria Math" panose="02040503050406030204" pitchFamily="18" charset="0"/>
                        <a:ea typeface="Cambria Math" panose="02040503050406030204" pitchFamily="18" charset="0"/>
                      </a:rPr>
                      <m:t>≤</m:t>
                    </m:r>
                  </m:oMath>
                </a14:m>
                <a:r>
                  <a:rPr lang="fr-FR" dirty="0">
                    <a:solidFill>
                      <a:schemeClr val="tx1"/>
                    </a:solidFill>
                    <a:latin typeface="Times New Roman" panose="02020603050405020304" pitchFamily="18" charset="0"/>
                    <a:ea typeface="Calibri" panose="020F0502020204030204" pitchFamily="34" charset="0"/>
                  </a:rPr>
                  <a:t> glycémie &lt; 2 g/l</a:t>
                </a:r>
              </a:p>
              <a:p>
                <a:pPr algn="just">
                  <a:lnSpc>
                    <a:spcPct val="150000"/>
                  </a:lnSpc>
                  <a:spcAft>
                    <a:spcPts val="0"/>
                  </a:spcAft>
                </a:pPr>
                <a:r>
                  <a:rPr lang="fr-FR" b="1" dirty="0">
                    <a:solidFill>
                      <a:srgbClr val="0070C0"/>
                    </a:solidFill>
                    <a:latin typeface="Times New Roman" panose="02020603050405020304" pitchFamily="18" charset="0"/>
                    <a:ea typeface="Calibri" panose="020F0502020204030204" pitchFamily="34" charset="0"/>
                  </a:rPr>
                  <a:t>En analyse univariée: </a:t>
                </a:r>
              </a:p>
              <a:p>
                <a:pPr marL="285750" indent="-285750" algn="just">
                  <a:lnSpc>
                    <a:spcPct val="150000"/>
                  </a:lnSpc>
                  <a:spcAft>
                    <a:spcPts val="0"/>
                  </a:spcAft>
                  <a:buFont typeface="Wingdings" pitchFamily="2" charset="2"/>
                  <a:buChar char="§"/>
                </a:pPr>
                <a:r>
                  <a:rPr lang="fr-FR" dirty="0">
                    <a:latin typeface="Times New Roman" panose="02020603050405020304" pitchFamily="18" charset="0"/>
                    <a:ea typeface="Calibri" panose="020F0502020204030204" pitchFamily="34" charset="0"/>
                  </a:rPr>
                  <a:t>Mortalité chez le groupe </a:t>
                </a:r>
                <a:r>
                  <a:rPr lang="fr-FR" dirty="0">
                    <a:solidFill>
                      <a:srgbClr val="000000"/>
                    </a:solidFill>
                    <a:latin typeface="Times New Roman" panose="02020603050405020304" pitchFamily="18" charset="0"/>
                    <a:ea typeface="Calibri" panose="020F0502020204030204" pitchFamily="34" charset="0"/>
                  </a:rPr>
                  <a:t>HIS </a:t>
                </a:r>
                <a14:m>
                  <m:oMath xmlns:m="http://schemas.openxmlformats.org/officeDocument/2006/math">
                    <m:r>
                      <a:rPr lang="fr-FR" b="1" i="1" smtClean="0">
                        <a:solidFill>
                          <a:srgbClr val="000000"/>
                        </a:solidFill>
                        <a:latin typeface="Cambria Math" panose="02040503050406030204" pitchFamily="18" charset="0"/>
                        <a:ea typeface="Cambria Math" panose="02040503050406030204" pitchFamily="18" charset="0"/>
                      </a:rPr>
                      <m:t>≥</m:t>
                    </m:r>
                  </m:oMath>
                </a14:m>
                <a:r>
                  <a:rPr lang="fr-FR" dirty="0">
                    <a:solidFill>
                      <a:srgbClr val="000000"/>
                    </a:solidFill>
                    <a:latin typeface="Times New Roman" panose="02020603050405020304" pitchFamily="18" charset="0"/>
                    <a:ea typeface="Calibri" panose="020F0502020204030204" pitchFamily="34" charset="0"/>
                  </a:rPr>
                  <a:t>2 g/l était significativement plus importante que chez le groupe HIS modérée (entre 1,26 et 1,99 g/l), respectivement 23(92%) vs 34(68%): RR=1.35; IC95% 1,1-1,7; p=0.02)</a:t>
                </a:r>
              </a:p>
              <a:p>
                <a:pPr marL="285750" indent="-285750" algn="just">
                  <a:lnSpc>
                    <a:spcPct val="150000"/>
                  </a:lnSpc>
                  <a:spcAft>
                    <a:spcPts val="0"/>
                  </a:spcAft>
                  <a:buFont typeface="Wingdings" pitchFamily="2" charset="2"/>
                  <a:buChar char="§"/>
                </a:pPr>
                <a:r>
                  <a:rPr lang="fr-FR" dirty="0">
                    <a:solidFill>
                      <a:srgbClr val="000000"/>
                    </a:solidFill>
                    <a:latin typeface="Times New Roman" panose="02020603050405020304" pitchFamily="18" charset="0"/>
                    <a:ea typeface="Calibri" panose="020F0502020204030204" pitchFamily="34" charset="0"/>
                  </a:rPr>
                  <a:t>En régression logistique, l’HIS au-delà de 2.00 g/l était aussi un facteur prédictif de surmortalité (OR=5.41; IC95% 1,14-25,8; p=0.03)</a:t>
                </a:r>
                <a:endParaRPr lang="fr-FR" dirty="0">
                  <a:effectLst/>
                </a:endParaRPr>
              </a:p>
            </p:txBody>
          </p:sp>
        </mc:Choice>
        <mc:Fallback xmlns="">
          <p:sp>
            <p:nvSpPr>
              <p:cNvPr id="4" name="Rectangle 3">
                <a:extLst>
                  <a:ext uri="{FF2B5EF4-FFF2-40B4-BE49-F238E27FC236}">
                    <a16:creationId xmlns:a16="http://schemas.microsoft.com/office/drawing/2014/main" id="{3D8DC9F3-3D35-214E-B030-CD4296FAAB74}"/>
                  </a:ext>
                </a:extLst>
              </p:cNvPr>
              <p:cNvSpPr>
                <a:spLocks noRot="1" noChangeAspect="1" noMove="1" noResize="1" noEditPoints="1" noAdjustHandles="1" noChangeArrowheads="1" noChangeShapeType="1" noTextEdit="1"/>
              </p:cNvSpPr>
              <p:nvPr/>
            </p:nvSpPr>
            <p:spPr>
              <a:xfrm>
                <a:off x="1219199" y="2351899"/>
                <a:ext cx="9919855" cy="3781805"/>
              </a:xfrm>
              <a:prstGeom prst="rect">
                <a:avLst/>
              </a:prstGeom>
              <a:blipFill>
                <a:blip r:embed="rId2"/>
                <a:stretch>
                  <a:fillRect l="-512" r="-512" b="-1672"/>
                </a:stretch>
              </a:blipFill>
            </p:spPr>
            <p:txBody>
              <a:bodyPr/>
              <a:lstStyle/>
              <a:p>
                <a:r>
                  <a:rPr lang="fr-FR">
                    <a:noFill/>
                  </a:rPr>
                  <a:t> </a:t>
                </a:r>
              </a:p>
            </p:txBody>
          </p:sp>
        </mc:Fallback>
      </mc:AlternateContent>
      <p:sp>
        <p:nvSpPr>
          <p:cNvPr id="5" name="Titre 1">
            <a:extLst>
              <a:ext uri="{FF2B5EF4-FFF2-40B4-BE49-F238E27FC236}">
                <a16:creationId xmlns:a16="http://schemas.microsoft.com/office/drawing/2014/main" id="{4A4DD31F-0B93-A94D-88CF-01161DA95DA9}"/>
              </a:ext>
            </a:extLst>
          </p:cNvPr>
          <p:cNvSpPr>
            <a:spLocks noGrp="1"/>
          </p:cNvSpPr>
          <p:nvPr>
            <p:ph type="title"/>
          </p:nvPr>
        </p:nvSpPr>
        <p:spPr>
          <a:xfrm>
            <a:off x="1009403" y="115783"/>
            <a:ext cx="10438410" cy="549234"/>
          </a:xfrm>
        </p:spPr>
        <p:txBody>
          <a:bodyPr>
            <a:normAutofit fontScale="90000"/>
          </a:bodyPr>
          <a:lstStyle/>
          <a:p>
            <a:r>
              <a:rPr lang="fr-FR" sz="3100" b="1" cap="all" dirty="0">
                <a:solidFill>
                  <a:srgbClr val="FF0000"/>
                </a:solidFill>
                <a:latin typeface="Times New Roman" panose="02020603050405020304" pitchFamily="18" charset="0"/>
                <a:cs typeface="Times New Roman" panose="02020603050405020304" pitchFamily="18" charset="0"/>
              </a:rPr>
              <a:t>II- Hyperglycémie de stress et pronostic du TCG</a:t>
            </a:r>
            <a:br>
              <a:rPr lang="fr-FR" b="1" cap="all" dirty="0"/>
            </a:br>
            <a:endParaRPr lang="fr-FR" dirty="0"/>
          </a:p>
        </p:txBody>
      </p:sp>
      <p:sp>
        <p:nvSpPr>
          <p:cNvPr id="6" name="ZoneTexte 5">
            <a:extLst>
              <a:ext uri="{FF2B5EF4-FFF2-40B4-BE49-F238E27FC236}">
                <a16:creationId xmlns:a16="http://schemas.microsoft.com/office/drawing/2014/main" id="{9A7AAC65-96B3-B744-AFA9-245C862329E7}"/>
              </a:ext>
            </a:extLst>
          </p:cNvPr>
          <p:cNvSpPr txBox="1"/>
          <p:nvPr/>
        </p:nvSpPr>
        <p:spPr>
          <a:xfrm>
            <a:off x="1068780" y="510639"/>
            <a:ext cx="3310715" cy="400110"/>
          </a:xfrm>
          <a:prstGeom prst="rect">
            <a:avLst/>
          </a:prstGeom>
          <a:noFill/>
        </p:spPr>
        <p:txBody>
          <a:bodyPr wrap="none" rtlCol="0">
            <a:spAutoFit/>
          </a:bodyPr>
          <a:lstStyle/>
          <a:p>
            <a:r>
              <a:rPr lang="fr-FR" sz="2000" b="1" dirty="0">
                <a:solidFill>
                  <a:srgbClr val="FF0000"/>
                </a:solidFill>
                <a:latin typeface="Times New Roman" panose="02020603050405020304" pitchFamily="18" charset="0"/>
                <a:cs typeface="Times New Roman" panose="02020603050405020304" pitchFamily="18" charset="0"/>
              </a:rPr>
              <a:t>3- Rôle pronostique de l’HIS</a:t>
            </a:r>
          </a:p>
        </p:txBody>
      </p:sp>
      <p:sp>
        <p:nvSpPr>
          <p:cNvPr id="7" name="Rectangle 6">
            <a:extLst>
              <a:ext uri="{FF2B5EF4-FFF2-40B4-BE49-F238E27FC236}">
                <a16:creationId xmlns:a16="http://schemas.microsoft.com/office/drawing/2014/main" id="{806FF6AC-11FE-3D4E-83D5-3BF851A5933A}"/>
              </a:ext>
            </a:extLst>
          </p:cNvPr>
          <p:cNvSpPr/>
          <p:nvPr/>
        </p:nvSpPr>
        <p:spPr>
          <a:xfrm>
            <a:off x="1072556" y="917237"/>
            <a:ext cx="9798003" cy="385298"/>
          </a:xfrm>
          <a:prstGeom prst="rect">
            <a:avLst/>
          </a:prstGeom>
        </p:spPr>
        <p:txBody>
          <a:bodyPr wrap="none">
            <a:spAutoFit/>
          </a:bodyPr>
          <a:lstStyle/>
          <a:p>
            <a:pPr>
              <a:lnSpc>
                <a:spcPct val="115000"/>
              </a:lnSpc>
              <a:spcBef>
                <a:spcPts val="1500"/>
              </a:spcBef>
            </a:pPr>
            <a:r>
              <a:rPr lang="fr-FR" b="1" cap="all" spc="7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3-2 </a:t>
            </a:r>
            <a:r>
              <a:rPr lang="fr-FR" b="1" cap="all" spc="75"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Le niveau de glycémie initial influence-t-il le devenir </a:t>
            </a:r>
            <a:r>
              <a:rPr lang="fr-FR" b="1" cap="all" spc="7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des</a:t>
            </a:r>
            <a:r>
              <a:rPr lang="fr-FR" b="1" cap="all" spc="75"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TCG ?</a:t>
            </a:r>
            <a:endParaRPr lang="fr-FR" b="1" cap="all" spc="75" dirty="0">
              <a:solidFill>
                <a:srgbClr val="1F4D7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79750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92E21E-82E1-6445-9C5F-C8AD9E848123}"/>
              </a:ext>
            </a:extLst>
          </p:cNvPr>
          <p:cNvSpPr/>
          <p:nvPr/>
        </p:nvSpPr>
        <p:spPr>
          <a:xfrm>
            <a:off x="1068779" y="2245435"/>
            <a:ext cx="10913424" cy="3412473"/>
          </a:xfrm>
          <a:prstGeom prst="rect">
            <a:avLst/>
          </a:prstGeom>
        </p:spPr>
        <p:txBody>
          <a:bodyPr wrap="square">
            <a:spAutoFit/>
          </a:bodyPr>
          <a:lstStyle/>
          <a:p>
            <a:pPr marL="285750" indent="-285750" algn="just">
              <a:lnSpc>
                <a:spcPct val="150000"/>
              </a:lnSpc>
              <a:spcAft>
                <a:spcPts val="0"/>
              </a:spcAft>
              <a:buFont typeface="Wingdings" pitchFamily="2" charset="2"/>
              <a:buChar char="ü"/>
            </a:pPr>
            <a:r>
              <a:rPr lang="fr-FR" sz="2000" b="1" dirty="0">
                <a:solidFill>
                  <a:srgbClr val="0070C0"/>
                </a:solidFill>
                <a:latin typeface="Times New Roman" panose="02020603050405020304" pitchFamily="18" charset="0"/>
                <a:ea typeface="Calibri" panose="020F0502020204030204" pitchFamily="34" charset="0"/>
              </a:rPr>
              <a:t>Rôle pronostique des chiffres d’hyperglycémies modérées (1,26-2 g/l) </a:t>
            </a:r>
          </a:p>
          <a:p>
            <a:pPr algn="just">
              <a:lnSpc>
                <a:spcPct val="150000"/>
              </a:lnSpc>
              <a:spcAft>
                <a:spcPts val="0"/>
              </a:spcAft>
            </a:pPr>
            <a:r>
              <a:rPr lang="fr-FR" dirty="0">
                <a:solidFill>
                  <a:srgbClr val="000000"/>
                </a:solidFill>
                <a:latin typeface="Times New Roman" panose="02020603050405020304" pitchFamily="18" charset="0"/>
                <a:ea typeface="Calibri" panose="020F0502020204030204" pitchFamily="34" charset="0"/>
              </a:rPr>
              <a:t>Des chiffres d’hyperglycémies modérées (entre 1.26 et 1.99 g/l), étaient significativement protecteur chez le TCG (RR=0.74 ; IC 95% 0.59 – 0.92 ; p =0.02).</a:t>
            </a:r>
            <a:endParaRPr lang="fr-FR" dirty="0"/>
          </a:p>
          <a:p>
            <a:pPr algn="just">
              <a:lnSpc>
                <a:spcPct val="150000"/>
              </a:lnSpc>
              <a:spcAft>
                <a:spcPts val="0"/>
              </a:spcAft>
            </a:pPr>
            <a:r>
              <a:rPr lang="fr-FR" b="1" dirty="0">
                <a:solidFill>
                  <a:srgbClr val="00B050"/>
                </a:solidFill>
                <a:latin typeface="Times New Roman" panose="02020603050405020304" pitchFamily="18" charset="0"/>
                <a:ea typeface="Calibri" panose="020F0502020204030204" pitchFamily="34" charset="0"/>
              </a:rPr>
              <a:t>Commentaire:</a:t>
            </a:r>
            <a:r>
              <a:rPr lang="fr-FR" dirty="0">
                <a:solidFill>
                  <a:srgbClr val="141314"/>
                </a:solidFill>
                <a:latin typeface="Times New Roman" panose="02020603050405020304" pitchFamily="18" charset="0"/>
                <a:ea typeface="Calibri" panose="020F0502020204030204" pitchFamily="34" charset="0"/>
              </a:rPr>
              <a:t> </a:t>
            </a:r>
          </a:p>
          <a:p>
            <a:pPr marL="285750" indent="-285750" algn="just">
              <a:lnSpc>
                <a:spcPct val="150000"/>
              </a:lnSpc>
              <a:spcAft>
                <a:spcPts val="0"/>
              </a:spcAft>
              <a:buFont typeface="Wingdings" pitchFamily="2" charset="2"/>
              <a:buChar char="§"/>
            </a:pPr>
            <a:r>
              <a:rPr lang="fr-FR" dirty="0">
                <a:solidFill>
                  <a:srgbClr val="141314"/>
                </a:solidFill>
                <a:latin typeface="Times New Roman" panose="02020603050405020304" pitchFamily="18" charset="0"/>
                <a:ea typeface="Calibri" panose="020F0502020204030204" pitchFamily="34" charset="0"/>
              </a:rPr>
              <a:t>Intérêt d’un apport cérébral optimal en glucose pour maintenir actives les fonctions </a:t>
            </a:r>
            <a:r>
              <a:rPr lang="fr-FR" dirty="0" err="1">
                <a:solidFill>
                  <a:srgbClr val="141314"/>
                </a:solidFill>
                <a:latin typeface="Times New Roman" panose="02020603050405020304" pitchFamily="18" charset="0"/>
                <a:ea typeface="Calibri" panose="020F0502020204030204" pitchFamily="34" charset="0"/>
              </a:rPr>
              <a:t>astrocytaires</a:t>
            </a:r>
            <a:r>
              <a:rPr lang="fr-FR" dirty="0">
                <a:solidFill>
                  <a:srgbClr val="141314"/>
                </a:solidFill>
                <a:latin typeface="Times New Roman" panose="02020603050405020304" pitchFamily="18" charset="0"/>
                <a:ea typeface="Calibri" panose="020F0502020204030204" pitchFamily="34" charset="0"/>
              </a:rPr>
              <a:t> de neutralisation de l’excès de glutamate excitateurs. </a:t>
            </a:r>
          </a:p>
          <a:p>
            <a:pPr marL="285750" indent="-285750" algn="just">
              <a:lnSpc>
                <a:spcPct val="150000"/>
              </a:lnSpc>
              <a:spcAft>
                <a:spcPts val="0"/>
              </a:spcAft>
              <a:buFont typeface="Wingdings" pitchFamily="2" charset="2"/>
              <a:buChar char="§"/>
            </a:pPr>
            <a:r>
              <a:rPr lang="fr-FR" dirty="0">
                <a:solidFill>
                  <a:srgbClr val="141314"/>
                </a:solidFill>
                <a:latin typeface="Times New Roman" panose="02020603050405020304" pitchFamily="18" charset="0"/>
                <a:ea typeface="Calibri" panose="020F0502020204030204" pitchFamily="34" charset="0"/>
              </a:rPr>
              <a:t>La question qui reste posée est de savoir avec précision la fourchette de glycémie indispensable au maintien d’une activité régulatrice optimale des astrocytes, sans engendrer une amplification des phénomènes lésionnels?</a:t>
            </a:r>
            <a:endParaRPr lang="fr-FR" dirty="0">
              <a:effectLst/>
            </a:endParaRPr>
          </a:p>
        </p:txBody>
      </p:sp>
      <p:sp>
        <p:nvSpPr>
          <p:cNvPr id="4" name="Titre 1">
            <a:extLst>
              <a:ext uri="{FF2B5EF4-FFF2-40B4-BE49-F238E27FC236}">
                <a16:creationId xmlns:a16="http://schemas.microsoft.com/office/drawing/2014/main" id="{790E791D-C98D-BA48-86E1-4D5B08385B52}"/>
              </a:ext>
            </a:extLst>
          </p:cNvPr>
          <p:cNvSpPr>
            <a:spLocks noGrp="1"/>
          </p:cNvSpPr>
          <p:nvPr>
            <p:ph type="title"/>
          </p:nvPr>
        </p:nvSpPr>
        <p:spPr>
          <a:xfrm>
            <a:off x="1009403" y="115783"/>
            <a:ext cx="10438410" cy="549234"/>
          </a:xfrm>
        </p:spPr>
        <p:txBody>
          <a:bodyPr>
            <a:normAutofit fontScale="90000"/>
          </a:bodyPr>
          <a:lstStyle/>
          <a:p>
            <a:r>
              <a:rPr lang="fr-FR" sz="3100" b="1" cap="all" dirty="0">
                <a:solidFill>
                  <a:srgbClr val="FF0000"/>
                </a:solidFill>
                <a:latin typeface="Times New Roman" panose="02020603050405020304" pitchFamily="18" charset="0"/>
                <a:cs typeface="Times New Roman" panose="02020603050405020304" pitchFamily="18" charset="0"/>
              </a:rPr>
              <a:t>II- Hyperglycémie de stress et pronostic du TCG</a:t>
            </a:r>
            <a:br>
              <a:rPr lang="fr-FR" b="1" cap="all" dirty="0"/>
            </a:br>
            <a:endParaRPr lang="fr-FR" dirty="0"/>
          </a:p>
        </p:txBody>
      </p:sp>
      <p:sp>
        <p:nvSpPr>
          <p:cNvPr id="5" name="ZoneTexte 4">
            <a:extLst>
              <a:ext uri="{FF2B5EF4-FFF2-40B4-BE49-F238E27FC236}">
                <a16:creationId xmlns:a16="http://schemas.microsoft.com/office/drawing/2014/main" id="{9731D565-C186-8C4B-92B3-29D89678C114}"/>
              </a:ext>
            </a:extLst>
          </p:cNvPr>
          <p:cNvSpPr txBox="1"/>
          <p:nvPr/>
        </p:nvSpPr>
        <p:spPr>
          <a:xfrm>
            <a:off x="1068780" y="510639"/>
            <a:ext cx="3310715" cy="400110"/>
          </a:xfrm>
          <a:prstGeom prst="rect">
            <a:avLst/>
          </a:prstGeom>
          <a:noFill/>
        </p:spPr>
        <p:txBody>
          <a:bodyPr wrap="none" rtlCol="0">
            <a:spAutoFit/>
          </a:bodyPr>
          <a:lstStyle/>
          <a:p>
            <a:r>
              <a:rPr lang="fr-FR" sz="2000" b="1" dirty="0">
                <a:solidFill>
                  <a:srgbClr val="FF0000"/>
                </a:solidFill>
                <a:latin typeface="Times New Roman" panose="02020603050405020304" pitchFamily="18" charset="0"/>
                <a:cs typeface="Times New Roman" panose="02020603050405020304" pitchFamily="18" charset="0"/>
              </a:rPr>
              <a:t>3- Rôle pronostique de l’HIS</a:t>
            </a:r>
          </a:p>
        </p:txBody>
      </p:sp>
      <p:sp>
        <p:nvSpPr>
          <p:cNvPr id="6" name="Rectangle 5">
            <a:extLst>
              <a:ext uri="{FF2B5EF4-FFF2-40B4-BE49-F238E27FC236}">
                <a16:creationId xmlns:a16="http://schemas.microsoft.com/office/drawing/2014/main" id="{6B13BEF7-98AD-A841-9721-DEA84038A061}"/>
              </a:ext>
            </a:extLst>
          </p:cNvPr>
          <p:cNvSpPr/>
          <p:nvPr/>
        </p:nvSpPr>
        <p:spPr>
          <a:xfrm>
            <a:off x="1072556" y="917237"/>
            <a:ext cx="9798003" cy="385298"/>
          </a:xfrm>
          <a:prstGeom prst="rect">
            <a:avLst/>
          </a:prstGeom>
        </p:spPr>
        <p:txBody>
          <a:bodyPr wrap="none">
            <a:spAutoFit/>
          </a:bodyPr>
          <a:lstStyle/>
          <a:p>
            <a:pPr>
              <a:lnSpc>
                <a:spcPct val="115000"/>
              </a:lnSpc>
              <a:spcBef>
                <a:spcPts val="1500"/>
              </a:spcBef>
            </a:pPr>
            <a:r>
              <a:rPr lang="fr-FR" b="1" cap="all" spc="7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3-2 </a:t>
            </a:r>
            <a:r>
              <a:rPr lang="fr-FR" b="1" cap="all" spc="75"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Le niveau de glycémie initial influence-t-il le devenir </a:t>
            </a:r>
            <a:r>
              <a:rPr lang="fr-FR" b="1" cap="all" spc="75"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des</a:t>
            </a:r>
            <a:r>
              <a:rPr lang="fr-FR" b="1" cap="all" spc="75"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TCG ?</a:t>
            </a:r>
            <a:endParaRPr lang="fr-FR" b="1" cap="all" spc="75" dirty="0">
              <a:solidFill>
                <a:srgbClr val="1F4D78"/>
              </a:solidFill>
              <a:latin typeface="Times New Roman" panose="02020603050405020304" pitchFamily="18" charset="0"/>
              <a:cs typeface="Times New Roman" panose="02020603050405020304" pitchFamily="18" charset="0"/>
            </a:endParaRPr>
          </a:p>
        </p:txBody>
      </p:sp>
      <p:graphicFrame>
        <p:nvGraphicFramePr>
          <p:cNvPr id="7" name="Tableau 6">
            <a:extLst>
              <a:ext uri="{FF2B5EF4-FFF2-40B4-BE49-F238E27FC236}">
                <a16:creationId xmlns:a16="http://schemas.microsoft.com/office/drawing/2014/main" id="{86033F00-BA1A-9F40-83CB-2F66DE1243F6}"/>
              </a:ext>
            </a:extLst>
          </p:cNvPr>
          <p:cNvGraphicFramePr>
            <a:graphicFrameLocks noGrp="1"/>
          </p:cNvGraphicFramePr>
          <p:nvPr>
            <p:extLst>
              <p:ext uri="{D42A27DB-BD31-4B8C-83A1-F6EECF244321}">
                <p14:modId xmlns:p14="http://schemas.microsoft.com/office/powerpoint/2010/main" val="2269491280"/>
              </p:ext>
            </p:extLst>
          </p:nvPr>
        </p:nvGraphicFramePr>
        <p:xfrm>
          <a:off x="1104404" y="1586558"/>
          <a:ext cx="9881129" cy="370840"/>
        </p:xfrm>
        <a:graphic>
          <a:graphicData uri="http://schemas.openxmlformats.org/drawingml/2006/table">
            <a:tbl>
              <a:tblPr firstRow="1" bandRow="1">
                <a:tableStyleId>{74C1A8A3-306A-4EB7-A6B1-4F7E0EB9C5D6}</a:tableStyleId>
              </a:tblPr>
              <a:tblGrid>
                <a:gridCol w="9881129">
                  <a:extLst>
                    <a:ext uri="{9D8B030D-6E8A-4147-A177-3AD203B41FA5}">
                      <a16:colId xmlns:a16="http://schemas.microsoft.com/office/drawing/2014/main" val="3133966460"/>
                    </a:ext>
                  </a:extLst>
                </a:gridCol>
              </a:tblGrid>
              <a:tr h="370840">
                <a:tc>
                  <a:txBody>
                    <a:bodyPr/>
                    <a:lstStyle/>
                    <a:p>
                      <a:pPr algn="ctr">
                        <a:lnSpc>
                          <a:spcPct val="150000"/>
                        </a:lnSpc>
                        <a:spcAft>
                          <a:spcPts val="0"/>
                        </a:spcAft>
                      </a:pPr>
                      <a:r>
                        <a:rPr lang="fr-FR" sz="1600" dirty="0">
                          <a:effectLst/>
                          <a:latin typeface="Times New Roman" panose="02020603050405020304" pitchFamily="18" charset="0"/>
                          <a:cs typeface="Times New Roman" panose="02020603050405020304" pitchFamily="18" charset="0"/>
                        </a:rPr>
                        <a:t>Des chiffres de glycémies modérément élevés ont un effet protecteur statistiquement significatif lors du TCG ?</a:t>
                      </a:r>
                      <a:endParaRPr lang="fr-FR" sz="14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32153517"/>
                  </a:ext>
                </a:extLst>
              </a:tr>
            </a:tbl>
          </a:graphicData>
        </a:graphic>
      </p:graphicFrame>
    </p:spTree>
    <p:extLst>
      <p:ext uri="{BB962C8B-B14F-4D97-AF65-F5344CB8AC3E}">
        <p14:creationId xmlns:p14="http://schemas.microsoft.com/office/powerpoint/2010/main" val="27171013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496365D0-77CB-1542-9561-3A5292040EF3}"/>
              </a:ext>
            </a:extLst>
          </p:cNvPr>
          <p:cNvSpPr>
            <a:spLocks noGrp="1"/>
          </p:cNvSpPr>
          <p:nvPr>
            <p:ph type="title"/>
          </p:nvPr>
        </p:nvSpPr>
        <p:spPr>
          <a:xfrm>
            <a:off x="1009403" y="115783"/>
            <a:ext cx="10438410" cy="549234"/>
          </a:xfrm>
        </p:spPr>
        <p:txBody>
          <a:bodyPr>
            <a:normAutofit fontScale="90000"/>
          </a:bodyPr>
          <a:lstStyle/>
          <a:p>
            <a:r>
              <a:rPr lang="fr-FR" sz="3100" b="1" cap="all" dirty="0">
                <a:solidFill>
                  <a:srgbClr val="FF0000"/>
                </a:solidFill>
                <a:latin typeface="Times New Roman" panose="02020603050405020304" pitchFamily="18" charset="0"/>
                <a:cs typeface="Times New Roman" panose="02020603050405020304" pitchFamily="18" charset="0"/>
              </a:rPr>
              <a:t>II- Hyperglycémie de stress et pronostic du TCG</a:t>
            </a:r>
            <a:br>
              <a:rPr lang="fr-FR" b="1" cap="all" dirty="0"/>
            </a:br>
            <a:endParaRPr lang="fr-FR" dirty="0"/>
          </a:p>
        </p:txBody>
      </p:sp>
      <p:sp>
        <p:nvSpPr>
          <p:cNvPr id="5" name="ZoneTexte 4">
            <a:extLst>
              <a:ext uri="{FF2B5EF4-FFF2-40B4-BE49-F238E27FC236}">
                <a16:creationId xmlns:a16="http://schemas.microsoft.com/office/drawing/2014/main" id="{E738E29D-8A76-324B-84B0-740EB785C530}"/>
              </a:ext>
            </a:extLst>
          </p:cNvPr>
          <p:cNvSpPr txBox="1"/>
          <p:nvPr/>
        </p:nvSpPr>
        <p:spPr>
          <a:xfrm>
            <a:off x="1068780" y="510639"/>
            <a:ext cx="3310715" cy="400110"/>
          </a:xfrm>
          <a:prstGeom prst="rect">
            <a:avLst/>
          </a:prstGeom>
          <a:noFill/>
        </p:spPr>
        <p:txBody>
          <a:bodyPr wrap="none" rtlCol="0">
            <a:spAutoFit/>
          </a:bodyPr>
          <a:lstStyle/>
          <a:p>
            <a:r>
              <a:rPr lang="fr-FR" sz="2000" b="1" dirty="0">
                <a:solidFill>
                  <a:srgbClr val="FF0000"/>
                </a:solidFill>
                <a:latin typeface="Times New Roman" panose="02020603050405020304" pitchFamily="18" charset="0"/>
                <a:cs typeface="Times New Roman" panose="02020603050405020304" pitchFamily="18" charset="0"/>
              </a:rPr>
              <a:t>3- Rôle pronostique de l’HIS</a:t>
            </a:r>
          </a:p>
        </p:txBody>
      </p:sp>
      <p:sp>
        <p:nvSpPr>
          <p:cNvPr id="7" name="Rectangle 6">
            <a:extLst>
              <a:ext uri="{FF2B5EF4-FFF2-40B4-BE49-F238E27FC236}">
                <a16:creationId xmlns:a16="http://schemas.microsoft.com/office/drawing/2014/main" id="{E0A22E82-01A4-444D-8302-75665E8BD177}"/>
              </a:ext>
            </a:extLst>
          </p:cNvPr>
          <p:cNvSpPr/>
          <p:nvPr/>
        </p:nvSpPr>
        <p:spPr>
          <a:xfrm>
            <a:off x="1061490" y="940522"/>
            <a:ext cx="6064802" cy="369332"/>
          </a:xfrm>
          <a:prstGeom prst="rect">
            <a:avLst/>
          </a:prstGeom>
        </p:spPr>
        <p:txBody>
          <a:bodyPr wrap="none">
            <a:spAutoFit/>
          </a:bodyPr>
          <a:lstStyle/>
          <a:p>
            <a:r>
              <a:rPr lang="fr-FR"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3-3 L’HIS est-elle un facteur indépendant de surmortalité ?</a:t>
            </a:r>
            <a:r>
              <a:rPr lang="fr-FR" dirty="0">
                <a:latin typeface="Times New Roman" panose="02020603050405020304" pitchFamily="18" charset="0"/>
                <a:cs typeface="Times New Roman" panose="02020603050405020304" pitchFamily="18" charset="0"/>
              </a:rPr>
              <a:t> </a:t>
            </a:r>
          </a:p>
        </p:txBody>
      </p:sp>
      <p:sp>
        <p:nvSpPr>
          <p:cNvPr id="8" name="Rectangle 7">
            <a:extLst>
              <a:ext uri="{FF2B5EF4-FFF2-40B4-BE49-F238E27FC236}">
                <a16:creationId xmlns:a16="http://schemas.microsoft.com/office/drawing/2014/main" id="{402FB78E-E6D6-EF4A-A570-448450BA7435}"/>
              </a:ext>
            </a:extLst>
          </p:cNvPr>
          <p:cNvSpPr/>
          <p:nvPr/>
        </p:nvSpPr>
        <p:spPr>
          <a:xfrm>
            <a:off x="1052950" y="1411338"/>
            <a:ext cx="10960924" cy="458011"/>
          </a:xfrm>
          <a:prstGeom prst="rect">
            <a:avLst/>
          </a:prstGeom>
        </p:spPr>
        <p:txBody>
          <a:bodyPr wrap="square">
            <a:spAutoFit/>
          </a:bodyPr>
          <a:lstStyle/>
          <a:p>
            <a:pPr algn="just">
              <a:lnSpc>
                <a:spcPct val="150000"/>
              </a:lnSpc>
            </a:pPr>
            <a:r>
              <a:rPr lang="fr-FR" b="1" dirty="0">
                <a:solidFill>
                  <a:srgbClr val="00B050"/>
                </a:solidFill>
                <a:latin typeface="Times New Roman" panose="02020603050405020304" pitchFamily="18" charset="0"/>
                <a:ea typeface="Calibri" panose="020F0502020204030204" pitchFamily="34" charset="0"/>
              </a:rPr>
              <a:t>Prise en charge des facteurs de confusion</a:t>
            </a:r>
            <a:r>
              <a:rPr lang="fr-FR" dirty="0">
                <a:solidFill>
                  <a:srgbClr val="000000"/>
                </a:solidFill>
                <a:latin typeface="Times New Roman" panose="02020603050405020304" pitchFamily="18" charset="0"/>
                <a:ea typeface="Calibri" panose="020F0502020204030204" pitchFamily="34" charset="0"/>
              </a:rPr>
              <a:t>                                                                          </a:t>
            </a:r>
          </a:p>
        </p:txBody>
      </p:sp>
      <p:graphicFrame>
        <p:nvGraphicFramePr>
          <p:cNvPr id="10" name="Tableau 9">
            <a:extLst>
              <a:ext uri="{FF2B5EF4-FFF2-40B4-BE49-F238E27FC236}">
                <a16:creationId xmlns:a16="http://schemas.microsoft.com/office/drawing/2014/main" id="{DD661AF6-6545-3B4A-ACC2-8F95CF93E2EE}"/>
              </a:ext>
            </a:extLst>
          </p:cNvPr>
          <p:cNvGraphicFramePr>
            <a:graphicFrameLocks noGrp="1"/>
          </p:cNvGraphicFramePr>
          <p:nvPr>
            <p:extLst>
              <p:ext uri="{D42A27DB-BD31-4B8C-83A1-F6EECF244321}">
                <p14:modId xmlns:p14="http://schemas.microsoft.com/office/powerpoint/2010/main" val="1942884805"/>
              </p:ext>
            </p:extLst>
          </p:nvPr>
        </p:nvGraphicFramePr>
        <p:xfrm>
          <a:off x="2019836" y="2000973"/>
          <a:ext cx="8555866" cy="4529652"/>
        </p:xfrm>
        <a:graphic>
          <a:graphicData uri="http://schemas.openxmlformats.org/drawingml/2006/table">
            <a:tbl>
              <a:tblPr firstRow="1" firstCol="1" bandRow="1">
                <a:tableStyleId>{5C22544A-7EE6-4342-B048-85BDC9FD1C3A}</a:tableStyleId>
              </a:tblPr>
              <a:tblGrid>
                <a:gridCol w="2134712">
                  <a:extLst>
                    <a:ext uri="{9D8B030D-6E8A-4147-A177-3AD203B41FA5}">
                      <a16:colId xmlns:a16="http://schemas.microsoft.com/office/drawing/2014/main" val="3474629919"/>
                    </a:ext>
                  </a:extLst>
                </a:gridCol>
                <a:gridCol w="1206330">
                  <a:extLst>
                    <a:ext uri="{9D8B030D-6E8A-4147-A177-3AD203B41FA5}">
                      <a16:colId xmlns:a16="http://schemas.microsoft.com/office/drawing/2014/main" val="4154611790"/>
                    </a:ext>
                  </a:extLst>
                </a:gridCol>
                <a:gridCol w="1206330">
                  <a:extLst>
                    <a:ext uri="{9D8B030D-6E8A-4147-A177-3AD203B41FA5}">
                      <a16:colId xmlns:a16="http://schemas.microsoft.com/office/drawing/2014/main" val="4060763613"/>
                    </a:ext>
                  </a:extLst>
                </a:gridCol>
                <a:gridCol w="770501">
                  <a:extLst>
                    <a:ext uri="{9D8B030D-6E8A-4147-A177-3AD203B41FA5}">
                      <a16:colId xmlns:a16="http://schemas.microsoft.com/office/drawing/2014/main" val="3576335270"/>
                    </a:ext>
                  </a:extLst>
                </a:gridCol>
                <a:gridCol w="1412427">
                  <a:extLst>
                    <a:ext uri="{9D8B030D-6E8A-4147-A177-3AD203B41FA5}">
                      <a16:colId xmlns:a16="http://schemas.microsoft.com/office/drawing/2014/main" val="3960469703"/>
                    </a:ext>
                  </a:extLst>
                </a:gridCol>
                <a:gridCol w="741193">
                  <a:extLst>
                    <a:ext uri="{9D8B030D-6E8A-4147-A177-3AD203B41FA5}">
                      <a16:colId xmlns:a16="http://schemas.microsoft.com/office/drawing/2014/main" val="3827644199"/>
                    </a:ext>
                  </a:extLst>
                </a:gridCol>
                <a:gridCol w="1084373">
                  <a:extLst>
                    <a:ext uri="{9D8B030D-6E8A-4147-A177-3AD203B41FA5}">
                      <a16:colId xmlns:a16="http://schemas.microsoft.com/office/drawing/2014/main" val="625669872"/>
                    </a:ext>
                  </a:extLst>
                </a:gridCol>
              </a:tblGrid>
              <a:tr h="0">
                <a:tc>
                  <a:txBody>
                    <a:bodyPr/>
                    <a:lstStyle/>
                    <a:p>
                      <a:pPr>
                        <a:lnSpc>
                          <a:spcPct val="115000"/>
                        </a:lnSpc>
                        <a:spcBef>
                          <a:spcPts val="1000"/>
                        </a:spcBef>
                        <a:spcAft>
                          <a:spcPts val="0"/>
                        </a:spcAft>
                      </a:pPr>
                      <a:r>
                        <a:rPr lang="fr-FR" sz="2400" dirty="0">
                          <a:effectLst/>
                          <a:latin typeface="Times New Roman" panose="02020603050405020304" pitchFamily="18" charset="0"/>
                          <a:cs typeface="Times New Roman" panose="02020603050405020304" pitchFamily="18" charset="0"/>
                        </a:rPr>
                        <a:t> </a:t>
                      </a:r>
                      <a:endParaRPr lang="fr-FR"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Groupe HIS</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Groupe GN</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RR</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IC 95%</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p</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FDC</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71275383"/>
                  </a:ext>
                </a:extLst>
              </a:tr>
              <a:tr h="0">
                <a:tc>
                  <a:txBody>
                    <a:bodyPr/>
                    <a:lstStyle/>
                    <a:p>
                      <a:pPr>
                        <a:lnSpc>
                          <a:spcPct val="115000"/>
                        </a:lnSpc>
                        <a:spcBef>
                          <a:spcPts val="1000"/>
                        </a:spcBef>
                        <a:spcAft>
                          <a:spcPts val="0"/>
                        </a:spcAft>
                      </a:pPr>
                      <a:r>
                        <a:rPr lang="en-US" sz="1800" dirty="0">
                          <a:solidFill>
                            <a:srgbClr val="0070C0"/>
                          </a:solidFill>
                          <a:effectLst/>
                          <a:latin typeface="Times New Roman" panose="02020603050405020304" pitchFamily="18" charset="0"/>
                          <a:cs typeface="Times New Roman" panose="02020603050405020304" pitchFamily="18" charset="0"/>
                        </a:rPr>
                        <a:t>Age, </a:t>
                      </a:r>
                      <a:r>
                        <a:rPr lang="en-US" sz="1800" dirty="0" err="1">
                          <a:solidFill>
                            <a:srgbClr val="0070C0"/>
                          </a:solidFill>
                          <a:effectLst/>
                          <a:latin typeface="Times New Roman" panose="02020603050405020304" pitchFamily="18" charset="0"/>
                          <a:cs typeface="Times New Roman" panose="02020603050405020304" pitchFamily="18" charset="0"/>
                        </a:rPr>
                        <a:t>moy</a:t>
                      </a:r>
                      <a:r>
                        <a:rPr lang="en-US" sz="1800" dirty="0">
                          <a:solidFill>
                            <a:srgbClr val="0070C0"/>
                          </a:solidFill>
                          <a:effectLst/>
                          <a:latin typeface="Times New Roman" panose="02020603050405020304" pitchFamily="18" charset="0"/>
                          <a:cs typeface="Times New Roman" panose="02020603050405020304" pitchFamily="18" charset="0"/>
                        </a:rPr>
                        <a:t>, </a:t>
                      </a:r>
                      <a:r>
                        <a:rPr lang="en-US" sz="1800" dirty="0" err="1">
                          <a:solidFill>
                            <a:srgbClr val="0070C0"/>
                          </a:solidFill>
                          <a:effectLst/>
                          <a:latin typeface="Times New Roman" panose="02020603050405020304" pitchFamily="18" charset="0"/>
                          <a:cs typeface="Times New Roman" panose="02020603050405020304" pitchFamily="18" charset="0"/>
                        </a:rPr>
                        <a:t>sd</a:t>
                      </a:r>
                      <a:endParaRPr lang="fr-FR" sz="1800" dirty="0">
                        <a:solidFill>
                          <a:srgbClr val="0070C0"/>
                        </a:solidFill>
                        <a:effectLst/>
                        <a:latin typeface="Times New Roman" panose="02020603050405020304" pitchFamily="18" charset="0"/>
                        <a:cs typeface="Times New Roman" panose="02020603050405020304" pitchFamily="18" charset="0"/>
                      </a:endParaRPr>
                    </a:p>
                    <a:p>
                      <a:pPr>
                        <a:lnSpc>
                          <a:spcPct val="115000"/>
                        </a:lnSpc>
                        <a:spcBef>
                          <a:spcPts val="1000"/>
                        </a:spcBef>
                        <a:spcAft>
                          <a:spcPts val="0"/>
                        </a:spcAft>
                      </a:pPr>
                      <a:r>
                        <a:rPr lang="en-US" sz="1800" dirty="0">
                          <a:solidFill>
                            <a:srgbClr val="0070C0"/>
                          </a:solidFill>
                          <a:effectLst/>
                          <a:latin typeface="Times New Roman" panose="02020603050405020304" pitchFamily="18" charset="0"/>
                          <a:cs typeface="Times New Roman" panose="02020603050405020304" pitchFamily="18" charset="0"/>
                        </a:rPr>
                        <a:t>Age &gt; 65 </a:t>
                      </a:r>
                      <a:r>
                        <a:rPr lang="en-US" sz="1800" dirty="0" err="1">
                          <a:solidFill>
                            <a:srgbClr val="0070C0"/>
                          </a:solidFill>
                          <a:effectLst/>
                          <a:latin typeface="Times New Roman" panose="02020603050405020304" pitchFamily="18" charset="0"/>
                          <a:cs typeface="Times New Roman" panose="02020603050405020304" pitchFamily="18" charset="0"/>
                        </a:rPr>
                        <a:t>ans</a:t>
                      </a:r>
                      <a:r>
                        <a:rPr lang="en-US" sz="1800" dirty="0">
                          <a:solidFill>
                            <a:srgbClr val="0070C0"/>
                          </a:solidFill>
                          <a:effectLst/>
                          <a:latin typeface="Times New Roman" panose="02020603050405020304" pitchFamily="18" charset="0"/>
                          <a:cs typeface="Times New Roman" panose="02020603050405020304" pitchFamily="18" charset="0"/>
                        </a:rPr>
                        <a:t>, n (%)</a:t>
                      </a:r>
                      <a:endPar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43.8 ± 19.6</a:t>
                      </a:r>
                    </a:p>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16 (21.3)</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36.4 ± 15.6</a:t>
                      </a:r>
                    </a:p>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1 (6.7)</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solidFill>
                            <a:srgbClr val="0070C0"/>
                          </a:solidFill>
                          <a:effectLst/>
                          <a:latin typeface="Times New Roman" panose="02020603050405020304" pitchFamily="18" charset="0"/>
                          <a:cs typeface="Times New Roman" panose="02020603050405020304" pitchFamily="18" charset="0"/>
                        </a:rPr>
                        <a:t>0.17</a:t>
                      </a:r>
                      <a:endPar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1000"/>
                        </a:spcBef>
                        <a:spcAft>
                          <a:spcPts val="0"/>
                        </a:spcAft>
                        <a:buClrTx/>
                        <a:buSzTx/>
                        <a:buFontTx/>
                        <a:buNone/>
                        <a:tabLst/>
                        <a:defRPr/>
                      </a:pPr>
                      <a:r>
                        <a:rPr lang="fr-FR" sz="1800" dirty="0">
                          <a:solidFill>
                            <a:srgbClr val="0070C0"/>
                          </a:solidFill>
                          <a:effectLst/>
                          <a:latin typeface="Times New Roman" panose="02020603050405020304" pitchFamily="18" charset="0"/>
                          <a:cs typeface="Times New Roman" panose="02020603050405020304" pitchFamily="18" charset="0"/>
                        </a:rPr>
                        <a:t>±</a:t>
                      </a:r>
                      <a:endPar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Bef>
                          <a:spcPts val="1000"/>
                        </a:spcBef>
                        <a:spcAft>
                          <a:spcPts val="0"/>
                        </a:spcAft>
                      </a:pP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74853200"/>
                  </a:ext>
                </a:extLst>
              </a:tr>
              <a:tr h="0">
                <a:tc>
                  <a:txBody>
                    <a:bodyPr/>
                    <a:lstStyle/>
                    <a:p>
                      <a:pPr>
                        <a:lnSpc>
                          <a:spcPct val="115000"/>
                        </a:lnSpc>
                        <a:spcBef>
                          <a:spcPts val="1000"/>
                        </a:spcBef>
                        <a:spcAft>
                          <a:spcPts val="0"/>
                        </a:spcAft>
                      </a:pPr>
                      <a:r>
                        <a:rPr lang="fr-FR" sz="1800" dirty="0">
                          <a:solidFill>
                            <a:srgbClr val="FF0000"/>
                          </a:solidFill>
                          <a:effectLst/>
                          <a:latin typeface="Times New Roman" panose="02020603050405020304" pitchFamily="18" charset="0"/>
                          <a:cs typeface="Times New Roman" panose="02020603050405020304" pitchFamily="18" charset="0"/>
                        </a:rPr>
                        <a:t>GCS (3-5)</a:t>
                      </a:r>
                      <a:endParaRPr lang="fr-FR"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30.7%</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6.7%</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solidFill>
                            <a:srgbClr val="FF0000"/>
                          </a:solidFill>
                          <a:effectLst/>
                          <a:latin typeface="Times New Roman" panose="02020603050405020304" pitchFamily="18" charset="0"/>
                          <a:cs typeface="Times New Roman" panose="02020603050405020304" pitchFamily="18" charset="0"/>
                        </a:rPr>
                        <a:t>1.22</a:t>
                      </a:r>
                      <a:endParaRPr lang="fr-FR"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a:solidFill>
                            <a:srgbClr val="FF0000"/>
                          </a:solidFill>
                          <a:effectLst/>
                          <a:latin typeface="Times New Roman" panose="02020603050405020304" pitchFamily="18" charset="0"/>
                          <a:cs typeface="Times New Roman" panose="02020603050405020304" pitchFamily="18" charset="0"/>
                        </a:rPr>
                        <a:t>1.05 - 1.41</a:t>
                      </a:r>
                      <a:endParaRPr lang="fr-FR"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a:solidFill>
                            <a:srgbClr val="FF0000"/>
                          </a:solidFill>
                          <a:effectLst/>
                          <a:latin typeface="Times New Roman" panose="02020603050405020304" pitchFamily="18" charset="0"/>
                          <a:cs typeface="Times New Roman" panose="02020603050405020304" pitchFamily="18" charset="0"/>
                        </a:rPr>
                        <a:t>0.046</a:t>
                      </a:r>
                      <a:endParaRPr lang="fr-FR" sz="1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solidFill>
                            <a:srgbClr val="FF0000"/>
                          </a:solidFill>
                          <a:effectLst/>
                          <a:latin typeface="Times New Roman" panose="02020603050405020304" pitchFamily="18" charset="0"/>
                          <a:cs typeface="Times New Roman" panose="02020603050405020304" pitchFamily="18" charset="0"/>
                        </a:rPr>
                        <a:t>+</a:t>
                      </a:r>
                      <a:endParaRPr lang="fr-FR"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8776494"/>
                  </a:ext>
                </a:extLst>
              </a:tr>
              <a:tr h="0">
                <a:tc>
                  <a:txBody>
                    <a:bodyPr/>
                    <a:lstStyle/>
                    <a:p>
                      <a:pPr>
                        <a:lnSpc>
                          <a:spcPct val="115000"/>
                        </a:lnSpc>
                        <a:spcBef>
                          <a:spcPts val="1000"/>
                        </a:spcBef>
                        <a:spcAft>
                          <a:spcPts val="0"/>
                        </a:spcAft>
                      </a:pPr>
                      <a:r>
                        <a:rPr lang="fr-FR" sz="1800" dirty="0">
                          <a:solidFill>
                            <a:srgbClr val="FF0000"/>
                          </a:solidFill>
                          <a:effectLst/>
                          <a:latin typeface="Times New Roman" panose="02020603050405020304" pitchFamily="18" charset="0"/>
                          <a:cs typeface="Times New Roman" panose="02020603050405020304" pitchFamily="18" charset="0"/>
                        </a:rPr>
                        <a:t>Absence RP</a:t>
                      </a:r>
                      <a:endParaRPr lang="fr-FR"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a:effectLst/>
                          <a:latin typeface="Times New Roman" panose="02020603050405020304" pitchFamily="18" charset="0"/>
                          <a:cs typeface="Times New Roman" panose="02020603050405020304" pitchFamily="18" charset="0"/>
                        </a:rPr>
                        <a:t>74.7%</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33.3%</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solidFill>
                            <a:srgbClr val="FF0000"/>
                          </a:solidFill>
                          <a:effectLst/>
                          <a:latin typeface="Times New Roman" panose="02020603050405020304" pitchFamily="18" charset="0"/>
                          <a:cs typeface="Times New Roman" panose="02020603050405020304" pitchFamily="18" charset="0"/>
                        </a:rPr>
                        <a:t>1.40</a:t>
                      </a:r>
                      <a:endParaRPr lang="fr-FR"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solidFill>
                            <a:srgbClr val="FF0000"/>
                          </a:solidFill>
                          <a:effectLst/>
                          <a:latin typeface="Times New Roman" panose="02020603050405020304" pitchFamily="18" charset="0"/>
                          <a:cs typeface="Times New Roman" panose="02020603050405020304" pitchFamily="18" charset="0"/>
                        </a:rPr>
                        <a:t>1.06 – 1.84</a:t>
                      </a:r>
                      <a:endParaRPr lang="fr-FR"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solidFill>
                            <a:srgbClr val="FF0000"/>
                          </a:solidFill>
                          <a:effectLst/>
                          <a:latin typeface="Times New Roman" panose="02020603050405020304" pitchFamily="18" charset="0"/>
                          <a:cs typeface="Times New Roman" panose="02020603050405020304" pitchFamily="18" charset="0"/>
                        </a:rPr>
                        <a:t>0.003</a:t>
                      </a:r>
                      <a:endParaRPr lang="fr-FR"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solidFill>
                            <a:srgbClr val="FF0000"/>
                          </a:solidFill>
                          <a:effectLst/>
                          <a:latin typeface="Times New Roman" panose="02020603050405020304" pitchFamily="18" charset="0"/>
                          <a:cs typeface="Times New Roman" panose="02020603050405020304" pitchFamily="18" charset="0"/>
                        </a:rPr>
                        <a:t>+</a:t>
                      </a:r>
                      <a:endParaRPr lang="fr-FR"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52621307"/>
                  </a:ext>
                </a:extLst>
              </a:tr>
              <a:tr h="0">
                <a:tc>
                  <a:txBody>
                    <a:bodyPr/>
                    <a:lstStyle/>
                    <a:p>
                      <a:pPr>
                        <a:lnSpc>
                          <a:spcPct val="115000"/>
                        </a:lnSpc>
                        <a:spcBef>
                          <a:spcPts val="1000"/>
                        </a:spcBef>
                        <a:spcAft>
                          <a:spcPts val="0"/>
                        </a:spcAft>
                      </a:pPr>
                      <a:r>
                        <a:rPr lang="fr-FR" sz="1800" dirty="0" err="1">
                          <a:solidFill>
                            <a:srgbClr val="0070C0"/>
                          </a:solidFill>
                          <a:effectLst/>
                          <a:latin typeface="Times New Roman" panose="02020603050405020304" pitchFamily="18" charset="0"/>
                          <a:cs typeface="Times New Roman" panose="02020603050405020304" pitchFamily="18" charset="0"/>
                        </a:rPr>
                        <a:t>HypoTA</a:t>
                      </a:r>
                      <a:endPar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45.3%</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20.0%</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1.18</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0.99 – 1.41</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a:effectLst/>
                          <a:latin typeface="Times New Roman" panose="02020603050405020304" pitchFamily="18" charset="0"/>
                          <a:cs typeface="Times New Roman" panose="02020603050405020304" pitchFamily="18" charset="0"/>
                        </a:rPr>
                        <a:t>0.07</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60558513"/>
                  </a:ext>
                </a:extLst>
              </a:tr>
              <a:tr h="0">
                <a:tc>
                  <a:txBody>
                    <a:bodyPr/>
                    <a:lstStyle/>
                    <a:p>
                      <a:pPr>
                        <a:lnSpc>
                          <a:spcPct val="115000"/>
                        </a:lnSpc>
                        <a:spcBef>
                          <a:spcPts val="1000"/>
                        </a:spcBef>
                        <a:spcAft>
                          <a:spcPts val="0"/>
                        </a:spcAft>
                      </a:pPr>
                      <a:r>
                        <a:rPr lang="fr-FR" sz="1800" dirty="0">
                          <a:solidFill>
                            <a:srgbClr val="0070C0"/>
                          </a:solidFill>
                          <a:effectLst/>
                          <a:latin typeface="Times New Roman" panose="02020603050405020304" pitchFamily="18" charset="0"/>
                          <a:cs typeface="Times New Roman" panose="02020603050405020304" pitchFamily="18" charset="0"/>
                        </a:rPr>
                        <a:t>Hypoxémie</a:t>
                      </a:r>
                      <a:endPar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13.3%</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0.0%</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a:effectLst/>
                          <a:latin typeface="Times New Roman" panose="02020603050405020304" pitchFamily="18" charset="0"/>
                          <a:cs typeface="Times New Roman" panose="02020603050405020304" pitchFamily="18" charset="0"/>
                        </a:rPr>
                        <a:t>1.23</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1.10 – 1.36</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a:effectLst/>
                          <a:latin typeface="Times New Roman" panose="02020603050405020304" pitchFamily="18" charset="0"/>
                          <a:cs typeface="Times New Roman" panose="02020603050405020304" pitchFamily="18" charset="0"/>
                        </a:rPr>
                        <a:t>0.14</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19743503"/>
                  </a:ext>
                </a:extLst>
              </a:tr>
              <a:tr h="0">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HSD aigu</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52.0%</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46.7%</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a:effectLst/>
                          <a:latin typeface="Times New Roman" panose="02020603050405020304" pitchFamily="18" charset="0"/>
                          <a:cs typeface="Times New Roman" panose="02020603050405020304" pitchFamily="18" charset="0"/>
                        </a:rPr>
                        <a:t>1.04</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0.86 – 1.24</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a:effectLst/>
                          <a:latin typeface="Times New Roman" panose="02020603050405020304" pitchFamily="18" charset="0"/>
                          <a:cs typeface="Times New Roman" panose="02020603050405020304" pitchFamily="18" charset="0"/>
                        </a:rPr>
                        <a:t>0.7</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a:effectLst/>
                          <a:latin typeface="Times New Roman" panose="02020603050405020304" pitchFamily="18" charset="0"/>
                          <a:cs typeface="Times New Roman" panose="02020603050405020304" pitchFamily="18" charset="0"/>
                        </a:rPr>
                        <a:t>–</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11858418"/>
                  </a:ext>
                </a:extLst>
              </a:tr>
              <a:tr h="0">
                <a:tc>
                  <a:txBody>
                    <a:bodyPr/>
                    <a:lstStyle/>
                    <a:p>
                      <a:pPr>
                        <a:lnSpc>
                          <a:spcPct val="115000"/>
                        </a:lnSpc>
                        <a:spcBef>
                          <a:spcPts val="1000"/>
                        </a:spcBef>
                        <a:spcAft>
                          <a:spcPts val="0"/>
                        </a:spcAft>
                      </a:pPr>
                      <a:r>
                        <a:rPr lang="fr-FR" sz="1800" dirty="0">
                          <a:solidFill>
                            <a:srgbClr val="0070C0"/>
                          </a:solidFill>
                          <a:effectLst/>
                          <a:latin typeface="Times New Roman" panose="02020603050405020304" pitchFamily="18" charset="0"/>
                          <a:cs typeface="Times New Roman" panose="02020603050405020304" pitchFamily="18" charset="0"/>
                        </a:rPr>
                        <a:t>HIP</a:t>
                      </a:r>
                      <a:endPar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12.0%</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00.0%</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solidFill>
                            <a:srgbClr val="0070C0"/>
                          </a:solidFill>
                          <a:effectLst/>
                          <a:latin typeface="Times New Roman" panose="02020603050405020304" pitchFamily="18" charset="0"/>
                          <a:cs typeface="Times New Roman" panose="02020603050405020304" pitchFamily="18" charset="0"/>
                        </a:rPr>
                        <a:t>1.22</a:t>
                      </a:r>
                      <a:endPar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solidFill>
                            <a:srgbClr val="0070C0"/>
                          </a:solidFill>
                          <a:effectLst/>
                          <a:latin typeface="Times New Roman" panose="02020603050405020304" pitchFamily="18" charset="0"/>
                          <a:cs typeface="Times New Roman" panose="02020603050405020304" pitchFamily="18" charset="0"/>
                        </a:rPr>
                        <a:t>1.10 – 1.36</a:t>
                      </a:r>
                      <a:endPar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a:solidFill>
                            <a:srgbClr val="0070C0"/>
                          </a:solidFill>
                          <a:effectLst/>
                          <a:latin typeface="Times New Roman" panose="02020603050405020304" pitchFamily="18" charset="0"/>
                          <a:cs typeface="Times New Roman" panose="02020603050405020304" pitchFamily="18" charset="0"/>
                        </a:rPr>
                        <a:t>0.17</a:t>
                      </a:r>
                      <a:endParaRPr lang="fr-FR" sz="1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solidFill>
                            <a:srgbClr val="0070C0"/>
                          </a:solidFill>
                          <a:effectLst/>
                          <a:latin typeface="Times New Roman" panose="02020603050405020304" pitchFamily="18" charset="0"/>
                          <a:cs typeface="Times New Roman" panose="02020603050405020304" pitchFamily="18" charset="0"/>
                        </a:rPr>
                        <a:t>±</a:t>
                      </a:r>
                      <a:endPar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87710529"/>
                  </a:ext>
                </a:extLst>
              </a:tr>
              <a:tr h="0">
                <a:tc>
                  <a:txBody>
                    <a:bodyPr/>
                    <a:lstStyle/>
                    <a:p>
                      <a:pPr>
                        <a:lnSpc>
                          <a:spcPct val="115000"/>
                        </a:lnSpc>
                        <a:spcBef>
                          <a:spcPts val="1000"/>
                        </a:spcBef>
                        <a:spcAft>
                          <a:spcPts val="0"/>
                        </a:spcAft>
                      </a:pPr>
                      <a:r>
                        <a:rPr lang="fr-FR" sz="1800" dirty="0">
                          <a:solidFill>
                            <a:srgbClr val="0070C0"/>
                          </a:solidFill>
                          <a:effectLst/>
                          <a:latin typeface="Times New Roman" panose="02020603050405020304" pitchFamily="18" charset="0"/>
                          <a:cs typeface="Times New Roman" panose="02020603050405020304" pitchFamily="18" charset="0"/>
                        </a:rPr>
                        <a:t>HSA</a:t>
                      </a:r>
                      <a:endPar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65.3%</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46.7%</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solidFill>
                            <a:srgbClr val="0070C0"/>
                          </a:solidFill>
                          <a:effectLst/>
                          <a:latin typeface="Times New Roman" panose="02020603050405020304" pitchFamily="18" charset="0"/>
                          <a:cs typeface="Times New Roman" panose="02020603050405020304" pitchFamily="18" charset="0"/>
                        </a:rPr>
                        <a:t>1.14</a:t>
                      </a:r>
                      <a:endPar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solidFill>
                            <a:srgbClr val="0070C0"/>
                          </a:solidFill>
                          <a:effectLst/>
                          <a:latin typeface="Times New Roman" panose="02020603050405020304" pitchFamily="18" charset="0"/>
                          <a:cs typeface="Times New Roman" panose="02020603050405020304" pitchFamily="18" charset="0"/>
                        </a:rPr>
                        <a:t>0.92 – 1.41</a:t>
                      </a:r>
                      <a:endPar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a:solidFill>
                            <a:srgbClr val="0070C0"/>
                          </a:solidFill>
                          <a:effectLst/>
                          <a:latin typeface="Times New Roman" panose="02020603050405020304" pitchFamily="18" charset="0"/>
                          <a:cs typeface="Times New Roman" panose="02020603050405020304" pitchFamily="18" charset="0"/>
                        </a:rPr>
                        <a:t>0.17</a:t>
                      </a:r>
                      <a:endParaRPr lang="fr-FR" sz="18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solidFill>
                            <a:srgbClr val="0070C0"/>
                          </a:solidFill>
                          <a:effectLst/>
                          <a:latin typeface="Times New Roman" panose="02020603050405020304" pitchFamily="18" charset="0"/>
                          <a:cs typeface="Times New Roman" panose="02020603050405020304" pitchFamily="18" charset="0"/>
                        </a:rPr>
                        <a:t>±</a:t>
                      </a:r>
                      <a:endPar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97295300"/>
                  </a:ext>
                </a:extLst>
              </a:tr>
              <a:tr h="0">
                <a:tc>
                  <a:txBody>
                    <a:bodyPr/>
                    <a:lstStyle/>
                    <a:p>
                      <a:pPr>
                        <a:lnSpc>
                          <a:spcPct val="115000"/>
                        </a:lnSpc>
                        <a:spcBef>
                          <a:spcPts val="1000"/>
                        </a:spcBef>
                        <a:spcAft>
                          <a:spcPts val="0"/>
                        </a:spcAft>
                      </a:pPr>
                      <a:r>
                        <a:rPr lang="fr-FR" sz="1800" dirty="0">
                          <a:solidFill>
                            <a:srgbClr val="0070C0"/>
                          </a:solidFill>
                          <a:effectLst/>
                          <a:latin typeface="Times New Roman" panose="02020603050405020304" pitchFamily="18" charset="0"/>
                          <a:cs typeface="Times New Roman" panose="02020603050405020304" pitchFamily="18" charset="0"/>
                        </a:rPr>
                        <a:t>Contusions</a:t>
                      </a:r>
                      <a:endPar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50.7%</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33.3%</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solidFill>
                            <a:srgbClr val="0070C0"/>
                          </a:solidFill>
                          <a:effectLst/>
                          <a:latin typeface="Times New Roman" panose="02020603050405020304" pitchFamily="18" charset="0"/>
                          <a:cs typeface="Times New Roman" panose="02020603050405020304" pitchFamily="18" charset="0"/>
                        </a:rPr>
                        <a:t>1.12</a:t>
                      </a:r>
                      <a:endPar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solidFill>
                            <a:srgbClr val="0070C0"/>
                          </a:solidFill>
                          <a:effectLst/>
                          <a:latin typeface="Times New Roman" panose="02020603050405020304" pitchFamily="18" charset="0"/>
                          <a:cs typeface="Times New Roman" panose="02020603050405020304" pitchFamily="18" charset="0"/>
                        </a:rPr>
                        <a:t>0.93 – 1.34</a:t>
                      </a:r>
                      <a:endPar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solidFill>
                            <a:srgbClr val="0070C0"/>
                          </a:solidFill>
                          <a:effectLst/>
                          <a:latin typeface="Times New Roman" panose="02020603050405020304" pitchFamily="18" charset="0"/>
                          <a:cs typeface="Times New Roman" panose="02020603050405020304" pitchFamily="18" charset="0"/>
                        </a:rPr>
                        <a:t>0.21</a:t>
                      </a:r>
                      <a:endPar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solidFill>
                            <a:srgbClr val="0070C0"/>
                          </a:solidFill>
                          <a:effectLst/>
                          <a:latin typeface="Times New Roman" panose="02020603050405020304" pitchFamily="18" charset="0"/>
                          <a:cs typeface="Times New Roman" panose="02020603050405020304" pitchFamily="18" charset="0"/>
                        </a:rPr>
                        <a:t>±</a:t>
                      </a:r>
                      <a:endPar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86243661"/>
                  </a:ext>
                </a:extLst>
              </a:tr>
              <a:tr h="0">
                <a:tc>
                  <a:txBody>
                    <a:bodyPr/>
                    <a:lstStyle/>
                    <a:p>
                      <a:pPr>
                        <a:lnSpc>
                          <a:spcPct val="115000"/>
                        </a:lnSpc>
                        <a:spcBef>
                          <a:spcPts val="1000"/>
                        </a:spcBef>
                        <a:spcAft>
                          <a:spcPts val="0"/>
                        </a:spcAft>
                      </a:pPr>
                      <a:r>
                        <a:rPr lang="fr-FR" sz="1800">
                          <a:effectLst/>
                          <a:latin typeface="Times New Roman" panose="02020603050405020304" pitchFamily="18" charset="0"/>
                          <a:cs typeface="Times New Roman" panose="02020603050405020304" pitchFamily="18" charset="0"/>
                        </a:rPr>
                        <a:t>CCB</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a:effectLst/>
                          <a:latin typeface="Times New Roman" panose="02020603050405020304" pitchFamily="18" charset="0"/>
                          <a:cs typeface="Times New Roman" panose="02020603050405020304" pitchFamily="18" charset="0"/>
                        </a:rPr>
                        <a:t>21.3%</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13.3%</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1.08</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0.89 – 1.31</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0.37</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a:effectLst/>
                          <a:latin typeface="Times New Roman" panose="02020603050405020304" pitchFamily="18" charset="0"/>
                          <a:cs typeface="Times New Roman" panose="02020603050405020304" pitchFamily="18" charset="0"/>
                        </a:rPr>
                        <a:t>–</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21292987"/>
                  </a:ext>
                </a:extLst>
              </a:tr>
              <a:tr h="0">
                <a:tc>
                  <a:txBody>
                    <a:bodyPr/>
                    <a:lstStyle/>
                    <a:p>
                      <a:pPr>
                        <a:lnSpc>
                          <a:spcPct val="115000"/>
                        </a:lnSpc>
                        <a:spcBef>
                          <a:spcPts val="1000"/>
                        </a:spcBef>
                        <a:spcAft>
                          <a:spcPts val="0"/>
                        </a:spcAft>
                      </a:pPr>
                      <a:r>
                        <a:rPr lang="fr-FR" sz="1800" dirty="0">
                          <a:solidFill>
                            <a:srgbClr val="0070C0"/>
                          </a:solidFill>
                          <a:effectLst/>
                          <a:latin typeface="Times New Roman" panose="02020603050405020304" pitchFamily="18" charset="0"/>
                          <a:cs typeface="Times New Roman" panose="02020603050405020304" pitchFamily="18" charset="0"/>
                        </a:rPr>
                        <a:t>Brain-Shift</a:t>
                      </a:r>
                      <a:endPar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a:effectLst/>
                          <a:latin typeface="Times New Roman" panose="02020603050405020304" pitchFamily="18" charset="0"/>
                          <a:cs typeface="Times New Roman" panose="02020603050405020304" pitchFamily="18" charset="0"/>
                        </a:rPr>
                        <a:t>30.7%</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effectLst/>
                          <a:latin typeface="Times New Roman" panose="02020603050405020304" pitchFamily="18" charset="0"/>
                          <a:cs typeface="Times New Roman" panose="02020603050405020304" pitchFamily="18" charset="0"/>
                        </a:rPr>
                        <a:t>13.3%</a:t>
                      </a:r>
                      <a:endParaRPr lang="fr-F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solidFill>
                            <a:srgbClr val="0070C0"/>
                          </a:solidFill>
                          <a:effectLst/>
                          <a:latin typeface="Times New Roman" panose="02020603050405020304" pitchFamily="18" charset="0"/>
                          <a:cs typeface="Times New Roman" panose="02020603050405020304" pitchFamily="18" charset="0"/>
                        </a:rPr>
                        <a:t>1.15</a:t>
                      </a:r>
                      <a:endPar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solidFill>
                            <a:srgbClr val="0070C0"/>
                          </a:solidFill>
                          <a:effectLst/>
                          <a:latin typeface="Times New Roman" panose="02020603050405020304" pitchFamily="18" charset="0"/>
                          <a:cs typeface="Times New Roman" panose="02020603050405020304" pitchFamily="18" charset="0"/>
                        </a:rPr>
                        <a:t>0.97 – 1.36</a:t>
                      </a:r>
                      <a:endPar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solidFill>
                            <a:srgbClr val="0070C0"/>
                          </a:solidFill>
                          <a:effectLst/>
                          <a:latin typeface="Times New Roman" panose="02020603050405020304" pitchFamily="18" charset="0"/>
                          <a:cs typeface="Times New Roman" panose="02020603050405020304" pitchFamily="18" charset="0"/>
                        </a:rPr>
                        <a:t>0.14</a:t>
                      </a:r>
                      <a:endPar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solidFill>
                            <a:srgbClr val="0070C0"/>
                          </a:solidFill>
                          <a:effectLst/>
                          <a:latin typeface="Times New Roman" panose="02020603050405020304" pitchFamily="18" charset="0"/>
                          <a:cs typeface="Times New Roman" panose="02020603050405020304" pitchFamily="18" charset="0"/>
                        </a:rPr>
                        <a:t>±</a:t>
                      </a:r>
                      <a:endPar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87016877"/>
                  </a:ext>
                </a:extLst>
              </a:tr>
              <a:tr h="0">
                <a:tc>
                  <a:txBody>
                    <a:bodyPr/>
                    <a:lstStyle/>
                    <a:p>
                      <a:pPr>
                        <a:lnSpc>
                          <a:spcPct val="115000"/>
                        </a:lnSpc>
                        <a:spcBef>
                          <a:spcPts val="1000"/>
                        </a:spcBef>
                        <a:spcAft>
                          <a:spcPts val="0"/>
                        </a:spcAft>
                      </a:pPr>
                      <a:r>
                        <a:rPr lang="fr-FR" sz="1800" dirty="0">
                          <a:solidFill>
                            <a:srgbClr val="0070C0"/>
                          </a:solidFill>
                          <a:effectLst/>
                          <a:latin typeface="Times New Roman" panose="02020603050405020304" pitchFamily="18" charset="0"/>
                          <a:cs typeface="Times New Roman" panose="02020603050405020304" pitchFamily="18" charset="0"/>
                        </a:rPr>
                        <a:t>TH</a:t>
                      </a:r>
                      <a:endPar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a:effectLst/>
                          <a:latin typeface="Times New Roman" panose="02020603050405020304" pitchFamily="18" charset="0"/>
                          <a:cs typeface="Times New Roman" panose="02020603050405020304" pitchFamily="18" charset="0"/>
                        </a:rPr>
                        <a:t>16.0%</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a:effectLst/>
                          <a:latin typeface="Times New Roman" panose="02020603050405020304" pitchFamily="18" charset="0"/>
                          <a:cs typeface="Times New Roman" panose="02020603050405020304" pitchFamily="18" charset="0"/>
                        </a:rPr>
                        <a:t>6.7%</a:t>
                      </a:r>
                      <a:endParaRPr lang="fr-F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solidFill>
                            <a:srgbClr val="0070C0"/>
                          </a:solidFill>
                          <a:effectLst/>
                          <a:latin typeface="Times New Roman" panose="02020603050405020304" pitchFamily="18" charset="0"/>
                          <a:cs typeface="Times New Roman" panose="02020603050405020304" pitchFamily="18" charset="0"/>
                        </a:rPr>
                        <a:t>1.13</a:t>
                      </a:r>
                      <a:endPar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solidFill>
                            <a:srgbClr val="0070C0"/>
                          </a:solidFill>
                          <a:effectLst/>
                          <a:latin typeface="Times New Roman" panose="02020603050405020304" pitchFamily="18" charset="0"/>
                          <a:cs typeface="Times New Roman" panose="02020603050405020304" pitchFamily="18" charset="0"/>
                        </a:rPr>
                        <a:t>0.93 – 1.36</a:t>
                      </a:r>
                      <a:endPar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solidFill>
                            <a:srgbClr val="0070C0"/>
                          </a:solidFill>
                          <a:effectLst/>
                          <a:latin typeface="Times New Roman" panose="02020603050405020304" pitchFamily="18" charset="0"/>
                          <a:cs typeface="Times New Roman" panose="02020603050405020304" pitchFamily="18" charset="0"/>
                        </a:rPr>
                        <a:t>0.32</a:t>
                      </a:r>
                      <a:endPar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Bef>
                          <a:spcPts val="1000"/>
                        </a:spcBef>
                        <a:spcAft>
                          <a:spcPts val="0"/>
                        </a:spcAft>
                      </a:pPr>
                      <a:r>
                        <a:rPr lang="fr-FR" sz="1800" dirty="0">
                          <a:solidFill>
                            <a:srgbClr val="0070C0"/>
                          </a:solidFill>
                          <a:effectLst/>
                          <a:latin typeface="Times New Roman" panose="02020603050405020304" pitchFamily="18" charset="0"/>
                          <a:cs typeface="Times New Roman" panose="02020603050405020304" pitchFamily="18" charset="0"/>
                        </a:rPr>
                        <a:t>±</a:t>
                      </a:r>
                      <a:endParaRPr lang="fr-FR" sz="18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4796814"/>
                  </a:ext>
                </a:extLst>
              </a:tr>
            </a:tbl>
          </a:graphicData>
        </a:graphic>
      </p:graphicFrame>
    </p:spTree>
    <p:extLst>
      <p:ext uri="{BB962C8B-B14F-4D97-AF65-F5344CB8AC3E}">
        <p14:creationId xmlns:p14="http://schemas.microsoft.com/office/powerpoint/2010/main" val="20383723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D6C71774-5569-F74F-A37D-AB597B349C17}"/>
              </a:ext>
            </a:extLst>
          </p:cNvPr>
          <p:cNvGraphicFramePr>
            <a:graphicFrameLocks noGrp="1"/>
          </p:cNvGraphicFramePr>
          <p:nvPr>
            <p:extLst>
              <p:ext uri="{D42A27DB-BD31-4B8C-83A1-F6EECF244321}">
                <p14:modId xmlns:p14="http://schemas.microsoft.com/office/powerpoint/2010/main" val="544240911"/>
              </p:ext>
            </p:extLst>
          </p:nvPr>
        </p:nvGraphicFramePr>
        <p:xfrm>
          <a:off x="1116281" y="1691365"/>
          <a:ext cx="9334005" cy="773621"/>
        </p:xfrm>
        <a:graphic>
          <a:graphicData uri="http://schemas.openxmlformats.org/drawingml/2006/table">
            <a:tbl>
              <a:tblPr firstRow="1" firstCol="1" bandRow="1">
                <a:tableStyleId>{74C1A8A3-306A-4EB7-A6B1-4F7E0EB9C5D6}</a:tableStyleId>
              </a:tblPr>
              <a:tblGrid>
                <a:gridCol w="9334005">
                  <a:extLst>
                    <a:ext uri="{9D8B030D-6E8A-4147-A177-3AD203B41FA5}">
                      <a16:colId xmlns:a16="http://schemas.microsoft.com/office/drawing/2014/main" val="2645001645"/>
                    </a:ext>
                  </a:extLst>
                </a:gridCol>
              </a:tblGrid>
              <a:tr h="0">
                <a:tc>
                  <a:txBody>
                    <a:bodyPr/>
                    <a:lstStyle/>
                    <a:p>
                      <a:pPr algn="ctr">
                        <a:lnSpc>
                          <a:spcPct val="150000"/>
                        </a:lnSpc>
                        <a:spcAft>
                          <a:spcPts val="0"/>
                        </a:spcAft>
                      </a:pPr>
                      <a:r>
                        <a:rPr lang="fr-FR" sz="1800" dirty="0">
                          <a:effectLst/>
                          <a:latin typeface="Times New Roman" panose="02020603050405020304" pitchFamily="18" charset="0"/>
                          <a:cs typeface="Times New Roman" panose="02020603050405020304" pitchFamily="18" charset="0"/>
                        </a:rPr>
                        <a:t>Nous n’avons pas pu mettre en évidence une association statistiquement significative quant au rôle prédictif indépendant de surmortalité de l’hyperglycémie de stress</a:t>
                      </a:r>
                      <a:endParaRPr lang="fr-FR" sz="16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96675062"/>
                  </a:ext>
                </a:extLst>
              </a:tr>
            </a:tbl>
          </a:graphicData>
        </a:graphic>
      </p:graphicFrame>
      <p:sp>
        <p:nvSpPr>
          <p:cNvPr id="4" name="Titre 1">
            <a:extLst>
              <a:ext uri="{FF2B5EF4-FFF2-40B4-BE49-F238E27FC236}">
                <a16:creationId xmlns:a16="http://schemas.microsoft.com/office/drawing/2014/main" id="{AB3B507E-C5A7-BC4F-993A-AFCEA353F92D}"/>
              </a:ext>
            </a:extLst>
          </p:cNvPr>
          <p:cNvSpPr>
            <a:spLocks noGrp="1"/>
          </p:cNvSpPr>
          <p:nvPr>
            <p:ph type="title"/>
          </p:nvPr>
        </p:nvSpPr>
        <p:spPr>
          <a:xfrm>
            <a:off x="1009403" y="115783"/>
            <a:ext cx="10438410" cy="549234"/>
          </a:xfrm>
        </p:spPr>
        <p:txBody>
          <a:bodyPr>
            <a:normAutofit fontScale="90000"/>
          </a:bodyPr>
          <a:lstStyle/>
          <a:p>
            <a:r>
              <a:rPr lang="fr-FR" sz="3100" b="1" cap="all" dirty="0">
                <a:solidFill>
                  <a:srgbClr val="FF0000"/>
                </a:solidFill>
                <a:latin typeface="Times New Roman" panose="02020603050405020304" pitchFamily="18" charset="0"/>
                <a:cs typeface="Times New Roman" panose="02020603050405020304" pitchFamily="18" charset="0"/>
              </a:rPr>
              <a:t>II- Hyperglycémie de stress et pronostic du TCG</a:t>
            </a:r>
            <a:br>
              <a:rPr lang="fr-FR" b="1" cap="all" dirty="0"/>
            </a:br>
            <a:endParaRPr lang="fr-FR" dirty="0"/>
          </a:p>
        </p:txBody>
      </p:sp>
      <p:sp>
        <p:nvSpPr>
          <p:cNvPr id="5" name="ZoneTexte 4">
            <a:extLst>
              <a:ext uri="{FF2B5EF4-FFF2-40B4-BE49-F238E27FC236}">
                <a16:creationId xmlns:a16="http://schemas.microsoft.com/office/drawing/2014/main" id="{BD58A1E9-844A-AA4B-BA17-3D858A241143}"/>
              </a:ext>
            </a:extLst>
          </p:cNvPr>
          <p:cNvSpPr txBox="1"/>
          <p:nvPr/>
        </p:nvSpPr>
        <p:spPr>
          <a:xfrm>
            <a:off x="1068780" y="510639"/>
            <a:ext cx="3310715" cy="400110"/>
          </a:xfrm>
          <a:prstGeom prst="rect">
            <a:avLst/>
          </a:prstGeom>
          <a:noFill/>
        </p:spPr>
        <p:txBody>
          <a:bodyPr wrap="none" rtlCol="0">
            <a:spAutoFit/>
          </a:bodyPr>
          <a:lstStyle/>
          <a:p>
            <a:r>
              <a:rPr lang="fr-FR" sz="2000" b="1" dirty="0">
                <a:solidFill>
                  <a:srgbClr val="FF0000"/>
                </a:solidFill>
                <a:latin typeface="Times New Roman" panose="02020603050405020304" pitchFamily="18" charset="0"/>
                <a:cs typeface="Times New Roman" panose="02020603050405020304" pitchFamily="18" charset="0"/>
              </a:rPr>
              <a:t>3- Rôle pronostique de l’HIS</a:t>
            </a:r>
          </a:p>
        </p:txBody>
      </p:sp>
      <p:sp>
        <p:nvSpPr>
          <p:cNvPr id="6" name="Rectangle 5">
            <a:extLst>
              <a:ext uri="{FF2B5EF4-FFF2-40B4-BE49-F238E27FC236}">
                <a16:creationId xmlns:a16="http://schemas.microsoft.com/office/drawing/2014/main" id="{08107665-A420-694C-8CCE-4C1B5D11902C}"/>
              </a:ext>
            </a:extLst>
          </p:cNvPr>
          <p:cNvSpPr/>
          <p:nvPr/>
        </p:nvSpPr>
        <p:spPr>
          <a:xfrm>
            <a:off x="1061490" y="940522"/>
            <a:ext cx="6064802" cy="369332"/>
          </a:xfrm>
          <a:prstGeom prst="rect">
            <a:avLst/>
          </a:prstGeom>
        </p:spPr>
        <p:txBody>
          <a:bodyPr wrap="none">
            <a:spAutoFit/>
          </a:bodyPr>
          <a:lstStyle/>
          <a:p>
            <a:r>
              <a:rPr lang="fr-FR"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3-3 L’HIS est-elle un facteur indépendant de surmortalité ?</a:t>
            </a:r>
            <a:r>
              <a:rPr lang="fr-FR" dirty="0">
                <a:latin typeface="Times New Roman" panose="02020603050405020304" pitchFamily="18" charset="0"/>
                <a:cs typeface="Times New Roman" panose="02020603050405020304" pitchFamily="18" charset="0"/>
              </a:rPr>
              <a:t> </a:t>
            </a:r>
          </a:p>
        </p:txBody>
      </p:sp>
      <p:sp>
        <p:nvSpPr>
          <p:cNvPr id="7" name="ZoneTexte 6">
            <a:extLst>
              <a:ext uri="{FF2B5EF4-FFF2-40B4-BE49-F238E27FC236}">
                <a16:creationId xmlns:a16="http://schemas.microsoft.com/office/drawing/2014/main" id="{D24C8C7C-49AC-E341-ACB1-09248A68F37F}"/>
              </a:ext>
            </a:extLst>
          </p:cNvPr>
          <p:cNvSpPr txBox="1"/>
          <p:nvPr/>
        </p:nvSpPr>
        <p:spPr>
          <a:xfrm>
            <a:off x="1382811" y="1333756"/>
            <a:ext cx="6194742" cy="369332"/>
          </a:xfrm>
          <a:prstGeom prst="rect">
            <a:avLst/>
          </a:prstGeom>
          <a:noFill/>
        </p:spPr>
        <p:txBody>
          <a:bodyPr wrap="square" rtlCol="0">
            <a:spAutoFit/>
          </a:bodyPr>
          <a:lstStyle/>
          <a:p>
            <a:r>
              <a:rPr lang="fr-FR" b="1" dirty="0">
                <a:solidFill>
                  <a:srgbClr val="00B050"/>
                </a:solidFill>
                <a:latin typeface="Times New Roman" panose="02020603050405020304" pitchFamily="18" charset="0"/>
                <a:cs typeface="Times New Roman" panose="02020603050405020304" pitchFamily="18" charset="0"/>
              </a:rPr>
              <a:t>Résultat de l’ajustement aux facteurs de confusion</a:t>
            </a:r>
          </a:p>
        </p:txBody>
      </p:sp>
      <p:graphicFrame>
        <p:nvGraphicFramePr>
          <p:cNvPr id="9" name="Tableau 8">
            <a:extLst>
              <a:ext uri="{FF2B5EF4-FFF2-40B4-BE49-F238E27FC236}">
                <a16:creationId xmlns:a16="http://schemas.microsoft.com/office/drawing/2014/main" id="{9F7B20E7-8C2C-9542-85D3-BE54664277D6}"/>
              </a:ext>
            </a:extLst>
          </p:cNvPr>
          <p:cNvGraphicFramePr>
            <a:graphicFrameLocks noGrp="1"/>
          </p:cNvGraphicFramePr>
          <p:nvPr>
            <p:extLst>
              <p:ext uri="{D42A27DB-BD31-4B8C-83A1-F6EECF244321}">
                <p14:modId xmlns:p14="http://schemas.microsoft.com/office/powerpoint/2010/main" val="2177348255"/>
              </p:ext>
            </p:extLst>
          </p:nvPr>
        </p:nvGraphicFramePr>
        <p:xfrm>
          <a:off x="1050112" y="2572655"/>
          <a:ext cx="9484160" cy="4180332"/>
        </p:xfrm>
        <a:graphic>
          <a:graphicData uri="http://schemas.openxmlformats.org/drawingml/2006/table">
            <a:tbl>
              <a:tblPr firstRow="1" firstCol="1" bandRow="1">
                <a:tableStyleId>{5C22544A-7EE6-4342-B048-85BDC9FD1C3A}</a:tableStyleId>
              </a:tblPr>
              <a:tblGrid>
                <a:gridCol w="1896832">
                  <a:extLst>
                    <a:ext uri="{9D8B030D-6E8A-4147-A177-3AD203B41FA5}">
                      <a16:colId xmlns:a16="http://schemas.microsoft.com/office/drawing/2014/main" val="3800555463"/>
                    </a:ext>
                  </a:extLst>
                </a:gridCol>
                <a:gridCol w="1896832">
                  <a:extLst>
                    <a:ext uri="{9D8B030D-6E8A-4147-A177-3AD203B41FA5}">
                      <a16:colId xmlns:a16="http://schemas.microsoft.com/office/drawing/2014/main" val="4138904049"/>
                    </a:ext>
                  </a:extLst>
                </a:gridCol>
                <a:gridCol w="1896832">
                  <a:extLst>
                    <a:ext uri="{9D8B030D-6E8A-4147-A177-3AD203B41FA5}">
                      <a16:colId xmlns:a16="http://schemas.microsoft.com/office/drawing/2014/main" val="2277619514"/>
                    </a:ext>
                  </a:extLst>
                </a:gridCol>
                <a:gridCol w="1896832">
                  <a:extLst>
                    <a:ext uri="{9D8B030D-6E8A-4147-A177-3AD203B41FA5}">
                      <a16:colId xmlns:a16="http://schemas.microsoft.com/office/drawing/2014/main" val="4268134810"/>
                    </a:ext>
                  </a:extLst>
                </a:gridCol>
                <a:gridCol w="1896832">
                  <a:extLst>
                    <a:ext uri="{9D8B030D-6E8A-4147-A177-3AD203B41FA5}">
                      <a16:colId xmlns:a16="http://schemas.microsoft.com/office/drawing/2014/main" val="470666834"/>
                    </a:ext>
                  </a:extLst>
                </a:gridCol>
              </a:tblGrid>
              <a:tr h="194576">
                <a:tc>
                  <a:txBody>
                    <a:bodyPr/>
                    <a:lstStyle/>
                    <a:p>
                      <a:pPr>
                        <a:lnSpc>
                          <a:spcPct val="115000"/>
                        </a:lnSpc>
                        <a:spcBef>
                          <a:spcPts val="1000"/>
                        </a:spcBef>
                        <a:spcAft>
                          <a:spcPts val="0"/>
                        </a:spcAft>
                      </a:pPr>
                      <a:r>
                        <a:rPr lang="fr-FR" sz="1400" dirty="0">
                          <a:effectLst/>
                          <a:latin typeface="Times New Roman" panose="02020603050405020304" pitchFamily="18" charset="0"/>
                          <a:cs typeface="Times New Roman" panose="02020603050405020304" pitchFamily="18" charset="0"/>
                        </a:rPr>
                        <a:t>Facteur de risque </a:t>
                      </a:r>
                      <a:endParaRPr lang="fr-FR"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ctr">
                        <a:lnSpc>
                          <a:spcPct val="115000"/>
                        </a:lnSpc>
                        <a:spcBef>
                          <a:spcPts val="1000"/>
                        </a:spcBef>
                        <a:spcAft>
                          <a:spcPts val="0"/>
                        </a:spcAft>
                      </a:pPr>
                      <a:r>
                        <a:rPr lang="fr-FR" sz="1400" dirty="0" err="1">
                          <a:effectLst/>
                          <a:latin typeface="Times New Roman" panose="02020603050405020304" pitchFamily="18" charset="0"/>
                          <a:cs typeface="Times New Roman" panose="02020603050405020304" pitchFamily="18" charset="0"/>
                        </a:rPr>
                        <a:t>Odds</a:t>
                      </a:r>
                      <a:r>
                        <a:rPr lang="fr-FR" sz="1400" dirty="0">
                          <a:effectLst/>
                          <a:latin typeface="Times New Roman" panose="02020603050405020304" pitchFamily="18" charset="0"/>
                          <a:cs typeface="Times New Roman" panose="02020603050405020304" pitchFamily="18" charset="0"/>
                        </a:rPr>
                        <a:t> Ratio</a:t>
                      </a:r>
                      <a:endParaRPr lang="fr-FR"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gridSpan="2">
                  <a:txBody>
                    <a:bodyPr/>
                    <a:lstStyle/>
                    <a:p>
                      <a:pPr algn="ctr">
                        <a:lnSpc>
                          <a:spcPct val="115000"/>
                        </a:lnSpc>
                        <a:spcBef>
                          <a:spcPts val="1000"/>
                        </a:spcBef>
                        <a:spcAft>
                          <a:spcPts val="0"/>
                        </a:spcAft>
                      </a:pPr>
                      <a:r>
                        <a:rPr lang="fr-FR" sz="1400">
                          <a:effectLst/>
                          <a:latin typeface="Times New Roman" panose="02020603050405020304" pitchFamily="18" charset="0"/>
                          <a:cs typeface="Times New Roman" panose="02020603050405020304" pitchFamily="18" charset="0"/>
                        </a:rPr>
                        <a:t>IC 95%</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hMerge="1">
                  <a:txBody>
                    <a:bodyPr/>
                    <a:lstStyle/>
                    <a:p>
                      <a:endParaRPr lang="fr-FR"/>
                    </a:p>
                  </a:txBody>
                  <a:tcPr/>
                </a:tc>
                <a:tc>
                  <a:txBody>
                    <a:bodyPr/>
                    <a:lstStyle/>
                    <a:p>
                      <a:pPr algn="ctr">
                        <a:lnSpc>
                          <a:spcPct val="115000"/>
                        </a:lnSpc>
                        <a:spcBef>
                          <a:spcPts val="1000"/>
                        </a:spcBef>
                        <a:spcAft>
                          <a:spcPts val="0"/>
                        </a:spcAft>
                      </a:pPr>
                      <a:r>
                        <a:rPr lang="fr-FR" sz="1400">
                          <a:effectLst/>
                          <a:latin typeface="Times New Roman" panose="02020603050405020304" pitchFamily="18" charset="0"/>
                          <a:cs typeface="Times New Roman" panose="02020603050405020304" pitchFamily="18" charset="0"/>
                        </a:rPr>
                        <a:t>P-Value</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extLst>
                  <a:ext uri="{0D108BD9-81ED-4DB2-BD59-A6C34878D82A}">
                    <a16:rowId xmlns:a16="http://schemas.microsoft.com/office/drawing/2014/main" val="2129008268"/>
                  </a:ext>
                </a:extLst>
              </a:tr>
              <a:tr h="194576">
                <a:tc>
                  <a:txBody>
                    <a:bodyPr/>
                    <a:lstStyle/>
                    <a:p>
                      <a:pPr>
                        <a:lnSpc>
                          <a:spcPct val="115000"/>
                        </a:lnSpc>
                        <a:spcBef>
                          <a:spcPts val="1000"/>
                        </a:spcBef>
                        <a:spcAft>
                          <a:spcPts val="0"/>
                        </a:spcAft>
                      </a:pPr>
                      <a:r>
                        <a:rPr lang="fr-FR" sz="1400" dirty="0">
                          <a:effectLst/>
                          <a:latin typeface="Times New Roman" panose="02020603050405020304" pitchFamily="18" charset="0"/>
                          <a:cs typeface="Times New Roman" panose="02020603050405020304" pitchFamily="18" charset="0"/>
                        </a:rPr>
                        <a:t>Âge</a:t>
                      </a:r>
                      <a:endParaRPr lang="fr-FR"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u="sng">
                          <a:effectLst/>
                          <a:latin typeface="Times New Roman" panose="02020603050405020304" pitchFamily="18" charset="0"/>
                          <a:cs typeface="Times New Roman" panose="02020603050405020304" pitchFamily="18" charset="0"/>
                        </a:rPr>
                        <a:t>1.0943</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u="sng">
                          <a:effectLst/>
                          <a:latin typeface="Times New Roman" panose="02020603050405020304" pitchFamily="18" charset="0"/>
                          <a:cs typeface="Times New Roman" panose="02020603050405020304" pitchFamily="18" charset="0"/>
                        </a:rPr>
                        <a:t>1.0311</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u="sng">
                          <a:effectLst/>
                          <a:latin typeface="Times New Roman" panose="02020603050405020304" pitchFamily="18" charset="0"/>
                          <a:cs typeface="Times New Roman" panose="02020603050405020304" pitchFamily="18" charset="0"/>
                        </a:rPr>
                        <a:t>1.1614</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u="sng" dirty="0">
                          <a:effectLst/>
                          <a:latin typeface="Times New Roman" panose="02020603050405020304" pitchFamily="18" charset="0"/>
                          <a:cs typeface="Times New Roman" panose="02020603050405020304" pitchFamily="18" charset="0"/>
                        </a:rPr>
                        <a:t>0.0030</a:t>
                      </a:r>
                      <a:endParaRPr lang="fr-FR"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extLst>
                  <a:ext uri="{0D108BD9-81ED-4DB2-BD59-A6C34878D82A}">
                    <a16:rowId xmlns:a16="http://schemas.microsoft.com/office/drawing/2014/main" val="687776422"/>
                  </a:ext>
                </a:extLst>
              </a:tr>
              <a:tr h="402324">
                <a:tc>
                  <a:txBody>
                    <a:bodyPr/>
                    <a:lstStyle/>
                    <a:p>
                      <a:pPr>
                        <a:lnSpc>
                          <a:spcPct val="115000"/>
                        </a:lnSpc>
                        <a:spcBef>
                          <a:spcPts val="1000"/>
                        </a:spcBef>
                        <a:spcAft>
                          <a:spcPts val="0"/>
                        </a:spcAft>
                      </a:pPr>
                      <a:r>
                        <a:rPr lang="fr-FR" sz="1400" dirty="0">
                          <a:effectLst/>
                          <a:latin typeface="Times New Roman" panose="02020603050405020304" pitchFamily="18" charset="0"/>
                          <a:cs typeface="Times New Roman" panose="02020603050405020304" pitchFamily="18" charset="0"/>
                        </a:rPr>
                        <a:t>Brain-Shift&gt;5mm (Oui/Non)</a:t>
                      </a:r>
                      <a:endParaRPr lang="fr-FR"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a:effectLst/>
                          <a:latin typeface="Times New Roman" panose="02020603050405020304" pitchFamily="18" charset="0"/>
                          <a:cs typeface="Times New Roman" panose="02020603050405020304" pitchFamily="18" charset="0"/>
                        </a:rPr>
                        <a:t>0.5707</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a:effectLst/>
                          <a:latin typeface="Times New Roman" panose="02020603050405020304" pitchFamily="18" charset="0"/>
                          <a:cs typeface="Times New Roman" panose="02020603050405020304" pitchFamily="18" charset="0"/>
                        </a:rPr>
                        <a:t>0.0791</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a:effectLst/>
                          <a:latin typeface="Times New Roman" panose="02020603050405020304" pitchFamily="18" charset="0"/>
                          <a:cs typeface="Times New Roman" panose="02020603050405020304" pitchFamily="18" charset="0"/>
                        </a:rPr>
                        <a:t>4.1190</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a:effectLst/>
                          <a:latin typeface="Times New Roman" panose="02020603050405020304" pitchFamily="18" charset="0"/>
                          <a:cs typeface="Times New Roman" panose="02020603050405020304" pitchFamily="18" charset="0"/>
                        </a:rPr>
                        <a:t>0.5781</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extLst>
                  <a:ext uri="{0D108BD9-81ED-4DB2-BD59-A6C34878D82A}">
                    <a16:rowId xmlns:a16="http://schemas.microsoft.com/office/drawing/2014/main" val="547828686"/>
                  </a:ext>
                </a:extLst>
              </a:tr>
              <a:tr h="402324">
                <a:tc>
                  <a:txBody>
                    <a:bodyPr/>
                    <a:lstStyle/>
                    <a:p>
                      <a:pPr>
                        <a:lnSpc>
                          <a:spcPct val="115000"/>
                        </a:lnSpc>
                        <a:spcBef>
                          <a:spcPts val="1000"/>
                        </a:spcBef>
                        <a:spcAft>
                          <a:spcPts val="0"/>
                        </a:spcAft>
                      </a:pPr>
                      <a:r>
                        <a:rPr lang="fr-FR" sz="1400" dirty="0">
                          <a:effectLst/>
                          <a:latin typeface="Times New Roman" panose="02020603050405020304" pitchFamily="18" charset="0"/>
                          <a:cs typeface="Times New Roman" panose="02020603050405020304" pitchFamily="18" charset="0"/>
                        </a:rPr>
                        <a:t>Contusions cérébrales (Oui/Non)</a:t>
                      </a:r>
                      <a:endParaRPr lang="fr-FR"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a:effectLst/>
                          <a:latin typeface="Times New Roman" panose="02020603050405020304" pitchFamily="18" charset="0"/>
                          <a:cs typeface="Times New Roman" panose="02020603050405020304" pitchFamily="18" charset="0"/>
                        </a:rPr>
                        <a:t>5.0488</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a:effectLst/>
                          <a:latin typeface="Times New Roman" panose="02020603050405020304" pitchFamily="18" charset="0"/>
                          <a:cs typeface="Times New Roman" panose="02020603050405020304" pitchFamily="18" charset="0"/>
                        </a:rPr>
                        <a:t>0.9484</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a:effectLst/>
                          <a:latin typeface="Times New Roman" panose="02020603050405020304" pitchFamily="18" charset="0"/>
                          <a:cs typeface="Times New Roman" panose="02020603050405020304" pitchFamily="18" charset="0"/>
                        </a:rPr>
                        <a:t>26.8760</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a:effectLst/>
                          <a:latin typeface="Times New Roman" panose="02020603050405020304" pitchFamily="18" charset="0"/>
                          <a:cs typeface="Times New Roman" panose="02020603050405020304" pitchFamily="18" charset="0"/>
                        </a:rPr>
                        <a:t>0.0577</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extLst>
                  <a:ext uri="{0D108BD9-81ED-4DB2-BD59-A6C34878D82A}">
                    <a16:rowId xmlns:a16="http://schemas.microsoft.com/office/drawing/2014/main" val="3320081088"/>
                  </a:ext>
                </a:extLst>
              </a:tr>
              <a:tr h="194576">
                <a:tc>
                  <a:txBody>
                    <a:bodyPr/>
                    <a:lstStyle/>
                    <a:p>
                      <a:pPr>
                        <a:lnSpc>
                          <a:spcPct val="115000"/>
                        </a:lnSpc>
                        <a:spcBef>
                          <a:spcPts val="1000"/>
                        </a:spcBef>
                        <a:spcAft>
                          <a:spcPts val="0"/>
                        </a:spcAft>
                      </a:pPr>
                      <a:r>
                        <a:rPr lang="fr-FR" sz="1400" dirty="0">
                          <a:effectLst/>
                          <a:latin typeface="Times New Roman" panose="02020603050405020304" pitchFamily="18" charset="0"/>
                          <a:cs typeface="Times New Roman" panose="02020603050405020304" pitchFamily="18" charset="0"/>
                        </a:rPr>
                        <a:t>GCS</a:t>
                      </a:r>
                      <a:endParaRPr lang="fr-FR"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u="sng">
                          <a:effectLst/>
                          <a:latin typeface="Times New Roman" panose="02020603050405020304" pitchFamily="18" charset="0"/>
                          <a:cs typeface="Times New Roman" panose="02020603050405020304" pitchFamily="18" charset="0"/>
                        </a:rPr>
                        <a:t>2.3395</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u="sng">
                          <a:effectLst/>
                          <a:latin typeface="Times New Roman" panose="02020603050405020304" pitchFamily="18" charset="0"/>
                          <a:cs typeface="Times New Roman" panose="02020603050405020304" pitchFamily="18" charset="0"/>
                        </a:rPr>
                        <a:t>1.2654</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u="sng">
                          <a:effectLst/>
                          <a:latin typeface="Times New Roman" panose="02020603050405020304" pitchFamily="18" charset="0"/>
                          <a:cs typeface="Times New Roman" panose="02020603050405020304" pitchFamily="18" charset="0"/>
                        </a:rPr>
                        <a:t>4.3254</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ctr">
                        <a:lnSpc>
                          <a:spcPct val="115000"/>
                        </a:lnSpc>
                        <a:spcBef>
                          <a:spcPts val="1000"/>
                        </a:spcBef>
                        <a:spcAft>
                          <a:spcPts val="0"/>
                        </a:spcAft>
                      </a:pPr>
                      <a:r>
                        <a:rPr lang="fr-FR" sz="1400" u="sng">
                          <a:effectLst/>
                          <a:latin typeface="Times New Roman" panose="02020603050405020304" pitchFamily="18" charset="0"/>
                          <a:cs typeface="Times New Roman" panose="02020603050405020304" pitchFamily="18" charset="0"/>
                        </a:rPr>
                        <a:t>0.0067</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extLst>
                  <a:ext uri="{0D108BD9-81ED-4DB2-BD59-A6C34878D82A}">
                    <a16:rowId xmlns:a16="http://schemas.microsoft.com/office/drawing/2014/main" val="718275076"/>
                  </a:ext>
                </a:extLst>
              </a:tr>
              <a:tr h="194576">
                <a:tc>
                  <a:txBody>
                    <a:bodyPr/>
                    <a:lstStyle/>
                    <a:p>
                      <a:pPr>
                        <a:lnSpc>
                          <a:spcPct val="115000"/>
                        </a:lnSpc>
                        <a:spcBef>
                          <a:spcPts val="1000"/>
                        </a:spcBef>
                        <a:spcAft>
                          <a:spcPts val="0"/>
                        </a:spcAft>
                      </a:pPr>
                      <a:r>
                        <a:rPr lang="fr-FR" sz="1400" dirty="0">
                          <a:effectLst/>
                          <a:latin typeface="Times New Roman" panose="02020603050405020304" pitchFamily="18" charset="0"/>
                          <a:cs typeface="Times New Roman" panose="02020603050405020304" pitchFamily="18" charset="0"/>
                        </a:rPr>
                        <a:t>HSA (Oui/Non)</a:t>
                      </a:r>
                      <a:endParaRPr lang="fr-FR"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a:effectLst/>
                          <a:latin typeface="Times New Roman" panose="02020603050405020304" pitchFamily="18" charset="0"/>
                          <a:cs typeface="Times New Roman" panose="02020603050405020304" pitchFamily="18" charset="0"/>
                        </a:rPr>
                        <a:t>0.7832</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a:effectLst/>
                          <a:latin typeface="Times New Roman" panose="02020603050405020304" pitchFamily="18" charset="0"/>
                          <a:cs typeface="Times New Roman" panose="02020603050405020304" pitchFamily="18" charset="0"/>
                        </a:rPr>
                        <a:t>0.1712</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a:effectLst/>
                          <a:latin typeface="Times New Roman" panose="02020603050405020304" pitchFamily="18" charset="0"/>
                          <a:cs typeface="Times New Roman" panose="02020603050405020304" pitchFamily="18" charset="0"/>
                        </a:rPr>
                        <a:t>3.5826</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a:effectLst/>
                          <a:latin typeface="Times New Roman" panose="02020603050405020304" pitchFamily="18" charset="0"/>
                          <a:cs typeface="Times New Roman" panose="02020603050405020304" pitchFamily="18" charset="0"/>
                        </a:rPr>
                        <a:t>0.7528</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extLst>
                  <a:ext uri="{0D108BD9-81ED-4DB2-BD59-A6C34878D82A}">
                    <a16:rowId xmlns:a16="http://schemas.microsoft.com/office/drawing/2014/main" val="3674099593"/>
                  </a:ext>
                </a:extLst>
              </a:tr>
              <a:tr h="402324">
                <a:tc>
                  <a:txBody>
                    <a:bodyPr/>
                    <a:lstStyle/>
                    <a:p>
                      <a:pPr>
                        <a:lnSpc>
                          <a:spcPct val="115000"/>
                        </a:lnSpc>
                        <a:spcBef>
                          <a:spcPts val="1000"/>
                        </a:spcBef>
                        <a:spcAft>
                          <a:spcPts val="0"/>
                        </a:spcAft>
                      </a:pPr>
                      <a:r>
                        <a:rPr lang="fr-FR" sz="1400" dirty="0">
                          <a:effectLst/>
                          <a:latin typeface="Times New Roman" panose="02020603050405020304" pitchFamily="18" charset="0"/>
                          <a:cs typeface="Times New Roman" panose="02020603050405020304" pitchFamily="18" charset="0"/>
                        </a:rPr>
                        <a:t>Hyperglycémie de stress (Oui/Non)</a:t>
                      </a:r>
                      <a:endParaRPr lang="fr-FR"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dirty="0">
                          <a:effectLst/>
                          <a:latin typeface="Times New Roman" panose="02020603050405020304" pitchFamily="18" charset="0"/>
                          <a:cs typeface="Times New Roman" panose="02020603050405020304" pitchFamily="18" charset="0"/>
                        </a:rPr>
                        <a:t>1.2980</a:t>
                      </a:r>
                      <a:endParaRPr lang="fr-FR"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a:effectLst/>
                          <a:latin typeface="Times New Roman" panose="02020603050405020304" pitchFamily="18" charset="0"/>
                          <a:cs typeface="Times New Roman" panose="02020603050405020304" pitchFamily="18" charset="0"/>
                        </a:rPr>
                        <a:t>0.2349</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a:effectLst/>
                          <a:latin typeface="Times New Roman" panose="02020603050405020304" pitchFamily="18" charset="0"/>
                          <a:cs typeface="Times New Roman" panose="02020603050405020304" pitchFamily="18" charset="0"/>
                        </a:rPr>
                        <a:t>7.1728</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dirty="0">
                          <a:effectLst/>
                          <a:latin typeface="Times New Roman" panose="02020603050405020304" pitchFamily="18" charset="0"/>
                          <a:cs typeface="Times New Roman" panose="02020603050405020304" pitchFamily="18" charset="0"/>
                        </a:rPr>
                        <a:t>0.7649</a:t>
                      </a:r>
                      <a:endParaRPr lang="fr-FR"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extLst>
                  <a:ext uri="{0D108BD9-81ED-4DB2-BD59-A6C34878D82A}">
                    <a16:rowId xmlns:a16="http://schemas.microsoft.com/office/drawing/2014/main" val="882847048"/>
                  </a:ext>
                </a:extLst>
              </a:tr>
              <a:tr h="402324">
                <a:tc>
                  <a:txBody>
                    <a:bodyPr/>
                    <a:lstStyle/>
                    <a:p>
                      <a:pPr>
                        <a:lnSpc>
                          <a:spcPct val="115000"/>
                        </a:lnSpc>
                        <a:spcBef>
                          <a:spcPts val="1000"/>
                        </a:spcBef>
                        <a:spcAft>
                          <a:spcPts val="0"/>
                        </a:spcAft>
                      </a:pPr>
                      <a:r>
                        <a:rPr lang="fr-FR" sz="1400">
                          <a:effectLst/>
                          <a:latin typeface="Times New Roman" panose="02020603050405020304" pitchFamily="18" charset="0"/>
                          <a:cs typeface="Times New Roman" panose="02020603050405020304" pitchFamily="18" charset="0"/>
                        </a:rPr>
                        <a:t>Hypotension artérielle (Oui/Non)</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a:effectLst/>
                          <a:latin typeface="Times New Roman" panose="02020603050405020304" pitchFamily="18" charset="0"/>
                          <a:cs typeface="Times New Roman" panose="02020603050405020304" pitchFamily="18" charset="0"/>
                        </a:rPr>
                        <a:t>4.2508</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dirty="0">
                          <a:effectLst/>
                          <a:latin typeface="Times New Roman" panose="02020603050405020304" pitchFamily="18" charset="0"/>
                          <a:cs typeface="Times New Roman" panose="02020603050405020304" pitchFamily="18" charset="0"/>
                        </a:rPr>
                        <a:t>0.7584</a:t>
                      </a:r>
                      <a:endParaRPr lang="fr-FR"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a:effectLst/>
                          <a:latin typeface="Times New Roman" panose="02020603050405020304" pitchFamily="18" charset="0"/>
                          <a:cs typeface="Times New Roman" panose="02020603050405020304" pitchFamily="18" charset="0"/>
                        </a:rPr>
                        <a:t>23.8266</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a:effectLst/>
                          <a:latin typeface="Times New Roman" panose="02020603050405020304" pitchFamily="18" charset="0"/>
                          <a:cs typeface="Times New Roman" panose="02020603050405020304" pitchFamily="18" charset="0"/>
                        </a:rPr>
                        <a:t>0.0999</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extLst>
                  <a:ext uri="{0D108BD9-81ED-4DB2-BD59-A6C34878D82A}">
                    <a16:rowId xmlns:a16="http://schemas.microsoft.com/office/drawing/2014/main" val="1635823747"/>
                  </a:ext>
                </a:extLst>
              </a:tr>
              <a:tr h="194576">
                <a:tc>
                  <a:txBody>
                    <a:bodyPr/>
                    <a:lstStyle/>
                    <a:p>
                      <a:pPr>
                        <a:lnSpc>
                          <a:spcPct val="115000"/>
                        </a:lnSpc>
                        <a:spcBef>
                          <a:spcPts val="1000"/>
                        </a:spcBef>
                        <a:spcAft>
                          <a:spcPts val="0"/>
                        </a:spcAft>
                      </a:pPr>
                      <a:r>
                        <a:rPr lang="fr-FR" sz="1400">
                          <a:effectLst/>
                          <a:latin typeface="Times New Roman" panose="02020603050405020304" pitchFamily="18" charset="0"/>
                          <a:cs typeface="Times New Roman" panose="02020603050405020304" pitchFamily="18" charset="0"/>
                        </a:rPr>
                        <a:t>Hypoxémie (Oui/Non)</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a:effectLst/>
                          <a:latin typeface="Times New Roman" panose="02020603050405020304" pitchFamily="18" charset="0"/>
                          <a:cs typeface="Times New Roman" panose="02020603050405020304" pitchFamily="18" charset="0"/>
                        </a:rPr>
                        <a:t>0.2741</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a:effectLst/>
                          <a:latin typeface="Times New Roman" panose="02020603050405020304" pitchFamily="18" charset="0"/>
                          <a:cs typeface="Times New Roman" panose="02020603050405020304" pitchFamily="18" charset="0"/>
                        </a:rPr>
                        <a:t>0.0226</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a:effectLst/>
                          <a:latin typeface="Times New Roman" panose="02020603050405020304" pitchFamily="18" charset="0"/>
                          <a:cs typeface="Times New Roman" panose="02020603050405020304" pitchFamily="18" charset="0"/>
                        </a:rPr>
                        <a:t>3.3187</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a:effectLst/>
                          <a:latin typeface="Times New Roman" panose="02020603050405020304" pitchFamily="18" charset="0"/>
                          <a:cs typeface="Times New Roman" panose="02020603050405020304" pitchFamily="18" charset="0"/>
                        </a:rPr>
                        <a:t>0.3091</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extLst>
                  <a:ext uri="{0D108BD9-81ED-4DB2-BD59-A6C34878D82A}">
                    <a16:rowId xmlns:a16="http://schemas.microsoft.com/office/drawing/2014/main" val="387343459"/>
                  </a:ext>
                </a:extLst>
              </a:tr>
              <a:tr h="194576">
                <a:tc>
                  <a:txBody>
                    <a:bodyPr/>
                    <a:lstStyle/>
                    <a:p>
                      <a:pPr>
                        <a:lnSpc>
                          <a:spcPct val="115000"/>
                        </a:lnSpc>
                        <a:spcBef>
                          <a:spcPts val="1000"/>
                        </a:spcBef>
                        <a:spcAft>
                          <a:spcPts val="0"/>
                        </a:spcAft>
                      </a:pPr>
                      <a:r>
                        <a:rPr lang="fr-FR" sz="1400" dirty="0">
                          <a:effectLst/>
                          <a:latin typeface="Times New Roman" panose="02020603050405020304" pitchFamily="18" charset="0"/>
                          <a:cs typeface="Times New Roman" panose="02020603050405020304" pitchFamily="18" charset="0"/>
                        </a:rPr>
                        <a:t>HIP (Oui/Non)</a:t>
                      </a:r>
                      <a:endParaRPr lang="fr-FR"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a:effectLst/>
                          <a:latin typeface="Times New Roman" panose="02020603050405020304" pitchFamily="18" charset="0"/>
                          <a:cs typeface="Times New Roman" panose="02020603050405020304" pitchFamily="18" charset="0"/>
                        </a:rPr>
                        <a:t>0.3351</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a:effectLst/>
                          <a:latin typeface="Times New Roman" panose="02020603050405020304" pitchFamily="18" charset="0"/>
                          <a:cs typeface="Times New Roman" panose="02020603050405020304" pitchFamily="18" charset="0"/>
                        </a:rPr>
                        <a:t>0.0281</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dirty="0">
                          <a:effectLst/>
                          <a:latin typeface="Times New Roman" panose="02020603050405020304" pitchFamily="18" charset="0"/>
                          <a:cs typeface="Times New Roman" panose="02020603050405020304" pitchFamily="18" charset="0"/>
                        </a:rPr>
                        <a:t>3.9972</a:t>
                      </a:r>
                      <a:endParaRPr lang="fr-FR"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dirty="0">
                          <a:effectLst/>
                          <a:latin typeface="Times New Roman" panose="02020603050405020304" pitchFamily="18" charset="0"/>
                          <a:cs typeface="Times New Roman" panose="02020603050405020304" pitchFamily="18" charset="0"/>
                        </a:rPr>
                        <a:t>0.3874</a:t>
                      </a:r>
                      <a:endParaRPr lang="fr-FR"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extLst>
                  <a:ext uri="{0D108BD9-81ED-4DB2-BD59-A6C34878D82A}">
                    <a16:rowId xmlns:a16="http://schemas.microsoft.com/office/drawing/2014/main" val="1309906710"/>
                  </a:ext>
                </a:extLst>
              </a:tr>
              <a:tr h="402324">
                <a:tc>
                  <a:txBody>
                    <a:bodyPr/>
                    <a:lstStyle/>
                    <a:p>
                      <a:pPr>
                        <a:lnSpc>
                          <a:spcPct val="115000"/>
                        </a:lnSpc>
                        <a:spcBef>
                          <a:spcPts val="1000"/>
                        </a:spcBef>
                        <a:spcAft>
                          <a:spcPts val="0"/>
                        </a:spcAft>
                      </a:pPr>
                      <a:r>
                        <a:rPr lang="fr-FR" sz="1400" dirty="0">
                          <a:effectLst/>
                          <a:latin typeface="Times New Roman" panose="02020603050405020304" pitchFamily="18" charset="0"/>
                          <a:cs typeface="Times New Roman" panose="02020603050405020304" pitchFamily="18" charset="0"/>
                        </a:rPr>
                        <a:t>Absence de réactivité pupillaire (Oui/Non)</a:t>
                      </a:r>
                      <a:endParaRPr lang="fr-FR"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u="sng">
                          <a:effectLst/>
                          <a:latin typeface="Times New Roman" panose="02020603050405020304" pitchFamily="18" charset="0"/>
                          <a:cs typeface="Times New Roman" panose="02020603050405020304" pitchFamily="18" charset="0"/>
                        </a:rPr>
                        <a:t>7.7892</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u="sng">
                          <a:effectLst/>
                          <a:latin typeface="Times New Roman" panose="02020603050405020304" pitchFamily="18" charset="0"/>
                          <a:cs typeface="Times New Roman" panose="02020603050405020304" pitchFamily="18" charset="0"/>
                        </a:rPr>
                        <a:t>1.1210</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u="sng">
                          <a:effectLst/>
                          <a:latin typeface="Times New Roman" panose="02020603050405020304" pitchFamily="18" charset="0"/>
                          <a:cs typeface="Times New Roman" panose="02020603050405020304" pitchFamily="18" charset="0"/>
                        </a:rPr>
                        <a:t>54.1215</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u="sng" dirty="0">
                          <a:effectLst/>
                          <a:latin typeface="Times New Roman" panose="02020603050405020304" pitchFamily="18" charset="0"/>
                          <a:cs typeface="Times New Roman" panose="02020603050405020304" pitchFamily="18" charset="0"/>
                        </a:rPr>
                        <a:t>0.0379</a:t>
                      </a:r>
                      <a:endParaRPr lang="fr-FR"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extLst>
                  <a:ext uri="{0D108BD9-81ED-4DB2-BD59-A6C34878D82A}">
                    <a16:rowId xmlns:a16="http://schemas.microsoft.com/office/drawing/2014/main" val="481374905"/>
                  </a:ext>
                </a:extLst>
              </a:tr>
              <a:tr h="402324">
                <a:tc>
                  <a:txBody>
                    <a:bodyPr/>
                    <a:lstStyle/>
                    <a:p>
                      <a:pPr>
                        <a:lnSpc>
                          <a:spcPct val="115000"/>
                        </a:lnSpc>
                        <a:spcBef>
                          <a:spcPts val="1000"/>
                        </a:spcBef>
                        <a:spcAft>
                          <a:spcPts val="0"/>
                        </a:spcAft>
                      </a:pPr>
                      <a:r>
                        <a:rPr lang="fr-FR" sz="1400">
                          <a:effectLst/>
                          <a:latin typeface="Times New Roman" panose="02020603050405020304" pitchFamily="18" charset="0"/>
                          <a:cs typeface="Times New Roman" panose="02020603050405020304" pitchFamily="18" charset="0"/>
                        </a:rPr>
                        <a:t>Troubles de l’hémostase (Oui/Non)</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u="sng">
                          <a:effectLst/>
                          <a:latin typeface="Times New Roman" panose="02020603050405020304" pitchFamily="18" charset="0"/>
                          <a:cs typeface="Times New Roman" panose="02020603050405020304" pitchFamily="18" charset="0"/>
                        </a:rPr>
                        <a:t>22.0726</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u="sng">
                          <a:effectLst/>
                          <a:latin typeface="Times New Roman" panose="02020603050405020304" pitchFamily="18" charset="0"/>
                          <a:cs typeface="Times New Roman" panose="02020603050405020304" pitchFamily="18" charset="0"/>
                        </a:rPr>
                        <a:t>1.0694</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u="sng">
                          <a:effectLst/>
                          <a:latin typeface="Times New Roman" panose="02020603050405020304" pitchFamily="18" charset="0"/>
                          <a:cs typeface="Times New Roman" panose="02020603050405020304" pitchFamily="18" charset="0"/>
                        </a:rPr>
                        <a:t>455.5907</a:t>
                      </a:r>
                      <a:endParaRPr lang="fr-FR"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tc>
                  <a:txBody>
                    <a:bodyPr/>
                    <a:lstStyle/>
                    <a:p>
                      <a:pPr algn="r">
                        <a:lnSpc>
                          <a:spcPct val="115000"/>
                        </a:lnSpc>
                        <a:spcBef>
                          <a:spcPts val="1000"/>
                        </a:spcBef>
                        <a:spcAft>
                          <a:spcPts val="0"/>
                        </a:spcAft>
                      </a:pPr>
                      <a:r>
                        <a:rPr lang="fr-FR" sz="1400" u="sng" dirty="0">
                          <a:effectLst/>
                          <a:latin typeface="Times New Roman" panose="02020603050405020304" pitchFamily="18" charset="0"/>
                          <a:cs typeface="Times New Roman" panose="02020603050405020304" pitchFamily="18" charset="0"/>
                        </a:rPr>
                        <a:t>0.0451</a:t>
                      </a:r>
                      <a:endParaRPr lang="fr-FR"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744" marR="67744" marT="0" marB="0"/>
                </a:tc>
                <a:extLst>
                  <a:ext uri="{0D108BD9-81ED-4DB2-BD59-A6C34878D82A}">
                    <a16:rowId xmlns:a16="http://schemas.microsoft.com/office/drawing/2014/main" val="2532429639"/>
                  </a:ext>
                </a:extLst>
              </a:tr>
            </a:tbl>
          </a:graphicData>
        </a:graphic>
      </p:graphicFrame>
    </p:spTree>
    <p:extLst>
      <p:ext uri="{BB962C8B-B14F-4D97-AF65-F5344CB8AC3E}">
        <p14:creationId xmlns:p14="http://schemas.microsoft.com/office/powerpoint/2010/main" val="34941306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1D918A5-9F43-394F-8C8F-C5608BADC1FA}"/>
              </a:ext>
            </a:extLst>
          </p:cNvPr>
          <p:cNvSpPr>
            <a:spLocks noGrp="1"/>
          </p:cNvSpPr>
          <p:nvPr>
            <p:ph type="body" idx="1"/>
          </p:nvPr>
        </p:nvSpPr>
        <p:spPr>
          <a:xfrm>
            <a:off x="765025" y="2933792"/>
            <a:ext cx="9612971" cy="1143324"/>
          </a:xfrm>
        </p:spPr>
        <p:txBody>
          <a:bodyPr>
            <a:normAutofit/>
          </a:bodyPr>
          <a:lstStyle/>
          <a:p>
            <a:pPr marL="0" indent="0" algn="ctr" defTabSz="914400" rtl="0" eaLnBrk="1" latinLnBrk="0" hangingPunct="1">
              <a:lnSpc>
                <a:spcPct val="112000"/>
              </a:lnSpc>
              <a:spcBef>
                <a:spcPts val="0"/>
              </a:spcBef>
              <a:spcAft>
                <a:spcPts val="0"/>
              </a:spcAft>
              <a:buFont typeface="Franklin Gothic Book" panose="020B0503020102020204" pitchFamily="34" charset="0"/>
              <a:buNone/>
            </a:pPr>
            <a:r>
              <a:rPr lang="fr-FR" sz="4400" b="1" dirty="0">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34157681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82CF9F-3D18-CB41-9114-555EEB3041E9}"/>
              </a:ext>
            </a:extLst>
          </p:cNvPr>
          <p:cNvSpPr/>
          <p:nvPr/>
        </p:nvSpPr>
        <p:spPr>
          <a:xfrm>
            <a:off x="878773" y="328116"/>
            <a:ext cx="11127179" cy="5864875"/>
          </a:xfrm>
          <a:prstGeom prst="rect">
            <a:avLst/>
          </a:prstGeom>
        </p:spPr>
        <p:txBody>
          <a:bodyPr wrap="square">
            <a:spAutoFit/>
          </a:bodyPr>
          <a:lstStyle/>
          <a:p>
            <a:pPr algn="just">
              <a:lnSpc>
                <a:spcPct val="150000"/>
              </a:lnSpc>
            </a:pPr>
            <a:r>
              <a:rPr lang="fr-FR" dirty="0">
                <a:latin typeface="Times New Roman" panose="02020603050405020304" pitchFamily="18" charset="0"/>
                <a:ea typeface="Calibri" panose="020F0502020204030204" pitchFamily="34" charset="0"/>
              </a:rPr>
              <a:t>Le pronostic des TCG est non seulement conditionné par les lésions primaires, liées directement à l’impact initial, mais aussi par les éventuelles lésions secondaires, liées soit à des complications intracrâniennes (hémorragie, HTIC, convulsions…), soit à des facteurs d’aggravation d’origine systémique (hypotension artérielle, l’hypoxémie…). Parmi ces facteurs, l’hyperglycémie de stress, est liée à la gravité des lésions initiales et à une présentation clinique plus grave. Elle est aussi associée à un mauvais devenir des TCG à court et à long terme. </a:t>
            </a:r>
            <a:endParaRPr lang="fr-FR" dirty="0"/>
          </a:p>
          <a:p>
            <a:pPr algn="just">
              <a:lnSpc>
                <a:spcPct val="150000"/>
              </a:lnSpc>
            </a:pPr>
            <a:r>
              <a:rPr lang="fr-FR" dirty="0">
                <a:latin typeface="Times New Roman" panose="02020603050405020304" pitchFamily="18" charset="0"/>
                <a:ea typeface="Calibri" panose="020F0502020204030204" pitchFamily="34" charset="0"/>
              </a:rPr>
              <a:t>   Nous avons évalué sa valeur pronostique, chez 90 patients adultes présentant un TCG isolé, admis dans notre service de réanimation. </a:t>
            </a:r>
            <a:endParaRPr lang="fr-FR" dirty="0"/>
          </a:p>
          <a:p>
            <a:pPr algn="just">
              <a:lnSpc>
                <a:spcPct val="150000"/>
              </a:lnSpc>
            </a:pPr>
            <a:r>
              <a:rPr lang="fr-FR" dirty="0">
                <a:latin typeface="Times New Roman" panose="02020603050405020304" pitchFamily="18" charset="0"/>
                <a:ea typeface="Calibri" panose="020F0502020204030204" pitchFamily="34" charset="0"/>
              </a:rPr>
              <a:t>Nous avons ainsi démontré que l’hyperglycémie initiale était significativement associée à une surmortalité, que le niveau de glycémie très élevé, au-delà de 2.00 g/l, était un facteur de surmortalité supérieur à celui des chiffres d’hyperglycémie inférieures. Des hyperglycémies plus modérées, entre 1.26 et 1.99 g/l, </a:t>
            </a:r>
            <a:r>
              <a:rPr lang="fr-FR" dirty="0" err="1">
                <a:latin typeface="Times New Roman" panose="02020603050405020304" pitchFamily="18" charset="0"/>
                <a:ea typeface="Calibri" panose="020F0502020204030204" pitchFamily="34" charset="0"/>
              </a:rPr>
              <a:t>étaien</a:t>
            </a:r>
            <a:r>
              <a:rPr lang="fr-FR" dirty="0">
                <a:latin typeface="Times New Roman" panose="02020603050405020304" pitchFamily="18" charset="0"/>
                <a:ea typeface="Calibri" panose="020F0502020204030204" pitchFamily="34" charset="0"/>
              </a:rPr>
              <a:t> un facteur protecteur significatif. Par contre, nous n’avons pas pu mettre en évidence le rôle prédictif indépendant de mortalité joué par l’hyperglycémie, probablement du fait de la faible puissance de notre étude. </a:t>
            </a:r>
            <a:endParaRPr lang="fr-FR" dirty="0"/>
          </a:p>
          <a:p>
            <a:pPr algn="just">
              <a:lnSpc>
                <a:spcPct val="150000"/>
              </a:lnSpc>
            </a:pPr>
            <a:r>
              <a:rPr lang="fr-FR" dirty="0">
                <a:latin typeface="Times New Roman" panose="02020603050405020304" pitchFamily="18" charset="0"/>
                <a:ea typeface="Calibri" panose="020F0502020204030204" pitchFamily="34" charset="0"/>
              </a:rPr>
              <a:t>   A la lumière de ces résultats, et compte tenu des données de la littérature, il faudrait probablement contrôler les glycémies supérieures à 2.00 g/l par de l’insuline et, tolérer des chiffres de glycémies modérément élevés.  </a:t>
            </a:r>
            <a:r>
              <a:rPr lang="fr-FR" i="1" dirty="0">
                <a:latin typeface="Times New Roman" panose="02020603050405020304" pitchFamily="18" charset="0"/>
                <a:ea typeface="Times New Roman" panose="02020603050405020304" pitchFamily="18" charset="0"/>
                <a:cs typeface="Arial" panose="020B0604020202020204" pitchFamily="34" charset="0"/>
              </a:rPr>
              <a:t> </a:t>
            </a:r>
            <a:endParaRPr lang="fr-FR" sz="1200"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35726955"/>
      </p:ext>
    </p:extLst>
  </p:cSld>
  <p:clrMapOvr>
    <a:masterClrMapping/>
  </p:clrMapOvr>
</p:sld>
</file>

<file path=ppt/theme/theme1.xml><?xml version="1.0" encoding="utf-8"?>
<a:theme xmlns:a="http://schemas.openxmlformats.org/drawingml/2006/main" name="Rognage">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Rognage</Template>
  <TotalTime>3006</TotalTime>
  <Words>8940</Words>
  <Application>Microsoft Macintosh PowerPoint</Application>
  <PresentationFormat>Grand écran</PresentationFormat>
  <Paragraphs>1965</Paragraphs>
  <Slides>97</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97</vt:i4>
      </vt:variant>
    </vt:vector>
  </HeadingPairs>
  <TitlesOfParts>
    <vt:vector size="104" baseType="lpstr">
      <vt:lpstr>Calibri</vt:lpstr>
      <vt:lpstr>Cambria Math</vt:lpstr>
      <vt:lpstr>Franklin Gothic Book</vt:lpstr>
      <vt:lpstr>Symbol</vt:lpstr>
      <vt:lpstr>Times New Roman</vt:lpstr>
      <vt:lpstr>Wingdings</vt:lpstr>
      <vt:lpstr>Rognage</vt:lpstr>
      <vt:lpstr>Présentation PowerPoint</vt:lpstr>
      <vt:lpstr>Déclaration</vt:lpstr>
      <vt:lpstr>PLAN DE TRAVAIL</vt:lpstr>
      <vt:lpstr>INTRODUCTION</vt:lpstr>
      <vt:lpstr>Présentation PowerPoint</vt:lpstr>
      <vt:lpstr>Présentation PowerPoint</vt:lpstr>
      <vt:lpstr>Présentation PowerPoint</vt:lpstr>
      <vt:lpstr>Présentation PowerPoint</vt:lpstr>
      <vt:lpstr>Données épidémiologiques</vt:lpstr>
      <vt:lpstr>I- Biomécanique et lésions cérébrales</vt:lpstr>
      <vt:lpstr>Présentation PowerPoint</vt:lpstr>
      <vt:lpstr>II- Physiopathologie de l’agression cérébrale</vt:lpstr>
      <vt:lpstr>Présentation PowerPoint</vt:lpstr>
      <vt:lpstr>III- Hyperglycémie de stress</vt:lpstr>
      <vt:lpstr>I- Définitions et diagnostic de l’hIS </vt:lpstr>
      <vt:lpstr>II- Pathogénie et conséquences de l’HIS  </vt:lpstr>
      <vt:lpstr>III- Mécanismes des complications de l’hIS </vt:lpstr>
      <vt:lpstr>III- HIS et pronostic (1) </vt:lpstr>
      <vt:lpstr>III- HIS et pronostic (2) </vt:lpstr>
      <vt:lpstr>III- HIS et pronostic (3) </vt:lpstr>
      <vt:lpstr>MATERIEL &amp; méthode</vt:lpstr>
      <vt:lpstr>Cadre de l’Étude  </vt:lpstr>
      <vt:lpstr>Le type de l’Étude   </vt:lpstr>
      <vt:lpstr>Définition des groupes  </vt:lpstr>
      <vt:lpstr>Présentation PowerPoint</vt:lpstr>
      <vt:lpstr>La population de l’étude (1)</vt:lpstr>
      <vt:lpstr>La population de l’étude (2)</vt:lpstr>
      <vt:lpstr>Recueil des données </vt:lpstr>
      <vt:lpstr>Définition des variables (1)  </vt:lpstr>
      <vt:lpstr>Définition des variables (2)  </vt:lpstr>
      <vt:lpstr>Définition des variables (3)  </vt:lpstr>
      <vt:lpstr>Présentation PowerPoint</vt:lpstr>
      <vt:lpstr>Moyens matériels et logistique </vt:lpstr>
      <vt:lpstr>résultats</vt:lpstr>
      <vt:lpstr>Présentation PowerPoint</vt:lpstr>
      <vt:lpstr>Présentation PowerPoint</vt:lpstr>
      <vt:lpstr>Présentation PowerPoint</vt:lpstr>
      <vt:lpstr>Présentation PowerPoint</vt:lpstr>
      <vt:lpstr>Prise en charge (1) </vt:lpstr>
      <vt:lpstr>Prise en charge (2) </vt:lpstr>
      <vt:lpstr>Morbi-mortalité générale </vt:lpstr>
      <vt:lpstr>Mortalité selon les facteurs de risques (1) </vt:lpstr>
      <vt:lpstr>Mortalité selon les facteurs de risques (2) </vt:lpstr>
      <vt:lpstr>Mortalité selon les facteurs de risques (3) </vt:lpstr>
      <vt:lpstr>Présentation PowerPoint</vt:lpstr>
      <vt:lpstr>1- Facteur d’exposition et constitution des groupes </vt:lpstr>
      <vt:lpstr>2- Analyse univariée de la morbi-mortalité </vt:lpstr>
      <vt:lpstr>2- Analyse univariée de la morbi-mortalité </vt:lpstr>
      <vt:lpstr>2- Analyse univariée de la morbi-mortalité </vt:lpstr>
      <vt:lpstr>2- Analyse univariée de la morbi-mortalité </vt:lpstr>
      <vt:lpstr>2- Analyse univariée de la morbi-mortalité </vt:lpstr>
      <vt:lpstr>2- Analyse univariée de la morbi-mortalité </vt:lpstr>
      <vt:lpstr>2- Analyse univariée de la morbi-mortalité </vt:lpstr>
      <vt:lpstr>2- Analyse univariée de la morbi-mortalité </vt:lpstr>
      <vt:lpstr>3- Analyse multivariée de la mortalité </vt:lpstr>
      <vt:lpstr>3- Analyse multivariée de la mortalité </vt:lpstr>
      <vt:lpstr>DISCUSSION</vt:lpstr>
      <vt:lpstr>Présentation PowerPoint</vt:lpstr>
      <vt:lpstr>I- Caractéristiques de la cohorte et valeur pronostique     </vt:lpstr>
      <vt:lpstr>I- Caractéristiques de la cohorte et valeur pronostique     </vt:lpstr>
      <vt:lpstr>I- CARACTERISTIQUES DE LA COHORTE ET VALEUR PRONOSTIQUE</vt:lpstr>
      <vt:lpstr>I- CARACTERISTIQUES DE LA COHORTE ET VALEUR PRONOSTIQUE</vt:lpstr>
      <vt:lpstr>I- Caractéristiques de la cohorte et valeur pronostique</vt:lpstr>
      <vt:lpstr>I- Caractéristiques de la cohorte et valeur pronostique</vt:lpstr>
      <vt:lpstr>I- Caractéristiques de la cohorte et valeur pronostique</vt:lpstr>
      <vt:lpstr>I- Caractéristiques de la cohorte et valeur pronostique</vt:lpstr>
      <vt:lpstr>I- Caractéristiques de la cohorte et valeur pronostique</vt:lpstr>
      <vt:lpstr>I- Caractéristiques de la cohorte et valeur pronostique</vt:lpstr>
      <vt:lpstr>I- Caractéristiques de la cohorte et valeur pronostique</vt:lpstr>
      <vt:lpstr>I- Caractéristiques de la cohorte et valeur pronostique</vt:lpstr>
      <vt:lpstr>I- Caractéristiques de la cohorte er valeur pronostique</vt:lpstr>
      <vt:lpstr>I- Caractéristiques de la cohorte et valeur pronostique</vt:lpstr>
      <vt:lpstr>I- Caractéristiques de la cohorte et valeur pronostique</vt:lpstr>
      <vt:lpstr>I- Caractéristiques de la cohorte et valeur pronostique</vt:lpstr>
      <vt:lpstr>I- Caractéristiques de la cohorte et valeur pronostique</vt:lpstr>
      <vt:lpstr>I- Caractéristiques de la cohorte et valeur pronostique </vt:lpstr>
      <vt:lpstr>I- Caractéristiques de la cohorte et valeur pronostique </vt:lpstr>
      <vt:lpstr>I- Caractéristiques de la cohorte et valeur pronostique</vt:lpstr>
      <vt:lpstr>Présentation PowerPoint</vt:lpstr>
      <vt:lpstr>Présentation PowerPoint</vt:lpstr>
      <vt:lpstr>I- Caractéristiques de la cohorte et valeur pronostique</vt:lpstr>
      <vt:lpstr>I- Caractéristiques de la cohorte et valeur pronostique</vt:lpstr>
      <vt:lpstr>I- Caractéristiques de la cohorte et valeur pronostique</vt:lpstr>
      <vt:lpstr>I- Caractéristiques de la cohorte et valeur pronostique</vt:lpstr>
      <vt:lpstr>Présentation PowerPoint</vt:lpstr>
      <vt:lpstr>II- Hyperglycémie de stress et pronostic du TCG </vt:lpstr>
      <vt:lpstr>II- Hyperglycémie de stress et pronostic du TCG </vt:lpstr>
      <vt:lpstr>II- Hyperglycémie de stress et pronostic du TCG </vt:lpstr>
      <vt:lpstr>II- Hyperglycémie de stress et pronostic du TCG </vt:lpstr>
      <vt:lpstr>II- Hyperglycémie de stress et pronostic du TCG </vt:lpstr>
      <vt:lpstr>II- Hyperglycémie de stress et pronostic du TCG </vt:lpstr>
      <vt:lpstr>II- Hyperglycémie de stress et pronostic du TCG </vt:lpstr>
      <vt:lpstr>II- Hyperglycémie de stress et pronostic du TCG </vt:lpstr>
      <vt:lpstr>II- Hyperglycémie de stress et pronostic du TCG </vt:lpstr>
      <vt:lpstr>II- Hyperglycémie de stress et pronostic du TCG </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Valeur pronostique de l’hIS, chez les patients adultes TCG, admis au service de réanimation du chu de Béjaïa  </dc:title>
  <dc:creator>Microsoft Office User</dc:creator>
  <cp:lastModifiedBy>Microsoft Office User</cp:lastModifiedBy>
  <cp:revision>292</cp:revision>
  <dcterms:created xsi:type="dcterms:W3CDTF">2020-07-02T20:50:02Z</dcterms:created>
  <dcterms:modified xsi:type="dcterms:W3CDTF">2020-07-07T09:40:26Z</dcterms:modified>
</cp:coreProperties>
</file>