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67" r:id="rId4"/>
    <p:sldId id="261" r:id="rId5"/>
    <p:sldId id="299" r:id="rId6"/>
    <p:sldId id="274" r:id="rId7"/>
    <p:sldId id="268" r:id="rId8"/>
    <p:sldId id="273" r:id="rId9"/>
    <p:sldId id="271" r:id="rId10"/>
    <p:sldId id="276" r:id="rId11"/>
    <p:sldId id="292" r:id="rId12"/>
    <p:sldId id="275" r:id="rId13"/>
    <p:sldId id="294" r:id="rId14"/>
    <p:sldId id="293" r:id="rId15"/>
    <p:sldId id="303" r:id="rId16"/>
    <p:sldId id="259" r:id="rId17"/>
    <p:sldId id="291" r:id="rId18"/>
    <p:sldId id="265" r:id="rId19"/>
    <p:sldId id="286" r:id="rId20"/>
    <p:sldId id="287" r:id="rId21"/>
    <p:sldId id="283" r:id="rId22"/>
    <p:sldId id="288" r:id="rId23"/>
    <p:sldId id="297" r:id="rId24"/>
    <p:sldId id="289" r:id="rId25"/>
    <p:sldId id="290" r:id="rId26"/>
    <p:sldId id="295" r:id="rId27"/>
    <p:sldId id="280" r:id="rId28"/>
    <p:sldId id="263" r:id="rId29"/>
    <p:sldId id="278" r:id="rId30"/>
    <p:sldId id="284" r:id="rId31"/>
    <p:sldId id="300" r:id="rId32"/>
    <p:sldId id="301" r:id="rId33"/>
    <p:sldId id="298" r:id="rId34"/>
    <p:sldId id="277" r:id="rId35"/>
    <p:sldId id="296" r:id="rId36"/>
    <p:sldId id="264" r:id="rId37"/>
    <p:sldId id="302" r:id="rId3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Graphique%20dans%20Microsoft%20Office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'[Graphique dans Microsoft Office PowerPoint]Feuil1'!$B$1</c:f>
              <c:strCache>
                <c:ptCount val="1"/>
                <c:pt idx="0">
                  <c:v>Obéses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6850" h="95250"/>
              <a:bevelB h="279400"/>
            </a:sp3d>
          </c:spPr>
          <c:dLbls>
            <c:dLbl>
              <c:idx val="0"/>
              <c:layout>
                <c:manualLayout>
                  <c:x val="-8.3333333333333766E-3"/>
                  <c:y val="-0.27314814814814814"/>
                </c:manualLayout>
              </c:layout>
              <c:showVal val="1"/>
            </c:dLbl>
            <c:dLbl>
              <c:idx val="1"/>
              <c:layout>
                <c:manualLayout>
                  <c:x val="2.7777777777778121E-3"/>
                  <c:y val="-0.24537037037037041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0.29629629629629628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fr-FR"/>
              </a:p>
            </c:txPr>
            <c:showVal val="1"/>
          </c:dLbls>
          <c:cat>
            <c:strRef>
              <c:f>'[Graphique dans Microsoft Office PowerPoint]Feuil1'!$A$2:$A$4</c:f>
              <c:strCache>
                <c:ptCount val="3"/>
                <c:pt idx="0">
                  <c:v>&lt; 15</c:v>
                </c:pt>
                <c:pt idx="1">
                  <c:v>15 - 30</c:v>
                </c:pt>
                <c:pt idx="2">
                  <c:v>Sup 30</c:v>
                </c:pt>
              </c:strCache>
            </c:strRef>
          </c:cat>
          <c:val>
            <c:numRef>
              <c:f>'[Graphique dans Microsoft Office PowerPoint]Feuil1'!$B$2:$B$4</c:f>
              <c:numCache>
                <c:formatCode>0%</c:formatCode>
                <c:ptCount val="3"/>
                <c:pt idx="0">
                  <c:v>0.41000000000000031</c:v>
                </c:pt>
                <c:pt idx="1">
                  <c:v>0.49000000000000032</c:v>
                </c:pt>
                <c:pt idx="2">
                  <c:v>0.61000000000000065</c:v>
                </c:pt>
              </c:numCache>
            </c:numRef>
          </c:val>
        </c:ser>
        <c:shape val="box"/>
        <c:axId val="48943872"/>
        <c:axId val="48945408"/>
        <c:axId val="0"/>
      </c:bar3DChart>
      <c:catAx>
        <c:axId val="48943872"/>
        <c:scaling>
          <c:orientation val="minMax"/>
        </c:scaling>
        <c:axPos val="b"/>
        <c:tickLblPos val="nextTo"/>
        <c:crossAx val="48945408"/>
        <c:crosses val="autoZero"/>
        <c:auto val="1"/>
        <c:lblAlgn val="ctr"/>
        <c:lblOffset val="100"/>
      </c:catAx>
      <c:valAx>
        <c:axId val="48945408"/>
        <c:scaling>
          <c:orientation val="minMax"/>
          <c:max val="1"/>
        </c:scaling>
        <c:axPos val="l"/>
        <c:numFmt formatCode="0%" sourceLinked="1"/>
        <c:tickLblPos val="nextTo"/>
        <c:crossAx val="489438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800" b="1"/>
                </a:pPr>
                <a:endParaRPr lang="fr-FR"/>
              </a:p>
            </c:txPr>
            <c:showVal val="1"/>
            <c:showLeaderLines val="1"/>
          </c:dLbls>
          <c:cat>
            <c:strRef>
              <c:f>Feuil1!$A$47:$A$49</c:f>
              <c:strCache>
                <c:ptCount val="3"/>
                <c:pt idx="0">
                  <c:v>SAS. Legé</c:v>
                </c:pt>
                <c:pt idx="1">
                  <c:v>SAS. Moderé</c:v>
                </c:pt>
                <c:pt idx="2">
                  <c:v>SAS sévere</c:v>
                </c:pt>
              </c:strCache>
            </c:strRef>
          </c:cat>
          <c:val>
            <c:numRef>
              <c:f>Feuil1!$B$47:$B$49</c:f>
              <c:numCache>
                <c:formatCode>0%</c:formatCode>
                <c:ptCount val="3"/>
                <c:pt idx="0">
                  <c:v>0.30000000000000032</c:v>
                </c:pt>
                <c:pt idx="1">
                  <c:v>0.42000000000000032</c:v>
                </c:pt>
                <c:pt idx="2">
                  <c:v>0.26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900"/>
          </a:pPr>
          <a:endParaRPr lang="fr-FR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800" b="1"/>
                </a:pPr>
                <a:endParaRPr lang="fr-FR"/>
              </a:p>
            </c:txPr>
            <c:showVal val="1"/>
            <c:showLeaderLines val="1"/>
          </c:dLbls>
          <c:cat>
            <c:strRef>
              <c:f>Feuil1!$A$33:$A$34</c:f>
              <c:strCache>
                <c:ptCount val="2"/>
                <c:pt idx="0">
                  <c:v>Guerrison</c:v>
                </c:pt>
                <c:pt idx="1">
                  <c:v>abobdon spontané</c:v>
                </c:pt>
              </c:strCache>
            </c:strRef>
          </c:cat>
          <c:val>
            <c:numRef>
              <c:f>Feuil1!$B$33:$B$34</c:f>
              <c:numCache>
                <c:formatCode>0%</c:formatCode>
                <c:ptCount val="2"/>
                <c:pt idx="0" formatCode="0.00%">
                  <c:v>0.28500000000000031</c:v>
                </c:pt>
                <c:pt idx="1">
                  <c:v>0.14000000000000001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417541557305374"/>
          <c:y val="1.5211325438375476E-2"/>
          <c:w val="0.2934884874945215"/>
          <c:h val="0.476684168598836"/>
        </c:manualLayout>
      </c:layout>
      <c:txPr>
        <a:bodyPr/>
        <a:lstStyle/>
        <a:p>
          <a:pPr>
            <a:defRPr sz="1400"/>
          </a:pPr>
          <a:endParaRPr lang="fr-FR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855D6-C0D3-4749-ACF7-55CE09AC52AF}" type="datetimeFigureOut">
              <a:rPr lang="fr-FR" smtClean="0"/>
              <a:pPr/>
              <a:t>26/09/2019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6F2D7-D39A-4BAA-9852-C4A98173C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/>
              <a:t>De cet objectif principales découles des objectifs secondaires qui sont ,,,,,,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6A955-6B10-4750-850B-54BF9637ACFD}" type="slidenum">
              <a:rPr lang="fr-FR" smtClean="0"/>
              <a:pPr/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16923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 stratégie de la</a:t>
            </a:r>
            <a:r>
              <a:rPr lang="fr-FR" baseline="0" dirty="0"/>
              <a:t> prise en charge de nos patients </a:t>
            </a:r>
            <a:r>
              <a:rPr lang="fr-FR" baseline="0" dirty="0" err="1"/>
              <a:t>obéses</a:t>
            </a:r>
            <a:r>
              <a:rPr lang="fr-FR" baseline="0" dirty="0"/>
              <a:t>   doit respecté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6A955-6B10-4750-850B-54BF9637ACFD}" type="slidenum">
              <a:rPr lang="fr-FR" smtClean="0"/>
              <a:pPr/>
              <a:t>30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5756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8AB4-80FC-49B7-8616-F84B5590A254}" type="datetimeFigureOut">
              <a:rPr lang="fr-FR" smtClean="0"/>
              <a:pPr/>
              <a:t>26/09/2019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E1DF-B2C8-4058-BAEE-92B242D35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8AB4-80FC-49B7-8616-F84B5590A254}" type="datetimeFigureOut">
              <a:rPr lang="fr-FR" smtClean="0"/>
              <a:pPr/>
              <a:t>26/09/2019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E1DF-B2C8-4058-BAEE-92B242D35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8AB4-80FC-49B7-8616-F84B5590A254}" type="datetimeFigureOut">
              <a:rPr lang="fr-FR" smtClean="0"/>
              <a:pPr/>
              <a:t>26/09/2019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E1DF-B2C8-4058-BAEE-92B242D35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8AB4-80FC-49B7-8616-F84B5590A254}" type="datetimeFigureOut">
              <a:rPr lang="fr-FR" smtClean="0"/>
              <a:pPr/>
              <a:t>26/09/2019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E1DF-B2C8-4058-BAEE-92B242D35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8AB4-80FC-49B7-8616-F84B5590A254}" type="datetimeFigureOut">
              <a:rPr lang="fr-FR" smtClean="0"/>
              <a:pPr/>
              <a:t>26/09/2019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E1DF-B2C8-4058-BAEE-92B242D35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8AB4-80FC-49B7-8616-F84B5590A254}" type="datetimeFigureOut">
              <a:rPr lang="fr-FR" smtClean="0"/>
              <a:pPr/>
              <a:t>26/09/2019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E1DF-B2C8-4058-BAEE-92B242D35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8AB4-80FC-49B7-8616-F84B5590A254}" type="datetimeFigureOut">
              <a:rPr lang="fr-FR" smtClean="0"/>
              <a:pPr/>
              <a:t>26/09/2019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E1DF-B2C8-4058-BAEE-92B242D35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8AB4-80FC-49B7-8616-F84B5590A254}" type="datetimeFigureOut">
              <a:rPr lang="fr-FR" smtClean="0"/>
              <a:pPr/>
              <a:t>26/09/2019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E1DF-B2C8-4058-BAEE-92B242D35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8AB4-80FC-49B7-8616-F84B5590A254}" type="datetimeFigureOut">
              <a:rPr lang="fr-FR" smtClean="0"/>
              <a:pPr/>
              <a:t>26/09/2019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E1DF-B2C8-4058-BAEE-92B242D35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8AB4-80FC-49B7-8616-F84B5590A254}" type="datetimeFigureOut">
              <a:rPr lang="fr-FR" smtClean="0"/>
              <a:pPr/>
              <a:t>26/09/2019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E1DF-B2C8-4058-BAEE-92B242D35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8AB4-80FC-49B7-8616-F84B5590A254}" type="datetimeFigureOut">
              <a:rPr lang="fr-FR" smtClean="0"/>
              <a:pPr/>
              <a:t>26/09/2019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E1DF-B2C8-4058-BAEE-92B242D35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58AB4-80FC-49B7-8616-F84B5590A254}" type="datetimeFigureOut">
              <a:rPr lang="fr-FR" smtClean="0"/>
              <a:pPr/>
              <a:t>26/09/2019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3E1DF-B2C8-4058-BAEE-92B242D35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071546"/>
            <a:ext cx="9144000" cy="217171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sz="3200" dirty="0" smtClean="0"/>
              <a:t>Place du médecin généraliste dans le syndrome  d’apnée du sommeil </a:t>
            </a:r>
            <a:br>
              <a:rPr lang="fr-FR" sz="3200" dirty="0" smtClean="0"/>
            </a:br>
            <a:r>
              <a:rPr lang="fr-FR" sz="3200" dirty="0" smtClean="0"/>
              <a:t>du dépistage au diagnostic et parfois au traitement</a:t>
            </a: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smtClean="0"/>
              <a:t>Z. Sellal</a:t>
            </a:r>
          </a:p>
          <a:p>
            <a:r>
              <a:rPr lang="fr-FR" dirty="0" smtClean="0"/>
              <a:t>Service Endocrinologie métabolisme</a:t>
            </a:r>
          </a:p>
          <a:p>
            <a:r>
              <a:rPr lang="fr-FR" dirty="0" smtClean="0"/>
              <a:t>Hôpital Central de l’Armée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C000"/>
                </a:solidFill>
              </a:rPr>
              <a:t>Conséquences</a:t>
            </a:r>
            <a:endParaRPr lang="fr-FR" sz="2800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5721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dirty="0" smtClean="0"/>
              <a:t>Hypertension artérielle ;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Accident vasculaire cérébral ;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Trouble du rythme cardiaque ;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Infarctus ;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Dépression ;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Détérioration intellectuelle.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2852"/>
            <a:ext cx="8929718" cy="114300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Première étape menée par le médecin généraliste 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768865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               </a:t>
            </a:r>
            <a:r>
              <a:rPr lang="fr-FR" b="1" dirty="0" smtClean="0"/>
              <a:t>Dépistage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C000"/>
                </a:solidFill>
              </a:rPr>
              <a:t>Diagnostique </a:t>
            </a:r>
            <a:endParaRPr lang="fr-FR" sz="2800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Dépistage systématique dans certaines pathologies.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   - Obésité +++++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- Acromégalie ++.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   - Cushing +; </a:t>
            </a:r>
            <a:r>
              <a:rPr lang="fr-FR" dirty="0" err="1" smtClean="0"/>
              <a:t>Hypothyroidie</a:t>
            </a:r>
            <a:r>
              <a:rPr lang="fr-FR" smtClean="0"/>
              <a:t> +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Signes cliniques.</a:t>
            </a:r>
          </a:p>
          <a:p>
            <a:endParaRPr lang="fr-FR" dirty="0"/>
          </a:p>
          <a:p>
            <a:r>
              <a:rPr lang="fr-FR" dirty="0" smtClean="0"/>
              <a:t>Diagnostique positif.</a:t>
            </a:r>
          </a:p>
          <a:p>
            <a:endParaRPr lang="fr-FR" dirty="0"/>
          </a:p>
          <a:p>
            <a:r>
              <a:rPr lang="fr-FR" dirty="0" smtClean="0"/>
              <a:t>Diagnostique de gravité.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Anamnèse orientée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500726"/>
          </a:xfrm>
        </p:spPr>
        <p:txBody>
          <a:bodyPr/>
          <a:lstStyle/>
          <a:p>
            <a:pPr>
              <a:buNone/>
            </a:pPr>
            <a:r>
              <a:rPr lang="fr-FR" sz="3600" b="1" dirty="0" smtClean="0"/>
              <a:t>Signes non spécifiques</a:t>
            </a:r>
            <a:r>
              <a:rPr lang="fr-FR" sz="3600" dirty="0" smtClean="0"/>
              <a:t>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</a:t>
            </a:r>
            <a:r>
              <a:rPr lang="fr-FR" dirty="0" smtClean="0"/>
              <a:t>- </a:t>
            </a:r>
            <a:r>
              <a:rPr lang="fr-FR" dirty="0" smtClean="0"/>
              <a:t>Trouble </a:t>
            </a:r>
            <a:r>
              <a:rPr lang="fr-FR" dirty="0" smtClean="0"/>
              <a:t>de l’humeur (mauvaise mine, irritabilité </a:t>
            </a:r>
            <a:r>
              <a:rPr lang="fr-FR" dirty="0" smtClean="0"/>
              <a:t>…)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</a:t>
            </a:r>
            <a:r>
              <a:rPr lang="fr-FR" dirty="0" smtClean="0"/>
              <a:t>- </a:t>
            </a:r>
            <a:r>
              <a:rPr lang="fr-FR" dirty="0" smtClean="0"/>
              <a:t>Agressivité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-Trouble </a:t>
            </a:r>
            <a:r>
              <a:rPr lang="fr-FR" dirty="0" smtClean="0"/>
              <a:t>de la concentration</a:t>
            </a:r>
          </a:p>
          <a:p>
            <a:pPr>
              <a:buNone/>
            </a:pPr>
            <a:r>
              <a:rPr lang="fr-FR" dirty="0" smtClean="0"/>
              <a:t>  - </a:t>
            </a:r>
            <a:r>
              <a:rPr lang="fr-FR" dirty="0" smtClean="0"/>
              <a:t>Altération de la mémoire récente</a:t>
            </a:r>
          </a:p>
          <a:p>
            <a:pPr>
              <a:buNone/>
            </a:pPr>
            <a:r>
              <a:rPr lang="fr-FR" dirty="0" smtClean="0"/>
              <a:t>  - Absentéisme </a:t>
            </a:r>
            <a:r>
              <a:rPr lang="fr-FR" dirty="0" smtClean="0"/>
              <a:t>répété au travail</a:t>
            </a:r>
          </a:p>
          <a:p>
            <a:pPr>
              <a:buNone/>
            </a:pPr>
            <a:r>
              <a:rPr lang="fr-FR" dirty="0" smtClean="0"/>
              <a:t>  - Baisse </a:t>
            </a:r>
            <a:r>
              <a:rPr lang="fr-FR" dirty="0" smtClean="0"/>
              <a:t>de la </a:t>
            </a:r>
            <a:r>
              <a:rPr lang="fr-FR" dirty="0" smtClean="0"/>
              <a:t>libido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-  Accidents répétées de la voie publique 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Anamnèse orientée 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49831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400" b="1" dirty="0" smtClean="0"/>
              <a:t>Signes spécifiques: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- Ronflement nocturne .</a:t>
            </a:r>
          </a:p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Somnolence diurne.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Céphalée matinale.</a:t>
            </a:r>
          </a:p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Perte d’énergie, lassitude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Diagnostiques différentiels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42928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Narcolepsie</a:t>
            </a:r>
          </a:p>
          <a:p>
            <a:endParaRPr lang="fr-FR" dirty="0" smtClean="0"/>
          </a:p>
          <a:p>
            <a:r>
              <a:rPr lang="fr-FR" dirty="0" smtClean="0"/>
              <a:t>L’hypersomnie idiopathique</a:t>
            </a:r>
          </a:p>
          <a:p>
            <a:endParaRPr lang="fr-FR" dirty="0" smtClean="0"/>
          </a:p>
          <a:p>
            <a:r>
              <a:rPr lang="fr-FR" dirty="0" smtClean="0"/>
              <a:t>L’hypersomnie non organique</a:t>
            </a:r>
          </a:p>
          <a:p>
            <a:endParaRPr lang="fr-FR" dirty="0" smtClean="0"/>
          </a:p>
          <a:p>
            <a:r>
              <a:rPr lang="fr-FR" dirty="0" smtClean="0"/>
              <a:t>Le syndrome de klein-levin </a:t>
            </a:r>
          </a:p>
          <a:p>
            <a:endParaRPr lang="fr-FR" dirty="0" smtClean="0"/>
          </a:p>
          <a:p>
            <a:r>
              <a:rPr lang="fr-FR" dirty="0" smtClean="0"/>
              <a:t>Le syndrome d’insuffisance de sommeil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Le syndrome de jambes sans repos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357430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Examens de dépistage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68346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Oxymétrie 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143536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Est un appareil mobile simple permettant la mesure de la concentration de l’oxygène moléculaire dans un mélange gazeux ou dans un liquide.</a:t>
            </a:r>
          </a:p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Oxymétre paramagnétique</a:t>
            </a:r>
          </a:p>
          <a:p>
            <a:pPr>
              <a:buFontTx/>
              <a:buChar char="-"/>
            </a:pPr>
            <a:r>
              <a:rPr lang="fr-FR" dirty="0" smtClean="0"/>
              <a:t> Oxymétre à pile à combustible</a:t>
            </a:r>
          </a:p>
          <a:p>
            <a:pPr>
              <a:buFontTx/>
              <a:buChar char="-"/>
            </a:pPr>
            <a:r>
              <a:rPr lang="fr-FR" dirty="0" smtClean="0"/>
              <a:t>Oxymétre ampérométrique</a:t>
            </a:r>
          </a:p>
          <a:p>
            <a:pPr>
              <a:buFontTx/>
              <a:buChar char="-"/>
            </a:pPr>
            <a:r>
              <a:rPr lang="fr-FR" dirty="0" smtClean="0"/>
              <a:t>Oxymétre optique par luminescence</a:t>
            </a:r>
          </a:p>
          <a:p>
            <a:pPr>
              <a:buFontTx/>
              <a:buChar char="-"/>
            </a:pPr>
            <a:r>
              <a:rPr lang="fr-FR" b="1" dirty="0" smtClean="0"/>
              <a:t>Oxymétre colorimétrique (Médecine).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Oxymétrie </a:t>
            </a:r>
            <a:endParaRPr lang="fr-FR" sz="3200" b="1" dirty="0"/>
          </a:p>
        </p:txBody>
      </p:sp>
      <p:pic>
        <p:nvPicPr>
          <p:cNvPr id="1026" name="Picture 2" descr="C:\Users\zoubir\Desktop\1280px-Wrist-oximete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57906"/>
            <a:ext cx="9144000" cy="5200094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428596" y="928670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(3000 à 9000)</a:t>
            </a:r>
            <a:r>
              <a:rPr lang="fr-FR" dirty="0" smtClean="0"/>
              <a:t> DA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1475874" y="44624"/>
            <a:ext cx="215806" cy="10801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479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14300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Définition du syndrome d’Apnée du sommeil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- Trouble </a:t>
            </a:r>
            <a:r>
              <a:rPr lang="fr-FR" dirty="0" smtClean="0"/>
              <a:t>respiratoire apparaissant au cours du </a:t>
            </a:r>
            <a:r>
              <a:rPr lang="fr-FR" dirty="0" smtClean="0"/>
              <a:t>sommeil.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- </a:t>
            </a:r>
            <a:r>
              <a:rPr lang="fr-FR" dirty="0" smtClean="0"/>
              <a:t>S</a:t>
            </a:r>
            <a:r>
              <a:rPr lang="fr-FR" dirty="0" smtClean="0"/>
              <a:t>urvenue </a:t>
            </a:r>
            <a:r>
              <a:rPr lang="fr-FR" dirty="0" smtClean="0"/>
              <a:t>d’arrêt respiratoires de 10 à 30 secondes plusieurs fois par heure 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Il </a:t>
            </a:r>
            <a:r>
              <a:rPr lang="fr-FR" dirty="0" smtClean="0"/>
              <a:t>est du à une fermeture partielle ou totale des voies aériennes supérieures pendant le </a:t>
            </a:r>
            <a:r>
              <a:rPr lang="fr-FR" dirty="0" smtClean="0"/>
              <a:t>sommeil.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 </a:t>
            </a:r>
            <a:r>
              <a:rPr lang="fr-FR" dirty="0" smtClean="0"/>
              <a:t>S’accompagne </a:t>
            </a:r>
            <a:r>
              <a:rPr lang="fr-FR" dirty="0" smtClean="0"/>
              <a:t>de réveils brefs appelés micro réveil qui altèrent la qualité du sommeil.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6088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373732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0991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99592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Polygraphie 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En plus de calcul de la concentration de l’oxygène dans le sang:</a:t>
            </a:r>
          </a:p>
          <a:p>
            <a:pPr>
              <a:buNone/>
            </a:pPr>
            <a:r>
              <a:rPr lang="fr-FR" dirty="0" smtClean="0"/>
              <a:t>                          </a:t>
            </a:r>
            <a:r>
              <a:rPr lang="fr-FR" b="1" dirty="0" smtClean="0"/>
              <a:t>(en ambulatoire)</a:t>
            </a:r>
          </a:p>
          <a:p>
            <a:pPr>
              <a:buNone/>
            </a:pPr>
            <a:endParaRPr lang="fr-FR" b="1" dirty="0" smtClean="0"/>
          </a:p>
          <a:p>
            <a:pPr>
              <a:buFontTx/>
              <a:buChar char="-"/>
            </a:pPr>
            <a:r>
              <a:rPr lang="fr-FR" dirty="0" smtClean="0"/>
              <a:t>Information sur la ventilation</a:t>
            </a:r>
          </a:p>
          <a:p>
            <a:pPr>
              <a:buFontTx/>
              <a:buChar char="-"/>
            </a:pPr>
            <a:r>
              <a:rPr lang="fr-FR" dirty="0" smtClean="0"/>
              <a:t>Mouvement abdominaux </a:t>
            </a:r>
          </a:p>
          <a:p>
            <a:pPr>
              <a:buFontTx/>
              <a:buChar char="-"/>
            </a:pPr>
            <a:r>
              <a:rPr lang="fr-FR" dirty="0" smtClean="0"/>
              <a:t>Mouvements thoracique</a:t>
            </a:r>
          </a:p>
          <a:p>
            <a:pPr>
              <a:buFontTx/>
              <a:buChar char="-"/>
            </a:pPr>
            <a:r>
              <a:rPr lang="fr-FR" dirty="0" smtClean="0"/>
              <a:t>Enregistrement ECG</a:t>
            </a:r>
          </a:p>
          <a:p>
            <a:pPr>
              <a:buFontTx/>
              <a:buChar char="-"/>
            </a:pPr>
            <a:r>
              <a:rPr lang="fr-FR" dirty="0" err="1" smtClean="0"/>
              <a:t>Mvmts</a:t>
            </a:r>
            <a:r>
              <a:rPr lang="fr-FR" dirty="0" smtClean="0"/>
              <a:t> des MI</a:t>
            </a:r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" y="301724"/>
            <a:ext cx="8961120" cy="5040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331640" y="301724"/>
            <a:ext cx="360040" cy="1029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542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Polysomnographie</a:t>
            </a:r>
            <a:br>
              <a:rPr lang="fr-FR" sz="3200" b="1" dirty="0" smtClean="0"/>
            </a:br>
            <a:r>
              <a:rPr lang="fr-FR" sz="3200" b="1" dirty="0" smtClean="0"/>
              <a:t>150.000 Eu 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En plus des données de la polygraphie:</a:t>
            </a:r>
          </a:p>
          <a:p>
            <a:endParaRPr lang="fr-FR" dirty="0" smtClean="0"/>
          </a:p>
          <a:p>
            <a:r>
              <a:rPr lang="fr-FR" dirty="0" smtClean="0"/>
              <a:t>Enregistrement EEG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Diagnostique définitif</a:t>
            </a:r>
          </a:p>
          <a:p>
            <a:r>
              <a:rPr lang="fr-FR" dirty="0" smtClean="0"/>
              <a:t>Signes de gravité</a:t>
            </a:r>
          </a:p>
          <a:p>
            <a:r>
              <a:rPr lang="fr-FR" dirty="0" smtClean="0"/>
              <a:t>Indication thérapeutique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685800"/>
            <a:ext cx="8980488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Text Box 5"/>
          <p:cNvSpPr txBox="1">
            <a:spLocks noChangeArrowheads="1"/>
          </p:cNvSpPr>
          <p:nvPr/>
        </p:nvSpPr>
        <p:spPr bwMode="auto">
          <a:xfrm>
            <a:off x="2987675" y="-171450"/>
            <a:ext cx="18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fr-FR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4276" name="Text Box 6"/>
          <p:cNvSpPr txBox="1">
            <a:spLocks noChangeArrowheads="1"/>
          </p:cNvSpPr>
          <p:nvPr/>
        </p:nvSpPr>
        <p:spPr bwMode="auto">
          <a:xfrm>
            <a:off x="2555875" y="0"/>
            <a:ext cx="18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fr-FR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4277" name="Text Box 7"/>
          <p:cNvSpPr txBox="1">
            <a:spLocks noChangeArrowheads="1"/>
          </p:cNvSpPr>
          <p:nvPr/>
        </p:nvSpPr>
        <p:spPr bwMode="auto">
          <a:xfrm>
            <a:off x="1835150" y="63500"/>
            <a:ext cx="53292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fr-FR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4278" name="Rectangle 8"/>
          <p:cNvSpPr>
            <a:spLocks noChangeArrowheads="1"/>
          </p:cNvSpPr>
          <p:nvPr/>
        </p:nvSpPr>
        <p:spPr bwMode="auto">
          <a:xfrm>
            <a:off x="0" y="0"/>
            <a:ext cx="8604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tabLst>
                <a:tab pos="1258888" algn="l"/>
              </a:tabLst>
            </a:pPr>
            <a:r>
              <a:rPr lang="fr-FR" sz="2800">
                <a:solidFill>
                  <a:prstClr val="black"/>
                </a:solidFill>
              </a:rPr>
              <a:t> </a:t>
            </a:r>
            <a:r>
              <a:rPr lang="fr-FR" sz="2800" u="sng">
                <a:solidFill>
                  <a:srgbClr val="FF0000"/>
                </a:solidFill>
              </a:rPr>
              <a:t>Conséquences immédiates des apnées obstructives</a:t>
            </a:r>
          </a:p>
        </p:txBody>
      </p:sp>
    </p:spTree>
    <p:extLst>
      <p:ext uri="{BB962C8B-B14F-4D97-AF65-F5344CB8AC3E}">
        <p14:creationId xmlns="" xmlns:p14="http://schemas.microsoft.com/office/powerpoint/2010/main" val="58756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13"/>
            <a:ext cx="9144000" cy="635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2735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114300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Deuxième étape du médecin généraliste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b="1" dirty="0" smtClean="0"/>
              <a:t>Prise en charge thérapeutique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2800" b="1" dirty="0"/>
              <a:t>Objectif principal</a:t>
            </a:r>
            <a:r>
              <a:rPr lang="fr-FR" sz="2400" b="1" dirty="0"/>
              <a:t>:</a:t>
            </a:r>
          </a:p>
          <a:p>
            <a:pPr>
              <a:buNone/>
            </a:pPr>
            <a:endParaRPr lang="fr-FR" b="1" dirty="0"/>
          </a:p>
          <a:p>
            <a:pPr>
              <a:buClrTx/>
              <a:buNone/>
            </a:pPr>
            <a:r>
              <a:rPr lang="fr-FR" dirty="0"/>
              <a:t>Perte pondérale jusqu’à l’obtention d’un poids idéal par rapport</a:t>
            </a:r>
          </a:p>
          <a:p>
            <a:pPr>
              <a:buNone/>
            </a:pPr>
            <a:r>
              <a:rPr lang="fr-FR" dirty="0"/>
              <a:t>à l’âge, </a:t>
            </a:r>
            <a:r>
              <a:rPr lang="fr-FR" dirty="0" smtClean="0"/>
              <a:t>au statut médical, à </a:t>
            </a:r>
            <a:r>
              <a:rPr lang="fr-FR" dirty="0"/>
              <a:t>la taille et au sexe.</a:t>
            </a:r>
          </a:p>
          <a:p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 </a:t>
            </a:r>
            <a:r>
              <a:rPr lang="fr-FR" sz="2800" b="1" dirty="0"/>
              <a:t>Objectifs secondaires</a:t>
            </a:r>
            <a:r>
              <a:rPr lang="fr-FR" sz="2400" b="1" dirty="0"/>
              <a:t>: </a:t>
            </a:r>
            <a:endParaRPr lang="fr-FR" sz="2400" b="1" dirty="0" smtClean="0"/>
          </a:p>
          <a:p>
            <a:pPr>
              <a:buNone/>
            </a:pPr>
            <a:endParaRPr lang="fr-FR" sz="2400" b="1" dirty="0" smtClean="0"/>
          </a:p>
          <a:p>
            <a:pPr>
              <a:buFont typeface="Wingdings" pitchFamily="2" charset="2"/>
              <a:buChar char="§"/>
            </a:pPr>
            <a:r>
              <a:rPr lang="fr-FR" sz="3300" dirty="0" smtClean="0"/>
              <a:t>Améliorer voir guérir  le SAS.</a:t>
            </a:r>
            <a:endParaRPr lang="fr-FR" sz="3300" dirty="0"/>
          </a:p>
          <a:p>
            <a:pPr>
              <a:buNone/>
            </a:pPr>
            <a:endParaRPr lang="fr-FR" b="1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fr-FR" dirty="0"/>
              <a:t>Améliorer le statut métabolique 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fr-FR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fr-FR" dirty="0"/>
              <a:t>Améliorer l’image du soi.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fr-FR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fr-FR" dirty="0"/>
              <a:t>Satisfaction morale.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Traitement 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715016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Traitement symptomatique ou suspensif </a:t>
            </a:r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r>
              <a:rPr lang="fr-FR" sz="2800" b="1" dirty="0" smtClean="0"/>
              <a:t>Traitement radical ou étiologique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dirty="0" smtClean="0"/>
              <a:t>   </a:t>
            </a:r>
            <a:r>
              <a:rPr lang="fr-FR" b="1" dirty="0" smtClean="0"/>
              <a:t>Une diminution de </a:t>
            </a:r>
            <a:r>
              <a:rPr lang="fr-FR" b="1" dirty="0" smtClean="0">
                <a:solidFill>
                  <a:srgbClr val="FF0000"/>
                </a:solidFill>
              </a:rPr>
              <a:t>10%</a:t>
            </a:r>
            <a:r>
              <a:rPr lang="fr-FR" b="1" dirty="0" smtClean="0"/>
              <a:t> du poids             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b="1" dirty="0" smtClean="0"/>
              <a:t>Une diminution de </a:t>
            </a:r>
            <a:r>
              <a:rPr lang="fr-FR" b="1" dirty="0" smtClean="0">
                <a:solidFill>
                  <a:srgbClr val="FF0000"/>
                </a:solidFill>
              </a:rPr>
              <a:t>26%</a:t>
            </a:r>
            <a:r>
              <a:rPr lang="fr-FR" b="1" dirty="0" smtClean="0"/>
              <a:t> des apnée 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1400" dirty="0" smtClean="0"/>
              <a:t>Peppard et coll.  Jama 2000, 284, 3015- 3021</a:t>
            </a:r>
            <a:endParaRPr lang="fr-FR" sz="1400" dirty="0"/>
          </a:p>
        </p:txBody>
      </p:sp>
      <p:sp>
        <p:nvSpPr>
          <p:cNvPr id="7" name="Flèche vers le bas 6"/>
          <p:cNvSpPr/>
          <p:nvPr/>
        </p:nvSpPr>
        <p:spPr>
          <a:xfrm>
            <a:off x="4500562" y="1643050"/>
            <a:ext cx="71438" cy="2000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143000"/>
          </a:xfrm>
        </p:spPr>
        <p:txBody>
          <a:bodyPr/>
          <a:lstStyle/>
          <a:p>
            <a:r>
              <a:rPr lang="fr-FR" sz="2800" b="1" dirty="0" smtClean="0">
                <a:solidFill>
                  <a:srgbClr val="FFC000"/>
                </a:solidFill>
              </a:rPr>
              <a:t>Introduction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Pathologie relativement fréquente (0.3 – 70)%.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 - Moins de 5%population générale.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 - Prés de 48% des hypertendus.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 - Plus de 70% des acromegals.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 - Un obèse sur deux ( grade III) et 20 à 30 % toutes formes confondues.</a:t>
            </a:r>
          </a:p>
          <a:p>
            <a:pPr>
              <a:buNone/>
            </a:pPr>
            <a:endParaRPr lang="fr-FR" dirty="0" smtClean="0"/>
          </a:p>
          <a:p>
            <a:pPr>
              <a:lnSpc>
                <a:spcPct val="120000"/>
              </a:lnSpc>
            </a:pPr>
            <a:r>
              <a:rPr lang="fr-FR" dirty="0" smtClean="0"/>
              <a:t>Varie en fonction de l’âge , du sexe et du terrain.</a:t>
            </a:r>
          </a:p>
          <a:p>
            <a:pPr>
              <a:lnSpc>
                <a:spcPct val="120000"/>
              </a:lnSpc>
              <a:buNone/>
            </a:pPr>
            <a:r>
              <a:rPr lang="fr-FR" dirty="0" smtClean="0"/>
              <a:t>             - Plus fréquente chez les hommes avant 60 ans,</a:t>
            </a:r>
          </a:p>
          <a:p>
            <a:pPr>
              <a:lnSpc>
                <a:spcPct val="120000"/>
              </a:lnSpc>
              <a:buNone/>
            </a:pPr>
            <a:r>
              <a:rPr lang="fr-FR" dirty="0"/>
              <a:t> </a:t>
            </a:r>
            <a:r>
              <a:rPr lang="fr-FR" dirty="0" smtClean="0"/>
              <a:t>             puis la fréquence est égale.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Morbi-mortalité cardiorespiratoire et neuropsychiatrique.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62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0070C0"/>
                </a:solidFill>
              </a:rPr>
              <a:t>Stratégie</a:t>
            </a:r>
            <a:r>
              <a:rPr lang="fr-FR" sz="3200" b="1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715016"/>
          </a:xfrm>
        </p:spPr>
        <p:txBody>
          <a:bodyPr>
            <a:normAutofit/>
          </a:bodyPr>
          <a:lstStyle/>
          <a:p>
            <a:endParaRPr lang="fr-FR" dirty="0"/>
          </a:p>
          <a:p>
            <a:pPr>
              <a:buNone/>
            </a:pP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 rot="5400000">
            <a:off x="-678693" y="3679033"/>
            <a:ext cx="37862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214414" y="5572140"/>
            <a:ext cx="7715304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42844" y="250030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Poids de départ</a:t>
            </a:r>
            <a:endParaRPr lang="fr-FR" dirty="0"/>
          </a:p>
        </p:txBody>
      </p:sp>
      <p:cxnSp>
        <p:nvCxnSpPr>
          <p:cNvPr id="10" name="Connecteur droit 9"/>
          <p:cNvCxnSpPr/>
          <p:nvPr/>
        </p:nvCxnSpPr>
        <p:spPr>
          <a:xfrm flipV="1">
            <a:off x="1214414" y="1928802"/>
            <a:ext cx="3286148" cy="71438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4357686" y="142873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 +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rot="5400000" flipH="1" flipV="1">
            <a:off x="929456" y="3999710"/>
            <a:ext cx="300039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2285984" y="592933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T1</a:t>
            </a:r>
            <a:endParaRPr lang="fr-FR" dirty="0"/>
          </a:p>
        </p:txBody>
      </p:sp>
      <p:cxnSp>
        <p:nvCxnSpPr>
          <p:cNvPr id="18" name="Connecteur droit 17"/>
          <p:cNvCxnSpPr/>
          <p:nvPr/>
        </p:nvCxnSpPr>
        <p:spPr>
          <a:xfrm>
            <a:off x="2571736" y="2500306"/>
            <a:ext cx="1285884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5400000" flipH="1" flipV="1">
            <a:off x="2357422" y="4071942"/>
            <a:ext cx="292895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3500430" y="592933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T2</a:t>
            </a:r>
            <a:endParaRPr lang="fr-FR" dirty="0"/>
          </a:p>
        </p:txBody>
      </p:sp>
      <p:cxnSp>
        <p:nvCxnSpPr>
          <p:cNvPr id="23" name="Connecteur droit 22"/>
          <p:cNvCxnSpPr/>
          <p:nvPr/>
        </p:nvCxnSpPr>
        <p:spPr>
          <a:xfrm>
            <a:off x="4000496" y="2643182"/>
            <a:ext cx="2000264" cy="135732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142844" y="392906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Poids idéal</a:t>
            </a:r>
            <a:endParaRPr lang="fr-FR" dirty="0"/>
          </a:p>
        </p:txBody>
      </p:sp>
      <p:cxnSp>
        <p:nvCxnSpPr>
          <p:cNvPr id="26" name="Connecteur droit 25"/>
          <p:cNvCxnSpPr/>
          <p:nvPr/>
        </p:nvCxnSpPr>
        <p:spPr>
          <a:xfrm>
            <a:off x="6072198" y="4071942"/>
            <a:ext cx="1500198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rot="5400000" flipH="1" flipV="1">
            <a:off x="5143504" y="4786322"/>
            <a:ext cx="1500198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5572132" y="592933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T3</a:t>
            </a:r>
            <a:endParaRPr lang="fr-FR" dirty="0"/>
          </a:p>
        </p:txBody>
      </p:sp>
      <p:cxnSp>
        <p:nvCxnSpPr>
          <p:cNvPr id="31" name="Connecteur droit avec flèche 30"/>
          <p:cNvCxnSpPr/>
          <p:nvPr/>
        </p:nvCxnSpPr>
        <p:spPr>
          <a:xfrm rot="5400000" flipH="1" flipV="1">
            <a:off x="6822297" y="4893479"/>
            <a:ext cx="1428760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7286644" y="585789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T4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6286512" y="335756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8 S</a:t>
            </a:r>
            <a:endParaRPr lang="fr-FR" dirty="0"/>
          </a:p>
        </p:txBody>
      </p:sp>
      <p:cxnSp>
        <p:nvCxnSpPr>
          <p:cNvPr id="36" name="Connecteur droit avec flèche 35"/>
          <p:cNvCxnSpPr/>
          <p:nvPr/>
        </p:nvCxnSpPr>
        <p:spPr>
          <a:xfrm>
            <a:off x="7715272" y="4286256"/>
            <a:ext cx="1428728" cy="7143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8001024" y="3571876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 N+ AP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Première étape 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42984"/>
            <a:ext cx="9001156" cy="5429288"/>
          </a:xfrm>
        </p:spPr>
        <p:txBody>
          <a:bodyPr/>
          <a:lstStyle/>
          <a:p>
            <a:r>
              <a:rPr lang="fr-FR" dirty="0" smtClean="0"/>
              <a:t>Calculer la ration énergétique  réelle journalière approximative</a:t>
            </a:r>
          </a:p>
          <a:p>
            <a:endParaRPr lang="fr-FR" dirty="0" smtClean="0"/>
          </a:p>
          <a:p>
            <a:r>
              <a:rPr lang="fr-FR" dirty="0" smtClean="0"/>
              <a:t>Pour savoir si le patient :</a:t>
            </a:r>
          </a:p>
          <a:p>
            <a:pPr>
              <a:buNone/>
            </a:pPr>
            <a:r>
              <a:rPr lang="fr-FR" dirty="0" smtClean="0"/>
              <a:t>                                       Mange beaucoup </a:t>
            </a:r>
          </a:p>
          <a:p>
            <a:pPr>
              <a:buNone/>
            </a:pPr>
            <a:r>
              <a:rPr lang="fr-FR" dirty="0" smtClean="0"/>
              <a:t>                                       Mange mal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Calcul sur trois jour et prendre une moyenne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68346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Accompagnement alimentaire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4983179"/>
          </a:xfrm>
        </p:spPr>
        <p:txBody>
          <a:bodyPr/>
          <a:lstStyle/>
          <a:p>
            <a:r>
              <a:rPr lang="fr-FR" dirty="0" smtClean="0"/>
              <a:t>Sachant que :</a:t>
            </a:r>
          </a:p>
          <a:p>
            <a:pPr>
              <a:buNone/>
            </a:pPr>
            <a:r>
              <a:rPr lang="fr-FR" dirty="0" smtClean="0"/>
              <a:t>     - un homme de corpulence moyenne nécessite entre 2200 et 2500 kcal/J.</a:t>
            </a:r>
          </a:p>
          <a:p>
            <a:pPr>
              <a:buNone/>
            </a:pPr>
            <a:r>
              <a:rPr lang="fr-FR" dirty="0" smtClean="0"/>
              <a:t>     -  une femme 1800 à 2000 kcal/J.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Réduction de 10 à 20 % de la ration quotidienne.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96908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Traitement symptomatique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52864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dirty="0" smtClean="0"/>
              <a:t>PPC (CPAP) :     ( 90.000 et 200.000)   DA</a:t>
            </a:r>
          </a:p>
          <a:p>
            <a:pPr>
              <a:buNone/>
            </a:pPr>
            <a:r>
              <a:rPr lang="fr-FR" b="1" dirty="0" smtClean="0"/>
              <a:t>                            pèse en moyenne 3kg</a:t>
            </a:r>
          </a:p>
          <a:p>
            <a:pPr>
              <a:buNone/>
            </a:pPr>
            <a:r>
              <a:rPr lang="fr-FR" b="1" dirty="0" smtClean="0"/>
              <a:t>                            6 heures  en moyenne par nuit</a:t>
            </a:r>
          </a:p>
          <a:p>
            <a:pPr>
              <a:buNone/>
            </a:pPr>
            <a:r>
              <a:rPr lang="fr-FR" b="1" dirty="0" smtClean="0"/>
              <a:t>                            Effets secondaires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 VNI:                  (250.000 et 350.000) DA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RHK:                 (0) DA</a:t>
            </a:r>
          </a:p>
          <a:p>
            <a:pPr>
              <a:buNone/>
            </a:pPr>
            <a:r>
              <a:rPr lang="fr-FR" b="1" dirty="0" smtClean="0"/>
              <a:t>                           quelques économies à mettre de coté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 algn="just">
              <a:lnSpc>
                <a:spcPct val="150000"/>
              </a:lnSpc>
              <a:buNone/>
            </a:pPr>
            <a:r>
              <a:rPr lang="fr-FR" b="1" dirty="0" smtClean="0"/>
              <a:t>Une </a:t>
            </a:r>
            <a:r>
              <a:rPr lang="fr-FR" b="1" dirty="0"/>
              <a:t>perte de poids permet-elle pour autant de </a:t>
            </a:r>
            <a:r>
              <a:rPr lang="fr-FR" b="1" dirty="0" smtClean="0"/>
              <a:t>se passer </a:t>
            </a:r>
            <a:r>
              <a:rPr lang="fr-FR" b="1" dirty="0"/>
              <a:t>du traitement par pression positive continue (PPC) </a:t>
            </a:r>
            <a:r>
              <a:rPr lang="fr-FR" b="1" dirty="0" smtClean="0"/>
              <a:t>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r>
              <a:rPr lang="fr-FR" b="1" dirty="0" smtClean="0"/>
              <a:t>Oui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Conclusion 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286412"/>
          </a:xfrm>
        </p:spPr>
        <p:txBody>
          <a:bodyPr/>
          <a:lstStyle/>
          <a:p>
            <a:r>
              <a:rPr lang="fr-FR" dirty="0" smtClean="0"/>
              <a:t>Dans notre série sur 92 patients suivi pour obésité  morbide ; 50 patient souffraient de SAS.</a:t>
            </a:r>
          </a:p>
          <a:p>
            <a:endParaRPr lang="fr-FR" dirty="0"/>
          </a:p>
        </p:txBody>
      </p:sp>
      <p:graphicFrame>
        <p:nvGraphicFramePr>
          <p:cNvPr id="4" name="Graphique 3"/>
          <p:cNvGraphicFramePr/>
          <p:nvPr/>
        </p:nvGraphicFramePr>
        <p:xfrm>
          <a:off x="785786" y="2071678"/>
          <a:ext cx="7500990" cy="4320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7256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Conclusion </a:t>
            </a:r>
            <a:endParaRPr lang="fr-FR" sz="32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1928802"/>
          <a:ext cx="914400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214422"/>
            <a:ext cx="60007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14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patients ne présentent plus de SAS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7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patients ont abandonnés l’appareillage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9001156" cy="6643710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b="1" dirty="0" smtClean="0"/>
              <a:t>Facteurs favorisants</a:t>
            </a:r>
            <a:br>
              <a:rPr lang="fr-FR" sz="3200" b="1" dirty="0" smtClean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>1 – </a:t>
            </a:r>
            <a:r>
              <a:rPr lang="fr-FR" sz="3200" dirty="0" smtClean="0"/>
              <a:t>Facteurs anatomiques</a:t>
            </a:r>
            <a:br>
              <a:rPr lang="fr-FR" sz="3200" dirty="0" smtClean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>2 – </a:t>
            </a:r>
            <a:r>
              <a:rPr lang="fr-FR" sz="3200" dirty="0" smtClean="0"/>
              <a:t>Neuromusculaires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>3 – </a:t>
            </a:r>
            <a:r>
              <a:rPr lang="fr-FR" sz="3200" dirty="0" smtClean="0"/>
              <a:t>Facteurs généraux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fr-FR" sz="3200" b="1" dirty="0" smtClean="0"/>
              <a:t>Etiologies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 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 </a:t>
            </a:r>
            <a:r>
              <a:rPr lang="fr-FR" b="1" dirty="0" smtClean="0"/>
              <a:t>L’obésité dans 80%des cas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Le </a:t>
            </a:r>
            <a:r>
              <a:rPr lang="fr-FR" b="1" dirty="0"/>
              <a:t>syndrome d’apnée du sommeil survient également chez des patients non </a:t>
            </a:r>
            <a:r>
              <a:rPr lang="fr-FR" b="1" dirty="0" smtClean="0"/>
              <a:t>obèses.</a:t>
            </a:r>
            <a:r>
              <a:rPr lang="fr-FR" dirty="0"/>
              <a:t> </a:t>
            </a: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Les</a:t>
            </a:r>
            <a:r>
              <a:rPr lang="fr-FR" dirty="0"/>
              <a:t> </a:t>
            </a:r>
            <a:r>
              <a:rPr lang="fr-FR" b="1" dirty="0" smtClean="0"/>
              <a:t>anomalies </a:t>
            </a:r>
            <a:r>
              <a:rPr lang="fr-FR" b="1" dirty="0"/>
              <a:t>faciales</a:t>
            </a:r>
            <a:r>
              <a:rPr lang="fr-FR" dirty="0"/>
              <a:t> (</a:t>
            </a:r>
            <a:r>
              <a:rPr lang="fr-FR" dirty="0" err="1"/>
              <a:t>rétrognathie</a:t>
            </a:r>
            <a:r>
              <a:rPr lang="fr-FR" dirty="0"/>
              <a:t> = mandibule décalée vers l’arrière par rapport à la mâchoire supérieure</a:t>
            </a:r>
            <a:r>
              <a:rPr lang="fr-FR" dirty="0" smtClean="0"/>
              <a:t>).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Les</a:t>
            </a:r>
            <a:r>
              <a:rPr lang="fr-FR" dirty="0"/>
              <a:t> </a:t>
            </a:r>
            <a:r>
              <a:rPr lang="fr-FR" b="1" dirty="0"/>
              <a:t>anomalies ORL</a:t>
            </a:r>
            <a:r>
              <a:rPr lang="fr-FR" dirty="0"/>
              <a:t> (obstruction nasale, hypertrophie des amygdales, grosse base de langue). 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En </a:t>
            </a:r>
            <a:r>
              <a:rPr lang="fr-FR" dirty="0" smtClean="0"/>
              <a:t>leurs </a:t>
            </a:r>
            <a:r>
              <a:rPr lang="fr-FR" dirty="0"/>
              <a:t>présence, l’apnée du sommeil ne disparaîtra pas forcément avec la perte de poids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C000"/>
                </a:solidFill>
              </a:rPr>
              <a:t>SAS et Obésité</a:t>
            </a:r>
            <a:endParaRPr lang="fr-FR" sz="3200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000108"/>
            <a:ext cx="9144000" cy="5126055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dirty="0" smtClean="0"/>
              <a:t>Très expressif sur le plan clinique.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Formes sévères (paradoxe).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S’associe souvent à d’autres co-morbidités.</a:t>
            </a:r>
          </a:p>
          <a:p>
            <a:endParaRPr lang="fr-FR" dirty="0" smtClean="0"/>
          </a:p>
          <a:p>
            <a:r>
              <a:rPr lang="fr-FR" dirty="0" smtClean="0"/>
              <a:t>Réversibilité.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14300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Physiopathologie SAS-Obésité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85000" lnSpcReduction="20000"/>
          </a:bodyPr>
          <a:lstStyle/>
          <a:p>
            <a:pPr fontAlgn="t"/>
            <a:r>
              <a:rPr lang="fr-FR" dirty="0" smtClean="0"/>
              <a:t>Charges mécaniques</a:t>
            </a:r>
            <a:endParaRPr lang="fr-FR" sz="2200" dirty="0" smtClean="0"/>
          </a:p>
          <a:p>
            <a:pPr fontAlgn="t"/>
            <a:endParaRPr lang="fr-FR" sz="2200" i="1" dirty="0" smtClean="0"/>
          </a:p>
          <a:p>
            <a:pPr fontAlgn="t"/>
            <a:r>
              <a:rPr lang="fr-FR" sz="3500" i="1" dirty="0" smtClean="0"/>
              <a:t>Facteurs neuromusculaires </a:t>
            </a:r>
          </a:p>
          <a:p>
            <a:pPr fontAlgn="t">
              <a:buNone/>
            </a:pPr>
            <a:r>
              <a:rPr lang="fr-FR" sz="3500" i="1" dirty="0" smtClean="0"/>
              <a:t>       </a:t>
            </a:r>
            <a:endParaRPr lang="fr-FR" dirty="0" smtClean="0"/>
          </a:p>
          <a:p>
            <a:r>
              <a:rPr lang="fr-FR" dirty="0" smtClean="0"/>
              <a:t>Dépôts régionaux de graisse.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Modification structurelle et fonctionnelles des muscles.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Insulinorésistance</a:t>
            </a:r>
          </a:p>
          <a:p>
            <a:endParaRPr lang="fr-FR" dirty="0" smtClean="0"/>
          </a:p>
          <a:p>
            <a:r>
              <a:rPr lang="fr-FR" dirty="0" smtClean="0"/>
              <a:t>Sécrétion de substance hormonales</a:t>
            </a:r>
          </a:p>
          <a:p>
            <a:pPr>
              <a:buNone/>
            </a:pPr>
            <a:r>
              <a:rPr lang="fr-FR" sz="1800" i="1" dirty="0" smtClean="0"/>
              <a:t>                                                                                                        (Am </a:t>
            </a:r>
            <a:r>
              <a:rPr lang="fr-FR" sz="1800" i="1" dirty="0" err="1" smtClean="0"/>
              <a:t>Rev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Respir</a:t>
            </a:r>
            <a:r>
              <a:rPr lang="fr-FR" sz="1800" i="1" dirty="0" smtClean="0"/>
              <a:t> Dis</a:t>
            </a:r>
            <a:r>
              <a:rPr lang="fr-FR" sz="1800" dirty="0" smtClean="0"/>
              <a:t> 1990; </a:t>
            </a:r>
            <a:r>
              <a:rPr lang="fr-FR" sz="1800" i="1" dirty="0" smtClean="0"/>
              <a:t>126:</a:t>
            </a:r>
            <a:r>
              <a:rPr lang="fr-FR" sz="1800" dirty="0" smtClean="0"/>
              <a:t> 1569-77).</a:t>
            </a:r>
            <a:r>
              <a:rPr lang="fr-FR" sz="1800" i="1" dirty="0" smtClean="0"/>
              <a:t>   </a:t>
            </a:r>
          </a:p>
          <a:p>
            <a:pPr>
              <a:buNone/>
            </a:pPr>
            <a:r>
              <a:rPr lang="fr-FR" sz="1800" i="1" dirty="0" smtClean="0"/>
              <a:t>                                                                                                        (</a:t>
            </a:r>
            <a:r>
              <a:rPr lang="en-US" sz="1800" i="1" dirty="0" smtClean="0"/>
              <a:t>Am J </a:t>
            </a:r>
            <a:r>
              <a:rPr lang="en-US" sz="1800" i="1" dirty="0" err="1" smtClean="0"/>
              <a:t>Respir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Crit</a:t>
            </a:r>
            <a:r>
              <a:rPr lang="en-US" sz="1800" i="1" dirty="0" smtClean="0"/>
              <a:t> Care Med</a:t>
            </a:r>
            <a:r>
              <a:rPr lang="en-US" sz="1800" dirty="0" smtClean="0"/>
              <a:t> 1996; </a:t>
            </a:r>
            <a:r>
              <a:rPr lang="en-US" sz="1800" i="1" dirty="0" smtClean="0"/>
              <a:t>153:</a:t>
            </a:r>
            <a:r>
              <a:rPr lang="en-US" sz="1800" dirty="0" smtClean="0"/>
              <a:t> 1870-4.)</a:t>
            </a:r>
          </a:p>
          <a:p>
            <a:pPr>
              <a:buNone/>
            </a:pPr>
            <a:r>
              <a:rPr lang="en-US" sz="1800" dirty="0" smtClean="0"/>
              <a:t>                                                                                                       </a:t>
            </a:r>
            <a:r>
              <a:rPr lang="fr-FR" sz="1800" dirty="0" smtClean="0"/>
              <a:t> (</a:t>
            </a:r>
            <a:r>
              <a:rPr lang="en-US" sz="1800" i="1" dirty="0" smtClean="0"/>
              <a:t>Am J       </a:t>
            </a:r>
            <a:r>
              <a:rPr lang="en-US" sz="1800" i="1" dirty="0" err="1" smtClean="0"/>
              <a:t>Respir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Crit</a:t>
            </a:r>
            <a:r>
              <a:rPr lang="en-US" sz="1800" i="1" dirty="0" smtClean="0"/>
              <a:t> Care Med</a:t>
            </a:r>
            <a:r>
              <a:rPr lang="en-US" sz="1800" dirty="0" smtClean="0"/>
              <a:t> 2002; </a:t>
            </a:r>
            <a:r>
              <a:rPr lang="en-US" sz="1800" i="1" dirty="0" smtClean="0"/>
              <a:t>165:</a:t>
            </a:r>
            <a:r>
              <a:rPr lang="en-US" sz="1800" dirty="0" smtClean="0"/>
              <a:t> 670-6.)</a:t>
            </a:r>
            <a:r>
              <a:rPr lang="fr-FR" sz="1800" dirty="0" smtClean="0"/>
              <a:t>.</a:t>
            </a:r>
            <a:r>
              <a:rPr lang="fr-FR" sz="1600" dirty="0" smtClean="0"/>
              <a:t>.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         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fr-FR" sz="1800" dirty="0" smtClean="0"/>
          </a:p>
          <a:p>
            <a:pPr>
              <a:buNone/>
            </a:pPr>
            <a:endParaRPr lang="fr-FR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L’obésité est un facteur de risque de développer un SAS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Selon la Sleep Heart Health Study, sur une série de 5615 patient, il existe une relation proportionnelle entre l index apnée hypopnée et le risque de développer une obésité</a:t>
            </a:r>
            <a:endParaRPr lang="fr-FR" sz="2400" dirty="0"/>
          </a:p>
        </p:txBody>
      </p:sp>
      <p:graphicFrame>
        <p:nvGraphicFramePr>
          <p:cNvPr id="4" name="Graphique 3"/>
          <p:cNvGraphicFramePr/>
          <p:nvPr/>
        </p:nvGraphicFramePr>
        <p:xfrm>
          <a:off x="0" y="1928802"/>
          <a:ext cx="9144000" cy="452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850</Words>
  <Application>Microsoft Office PowerPoint</Application>
  <PresentationFormat>Affichage à l'écran (4:3)</PresentationFormat>
  <Paragraphs>256</Paragraphs>
  <Slides>37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38" baseType="lpstr">
      <vt:lpstr>Thème Office</vt:lpstr>
      <vt:lpstr>Place du médecin généraliste dans le syndrome  d’apnée du sommeil  du dépistage au diagnostic et parfois au traitement</vt:lpstr>
      <vt:lpstr>Définition du syndrome d’Apnée du sommeil</vt:lpstr>
      <vt:lpstr>Introduction </vt:lpstr>
      <vt:lpstr>Facteurs favorisants    1 – Facteurs anatomiques    2 – Neuromusculaires    3 – Facteurs généraux </vt:lpstr>
      <vt:lpstr>Etiologies </vt:lpstr>
      <vt:lpstr>Diapositive 6</vt:lpstr>
      <vt:lpstr>SAS et Obésité</vt:lpstr>
      <vt:lpstr>Physiopathologie SAS-Obésité</vt:lpstr>
      <vt:lpstr>L’obésité est un facteur de risque de développer un SAS</vt:lpstr>
      <vt:lpstr>Conséquences</vt:lpstr>
      <vt:lpstr>Première étape menée par le médecin généraliste </vt:lpstr>
      <vt:lpstr>Diagnostique </vt:lpstr>
      <vt:lpstr>Anamnèse orientée </vt:lpstr>
      <vt:lpstr>Anamnèse orientée </vt:lpstr>
      <vt:lpstr>Diagnostiques différentiels</vt:lpstr>
      <vt:lpstr>Examens de dépistage</vt:lpstr>
      <vt:lpstr>Oxymétrie </vt:lpstr>
      <vt:lpstr>Oxymétrie </vt:lpstr>
      <vt:lpstr>Diapositive 19</vt:lpstr>
      <vt:lpstr>Diapositive 20</vt:lpstr>
      <vt:lpstr>Polygraphie </vt:lpstr>
      <vt:lpstr>Diapositive 22</vt:lpstr>
      <vt:lpstr>Polysomnographie 150.000 Eu </vt:lpstr>
      <vt:lpstr>Diapositive 24</vt:lpstr>
      <vt:lpstr>Diapositive 25</vt:lpstr>
      <vt:lpstr>Deuxième étape du médecin généraliste</vt:lpstr>
      <vt:lpstr>Diapositive 27</vt:lpstr>
      <vt:lpstr>Traitement </vt:lpstr>
      <vt:lpstr>Diapositive 29</vt:lpstr>
      <vt:lpstr>Stratégie </vt:lpstr>
      <vt:lpstr>Première étape </vt:lpstr>
      <vt:lpstr>Accompagnement alimentaire</vt:lpstr>
      <vt:lpstr>Traitement symptomatique</vt:lpstr>
      <vt:lpstr>Diapositive 34</vt:lpstr>
      <vt:lpstr>Diapositive 35</vt:lpstr>
      <vt:lpstr>Conclusion </vt:lpstr>
      <vt:lpstr>Conclusion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Bejaia 15 Mars 2019</dc:title>
  <dc:creator>zoubir</dc:creator>
  <cp:lastModifiedBy>zoubir</cp:lastModifiedBy>
  <cp:revision>85</cp:revision>
  <dcterms:created xsi:type="dcterms:W3CDTF">2019-03-01T08:36:25Z</dcterms:created>
  <dcterms:modified xsi:type="dcterms:W3CDTF">2019-09-26T20:02:04Z</dcterms:modified>
</cp:coreProperties>
</file>