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86" r:id="rId3"/>
    <p:sldId id="284" r:id="rId4"/>
    <p:sldId id="289" r:id="rId5"/>
    <p:sldId id="288" r:id="rId6"/>
    <p:sldId id="287" r:id="rId7"/>
    <p:sldId id="313" r:id="rId8"/>
    <p:sldId id="308" r:id="rId9"/>
    <p:sldId id="307" r:id="rId10"/>
    <p:sldId id="314" r:id="rId11"/>
    <p:sldId id="305" r:id="rId12"/>
    <p:sldId id="304" r:id="rId13"/>
    <p:sldId id="320" r:id="rId14"/>
    <p:sldId id="344" r:id="rId15"/>
    <p:sldId id="323" r:id="rId16"/>
    <p:sldId id="326" r:id="rId17"/>
    <p:sldId id="327" r:id="rId18"/>
    <p:sldId id="345" r:id="rId19"/>
    <p:sldId id="346" r:id="rId20"/>
    <p:sldId id="347" r:id="rId21"/>
    <p:sldId id="329" r:id="rId22"/>
    <p:sldId id="330" r:id="rId23"/>
    <p:sldId id="331" r:id="rId24"/>
    <p:sldId id="332" r:id="rId25"/>
    <p:sldId id="333" r:id="rId26"/>
    <p:sldId id="334" r:id="rId27"/>
    <p:sldId id="335" r:id="rId28"/>
    <p:sldId id="336" r:id="rId29"/>
    <p:sldId id="337" r:id="rId30"/>
    <p:sldId id="338" r:id="rId31"/>
    <p:sldId id="339" r:id="rId32"/>
    <p:sldId id="340" r:id="rId33"/>
    <p:sldId id="341" r:id="rId34"/>
    <p:sldId id="342" r:id="rId35"/>
    <p:sldId id="343"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user:Documents:Dropbox:SATELIT%20UTLN:enqu&#234;te%20Cereq:enqu&#234;te%20quanti:graphiques%20pour%20le%20PP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user:Documents:Dropbox:SATELIT%20UTLN:enqu&#234;te%20Cereq:enqu&#234;te%20quanti:graphiques%20pour%20le%20PP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user:Documents:Dropbox:SATELIT%20UTLN:enqu&#234;te%20Cereq:enqu&#234;te%20quanti:graphiques%20pour%20le%20PP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okoglu\Dropbox\SATELIT%20UTLN\enqu&#234;te%20Cereq\enqu&#234;te%20quanti\graphiques%20pour%20le%20PP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okoglu\Dropbox\SATELIT%20UTLN\enqu&#234;te%20Cereq\enqu&#234;te%20quanti\graphiques%20pour%20le%20PP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Feuil1!$C$105</c:f>
              <c:strCache>
                <c:ptCount val="1"/>
                <c:pt idx="0">
                  <c:v>2013</c:v>
                </c:pt>
              </c:strCache>
            </c:strRef>
          </c:tx>
          <c:invertIfNegative val="0"/>
          <c:cat>
            <c:strRef>
              <c:f>Feuil1!$D$104:$G$104</c:f>
              <c:strCache>
                <c:ptCount val="4"/>
                <c:pt idx="0">
                  <c:v>Bejaia</c:v>
                </c:pt>
                <c:pt idx="1">
                  <c:v>Constantine</c:v>
                </c:pt>
                <c:pt idx="2">
                  <c:v>Fes</c:v>
                </c:pt>
                <c:pt idx="3">
                  <c:v>Sousse</c:v>
                </c:pt>
              </c:strCache>
            </c:strRef>
          </c:cat>
          <c:val>
            <c:numRef>
              <c:f>Feuil1!$D$105:$G$105</c:f>
              <c:numCache>
                <c:formatCode>General</c:formatCode>
                <c:ptCount val="4"/>
                <c:pt idx="0">
                  <c:v>0</c:v>
                </c:pt>
                <c:pt idx="1">
                  <c:v>2.74</c:v>
                </c:pt>
                <c:pt idx="2">
                  <c:v>0</c:v>
                </c:pt>
                <c:pt idx="3">
                  <c:v>5.56</c:v>
                </c:pt>
              </c:numCache>
            </c:numRef>
          </c:val>
          <c:extLst>
            <c:ext xmlns:c16="http://schemas.microsoft.com/office/drawing/2014/chart" uri="{C3380CC4-5D6E-409C-BE32-E72D297353CC}">
              <c16:uniqueId val="{00000000-9B23-49CA-94A0-6033033964D9}"/>
            </c:ext>
          </c:extLst>
        </c:ser>
        <c:ser>
          <c:idx val="1"/>
          <c:order val="1"/>
          <c:tx>
            <c:strRef>
              <c:f>Feuil1!$C$106</c:f>
              <c:strCache>
                <c:ptCount val="1"/>
                <c:pt idx="0">
                  <c:v>2014</c:v>
                </c:pt>
              </c:strCache>
            </c:strRef>
          </c:tx>
          <c:invertIfNegative val="0"/>
          <c:cat>
            <c:strRef>
              <c:f>Feuil1!$D$104:$G$104</c:f>
              <c:strCache>
                <c:ptCount val="4"/>
                <c:pt idx="0">
                  <c:v>Bejaia</c:v>
                </c:pt>
                <c:pt idx="1">
                  <c:v>Constantine</c:v>
                </c:pt>
                <c:pt idx="2">
                  <c:v>Fes</c:v>
                </c:pt>
                <c:pt idx="3">
                  <c:v>Sousse</c:v>
                </c:pt>
              </c:strCache>
            </c:strRef>
          </c:cat>
          <c:val>
            <c:numRef>
              <c:f>Feuil1!$D$106:$G$106</c:f>
              <c:numCache>
                <c:formatCode>General</c:formatCode>
                <c:ptCount val="4"/>
                <c:pt idx="0">
                  <c:v>18.52</c:v>
                </c:pt>
                <c:pt idx="1">
                  <c:v>16.439999999999987</c:v>
                </c:pt>
                <c:pt idx="2">
                  <c:v>20.93</c:v>
                </c:pt>
                <c:pt idx="3">
                  <c:v>0</c:v>
                </c:pt>
              </c:numCache>
            </c:numRef>
          </c:val>
          <c:extLst>
            <c:ext xmlns:c16="http://schemas.microsoft.com/office/drawing/2014/chart" uri="{C3380CC4-5D6E-409C-BE32-E72D297353CC}">
              <c16:uniqueId val="{00000001-9B23-49CA-94A0-6033033964D9}"/>
            </c:ext>
          </c:extLst>
        </c:ser>
        <c:ser>
          <c:idx val="2"/>
          <c:order val="2"/>
          <c:tx>
            <c:strRef>
              <c:f>Feuil1!$C$107</c:f>
              <c:strCache>
                <c:ptCount val="1"/>
                <c:pt idx="0">
                  <c:v>2015</c:v>
                </c:pt>
              </c:strCache>
            </c:strRef>
          </c:tx>
          <c:invertIfNegative val="0"/>
          <c:cat>
            <c:strRef>
              <c:f>Feuil1!$D$104:$G$104</c:f>
              <c:strCache>
                <c:ptCount val="4"/>
                <c:pt idx="0">
                  <c:v>Bejaia</c:v>
                </c:pt>
                <c:pt idx="1">
                  <c:v>Constantine</c:v>
                </c:pt>
                <c:pt idx="2">
                  <c:v>Fes</c:v>
                </c:pt>
                <c:pt idx="3">
                  <c:v>Sousse</c:v>
                </c:pt>
              </c:strCache>
            </c:strRef>
          </c:cat>
          <c:val>
            <c:numRef>
              <c:f>Feuil1!$D$107:$G$107</c:f>
              <c:numCache>
                <c:formatCode>General</c:formatCode>
                <c:ptCount val="4"/>
                <c:pt idx="0">
                  <c:v>32.1</c:v>
                </c:pt>
                <c:pt idx="1">
                  <c:v>16.439999999999987</c:v>
                </c:pt>
                <c:pt idx="2">
                  <c:v>25.58</c:v>
                </c:pt>
                <c:pt idx="3">
                  <c:v>22.22</c:v>
                </c:pt>
              </c:numCache>
            </c:numRef>
          </c:val>
          <c:extLst>
            <c:ext xmlns:c16="http://schemas.microsoft.com/office/drawing/2014/chart" uri="{C3380CC4-5D6E-409C-BE32-E72D297353CC}">
              <c16:uniqueId val="{00000002-9B23-49CA-94A0-6033033964D9}"/>
            </c:ext>
          </c:extLst>
        </c:ser>
        <c:ser>
          <c:idx val="3"/>
          <c:order val="3"/>
          <c:tx>
            <c:strRef>
              <c:f>Feuil1!$C$108</c:f>
              <c:strCache>
                <c:ptCount val="1"/>
                <c:pt idx="0">
                  <c:v>2016</c:v>
                </c:pt>
              </c:strCache>
            </c:strRef>
          </c:tx>
          <c:invertIfNegative val="0"/>
          <c:cat>
            <c:strRef>
              <c:f>Feuil1!$D$104:$G$104</c:f>
              <c:strCache>
                <c:ptCount val="4"/>
                <c:pt idx="0">
                  <c:v>Bejaia</c:v>
                </c:pt>
                <c:pt idx="1">
                  <c:v>Constantine</c:v>
                </c:pt>
                <c:pt idx="2">
                  <c:v>Fes</c:v>
                </c:pt>
                <c:pt idx="3">
                  <c:v>Sousse</c:v>
                </c:pt>
              </c:strCache>
            </c:strRef>
          </c:cat>
          <c:val>
            <c:numRef>
              <c:f>Feuil1!$D$108:$G$108</c:f>
              <c:numCache>
                <c:formatCode>General</c:formatCode>
                <c:ptCount val="4"/>
                <c:pt idx="0">
                  <c:v>49.379999999999995</c:v>
                </c:pt>
                <c:pt idx="1">
                  <c:v>38.36</c:v>
                </c:pt>
                <c:pt idx="2">
                  <c:v>30.23</c:v>
                </c:pt>
                <c:pt idx="3">
                  <c:v>5.56</c:v>
                </c:pt>
              </c:numCache>
            </c:numRef>
          </c:val>
          <c:extLst>
            <c:ext xmlns:c16="http://schemas.microsoft.com/office/drawing/2014/chart" uri="{C3380CC4-5D6E-409C-BE32-E72D297353CC}">
              <c16:uniqueId val="{00000003-9B23-49CA-94A0-6033033964D9}"/>
            </c:ext>
          </c:extLst>
        </c:ser>
        <c:ser>
          <c:idx val="4"/>
          <c:order val="4"/>
          <c:tx>
            <c:strRef>
              <c:f>Feuil1!$C$109</c:f>
              <c:strCache>
                <c:ptCount val="1"/>
                <c:pt idx="0">
                  <c:v>2017</c:v>
                </c:pt>
              </c:strCache>
            </c:strRef>
          </c:tx>
          <c:invertIfNegative val="0"/>
          <c:cat>
            <c:strRef>
              <c:f>Feuil1!$D$104:$G$104</c:f>
              <c:strCache>
                <c:ptCount val="4"/>
                <c:pt idx="0">
                  <c:v>Bejaia</c:v>
                </c:pt>
                <c:pt idx="1">
                  <c:v>Constantine</c:v>
                </c:pt>
                <c:pt idx="2">
                  <c:v>Fes</c:v>
                </c:pt>
                <c:pt idx="3">
                  <c:v>Sousse</c:v>
                </c:pt>
              </c:strCache>
            </c:strRef>
          </c:cat>
          <c:val>
            <c:numRef>
              <c:f>Feuil1!$D$109:$G$109</c:f>
              <c:numCache>
                <c:formatCode>General</c:formatCode>
                <c:ptCount val="4"/>
                <c:pt idx="0">
                  <c:v>0</c:v>
                </c:pt>
                <c:pt idx="1">
                  <c:v>26.03</c:v>
                </c:pt>
                <c:pt idx="2">
                  <c:v>23.259999999999987</c:v>
                </c:pt>
                <c:pt idx="3">
                  <c:v>66.669999999999973</c:v>
                </c:pt>
              </c:numCache>
            </c:numRef>
          </c:val>
          <c:extLst>
            <c:ext xmlns:c16="http://schemas.microsoft.com/office/drawing/2014/chart" uri="{C3380CC4-5D6E-409C-BE32-E72D297353CC}">
              <c16:uniqueId val="{00000004-9B23-49CA-94A0-6033033964D9}"/>
            </c:ext>
          </c:extLst>
        </c:ser>
        <c:dLbls>
          <c:showLegendKey val="0"/>
          <c:showVal val="0"/>
          <c:showCatName val="0"/>
          <c:showSerName val="0"/>
          <c:showPercent val="0"/>
          <c:showBubbleSize val="0"/>
        </c:dLbls>
        <c:gapWidth val="150"/>
        <c:axId val="63200256"/>
        <c:axId val="64746240"/>
      </c:barChart>
      <c:catAx>
        <c:axId val="63200256"/>
        <c:scaling>
          <c:orientation val="minMax"/>
        </c:scaling>
        <c:delete val="0"/>
        <c:axPos val="b"/>
        <c:numFmt formatCode="General" sourceLinked="1"/>
        <c:majorTickMark val="out"/>
        <c:minorTickMark val="none"/>
        <c:tickLblPos val="nextTo"/>
        <c:crossAx val="64746240"/>
        <c:crosses val="autoZero"/>
        <c:auto val="1"/>
        <c:lblAlgn val="ctr"/>
        <c:lblOffset val="100"/>
        <c:noMultiLvlLbl val="0"/>
      </c:catAx>
      <c:valAx>
        <c:axId val="64746240"/>
        <c:scaling>
          <c:orientation val="minMax"/>
        </c:scaling>
        <c:delete val="0"/>
        <c:axPos val="l"/>
        <c:majorGridlines/>
        <c:numFmt formatCode="General" sourceLinked="1"/>
        <c:majorTickMark val="out"/>
        <c:minorTickMark val="none"/>
        <c:tickLblPos val="nextTo"/>
        <c:crossAx val="63200256"/>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4.2158546072939396E-2"/>
          <c:y val="3.2828282828282804E-2"/>
          <c:w val="0.88881076598566267"/>
          <c:h val="0.88517716535433033"/>
        </c:manualLayout>
      </c:layout>
      <c:barChart>
        <c:barDir val="col"/>
        <c:grouping val="clustered"/>
        <c:varyColors val="0"/>
        <c:ser>
          <c:idx val="0"/>
          <c:order val="0"/>
          <c:tx>
            <c:strRef>
              <c:f>Feuil1!$S$151</c:f>
              <c:strCache>
                <c:ptCount val="1"/>
                <c:pt idx="0">
                  <c:v>travaillé dans une entreprise</c:v>
                </c:pt>
              </c:strCache>
            </c:strRef>
          </c:tx>
          <c:invertIfNegative val="0"/>
          <c:cat>
            <c:strRef>
              <c:f>Feuil1!$R$152:$R$156</c:f>
              <c:strCache>
                <c:ptCount val="5"/>
                <c:pt idx="0">
                  <c:v>Bejaia</c:v>
                </c:pt>
                <c:pt idx="1">
                  <c:v>Constantine</c:v>
                </c:pt>
                <c:pt idx="2">
                  <c:v>Fes</c:v>
                </c:pt>
                <c:pt idx="3">
                  <c:v>Sousse</c:v>
                </c:pt>
                <c:pt idx="4">
                  <c:v>Total</c:v>
                </c:pt>
              </c:strCache>
            </c:strRef>
          </c:cat>
          <c:val>
            <c:numRef>
              <c:f>Feuil1!$S$152:$S$156</c:f>
              <c:numCache>
                <c:formatCode>General</c:formatCode>
                <c:ptCount val="5"/>
                <c:pt idx="0">
                  <c:v>9.7600000000000051</c:v>
                </c:pt>
                <c:pt idx="1">
                  <c:v>13.7</c:v>
                </c:pt>
                <c:pt idx="2">
                  <c:v>17.439999999999987</c:v>
                </c:pt>
                <c:pt idx="3">
                  <c:v>5.2600000000000051</c:v>
                </c:pt>
                <c:pt idx="4">
                  <c:v>13.08</c:v>
                </c:pt>
              </c:numCache>
            </c:numRef>
          </c:val>
          <c:extLst>
            <c:ext xmlns:c16="http://schemas.microsoft.com/office/drawing/2014/chart" uri="{C3380CC4-5D6E-409C-BE32-E72D297353CC}">
              <c16:uniqueId val="{00000000-0C3C-4F60-8B47-61687D8EA4A7}"/>
            </c:ext>
          </c:extLst>
        </c:ser>
        <c:ser>
          <c:idx val="1"/>
          <c:order val="1"/>
          <c:tx>
            <c:strRef>
              <c:f>Feuil1!$T$151</c:f>
              <c:strCache>
                <c:ptCount val="1"/>
                <c:pt idx="0">
                  <c:v>effectué un stage en entreprise</c:v>
                </c:pt>
              </c:strCache>
            </c:strRef>
          </c:tx>
          <c:invertIfNegative val="0"/>
          <c:cat>
            <c:strRef>
              <c:f>Feuil1!$R$152:$R$156</c:f>
              <c:strCache>
                <c:ptCount val="5"/>
                <c:pt idx="0">
                  <c:v>Bejaia</c:v>
                </c:pt>
                <c:pt idx="1">
                  <c:v>Constantine</c:v>
                </c:pt>
                <c:pt idx="2">
                  <c:v>Fes</c:v>
                </c:pt>
                <c:pt idx="3">
                  <c:v>Sousse</c:v>
                </c:pt>
                <c:pt idx="4">
                  <c:v>Total</c:v>
                </c:pt>
              </c:strCache>
            </c:strRef>
          </c:cat>
          <c:val>
            <c:numRef>
              <c:f>Feuil1!$T$152:$T$156</c:f>
              <c:numCache>
                <c:formatCode>General</c:formatCode>
                <c:ptCount val="5"/>
                <c:pt idx="0">
                  <c:v>10.98</c:v>
                </c:pt>
                <c:pt idx="1">
                  <c:v>15.07</c:v>
                </c:pt>
                <c:pt idx="2">
                  <c:v>16.279999999999987</c:v>
                </c:pt>
                <c:pt idx="3">
                  <c:v>10.53</c:v>
                </c:pt>
                <c:pt idx="4">
                  <c:v>13.85000000000001</c:v>
                </c:pt>
              </c:numCache>
            </c:numRef>
          </c:val>
          <c:extLst>
            <c:ext xmlns:c16="http://schemas.microsoft.com/office/drawing/2014/chart" uri="{C3380CC4-5D6E-409C-BE32-E72D297353CC}">
              <c16:uniqueId val="{00000001-0C3C-4F60-8B47-61687D8EA4A7}"/>
            </c:ext>
          </c:extLst>
        </c:ser>
        <c:ser>
          <c:idx val="2"/>
          <c:order val="2"/>
          <c:tx>
            <c:strRef>
              <c:f>Feuil1!$U$151</c:f>
              <c:strCache>
                <c:ptCount val="1"/>
                <c:pt idx="0">
                  <c:v>Collaboré avec une entreprise sur un projet de recherche</c:v>
                </c:pt>
              </c:strCache>
            </c:strRef>
          </c:tx>
          <c:invertIfNegative val="0"/>
          <c:cat>
            <c:strRef>
              <c:f>Feuil1!$R$152:$R$156</c:f>
              <c:strCache>
                <c:ptCount val="5"/>
                <c:pt idx="0">
                  <c:v>Bejaia</c:v>
                </c:pt>
                <c:pt idx="1">
                  <c:v>Constantine</c:v>
                </c:pt>
                <c:pt idx="2">
                  <c:v>Fes</c:v>
                </c:pt>
                <c:pt idx="3">
                  <c:v>Sousse</c:v>
                </c:pt>
                <c:pt idx="4">
                  <c:v>Total</c:v>
                </c:pt>
              </c:strCache>
            </c:strRef>
          </c:cat>
          <c:val>
            <c:numRef>
              <c:f>Feuil1!$U$152:$U$156</c:f>
              <c:numCache>
                <c:formatCode>General</c:formatCode>
                <c:ptCount val="5"/>
                <c:pt idx="0">
                  <c:v>12.2</c:v>
                </c:pt>
                <c:pt idx="1">
                  <c:v>12.33</c:v>
                </c:pt>
                <c:pt idx="2">
                  <c:v>19.77</c:v>
                </c:pt>
                <c:pt idx="3">
                  <c:v>10.53</c:v>
                </c:pt>
                <c:pt idx="4">
                  <c:v>14.62</c:v>
                </c:pt>
              </c:numCache>
            </c:numRef>
          </c:val>
          <c:extLst>
            <c:ext xmlns:c16="http://schemas.microsoft.com/office/drawing/2014/chart" uri="{C3380CC4-5D6E-409C-BE32-E72D297353CC}">
              <c16:uniqueId val="{00000002-0C3C-4F60-8B47-61687D8EA4A7}"/>
            </c:ext>
          </c:extLst>
        </c:ser>
        <c:dLbls>
          <c:showLegendKey val="0"/>
          <c:showVal val="0"/>
          <c:showCatName val="0"/>
          <c:showSerName val="0"/>
          <c:showPercent val="0"/>
          <c:showBubbleSize val="0"/>
        </c:dLbls>
        <c:gapWidth val="150"/>
        <c:axId val="123167488"/>
        <c:axId val="123169024"/>
      </c:barChart>
      <c:catAx>
        <c:axId val="123167488"/>
        <c:scaling>
          <c:orientation val="minMax"/>
        </c:scaling>
        <c:delete val="0"/>
        <c:axPos val="b"/>
        <c:numFmt formatCode="General" sourceLinked="0"/>
        <c:majorTickMark val="out"/>
        <c:minorTickMark val="none"/>
        <c:tickLblPos val="nextTo"/>
        <c:txPr>
          <a:bodyPr/>
          <a:lstStyle/>
          <a:p>
            <a:pPr>
              <a:defRPr sz="1400"/>
            </a:pPr>
            <a:endParaRPr lang="fr-FR"/>
          </a:p>
        </c:txPr>
        <c:crossAx val="123169024"/>
        <c:crosses val="autoZero"/>
        <c:auto val="1"/>
        <c:lblAlgn val="ctr"/>
        <c:lblOffset val="100"/>
        <c:noMultiLvlLbl val="0"/>
      </c:catAx>
      <c:valAx>
        <c:axId val="123169024"/>
        <c:scaling>
          <c:orientation val="minMax"/>
        </c:scaling>
        <c:delete val="0"/>
        <c:axPos val="l"/>
        <c:majorGridlines/>
        <c:numFmt formatCode="General" sourceLinked="1"/>
        <c:majorTickMark val="out"/>
        <c:minorTickMark val="none"/>
        <c:tickLblPos val="nextTo"/>
        <c:crossAx val="123167488"/>
        <c:crosses val="autoZero"/>
        <c:crossBetween val="between"/>
      </c:valAx>
    </c:plotArea>
    <c:legend>
      <c:legendPos val="r"/>
      <c:layout>
        <c:manualLayout>
          <c:xMode val="edge"/>
          <c:yMode val="edge"/>
          <c:x val="0.56734202805347334"/>
          <c:y val="9.9930973895582427E-3"/>
          <c:w val="0.42777315365407481"/>
          <c:h val="0.40686906278962037"/>
        </c:manualLayout>
      </c:layout>
      <c:overlay val="0"/>
      <c:txPr>
        <a:bodyPr/>
        <a:lstStyle/>
        <a:p>
          <a:pPr>
            <a:defRPr sz="14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Feuil2!$I$5</c:f>
              <c:strCache>
                <c:ptCount val="1"/>
                <c:pt idx="0">
                  <c:v>% de docteurs en emploi</c:v>
                </c:pt>
              </c:strCache>
            </c:strRef>
          </c:tx>
          <c:invertIfNegative val="0"/>
          <c:cat>
            <c:strRef>
              <c:f>Feuil2!$H$6:$H$10</c:f>
              <c:strCache>
                <c:ptCount val="5"/>
                <c:pt idx="0">
                  <c:v>Sousse</c:v>
                </c:pt>
                <c:pt idx="1">
                  <c:v>Fes</c:v>
                </c:pt>
                <c:pt idx="2">
                  <c:v>Total</c:v>
                </c:pt>
                <c:pt idx="3">
                  <c:v>Constantine</c:v>
                </c:pt>
                <c:pt idx="4">
                  <c:v>Bejaia</c:v>
                </c:pt>
              </c:strCache>
            </c:strRef>
          </c:cat>
          <c:val>
            <c:numRef>
              <c:f>Feuil2!$I$6:$I$10</c:f>
              <c:numCache>
                <c:formatCode>General</c:formatCode>
                <c:ptCount val="5"/>
                <c:pt idx="0">
                  <c:v>36.839999999999996</c:v>
                </c:pt>
                <c:pt idx="1">
                  <c:v>81.400000000000006</c:v>
                </c:pt>
                <c:pt idx="2">
                  <c:v>85.38</c:v>
                </c:pt>
                <c:pt idx="3">
                  <c:v>93.149999999999991</c:v>
                </c:pt>
                <c:pt idx="4">
                  <c:v>93.9</c:v>
                </c:pt>
              </c:numCache>
            </c:numRef>
          </c:val>
          <c:extLst>
            <c:ext xmlns:c16="http://schemas.microsoft.com/office/drawing/2014/chart" uri="{C3380CC4-5D6E-409C-BE32-E72D297353CC}">
              <c16:uniqueId val="{00000000-87D0-41EC-8F9E-36B25F7AB68D}"/>
            </c:ext>
          </c:extLst>
        </c:ser>
        <c:dLbls>
          <c:showLegendKey val="0"/>
          <c:showVal val="0"/>
          <c:showCatName val="0"/>
          <c:showSerName val="0"/>
          <c:showPercent val="0"/>
          <c:showBubbleSize val="0"/>
        </c:dLbls>
        <c:gapWidth val="150"/>
        <c:axId val="159668096"/>
        <c:axId val="164225024"/>
      </c:barChart>
      <c:catAx>
        <c:axId val="159668096"/>
        <c:scaling>
          <c:orientation val="minMax"/>
        </c:scaling>
        <c:delete val="0"/>
        <c:axPos val="b"/>
        <c:numFmt formatCode="General" sourceLinked="0"/>
        <c:majorTickMark val="out"/>
        <c:minorTickMark val="none"/>
        <c:tickLblPos val="nextTo"/>
        <c:txPr>
          <a:bodyPr/>
          <a:lstStyle/>
          <a:p>
            <a:pPr>
              <a:defRPr sz="1800"/>
            </a:pPr>
            <a:endParaRPr lang="fr-FR"/>
          </a:p>
        </c:txPr>
        <c:crossAx val="164225024"/>
        <c:crosses val="autoZero"/>
        <c:auto val="1"/>
        <c:lblAlgn val="ctr"/>
        <c:lblOffset val="100"/>
        <c:noMultiLvlLbl val="0"/>
      </c:catAx>
      <c:valAx>
        <c:axId val="164225024"/>
        <c:scaling>
          <c:orientation val="minMax"/>
        </c:scaling>
        <c:delete val="0"/>
        <c:axPos val="l"/>
        <c:majorGridlines/>
        <c:numFmt formatCode="General" sourceLinked="1"/>
        <c:majorTickMark val="out"/>
        <c:minorTickMark val="none"/>
        <c:tickLblPos val="nextTo"/>
        <c:txPr>
          <a:bodyPr/>
          <a:lstStyle/>
          <a:p>
            <a:pPr>
              <a:defRPr sz="1600"/>
            </a:pPr>
            <a:endParaRPr lang="fr-FR"/>
          </a:p>
        </c:txPr>
        <c:crossAx val="15966809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Nature de l'emploi occupé par les docteurs</a:t>
            </a:r>
          </a:p>
        </c:rich>
      </c:tx>
      <c:overlay val="0"/>
      <c:spPr>
        <a:noFill/>
        <a:ln>
          <a:noFill/>
        </a:ln>
        <a:effectLst/>
      </c:spPr>
    </c:title>
    <c:autoTitleDeleted val="0"/>
    <c:plotArea>
      <c:layout/>
      <c:barChart>
        <c:barDir val="col"/>
        <c:grouping val="clustered"/>
        <c:varyColors val="0"/>
        <c:ser>
          <c:idx val="2"/>
          <c:order val="0"/>
          <c:tx>
            <c:strRef>
              <c:f>Feuil2!$F$65</c:f>
              <c:strCache>
                <c:ptCount val="1"/>
                <c:pt idx="0">
                  <c:v>Fonction publique</c:v>
                </c:pt>
              </c:strCache>
            </c:strRef>
          </c:tx>
          <c:spPr>
            <a:solidFill>
              <a:schemeClr val="accent3"/>
            </a:solidFill>
            <a:ln>
              <a:noFill/>
            </a:ln>
            <a:effectLst/>
          </c:spPr>
          <c:invertIfNegative val="0"/>
          <c:cat>
            <c:strRef>
              <c:f>Feuil2!$C$66:$C$70</c:f>
              <c:strCache>
                <c:ptCount val="5"/>
                <c:pt idx="0">
                  <c:v>Bejaia</c:v>
                </c:pt>
                <c:pt idx="1">
                  <c:v>Constantine</c:v>
                </c:pt>
                <c:pt idx="2">
                  <c:v>Fes</c:v>
                </c:pt>
                <c:pt idx="3">
                  <c:v>Sousse</c:v>
                </c:pt>
                <c:pt idx="4">
                  <c:v>Total</c:v>
                </c:pt>
              </c:strCache>
            </c:strRef>
          </c:cat>
          <c:val>
            <c:numRef>
              <c:f>Feuil2!$F$66:$F$70</c:f>
              <c:numCache>
                <c:formatCode>General</c:formatCode>
                <c:ptCount val="5"/>
                <c:pt idx="0">
                  <c:v>88.31</c:v>
                </c:pt>
                <c:pt idx="1">
                  <c:v>85.07</c:v>
                </c:pt>
                <c:pt idx="2">
                  <c:v>82.86</c:v>
                </c:pt>
                <c:pt idx="3">
                  <c:v>14.29</c:v>
                </c:pt>
                <c:pt idx="4">
                  <c:v>83.26</c:v>
                </c:pt>
              </c:numCache>
            </c:numRef>
          </c:val>
          <c:extLst>
            <c:ext xmlns:c16="http://schemas.microsoft.com/office/drawing/2014/chart" uri="{C3380CC4-5D6E-409C-BE32-E72D297353CC}">
              <c16:uniqueId val="{00000000-3408-4B8D-9B15-63B8D356343C}"/>
            </c:ext>
          </c:extLst>
        </c:ser>
        <c:ser>
          <c:idx val="0"/>
          <c:order val="1"/>
          <c:tx>
            <c:strRef>
              <c:f>Feuil2!$D$65</c:f>
              <c:strCache>
                <c:ptCount val="1"/>
                <c:pt idx="0">
                  <c:v>Autre</c:v>
                </c:pt>
              </c:strCache>
            </c:strRef>
          </c:tx>
          <c:spPr>
            <a:solidFill>
              <a:schemeClr val="accent1"/>
            </a:solidFill>
            <a:ln>
              <a:noFill/>
            </a:ln>
            <a:effectLst/>
          </c:spPr>
          <c:invertIfNegative val="0"/>
          <c:cat>
            <c:strRef>
              <c:f>Feuil2!$C$66:$C$70</c:f>
              <c:strCache>
                <c:ptCount val="5"/>
                <c:pt idx="0">
                  <c:v>Bejaia</c:v>
                </c:pt>
                <c:pt idx="1">
                  <c:v>Constantine</c:v>
                </c:pt>
                <c:pt idx="2">
                  <c:v>Fes</c:v>
                </c:pt>
                <c:pt idx="3">
                  <c:v>Sousse</c:v>
                </c:pt>
                <c:pt idx="4">
                  <c:v>Total</c:v>
                </c:pt>
              </c:strCache>
            </c:strRef>
          </c:cat>
          <c:val>
            <c:numRef>
              <c:f>Feuil2!$D$66:$D$70</c:f>
              <c:numCache>
                <c:formatCode>General</c:formatCode>
                <c:ptCount val="5"/>
                <c:pt idx="0">
                  <c:v>7.79</c:v>
                </c:pt>
                <c:pt idx="1">
                  <c:v>11.94</c:v>
                </c:pt>
                <c:pt idx="2">
                  <c:v>2.86</c:v>
                </c:pt>
                <c:pt idx="3">
                  <c:v>57.14</c:v>
                </c:pt>
                <c:pt idx="4">
                  <c:v>9.0500000000000007</c:v>
                </c:pt>
              </c:numCache>
            </c:numRef>
          </c:val>
          <c:extLst>
            <c:ext xmlns:c16="http://schemas.microsoft.com/office/drawing/2014/chart" uri="{C3380CC4-5D6E-409C-BE32-E72D297353CC}">
              <c16:uniqueId val="{00000001-3408-4B8D-9B15-63B8D356343C}"/>
            </c:ext>
          </c:extLst>
        </c:ser>
        <c:ser>
          <c:idx val="1"/>
          <c:order val="2"/>
          <c:tx>
            <c:strRef>
              <c:f>Feuil2!$E$65</c:f>
              <c:strCache>
                <c:ptCount val="1"/>
                <c:pt idx="0">
                  <c:v>Indépendant</c:v>
                </c:pt>
              </c:strCache>
            </c:strRef>
          </c:tx>
          <c:spPr>
            <a:solidFill>
              <a:schemeClr val="accent2"/>
            </a:solidFill>
            <a:ln>
              <a:noFill/>
            </a:ln>
            <a:effectLst/>
          </c:spPr>
          <c:invertIfNegative val="0"/>
          <c:cat>
            <c:strRef>
              <c:f>Feuil2!$C$66:$C$70</c:f>
              <c:strCache>
                <c:ptCount val="5"/>
                <c:pt idx="0">
                  <c:v>Bejaia</c:v>
                </c:pt>
                <c:pt idx="1">
                  <c:v>Constantine</c:v>
                </c:pt>
                <c:pt idx="2">
                  <c:v>Fes</c:v>
                </c:pt>
                <c:pt idx="3">
                  <c:v>Sousse</c:v>
                </c:pt>
                <c:pt idx="4">
                  <c:v>Total</c:v>
                </c:pt>
              </c:strCache>
            </c:strRef>
          </c:cat>
          <c:val>
            <c:numRef>
              <c:f>Feuil2!$E$66:$E$70</c:f>
              <c:numCache>
                <c:formatCode>General</c:formatCode>
                <c:ptCount val="5"/>
                <c:pt idx="0">
                  <c:v>0</c:v>
                </c:pt>
                <c:pt idx="1">
                  <c:v>0</c:v>
                </c:pt>
                <c:pt idx="2">
                  <c:v>2.86</c:v>
                </c:pt>
                <c:pt idx="3">
                  <c:v>0</c:v>
                </c:pt>
                <c:pt idx="4">
                  <c:v>0.9</c:v>
                </c:pt>
              </c:numCache>
            </c:numRef>
          </c:val>
          <c:extLst>
            <c:ext xmlns:c16="http://schemas.microsoft.com/office/drawing/2014/chart" uri="{C3380CC4-5D6E-409C-BE32-E72D297353CC}">
              <c16:uniqueId val="{00000002-3408-4B8D-9B15-63B8D356343C}"/>
            </c:ext>
          </c:extLst>
        </c:ser>
        <c:ser>
          <c:idx val="3"/>
          <c:order val="3"/>
          <c:tx>
            <c:strRef>
              <c:f>Feuil2!$G$65</c:f>
              <c:strCache>
                <c:ptCount val="1"/>
                <c:pt idx="0">
                  <c:v>Salariés du privé</c:v>
                </c:pt>
              </c:strCache>
            </c:strRef>
          </c:tx>
          <c:spPr>
            <a:solidFill>
              <a:schemeClr val="accent4"/>
            </a:solidFill>
            <a:ln>
              <a:noFill/>
            </a:ln>
            <a:effectLst/>
          </c:spPr>
          <c:invertIfNegative val="0"/>
          <c:cat>
            <c:strRef>
              <c:f>Feuil2!$C$66:$C$70</c:f>
              <c:strCache>
                <c:ptCount val="5"/>
                <c:pt idx="0">
                  <c:v>Bejaia</c:v>
                </c:pt>
                <c:pt idx="1">
                  <c:v>Constantine</c:v>
                </c:pt>
                <c:pt idx="2">
                  <c:v>Fes</c:v>
                </c:pt>
                <c:pt idx="3">
                  <c:v>Sousse</c:v>
                </c:pt>
                <c:pt idx="4">
                  <c:v>Total</c:v>
                </c:pt>
              </c:strCache>
            </c:strRef>
          </c:cat>
          <c:val>
            <c:numRef>
              <c:f>Feuil2!$G$66:$G$70</c:f>
              <c:numCache>
                <c:formatCode>General</c:formatCode>
                <c:ptCount val="5"/>
                <c:pt idx="0">
                  <c:v>1.3</c:v>
                </c:pt>
                <c:pt idx="1">
                  <c:v>1.49</c:v>
                </c:pt>
                <c:pt idx="2">
                  <c:v>11.43</c:v>
                </c:pt>
                <c:pt idx="3">
                  <c:v>14.29</c:v>
                </c:pt>
                <c:pt idx="4">
                  <c:v>4.9800000000000004</c:v>
                </c:pt>
              </c:numCache>
            </c:numRef>
          </c:val>
          <c:extLst>
            <c:ext xmlns:c16="http://schemas.microsoft.com/office/drawing/2014/chart" uri="{C3380CC4-5D6E-409C-BE32-E72D297353CC}">
              <c16:uniqueId val="{00000003-3408-4B8D-9B15-63B8D356343C}"/>
            </c:ext>
          </c:extLst>
        </c:ser>
        <c:ser>
          <c:idx val="4"/>
          <c:order val="4"/>
          <c:tx>
            <c:strRef>
              <c:f>Feuil2!$H$65</c:f>
              <c:strCache>
                <c:ptCount val="1"/>
                <c:pt idx="0">
                  <c:v>Stagiaire ou apprenti</c:v>
                </c:pt>
              </c:strCache>
            </c:strRef>
          </c:tx>
          <c:spPr>
            <a:solidFill>
              <a:schemeClr val="accent5"/>
            </a:solidFill>
            <a:ln>
              <a:noFill/>
            </a:ln>
            <a:effectLst/>
          </c:spPr>
          <c:invertIfNegative val="0"/>
          <c:cat>
            <c:strRef>
              <c:f>Feuil2!$C$66:$C$70</c:f>
              <c:strCache>
                <c:ptCount val="5"/>
                <c:pt idx="0">
                  <c:v>Bejaia</c:v>
                </c:pt>
                <c:pt idx="1">
                  <c:v>Constantine</c:v>
                </c:pt>
                <c:pt idx="2">
                  <c:v>Fes</c:v>
                </c:pt>
                <c:pt idx="3">
                  <c:v>Sousse</c:v>
                </c:pt>
                <c:pt idx="4">
                  <c:v>Total</c:v>
                </c:pt>
              </c:strCache>
            </c:strRef>
          </c:cat>
          <c:val>
            <c:numRef>
              <c:f>Feuil2!$H$66:$H$70</c:f>
              <c:numCache>
                <c:formatCode>General</c:formatCode>
                <c:ptCount val="5"/>
                <c:pt idx="0">
                  <c:v>2.6</c:v>
                </c:pt>
                <c:pt idx="1">
                  <c:v>1.49</c:v>
                </c:pt>
                <c:pt idx="2">
                  <c:v>0</c:v>
                </c:pt>
                <c:pt idx="3">
                  <c:v>14.29</c:v>
                </c:pt>
                <c:pt idx="4">
                  <c:v>1.81</c:v>
                </c:pt>
              </c:numCache>
            </c:numRef>
          </c:val>
          <c:extLst>
            <c:ext xmlns:c16="http://schemas.microsoft.com/office/drawing/2014/chart" uri="{C3380CC4-5D6E-409C-BE32-E72D297353CC}">
              <c16:uniqueId val="{00000004-3408-4B8D-9B15-63B8D356343C}"/>
            </c:ext>
          </c:extLst>
        </c:ser>
        <c:dLbls>
          <c:showLegendKey val="0"/>
          <c:showVal val="0"/>
          <c:showCatName val="0"/>
          <c:showSerName val="0"/>
          <c:showPercent val="0"/>
          <c:showBubbleSize val="0"/>
        </c:dLbls>
        <c:gapWidth val="219"/>
        <c:overlap val="-27"/>
        <c:axId val="123089280"/>
        <c:axId val="123091968"/>
      </c:barChart>
      <c:catAx>
        <c:axId val="12308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23091968"/>
        <c:crosses val="autoZero"/>
        <c:auto val="1"/>
        <c:lblAlgn val="ctr"/>
        <c:lblOffset val="100"/>
        <c:noMultiLvlLbl val="0"/>
      </c:catAx>
      <c:valAx>
        <c:axId val="123091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3089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fr-FR" sz="1600"/>
              <a:t>Niveau de diplôme le plus approprié pour votre travail</a:t>
            </a:r>
          </a:p>
        </c:rich>
      </c:tx>
      <c:layout>
        <c:manualLayout>
          <c:xMode val="edge"/>
          <c:yMode val="edge"/>
          <c:x val="0.12920822397200349"/>
          <c:y val="2.7777777777777811E-2"/>
        </c:manualLayout>
      </c:layout>
      <c:overlay val="0"/>
      <c:spPr>
        <a:noFill/>
        <a:ln>
          <a:noFill/>
        </a:ln>
        <a:effectLst/>
      </c:spPr>
    </c:title>
    <c:autoTitleDeleted val="0"/>
    <c:plotArea>
      <c:layout/>
      <c:barChart>
        <c:barDir val="col"/>
        <c:grouping val="clustered"/>
        <c:varyColors val="0"/>
        <c:ser>
          <c:idx val="1"/>
          <c:order val="0"/>
          <c:tx>
            <c:strRef>
              <c:f>Feuil2!$Q$56</c:f>
              <c:strCache>
                <c:ptCount val="1"/>
                <c:pt idx="0">
                  <c:v>Doctorat</c:v>
                </c:pt>
              </c:strCache>
            </c:strRef>
          </c:tx>
          <c:spPr>
            <a:solidFill>
              <a:schemeClr val="accent2"/>
            </a:solidFill>
            <a:ln>
              <a:noFill/>
            </a:ln>
            <a:effectLst/>
          </c:spPr>
          <c:invertIfNegative val="0"/>
          <c:cat>
            <c:strRef>
              <c:f>Feuil2!$O$57:$O$61</c:f>
              <c:strCache>
                <c:ptCount val="5"/>
                <c:pt idx="0">
                  <c:v>Bejaia</c:v>
                </c:pt>
                <c:pt idx="1">
                  <c:v>Constantine</c:v>
                </c:pt>
                <c:pt idx="2">
                  <c:v>Fes</c:v>
                </c:pt>
                <c:pt idx="3">
                  <c:v>Sousse</c:v>
                </c:pt>
                <c:pt idx="4">
                  <c:v>Total</c:v>
                </c:pt>
              </c:strCache>
            </c:strRef>
          </c:cat>
          <c:val>
            <c:numRef>
              <c:f>Feuil2!$Q$57:$Q$61</c:f>
              <c:numCache>
                <c:formatCode>General</c:formatCode>
                <c:ptCount val="5"/>
                <c:pt idx="0">
                  <c:v>97.4</c:v>
                </c:pt>
                <c:pt idx="1">
                  <c:v>89.710000000000022</c:v>
                </c:pt>
                <c:pt idx="2">
                  <c:v>38.57</c:v>
                </c:pt>
                <c:pt idx="3">
                  <c:v>71.430000000000007</c:v>
                </c:pt>
                <c:pt idx="4">
                  <c:v>75.679999999999978</c:v>
                </c:pt>
              </c:numCache>
            </c:numRef>
          </c:val>
          <c:extLst>
            <c:ext xmlns:c16="http://schemas.microsoft.com/office/drawing/2014/chart" uri="{C3380CC4-5D6E-409C-BE32-E72D297353CC}">
              <c16:uniqueId val="{00000000-3B1B-4130-A325-EF1579A61ACF}"/>
            </c:ext>
          </c:extLst>
        </c:ser>
        <c:ser>
          <c:idx val="2"/>
          <c:order val="1"/>
          <c:tx>
            <c:strRef>
              <c:f>Feuil2!$R$56</c:f>
              <c:strCache>
                <c:ptCount val="1"/>
                <c:pt idx="0">
                  <c:v>M2 ou grandes écoles</c:v>
                </c:pt>
              </c:strCache>
            </c:strRef>
          </c:tx>
          <c:spPr>
            <a:solidFill>
              <a:schemeClr val="accent3"/>
            </a:solidFill>
            <a:ln>
              <a:noFill/>
            </a:ln>
            <a:effectLst/>
          </c:spPr>
          <c:invertIfNegative val="0"/>
          <c:cat>
            <c:strRef>
              <c:f>Feuil2!$O$57:$O$61</c:f>
              <c:strCache>
                <c:ptCount val="5"/>
                <c:pt idx="0">
                  <c:v>Bejaia</c:v>
                </c:pt>
                <c:pt idx="1">
                  <c:v>Constantine</c:v>
                </c:pt>
                <c:pt idx="2">
                  <c:v>Fes</c:v>
                </c:pt>
                <c:pt idx="3">
                  <c:v>Sousse</c:v>
                </c:pt>
                <c:pt idx="4">
                  <c:v>Total</c:v>
                </c:pt>
              </c:strCache>
            </c:strRef>
          </c:cat>
          <c:val>
            <c:numRef>
              <c:f>Feuil2!$R$57:$R$61</c:f>
              <c:numCache>
                <c:formatCode>General</c:formatCode>
                <c:ptCount val="5"/>
                <c:pt idx="0">
                  <c:v>1.3</c:v>
                </c:pt>
                <c:pt idx="1">
                  <c:v>8.82</c:v>
                </c:pt>
                <c:pt idx="2">
                  <c:v>27.14</c:v>
                </c:pt>
                <c:pt idx="3">
                  <c:v>28.57</c:v>
                </c:pt>
                <c:pt idx="4">
                  <c:v>12.61</c:v>
                </c:pt>
              </c:numCache>
            </c:numRef>
          </c:val>
          <c:extLst>
            <c:ext xmlns:c16="http://schemas.microsoft.com/office/drawing/2014/chart" uri="{C3380CC4-5D6E-409C-BE32-E72D297353CC}">
              <c16:uniqueId val="{00000001-3B1B-4130-A325-EF1579A61ACF}"/>
            </c:ext>
          </c:extLst>
        </c:ser>
        <c:ser>
          <c:idx val="0"/>
          <c:order val="2"/>
          <c:tx>
            <c:strRef>
              <c:f>Feuil2!$P$56</c:f>
              <c:strCache>
                <c:ptCount val="1"/>
                <c:pt idx="0">
                  <c:v>Licence</c:v>
                </c:pt>
              </c:strCache>
            </c:strRef>
          </c:tx>
          <c:spPr>
            <a:solidFill>
              <a:schemeClr val="accent1"/>
            </a:solidFill>
            <a:ln>
              <a:noFill/>
            </a:ln>
            <a:effectLst/>
          </c:spPr>
          <c:invertIfNegative val="0"/>
          <c:cat>
            <c:strRef>
              <c:f>Feuil2!$O$57:$O$61</c:f>
              <c:strCache>
                <c:ptCount val="5"/>
                <c:pt idx="0">
                  <c:v>Bejaia</c:v>
                </c:pt>
                <c:pt idx="1">
                  <c:v>Constantine</c:v>
                </c:pt>
                <c:pt idx="2">
                  <c:v>Fes</c:v>
                </c:pt>
                <c:pt idx="3">
                  <c:v>Sousse</c:v>
                </c:pt>
                <c:pt idx="4">
                  <c:v>Total</c:v>
                </c:pt>
              </c:strCache>
            </c:strRef>
          </c:cat>
          <c:val>
            <c:numRef>
              <c:f>Feuil2!$P$57:$P$61</c:f>
              <c:numCache>
                <c:formatCode>General</c:formatCode>
                <c:ptCount val="5"/>
                <c:pt idx="0">
                  <c:v>0</c:v>
                </c:pt>
                <c:pt idx="1">
                  <c:v>1.47</c:v>
                </c:pt>
                <c:pt idx="2">
                  <c:v>28.57</c:v>
                </c:pt>
                <c:pt idx="3">
                  <c:v>0</c:v>
                </c:pt>
                <c:pt idx="4">
                  <c:v>9.4600000000000026</c:v>
                </c:pt>
              </c:numCache>
            </c:numRef>
          </c:val>
          <c:extLst>
            <c:ext xmlns:c16="http://schemas.microsoft.com/office/drawing/2014/chart" uri="{C3380CC4-5D6E-409C-BE32-E72D297353CC}">
              <c16:uniqueId val="{00000002-3B1B-4130-A325-EF1579A61ACF}"/>
            </c:ext>
          </c:extLst>
        </c:ser>
        <c:ser>
          <c:idx val="3"/>
          <c:order val="3"/>
          <c:tx>
            <c:strRef>
              <c:f>Feuil2!$S$56</c:f>
              <c:strCache>
                <c:ptCount val="1"/>
                <c:pt idx="0">
                  <c:v>Moins que la Licence</c:v>
                </c:pt>
              </c:strCache>
            </c:strRef>
          </c:tx>
          <c:spPr>
            <a:solidFill>
              <a:schemeClr val="accent4"/>
            </a:solidFill>
            <a:ln>
              <a:noFill/>
            </a:ln>
            <a:effectLst/>
          </c:spPr>
          <c:invertIfNegative val="0"/>
          <c:cat>
            <c:strRef>
              <c:f>Feuil2!$O$57:$O$61</c:f>
              <c:strCache>
                <c:ptCount val="5"/>
                <c:pt idx="0">
                  <c:v>Bejaia</c:v>
                </c:pt>
                <c:pt idx="1">
                  <c:v>Constantine</c:v>
                </c:pt>
                <c:pt idx="2">
                  <c:v>Fes</c:v>
                </c:pt>
                <c:pt idx="3">
                  <c:v>Sousse</c:v>
                </c:pt>
                <c:pt idx="4">
                  <c:v>Total</c:v>
                </c:pt>
              </c:strCache>
            </c:strRef>
          </c:cat>
          <c:val>
            <c:numRef>
              <c:f>Feuil2!$S$57:$S$61</c:f>
              <c:numCache>
                <c:formatCode>General</c:formatCode>
                <c:ptCount val="5"/>
                <c:pt idx="0">
                  <c:v>1.3</c:v>
                </c:pt>
                <c:pt idx="1">
                  <c:v>0</c:v>
                </c:pt>
                <c:pt idx="2">
                  <c:v>5.71</c:v>
                </c:pt>
                <c:pt idx="3">
                  <c:v>0</c:v>
                </c:pt>
                <c:pt idx="4">
                  <c:v>2.25</c:v>
                </c:pt>
              </c:numCache>
            </c:numRef>
          </c:val>
          <c:extLst>
            <c:ext xmlns:c16="http://schemas.microsoft.com/office/drawing/2014/chart" uri="{C3380CC4-5D6E-409C-BE32-E72D297353CC}">
              <c16:uniqueId val="{00000003-3B1B-4130-A325-EF1579A61ACF}"/>
            </c:ext>
          </c:extLst>
        </c:ser>
        <c:dLbls>
          <c:showLegendKey val="0"/>
          <c:showVal val="0"/>
          <c:showCatName val="0"/>
          <c:showSerName val="0"/>
          <c:showPercent val="0"/>
          <c:showBubbleSize val="0"/>
        </c:dLbls>
        <c:gapWidth val="219"/>
        <c:overlap val="-27"/>
        <c:axId val="130276352"/>
        <c:axId val="130520576"/>
      </c:barChart>
      <c:catAx>
        <c:axId val="13027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30520576"/>
        <c:crosses val="autoZero"/>
        <c:auto val="1"/>
        <c:lblAlgn val="ctr"/>
        <c:lblOffset val="100"/>
        <c:noMultiLvlLbl val="0"/>
      </c:catAx>
      <c:valAx>
        <c:axId val="130520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3027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4467C2-06B2-4810-951C-1EBB6F86BDC9}"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fr-FR"/>
        </a:p>
      </dgm:t>
    </dgm:pt>
    <dgm:pt modelId="{4E293F68-DC50-4F8E-88B2-F8ECD2796999}">
      <dgm:prSet phldrT="[Texte]" custT="1"/>
      <dgm:spPr>
        <a:solidFill>
          <a:srgbClr val="FFC000"/>
        </a:solidFill>
      </dgm:spPr>
      <dgm:t>
        <a:bodyPr/>
        <a:lstStyle/>
        <a:p>
          <a:r>
            <a:rPr lang="fr-FR" sz="1050" dirty="0">
              <a:solidFill>
                <a:schemeClr val="tx1"/>
              </a:solidFill>
            </a:rPr>
            <a:t>Environnement Interne </a:t>
          </a:r>
        </a:p>
      </dgm:t>
    </dgm:pt>
    <dgm:pt modelId="{53C8A40E-3CE5-4157-A64C-FBB1A909458C}" type="parTrans" cxnId="{DCDAB556-5181-4857-88DA-F10E99E1789E}">
      <dgm:prSet/>
      <dgm:spPr/>
      <dgm:t>
        <a:bodyPr/>
        <a:lstStyle/>
        <a:p>
          <a:endParaRPr lang="fr-FR"/>
        </a:p>
      </dgm:t>
    </dgm:pt>
    <dgm:pt modelId="{C5F05220-ABA3-434B-ACDA-46DDFDC64E99}" type="sibTrans" cxnId="{DCDAB556-5181-4857-88DA-F10E99E1789E}">
      <dgm:prSet/>
      <dgm:spPr/>
      <dgm:t>
        <a:bodyPr/>
        <a:lstStyle/>
        <a:p>
          <a:endParaRPr lang="fr-FR"/>
        </a:p>
      </dgm:t>
    </dgm:pt>
    <dgm:pt modelId="{91CF2B10-B933-412B-8EE0-D36D41136928}">
      <dgm:prSet phldrT="[Texte]" custT="1"/>
      <dgm:spPr>
        <a:solidFill>
          <a:srgbClr val="FFC000"/>
        </a:solidFill>
      </dgm:spPr>
      <dgm:t>
        <a:bodyPr/>
        <a:lstStyle/>
        <a:p>
          <a:r>
            <a:rPr lang="fr-FR" sz="1050" dirty="0">
              <a:solidFill>
                <a:schemeClr val="tx1"/>
              </a:solidFill>
            </a:rPr>
            <a:t>Environnement Interne </a:t>
          </a:r>
        </a:p>
      </dgm:t>
    </dgm:pt>
    <dgm:pt modelId="{9A0847B3-567D-48EF-89D4-35807DA0205F}" type="parTrans" cxnId="{5B615EDE-8357-4737-8119-95118FD4E7D1}">
      <dgm:prSet/>
      <dgm:spPr/>
      <dgm:t>
        <a:bodyPr/>
        <a:lstStyle/>
        <a:p>
          <a:endParaRPr lang="fr-FR"/>
        </a:p>
      </dgm:t>
    </dgm:pt>
    <dgm:pt modelId="{F8AF9A6F-F8B6-4AF1-A14B-14D29E498D80}" type="sibTrans" cxnId="{5B615EDE-8357-4737-8119-95118FD4E7D1}">
      <dgm:prSet/>
      <dgm:spPr/>
      <dgm:t>
        <a:bodyPr/>
        <a:lstStyle/>
        <a:p>
          <a:endParaRPr lang="fr-FR"/>
        </a:p>
      </dgm:t>
    </dgm:pt>
    <dgm:pt modelId="{BC65FE2B-F6A3-441F-B6FC-C6FC10F87A9B}">
      <dgm:prSet phldrT="[Texte]" custT="1"/>
      <dgm:spPr>
        <a:solidFill>
          <a:srgbClr val="FFFF00"/>
        </a:solidFill>
      </dgm:spPr>
      <dgm:t>
        <a:bodyPr/>
        <a:lstStyle/>
        <a:p>
          <a:pPr marL="0" indent="0"/>
          <a:r>
            <a:rPr lang="en-GB" sz="1400" b="1" dirty="0"/>
            <a:t>W</a:t>
          </a:r>
          <a:r>
            <a:rPr lang="en-GB" sz="900" b="1" dirty="0"/>
            <a:t>EAKENESSES</a:t>
          </a:r>
          <a:endParaRPr lang="fr-FR" sz="900" dirty="0"/>
        </a:p>
      </dgm:t>
    </dgm:pt>
    <dgm:pt modelId="{676F36BE-E606-4010-888D-803B4BB1DADB}" type="parTrans" cxnId="{5AFBCA72-B7A3-429A-8F3F-EF6A89624E38}">
      <dgm:prSet/>
      <dgm:spPr/>
      <dgm:t>
        <a:bodyPr/>
        <a:lstStyle/>
        <a:p>
          <a:endParaRPr lang="fr-FR"/>
        </a:p>
      </dgm:t>
    </dgm:pt>
    <dgm:pt modelId="{CA2E8D9A-E3B6-4D05-A94E-E68A5BAAAB9C}" type="sibTrans" cxnId="{5AFBCA72-B7A3-429A-8F3F-EF6A89624E38}">
      <dgm:prSet/>
      <dgm:spPr/>
      <dgm:t>
        <a:bodyPr/>
        <a:lstStyle/>
        <a:p>
          <a:endParaRPr lang="fr-FR"/>
        </a:p>
      </dgm:t>
    </dgm:pt>
    <dgm:pt modelId="{6EE1354E-0739-48AB-8CEA-FF5389A62579}">
      <dgm:prSet phldrT="[Texte]" custT="1"/>
      <dgm:spPr>
        <a:solidFill>
          <a:schemeClr val="accent4">
            <a:lumMod val="40000"/>
            <a:lumOff val="60000"/>
          </a:schemeClr>
        </a:solidFill>
      </dgm:spPr>
      <dgm:t>
        <a:bodyPr/>
        <a:lstStyle/>
        <a:p>
          <a:r>
            <a:rPr lang="fr-FR" sz="1050" dirty="0">
              <a:solidFill>
                <a:schemeClr val="tx1"/>
              </a:solidFill>
            </a:rPr>
            <a:t>Environnement Externe </a:t>
          </a:r>
        </a:p>
      </dgm:t>
    </dgm:pt>
    <dgm:pt modelId="{751787FC-F0EE-4584-9D3C-4AEF3E77C923}" type="parTrans" cxnId="{8D7AB0F0-B7C9-45B5-983E-ED9F52A1FC64}">
      <dgm:prSet/>
      <dgm:spPr/>
      <dgm:t>
        <a:bodyPr/>
        <a:lstStyle/>
        <a:p>
          <a:endParaRPr lang="fr-FR"/>
        </a:p>
      </dgm:t>
    </dgm:pt>
    <dgm:pt modelId="{A69F1D79-19A4-4232-B93A-7ACD7DD2CEE1}" type="sibTrans" cxnId="{8D7AB0F0-B7C9-45B5-983E-ED9F52A1FC64}">
      <dgm:prSet/>
      <dgm:spPr/>
      <dgm:t>
        <a:bodyPr/>
        <a:lstStyle/>
        <a:p>
          <a:endParaRPr lang="fr-FR"/>
        </a:p>
      </dgm:t>
    </dgm:pt>
    <dgm:pt modelId="{67F32ADC-4295-469F-AF21-6F84511FEDED}">
      <dgm:prSet phldrT="[Texte]" custT="1"/>
      <dgm:spPr>
        <a:solidFill>
          <a:schemeClr val="accent4">
            <a:lumMod val="40000"/>
            <a:lumOff val="60000"/>
          </a:schemeClr>
        </a:solidFill>
      </dgm:spPr>
      <dgm:t>
        <a:bodyPr/>
        <a:lstStyle/>
        <a:p>
          <a:r>
            <a:rPr lang="fr-FR" sz="1050" dirty="0">
              <a:solidFill>
                <a:schemeClr val="tx1"/>
              </a:solidFill>
            </a:rPr>
            <a:t>Environnement Externe </a:t>
          </a:r>
        </a:p>
      </dgm:t>
    </dgm:pt>
    <dgm:pt modelId="{5CEBCD9D-582B-4695-B58E-B14DD968906E}" type="parTrans" cxnId="{4D816E1A-B617-4B3F-8E02-56CCC4E0DEDD}">
      <dgm:prSet/>
      <dgm:spPr/>
      <dgm:t>
        <a:bodyPr/>
        <a:lstStyle/>
        <a:p>
          <a:endParaRPr lang="fr-FR"/>
        </a:p>
      </dgm:t>
    </dgm:pt>
    <dgm:pt modelId="{B0A87A41-C5A7-4335-AE54-42EAB8FAEE46}" type="sibTrans" cxnId="{4D816E1A-B617-4B3F-8E02-56CCC4E0DEDD}">
      <dgm:prSet/>
      <dgm:spPr/>
      <dgm:t>
        <a:bodyPr/>
        <a:lstStyle/>
        <a:p>
          <a:endParaRPr lang="fr-FR"/>
        </a:p>
      </dgm:t>
    </dgm:pt>
    <dgm:pt modelId="{EFE83E7D-6A8C-482E-87E2-7E9895DD686E}">
      <dgm:prSet phldrT="[Texte]"/>
      <dgm:spPr>
        <a:solidFill>
          <a:srgbClr val="FFFF00"/>
        </a:solidFill>
      </dgm:spPr>
      <dgm:t>
        <a:bodyPr/>
        <a:lstStyle/>
        <a:p>
          <a:pPr marL="57150" indent="0"/>
          <a:endParaRPr lang="fr-FR" sz="900" dirty="0"/>
        </a:p>
      </dgm:t>
    </dgm:pt>
    <dgm:pt modelId="{A2380D63-5422-4CB5-8C2B-66B064D20A3A}" type="parTrans" cxnId="{782C268A-01C0-4BBA-9B99-1608C101F043}">
      <dgm:prSet/>
      <dgm:spPr/>
      <dgm:t>
        <a:bodyPr/>
        <a:lstStyle/>
        <a:p>
          <a:endParaRPr lang="fr-FR"/>
        </a:p>
      </dgm:t>
    </dgm:pt>
    <dgm:pt modelId="{9810E6F8-7A63-4608-B645-7B673B0E2B1A}" type="sibTrans" cxnId="{782C268A-01C0-4BBA-9B99-1608C101F043}">
      <dgm:prSet/>
      <dgm:spPr/>
      <dgm:t>
        <a:bodyPr/>
        <a:lstStyle/>
        <a:p>
          <a:endParaRPr lang="fr-FR"/>
        </a:p>
      </dgm:t>
    </dgm:pt>
    <dgm:pt modelId="{350E8466-8537-4A08-8B6E-02037D3DE20F}">
      <dgm:prSet phldrT="[Texte]" custT="1"/>
      <dgm:spPr>
        <a:solidFill>
          <a:srgbClr val="92D050">
            <a:alpha val="90000"/>
          </a:srgbClr>
        </a:solidFill>
      </dgm:spPr>
      <dgm:t>
        <a:bodyPr/>
        <a:lstStyle/>
        <a:p>
          <a:r>
            <a:rPr lang="en-GB" sz="1800" b="1" dirty="0"/>
            <a:t>S</a:t>
          </a:r>
          <a:r>
            <a:rPr lang="en-GB" sz="900" b="1" dirty="0"/>
            <a:t>TRENGHTS</a:t>
          </a:r>
          <a:endParaRPr lang="fr-FR" sz="900" dirty="0"/>
        </a:p>
      </dgm:t>
    </dgm:pt>
    <dgm:pt modelId="{972A8365-7901-424B-A272-64059EDB3D63}" type="parTrans" cxnId="{7E3E4CEE-B6C9-4837-A199-6E8E038B84F4}">
      <dgm:prSet/>
      <dgm:spPr/>
      <dgm:t>
        <a:bodyPr/>
        <a:lstStyle/>
        <a:p>
          <a:endParaRPr lang="fr-FR"/>
        </a:p>
      </dgm:t>
    </dgm:pt>
    <dgm:pt modelId="{DB23A492-1036-4160-8476-8D6589D9E649}" type="sibTrans" cxnId="{7E3E4CEE-B6C9-4837-A199-6E8E038B84F4}">
      <dgm:prSet/>
      <dgm:spPr/>
      <dgm:t>
        <a:bodyPr/>
        <a:lstStyle/>
        <a:p>
          <a:endParaRPr lang="fr-FR"/>
        </a:p>
      </dgm:t>
    </dgm:pt>
    <dgm:pt modelId="{785F0FBC-DBAE-443A-A2B6-8A35405B8DDD}">
      <dgm:prSet phldrT="[Texte]" custT="1"/>
      <dgm:spPr>
        <a:solidFill>
          <a:srgbClr val="00B0F0"/>
        </a:solidFill>
      </dgm:spPr>
      <dgm:t>
        <a:bodyPr/>
        <a:lstStyle/>
        <a:p>
          <a:r>
            <a:rPr lang="en-GB" sz="1400" b="1" dirty="0"/>
            <a:t>O</a:t>
          </a:r>
          <a:r>
            <a:rPr lang="en-GB" sz="900" b="1" dirty="0"/>
            <a:t>PPORTUNITIES</a:t>
          </a:r>
          <a:endParaRPr lang="fr-FR" sz="900" dirty="0"/>
        </a:p>
      </dgm:t>
    </dgm:pt>
    <dgm:pt modelId="{DCD292B1-F053-4591-9055-0162F7619D52}" type="parTrans" cxnId="{783B540C-722E-469E-ABEE-4EC6627AD53F}">
      <dgm:prSet/>
      <dgm:spPr/>
      <dgm:t>
        <a:bodyPr/>
        <a:lstStyle/>
        <a:p>
          <a:endParaRPr lang="fr-FR"/>
        </a:p>
      </dgm:t>
    </dgm:pt>
    <dgm:pt modelId="{2EEB0F6F-4FF5-4243-8B48-2D28A00B43DB}" type="sibTrans" cxnId="{783B540C-722E-469E-ABEE-4EC6627AD53F}">
      <dgm:prSet/>
      <dgm:spPr/>
      <dgm:t>
        <a:bodyPr/>
        <a:lstStyle/>
        <a:p>
          <a:endParaRPr lang="fr-FR"/>
        </a:p>
      </dgm:t>
    </dgm:pt>
    <dgm:pt modelId="{B39F1D99-1115-45E9-8B88-0A2331DBAE18}">
      <dgm:prSet phldrT="[Texte]" custT="1"/>
      <dgm:spPr>
        <a:solidFill>
          <a:srgbClr val="FF0000">
            <a:alpha val="90000"/>
          </a:srgbClr>
        </a:solidFill>
      </dgm:spPr>
      <dgm:t>
        <a:bodyPr/>
        <a:lstStyle/>
        <a:p>
          <a:r>
            <a:rPr lang="en-GB" sz="1400" b="1" dirty="0"/>
            <a:t>T</a:t>
          </a:r>
          <a:r>
            <a:rPr lang="en-GB" sz="1000" b="1" dirty="0"/>
            <a:t>HREATS</a:t>
          </a:r>
          <a:endParaRPr lang="fr-FR" sz="1400" dirty="0"/>
        </a:p>
      </dgm:t>
    </dgm:pt>
    <dgm:pt modelId="{AAF2198D-723D-4797-9DA9-5F7C058B6E82}" type="parTrans" cxnId="{D40D0750-7DE4-4C0D-9CAB-8BEA312B9076}">
      <dgm:prSet/>
      <dgm:spPr/>
      <dgm:t>
        <a:bodyPr/>
        <a:lstStyle/>
        <a:p>
          <a:endParaRPr lang="fr-FR"/>
        </a:p>
      </dgm:t>
    </dgm:pt>
    <dgm:pt modelId="{76BA8096-D0BB-4124-9E14-6F2314ADBB40}" type="sibTrans" cxnId="{D40D0750-7DE4-4C0D-9CAB-8BEA312B9076}">
      <dgm:prSet/>
      <dgm:spPr/>
      <dgm:t>
        <a:bodyPr/>
        <a:lstStyle/>
        <a:p>
          <a:endParaRPr lang="fr-FR"/>
        </a:p>
      </dgm:t>
    </dgm:pt>
    <dgm:pt modelId="{CE4BD0DB-8CC9-4C42-8F84-55A6C87D9DB4}">
      <dgm:prSet phldrT="[Texte]" custT="1"/>
      <dgm:spPr>
        <a:solidFill>
          <a:srgbClr val="92D050">
            <a:alpha val="90000"/>
          </a:srgbClr>
        </a:solidFill>
      </dgm:spPr>
      <dgm:t>
        <a:bodyPr/>
        <a:lstStyle/>
        <a:p>
          <a:r>
            <a:rPr lang="fr-FR" sz="900" dirty="0"/>
            <a:t>Capital Physique</a:t>
          </a:r>
        </a:p>
      </dgm:t>
    </dgm:pt>
    <dgm:pt modelId="{D60ECE8A-7448-4CA0-9E97-EA65E731CAA0}" type="parTrans" cxnId="{790105C5-E5C1-4CB5-AC61-17E72B5512D1}">
      <dgm:prSet/>
      <dgm:spPr/>
      <dgm:t>
        <a:bodyPr/>
        <a:lstStyle/>
        <a:p>
          <a:endParaRPr lang="fr-FR"/>
        </a:p>
      </dgm:t>
    </dgm:pt>
    <dgm:pt modelId="{7033FA5C-E635-4689-B77A-4549CE8873EB}" type="sibTrans" cxnId="{790105C5-E5C1-4CB5-AC61-17E72B5512D1}">
      <dgm:prSet/>
      <dgm:spPr/>
      <dgm:t>
        <a:bodyPr/>
        <a:lstStyle/>
        <a:p>
          <a:endParaRPr lang="fr-FR"/>
        </a:p>
      </dgm:t>
    </dgm:pt>
    <dgm:pt modelId="{B62C4699-B895-4697-80A3-07AFD58D5329}">
      <dgm:prSet phldrT="[Texte]" custT="1"/>
      <dgm:spPr>
        <a:solidFill>
          <a:srgbClr val="92D050">
            <a:alpha val="90000"/>
          </a:srgbClr>
        </a:solidFill>
      </dgm:spPr>
      <dgm:t>
        <a:bodyPr/>
        <a:lstStyle/>
        <a:p>
          <a:r>
            <a:rPr lang="fr-FR" sz="900" dirty="0"/>
            <a:t>Capital Humaine</a:t>
          </a:r>
        </a:p>
      </dgm:t>
    </dgm:pt>
    <dgm:pt modelId="{AC2E77F8-A8EC-451D-B858-0F0EA6F241ED}" type="parTrans" cxnId="{99BAD92C-90B8-4D16-924B-1C077FC2893B}">
      <dgm:prSet/>
      <dgm:spPr/>
      <dgm:t>
        <a:bodyPr/>
        <a:lstStyle/>
        <a:p>
          <a:endParaRPr lang="fr-FR"/>
        </a:p>
      </dgm:t>
    </dgm:pt>
    <dgm:pt modelId="{38EA6E06-47FE-41CF-BF3C-D473930C550F}" type="sibTrans" cxnId="{99BAD92C-90B8-4D16-924B-1C077FC2893B}">
      <dgm:prSet/>
      <dgm:spPr/>
      <dgm:t>
        <a:bodyPr/>
        <a:lstStyle/>
        <a:p>
          <a:endParaRPr lang="fr-FR"/>
        </a:p>
      </dgm:t>
    </dgm:pt>
    <dgm:pt modelId="{11C80524-2D88-42C5-9003-0F71481F6D68}">
      <dgm:prSet phldrT="[Texte]" custT="1"/>
      <dgm:spPr>
        <a:solidFill>
          <a:srgbClr val="92D050">
            <a:alpha val="90000"/>
          </a:srgbClr>
        </a:solidFill>
      </dgm:spPr>
      <dgm:t>
        <a:bodyPr/>
        <a:lstStyle/>
        <a:p>
          <a:r>
            <a:rPr lang="fr-FR" sz="900" dirty="0"/>
            <a:t>Liaison U-E</a:t>
          </a:r>
        </a:p>
      </dgm:t>
    </dgm:pt>
    <dgm:pt modelId="{B0B4773D-F473-4B7C-8772-AC20F46C89C5}" type="parTrans" cxnId="{F4CF2B1E-521A-470F-98FF-3DB5C2A7CEB9}">
      <dgm:prSet/>
      <dgm:spPr/>
      <dgm:t>
        <a:bodyPr/>
        <a:lstStyle/>
        <a:p>
          <a:endParaRPr lang="fr-FR"/>
        </a:p>
      </dgm:t>
    </dgm:pt>
    <dgm:pt modelId="{6FB38BCD-6CF4-4CDF-9F90-6B208EA142B1}" type="sibTrans" cxnId="{F4CF2B1E-521A-470F-98FF-3DB5C2A7CEB9}">
      <dgm:prSet/>
      <dgm:spPr/>
      <dgm:t>
        <a:bodyPr/>
        <a:lstStyle/>
        <a:p>
          <a:endParaRPr lang="fr-FR"/>
        </a:p>
      </dgm:t>
    </dgm:pt>
    <dgm:pt modelId="{E7924408-253B-481B-92CF-E5DCBAFA4C30}">
      <dgm:prSet phldrT="[Texte]" custT="1"/>
      <dgm:spPr>
        <a:solidFill>
          <a:srgbClr val="92D050">
            <a:alpha val="90000"/>
          </a:srgbClr>
        </a:solidFill>
      </dgm:spPr>
      <dgm:t>
        <a:bodyPr/>
        <a:lstStyle/>
        <a:p>
          <a:r>
            <a:rPr lang="fr-FR" sz="900" dirty="0"/>
            <a:t>Formation : SATELIT et </a:t>
          </a:r>
          <a:r>
            <a:rPr lang="fr-FR" sz="900" dirty="0" err="1"/>
            <a:t>Instart</a:t>
          </a:r>
          <a:endParaRPr lang="fr-FR" sz="900" dirty="0"/>
        </a:p>
      </dgm:t>
    </dgm:pt>
    <dgm:pt modelId="{16161D14-1DF5-4E5F-AAA0-F9D2933A7D3F}" type="parTrans" cxnId="{2EB1A5F6-644B-4E18-92F2-4A0DEB4CBA43}">
      <dgm:prSet/>
      <dgm:spPr/>
      <dgm:t>
        <a:bodyPr/>
        <a:lstStyle/>
        <a:p>
          <a:endParaRPr lang="fr-FR"/>
        </a:p>
      </dgm:t>
    </dgm:pt>
    <dgm:pt modelId="{93A53BCF-F0C0-4E8C-B954-D4323EEFDA23}" type="sibTrans" cxnId="{2EB1A5F6-644B-4E18-92F2-4A0DEB4CBA43}">
      <dgm:prSet/>
      <dgm:spPr/>
      <dgm:t>
        <a:bodyPr/>
        <a:lstStyle/>
        <a:p>
          <a:endParaRPr lang="fr-FR"/>
        </a:p>
      </dgm:t>
    </dgm:pt>
    <dgm:pt modelId="{90984BCC-3B4E-4A8D-A646-37793711CA39}">
      <dgm:prSet phldrT="[Texte]" custT="1"/>
      <dgm:spPr>
        <a:solidFill>
          <a:srgbClr val="FFFF00"/>
        </a:solidFill>
      </dgm:spPr>
      <dgm:t>
        <a:bodyPr/>
        <a:lstStyle/>
        <a:p>
          <a:pPr marL="0" indent="0"/>
          <a:r>
            <a:rPr lang="fr-FR" sz="900" dirty="0"/>
            <a:t>Première expérience</a:t>
          </a:r>
        </a:p>
      </dgm:t>
    </dgm:pt>
    <dgm:pt modelId="{7A3A4240-072F-4F09-B11A-21E367B3ECD6}" type="parTrans" cxnId="{A0D01E5E-0649-4AA7-8253-36A74E1C0B0D}">
      <dgm:prSet/>
      <dgm:spPr/>
      <dgm:t>
        <a:bodyPr/>
        <a:lstStyle/>
        <a:p>
          <a:endParaRPr lang="fr-FR"/>
        </a:p>
      </dgm:t>
    </dgm:pt>
    <dgm:pt modelId="{AAF35A2E-BDA0-4A2C-8805-022890B94B80}" type="sibTrans" cxnId="{A0D01E5E-0649-4AA7-8253-36A74E1C0B0D}">
      <dgm:prSet/>
      <dgm:spPr/>
      <dgm:t>
        <a:bodyPr/>
        <a:lstStyle/>
        <a:p>
          <a:endParaRPr lang="fr-FR"/>
        </a:p>
      </dgm:t>
    </dgm:pt>
    <dgm:pt modelId="{89808C49-1B9A-4551-B849-54AC36E55E8A}">
      <dgm:prSet phldrT="[Texte]" custT="1"/>
      <dgm:spPr>
        <a:solidFill>
          <a:srgbClr val="FFFF00"/>
        </a:solidFill>
      </dgm:spPr>
      <dgm:t>
        <a:bodyPr/>
        <a:lstStyle/>
        <a:p>
          <a:pPr marL="0" indent="0"/>
          <a:r>
            <a:rPr lang="en-US" sz="900" dirty="0" err="1"/>
            <a:t>Coûts</a:t>
          </a:r>
          <a:r>
            <a:rPr lang="en-US" sz="900" dirty="0"/>
            <a:t> </a:t>
          </a:r>
          <a:r>
            <a:rPr lang="fr-FR" sz="900" dirty="0"/>
            <a:t>de transaction </a:t>
          </a:r>
        </a:p>
      </dgm:t>
    </dgm:pt>
    <dgm:pt modelId="{8EF5A2E6-8BAB-4875-B984-1E499E3D3F30}" type="parTrans" cxnId="{136AE0C3-24CD-4366-A25D-54EE444F2940}">
      <dgm:prSet/>
      <dgm:spPr/>
      <dgm:t>
        <a:bodyPr/>
        <a:lstStyle/>
        <a:p>
          <a:endParaRPr lang="fr-FR"/>
        </a:p>
      </dgm:t>
    </dgm:pt>
    <dgm:pt modelId="{8CBCA1BA-F064-4467-95AF-4C7630476658}" type="sibTrans" cxnId="{136AE0C3-24CD-4366-A25D-54EE444F2940}">
      <dgm:prSet/>
      <dgm:spPr/>
      <dgm:t>
        <a:bodyPr/>
        <a:lstStyle/>
        <a:p>
          <a:endParaRPr lang="fr-FR"/>
        </a:p>
      </dgm:t>
    </dgm:pt>
    <dgm:pt modelId="{F6693A45-06F9-4651-9E32-90006BEC3715}">
      <dgm:prSet phldrT="[Texte]" custT="1"/>
      <dgm:spPr>
        <a:solidFill>
          <a:srgbClr val="00B0F0"/>
        </a:solidFill>
      </dgm:spPr>
      <dgm:t>
        <a:bodyPr/>
        <a:lstStyle/>
        <a:p>
          <a:r>
            <a:rPr lang="fr-FR" sz="900" dirty="0"/>
            <a:t>Tissue Industriel</a:t>
          </a:r>
        </a:p>
      </dgm:t>
    </dgm:pt>
    <dgm:pt modelId="{40A9E47E-B567-4266-91F3-C5BD81F6E001}" type="parTrans" cxnId="{A730BF73-116C-4981-8F4D-CDEA787D71F6}">
      <dgm:prSet/>
      <dgm:spPr/>
      <dgm:t>
        <a:bodyPr/>
        <a:lstStyle/>
        <a:p>
          <a:endParaRPr lang="fr-FR"/>
        </a:p>
      </dgm:t>
    </dgm:pt>
    <dgm:pt modelId="{0342429A-2F8E-49B1-970B-D3002BAECF32}" type="sibTrans" cxnId="{A730BF73-116C-4981-8F4D-CDEA787D71F6}">
      <dgm:prSet/>
      <dgm:spPr/>
      <dgm:t>
        <a:bodyPr/>
        <a:lstStyle/>
        <a:p>
          <a:endParaRPr lang="fr-FR"/>
        </a:p>
      </dgm:t>
    </dgm:pt>
    <dgm:pt modelId="{F9438770-8DD1-413A-BA9D-6E8CC2C548C6}">
      <dgm:prSet phldrT="[Texte]" custT="1"/>
      <dgm:spPr>
        <a:solidFill>
          <a:srgbClr val="00B0F0"/>
        </a:solidFill>
      </dgm:spPr>
      <dgm:t>
        <a:bodyPr/>
        <a:lstStyle/>
        <a:p>
          <a:pPr>
            <a:tabLst/>
          </a:pPr>
          <a:r>
            <a:rPr lang="fr-FR" sz="900" dirty="0"/>
            <a:t>Coopérations National es et Internationales</a:t>
          </a:r>
        </a:p>
      </dgm:t>
    </dgm:pt>
    <dgm:pt modelId="{84510CD4-0642-41BF-8687-D64616C0BAAE}" type="parTrans" cxnId="{DFCC11AC-B714-44CA-B11B-9675080FF9FE}">
      <dgm:prSet/>
      <dgm:spPr/>
      <dgm:t>
        <a:bodyPr/>
        <a:lstStyle/>
        <a:p>
          <a:endParaRPr lang="fr-FR"/>
        </a:p>
      </dgm:t>
    </dgm:pt>
    <dgm:pt modelId="{76429B67-7E57-4280-89A3-CF274B00427E}" type="sibTrans" cxnId="{DFCC11AC-B714-44CA-B11B-9675080FF9FE}">
      <dgm:prSet/>
      <dgm:spPr/>
      <dgm:t>
        <a:bodyPr/>
        <a:lstStyle/>
        <a:p>
          <a:endParaRPr lang="fr-FR"/>
        </a:p>
      </dgm:t>
    </dgm:pt>
    <dgm:pt modelId="{4D0C4946-3289-42D6-805B-FD00F5A83A3B}">
      <dgm:prSet phldrT="[Texte]" custT="1"/>
      <dgm:spPr>
        <a:solidFill>
          <a:srgbClr val="00B0F0"/>
        </a:solidFill>
      </dgm:spPr>
      <dgm:t>
        <a:bodyPr/>
        <a:lstStyle/>
        <a:p>
          <a:pPr>
            <a:tabLst/>
          </a:pPr>
          <a:r>
            <a:rPr lang="fr-FR" sz="900" dirty="0"/>
            <a:t>Demande </a:t>
          </a:r>
        </a:p>
      </dgm:t>
    </dgm:pt>
    <dgm:pt modelId="{ADD04DE7-55BE-455E-A0D8-2F49795E0FB5}" type="parTrans" cxnId="{10571322-A38F-4710-82D1-04DF6C1C8B0C}">
      <dgm:prSet/>
      <dgm:spPr/>
      <dgm:t>
        <a:bodyPr/>
        <a:lstStyle/>
        <a:p>
          <a:endParaRPr lang="fr-FR"/>
        </a:p>
      </dgm:t>
    </dgm:pt>
    <dgm:pt modelId="{043C19EA-9BBA-4073-9FAC-18F14BFBA023}" type="sibTrans" cxnId="{10571322-A38F-4710-82D1-04DF6C1C8B0C}">
      <dgm:prSet/>
      <dgm:spPr/>
      <dgm:t>
        <a:bodyPr/>
        <a:lstStyle/>
        <a:p>
          <a:endParaRPr lang="fr-FR"/>
        </a:p>
      </dgm:t>
    </dgm:pt>
    <dgm:pt modelId="{06A0237D-243E-4DD4-996E-0DA52AC44841}">
      <dgm:prSet phldrT="[Texte]" custT="1"/>
      <dgm:spPr>
        <a:solidFill>
          <a:srgbClr val="FF0000">
            <a:alpha val="90000"/>
          </a:srgbClr>
        </a:solidFill>
      </dgm:spPr>
      <dgm:t>
        <a:bodyPr/>
        <a:lstStyle/>
        <a:p>
          <a:pPr rtl="0"/>
          <a:r>
            <a:rPr lang="fr-FR" sz="900" dirty="0"/>
            <a:t>l’évolution  rapide dans  la course au Brevet</a:t>
          </a:r>
        </a:p>
      </dgm:t>
    </dgm:pt>
    <dgm:pt modelId="{FFFAB9D8-A97E-4C55-AB8F-889C90025A79}" type="parTrans" cxnId="{EAFC26C8-0183-487D-9451-3C396027C7B7}">
      <dgm:prSet/>
      <dgm:spPr/>
      <dgm:t>
        <a:bodyPr/>
        <a:lstStyle/>
        <a:p>
          <a:endParaRPr lang="fr-FR"/>
        </a:p>
      </dgm:t>
    </dgm:pt>
    <dgm:pt modelId="{C63C8EF5-4556-4B92-9795-420AD261385E}" type="sibTrans" cxnId="{EAFC26C8-0183-487D-9451-3C396027C7B7}">
      <dgm:prSet/>
      <dgm:spPr/>
      <dgm:t>
        <a:bodyPr/>
        <a:lstStyle/>
        <a:p>
          <a:endParaRPr lang="fr-FR"/>
        </a:p>
      </dgm:t>
    </dgm:pt>
    <dgm:pt modelId="{3BF77973-3F3D-4657-AE0E-3F1539DE738A}">
      <dgm:prSet phldrT="[Texte]" custT="1"/>
      <dgm:spPr>
        <a:solidFill>
          <a:srgbClr val="FF0000">
            <a:alpha val="90000"/>
          </a:srgbClr>
        </a:solidFill>
      </dgm:spPr>
      <dgm:t>
        <a:bodyPr/>
        <a:lstStyle/>
        <a:p>
          <a:pPr rtl="0"/>
          <a:r>
            <a:rPr lang="fr-FR" sz="900" dirty="0"/>
            <a:t>Fuite de compétences (transfert inverse de technologie) </a:t>
          </a:r>
        </a:p>
      </dgm:t>
    </dgm:pt>
    <dgm:pt modelId="{8224D460-3A76-4F96-AFBB-97A13EC568D9}" type="parTrans" cxnId="{725FC704-18AE-4085-A989-7C6F4FBEABAF}">
      <dgm:prSet/>
      <dgm:spPr/>
      <dgm:t>
        <a:bodyPr/>
        <a:lstStyle/>
        <a:p>
          <a:endParaRPr lang="fr-FR"/>
        </a:p>
      </dgm:t>
    </dgm:pt>
    <dgm:pt modelId="{716DEF87-293B-430C-8BEE-8D7A63AF97D6}" type="sibTrans" cxnId="{725FC704-18AE-4085-A989-7C6F4FBEABAF}">
      <dgm:prSet/>
      <dgm:spPr/>
      <dgm:t>
        <a:bodyPr/>
        <a:lstStyle/>
        <a:p>
          <a:endParaRPr lang="fr-FR"/>
        </a:p>
      </dgm:t>
    </dgm:pt>
    <dgm:pt modelId="{D38F2602-DA5C-4C7A-A71F-9F9880D85CBB}" type="pres">
      <dgm:prSet presAssocID="{CA4467C2-06B2-4810-951C-1EBB6F86BDC9}" presName="cycleMatrixDiagram" presStyleCnt="0">
        <dgm:presLayoutVars>
          <dgm:chMax val="1"/>
          <dgm:dir/>
          <dgm:animLvl val="lvl"/>
          <dgm:resizeHandles val="exact"/>
        </dgm:presLayoutVars>
      </dgm:prSet>
      <dgm:spPr/>
    </dgm:pt>
    <dgm:pt modelId="{DFB60E8B-8007-418C-AC30-891DA5D8B14E}" type="pres">
      <dgm:prSet presAssocID="{CA4467C2-06B2-4810-951C-1EBB6F86BDC9}" presName="children" presStyleCnt="0"/>
      <dgm:spPr/>
    </dgm:pt>
    <dgm:pt modelId="{D92B15E7-4A9C-4FBF-A558-3BD1EEDFBA6B}" type="pres">
      <dgm:prSet presAssocID="{CA4467C2-06B2-4810-951C-1EBB6F86BDC9}" presName="child1group" presStyleCnt="0"/>
      <dgm:spPr/>
    </dgm:pt>
    <dgm:pt modelId="{059553AE-C8AF-4055-A4C6-7918A4189148}" type="pres">
      <dgm:prSet presAssocID="{CA4467C2-06B2-4810-951C-1EBB6F86BDC9}" presName="child1" presStyleLbl="bgAcc1" presStyleIdx="0" presStyleCnt="4" custScaleX="143565" custLinFactNeighborX="-20729"/>
      <dgm:spPr/>
    </dgm:pt>
    <dgm:pt modelId="{316B542B-47DD-424A-94AF-39E0317801FB}" type="pres">
      <dgm:prSet presAssocID="{CA4467C2-06B2-4810-951C-1EBB6F86BDC9}" presName="child1Text" presStyleLbl="bgAcc1" presStyleIdx="0" presStyleCnt="4">
        <dgm:presLayoutVars>
          <dgm:bulletEnabled val="1"/>
        </dgm:presLayoutVars>
      </dgm:prSet>
      <dgm:spPr/>
    </dgm:pt>
    <dgm:pt modelId="{CD0F7041-9E2A-4935-98EE-24D54543AAEB}" type="pres">
      <dgm:prSet presAssocID="{CA4467C2-06B2-4810-951C-1EBB6F86BDC9}" presName="child2group" presStyleCnt="0"/>
      <dgm:spPr/>
    </dgm:pt>
    <dgm:pt modelId="{D2C58788-04A8-4CF0-AEE2-A03A68A4BBF4}" type="pres">
      <dgm:prSet presAssocID="{CA4467C2-06B2-4810-951C-1EBB6F86BDC9}" presName="child2" presStyleLbl="bgAcc1" presStyleIdx="1" presStyleCnt="4" custScaleX="140614" custLinFactNeighborX="17055"/>
      <dgm:spPr/>
    </dgm:pt>
    <dgm:pt modelId="{50558F3F-9595-42FA-AFBA-A3106B8F2F10}" type="pres">
      <dgm:prSet presAssocID="{CA4467C2-06B2-4810-951C-1EBB6F86BDC9}" presName="child2Text" presStyleLbl="bgAcc1" presStyleIdx="1" presStyleCnt="4">
        <dgm:presLayoutVars>
          <dgm:bulletEnabled val="1"/>
        </dgm:presLayoutVars>
      </dgm:prSet>
      <dgm:spPr/>
    </dgm:pt>
    <dgm:pt modelId="{4377248D-3136-44D4-9C2C-B31385463CD9}" type="pres">
      <dgm:prSet presAssocID="{CA4467C2-06B2-4810-951C-1EBB6F86BDC9}" presName="child3group" presStyleCnt="0"/>
      <dgm:spPr/>
    </dgm:pt>
    <dgm:pt modelId="{ABA4CF49-0D75-48DA-B871-60BFFA97CE2F}" type="pres">
      <dgm:prSet presAssocID="{CA4467C2-06B2-4810-951C-1EBB6F86BDC9}" presName="child3" presStyleLbl="bgAcc1" presStyleIdx="2" presStyleCnt="4" custScaleX="143422" custLinFactNeighborX="17541"/>
      <dgm:spPr/>
    </dgm:pt>
    <dgm:pt modelId="{780F2675-39B4-4DE2-A7BA-5308937C8032}" type="pres">
      <dgm:prSet presAssocID="{CA4467C2-06B2-4810-951C-1EBB6F86BDC9}" presName="child3Text" presStyleLbl="bgAcc1" presStyleIdx="2" presStyleCnt="4">
        <dgm:presLayoutVars>
          <dgm:bulletEnabled val="1"/>
        </dgm:presLayoutVars>
      </dgm:prSet>
      <dgm:spPr/>
    </dgm:pt>
    <dgm:pt modelId="{128CE387-A07B-45FD-88E1-DA1BCE3FACF9}" type="pres">
      <dgm:prSet presAssocID="{CA4467C2-06B2-4810-951C-1EBB6F86BDC9}" presName="child4group" presStyleCnt="0"/>
      <dgm:spPr/>
    </dgm:pt>
    <dgm:pt modelId="{6B390642-1A27-4510-A7E5-3C5109917911}" type="pres">
      <dgm:prSet presAssocID="{CA4467C2-06B2-4810-951C-1EBB6F86BDC9}" presName="child4" presStyleLbl="bgAcc1" presStyleIdx="3" presStyleCnt="4" custScaleX="144700" custLinFactNeighborX="-20729"/>
      <dgm:spPr/>
    </dgm:pt>
    <dgm:pt modelId="{91F34A1B-5EB3-45D7-8321-0FB2D742855A}" type="pres">
      <dgm:prSet presAssocID="{CA4467C2-06B2-4810-951C-1EBB6F86BDC9}" presName="child4Text" presStyleLbl="bgAcc1" presStyleIdx="3" presStyleCnt="4">
        <dgm:presLayoutVars>
          <dgm:bulletEnabled val="1"/>
        </dgm:presLayoutVars>
      </dgm:prSet>
      <dgm:spPr/>
    </dgm:pt>
    <dgm:pt modelId="{17A66AD1-DB6D-483B-8D1F-E2CC6B2F852D}" type="pres">
      <dgm:prSet presAssocID="{CA4467C2-06B2-4810-951C-1EBB6F86BDC9}" presName="childPlaceholder" presStyleCnt="0"/>
      <dgm:spPr/>
    </dgm:pt>
    <dgm:pt modelId="{357F5F4A-7288-45D1-BC96-282C0F42615F}" type="pres">
      <dgm:prSet presAssocID="{CA4467C2-06B2-4810-951C-1EBB6F86BDC9}" presName="circle" presStyleCnt="0"/>
      <dgm:spPr/>
    </dgm:pt>
    <dgm:pt modelId="{846B591D-18B8-4307-B03B-0DCBEEE31B6A}" type="pres">
      <dgm:prSet presAssocID="{CA4467C2-06B2-4810-951C-1EBB6F86BDC9}" presName="quadrant1" presStyleLbl="node1" presStyleIdx="0" presStyleCnt="4">
        <dgm:presLayoutVars>
          <dgm:chMax val="1"/>
          <dgm:bulletEnabled val="1"/>
        </dgm:presLayoutVars>
      </dgm:prSet>
      <dgm:spPr/>
    </dgm:pt>
    <dgm:pt modelId="{61324F77-3E6E-4336-AFA9-315DCF78591E}" type="pres">
      <dgm:prSet presAssocID="{CA4467C2-06B2-4810-951C-1EBB6F86BDC9}" presName="quadrant2" presStyleLbl="node1" presStyleIdx="1" presStyleCnt="4">
        <dgm:presLayoutVars>
          <dgm:chMax val="1"/>
          <dgm:bulletEnabled val="1"/>
        </dgm:presLayoutVars>
      </dgm:prSet>
      <dgm:spPr/>
    </dgm:pt>
    <dgm:pt modelId="{EC6913B2-A517-42FB-9D56-3640D2936C45}" type="pres">
      <dgm:prSet presAssocID="{CA4467C2-06B2-4810-951C-1EBB6F86BDC9}" presName="quadrant3" presStyleLbl="node1" presStyleIdx="2" presStyleCnt="4">
        <dgm:presLayoutVars>
          <dgm:chMax val="1"/>
          <dgm:bulletEnabled val="1"/>
        </dgm:presLayoutVars>
      </dgm:prSet>
      <dgm:spPr/>
    </dgm:pt>
    <dgm:pt modelId="{FD329582-0AC7-4E57-AC39-29441BBBFB22}" type="pres">
      <dgm:prSet presAssocID="{CA4467C2-06B2-4810-951C-1EBB6F86BDC9}" presName="quadrant4" presStyleLbl="node1" presStyleIdx="3" presStyleCnt="4">
        <dgm:presLayoutVars>
          <dgm:chMax val="1"/>
          <dgm:bulletEnabled val="1"/>
        </dgm:presLayoutVars>
      </dgm:prSet>
      <dgm:spPr/>
    </dgm:pt>
    <dgm:pt modelId="{DEF8FD22-4980-4B47-B19E-98440709FA64}" type="pres">
      <dgm:prSet presAssocID="{CA4467C2-06B2-4810-951C-1EBB6F86BDC9}" presName="quadrantPlaceholder" presStyleCnt="0"/>
      <dgm:spPr/>
    </dgm:pt>
    <dgm:pt modelId="{4E2D606F-1867-4071-A744-DD1C36DA539E}" type="pres">
      <dgm:prSet presAssocID="{CA4467C2-06B2-4810-951C-1EBB6F86BDC9}" presName="center1" presStyleLbl="fgShp" presStyleIdx="0" presStyleCnt="2"/>
      <dgm:spPr/>
    </dgm:pt>
    <dgm:pt modelId="{04DFF2AE-0304-4F75-90D5-8EC670CE14BB}" type="pres">
      <dgm:prSet presAssocID="{CA4467C2-06B2-4810-951C-1EBB6F86BDC9}" presName="center2" presStyleLbl="fgShp" presStyleIdx="1" presStyleCnt="2"/>
      <dgm:spPr/>
    </dgm:pt>
  </dgm:ptLst>
  <dgm:cxnLst>
    <dgm:cxn modelId="{71DD6A02-10AA-464D-9E32-A45B90A0009A}" type="presOf" srcId="{11C80524-2D88-42C5-9003-0F71481F6D68}" destId="{316B542B-47DD-424A-94AF-39E0317801FB}" srcOrd="1" destOrd="3" presId="urn:microsoft.com/office/officeart/2005/8/layout/cycle4"/>
    <dgm:cxn modelId="{725FC704-18AE-4085-A989-7C6F4FBEABAF}" srcId="{6EE1354E-0739-48AB-8CEA-FF5389A62579}" destId="{3BF77973-3F3D-4657-AE0E-3F1539DE738A}" srcOrd="2" destOrd="0" parTransId="{8224D460-3A76-4F96-AFBB-97A13EC568D9}" sibTransId="{716DEF87-293B-430C-8BEE-8D7A63AF97D6}"/>
    <dgm:cxn modelId="{0293B608-B381-45F2-8559-6312719EFC03}" type="presOf" srcId="{4D0C4946-3289-42D6-805B-FD00F5A83A3B}" destId="{91F34A1B-5EB3-45D7-8321-0FB2D742855A}" srcOrd="1" destOrd="3" presId="urn:microsoft.com/office/officeart/2005/8/layout/cycle4"/>
    <dgm:cxn modelId="{9001B409-06DF-47A1-A1B0-F73402AAB1BB}" type="presOf" srcId="{F9438770-8DD1-413A-BA9D-6E8CC2C548C6}" destId="{91F34A1B-5EB3-45D7-8321-0FB2D742855A}" srcOrd="1" destOrd="2" presId="urn:microsoft.com/office/officeart/2005/8/layout/cycle4"/>
    <dgm:cxn modelId="{783B540C-722E-469E-ABEE-4EC6627AD53F}" srcId="{67F32ADC-4295-469F-AF21-6F84511FEDED}" destId="{785F0FBC-DBAE-443A-A2B6-8A35405B8DDD}" srcOrd="0" destOrd="0" parTransId="{DCD292B1-F053-4591-9055-0162F7619D52}" sibTransId="{2EEB0F6F-4FF5-4243-8B48-2D28A00B43DB}"/>
    <dgm:cxn modelId="{E3C56013-21A6-442B-83F7-46985718B733}" type="presOf" srcId="{B39F1D99-1115-45E9-8B88-0A2331DBAE18}" destId="{780F2675-39B4-4DE2-A7BA-5308937C8032}" srcOrd="1" destOrd="0" presId="urn:microsoft.com/office/officeart/2005/8/layout/cycle4"/>
    <dgm:cxn modelId="{4D816E1A-B617-4B3F-8E02-56CCC4E0DEDD}" srcId="{CA4467C2-06B2-4810-951C-1EBB6F86BDC9}" destId="{67F32ADC-4295-469F-AF21-6F84511FEDED}" srcOrd="3" destOrd="0" parTransId="{5CEBCD9D-582B-4695-B58E-B14DD968906E}" sibTransId="{B0A87A41-C5A7-4335-AE54-42EAB8FAEE46}"/>
    <dgm:cxn modelId="{F4CF2B1E-521A-470F-98FF-3DB5C2A7CEB9}" srcId="{350E8466-8537-4A08-8B6E-02037D3DE20F}" destId="{11C80524-2D88-42C5-9003-0F71481F6D68}" srcOrd="2" destOrd="0" parTransId="{B0B4773D-F473-4B7C-8772-AC20F46C89C5}" sibTransId="{6FB38BCD-6CF4-4CDF-9F90-6B208EA142B1}"/>
    <dgm:cxn modelId="{745D8220-6FC3-4FEF-B473-F4F15CA15B41}" type="presOf" srcId="{B39F1D99-1115-45E9-8B88-0A2331DBAE18}" destId="{ABA4CF49-0D75-48DA-B871-60BFFA97CE2F}" srcOrd="0" destOrd="0" presId="urn:microsoft.com/office/officeart/2005/8/layout/cycle4"/>
    <dgm:cxn modelId="{10571322-A38F-4710-82D1-04DF6C1C8B0C}" srcId="{67F32ADC-4295-469F-AF21-6F84511FEDED}" destId="{4D0C4946-3289-42D6-805B-FD00F5A83A3B}" srcOrd="3" destOrd="0" parTransId="{ADD04DE7-55BE-455E-A0D8-2F49795E0FB5}" sibTransId="{043C19EA-9BBA-4073-9FAC-18F14BFBA023}"/>
    <dgm:cxn modelId="{95963B29-382F-47FE-993B-5A2B0B4D0656}" type="presOf" srcId="{CE4BD0DB-8CC9-4C42-8F84-55A6C87D9DB4}" destId="{316B542B-47DD-424A-94AF-39E0317801FB}" srcOrd="1" destOrd="1" presId="urn:microsoft.com/office/officeart/2005/8/layout/cycle4"/>
    <dgm:cxn modelId="{99BAD92C-90B8-4D16-924B-1C077FC2893B}" srcId="{350E8466-8537-4A08-8B6E-02037D3DE20F}" destId="{B62C4699-B895-4697-80A3-07AFD58D5329}" srcOrd="1" destOrd="0" parTransId="{AC2E77F8-A8EC-451D-B858-0F0EA6F241ED}" sibTransId="{38EA6E06-47FE-41CF-BF3C-D473930C550F}"/>
    <dgm:cxn modelId="{C71B0C2F-16BA-4A47-A3BB-C06A91C33495}" type="presOf" srcId="{4D0C4946-3289-42D6-805B-FD00F5A83A3B}" destId="{6B390642-1A27-4510-A7E5-3C5109917911}" srcOrd="0" destOrd="3" presId="urn:microsoft.com/office/officeart/2005/8/layout/cycle4"/>
    <dgm:cxn modelId="{10150F36-565E-4FD5-9E6B-C134990EDC62}" type="presOf" srcId="{4E293F68-DC50-4F8E-88B2-F8ECD2796999}" destId="{846B591D-18B8-4307-B03B-0DCBEEE31B6A}" srcOrd="0" destOrd="0" presId="urn:microsoft.com/office/officeart/2005/8/layout/cycle4"/>
    <dgm:cxn modelId="{AE0A433F-27B5-4E50-AEF2-A461CA949D2E}" type="presOf" srcId="{CA4467C2-06B2-4810-951C-1EBB6F86BDC9}" destId="{D38F2602-DA5C-4C7A-A71F-9F9880D85CBB}" srcOrd="0" destOrd="0" presId="urn:microsoft.com/office/officeart/2005/8/layout/cycle4"/>
    <dgm:cxn modelId="{FAA6A43F-95DD-4DBB-BCFA-4FF26EF6A6B7}" type="presOf" srcId="{67F32ADC-4295-469F-AF21-6F84511FEDED}" destId="{FD329582-0AC7-4E57-AC39-29441BBBFB22}" srcOrd="0" destOrd="0" presId="urn:microsoft.com/office/officeart/2005/8/layout/cycle4"/>
    <dgm:cxn modelId="{A0D01E5E-0649-4AA7-8253-36A74E1C0B0D}" srcId="{BC65FE2B-F6A3-441F-B6FC-C6FC10F87A9B}" destId="{90984BCC-3B4E-4A8D-A646-37793711CA39}" srcOrd="0" destOrd="0" parTransId="{7A3A4240-072F-4F09-B11A-21E367B3ECD6}" sibTransId="{AAF35A2E-BDA0-4A2C-8805-022890B94B80}"/>
    <dgm:cxn modelId="{7321795F-C9BE-4E79-9E7C-5E48F857B997}" type="presOf" srcId="{6EE1354E-0739-48AB-8CEA-FF5389A62579}" destId="{EC6913B2-A517-42FB-9D56-3640D2936C45}" srcOrd="0" destOrd="0" presId="urn:microsoft.com/office/officeart/2005/8/layout/cycle4"/>
    <dgm:cxn modelId="{66352562-E474-48C7-8167-94C45FF21E54}" type="presOf" srcId="{785F0FBC-DBAE-443A-A2B6-8A35405B8DDD}" destId="{6B390642-1A27-4510-A7E5-3C5109917911}" srcOrd="0" destOrd="0" presId="urn:microsoft.com/office/officeart/2005/8/layout/cycle4"/>
    <dgm:cxn modelId="{AA9C6E62-0878-4AD7-A7FE-FB3B1CCEDC8E}" type="presOf" srcId="{F9438770-8DD1-413A-BA9D-6E8CC2C548C6}" destId="{6B390642-1A27-4510-A7E5-3C5109917911}" srcOrd="0" destOrd="2" presId="urn:microsoft.com/office/officeart/2005/8/layout/cycle4"/>
    <dgm:cxn modelId="{F245D464-21CE-496B-8421-C0CEC9B6C909}" type="presOf" srcId="{06A0237D-243E-4DD4-996E-0DA52AC44841}" destId="{ABA4CF49-0D75-48DA-B871-60BFFA97CE2F}" srcOrd="0" destOrd="1" presId="urn:microsoft.com/office/officeart/2005/8/layout/cycle4"/>
    <dgm:cxn modelId="{6F73E664-C3FF-43C1-895E-543315C3585F}" type="presOf" srcId="{89808C49-1B9A-4551-B849-54AC36E55E8A}" destId="{50558F3F-9595-42FA-AFBA-A3106B8F2F10}" srcOrd="1" destOrd="3" presId="urn:microsoft.com/office/officeart/2005/8/layout/cycle4"/>
    <dgm:cxn modelId="{47ECEA6C-1FDC-4EA6-B5A6-FC15BBADD7CD}" type="presOf" srcId="{E7924408-253B-481B-92CF-E5DCBAFA4C30}" destId="{316B542B-47DD-424A-94AF-39E0317801FB}" srcOrd="1" destOrd="4" presId="urn:microsoft.com/office/officeart/2005/8/layout/cycle4"/>
    <dgm:cxn modelId="{84BC9C6E-CD67-4FDF-9F20-67748FB9D766}" type="presOf" srcId="{3BF77973-3F3D-4657-AE0E-3F1539DE738A}" destId="{780F2675-39B4-4DE2-A7BA-5308937C8032}" srcOrd="1" destOrd="2" presId="urn:microsoft.com/office/officeart/2005/8/layout/cycle4"/>
    <dgm:cxn modelId="{B764466F-8297-4479-9530-87A85C970CA5}" type="presOf" srcId="{89808C49-1B9A-4551-B849-54AC36E55E8A}" destId="{D2C58788-04A8-4CF0-AEE2-A03A68A4BBF4}" srcOrd="0" destOrd="3" presId="urn:microsoft.com/office/officeart/2005/8/layout/cycle4"/>
    <dgm:cxn modelId="{D40D0750-7DE4-4C0D-9CAB-8BEA312B9076}" srcId="{6EE1354E-0739-48AB-8CEA-FF5389A62579}" destId="{B39F1D99-1115-45E9-8B88-0A2331DBAE18}" srcOrd="0" destOrd="0" parTransId="{AAF2198D-723D-4797-9DA9-5F7C058B6E82}" sibTransId="{76BA8096-D0BB-4124-9E14-6F2314ADBB40}"/>
    <dgm:cxn modelId="{5AFBCA72-B7A3-429A-8F3F-EF6A89624E38}" srcId="{91CF2B10-B933-412B-8EE0-D36D41136928}" destId="{BC65FE2B-F6A3-441F-B6FC-C6FC10F87A9B}" srcOrd="1" destOrd="0" parTransId="{676F36BE-E606-4010-888D-803B4BB1DADB}" sibTransId="{CA2E8D9A-E3B6-4D05-A94E-E68A5BAAAB9C}"/>
    <dgm:cxn modelId="{A730BF73-116C-4981-8F4D-CDEA787D71F6}" srcId="{67F32ADC-4295-469F-AF21-6F84511FEDED}" destId="{F6693A45-06F9-4651-9E32-90006BEC3715}" srcOrd="1" destOrd="0" parTransId="{40A9E47E-B567-4266-91F3-C5BD81F6E001}" sibTransId="{0342429A-2F8E-49B1-970B-D3002BAECF32}"/>
    <dgm:cxn modelId="{DCDAB556-5181-4857-88DA-F10E99E1789E}" srcId="{CA4467C2-06B2-4810-951C-1EBB6F86BDC9}" destId="{4E293F68-DC50-4F8E-88B2-F8ECD2796999}" srcOrd="0" destOrd="0" parTransId="{53C8A40E-3CE5-4157-A64C-FBB1A909458C}" sibTransId="{C5F05220-ABA3-434B-ACDA-46DDFDC64E99}"/>
    <dgm:cxn modelId="{F62A4185-112A-4E6C-A0C5-5343C31E880B}" type="presOf" srcId="{06A0237D-243E-4DD4-996E-0DA52AC44841}" destId="{780F2675-39B4-4DE2-A7BA-5308937C8032}" srcOrd="1" destOrd="1" presId="urn:microsoft.com/office/officeart/2005/8/layout/cycle4"/>
    <dgm:cxn modelId="{D79CED85-A14C-4ABB-9294-56B0ED7DAE1E}" type="presOf" srcId="{EFE83E7D-6A8C-482E-87E2-7E9895DD686E}" destId="{D2C58788-04A8-4CF0-AEE2-A03A68A4BBF4}" srcOrd="0" destOrd="0" presId="urn:microsoft.com/office/officeart/2005/8/layout/cycle4"/>
    <dgm:cxn modelId="{A9B5BE88-B29C-4C38-B4E8-DED6A71831E5}" type="presOf" srcId="{F6693A45-06F9-4651-9E32-90006BEC3715}" destId="{91F34A1B-5EB3-45D7-8321-0FB2D742855A}" srcOrd="1" destOrd="1" presId="urn:microsoft.com/office/officeart/2005/8/layout/cycle4"/>
    <dgm:cxn modelId="{782C268A-01C0-4BBA-9B99-1608C101F043}" srcId="{91CF2B10-B933-412B-8EE0-D36D41136928}" destId="{EFE83E7D-6A8C-482E-87E2-7E9895DD686E}" srcOrd="0" destOrd="0" parTransId="{A2380D63-5422-4CB5-8C2B-66B064D20A3A}" sibTransId="{9810E6F8-7A63-4608-B645-7B673B0E2B1A}"/>
    <dgm:cxn modelId="{DE070F8C-39E1-4312-978C-F487801BEC1E}" type="presOf" srcId="{E7924408-253B-481B-92CF-E5DCBAFA4C30}" destId="{059553AE-C8AF-4055-A4C6-7918A4189148}" srcOrd="0" destOrd="4" presId="urn:microsoft.com/office/officeart/2005/8/layout/cycle4"/>
    <dgm:cxn modelId="{3081CC97-E315-4A0C-A457-52D5503DEADD}" type="presOf" srcId="{90984BCC-3B4E-4A8D-A646-37793711CA39}" destId="{D2C58788-04A8-4CF0-AEE2-A03A68A4BBF4}" srcOrd="0" destOrd="2" presId="urn:microsoft.com/office/officeart/2005/8/layout/cycle4"/>
    <dgm:cxn modelId="{E039879A-9D72-4BE1-9F29-D5BD43B282E7}" type="presOf" srcId="{F6693A45-06F9-4651-9E32-90006BEC3715}" destId="{6B390642-1A27-4510-A7E5-3C5109917911}" srcOrd="0" destOrd="1" presId="urn:microsoft.com/office/officeart/2005/8/layout/cycle4"/>
    <dgm:cxn modelId="{8AF52E9B-9091-418D-9F51-47C0723EA4B7}" type="presOf" srcId="{BC65FE2B-F6A3-441F-B6FC-C6FC10F87A9B}" destId="{50558F3F-9595-42FA-AFBA-A3106B8F2F10}" srcOrd="1" destOrd="1" presId="urn:microsoft.com/office/officeart/2005/8/layout/cycle4"/>
    <dgm:cxn modelId="{C415299E-5DFC-42E3-8288-86965A8EF597}" type="presOf" srcId="{3BF77973-3F3D-4657-AE0E-3F1539DE738A}" destId="{ABA4CF49-0D75-48DA-B871-60BFFA97CE2F}" srcOrd="0" destOrd="2" presId="urn:microsoft.com/office/officeart/2005/8/layout/cycle4"/>
    <dgm:cxn modelId="{6C4936A0-E6B5-4389-9BAC-48AE29BF7129}" type="presOf" srcId="{785F0FBC-DBAE-443A-A2B6-8A35405B8DDD}" destId="{91F34A1B-5EB3-45D7-8321-0FB2D742855A}" srcOrd="1" destOrd="0" presId="urn:microsoft.com/office/officeart/2005/8/layout/cycle4"/>
    <dgm:cxn modelId="{6F4226AA-7DF7-4434-A8CB-5A7C08097697}" type="presOf" srcId="{CE4BD0DB-8CC9-4C42-8F84-55A6C87D9DB4}" destId="{059553AE-C8AF-4055-A4C6-7918A4189148}" srcOrd="0" destOrd="1" presId="urn:microsoft.com/office/officeart/2005/8/layout/cycle4"/>
    <dgm:cxn modelId="{DFCC11AC-B714-44CA-B11B-9675080FF9FE}" srcId="{67F32ADC-4295-469F-AF21-6F84511FEDED}" destId="{F9438770-8DD1-413A-BA9D-6E8CC2C548C6}" srcOrd="2" destOrd="0" parTransId="{84510CD4-0642-41BF-8687-D64616C0BAAE}" sibTransId="{76429B67-7E57-4280-89A3-CF274B00427E}"/>
    <dgm:cxn modelId="{29DB80AE-D4E0-448D-B5EB-7A1B5E0F1C4F}" type="presOf" srcId="{350E8466-8537-4A08-8B6E-02037D3DE20F}" destId="{316B542B-47DD-424A-94AF-39E0317801FB}" srcOrd="1" destOrd="0" presId="urn:microsoft.com/office/officeart/2005/8/layout/cycle4"/>
    <dgm:cxn modelId="{B51DB8BF-6A74-462D-8237-2433C2D05C08}" type="presOf" srcId="{EFE83E7D-6A8C-482E-87E2-7E9895DD686E}" destId="{50558F3F-9595-42FA-AFBA-A3106B8F2F10}" srcOrd="1" destOrd="0" presId="urn:microsoft.com/office/officeart/2005/8/layout/cycle4"/>
    <dgm:cxn modelId="{136AE0C3-24CD-4366-A25D-54EE444F2940}" srcId="{BC65FE2B-F6A3-441F-B6FC-C6FC10F87A9B}" destId="{89808C49-1B9A-4551-B849-54AC36E55E8A}" srcOrd="1" destOrd="0" parTransId="{8EF5A2E6-8BAB-4875-B984-1E499E3D3F30}" sibTransId="{8CBCA1BA-F064-4467-95AF-4C7630476658}"/>
    <dgm:cxn modelId="{790105C5-E5C1-4CB5-AC61-17E72B5512D1}" srcId="{350E8466-8537-4A08-8B6E-02037D3DE20F}" destId="{CE4BD0DB-8CC9-4C42-8F84-55A6C87D9DB4}" srcOrd="0" destOrd="0" parTransId="{D60ECE8A-7448-4CA0-9E97-EA65E731CAA0}" sibTransId="{7033FA5C-E635-4689-B77A-4549CE8873EB}"/>
    <dgm:cxn modelId="{EAFC26C8-0183-487D-9451-3C396027C7B7}" srcId="{6EE1354E-0739-48AB-8CEA-FF5389A62579}" destId="{06A0237D-243E-4DD4-996E-0DA52AC44841}" srcOrd="1" destOrd="0" parTransId="{FFFAB9D8-A97E-4C55-AB8F-889C90025A79}" sibTransId="{C63C8EF5-4556-4B92-9795-420AD261385E}"/>
    <dgm:cxn modelId="{CE59C8CB-6E9E-435A-BDA5-87138DF8E18B}" type="presOf" srcId="{90984BCC-3B4E-4A8D-A646-37793711CA39}" destId="{50558F3F-9595-42FA-AFBA-A3106B8F2F10}" srcOrd="1" destOrd="2" presId="urn:microsoft.com/office/officeart/2005/8/layout/cycle4"/>
    <dgm:cxn modelId="{3BD57EDC-F4DB-4AAA-A49B-3C0FD8E7BB9D}" type="presOf" srcId="{B62C4699-B895-4697-80A3-07AFD58D5329}" destId="{059553AE-C8AF-4055-A4C6-7918A4189148}" srcOrd="0" destOrd="2" presId="urn:microsoft.com/office/officeart/2005/8/layout/cycle4"/>
    <dgm:cxn modelId="{5B615EDE-8357-4737-8119-95118FD4E7D1}" srcId="{CA4467C2-06B2-4810-951C-1EBB6F86BDC9}" destId="{91CF2B10-B933-412B-8EE0-D36D41136928}" srcOrd="1" destOrd="0" parTransId="{9A0847B3-567D-48EF-89D4-35807DA0205F}" sibTransId="{F8AF9A6F-F8B6-4AF1-A14B-14D29E498D80}"/>
    <dgm:cxn modelId="{4EFE4DE3-5C1B-46C8-9885-2FECBE47E45D}" type="presOf" srcId="{350E8466-8537-4A08-8B6E-02037D3DE20F}" destId="{059553AE-C8AF-4055-A4C6-7918A4189148}" srcOrd="0" destOrd="0" presId="urn:microsoft.com/office/officeart/2005/8/layout/cycle4"/>
    <dgm:cxn modelId="{E49823E7-7842-422F-BCA7-D9FA20A4D9D1}" type="presOf" srcId="{B62C4699-B895-4697-80A3-07AFD58D5329}" destId="{316B542B-47DD-424A-94AF-39E0317801FB}" srcOrd="1" destOrd="2" presId="urn:microsoft.com/office/officeart/2005/8/layout/cycle4"/>
    <dgm:cxn modelId="{0C3597ED-6DFD-421B-9F5D-A61E5F9B1332}" type="presOf" srcId="{91CF2B10-B933-412B-8EE0-D36D41136928}" destId="{61324F77-3E6E-4336-AFA9-315DCF78591E}" srcOrd="0" destOrd="0" presId="urn:microsoft.com/office/officeart/2005/8/layout/cycle4"/>
    <dgm:cxn modelId="{7E3E4CEE-B6C9-4837-A199-6E8E038B84F4}" srcId="{4E293F68-DC50-4F8E-88B2-F8ECD2796999}" destId="{350E8466-8537-4A08-8B6E-02037D3DE20F}" srcOrd="0" destOrd="0" parTransId="{972A8365-7901-424B-A272-64059EDB3D63}" sibTransId="{DB23A492-1036-4160-8476-8D6589D9E649}"/>
    <dgm:cxn modelId="{8D7AB0F0-B7C9-45B5-983E-ED9F52A1FC64}" srcId="{CA4467C2-06B2-4810-951C-1EBB6F86BDC9}" destId="{6EE1354E-0739-48AB-8CEA-FF5389A62579}" srcOrd="2" destOrd="0" parTransId="{751787FC-F0EE-4584-9D3C-4AEF3E77C923}" sibTransId="{A69F1D79-19A4-4232-B93A-7ACD7DD2CEE1}"/>
    <dgm:cxn modelId="{C668CCF1-D9E4-4A6E-8094-48A6891545C9}" type="presOf" srcId="{11C80524-2D88-42C5-9003-0F71481F6D68}" destId="{059553AE-C8AF-4055-A4C6-7918A4189148}" srcOrd="0" destOrd="3" presId="urn:microsoft.com/office/officeart/2005/8/layout/cycle4"/>
    <dgm:cxn modelId="{2EB1A5F6-644B-4E18-92F2-4A0DEB4CBA43}" srcId="{350E8466-8537-4A08-8B6E-02037D3DE20F}" destId="{E7924408-253B-481B-92CF-E5DCBAFA4C30}" srcOrd="3" destOrd="0" parTransId="{16161D14-1DF5-4E5F-AAA0-F9D2933A7D3F}" sibTransId="{93A53BCF-F0C0-4E8C-B954-D4323EEFDA23}"/>
    <dgm:cxn modelId="{412F54F9-45E7-450A-BD69-87726E837593}" type="presOf" srcId="{BC65FE2B-F6A3-441F-B6FC-C6FC10F87A9B}" destId="{D2C58788-04A8-4CF0-AEE2-A03A68A4BBF4}" srcOrd="0" destOrd="1" presId="urn:microsoft.com/office/officeart/2005/8/layout/cycle4"/>
    <dgm:cxn modelId="{8D5D64E0-6F86-46B4-87FF-B22534022FE3}" type="presParOf" srcId="{D38F2602-DA5C-4C7A-A71F-9F9880D85CBB}" destId="{DFB60E8B-8007-418C-AC30-891DA5D8B14E}" srcOrd="0" destOrd="0" presId="urn:microsoft.com/office/officeart/2005/8/layout/cycle4"/>
    <dgm:cxn modelId="{DF9B5429-E59E-458F-898A-22EABD9BD68A}" type="presParOf" srcId="{DFB60E8B-8007-418C-AC30-891DA5D8B14E}" destId="{D92B15E7-4A9C-4FBF-A558-3BD1EEDFBA6B}" srcOrd="0" destOrd="0" presId="urn:microsoft.com/office/officeart/2005/8/layout/cycle4"/>
    <dgm:cxn modelId="{999B7662-31A7-4ADB-99CB-BC65F9861361}" type="presParOf" srcId="{D92B15E7-4A9C-4FBF-A558-3BD1EEDFBA6B}" destId="{059553AE-C8AF-4055-A4C6-7918A4189148}" srcOrd="0" destOrd="0" presId="urn:microsoft.com/office/officeart/2005/8/layout/cycle4"/>
    <dgm:cxn modelId="{98F744C7-D487-4230-B4BD-008AD07C4A25}" type="presParOf" srcId="{D92B15E7-4A9C-4FBF-A558-3BD1EEDFBA6B}" destId="{316B542B-47DD-424A-94AF-39E0317801FB}" srcOrd="1" destOrd="0" presId="urn:microsoft.com/office/officeart/2005/8/layout/cycle4"/>
    <dgm:cxn modelId="{8847C535-5900-4FB3-B823-53611D31597E}" type="presParOf" srcId="{DFB60E8B-8007-418C-AC30-891DA5D8B14E}" destId="{CD0F7041-9E2A-4935-98EE-24D54543AAEB}" srcOrd="1" destOrd="0" presId="urn:microsoft.com/office/officeart/2005/8/layout/cycle4"/>
    <dgm:cxn modelId="{0F55CF5B-92EF-4AA6-91E2-13D3A07E3B4D}" type="presParOf" srcId="{CD0F7041-9E2A-4935-98EE-24D54543AAEB}" destId="{D2C58788-04A8-4CF0-AEE2-A03A68A4BBF4}" srcOrd="0" destOrd="0" presId="urn:microsoft.com/office/officeart/2005/8/layout/cycle4"/>
    <dgm:cxn modelId="{BBA5116D-6AC7-4917-B295-922EAA427465}" type="presParOf" srcId="{CD0F7041-9E2A-4935-98EE-24D54543AAEB}" destId="{50558F3F-9595-42FA-AFBA-A3106B8F2F10}" srcOrd="1" destOrd="0" presId="urn:microsoft.com/office/officeart/2005/8/layout/cycle4"/>
    <dgm:cxn modelId="{D4CF67CC-0647-4BC8-9B20-79B5D5D049F8}" type="presParOf" srcId="{DFB60E8B-8007-418C-AC30-891DA5D8B14E}" destId="{4377248D-3136-44D4-9C2C-B31385463CD9}" srcOrd="2" destOrd="0" presId="urn:microsoft.com/office/officeart/2005/8/layout/cycle4"/>
    <dgm:cxn modelId="{67A839C8-01E0-4488-808F-439FDCB82CA0}" type="presParOf" srcId="{4377248D-3136-44D4-9C2C-B31385463CD9}" destId="{ABA4CF49-0D75-48DA-B871-60BFFA97CE2F}" srcOrd="0" destOrd="0" presId="urn:microsoft.com/office/officeart/2005/8/layout/cycle4"/>
    <dgm:cxn modelId="{65E89F97-0244-46F1-A37B-11B76760384F}" type="presParOf" srcId="{4377248D-3136-44D4-9C2C-B31385463CD9}" destId="{780F2675-39B4-4DE2-A7BA-5308937C8032}" srcOrd="1" destOrd="0" presId="urn:microsoft.com/office/officeart/2005/8/layout/cycle4"/>
    <dgm:cxn modelId="{8782624B-7209-4DC7-8CFB-CCFE2083EAA5}" type="presParOf" srcId="{DFB60E8B-8007-418C-AC30-891DA5D8B14E}" destId="{128CE387-A07B-45FD-88E1-DA1BCE3FACF9}" srcOrd="3" destOrd="0" presId="urn:microsoft.com/office/officeart/2005/8/layout/cycle4"/>
    <dgm:cxn modelId="{2103970A-F434-4757-B201-7D64BE5B79BF}" type="presParOf" srcId="{128CE387-A07B-45FD-88E1-DA1BCE3FACF9}" destId="{6B390642-1A27-4510-A7E5-3C5109917911}" srcOrd="0" destOrd="0" presId="urn:microsoft.com/office/officeart/2005/8/layout/cycle4"/>
    <dgm:cxn modelId="{7CE55AD5-D36F-4039-8B97-E90199C66120}" type="presParOf" srcId="{128CE387-A07B-45FD-88E1-DA1BCE3FACF9}" destId="{91F34A1B-5EB3-45D7-8321-0FB2D742855A}" srcOrd="1" destOrd="0" presId="urn:microsoft.com/office/officeart/2005/8/layout/cycle4"/>
    <dgm:cxn modelId="{8B98505F-A983-4917-9B72-AC2F739B3FF7}" type="presParOf" srcId="{DFB60E8B-8007-418C-AC30-891DA5D8B14E}" destId="{17A66AD1-DB6D-483B-8D1F-E2CC6B2F852D}" srcOrd="4" destOrd="0" presId="urn:microsoft.com/office/officeart/2005/8/layout/cycle4"/>
    <dgm:cxn modelId="{50EB8C29-4769-4F44-A5F3-2356BF5930D2}" type="presParOf" srcId="{D38F2602-DA5C-4C7A-A71F-9F9880D85CBB}" destId="{357F5F4A-7288-45D1-BC96-282C0F42615F}" srcOrd="1" destOrd="0" presId="urn:microsoft.com/office/officeart/2005/8/layout/cycle4"/>
    <dgm:cxn modelId="{57750E06-F6B9-4FA9-A5E5-BD1C5E9E83F8}" type="presParOf" srcId="{357F5F4A-7288-45D1-BC96-282C0F42615F}" destId="{846B591D-18B8-4307-B03B-0DCBEEE31B6A}" srcOrd="0" destOrd="0" presId="urn:microsoft.com/office/officeart/2005/8/layout/cycle4"/>
    <dgm:cxn modelId="{7CF711D0-3F45-456F-A355-CFD40C6889BB}" type="presParOf" srcId="{357F5F4A-7288-45D1-BC96-282C0F42615F}" destId="{61324F77-3E6E-4336-AFA9-315DCF78591E}" srcOrd="1" destOrd="0" presId="urn:microsoft.com/office/officeart/2005/8/layout/cycle4"/>
    <dgm:cxn modelId="{8C9C3452-CAC5-4A4F-B9EC-0A64E55C9FA9}" type="presParOf" srcId="{357F5F4A-7288-45D1-BC96-282C0F42615F}" destId="{EC6913B2-A517-42FB-9D56-3640D2936C45}" srcOrd="2" destOrd="0" presId="urn:microsoft.com/office/officeart/2005/8/layout/cycle4"/>
    <dgm:cxn modelId="{C473B169-9F73-4089-BAC4-4FFB4F086247}" type="presParOf" srcId="{357F5F4A-7288-45D1-BC96-282C0F42615F}" destId="{FD329582-0AC7-4E57-AC39-29441BBBFB22}" srcOrd="3" destOrd="0" presId="urn:microsoft.com/office/officeart/2005/8/layout/cycle4"/>
    <dgm:cxn modelId="{EA70C30F-BA9C-4AFB-ADD8-F6F3C8CABF6A}" type="presParOf" srcId="{357F5F4A-7288-45D1-BC96-282C0F42615F}" destId="{DEF8FD22-4980-4B47-B19E-98440709FA64}" srcOrd="4" destOrd="0" presId="urn:microsoft.com/office/officeart/2005/8/layout/cycle4"/>
    <dgm:cxn modelId="{2A66D36B-F458-48A2-8261-8876B18AB910}" type="presParOf" srcId="{D38F2602-DA5C-4C7A-A71F-9F9880D85CBB}" destId="{4E2D606F-1867-4071-A744-DD1C36DA539E}" srcOrd="2" destOrd="0" presId="urn:microsoft.com/office/officeart/2005/8/layout/cycle4"/>
    <dgm:cxn modelId="{A167AAC4-0F04-4D62-950A-E108A7311CC5}" type="presParOf" srcId="{D38F2602-DA5C-4C7A-A71F-9F9880D85CBB}" destId="{04DFF2AE-0304-4F75-90D5-8EC670CE14BB}" srcOrd="3" destOrd="0" presId="urn:microsoft.com/office/officeart/2005/8/layout/cycle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4CF49-0D75-48DA-B871-60BFFA97CE2F}">
      <dsp:nvSpPr>
        <dsp:cNvPr id="0" name=""/>
        <dsp:cNvSpPr/>
      </dsp:nvSpPr>
      <dsp:spPr>
        <a:xfrm>
          <a:off x="4562466" y="2812097"/>
          <a:ext cx="2929977" cy="1323340"/>
        </a:xfrm>
        <a:prstGeom prst="roundRect">
          <a:avLst>
            <a:gd name="adj" fmla="val 10000"/>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b="1" kern="1200" dirty="0"/>
            <a:t>T</a:t>
          </a:r>
          <a:r>
            <a:rPr lang="en-GB" sz="1000" b="1" kern="1200" dirty="0"/>
            <a:t>HREATS</a:t>
          </a:r>
          <a:endParaRPr lang="fr-FR" sz="1400" kern="1200" dirty="0"/>
        </a:p>
        <a:p>
          <a:pPr marL="57150" lvl="1" indent="-57150" algn="l" defTabSz="400050" rtl="0">
            <a:lnSpc>
              <a:spcPct val="90000"/>
            </a:lnSpc>
            <a:spcBef>
              <a:spcPct val="0"/>
            </a:spcBef>
            <a:spcAft>
              <a:spcPct val="15000"/>
            </a:spcAft>
            <a:buChar char="•"/>
          </a:pPr>
          <a:r>
            <a:rPr lang="fr-FR" sz="900" kern="1200" dirty="0"/>
            <a:t>l’évolution  rapide dans  la course au Brevet</a:t>
          </a:r>
        </a:p>
        <a:p>
          <a:pPr marL="57150" lvl="1" indent="-57150" algn="l" defTabSz="400050" rtl="0">
            <a:lnSpc>
              <a:spcPct val="90000"/>
            </a:lnSpc>
            <a:spcBef>
              <a:spcPct val="0"/>
            </a:spcBef>
            <a:spcAft>
              <a:spcPct val="15000"/>
            </a:spcAft>
            <a:buChar char="•"/>
          </a:pPr>
          <a:r>
            <a:rPr lang="fr-FR" sz="900" kern="1200" dirty="0"/>
            <a:t>Fuite de compétences (transfert inverse de technologie) </a:t>
          </a:r>
        </a:p>
      </dsp:txBody>
      <dsp:txXfrm>
        <a:off x="5470528" y="3172001"/>
        <a:ext cx="1992846" cy="934367"/>
      </dsp:txXfrm>
    </dsp:sp>
    <dsp:sp modelId="{6B390642-1A27-4510-A7E5-3C5109917911}">
      <dsp:nvSpPr>
        <dsp:cNvPr id="0" name=""/>
        <dsp:cNvSpPr/>
      </dsp:nvSpPr>
      <dsp:spPr>
        <a:xfrm>
          <a:off x="434428" y="2812097"/>
          <a:ext cx="2956085" cy="1323340"/>
        </a:xfrm>
        <a:prstGeom prst="roundRect">
          <a:avLst>
            <a:gd name="adj" fmla="val 10000"/>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b="1" kern="1200" dirty="0"/>
            <a:t>O</a:t>
          </a:r>
          <a:r>
            <a:rPr lang="en-GB" sz="900" b="1" kern="1200" dirty="0"/>
            <a:t>PPORTUNITIES</a:t>
          </a:r>
          <a:endParaRPr lang="fr-FR" sz="900" kern="1200" dirty="0"/>
        </a:p>
        <a:p>
          <a:pPr marL="57150" lvl="1" indent="-57150" algn="l" defTabSz="400050">
            <a:lnSpc>
              <a:spcPct val="90000"/>
            </a:lnSpc>
            <a:spcBef>
              <a:spcPct val="0"/>
            </a:spcBef>
            <a:spcAft>
              <a:spcPct val="15000"/>
            </a:spcAft>
            <a:buChar char="•"/>
          </a:pPr>
          <a:r>
            <a:rPr lang="fr-FR" sz="900" kern="1200" dirty="0"/>
            <a:t>Tissue Industriel</a:t>
          </a:r>
        </a:p>
        <a:p>
          <a:pPr marL="57150" lvl="1" indent="-57150" algn="l" defTabSz="400050">
            <a:lnSpc>
              <a:spcPct val="90000"/>
            </a:lnSpc>
            <a:spcBef>
              <a:spcPct val="0"/>
            </a:spcBef>
            <a:spcAft>
              <a:spcPct val="15000"/>
            </a:spcAft>
            <a:buChar char="•"/>
            <a:tabLst/>
          </a:pPr>
          <a:r>
            <a:rPr lang="fr-FR" sz="900" kern="1200" dirty="0"/>
            <a:t>Coopérations National es et Internationales</a:t>
          </a:r>
        </a:p>
        <a:p>
          <a:pPr marL="57150" lvl="1" indent="-57150" algn="l" defTabSz="400050">
            <a:lnSpc>
              <a:spcPct val="90000"/>
            </a:lnSpc>
            <a:spcBef>
              <a:spcPct val="0"/>
            </a:spcBef>
            <a:spcAft>
              <a:spcPct val="15000"/>
            </a:spcAft>
            <a:buChar char="•"/>
            <a:tabLst/>
          </a:pPr>
          <a:r>
            <a:rPr lang="fr-FR" sz="900" kern="1200" dirty="0"/>
            <a:t>Demande </a:t>
          </a:r>
        </a:p>
      </dsp:txBody>
      <dsp:txXfrm>
        <a:off x="463497" y="3172001"/>
        <a:ext cx="2011121" cy="934367"/>
      </dsp:txXfrm>
    </dsp:sp>
    <dsp:sp modelId="{D2C58788-04A8-4CF0-AEE2-A03A68A4BBF4}">
      <dsp:nvSpPr>
        <dsp:cNvPr id="0" name=""/>
        <dsp:cNvSpPr/>
      </dsp:nvSpPr>
      <dsp:spPr>
        <a:xfrm>
          <a:off x="4581220" y="0"/>
          <a:ext cx="2872612" cy="1323340"/>
        </a:xfrm>
        <a:prstGeom prst="roundRect">
          <a:avLst>
            <a:gd name="adj" fmla="val 10000"/>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0" algn="l" defTabSz="400050">
            <a:lnSpc>
              <a:spcPct val="90000"/>
            </a:lnSpc>
            <a:spcBef>
              <a:spcPct val="0"/>
            </a:spcBef>
            <a:spcAft>
              <a:spcPct val="15000"/>
            </a:spcAft>
            <a:buChar char="•"/>
          </a:pPr>
          <a:endParaRPr lang="fr-FR" sz="900" kern="1200" dirty="0"/>
        </a:p>
        <a:p>
          <a:pPr marL="0" lvl="1" indent="0" algn="l" defTabSz="622300">
            <a:lnSpc>
              <a:spcPct val="90000"/>
            </a:lnSpc>
            <a:spcBef>
              <a:spcPct val="0"/>
            </a:spcBef>
            <a:spcAft>
              <a:spcPct val="15000"/>
            </a:spcAft>
            <a:buChar char="•"/>
          </a:pPr>
          <a:r>
            <a:rPr lang="en-GB" sz="1400" b="1" kern="1200" dirty="0"/>
            <a:t>W</a:t>
          </a:r>
          <a:r>
            <a:rPr lang="en-GB" sz="900" b="1" kern="1200" dirty="0"/>
            <a:t>EAKENESSES</a:t>
          </a:r>
          <a:endParaRPr lang="fr-FR" sz="900" kern="1200" dirty="0"/>
        </a:p>
        <a:p>
          <a:pPr marL="0" lvl="2" indent="0" algn="l" defTabSz="400050">
            <a:lnSpc>
              <a:spcPct val="90000"/>
            </a:lnSpc>
            <a:spcBef>
              <a:spcPct val="0"/>
            </a:spcBef>
            <a:spcAft>
              <a:spcPct val="15000"/>
            </a:spcAft>
            <a:buChar char="•"/>
          </a:pPr>
          <a:r>
            <a:rPr lang="fr-FR" sz="900" kern="1200" dirty="0"/>
            <a:t>Première expérience</a:t>
          </a:r>
        </a:p>
        <a:p>
          <a:pPr marL="0" lvl="2" indent="0" algn="l" defTabSz="400050">
            <a:lnSpc>
              <a:spcPct val="90000"/>
            </a:lnSpc>
            <a:spcBef>
              <a:spcPct val="0"/>
            </a:spcBef>
            <a:spcAft>
              <a:spcPct val="15000"/>
            </a:spcAft>
            <a:buChar char="•"/>
          </a:pPr>
          <a:r>
            <a:rPr lang="en-US" sz="900" kern="1200" dirty="0" err="1"/>
            <a:t>Coûts</a:t>
          </a:r>
          <a:r>
            <a:rPr lang="en-US" sz="900" kern="1200" dirty="0"/>
            <a:t> </a:t>
          </a:r>
          <a:r>
            <a:rPr lang="fr-FR" sz="900" kern="1200" dirty="0"/>
            <a:t>de transaction </a:t>
          </a:r>
        </a:p>
      </dsp:txBody>
      <dsp:txXfrm>
        <a:off x="5472072" y="29069"/>
        <a:ext cx="1952690" cy="934367"/>
      </dsp:txXfrm>
    </dsp:sp>
    <dsp:sp modelId="{059553AE-C8AF-4055-A4C6-7918A4189148}">
      <dsp:nvSpPr>
        <dsp:cNvPr id="0" name=""/>
        <dsp:cNvSpPr/>
      </dsp:nvSpPr>
      <dsp:spPr>
        <a:xfrm>
          <a:off x="446022" y="0"/>
          <a:ext cx="2932898" cy="1323340"/>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a:t>S</a:t>
          </a:r>
          <a:r>
            <a:rPr lang="en-GB" sz="900" b="1" kern="1200" dirty="0"/>
            <a:t>TRENGHTS</a:t>
          </a:r>
          <a:endParaRPr lang="fr-FR" sz="900" kern="1200" dirty="0"/>
        </a:p>
        <a:p>
          <a:pPr marL="114300" lvl="2" indent="-57150" algn="l" defTabSz="400050">
            <a:lnSpc>
              <a:spcPct val="90000"/>
            </a:lnSpc>
            <a:spcBef>
              <a:spcPct val="0"/>
            </a:spcBef>
            <a:spcAft>
              <a:spcPct val="15000"/>
            </a:spcAft>
            <a:buChar char="•"/>
          </a:pPr>
          <a:r>
            <a:rPr lang="fr-FR" sz="900" kern="1200" dirty="0"/>
            <a:t>Capital Physique</a:t>
          </a:r>
        </a:p>
        <a:p>
          <a:pPr marL="114300" lvl="2" indent="-57150" algn="l" defTabSz="400050">
            <a:lnSpc>
              <a:spcPct val="90000"/>
            </a:lnSpc>
            <a:spcBef>
              <a:spcPct val="0"/>
            </a:spcBef>
            <a:spcAft>
              <a:spcPct val="15000"/>
            </a:spcAft>
            <a:buChar char="•"/>
          </a:pPr>
          <a:r>
            <a:rPr lang="fr-FR" sz="900" kern="1200" dirty="0"/>
            <a:t>Capital Humaine</a:t>
          </a:r>
        </a:p>
        <a:p>
          <a:pPr marL="114300" lvl="2" indent="-57150" algn="l" defTabSz="400050">
            <a:lnSpc>
              <a:spcPct val="90000"/>
            </a:lnSpc>
            <a:spcBef>
              <a:spcPct val="0"/>
            </a:spcBef>
            <a:spcAft>
              <a:spcPct val="15000"/>
            </a:spcAft>
            <a:buChar char="•"/>
          </a:pPr>
          <a:r>
            <a:rPr lang="fr-FR" sz="900" kern="1200" dirty="0"/>
            <a:t>Liaison U-E</a:t>
          </a:r>
        </a:p>
        <a:p>
          <a:pPr marL="114300" lvl="2" indent="-57150" algn="l" defTabSz="400050">
            <a:lnSpc>
              <a:spcPct val="90000"/>
            </a:lnSpc>
            <a:spcBef>
              <a:spcPct val="0"/>
            </a:spcBef>
            <a:spcAft>
              <a:spcPct val="15000"/>
            </a:spcAft>
            <a:buChar char="•"/>
          </a:pPr>
          <a:r>
            <a:rPr lang="fr-FR" sz="900" kern="1200" dirty="0"/>
            <a:t>Formation : SATELIT et </a:t>
          </a:r>
          <a:r>
            <a:rPr lang="fr-FR" sz="900" kern="1200" dirty="0" err="1"/>
            <a:t>Instart</a:t>
          </a:r>
          <a:endParaRPr lang="fr-FR" sz="900" kern="1200" dirty="0"/>
        </a:p>
      </dsp:txBody>
      <dsp:txXfrm>
        <a:off x="475091" y="29069"/>
        <a:ext cx="1994890" cy="934367"/>
      </dsp:txXfrm>
    </dsp:sp>
    <dsp:sp modelId="{846B591D-18B8-4307-B03B-0DCBEEE31B6A}">
      <dsp:nvSpPr>
        <dsp:cNvPr id="0" name=""/>
        <dsp:cNvSpPr/>
      </dsp:nvSpPr>
      <dsp:spPr>
        <a:xfrm>
          <a:off x="2164000" y="235719"/>
          <a:ext cx="1790644" cy="1790644"/>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tx1"/>
              </a:solidFill>
            </a:rPr>
            <a:t>Environnement Interne </a:t>
          </a:r>
        </a:p>
      </dsp:txBody>
      <dsp:txXfrm>
        <a:off x="2688467" y="760186"/>
        <a:ext cx="1266177" cy="1266177"/>
      </dsp:txXfrm>
    </dsp:sp>
    <dsp:sp modelId="{61324F77-3E6E-4336-AFA9-315DCF78591E}">
      <dsp:nvSpPr>
        <dsp:cNvPr id="0" name=""/>
        <dsp:cNvSpPr/>
      </dsp:nvSpPr>
      <dsp:spPr>
        <a:xfrm rot="5400000">
          <a:off x="4037354" y="235719"/>
          <a:ext cx="1790644" cy="1790644"/>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tx1"/>
              </a:solidFill>
            </a:rPr>
            <a:t>Environnement Interne </a:t>
          </a:r>
        </a:p>
      </dsp:txBody>
      <dsp:txXfrm rot="-5400000">
        <a:off x="4037354" y="760186"/>
        <a:ext cx="1266177" cy="1266177"/>
      </dsp:txXfrm>
    </dsp:sp>
    <dsp:sp modelId="{EC6913B2-A517-42FB-9D56-3640D2936C45}">
      <dsp:nvSpPr>
        <dsp:cNvPr id="0" name=""/>
        <dsp:cNvSpPr/>
      </dsp:nvSpPr>
      <dsp:spPr>
        <a:xfrm rot="10800000">
          <a:off x="4037354" y="2109073"/>
          <a:ext cx="1790644" cy="1790644"/>
        </a:xfrm>
        <a:prstGeom prst="pieWedg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tx1"/>
              </a:solidFill>
            </a:rPr>
            <a:t>Environnement Externe </a:t>
          </a:r>
        </a:p>
      </dsp:txBody>
      <dsp:txXfrm rot="10800000">
        <a:off x="4037354" y="2109073"/>
        <a:ext cx="1266177" cy="1266177"/>
      </dsp:txXfrm>
    </dsp:sp>
    <dsp:sp modelId="{FD329582-0AC7-4E57-AC39-29441BBBFB22}">
      <dsp:nvSpPr>
        <dsp:cNvPr id="0" name=""/>
        <dsp:cNvSpPr/>
      </dsp:nvSpPr>
      <dsp:spPr>
        <a:xfrm rot="16200000">
          <a:off x="2164000" y="2109073"/>
          <a:ext cx="1790644" cy="1790644"/>
        </a:xfrm>
        <a:prstGeom prst="pieWedg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66725">
            <a:lnSpc>
              <a:spcPct val="90000"/>
            </a:lnSpc>
            <a:spcBef>
              <a:spcPct val="0"/>
            </a:spcBef>
            <a:spcAft>
              <a:spcPct val="35000"/>
            </a:spcAft>
            <a:buNone/>
          </a:pPr>
          <a:r>
            <a:rPr lang="fr-FR" sz="1050" kern="1200" dirty="0">
              <a:solidFill>
                <a:schemeClr val="tx1"/>
              </a:solidFill>
            </a:rPr>
            <a:t>Environnement Externe </a:t>
          </a:r>
        </a:p>
      </dsp:txBody>
      <dsp:txXfrm rot="5400000">
        <a:off x="2688467" y="2109073"/>
        <a:ext cx="1266177" cy="1266177"/>
      </dsp:txXfrm>
    </dsp:sp>
    <dsp:sp modelId="{4E2D606F-1867-4071-A744-DD1C36DA539E}">
      <dsp:nvSpPr>
        <dsp:cNvPr id="0" name=""/>
        <dsp:cNvSpPr/>
      </dsp:nvSpPr>
      <dsp:spPr>
        <a:xfrm>
          <a:off x="3686876" y="1695529"/>
          <a:ext cx="618247" cy="537606"/>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DFF2AE-0304-4F75-90D5-8EC670CE14BB}">
      <dsp:nvSpPr>
        <dsp:cNvPr id="0" name=""/>
        <dsp:cNvSpPr/>
      </dsp:nvSpPr>
      <dsp:spPr>
        <a:xfrm rot="10800000">
          <a:off x="3686876" y="1902301"/>
          <a:ext cx="618247" cy="537606"/>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0.07</cdr:x>
      <cdr:y>0.09628</cdr:y>
    </cdr:from>
    <cdr:to>
      <cdr:x>0.30484</cdr:x>
      <cdr:y>0.1723</cdr:y>
    </cdr:to>
    <cdr:sp macro="" textlink="">
      <cdr:nvSpPr>
        <cdr:cNvPr id="2" name="ZoneTexte 1"/>
        <cdr:cNvSpPr txBox="1"/>
      </cdr:nvSpPr>
      <cdr:spPr>
        <a:xfrm xmlns:a="http://schemas.openxmlformats.org/drawingml/2006/main">
          <a:off x="545977" y="484211"/>
          <a:ext cx="1831690" cy="3823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600" b="1" dirty="0"/>
            <a:t>% de OUI</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526799-9636-4DAC-9CCC-BF7C3DE23EFB}" type="datetimeFigureOut">
              <a:rPr lang="fr-FR" smtClean="0"/>
              <a:pPr/>
              <a:t>15/07/2019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0A993F-FB46-4312-8A03-35B6A220DC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r>
              <a:rPr lang="fr-FR" sz="1200" dirty="0">
                <a:latin typeface="Times New Roman" pitchFamily="18" charset="0"/>
                <a:cs typeface="Times New Roman" pitchFamily="18" charset="0"/>
              </a:rPr>
              <a:t>	Le transfert de connaissances entre l'université et l'industrie est très important pour les deux parties. Toutefois, plusieurs problèmes de gestion dissuadent le processus, à savoir la rigidité de la procédure, l'absence de protocoles décisionnels et la mise en œuvre incohérente de la politique existante 1. Le rôle des bureaux de transfert de connaissances universitaires (</a:t>
            </a:r>
            <a:r>
              <a:rPr lang="fr-FR" sz="1200" dirty="0" err="1">
                <a:latin typeface="Times New Roman" pitchFamily="18" charset="0"/>
                <a:cs typeface="Times New Roman" pitchFamily="18" charset="0"/>
              </a:rPr>
              <a:t>BuTT</a:t>
            </a:r>
            <a:r>
              <a:rPr lang="fr-FR" sz="1200" dirty="0">
                <a:latin typeface="Times New Roman" pitchFamily="18" charset="0"/>
                <a:cs typeface="Times New Roman" pitchFamily="18" charset="0"/>
              </a:rPr>
              <a:t>), qui dans certaines publications est référencé sous le </a:t>
            </a:r>
            <a:r>
              <a:rPr lang="fr-FR" sz="1200" b="1" i="1" dirty="0" err="1">
                <a:latin typeface="Times New Roman" pitchFamily="18" charset="0"/>
                <a:cs typeface="Times New Roman" pitchFamily="18" charset="0"/>
              </a:rPr>
              <a:t>University</a:t>
            </a:r>
            <a:r>
              <a:rPr lang="fr-FR" sz="1200" b="1" i="1" dirty="0">
                <a:latin typeface="Times New Roman" pitchFamily="18" charset="0"/>
                <a:cs typeface="Times New Roman" pitchFamily="18" charset="0"/>
              </a:rPr>
              <a:t> </a:t>
            </a:r>
            <a:r>
              <a:rPr lang="fr-FR" sz="1200" b="1" i="1" dirty="0" err="1">
                <a:latin typeface="Times New Roman" pitchFamily="18" charset="0"/>
                <a:cs typeface="Times New Roman" pitchFamily="18" charset="0"/>
              </a:rPr>
              <a:t>Knowledge</a:t>
            </a:r>
            <a:r>
              <a:rPr lang="fr-FR" sz="1200" b="1" i="1" dirty="0">
                <a:latin typeface="Times New Roman" pitchFamily="18" charset="0"/>
                <a:cs typeface="Times New Roman" pitchFamily="18" charset="0"/>
              </a:rPr>
              <a:t> Transfer Offices (</a:t>
            </a:r>
            <a:r>
              <a:rPr lang="fr-FR" sz="1200" b="1" i="1" dirty="0" err="1">
                <a:latin typeface="Times New Roman" pitchFamily="18" charset="0"/>
                <a:cs typeface="Times New Roman" pitchFamily="18" charset="0"/>
              </a:rPr>
              <a:t>KTOs</a:t>
            </a:r>
            <a:r>
              <a:rPr lang="fr-FR" sz="1200" b="1" i="1" dirty="0">
                <a:latin typeface="Times New Roman" pitchFamily="18" charset="0"/>
                <a:cs typeface="Times New Roman" pitchFamily="18" charset="0"/>
              </a:rPr>
              <a:t>) </a:t>
            </a:r>
            <a:r>
              <a:rPr lang="fr-FR" sz="1200" dirty="0">
                <a:latin typeface="Times New Roman" pitchFamily="18" charset="0"/>
                <a:cs typeface="Times New Roman" pitchFamily="18" charset="0"/>
              </a:rPr>
              <a:t>est  d'aider et de faciliter ce processus. </a:t>
            </a:r>
          </a:p>
          <a:p>
            <a:endParaRPr lang="fr-FR" sz="1200" dirty="0">
              <a:latin typeface="Times New Roman" pitchFamily="18" charset="0"/>
              <a:cs typeface="Times New Roman"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où elles peuvent être développées en produits de services qui profitent à la société et génèrent des avantages économiques pour les partenaires, les universités, le personnel et les étudiants.</a:t>
            </a:r>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La mission centrale de </a:t>
            </a:r>
            <a:r>
              <a:rPr lang="fr-FR" dirty="0" err="1"/>
              <a:t>BuTT</a:t>
            </a:r>
            <a:r>
              <a:rPr lang="fr-FR" dirty="0"/>
              <a:t> est d'accroître les chances que les découvertes universitaires et les résultats de la recherche soient transformés en produits et services utiles afin que le public en profite 4. Le KTO devrait viser à:</a:t>
            </a:r>
          </a:p>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La mission centrale de </a:t>
            </a:r>
            <a:r>
              <a:rPr lang="fr-FR" dirty="0" err="1"/>
              <a:t>BuTT</a:t>
            </a:r>
            <a:r>
              <a:rPr lang="fr-FR" dirty="0"/>
              <a:t> est d'accroître les chances que les découvertes universitaires et les résultats de la recherche soient transformés en produits et services utiles afin que le public en profite 4. Le KTO devrait viser à:</a:t>
            </a:r>
          </a:p>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18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A0A993F-FB46-4312-8A03-35B6A220DC49}"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FE46A631-5FB4-48F3-BD47-EF7763131C39}" type="datetime1">
              <a:rPr lang="fr-FR" smtClean="0"/>
              <a:pPr/>
              <a:t>15/07/2019</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F03102A0-ED75-4B5B-A5F8-281EFC4BC54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1E673FA-C597-4DCD-A059-58E4EECD7E4C}" type="datetime1">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102A0-ED75-4B5B-A5F8-281EFC4BC5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A319C3-B0F2-46FC-88C2-931FCC55849D}" type="datetime1">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3102A0-ED75-4B5B-A5F8-281EFC4BC5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1AAD8F33-BCC8-4E07-A790-17C53C7EB1FB}" type="datetime1">
              <a:rPr lang="fr-FR" smtClean="0"/>
              <a:pPr/>
              <a:t>15/07/2019</a:t>
            </a:fld>
            <a:endParaRPr lang="fr-FR"/>
          </a:p>
        </p:txBody>
      </p:sp>
      <p:sp>
        <p:nvSpPr>
          <p:cNvPr id="9" name="Espace réservé du numéro de diapositive 8"/>
          <p:cNvSpPr>
            <a:spLocks noGrp="1"/>
          </p:cNvSpPr>
          <p:nvPr>
            <p:ph type="sldNum" sz="quarter" idx="15"/>
          </p:nvPr>
        </p:nvSpPr>
        <p:spPr/>
        <p:txBody>
          <a:bodyPr rtlCol="0"/>
          <a:lstStyle/>
          <a:p>
            <a:fld id="{F03102A0-ED75-4B5B-A5F8-281EFC4BC54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40741E3E-C531-49F0-9860-9B53CD2E4EB4}" type="datetime1">
              <a:rPr lang="fr-FR" smtClean="0"/>
              <a:pPr/>
              <a:t>15/07/2019</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F03102A0-ED75-4B5B-A5F8-281EFC4BC54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EB6C91F9-39F6-4978-9512-8533D6E33C15}" type="datetime1">
              <a:rPr lang="fr-FR" smtClean="0"/>
              <a:pPr/>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3102A0-ED75-4B5B-A5F8-281EFC4BC54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0F986D3A-3232-4F29-B511-2B7A87482A30}" type="datetime1">
              <a:rPr lang="fr-FR" smtClean="0"/>
              <a:pPr/>
              <a:t>15/07/2019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3102A0-ED75-4B5B-A5F8-281EFC4BC54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5A0934B-C06C-4542-AC81-ABBF481742C9}" type="datetime1">
              <a:rPr lang="fr-FR" smtClean="0"/>
              <a:pPr/>
              <a:t>15/07/2019</a:t>
            </a:fld>
            <a:endParaRPr lang="fr-FR"/>
          </a:p>
        </p:txBody>
      </p:sp>
      <p:sp>
        <p:nvSpPr>
          <p:cNvPr id="7" name="Espace réservé du numéro de diapositive 6"/>
          <p:cNvSpPr>
            <a:spLocks noGrp="1"/>
          </p:cNvSpPr>
          <p:nvPr>
            <p:ph type="sldNum" sz="quarter" idx="11"/>
          </p:nvPr>
        </p:nvSpPr>
        <p:spPr/>
        <p:txBody>
          <a:bodyPr rtlCol="0"/>
          <a:lstStyle/>
          <a:p>
            <a:fld id="{F03102A0-ED75-4B5B-A5F8-281EFC4BC54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AE22E0-8D55-4CA7-8C4F-C01BF19A4FE6}" type="datetime1">
              <a:rPr lang="fr-FR" smtClean="0"/>
              <a:pPr/>
              <a:t>15/07/2019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3102A0-ED75-4B5B-A5F8-281EFC4BC5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186A7629-D1EE-40F2-B5B3-DBC5968DD1D9}" type="datetime1">
              <a:rPr lang="fr-FR" smtClean="0"/>
              <a:pPr/>
              <a:t>15/07/2019</a:t>
            </a:fld>
            <a:endParaRPr lang="fr-FR"/>
          </a:p>
        </p:txBody>
      </p:sp>
      <p:sp>
        <p:nvSpPr>
          <p:cNvPr id="22" name="Espace réservé du numéro de diapositive 21"/>
          <p:cNvSpPr>
            <a:spLocks noGrp="1"/>
          </p:cNvSpPr>
          <p:nvPr>
            <p:ph type="sldNum" sz="quarter" idx="15"/>
          </p:nvPr>
        </p:nvSpPr>
        <p:spPr/>
        <p:txBody>
          <a:bodyPr rtlCol="0"/>
          <a:lstStyle/>
          <a:p>
            <a:fld id="{F03102A0-ED75-4B5B-A5F8-281EFC4BC54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7EBEBCF-1196-40FF-8FC8-F7EFFCE17B7C}" type="datetime1">
              <a:rPr lang="fr-FR" smtClean="0"/>
              <a:pPr/>
              <a:t>15/07/2019</a:t>
            </a:fld>
            <a:endParaRPr lang="fr-FR"/>
          </a:p>
        </p:txBody>
      </p:sp>
      <p:sp>
        <p:nvSpPr>
          <p:cNvPr id="18" name="Espace réservé du numéro de diapositive 17"/>
          <p:cNvSpPr>
            <a:spLocks noGrp="1"/>
          </p:cNvSpPr>
          <p:nvPr>
            <p:ph type="sldNum" sz="quarter" idx="11"/>
          </p:nvPr>
        </p:nvSpPr>
        <p:spPr/>
        <p:txBody>
          <a:bodyPr rtlCol="0"/>
          <a:lstStyle/>
          <a:p>
            <a:fld id="{F03102A0-ED75-4B5B-A5F8-281EFC4BC54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4B6286-E303-46A7-9FB8-D6EC696B656C}" type="datetime1">
              <a:rPr lang="fr-FR" smtClean="0"/>
              <a:pPr/>
              <a:t>15/07/2019</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03102A0-ED75-4B5B-A5F8-281EFC4BC5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jpeg"/><Relationship Id="rId7" Type="http://schemas.openxmlformats.org/officeDocument/2006/relationships/diagramLayout" Target="../diagrams/layout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5.emf"/><Relationship Id="rId10" Type="http://schemas.microsoft.com/office/2007/relationships/diagramDrawing" Target="../diagrams/drawing1.xml"/><Relationship Id="rId4" Type="http://schemas.openxmlformats.org/officeDocument/2006/relationships/image" Target="../media/image4.jpeg"/><Relationship Id="rId9" Type="http://schemas.openxmlformats.org/officeDocument/2006/relationships/diagramColors" Target="../diagrams/colors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5.emf"/><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5.emf"/><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5.emf"/><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image" Target="../media/image5.emf"/><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emf"/><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 Id="rId14"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5918"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3768"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ZoneTexte 5"/>
          <p:cNvSpPr txBox="1"/>
          <p:nvPr/>
        </p:nvSpPr>
        <p:spPr>
          <a:xfrm>
            <a:off x="1643042" y="1214422"/>
            <a:ext cx="7369000" cy="2308324"/>
          </a:xfrm>
          <a:prstGeom prst="rect">
            <a:avLst/>
          </a:prstGeom>
          <a:noFill/>
        </p:spPr>
        <p:txBody>
          <a:bodyPr wrap="square" rtlCol="0">
            <a:spAutoFit/>
          </a:bodyPr>
          <a:lstStyle/>
          <a:p>
            <a:pPr algn="ctr">
              <a:lnSpc>
                <a:spcPct val="150000"/>
              </a:lnSpc>
            </a:pPr>
            <a:r>
              <a:rPr lang="fr-FR" sz="3200" b="1" dirty="0">
                <a:solidFill>
                  <a:srgbClr val="0070C0"/>
                </a:solidFill>
              </a:rPr>
              <a:t>Présentation du Bureau  du Transfert Technologique « </a:t>
            </a:r>
            <a:r>
              <a:rPr lang="fr-FR" sz="3200" b="1" dirty="0" err="1">
                <a:solidFill>
                  <a:srgbClr val="0070C0"/>
                </a:solidFill>
              </a:rPr>
              <a:t>BuTT</a:t>
            </a:r>
            <a:r>
              <a:rPr lang="fr-FR" sz="3200" b="1" dirty="0">
                <a:solidFill>
                  <a:srgbClr val="0070C0"/>
                </a:solidFill>
              </a:rPr>
              <a:t> » de l’université de Bejaia</a:t>
            </a:r>
          </a:p>
        </p:txBody>
      </p:sp>
      <p:pic>
        <p:nvPicPr>
          <p:cNvPr id="1026" name="Image 1" descr="Logo université new "/>
          <p:cNvPicPr>
            <a:picLocks noChangeAspect="1" noChangeArrowheads="1"/>
          </p:cNvPicPr>
          <p:nvPr/>
        </p:nvPicPr>
        <p:blipFill>
          <a:blip r:embed="rId4"/>
          <a:srcRect/>
          <a:stretch>
            <a:fillRect/>
          </a:stretch>
        </p:blipFill>
        <p:spPr bwMode="auto">
          <a:xfrm>
            <a:off x="4572000" y="6072182"/>
            <a:ext cx="1724025" cy="590550"/>
          </a:xfrm>
          <a:prstGeom prst="rect">
            <a:avLst/>
          </a:prstGeom>
          <a:noFill/>
          <a:ln w="9525">
            <a:noFill/>
            <a:miter lim="800000"/>
            <a:headEnd/>
            <a:tailEnd/>
          </a:ln>
        </p:spPr>
      </p:pic>
      <p:sp>
        <p:nvSpPr>
          <p:cNvPr id="9" name="Espace réservé du numéro de diapositive 8"/>
          <p:cNvSpPr>
            <a:spLocks noGrp="1"/>
          </p:cNvSpPr>
          <p:nvPr>
            <p:ph type="sldNum" sz="quarter" idx="12"/>
          </p:nvPr>
        </p:nvSpPr>
        <p:spPr/>
        <p:txBody>
          <a:bodyPr/>
          <a:lstStyle/>
          <a:p>
            <a:fld id="{F03102A0-ED75-4B5B-A5F8-281EFC4BC549}" type="slidenum">
              <a:rPr lang="fr-FR" smtClean="0"/>
              <a:pPr/>
              <a:t>1</a:t>
            </a:fld>
            <a:endParaRPr lang="fr-FR"/>
          </a:p>
        </p:txBody>
      </p:sp>
      <p:sp>
        <p:nvSpPr>
          <p:cNvPr id="8" name="ZoneTexte 7"/>
          <p:cNvSpPr txBox="1"/>
          <p:nvPr/>
        </p:nvSpPr>
        <p:spPr>
          <a:xfrm>
            <a:off x="1785918" y="4214794"/>
            <a:ext cx="7215238" cy="1683153"/>
          </a:xfrm>
          <a:prstGeom prst="rect">
            <a:avLst/>
          </a:prstGeom>
          <a:noFill/>
        </p:spPr>
        <p:txBody>
          <a:bodyPr wrap="square" rtlCol="0">
            <a:spAutoFit/>
          </a:bodyPr>
          <a:lstStyle/>
          <a:p>
            <a:pPr algn="ctr">
              <a:lnSpc>
                <a:spcPct val="150000"/>
              </a:lnSpc>
            </a:pPr>
            <a:r>
              <a:rPr lang="fr-FR" sz="2400" b="1">
                <a:solidFill>
                  <a:srgbClr val="7030A0"/>
                </a:solidFill>
              </a:rPr>
              <a:t>Présentée </a:t>
            </a:r>
            <a:r>
              <a:rPr lang="fr-FR" sz="2400" b="1" dirty="0">
                <a:solidFill>
                  <a:srgbClr val="7030A0"/>
                </a:solidFill>
              </a:rPr>
              <a:t>par:</a:t>
            </a:r>
          </a:p>
          <a:p>
            <a:pPr algn="ctr">
              <a:lnSpc>
                <a:spcPct val="150000"/>
              </a:lnSpc>
            </a:pPr>
            <a:r>
              <a:rPr lang="fr-FR" sz="2400" b="1" dirty="0">
                <a:solidFill>
                  <a:srgbClr val="7030A0"/>
                </a:solidFill>
              </a:rPr>
              <a:t>Pr </a:t>
            </a:r>
            <a:r>
              <a:rPr lang="fr-FR" sz="2400" b="1" dirty="0" err="1">
                <a:solidFill>
                  <a:srgbClr val="7030A0"/>
                </a:solidFill>
              </a:rPr>
              <a:t>Kassa</a:t>
            </a:r>
            <a:r>
              <a:rPr lang="fr-FR" sz="2400" b="1" dirty="0">
                <a:solidFill>
                  <a:srgbClr val="7030A0"/>
                </a:solidFill>
              </a:rPr>
              <a:t> IDJDARENE</a:t>
            </a:r>
          </a:p>
          <a:p>
            <a:pPr algn="ctr">
              <a:lnSpc>
                <a:spcPct val="150000"/>
              </a:lnSpc>
            </a:pPr>
            <a:r>
              <a:rPr lang="fr-FR" sz="2400" b="1" dirty="0">
                <a:solidFill>
                  <a:srgbClr val="7030A0"/>
                </a:solidFill>
              </a:rPr>
              <a:t>M. Mohand </a:t>
            </a:r>
            <a:r>
              <a:rPr lang="fr-FR" sz="2400" b="1" dirty="0" err="1">
                <a:solidFill>
                  <a:srgbClr val="7030A0"/>
                </a:solidFill>
              </a:rPr>
              <a:t>Oudir</a:t>
            </a:r>
            <a:r>
              <a:rPr lang="fr-FR" sz="2400" b="1" dirty="0">
                <a:solidFill>
                  <a:srgbClr val="7030A0"/>
                </a:solidFill>
              </a:rPr>
              <a:t> SOUMAN</a:t>
            </a:r>
          </a:p>
        </p:txBody>
      </p:sp>
      <p:pic>
        <p:nvPicPr>
          <p:cNvPr id="2"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10</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11" name="Ellipse 10"/>
          <p:cNvSpPr/>
          <p:nvPr/>
        </p:nvSpPr>
        <p:spPr>
          <a:xfrm>
            <a:off x="285720" y="2643182"/>
            <a:ext cx="11430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latin typeface="Times New Roman" pitchFamily="18" charset="0"/>
                <a:cs typeface="Times New Roman" pitchFamily="18" charset="0"/>
              </a:rPr>
              <a:t>BuTT</a:t>
            </a:r>
            <a:endParaRPr lang="fr-FR" b="1" dirty="0">
              <a:solidFill>
                <a:schemeClr val="tx1"/>
              </a:solidFill>
              <a:latin typeface="Times New Roman" pitchFamily="18" charset="0"/>
              <a:cs typeface="Times New Roman" pitchFamily="18" charset="0"/>
            </a:endParaRPr>
          </a:p>
        </p:txBody>
      </p:sp>
      <p:sp>
        <p:nvSpPr>
          <p:cNvPr id="19" name="ZoneTexte 18"/>
          <p:cNvSpPr txBox="1"/>
          <p:nvPr/>
        </p:nvSpPr>
        <p:spPr>
          <a:xfrm>
            <a:off x="357158" y="1928802"/>
            <a:ext cx="3643338"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3.1. Capital Humaine </a:t>
            </a:r>
          </a:p>
        </p:txBody>
      </p:sp>
      <p:cxnSp>
        <p:nvCxnSpPr>
          <p:cNvPr id="21" name="Connecteur droit 20"/>
          <p:cNvCxnSpPr/>
          <p:nvPr/>
        </p:nvCxnSpPr>
        <p:spPr>
          <a:xfrm rot="5400000">
            <a:off x="607985" y="3679033"/>
            <a:ext cx="2070908" cy="794"/>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857356" y="2714620"/>
            <a:ext cx="6572296" cy="646331"/>
          </a:xfrm>
          <a:prstGeom prst="rect">
            <a:avLst/>
          </a:prstGeom>
          <a:noFill/>
        </p:spPr>
        <p:txBody>
          <a:bodyPr wrap="square" rtlCol="0">
            <a:spAutoFit/>
          </a:bodyPr>
          <a:lstStyle/>
          <a:p>
            <a:r>
              <a:rPr lang="fr-FR" dirty="0">
                <a:latin typeface="Times New Roman" pitchFamily="18" charset="0"/>
                <a:cs typeface="Times New Roman" pitchFamily="18" charset="0"/>
              </a:rPr>
              <a:t>Directeur (scientifique possédant uns vaste expérience dans les affaires) </a:t>
            </a:r>
          </a:p>
        </p:txBody>
      </p:sp>
      <p:sp>
        <p:nvSpPr>
          <p:cNvPr id="23" name="ZoneTexte 22"/>
          <p:cNvSpPr txBox="1"/>
          <p:nvPr/>
        </p:nvSpPr>
        <p:spPr>
          <a:xfrm>
            <a:off x="1857356" y="3416858"/>
            <a:ext cx="4143404" cy="369332"/>
          </a:xfrm>
          <a:prstGeom prst="rect">
            <a:avLst/>
          </a:prstGeom>
          <a:noFill/>
        </p:spPr>
        <p:txBody>
          <a:bodyPr wrap="square" rtlCol="0">
            <a:spAutoFit/>
          </a:bodyPr>
          <a:lstStyle/>
          <a:p>
            <a:r>
              <a:rPr lang="fr-FR" dirty="0"/>
              <a:t>Assistants administratifs</a:t>
            </a:r>
          </a:p>
        </p:txBody>
      </p:sp>
      <p:sp>
        <p:nvSpPr>
          <p:cNvPr id="24" name="ZoneTexte 23"/>
          <p:cNvSpPr txBox="1"/>
          <p:nvPr/>
        </p:nvSpPr>
        <p:spPr>
          <a:xfrm>
            <a:off x="1857356" y="3845486"/>
            <a:ext cx="4143404" cy="369332"/>
          </a:xfrm>
          <a:prstGeom prst="rect">
            <a:avLst/>
          </a:prstGeom>
          <a:noFill/>
        </p:spPr>
        <p:txBody>
          <a:bodyPr wrap="square" rtlCol="0">
            <a:spAutoFit/>
          </a:bodyPr>
          <a:lstStyle/>
          <a:p>
            <a:r>
              <a:rPr lang="fr-FR" dirty="0"/>
              <a:t>Spécialistes des licences</a:t>
            </a:r>
          </a:p>
        </p:txBody>
      </p:sp>
      <p:sp>
        <p:nvSpPr>
          <p:cNvPr id="25" name="ZoneTexte 24"/>
          <p:cNvSpPr txBox="1"/>
          <p:nvPr/>
        </p:nvSpPr>
        <p:spPr>
          <a:xfrm>
            <a:off x="1857356" y="4345552"/>
            <a:ext cx="4143404" cy="369332"/>
          </a:xfrm>
          <a:prstGeom prst="rect">
            <a:avLst/>
          </a:prstGeom>
          <a:noFill/>
        </p:spPr>
        <p:txBody>
          <a:bodyPr wrap="square" rtlCol="0">
            <a:spAutoFit/>
          </a:bodyPr>
          <a:lstStyle/>
          <a:p>
            <a:r>
              <a:rPr lang="fr-FR" dirty="0"/>
              <a:t>Avocat interne ou externe</a:t>
            </a:r>
          </a:p>
        </p:txBody>
      </p:sp>
      <p:cxnSp>
        <p:nvCxnSpPr>
          <p:cNvPr id="28" name="Connecteur droit 27"/>
          <p:cNvCxnSpPr>
            <a:stCxn id="11" idx="4"/>
          </p:cNvCxnSpPr>
          <p:nvPr/>
        </p:nvCxnSpPr>
        <p:spPr>
          <a:xfrm rot="5400000">
            <a:off x="-41982" y="4458376"/>
            <a:ext cx="18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a:off x="857224" y="5356238"/>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Parenthèse ouvrante 31"/>
          <p:cNvSpPr/>
          <p:nvPr/>
        </p:nvSpPr>
        <p:spPr>
          <a:xfrm>
            <a:off x="2285984" y="4943492"/>
            <a:ext cx="214314" cy="9144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3" name="ZoneTexte 32"/>
          <p:cNvSpPr txBox="1"/>
          <p:nvPr/>
        </p:nvSpPr>
        <p:spPr>
          <a:xfrm>
            <a:off x="2357422" y="4999700"/>
            <a:ext cx="5929354" cy="786754"/>
          </a:xfrm>
          <a:prstGeom prst="rect">
            <a:avLst/>
          </a:prstGeom>
          <a:noFill/>
        </p:spPr>
        <p:txBody>
          <a:bodyPr wrap="square" rtlCol="0">
            <a:spAutoFit/>
          </a:bodyPr>
          <a:lstStyle/>
          <a:p>
            <a:pPr>
              <a:lnSpc>
                <a:spcPct val="150000"/>
              </a:lnSpc>
            </a:pPr>
            <a:r>
              <a:rPr lang="fr-FR" sz="1600" dirty="0">
                <a:latin typeface="Times New Roman" pitchFamily="18" charset="0"/>
                <a:cs typeface="Times New Roman" pitchFamily="18" charset="0"/>
              </a:rPr>
              <a:t>Conseil de Brevets (selon l’invention); conseil Juridique; Spécialistes en Marketing et en Conception; Spécialistes en base de données.</a:t>
            </a:r>
          </a:p>
        </p:txBody>
      </p:sp>
      <p:sp>
        <p:nvSpPr>
          <p:cNvPr id="20" name="ZoneTexte 19"/>
          <p:cNvSpPr txBox="1"/>
          <p:nvPr/>
        </p:nvSpPr>
        <p:spPr>
          <a:xfrm rot="20383342">
            <a:off x="106871" y="5040549"/>
            <a:ext cx="1714512" cy="523220"/>
          </a:xfrm>
          <a:prstGeom prst="rect">
            <a:avLst/>
          </a:prstGeom>
          <a:noFill/>
        </p:spPr>
        <p:txBody>
          <a:bodyPr wrap="square" rtlCol="0">
            <a:spAutoFit/>
          </a:bodyPr>
          <a:lstStyle/>
          <a:p>
            <a:pPr algn="ctr"/>
            <a:r>
              <a:rPr lang="fr-FR" sz="1400" b="1" dirty="0"/>
              <a:t>Meilleur gestion du </a:t>
            </a:r>
            <a:r>
              <a:rPr lang="fr-FR" sz="1400" b="1" dirty="0" err="1"/>
              <a:t>quotédien</a:t>
            </a:r>
            <a:endParaRPr lang="fr-FR" sz="1400" b="1" dirty="0"/>
          </a:p>
        </p:txBody>
      </p:sp>
      <p:sp>
        <p:nvSpPr>
          <p:cNvPr id="26" name="Rectangle 25"/>
          <p:cNvSpPr/>
          <p:nvPr/>
        </p:nvSpPr>
        <p:spPr>
          <a:xfrm>
            <a:off x="42204" y="1212163"/>
            <a:ext cx="8715404" cy="523220"/>
          </a:xfrm>
          <a:prstGeom prst="rect">
            <a:avLst/>
          </a:prstGeom>
        </p:spPr>
        <p:txBody>
          <a:bodyPr wrap="square">
            <a:spAutoFit/>
          </a:bodyPr>
          <a:lstStyle/>
          <a:p>
            <a:pPr algn="ctr"/>
            <a:r>
              <a:rPr lang="fr-FR" sz="2800" b="1" dirty="0">
                <a:solidFill>
                  <a:srgbClr val="0070C0"/>
                </a:solidFill>
                <a:latin typeface="Times New Roman" pitchFamily="18" charset="0"/>
                <a:cs typeface="Times New Roman" pitchFamily="18" charset="0"/>
              </a:rPr>
              <a:t>3. Ressources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11</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56272" y="1200354"/>
            <a:ext cx="8715404" cy="523220"/>
          </a:xfrm>
          <a:prstGeom prst="rect">
            <a:avLst/>
          </a:prstGeom>
        </p:spPr>
        <p:txBody>
          <a:bodyPr wrap="square">
            <a:spAutoFit/>
          </a:bodyPr>
          <a:lstStyle/>
          <a:p>
            <a:pPr algn="ctr"/>
            <a:r>
              <a:rPr lang="fr-FR" sz="2800" b="1" dirty="0">
                <a:solidFill>
                  <a:srgbClr val="0070C0"/>
                </a:solidFill>
                <a:latin typeface="Times New Roman" pitchFamily="18" charset="0"/>
                <a:cs typeface="Times New Roman" pitchFamily="18" charset="0"/>
              </a:rPr>
              <a:t>4. Services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cxnSp>
        <p:nvCxnSpPr>
          <p:cNvPr id="10" name="Connecteur droit 9"/>
          <p:cNvCxnSpPr/>
          <p:nvPr/>
        </p:nvCxnSpPr>
        <p:spPr>
          <a:xfrm rot="5400000">
            <a:off x="-285784" y="3857628"/>
            <a:ext cx="3286148" cy="1588"/>
          </a:xfrm>
          <a:prstGeom prst="line">
            <a:avLst/>
          </a:prstGeom>
        </p:spPr>
        <p:style>
          <a:lnRef idx="3">
            <a:schemeClr val="accent1"/>
          </a:lnRef>
          <a:fillRef idx="0">
            <a:schemeClr val="accent1"/>
          </a:fillRef>
          <a:effectRef idx="2">
            <a:schemeClr val="accent1"/>
          </a:effectRef>
          <a:fontRef idx="minor">
            <a:schemeClr val="tx1"/>
          </a:fontRef>
        </p:style>
      </p:cxnSp>
      <p:sp>
        <p:nvSpPr>
          <p:cNvPr id="12" name="ZoneTexte 11"/>
          <p:cNvSpPr txBox="1"/>
          <p:nvPr/>
        </p:nvSpPr>
        <p:spPr>
          <a:xfrm>
            <a:off x="1571604" y="2428868"/>
            <a:ext cx="6572296" cy="646331"/>
          </a:xfrm>
          <a:prstGeom prst="rect">
            <a:avLst/>
          </a:prstGeom>
          <a:noFill/>
        </p:spPr>
        <p:txBody>
          <a:bodyPr wrap="square" rtlCol="0">
            <a:spAutoFit/>
          </a:bodyPr>
          <a:lstStyle/>
          <a:p>
            <a:r>
              <a:rPr lang="fr-FR" dirty="0"/>
              <a:t>Services d’identification d’un conseil de Brevets ayant l’expertise nécessaires </a:t>
            </a:r>
          </a:p>
        </p:txBody>
      </p:sp>
      <p:sp>
        <p:nvSpPr>
          <p:cNvPr id="13" name="ZoneTexte 12"/>
          <p:cNvSpPr txBox="1"/>
          <p:nvPr/>
        </p:nvSpPr>
        <p:spPr>
          <a:xfrm>
            <a:off x="1571604" y="3416858"/>
            <a:ext cx="6572296" cy="369332"/>
          </a:xfrm>
          <a:prstGeom prst="rect">
            <a:avLst/>
          </a:prstGeom>
          <a:noFill/>
        </p:spPr>
        <p:txBody>
          <a:bodyPr wrap="square" rtlCol="0">
            <a:spAutoFit/>
          </a:bodyPr>
          <a:lstStyle/>
          <a:p>
            <a:r>
              <a:rPr lang="fr-FR" dirty="0"/>
              <a:t>Service de Contact et de négociation </a:t>
            </a:r>
          </a:p>
        </p:txBody>
      </p:sp>
      <p:sp>
        <p:nvSpPr>
          <p:cNvPr id="14" name="ZoneTexte 13"/>
          <p:cNvSpPr txBox="1"/>
          <p:nvPr/>
        </p:nvSpPr>
        <p:spPr>
          <a:xfrm>
            <a:off x="1571604" y="5059932"/>
            <a:ext cx="6572296" cy="369332"/>
          </a:xfrm>
          <a:prstGeom prst="rect">
            <a:avLst/>
          </a:prstGeom>
          <a:noFill/>
        </p:spPr>
        <p:txBody>
          <a:bodyPr wrap="square" rtlCol="0">
            <a:spAutoFit/>
          </a:bodyPr>
          <a:lstStyle/>
          <a:p>
            <a:r>
              <a:rPr lang="fr-FR" dirty="0"/>
              <a:t>Service de conférences et de séminaires. </a:t>
            </a:r>
          </a:p>
        </p:txBody>
      </p:sp>
      <p:sp>
        <p:nvSpPr>
          <p:cNvPr id="15" name="ZoneTexte 14"/>
          <p:cNvSpPr txBox="1"/>
          <p:nvPr/>
        </p:nvSpPr>
        <p:spPr>
          <a:xfrm>
            <a:off x="1571604" y="4139991"/>
            <a:ext cx="6572296" cy="646331"/>
          </a:xfrm>
          <a:prstGeom prst="rect">
            <a:avLst/>
          </a:prstGeom>
          <a:noFill/>
        </p:spPr>
        <p:txBody>
          <a:bodyPr wrap="square" rtlCol="0">
            <a:spAutoFit/>
          </a:bodyPr>
          <a:lstStyle/>
          <a:p>
            <a:r>
              <a:rPr lang="fr-FR" dirty="0"/>
              <a:t>Service de surveillance de la performance et de la consultation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12</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70340" y="1170022"/>
            <a:ext cx="8715404" cy="523220"/>
          </a:xfrm>
          <a:prstGeom prst="rect">
            <a:avLst/>
          </a:prstGeom>
        </p:spPr>
        <p:txBody>
          <a:bodyPr wrap="square">
            <a:spAutoFit/>
          </a:bodyPr>
          <a:lstStyle/>
          <a:p>
            <a:pPr algn="ctr"/>
            <a:r>
              <a:rPr lang="fr-FR" sz="2800" b="1" dirty="0">
                <a:solidFill>
                  <a:srgbClr val="0070C0"/>
                </a:solidFill>
                <a:latin typeface="Times New Roman" pitchFamily="18" charset="0"/>
                <a:cs typeface="Times New Roman" pitchFamily="18" charset="0"/>
              </a:rPr>
              <a:t>5. Analyse SWOT de </a:t>
            </a:r>
            <a:r>
              <a:rPr lang="fr-FR" sz="2800" b="1" dirty="0" err="1">
                <a:solidFill>
                  <a:srgbClr val="0070C0"/>
                </a:solidFill>
                <a:latin typeface="Times New Roman" pitchFamily="18" charset="0"/>
                <a:cs typeface="Times New Roman" pitchFamily="18" charset="0"/>
              </a:rPr>
              <a:t>BuTT</a:t>
            </a:r>
            <a:r>
              <a:rPr lang="fr-FR" sz="2800" b="1" dirty="0">
                <a:solidFill>
                  <a:srgbClr val="0070C0"/>
                </a:solidFill>
                <a:latin typeface="Times New Roman" pitchFamily="18" charset="0"/>
                <a:cs typeface="Times New Roman" pitchFamily="18" charset="0"/>
              </a:rPr>
              <a:t> de Bejaia</a:t>
            </a:r>
          </a:p>
        </p:txBody>
      </p:sp>
      <p:graphicFrame>
        <p:nvGraphicFramePr>
          <p:cNvPr id="9" name="Diagramme 8"/>
          <p:cNvGraphicFramePr/>
          <p:nvPr/>
        </p:nvGraphicFramePr>
        <p:xfrm>
          <a:off x="357158" y="1865330"/>
          <a:ext cx="7992000" cy="413543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13</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42204" y="1212163"/>
            <a:ext cx="8744638" cy="2031325"/>
          </a:xfrm>
          <a:prstGeom prst="rect">
            <a:avLst/>
          </a:prstGeom>
        </p:spPr>
        <p:txBody>
          <a:bodyPr wrap="square">
            <a:spAutoFit/>
          </a:bodyPr>
          <a:lstStyle/>
          <a:p>
            <a:pPr algn="ctr">
              <a:lnSpc>
                <a:spcPct val="150000"/>
              </a:lnSpc>
            </a:pPr>
            <a:r>
              <a:rPr lang="fr-FR" sz="2800" b="1" dirty="0">
                <a:solidFill>
                  <a:srgbClr val="4F81BD"/>
                </a:solidFill>
                <a:latin typeface="Times New Roman" pitchFamily="18" charset="0"/>
                <a:ea typeface="Times New Roman" pitchFamily="18" charset="0"/>
                <a:cs typeface="Times New Roman" pitchFamily="18" charset="0"/>
              </a:rPr>
              <a:t>6. Enquête sur la professionnalisation des doctorants et des docteurs issus des universités d’Algérie, du Maroc </a:t>
            </a:r>
          </a:p>
          <a:p>
            <a:pPr algn="ctr">
              <a:lnSpc>
                <a:spcPct val="150000"/>
              </a:lnSpc>
            </a:pPr>
            <a:r>
              <a:rPr lang="fr-FR" sz="2800" b="1" dirty="0">
                <a:solidFill>
                  <a:srgbClr val="4F81BD"/>
                </a:solidFill>
                <a:latin typeface="Times New Roman" pitchFamily="18" charset="0"/>
                <a:ea typeface="Times New Roman" pitchFamily="18" charset="0"/>
                <a:cs typeface="Times New Roman" pitchFamily="18" charset="0"/>
              </a:rPr>
              <a:t>et de la Tunisie</a:t>
            </a:r>
          </a:p>
        </p:txBody>
      </p:sp>
      <p:sp>
        <p:nvSpPr>
          <p:cNvPr id="9" name="Sous-titre 8"/>
          <p:cNvSpPr txBox="1">
            <a:spLocks/>
          </p:cNvSpPr>
          <p:nvPr/>
        </p:nvSpPr>
        <p:spPr>
          <a:xfrm>
            <a:off x="86572" y="3429000"/>
            <a:ext cx="8643998" cy="1296180"/>
          </a:xfrm>
          <a:prstGeom prst="rect">
            <a:avLst/>
          </a:prstGeom>
        </p:spPr>
        <p:txBody>
          <a:bodyPr anchor="ct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charset="0"/>
              <a:buNone/>
            </a:pPr>
            <a:r>
              <a:rPr lang="fr-FR" sz="2000" dirty="0">
                <a:cs typeface="Arial" pitchFamily="34" charset="0"/>
              </a:rPr>
              <a:t>Enquête réalisée par le </a:t>
            </a:r>
            <a:r>
              <a:rPr lang="fr-FR" sz="2000" b="1" dirty="0" err="1">
                <a:cs typeface="Arial" pitchFamily="34" charset="0"/>
              </a:rPr>
              <a:t>Céreq</a:t>
            </a:r>
            <a:r>
              <a:rPr lang="fr-FR" sz="2000" dirty="0">
                <a:cs typeface="Arial" pitchFamily="34" charset="0"/>
              </a:rPr>
              <a:t> </a:t>
            </a:r>
          </a:p>
          <a:p>
            <a:pPr algn="ctr">
              <a:buFont typeface="Arial" charset="0"/>
              <a:buNone/>
            </a:pPr>
            <a:r>
              <a:rPr lang="fr-FR" sz="2000" dirty="0">
                <a:cs typeface="Arial" pitchFamily="34" charset="0"/>
              </a:rPr>
              <a:t>(Centre d’études et de recherches sur les qualifications):</a:t>
            </a:r>
          </a:p>
          <a:p>
            <a:pPr algn="ctr">
              <a:buFont typeface="Arial" charset="0"/>
              <a:buNone/>
            </a:pPr>
            <a:endParaRPr lang="fr-FR" sz="2000" dirty="0">
              <a:cs typeface="Arial" pitchFamily="34" charset="0"/>
            </a:endParaRPr>
          </a:p>
          <a:p>
            <a:pPr algn="ctr">
              <a:buNone/>
            </a:pPr>
            <a:r>
              <a:rPr lang="fr-FR" sz="2000" dirty="0">
                <a:cs typeface="Arial" pitchFamily="34" charset="0"/>
              </a:rPr>
              <a:t>Julien </a:t>
            </a:r>
            <a:r>
              <a:rPr lang="fr-FR" sz="2000" dirty="0" err="1">
                <a:cs typeface="Arial" pitchFamily="34" charset="0"/>
              </a:rPr>
              <a:t>Calmand</a:t>
            </a:r>
            <a:r>
              <a:rPr lang="fr-FR" sz="2000" dirty="0">
                <a:cs typeface="Arial" pitchFamily="34" charset="0"/>
              </a:rPr>
              <a:t>, Florence </a:t>
            </a:r>
            <a:r>
              <a:rPr lang="fr-FR" sz="2000" dirty="0" err="1">
                <a:cs typeface="Arial" pitchFamily="34" charset="0"/>
              </a:rPr>
              <a:t>Ryk</a:t>
            </a:r>
            <a:r>
              <a:rPr lang="fr-FR" sz="2000" dirty="0">
                <a:cs typeface="Arial" pitchFamily="34" charset="0"/>
              </a:rPr>
              <a:t> et Matteo </a:t>
            </a:r>
            <a:r>
              <a:rPr lang="fr-FR" sz="2000" dirty="0" err="1">
                <a:cs typeface="Arial" pitchFamily="34" charset="0"/>
              </a:rPr>
              <a:t>Sgarzi</a:t>
            </a:r>
            <a:r>
              <a:rPr lang="fr-FR" sz="2000" dirty="0">
                <a:cs typeface="Arial" pitchFamily="34" charset="0"/>
              </a:rPr>
              <a:t> </a:t>
            </a:r>
          </a:p>
        </p:txBody>
      </p:sp>
      <p:sp>
        <p:nvSpPr>
          <p:cNvPr id="10" name="Sous-titre 8"/>
          <p:cNvSpPr txBox="1">
            <a:spLocks/>
          </p:cNvSpPr>
          <p:nvPr/>
        </p:nvSpPr>
        <p:spPr>
          <a:xfrm>
            <a:off x="84408" y="4786322"/>
            <a:ext cx="8715404" cy="1296180"/>
          </a:xfrm>
          <a:prstGeom prst="rect">
            <a:avLst/>
          </a:prstGeom>
        </p:spPr>
        <p:txBody>
          <a:bodyPr anchor="ct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fr-FR" sz="2000" dirty="0">
                <a:cs typeface="Arial" pitchFamily="34" charset="0"/>
              </a:rPr>
              <a:t>Avec la collaboration de </a:t>
            </a:r>
            <a:r>
              <a:rPr lang="fr-FR" sz="2000" dirty="0" err="1">
                <a:cs typeface="Arial" pitchFamily="34" charset="0"/>
              </a:rPr>
              <a:t>Yusuf</a:t>
            </a:r>
            <a:r>
              <a:rPr lang="fr-FR" sz="2000" dirty="0">
                <a:cs typeface="Arial" pitchFamily="34" charset="0"/>
              </a:rPr>
              <a:t> </a:t>
            </a:r>
            <a:r>
              <a:rPr lang="fr-FR" sz="2000" dirty="0" err="1">
                <a:cs typeface="Arial" pitchFamily="34" charset="0"/>
              </a:rPr>
              <a:t>Kocoglu</a:t>
            </a:r>
            <a:endParaRPr lang="fr-FR" sz="2000" dirty="0">
              <a:cs typeface="Arial" pitchFamily="34" charset="0"/>
            </a:endParaRPr>
          </a:p>
          <a:p>
            <a:pPr algn="ctr">
              <a:buFont typeface="Arial" charset="0"/>
              <a:buNone/>
            </a:pPr>
            <a:r>
              <a:rPr lang="fr-FR" sz="2000" dirty="0">
                <a:cs typeface="Arial" pitchFamily="34" charset="0"/>
              </a:rPr>
              <a:t>De l’Université de Toulon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14</a:t>
            </a:fld>
            <a:endParaRPr lang="fr-FR"/>
          </a:p>
        </p:txBody>
      </p:sp>
      <p:sp>
        <p:nvSpPr>
          <p:cNvPr id="5" name="Titre 1"/>
          <p:cNvSpPr>
            <a:spLocks noGrp="1"/>
          </p:cNvSpPr>
          <p:nvPr>
            <p:ph type="title"/>
          </p:nvPr>
        </p:nvSpPr>
        <p:spPr>
          <a:xfrm>
            <a:off x="928662" y="1239265"/>
            <a:ext cx="7498080" cy="332347"/>
          </a:xfrm>
        </p:spPr>
        <p:txBody>
          <a:bodyPr>
            <a:noAutofit/>
          </a:bodyPr>
          <a:lstStyle/>
          <a:p>
            <a:pPr algn="ctr"/>
            <a:r>
              <a:rPr lang="fr-FR" sz="2200" b="1" dirty="0">
                <a:solidFill>
                  <a:srgbClr val="4F81BD"/>
                </a:solidFill>
                <a:latin typeface="Times New Roman" pitchFamily="18" charset="0"/>
                <a:ea typeface="Times New Roman" pitchFamily="18" charset="0"/>
                <a:cs typeface="Times New Roman" pitchFamily="18" charset="0"/>
              </a:rPr>
              <a:t>La situation en Algérie: synthèse (Cas de U. </a:t>
            </a:r>
            <a:r>
              <a:rPr lang="fr-FR" sz="2200" b="1" dirty="0" err="1">
                <a:solidFill>
                  <a:srgbClr val="4F81BD"/>
                </a:solidFill>
                <a:latin typeface="Times New Roman" pitchFamily="18" charset="0"/>
                <a:ea typeface="Times New Roman" pitchFamily="18" charset="0"/>
                <a:cs typeface="Times New Roman" pitchFamily="18" charset="0"/>
              </a:rPr>
              <a:t>Béjaia</a:t>
            </a:r>
            <a:r>
              <a:rPr lang="fr-FR" sz="2200" b="1" dirty="0">
                <a:solidFill>
                  <a:srgbClr val="4F81BD"/>
                </a:solidFill>
                <a:latin typeface="Times New Roman" pitchFamily="18" charset="0"/>
                <a:ea typeface="Times New Roman" pitchFamily="18" charset="0"/>
                <a:cs typeface="Times New Roman" pitchFamily="18" charset="0"/>
              </a:rPr>
              <a:t>)</a:t>
            </a:r>
          </a:p>
        </p:txBody>
      </p:sp>
      <p:graphicFrame>
        <p:nvGraphicFramePr>
          <p:cNvPr id="6" name="Espace réservé du contenu 3"/>
          <p:cNvGraphicFramePr>
            <a:graphicFrameLocks noGrp="1"/>
          </p:cNvGraphicFramePr>
          <p:nvPr>
            <p:ph idx="1"/>
            <p:extLst>
              <p:ext uri="{D42A27DB-BD31-4B8C-83A1-F6EECF244321}">
                <p14:modId xmlns:p14="http://schemas.microsoft.com/office/powerpoint/2010/main" val="527364507"/>
              </p:ext>
            </p:extLst>
          </p:nvPr>
        </p:nvGraphicFramePr>
        <p:xfrm>
          <a:off x="71407" y="1785926"/>
          <a:ext cx="8072494" cy="3901048"/>
        </p:xfrm>
        <a:graphic>
          <a:graphicData uri="http://schemas.openxmlformats.org/drawingml/2006/table">
            <a:tbl>
              <a:tblPr firstRow="1" firstCol="1" bandRow="1">
                <a:tableStyleId>{5C22544A-7EE6-4342-B048-85BDC9FD1C3A}</a:tableStyleId>
              </a:tblPr>
              <a:tblGrid>
                <a:gridCol w="2588560">
                  <a:extLst>
                    <a:ext uri="{9D8B030D-6E8A-4147-A177-3AD203B41FA5}">
                      <a16:colId xmlns:a16="http://schemas.microsoft.com/office/drawing/2014/main" val="20000"/>
                    </a:ext>
                  </a:extLst>
                </a:gridCol>
                <a:gridCol w="5483934">
                  <a:extLst>
                    <a:ext uri="{9D8B030D-6E8A-4147-A177-3AD203B41FA5}">
                      <a16:colId xmlns:a16="http://schemas.microsoft.com/office/drawing/2014/main" val="20001"/>
                    </a:ext>
                  </a:extLst>
                </a:gridCol>
              </a:tblGrid>
              <a:tr h="565125">
                <a:tc>
                  <a:txBody>
                    <a:bodyPr/>
                    <a:lstStyle/>
                    <a:p>
                      <a:pPr algn="just">
                        <a:spcAft>
                          <a:spcPts val="0"/>
                        </a:spcAft>
                      </a:pPr>
                      <a:r>
                        <a:rPr lang="fr-FR" sz="1400" dirty="0">
                          <a:effectLst/>
                        </a:rPr>
                        <a:t>Tension sur le marché du travail de docteurs </a:t>
                      </a:r>
                      <a:endParaRPr lang="fr-FR" sz="1400" dirty="0">
                        <a:effectLst/>
                        <a:latin typeface="Arial"/>
                        <a:ea typeface="Times New Roman"/>
                        <a:cs typeface="Calibri"/>
                      </a:endParaRPr>
                    </a:p>
                  </a:txBody>
                  <a:tcPr marL="56891" marR="56891" marT="0" marB="0"/>
                </a:tc>
                <a:tc>
                  <a:txBody>
                    <a:bodyPr/>
                    <a:lstStyle/>
                    <a:p>
                      <a:pPr algn="ctr" fontAlgn="ctr">
                        <a:spcAft>
                          <a:spcPts val="0"/>
                        </a:spcAft>
                      </a:pPr>
                      <a:r>
                        <a:rPr lang="fr-FR" sz="1400" kern="1200" dirty="0">
                          <a:effectLst/>
                        </a:rPr>
                        <a:t>modérée</a:t>
                      </a:r>
                      <a:endParaRPr lang="fr-FR" sz="1400" dirty="0">
                        <a:effectLst/>
                        <a:latin typeface="Calibri"/>
                        <a:ea typeface="Times New Roman"/>
                      </a:endParaRPr>
                    </a:p>
                  </a:txBody>
                  <a:tcPr marL="56891" marR="56891" marT="0" marB="0" anchor="ctr"/>
                </a:tc>
                <a:extLst>
                  <a:ext uri="{0D108BD9-81ED-4DB2-BD59-A6C34878D82A}">
                    <a16:rowId xmlns:a16="http://schemas.microsoft.com/office/drawing/2014/main" val="10000"/>
                  </a:ext>
                </a:extLst>
              </a:tr>
              <a:tr h="635540">
                <a:tc>
                  <a:txBody>
                    <a:bodyPr/>
                    <a:lstStyle/>
                    <a:p>
                      <a:pPr algn="just">
                        <a:spcAft>
                          <a:spcPts val="0"/>
                        </a:spcAft>
                      </a:pPr>
                      <a:r>
                        <a:rPr lang="fr-FR" sz="1400">
                          <a:effectLst/>
                        </a:rPr>
                        <a:t>Eléments de « professionnalisation » des formations doctorales</a:t>
                      </a:r>
                      <a:endParaRPr lang="fr-FR" sz="1400">
                        <a:effectLst/>
                        <a:latin typeface="Arial"/>
                        <a:ea typeface="Times New Roman"/>
                        <a:cs typeface="Calibri"/>
                      </a:endParaRPr>
                    </a:p>
                  </a:txBody>
                  <a:tcPr marL="56891" marR="56891" marT="0" marB="0" anchor="ctr"/>
                </a:tc>
                <a:tc>
                  <a:txBody>
                    <a:bodyPr/>
                    <a:lstStyle/>
                    <a:p>
                      <a:pPr algn="just">
                        <a:spcAft>
                          <a:spcPts val="0"/>
                        </a:spcAft>
                      </a:pPr>
                      <a:r>
                        <a:rPr lang="fr-FR" sz="1400" dirty="0">
                          <a:effectLst/>
                        </a:rPr>
                        <a:t>Pas de formation à l’entreprenariat. La formation doctorale est uniquement conçue pour la carrière académique. </a:t>
                      </a:r>
                      <a:endParaRPr lang="fr-FR" sz="1400" dirty="0">
                        <a:effectLst/>
                        <a:latin typeface="Arial"/>
                        <a:ea typeface="Times New Roman"/>
                        <a:cs typeface="Calibri"/>
                      </a:endParaRPr>
                    </a:p>
                  </a:txBody>
                  <a:tcPr marL="56891" marR="56891" marT="0" marB="0" anchor="ctr"/>
                </a:tc>
                <a:extLst>
                  <a:ext uri="{0D108BD9-81ED-4DB2-BD59-A6C34878D82A}">
                    <a16:rowId xmlns:a16="http://schemas.microsoft.com/office/drawing/2014/main" val="10001"/>
                  </a:ext>
                </a:extLst>
              </a:tr>
              <a:tr h="844502">
                <a:tc>
                  <a:txBody>
                    <a:bodyPr/>
                    <a:lstStyle/>
                    <a:p>
                      <a:pPr algn="just">
                        <a:spcAft>
                          <a:spcPts val="0"/>
                        </a:spcAft>
                      </a:pPr>
                      <a:r>
                        <a:rPr lang="fr-FR" sz="1400">
                          <a:effectLst/>
                        </a:rPr>
                        <a:t>Prospectives professionnelles après la thèse </a:t>
                      </a:r>
                      <a:endParaRPr lang="fr-FR" sz="1400">
                        <a:effectLst/>
                        <a:latin typeface="Arial"/>
                        <a:ea typeface="Times New Roman"/>
                        <a:cs typeface="Calibri"/>
                      </a:endParaRPr>
                    </a:p>
                  </a:txBody>
                  <a:tcPr marL="56891" marR="56891" marT="0" marB="0" anchor="ctr"/>
                </a:tc>
                <a:tc>
                  <a:txBody>
                    <a:bodyPr/>
                    <a:lstStyle/>
                    <a:p>
                      <a:pPr algn="just">
                        <a:spcAft>
                          <a:spcPts val="0"/>
                        </a:spcAft>
                      </a:pPr>
                      <a:r>
                        <a:rPr lang="fr-FR" sz="1400" dirty="0">
                          <a:effectLst/>
                        </a:rPr>
                        <a:t>Seulement recherche et enseignement à quelque exception près. Forte demande de personnel à encadrer dans certaines filières. La prise de poste précède parfois l’obtention du doctorat</a:t>
                      </a:r>
                      <a:endParaRPr lang="fr-FR" sz="1400" dirty="0">
                        <a:effectLst/>
                        <a:latin typeface="Arial"/>
                        <a:ea typeface="Times New Roman"/>
                        <a:cs typeface="Calibri"/>
                      </a:endParaRPr>
                    </a:p>
                  </a:txBody>
                  <a:tcPr marL="56891" marR="56891" marT="0" marB="0" anchor="ctr"/>
                </a:tc>
                <a:extLst>
                  <a:ext uri="{0D108BD9-81ED-4DB2-BD59-A6C34878D82A}">
                    <a16:rowId xmlns:a16="http://schemas.microsoft.com/office/drawing/2014/main" val="10002"/>
                  </a:ext>
                </a:extLst>
              </a:tr>
              <a:tr h="909464">
                <a:tc>
                  <a:txBody>
                    <a:bodyPr/>
                    <a:lstStyle/>
                    <a:p>
                      <a:pPr algn="just">
                        <a:spcAft>
                          <a:spcPts val="0"/>
                        </a:spcAft>
                      </a:pPr>
                      <a:r>
                        <a:rPr lang="fr-FR" sz="1400">
                          <a:effectLst/>
                        </a:rPr>
                        <a:t>Coopération entre formation doctorales et entreprises</a:t>
                      </a:r>
                    </a:p>
                    <a:p>
                      <a:pPr algn="just">
                        <a:spcAft>
                          <a:spcPts val="0"/>
                        </a:spcAft>
                      </a:pPr>
                      <a:r>
                        <a:rPr lang="fr-FR" sz="1400">
                          <a:effectLst/>
                        </a:rPr>
                        <a:t> </a:t>
                      </a:r>
                      <a:endParaRPr lang="fr-FR" sz="1400">
                        <a:effectLst/>
                        <a:latin typeface="Arial"/>
                        <a:ea typeface="Times New Roman"/>
                        <a:cs typeface="Calibri"/>
                      </a:endParaRPr>
                    </a:p>
                  </a:txBody>
                  <a:tcPr marL="56891" marR="56891" marT="0" marB="0" anchor="ctr"/>
                </a:tc>
                <a:tc>
                  <a:txBody>
                    <a:bodyPr/>
                    <a:lstStyle/>
                    <a:p>
                      <a:pPr algn="just">
                        <a:spcAft>
                          <a:spcPts val="0"/>
                        </a:spcAft>
                      </a:pPr>
                      <a:r>
                        <a:rPr lang="fr-FR" sz="1400" dirty="0">
                          <a:effectLst/>
                        </a:rPr>
                        <a:t>les entreprises n’interviennent pas réellement dans les formations des doctorants. Organisation de stages en entreprise basés sur l’initiative personnelle. </a:t>
                      </a:r>
                      <a:endParaRPr lang="fr-FR" sz="1400" dirty="0">
                        <a:effectLst/>
                        <a:latin typeface="Arial"/>
                        <a:ea typeface="Times New Roman"/>
                        <a:cs typeface="Calibri"/>
                      </a:endParaRPr>
                    </a:p>
                  </a:txBody>
                  <a:tcPr marL="56891" marR="56891" marT="0" marB="0" anchor="ctr"/>
                </a:tc>
                <a:extLst>
                  <a:ext uri="{0D108BD9-81ED-4DB2-BD59-A6C34878D82A}">
                    <a16:rowId xmlns:a16="http://schemas.microsoft.com/office/drawing/2014/main" val="10003"/>
                  </a:ext>
                </a:extLst>
              </a:tr>
              <a:tr h="941877">
                <a:tc>
                  <a:txBody>
                    <a:bodyPr/>
                    <a:lstStyle/>
                    <a:p>
                      <a:pPr algn="just">
                        <a:spcAft>
                          <a:spcPts val="0"/>
                        </a:spcAft>
                      </a:pPr>
                      <a:r>
                        <a:rPr lang="fr-FR" sz="1400">
                          <a:effectLst/>
                        </a:rPr>
                        <a:t>Possibilités/freins au devenir professionnel du docteur en entreprise</a:t>
                      </a:r>
                      <a:endParaRPr lang="fr-FR" sz="1400">
                        <a:effectLst/>
                        <a:latin typeface="Arial"/>
                        <a:ea typeface="Times New Roman"/>
                        <a:cs typeface="Calibri"/>
                      </a:endParaRPr>
                    </a:p>
                  </a:txBody>
                  <a:tcPr marL="56891" marR="56891" marT="0" marB="0" anchor="ctr"/>
                </a:tc>
                <a:tc>
                  <a:txBody>
                    <a:bodyPr/>
                    <a:lstStyle/>
                    <a:p>
                      <a:pPr algn="just">
                        <a:spcAft>
                          <a:spcPts val="0"/>
                        </a:spcAft>
                      </a:pPr>
                      <a:r>
                        <a:rPr lang="fr-FR" sz="1400" dirty="0">
                          <a:effectLst/>
                        </a:rPr>
                        <a:t>Absence d’un statut, compétition des ingénieurs. Pas de R&amp;D en entreprise</a:t>
                      </a:r>
                      <a:r>
                        <a:rPr lang="fr-FR" sz="1400" baseline="0" dirty="0">
                          <a:effectLst/>
                        </a:rPr>
                        <a:t> sur le territoire</a:t>
                      </a:r>
                      <a:endParaRPr lang="fr-FR" sz="1400" dirty="0">
                        <a:effectLst/>
                        <a:latin typeface="Arial"/>
                        <a:ea typeface="Times New Roman"/>
                        <a:cs typeface="Calibri"/>
                      </a:endParaRPr>
                    </a:p>
                  </a:txBody>
                  <a:tcPr marL="56891" marR="56891" marT="0" marB="0" anchor="ctr"/>
                </a:tc>
                <a:extLst>
                  <a:ext uri="{0D108BD9-81ED-4DB2-BD59-A6C34878D82A}">
                    <a16:rowId xmlns:a16="http://schemas.microsoft.com/office/drawing/2014/main" val="10004"/>
                  </a:ext>
                </a:extLst>
              </a:tr>
            </a:tbl>
          </a:graphicData>
        </a:graphic>
      </p:graphicFrame>
      <p:pic>
        <p:nvPicPr>
          <p:cNvPr id="8"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12"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15</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Titre 1"/>
          <p:cNvSpPr>
            <a:spLocks noGrp="1"/>
          </p:cNvSpPr>
          <p:nvPr>
            <p:ph type="title"/>
          </p:nvPr>
        </p:nvSpPr>
        <p:spPr>
          <a:xfrm>
            <a:off x="642910" y="1163478"/>
            <a:ext cx="7498080" cy="556275"/>
          </a:xfrm>
        </p:spPr>
        <p:txBody>
          <a:bodyPr>
            <a:normAutofit/>
          </a:bodyPr>
          <a:lstStyle/>
          <a:p>
            <a:pPr algn="ctr"/>
            <a:r>
              <a:rPr lang="fr-FR" sz="2200" b="1" dirty="0">
                <a:solidFill>
                  <a:srgbClr val="4F81BD"/>
                </a:solidFill>
                <a:latin typeface="Times New Roman" pitchFamily="18" charset="0"/>
                <a:ea typeface="Times New Roman" pitchFamily="18" charset="0"/>
                <a:cs typeface="Times New Roman" pitchFamily="18" charset="0"/>
              </a:rPr>
              <a:t>Résultats : Profil</a:t>
            </a:r>
          </a:p>
        </p:txBody>
      </p:sp>
      <p:sp>
        <p:nvSpPr>
          <p:cNvPr id="9" name="Espace réservé du contenu 2"/>
          <p:cNvSpPr>
            <a:spLocks noGrp="1"/>
          </p:cNvSpPr>
          <p:nvPr>
            <p:ph idx="1"/>
          </p:nvPr>
        </p:nvSpPr>
        <p:spPr>
          <a:xfrm>
            <a:off x="642910" y="1838092"/>
            <a:ext cx="7498080" cy="712574"/>
          </a:xfrm>
        </p:spPr>
        <p:txBody>
          <a:bodyPr>
            <a:normAutofit/>
          </a:bodyPr>
          <a:lstStyle/>
          <a:p>
            <a:r>
              <a:rPr lang="fr-FR" sz="1800" dirty="0"/>
              <a:t>Année de soutenance : globalement, les doctorants de 2016 et 2017 ont plus répondu que les plus anciens</a:t>
            </a:r>
          </a:p>
          <a:p>
            <a:pPr marL="82296" indent="0">
              <a:buNone/>
            </a:pP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480380754"/>
              </p:ext>
            </p:extLst>
          </p:nvPr>
        </p:nvGraphicFramePr>
        <p:xfrm>
          <a:off x="1928794" y="2643182"/>
          <a:ext cx="5000660" cy="342902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16</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Titre 1"/>
          <p:cNvSpPr>
            <a:spLocks noGrp="1"/>
          </p:cNvSpPr>
          <p:nvPr>
            <p:ph type="title"/>
          </p:nvPr>
        </p:nvSpPr>
        <p:spPr>
          <a:xfrm>
            <a:off x="788696" y="1142984"/>
            <a:ext cx="7498080" cy="556275"/>
          </a:xfrm>
        </p:spPr>
        <p:txBody>
          <a:bodyPr>
            <a:normAutofit/>
          </a:bodyPr>
          <a:lstStyle/>
          <a:p>
            <a:pPr algn="ctr"/>
            <a:r>
              <a:rPr lang="fr-FR" sz="2200" b="1" dirty="0">
                <a:solidFill>
                  <a:srgbClr val="4F81BD"/>
                </a:solidFill>
                <a:latin typeface="Times New Roman" pitchFamily="18" charset="0"/>
                <a:ea typeface="Times New Roman" pitchFamily="18" charset="0"/>
                <a:cs typeface="Times New Roman" pitchFamily="18" charset="0"/>
              </a:rPr>
              <a:t>Résultats : Objectifs du doctorat</a:t>
            </a:r>
          </a:p>
        </p:txBody>
      </p:sp>
      <p:sp>
        <p:nvSpPr>
          <p:cNvPr id="9" name="Espace réservé du contenu 2"/>
          <p:cNvSpPr>
            <a:spLocks noGrp="1"/>
          </p:cNvSpPr>
          <p:nvPr>
            <p:ph idx="1"/>
          </p:nvPr>
        </p:nvSpPr>
        <p:spPr>
          <a:xfrm>
            <a:off x="788696" y="1817598"/>
            <a:ext cx="7498080" cy="825584"/>
          </a:xfrm>
        </p:spPr>
        <p:txBody>
          <a:bodyPr>
            <a:normAutofit/>
          </a:bodyPr>
          <a:lstStyle/>
          <a:p>
            <a:r>
              <a:rPr lang="fr-FR" sz="1800" dirty="0"/>
              <a:t>90% souhaitaient devenir enseignant-chercheur à l’université</a:t>
            </a:r>
          </a:p>
          <a:p>
            <a:r>
              <a:rPr lang="fr-FR" sz="1800" dirty="0"/>
              <a:t>Activités de recherche au cours du Doctorat</a:t>
            </a:r>
          </a:p>
        </p:txBody>
      </p:sp>
      <p:graphicFrame>
        <p:nvGraphicFramePr>
          <p:cNvPr id="10" name="Tableau 9"/>
          <p:cNvGraphicFramePr>
            <a:graphicFrameLocks noGrp="1"/>
          </p:cNvGraphicFramePr>
          <p:nvPr>
            <p:extLst>
              <p:ext uri="{D42A27DB-BD31-4B8C-83A1-F6EECF244321}">
                <p14:modId xmlns:p14="http://schemas.microsoft.com/office/powerpoint/2010/main" val="1741836020"/>
              </p:ext>
            </p:extLst>
          </p:nvPr>
        </p:nvGraphicFramePr>
        <p:xfrm>
          <a:off x="357158" y="2643182"/>
          <a:ext cx="8215368" cy="3153808"/>
        </p:xfrm>
        <a:graphic>
          <a:graphicData uri="http://schemas.openxmlformats.org/drawingml/2006/table">
            <a:tbl>
              <a:tblPr/>
              <a:tblGrid>
                <a:gridCol w="1338343">
                  <a:extLst>
                    <a:ext uri="{9D8B030D-6E8A-4147-A177-3AD203B41FA5}">
                      <a16:colId xmlns:a16="http://schemas.microsoft.com/office/drawing/2014/main" val="20000"/>
                    </a:ext>
                  </a:extLst>
                </a:gridCol>
                <a:gridCol w="1338343">
                  <a:extLst>
                    <a:ext uri="{9D8B030D-6E8A-4147-A177-3AD203B41FA5}">
                      <a16:colId xmlns:a16="http://schemas.microsoft.com/office/drawing/2014/main" val="20001"/>
                    </a:ext>
                  </a:extLst>
                </a:gridCol>
                <a:gridCol w="1338343">
                  <a:extLst>
                    <a:ext uri="{9D8B030D-6E8A-4147-A177-3AD203B41FA5}">
                      <a16:colId xmlns:a16="http://schemas.microsoft.com/office/drawing/2014/main" val="20002"/>
                    </a:ext>
                  </a:extLst>
                </a:gridCol>
                <a:gridCol w="1523653">
                  <a:extLst>
                    <a:ext uri="{9D8B030D-6E8A-4147-A177-3AD203B41FA5}">
                      <a16:colId xmlns:a16="http://schemas.microsoft.com/office/drawing/2014/main" val="20003"/>
                    </a:ext>
                  </a:extLst>
                </a:gridCol>
                <a:gridCol w="1338343">
                  <a:extLst>
                    <a:ext uri="{9D8B030D-6E8A-4147-A177-3AD203B41FA5}">
                      <a16:colId xmlns:a16="http://schemas.microsoft.com/office/drawing/2014/main" val="20004"/>
                    </a:ext>
                  </a:extLst>
                </a:gridCol>
                <a:gridCol w="1338343">
                  <a:extLst>
                    <a:ext uri="{9D8B030D-6E8A-4147-A177-3AD203B41FA5}">
                      <a16:colId xmlns:a16="http://schemas.microsoft.com/office/drawing/2014/main" val="20005"/>
                    </a:ext>
                  </a:extLst>
                </a:gridCol>
              </a:tblGrid>
              <a:tr h="1226452">
                <a:tc>
                  <a:txBody>
                    <a:bodyPr/>
                    <a:lstStyle/>
                    <a:p>
                      <a:pPr algn="l" fontAlgn="b"/>
                      <a:r>
                        <a:rPr lang="sk-SK" sz="1600" b="0" i="0" u="none" strike="noStrike" dirty="0">
                          <a:solidFill>
                            <a:srgbClr val="000000"/>
                          </a:solidFill>
                          <a:effectLst/>
                          <a:latin typeface="Calibri"/>
                        </a:rPr>
                        <a:t> % de OUI</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Publication dans une revue à comité de lecture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dirty="0">
                          <a:solidFill>
                            <a:srgbClr val="000000"/>
                          </a:solidFill>
                          <a:effectLst/>
                          <a:latin typeface="Calibri"/>
                        </a:rPr>
                        <a:t>Colloque national ou international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3366FF"/>
                          </a:solidFill>
                          <a:effectLst/>
                          <a:latin typeface="Calibri"/>
                        </a:rPr>
                        <a:t>Participe à un programme de recherche national ou international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8000"/>
                          </a:solidFill>
                          <a:effectLst/>
                          <a:latin typeface="Calibri"/>
                        </a:rPr>
                        <a:t>Participe à la création d'un Brevet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1" i="0" u="none" strike="noStrike" dirty="0">
                          <a:solidFill>
                            <a:srgbClr val="008000"/>
                          </a:solidFill>
                          <a:effectLst/>
                          <a:latin typeface="Calibri"/>
                        </a:rPr>
                        <a:t>Participe à la création d'une entreprise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6342">
                <a:tc>
                  <a:txBody>
                    <a:bodyPr/>
                    <a:lstStyle/>
                    <a:p>
                      <a:pPr algn="l" fontAlgn="ctr"/>
                      <a:r>
                        <a:rPr lang="fr-FR" sz="1600" b="0" i="0" u="none" strike="noStrike">
                          <a:solidFill>
                            <a:srgbClr val="000000"/>
                          </a:solidFill>
                          <a:effectLst/>
                          <a:latin typeface="Calibri"/>
                        </a:rPr>
                        <a:t>Bejaia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000000"/>
                          </a:solidFill>
                          <a:effectLst/>
                          <a:latin typeface="Calibri"/>
                        </a:rPr>
                        <a:t>98,78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0" i="0" u="none" strike="noStrike">
                          <a:solidFill>
                            <a:srgbClr val="000000"/>
                          </a:solidFill>
                          <a:effectLst/>
                          <a:latin typeface="Calibri"/>
                        </a:rPr>
                        <a:t>91,46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uk-UA" sz="1600" b="1" i="0" u="none" strike="noStrike" dirty="0">
                          <a:solidFill>
                            <a:srgbClr val="3366FF"/>
                          </a:solidFill>
                          <a:effectLst/>
                          <a:latin typeface="Calibri"/>
                        </a:rPr>
                        <a:t>54,88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uk-UA" sz="1600" b="1" i="0" u="none" strike="noStrike" dirty="0">
                          <a:solidFill>
                            <a:srgbClr val="008000"/>
                          </a:solidFill>
                          <a:effectLst/>
                          <a:latin typeface="Calibri"/>
                        </a:rPr>
                        <a:t>4,88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1" i="0" u="none" strike="noStrike" dirty="0">
                          <a:solidFill>
                            <a:srgbClr val="008000"/>
                          </a:solidFill>
                          <a:effectLst/>
                          <a:latin typeface="Calibri"/>
                        </a:rPr>
                        <a:t>3,66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6342">
                <a:tc>
                  <a:txBody>
                    <a:bodyPr/>
                    <a:lstStyle/>
                    <a:p>
                      <a:pPr algn="l" fontAlgn="ctr"/>
                      <a:r>
                        <a:rPr lang="fr-FR" sz="1600" b="0" i="0" u="none" strike="noStrike">
                          <a:solidFill>
                            <a:srgbClr val="000000"/>
                          </a:solidFill>
                          <a:effectLst/>
                          <a:latin typeface="Calibri"/>
                        </a:rPr>
                        <a:t>Constantine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0" i="0" u="none" strike="noStrike">
                          <a:solidFill>
                            <a:srgbClr val="000000"/>
                          </a:solidFill>
                          <a:effectLst/>
                          <a:latin typeface="Calibri"/>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uk-UA" sz="1600" b="0" i="0" u="none" strike="noStrike">
                          <a:solidFill>
                            <a:srgbClr val="000000"/>
                          </a:solidFill>
                          <a:effectLst/>
                          <a:latin typeface="Calibri"/>
                        </a:rPr>
                        <a:t>90,41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3366FF"/>
                          </a:solidFill>
                          <a:effectLst/>
                          <a:latin typeface="Calibri"/>
                        </a:rPr>
                        <a:t>58,9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8000"/>
                          </a:solidFill>
                          <a:effectLst/>
                          <a:latin typeface="Calibri"/>
                        </a:rPr>
                        <a:t>4,11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008000"/>
                          </a:solidFill>
                          <a:effectLst/>
                          <a:latin typeface="Calibri"/>
                        </a:rPr>
                        <a:t>1,37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6342">
                <a:tc>
                  <a:txBody>
                    <a:bodyPr/>
                    <a:lstStyle/>
                    <a:p>
                      <a:pPr algn="l" fontAlgn="ctr"/>
                      <a:r>
                        <a:rPr lang="fr-FR" sz="1600" b="0" i="0" u="none" strike="noStrike">
                          <a:solidFill>
                            <a:srgbClr val="000000"/>
                          </a:solidFill>
                          <a:effectLst/>
                          <a:latin typeface="Calibri"/>
                        </a:rPr>
                        <a:t>Fes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0" i="0" u="none" strike="noStrike">
                          <a:solidFill>
                            <a:srgbClr val="000000"/>
                          </a:solidFill>
                          <a:effectLst/>
                          <a:latin typeface="Calibri"/>
                        </a:rPr>
                        <a:t>87,21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0" i="0" u="none" strike="noStrike">
                          <a:solidFill>
                            <a:srgbClr val="000000"/>
                          </a:solidFill>
                          <a:effectLst/>
                          <a:latin typeface="Calibri"/>
                        </a:rPr>
                        <a:t>86,05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uk-UA" sz="1600" b="1" i="0" u="none" strike="noStrike" dirty="0">
                          <a:solidFill>
                            <a:srgbClr val="3366FF"/>
                          </a:solidFill>
                          <a:effectLst/>
                          <a:latin typeface="Calibri"/>
                        </a:rPr>
                        <a:t>45,35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a:solidFill>
                            <a:srgbClr val="008000"/>
                          </a:solidFill>
                          <a:effectLst/>
                          <a:latin typeface="Calibri"/>
                        </a:rPr>
                        <a:t>3,49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cs-CZ" sz="1600" b="1" i="0" u="none" strike="noStrike" dirty="0">
                          <a:solidFill>
                            <a:srgbClr val="008000"/>
                          </a:solidFill>
                          <a:effectLst/>
                          <a:latin typeface="Calibri"/>
                        </a:rPr>
                        <a:t>9,3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5405">
                <a:tc>
                  <a:txBody>
                    <a:bodyPr/>
                    <a:lstStyle/>
                    <a:p>
                      <a:pPr algn="l" fontAlgn="ctr"/>
                      <a:r>
                        <a:rPr lang="fr-FR" sz="1600" b="0" i="0" u="none" strike="noStrike">
                          <a:solidFill>
                            <a:srgbClr val="000000"/>
                          </a:solidFill>
                          <a:effectLst/>
                          <a:latin typeface="Calibri"/>
                        </a:rPr>
                        <a:t>Sousse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0" i="0" u="none" strike="noStrike">
                          <a:solidFill>
                            <a:srgbClr val="000000"/>
                          </a:solidFill>
                          <a:effectLst/>
                          <a:latin typeface="Calibri"/>
                        </a:rPr>
                        <a:t>68,42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0" i="0" u="none" strike="noStrike">
                          <a:solidFill>
                            <a:srgbClr val="000000"/>
                          </a:solidFill>
                          <a:effectLst/>
                          <a:latin typeface="Calibri"/>
                        </a:rPr>
                        <a:t>100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1" i="0" u="none" strike="noStrike" dirty="0">
                          <a:solidFill>
                            <a:srgbClr val="3366FF"/>
                          </a:solidFill>
                          <a:effectLst/>
                          <a:latin typeface="Calibri"/>
                        </a:rPr>
                        <a:t>52,63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1" i="0" u="none" strike="noStrike">
                          <a:solidFill>
                            <a:srgbClr val="008000"/>
                          </a:solidFill>
                          <a:effectLst/>
                          <a:latin typeface="Calibri"/>
                        </a:rPr>
                        <a:t>5,26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008000"/>
                          </a:solidFill>
                          <a:effectLst/>
                          <a:latin typeface="Calibri"/>
                        </a:rPr>
                        <a:t>15,79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6342">
                <a:tc>
                  <a:txBody>
                    <a:bodyPr/>
                    <a:lstStyle/>
                    <a:p>
                      <a:pPr algn="l" fontAlgn="ctr"/>
                      <a:r>
                        <a:rPr lang="fr-FR" sz="1600" b="0" i="0" u="none" strike="noStrike">
                          <a:solidFill>
                            <a:srgbClr val="000000"/>
                          </a:solidFill>
                          <a:effectLst/>
                          <a:latin typeface="Calibri"/>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0" i="0" u="none" strike="noStrike" dirty="0">
                          <a:solidFill>
                            <a:srgbClr val="000000"/>
                          </a:solidFill>
                          <a:effectLst/>
                          <a:latin typeface="Calibri"/>
                        </a:rPr>
                        <a:t>93,08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600" b="0" i="0" u="none" strike="noStrike">
                          <a:solidFill>
                            <a:srgbClr val="000000"/>
                          </a:solidFill>
                          <a:effectLst/>
                          <a:latin typeface="Calibri"/>
                        </a:rPr>
                        <a:t>90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3366FF"/>
                          </a:solidFill>
                          <a:effectLst/>
                          <a:latin typeface="Calibri"/>
                        </a:rPr>
                        <a:t>52,69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s-IS" sz="1600" b="1" i="0" u="none" strike="noStrike">
                          <a:solidFill>
                            <a:srgbClr val="008000"/>
                          </a:solidFill>
                          <a:effectLst/>
                          <a:latin typeface="Calibri"/>
                        </a:rPr>
                        <a:t>4,23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FI" sz="1600" b="1" i="0" u="none" strike="noStrike" dirty="0">
                          <a:solidFill>
                            <a:srgbClr val="008000"/>
                          </a:solidFill>
                          <a:effectLst/>
                          <a:latin typeface="Calibri"/>
                        </a:rPr>
                        <a:t>5,77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17</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Titre 1"/>
          <p:cNvSpPr>
            <a:spLocks noGrp="1"/>
          </p:cNvSpPr>
          <p:nvPr>
            <p:ph type="title"/>
          </p:nvPr>
        </p:nvSpPr>
        <p:spPr>
          <a:xfrm>
            <a:off x="91441" y="1214422"/>
            <a:ext cx="8715404" cy="500066"/>
          </a:xfrm>
        </p:spPr>
        <p:txBody>
          <a:bodyPr>
            <a:normAutofit/>
          </a:bodyPr>
          <a:lstStyle/>
          <a:p>
            <a:pPr algn="ctr"/>
            <a:r>
              <a:rPr lang="fr-FR" sz="2200" b="1" dirty="0">
                <a:solidFill>
                  <a:srgbClr val="4F81BD"/>
                </a:solidFill>
                <a:latin typeface="Times New Roman" pitchFamily="18" charset="0"/>
                <a:ea typeface="Times New Roman" pitchFamily="18" charset="0"/>
                <a:cs typeface="Times New Roman" pitchFamily="18" charset="0"/>
              </a:rPr>
              <a:t>Résultats : Relations avec une entreprise</a:t>
            </a:r>
          </a:p>
        </p:txBody>
      </p:sp>
      <p:sp>
        <p:nvSpPr>
          <p:cNvPr id="9" name="Espace réservé du contenu 2"/>
          <p:cNvSpPr>
            <a:spLocks noGrp="1"/>
          </p:cNvSpPr>
          <p:nvPr>
            <p:ph idx="1"/>
          </p:nvPr>
        </p:nvSpPr>
        <p:spPr>
          <a:xfrm>
            <a:off x="772647" y="1785926"/>
            <a:ext cx="7498080" cy="558262"/>
          </a:xfrm>
        </p:spPr>
        <p:txBody>
          <a:bodyPr>
            <a:normAutofit/>
          </a:bodyPr>
          <a:lstStyle/>
          <a:p>
            <a:r>
              <a:rPr lang="fr-FR" sz="2400" dirty="0"/>
              <a:t>Pendant votre doctorat avez-vous :</a:t>
            </a:r>
          </a:p>
        </p:txBody>
      </p:sp>
      <p:graphicFrame>
        <p:nvGraphicFramePr>
          <p:cNvPr id="10" name="Graphique 9"/>
          <p:cNvGraphicFramePr>
            <a:graphicFrameLocks/>
          </p:cNvGraphicFramePr>
          <p:nvPr>
            <p:extLst>
              <p:ext uri="{D42A27DB-BD31-4B8C-83A1-F6EECF244321}">
                <p14:modId xmlns:p14="http://schemas.microsoft.com/office/powerpoint/2010/main" val="3539075367"/>
              </p:ext>
            </p:extLst>
          </p:nvPr>
        </p:nvGraphicFramePr>
        <p:xfrm>
          <a:off x="571472" y="2543204"/>
          <a:ext cx="7799676" cy="3314688"/>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18</a:t>
            </a:fld>
            <a:endParaRPr lang="fr-FR"/>
          </a:p>
        </p:txBody>
      </p:sp>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8"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9" name="Titre 1"/>
          <p:cNvSpPr>
            <a:spLocks noGrp="1"/>
          </p:cNvSpPr>
          <p:nvPr>
            <p:ph type="title"/>
          </p:nvPr>
        </p:nvSpPr>
        <p:spPr>
          <a:xfrm>
            <a:off x="70340" y="1157052"/>
            <a:ext cx="8643966" cy="500066"/>
          </a:xfrm>
        </p:spPr>
        <p:txBody>
          <a:bodyPr>
            <a:normAutofit/>
          </a:bodyPr>
          <a:lstStyle/>
          <a:p>
            <a:pPr algn="ctr"/>
            <a:r>
              <a:rPr lang="fr-FR" sz="2200" b="1" dirty="0">
                <a:solidFill>
                  <a:srgbClr val="4F81BD"/>
                </a:solidFill>
                <a:latin typeface="Times New Roman" pitchFamily="18" charset="0"/>
                <a:ea typeface="Times New Roman" pitchFamily="18" charset="0"/>
                <a:cs typeface="Times New Roman" pitchFamily="18" charset="0"/>
              </a:rPr>
              <a:t>Résultats : Situation professionnelle</a:t>
            </a:r>
          </a:p>
        </p:txBody>
      </p:sp>
      <p:graphicFrame>
        <p:nvGraphicFramePr>
          <p:cNvPr id="10" name="Graphique 9"/>
          <p:cNvGraphicFramePr>
            <a:graphicFrameLocks/>
          </p:cNvGraphicFramePr>
          <p:nvPr>
            <p:extLst>
              <p:ext uri="{D42A27DB-BD31-4B8C-83A1-F6EECF244321}">
                <p14:modId xmlns:p14="http://schemas.microsoft.com/office/powerpoint/2010/main" val="1674598609"/>
              </p:ext>
            </p:extLst>
          </p:nvPr>
        </p:nvGraphicFramePr>
        <p:xfrm>
          <a:off x="1071538" y="2214554"/>
          <a:ext cx="7074248" cy="4000527"/>
        </p:xfrm>
        <a:graphic>
          <a:graphicData uri="http://schemas.openxmlformats.org/drawingml/2006/chart">
            <c:chart xmlns:c="http://schemas.openxmlformats.org/drawingml/2006/chart" xmlns:r="http://schemas.openxmlformats.org/officeDocument/2006/relationships" r:id="rId7"/>
          </a:graphicData>
        </a:graphic>
      </p:graphicFrame>
      <p:sp>
        <p:nvSpPr>
          <p:cNvPr id="11" name="ZoneTexte 10"/>
          <p:cNvSpPr txBox="1"/>
          <p:nvPr/>
        </p:nvSpPr>
        <p:spPr>
          <a:xfrm>
            <a:off x="56272" y="1643050"/>
            <a:ext cx="8715404" cy="458074"/>
          </a:xfrm>
          <a:prstGeom prst="rect">
            <a:avLst/>
          </a:prstGeom>
          <a:noFill/>
        </p:spPr>
        <p:txBody>
          <a:bodyPr wrap="square" rtlCol="0">
            <a:spAutoFit/>
          </a:bodyPr>
          <a:lstStyle/>
          <a:p>
            <a:pPr algn="ctr">
              <a:lnSpc>
                <a:spcPct val="150000"/>
              </a:lnSpc>
            </a:pPr>
            <a:r>
              <a:rPr lang="fr-FR" dirty="0">
                <a:latin typeface="Times New Roman" pitchFamily="18" charset="0"/>
                <a:cs typeface="Times New Roman" pitchFamily="18" charset="0"/>
              </a:rPr>
              <a:t>Taux d’emploi supérieur à 90% en Algérie et 9/10 sont salariés de la fonction publique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19</a:t>
            </a:fld>
            <a:endParaRPr lang="fr-FR"/>
          </a:p>
        </p:txBody>
      </p:sp>
      <p:pic>
        <p:nvPicPr>
          <p:cNvPr id="5"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8"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graphicFrame>
        <p:nvGraphicFramePr>
          <p:cNvPr id="11" name="Graphique 10"/>
          <p:cNvGraphicFramePr>
            <a:graphicFrameLocks/>
          </p:cNvGraphicFramePr>
          <p:nvPr>
            <p:extLst>
              <p:ext uri="{D42A27DB-BD31-4B8C-83A1-F6EECF244321}">
                <p14:modId xmlns:p14="http://schemas.microsoft.com/office/powerpoint/2010/main" val="1818526006"/>
              </p:ext>
            </p:extLst>
          </p:nvPr>
        </p:nvGraphicFramePr>
        <p:xfrm>
          <a:off x="857224" y="2143055"/>
          <a:ext cx="7199185" cy="3929151"/>
        </p:xfrm>
        <a:graphic>
          <a:graphicData uri="http://schemas.openxmlformats.org/drawingml/2006/chart">
            <c:chart xmlns:c="http://schemas.openxmlformats.org/drawingml/2006/chart" xmlns:r="http://schemas.openxmlformats.org/officeDocument/2006/relationships" r:id="rId6"/>
          </a:graphicData>
        </a:graphic>
      </p:graphicFrame>
      <p:sp>
        <p:nvSpPr>
          <p:cNvPr id="12" name="Titre 1"/>
          <p:cNvSpPr txBox="1">
            <a:spLocks/>
          </p:cNvSpPr>
          <p:nvPr/>
        </p:nvSpPr>
        <p:spPr>
          <a:xfrm>
            <a:off x="70340" y="1157052"/>
            <a:ext cx="8643966" cy="500066"/>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a:ln>
                  <a:noFill/>
                </a:ln>
                <a:solidFill>
                  <a:srgbClr val="4F81BD"/>
                </a:solidFill>
                <a:effectLst/>
                <a:uLnTx/>
                <a:uFillTx/>
                <a:latin typeface="Times New Roman" pitchFamily="18" charset="0"/>
                <a:ea typeface="Times New Roman" pitchFamily="18" charset="0"/>
                <a:cs typeface="Times New Roman" pitchFamily="18" charset="0"/>
              </a:rPr>
              <a:t>Résultats : Situation professionnelle</a:t>
            </a:r>
            <a:endParaRPr kumimoji="0" lang="fr-FR" sz="2200" b="1" i="0" u="none" strike="noStrike" kern="1200" cap="small" spc="0" normalizeH="0" baseline="0" noProof="0" dirty="0">
              <a:ln>
                <a:noFill/>
              </a:ln>
              <a:solidFill>
                <a:srgbClr val="4F81BD"/>
              </a:solidFill>
              <a:effectLst/>
              <a:uLnTx/>
              <a:uFillTx/>
              <a:latin typeface="Times New Roman" pitchFamily="18" charset="0"/>
              <a:ea typeface="Times New Roman" pitchFamily="18" charset="0"/>
              <a:cs typeface="Times New Roman" pitchFamily="18" charset="0"/>
            </a:endParaRPr>
          </a:p>
        </p:txBody>
      </p:sp>
      <p:sp>
        <p:nvSpPr>
          <p:cNvPr id="14" name="ZoneTexte 13"/>
          <p:cNvSpPr txBox="1"/>
          <p:nvPr/>
        </p:nvSpPr>
        <p:spPr>
          <a:xfrm>
            <a:off x="56272" y="1643050"/>
            <a:ext cx="8715404" cy="458074"/>
          </a:xfrm>
          <a:prstGeom prst="rect">
            <a:avLst/>
          </a:prstGeom>
          <a:noFill/>
        </p:spPr>
        <p:txBody>
          <a:bodyPr wrap="square" rtlCol="0">
            <a:spAutoFit/>
          </a:bodyPr>
          <a:lstStyle/>
          <a:p>
            <a:pPr algn="ctr">
              <a:lnSpc>
                <a:spcPct val="150000"/>
              </a:lnSpc>
            </a:pPr>
            <a:r>
              <a:rPr lang="fr-FR" dirty="0">
                <a:latin typeface="Times New Roman" pitchFamily="18" charset="0"/>
                <a:cs typeface="Times New Roman" pitchFamily="18" charset="0"/>
              </a:rPr>
              <a:t>Taux d’emploi supérieur à 90% en Algérie et 9/10 sont salariés de la fonction publique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8" name="ZoneTexte 7"/>
          <p:cNvSpPr txBox="1"/>
          <p:nvPr/>
        </p:nvSpPr>
        <p:spPr>
          <a:xfrm>
            <a:off x="500034" y="1142984"/>
            <a:ext cx="8358246" cy="4724370"/>
          </a:xfrm>
          <a:prstGeom prst="rect">
            <a:avLst/>
          </a:prstGeom>
          <a:noFill/>
        </p:spPr>
        <p:txBody>
          <a:bodyPr wrap="square" rtlCol="0">
            <a:spAutoFit/>
          </a:bodyPr>
          <a:lstStyle/>
          <a:p>
            <a:pPr algn="ctr">
              <a:lnSpc>
                <a:spcPct val="150000"/>
              </a:lnSpc>
            </a:pPr>
            <a:r>
              <a:rPr lang="fr-FR" sz="2800" b="1" u="sng" dirty="0">
                <a:solidFill>
                  <a:srgbClr val="0070C0"/>
                </a:solidFill>
              </a:rPr>
              <a:t>Plan de la Présentation</a:t>
            </a:r>
          </a:p>
          <a:p>
            <a:pPr algn="ctr"/>
            <a:r>
              <a:rPr lang="fr-FR" sz="2800" b="1" u="sng" dirty="0">
                <a:solidFill>
                  <a:srgbClr val="0070C0"/>
                </a:solidFill>
              </a:rPr>
              <a:t> </a:t>
            </a:r>
          </a:p>
          <a:p>
            <a:pPr marL="342900" indent="-342900">
              <a:lnSpc>
                <a:spcPct val="150000"/>
              </a:lnSpc>
              <a:buFont typeface="+mj-lt"/>
              <a:buAutoNum type="arabicPeriod"/>
            </a:pPr>
            <a:r>
              <a:rPr lang="fr-FR" sz="2200" b="1" dirty="0">
                <a:solidFill>
                  <a:srgbClr val="0070C0"/>
                </a:solidFill>
              </a:rPr>
              <a:t>Introduction</a:t>
            </a:r>
          </a:p>
          <a:p>
            <a:pPr marL="342900" indent="-342900">
              <a:lnSpc>
                <a:spcPct val="150000"/>
              </a:lnSpc>
              <a:buFont typeface="+mj-lt"/>
              <a:buAutoNum type="arabicPeriod"/>
            </a:pPr>
            <a:r>
              <a:rPr lang="fr-FR" sz="2200" b="1" dirty="0">
                <a:solidFill>
                  <a:srgbClr val="0070C0"/>
                </a:solidFill>
              </a:rPr>
              <a:t>Naissance et mission des </a:t>
            </a:r>
            <a:r>
              <a:rPr lang="fr-FR" sz="2200" b="1" dirty="0" err="1">
                <a:solidFill>
                  <a:srgbClr val="0070C0"/>
                </a:solidFill>
              </a:rPr>
              <a:t>BuTT</a:t>
            </a:r>
            <a:endParaRPr lang="fr-FR" sz="2200" b="1" dirty="0">
              <a:solidFill>
                <a:srgbClr val="0070C0"/>
              </a:solidFill>
            </a:endParaRPr>
          </a:p>
          <a:p>
            <a:pPr marL="342900" indent="-342900">
              <a:lnSpc>
                <a:spcPct val="150000"/>
              </a:lnSpc>
              <a:buFont typeface="+mj-lt"/>
              <a:buAutoNum type="arabicPeriod"/>
            </a:pPr>
            <a:r>
              <a:rPr lang="fr-FR" sz="2200" b="1" dirty="0">
                <a:solidFill>
                  <a:srgbClr val="0070C0"/>
                </a:solidFill>
              </a:rPr>
              <a:t>Ressources des </a:t>
            </a:r>
            <a:r>
              <a:rPr lang="fr-FR" sz="2200" b="1" dirty="0" err="1">
                <a:solidFill>
                  <a:srgbClr val="0070C0"/>
                </a:solidFill>
              </a:rPr>
              <a:t>BuTT</a:t>
            </a:r>
            <a:endParaRPr lang="fr-FR" sz="2200" b="1" dirty="0">
              <a:solidFill>
                <a:srgbClr val="0070C0"/>
              </a:solidFill>
            </a:endParaRPr>
          </a:p>
          <a:p>
            <a:pPr marL="342900" indent="-342900">
              <a:lnSpc>
                <a:spcPct val="150000"/>
              </a:lnSpc>
              <a:buFont typeface="+mj-lt"/>
              <a:buAutoNum type="arabicPeriod"/>
            </a:pPr>
            <a:r>
              <a:rPr lang="fr-FR" sz="2200" b="1" dirty="0">
                <a:solidFill>
                  <a:srgbClr val="0070C0"/>
                </a:solidFill>
              </a:rPr>
              <a:t>Services des </a:t>
            </a:r>
            <a:r>
              <a:rPr lang="fr-FR" sz="2200" b="1" dirty="0" err="1">
                <a:solidFill>
                  <a:srgbClr val="0070C0"/>
                </a:solidFill>
              </a:rPr>
              <a:t>BuTT</a:t>
            </a:r>
            <a:endParaRPr lang="fr-FR" sz="2200" b="1" dirty="0">
              <a:solidFill>
                <a:srgbClr val="0070C0"/>
              </a:solidFill>
            </a:endParaRPr>
          </a:p>
          <a:p>
            <a:pPr marL="342900" indent="-342900">
              <a:lnSpc>
                <a:spcPct val="150000"/>
              </a:lnSpc>
              <a:buFont typeface="+mj-lt"/>
              <a:buAutoNum type="arabicPeriod"/>
            </a:pPr>
            <a:r>
              <a:rPr lang="fr-FR" sz="2200" b="1" dirty="0">
                <a:solidFill>
                  <a:srgbClr val="0070C0"/>
                </a:solidFill>
              </a:rPr>
              <a:t>Analyse SWOT</a:t>
            </a:r>
          </a:p>
          <a:p>
            <a:pPr marL="342900" indent="-342900">
              <a:lnSpc>
                <a:spcPct val="150000"/>
              </a:lnSpc>
              <a:buFont typeface="+mj-lt"/>
              <a:buAutoNum type="arabicPeriod"/>
            </a:pPr>
            <a:r>
              <a:rPr lang="fr-FR" sz="2200" b="1" dirty="0">
                <a:solidFill>
                  <a:srgbClr val="0070C0"/>
                </a:solidFill>
              </a:rPr>
              <a:t>Enquête </a:t>
            </a:r>
            <a:r>
              <a:rPr lang="fr-FR" sz="2200" b="1" dirty="0" err="1">
                <a:solidFill>
                  <a:srgbClr val="0070C0"/>
                </a:solidFill>
              </a:rPr>
              <a:t>Céreq</a:t>
            </a:r>
            <a:endParaRPr lang="fr-FR" sz="2200" b="1" dirty="0">
              <a:solidFill>
                <a:srgbClr val="0070C0"/>
              </a:solidFill>
            </a:endParaRPr>
          </a:p>
          <a:p>
            <a:pPr marL="342900" indent="-342900">
              <a:lnSpc>
                <a:spcPct val="150000"/>
              </a:lnSpc>
              <a:buFont typeface="+mj-lt"/>
              <a:buAutoNum type="arabicPeriod"/>
            </a:pPr>
            <a:r>
              <a:rPr lang="fr-FR" sz="2200" b="1" dirty="0">
                <a:solidFill>
                  <a:srgbClr val="0070C0"/>
                </a:solidFill>
              </a:rPr>
              <a:t>Présentation du </a:t>
            </a:r>
            <a:r>
              <a:rPr lang="fr-FR" sz="2200" b="1" dirty="0" err="1">
                <a:solidFill>
                  <a:srgbClr val="0070C0"/>
                </a:solidFill>
              </a:rPr>
              <a:t>BuTT</a:t>
            </a:r>
            <a:r>
              <a:rPr lang="fr-FR" sz="2200" b="1" dirty="0">
                <a:solidFill>
                  <a:srgbClr val="0070C0"/>
                </a:solidFill>
              </a:rPr>
              <a:t> de Bejaia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20</a:t>
            </a:fld>
            <a:endParaRPr lang="fr-FR"/>
          </a:p>
        </p:txBody>
      </p:sp>
      <p:pic>
        <p:nvPicPr>
          <p:cNvPr id="5"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8"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10" name="ZoneTexte 9"/>
          <p:cNvSpPr txBox="1"/>
          <p:nvPr/>
        </p:nvSpPr>
        <p:spPr>
          <a:xfrm>
            <a:off x="84408" y="1657118"/>
            <a:ext cx="8728807" cy="646331"/>
          </a:xfrm>
          <a:prstGeom prst="rect">
            <a:avLst/>
          </a:prstGeom>
          <a:noFill/>
        </p:spPr>
        <p:txBody>
          <a:bodyPr wrap="square" rtlCol="0">
            <a:spAutoFit/>
          </a:bodyPr>
          <a:lstStyle/>
          <a:p>
            <a:pPr algn="ctr"/>
            <a:r>
              <a:rPr lang="fr-FR" dirty="0">
                <a:latin typeface="Times New Roman" pitchFamily="18" charset="0"/>
                <a:cs typeface="Times New Roman" pitchFamily="18" charset="0"/>
              </a:rPr>
              <a:t>Adéquation formation-emploi : selon vous, quel niveau de diplôme est le </a:t>
            </a:r>
          </a:p>
          <a:p>
            <a:pPr algn="ctr"/>
            <a:r>
              <a:rPr lang="fr-FR" dirty="0">
                <a:latin typeface="Times New Roman" pitchFamily="18" charset="0"/>
                <a:cs typeface="Times New Roman" pitchFamily="18" charset="0"/>
              </a:rPr>
              <a:t>plus approprié pour votre travail ? </a:t>
            </a:r>
          </a:p>
        </p:txBody>
      </p:sp>
      <p:graphicFrame>
        <p:nvGraphicFramePr>
          <p:cNvPr id="11" name="Graphique 10"/>
          <p:cNvGraphicFramePr>
            <a:graphicFrameLocks/>
          </p:cNvGraphicFramePr>
          <p:nvPr>
            <p:extLst>
              <p:ext uri="{D42A27DB-BD31-4B8C-83A1-F6EECF244321}">
                <p14:modId xmlns:p14="http://schemas.microsoft.com/office/powerpoint/2010/main" val="1443633334"/>
              </p:ext>
            </p:extLst>
          </p:nvPr>
        </p:nvGraphicFramePr>
        <p:xfrm>
          <a:off x="785786" y="2357431"/>
          <a:ext cx="7462302" cy="3571899"/>
        </p:xfrm>
        <a:graphic>
          <a:graphicData uri="http://schemas.openxmlformats.org/drawingml/2006/chart">
            <c:chart xmlns:c="http://schemas.openxmlformats.org/drawingml/2006/chart" xmlns:r="http://schemas.openxmlformats.org/officeDocument/2006/relationships" r:id="rId6"/>
          </a:graphicData>
        </a:graphic>
      </p:graphicFrame>
      <p:sp>
        <p:nvSpPr>
          <p:cNvPr id="12" name="Titre 1"/>
          <p:cNvSpPr txBox="1">
            <a:spLocks/>
          </p:cNvSpPr>
          <p:nvPr/>
        </p:nvSpPr>
        <p:spPr>
          <a:xfrm>
            <a:off x="70340" y="1157052"/>
            <a:ext cx="8643966" cy="500066"/>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200" b="1" i="0" u="none" strike="noStrike" kern="1200" cap="small" spc="0" normalizeH="0" baseline="0" noProof="0">
                <a:ln>
                  <a:noFill/>
                </a:ln>
                <a:solidFill>
                  <a:srgbClr val="4F81BD"/>
                </a:solidFill>
                <a:effectLst/>
                <a:uLnTx/>
                <a:uFillTx/>
                <a:latin typeface="Times New Roman" pitchFamily="18" charset="0"/>
                <a:ea typeface="Times New Roman" pitchFamily="18" charset="0"/>
                <a:cs typeface="Times New Roman" pitchFamily="18" charset="0"/>
              </a:rPr>
              <a:t>Résultats : Situation professionnelle</a:t>
            </a:r>
            <a:endParaRPr kumimoji="0" lang="fr-FR" sz="2200" b="1" i="0" u="none" strike="noStrike" kern="1200" cap="small" spc="0" normalizeH="0" baseline="0" noProof="0" dirty="0">
              <a:ln>
                <a:noFill/>
              </a:ln>
              <a:solidFill>
                <a:srgbClr val="4F81BD"/>
              </a:solidFill>
              <a:effectLst/>
              <a:uLnTx/>
              <a:uFillTx/>
              <a:latin typeface="Times New Roman" pitchFamily="18" charset="0"/>
              <a:ea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21</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28136" y="1142984"/>
            <a:ext cx="8830144" cy="1384995"/>
          </a:xfrm>
          <a:prstGeom prst="rect">
            <a:avLst/>
          </a:prstGeom>
        </p:spPr>
        <p:txBody>
          <a:bodyPr wrap="square">
            <a:spAutoFit/>
          </a:bodyPr>
          <a:lstStyle/>
          <a:p>
            <a:pPr algn="ctr">
              <a:lnSpc>
                <a:spcPct val="150000"/>
              </a:lnSpc>
            </a:pPr>
            <a:r>
              <a:rPr lang="fr-FR" sz="2800" b="1" dirty="0">
                <a:solidFill>
                  <a:srgbClr val="4F81BD"/>
                </a:solidFill>
                <a:latin typeface="Times New Roman" pitchFamily="18" charset="0"/>
                <a:ea typeface="Times New Roman" pitchFamily="18" charset="0"/>
                <a:cs typeface="Times New Roman" pitchFamily="18" charset="0"/>
              </a:rPr>
              <a:t>7. Présentation du Bureau de Transfert Technologique</a:t>
            </a:r>
          </a:p>
          <a:p>
            <a:pPr algn="ctr">
              <a:lnSpc>
                <a:spcPct val="150000"/>
              </a:lnSpc>
            </a:pPr>
            <a:r>
              <a:rPr lang="fr-FR" sz="2800" b="1" dirty="0">
                <a:solidFill>
                  <a:srgbClr val="4F81BD"/>
                </a:solidFill>
                <a:latin typeface="Times New Roman" pitchFamily="18" charset="0"/>
                <a:ea typeface="Times New Roman" pitchFamily="18" charset="0"/>
                <a:cs typeface="Times New Roman" pitchFamily="18" charset="0"/>
              </a:rPr>
              <a:t> de l’Université A. Mira de Bejaia</a:t>
            </a:r>
          </a:p>
        </p:txBody>
      </p:sp>
      <p:sp>
        <p:nvSpPr>
          <p:cNvPr id="9" name="Rectangle 8"/>
          <p:cNvSpPr/>
          <p:nvPr/>
        </p:nvSpPr>
        <p:spPr>
          <a:xfrm>
            <a:off x="0" y="2428868"/>
            <a:ext cx="8715404" cy="1284711"/>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	Cette partie décrit le mode de fonctionnement et de gestion du Bureau de Transfert Technologique, ses objectifs et les engagements de ses membres académiques et administratifs de l’université de Bejaia.</a:t>
            </a:r>
          </a:p>
        </p:txBody>
      </p:sp>
      <p:sp>
        <p:nvSpPr>
          <p:cNvPr id="12" name="Rectangle 1"/>
          <p:cNvSpPr>
            <a:spLocks noChangeArrowheads="1"/>
          </p:cNvSpPr>
          <p:nvPr/>
        </p:nvSpPr>
        <p:spPr bwMode="auto">
          <a:xfrm>
            <a:off x="0" y="4357694"/>
            <a:ext cx="8786842" cy="1324938"/>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Bureau du Transfert Technologique de l’UAMB est une sous-structure du Vice Rectorat Chargé des Relations Extérieures, de la Coopération, de l’Animation et de la Communication et des Manifestations Scientifiques</a:t>
            </a:r>
            <a:r>
              <a:rPr kumimoji="0" lang="fr-FR" sz="1200" b="0" i="0" u="none" strike="noStrike" cap="none" normalizeH="0" baseline="0" dirty="0">
                <a:ln>
                  <a:noFill/>
                </a:ln>
                <a:solidFill>
                  <a:schemeClr val="tx1"/>
                </a:solidFill>
                <a:effectLst/>
                <a:latin typeface="Cambria" pitchFamily="18" charset="0"/>
                <a:ea typeface="Times New Roman" pitchFamily="18" charset="0"/>
                <a:cs typeface="Arial" pitchFamily="34" charset="0"/>
              </a:rPr>
              <a:t>. </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
          <p:cNvSpPr>
            <a:spLocks noChangeArrowheads="1"/>
          </p:cNvSpPr>
          <p:nvPr/>
        </p:nvSpPr>
        <p:spPr bwMode="auto">
          <a:xfrm>
            <a:off x="14036" y="3711011"/>
            <a:ext cx="8786842" cy="57524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Positionnement Institutionnelle du Bureau de Transfert Technologique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22</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34818" name="Rectangle 2"/>
          <p:cNvSpPr>
            <a:spLocks noChangeArrowheads="1"/>
          </p:cNvSpPr>
          <p:nvPr/>
        </p:nvSpPr>
        <p:spPr bwMode="auto">
          <a:xfrm>
            <a:off x="99542" y="1428736"/>
            <a:ext cx="8700270" cy="4975681"/>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Bureau du Transfert Technologique de l’UAMB est doté d’un Conseil d’Administration composé de neuf membres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du Vice Rectorat Chargé des Relations Extérieures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du Vice Rectorat Chargé de la Recherche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responsable du Bureau de Transfert Technologique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du Bureau de Liaison Entreprises-Université</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de la Maison de l’Entreprenariat</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du Centre d’Appui à la Technologie et à l’Innovation</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de l’Agence Nationale de Soutien à l’Emploi des Jeunes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représentant de la Chambre de Commerce et d’Industrie de Soummam</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Elu de l’Assemblé Populaire de la Wilaya de </a:t>
            </a:r>
            <a:r>
              <a:rPr kumimoji="0" lang="fr-FR"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Béjaia</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2"/>
          <p:cNvSpPr>
            <a:spLocks noChangeArrowheads="1"/>
          </p:cNvSpPr>
          <p:nvPr/>
        </p:nvSpPr>
        <p:spPr bwMode="auto">
          <a:xfrm>
            <a:off x="8394" y="1142984"/>
            <a:ext cx="8848788"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Modalités de Participation aux Procédures de Gouvernance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23</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33793" name="Rectangle 1"/>
          <p:cNvSpPr>
            <a:spLocks noChangeArrowheads="1"/>
          </p:cNvSpPr>
          <p:nvPr/>
        </p:nvSpPr>
        <p:spPr bwMode="auto">
          <a:xfrm>
            <a:off x="28136" y="1643050"/>
            <a:ext cx="8758706" cy="3452187"/>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Pour accomplir ses missions, le Bureau de Transfert Technologique de l’UAMB va s’appuyer sur deux services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Service de Sensibilisation et de Prospection</a:t>
            </a:r>
            <a:endParaRPr kumimoji="0" lang="fr-FR"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Service d’Accompagnement</a:t>
            </a:r>
          </a:p>
          <a:p>
            <a:pPr marL="0" marR="0" lvl="0" indent="0" algn="l" defTabSz="914400" rtl="0" eaLnBrk="0" fontAlgn="base" latinLnBrk="0" hangingPunct="0">
              <a:lnSpc>
                <a:spcPct val="150000"/>
              </a:lnSpc>
              <a:spcBef>
                <a:spcPct val="0"/>
              </a:spcBef>
              <a:spcAft>
                <a:spcPct val="0"/>
              </a:spcAft>
              <a:buClrTx/>
              <a:buSzTx/>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Ces deux services seront dotés de personnel académique et administratif, coordonné par un responsable, désigné par le Recteur.</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42172" y="1071546"/>
            <a:ext cx="8744670"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Organisation du Bureau de Transfert Technologique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24</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32770" name="Rectangle 2"/>
          <p:cNvSpPr>
            <a:spLocks noChangeArrowheads="1"/>
          </p:cNvSpPr>
          <p:nvPr/>
        </p:nvSpPr>
        <p:spPr bwMode="auto">
          <a:xfrm>
            <a:off x="28136" y="1857364"/>
            <a:ext cx="8786842" cy="386768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Bureau de Transfert Technologique de l’UAMB s’assigne comme objectifs prioritaires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développement et la diffusion de la culture de l’innovation et du transfert technologique au sein de la communauté universitaire,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lang="fr-FR" dirty="0">
                <a:latin typeface="Times New Roman" pitchFamily="18" charset="0"/>
                <a:ea typeface="Times New Roman" pitchFamily="18" charset="0"/>
                <a:cs typeface="Times New Roman" pitchFamily="18" charset="0"/>
              </a:rPr>
              <a:t> L</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’amélioration de la visibilité des résultats de la recherche et des projets menés à l‘UAMB,</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L’exploitation des résultats de la recherche à travers des contrats de partenariat,</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renforcement de la culture de la protection de la Propriété Industrielle et la mise en place de mécanismes encourageant le dépôt de brevets,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renforcement de la créativité.</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2" name="Rectangle 2"/>
          <p:cNvSpPr>
            <a:spLocks noChangeArrowheads="1"/>
          </p:cNvSpPr>
          <p:nvPr/>
        </p:nvSpPr>
        <p:spPr bwMode="auto">
          <a:xfrm>
            <a:off x="53924" y="1171120"/>
            <a:ext cx="8786842"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Objectifs Prioritaires du Bureau de Transfert Technologique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25</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31745" name="Rectangle 1"/>
          <p:cNvSpPr>
            <a:spLocks noChangeArrowheads="1"/>
          </p:cNvSpPr>
          <p:nvPr/>
        </p:nvSpPr>
        <p:spPr bwMode="auto">
          <a:xfrm>
            <a:off x="71438" y="1428736"/>
            <a:ext cx="8715404" cy="4698682"/>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Afin d’atteindre ses objectifs, l’équipe du Bureau de Transfert Technologique s’engage à :</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Sensibiliser les chercheurs et ou doctorants à la culture du transfert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Mettre en place un dispositif de veille pour l’identification des projets innovants. Ce, par l’implication des directeurs d’équipes de recherches et des responsables des Masters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Recenser les besoins du monde de l’entreprise </a:t>
            </a:r>
            <a:r>
              <a:rPr kumimoji="0" lang="fr-FR"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via</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des enquêtes périodiques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Mettre en place et gérer une plateforme web visant à renforcer la liaison chercheurs-entreprises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Mettre à la disposition des chercheurs et ou doctorants des outils audio-visuels pour la promotion de leur recherche et l’amélioration de leur visibilité ;</a:t>
            </a:r>
          </a:p>
          <a:p>
            <a:pPr lvl="0" algn="just" eaLnBrk="0" fontAlgn="base" hangingPunct="0">
              <a:lnSpc>
                <a:spcPct val="150000"/>
              </a:lnSpc>
              <a:spcBef>
                <a:spcPct val="0"/>
              </a:spcBef>
              <a:spcAft>
                <a:spcPct val="0"/>
              </a:spcAft>
              <a:buFontTx/>
              <a:buChar char="•"/>
            </a:pPr>
            <a:r>
              <a:rPr lang="fr-FR" dirty="0"/>
              <a:t>Accompagner les chercheurs et ou doctorants dans la protection de leurs produits innovants et ou de leur savoir-faire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 name="Rectangle 1"/>
          <p:cNvSpPr>
            <a:spLocks noChangeArrowheads="1"/>
          </p:cNvSpPr>
          <p:nvPr/>
        </p:nvSpPr>
        <p:spPr bwMode="auto">
          <a:xfrm>
            <a:off x="-32" y="1142984"/>
            <a:ext cx="8786842"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Missions du Bureau de Transfert Technologique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26</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10" name="Rectangle 9"/>
          <p:cNvSpPr/>
          <p:nvPr/>
        </p:nvSpPr>
        <p:spPr>
          <a:xfrm>
            <a:off x="56272" y="1753451"/>
            <a:ext cx="8715404" cy="4247317"/>
          </a:xfrm>
          <a:prstGeom prst="rect">
            <a:avLst/>
          </a:prstGeom>
        </p:spPr>
        <p:txBody>
          <a:bodyPr wrap="square">
            <a:spAutoFit/>
          </a:bodyPr>
          <a:lstStyle/>
          <a:p>
            <a:pPr lvl="0" algn="just">
              <a:lnSpc>
                <a:spcPct val="150000"/>
              </a:lnSpc>
              <a:buFont typeface="Arial" pitchFamily="34" charset="0"/>
              <a:buChar char="•"/>
            </a:pPr>
            <a:r>
              <a:rPr lang="fr-FR" dirty="0"/>
              <a:t> Accompagner les chercheurs et ou doctorants dans la recherche d’antériorité, la rédaction et le dépôt de brevets d’invention ;</a:t>
            </a:r>
          </a:p>
          <a:p>
            <a:pPr lvl="0" algn="just">
              <a:lnSpc>
                <a:spcPct val="150000"/>
              </a:lnSpc>
              <a:buFont typeface="Arial" pitchFamily="34" charset="0"/>
              <a:buChar char="•"/>
            </a:pPr>
            <a:r>
              <a:rPr lang="fr-FR" dirty="0"/>
              <a:t> Informer les chercheurs sur les débouchés potentiels de leurs travaux, les positionner par rapport à la concurrence nationale et internationale ;</a:t>
            </a:r>
          </a:p>
          <a:p>
            <a:pPr lvl="0" algn="just">
              <a:lnSpc>
                <a:spcPct val="150000"/>
              </a:lnSpc>
              <a:buFont typeface="Arial" pitchFamily="34" charset="0"/>
              <a:buChar char="•"/>
            </a:pPr>
            <a:r>
              <a:rPr lang="fr-FR" dirty="0"/>
              <a:t> Identifier les projets innovants et aider à leur réadaptation afin de satisfaire les besoins spécifiques du marché, notamment ceux exprimés par le monde des entreprises ;</a:t>
            </a:r>
          </a:p>
          <a:p>
            <a:pPr lvl="0" algn="just">
              <a:lnSpc>
                <a:spcPct val="150000"/>
              </a:lnSpc>
              <a:buFont typeface="Arial" pitchFamily="34" charset="0"/>
              <a:buChar char="•"/>
            </a:pPr>
            <a:r>
              <a:rPr lang="fr-FR" dirty="0"/>
              <a:t> Accompagner les chercheurs et ou doctorants dans l’élaboration et le développement d’une stratégie de transfert : création de </a:t>
            </a:r>
            <a:r>
              <a:rPr lang="fr-FR" dirty="0" err="1"/>
              <a:t>start-ups</a:t>
            </a:r>
            <a:r>
              <a:rPr lang="fr-FR" dirty="0"/>
              <a:t>, de spin-offs ou la cession de licences exclusives ou non exclusives ;</a:t>
            </a:r>
          </a:p>
        </p:txBody>
      </p:sp>
      <p:sp>
        <p:nvSpPr>
          <p:cNvPr id="11" name="Rectangle 1"/>
          <p:cNvSpPr>
            <a:spLocks noChangeArrowheads="1"/>
          </p:cNvSpPr>
          <p:nvPr/>
        </p:nvSpPr>
        <p:spPr bwMode="auto">
          <a:xfrm>
            <a:off x="-32" y="1142984"/>
            <a:ext cx="8786842"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Missions du Bureau de Transfert Technologique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27</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56272" y="1571612"/>
            <a:ext cx="8715404" cy="4662815"/>
          </a:xfrm>
          <a:prstGeom prst="rect">
            <a:avLst/>
          </a:prstGeom>
        </p:spPr>
        <p:txBody>
          <a:bodyPr wrap="square">
            <a:spAutoFit/>
          </a:bodyPr>
          <a:lstStyle/>
          <a:p>
            <a:pPr algn="just">
              <a:lnSpc>
                <a:spcPct val="150000"/>
              </a:lnSpc>
              <a:buFont typeface="Arial" pitchFamily="34" charset="0"/>
              <a:buChar char="•"/>
            </a:pPr>
            <a:r>
              <a:rPr lang="fr-FR" dirty="0"/>
              <a:t>  Accompagner les chercheurs et ou doctorants dans la réalisation de leurs prototypes ;</a:t>
            </a:r>
          </a:p>
          <a:p>
            <a:pPr lvl="0" algn="just">
              <a:lnSpc>
                <a:spcPct val="150000"/>
              </a:lnSpc>
              <a:buFont typeface="Arial" pitchFamily="34" charset="0"/>
              <a:buChar char="•"/>
            </a:pPr>
            <a:r>
              <a:rPr lang="fr-FR" dirty="0"/>
              <a:t> Accompagner les chercheurs ou doctorants dans la rédaction des différents contrats de transfert ;</a:t>
            </a:r>
          </a:p>
          <a:p>
            <a:pPr lvl="0" algn="just">
              <a:lnSpc>
                <a:spcPct val="150000"/>
              </a:lnSpc>
              <a:buFont typeface="Arial" pitchFamily="34" charset="0"/>
              <a:buChar char="•"/>
            </a:pPr>
            <a:r>
              <a:rPr lang="fr-FR" dirty="0"/>
              <a:t> Organiser des formations et des ateliers en matière d’innovation et de propriété industrielle ;</a:t>
            </a:r>
          </a:p>
          <a:p>
            <a:pPr lvl="0" algn="just">
              <a:lnSpc>
                <a:spcPct val="150000"/>
              </a:lnSpc>
              <a:buFont typeface="Arial" pitchFamily="34" charset="0"/>
              <a:buChar char="•"/>
            </a:pPr>
            <a:r>
              <a:rPr lang="fr-FR" dirty="0"/>
              <a:t> Accompagner les chercheurs ou doctorants lors de la négociation de contrats relatifs à des projets de recherche avec des entreprises ;</a:t>
            </a:r>
          </a:p>
          <a:p>
            <a:pPr lvl="0" algn="just">
              <a:lnSpc>
                <a:spcPct val="150000"/>
              </a:lnSpc>
              <a:buFont typeface="Arial" pitchFamily="34" charset="0"/>
              <a:buChar char="•"/>
            </a:pPr>
            <a:r>
              <a:rPr lang="fr-FR" dirty="0"/>
              <a:t> Gérer les portefeuilles de Droits de Licences ;</a:t>
            </a:r>
          </a:p>
          <a:p>
            <a:pPr lvl="0" algn="just">
              <a:lnSpc>
                <a:spcPct val="150000"/>
              </a:lnSpc>
              <a:buFont typeface="Arial" pitchFamily="34" charset="0"/>
              <a:buChar char="•"/>
            </a:pPr>
            <a:r>
              <a:rPr lang="fr-FR" dirty="0"/>
              <a:t> Développer des mécanismes favorisant l’accomplissement de thèses en entreprises. </a:t>
            </a:r>
          </a:p>
        </p:txBody>
      </p:sp>
      <p:sp>
        <p:nvSpPr>
          <p:cNvPr id="9" name="Rectangle 1"/>
          <p:cNvSpPr>
            <a:spLocks noChangeArrowheads="1"/>
          </p:cNvSpPr>
          <p:nvPr/>
        </p:nvSpPr>
        <p:spPr bwMode="auto">
          <a:xfrm>
            <a:off x="-32" y="1142984"/>
            <a:ext cx="8786842"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Missions du Bureau de Transfert Technologique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28</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8673" name="Rectangle 1"/>
          <p:cNvSpPr>
            <a:spLocks noChangeArrowheads="1"/>
          </p:cNvSpPr>
          <p:nvPr/>
        </p:nvSpPr>
        <p:spPr bwMode="auto">
          <a:xfrm>
            <a:off x="14068" y="1873431"/>
            <a:ext cx="8786842" cy="4283183"/>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Vice Rectorat Chargé de la Recherche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Maison de l’Entreprenariat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Bureau de Liaison Entreprises-Université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Centre d’Appui à la Technologie et à l’Innovation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L’ensemble des Unités de Recherche et Laboratoires de recherche de l’UAMB ;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Incubateur National en Biotechnologie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Centre d’Innovation et du Transfert Technologique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Incubateur de l’UAMB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Centre d’</a:t>
            </a:r>
            <a:r>
              <a:rPr kumimoji="0" lang="fr-FR"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Audio-Visuel</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Centre de Calcul et sa Cellule E-Learning.</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32" y="960100"/>
            <a:ext cx="8786842" cy="1083077"/>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Relations du Bureau de Transfert Technologique avec les autres Services de l’UAMB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29</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7649" name="Rectangle 1"/>
          <p:cNvSpPr>
            <a:spLocks noChangeArrowheads="1"/>
          </p:cNvSpPr>
          <p:nvPr/>
        </p:nvSpPr>
        <p:spPr bwMode="auto">
          <a:xfrm>
            <a:off x="56272" y="1857364"/>
            <a:ext cx="8659132" cy="4283183"/>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Bureau de Transfert Technologique va s’appuyer dans ses activités sur de nombreuses structures hors université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Ministère de l’Enseignement Supérieur et de le Recherche Scientifique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Direction Générale de la Recherche Scientifique et du Développement Technologique (Direction de la Recherche et de la Valorisation)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Institut National Algérien de la Propriété Industrielle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Agence Nationale de Valorisation des Résultats de la Recherche et du Développement Technologique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Chambre de Commerce et d’Industrie de la Soummam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Collectivités Territoriales de </a:t>
            </a:r>
            <a:r>
              <a:rPr kumimoji="0" lang="fr-FR"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Béjaia</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et leur différentes Directions.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71406" y="929768"/>
            <a:ext cx="8715436" cy="1143863"/>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Relations du Bureau de Transfert Technologique avec les autres Services Hors Université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24" y="4251218"/>
            <a:ext cx="2304000" cy="1535236"/>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91460" y="4181251"/>
            <a:ext cx="2376200" cy="1440000"/>
          </a:xfrm>
          <a:prstGeom prst="rect">
            <a:avLst/>
          </a:prstGeom>
          <a:noFill/>
          <a:ln>
            <a:noFill/>
          </a:ln>
          <a:effectLst>
            <a:glow rad="139700">
              <a:schemeClr val="accent1">
                <a:satMod val="175000"/>
                <a:alpha val="40000"/>
              </a:schemeClr>
            </a:glow>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oneTexte 10"/>
          <p:cNvSpPr txBox="1"/>
          <p:nvPr/>
        </p:nvSpPr>
        <p:spPr>
          <a:xfrm>
            <a:off x="142844" y="1411035"/>
            <a:ext cx="4006225" cy="1289071"/>
          </a:xfrm>
          <a:prstGeom prst="rect">
            <a:avLst/>
          </a:prstGeom>
          <a:noFill/>
        </p:spPr>
        <p:txBody>
          <a:bodyPr wrap="none" rtlCol="0">
            <a:spAutoFit/>
          </a:bodyPr>
          <a:lstStyle/>
          <a:p>
            <a:pPr>
              <a:lnSpc>
                <a:spcPct val="150000"/>
              </a:lnSpc>
            </a:pPr>
            <a:r>
              <a:rPr lang="fr-FR" dirty="0">
                <a:latin typeface="Times New Roman" pitchFamily="18" charset="0"/>
                <a:cs typeface="Times New Roman" pitchFamily="18" charset="0"/>
              </a:rPr>
              <a:t>Modèle schumpétérien de la croissance</a:t>
            </a:r>
          </a:p>
          <a:p>
            <a:pPr>
              <a:lnSpc>
                <a:spcPct val="150000"/>
              </a:lnSpc>
            </a:pPr>
            <a:r>
              <a:rPr lang="fr-FR" dirty="0">
                <a:latin typeface="Times New Roman" pitchFamily="18" charset="0"/>
                <a:cs typeface="Times New Roman" pitchFamily="18" charset="0"/>
              </a:rPr>
              <a:t>dans un univers de </a:t>
            </a:r>
            <a:r>
              <a:rPr lang="fr-FR" i="1" dirty="0">
                <a:solidFill>
                  <a:srgbClr val="FF0000"/>
                </a:solidFill>
                <a:latin typeface="Times New Roman" pitchFamily="18" charset="0"/>
                <a:cs typeface="Times New Roman" pitchFamily="18" charset="0"/>
              </a:rPr>
              <a:t>Destruction/Créatrice</a:t>
            </a:r>
          </a:p>
          <a:p>
            <a:pPr>
              <a:lnSpc>
                <a:spcPct val="150000"/>
              </a:lnSpc>
            </a:pPr>
            <a:r>
              <a:rPr lang="fr-FR" b="1" dirty="0">
                <a:solidFill>
                  <a:srgbClr val="0070C0"/>
                </a:solidFill>
                <a:latin typeface="Times New Roman" pitchFamily="18" charset="0"/>
                <a:cs typeface="Times New Roman" pitchFamily="18" charset="0"/>
              </a:rPr>
              <a:t>[Aghion &amp; Howitt, 1998]</a:t>
            </a:r>
            <a:r>
              <a:rPr lang="fr-FR" dirty="0">
                <a:latin typeface="Times New Roman" pitchFamily="18" charset="0"/>
                <a:cs typeface="Times New Roman" pitchFamily="18" charset="0"/>
              </a:rPr>
              <a:t> </a:t>
            </a:r>
          </a:p>
        </p:txBody>
      </p:sp>
      <p:pic>
        <p:nvPicPr>
          <p:cNvPr id="12" name="Picture 2" descr="http://i56.photobucket.com/albums/g173/Labazoff/Schumpeter.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45368" y="1343916"/>
            <a:ext cx="3120341" cy="15716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3" name="ZoneTexte 12"/>
          <p:cNvSpPr txBox="1">
            <a:spLocks noRot="1" noChangeAspect="1" noMove="1" noResize="1" noEditPoints="1" noAdjustHandles="1" noChangeArrowheads="1" noChangeShapeType="1" noTextEdit="1"/>
          </p:cNvSpPr>
          <p:nvPr/>
        </p:nvSpPr>
        <p:spPr>
          <a:xfrm>
            <a:off x="1596357" y="2708920"/>
            <a:ext cx="1679499" cy="659540"/>
          </a:xfrm>
          <a:prstGeom prst="rect">
            <a:avLst/>
          </a:prstGeom>
          <a:blipFill rotWithShape="1">
            <a:blip r:embed="rId9"/>
            <a:stretch>
              <a:fillRect/>
            </a:stretch>
          </a:blipFill>
        </p:spPr>
        <p:txBody>
          <a:bodyPr/>
          <a:lstStyle/>
          <a:p>
            <a:r>
              <a:rPr lang="fr-FR">
                <a:noFill/>
              </a:rPr>
              <a:t> </a:t>
            </a:r>
          </a:p>
        </p:txBody>
      </p:sp>
      <p:sp>
        <p:nvSpPr>
          <p:cNvPr id="14" name="ZoneTexte 13"/>
          <p:cNvSpPr txBox="1">
            <a:spLocks noRot="1" noChangeAspect="1" noMove="1" noResize="1" noEditPoints="1" noAdjustHandles="1" noChangeArrowheads="1" noChangeShapeType="1" noTextEdit="1"/>
          </p:cNvSpPr>
          <p:nvPr/>
        </p:nvSpPr>
        <p:spPr>
          <a:xfrm>
            <a:off x="3131840" y="2854024"/>
            <a:ext cx="1299971" cy="369332"/>
          </a:xfrm>
          <a:prstGeom prst="rect">
            <a:avLst/>
          </a:prstGeom>
          <a:blipFill rotWithShape="1">
            <a:blip r:embed="rId10"/>
            <a:stretch>
              <a:fillRect b="-3279"/>
            </a:stretch>
          </a:blipFill>
        </p:spPr>
        <p:txBody>
          <a:bodyPr/>
          <a:lstStyle/>
          <a:p>
            <a:r>
              <a:rPr lang="fr-FR">
                <a:noFill/>
              </a:rPr>
              <a:t> </a:t>
            </a:r>
          </a:p>
        </p:txBody>
      </p:sp>
      <p:sp>
        <p:nvSpPr>
          <p:cNvPr id="15" name="ZoneTexte 14"/>
          <p:cNvSpPr txBox="1">
            <a:spLocks noRot="1" noChangeAspect="1" noMove="1" noResize="1" noEditPoints="1" noAdjustHandles="1" noChangeArrowheads="1" noChangeShapeType="1" noTextEdit="1"/>
          </p:cNvSpPr>
          <p:nvPr/>
        </p:nvSpPr>
        <p:spPr>
          <a:xfrm>
            <a:off x="4245706" y="2854024"/>
            <a:ext cx="1190390" cy="369332"/>
          </a:xfrm>
          <a:prstGeom prst="rect">
            <a:avLst/>
          </a:prstGeom>
          <a:blipFill rotWithShape="1">
            <a:blip r:embed="rId11"/>
            <a:stretch>
              <a:fillRect b="-3279"/>
            </a:stretch>
          </a:blipFill>
        </p:spPr>
        <p:txBody>
          <a:bodyPr/>
          <a:lstStyle/>
          <a:p>
            <a:r>
              <a:rPr lang="fr-FR">
                <a:noFill/>
              </a:rPr>
              <a:t> </a:t>
            </a:r>
          </a:p>
        </p:txBody>
      </p:sp>
      <p:sp>
        <p:nvSpPr>
          <p:cNvPr id="16" name="ZoneTexte 15"/>
          <p:cNvSpPr txBox="1">
            <a:spLocks noRot="1" noChangeAspect="1" noMove="1" noResize="1" noEditPoints="1" noAdjustHandles="1" noChangeArrowheads="1" noChangeShapeType="1" noTextEdit="1"/>
          </p:cNvSpPr>
          <p:nvPr/>
        </p:nvSpPr>
        <p:spPr>
          <a:xfrm>
            <a:off x="5220072" y="2854024"/>
            <a:ext cx="1178143" cy="369332"/>
          </a:xfrm>
          <a:prstGeom prst="rect">
            <a:avLst/>
          </a:prstGeom>
          <a:blipFill rotWithShape="1">
            <a:blip r:embed="rId12"/>
            <a:stretch>
              <a:fillRect b="-3279"/>
            </a:stretch>
          </a:blipFill>
        </p:spPr>
        <p:txBody>
          <a:bodyPr/>
          <a:lstStyle/>
          <a:p>
            <a:r>
              <a:rPr lang="fr-FR">
                <a:noFill/>
              </a:rPr>
              <a:t> </a:t>
            </a:r>
          </a:p>
        </p:txBody>
      </p:sp>
      <p:sp>
        <p:nvSpPr>
          <p:cNvPr id="17" name="ZoneTexte 16"/>
          <p:cNvSpPr txBox="1">
            <a:spLocks noRot="1" noChangeAspect="1" noMove="1" noResize="1" noEditPoints="1" noAdjustHandles="1" noChangeArrowheads="1" noChangeShapeType="1" noTextEdit="1"/>
          </p:cNvSpPr>
          <p:nvPr/>
        </p:nvSpPr>
        <p:spPr>
          <a:xfrm>
            <a:off x="6178573" y="2852805"/>
            <a:ext cx="1201739" cy="370551"/>
          </a:xfrm>
          <a:prstGeom prst="rect">
            <a:avLst/>
          </a:prstGeom>
          <a:blipFill rotWithShape="1">
            <a:blip r:embed="rId13"/>
            <a:stretch>
              <a:fillRect b="-13115"/>
            </a:stretch>
          </a:blipFill>
        </p:spPr>
        <p:txBody>
          <a:bodyPr/>
          <a:lstStyle/>
          <a:p>
            <a:r>
              <a:rPr lang="fr-FR">
                <a:noFill/>
              </a:rPr>
              <a:t> </a:t>
            </a:r>
          </a:p>
        </p:txBody>
      </p:sp>
      <p:sp>
        <p:nvSpPr>
          <p:cNvPr id="18" name="ZoneTexte 17"/>
          <p:cNvSpPr txBox="1">
            <a:spLocks noRot="1" noChangeAspect="1" noMove="1" noResize="1" noEditPoints="1" noAdjustHandles="1" noChangeArrowheads="1" noChangeShapeType="1" noTextEdit="1"/>
          </p:cNvSpPr>
          <p:nvPr/>
        </p:nvSpPr>
        <p:spPr>
          <a:xfrm>
            <a:off x="1331640" y="2852805"/>
            <a:ext cx="463332" cy="369332"/>
          </a:xfrm>
          <a:prstGeom prst="rect">
            <a:avLst/>
          </a:prstGeom>
          <a:blipFill rotWithShape="1">
            <a:blip r:embed="rId14"/>
            <a:stretch>
              <a:fillRect b="-4918"/>
            </a:stretch>
          </a:blipFill>
        </p:spPr>
        <p:txBody>
          <a:bodyPr/>
          <a:lstStyle/>
          <a:p>
            <a:r>
              <a:rPr lang="fr-FR">
                <a:noFill/>
              </a:rPr>
              <a:t> </a:t>
            </a:r>
          </a:p>
        </p:txBody>
      </p:sp>
      <p:cxnSp>
        <p:nvCxnSpPr>
          <p:cNvPr id="19" name="Connecteur droit avec flèche 18"/>
          <p:cNvCxnSpPr/>
          <p:nvPr/>
        </p:nvCxnSpPr>
        <p:spPr>
          <a:xfrm>
            <a:off x="11844808" y="2877008"/>
            <a:ext cx="1368152" cy="7677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Connecteur droit avec flèche 19"/>
          <p:cNvCxnSpPr/>
          <p:nvPr/>
        </p:nvCxnSpPr>
        <p:spPr>
          <a:xfrm flipH="1">
            <a:off x="-2082564" y="2622960"/>
            <a:ext cx="1368152" cy="7792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ZoneTexte 20"/>
          <p:cNvSpPr txBox="1">
            <a:spLocks noRot="1" noChangeAspect="1" noMove="1" noResize="1" noEditPoints="1" noAdjustHandles="1" noChangeArrowheads="1" noChangeShapeType="1" noTextEdit="1"/>
          </p:cNvSpPr>
          <p:nvPr/>
        </p:nvSpPr>
        <p:spPr>
          <a:xfrm>
            <a:off x="-5077072" y="2606016"/>
            <a:ext cx="2366866" cy="678968"/>
          </a:xfrm>
          <a:prstGeom prst="rect">
            <a:avLst/>
          </a:prstGeom>
          <a:blipFill rotWithShape="1">
            <a:blip r:embed="rId15"/>
            <a:stretch>
              <a:fillRect l="-2062" t="-4464" r="-1546"/>
            </a:stretch>
          </a:blipFill>
        </p:spPr>
        <p:txBody>
          <a:bodyPr/>
          <a:lstStyle/>
          <a:p>
            <a:r>
              <a:rPr lang="fr-FR">
                <a:noFill/>
              </a:rPr>
              <a:t> </a:t>
            </a:r>
          </a:p>
        </p:txBody>
      </p:sp>
      <p:sp>
        <p:nvSpPr>
          <p:cNvPr id="22" name="ZoneTexte 21"/>
          <p:cNvSpPr txBox="1">
            <a:spLocks noRot="1" noChangeAspect="1" noMove="1" noResize="1" noEditPoints="1" noAdjustHandles="1" noChangeArrowheads="1" noChangeShapeType="1" noTextEdit="1"/>
          </p:cNvSpPr>
          <p:nvPr/>
        </p:nvSpPr>
        <p:spPr>
          <a:xfrm>
            <a:off x="11988824" y="2492896"/>
            <a:ext cx="2079608" cy="678968"/>
          </a:xfrm>
          <a:prstGeom prst="rect">
            <a:avLst/>
          </a:prstGeom>
          <a:blipFill rotWithShape="1">
            <a:blip r:embed="rId16"/>
            <a:stretch>
              <a:fillRect l="-2639" t="-4505" r="-1760"/>
            </a:stretch>
          </a:blipFill>
        </p:spPr>
        <p:txBody>
          <a:bodyPr/>
          <a:lstStyle/>
          <a:p>
            <a:r>
              <a:rPr lang="fr-FR">
                <a:noFill/>
              </a:rPr>
              <a:t> </a:t>
            </a:r>
          </a:p>
        </p:txBody>
      </p:sp>
      <p:sp>
        <p:nvSpPr>
          <p:cNvPr id="23" name="Rectangle 22"/>
          <p:cNvSpPr/>
          <p:nvPr/>
        </p:nvSpPr>
        <p:spPr>
          <a:xfrm>
            <a:off x="58056" y="971080"/>
            <a:ext cx="8728786" cy="738664"/>
          </a:xfrm>
          <a:prstGeom prst="rect">
            <a:avLst/>
          </a:prstGeom>
        </p:spPr>
        <p:txBody>
          <a:bodyPr wrap="square">
            <a:spAutoFit/>
          </a:bodyPr>
          <a:lstStyle/>
          <a:p>
            <a:pPr marL="342900" indent="-342900" algn="ctr">
              <a:lnSpc>
                <a:spcPct val="150000"/>
              </a:lnSpc>
            </a:pPr>
            <a:r>
              <a:rPr lang="fr-FR" sz="2800" b="1" dirty="0">
                <a:solidFill>
                  <a:srgbClr val="0070C0"/>
                </a:solidFill>
                <a:latin typeface="Times New Roman" pitchFamily="18" charset="0"/>
                <a:cs typeface="Times New Roman" pitchFamily="18" charset="0"/>
              </a:rPr>
              <a:t>1. 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13"/>
                                        </p:tgtEl>
                                        <p:attrNameLst>
                                          <p:attrName>ppt_w</p:attrName>
                                        </p:attrNameLst>
                                      </p:cBhvr>
                                      <p:tavLst>
                                        <p:tav tm="0">
                                          <p:val>
                                            <p:strVal val="ppt_w"/>
                                          </p:val>
                                        </p:tav>
                                        <p:tav tm="100000">
                                          <p:val>
                                            <p:fltVal val="0"/>
                                          </p:val>
                                        </p:tav>
                                      </p:tavLst>
                                    </p:anim>
                                    <p:anim calcmode="lin" valueType="num">
                                      <p:cBhvr>
                                        <p:cTn id="7" dur="1000"/>
                                        <p:tgtEl>
                                          <p:spTgt spid="13"/>
                                        </p:tgtEl>
                                        <p:attrNameLst>
                                          <p:attrName>ppt_h</p:attrName>
                                        </p:attrNameLst>
                                      </p:cBhvr>
                                      <p:tavLst>
                                        <p:tav tm="0">
                                          <p:val>
                                            <p:strVal val="ppt_h"/>
                                          </p:val>
                                        </p:tav>
                                        <p:tav tm="100000">
                                          <p:val>
                                            <p:fltVal val="0"/>
                                          </p:val>
                                        </p:tav>
                                      </p:tavLst>
                                    </p:anim>
                                    <p:anim calcmode="lin" valueType="num">
                                      <p:cBhvr>
                                        <p:cTn id="8" dur="1000"/>
                                        <p:tgtEl>
                                          <p:spTgt spid="13"/>
                                        </p:tgtEl>
                                        <p:attrNameLst>
                                          <p:attrName>style.rotation</p:attrName>
                                        </p:attrNameLst>
                                      </p:cBhvr>
                                      <p:tavLst>
                                        <p:tav tm="0">
                                          <p:val>
                                            <p:fltVal val="0"/>
                                          </p:val>
                                        </p:tav>
                                        <p:tav tm="100000">
                                          <p:val>
                                            <p:fltVal val="90"/>
                                          </p:val>
                                        </p:tav>
                                      </p:tavLst>
                                    </p:anim>
                                    <p:animEffect transition="out" filter="fade">
                                      <p:cBhvr>
                                        <p:cTn id="9" dur="1000"/>
                                        <p:tgtEl>
                                          <p:spTgt spid="13"/>
                                        </p:tgtEl>
                                      </p:cBhvr>
                                    </p:animEffect>
                                    <p:set>
                                      <p:cBhvr>
                                        <p:cTn id="10" dur="1" fill="hold">
                                          <p:stCondLst>
                                            <p:cond delay="999"/>
                                          </p:stCondLst>
                                        </p:cTn>
                                        <p:tgtEl>
                                          <p:spTgt spid="13"/>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15"/>
                                        </p:tgtEl>
                                        <p:attrNameLst>
                                          <p:attrName>ppt_w</p:attrName>
                                        </p:attrNameLst>
                                      </p:cBhvr>
                                      <p:tavLst>
                                        <p:tav tm="0">
                                          <p:val>
                                            <p:strVal val="ppt_w"/>
                                          </p:val>
                                        </p:tav>
                                        <p:tav tm="100000">
                                          <p:val>
                                            <p:fltVal val="0"/>
                                          </p:val>
                                        </p:tav>
                                      </p:tavLst>
                                    </p:anim>
                                    <p:anim calcmode="lin" valueType="num">
                                      <p:cBhvr>
                                        <p:cTn id="13" dur="1000"/>
                                        <p:tgtEl>
                                          <p:spTgt spid="15"/>
                                        </p:tgtEl>
                                        <p:attrNameLst>
                                          <p:attrName>ppt_h</p:attrName>
                                        </p:attrNameLst>
                                      </p:cBhvr>
                                      <p:tavLst>
                                        <p:tav tm="0">
                                          <p:val>
                                            <p:strVal val="ppt_h"/>
                                          </p:val>
                                        </p:tav>
                                        <p:tav tm="100000">
                                          <p:val>
                                            <p:fltVal val="0"/>
                                          </p:val>
                                        </p:tav>
                                      </p:tavLst>
                                    </p:anim>
                                    <p:anim calcmode="lin" valueType="num">
                                      <p:cBhvr>
                                        <p:cTn id="14" dur="1000"/>
                                        <p:tgtEl>
                                          <p:spTgt spid="15"/>
                                        </p:tgtEl>
                                        <p:attrNameLst>
                                          <p:attrName>style.rotation</p:attrName>
                                        </p:attrNameLst>
                                      </p:cBhvr>
                                      <p:tavLst>
                                        <p:tav tm="0">
                                          <p:val>
                                            <p:fltVal val="0"/>
                                          </p:val>
                                        </p:tav>
                                        <p:tav tm="100000">
                                          <p:val>
                                            <p:fltVal val="90"/>
                                          </p:val>
                                        </p:tav>
                                      </p:tavLst>
                                    </p:anim>
                                    <p:animEffect transition="out" filter="fade">
                                      <p:cBhvr>
                                        <p:cTn id="15" dur="1000"/>
                                        <p:tgtEl>
                                          <p:spTgt spid="15"/>
                                        </p:tgtEl>
                                      </p:cBhvr>
                                    </p:animEffect>
                                    <p:set>
                                      <p:cBhvr>
                                        <p:cTn id="16" dur="1" fill="hold">
                                          <p:stCondLst>
                                            <p:cond delay="999"/>
                                          </p:stCondLst>
                                        </p:cTn>
                                        <p:tgtEl>
                                          <p:spTgt spid="15"/>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17"/>
                                        </p:tgtEl>
                                        <p:attrNameLst>
                                          <p:attrName>ppt_w</p:attrName>
                                        </p:attrNameLst>
                                      </p:cBhvr>
                                      <p:tavLst>
                                        <p:tav tm="0">
                                          <p:val>
                                            <p:strVal val="ppt_w"/>
                                          </p:val>
                                        </p:tav>
                                        <p:tav tm="100000">
                                          <p:val>
                                            <p:fltVal val="0"/>
                                          </p:val>
                                        </p:tav>
                                      </p:tavLst>
                                    </p:anim>
                                    <p:anim calcmode="lin" valueType="num">
                                      <p:cBhvr>
                                        <p:cTn id="19" dur="1000"/>
                                        <p:tgtEl>
                                          <p:spTgt spid="17"/>
                                        </p:tgtEl>
                                        <p:attrNameLst>
                                          <p:attrName>ppt_h</p:attrName>
                                        </p:attrNameLst>
                                      </p:cBhvr>
                                      <p:tavLst>
                                        <p:tav tm="0">
                                          <p:val>
                                            <p:strVal val="ppt_h"/>
                                          </p:val>
                                        </p:tav>
                                        <p:tav tm="100000">
                                          <p:val>
                                            <p:fltVal val="0"/>
                                          </p:val>
                                        </p:tav>
                                      </p:tavLst>
                                    </p:anim>
                                    <p:anim calcmode="lin" valueType="num">
                                      <p:cBhvr>
                                        <p:cTn id="20" dur="1000"/>
                                        <p:tgtEl>
                                          <p:spTgt spid="17"/>
                                        </p:tgtEl>
                                        <p:attrNameLst>
                                          <p:attrName>style.rotation</p:attrName>
                                        </p:attrNameLst>
                                      </p:cBhvr>
                                      <p:tavLst>
                                        <p:tav tm="0">
                                          <p:val>
                                            <p:fltVal val="0"/>
                                          </p:val>
                                        </p:tav>
                                        <p:tav tm="100000">
                                          <p:val>
                                            <p:fltVal val="90"/>
                                          </p:val>
                                        </p:tav>
                                      </p:tavLst>
                                    </p:anim>
                                    <p:animEffect transition="out" filter="fade">
                                      <p:cBhvr>
                                        <p:cTn id="21" dur="1000"/>
                                        <p:tgtEl>
                                          <p:spTgt spid="17"/>
                                        </p:tgtEl>
                                      </p:cBhvr>
                                    </p:animEffect>
                                    <p:set>
                                      <p:cBhvr>
                                        <p:cTn id="22" dur="1" fill="hold">
                                          <p:stCondLst>
                                            <p:cond delay="9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5" presetClass="path" presetSubtype="0" accel="50000" decel="50000" fill="hold" nodeType="clickEffect">
                                  <p:stCondLst>
                                    <p:cond delay="0"/>
                                  </p:stCondLst>
                                  <p:childTnLst>
                                    <p:animMotion origin="layout" path="M 1.11111E-6 0.0331 L -0.70469 0.03495 " pathEditMode="relative" rAng="0" ptsTypes="AA">
                                      <p:cBhvr>
                                        <p:cTn id="26" dur="2000" fill="hold"/>
                                        <p:tgtEl>
                                          <p:spTgt spid="19"/>
                                        </p:tgtEl>
                                        <p:attrNameLst>
                                          <p:attrName>ppt_x</p:attrName>
                                          <p:attrName>ppt_y</p:attrName>
                                        </p:attrNameLst>
                                      </p:cBhvr>
                                      <p:rCtr x="-352" y="1"/>
                                    </p:animMotion>
                                  </p:childTnLst>
                                </p:cTn>
                              </p:par>
                              <p:par>
                                <p:cTn id="27" presetID="35" presetClass="path" presetSubtype="0" accel="50000" decel="50000" fill="hold" grpId="0" nodeType="withEffect">
                                  <p:stCondLst>
                                    <p:cond delay="0"/>
                                  </p:stCondLst>
                                  <p:childTnLst>
                                    <p:animMotion origin="layout" path="M 3.61111E-6 0.04514 L -0.67275 0.04815 " pathEditMode="relative" rAng="0" ptsTypes="AA">
                                      <p:cBhvr>
                                        <p:cTn id="28" dur="2000" fill="hold"/>
                                        <p:tgtEl>
                                          <p:spTgt spid="22"/>
                                        </p:tgtEl>
                                        <p:attrNameLst>
                                          <p:attrName>ppt_x</p:attrName>
                                          <p:attrName>ppt_y</p:attrName>
                                        </p:attrNameLst>
                                      </p:cBhvr>
                                      <p:rCtr x="-336" y="1"/>
                                    </p:animMotion>
                                  </p:childTnLst>
                                </p:cTn>
                              </p:par>
                              <p:par>
                                <p:cTn id="29" presetID="49" presetClass="path" presetSubtype="0" accel="50000" decel="50000" fill="hold" grpId="0" nodeType="withEffect">
                                  <p:stCondLst>
                                    <p:cond delay="0"/>
                                  </p:stCondLst>
                                  <p:childTnLst>
                                    <p:animMotion origin="layout" path="M 0.00643 0.00439 L 0.09948 0.1243 " pathEditMode="relative" rAng="0" ptsTypes="AA">
                                      <p:cBhvr>
                                        <p:cTn id="30" dur="2000" fill="hold"/>
                                        <p:tgtEl>
                                          <p:spTgt spid="16"/>
                                        </p:tgtEl>
                                        <p:attrNameLst>
                                          <p:attrName>ppt_x</p:attrName>
                                          <p:attrName>ppt_y</p:attrName>
                                        </p:attrNameLst>
                                      </p:cBhvr>
                                      <p:rCtr x="47" y="60"/>
                                    </p:animMotion>
                                  </p:childTnLst>
                                </p:cTn>
                              </p:par>
                              <p:par>
                                <p:cTn id="31" presetID="63" presetClass="path" presetSubtype="0" accel="50000" decel="50000" fill="hold" grpId="0" nodeType="withEffect">
                                  <p:stCondLst>
                                    <p:cond delay="0"/>
                                  </p:stCondLst>
                                  <p:childTnLst>
                                    <p:animMotion origin="layout" path="M 0.07083 0.03912 L 0.57916 0.03611 " pathEditMode="relative" rAng="0" ptsTypes="AA">
                                      <p:cBhvr>
                                        <p:cTn id="32" dur="2000" fill="hold"/>
                                        <p:tgtEl>
                                          <p:spTgt spid="21"/>
                                        </p:tgtEl>
                                        <p:attrNameLst>
                                          <p:attrName>ppt_x</p:attrName>
                                          <p:attrName>ppt_y</p:attrName>
                                        </p:attrNameLst>
                                      </p:cBhvr>
                                      <p:rCtr x="254" y="-2"/>
                                    </p:animMotion>
                                  </p:childTnLst>
                                </p:cTn>
                              </p:par>
                              <p:par>
                                <p:cTn id="33" presetID="63" presetClass="path" presetSubtype="0" accel="50000" decel="50000" fill="hold" nodeType="withEffect">
                                  <p:stCondLst>
                                    <p:cond delay="0"/>
                                  </p:stCondLst>
                                  <p:childTnLst>
                                    <p:animMotion origin="layout" path="M 0.08663 0.07963 L 0.41667 0.07963 " pathEditMode="relative" rAng="0" ptsTypes="AA">
                                      <p:cBhvr>
                                        <p:cTn id="34" dur="2000" fill="hold"/>
                                        <p:tgtEl>
                                          <p:spTgt spid="20"/>
                                        </p:tgtEl>
                                        <p:attrNameLst>
                                          <p:attrName>ppt_x</p:attrName>
                                          <p:attrName>ppt_y</p:attrName>
                                        </p:attrNameLst>
                                      </p:cBhvr>
                                      <p:rCtr x="165" y="0"/>
                                    </p:animMotion>
                                  </p:childTnLst>
                                </p:cTn>
                              </p:par>
                              <p:par>
                                <p:cTn id="35" presetID="56" presetClass="path" presetSubtype="0" accel="50000" decel="50000" fill="hold" grpId="0" nodeType="withEffect">
                                  <p:stCondLst>
                                    <p:cond delay="0"/>
                                  </p:stCondLst>
                                  <p:childTnLst>
                                    <p:animMotion origin="layout" path="M -1.66667E-6 4.44444E-6 L -0.18923 0.13055 " pathEditMode="relative" rAng="0" ptsTypes="AA">
                                      <p:cBhvr>
                                        <p:cTn id="36" dur="2000" fill="hold"/>
                                        <p:tgtEl>
                                          <p:spTgt spid="14"/>
                                        </p:tgtEl>
                                        <p:attrNameLst>
                                          <p:attrName>ppt_x</p:attrName>
                                          <p:attrName>ppt_y</p:attrName>
                                        </p:attrNameLst>
                                      </p:cBhvr>
                                      <p:rCtr x="-95" y="65"/>
                                    </p:animMotion>
                                  </p:childTnLst>
                                </p:cTn>
                              </p:par>
                              <p:par>
                                <p:cTn id="37" presetID="56" presetClass="path" presetSubtype="0" accel="50000" decel="50000" fill="hold" grpId="0" nodeType="withEffect">
                                  <p:stCondLst>
                                    <p:cond delay="0"/>
                                  </p:stCondLst>
                                  <p:childTnLst>
                                    <p:animMotion origin="layout" path="M 3.05556E-6 0.00463 L 0.30538 -0.0118 " pathEditMode="relative" rAng="0" ptsTypes="AA">
                                      <p:cBhvr>
                                        <p:cTn id="38" dur="2000" fill="hold"/>
                                        <p:tgtEl>
                                          <p:spTgt spid="18"/>
                                        </p:tgtEl>
                                        <p:attrNameLst>
                                          <p:attrName>ppt_x</p:attrName>
                                          <p:attrName>ppt_y</p:attrName>
                                        </p:attrNameLst>
                                      </p:cBhvr>
                                      <p:rCtr x="153" y="-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21" grpId="0" animBg="1"/>
      <p:bldP spid="2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30</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6625" name="Rectangle 1"/>
          <p:cNvSpPr>
            <a:spLocks noChangeArrowheads="1"/>
          </p:cNvSpPr>
          <p:nvPr/>
        </p:nvSpPr>
        <p:spPr bwMode="auto">
          <a:xfrm>
            <a:off x="43542" y="2147768"/>
            <a:ext cx="8743300" cy="3036688"/>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Les activités du Bureau de Transfert Technologique avec les entreprises du secteur privé doivent être cadrées par des accords de partenariats que seul le Recteur de l’UAMB est habilité juridiquement à les signer.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Bureau de Transfert Technologique vise à développer et à renforcer le volet lié à l’innovation et au partenariat de recherche avec ces entreprises, notamment par la mise en place de mécanisme de multiplication du nombre de thèses en entreprises.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71406" y="1214422"/>
            <a:ext cx="8743300"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Relations du Bureau de Transfert Technologique avec le Secteur Privé</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31</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5601" name="Rectangle 1"/>
          <p:cNvSpPr>
            <a:spLocks noChangeArrowheads="1"/>
          </p:cNvSpPr>
          <p:nvPr/>
        </p:nvSpPr>
        <p:spPr bwMode="auto">
          <a:xfrm>
            <a:off x="42204" y="2362082"/>
            <a:ext cx="8715404" cy="1790193"/>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Conseil d’Administration du Bureau de Transfert Technologique se réunira deux fois par an pour évaluer le rapport d’activité présenté par le responsable du bureau.</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rapport d’activité sera soumis par le Vice Recteur Chargé des Relations Extérieures au Conseil Scientifique de l’Université avec la même fréquence.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42172" y="1142984"/>
            <a:ext cx="8715404" cy="1083077"/>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Mécanismes de Contrôle des Activités du Bureau de Transfert Technologique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32</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4577" name="Rectangle 1"/>
          <p:cNvSpPr>
            <a:spLocks noChangeArrowheads="1"/>
          </p:cNvSpPr>
          <p:nvPr/>
        </p:nvSpPr>
        <p:spPr bwMode="auto">
          <a:xfrm>
            <a:off x="43542" y="1472038"/>
            <a:ext cx="8743300" cy="4648925"/>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Les résultats de la recherche scientifique peuvent être protégés par l’une des formules suivantes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Dépôt de brevet si l’innovation remplit les trois critères de brevetabilité qui sont la nouveauté, l’activité inventive et l’application industrielle.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L’accord de confidentialité qui, comme son nom l’indique, c’est un contrat qui sert à protéger la confidentialité des informations que l’on souhaite communiquer à un partenaire scientifique ou socio-économique, notamment le savoir-faire.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Le Bureau du Transfert Technologique s’engage aussi à sensibiliser fortement la communauté universitaire sur l’importance de la confidentialité de toute nouvelle invention jusqu’à sa protection par l’un des procédés susmentionnés, sans quoi le critère de nouveauté́ sera inopérant ou l’exclusivité du savoir-faire sera perdue.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42378" y="1161782"/>
            <a:ext cx="8743300"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Mécanismes de Protection des Résultats de la Recherche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33</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3553" name="Rectangle 1"/>
          <p:cNvSpPr>
            <a:spLocks noChangeArrowheads="1"/>
          </p:cNvSpPr>
          <p:nvPr/>
        </p:nvSpPr>
        <p:spPr bwMode="auto">
          <a:xfrm>
            <a:off x="43542" y="2248854"/>
            <a:ext cx="8743300" cy="3036688"/>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Bureau de Transfert Technologique s’engage à orienter les chercheurs et ou doctorants de l’UAMB lors du processus de valorisation des résultats de leur recherche scientifique innovante protégée vers une des formules suivante :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Exploitation des résultats  en association avec des partenaires économiques capables de réaliser le développement et la commercialisation de ses inventions.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Création de spin-offs.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42378" y="1148256"/>
            <a:ext cx="8743300" cy="466754"/>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Valorisation de la Recherche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34</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22529" name="Rectangle 1"/>
          <p:cNvSpPr>
            <a:spLocks noChangeArrowheads="1"/>
          </p:cNvSpPr>
          <p:nvPr/>
        </p:nvSpPr>
        <p:spPr bwMode="auto">
          <a:xfrm>
            <a:off x="43542" y="2308008"/>
            <a:ext cx="8743300" cy="2621190"/>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La répartition des ressources provenant de la valorisation de la recherche est opérée conformément aux conditions fixées par les dispositions de l’article 9 du décret n°11-397 du 24 novembre 2011 suivant les taux fixés par l’arrêté n°353 du 13 mai 2013 fixant la liste des prestations de services et ou d’expertises réalisées par l’Etablissement Public à Caractère Scientifique, Culturel et Professionnel, en sus de ses missions principales et les modalités d’affection des ressources y afférentes.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8" name="Rectangle 1"/>
          <p:cNvSpPr>
            <a:spLocks noChangeArrowheads="1"/>
          </p:cNvSpPr>
          <p:nvPr/>
        </p:nvSpPr>
        <p:spPr bwMode="auto">
          <a:xfrm>
            <a:off x="43510" y="1071546"/>
            <a:ext cx="8743300" cy="805308"/>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rPr>
              <a:t>Répartition des Ressources Provenant de la Valorisation de la Recherche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35</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ZoneTexte 7"/>
          <p:cNvSpPr txBox="1"/>
          <p:nvPr/>
        </p:nvSpPr>
        <p:spPr>
          <a:xfrm>
            <a:off x="42204" y="2928934"/>
            <a:ext cx="8786842" cy="897040"/>
          </a:xfrm>
          <a:prstGeom prst="rect">
            <a:avLst/>
          </a:prstGeom>
          <a:noFill/>
        </p:spPr>
        <p:txBody>
          <a:bodyPr wrap="square" rtlCol="0">
            <a:spAutoFit/>
          </a:bodyPr>
          <a:lstStyle/>
          <a:p>
            <a:pPr algn="ctr">
              <a:lnSpc>
                <a:spcPct val="150000"/>
              </a:lnSpc>
            </a:pPr>
            <a:r>
              <a:rPr lang="fr-FR" sz="4000" b="1" dirty="0">
                <a:solidFill>
                  <a:srgbClr val="7030A0"/>
                </a:solidFill>
                <a:latin typeface="Times New Roman" pitchFamily="18" charset="0"/>
                <a:cs typeface="Times New Roman" pitchFamily="18" charset="0"/>
              </a:rPr>
              <a:t>Merci pour votre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4</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9" name="Ellipse 8"/>
          <p:cNvSpPr/>
          <p:nvPr/>
        </p:nvSpPr>
        <p:spPr>
          <a:xfrm>
            <a:off x="571472" y="2428868"/>
            <a:ext cx="21431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Université</a:t>
            </a:r>
          </a:p>
        </p:txBody>
      </p:sp>
      <p:sp>
        <p:nvSpPr>
          <p:cNvPr id="11" name="Ellipse 10"/>
          <p:cNvSpPr/>
          <p:nvPr/>
        </p:nvSpPr>
        <p:spPr>
          <a:xfrm>
            <a:off x="5429256" y="2443162"/>
            <a:ext cx="21431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Entreprise</a:t>
            </a:r>
          </a:p>
        </p:txBody>
      </p:sp>
      <p:sp>
        <p:nvSpPr>
          <p:cNvPr id="12" name="Flèche courbée vers le bas 11"/>
          <p:cNvSpPr/>
          <p:nvPr/>
        </p:nvSpPr>
        <p:spPr>
          <a:xfrm>
            <a:off x="2214546" y="2000240"/>
            <a:ext cx="3857652" cy="4286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786050" y="2214554"/>
            <a:ext cx="3071834" cy="369332"/>
          </a:xfrm>
          <a:prstGeom prst="rect">
            <a:avLst/>
          </a:prstGeom>
          <a:noFill/>
        </p:spPr>
        <p:txBody>
          <a:bodyPr wrap="square" rtlCol="0">
            <a:spAutoFit/>
          </a:bodyPr>
          <a:lstStyle/>
          <a:p>
            <a:r>
              <a:rPr lang="fr-FR" dirty="0">
                <a:latin typeface="Times New Roman" pitchFamily="18" charset="0"/>
                <a:cs typeface="Times New Roman" pitchFamily="18" charset="0"/>
              </a:rPr>
              <a:t>Transfert de Technologie</a:t>
            </a:r>
          </a:p>
        </p:txBody>
      </p:sp>
      <p:cxnSp>
        <p:nvCxnSpPr>
          <p:cNvPr id="15" name="Connecteur droit 14"/>
          <p:cNvCxnSpPr/>
          <p:nvPr/>
        </p:nvCxnSpPr>
        <p:spPr>
          <a:xfrm rot="5400000">
            <a:off x="1608117" y="4606933"/>
            <a:ext cx="17859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357158" y="3643314"/>
            <a:ext cx="2071702" cy="369332"/>
          </a:xfrm>
          <a:prstGeom prst="rect">
            <a:avLst/>
          </a:prstGeom>
          <a:noFill/>
        </p:spPr>
        <p:txBody>
          <a:bodyPr wrap="square" rtlCol="0">
            <a:spAutoFit/>
          </a:bodyPr>
          <a:lstStyle/>
          <a:p>
            <a:r>
              <a:rPr lang="fr-FR" dirty="0"/>
              <a:t>Genèse des </a:t>
            </a:r>
            <a:r>
              <a:rPr lang="fr-FR" dirty="0" err="1"/>
              <a:t>BuTT</a:t>
            </a:r>
            <a:endParaRPr lang="fr-FR" dirty="0"/>
          </a:p>
        </p:txBody>
      </p:sp>
      <p:sp>
        <p:nvSpPr>
          <p:cNvPr id="17" name="Rectangle 16"/>
          <p:cNvSpPr/>
          <p:nvPr/>
        </p:nvSpPr>
        <p:spPr>
          <a:xfrm>
            <a:off x="58056" y="1184262"/>
            <a:ext cx="8800224" cy="661207"/>
          </a:xfrm>
          <a:prstGeom prst="rect">
            <a:avLst/>
          </a:prstGeom>
        </p:spPr>
        <p:txBody>
          <a:bodyPr wrap="square">
            <a:spAutoFit/>
          </a:bodyPr>
          <a:lstStyle/>
          <a:p>
            <a:pPr marL="342900" indent="-342900" algn="ctr">
              <a:lnSpc>
                <a:spcPct val="150000"/>
              </a:lnSpc>
            </a:pPr>
            <a:r>
              <a:rPr lang="fr-FR" sz="2800" b="1" dirty="0">
                <a:solidFill>
                  <a:srgbClr val="0070C0"/>
                </a:solidFill>
                <a:latin typeface="Times New Roman" pitchFamily="18" charset="0"/>
                <a:cs typeface="Times New Roman" pitchFamily="18" charset="0"/>
              </a:rPr>
              <a:t>2. Naissance et mission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
        <p:nvSpPr>
          <p:cNvPr id="18" name="ZoneTexte 17"/>
          <p:cNvSpPr txBox="1"/>
          <p:nvPr/>
        </p:nvSpPr>
        <p:spPr>
          <a:xfrm>
            <a:off x="2714612" y="4071942"/>
            <a:ext cx="5857916" cy="1477328"/>
          </a:xfrm>
          <a:prstGeom prst="rect">
            <a:avLst/>
          </a:prstGeom>
          <a:noFill/>
        </p:spPr>
        <p:txBody>
          <a:bodyPr wrap="square" rtlCol="0">
            <a:spAutoFit/>
          </a:bodyPr>
          <a:lstStyle/>
          <a:p>
            <a:r>
              <a:rPr lang="fr-FR" dirty="0"/>
              <a:t>Au Etats-Unis dans les années 1980;</a:t>
            </a:r>
          </a:p>
          <a:p>
            <a:endParaRPr lang="fr-FR" dirty="0"/>
          </a:p>
          <a:p>
            <a:r>
              <a:rPr lang="fr-FR" dirty="0"/>
              <a:t>Rapidement très développés durant les 30 dernières années en Europe et dans les pays de l’Asie de l’Est (Chine, Corée de Sud, Singapour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5</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9" name="Rectangle 8"/>
          <p:cNvSpPr/>
          <p:nvPr/>
        </p:nvSpPr>
        <p:spPr>
          <a:xfrm>
            <a:off x="571472" y="2000240"/>
            <a:ext cx="8001056" cy="2123658"/>
          </a:xfrm>
          <a:prstGeom prst="rect">
            <a:avLst/>
          </a:prstGeom>
        </p:spPr>
        <p:txBody>
          <a:bodyPr wrap="square">
            <a:spAutoFit/>
          </a:bodyPr>
          <a:lstStyle/>
          <a:p>
            <a:pPr algn="just"/>
            <a:r>
              <a:rPr lang="fr-FR" sz="2200" b="1" dirty="0">
                <a:solidFill>
                  <a:srgbClr val="0070C0"/>
                </a:solidFill>
                <a:latin typeface="Times New Roman" pitchFamily="18" charset="0"/>
                <a:cs typeface="Times New Roman" pitchFamily="18" charset="0"/>
              </a:rPr>
              <a:t>Définition :</a:t>
            </a:r>
            <a:r>
              <a:rPr lang="fr-FR" sz="2200" dirty="0">
                <a:latin typeface="Times New Roman" pitchFamily="18" charset="0"/>
                <a:cs typeface="Times New Roman" pitchFamily="18" charset="0"/>
              </a:rPr>
              <a:t> </a:t>
            </a:r>
          </a:p>
          <a:p>
            <a:pPr marL="900113" indent="-900113" algn="just">
              <a:lnSpc>
                <a:spcPct val="150000"/>
              </a:lnSpc>
            </a:pPr>
            <a:r>
              <a:rPr lang="fr-FR" dirty="0">
                <a:latin typeface="Times New Roman" pitchFamily="18" charset="0"/>
                <a:cs typeface="Times New Roman" pitchFamily="18" charset="0"/>
              </a:rPr>
              <a:t>			Les </a:t>
            </a:r>
            <a:r>
              <a:rPr lang="fr-FR" dirty="0" err="1">
                <a:latin typeface="Times New Roman" pitchFamily="18" charset="0"/>
                <a:cs typeface="Times New Roman" pitchFamily="18" charset="0"/>
              </a:rPr>
              <a:t>BuTT</a:t>
            </a:r>
            <a:r>
              <a:rPr lang="fr-FR" dirty="0">
                <a:latin typeface="Times New Roman" pitchFamily="18" charset="0"/>
                <a:cs typeface="Times New Roman" pitchFamily="18" charset="0"/>
              </a:rPr>
              <a:t> sont la partie d'une université responsable de la protection et de la commercialisation de la propriété intellectuelle développée au sein de l'université et générant des avantages sociaux et économiques dans la société dans son ensemble. </a:t>
            </a:r>
          </a:p>
        </p:txBody>
      </p:sp>
      <p:sp>
        <p:nvSpPr>
          <p:cNvPr id="10" name="ZoneTexte 9"/>
          <p:cNvSpPr txBox="1"/>
          <p:nvPr/>
        </p:nvSpPr>
        <p:spPr>
          <a:xfrm>
            <a:off x="571472" y="4357694"/>
            <a:ext cx="1500198"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Objectifs</a:t>
            </a:r>
          </a:p>
        </p:txBody>
      </p:sp>
      <p:cxnSp>
        <p:nvCxnSpPr>
          <p:cNvPr id="12" name="Connecteur droit 11"/>
          <p:cNvCxnSpPr/>
          <p:nvPr/>
        </p:nvCxnSpPr>
        <p:spPr>
          <a:xfrm>
            <a:off x="2071670" y="4374213"/>
            <a:ext cx="1588" cy="1340803"/>
          </a:xfrm>
          <a:prstGeom prst="line">
            <a:avLst/>
          </a:prstGeom>
        </p:spPr>
        <p:style>
          <a:lnRef idx="3">
            <a:schemeClr val="accent1"/>
          </a:lnRef>
          <a:fillRef idx="0">
            <a:schemeClr val="accent1"/>
          </a:fillRef>
          <a:effectRef idx="2">
            <a:schemeClr val="accent1"/>
          </a:effectRef>
          <a:fontRef idx="minor">
            <a:schemeClr val="tx1"/>
          </a:fontRef>
        </p:style>
      </p:cxnSp>
      <p:sp>
        <p:nvSpPr>
          <p:cNvPr id="14" name="ZoneTexte 13"/>
          <p:cNvSpPr txBox="1"/>
          <p:nvPr/>
        </p:nvSpPr>
        <p:spPr>
          <a:xfrm>
            <a:off x="2214546" y="4500570"/>
            <a:ext cx="6072230" cy="1477328"/>
          </a:xfrm>
          <a:prstGeom prst="rect">
            <a:avLst/>
          </a:prstGeom>
          <a:noFill/>
        </p:spPr>
        <p:txBody>
          <a:bodyPr wrap="square" rtlCol="0">
            <a:spAutoFit/>
          </a:bodyPr>
          <a:lstStyle/>
          <a:p>
            <a:pPr marL="342900" indent="-342900">
              <a:buFont typeface="+mj-lt"/>
              <a:buAutoNum type="arabicPeriod"/>
            </a:pPr>
            <a:r>
              <a:rPr lang="fr-FR" dirty="0">
                <a:latin typeface="Times New Roman" pitchFamily="18" charset="0"/>
                <a:cs typeface="Times New Roman" pitchFamily="18" charset="0"/>
              </a:rPr>
              <a:t>L’identification, la protection et le transfert des connaissances créées par l’université à l’industrie, </a:t>
            </a:r>
          </a:p>
          <a:p>
            <a:pPr marL="342900" indent="-342900">
              <a:buFont typeface="+mj-lt"/>
              <a:buAutoNum type="arabicPeriod"/>
            </a:pPr>
            <a:endParaRPr lang="fr-FR" dirty="0">
              <a:latin typeface="Times New Roman" pitchFamily="18" charset="0"/>
              <a:cs typeface="Times New Roman" pitchFamily="18" charset="0"/>
            </a:endParaRPr>
          </a:p>
          <a:p>
            <a:pPr marL="342900" indent="-342900">
              <a:buFont typeface="+mj-lt"/>
              <a:buAutoNum type="arabicPeriod"/>
            </a:pPr>
            <a:r>
              <a:rPr lang="fr-FR" dirty="0">
                <a:latin typeface="Times New Roman" pitchFamily="18" charset="0"/>
                <a:cs typeface="Times New Roman" pitchFamily="18" charset="0"/>
              </a:rPr>
              <a:t>Valorisation des résultats de la recherche;</a:t>
            </a:r>
          </a:p>
          <a:p>
            <a:endParaRPr lang="fr-FR" dirty="0">
              <a:latin typeface="Times New Roman" pitchFamily="18" charset="0"/>
              <a:cs typeface="Times New Roman" pitchFamily="18" charset="0"/>
            </a:endParaRPr>
          </a:p>
        </p:txBody>
      </p:sp>
      <p:sp>
        <p:nvSpPr>
          <p:cNvPr id="13" name="Rectangle 12"/>
          <p:cNvSpPr/>
          <p:nvPr/>
        </p:nvSpPr>
        <p:spPr>
          <a:xfrm>
            <a:off x="58056" y="1184262"/>
            <a:ext cx="8800224" cy="661207"/>
          </a:xfrm>
          <a:prstGeom prst="rect">
            <a:avLst/>
          </a:prstGeom>
        </p:spPr>
        <p:txBody>
          <a:bodyPr wrap="square">
            <a:spAutoFit/>
          </a:bodyPr>
          <a:lstStyle/>
          <a:p>
            <a:pPr marL="342900" indent="-342900" algn="ctr">
              <a:lnSpc>
                <a:spcPct val="150000"/>
              </a:lnSpc>
            </a:pPr>
            <a:r>
              <a:rPr lang="fr-FR" sz="2800" b="1" dirty="0">
                <a:solidFill>
                  <a:srgbClr val="0070C0"/>
                </a:solidFill>
                <a:latin typeface="Times New Roman" pitchFamily="18" charset="0"/>
                <a:cs typeface="Times New Roman" pitchFamily="18" charset="0"/>
              </a:rPr>
              <a:t>2. Naissance et mission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6</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9" name="ZoneTexte 8"/>
          <p:cNvSpPr txBox="1"/>
          <p:nvPr/>
        </p:nvSpPr>
        <p:spPr>
          <a:xfrm>
            <a:off x="714348" y="1857364"/>
            <a:ext cx="8001056" cy="369332"/>
          </a:xfrm>
          <a:prstGeom prst="rect">
            <a:avLst/>
          </a:prstGeom>
          <a:noFill/>
        </p:spPr>
        <p:txBody>
          <a:bodyPr wrap="square" rtlCol="0">
            <a:spAutoFit/>
          </a:bodyPr>
          <a:lstStyle/>
          <a:p>
            <a:pPr algn="just"/>
            <a:r>
              <a:rPr lang="fr-FR" dirty="0"/>
              <a:t>	</a:t>
            </a:r>
          </a:p>
        </p:txBody>
      </p:sp>
      <p:sp>
        <p:nvSpPr>
          <p:cNvPr id="19" name="ZoneTexte 18"/>
          <p:cNvSpPr txBox="1"/>
          <p:nvPr/>
        </p:nvSpPr>
        <p:spPr>
          <a:xfrm>
            <a:off x="500034" y="2000240"/>
            <a:ext cx="3786214"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Missions des </a:t>
            </a:r>
            <a:r>
              <a:rPr lang="fr-FR" sz="2200" b="1" dirty="0" err="1">
                <a:solidFill>
                  <a:srgbClr val="0070C0"/>
                </a:solidFill>
                <a:latin typeface="Times New Roman" pitchFamily="18" charset="0"/>
                <a:cs typeface="Times New Roman" pitchFamily="18" charset="0"/>
              </a:rPr>
              <a:t>BuTT</a:t>
            </a:r>
            <a:endParaRPr lang="fr-FR" sz="2200" b="1" dirty="0">
              <a:solidFill>
                <a:srgbClr val="0070C0"/>
              </a:solidFill>
              <a:latin typeface="Times New Roman" pitchFamily="18" charset="0"/>
              <a:cs typeface="Times New Roman" pitchFamily="18" charset="0"/>
            </a:endParaRPr>
          </a:p>
        </p:txBody>
      </p:sp>
      <p:cxnSp>
        <p:nvCxnSpPr>
          <p:cNvPr id="21" name="Connecteur droit 20"/>
          <p:cNvCxnSpPr/>
          <p:nvPr/>
        </p:nvCxnSpPr>
        <p:spPr>
          <a:xfrm rot="5400000">
            <a:off x="-214346" y="4286256"/>
            <a:ext cx="3000396" cy="1588"/>
          </a:xfrm>
          <a:prstGeom prst="line">
            <a:avLst/>
          </a:prstGeom>
        </p:spPr>
        <p:style>
          <a:lnRef idx="3">
            <a:schemeClr val="accent1"/>
          </a:lnRef>
          <a:fillRef idx="0">
            <a:schemeClr val="accent1"/>
          </a:fillRef>
          <a:effectRef idx="2">
            <a:schemeClr val="accent1"/>
          </a:effectRef>
          <a:fontRef idx="minor">
            <a:schemeClr val="tx1"/>
          </a:fontRef>
        </p:style>
      </p:cxnSp>
      <p:sp>
        <p:nvSpPr>
          <p:cNvPr id="22" name="ZoneTexte 21"/>
          <p:cNvSpPr txBox="1"/>
          <p:nvPr/>
        </p:nvSpPr>
        <p:spPr>
          <a:xfrm>
            <a:off x="1571604" y="2928934"/>
            <a:ext cx="6858048" cy="646331"/>
          </a:xfrm>
          <a:prstGeom prst="rect">
            <a:avLst/>
          </a:prstGeom>
          <a:noFill/>
        </p:spPr>
        <p:txBody>
          <a:bodyPr wrap="square" rtlCol="0">
            <a:spAutoFit/>
          </a:bodyPr>
          <a:lstStyle/>
          <a:p>
            <a:pPr marL="342900" indent="-342900">
              <a:buFont typeface="+mj-lt"/>
              <a:buAutoNum type="arabicPeriod"/>
            </a:pPr>
            <a:r>
              <a:rPr lang="fr-FR" dirty="0">
                <a:latin typeface="Times New Roman" pitchFamily="18" charset="0"/>
                <a:cs typeface="Times New Roman" pitchFamily="18" charset="0"/>
              </a:rPr>
              <a:t>Faciliter le transfert des découvertes créées par les universités dans de nouveaux produits et services destinés au public</a:t>
            </a:r>
          </a:p>
        </p:txBody>
      </p:sp>
      <p:sp>
        <p:nvSpPr>
          <p:cNvPr id="23" name="ZoneTexte 22"/>
          <p:cNvSpPr txBox="1"/>
          <p:nvPr/>
        </p:nvSpPr>
        <p:spPr>
          <a:xfrm>
            <a:off x="1571604" y="3643314"/>
            <a:ext cx="6858048" cy="646331"/>
          </a:xfrm>
          <a:prstGeom prst="rect">
            <a:avLst/>
          </a:prstGeom>
          <a:noFill/>
        </p:spPr>
        <p:txBody>
          <a:bodyPr wrap="square" rtlCol="0">
            <a:spAutoFit/>
          </a:bodyPr>
          <a:lstStyle/>
          <a:p>
            <a:pPr marL="342900" indent="-342900">
              <a:buFont typeface="+mj-lt"/>
              <a:buAutoNum type="arabicPeriod" startAt="2"/>
            </a:pPr>
            <a:r>
              <a:rPr lang="fr-FR" dirty="0">
                <a:latin typeface="Times New Roman" pitchFamily="18" charset="0"/>
                <a:cs typeface="Times New Roman" pitchFamily="18" charset="0"/>
              </a:rPr>
              <a:t>Promouvoir la croissance économique régionale et la création d'emplois.</a:t>
            </a:r>
          </a:p>
        </p:txBody>
      </p:sp>
      <p:sp>
        <p:nvSpPr>
          <p:cNvPr id="24" name="ZoneTexte 23"/>
          <p:cNvSpPr txBox="1"/>
          <p:nvPr/>
        </p:nvSpPr>
        <p:spPr>
          <a:xfrm>
            <a:off x="1571604" y="4357694"/>
            <a:ext cx="6858048" cy="646331"/>
          </a:xfrm>
          <a:prstGeom prst="rect">
            <a:avLst/>
          </a:prstGeom>
          <a:noFill/>
        </p:spPr>
        <p:txBody>
          <a:bodyPr wrap="square" rtlCol="0">
            <a:spAutoFit/>
          </a:bodyPr>
          <a:lstStyle/>
          <a:p>
            <a:pPr marL="342900" indent="-342900">
              <a:buFont typeface="+mj-lt"/>
              <a:buAutoNum type="arabicPeriod" startAt="3"/>
            </a:pPr>
            <a:r>
              <a:rPr lang="fr-FR" dirty="0">
                <a:latin typeface="Times New Roman" pitchFamily="18" charset="0"/>
                <a:cs typeface="Times New Roman" pitchFamily="18" charset="0"/>
              </a:rPr>
              <a:t>Récompenser, fidéliser et recruter des professeurs et des étudiants diplômés.</a:t>
            </a:r>
          </a:p>
        </p:txBody>
      </p:sp>
      <p:sp>
        <p:nvSpPr>
          <p:cNvPr id="25" name="ZoneTexte 24"/>
          <p:cNvSpPr txBox="1"/>
          <p:nvPr/>
        </p:nvSpPr>
        <p:spPr>
          <a:xfrm>
            <a:off x="1571604" y="5202808"/>
            <a:ext cx="6858048" cy="369332"/>
          </a:xfrm>
          <a:prstGeom prst="rect">
            <a:avLst/>
          </a:prstGeom>
          <a:noFill/>
        </p:spPr>
        <p:txBody>
          <a:bodyPr wrap="square" rtlCol="0">
            <a:spAutoFit/>
          </a:bodyPr>
          <a:lstStyle/>
          <a:p>
            <a:pPr marL="342900" indent="-342900">
              <a:buFont typeface="+mj-lt"/>
              <a:buAutoNum type="arabicPeriod" startAt="4"/>
            </a:pPr>
            <a:r>
              <a:rPr lang="fr-FR" dirty="0">
                <a:latin typeface="Times New Roman" pitchFamily="18" charset="0"/>
                <a:cs typeface="Times New Roman" pitchFamily="18" charset="0"/>
              </a:rPr>
              <a:t>Créer de (nouvelles) relations avec l'industrie (un réseau).</a:t>
            </a:r>
          </a:p>
        </p:txBody>
      </p:sp>
      <p:sp>
        <p:nvSpPr>
          <p:cNvPr id="15" name="Rectangle 14"/>
          <p:cNvSpPr/>
          <p:nvPr/>
        </p:nvSpPr>
        <p:spPr>
          <a:xfrm>
            <a:off x="58056" y="1184262"/>
            <a:ext cx="8800224" cy="661207"/>
          </a:xfrm>
          <a:prstGeom prst="rect">
            <a:avLst/>
          </a:prstGeom>
        </p:spPr>
        <p:txBody>
          <a:bodyPr wrap="square">
            <a:spAutoFit/>
          </a:bodyPr>
          <a:lstStyle/>
          <a:p>
            <a:pPr marL="342900" indent="-342900" algn="ctr">
              <a:lnSpc>
                <a:spcPct val="150000"/>
              </a:lnSpc>
            </a:pPr>
            <a:r>
              <a:rPr lang="fr-FR" sz="2800" b="1" dirty="0">
                <a:solidFill>
                  <a:srgbClr val="0070C0"/>
                </a:solidFill>
                <a:latin typeface="Times New Roman" pitchFamily="18" charset="0"/>
                <a:cs typeface="Times New Roman" pitchFamily="18" charset="0"/>
              </a:rPr>
              <a:t>2. Naissance et mission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20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2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7</a:t>
            </a:fld>
            <a:endParaRPr lang="fr-FR"/>
          </a:p>
        </p:txBody>
      </p:sp>
      <p:pic>
        <p:nvPicPr>
          <p:cNvPr id="3"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5"/>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6"/>
          <a:srcRect/>
          <a:stretch>
            <a:fillRect/>
          </a:stretch>
        </p:blipFill>
        <p:spPr bwMode="auto">
          <a:xfrm>
            <a:off x="14037" y="0"/>
            <a:ext cx="9144031" cy="1182661"/>
          </a:xfrm>
          <a:prstGeom prst="rect">
            <a:avLst/>
          </a:prstGeom>
          <a:noFill/>
          <a:ln w="9525">
            <a:noFill/>
            <a:miter lim="800000"/>
            <a:headEnd/>
            <a:tailEnd/>
          </a:ln>
        </p:spPr>
      </p:pic>
      <p:sp>
        <p:nvSpPr>
          <p:cNvPr id="9" name="ZoneTexte 8"/>
          <p:cNvSpPr txBox="1"/>
          <p:nvPr/>
        </p:nvSpPr>
        <p:spPr>
          <a:xfrm>
            <a:off x="714348" y="1857364"/>
            <a:ext cx="8001056" cy="369332"/>
          </a:xfrm>
          <a:prstGeom prst="rect">
            <a:avLst/>
          </a:prstGeom>
          <a:noFill/>
        </p:spPr>
        <p:txBody>
          <a:bodyPr wrap="square" rtlCol="0">
            <a:spAutoFit/>
          </a:bodyPr>
          <a:lstStyle/>
          <a:p>
            <a:pPr algn="just"/>
            <a:r>
              <a:rPr lang="fr-FR" dirty="0"/>
              <a:t>	</a:t>
            </a:r>
          </a:p>
        </p:txBody>
      </p:sp>
      <p:sp>
        <p:nvSpPr>
          <p:cNvPr id="19" name="ZoneTexte 18"/>
          <p:cNvSpPr txBox="1"/>
          <p:nvPr/>
        </p:nvSpPr>
        <p:spPr>
          <a:xfrm>
            <a:off x="500034" y="2000240"/>
            <a:ext cx="3786214"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Missions des </a:t>
            </a:r>
            <a:r>
              <a:rPr lang="fr-FR" sz="2200" b="1" dirty="0" err="1">
                <a:solidFill>
                  <a:srgbClr val="0070C0"/>
                </a:solidFill>
                <a:latin typeface="Times New Roman" pitchFamily="18" charset="0"/>
                <a:cs typeface="Times New Roman" pitchFamily="18" charset="0"/>
              </a:rPr>
              <a:t>BuTT</a:t>
            </a:r>
            <a:endParaRPr lang="fr-FR" sz="2200" b="1" dirty="0">
              <a:solidFill>
                <a:srgbClr val="0070C0"/>
              </a:solidFill>
              <a:latin typeface="Times New Roman" pitchFamily="18" charset="0"/>
              <a:cs typeface="Times New Roman" pitchFamily="18" charset="0"/>
            </a:endParaRPr>
          </a:p>
        </p:txBody>
      </p:sp>
      <p:cxnSp>
        <p:nvCxnSpPr>
          <p:cNvPr id="21" name="Connecteur droit 20"/>
          <p:cNvCxnSpPr/>
          <p:nvPr/>
        </p:nvCxnSpPr>
        <p:spPr>
          <a:xfrm rot="5400000">
            <a:off x="-214346" y="4286256"/>
            <a:ext cx="3000396" cy="1588"/>
          </a:xfrm>
          <a:prstGeom prst="line">
            <a:avLst/>
          </a:prstGeom>
        </p:spPr>
        <p:style>
          <a:lnRef idx="3">
            <a:schemeClr val="accent1"/>
          </a:lnRef>
          <a:fillRef idx="0">
            <a:schemeClr val="accent1"/>
          </a:fillRef>
          <a:effectRef idx="2">
            <a:schemeClr val="accent1"/>
          </a:effectRef>
          <a:fontRef idx="minor">
            <a:schemeClr val="tx1"/>
          </a:fontRef>
        </p:style>
      </p:cxnSp>
      <p:sp>
        <p:nvSpPr>
          <p:cNvPr id="23" name="ZoneTexte 22"/>
          <p:cNvSpPr txBox="1"/>
          <p:nvPr/>
        </p:nvSpPr>
        <p:spPr>
          <a:xfrm>
            <a:off x="1571604" y="2782669"/>
            <a:ext cx="6858048" cy="646331"/>
          </a:xfrm>
          <a:prstGeom prst="rect">
            <a:avLst/>
          </a:prstGeom>
          <a:noFill/>
        </p:spPr>
        <p:txBody>
          <a:bodyPr wrap="square" rtlCol="0">
            <a:spAutoFit/>
          </a:bodyPr>
          <a:lstStyle/>
          <a:p>
            <a:pPr marL="342900" indent="-342900">
              <a:buFont typeface="+mj-lt"/>
              <a:buAutoNum type="arabicPeriod" startAt="5"/>
            </a:pPr>
            <a:r>
              <a:rPr lang="fr-FR" dirty="0">
                <a:latin typeface="Times New Roman" pitchFamily="18" charset="0"/>
                <a:cs typeface="Times New Roman" pitchFamily="18" charset="0"/>
              </a:rPr>
              <a:t>Générer des redevances nettes pour le TO, les inventeurs et l’université</a:t>
            </a:r>
          </a:p>
        </p:txBody>
      </p:sp>
      <p:sp>
        <p:nvSpPr>
          <p:cNvPr id="24" name="ZoneTexte 23"/>
          <p:cNvSpPr txBox="1"/>
          <p:nvPr/>
        </p:nvSpPr>
        <p:spPr>
          <a:xfrm>
            <a:off x="1571604" y="3571876"/>
            <a:ext cx="6858048" cy="369332"/>
          </a:xfrm>
          <a:prstGeom prst="rect">
            <a:avLst/>
          </a:prstGeom>
          <a:noFill/>
        </p:spPr>
        <p:txBody>
          <a:bodyPr wrap="square" rtlCol="0">
            <a:spAutoFit/>
          </a:bodyPr>
          <a:lstStyle/>
          <a:p>
            <a:pPr marL="342900" indent="-342900">
              <a:buFont typeface="+mj-lt"/>
              <a:buAutoNum type="arabicPeriod" startAt="6"/>
            </a:pPr>
            <a:r>
              <a:rPr lang="fr-FR" dirty="0">
                <a:latin typeface="Times New Roman" pitchFamily="18" charset="0"/>
                <a:cs typeface="Times New Roman" pitchFamily="18" charset="0"/>
              </a:rPr>
              <a:t>Générer un nouveau soutien financier pour l'université </a:t>
            </a:r>
          </a:p>
        </p:txBody>
      </p:sp>
      <p:sp>
        <p:nvSpPr>
          <p:cNvPr id="14" name="ZoneTexte 13"/>
          <p:cNvSpPr txBox="1"/>
          <p:nvPr/>
        </p:nvSpPr>
        <p:spPr>
          <a:xfrm>
            <a:off x="1571604" y="4143380"/>
            <a:ext cx="6858048" cy="923330"/>
          </a:xfrm>
          <a:prstGeom prst="rect">
            <a:avLst/>
          </a:prstGeom>
          <a:noFill/>
        </p:spPr>
        <p:txBody>
          <a:bodyPr wrap="square" rtlCol="0">
            <a:spAutoFit/>
          </a:bodyPr>
          <a:lstStyle/>
          <a:p>
            <a:pPr marL="342900" indent="-342900" algn="just">
              <a:buFont typeface="+mj-lt"/>
              <a:buAutoNum type="arabicPeriod" startAt="7"/>
            </a:pPr>
            <a:r>
              <a:rPr lang="fr-FR" dirty="0">
                <a:latin typeface="Times New Roman" pitchFamily="18" charset="0"/>
                <a:cs typeface="Times New Roman" pitchFamily="18" charset="0"/>
              </a:rPr>
              <a:t>Servir de centre de services à l'université, au corps professoral, aux étudiants et au personnel en proposant des séminaires et des services de conseil sur demande.</a:t>
            </a:r>
          </a:p>
        </p:txBody>
      </p:sp>
      <p:sp>
        <p:nvSpPr>
          <p:cNvPr id="15" name="ZoneTexte 14"/>
          <p:cNvSpPr txBox="1"/>
          <p:nvPr/>
        </p:nvSpPr>
        <p:spPr>
          <a:xfrm>
            <a:off x="1571604" y="5131370"/>
            <a:ext cx="6858048" cy="646331"/>
          </a:xfrm>
          <a:prstGeom prst="rect">
            <a:avLst/>
          </a:prstGeom>
          <a:noFill/>
        </p:spPr>
        <p:txBody>
          <a:bodyPr wrap="square" rtlCol="0">
            <a:spAutoFit/>
          </a:bodyPr>
          <a:lstStyle/>
          <a:p>
            <a:pPr marL="342900" indent="-342900">
              <a:buFont typeface="+mj-lt"/>
              <a:buAutoNum type="arabicPeriod" startAt="8"/>
            </a:pPr>
            <a:r>
              <a:rPr lang="fr-FR" dirty="0"/>
              <a:t>Faciliter activement la création d'entreprises en phase de démarrage connectées à une université (</a:t>
            </a:r>
            <a:r>
              <a:rPr lang="fr-FR" dirty="0" err="1"/>
              <a:t>Start-Up</a:t>
            </a:r>
            <a:r>
              <a:rPr lang="fr-FR" dirty="0"/>
              <a:t>) </a:t>
            </a:r>
            <a:endParaRPr lang="fr-FR" dirty="0">
              <a:latin typeface="Times New Roman" pitchFamily="18" charset="0"/>
              <a:cs typeface="Times New Roman" pitchFamily="18" charset="0"/>
            </a:endParaRPr>
          </a:p>
        </p:txBody>
      </p:sp>
      <p:sp>
        <p:nvSpPr>
          <p:cNvPr id="16" name="Rectangle 15"/>
          <p:cNvSpPr/>
          <p:nvPr/>
        </p:nvSpPr>
        <p:spPr>
          <a:xfrm>
            <a:off x="58056" y="1184262"/>
            <a:ext cx="8800224" cy="661207"/>
          </a:xfrm>
          <a:prstGeom prst="rect">
            <a:avLst/>
          </a:prstGeom>
        </p:spPr>
        <p:txBody>
          <a:bodyPr wrap="square">
            <a:spAutoFit/>
          </a:bodyPr>
          <a:lstStyle/>
          <a:p>
            <a:pPr marL="342900" indent="-342900" algn="ctr">
              <a:lnSpc>
                <a:spcPct val="150000"/>
              </a:lnSpc>
            </a:pPr>
            <a:r>
              <a:rPr lang="fr-FR" sz="2800" b="1" dirty="0">
                <a:solidFill>
                  <a:srgbClr val="0070C0"/>
                </a:solidFill>
                <a:latin typeface="Times New Roman" pitchFamily="18" charset="0"/>
                <a:cs typeface="Times New Roman" pitchFamily="18" charset="0"/>
              </a:rPr>
              <a:t>2. Naissance et mission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2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8</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8" name="Rectangle 7"/>
          <p:cNvSpPr/>
          <p:nvPr/>
        </p:nvSpPr>
        <p:spPr>
          <a:xfrm>
            <a:off x="42204" y="1212163"/>
            <a:ext cx="8715404" cy="523220"/>
          </a:xfrm>
          <a:prstGeom prst="rect">
            <a:avLst/>
          </a:prstGeom>
        </p:spPr>
        <p:txBody>
          <a:bodyPr wrap="square">
            <a:spAutoFit/>
          </a:bodyPr>
          <a:lstStyle/>
          <a:p>
            <a:pPr algn="ctr"/>
            <a:r>
              <a:rPr lang="fr-FR" sz="2800" b="1" dirty="0">
                <a:solidFill>
                  <a:srgbClr val="0070C0"/>
                </a:solidFill>
                <a:latin typeface="Times New Roman" pitchFamily="18" charset="0"/>
                <a:cs typeface="Times New Roman" pitchFamily="18" charset="0"/>
              </a:rPr>
              <a:t>3. Ressources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
        <p:nvSpPr>
          <p:cNvPr id="9" name="ZoneTexte 8"/>
          <p:cNvSpPr txBox="1"/>
          <p:nvPr/>
        </p:nvSpPr>
        <p:spPr>
          <a:xfrm>
            <a:off x="785786" y="1928802"/>
            <a:ext cx="7715304" cy="3831818"/>
          </a:xfrm>
          <a:prstGeom prst="rect">
            <a:avLst/>
          </a:prstGeom>
          <a:noFill/>
        </p:spPr>
        <p:txBody>
          <a:bodyPr wrap="square" rtlCol="0">
            <a:spAutoFit/>
          </a:bodyPr>
          <a:lstStyle/>
          <a:p>
            <a:pPr algn="just">
              <a:lnSpc>
                <a:spcPct val="150000"/>
              </a:lnSpc>
            </a:pPr>
            <a:r>
              <a:rPr lang="fr-FR" dirty="0">
                <a:latin typeface="Times New Roman" pitchFamily="18" charset="0"/>
                <a:cs typeface="Times New Roman" pitchFamily="18" charset="0"/>
              </a:rPr>
              <a:t>	La première tâche du </a:t>
            </a:r>
            <a:r>
              <a:rPr lang="fr-FR" dirty="0" err="1">
                <a:latin typeface="Times New Roman" pitchFamily="18" charset="0"/>
                <a:cs typeface="Times New Roman" pitchFamily="18" charset="0"/>
              </a:rPr>
              <a:t>BuTT</a:t>
            </a:r>
            <a:r>
              <a:rPr lang="fr-FR" dirty="0">
                <a:latin typeface="Times New Roman" pitchFamily="18" charset="0"/>
                <a:cs typeface="Times New Roman" pitchFamily="18" charset="0"/>
              </a:rPr>
              <a:t> est de déterminer quelles sont les  ressources nécessaires pour remplir sa mission et comment ces ressources seront déployées. La mise en place d'un </a:t>
            </a:r>
            <a:r>
              <a:rPr lang="fr-FR" dirty="0" err="1">
                <a:latin typeface="Times New Roman" pitchFamily="18" charset="0"/>
                <a:cs typeface="Times New Roman" pitchFamily="18" charset="0"/>
              </a:rPr>
              <a:t>BuTT</a:t>
            </a:r>
            <a:r>
              <a:rPr lang="fr-FR" dirty="0">
                <a:latin typeface="Times New Roman" pitchFamily="18" charset="0"/>
                <a:cs typeface="Times New Roman" pitchFamily="18" charset="0"/>
              </a:rPr>
              <a:t> est une tâche complexe et la définition des infrastructures physiques et humaines nécessaires est indispensable à une gestion efficace. Son emplacement (</a:t>
            </a:r>
            <a:r>
              <a:rPr lang="fr-FR" dirty="0" err="1">
                <a:latin typeface="Times New Roman" pitchFamily="18" charset="0"/>
                <a:cs typeface="Times New Roman" pitchFamily="18" charset="0"/>
              </a:rPr>
              <a:t>BuTT</a:t>
            </a:r>
            <a:r>
              <a:rPr lang="fr-FR" dirty="0">
                <a:latin typeface="Times New Roman" pitchFamily="18" charset="0"/>
                <a:cs typeface="Times New Roman" pitchFamily="18" charset="0"/>
              </a:rPr>
              <a:t>) est un aspect critique en ce qui concerne l'infrastructure physique. La proximité du bureau avec le lieu de travail des scientifiques contribue à établir une coopération et une confiance entre le scientifique / chercheurs et le personnel du </a:t>
            </a:r>
            <a:r>
              <a:rPr lang="fr-FR" dirty="0" err="1">
                <a:latin typeface="Times New Roman" pitchFamily="18" charset="0"/>
                <a:cs typeface="Times New Roman" pitchFamily="18" charset="0"/>
              </a:rPr>
              <a:t>BuTT</a:t>
            </a:r>
            <a:r>
              <a:rPr lang="fr-FR" dirty="0">
                <a:latin typeface="Times New Roman" pitchFamily="18" charset="0"/>
                <a:cs typeface="Times New Roman" pitchFamily="18" charset="0"/>
              </a:rPr>
              <a:t>. On distingues deux types de Ressources: </a:t>
            </a:r>
            <a:r>
              <a:rPr lang="fr-FR" b="1" i="1" dirty="0">
                <a:latin typeface="Times New Roman" pitchFamily="18" charset="0"/>
                <a:cs typeface="Times New Roman" pitchFamily="18" charset="0"/>
              </a:rPr>
              <a:t>Capital Physique et Capital Humain </a:t>
            </a:r>
            <a:r>
              <a:rPr lang="fr-FR" dirty="0">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F03102A0-ED75-4B5B-A5F8-281EFC4BC549}" type="slidenum">
              <a:rPr lang="fr-FR" smtClean="0"/>
              <a:pPr/>
              <a:t>9</a:t>
            </a:fld>
            <a:endParaRPr lang="fr-FR"/>
          </a:p>
        </p:txBody>
      </p:sp>
      <p:pic>
        <p:nvPicPr>
          <p:cNvPr id="3" name="Imagen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260" y="6072182"/>
            <a:ext cx="2037997" cy="682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agen 24" descr="F:\DOSSIERS\SATELIT\LIVRABLES\LOGOS CO-FINANCEMENTS UE\eu_flag_co_funded_pos_[rgb]_lef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4110" y="6000768"/>
            <a:ext cx="1752600"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1" descr="Logo université new "/>
          <p:cNvPicPr>
            <a:picLocks noChangeAspect="1" noChangeArrowheads="1"/>
          </p:cNvPicPr>
          <p:nvPr/>
        </p:nvPicPr>
        <p:blipFill>
          <a:blip r:embed="rId4"/>
          <a:srcRect/>
          <a:stretch>
            <a:fillRect/>
          </a:stretch>
        </p:blipFill>
        <p:spPr bwMode="auto">
          <a:xfrm>
            <a:off x="3462342" y="6072182"/>
            <a:ext cx="1724025" cy="590550"/>
          </a:xfrm>
          <a:prstGeom prst="rect">
            <a:avLst/>
          </a:prstGeom>
          <a:noFill/>
          <a:ln w="9525">
            <a:noFill/>
            <a:miter lim="800000"/>
            <a:headEnd/>
            <a:tailEnd/>
          </a:ln>
        </p:spPr>
      </p:pic>
      <p:pic>
        <p:nvPicPr>
          <p:cNvPr id="7" name="Picture 2"/>
          <p:cNvPicPr>
            <a:picLocks noChangeAspect="1" noChangeArrowheads="1"/>
          </p:cNvPicPr>
          <p:nvPr/>
        </p:nvPicPr>
        <p:blipFill>
          <a:blip r:embed="rId5"/>
          <a:srcRect/>
          <a:stretch>
            <a:fillRect/>
          </a:stretch>
        </p:blipFill>
        <p:spPr bwMode="auto">
          <a:xfrm>
            <a:off x="14037" y="0"/>
            <a:ext cx="9144031" cy="1182661"/>
          </a:xfrm>
          <a:prstGeom prst="rect">
            <a:avLst/>
          </a:prstGeom>
          <a:noFill/>
          <a:ln w="9525">
            <a:noFill/>
            <a:miter lim="800000"/>
            <a:headEnd/>
            <a:tailEnd/>
          </a:ln>
        </p:spPr>
      </p:pic>
      <p:sp>
        <p:nvSpPr>
          <p:cNvPr id="11" name="Ellipse 10"/>
          <p:cNvSpPr/>
          <p:nvPr/>
        </p:nvSpPr>
        <p:spPr>
          <a:xfrm>
            <a:off x="3786182" y="3286124"/>
            <a:ext cx="11430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a:solidFill>
                  <a:schemeClr val="tx1"/>
                </a:solidFill>
                <a:latin typeface="Times New Roman" pitchFamily="18" charset="0"/>
                <a:cs typeface="Times New Roman" pitchFamily="18" charset="0"/>
              </a:rPr>
              <a:t>BuTT</a:t>
            </a:r>
            <a:endParaRPr lang="fr-FR" b="1" dirty="0">
              <a:solidFill>
                <a:schemeClr val="tx1"/>
              </a:solidFill>
              <a:latin typeface="Times New Roman" pitchFamily="18" charset="0"/>
              <a:cs typeface="Times New Roman" pitchFamily="18" charset="0"/>
            </a:endParaRPr>
          </a:p>
        </p:txBody>
      </p:sp>
      <p:sp>
        <p:nvSpPr>
          <p:cNvPr id="12" name="ZoneTexte 11"/>
          <p:cNvSpPr txBox="1"/>
          <p:nvPr/>
        </p:nvSpPr>
        <p:spPr>
          <a:xfrm>
            <a:off x="5072066" y="2631040"/>
            <a:ext cx="2884123" cy="369332"/>
          </a:xfrm>
          <a:prstGeom prst="rect">
            <a:avLst/>
          </a:prstGeom>
          <a:noFill/>
        </p:spPr>
        <p:txBody>
          <a:bodyPr wrap="none" rtlCol="0">
            <a:spAutoFit/>
          </a:bodyPr>
          <a:lstStyle/>
          <a:p>
            <a:r>
              <a:rPr lang="fr-FR" dirty="0"/>
              <a:t>Infrastructure, (Espace)  </a:t>
            </a:r>
          </a:p>
        </p:txBody>
      </p:sp>
      <p:sp>
        <p:nvSpPr>
          <p:cNvPr id="13" name="ZoneTexte 12"/>
          <p:cNvSpPr txBox="1"/>
          <p:nvPr/>
        </p:nvSpPr>
        <p:spPr>
          <a:xfrm>
            <a:off x="5786446" y="3416858"/>
            <a:ext cx="2714644" cy="369332"/>
          </a:xfrm>
          <a:prstGeom prst="rect">
            <a:avLst/>
          </a:prstGeom>
          <a:noFill/>
        </p:spPr>
        <p:txBody>
          <a:bodyPr wrap="square" rtlCol="0">
            <a:spAutoFit/>
          </a:bodyPr>
          <a:lstStyle/>
          <a:p>
            <a:r>
              <a:rPr lang="fr-FR" dirty="0">
                <a:latin typeface="Times New Roman" pitchFamily="18" charset="0"/>
                <a:cs typeface="Times New Roman" pitchFamily="18" charset="0"/>
              </a:rPr>
              <a:t>Equipements du bureau</a:t>
            </a:r>
          </a:p>
        </p:txBody>
      </p:sp>
      <p:sp>
        <p:nvSpPr>
          <p:cNvPr id="14" name="ZoneTexte 13"/>
          <p:cNvSpPr txBox="1"/>
          <p:nvPr/>
        </p:nvSpPr>
        <p:spPr>
          <a:xfrm>
            <a:off x="5572132" y="4139991"/>
            <a:ext cx="2714644" cy="646331"/>
          </a:xfrm>
          <a:prstGeom prst="rect">
            <a:avLst/>
          </a:prstGeom>
          <a:noFill/>
        </p:spPr>
        <p:txBody>
          <a:bodyPr wrap="square" rtlCol="0">
            <a:spAutoFit/>
          </a:bodyPr>
          <a:lstStyle/>
          <a:p>
            <a:r>
              <a:rPr lang="fr-FR" dirty="0">
                <a:latin typeface="Times New Roman" pitchFamily="18" charset="0"/>
                <a:cs typeface="Times New Roman" pitchFamily="18" charset="0"/>
              </a:rPr>
              <a:t>Système et Equipements informatiques</a:t>
            </a:r>
          </a:p>
        </p:txBody>
      </p:sp>
      <p:sp>
        <p:nvSpPr>
          <p:cNvPr id="15" name="ZoneTexte 14"/>
          <p:cNvSpPr txBox="1"/>
          <p:nvPr/>
        </p:nvSpPr>
        <p:spPr>
          <a:xfrm>
            <a:off x="3071802" y="5140123"/>
            <a:ext cx="3143272" cy="646331"/>
          </a:xfrm>
          <a:prstGeom prst="rect">
            <a:avLst/>
          </a:prstGeom>
          <a:noFill/>
        </p:spPr>
        <p:txBody>
          <a:bodyPr wrap="square" rtlCol="0">
            <a:spAutoFit/>
          </a:bodyPr>
          <a:lstStyle/>
          <a:p>
            <a:r>
              <a:rPr lang="fr-FR" dirty="0"/>
              <a:t>Les TIC (réseau d’Internet et téléphonique)</a:t>
            </a:r>
          </a:p>
        </p:txBody>
      </p:sp>
      <p:sp>
        <p:nvSpPr>
          <p:cNvPr id="16" name="ZoneTexte 15"/>
          <p:cNvSpPr txBox="1"/>
          <p:nvPr/>
        </p:nvSpPr>
        <p:spPr>
          <a:xfrm>
            <a:off x="1071538" y="4500570"/>
            <a:ext cx="2214578" cy="369332"/>
          </a:xfrm>
          <a:prstGeom prst="rect">
            <a:avLst/>
          </a:prstGeom>
          <a:noFill/>
        </p:spPr>
        <p:txBody>
          <a:bodyPr wrap="square" rtlCol="0">
            <a:spAutoFit/>
          </a:bodyPr>
          <a:lstStyle/>
          <a:p>
            <a:r>
              <a:rPr lang="fr-FR" dirty="0"/>
              <a:t>Une bibliothèque</a:t>
            </a:r>
          </a:p>
        </p:txBody>
      </p:sp>
      <p:sp>
        <p:nvSpPr>
          <p:cNvPr id="17" name="ZoneTexte 16"/>
          <p:cNvSpPr txBox="1"/>
          <p:nvPr/>
        </p:nvSpPr>
        <p:spPr>
          <a:xfrm>
            <a:off x="928662" y="3568487"/>
            <a:ext cx="1928826" cy="646331"/>
          </a:xfrm>
          <a:prstGeom prst="rect">
            <a:avLst/>
          </a:prstGeom>
          <a:noFill/>
        </p:spPr>
        <p:txBody>
          <a:bodyPr wrap="square" rtlCol="0">
            <a:spAutoFit/>
          </a:bodyPr>
          <a:lstStyle/>
          <a:p>
            <a:r>
              <a:rPr lang="fr-FR" dirty="0"/>
              <a:t>Plateforme en ligne</a:t>
            </a:r>
          </a:p>
        </p:txBody>
      </p:sp>
      <p:sp>
        <p:nvSpPr>
          <p:cNvPr id="18" name="ZoneTexte 17"/>
          <p:cNvSpPr txBox="1"/>
          <p:nvPr/>
        </p:nvSpPr>
        <p:spPr>
          <a:xfrm>
            <a:off x="1643042" y="2631040"/>
            <a:ext cx="2571768" cy="369332"/>
          </a:xfrm>
          <a:prstGeom prst="rect">
            <a:avLst/>
          </a:prstGeom>
          <a:noFill/>
        </p:spPr>
        <p:txBody>
          <a:bodyPr wrap="square" rtlCol="0">
            <a:spAutoFit/>
          </a:bodyPr>
          <a:lstStyle/>
          <a:p>
            <a:r>
              <a:rPr lang="fr-FR" dirty="0"/>
              <a:t>Base Juridique</a:t>
            </a:r>
          </a:p>
        </p:txBody>
      </p:sp>
      <p:sp>
        <p:nvSpPr>
          <p:cNvPr id="19" name="ZoneTexte 18"/>
          <p:cNvSpPr txBox="1"/>
          <p:nvPr/>
        </p:nvSpPr>
        <p:spPr>
          <a:xfrm>
            <a:off x="357158" y="1928802"/>
            <a:ext cx="3643338" cy="430887"/>
          </a:xfrm>
          <a:prstGeom prst="rect">
            <a:avLst/>
          </a:prstGeom>
          <a:noFill/>
        </p:spPr>
        <p:txBody>
          <a:bodyPr wrap="square" rtlCol="0">
            <a:spAutoFit/>
          </a:bodyPr>
          <a:lstStyle/>
          <a:p>
            <a:r>
              <a:rPr lang="fr-FR" sz="2200" b="1" dirty="0">
                <a:solidFill>
                  <a:srgbClr val="0070C0"/>
                </a:solidFill>
                <a:latin typeface="Times New Roman" pitchFamily="18" charset="0"/>
                <a:cs typeface="Times New Roman" pitchFamily="18" charset="0"/>
              </a:rPr>
              <a:t>3.1. Capital Physique</a:t>
            </a:r>
          </a:p>
        </p:txBody>
      </p:sp>
      <p:sp>
        <p:nvSpPr>
          <p:cNvPr id="20" name="Rectangle 19"/>
          <p:cNvSpPr/>
          <p:nvPr/>
        </p:nvSpPr>
        <p:spPr>
          <a:xfrm>
            <a:off x="42204" y="1212163"/>
            <a:ext cx="8715404" cy="523220"/>
          </a:xfrm>
          <a:prstGeom prst="rect">
            <a:avLst/>
          </a:prstGeom>
        </p:spPr>
        <p:txBody>
          <a:bodyPr wrap="square">
            <a:spAutoFit/>
          </a:bodyPr>
          <a:lstStyle/>
          <a:p>
            <a:pPr algn="ctr"/>
            <a:r>
              <a:rPr lang="fr-FR" sz="2800" b="1" dirty="0">
                <a:solidFill>
                  <a:srgbClr val="0070C0"/>
                </a:solidFill>
                <a:latin typeface="Times New Roman" pitchFamily="18" charset="0"/>
                <a:cs typeface="Times New Roman" pitchFamily="18" charset="0"/>
              </a:rPr>
              <a:t>3. Ressources des </a:t>
            </a:r>
            <a:r>
              <a:rPr lang="fr-FR" sz="2800" b="1" dirty="0" err="1">
                <a:solidFill>
                  <a:srgbClr val="0070C0"/>
                </a:solidFill>
                <a:latin typeface="Times New Roman" pitchFamily="18" charset="0"/>
                <a:cs typeface="Times New Roman" pitchFamily="18" charset="0"/>
              </a:rPr>
              <a:t>BuTT</a:t>
            </a:r>
            <a:endParaRPr lang="fr-FR" sz="2800" b="1" dirty="0">
              <a:solidFill>
                <a:srgbClr val="0070C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1150</TotalTime>
  <Words>1291</Words>
  <Application>Microsoft Office PowerPoint</Application>
  <PresentationFormat>Affichage à l'écran (4:3)</PresentationFormat>
  <Paragraphs>310</Paragraphs>
  <Slides>35</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35</vt:i4>
      </vt:variant>
    </vt:vector>
  </HeadingPairs>
  <TitlesOfParts>
    <vt:vector size="43" baseType="lpstr">
      <vt:lpstr>Arial</vt:lpstr>
      <vt:lpstr>Calibri</vt:lpstr>
      <vt:lpstr>Cambria</vt:lpstr>
      <vt:lpstr>Century Schoolbook</vt:lpstr>
      <vt:lpstr>Times New Roman</vt:lpstr>
      <vt:lpstr>Wingdings</vt:lpstr>
      <vt:lpstr>Wingdings 2</vt:lpstr>
      <vt:lpstr>Oriel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situation en Algérie: synthèse (Cas de U. Béjaia)</vt:lpstr>
      <vt:lpstr>Résultats : Profil</vt:lpstr>
      <vt:lpstr>Résultats : Objectifs du doctorat</vt:lpstr>
      <vt:lpstr>Résultats : Relations avec une entreprise</vt:lpstr>
      <vt:lpstr>Résultats : Situation professionnelle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IDJDARENE Kassa</dc:creator>
  <cp:lastModifiedBy>Av-ABOUDAOU-AV</cp:lastModifiedBy>
  <cp:revision>60</cp:revision>
  <dcterms:created xsi:type="dcterms:W3CDTF">2018-07-21T14:31:51Z</dcterms:created>
  <dcterms:modified xsi:type="dcterms:W3CDTF">2019-07-15T10:05:33Z</dcterms:modified>
</cp:coreProperties>
</file>