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9" r:id="rId2"/>
    <p:sldId id="297" r:id="rId3"/>
    <p:sldId id="301" r:id="rId4"/>
    <p:sldId id="302" r:id="rId5"/>
    <p:sldId id="267" r:id="rId6"/>
    <p:sldId id="298" r:id="rId7"/>
    <p:sldId id="281" r:id="rId8"/>
    <p:sldId id="274" r:id="rId9"/>
    <p:sldId id="300" r:id="rId10"/>
    <p:sldId id="282" r:id="rId11"/>
    <p:sldId id="283" r:id="rId12"/>
    <p:sldId id="268" r:id="rId13"/>
    <p:sldId id="284" r:id="rId14"/>
    <p:sldId id="275" r:id="rId15"/>
    <p:sldId id="285" r:id="rId16"/>
    <p:sldId id="276" r:id="rId17"/>
    <p:sldId id="287" r:id="rId18"/>
    <p:sldId id="288" r:id="rId19"/>
    <p:sldId id="289" r:id="rId20"/>
    <p:sldId id="290" r:id="rId21"/>
    <p:sldId id="277" r:id="rId22"/>
    <p:sldId id="291" r:id="rId23"/>
    <p:sldId id="292" r:id="rId24"/>
    <p:sldId id="293" r:id="rId25"/>
    <p:sldId id="294" r:id="rId26"/>
    <p:sldId id="295" r:id="rId27"/>
    <p:sldId id="30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8" d="100"/>
          <a:sy n="108" d="100"/>
        </p:scale>
        <p:origin x="-1032" y="6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8BE73-340E-8D45-898B-52BF5B702395}" type="datetimeFigureOut">
              <a:rPr lang="en-US" smtClean="0"/>
              <a:t>13/07/19</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4CB39-3CB6-5F40-99F4-5DD297A24D73}" type="slidenum">
              <a:rPr lang="fr-CA" smtClean="0"/>
              <a:t>‹#›</a:t>
            </a:fld>
            <a:endParaRPr lang="fr-CA"/>
          </a:p>
        </p:txBody>
      </p:sp>
    </p:spTree>
    <p:extLst>
      <p:ext uri="{BB962C8B-B14F-4D97-AF65-F5344CB8AC3E}">
        <p14:creationId xmlns:p14="http://schemas.microsoft.com/office/powerpoint/2010/main" val="46208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p:txBody>
      </p:sp>
      <p:sp>
        <p:nvSpPr>
          <p:cNvPr id="4" name="Slide Number Placeholder 3"/>
          <p:cNvSpPr>
            <a:spLocks noGrp="1"/>
          </p:cNvSpPr>
          <p:nvPr>
            <p:ph type="sldNum" sz="quarter" idx="10"/>
          </p:nvPr>
        </p:nvSpPr>
        <p:spPr/>
        <p:txBody>
          <a:bodyPr/>
          <a:lstStyle/>
          <a:p>
            <a:fld id="{D334CB39-3CB6-5F40-99F4-5DD297A24D73}" type="slidenum">
              <a:rPr lang="fr-CA" smtClean="0"/>
              <a:t>5</a:t>
            </a:fld>
            <a:endParaRPr lang="fr-CA"/>
          </a:p>
        </p:txBody>
      </p:sp>
    </p:spTree>
    <p:extLst>
      <p:ext uri="{BB962C8B-B14F-4D97-AF65-F5344CB8AC3E}">
        <p14:creationId xmlns:p14="http://schemas.microsoft.com/office/powerpoint/2010/main" val="10207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p:txBody>
      </p:sp>
      <p:sp>
        <p:nvSpPr>
          <p:cNvPr id="4" name="Slide Number Placeholder 3"/>
          <p:cNvSpPr>
            <a:spLocks noGrp="1"/>
          </p:cNvSpPr>
          <p:nvPr>
            <p:ph type="sldNum" sz="quarter" idx="10"/>
          </p:nvPr>
        </p:nvSpPr>
        <p:spPr/>
        <p:txBody>
          <a:bodyPr/>
          <a:lstStyle/>
          <a:p>
            <a:fld id="{D334CB39-3CB6-5F40-99F4-5DD297A24D73}" type="slidenum">
              <a:rPr lang="fr-CA" smtClean="0"/>
              <a:t>6</a:t>
            </a:fld>
            <a:endParaRPr lang="fr-CA"/>
          </a:p>
        </p:txBody>
      </p:sp>
    </p:spTree>
    <p:extLst>
      <p:ext uri="{BB962C8B-B14F-4D97-AF65-F5344CB8AC3E}">
        <p14:creationId xmlns:p14="http://schemas.microsoft.com/office/powerpoint/2010/main" val="102074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endParaRPr lang="fr-CA" dirty="0" smtClean="0"/>
          </a:p>
          <a:p>
            <a:endParaRPr lang="fr-CA"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En outre, si nous considérons la troisième mission de manière globale, cela ne comprend pas seulement le transfert de connaissances des universités au marché à travers une diversité d'instruments, Science Push (octroi de licences et / ou la vente de brevets, de spin-</a:t>
            </a:r>
            <a:r>
              <a:rPr lang="fr-CA" sz="1200" kern="1200" dirty="0" err="1" smtClean="0">
                <a:solidFill>
                  <a:schemeClr val="tx1"/>
                </a:solidFill>
                <a:latin typeface="+mn-lt"/>
                <a:ea typeface="+mn-ea"/>
                <a:cs typeface="+mn-cs"/>
              </a:rPr>
              <a:t>offs</a:t>
            </a:r>
            <a:r>
              <a:rPr lang="fr-CA" sz="1200" kern="1200" dirty="0" smtClean="0">
                <a:solidFill>
                  <a:schemeClr val="tx1"/>
                </a:solidFill>
                <a:latin typeface="+mn-lt"/>
                <a:ea typeface="+mn-ea"/>
                <a:cs typeface="+mn-cs"/>
              </a:rPr>
              <a:t>, de parcs technologiques, etc.). .) mais aussi sous l’angle de la demande, </a:t>
            </a:r>
            <a:r>
              <a:rPr lang="fr-CA" sz="1200" kern="1200" dirty="0" err="1" smtClean="0">
                <a:solidFill>
                  <a:schemeClr val="tx1"/>
                </a:solidFill>
                <a:latin typeface="+mn-lt"/>
                <a:ea typeface="+mn-ea"/>
                <a:cs typeface="+mn-cs"/>
              </a:rPr>
              <a:t>Market</a:t>
            </a:r>
            <a:r>
              <a:rPr lang="fr-CA" sz="1200" kern="1200" dirty="0" smtClean="0">
                <a:solidFill>
                  <a:schemeClr val="tx1"/>
                </a:solidFill>
                <a:latin typeface="+mn-lt"/>
                <a:ea typeface="+mn-ea"/>
                <a:cs typeface="+mn-cs"/>
              </a:rPr>
              <a:t> Pull.</a:t>
            </a:r>
          </a:p>
          <a:p>
            <a:pPr algn="just"/>
            <a:endParaRPr lang="fr-CA" sz="1200" dirty="0" smtClean="0"/>
          </a:p>
          <a:p>
            <a:pPr algn="just"/>
            <a:endParaRPr lang="fr-CA" sz="1200" dirty="0" smtClean="0"/>
          </a:p>
          <a:p>
            <a:pPr algn="just"/>
            <a:r>
              <a:rPr lang="fr-CA" sz="1200" dirty="0" smtClean="0"/>
              <a:t>Cette perspective permet à d’autres parties prenantes, telles que les entreprises, les administrations publiques et les agents sociaux, de contacter les universités en quête de collaboration pour trouver des solutions à leurs problèmes.</a:t>
            </a:r>
          </a:p>
          <a:p>
            <a:endParaRPr lang="fr-CA" dirty="0" smtClean="0"/>
          </a:p>
          <a:p>
            <a:endParaRPr lang="fr-CA" dirty="0"/>
          </a:p>
        </p:txBody>
      </p:sp>
      <p:sp>
        <p:nvSpPr>
          <p:cNvPr id="4" name="Slide Number Placeholder 3"/>
          <p:cNvSpPr>
            <a:spLocks noGrp="1"/>
          </p:cNvSpPr>
          <p:nvPr>
            <p:ph type="sldNum" sz="quarter" idx="10"/>
          </p:nvPr>
        </p:nvSpPr>
        <p:spPr/>
        <p:txBody>
          <a:bodyPr/>
          <a:lstStyle/>
          <a:p>
            <a:fld id="{D334CB39-3CB6-5F40-99F4-5DD297A24D73}" type="slidenum">
              <a:rPr lang="fr-CA" smtClean="0"/>
              <a:t>8</a:t>
            </a:fld>
            <a:endParaRPr lang="fr-CA"/>
          </a:p>
        </p:txBody>
      </p:sp>
    </p:spTree>
    <p:extLst>
      <p:ext uri="{BB962C8B-B14F-4D97-AF65-F5344CB8AC3E}">
        <p14:creationId xmlns:p14="http://schemas.microsoft.com/office/powerpoint/2010/main" val="138604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endParaRPr lang="fr-CA" dirty="0" smtClean="0"/>
          </a:p>
          <a:p>
            <a:endParaRPr lang="fr-CA"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En outre, si nous considérons la troisième mission de manière globale, cela ne comprend pas seulement le transfert de connaissances des universités au marché à travers une diversité d'instruments, Science Push (octroi de licences et / ou la vente de brevets, de spin-</a:t>
            </a:r>
            <a:r>
              <a:rPr lang="fr-CA" sz="1200" kern="1200" dirty="0" err="1" smtClean="0">
                <a:solidFill>
                  <a:schemeClr val="tx1"/>
                </a:solidFill>
                <a:latin typeface="+mn-lt"/>
                <a:ea typeface="+mn-ea"/>
                <a:cs typeface="+mn-cs"/>
              </a:rPr>
              <a:t>offs</a:t>
            </a:r>
            <a:r>
              <a:rPr lang="fr-CA" sz="1200" kern="1200" dirty="0" smtClean="0">
                <a:solidFill>
                  <a:schemeClr val="tx1"/>
                </a:solidFill>
                <a:latin typeface="+mn-lt"/>
                <a:ea typeface="+mn-ea"/>
                <a:cs typeface="+mn-cs"/>
              </a:rPr>
              <a:t>, de parcs technologiques, etc.). .) mais aussi sous l’angle de la demande, </a:t>
            </a:r>
            <a:r>
              <a:rPr lang="fr-CA" sz="1200" kern="1200" dirty="0" err="1" smtClean="0">
                <a:solidFill>
                  <a:schemeClr val="tx1"/>
                </a:solidFill>
                <a:latin typeface="+mn-lt"/>
                <a:ea typeface="+mn-ea"/>
                <a:cs typeface="+mn-cs"/>
              </a:rPr>
              <a:t>Market</a:t>
            </a:r>
            <a:r>
              <a:rPr lang="fr-CA" sz="1200" kern="1200" dirty="0" smtClean="0">
                <a:solidFill>
                  <a:schemeClr val="tx1"/>
                </a:solidFill>
                <a:latin typeface="+mn-lt"/>
                <a:ea typeface="+mn-ea"/>
                <a:cs typeface="+mn-cs"/>
              </a:rPr>
              <a:t> Pull.</a:t>
            </a:r>
          </a:p>
          <a:p>
            <a:pPr algn="just"/>
            <a:endParaRPr lang="fr-CA" sz="1200" dirty="0" smtClean="0"/>
          </a:p>
          <a:p>
            <a:pPr algn="just"/>
            <a:endParaRPr lang="fr-CA" sz="1200" dirty="0" smtClean="0"/>
          </a:p>
          <a:p>
            <a:pPr algn="just"/>
            <a:r>
              <a:rPr lang="fr-CA" sz="1200" dirty="0" smtClean="0"/>
              <a:t>Cette perspective permet à d’autres parties prenantes, telles que les entreprises, les administrations publiques et les agents sociaux, de contacter les universités en quête de collaboration pour trouver des solutions à leurs problèmes.</a:t>
            </a:r>
          </a:p>
          <a:p>
            <a:endParaRPr lang="fr-CA" dirty="0" smtClean="0"/>
          </a:p>
          <a:p>
            <a:endParaRPr lang="fr-CA" dirty="0"/>
          </a:p>
        </p:txBody>
      </p:sp>
      <p:sp>
        <p:nvSpPr>
          <p:cNvPr id="4" name="Slide Number Placeholder 3"/>
          <p:cNvSpPr>
            <a:spLocks noGrp="1"/>
          </p:cNvSpPr>
          <p:nvPr>
            <p:ph type="sldNum" sz="quarter" idx="10"/>
          </p:nvPr>
        </p:nvSpPr>
        <p:spPr/>
        <p:txBody>
          <a:bodyPr/>
          <a:lstStyle/>
          <a:p>
            <a:fld id="{D334CB39-3CB6-5F40-99F4-5DD297A24D73}" type="slidenum">
              <a:rPr lang="fr-CA" smtClean="0"/>
              <a:t>9</a:t>
            </a:fld>
            <a:endParaRPr lang="fr-CA"/>
          </a:p>
        </p:txBody>
      </p:sp>
    </p:spTree>
    <p:extLst>
      <p:ext uri="{BB962C8B-B14F-4D97-AF65-F5344CB8AC3E}">
        <p14:creationId xmlns:p14="http://schemas.microsoft.com/office/powerpoint/2010/main" val="138604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endParaRPr lang="fr-CA" dirty="0" smtClean="0"/>
          </a:p>
          <a:p>
            <a:endParaRPr lang="fr-CA"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En outre, si nous considérons la troisième mission de manière globale, cela ne comprend pas seulement le transfert de connaissances des universités au marché à travers une diversité d'instruments, Science Push (octroi de licences et / ou la vente de brevets, de spin-</a:t>
            </a:r>
            <a:r>
              <a:rPr lang="fr-CA" sz="1200" kern="1200" dirty="0" err="1" smtClean="0">
                <a:solidFill>
                  <a:schemeClr val="tx1"/>
                </a:solidFill>
                <a:latin typeface="+mn-lt"/>
                <a:ea typeface="+mn-ea"/>
                <a:cs typeface="+mn-cs"/>
              </a:rPr>
              <a:t>offs</a:t>
            </a:r>
            <a:r>
              <a:rPr lang="fr-CA" sz="1200" kern="1200" dirty="0" smtClean="0">
                <a:solidFill>
                  <a:schemeClr val="tx1"/>
                </a:solidFill>
                <a:latin typeface="+mn-lt"/>
                <a:ea typeface="+mn-ea"/>
                <a:cs typeface="+mn-cs"/>
              </a:rPr>
              <a:t>, de parcs technologiques, etc.). .) mais aussi sous l’angle de la demande, </a:t>
            </a:r>
            <a:r>
              <a:rPr lang="fr-CA" sz="1200" kern="1200" dirty="0" err="1" smtClean="0">
                <a:solidFill>
                  <a:schemeClr val="tx1"/>
                </a:solidFill>
                <a:latin typeface="+mn-lt"/>
                <a:ea typeface="+mn-ea"/>
                <a:cs typeface="+mn-cs"/>
              </a:rPr>
              <a:t>Market</a:t>
            </a:r>
            <a:r>
              <a:rPr lang="fr-CA" sz="1200" kern="1200" dirty="0" smtClean="0">
                <a:solidFill>
                  <a:schemeClr val="tx1"/>
                </a:solidFill>
                <a:latin typeface="+mn-lt"/>
                <a:ea typeface="+mn-ea"/>
                <a:cs typeface="+mn-cs"/>
              </a:rPr>
              <a:t> Pull.</a:t>
            </a:r>
          </a:p>
          <a:p>
            <a:pPr algn="just"/>
            <a:endParaRPr lang="fr-CA" sz="1200" dirty="0" smtClean="0"/>
          </a:p>
          <a:p>
            <a:pPr algn="just"/>
            <a:endParaRPr lang="fr-CA" sz="1200" dirty="0" smtClean="0"/>
          </a:p>
          <a:p>
            <a:pPr algn="just"/>
            <a:r>
              <a:rPr lang="fr-CA" sz="1200" dirty="0" smtClean="0"/>
              <a:t>Cette perspective permet à d’autres parties prenantes, telles que les entreprises, les administrations publiques et les agents sociaux, de contacter les universités en quête de collaboration pour trouver des solutions à leurs problèmes.</a:t>
            </a:r>
          </a:p>
          <a:p>
            <a:endParaRPr lang="fr-CA" dirty="0" smtClean="0"/>
          </a:p>
          <a:p>
            <a:endParaRPr lang="fr-CA" dirty="0"/>
          </a:p>
        </p:txBody>
      </p:sp>
      <p:sp>
        <p:nvSpPr>
          <p:cNvPr id="4" name="Slide Number Placeholder 3"/>
          <p:cNvSpPr>
            <a:spLocks noGrp="1"/>
          </p:cNvSpPr>
          <p:nvPr>
            <p:ph type="sldNum" sz="quarter" idx="10"/>
          </p:nvPr>
        </p:nvSpPr>
        <p:spPr/>
        <p:txBody>
          <a:bodyPr/>
          <a:lstStyle/>
          <a:p>
            <a:fld id="{D334CB39-3CB6-5F40-99F4-5DD297A24D73}" type="slidenum">
              <a:rPr lang="fr-CA" smtClean="0"/>
              <a:t>11</a:t>
            </a:fld>
            <a:endParaRPr lang="fr-CA"/>
          </a:p>
        </p:txBody>
      </p:sp>
    </p:spTree>
    <p:extLst>
      <p:ext uri="{BB962C8B-B14F-4D97-AF65-F5344CB8AC3E}">
        <p14:creationId xmlns:p14="http://schemas.microsoft.com/office/powerpoint/2010/main" val="138604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fr-CA"/>
          </a:p>
        </p:txBody>
      </p:sp>
      <p:sp>
        <p:nvSpPr>
          <p:cNvPr id="4" name="Date Placeholder 3"/>
          <p:cNvSpPr>
            <a:spLocks noGrp="1"/>
          </p:cNvSpPr>
          <p:nvPr>
            <p:ph type="dt" sz="half" idx="10"/>
          </p:nvPr>
        </p:nvSpPr>
        <p:spPr/>
        <p:txBody>
          <a:bodyPr/>
          <a:lstStyle/>
          <a:p>
            <a:fld id="{C9BB3CE3-7D84-2546-8230-A79E89F7B35C}" type="datetimeFigureOut">
              <a:rPr lang="en-US" smtClean="0"/>
              <a:t>12/07/19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5880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4" name="Date Placeholder 3"/>
          <p:cNvSpPr>
            <a:spLocks noGrp="1"/>
          </p:cNvSpPr>
          <p:nvPr>
            <p:ph type="dt" sz="half" idx="10"/>
          </p:nvPr>
        </p:nvSpPr>
        <p:spPr/>
        <p:txBody>
          <a:bodyPr/>
          <a:lstStyle/>
          <a:p>
            <a:fld id="{C9BB3CE3-7D84-2546-8230-A79E89F7B35C}" type="datetimeFigureOut">
              <a:rPr lang="en-US" smtClean="0"/>
              <a:t>12/07/19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202130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4" name="Date Placeholder 3"/>
          <p:cNvSpPr>
            <a:spLocks noGrp="1"/>
          </p:cNvSpPr>
          <p:nvPr>
            <p:ph type="dt" sz="half" idx="10"/>
          </p:nvPr>
        </p:nvSpPr>
        <p:spPr/>
        <p:txBody>
          <a:bodyPr/>
          <a:lstStyle/>
          <a:p>
            <a:fld id="{C9BB3CE3-7D84-2546-8230-A79E89F7B35C}" type="datetimeFigureOut">
              <a:rPr lang="en-US" smtClean="0"/>
              <a:t>12/07/19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126690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CA"/>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4" name="Date Placeholder 3"/>
          <p:cNvSpPr>
            <a:spLocks noGrp="1"/>
          </p:cNvSpPr>
          <p:nvPr>
            <p:ph type="dt" sz="half" idx="10"/>
          </p:nvPr>
        </p:nvSpPr>
        <p:spPr/>
        <p:txBody>
          <a:bodyPr/>
          <a:lstStyle/>
          <a:p>
            <a:fld id="{C9BB3CE3-7D84-2546-8230-A79E89F7B35C}" type="datetimeFigureOut">
              <a:rPr lang="en-US" smtClean="0"/>
              <a:t>12/07/19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160711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C9BB3CE3-7D84-2546-8230-A79E89F7B35C}" type="datetimeFigureOut">
              <a:rPr lang="en-US" smtClean="0"/>
              <a:t>12/07/19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242337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5" name="Date Placeholder 4"/>
          <p:cNvSpPr>
            <a:spLocks noGrp="1"/>
          </p:cNvSpPr>
          <p:nvPr>
            <p:ph type="dt" sz="half" idx="10"/>
          </p:nvPr>
        </p:nvSpPr>
        <p:spPr/>
        <p:txBody>
          <a:bodyPr/>
          <a:lstStyle/>
          <a:p>
            <a:fld id="{C9BB3CE3-7D84-2546-8230-A79E89F7B35C}" type="datetimeFigureOut">
              <a:rPr lang="en-US" smtClean="0"/>
              <a:t>12/07/19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217200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7" name="Date Placeholder 6"/>
          <p:cNvSpPr>
            <a:spLocks noGrp="1"/>
          </p:cNvSpPr>
          <p:nvPr>
            <p:ph type="dt" sz="half" idx="10"/>
          </p:nvPr>
        </p:nvSpPr>
        <p:spPr/>
        <p:txBody>
          <a:bodyPr/>
          <a:lstStyle/>
          <a:p>
            <a:fld id="{C9BB3CE3-7D84-2546-8230-A79E89F7B35C}" type="datetimeFigureOut">
              <a:rPr lang="en-US" smtClean="0"/>
              <a:t>12/07/19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427874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CA"/>
          </a:p>
        </p:txBody>
      </p:sp>
      <p:sp>
        <p:nvSpPr>
          <p:cNvPr id="3" name="Date Placeholder 2"/>
          <p:cNvSpPr>
            <a:spLocks noGrp="1"/>
          </p:cNvSpPr>
          <p:nvPr>
            <p:ph type="dt" sz="half" idx="10"/>
          </p:nvPr>
        </p:nvSpPr>
        <p:spPr/>
        <p:txBody>
          <a:bodyPr/>
          <a:lstStyle/>
          <a:p>
            <a:fld id="{C9BB3CE3-7D84-2546-8230-A79E89F7B35C}" type="datetimeFigureOut">
              <a:rPr lang="en-US" smtClean="0"/>
              <a:t>12/07/19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24758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B3CE3-7D84-2546-8230-A79E89F7B35C}" type="datetimeFigureOut">
              <a:rPr lang="en-US" smtClean="0"/>
              <a:t>12/07/19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183281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C9BB3CE3-7D84-2546-8230-A79E89F7B35C}" type="datetimeFigureOut">
              <a:rPr lang="en-US" smtClean="0"/>
              <a:t>12/07/19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27466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C9BB3CE3-7D84-2546-8230-A79E89F7B35C}" type="datetimeFigureOut">
              <a:rPr lang="en-US" smtClean="0"/>
              <a:t>12/07/19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7EDE556-DC0B-2342-A1FE-39BA8BD72CA7}" type="slidenum">
              <a:rPr lang="fr-CA" smtClean="0"/>
              <a:t>‹#›</a:t>
            </a:fld>
            <a:endParaRPr lang="fr-CA"/>
          </a:p>
        </p:txBody>
      </p:sp>
    </p:spTree>
    <p:extLst>
      <p:ext uri="{BB962C8B-B14F-4D97-AF65-F5344CB8AC3E}">
        <p14:creationId xmlns:p14="http://schemas.microsoft.com/office/powerpoint/2010/main" val="22270341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B3CE3-7D84-2546-8230-A79E89F7B35C}" type="datetimeFigureOut">
              <a:rPr lang="en-US" smtClean="0"/>
              <a:t>12/07/19</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DE556-DC0B-2342-A1FE-39BA8BD72CA7}" type="slidenum">
              <a:rPr lang="fr-CA" smtClean="0"/>
              <a:t>‹#›</a:t>
            </a:fld>
            <a:endParaRPr lang="fr-CA"/>
          </a:p>
        </p:txBody>
      </p:sp>
    </p:spTree>
    <p:extLst>
      <p:ext uri="{BB962C8B-B14F-4D97-AF65-F5344CB8AC3E}">
        <p14:creationId xmlns:p14="http://schemas.microsoft.com/office/powerpoint/2010/main" val="294103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3073"/>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447439" y="1952134"/>
            <a:ext cx="8282439" cy="1569660"/>
          </a:xfrm>
          <a:prstGeom prst="rect">
            <a:avLst/>
          </a:prstGeom>
          <a:noFill/>
        </p:spPr>
        <p:txBody>
          <a:bodyPr wrap="square" rtlCol="0">
            <a:spAutoFit/>
          </a:bodyPr>
          <a:lstStyle/>
          <a:p>
            <a:pPr algn="just"/>
            <a:r>
              <a:rPr lang="fr-CA" sz="3200" b="1" i="1" dirty="0" smtClean="0">
                <a:solidFill>
                  <a:srgbClr val="000090"/>
                </a:solidFill>
              </a:rPr>
              <a:t>Sensibilisation à l’Innovation </a:t>
            </a:r>
          </a:p>
          <a:p>
            <a:pPr algn="just"/>
            <a:r>
              <a:rPr lang="fr-CA" sz="3200" b="1" i="1" dirty="0" smtClean="0">
                <a:solidFill>
                  <a:srgbClr val="000090"/>
                </a:solidFill>
              </a:rPr>
              <a:t>								   et au</a:t>
            </a:r>
          </a:p>
          <a:p>
            <a:pPr algn="just"/>
            <a:r>
              <a:rPr lang="fr-CA" sz="3200" b="1" i="1" dirty="0" smtClean="0">
                <a:solidFill>
                  <a:srgbClr val="000090"/>
                </a:solidFill>
              </a:rPr>
              <a:t>								   Transfert Technologique </a:t>
            </a:r>
            <a:endParaRPr lang="fr-CA" sz="3200" b="1" i="1" dirty="0">
              <a:solidFill>
                <a:srgbClr val="000090"/>
              </a:solidFill>
            </a:endParaRP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pic>
        <p:nvPicPr>
          <p:cNvPr id="3" name="Picture 2"/>
          <p:cNvPicPr>
            <a:picLocks noChangeAspect="1"/>
          </p:cNvPicPr>
          <p:nvPr/>
        </p:nvPicPr>
        <p:blipFill>
          <a:blip r:embed="rId5"/>
          <a:stretch>
            <a:fillRect/>
          </a:stretch>
        </p:blipFill>
        <p:spPr>
          <a:xfrm>
            <a:off x="0" y="2482572"/>
            <a:ext cx="9144000" cy="2669977"/>
          </a:xfrm>
          <a:prstGeom prst="rect">
            <a:avLst/>
          </a:prstGeom>
        </p:spPr>
      </p:pic>
      <p:sp>
        <p:nvSpPr>
          <p:cNvPr id="10" name="TextBox 9"/>
          <p:cNvSpPr txBox="1"/>
          <p:nvPr/>
        </p:nvSpPr>
        <p:spPr>
          <a:xfrm>
            <a:off x="529285" y="5185130"/>
            <a:ext cx="8282439" cy="830997"/>
          </a:xfrm>
          <a:prstGeom prst="rect">
            <a:avLst/>
          </a:prstGeom>
          <a:noFill/>
        </p:spPr>
        <p:txBody>
          <a:bodyPr wrap="square" rtlCol="0">
            <a:spAutoFit/>
          </a:bodyPr>
          <a:lstStyle/>
          <a:p>
            <a:pPr algn="ctr"/>
            <a:r>
              <a:rPr lang="fr-CA" sz="2400" b="1" i="1" dirty="0" smtClean="0">
                <a:solidFill>
                  <a:srgbClr val="000090"/>
                </a:solidFill>
              </a:rPr>
              <a:t>Sofiane AOUDIA</a:t>
            </a:r>
          </a:p>
          <a:p>
            <a:pPr algn="ctr"/>
            <a:r>
              <a:rPr lang="fr-CA" sz="2400" b="1" i="1" dirty="0" smtClean="0">
                <a:solidFill>
                  <a:srgbClr val="000090"/>
                </a:solidFill>
              </a:rPr>
              <a:t>Bejaia, 15 Juillet 2019</a:t>
            </a:r>
            <a:endParaRPr lang="fr-CA" sz="2400" b="1" i="1" dirty="0">
              <a:solidFill>
                <a:srgbClr val="000090"/>
              </a:solidFill>
            </a:endParaRPr>
          </a:p>
        </p:txBody>
      </p:sp>
    </p:spTree>
    <p:extLst>
      <p:ext uri="{BB962C8B-B14F-4D97-AF65-F5344CB8AC3E}">
        <p14:creationId xmlns:p14="http://schemas.microsoft.com/office/powerpoint/2010/main" val="42117761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pic>
        <p:nvPicPr>
          <p:cNvPr id="3" name="Picture 2"/>
          <p:cNvPicPr>
            <a:picLocks noChangeAspect="1"/>
          </p:cNvPicPr>
          <p:nvPr/>
        </p:nvPicPr>
        <p:blipFill>
          <a:blip r:embed="rId4"/>
          <a:stretch>
            <a:fillRect/>
          </a:stretch>
        </p:blipFill>
        <p:spPr>
          <a:xfrm>
            <a:off x="259099" y="1738424"/>
            <a:ext cx="6297521" cy="4379640"/>
          </a:xfrm>
          <a:prstGeom prst="rect">
            <a:avLst/>
          </a:prstGeom>
        </p:spPr>
      </p:pic>
      <p:sp>
        <p:nvSpPr>
          <p:cNvPr id="4" name="TextBox 3"/>
          <p:cNvSpPr txBox="1"/>
          <p:nvPr/>
        </p:nvSpPr>
        <p:spPr>
          <a:xfrm>
            <a:off x="3598218" y="2598566"/>
            <a:ext cx="1740314" cy="461665"/>
          </a:xfrm>
          <a:prstGeom prst="rect">
            <a:avLst/>
          </a:prstGeom>
          <a:noFill/>
        </p:spPr>
        <p:txBody>
          <a:bodyPr wrap="square" rtlCol="0">
            <a:spAutoFit/>
          </a:bodyPr>
          <a:lstStyle/>
          <a:p>
            <a:r>
              <a:rPr lang="fr-CA" sz="2400" b="1" dirty="0" smtClean="0">
                <a:solidFill>
                  <a:srgbClr val="FF0000"/>
                </a:solidFill>
              </a:rPr>
              <a:t>Résultats</a:t>
            </a:r>
            <a:endParaRPr lang="fr-CA" sz="2400" b="1" dirty="0">
              <a:solidFill>
                <a:srgbClr val="FF0000"/>
              </a:solidFill>
            </a:endParaRPr>
          </a:p>
        </p:txBody>
      </p:sp>
      <p:sp>
        <p:nvSpPr>
          <p:cNvPr id="10" name="TextBox 9"/>
          <p:cNvSpPr txBox="1"/>
          <p:nvPr/>
        </p:nvSpPr>
        <p:spPr>
          <a:xfrm>
            <a:off x="3604808" y="3270687"/>
            <a:ext cx="1914345" cy="567583"/>
          </a:xfrm>
          <a:prstGeom prst="rect">
            <a:avLst/>
          </a:prstGeom>
          <a:noFill/>
        </p:spPr>
        <p:txBody>
          <a:bodyPr wrap="square" rtlCol="0">
            <a:spAutoFit/>
          </a:bodyPr>
          <a:lstStyle/>
          <a:p>
            <a:r>
              <a:rPr lang="fr-CA" sz="2400" b="1" dirty="0" smtClean="0">
                <a:solidFill>
                  <a:srgbClr val="FF0000"/>
                </a:solidFill>
              </a:rPr>
              <a:t>Compétences</a:t>
            </a:r>
            <a:endParaRPr lang="fr-CA" sz="2400" b="1" dirty="0">
              <a:solidFill>
                <a:srgbClr val="FF0000"/>
              </a:solidFill>
            </a:endParaRPr>
          </a:p>
        </p:txBody>
      </p:sp>
      <p:pic>
        <p:nvPicPr>
          <p:cNvPr id="6" name="Picture 5"/>
          <p:cNvPicPr>
            <a:picLocks noChangeAspect="1"/>
          </p:cNvPicPr>
          <p:nvPr/>
        </p:nvPicPr>
        <p:blipFill>
          <a:blip r:embed="rId5"/>
          <a:stretch>
            <a:fillRect/>
          </a:stretch>
        </p:blipFill>
        <p:spPr>
          <a:xfrm>
            <a:off x="5954236" y="3496020"/>
            <a:ext cx="3877949" cy="2181345"/>
          </a:xfrm>
          <a:prstGeom prst="rect">
            <a:avLst/>
          </a:prstGeom>
        </p:spPr>
      </p:pic>
      <p:pic>
        <p:nvPicPr>
          <p:cNvPr id="11" name="Picture 10"/>
          <p:cNvPicPr>
            <a:picLocks noChangeAspect="1"/>
          </p:cNvPicPr>
          <p:nvPr/>
        </p:nvPicPr>
        <p:blipFill>
          <a:blip r:embed="rId6"/>
          <a:stretch>
            <a:fillRect/>
          </a:stretch>
        </p:blipFill>
        <p:spPr>
          <a:xfrm>
            <a:off x="71501" y="1457923"/>
            <a:ext cx="1356818" cy="1356818"/>
          </a:xfrm>
          <a:prstGeom prst="rect">
            <a:avLst/>
          </a:prstGeom>
        </p:spPr>
      </p:pic>
      <p:pic>
        <p:nvPicPr>
          <p:cNvPr id="13" name="Picture 12"/>
          <p:cNvPicPr>
            <a:picLocks noChangeAspect="1"/>
          </p:cNvPicPr>
          <p:nvPr/>
        </p:nvPicPr>
        <p:blipFill>
          <a:blip r:embed="rId7"/>
          <a:stretch>
            <a:fillRect/>
          </a:stretch>
        </p:blipFill>
        <p:spPr>
          <a:xfrm>
            <a:off x="5621977" y="1973412"/>
            <a:ext cx="1676125" cy="1805925"/>
          </a:xfrm>
          <a:prstGeom prst="rect">
            <a:avLst/>
          </a:prstGeom>
        </p:spPr>
      </p:pic>
      <p:sp>
        <p:nvSpPr>
          <p:cNvPr id="15" name="TextBox 1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22" name="Picture 21" descr="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19431880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3"/>
          <a:stretch>
            <a:fillRect/>
          </a:stretch>
        </p:blipFill>
        <p:spPr>
          <a:xfrm>
            <a:off x="33317" y="6306960"/>
            <a:ext cx="1809092" cy="523998"/>
          </a:xfrm>
          <a:prstGeom prst="rect">
            <a:avLst/>
          </a:prstGeom>
        </p:spPr>
      </p:pic>
      <p:pic>
        <p:nvPicPr>
          <p:cNvPr id="8" name="Picture 7"/>
          <p:cNvPicPr>
            <a:picLocks noChangeAspect="1"/>
          </p:cNvPicPr>
          <p:nvPr/>
        </p:nvPicPr>
        <p:blipFill>
          <a:blip r:embed="rId4"/>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
        <p:nvSpPr>
          <p:cNvPr id="13" name="TextBox 12"/>
          <p:cNvSpPr txBox="1"/>
          <p:nvPr/>
        </p:nvSpPr>
        <p:spPr>
          <a:xfrm>
            <a:off x="33317" y="1211380"/>
            <a:ext cx="9110683" cy="5484578"/>
          </a:xfrm>
          <a:prstGeom prst="rect">
            <a:avLst/>
          </a:prstGeom>
          <a:noFill/>
        </p:spPr>
        <p:txBody>
          <a:bodyPr wrap="square" rtlCol="0">
            <a:spAutoFit/>
          </a:bodyPr>
          <a:lstStyle/>
          <a:p>
            <a:pPr algn="just"/>
            <a:r>
              <a:rPr lang="fr-CA" sz="2400" dirty="0"/>
              <a:t>Ainsi, le processus de transfert </a:t>
            </a:r>
            <a:r>
              <a:rPr lang="fr-CA" sz="2400" dirty="0" smtClean="0"/>
              <a:t>de connaissances et de Technologies peut </a:t>
            </a:r>
            <a:r>
              <a:rPr lang="fr-CA" sz="2400" dirty="0"/>
              <a:t>être considéré comme une «chaîne de valeur» qui convertit les </a:t>
            </a:r>
            <a:r>
              <a:rPr lang="fr-CA" sz="2400" dirty="0" smtClean="0"/>
              <a:t>résultats de la recherche en </a:t>
            </a:r>
            <a:r>
              <a:rPr lang="fr-CA" sz="2400" dirty="0"/>
              <a:t>produits et services améliorés </a:t>
            </a:r>
            <a:r>
              <a:rPr lang="fr-CA" sz="2400" dirty="0" smtClean="0"/>
              <a:t>et/ou </a:t>
            </a:r>
            <a:r>
              <a:rPr lang="fr-CA" sz="2400" dirty="0"/>
              <a:t>nouveaux que les entreprises peuvent introduire sur le marché. </a:t>
            </a:r>
          </a:p>
          <a:p>
            <a:pPr algn="just"/>
            <a:endParaRPr lang="fr-CA" sz="2400" dirty="0" smtClean="0"/>
          </a:p>
          <a:p>
            <a:pPr algn="just"/>
            <a:r>
              <a:rPr lang="fr-CA" sz="2400" dirty="0" smtClean="0"/>
              <a:t>Si nous considérons la troisième mission de manière globale, cela comprend  </a:t>
            </a:r>
          </a:p>
          <a:p>
            <a:pPr marL="342900" indent="-342900" algn="just">
              <a:lnSpc>
                <a:spcPct val="130000"/>
              </a:lnSpc>
              <a:buFont typeface="Wingdings" charset="2"/>
              <a:buChar char="§"/>
            </a:pPr>
            <a:r>
              <a:rPr lang="fr-CA" sz="2400" dirty="0" smtClean="0"/>
              <a:t>l’offre:  exploitation des résultats de la recherche</a:t>
            </a:r>
          </a:p>
          <a:p>
            <a:pPr marL="342900" indent="-342900" algn="just">
              <a:lnSpc>
                <a:spcPct val="130000"/>
              </a:lnSpc>
              <a:buFont typeface="Wingdings" charset="2"/>
              <a:buChar char="§"/>
            </a:pPr>
            <a:r>
              <a:rPr lang="fr-CA" sz="2400" dirty="0" smtClean="0"/>
              <a:t>la demande:</a:t>
            </a:r>
            <a:r>
              <a:rPr lang="fr-CA" sz="2400" dirty="0" smtClean="0"/>
              <a:t> exploitation des compétences </a:t>
            </a:r>
            <a:endParaRPr lang="fr-CA" sz="2400" dirty="0" smtClean="0"/>
          </a:p>
          <a:p>
            <a:pPr algn="just"/>
            <a:endParaRPr lang="fr-CA" sz="2400" dirty="0" smtClean="0"/>
          </a:p>
          <a:p>
            <a:pPr algn="just"/>
            <a:r>
              <a:rPr lang="fr-CA" sz="2400" dirty="0" smtClean="0"/>
              <a:t>Le transfert des connaissances et technologies générées dans les universités est un facteur clé pour relever le défi de la transition vers une économie compétitive, dynamique et fondée sur la connaissance.</a:t>
            </a:r>
          </a:p>
          <a:p>
            <a:pPr algn="just"/>
            <a:endParaRPr lang="fr-CA" sz="2400" dirty="0"/>
          </a:p>
        </p:txBody>
      </p:sp>
    </p:spTree>
    <p:extLst>
      <p:ext uri="{BB962C8B-B14F-4D97-AF65-F5344CB8AC3E}">
        <p14:creationId xmlns:p14="http://schemas.microsoft.com/office/powerpoint/2010/main" val="8765035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30942"/>
          </a:xfrm>
          <a:prstGeom prst="rect">
            <a:avLst/>
          </a:prstGeom>
          <a:solidFill>
            <a:srgbClr val="FF0000"/>
          </a:solidFill>
        </p:spPr>
        <p:txBody>
          <a:bodyPr wrap="square" rtlCol="0">
            <a:spAutoFit/>
          </a:bodyPr>
          <a:lstStyle/>
          <a:p>
            <a:r>
              <a:rPr lang="fr-CA" sz="3500" b="1" dirty="0" smtClean="0">
                <a:solidFill>
                  <a:schemeClr val="bg1"/>
                </a:solidFill>
              </a:rPr>
              <a:t>Obstacles à la Coopération U-E</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4062651"/>
          </a:xfrm>
          <a:prstGeom prst="rect">
            <a:avLst/>
          </a:prstGeom>
          <a:noFill/>
        </p:spPr>
        <p:txBody>
          <a:bodyPr wrap="square" rtlCol="0">
            <a:spAutoFit/>
          </a:bodyPr>
          <a:lstStyle/>
          <a:p>
            <a:pPr algn="just"/>
            <a:r>
              <a:rPr lang="fr-CA" sz="2400" dirty="0"/>
              <a:t>Bien que la coopération entre les universités et les entreprises soit très bénéfique pour les deux parties, de nombreux obstacles les empêchent de travailler ensemble.</a:t>
            </a:r>
          </a:p>
          <a:p>
            <a:pPr marL="342900" indent="-342900" algn="just">
              <a:lnSpc>
                <a:spcPct val="130000"/>
              </a:lnSpc>
              <a:buFont typeface="Wingdings" charset="2"/>
              <a:buChar char="§"/>
            </a:pPr>
            <a:r>
              <a:rPr lang="fr-CA" sz="2400" dirty="0" smtClean="0"/>
              <a:t>Le manque </a:t>
            </a:r>
            <a:r>
              <a:rPr lang="fr-CA" sz="2400" dirty="0"/>
              <a:t>de prise de conscience des opportunités et des avantages offerts par le transfert de </a:t>
            </a:r>
            <a:r>
              <a:rPr lang="fr-CA" sz="2400" dirty="0" smtClean="0"/>
              <a:t>connaissances et de technologies.</a:t>
            </a:r>
          </a:p>
          <a:p>
            <a:pPr marL="342900" indent="-342900" algn="just">
              <a:lnSpc>
                <a:spcPct val="130000"/>
              </a:lnSpc>
              <a:buFont typeface="Wingdings" charset="2"/>
              <a:buChar char="§"/>
            </a:pPr>
            <a:r>
              <a:rPr lang="fr-CA" sz="2400" dirty="0"/>
              <a:t>L'interaction entre la science et l'industrie est souvent </a:t>
            </a:r>
            <a:r>
              <a:rPr lang="fr-CA" sz="2400" dirty="0" smtClean="0"/>
              <a:t>unidirectionnelle.</a:t>
            </a:r>
            <a:endParaRPr lang="fr-CA" sz="2400" dirty="0"/>
          </a:p>
          <a:p>
            <a:pPr marL="342900" indent="-342900" algn="just">
              <a:lnSpc>
                <a:spcPct val="130000"/>
              </a:lnSpc>
              <a:buFont typeface="Wingdings" charset="2"/>
              <a:buChar char="§"/>
            </a:pPr>
            <a:r>
              <a:rPr lang="fr-CA" sz="2400" dirty="0" smtClean="0"/>
              <a:t>La concentration sur la troisième mission pourrait rompre </a:t>
            </a:r>
            <a:r>
              <a:rPr lang="fr-CA" sz="2400" dirty="0"/>
              <a:t>le juste équilibre entre recherche fondamentale et recherche appliquée.</a:t>
            </a: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30720889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3213188"/>
          </a:xfrm>
          <a:prstGeom prst="rect">
            <a:avLst/>
          </a:prstGeom>
          <a:noFill/>
        </p:spPr>
        <p:txBody>
          <a:bodyPr wrap="square" rtlCol="0">
            <a:spAutoFit/>
          </a:bodyPr>
          <a:lstStyle/>
          <a:p>
            <a:pPr marL="342900" indent="-342900" algn="just">
              <a:buFont typeface="Wingdings" charset="2"/>
              <a:buChar char="§"/>
            </a:pPr>
            <a:r>
              <a:rPr lang="fr-CA" sz="2400" dirty="0" smtClean="0"/>
              <a:t>Les </a:t>
            </a:r>
            <a:r>
              <a:rPr lang="fr-CA" sz="2400" dirty="0"/>
              <a:t>universités </a:t>
            </a:r>
            <a:r>
              <a:rPr lang="fr-CA" sz="2400" dirty="0" smtClean="0"/>
              <a:t>ont parfois un </a:t>
            </a:r>
            <a:r>
              <a:rPr lang="fr-CA" sz="2400" dirty="0"/>
              <a:t>zèle excessif à l'égard de leur propriété </a:t>
            </a:r>
            <a:r>
              <a:rPr lang="fr-CA" sz="2400" dirty="0" smtClean="0"/>
              <a:t>intellectuelle.</a:t>
            </a:r>
          </a:p>
          <a:p>
            <a:pPr marL="342900" indent="-342900" algn="just">
              <a:lnSpc>
                <a:spcPct val="130000"/>
              </a:lnSpc>
              <a:buFont typeface="Wingdings" charset="2"/>
              <a:buChar char="§"/>
            </a:pPr>
            <a:r>
              <a:rPr lang="fr-CA" sz="2400" dirty="0" smtClean="0"/>
              <a:t>Les </a:t>
            </a:r>
            <a:r>
              <a:rPr lang="fr-CA" sz="2400" dirty="0"/>
              <a:t>instruments financiers </a:t>
            </a:r>
            <a:r>
              <a:rPr lang="fr-CA" sz="2400" dirty="0" smtClean="0"/>
              <a:t>peuvent </a:t>
            </a:r>
            <a:r>
              <a:rPr lang="fr-CA" sz="2400" dirty="0" smtClean="0"/>
              <a:t>être </a:t>
            </a:r>
            <a:r>
              <a:rPr lang="fr-CA" sz="2400" dirty="0" smtClean="0"/>
              <a:t>si bureaucratiques.</a:t>
            </a:r>
            <a:endParaRPr lang="fr-CA" sz="2400" dirty="0"/>
          </a:p>
          <a:p>
            <a:pPr marL="342900" indent="-342900" algn="just">
              <a:lnSpc>
                <a:spcPct val="130000"/>
              </a:lnSpc>
              <a:buFont typeface="Wingdings" charset="2"/>
              <a:buChar char="§"/>
            </a:pPr>
            <a:r>
              <a:rPr lang="fr-CA" sz="2400" dirty="0" smtClean="0"/>
              <a:t>Les </a:t>
            </a:r>
            <a:r>
              <a:rPr lang="fr-CA" sz="2400" dirty="0"/>
              <a:t>activités de transfert de </a:t>
            </a:r>
            <a:r>
              <a:rPr lang="fr-CA" sz="2400" dirty="0" smtClean="0"/>
              <a:t>connaissances et de technologies </a:t>
            </a:r>
            <a:r>
              <a:rPr lang="fr-CA" sz="2400" dirty="0"/>
              <a:t>ne sont pas </a:t>
            </a:r>
            <a:r>
              <a:rPr lang="fr-CA" sz="2400" dirty="0" smtClean="0"/>
              <a:t>toujours bien considérées dans le milieu académique. </a:t>
            </a:r>
          </a:p>
          <a:p>
            <a:pPr marL="342900" indent="-342900" algn="just">
              <a:lnSpc>
                <a:spcPct val="130000"/>
              </a:lnSpc>
              <a:buFont typeface="Wingdings" charset="2"/>
              <a:buChar char="§"/>
            </a:pPr>
            <a:r>
              <a:rPr lang="fr-CA" sz="2400" dirty="0" smtClean="0"/>
              <a:t>L’absence d'équilibre </a:t>
            </a:r>
            <a:r>
              <a:rPr lang="fr-CA" sz="2400" dirty="0"/>
              <a:t>entre les différentes disciplines et leur implication dans le transfert de connaissances.</a:t>
            </a:r>
          </a:p>
        </p:txBody>
      </p:sp>
      <p:sp>
        <p:nvSpPr>
          <p:cNvPr id="10" name="TextBox 9"/>
          <p:cNvSpPr txBox="1">
            <a:spLocks noChangeAspect="1"/>
          </p:cNvSpPr>
          <p:nvPr/>
        </p:nvSpPr>
        <p:spPr>
          <a:xfrm>
            <a:off x="-4208" y="78808"/>
            <a:ext cx="9180001" cy="630942"/>
          </a:xfrm>
          <a:prstGeom prst="rect">
            <a:avLst/>
          </a:prstGeom>
          <a:solidFill>
            <a:srgbClr val="FF0000"/>
          </a:solidFill>
        </p:spPr>
        <p:txBody>
          <a:bodyPr wrap="square" rtlCol="0">
            <a:spAutoFit/>
          </a:bodyPr>
          <a:lstStyle/>
          <a:p>
            <a:r>
              <a:rPr lang="fr-CA" sz="3500" b="1" dirty="0" smtClean="0">
                <a:solidFill>
                  <a:schemeClr val="bg1"/>
                </a:solidFill>
              </a:rPr>
              <a:t>Obstacles à la Coopération U-E</a:t>
            </a:r>
            <a:endParaRPr lang="fr-CA" sz="3500" b="1" dirty="0">
              <a:solidFill>
                <a:schemeClr val="bg1"/>
              </a:solidFill>
            </a:endParaRP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26804676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Recherche, Développement et 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2991588"/>
          </a:xfrm>
          <a:prstGeom prst="rect">
            <a:avLst/>
          </a:prstGeom>
          <a:noFill/>
        </p:spPr>
        <p:txBody>
          <a:bodyPr wrap="square" rtlCol="0">
            <a:spAutoFit/>
          </a:bodyPr>
          <a:lstStyle/>
          <a:p>
            <a:pPr algn="just"/>
            <a:r>
              <a:rPr lang="fr-CA" sz="2400" dirty="0"/>
              <a:t>Ce processus implique toutes les politiques, stratégies et instruments qui permettent aux résultats de </a:t>
            </a:r>
            <a:r>
              <a:rPr lang="fr-CA" sz="2400" dirty="0" smtClean="0"/>
              <a:t>la R&amp;D d'être </a:t>
            </a:r>
            <a:r>
              <a:rPr lang="fr-CA" sz="2400" dirty="0"/>
              <a:t>introduits sur le </a:t>
            </a:r>
            <a:r>
              <a:rPr lang="fr-CA" sz="2400" dirty="0" smtClean="0"/>
              <a:t>marché.</a:t>
            </a:r>
          </a:p>
          <a:p>
            <a:pPr algn="just"/>
            <a:endParaRPr lang="fr-CA" sz="2400" dirty="0"/>
          </a:p>
          <a:p>
            <a:pPr algn="just"/>
            <a:r>
              <a:rPr lang="fr-CA" sz="2400" dirty="0" smtClean="0"/>
              <a:t>Ce </a:t>
            </a:r>
            <a:r>
              <a:rPr lang="fr-CA" sz="2400" dirty="0"/>
              <a:t>processus </a:t>
            </a:r>
            <a:r>
              <a:rPr lang="fr-CA" sz="2400" dirty="0" smtClean="0"/>
              <a:t>est organisé </a:t>
            </a:r>
            <a:r>
              <a:rPr lang="fr-CA" sz="2400" dirty="0"/>
              <a:t>en trois phases </a:t>
            </a:r>
            <a:r>
              <a:rPr lang="fr-CA" sz="2400" dirty="0" smtClean="0"/>
              <a:t>communes</a:t>
            </a:r>
          </a:p>
          <a:p>
            <a:pPr marL="457200" indent="-457200" algn="just">
              <a:lnSpc>
                <a:spcPct val="130000"/>
              </a:lnSpc>
              <a:buFont typeface="+mj-lt"/>
              <a:buAutoNum type="arabicPeriod"/>
            </a:pPr>
            <a:r>
              <a:rPr lang="fr-CA" sz="2400" dirty="0"/>
              <a:t>l'évaluation, </a:t>
            </a:r>
            <a:endParaRPr lang="fr-CA" sz="2400" dirty="0" smtClean="0"/>
          </a:p>
          <a:p>
            <a:pPr marL="457200" indent="-457200" algn="just">
              <a:lnSpc>
                <a:spcPct val="130000"/>
              </a:lnSpc>
              <a:buFont typeface="+mj-lt"/>
              <a:buAutoNum type="arabicPeriod"/>
            </a:pPr>
            <a:r>
              <a:rPr lang="fr-CA" sz="2400" dirty="0" smtClean="0"/>
              <a:t>la valorisation,  </a:t>
            </a:r>
          </a:p>
          <a:p>
            <a:pPr marL="457200" indent="-457200" algn="just">
              <a:lnSpc>
                <a:spcPct val="130000"/>
              </a:lnSpc>
              <a:buFont typeface="+mj-lt"/>
              <a:buAutoNum type="arabicPeriod"/>
            </a:pPr>
            <a:r>
              <a:rPr lang="fr-CA" sz="2400" dirty="0" smtClean="0"/>
              <a:t>la </a:t>
            </a:r>
            <a:r>
              <a:rPr lang="fr-CA" sz="2400" dirty="0"/>
              <a:t>commercialisation</a:t>
            </a: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4283891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Recherche, Développement et 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3416320"/>
          </a:xfrm>
          <a:prstGeom prst="rect">
            <a:avLst/>
          </a:prstGeom>
          <a:noFill/>
        </p:spPr>
        <p:txBody>
          <a:bodyPr wrap="square" rtlCol="0">
            <a:spAutoFit/>
          </a:bodyPr>
          <a:lstStyle/>
          <a:p>
            <a:pPr algn="just"/>
            <a:r>
              <a:rPr lang="fr-CA" sz="2400" b="1" dirty="0"/>
              <a:t>L'évaluation</a:t>
            </a:r>
            <a:r>
              <a:rPr lang="fr-CA" sz="2400" dirty="0"/>
              <a:t> consiste à vérifier l'élément de nouveauté des </a:t>
            </a:r>
            <a:r>
              <a:rPr lang="fr-CA" sz="2400" dirty="0" smtClean="0"/>
              <a:t>résultats et identifier les stratégies de protection adéquates. </a:t>
            </a:r>
          </a:p>
          <a:p>
            <a:pPr algn="just"/>
            <a:endParaRPr lang="fr-CA" sz="2400" dirty="0"/>
          </a:p>
          <a:p>
            <a:pPr algn="just"/>
            <a:r>
              <a:rPr lang="fr-CA" sz="2400" b="1" dirty="0" smtClean="0"/>
              <a:t>La </a:t>
            </a:r>
            <a:r>
              <a:rPr lang="fr-CA" sz="2400" b="1" dirty="0"/>
              <a:t>valorisation</a:t>
            </a:r>
            <a:r>
              <a:rPr lang="fr-CA" sz="2400" dirty="0"/>
              <a:t> est le processus d'analyse de la valeur que les résultats de la recherche peuvent ajouter au marché. </a:t>
            </a:r>
            <a:endParaRPr lang="fr-CA" sz="2400" dirty="0" smtClean="0"/>
          </a:p>
          <a:p>
            <a:pPr algn="just"/>
            <a:endParaRPr lang="fr-CA" sz="2400" dirty="0"/>
          </a:p>
          <a:p>
            <a:pPr algn="just"/>
            <a:r>
              <a:rPr lang="fr-CA" sz="2400" b="1" dirty="0" smtClean="0"/>
              <a:t>La </a:t>
            </a:r>
            <a:r>
              <a:rPr lang="fr-CA" sz="2400" b="1" dirty="0"/>
              <a:t>commercialisation</a:t>
            </a:r>
            <a:r>
              <a:rPr lang="fr-CA" sz="2400" dirty="0"/>
              <a:t> est la transmission ou la vente efficace d'une technologie ou d'un résultat de recherche à une entreprise qui sera chargée de la </a:t>
            </a:r>
            <a:r>
              <a:rPr lang="fr-CA" sz="2400" dirty="0" smtClean="0"/>
              <a:t>commercialiser.</a:t>
            </a: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36009146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3" name="TextBox 2"/>
          <p:cNvSpPr txBox="1"/>
          <p:nvPr/>
        </p:nvSpPr>
        <p:spPr>
          <a:xfrm>
            <a:off x="423320" y="5138357"/>
            <a:ext cx="8266493" cy="828934"/>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r>
              <a:rPr lang="fr-CA" sz="2800" b="1" dirty="0" smtClean="0"/>
              <a:t>Recherche		       Développement		     	Innovation</a:t>
            </a:r>
            <a:endParaRPr lang="fr-CA" sz="2800" b="1" dirty="0"/>
          </a:p>
        </p:txBody>
      </p:sp>
      <p:sp>
        <p:nvSpPr>
          <p:cNvPr id="10" name="TextBox 9"/>
          <p:cNvSpPr txBox="1"/>
          <p:nvPr/>
        </p:nvSpPr>
        <p:spPr>
          <a:xfrm>
            <a:off x="587944" y="1475590"/>
            <a:ext cx="2022528" cy="3274743"/>
          </a:xfrm>
          <a:prstGeom prst="rect">
            <a:avLst/>
          </a:prstGeom>
          <a:solidFill>
            <a:srgbClr val="000090"/>
          </a:solidFill>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algn="ctr"/>
            <a:r>
              <a:rPr lang="fr-CA" sz="2800" b="1" dirty="0" smtClean="0"/>
              <a:t>Université</a:t>
            </a:r>
          </a:p>
          <a:p>
            <a:pPr algn="ctr"/>
            <a:endParaRPr lang="fr-CA" sz="2800" b="1" dirty="0"/>
          </a:p>
          <a:p>
            <a:pPr algn="ctr"/>
            <a:r>
              <a:rPr lang="fr-CA" sz="2400" b="1" dirty="0" smtClean="0"/>
              <a:t>Science</a:t>
            </a:r>
          </a:p>
          <a:p>
            <a:pPr algn="ctr"/>
            <a:endParaRPr lang="fr-CA" sz="2400" b="1" dirty="0"/>
          </a:p>
          <a:p>
            <a:pPr algn="ctr"/>
            <a:r>
              <a:rPr lang="fr-CA" sz="2400" b="1" dirty="0" smtClean="0"/>
              <a:t>Nouvelles</a:t>
            </a:r>
          </a:p>
          <a:p>
            <a:pPr algn="ctr"/>
            <a:r>
              <a:rPr lang="fr-CA" sz="2400" b="1" dirty="0" smtClean="0"/>
              <a:t>Connaissances</a:t>
            </a:r>
          </a:p>
          <a:p>
            <a:pPr algn="ctr"/>
            <a:endParaRPr lang="fr-CA" sz="2400" b="1" dirty="0"/>
          </a:p>
        </p:txBody>
      </p:sp>
      <p:sp>
        <p:nvSpPr>
          <p:cNvPr id="11" name="TextBox 10"/>
          <p:cNvSpPr txBox="1"/>
          <p:nvPr/>
        </p:nvSpPr>
        <p:spPr>
          <a:xfrm>
            <a:off x="6490437" y="1475590"/>
            <a:ext cx="2022528" cy="3274743"/>
          </a:xfrm>
          <a:prstGeom prst="rect">
            <a:avLst/>
          </a:prstGeom>
          <a:solidFill>
            <a:srgbClr val="000090"/>
          </a:solidFill>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algn="ctr"/>
            <a:r>
              <a:rPr lang="fr-CA" sz="2800" b="1" dirty="0" smtClean="0"/>
              <a:t>Entreprises</a:t>
            </a:r>
          </a:p>
          <a:p>
            <a:pPr algn="ctr"/>
            <a:endParaRPr lang="fr-CA" sz="2800" b="1" dirty="0"/>
          </a:p>
          <a:p>
            <a:pPr algn="ctr"/>
            <a:r>
              <a:rPr lang="fr-CA" sz="2400" b="1" dirty="0" smtClean="0"/>
              <a:t>Marchés</a:t>
            </a:r>
          </a:p>
          <a:p>
            <a:pPr algn="ctr"/>
            <a:endParaRPr lang="fr-CA" sz="2400" b="1" dirty="0"/>
          </a:p>
          <a:p>
            <a:pPr algn="ctr"/>
            <a:r>
              <a:rPr lang="fr-CA" sz="2400" b="1" dirty="0" smtClean="0"/>
              <a:t>Production</a:t>
            </a:r>
          </a:p>
          <a:p>
            <a:pPr algn="ctr"/>
            <a:endParaRPr lang="fr-CA" sz="2400" b="1" dirty="0" smtClean="0"/>
          </a:p>
          <a:p>
            <a:pPr algn="ctr"/>
            <a:r>
              <a:rPr lang="fr-CA" sz="2400" b="1" dirty="0" smtClean="0"/>
              <a:t>Services </a:t>
            </a:r>
            <a:endParaRPr lang="fr-CA" sz="2400" b="1" dirty="0"/>
          </a:p>
        </p:txBody>
      </p:sp>
      <p:sp>
        <p:nvSpPr>
          <p:cNvPr id="4" name="Stored Data 3"/>
          <p:cNvSpPr/>
          <p:nvPr/>
        </p:nvSpPr>
        <p:spPr>
          <a:xfrm flipH="1">
            <a:off x="3069069" y="1963626"/>
            <a:ext cx="2857408" cy="952419"/>
          </a:xfrm>
          <a:prstGeom prst="flowChartOnlineStorag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800" b="1" dirty="0" smtClean="0"/>
              <a:t>Science Push</a:t>
            </a:r>
            <a:endParaRPr lang="fr-CA" sz="2800" b="1" dirty="0"/>
          </a:p>
        </p:txBody>
      </p:sp>
      <p:sp>
        <p:nvSpPr>
          <p:cNvPr id="12" name="Stored Data 11"/>
          <p:cNvSpPr/>
          <p:nvPr/>
        </p:nvSpPr>
        <p:spPr>
          <a:xfrm>
            <a:off x="3069069" y="3327126"/>
            <a:ext cx="2857408" cy="952419"/>
          </a:xfrm>
          <a:prstGeom prst="flowChartOnlineStorag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800" b="1" dirty="0" err="1" smtClean="0"/>
              <a:t>Market</a:t>
            </a:r>
            <a:r>
              <a:rPr lang="fr-CA" sz="2800" b="1" dirty="0" smtClean="0"/>
              <a:t> </a:t>
            </a:r>
          </a:p>
          <a:p>
            <a:pPr algn="ctr"/>
            <a:r>
              <a:rPr lang="fr-CA" sz="2800" b="1" dirty="0" smtClean="0"/>
              <a:t>Pull</a:t>
            </a:r>
            <a:endParaRPr lang="fr-CA" sz="2800" b="1" dirty="0"/>
          </a:p>
        </p:txBody>
      </p:sp>
      <p:sp>
        <p:nvSpPr>
          <p:cNvPr id="13" name="TextBox 12"/>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Recherche, Développement et Innovation</a:t>
            </a:r>
            <a:endParaRPr lang="fr-CA" sz="3500" b="1" dirty="0">
              <a:solidFill>
                <a:schemeClr val="bg1"/>
              </a:solidFill>
            </a:endParaRP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
        <p:nvSpPr>
          <p:cNvPr id="6" name="TextBox 5"/>
          <p:cNvSpPr txBox="1"/>
          <p:nvPr/>
        </p:nvSpPr>
        <p:spPr>
          <a:xfrm>
            <a:off x="2615173" y="4327041"/>
            <a:ext cx="1966084" cy="830997"/>
          </a:xfrm>
          <a:prstGeom prst="rect">
            <a:avLst/>
          </a:prstGeom>
          <a:noFill/>
        </p:spPr>
        <p:txBody>
          <a:bodyPr wrap="square" rtlCol="0">
            <a:spAutoFit/>
          </a:bodyPr>
          <a:lstStyle/>
          <a:p>
            <a:r>
              <a:rPr lang="fr-CA" sz="2400" b="1" dirty="0" smtClean="0">
                <a:solidFill>
                  <a:srgbClr val="FF0000"/>
                </a:solidFill>
              </a:rPr>
              <a:t>Compétences </a:t>
            </a:r>
            <a:endParaRPr lang="fr-CA" sz="2400" b="1" dirty="0">
              <a:solidFill>
                <a:srgbClr val="FF0000"/>
              </a:solidFill>
            </a:endParaRPr>
          </a:p>
        </p:txBody>
      </p:sp>
      <p:sp>
        <p:nvSpPr>
          <p:cNvPr id="15" name="TextBox 14"/>
          <p:cNvSpPr txBox="1"/>
          <p:nvPr/>
        </p:nvSpPr>
        <p:spPr>
          <a:xfrm>
            <a:off x="2615173" y="1358007"/>
            <a:ext cx="1338168" cy="461665"/>
          </a:xfrm>
          <a:prstGeom prst="rect">
            <a:avLst/>
          </a:prstGeom>
          <a:noFill/>
        </p:spPr>
        <p:txBody>
          <a:bodyPr wrap="square" rtlCol="0">
            <a:spAutoFit/>
          </a:bodyPr>
          <a:lstStyle/>
          <a:p>
            <a:r>
              <a:rPr lang="fr-CA" sz="2400" b="1" dirty="0" smtClean="0">
                <a:solidFill>
                  <a:srgbClr val="FF0000"/>
                </a:solidFill>
              </a:rPr>
              <a:t>Résultats</a:t>
            </a:r>
            <a:endParaRPr lang="fr-CA" sz="2400" b="1" dirty="0">
              <a:solidFill>
                <a:srgbClr val="FF0000"/>
              </a:solidFill>
            </a:endParaRPr>
          </a:p>
        </p:txBody>
      </p:sp>
      <p:sp>
        <p:nvSpPr>
          <p:cNvPr id="16" name="TextBox 15"/>
          <p:cNvSpPr txBox="1"/>
          <p:nvPr/>
        </p:nvSpPr>
        <p:spPr>
          <a:xfrm>
            <a:off x="5346543" y="1358007"/>
            <a:ext cx="1179171" cy="461665"/>
          </a:xfrm>
          <a:prstGeom prst="rect">
            <a:avLst/>
          </a:prstGeom>
          <a:noFill/>
        </p:spPr>
        <p:txBody>
          <a:bodyPr wrap="square" rtlCol="0">
            <a:spAutoFit/>
          </a:bodyPr>
          <a:lstStyle/>
          <a:p>
            <a:r>
              <a:rPr lang="fr-CA" sz="2400" b="1" dirty="0" smtClean="0">
                <a:solidFill>
                  <a:srgbClr val="FF0000"/>
                </a:solidFill>
              </a:rPr>
              <a:t>Produit</a:t>
            </a:r>
            <a:endParaRPr lang="fr-CA" sz="2400" b="1" dirty="0">
              <a:solidFill>
                <a:srgbClr val="FF0000"/>
              </a:solidFill>
            </a:endParaRPr>
          </a:p>
        </p:txBody>
      </p:sp>
      <p:sp>
        <p:nvSpPr>
          <p:cNvPr id="17" name="TextBox 16"/>
          <p:cNvSpPr txBox="1"/>
          <p:nvPr/>
        </p:nvSpPr>
        <p:spPr>
          <a:xfrm>
            <a:off x="5311266" y="4314818"/>
            <a:ext cx="1179171" cy="461665"/>
          </a:xfrm>
          <a:prstGeom prst="rect">
            <a:avLst/>
          </a:prstGeom>
          <a:noFill/>
        </p:spPr>
        <p:txBody>
          <a:bodyPr wrap="square" rtlCol="0">
            <a:spAutoFit/>
          </a:bodyPr>
          <a:lstStyle/>
          <a:p>
            <a:r>
              <a:rPr lang="fr-CA" sz="2400" b="1" dirty="0" smtClean="0">
                <a:solidFill>
                  <a:srgbClr val="FF0000"/>
                </a:solidFill>
              </a:rPr>
              <a:t>Besoins</a:t>
            </a:r>
            <a:endParaRPr lang="fr-CA" sz="2400" b="1" dirty="0">
              <a:solidFill>
                <a:srgbClr val="FF0000"/>
              </a:solidFill>
            </a:endParaRPr>
          </a:p>
        </p:txBody>
      </p:sp>
    </p:spTree>
    <p:extLst>
      <p:ext uri="{BB962C8B-B14F-4D97-AF65-F5344CB8AC3E}">
        <p14:creationId xmlns:p14="http://schemas.microsoft.com/office/powerpoint/2010/main" val="42838915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Recherche, Développement et 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4524315"/>
          </a:xfrm>
          <a:prstGeom prst="rect">
            <a:avLst/>
          </a:prstGeom>
          <a:noFill/>
        </p:spPr>
        <p:txBody>
          <a:bodyPr wrap="square" rtlCol="0">
            <a:spAutoFit/>
          </a:bodyPr>
          <a:lstStyle/>
          <a:p>
            <a:pPr algn="just"/>
            <a:r>
              <a:rPr lang="fr-CA" sz="2400" b="1" dirty="0" err="1" smtClean="0"/>
              <a:t>Market</a:t>
            </a:r>
            <a:r>
              <a:rPr lang="fr-CA" sz="2400" b="1" dirty="0" smtClean="0"/>
              <a:t> </a:t>
            </a:r>
            <a:r>
              <a:rPr lang="fr-CA" sz="2400" b="1" dirty="0"/>
              <a:t>Pull</a:t>
            </a:r>
          </a:p>
          <a:p>
            <a:pPr algn="just"/>
            <a:r>
              <a:rPr lang="fr-CA" sz="2400" b="1" i="1" dirty="0" smtClean="0"/>
              <a:t>Recherche </a:t>
            </a:r>
            <a:r>
              <a:rPr lang="fr-CA" sz="2400" b="1" i="1" dirty="0"/>
              <a:t>par contrat</a:t>
            </a:r>
          </a:p>
          <a:p>
            <a:pPr algn="just"/>
            <a:r>
              <a:rPr lang="fr-CA" sz="2400" dirty="0"/>
              <a:t>La recherche par contrat commence </a:t>
            </a:r>
            <a:r>
              <a:rPr lang="fr-CA" sz="2400" dirty="0" smtClean="0"/>
              <a:t>lorsque </a:t>
            </a:r>
            <a:r>
              <a:rPr lang="fr-CA" sz="2400" dirty="0"/>
              <a:t>les entreprises s’adressent aux </a:t>
            </a:r>
            <a:r>
              <a:rPr lang="fr-CA" sz="2400" dirty="0" smtClean="0"/>
              <a:t>universités </a:t>
            </a:r>
            <a:r>
              <a:rPr lang="fr-CA" sz="2400" dirty="0"/>
              <a:t>à la recherche de solutions à leurs problèmes spécifiques</a:t>
            </a:r>
            <a:r>
              <a:rPr lang="fr-CA" sz="2400" dirty="0" smtClean="0"/>
              <a:t>.</a:t>
            </a:r>
          </a:p>
          <a:p>
            <a:pPr algn="just"/>
            <a:endParaRPr lang="fr-CA" sz="2400" dirty="0"/>
          </a:p>
          <a:p>
            <a:pPr algn="just"/>
            <a:r>
              <a:rPr lang="fr-CA" sz="2400" dirty="0" smtClean="0"/>
              <a:t>La </a:t>
            </a:r>
            <a:r>
              <a:rPr lang="fr-CA" sz="2400" dirty="0"/>
              <a:t>recherche par contrat comprend un large éventail d’activités allant du développement de technologies et des tests de laboratoire aux études et analyses en sciences sociales, entre autres</a:t>
            </a:r>
            <a:r>
              <a:rPr lang="fr-CA" sz="2400" dirty="0" smtClean="0"/>
              <a:t>.</a:t>
            </a:r>
          </a:p>
          <a:p>
            <a:pPr algn="just"/>
            <a:endParaRPr lang="fr-CA" sz="2400" dirty="0"/>
          </a:p>
          <a:p>
            <a:pPr algn="just"/>
            <a:r>
              <a:rPr lang="fr-CA" sz="2400" i="1" dirty="0" smtClean="0"/>
              <a:t>Avantages:</a:t>
            </a:r>
            <a:r>
              <a:rPr lang="fr-CA" sz="2400" dirty="0" smtClean="0"/>
              <a:t> </a:t>
            </a:r>
            <a:r>
              <a:rPr lang="fr-CA" sz="2400" dirty="0"/>
              <a:t>disponibilité pour tout type </a:t>
            </a:r>
            <a:r>
              <a:rPr lang="fr-CA" sz="2400" dirty="0" smtClean="0"/>
              <a:t>d'entreprise; externalisation des </a:t>
            </a:r>
            <a:r>
              <a:rPr lang="fr-CA" sz="2400" dirty="0"/>
              <a:t>activités de </a:t>
            </a:r>
            <a:r>
              <a:rPr lang="fr-CA" sz="2400" dirty="0" smtClean="0"/>
              <a:t>R&amp;D.</a:t>
            </a:r>
            <a:endParaRPr lang="fr-CA" sz="2400" dirty="0"/>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30730790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Recherche, Développement et 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3416320"/>
          </a:xfrm>
          <a:prstGeom prst="rect">
            <a:avLst/>
          </a:prstGeom>
          <a:noFill/>
        </p:spPr>
        <p:txBody>
          <a:bodyPr wrap="square" rtlCol="0">
            <a:spAutoFit/>
          </a:bodyPr>
          <a:lstStyle/>
          <a:p>
            <a:pPr algn="just"/>
            <a:r>
              <a:rPr lang="fr-CA" sz="2400" b="1" dirty="0" err="1" smtClean="0"/>
              <a:t>Market</a:t>
            </a:r>
            <a:r>
              <a:rPr lang="fr-CA" sz="2400" b="1" dirty="0" smtClean="0"/>
              <a:t> </a:t>
            </a:r>
            <a:r>
              <a:rPr lang="fr-CA" sz="2400" b="1" dirty="0"/>
              <a:t>Pull</a:t>
            </a:r>
          </a:p>
          <a:p>
            <a:pPr algn="just"/>
            <a:r>
              <a:rPr lang="fr-CA" sz="2400" b="1" i="1" dirty="0" smtClean="0"/>
              <a:t>Recherche collaborative</a:t>
            </a:r>
          </a:p>
          <a:p>
            <a:pPr algn="just"/>
            <a:r>
              <a:rPr lang="fr-CA" sz="2400" dirty="0" smtClean="0"/>
              <a:t>Elle fait </a:t>
            </a:r>
            <a:r>
              <a:rPr lang="fr-CA" sz="2400" dirty="0"/>
              <a:t>référence à la formation d’un vaste consortium de groupes de recherche et d’entreprises capables de relever de grands défis</a:t>
            </a:r>
            <a:r>
              <a:rPr lang="fr-CA" sz="2400" dirty="0" smtClean="0"/>
              <a:t>.</a:t>
            </a:r>
          </a:p>
          <a:p>
            <a:pPr algn="just"/>
            <a:endParaRPr lang="fr-CA" sz="2400" dirty="0"/>
          </a:p>
          <a:p>
            <a:pPr algn="just"/>
            <a:r>
              <a:rPr lang="fr-CA" sz="2400" dirty="0" smtClean="0"/>
              <a:t>Elle </a:t>
            </a:r>
            <a:r>
              <a:rPr lang="fr-CA" sz="2400" dirty="0"/>
              <a:t>implique normalement des accords à long terme et une injection plus importante de ressources, publiques et </a:t>
            </a:r>
            <a:r>
              <a:rPr lang="fr-CA" sz="2400" dirty="0" smtClean="0"/>
              <a:t>privées. </a:t>
            </a:r>
          </a:p>
          <a:p>
            <a:pPr algn="just"/>
            <a:endParaRPr lang="fr-CA" sz="2400" dirty="0"/>
          </a:p>
          <a:p>
            <a:pPr algn="just"/>
            <a:r>
              <a:rPr lang="fr-CA" sz="2400" i="1" dirty="0" smtClean="0"/>
              <a:t>Avantages: </a:t>
            </a:r>
            <a:r>
              <a:rPr lang="fr-CA" sz="2400" dirty="0" smtClean="0"/>
              <a:t>pouvoir </a:t>
            </a:r>
            <a:r>
              <a:rPr lang="fr-CA" sz="2400" dirty="0"/>
              <a:t>produire de meilleurs </a:t>
            </a:r>
            <a:r>
              <a:rPr lang="fr-CA" sz="2400" dirty="0" smtClean="0"/>
              <a:t>résultats.</a:t>
            </a:r>
            <a:endParaRPr lang="fr-CA" sz="2400" dirty="0"/>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26283251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Recherche, Développement et 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4893647"/>
          </a:xfrm>
          <a:prstGeom prst="rect">
            <a:avLst/>
          </a:prstGeom>
          <a:noFill/>
        </p:spPr>
        <p:txBody>
          <a:bodyPr wrap="square" rtlCol="0">
            <a:spAutoFit/>
          </a:bodyPr>
          <a:lstStyle/>
          <a:p>
            <a:pPr algn="just"/>
            <a:r>
              <a:rPr lang="fr-CA" sz="2400" b="1" dirty="0"/>
              <a:t>Science Push</a:t>
            </a:r>
          </a:p>
          <a:p>
            <a:pPr algn="just"/>
            <a:r>
              <a:rPr lang="fr-CA" sz="2400" b="1" i="1" dirty="0" smtClean="0"/>
              <a:t>Commercialisation </a:t>
            </a:r>
            <a:r>
              <a:rPr lang="fr-CA" sz="2400" b="1" i="1" dirty="0"/>
              <a:t>de la propriété </a:t>
            </a:r>
            <a:r>
              <a:rPr lang="fr-CA" sz="2400" b="1" i="1" dirty="0" smtClean="0"/>
              <a:t>intellectuelle PI</a:t>
            </a:r>
            <a:endParaRPr lang="fr-CA" sz="2400" b="1" i="1" dirty="0"/>
          </a:p>
          <a:p>
            <a:pPr algn="just"/>
            <a:r>
              <a:rPr lang="fr-CA" sz="2400" dirty="0" smtClean="0"/>
              <a:t>Il se </a:t>
            </a:r>
            <a:r>
              <a:rPr lang="fr-CA" sz="2400" dirty="0"/>
              <a:t>concentre principalement sur l'existence de connaissances </a:t>
            </a:r>
            <a:r>
              <a:rPr lang="fr-CA" sz="2400" dirty="0" smtClean="0"/>
              <a:t>ou de technologies potentiellement exploitables </a:t>
            </a:r>
            <a:r>
              <a:rPr lang="fr-CA" sz="2400" dirty="0"/>
              <a:t>sous la forme d'un produit protégé pouvant être commercialisé comme tout autre produit physique</a:t>
            </a:r>
            <a:r>
              <a:rPr lang="fr-CA" sz="2400" dirty="0" smtClean="0"/>
              <a:t>.</a:t>
            </a:r>
          </a:p>
          <a:p>
            <a:pPr algn="just"/>
            <a:endParaRPr lang="fr-CA" sz="2400" dirty="0"/>
          </a:p>
          <a:p>
            <a:pPr algn="just"/>
            <a:r>
              <a:rPr lang="fr-CA" sz="2400" dirty="0" smtClean="0"/>
              <a:t>Elle a pour valeur de pouvoir séparer les connaissances à transférer de leurs auteurs. </a:t>
            </a:r>
          </a:p>
          <a:p>
            <a:pPr algn="just"/>
            <a:endParaRPr lang="fr-CA" sz="2400" dirty="0"/>
          </a:p>
          <a:p>
            <a:pPr algn="just"/>
            <a:r>
              <a:rPr lang="fr-CA" sz="2400" i="1" dirty="0" smtClean="0"/>
              <a:t>Avantages</a:t>
            </a:r>
            <a:r>
              <a:rPr lang="fr-CA" sz="2400" dirty="0" smtClean="0"/>
              <a:t>: augmente </a:t>
            </a:r>
            <a:r>
              <a:rPr lang="fr-CA" sz="2400" dirty="0"/>
              <a:t>la valeur marchande de la connaissance par rapport à celle qui n'est pas protégée, car elle confère des droits exclusifs de commercialisation</a:t>
            </a:r>
            <a:r>
              <a:rPr lang="fr-CA" sz="2400" dirty="0" smtClean="0"/>
              <a:t>.</a:t>
            </a:r>
            <a:endParaRPr lang="fr-CA" sz="2400" dirty="0"/>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11749085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pic>
        <p:nvPicPr>
          <p:cNvPr id="23" name="Picture 22"/>
          <p:cNvPicPr>
            <a:picLocks noChangeAspect="1"/>
          </p:cNvPicPr>
          <p:nvPr/>
        </p:nvPicPr>
        <p:blipFill>
          <a:blip r:embed="rId5"/>
          <a:stretch>
            <a:fillRect/>
          </a:stretch>
        </p:blipFill>
        <p:spPr>
          <a:xfrm>
            <a:off x="828962" y="1772559"/>
            <a:ext cx="2150645" cy="2186490"/>
          </a:xfrm>
          <a:prstGeom prst="rect">
            <a:avLst/>
          </a:prstGeom>
        </p:spPr>
      </p:pic>
      <p:sp>
        <p:nvSpPr>
          <p:cNvPr id="28" name="TextBox 27"/>
          <p:cNvSpPr txBox="1"/>
          <p:nvPr/>
        </p:nvSpPr>
        <p:spPr>
          <a:xfrm>
            <a:off x="868420" y="1304066"/>
            <a:ext cx="2097065" cy="830997"/>
          </a:xfrm>
          <a:prstGeom prst="rect">
            <a:avLst/>
          </a:prstGeom>
          <a:noFill/>
        </p:spPr>
        <p:txBody>
          <a:bodyPr wrap="square" rtlCol="0">
            <a:spAutoFit/>
          </a:bodyPr>
          <a:lstStyle/>
          <a:p>
            <a:pPr algn="ctr"/>
            <a:r>
              <a:rPr lang="fr-CA" sz="2400" dirty="0" smtClean="0"/>
              <a:t>Enseignement</a:t>
            </a:r>
            <a:endParaRPr lang="fr-CA" sz="2400" dirty="0"/>
          </a:p>
        </p:txBody>
      </p:sp>
    </p:spTree>
    <p:extLst>
      <p:ext uri="{BB962C8B-B14F-4D97-AF65-F5344CB8AC3E}">
        <p14:creationId xmlns:p14="http://schemas.microsoft.com/office/powerpoint/2010/main" val="20341779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Recherche, Développement et 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4154983"/>
          </a:xfrm>
          <a:prstGeom prst="rect">
            <a:avLst/>
          </a:prstGeom>
          <a:noFill/>
        </p:spPr>
        <p:txBody>
          <a:bodyPr wrap="square" rtlCol="0">
            <a:spAutoFit/>
          </a:bodyPr>
          <a:lstStyle/>
          <a:p>
            <a:pPr algn="just"/>
            <a:r>
              <a:rPr lang="fr-CA" sz="2400" b="1" dirty="0"/>
              <a:t>Science Push</a:t>
            </a:r>
          </a:p>
          <a:p>
            <a:pPr algn="just"/>
            <a:r>
              <a:rPr lang="fr-CA" sz="2400" b="1" i="1" dirty="0"/>
              <a:t>Entreprises à base technologique</a:t>
            </a:r>
          </a:p>
          <a:p>
            <a:pPr algn="just"/>
            <a:r>
              <a:rPr lang="fr-CA" sz="2400" dirty="0"/>
              <a:t>E</a:t>
            </a:r>
            <a:r>
              <a:rPr lang="fr-CA" sz="2400" dirty="0" smtClean="0"/>
              <a:t>lles </a:t>
            </a:r>
            <a:r>
              <a:rPr lang="fr-CA" sz="2400" dirty="0"/>
              <a:t>impliquent un double processus: transfert de connaissances et </a:t>
            </a:r>
            <a:r>
              <a:rPr lang="fr-CA" sz="2400" dirty="0" smtClean="0"/>
              <a:t>entrepreneuriat et </a:t>
            </a:r>
            <a:r>
              <a:rPr lang="fr-CA" sz="2400" dirty="0"/>
              <a:t>peuvent être classées comme des </a:t>
            </a:r>
            <a:r>
              <a:rPr lang="fr-CA" sz="2400" dirty="0" smtClean="0"/>
              <a:t>start-ups </a:t>
            </a:r>
            <a:r>
              <a:rPr lang="fr-CA" sz="2400" dirty="0"/>
              <a:t>ou des spin-off selon l’origine des </a:t>
            </a:r>
            <a:r>
              <a:rPr lang="fr-CA" sz="2400" dirty="0" smtClean="0"/>
              <a:t>connaissances ou des technologies exploitées.</a:t>
            </a:r>
            <a:endParaRPr lang="fr-CA" sz="2400" dirty="0"/>
          </a:p>
          <a:p>
            <a:pPr algn="just"/>
            <a:endParaRPr lang="fr-CA" sz="2400" dirty="0" smtClean="0"/>
          </a:p>
          <a:p>
            <a:pPr algn="just"/>
            <a:r>
              <a:rPr lang="fr-CA" sz="2400" dirty="0" smtClean="0"/>
              <a:t>Avantages: </a:t>
            </a:r>
            <a:r>
              <a:rPr lang="fr-CA" sz="2400" dirty="0"/>
              <a:t>considérées comme des entreprises à forte intensité de connaissance, dont beaucoup possèdent leur propre département de recherche et </a:t>
            </a:r>
            <a:r>
              <a:rPr lang="fr-CA" sz="2400" dirty="0" smtClean="0"/>
              <a:t>développement, elles sont </a:t>
            </a:r>
            <a:r>
              <a:rPr lang="fr-CA" sz="2400" dirty="0"/>
              <a:t>très innovantes et ont un fort potentiel de </a:t>
            </a:r>
            <a:r>
              <a:rPr lang="fr-CA" sz="2400" dirty="0" smtClean="0"/>
              <a:t>développement.</a:t>
            </a:r>
            <a:endParaRPr lang="fr-CA" sz="2400" dirty="0"/>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7830951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30942"/>
          </a:xfrm>
          <a:prstGeom prst="rect">
            <a:avLst/>
          </a:prstGeom>
          <a:solidFill>
            <a:srgbClr val="FF0000"/>
          </a:solidFill>
        </p:spPr>
        <p:txBody>
          <a:bodyPr wrap="square" rtlCol="0">
            <a:spAutoFit/>
          </a:bodyPr>
          <a:lstStyle/>
          <a:p>
            <a:r>
              <a:rPr lang="fr-CA" sz="3500" b="1" dirty="0" smtClean="0">
                <a:solidFill>
                  <a:schemeClr val="bg1"/>
                </a:solidFill>
              </a:rPr>
              <a:t>Stratégies et Instruments du Transfert</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5632310"/>
          </a:xfrm>
          <a:prstGeom prst="rect">
            <a:avLst/>
          </a:prstGeom>
          <a:noFill/>
        </p:spPr>
        <p:txBody>
          <a:bodyPr wrap="square" rtlCol="0">
            <a:spAutoFit/>
          </a:bodyPr>
          <a:lstStyle/>
          <a:p>
            <a:pPr algn="just"/>
            <a:r>
              <a:rPr lang="fr-CA" sz="2400" dirty="0"/>
              <a:t>Les bureaux de transfert </a:t>
            </a:r>
            <a:r>
              <a:rPr lang="fr-CA" sz="2400" dirty="0" smtClean="0"/>
              <a:t>technologiques (</a:t>
            </a:r>
            <a:r>
              <a:rPr lang="fr-CA" sz="2400" dirty="0" err="1" smtClean="0"/>
              <a:t>BuTT</a:t>
            </a:r>
            <a:r>
              <a:rPr lang="fr-CA" sz="2400" dirty="0" smtClean="0"/>
              <a:t>) </a:t>
            </a:r>
            <a:r>
              <a:rPr lang="fr-CA" sz="2400" dirty="0"/>
              <a:t>sont des agences de médiation, généralement créées du côté scientifique de la chaîne de valeur, dont </a:t>
            </a:r>
            <a:r>
              <a:rPr lang="fr-CA" sz="2400" dirty="0" smtClean="0"/>
              <a:t>le but est </a:t>
            </a:r>
            <a:r>
              <a:rPr lang="fr-CA" sz="2400" dirty="0"/>
              <a:t>de gérer le processus de </a:t>
            </a:r>
            <a:r>
              <a:rPr lang="fr-CA" sz="2400" dirty="0" smtClean="0"/>
              <a:t>R&amp;D&amp;I </a:t>
            </a:r>
            <a:r>
              <a:rPr lang="fr-CA" sz="2400" dirty="0"/>
              <a:t>entre l'université </a:t>
            </a:r>
            <a:r>
              <a:rPr lang="fr-CA" sz="2400" dirty="0" smtClean="0"/>
              <a:t>et </a:t>
            </a:r>
            <a:r>
              <a:rPr lang="fr-CA" sz="2400" dirty="0"/>
              <a:t>le marché. </a:t>
            </a:r>
            <a:endParaRPr lang="fr-CA" sz="2400" dirty="0" smtClean="0"/>
          </a:p>
          <a:p>
            <a:pPr algn="just"/>
            <a:endParaRPr lang="fr-CA" sz="2400" dirty="0"/>
          </a:p>
          <a:p>
            <a:pPr algn="just"/>
            <a:r>
              <a:rPr lang="fr-CA" sz="2400" dirty="0" smtClean="0"/>
              <a:t>Ils ont le </a:t>
            </a:r>
            <a:r>
              <a:rPr lang="fr-CA" sz="2400" dirty="0"/>
              <a:t>rôle commun d’être l'agent responsable de la gestion des relations entre le monde de la recherche publique et celui de l'entreprise, en veillant à ce que toutes les politiques et tous les instruments soient appliqués </a:t>
            </a:r>
            <a:r>
              <a:rPr lang="fr-CA" sz="2400" dirty="0" smtClean="0"/>
              <a:t>efficacement dans l’intér</a:t>
            </a:r>
            <a:r>
              <a:rPr lang="fr-CA" sz="2400" dirty="0" smtClean="0"/>
              <a:t>êt </a:t>
            </a:r>
            <a:r>
              <a:rPr lang="fr-CA" sz="2400" dirty="0" smtClean="0"/>
              <a:t>de toutes </a:t>
            </a:r>
            <a:r>
              <a:rPr lang="fr-CA" sz="2400" dirty="0"/>
              <a:t>les </a:t>
            </a:r>
            <a:r>
              <a:rPr lang="fr-CA" sz="2400" dirty="0" smtClean="0"/>
              <a:t>parties impliquées</a:t>
            </a:r>
            <a:r>
              <a:rPr lang="fr-CA" sz="2400" dirty="0"/>
              <a:t>.</a:t>
            </a:r>
            <a:endParaRPr lang="fr-CA" sz="2400" dirty="0" smtClean="0"/>
          </a:p>
          <a:p>
            <a:pPr algn="just"/>
            <a:endParaRPr lang="fr-CA" sz="2400" dirty="0"/>
          </a:p>
          <a:p>
            <a:pPr algn="just"/>
            <a:r>
              <a:rPr lang="fr-CA" sz="2400" dirty="0" smtClean="0"/>
              <a:t>Leur </a:t>
            </a:r>
            <a:r>
              <a:rPr lang="fr-CA" sz="2400" dirty="0"/>
              <a:t>objectif principal est de faire en sorte que les résultats de la </a:t>
            </a:r>
            <a:r>
              <a:rPr lang="fr-CA" sz="2400" dirty="0" smtClean="0"/>
              <a:t>R&amp;D </a:t>
            </a:r>
            <a:r>
              <a:rPr lang="fr-CA" sz="2400" dirty="0"/>
              <a:t>profitent aux </a:t>
            </a:r>
            <a:r>
              <a:rPr lang="fr-CA" sz="2400" dirty="0" smtClean="0"/>
              <a:t>partenaires socioéconomiques privés </a:t>
            </a:r>
            <a:r>
              <a:rPr lang="fr-CA" sz="2400" dirty="0"/>
              <a:t>et </a:t>
            </a:r>
            <a:r>
              <a:rPr lang="fr-CA" sz="2400" dirty="0" smtClean="0"/>
              <a:t>publics. </a:t>
            </a:r>
          </a:p>
          <a:p>
            <a:pPr algn="just"/>
            <a:endParaRPr lang="fr-CA" sz="2400" dirty="0"/>
          </a:p>
          <a:p>
            <a:pPr algn="just"/>
            <a:endParaRPr lang="fr-CA" sz="2400" dirty="0"/>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42838915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30942"/>
          </a:xfrm>
          <a:prstGeom prst="rect">
            <a:avLst/>
          </a:prstGeom>
          <a:solidFill>
            <a:srgbClr val="FF0000"/>
          </a:solidFill>
        </p:spPr>
        <p:txBody>
          <a:bodyPr wrap="square" rtlCol="0">
            <a:spAutoFit/>
          </a:bodyPr>
          <a:lstStyle/>
          <a:p>
            <a:r>
              <a:rPr lang="fr-CA" sz="3500" b="1" dirty="0" smtClean="0">
                <a:solidFill>
                  <a:schemeClr val="bg1"/>
                </a:solidFill>
              </a:rPr>
              <a:t>Stratégies et Instruments du Transfert</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4764381"/>
          </a:xfrm>
          <a:prstGeom prst="rect">
            <a:avLst/>
          </a:prstGeom>
          <a:noFill/>
        </p:spPr>
        <p:txBody>
          <a:bodyPr wrap="square" rtlCol="0">
            <a:spAutoFit/>
          </a:bodyPr>
          <a:lstStyle/>
          <a:p>
            <a:r>
              <a:rPr lang="fr-CA" sz="2400" dirty="0"/>
              <a:t>Parmi leurs nombreuses activités, nous pouvons souligner </a:t>
            </a:r>
            <a:endParaRPr lang="fr-CA" sz="2400" dirty="0" smtClean="0"/>
          </a:p>
          <a:p>
            <a:pPr marL="342900" indent="-342900">
              <a:lnSpc>
                <a:spcPct val="130000"/>
              </a:lnSpc>
              <a:buFont typeface="Wingdings" charset="2"/>
              <a:buChar char="§"/>
            </a:pPr>
            <a:r>
              <a:rPr lang="fr-CA" sz="2400" dirty="0" smtClean="0"/>
              <a:t>la </a:t>
            </a:r>
            <a:r>
              <a:rPr lang="fr-CA" sz="2400" dirty="0"/>
              <a:t>promotion des résultats transférables de la </a:t>
            </a:r>
            <a:r>
              <a:rPr lang="fr-CA" sz="2400" dirty="0" smtClean="0"/>
              <a:t>R&amp;D; </a:t>
            </a:r>
          </a:p>
          <a:p>
            <a:pPr marL="342900" indent="-342900">
              <a:lnSpc>
                <a:spcPct val="130000"/>
              </a:lnSpc>
              <a:buFont typeface="Wingdings" charset="2"/>
              <a:buChar char="§"/>
            </a:pPr>
            <a:r>
              <a:rPr lang="fr-CA" sz="2400" dirty="0"/>
              <a:t>l</a:t>
            </a:r>
            <a:r>
              <a:rPr lang="fr-CA" sz="2400" dirty="0" smtClean="0"/>
              <a:t>a génération et la gestion des catalogues  des </a:t>
            </a:r>
            <a:r>
              <a:rPr lang="fr-CA" sz="2400" dirty="0"/>
              <a:t>technologies </a:t>
            </a:r>
            <a:r>
              <a:rPr lang="fr-CA" sz="2400" dirty="0" smtClean="0"/>
              <a:t>transférables et des compétences; </a:t>
            </a:r>
          </a:p>
          <a:p>
            <a:pPr marL="342900" indent="-342900">
              <a:lnSpc>
                <a:spcPct val="130000"/>
              </a:lnSpc>
              <a:buFont typeface="Wingdings" charset="2"/>
              <a:buChar char="§"/>
            </a:pPr>
            <a:r>
              <a:rPr lang="fr-CA" sz="2400" dirty="0"/>
              <a:t>l</a:t>
            </a:r>
            <a:r>
              <a:rPr lang="fr-CA" sz="2400" dirty="0" smtClean="0"/>
              <a:t>’identification </a:t>
            </a:r>
            <a:r>
              <a:rPr lang="fr-CA" sz="2400" dirty="0"/>
              <a:t>et </a:t>
            </a:r>
            <a:r>
              <a:rPr lang="fr-CA" sz="2400" dirty="0" smtClean="0"/>
              <a:t>l’analyse </a:t>
            </a:r>
            <a:r>
              <a:rPr lang="fr-CA" sz="2400" dirty="0"/>
              <a:t>des besoins des </a:t>
            </a:r>
            <a:r>
              <a:rPr lang="fr-CA" sz="2400" dirty="0" smtClean="0"/>
              <a:t>entreprises ou des demandes en matière de technologies et de services; </a:t>
            </a:r>
          </a:p>
          <a:p>
            <a:pPr marL="342900" indent="-342900">
              <a:lnSpc>
                <a:spcPct val="130000"/>
              </a:lnSpc>
              <a:buFont typeface="Wingdings" charset="2"/>
              <a:buChar char="§"/>
            </a:pPr>
            <a:r>
              <a:rPr lang="fr-CA" sz="2400" dirty="0"/>
              <a:t>l</a:t>
            </a:r>
            <a:r>
              <a:rPr lang="fr-CA" sz="2400" dirty="0" smtClean="0"/>
              <a:t>a valorisation </a:t>
            </a:r>
            <a:r>
              <a:rPr lang="fr-CA" sz="2400" dirty="0"/>
              <a:t>technologique et gestion de tous les instruments de transfert de </a:t>
            </a:r>
            <a:r>
              <a:rPr lang="fr-CA" sz="2400" dirty="0" smtClean="0"/>
              <a:t>connaissances; </a:t>
            </a:r>
          </a:p>
          <a:p>
            <a:pPr marL="342900" indent="-342900">
              <a:lnSpc>
                <a:spcPct val="130000"/>
              </a:lnSpc>
              <a:buFont typeface="Wingdings" charset="2"/>
              <a:buChar char="§"/>
            </a:pPr>
            <a:r>
              <a:rPr lang="fr-CA" sz="2400" dirty="0"/>
              <a:t>l</a:t>
            </a:r>
            <a:r>
              <a:rPr lang="fr-CA" sz="2400" dirty="0" smtClean="0"/>
              <a:t>a gestion des </a:t>
            </a:r>
            <a:r>
              <a:rPr lang="fr-CA" sz="2400" dirty="0"/>
              <a:t>licences de propriété </a:t>
            </a:r>
            <a:r>
              <a:rPr lang="fr-CA" sz="2400" dirty="0" smtClean="0"/>
              <a:t>intellectuelle; </a:t>
            </a:r>
          </a:p>
          <a:p>
            <a:pPr marL="342900" indent="-342900">
              <a:lnSpc>
                <a:spcPct val="130000"/>
              </a:lnSpc>
              <a:buFont typeface="Wingdings" charset="2"/>
              <a:buChar char="§"/>
            </a:pPr>
            <a:r>
              <a:rPr lang="fr-CA" sz="2400" dirty="0" smtClean="0"/>
              <a:t>la </a:t>
            </a:r>
            <a:r>
              <a:rPr lang="fr-CA" sz="2400" dirty="0"/>
              <a:t>création de spin-off.</a:t>
            </a: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8627738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Effets de l'Activité de l'Innovation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4561249"/>
          </a:xfrm>
          <a:prstGeom prst="rect">
            <a:avLst/>
          </a:prstGeom>
          <a:noFill/>
        </p:spPr>
        <p:txBody>
          <a:bodyPr wrap="square" rtlCol="0">
            <a:spAutoFit/>
          </a:bodyPr>
          <a:lstStyle/>
          <a:p>
            <a:pPr algn="just"/>
            <a:r>
              <a:rPr lang="fr-CA" sz="2400" dirty="0"/>
              <a:t>L'adhésion de l'entreprise à un processus de </a:t>
            </a:r>
            <a:r>
              <a:rPr lang="fr-CA" sz="2400" dirty="0" smtClean="0"/>
              <a:t>transfert de technologies </a:t>
            </a:r>
            <a:r>
              <a:rPr lang="fr-CA" sz="2400" dirty="0"/>
              <a:t>et de l'innovation est liée à la réalisation de divers objectifs et résultats</a:t>
            </a:r>
            <a:r>
              <a:rPr lang="fr-CA" sz="2400" dirty="0" smtClean="0"/>
              <a:t>:</a:t>
            </a:r>
            <a:endParaRPr lang="fr-CA" sz="2400" dirty="0"/>
          </a:p>
          <a:p>
            <a:pPr marL="342900" indent="-342900" algn="just">
              <a:lnSpc>
                <a:spcPct val="130000"/>
              </a:lnSpc>
              <a:buFont typeface="Wingdings" charset="2"/>
              <a:buChar char="§"/>
            </a:pPr>
            <a:r>
              <a:rPr lang="fr-CA" sz="2400" dirty="0" smtClean="0"/>
              <a:t>accroitre </a:t>
            </a:r>
            <a:r>
              <a:rPr lang="fr-CA" sz="2400" dirty="0"/>
              <a:t>la part du marché,</a:t>
            </a:r>
          </a:p>
          <a:p>
            <a:pPr marL="342900" indent="-342900" algn="just">
              <a:lnSpc>
                <a:spcPct val="130000"/>
              </a:lnSpc>
              <a:buFont typeface="Wingdings" charset="2"/>
              <a:buChar char="§"/>
            </a:pPr>
            <a:r>
              <a:rPr lang="fr-CA" sz="2400" dirty="0" smtClean="0"/>
              <a:t>améliorer </a:t>
            </a:r>
            <a:r>
              <a:rPr lang="fr-CA" sz="2400" dirty="0"/>
              <a:t>la qualité ou augmenter la flexibilité et/ou la capacité de production,</a:t>
            </a:r>
          </a:p>
          <a:p>
            <a:pPr marL="342900" indent="-342900" algn="just">
              <a:lnSpc>
                <a:spcPct val="130000"/>
              </a:lnSpc>
              <a:buFont typeface="Wingdings" charset="2"/>
              <a:buChar char="§"/>
            </a:pPr>
            <a:r>
              <a:rPr lang="fr-CA" sz="2400" dirty="0"/>
              <a:t>r</a:t>
            </a:r>
            <a:r>
              <a:rPr lang="fr-CA" sz="2400" dirty="0" smtClean="0"/>
              <a:t>éduire les </a:t>
            </a:r>
            <a:r>
              <a:rPr lang="fr-CA" sz="2400" dirty="0"/>
              <a:t>coûts unitaires de main-d'œuvre et/ou réduction des besoins en matière première et/ou en énergie,</a:t>
            </a:r>
          </a:p>
          <a:p>
            <a:pPr marL="342900" indent="-342900" algn="just">
              <a:lnSpc>
                <a:spcPct val="130000"/>
              </a:lnSpc>
              <a:buFont typeface="Wingdings" charset="2"/>
              <a:buChar char="§"/>
            </a:pPr>
            <a:r>
              <a:rPr lang="fr-CA" sz="2400" dirty="0" smtClean="0"/>
              <a:t>limiter </a:t>
            </a:r>
            <a:r>
              <a:rPr lang="fr-CA" sz="2400" dirty="0"/>
              <a:t>les dommages environnementaux,</a:t>
            </a:r>
          </a:p>
          <a:p>
            <a:pPr marL="342900" indent="-342900" algn="just">
              <a:lnSpc>
                <a:spcPct val="130000"/>
              </a:lnSpc>
              <a:buFont typeface="Wingdings" charset="2"/>
              <a:buChar char="§"/>
            </a:pPr>
            <a:r>
              <a:rPr lang="fr-CA" sz="2400" dirty="0" smtClean="0"/>
              <a:t>respecter </a:t>
            </a:r>
            <a:r>
              <a:rPr lang="fr-CA" sz="2400" dirty="0"/>
              <a:t>les réglementations et les normes.</a:t>
            </a:r>
          </a:p>
          <a:p>
            <a:pPr algn="just"/>
            <a:endParaRPr lang="fr-CA" sz="2400" dirty="0"/>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12337403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Effets de l'Activité de l'Innovation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3804118"/>
          </a:xfrm>
          <a:prstGeom prst="rect">
            <a:avLst/>
          </a:prstGeom>
          <a:noFill/>
        </p:spPr>
        <p:txBody>
          <a:bodyPr wrap="square" rtlCol="0">
            <a:spAutoFit/>
          </a:bodyPr>
          <a:lstStyle/>
          <a:p>
            <a:r>
              <a:rPr lang="fr-CA" sz="2400" b="1" dirty="0"/>
              <a:t>Les innovations au sein du produit </a:t>
            </a:r>
            <a:r>
              <a:rPr lang="fr-CA" sz="2400" dirty="0" smtClean="0"/>
              <a:t>pour </a:t>
            </a:r>
            <a:endParaRPr lang="fr-CA" sz="2400" dirty="0"/>
          </a:p>
          <a:p>
            <a:pPr marL="342900" indent="-342900">
              <a:lnSpc>
                <a:spcPct val="130000"/>
              </a:lnSpc>
              <a:buFont typeface="Wingdings" charset="2"/>
              <a:buChar char="§"/>
            </a:pPr>
            <a:r>
              <a:rPr lang="fr-CA" sz="2400" dirty="0"/>
              <a:t>r</a:t>
            </a:r>
            <a:r>
              <a:rPr lang="fr-CA" sz="2400" dirty="0" smtClean="0"/>
              <a:t>emplacer des </a:t>
            </a:r>
            <a:r>
              <a:rPr lang="fr-CA" sz="2400" dirty="0"/>
              <a:t>produits retirés du marché, </a:t>
            </a:r>
          </a:p>
          <a:p>
            <a:pPr marL="342900" indent="-342900">
              <a:lnSpc>
                <a:spcPct val="130000"/>
              </a:lnSpc>
              <a:buFont typeface="Wingdings" charset="2"/>
              <a:buChar char="§"/>
            </a:pPr>
            <a:r>
              <a:rPr lang="fr-CA" sz="2400" dirty="0"/>
              <a:t>élargir l'offre de la société en termes de produits et de services, </a:t>
            </a:r>
          </a:p>
          <a:p>
            <a:pPr marL="342900" indent="-342900">
              <a:lnSpc>
                <a:spcPct val="130000"/>
              </a:lnSpc>
              <a:buFont typeface="Wingdings" charset="2"/>
              <a:buChar char="§"/>
            </a:pPr>
            <a:r>
              <a:rPr lang="fr-CA" sz="2400" dirty="0"/>
              <a:t>créer des produits conviviaux </a:t>
            </a:r>
            <a:r>
              <a:rPr lang="fr-CA" sz="2400" dirty="0" smtClean="0"/>
              <a:t>qui préservent l’environnement</a:t>
            </a:r>
            <a:r>
              <a:rPr lang="fr-CA" sz="2400" dirty="0"/>
              <a:t>, </a:t>
            </a:r>
          </a:p>
          <a:p>
            <a:pPr marL="342900" indent="-342900">
              <a:lnSpc>
                <a:spcPct val="130000"/>
              </a:lnSpc>
              <a:buFont typeface="Wingdings" charset="2"/>
              <a:buChar char="§"/>
            </a:pPr>
            <a:r>
              <a:rPr lang="fr-CA" sz="2400" dirty="0"/>
              <a:t>augmenter ou maintenir sa part de marché, </a:t>
            </a:r>
          </a:p>
          <a:p>
            <a:pPr marL="342900" indent="-342900">
              <a:lnSpc>
                <a:spcPct val="130000"/>
              </a:lnSpc>
              <a:buFont typeface="Wingdings" charset="2"/>
              <a:buChar char="§"/>
            </a:pPr>
            <a:r>
              <a:rPr lang="fr-CA" sz="2400" dirty="0"/>
              <a:t>permettre à la société d’entrer sur de nouveaux marchés. </a:t>
            </a:r>
          </a:p>
          <a:p>
            <a:pPr marL="342900" indent="-342900">
              <a:lnSpc>
                <a:spcPct val="130000"/>
              </a:lnSpc>
              <a:buFont typeface="Wingdings" charset="2"/>
              <a:buChar char="§"/>
            </a:pPr>
            <a:r>
              <a:rPr lang="fr-CA" sz="2400" dirty="0"/>
              <a:t>améliorer la qualité des produits et services, </a:t>
            </a:r>
          </a:p>
          <a:p>
            <a:pPr marL="342900" indent="-342900">
              <a:lnSpc>
                <a:spcPct val="130000"/>
              </a:lnSpc>
              <a:buFont typeface="Wingdings" charset="2"/>
              <a:buChar char="§"/>
            </a:pPr>
            <a:r>
              <a:rPr lang="fr-CA" sz="2400" dirty="0"/>
              <a:t>réduire </a:t>
            </a:r>
            <a:r>
              <a:rPr lang="fr-CA" sz="2400" dirty="0" smtClean="0"/>
              <a:t>les co</a:t>
            </a:r>
            <a:r>
              <a:rPr lang="fr-CA" sz="2400" dirty="0" smtClean="0"/>
              <a:t>ûts de production</a:t>
            </a:r>
            <a:r>
              <a:rPr lang="fr-CA" sz="2400" dirty="0" smtClean="0"/>
              <a:t>.</a:t>
            </a:r>
            <a:endParaRPr lang="fr-CA" sz="2400" dirty="0"/>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33668654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Effets de l'Activité de l'Innovation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2843856"/>
          </a:xfrm>
          <a:prstGeom prst="rect">
            <a:avLst/>
          </a:prstGeom>
          <a:noFill/>
        </p:spPr>
        <p:txBody>
          <a:bodyPr wrap="square" rtlCol="0">
            <a:spAutoFit/>
          </a:bodyPr>
          <a:lstStyle/>
          <a:p>
            <a:r>
              <a:rPr lang="fr-CA" sz="2400" b="1" dirty="0"/>
              <a:t>Les innovations dans le processus</a:t>
            </a:r>
            <a:r>
              <a:rPr lang="fr-CA" sz="2400" dirty="0"/>
              <a:t>  consistent à </a:t>
            </a:r>
          </a:p>
          <a:p>
            <a:pPr marL="342900" indent="-342900">
              <a:lnSpc>
                <a:spcPct val="130000"/>
              </a:lnSpc>
              <a:buFont typeface="Wingdings" charset="2"/>
              <a:buChar char="§"/>
            </a:pPr>
            <a:r>
              <a:rPr lang="fr-CA" sz="2400" dirty="0"/>
              <a:t>réduire le temps de réponse aux besoins du client,  </a:t>
            </a:r>
          </a:p>
          <a:p>
            <a:pPr marL="342900" indent="-342900">
              <a:lnSpc>
                <a:spcPct val="130000"/>
              </a:lnSpc>
              <a:buFont typeface="Wingdings" charset="2"/>
              <a:buChar char="§"/>
            </a:pPr>
            <a:r>
              <a:rPr lang="fr-CA" sz="2400" dirty="0"/>
              <a:t>accroître la flexibilité de la production ou des services offerts, </a:t>
            </a:r>
          </a:p>
          <a:p>
            <a:pPr marL="342900" indent="-342900">
              <a:lnSpc>
                <a:spcPct val="130000"/>
              </a:lnSpc>
              <a:buFont typeface="Wingdings" charset="2"/>
              <a:buChar char="§"/>
            </a:pPr>
            <a:r>
              <a:rPr lang="fr-CA" sz="2400" dirty="0"/>
              <a:t>augmenter la production,  </a:t>
            </a:r>
          </a:p>
          <a:p>
            <a:pPr marL="342900" indent="-342900">
              <a:lnSpc>
                <a:spcPct val="130000"/>
              </a:lnSpc>
              <a:buFont typeface="Wingdings" charset="2"/>
              <a:buChar char="§"/>
            </a:pPr>
            <a:r>
              <a:rPr lang="fr-CA" sz="2400" dirty="0" smtClean="0"/>
              <a:t>raccourcir </a:t>
            </a:r>
            <a:r>
              <a:rPr lang="fr-CA" sz="2400" dirty="0"/>
              <a:t>le cycle de production, </a:t>
            </a:r>
          </a:p>
          <a:p>
            <a:pPr marL="342900" indent="-342900">
              <a:lnSpc>
                <a:spcPct val="130000"/>
              </a:lnSpc>
              <a:buFont typeface="Wingdings" charset="2"/>
              <a:buChar char="§"/>
            </a:pPr>
            <a:r>
              <a:rPr lang="fr-CA" sz="2400" dirty="0" smtClean="0"/>
              <a:t>améliorer </a:t>
            </a:r>
            <a:r>
              <a:rPr lang="fr-CA" sz="2400" dirty="0"/>
              <a:t>les conditions de travail. </a:t>
            </a: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10407911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Effets de l'Activité de l'Innovation</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2843856"/>
          </a:xfrm>
          <a:prstGeom prst="rect">
            <a:avLst/>
          </a:prstGeom>
          <a:noFill/>
        </p:spPr>
        <p:txBody>
          <a:bodyPr wrap="square" rtlCol="0">
            <a:spAutoFit/>
          </a:bodyPr>
          <a:lstStyle/>
          <a:p>
            <a:r>
              <a:rPr lang="fr-CA" sz="2400" b="1" dirty="0"/>
              <a:t>Les innovations organisationnelles</a:t>
            </a:r>
            <a:r>
              <a:rPr lang="fr-CA" sz="2400" dirty="0"/>
              <a:t> visent à </a:t>
            </a:r>
          </a:p>
          <a:p>
            <a:pPr marL="342900" indent="-342900">
              <a:lnSpc>
                <a:spcPct val="130000"/>
              </a:lnSpc>
              <a:buFont typeface="Wingdings" charset="2"/>
              <a:buChar char="§"/>
            </a:pPr>
            <a:r>
              <a:rPr lang="fr-CA" sz="2400" dirty="0"/>
              <a:t>améliorer l'organisation  du lieu de travail, </a:t>
            </a:r>
          </a:p>
          <a:p>
            <a:pPr marL="342900" indent="-342900">
              <a:lnSpc>
                <a:spcPct val="130000"/>
              </a:lnSpc>
              <a:buFont typeface="Wingdings" charset="2"/>
              <a:buChar char="§"/>
            </a:pPr>
            <a:r>
              <a:rPr lang="fr-CA" sz="2400" dirty="0"/>
              <a:t>améliorer la communication et l'interaction entre les employés, </a:t>
            </a:r>
          </a:p>
          <a:p>
            <a:pPr marL="342900" indent="-342900">
              <a:lnSpc>
                <a:spcPct val="130000"/>
              </a:lnSpc>
              <a:buFont typeface="Wingdings" charset="2"/>
              <a:buChar char="§"/>
            </a:pPr>
            <a:r>
              <a:rPr lang="fr-CA" sz="2400" dirty="0"/>
              <a:t>assurer un meilleur partage des informations et des connaissances, </a:t>
            </a:r>
          </a:p>
          <a:p>
            <a:pPr marL="342900" indent="-342900">
              <a:lnSpc>
                <a:spcPct val="130000"/>
              </a:lnSpc>
              <a:buFont typeface="Wingdings" charset="2"/>
              <a:buChar char="§"/>
            </a:pPr>
            <a:r>
              <a:rPr lang="fr-CA" sz="2400" dirty="0"/>
              <a:t>assurer une adaptabilité accrue liée aux nouveaux besoins des clients </a:t>
            </a:r>
          </a:p>
          <a:p>
            <a:pPr marL="342900" indent="-342900">
              <a:lnSpc>
                <a:spcPct val="130000"/>
              </a:lnSpc>
              <a:buFont typeface="Wingdings" charset="2"/>
              <a:buChar char="§"/>
            </a:pPr>
            <a:r>
              <a:rPr lang="fr-CA" sz="2400" dirty="0"/>
              <a:t>améliorer les conditions générales de travail..</a:t>
            </a: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10407911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3073"/>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447439" y="1952134"/>
            <a:ext cx="8282439" cy="1569660"/>
          </a:xfrm>
          <a:prstGeom prst="rect">
            <a:avLst/>
          </a:prstGeom>
          <a:noFill/>
        </p:spPr>
        <p:txBody>
          <a:bodyPr wrap="square" rtlCol="0">
            <a:spAutoFit/>
          </a:bodyPr>
          <a:lstStyle/>
          <a:p>
            <a:pPr algn="just"/>
            <a:r>
              <a:rPr lang="fr-CA" sz="3200" b="1" i="1" dirty="0" smtClean="0">
                <a:solidFill>
                  <a:srgbClr val="000090"/>
                </a:solidFill>
              </a:rPr>
              <a:t>Sensibilisation à l’Innovation </a:t>
            </a:r>
          </a:p>
          <a:p>
            <a:pPr algn="just"/>
            <a:r>
              <a:rPr lang="fr-CA" sz="3200" b="1" i="1" dirty="0" smtClean="0">
                <a:solidFill>
                  <a:srgbClr val="000090"/>
                </a:solidFill>
              </a:rPr>
              <a:t>								   et au</a:t>
            </a:r>
          </a:p>
          <a:p>
            <a:pPr algn="just"/>
            <a:r>
              <a:rPr lang="fr-CA" sz="3200" b="1" i="1" dirty="0" smtClean="0">
                <a:solidFill>
                  <a:srgbClr val="000090"/>
                </a:solidFill>
              </a:rPr>
              <a:t>								   Transfert Technologique </a:t>
            </a:r>
            <a:endParaRPr lang="fr-CA" sz="3200" b="1" i="1" dirty="0">
              <a:solidFill>
                <a:srgbClr val="000090"/>
              </a:solidFill>
            </a:endParaRP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pic>
        <p:nvPicPr>
          <p:cNvPr id="3" name="Picture 2"/>
          <p:cNvPicPr>
            <a:picLocks noChangeAspect="1"/>
          </p:cNvPicPr>
          <p:nvPr/>
        </p:nvPicPr>
        <p:blipFill>
          <a:blip r:embed="rId5"/>
          <a:stretch>
            <a:fillRect/>
          </a:stretch>
        </p:blipFill>
        <p:spPr>
          <a:xfrm>
            <a:off x="0" y="2482572"/>
            <a:ext cx="9144000" cy="2669977"/>
          </a:xfrm>
          <a:prstGeom prst="rect">
            <a:avLst/>
          </a:prstGeom>
        </p:spPr>
      </p:pic>
      <p:sp>
        <p:nvSpPr>
          <p:cNvPr id="10" name="TextBox 9"/>
          <p:cNvSpPr txBox="1"/>
          <p:nvPr/>
        </p:nvSpPr>
        <p:spPr>
          <a:xfrm>
            <a:off x="529285" y="5185130"/>
            <a:ext cx="8282439" cy="461665"/>
          </a:xfrm>
          <a:prstGeom prst="rect">
            <a:avLst/>
          </a:prstGeom>
          <a:noFill/>
        </p:spPr>
        <p:txBody>
          <a:bodyPr wrap="square" rtlCol="0">
            <a:spAutoFit/>
          </a:bodyPr>
          <a:lstStyle/>
          <a:p>
            <a:pPr algn="ctr"/>
            <a:r>
              <a:rPr lang="fr-CA" sz="2400" b="1" i="1" dirty="0" smtClean="0">
                <a:solidFill>
                  <a:srgbClr val="000090"/>
                </a:solidFill>
              </a:rPr>
              <a:t>Merci</a:t>
            </a:r>
            <a:endParaRPr lang="fr-CA" sz="2400" b="1" i="1" dirty="0">
              <a:solidFill>
                <a:srgbClr val="000090"/>
              </a:solidFill>
            </a:endParaRPr>
          </a:p>
        </p:txBody>
      </p:sp>
    </p:spTree>
    <p:extLst>
      <p:ext uri="{BB962C8B-B14F-4D97-AF65-F5344CB8AC3E}">
        <p14:creationId xmlns:p14="http://schemas.microsoft.com/office/powerpoint/2010/main" val="4478308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pic>
        <p:nvPicPr>
          <p:cNvPr id="23" name="Picture 22"/>
          <p:cNvPicPr>
            <a:picLocks noChangeAspect="1"/>
          </p:cNvPicPr>
          <p:nvPr/>
        </p:nvPicPr>
        <p:blipFill>
          <a:blip r:embed="rId5"/>
          <a:stretch>
            <a:fillRect/>
          </a:stretch>
        </p:blipFill>
        <p:spPr>
          <a:xfrm>
            <a:off x="828962" y="1772559"/>
            <a:ext cx="2150645" cy="2186490"/>
          </a:xfrm>
          <a:prstGeom prst="rect">
            <a:avLst/>
          </a:prstGeom>
        </p:spPr>
      </p:pic>
      <p:pic>
        <p:nvPicPr>
          <p:cNvPr id="24" name="Picture 23"/>
          <p:cNvPicPr>
            <a:picLocks noChangeAspect="1"/>
          </p:cNvPicPr>
          <p:nvPr/>
        </p:nvPicPr>
        <p:blipFill>
          <a:blip r:embed="rId6"/>
          <a:stretch>
            <a:fillRect/>
          </a:stretch>
        </p:blipFill>
        <p:spPr>
          <a:xfrm>
            <a:off x="3150821" y="1778466"/>
            <a:ext cx="3263692" cy="2196000"/>
          </a:xfrm>
          <a:prstGeom prst="rect">
            <a:avLst/>
          </a:prstGeom>
        </p:spPr>
      </p:pic>
      <p:sp>
        <p:nvSpPr>
          <p:cNvPr id="28" name="TextBox 27"/>
          <p:cNvSpPr txBox="1"/>
          <p:nvPr/>
        </p:nvSpPr>
        <p:spPr>
          <a:xfrm>
            <a:off x="868420" y="1304066"/>
            <a:ext cx="2097065" cy="830997"/>
          </a:xfrm>
          <a:prstGeom prst="rect">
            <a:avLst/>
          </a:prstGeom>
          <a:noFill/>
        </p:spPr>
        <p:txBody>
          <a:bodyPr wrap="square" rtlCol="0">
            <a:spAutoFit/>
          </a:bodyPr>
          <a:lstStyle/>
          <a:p>
            <a:pPr algn="ctr"/>
            <a:r>
              <a:rPr lang="fr-CA" sz="2400" dirty="0" smtClean="0"/>
              <a:t>Enseignement</a:t>
            </a:r>
            <a:endParaRPr lang="fr-CA" sz="2400" dirty="0"/>
          </a:p>
        </p:txBody>
      </p:sp>
      <p:sp>
        <p:nvSpPr>
          <p:cNvPr id="29" name="TextBox 28"/>
          <p:cNvSpPr txBox="1"/>
          <p:nvPr/>
        </p:nvSpPr>
        <p:spPr>
          <a:xfrm>
            <a:off x="3242261" y="1310784"/>
            <a:ext cx="3070313" cy="461665"/>
          </a:xfrm>
          <a:prstGeom prst="rect">
            <a:avLst/>
          </a:prstGeom>
          <a:noFill/>
        </p:spPr>
        <p:txBody>
          <a:bodyPr wrap="square" rtlCol="0">
            <a:spAutoFit/>
          </a:bodyPr>
          <a:lstStyle/>
          <a:p>
            <a:pPr algn="ctr"/>
            <a:r>
              <a:rPr lang="fr-CA" sz="2400" dirty="0" smtClean="0"/>
              <a:t>Recherche</a:t>
            </a:r>
            <a:endParaRPr lang="fr-CA" sz="2400" dirty="0"/>
          </a:p>
        </p:txBody>
      </p:sp>
    </p:spTree>
    <p:extLst>
      <p:ext uri="{BB962C8B-B14F-4D97-AF65-F5344CB8AC3E}">
        <p14:creationId xmlns:p14="http://schemas.microsoft.com/office/powerpoint/2010/main" val="38334166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pic>
        <p:nvPicPr>
          <p:cNvPr id="23" name="Picture 22"/>
          <p:cNvPicPr>
            <a:picLocks noChangeAspect="1"/>
          </p:cNvPicPr>
          <p:nvPr/>
        </p:nvPicPr>
        <p:blipFill>
          <a:blip r:embed="rId5"/>
          <a:stretch>
            <a:fillRect/>
          </a:stretch>
        </p:blipFill>
        <p:spPr>
          <a:xfrm>
            <a:off x="828962" y="1772559"/>
            <a:ext cx="2150645" cy="2186490"/>
          </a:xfrm>
          <a:prstGeom prst="rect">
            <a:avLst/>
          </a:prstGeom>
        </p:spPr>
      </p:pic>
      <p:pic>
        <p:nvPicPr>
          <p:cNvPr id="24" name="Picture 23"/>
          <p:cNvPicPr>
            <a:picLocks noChangeAspect="1"/>
          </p:cNvPicPr>
          <p:nvPr/>
        </p:nvPicPr>
        <p:blipFill>
          <a:blip r:embed="rId6"/>
          <a:stretch>
            <a:fillRect/>
          </a:stretch>
        </p:blipFill>
        <p:spPr>
          <a:xfrm>
            <a:off x="3150821" y="1778466"/>
            <a:ext cx="3263692" cy="2196000"/>
          </a:xfrm>
          <a:prstGeom prst="rect">
            <a:avLst/>
          </a:prstGeom>
        </p:spPr>
      </p:pic>
      <p:pic>
        <p:nvPicPr>
          <p:cNvPr id="25" name="Picture 24"/>
          <p:cNvPicPr>
            <a:picLocks noChangeAspect="1"/>
          </p:cNvPicPr>
          <p:nvPr/>
        </p:nvPicPr>
        <p:blipFill>
          <a:blip r:embed="rId7"/>
          <a:stretch>
            <a:fillRect/>
          </a:stretch>
        </p:blipFill>
        <p:spPr>
          <a:xfrm>
            <a:off x="3153776" y="4156315"/>
            <a:ext cx="5161550" cy="2150645"/>
          </a:xfrm>
          <a:prstGeom prst="rect">
            <a:avLst/>
          </a:prstGeom>
        </p:spPr>
      </p:pic>
      <p:sp>
        <p:nvSpPr>
          <p:cNvPr id="28" name="TextBox 27"/>
          <p:cNvSpPr txBox="1"/>
          <p:nvPr/>
        </p:nvSpPr>
        <p:spPr>
          <a:xfrm>
            <a:off x="868420" y="1304066"/>
            <a:ext cx="2097065" cy="830997"/>
          </a:xfrm>
          <a:prstGeom prst="rect">
            <a:avLst/>
          </a:prstGeom>
          <a:noFill/>
        </p:spPr>
        <p:txBody>
          <a:bodyPr wrap="square" rtlCol="0">
            <a:spAutoFit/>
          </a:bodyPr>
          <a:lstStyle/>
          <a:p>
            <a:pPr algn="ctr"/>
            <a:r>
              <a:rPr lang="fr-CA" sz="2400" dirty="0" smtClean="0"/>
              <a:t>Enseignement</a:t>
            </a:r>
            <a:endParaRPr lang="fr-CA" sz="2400" dirty="0"/>
          </a:p>
        </p:txBody>
      </p:sp>
      <p:sp>
        <p:nvSpPr>
          <p:cNvPr id="29" name="TextBox 28"/>
          <p:cNvSpPr txBox="1"/>
          <p:nvPr/>
        </p:nvSpPr>
        <p:spPr>
          <a:xfrm>
            <a:off x="3242261" y="1310784"/>
            <a:ext cx="3070313" cy="461665"/>
          </a:xfrm>
          <a:prstGeom prst="rect">
            <a:avLst/>
          </a:prstGeom>
          <a:noFill/>
        </p:spPr>
        <p:txBody>
          <a:bodyPr wrap="square" rtlCol="0">
            <a:spAutoFit/>
          </a:bodyPr>
          <a:lstStyle/>
          <a:p>
            <a:pPr algn="ctr"/>
            <a:r>
              <a:rPr lang="fr-CA" sz="2400" dirty="0" smtClean="0"/>
              <a:t>Recherche</a:t>
            </a:r>
            <a:endParaRPr lang="fr-CA" sz="2400" dirty="0"/>
          </a:p>
        </p:txBody>
      </p:sp>
      <p:sp>
        <p:nvSpPr>
          <p:cNvPr id="30" name="TextBox 29"/>
          <p:cNvSpPr txBox="1"/>
          <p:nvPr/>
        </p:nvSpPr>
        <p:spPr>
          <a:xfrm>
            <a:off x="870410" y="4463353"/>
            <a:ext cx="2097065" cy="1569660"/>
          </a:xfrm>
          <a:prstGeom prst="rect">
            <a:avLst/>
          </a:prstGeom>
          <a:noFill/>
        </p:spPr>
        <p:txBody>
          <a:bodyPr wrap="square" rtlCol="0">
            <a:spAutoFit/>
          </a:bodyPr>
          <a:lstStyle/>
          <a:p>
            <a:pPr algn="ctr"/>
            <a:r>
              <a:rPr lang="fr-CA" sz="2400" dirty="0" smtClean="0"/>
              <a:t>Transfert de Connaissances et de Technologies</a:t>
            </a:r>
            <a:endParaRPr lang="fr-CA" sz="2400" dirty="0"/>
          </a:p>
        </p:txBody>
      </p:sp>
    </p:spTree>
    <p:extLst>
      <p:ext uri="{BB962C8B-B14F-4D97-AF65-F5344CB8AC3E}">
        <p14:creationId xmlns:p14="http://schemas.microsoft.com/office/powerpoint/2010/main" val="3833416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3"/>
          <a:stretch>
            <a:fillRect/>
          </a:stretch>
        </p:blipFill>
        <p:spPr>
          <a:xfrm>
            <a:off x="33317" y="6306960"/>
            <a:ext cx="1809092" cy="523998"/>
          </a:xfrm>
          <a:prstGeom prst="rect">
            <a:avLst/>
          </a:prstGeom>
        </p:spPr>
      </p:pic>
      <p:pic>
        <p:nvPicPr>
          <p:cNvPr id="8" name="Picture 7"/>
          <p:cNvPicPr>
            <a:picLocks noChangeAspect="1"/>
          </p:cNvPicPr>
          <p:nvPr/>
        </p:nvPicPr>
        <p:blipFill>
          <a:blip r:embed="rId4"/>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
        <p:nvSpPr>
          <p:cNvPr id="13" name="TextBox 12"/>
          <p:cNvSpPr txBox="1"/>
          <p:nvPr/>
        </p:nvSpPr>
        <p:spPr>
          <a:xfrm>
            <a:off x="33317" y="1211380"/>
            <a:ext cx="9110683" cy="3600986"/>
          </a:xfrm>
          <a:prstGeom prst="rect">
            <a:avLst/>
          </a:prstGeom>
          <a:noFill/>
        </p:spPr>
        <p:txBody>
          <a:bodyPr wrap="square" rtlCol="0">
            <a:spAutoFit/>
          </a:bodyPr>
          <a:lstStyle/>
          <a:p>
            <a:pPr algn="just"/>
            <a:r>
              <a:rPr lang="fr-CA" sz="2400" dirty="0" smtClean="0"/>
              <a:t>Les </a:t>
            </a:r>
            <a:r>
              <a:rPr lang="fr-CA" sz="2400" dirty="0"/>
              <a:t>universités modernes devraient inclure les trois missions suivantes:</a:t>
            </a:r>
          </a:p>
          <a:p>
            <a:pPr marL="457200" indent="-457200" algn="just">
              <a:lnSpc>
                <a:spcPct val="130000"/>
              </a:lnSpc>
              <a:buFont typeface="Wingdings" charset="2"/>
              <a:buAutoNum type="arabicPlain"/>
            </a:pPr>
            <a:r>
              <a:rPr lang="fr-CA" sz="2400" dirty="0" smtClean="0"/>
              <a:t>Enseignement</a:t>
            </a:r>
            <a:r>
              <a:rPr lang="fr-CA" sz="2400" dirty="0"/>
              <a:t>: transmission des connaissances.</a:t>
            </a:r>
          </a:p>
          <a:p>
            <a:pPr marL="457200" indent="-457200" algn="just">
              <a:lnSpc>
                <a:spcPct val="130000"/>
              </a:lnSpc>
              <a:buFont typeface="Wingdings" charset="2"/>
              <a:buAutoNum type="arabicPlain"/>
            </a:pPr>
            <a:r>
              <a:rPr lang="fr-CA" sz="2400" dirty="0" smtClean="0"/>
              <a:t>Recherche</a:t>
            </a:r>
            <a:r>
              <a:rPr lang="fr-CA" sz="2400" dirty="0"/>
              <a:t>: génération et promotion du </a:t>
            </a:r>
            <a:r>
              <a:rPr lang="fr-CA" sz="2400" dirty="0" smtClean="0"/>
              <a:t>savoir.</a:t>
            </a:r>
          </a:p>
          <a:p>
            <a:pPr marL="457200" indent="-457200" algn="just">
              <a:lnSpc>
                <a:spcPct val="130000"/>
              </a:lnSpc>
              <a:buFont typeface="Wingdings" charset="2"/>
              <a:buAutoNum type="arabicPlain"/>
            </a:pPr>
            <a:r>
              <a:rPr lang="fr-CA" sz="2400" dirty="0" smtClean="0"/>
              <a:t>Transfert</a:t>
            </a:r>
            <a:r>
              <a:rPr lang="fr-CA" sz="2400" dirty="0"/>
              <a:t>: contribution au développement économique et social par le biais </a:t>
            </a:r>
            <a:r>
              <a:rPr lang="fr-CA" sz="2400" dirty="0" smtClean="0"/>
              <a:t>du transfère </a:t>
            </a:r>
            <a:r>
              <a:rPr lang="fr-CA" sz="2400" dirty="0"/>
              <a:t>de connaissances et de technologies </a:t>
            </a:r>
            <a:r>
              <a:rPr lang="fr-CA" sz="2400" dirty="0" smtClean="0"/>
              <a:t>vers leur environnement socioéconomique</a:t>
            </a:r>
          </a:p>
          <a:p>
            <a:pPr algn="just"/>
            <a:endParaRPr lang="fr-CA" sz="2400" dirty="0"/>
          </a:p>
          <a:p>
            <a:pPr algn="just"/>
            <a:endParaRPr lang="fr-CA" sz="2400" dirty="0" smtClean="0"/>
          </a:p>
        </p:txBody>
      </p:sp>
    </p:spTree>
    <p:extLst>
      <p:ext uri="{BB962C8B-B14F-4D97-AF65-F5344CB8AC3E}">
        <p14:creationId xmlns:p14="http://schemas.microsoft.com/office/powerpoint/2010/main" val="2060011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3"/>
          <a:stretch>
            <a:fillRect/>
          </a:stretch>
        </p:blipFill>
        <p:spPr>
          <a:xfrm>
            <a:off x="33317" y="6306960"/>
            <a:ext cx="1809092" cy="523998"/>
          </a:xfrm>
          <a:prstGeom prst="rect">
            <a:avLst/>
          </a:prstGeom>
        </p:spPr>
      </p:pic>
      <p:pic>
        <p:nvPicPr>
          <p:cNvPr id="8" name="Picture 7"/>
          <p:cNvPicPr>
            <a:picLocks noChangeAspect="1"/>
          </p:cNvPicPr>
          <p:nvPr/>
        </p:nvPicPr>
        <p:blipFill>
          <a:blip r:embed="rId4"/>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
        <p:nvSpPr>
          <p:cNvPr id="13" name="TextBox 12"/>
          <p:cNvSpPr txBox="1"/>
          <p:nvPr/>
        </p:nvSpPr>
        <p:spPr>
          <a:xfrm>
            <a:off x="33317" y="1211380"/>
            <a:ext cx="9110683" cy="3600986"/>
          </a:xfrm>
          <a:prstGeom prst="rect">
            <a:avLst/>
          </a:prstGeom>
          <a:noFill/>
        </p:spPr>
        <p:txBody>
          <a:bodyPr wrap="square" rtlCol="0">
            <a:spAutoFit/>
          </a:bodyPr>
          <a:lstStyle/>
          <a:p>
            <a:pPr algn="just"/>
            <a:r>
              <a:rPr lang="fr-CA" sz="2400" dirty="0" smtClean="0"/>
              <a:t>Les </a:t>
            </a:r>
            <a:r>
              <a:rPr lang="fr-CA" sz="2400" dirty="0"/>
              <a:t>universités modernes devraient inclure les trois missions suivantes:</a:t>
            </a:r>
          </a:p>
          <a:p>
            <a:pPr marL="457200" indent="-457200" algn="just">
              <a:lnSpc>
                <a:spcPct val="130000"/>
              </a:lnSpc>
              <a:buFont typeface="Wingdings" charset="2"/>
              <a:buAutoNum type="arabicPlain"/>
            </a:pPr>
            <a:r>
              <a:rPr lang="fr-CA" sz="2400" dirty="0" smtClean="0"/>
              <a:t>Enseignement</a:t>
            </a:r>
            <a:r>
              <a:rPr lang="fr-CA" sz="2400" dirty="0"/>
              <a:t>: transmission des connaissances.</a:t>
            </a:r>
          </a:p>
          <a:p>
            <a:pPr marL="457200" indent="-457200" algn="just">
              <a:lnSpc>
                <a:spcPct val="130000"/>
              </a:lnSpc>
              <a:buFont typeface="Wingdings" charset="2"/>
              <a:buAutoNum type="arabicPlain"/>
            </a:pPr>
            <a:r>
              <a:rPr lang="fr-CA" sz="2400" dirty="0" smtClean="0"/>
              <a:t>Recherche</a:t>
            </a:r>
            <a:r>
              <a:rPr lang="fr-CA" sz="2400" dirty="0"/>
              <a:t>: génération et </a:t>
            </a:r>
            <a:r>
              <a:rPr lang="fr-CA" sz="2400" b="1" i="1" dirty="0"/>
              <a:t>promotion du </a:t>
            </a:r>
            <a:r>
              <a:rPr lang="fr-CA" sz="2400" b="1" i="1" dirty="0" smtClean="0"/>
              <a:t>savoir</a:t>
            </a:r>
            <a:r>
              <a:rPr lang="fr-CA" sz="2400" dirty="0" smtClean="0"/>
              <a:t>.</a:t>
            </a:r>
          </a:p>
          <a:p>
            <a:pPr marL="457200" indent="-457200" algn="just">
              <a:lnSpc>
                <a:spcPct val="130000"/>
              </a:lnSpc>
              <a:buFont typeface="Wingdings" charset="2"/>
              <a:buAutoNum type="arabicPlain"/>
            </a:pPr>
            <a:r>
              <a:rPr lang="fr-CA" sz="2400" dirty="0" smtClean="0"/>
              <a:t>Transfert</a:t>
            </a:r>
            <a:r>
              <a:rPr lang="fr-CA" sz="2400" dirty="0"/>
              <a:t>: contribution au développement économique et social par le biais </a:t>
            </a:r>
            <a:r>
              <a:rPr lang="fr-CA" sz="2400" dirty="0" smtClean="0"/>
              <a:t>du </a:t>
            </a:r>
            <a:r>
              <a:rPr lang="fr-CA" sz="2400" b="1" i="1" dirty="0" smtClean="0"/>
              <a:t>transfère </a:t>
            </a:r>
            <a:r>
              <a:rPr lang="fr-CA" sz="2400" b="1" i="1" dirty="0"/>
              <a:t>de connaissances</a:t>
            </a:r>
            <a:r>
              <a:rPr lang="fr-CA" sz="2400" dirty="0"/>
              <a:t> et de technologies à son </a:t>
            </a:r>
            <a:r>
              <a:rPr lang="fr-CA" sz="2400" dirty="0" smtClean="0"/>
              <a:t>environnement socioéconomique</a:t>
            </a:r>
          </a:p>
          <a:p>
            <a:pPr algn="just"/>
            <a:endParaRPr lang="fr-CA" sz="2400" dirty="0"/>
          </a:p>
          <a:p>
            <a:pPr algn="just"/>
            <a:endParaRPr lang="fr-CA" sz="2400" dirty="0" smtClean="0"/>
          </a:p>
        </p:txBody>
      </p:sp>
    </p:spTree>
    <p:extLst>
      <p:ext uri="{BB962C8B-B14F-4D97-AF65-F5344CB8AC3E}">
        <p14:creationId xmlns:p14="http://schemas.microsoft.com/office/powerpoint/2010/main" val="17934096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14831"/>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a:blip r:embed="rId2"/>
          <a:stretch>
            <a:fillRect/>
          </a:stretch>
        </p:blipFill>
        <p:spPr>
          <a:xfrm>
            <a:off x="33317" y="6306960"/>
            <a:ext cx="1809092" cy="523998"/>
          </a:xfrm>
          <a:prstGeom prst="rect">
            <a:avLst/>
          </a:prstGeom>
        </p:spPr>
      </p:pic>
      <p:pic>
        <p:nvPicPr>
          <p:cNvPr id="8" name="Picture 7"/>
          <p:cNvPicPr>
            <a:picLocks noChangeAspect="1"/>
          </p:cNvPicPr>
          <p:nvPr/>
        </p:nvPicPr>
        <p:blipFill>
          <a:blip r:embed="rId3"/>
          <a:stretch>
            <a:fillRect/>
          </a:stretch>
        </p:blipFill>
        <p:spPr>
          <a:xfrm>
            <a:off x="7334492" y="6345437"/>
            <a:ext cx="1821461" cy="523915"/>
          </a:xfrm>
          <a:prstGeom prst="rect">
            <a:avLst/>
          </a:prstGeom>
        </p:spPr>
      </p:pic>
      <p:sp>
        <p:nvSpPr>
          <p:cNvPr id="2" name="TextBox 1"/>
          <p:cNvSpPr txBox="1"/>
          <p:nvPr/>
        </p:nvSpPr>
        <p:spPr>
          <a:xfrm>
            <a:off x="33317" y="1211380"/>
            <a:ext cx="9110683" cy="4154983"/>
          </a:xfrm>
          <a:prstGeom prst="rect">
            <a:avLst/>
          </a:prstGeom>
          <a:noFill/>
        </p:spPr>
        <p:txBody>
          <a:bodyPr wrap="square" rtlCol="0">
            <a:spAutoFit/>
          </a:bodyPr>
          <a:lstStyle/>
          <a:p>
            <a:pPr algn="just"/>
            <a:r>
              <a:rPr lang="fr-CA" sz="2400" dirty="0" smtClean="0"/>
              <a:t>Les deux première missions forment le </a:t>
            </a:r>
            <a:r>
              <a:rPr lang="fr-CA" sz="2400" dirty="0"/>
              <a:t>concept de </a:t>
            </a:r>
            <a:r>
              <a:rPr lang="fr-CA" sz="2400" b="1" dirty="0"/>
              <a:t>promotion des </a:t>
            </a:r>
            <a:r>
              <a:rPr lang="fr-CA" sz="2400" b="1" dirty="0" smtClean="0"/>
              <a:t>connaissances</a:t>
            </a:r>
            <a:r>
              <a:rPr lang="fr-CA" sz="2400" dirty="0" smtClean="0"/>
              <a:t> qui est </a:t>
            </a:r>
            <a:r>
              <a:rPr lang="fr-CA" sz="2400" dirty="0"/>
              <a:t>lié à la science et à la diffusion des </a:t>
            </a:r>
            <a:r>
              <a:rPr lang="fr-CA" sz="2400" dirty="0" smtClean="0"/>
              <a:t>connaissances </a:t>
            </a:r>
            <a:r>
              <a:rPr lang="fr-CA" sz="2400" dirty="0" smtClean="0"/>
              <a:t>avec des objectifs informatifs et éducatifs:</a:t>
            </a:r>
            <a:endParaRPr lang="fr-CA" sz="2400" dirty="0" smtClean="0"/>
          </a:p>
          <a:p>
            <a:pPr marL="342900" indent="-342900" algn="just">
              <a:buFont typeface="Wingdings" charset="2"/>
              <a:buChar char="§"/>
            </a:pPr>
            <a:r>
              <a:rPr lang="fr-CA" sz="2400" dirty="0" smtClean="0"/>
              <a:t>rédaction d'articles,</a:t>
            </a:r>
            <a:endParaRPr lang="fr-CA" sz="2400" dirty="0"/>
          </a:p>
          <a:p>
            <a:pPr marL="342900" indent="-342900" algn="just">
              <a:buFont typeface="Wingdings" charset="2"/>
              <a:buChar char="§"/>
            </a:pPr>
            <a:r>
              <a:rPr lang="fr-CA" sz="2400" dirty="0" smtClean="0"/>
              <a:t>participation </a:t>
            </a:r>
            <a:r>
              <a:rPr lang="fr-CA" sz="2400" dirty="0"/>
              <a:t>à des séminaires et des </a:t>
            </a:r>
            <a:r>
              <a:rPr lang="fr-CA" sz="2400" dirty="0" smtClean="0"/>
              <a:t>conférences.</a:t>
            </a:r>
          </a:p>
          <a:p>
            <a:pPr algn="just"/>
            <a:endParaRPr lang="fr-CA" sz="2400" dirty="0"/>
          </a:p>
          <a:p>
            <a:pPr algn="just"/>
            <a:r>
              <a:rPr lang="fr-CA" sz="2400" dirty="0" smtClean="0"/>
              <a:t>Le </a:t>
            </a:r>
            <a:r>
              <a:rPr lang="fr-CA" sz="2400" b="1" dirty="0"/>
              <a:t>transfert de </a:t>
            </a:r>
            <a:r>
              <a:rPr lang="fr-CA" sz="2400" b="1" dirty="0" smtClean="0"/>
              <a:t>connaissances ou de technologies</a:t>
            </a:r>
            <a:r>
              <a:rPr lang="fr-CA" sz="2400" dirty="0" smtClean="0"/>
              <a:t> </a:t>
            </a:r>
            <a:r>
              <a:rPr lang="fr-CA" sz="2400" dirty="0"/>
              <a:t>implique de générer une valeur ajoutée aux processus de production. </a:t>
            </a:r>
            <a:endParaRPr lang="fr-CA" sz="2400" dirty="0" smtClean="0"/>
          </a:p>
          <a:p>
            <a:pPr algn="just"/>
            <a:endParaRPr lang="fr-CA" sz="2400" dirty="0"/>
          </a:p>
          <a:p>
            <a:pPr algn="just"/>
            <a:r>
              <a:rPr lang="fr-CA" sz="2400" dirty="0" smtClean="0"/>
              <a:t>En incorporant les </a:t>
            </a:r>
            <a:r>
              <a:rPr lang="fr-CA" sz="2400" dirty="0"/>
              <a:t>connaissances </a:t>
            </a:r>
            <a:r>
              <a:rPr lang="fr-CA" sz="2400" dirty="0" smtClean="0"/>
              <a:t>et technologies générées au sein de l’université dans une entreprise, cette </a:t>
            </a:r>
            <a:r>
              <a:rPr lang="fr-CA" sz="2400" dirty="0"/>
              <a:t>dernière améliore son </a:t>
            </a:r>
            <a:r>
              <a:rPr lang="fr-CA" sz="2400" dirty="0" smtClean="0"/>
              <a:t>activité.</a:t>
            </a:r>
            <a:endParaRPr lang="fr-CA" sz="2400" dirty="0"/>
          </a:p>
        </p:txBody>
      </p:sp>
      <p:sp>
        <p:nvSpPr>
          <p:cNvPr id="10" name="TextBox 9"/>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22" name="Picture 2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Tree>
    <p:extLst>
      <p:ext uri="{BB962C8B-B14F-4D97-AF65-F5344CB8AC3E}">
        <p14:creationId xmlns:p14="http://schemas.microsoft.com/office/powerpoint/2010/main" val="14997711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3"/>
          <a:stretch>
            <a:fillRect/>
          </a:stretch>
        </p:blipFill>
        <p:spPr>
          <a:xfrm>
            <a:off x="33317" y="6306960"/>
            <a:ext cx="1809092" cy="523998"/>
          </a:xfrm>
          <a:prstGeom prst="rect">
            <a:avLst/>
          </a:prstGeom>
        </p:spPr>
      </p:pic>
      <p:pic>
        <p:nvPicPr>
          <p:cNvPr id="8" name="Picture 7"/>
          <p:cNvPicPr>
            <a:picLocks noChangeAspect="1"/>
          </p:cNvPicPr>
          <p:nvPr/>
        </p:nvPicPr>
        <p:blipFill>
          <a:blip r:embed="rId4"/>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
        <p:nvSpPr>
          <p:cNvPr id="13" name="TextBox 12"/>
          <p:cNvSpPr txBox="1"/>
          <p:nvPr/>
        </p:nvSpPr>
        <p:spPr>
          <a:xfrm>
            <a:off x="33317" y="1211380"/>
            <a:ext cx="9110683" cy="3619452"/>
          </a:xfrm>
          <a:prstGeom prst="rect">
            <a:avLst/>
          </a:prstGeom>
          <a:noFill/>
        </p:spPr>
        <p:txBody>
          <a:bodyPr wrap="square" rtlCol="0">
            <a:spAutoFit/>
          </a:bodyPr>
          <a:lstStyle/>
          <a:p>
            <a:pPr algn="just"/>
            <a:r>
              <a:rPr lang="fr-CA" sz="2400" dirty="0"/>
              <a:t>L</a:t>
            </a:r>
            <a:r>
              <a:rPr lang="fr-CA" sz="2400" dirty="0" smtClean="0"/>
              <a:t>e </a:t>
            </a:r>
            <a:r>
              <a:rPr lang="fr-CA" sz="2400" dirty="0"/>
              <a:t>processus de transfert </a:t>
            </a:r>
            <a:r>
              <a:rPr lang="fr-CA" sz="2400" dirty="0" smtClean="0"/>
              <a:t>de connaissances et de technologies peut </a:t>
            </a:r>
            <a:r>
              <a:rPr lang="fr-CA" sz="2400" dirty="0"/>
              <a:t>être considéré comme une «chaîne de valeur» qui convertit les </a:t>
            </a:r>
            <a:r>
              <a:rPr lang="fr-CA" sz="2400" dirty="0" smtClean="0"/>
              <a:t>résultats de la recherche en </a:t>
            </a:r>
            <a:r>
              <a:rPr lang="fr-CA" sz="2400" dirty="0"/>
              <a:t>produits et services </a:t>
            </a:r>
            <a:r>
              <a:rPr lang="fr-CA" sz="2400" dirty="0" smtClean="0"/>
              <a:t>que </a:t>
            </a:r>
            <a:r>
              <a:rPr lang="fr-CA" sz="2400" dirty="0"/>
              <a:t>les entreprises peuvent introduire sur le marché. </a:t>
            </a:r>
          </a:p>
          <a:p>
            <a:pPr algn="just"/>
            <a:endParaRPr lang="fr-CA" sz="2400" dirty="0" smtClean="0"/>
          </a:p>
          <a:p>
            <a:pPr algn="just"/>
            <a:r>
              <a:rPr lang="fr-CA" sz="2400" dirty="0" smtClean="0"/>
              <a:t>Si nous considérons la troisième mission de manière globale, cela comprend  </a:t>
            </a:r>
          </a:p>
          <a:p>
            <a:pPr marL="342900" indent="-342900" algn="just">
              <a:lnSpc>
                <a:spcPct val="130000"/>
              </a:lnSpc>
              <a:buFont typeface="Wingdings" charset="2"/>
              <a:buChar char="§"/>
            </a:pPr>
            <a:r>
              <a:rPr lang="fr-CA" sz="2400" dirty="0" smtClean="0"/>
              <a:t>l’offre: exploitation des résultats de la recherche</a:t>
            </a:r>
          </a:p>
          <a:p>
            <a:pPr marL="342900" indent="-342900" algn="just">
              <a:lnSpc>
                <a:spcPct val="130000"/>
              </a:lnSpc>
              <a:buFont typeface="Wingdings" charset="2"/>
              <a:buChar char="§"/>
            </a:pPr>
            <a:r>
              <a:rPr lang="fr-CA" sz="2400" dirty="0" smtClean="0"/>
              <a:t>la demande: </a:t>
            </a:r>
            <a:r>
              <a:rPr lang="fr-CA" sz="2400" dirty="0" smtClean="0"/>
              <a:t>exploitation des compétences </a:t>
            </a:r>
            <a:endParaRPr lang="fr-CA" sz="2400" dirty="0" smtClean="0"/>
          </a:p>
        </p:txBody>
      </p:sp>
    </p:spTree>
    <p:extLst>
      <p:ext uri="{BB962C8B-B14F-4D97-AF65-F5344CB8AC3E}">
        <p14:creationId xmlns:p14="http://schemas.microsoft.com/office/powerpoint/2010/main" val="15396665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36" y="5062"/>
            <a:ext cx="9180000" cy="9663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a:spLocks noChangeAspect="1"/>
          </p:cNvSpPr>
          <p:nvPr/>
        </p:nvSpPr>
        <p:spPr>
          <a:xfrm>
            <a:off x="-4208" y="78808"/>
            <a:ext cx="9180001" cy="646331"/>
          </a:xfrm>
          <a:prstGeom prst="rect">
            <a:avLst/>
          </a:prstGeom>
          <a:solidFill>
            <a:srgbClr val="FF0000"/>
          </a:solidFill>
        </p:spPr>
        <p:txBody>
          <a:bodyPr wrap="square" rtlCol="0">
            <a:spAutoFit/>
          </a:bodyPr>
          <a:lstStyle/>
          <a:p>
            <a:r>
              <a:rPr lang="fr-CA" sz="3500" b="1" dirty="0" smtClean="0">
                <a:solidFill>
                  <a:schemeClr val="bg1"/>
                </a:solidFill>
              </a:rPr>
              <a:t>Troisième Mission de l’Université</a:t>
            </a:r>
            <a:endParaRPr lang="fr-CA" sz="3500" b="1" dirty="0">
              <a:solidFill>
                <a:schemeClr val="bg1"/>
              </a:solidFill>
            </a:endParaRPr>
          </a:p>
        </p:txBody>
      </p:sp>
      <p:pic>
        <p:nvPicPr>
          <p:cNvPr id="7" name="Picture 6"/>
          <p:cNvPicPr>
            <a:picLocks noChangeAspect="1"/>
          </p:cNvPicPr>
          <p:nvPr/>
        </p:nvPicPr>
        <p:blipFill>
          <a:blip r:embed="rId3"/>
          <a:stretch>
            <a:fillRect/>
          </a:stretch>
        </p:blipFill>
        <p:spPr>
          <a:xfrm>
            <a:off x="33317" y="6306960"/>
            <a:ext cx="1809092" cy="523998"/>
          </a:xfrm>
          <a:prstGeom prst="rect">
            <a:avLst/>
          </a:prstGeom>
        </p:spPr>
      </p:pic>
      <p:pic>
        <p:nvPicPr>
          <p:cNvPr id="8" name="Picture 7"/>
          <p:cNvPicPr>
            <a:picLocks noChangeAspect="1"/>
          </p:cNvPicPr>
          <p:nvPr/>
        </p:nvPicPr>
        <p:blipFill>
          <a:blip r:embed="rId4"/>
          <a:stretch>
            <a:fillRect/>
          </a:stretch>
        </p:blipFill>
        <p:spPr>
          <a:xfrm>
            <a:off x="7334492" y="6345437"/>
            <a:ext cx="1821461" cy="523915"/>
          </a:xfrm>
          <a:prstGeom prst="rect">
            <a:avLst/>
          </a:prstGeom>
        </p:spPr>
      </p:pic>
      <p:pic>
        <p:nvPicPr>
          <p:cNvPr id="22" name="Picture 21"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123" y="56165"/>
            <a:ext cx="1419425" cy="1419425"/>
          </a:xfrm>
          <a:prstGeom prst="ellipse">
            <a:avLst/>
          </a:prstGeom>
          <a:ln>
            <a:noFill/>
          </a:ln>
          <a:effectLst>
            <a:softEdge rad="112500"/>
          </a:effectLst>
        </p:spPr>
      </p:pic>
      <p:sp>
        <p:nvSpPr>
          <p:cNvPr id="13" name="TextBox 12"/>
          <p:cNvSpPr txBox="1"/>
          <p:nvPr/>
        </p:nvSpPr>
        <p:spPr>
          <a:xfrm>
            <a:off x="33317" y="1211380"/>
            <a:ext cx="9110683" cy="3619452"/>
          </a:xfrm>
          <a:prstGeom prst="rect">
            <a:avLst/>
          </a:prstGeom>
          <a:noFill/>
        </p:spPr>
        <p:txBody>
          <a:bodyPr wrap="square" rtlCol="0">
            <a:spAutoFit/>
          </a:bodyPr>
          <a:lstStyle/>
          <a:p>
            <a:pPr algn="just"/>
            <a:r>
              <a:rPr lang="fr-CA" sz="2400" dirty="0" smtClean="0"/>
              <a:t>Le processus de transfert de connaissances et de technologies peut être considéré comme une «chaîne de valeur» qui convertit les résultats de la recherche en produits et services que les entreprises peuvent introduire sur le marché. </a:t>
            </a:r>
          </a:p>
          <a:p>
            <a:pPr algn="just"/>
            <a:endParaRPr lang="fr-CA" sz="2400" dirty="0" smtClean="0"/>
          </a:p>
          <a:p>
            <a:pPr algn="just"/>
            <a:r>
              <a:rPr lang="fr-CA" sz="2400" dirty="0" smtClean="0"/>
              <a:t>Si nous considérons la troisième mission de manière globale, cela comprend  </a:t>
            </a:r>
          </a:p>
          <a:p>
            <a:pPr marL="342900" indent="-342900" algn="just">
              <a:lnSpc>
                <a:spcPct val="130000"/>
              </a:lnSpc>
              <a:buFont typeface="Wingdings" charset="2"/>
              <a:buChar char="§"/>
            </a:pPr>
            <a:r>
              <a:rPr lang="fr-CA" sz="2400" dirty="0" smtClean="0"/>
              <a:t>l’offre: exploitation des </a:t>
            </a:r>
            <a:r>
              <a:rPr lang="fr-CA" sz="2400" b="1" dirty="0" smtClean="0"/>
              <a:t>résultats</a:t>
            </a:r>
            <a:r>
              <a:rPr lang="fr-CA" sz="2400" dirty="0" smtClean="0"/>
              <a:t> de la recherche</a:t>
            </a:r>
          </a:p>
          <a:p>
            <a:pPr marL="342900" indent="-342900" algn="just">
              <a:lnSpc>
                <a:spcPct val="130000"/>
              </a:lnSpc>
              <a:buFont typeface="Wingdings" charset="2"/>
              <a:buChar char="§"/>
            </a:pPr>
            <a:r>
              <a:rPr lang="fr-CA" sz="2400" dirty="0" smtClean="0"/>
              <a:t>la demande:</a:t>
            </a:r>
            <a:r>
              <a:rPr lang="fr-CA" sz="2400" dirty="0" smtClean="0"/>
              <a:t> exploitation des </a:t>
            </a:r>
            <a:r>
              <a:rPr lang="fr-CA" sz="2400" b="1" dirty="0" smtClean="0"/>
              <a:t>compétences </a:t>
            </a:r>
            <a:endParaRPr lang="fr-CA" sz="2400" b="1" dirty="0" smtClean="0"/>
          </a:p>
        </p:txBody>
      </p:sp>
    </p:spTree>
    <p:extLst>
      <p:ext uri="{BB962C8B-B14F-4D97-AF65-F5344CB8AC3E}">
        <p14:creationId xmlns:p14="http://schemas.microsoft.com/office/powerpoint/2010/main" val="8897448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4290</TotalTime>
  <Words>1854</Words>
  <Application>Microsoft Macintosh PowerPoint</Application>
  <PresentationFormat>On-screen Show (4:3)</PresentationFormat>
  <Paragraphs>204</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Sofiane Aoudia</dc:creator>
  <cp:lastModifiedBy>Sofiane Aoudia</cp:lastModifiedBy>
  <cp:revision>84</cp:revision>
  <dcterms:created xsi:type="dcterms:W3CDTF">2019-07-12T07:06:21Z</dcterms:created>
  <dcterms:modified xsi:type="dcterms:W3CDTF">2019-07-15T06:37:07Z</dcterms:modified>
</cp:coreProperties>
</file>