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7" r:id="rId4"/>
    <p:sldId id="309" r:id="rId5"/>
    <p:sldId id="310" r:id="rId6"/>
    <p:sldId id="308" r:id="rId7"/>
    <p:sldId id="289" r:id="rId8"/>
    <p:sldId id="306" r:id="rId9"/>
    <p:sldId id="295" r:id="rId10"/>
    <p:sldId id="296" r:id="rId11"/>
    <p:sldId id="293" r:id="rId12"/>
    <p:sldId id="294" r:id="rId13"/>
    <p:sldId id="276" r:id="rId14"/>
    <p:sldId id="327" r:id="rId15"/>
    <p:sldId id="297" r:id="rId16"/>
    <p:sldId id="311" r:id="rId17"/>
    <p:sldId id="312" r:id="rId18"/>
    <p:sldId id="313" r:id="rId19"/>
    <p:sldId id="314" r:id="rId20"/>
    <p:sldId id="326" r:id="rId21"/>
    <p:sldId id="283" r:id="rId22"/>
    <p:sldId id="285" r:id="rId23"/>
    <p:sldId id="329" r:id="rId24"/>
    <p:sldId id="330" r:id="rId25"/>
    <p:sldId id="275" r:id="rId26"/>
    <p:sldId id="324" r:id="rId27"/>
    <p:sldId id="328" r:id="rId2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Kc%20Prostate%202007_2016\Kc%20Prostate%202007_2016_DG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prostate!$B$44</c:f>
              <c:strCache>
                <c:ptCount val="1"/>
                <c:pt idx="0">
                  <c:v>inc brute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  <a:ln w="3175"/>
          </c:spPr>
          <c:dLbls>
            <c:showVal val="1"/>
          </c:dLbls>
          <c:cat>
            <c:numRef>
              <c:f>prostate!$A$45:$A$49</c:f>
              <c:numCache>
                <c:formatCode>General</c:formatCode>
                <c:ptCount val="5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2009</c:v>
                </c:pt>
                <c:pt idx="4">
                  <c:v>2016</c:v>
                </c:pt>
              </c:numCache>
            </c:numRef>
          </c:cat>
          <c:val>
            <c:numRef>
              <c:f>prostate!$B$45:$B$49</c:f>
              <c:numCache>
                <c:formatCode>General</c:formatCode>
                <c:ptCount val="5"/>
                <c:pt idx="0">
                  <c:v>2.7</c:v>
                </c:pt>
                <c:pt idx="1">
                  <c:v>4.2</c:v>
                </c:pt>
                <c:pt idx="2">
                  <c:v>8.4</c:v>
                </c:pt>
                <c:pt idx="3">
                  <c:v>14.6</c:v>
                </c:pt>
                <c:pt idx="4">
                  <c:v>21.01</c:v>
                </c:pt>
              </c:numCache>
            </c:numRef>
          </c:val>
        </c:ser>
        <c:axId val="63065472"/>
        <c:axId val="37549184"/>
      </c:barChart>
      <c:catAx>
        <c:axId val="63065472"/>
        <c:scaling>
          <c:orientation val="minMax"/>
        </c:scaling>
        <c:axPos val="b"/>
        <c:numFmt formatCode="General" sourceLinked="1"/>
        <c:tickLblPos val="nextTo"/>
        <c:crossAx val="37549184"/>
        <c:crosses val="autoZero"/>
        <c:auto val="1"/>
        <c:lblAlgn val="ctr"/>
        <c:lblOffset val="100"/>
      </c:catAx>
      <c:valAx>
        <c:axId val="375491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fr-FR" sz="1600" dirty="0"/>
                  <a:t>Incidence </a:t>
                </a:r>
                <a:r>
                  <a:rPr lang="fr-FR" sz="1600" dirty="0" smtClean="0"/>
                  <a:t>brute </a:t>
                </a:r>
                <a:r>
                  <a:rPr lang="fr-FR" sz="1600" i="1" dirty="0" smtClean="0"/>
                  <a:t>/</a:t>
                </a:r>
                <a:r>
                  <a:rPr lang="fr-FR" sz="1600" dirty="0" smtClean="0"/>
                  <a:t> </a:t>
                </a:r>
                <a:r>
                  <a:rPr lang="fr-FR" sz="1600" dirty="0"/>
                  <a:t>100 </a:t>
                </a:r>
                <a:r>
                  <a:rPr lang="fr-FR" sz="1600" dirty="0" smtClean="0"/>
                  <a:t>000 hommes</a:t>
                </a:r>
                <a:endParaRPr lang="fr-FR" sz="1600" dirty="0"/>
              </a:p>
            </c:rich>
          </c:tx>
          <c:layout>
            <c:manualLayout>
              <c:xMode val="edge"/>
              <c:yMode val="edge"/>
              <c:x val="1.3434408476262967E-2"/>
              <c:y val="0.12715106680545032"/>
            </c:manualLayout>
          </c:layout>
        </c:title>
        <c:numFmt formatCode="General" sourceLinked="1"/>
        <c:tickLblPos val="nextTo"/>
        <c:crossAx val="63065472"/>
        <c:crosses val="autoZero"/>
        <c:crossBetween val="between"/>
      </c:valAx>
    </c:plotArea>
    <c:plotVisOnly val="1"/>
  </c:chart>
  <c:spPr>
    <a:solidFill>
      <a:schemeClr val="accent3"/>
    </a:solidFill>
  </c:spPr>
  <c:txPr>
    <a:bodyPr/>
    <a:lstStyle/>
    <a:p>
      <a:pPr>
        <a:defRPr sz="1800"/>
      </a:pPr>
      <a:endParaRPr lang="fr-F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0755-FB17-488B-88D1-1C3C565B32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43B92-4B17-40B6-B172-6F67FDB238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60D56-8C6C-4B4C-AC78-70D57B91C2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FC6A1-8A05-4A90-B9E7-10CF2A51B4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35173-EC86-4704-AC7B-06BCA8B486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8361E-395B-48E0-8D2C-7B13A50F12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D9F0-13BB-44F1-8CD7-829BD64EA9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4AC02-8B3E-4736-9EE1-06F86844D1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77032-7B59-4A8B-96AC-D7A829D8B7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2A7C-5FDE-4F96-9AA1-7ECD795EDE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C34E1-8F3F-4322-B05A-E2BB81C8E4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C7C7BFE-F310-4799-A9B7-C9E67E81C8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7814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214282" y="285728"/>
            <a:ext cx="864399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363538" algn="l"/>
              </a:tabLst>
            </a:pPr>
            <a:r>
              <a:rPr lang="fr-FR" sz="3200" b="1" dirty="0" smtClean="0"/>
              <a:t>3</a:t>
            </a:r>
            <a:r>
              <a:rPr lang="fr-FR" sz="3200" b="1" baseline="30000" dirty="0" smtClean="0"/>
              <a:t>ème</a:t>
            </a:r>
            <a:r>
              <a:rPr lang="fr-FR" sz="3200" b="1" dirty="0" smtClean="0"/>
              <a:t> Journée de Formation Continue </a:t>
            </a:r>
          </a:p>
          <a:p>
            <a:pPr algn="ctr">
              <a:tabLst>
                <a:tab pos="363538" algn="l"/>
              </a:tabLst>
            </a:pPr>
            <a:r>
              <a:rPr lang="fr-FR" sz="3200" b="1" dirty="0" smtClean="0"/>
              <a:t>en Cancérologie</a:t>
            </a:r>
          </a:p>
          <a:p>
            <a:pPr algn="ctr">
              <a:tabLst>
                <a:tab pos="363538" algn="l"/>
              </a:tabLst>
            </a:pPr>
            <a:endParaRPr lang="fr-FR" sz="2400" b="1" dirty="0" smtClean="0"/>
          </a:p>
          <a:p>
            <a:pPr algn="ctr">
              <a:tabLst>
                <a:tab pos="363538" algn="l"/>
              </a:tabLst>
            </a:pPr>
            <a:r>
              <a:rPr lang="fr-FR" sz="3200" b="1" dirty="0" err="1" smtClean="0"/>
              <a:t>Béjaïa</a:t>
            </a:r>
            <a:r>
              <a:rPr lang="fr-FR" sz="3200" b="1" dirty="0" smtClean="0"/>
              <a:t> 28 – 29 juin 2019 </a:t>
            </a:r>
          </a:p>
          <a:p>
            <a:pPr algn="ctr"/>
            <a:endParaRPr lang="fr-FR" sz="3600" b="1" dirty="0" smtClean="0"/>
          </a:p>
          <a:p>
            <a:pPr algn="ctr"/>
            <a:r>
              <a:rPr lang="fr-FR" sz="3600" b="1" dirty="0" smtClean="0"/>
              <a:t>Cancer </a:t>
            </a:r>
            <a:r>
              <a:rPr lang="fr-FR" sz="3600" b="1" dirty="0"/>
              <a:t>de la prostate  </a:t>
            </a:r>
          </a:p>
          <a:p>
            <a:pPr algn="ctr"/>
            <a:r>
              <a:rPr lang="fr-FR" sz="2400" b="1" dirty="0"/>
              <a:t>     </a:t>
            </a:r>
          </a:p>
          <a:p>
            <a:pPr algn="ctr"/>
            <a:r>
              <a:rPr lang="fr-FR" sz="3200" b="1" dirty="0"/>
              <a:t> </a:t>
            </a:r>
            <a:r>
              <a:rPr lang="fr-FR" sz="2800" b="1" dirty="0" smtClean="0"/>
              <a:t>Analyse </a:t>
            </a:r>
            <a:r>
              <a:rPr lang="fr-FR" sz="2800" b="1" dirty="0"/>
              <a:t>des données du registre des   </a:t>
            </a:r>
          </a:p>
          <a:p>
            <a:pPr algn="ctr"/>
            <a:r>
              <a:rPr lang="fr-FR" sz="2800" b="1" dirty="0"/>
              <a:t>     </a:t>
            </a:r>
            <a:r>
              <a:rPr lang="fr-FR" sz="2800" b="1" dirty="0" smtClean="0"/>
              <a:t>tumeurs </a:t>
            </a:r>
            <a:r>
              <a:rPr lang="fr-FR" sz="2800" b="1" dirty="0"/>
              <a:t>d’Alger et du Réseau National des Registres du </a:t>
            </a:r>
            <a:r>
              <a:rPr lang="fr-FR" sz="2800" b="1" dirty="0" smtClean="0"/>
              <a:t>Cancer,  1993 – 2016 </a:t>
            </a:r>
            <a:endParaRPr lang="fr-FR" sz="2800" b="1" dirty="0"/>
          </a:p>
          <a:p>
            <a:pPr algn="ctr"/>
            <a:endParaRPr lang="fr-FR" sz="3600" b="1" dirty="0"/>
          </a:p>
          <a:p>
            <a:pPr algn="just"/>
            <a:r>
              <a:rPr lang="fr-FR" sz="2400" b="1" dirty="0"/>
              <a:t>                        </a:t>
            </a:r>
            <a:r>
              <a:rPr lang="fr-FR" sz="2400" b="1" dirty="0" smtClean="0"/>
              <a:t>Pr D. Hammouda, Dr  </a:t>
            </a:r>
            <a:r>
              <a:rPr lang="fr-FR" sz="2400" b="1" dirty="0"/>
              <a:t>L. Boutekdjiret </a:t>
            </a:r>
            <a:r>
              <a:rPr lang="fr-FR" sz="2400" b="1" dirty="0" smtClean="0"/>
              <a:t>,  </a:t>
            </a:r>
          </a:p>
          <a:p>
            <a:pPr algn="ctr"/>
            <a:r>
              <a:rPr lang="fr-FR" sz="2400" b="1" dirty="0" smtClean="0"/>
              <a:t>            Dr. M</a:t>
            </a:r>
            <a:r>
              <a:rPr lang="fr-FR" sz="2400" b="1" dirty="0"/>
              <a:t>. </a:t>
            </a:r>
            <a:r>
              <a:rPr lang="fr-FR" sz="2400" b="1" dirty="0" smtClean="0"/>
              <a:t>Yahiaoui, Pr L. </a:t>
            </a:r>
            <a:r>
              <a:rPr lang="fr-FR" sz="2400" b="1" dirty="0" err="1" smtClean="0"/>
              <a:t>Rahal</a:t>
            </a:r>
            <a:r>
              <a:rPr lang="fr-FR" sz="2400" b="1" dirty="0" smtClean="0"/>
              <a:t> – INSP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642938" y="428625"/>
            <a:ext cx="8215312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Les </a:t>
            </a:r>
            <a:r>
              <a:rPr lang="en-US" sz="2800" dirty="0"/>
              <a:t>décès par cancer de la prostates </a:t>
            </a:r>
            <a:r>
              <a:rPr lang="en-US" sz="2800" dirty="0" err="1"/>
              <a:t>diminuent</a:t>
            </a:r>
            <a:r>
              <a:rPr lang="en-US" sz="2800" dirty="0"/>
              <a:t>  aux USA, </a:t>
            </a:r>
            <a:r>
              <a:rPr lang="en-US" sz="2800" dirty="0" err="1"/>
              <a:t>Océanie</a:t>
            </a:r>
            <a:r>
              <a:rPr lang="en-US" sz="2800" dirty="0"/>
              <a:t>, Europe, et les pays les plus </a:t>
            </a:r>
            <a:r>
              <a:rPr lang="en-US" sz="2800" dirty="0" err="1"/>
              <a:t>développés</a:t>
            </a:r>
            <a:r>
              <a:rPr lang="en-US" sz="2800" dirty="0"/>
              <a:t> </a:t>
            </a:r>
            <a:r>
              <a:rPr lang="en-US" sz="2800" dirty="0" err="1"/>
              <a:t>d’Asie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Diminution </a:t>
            </a:r>
            <a:r>
              <a:rPr lang="en-US" sz="2800" dirty="0" err="1"/>
              <a:t>est</a:t>
            </a:r>
            <a:r>
              <a:rPr lang="en-US" sz="2800" dirty="0"/>
              <a:t> due au diagnostic </a:t>
            </a:r>
            <a:r>
              <a:rPr lang="en-US" sz="2800" dirty="0" err="1"/>
              <a:t>précoce</a:t>
            </a:r>
            <a:r>
              <a:rPr lang="en-US" sz="2800" dirty="0"/>
              <a:t> et à </a:t>
            </a:r>
            <a:r>
              <a:rPr lang="en-US" sz="2800" dirty="0" err="1"/>
              <a:t>l’amélioration</a:t>
            </a:r>
            <a:r>
              <a:rPr lang="en-US" sz="2800" dirty="0"/>
              <a:t> de la </a:t>
            </a:r>
            <a:r>
              <a:rPr lang="en-US" sz="2800" dirty="0" err="1"/>
              <a:t>qualité</a:t>
            </a:r>
            <a:r>
              <a:rPr lang="en-US" sz="2800" dirty="0"/>
              <a:t> des </a:t>
            </a:r>
            <a:r>
              <a:rPr lang="en-US" sz="2800" dirty="0" err="1"/>
              <a:t>traitements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Par </a:t>
            </a:r>
            <a:r>
              <a:rPr lang="en-US" sz="2800" dirty="0" err="1"/>
              <a:t>contre</a:t>
            </a:r>
            <a:r>
              <a:rPr lang="en-US" sz="2800" dirty="0"/>
              <a:t>, augmentation des décès en </a:t>
            </a:r>
            <a:r>
              <a:rPr lang="en-US" sz="2800" dirty="0" err="1"/>
              <a:t>Amérique</a:t>
            </a:r>
            <a:r>
              <a:rPr lang="en-US" sz="2800" dirty="0"/>
              <a:t> du </a:t>
            </a:r>
            <a:r>
              <a:rPr lang="en-US" sz="2800" dirty="0" err="1"/>
              <a:t>sud</a:t>
            </a:r>
            <a:r>
              <a:rPr lang="en-US" sz="2800" dirty="0"/>
              <a:t>, Europe de </a:t>
            </a:r>
            <a:r>
              <a:rPr lang="en-US" sz="2800" dirty="0" err="1"/>
              <a:t>l’est</a:t>
            </a:r>
            <a:r>
              <a:rPr lang="en-US" sz="2800" dirty="0"/>
              <a:t>, </a:t>
            </a:r>
            <a:r>
              <a:rPr lang="en-US" sz="2800" dirty="0" err="1"/>
              <a:t>Asie</a:t>
            </a:r>
            <a:r>
              <a:rPr lang="en-US" sz="2800" dirty="0"/>
              <a:t> du </a:t>
            </a:r>
            <a:r>
              <a:rPr lang="en-US" sz="2800" dirty="0" err="1"/>
              <a:t>sud-est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wol-prod-cdn.literatumonline.com/cms/attachment/b3f51cf4-5f98-4a14-bc24-a25d51ac6756/caac21492-fig-0005-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42852"/>
            <a:ext cx="8988425" cy="664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wol-prod-cdn.literatumonline.com/cms/attachment/cdf6d707-650c-47b5-b315-57c8b9a98269/caac21492-fig-0011-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28625"/>
            <a:ext cx="8631238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50825" y="365125"/>
            <a:ext cx="870108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fr-FR" sz="3200" b="1" i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Cancer de la prostate en </a:t>
            </a:r>
            <a:r>
              <a:rPr lang="fr-FR" sz="3200" b="1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Algérie</a:t>
            </a:r>
          </a:p>
          <a:p>
            <a:pPr>
              <a:defRPr/>
            </a:pPr>
            <a:r>
              <a:rPr lang="fr-FR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Réseau  National  des registres du cancer-Hommes</a:t>
            </a:r>
            <a:endParaRPr lang="fr-FR" sz="3200" b="1" i="1" dirty="0">
              <a:solidFill>
                <a:schemeClr val="folHlink"/>
              </a:solidFill>
              <a:latin typeface="Arial" charset="0"/>
            </a:endParaRPr>
          </a:p>
          <a:p>
            <a:pPr>
              <a:defRPr/>
            </a:pPr>
            <a:endParaRPr lang="fr-FR" sz="2800" b="1" i="1" dirty="0" smtClean="0">
              <a:solidFill>
                <a:schemeClr val="folHlink"/>
              </a:solidFill>
              <a:latin typeface="Arial" charset="0"/>
            </a:endParaRPr>
          </a:p>
          <a:p>
            <a:pPr>
              <a:defRPr/>
            </a:pPr>
            <a:endParaRPr lang="fr-FR" sz="2800" b="1" i="1" dirty="0">
              <a:solidFill>
                <a:schemeClr val="folHlink"/>
              </a:solidFill>
              <a:latin typeface="Arial" charset="0"/>
            </a:endParaRPr>
          </a:p>
          <a:p>
            <a:pPr>
              <a:defRPr/>
            </a:pPr>
            <a:r>
              <a:rPr lang="fr-FR" sz="2800" b="1" dirty="0">
                <a:latin typeface="Arial" charset="0"/>
              </a:rPr>
              <a:t>   -  </a:t>
            </a:r>
            <a:r>
              <a:rPr lang="fr-FR" sz="2800" b="1" dirty="0" smtClean="0">
                <a:latin typeface="Arial" charset="0"/>
              </a:rPr>
              <a:t>3ème  </a:t>
            </a:r>
            <a:r>
              <a:rPr lang="fr-FR" sz="2800" b="1" dirty="0">
                <a:latin typeface="Arial" charset="0"/>
              </a:rPr>
              <a:t>cancer masculin en </a:t>
            </a:r>
            <a:r>
              <a:rPr lang="fr-FR" sz="2800" b="1" dirty="0" smtClean="0">
                <a:latin typeface="Arial" charset="0"/>
              </a:rPr>
              <a:t>2016</a:t>
            </a:r>
            <a:endParaRPr lang="fr-FR" sz="2800" b="1" dirty="0">
              <a:latin typeface="Arial" charset="0"/>
            </a:endParaRPr>
          </a:p>
          <a:p>
            <a:pPr algn="ctr">
              <a:defRPr/>
            </a:pPr>
            <a:endParaRPr lang="fr-FR" sz="2800" b="1" dirty="0">
              <a:latin typeface="Arial" charset="0"/>
            </a:endParaRPr>
          </a:p>
          <a:p>
            <a:pPr algn="ctr">
              <a:defRPr/>
            </a:pPr>
            <a:endParaRPr lang="fr-FR" sz="2800" b="1" dirty="0">
              <a:latin typeface="Arial" charset="0"/>
            </a:endParaRPr>
          </a:p>
          <a:p>
            <a:pPr algn="ctr">
              <a:defRPr/>
            </a:pPr>
            <a:endParaRPr lang="fr-FR" sz="2800" b="1" dirty="0">
              <a:latin typeface="Arial" charset="0"/>
            </a:endParaRPr>
          </a:p>
          <a:p>
            <a:pPr algn="ctr">
              <a:defRPr/>
            </a:pPr>
            <a:r>
              <a:rPr lang="fr-FR" sz="2800" b="1" dirty="0">
                <a:latin typeface="Arial" charset="0"/>
              </a:rPr>
              <a:t>- Incidence brute moyenne annuelle :  </a:t>
            </a:r>
            <a:r>
              <a:rPr lang="fr-FR" sz="2800" b="1" dirty="0" smtClean="0">
                <a:latin typeface="Arial" charset="0"/>
              </a:rPr>
              <a:t>11.1  </a:t>
            </a:r>
            <a:r>
              <a:rPr lang="fr-FR" sz="2800" b="1" dirty="0">
                <a:latin typeface="Arial" charset="0"/>
              </a:rPr>
              <a:t>pour 100.000 </a:t>
            </a:r>
            <a:r>
              <a:rPr lang="fr-FR" sz="2800" b="1" dirty="0" smtClean="0">
                <a:latin typeface="Arial" charset="0"/>
              </a:rPr>
              <a:t>hommes</a:t>
            </a:r>
            <a:endParaRPr lang="fr-FR" sz="2800" b="1" dirty="0">
              <a:latin typeface="Arial" charset="0"/>
            </a:endParaRPr>
          </a:p>
          <a:p>
            <a:pPr algn="ctr">
              <a:buFontTx/>
              <a:buChar char="-"/>
              <a:defRPr/>
            </a:pPr>
            <a:endParaRPr lang="fr-FR" sz="2800" b="1" dirty="0">
              <a:latin typeface="Arial" charset="0"/>
            </a:endParaRPr>
          </a:p>
          <a:p>
            <a:pPr algn="ctr">
              <a:buFontTx/>
              <a:buChar char="-"/>
              <a:defRPr/>
            </a:pPr>
            <a:endParaRPr lang="fr-FR" sz="2800" b="1" dirty="0">
              <a:latin typeface="Arial" charset="0"/>
            </a:endParaRPr>
          </a:p>
          <a:p>
            <a:pPr algn="ctr">
              <a:defRPr/>
            </a:pPr>
            <a:r>
              <a:rPr lang="fr-FR" sz="2800" b="1" dirty="0">
                <a:latin typeface="Arial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715436" cy="1143000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Cancer de la prostate: évolution de l’incidence brute, </a:t>
            </a:r>
            <a:r>
              <a:rPr lang="fr-FR" sz="2800" b="1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Registre des tumeurs d’Alger 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1995 – 2016   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Graphique 2"/>
          <p:cNvGraphicFramePr/>
          <p:nvPr/>
        </p:nvGraphicFramePr>
        <p:xfrm>
          <a:off x="642910" y="1643050"/>
          <a:ext cx="785818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85720" y="1500174"/>
          <a:ext cx="8572499" cy="4871305"/>
        </p:xfrm>
        <a:graphic>
          <a:graphicData uri="http://schemas.openxmlformats.org/drawingml/2006/table">
            <a:tbl>
              <a:tblPr/>
              <a:tblGrid>
                <a:gridCol w="2882689"/>
                <a:gridCol w="2481223"/>
                <a:gridCol w="1882959"/>
                <a:gridCol w="1325628"/>
              </a:tblGrid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65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Localisations</a:t>
                      </a: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charset="0"/>
                        </a:rPr>
                        <a:t>Nouveaux cas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65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 médian </a:t>
                      </a: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</a:tr>
              <a:tr h="577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Colorectum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        2546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73990" marR="173990" algn="ctr">
                        <a:lnSpc>
                          <a:spcPct val="10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kumimoji="0" 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16.2</a:t>
                      </a:r>
                      <a:endParaRPr kumimoji="0" lang="fr-FR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65113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</a:tr>
              <a:tr h="50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Poumon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2412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15.3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65113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</a:tr>
              <a:tr h="743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Prostate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2118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11. 1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6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Vessie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55588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1703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73990" marR="173990" algn="ctr">
                        <a:lnSpc>
                          <a:spcPct val="105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kumimoji="0" 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10.8</a:t>
                      </a:r>
                      <a:endParaRPr kumimoji="0" lang="fr-FR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65113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</a:tr>
              <a:tr h="889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Estomac</a:t>
                      </a:r>
                    </a:p>
                  </a:txBody>
                  <a:tcPr marL="8442" marR="8442" marT="844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73990" marR="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kumimoji="0" 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1143</a:t>
                      </a:r>
                    </a:p>
                  </a:txBody>
                  <a:tcPr marL="11256" marR="11256" marT="844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73990" marR="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kumimoji="0" 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7.3</a:t>
                      </a:r>
                      <a:endParaRPr kumimoji="0" lang="fr-FR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1256" marR="11256" marT="844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73990" marR="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kumimoji="0" 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fr-FR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1256" marR="11256" marT="844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0"/>
                        </a:gs>
                        <a:gs pos="50000">
                          <a:srgbClr val="D7D7CF"/>
                        </a:gs>
                        <a:gs pos="100000">
                          <a:srgbClr val="FFFFF6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16423" name="Rectangle 2"/>
          <p:cNvSpPr>
            <a:spLocks noChangeArrowheads="1"/>
          </p:cNvSpPr>
          <p:nvPr/>
        </p:nvSpPr>
        <p:spPr bwMode="auto">
          <a:xfrm>
            <a:off x="500034" y="142852"/>
            <a:ext cx="8286750" cy="108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Réseau  National  des registres du cancer- Hommes                5 principales localisations 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 2016</a:t>
            </a:r>
            <a:endParaRPr lang="fr-FR" sz="28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500034" y="214291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i="1" dirty="0"/>
              <a:t> 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Réseau  National  des registres du cancer- Hommes </a:t>
            </a:r>
            <a:r>
              <a:rPr lang="fr-FR" sz="2800" b="1" i="1" dirty="0" smtClean="0">
                <a:solidFill>
                  <a:schemeClr val="accent5">
                    <a:lumMod val="50000"/>
                  </a:schemeClr>
                </a:solidFill>
              </a:rPr>
              <a:t>Incidence des principaux cancers en </a:t>
            </a:r>
            <a:r>
              <a:rPr lang="fr-FR" sz="2800" b="1" i="1" dirty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fr-FR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854" y="1570948"/>
            <a:ext cx="7834976" cy="471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142875"/>
            <a:ext cx="8786873" cy="954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i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fr-FR" sz="2800" b="1" i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Cancer de la prostate : Incidence par tranches </a:t>
            </a:r>
            <a:r>
              <a:rPr lang="fr-FR" sz="2800" b="1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d’âge, Registre des tumeurs d’Alger 2007 – 2016 </a:t>
            </a:r>
            <a:endParaRPr lang="fr-FR" sz="2800" b="1" i="1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7572427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28625" y="928688"/>
            <a:ext cx="84296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/>
              <a:t> Cancer rare avant 50 ans</a:t>
            </a:r>
          </a:p>
          <a:p>
            <a:pPr>
              <a:buFontTx/>
              <a:buChar char="-"/>
            </a:pPr>
            <a:endParaRPr lang="fr-FR" sz="2800" b="1" dirty="0"/>
          </a:p>
          <a:p>
            <a:endParaRPr lang="fr-FR" sz="2800" b="1" dirty="0"/>
          </a:p>
          <a:p>
            <a:pPr>
              <a:buFont typeface="Arial" pitchFamily="34" charset="0"/>
              <a:buChar char="•"/>
            </a:pPr>
            <a:r>
              <a:rPr lang="fr-FR" sz="2800" b="1" dirty="0"/>
              <a:t> Augmentation rapide de l’incidence à partir de cet âge</a:t>
            </a:r>
          </a:p>
          <a:p>
            <a:endParaRPr lang="fr-FR" sz="2800" b="1" dirty="0"/>
          </a:p>
          <a:p>
            <a:r>
              <a:rPr lang="fr-FR" sz="2800" b="1" dirty="0"/>
              <a:t> </a:t>
            </a:r>
          </a:p>
          <a:p>
            <a:endParaRPr lang="fr-FR" sz="2800" b="1" dirty="0"/>
          </a:p>
          <a:p>
            <a:pPr>
              <a:buFont typeface="Arial" pitchFamily="34" charset="0"/>
              <a:buChar char="•"/>
            </a:pPr>
            <a:r>
              <a:rPr lang="fr-FR" sz="2800" b="1" dirty="0"/>
              <a:t> Pic d’incidence à partir de </a:t>
            </a:r>
            <a:r>
              <a:rPr lang="fr-FR" sz="2800" b="1" dirty="0" smtClean="0"/>
              <a:t>75 </a:t>
            </a:r>
            <a:r>
              <a:rPr lang="fr-FR" sz="2800" b="1" dirty="0"/>
              <a:t>ans</a:t>
            </a:r>
          </a:p>
          <a:p>
            <a:r>
              <a:rPr lang="fr-FR" sz="2800" b="1" dirty="0"/>
              <a:t> (</a:t>
            </a:r>
            <a:r>
              <a:rPr lang="fr-FR" sz="2800" b="1" dirty="0" smtClean="0"/>
              <a:t>incidence &gt; 300 </a:t>
            </a:r>
            <a:r>
              <a:rPr lang="fr-FR" sz="2800" b="1" dirty="0"/>
              <a:t>nouveaux cas pour 100.000)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57158" y="1928802"/>
          <a:ext cx="8501122" cy="4357718"/>
        </p:xfrm>
        <a:graphic>
          <a:graphicData uri="http://schemas.openxmlformats.org/drawingml/2006/table">
            <a:tbl>
              <a:tblPr/>
              <a:tblGrid>
                <a:gridCol w="1928826"/>
                <a:gridCol w="4714908"/>
                <a:gridCol w="1857388"/>
              </a:tblGrid>
              <a:tr h="85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Code CIM-O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Type histologique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Fréquences relatives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272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81403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Adénocarcinome SAI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77,85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272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85503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Adénocarcinome à cellule acineuses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272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80003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Tumeur maligne SAI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272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80103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Carcinome SAI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5248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81203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Carcinome à cellules transitionnelles SAI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272"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83103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Adénocarcinome à cellules claires SAI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7860">
                <a:tc>
                  <a:txBody>
                    <a:bodyPr/>
                    <a:lstStyle/>
                    <a:p>
                      <a:pPr algn="l" fontAlgn="b"/>
                      <a:endParaRPr kumimoji="0" lang="fr-F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Autres types histologiques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5750" y="0"/>
            <a:ext cx="842962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b="1" i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Cancer de la prostate : Principales formes </a:t>
            </a:r>
            <a:r>
              <a:rPr lang="fr-FR" sz="2800" b="1" i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anatomopathologiques, Registre des tumeurs d’Alger 2007 – 2016 </a:t>
            </a:r>
            <a:endParaRPr lang="fr-FR" sz="2800" b="1" i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5750" y="214313"/>
            <a:ext cx="8715375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CANCERS DANS LE MONDE /GLOBOCAN 2018</a:t>
            </a:r>
            <a:endParaRPr lang="en-US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4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18.1 millions  de nouveaux cas de cancer estimés dans le monde en 2018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9.6 millions de décès par cancer</a:t>
            </a:r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fr-FR" sz="2400" b="1" dirty="0"/>
              <a:t> </a:t>
            </a:r>
            <a:r>
              <a:rPr lang="fr-FR" sz="2400" b="1" dirty="0" smtClean="0"/>
              <a:t>    Incidence </a:t>
            </a:r>
            <a:r>
              <a:rPr lang="fr-FR" sz="2400" b="1" dirty="0"/>
              <a:t>brute </a:t>
            </a:r>
            <a:r>
              <a:rPr lang="fr-FR" sz="2400" b="1" dirty="0" smtClean="0"/>
              <a:t>mondiale : </a:t>
            </a:r>
            <a:r>
              <a:rPr lang="fr-FR" sz="2400" b="1" dirty="0"/>
              <a:t>236.9 </a:t>
            </a:r>
          </a:p>
          <a:p>
            <a:pPr>
              <a:buFont typeface="Wingdings" pitchFamily="2" charset="2"/>
              <a:buChar char="§"/>
            </a:pPr>
            <a:r>
              <a:rPr lang="fr-FR" sz="2400" b="1" dirty="0"/>
              <a:t> </a:t>
            </a:r>
            <a:r>
              <a:rPr lang="fr-FR" sz="2400" b="1" dirty="0" smtClean="0"/>
              <a:t>    Incidence </a:t>
            </a:r>
            <a:r>
              <a:rPr lang="fr-FR" sz="2400" b="1" dirty="0"/>
              <a:t>standardisée :  197.9</a:t>
            </a:r>
          </a:p>
          <a:p>
            <a:endParaRPr lang="fr-FR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  </a:t>
            </a:r>
            <a:r>
              <a:rPr lang="en-US" sz="2400" dirty="0" smtClean="0"/>
              <a:t> Cancer </a:t>
            </a:r>
            <a:r>
              <a:rPr lang="en-US" sz="2400" dirty="0"/>
              <a:t>du </a:t>
            </a:r>
            <a:r>
              <a:rPr lang="fr-FR" sz="2400" dirty="0" smtClean="0"/>
              <a:t>poumon</a:t>
            </a:r>
            <a:r>
              <a:rPr lang="en-US" sz="2400" dirty="0" smtClean="0"/>
              <a:t>  </a:t>
            </a:r>
            <a:r>
              <a:rPr lang="en-US" sz="2400" dirty="0"/>
              <a:t>(H/F) :  11.6%  de </a:t>
            </a:r>
            <a:r>
              <a:rPr lang="fr-FR" sz="2400" dirty="0" smtClean="0"/>
              <a:t>tous</a:t>
            </a:r>
            <a:r>
              <a:rPr lang="en-US" sz="2400" dirty="0" smtClean="0"/>
              <a:t> les cancers </a:t>
            </a:r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  </a:t>
            </a:r>
            <a:r>
              <a:rPr lang="en-US" sz="2400" dirty="0" smtClean="0"/>
              <a:t> Cancer </a:t>
            </a:r>
            <a:r>
              <a:rPr lang="en-US" sz="2400" dirty="0"/>
              <a:t>du </a:t>
            </a:r>
            <a:r>
              <a:rPr lang="fr-FR" sz="2400" dirty="0" smtClean="0"/>
              <a:t>sein</a:t>
            </a:r>
            <a:r>
              <a:rPr lang="en-US" sz="2400" dirty="0" smtClean="0"/>
              <a:t> </a:t>
            </a:r>
            <a:r>
              <a:rPr lang="fr-FR" sz="2400" dirty="0" smtClean="0"/>
              <a:t>féminin</a:t>
            </a:r>
            <a:r>
              <a:rPr lang="en-US" sz="2400" dirty="0" smtClean="0"/>
              <a:t> : </a:t>
            </a:r>
            <a:r>
              <a:rPr lang="en-US" sz="2400" dirty="0"/>
              <a:t>11.6% des </a:t>
            </a:r>
            <a:r>
              <a:rPr lang="en-US" sz="2400" dirty="0" smtClean="0"/>
              <a:t>cancers,</a:t>
            </a:r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   </a:t>
            </a:r>
            <a:r>
              <a:rPr lang="en-US" sz="2400" dirty="0" smtClean="0"/>
              <a:t>Cancer </a:t>
            </a:r>
            <a:r>
              <a:rPr lang="en-US" sz="2400" dirty="0"/>
              <a:t>de la </a:t>
            </a:r>
            <a:r>
              <a:rPr lang="en-US" sz="2400" dirty="0" smtClean="0"/>
              <a:t>prostate : 7.1% </a:t>
            </a:r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   </a:t>
            </a:r>
            <a:r>
              <a:rPr lang="en-US" sz="2400" dirty="0" smtClean="0"/>
              <a:t>Cancer colorectal : 6.1%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500034" y="1285860"/>
          <a:ext cx="8143932" cy="4857784"/>
        </p:xfrm>
        <a:graphic>
          <a:graphicData uri="http://schemas.openxmlformats.org/drawingml/2006/table">
            <a:tbl>
              <a:tblPr/>
              <a:tblGrid>
                <a:gridCol w="2786082"/>
                <a:gridCol w="2286016"/>
                <a:gridCol w="3071834"/>
              </a:tblGrid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REGISTRE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Incidence brute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Incidence standardisée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Danemark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Connecticut (USA)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Québec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474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Récife (Brésil)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Algérie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Hiroshima (Japon)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Koweit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Shangaï (Chine)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46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Madras (Inde)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21553" name="Rectangle 2"/>
          <p:cNvSpPr>
            <a:spLocks noChangeArrowheads="1"/>
          </p:cNvSpPr>
          <p:nvPr/>
        </p:nvSpPr>
        <p:spPr bwMode="auto">
          <a:xfrm>
            <a:off x="214313" y="0"/>
            <a:ext cx="8572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FF00"/>
                </a:solidFill>
                <a:ea typeface="Times New Roman" pitchFamily="18" charset="0"/>
                <a:cs typeface="Arial" pitchFamily="34" charset="0"/>
              </a:rPr>
              <a:t>Cancer </a:t>
            </a:r>
            <a:r>
              <a:rPr lang="fr-FR" sz="2800" b="1" dirty="0">
                <a:solidFill>
                  <a:srgbClr val="FFFF00"/>
                </a:solidFill>
                <a:ea typeface="Times New Roman" pitchFamily="18" charset="0"/>
                <a:cs typeface="Arial" pitchFamily="34" charset="0"/>
              </a:rPr>
              <a:t>de la prostate : comparaison des incidences dans le monde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42844" y="214290"/>
            <a:ext cx="878687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b="1" i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fr-FR" sz="32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Discussion </a:t>
            </a: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(1)</a:t>
            </a:r>
          </a:p>
          <a:p>
            <a:pPr>
              <a:defRPr/>
            </a:pPr>
            <a:endParaRPr lang="fr-FR" sz="2800" dirty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fr-FR" sz="2800" b="1" dirty="0">
                <a:latin typeface="Arial" charset="0"/>
              </a:rPr>
              <a:t> Le taux d’incidence du cancer de la prostate</a:t>
            </a:r>
          </a:p>
          <a:p>
            <a:pPr>
              <a:defRPr/>
            </a:pPr>
            <a:r>
              <a:rPr lang="fr-FR" sz="2800" b="1" dirty="0">
                <a:latin typeface="Arial" charset="0"/>
              </a:rPr>
              <a:t>  place l’Algérie parmi les régions du monde  dites d’incidence </a:t>
            </a:r>
            <a:r>
              <a:rPr lang="fr-FR" sz="2800" b="1" dirty="0" smtClean="0">
                <a:latin typeface="Arial" charset="0"/>
              </a:rPr>
              <a:t>moyenne </a:t>
            </a:r>
            <a:r>
              <a:rPr lang="fr-FR" sz="2800" b="1" dirty="0">
                <a:latin typeface="Arial" charset="0"/>
              </a:rPr>
              <a:t>soit :</a:t>
            </a:r>
          </a:p>
          <a:p>
            <a:pPr>
              <a:buFontTx/>
              <a:buChar char="-"/>
              <a:defRPr/>
            </a:pPr>
            <a:endParaRPr lang="fr-FR" sz="2800" b="1" dirty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fr-FR" sz="2800" b="1" dirty="0">
                <a:latin typeface="Arial" charset="0"/>
              </a:rPr>
              <a:t> En deçà  des incidences enregistrées dans les pays occidentaux où le cancer de la prostate est le deuxième cancer masculin après celui du poumon </a:t>
            </a:r>
          </a:p>
          <a:p>
            <a:pPr>
              <a:defRPr/>
            </a:pPr>
            <a:r>
              <a:rPr lang="fr-FR" sz="2800" b="1" dirty="0">
                <a:latin typeface="Arial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fr-FR" sz="2800" b="1" dirty="0">
                <a:latin typeface="Arial" charset="0"/>
              </a:rPr>
              <a:t> au delà des  régions enregistrant les incidences  les plus basses, telles que la Chine, l’Inde ou le japon.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50825" y="836613"/>
            <a:ext cx="864235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endParaRPr lang="fr-FR" b="1" dirty="0"/>
          </a:p>
          <a:p>
            <a:pPr>
              <a:buFont typeface="Wingdings" pitchFamily="2" charset="2"/>
              <a:buChar char="q"/>
            </a:pPr>
            <a:r>
              <a:rPr lang="fr-FR" b="1" dirty="0"/>
              <a:t>  </a:t>
            </a:r>
            <a:r>
              <a:rPr lang="fr-FR" sz="2800" b="1" dirty="0"/>
              <a:t>Incidence en augmentation </a:t>
            </a:r>
            <a:r>
              <a:rPr lang="fr-FR" sz="2800" b="1" dirty="0" smtClean="0"/>
              <a:t>constante: </a:t>
            </a:r>
          </a:p>
          <a:p>
            <a:r>
              <a:rPr lang="fr-FR" sz="2800" b="1" dirty="0" smtClean="0"/>
              <a:t>          </a:t>
            </a:r>
            <a:r>
              <a:rPr lang="fr-FR" sz="2800" b="1" dirty="0" smtClean="0">
                <a:solidFill>
                  <a:schemeClr val="accent3">
                    <a:lumMod val="50000"/>
                  </a:schemeClr>
                </a:solidFill>
              </a:rPr>
              <a:t>multipliée par 5 en 15 ans</a:t>
            </a:r>
            <a:endParaRPr lang="fr-FR" sz="28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fr-FR" sz="2800" b="1" dirty="0"/>
          </a:p>
          <a:p>
            <a:endParaRPr lang="fr-FR" sz="2800" b="1" dirty="0"/>
          </a:p>
          <a:p>
            <a:r>
              <a:rPr lang="fr-FR" sz="2800" b="1" dirty="0"/>
              <a:t> Augmentation due à :</a:t>
            </a:r>
          </a:p>
          <a:p>
            <a:endParaRPr lang="fr-FR" sz="2800" b="1" dirty="0"/>
          </a:p>
          <a:p>
            <a:endParaRPr lang="fr-FR" sz="2800" b="1" dirty="0"/>
          </a:p>
          <a:p>
            <a:r>
              <a:rPr lang="fr-FR" sz="2800" b="1" dirty="0"/>
              <a:t>    -  </a:t>
            </a:r>
            <a:r>
              <a:rPr lang="fr-FR" sz="2800" b="1" dirty="0" smtClean="0"/>
              <a:t>l’augmentation </a:t>
            </a:r>
            <a:r>
              <a:rPr lang="fr-FR" sz="2800" b="1" dirty="0"/>
              <a:t>rapide de l’espérance de </a:t>
            </a:r>
          </a:p>
          <a:p>
            <a:r>
              <a:rPr lang="fr-FR" sz="2800" b="1" dirty="0"/>
              <a:t>       vie et de la durée de vie</a:t>
            </a:r>
          </a:p>
          <a:p>
            <a:endParaRPr lang="fr-FR" sz="2800" b="1" dirty="0"/>
          </a:p>
          <a:p>
            <a:endParaRPr lang="fr-FR" sz="2800" b="1" dirty="0"/>
          </a:p>
          <a:p>
            <a:r>
              <a:rPr lang="fr-FR" sz="2800" b="1" dirty="0"/>
              <a:t>   - </a:t>
            </a:r>
            <a:r>
              <a:rPr lang="fr-FR" sz="2800" b="1" dirty="0" smtClean="0"/>
              <a:t>l’amélioration </a:t>
            </a:r>
            <a:r>
              <a:rPr lang="fr-FR" sz="2800" b="1" dirty="0"/>
              <a:t>du recours aux  soins </a:t>
            </a:r>
            <a:endParaRPr lang="fr-FR" sz="28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85750" y="142875"/>
            <a:ext cx="750093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Discussion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642918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Calibri" pitchFamily="34" charset="0"/>
              </a:rPr>
              <a:t>Principaux facteurs de risque</a:t>
            </a:r>
            <a:endParaRPr lang="fr-FR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92935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sz="2800" dirty="0" smtClean="0"/>
              <a:t> L’âge: augmentation du risque avec l’âge</a:t>
            </a:r>
          </a:p>
          <a:p>
            <a:pPr>
              <a:buNone/>
            </a:pPr>
            <a:endParaRPr lang="fr-FR" sz="1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L’origine ethnique: Afrique subsaharienne et les Antilles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Antécédents familiaux de cancer de la prostate chez 3 apparentés du 1</a:t>
            </a:r>
            <a:r>
              <a:rPr lang="fr-FR" sz="2800" baseline="30000" dirty="0" smtClean="0"/>
              <a:t>er  </a:t>
            </a:r>
            <a:r>
              <a:rPr lang="fr-FR" sz="2800" dirty="0" smtClean="0"/>
              <a:t> ou 2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degré ou chez 2 apparentés du 1</a:t>
            </a:r>
            <a:r>
              <a:rPr lang="fr-FR" sz="2800" baseline="30000" dirty="0" smtClean="0"/>
              <a:t>er </a:t>
            </a:r>
            <a:r>
              <a:rPr lang="fr-FR" sz="2800" dirty="0" smtClean="0"/>
              <a:t>ou 2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degré de moins de 55 ans</a:t>
            </a:r>
          </a:p>
          <a:p>
            <a:pPr>
              <a:buNone/>
            </a:pPr>
            <a:r>
              <a:rPr lang="fr-FR" sz="2800" dirty="0" smtClean="0"/>
              <a:t> </a:t>
            </a:r>
            <a:endParaRPr lang="fr-FR" sz="1400" dirty="0" smtClean="0"/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Antécédents familiaux de cancer du sein ou de l’ovaire</a:t>
            </a:r>
          </a:p>
          <a:p>
            <a:pPr>
              <a:buNone/>
            </a:pPr>
            <a:endParaRPr lang="fr-FR" sz="1600" dirty="0" smtClean="0"/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Présence d’une mutation du gène BRCA1 ou BRCA 2 majore le risque de cancer de la prostate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858280" cy="614366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sz="2800" dirty="0" smtClean="0"/>
              <a:t> </a:t>
            </a:r>
            <a:r>
              <a:rPr lang="fr-FR" sz="2800" b="1" dirty="0" smtClean="0"/>
              <a:t>Facteurs environnementaux et professionnels</a:t>
            </a:r>
            <a:r>
              <a:rPr lang="fr-FR" sz="2800" dirty="0" smtClean="0"/>
              <a:t>: exposition aux pesticides : augmentation du risque de 12 à 28% selon les populations (agriculteurs, ouvriers d’usines de production et populations rurales), (ex: </a:t>
            </a:r>
            <a:r>
              <a:rPr lang="fr-FR" sz="2800" dirty="0" err="1" smtClean="0"/>
              <a:t>chlordécone</a:t>
            </a:r>
            <a:r>
              <a:rPr lang="fr-FR" sz="2800" dirty="0" smtClean="0"/>
              <a:t> classé cancérogène possible par le CIRC) </a:t>
            </a:r>
          </a:p>
          <a:p>
            <a:pPr>
              <a:buNone/>
            </a:pPr>
            <a:endParaRPr lang="fr-FR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sz="2800" b="1" dirty="0" smtClean="0"/>
              <a:t> Alimentation</a:t>
            </a:r>
            <a:r>
              <a:rPr lang="fr-FR" sz="2800" dirty="0" smtClean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latin typeface="Arial" charset="0"/>
              </a:rPr>
              <a:t>relation entre la survenue d’un cancer de la prostate et une consommation élevée de protéines et de graisses animales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latin typeface="Arial" charset="0"/>
              </a:rPr>
              <a:t>effet protecteur de la vitamine A, des rétinoïdes et du </a:t>
            </a:r>
            <a:r>
              <a:rPr lang="fr-FR" dirty="0" err="1" smtClean="0">
                <a:latin typeface="Arial" charset="0"/>
              </a:rPr>
              <a:t>lycopène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23850" y="260350"/>
            <a:ext cx="856932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Facteurs de risque (suite</a:t>
            </a:r>
            <a:r>
              <a:rPr lang="fr-FR" sz="32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defRPr/>
            </a:pPr>
            <a:endParaRPr lang="fr-FR" sz="3200" u="sng" dirty="0">
              <a:latin typeface="Arial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fr-FR" sz="2800" b="1" dirty="0" smtClean="0">
                <a:latin typeface="Arial" charset="0"/>
              </a:rPr>
              <a:t> Vasectomie</a:t>
            </a:r>
            <a:r>
              <a:rPr lang="fr-FR" sz="2800" b="1" dirty="0">
                <a:latin typeface="Arial" charset="0"/>
              </a:rPr>
              <a:t> </a:t>
            </a:r>
            <a:r>
              <a:rPr lang="fr-FR" sz="2800" dirty="0">
                <a:latin typeface="Arial" charset="0"/>
              </a:rPr>
              <a:t>: des études cas-témoins ont montré que le risque de cancer de la prostate est 1,7 fois plus élevé chez les sujets ayant eu une vasectomie.</a:t>
            </a:r>
          </a:p>
          <a:p>
            <a:pPr>
              <a:defRPr/>
            </a:pPr>
            <a:endParaRPr lang="fr-FR" sz="2800" dirty="0">
              <a:latin typeface="Arial" charset="0"/>
            </a:endParaRPr>
          </a:p>
          <a:p>
            <a:pPr>
              <a:defRPr/>
            </a:pPr>
            <a:endParaRPr lang="fr-FR" sz="2800" dirty="0">
              <a:latin typeface="Arial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fr-FR" sz="2800" b="1" dirty="0" smtClean="0">
                <a:latin typeface="Arial" charset="0"/>
              </a:rPr>
              <a:t> Hormones</a:t>
            </a:r>
            <a:r>
              <a:rPr lang="fr-FR" sz="2800" dirty="0">
                <a:latin typeface="Arial" charset="0"/>
              </a:rPr>
              <a:t>  : </a:t>
            </a:r>
            <a:r>
              <a:rPr lang="fr-FR" sz="2800" dirty="0" smtClean="0">
                <a:latin typeface="Arial" charset="0"/>
              </a:rPr>
              <a:t>des </a:t>
            </a:r>
            <a:r>
              <a:rPr lang="fr-FR" sz="2800" dirty="0">
                <a:latin typeface="Arial" charset="0"/>
              </a:rPr>
              <a:t>niveaux de testostérone </a:t>
            </a:r>
            <a:r>
              <a:rPr lang="fr-FR" sz="2800" dirty="0" smtClean="0">
                <a:latin typeface="Arial" charset="0"/>
              </a:rPr>
              <a:t>circulants élevés favoriseraient l’apparition d’un cancer de la prostate</a:t>
            </a:r>
            <a:endParaRPr lang="fr-FR" sz="2800" dirty="0" smtClean="0">
              <a:latin typeface="Arial" charset="0"/>
            </a:endParaRPr>
          </a:p>
          <a:p>
            <a:pPr>
              <a:defRPr/>
            </a:pPr>
            <a:endParaRPr lang="fr-FR" sz="2800" dirty="0" smtClean="0">
              <a:latin typeface="Arial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800" dirty="0" smtClean="0"/>
              <a:t> </a:t>
            </a:r>
            <a:r>
              <a:rPr lang="en-US" sz="2800" b="1" dirty="0" smtClean="0"/>
              <a:t>Le </a:t>
            </a:r>
            <a:r>
              <a:rPr lang="fr-FR" sz="2800" b="1" dirty="0" smtClean="0"/>
              <a:t>surpoids</a:t>
            </a:r>
            <a:r>
              <a:rPr lang="en-US" sz="2800" b="1" dirty="0" smtClean="0"/>
              <a:t> et </a:t>
            </a:r>
            <a:r>
              <a:rPr lang="fr-FR" sz="2800" b="1" dirty="0" smtClean="0"/>
              <a:t>l’obésité</a:t>
            </a:r>
            <a:r>
              <a:rPr lang="en-US" sz="2800" b="1" dirty="0" smtClean="0"/>
              <a:t>  </a:t>
            </a:r>
            <a:r>
              <a:rPr lang="fr-FR" sz="2800" dirty="0" smtClean="0"/>
              <a:t>identifiés</a:t>
            </a:r>
            <a:r>
              <a:rPr lang="en-US" sz="2800" dirty="0" smtClean="0"/>
              <a:t> </a:t>
            </a:r>
            <a:r>
              <a:rPr lang="fr-FR" sz="2800" dirty="0" smtClean="0"/>
              <a:t>comme</a:t>
            </a:r>
            <a:r>
              <a:rPr lang="en-US" sz="2800" dirty="0" smtClean="0"/>
              <a:t> </a:t>
            </a:r>
            <a:r>
              <a:rPr lang="fr-FR" sz="2800" dirty="0" smtClean="0"/>
              <a:t>facteurs</a:t>
            </a:r>
            <a:r>
              <a:rPr lang="en-US" sz="2800" dirty="0" smtClean="0"/>
              <a:t> de </a:t>
            </a:r>
            <a:r>
              <a:rPr lang="fr-FR" sz="2800" dirty="0" smtClean="0"/>
              <a:t>risque</a:t>
            </a:r>
            <a:r>
              <a:rPr lang="en-US" sz="2800" dirty="0" smtClean="0"/>
              <a:t> de </a:t>
            </a:r>
            <a:r>
              <a:rPr lang="fr-FR" sz="2800" dirty="0" smtClean="0"/>
              <a:t>ce</a:t>
            </a:r>
            <a:r>
              <a:rPr lang="en-US" sz="2800" dirty="0" smtClean="0"/>
              <a:t> cancer</a:t>
            </a:r>
            <a:endParaRPr lang="fr-FR" sz="2800" dirty="0">
              <a:latin typeface="Arial" charset="0"/>
            </a:endParaRPr>
          </a:p>
          <a:p>
            <a:pPr>
              <a:defRPr/>
            </a:pPr>
            <a:endParaRPr lang="fr-FR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13" y="1"/>
            <a:ext cx="8929687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Conclusion</a:t>
            </a:r>
          </a:p>
          <a:p>
            <a:pPr>
              <a:defRPr/>
            </a:pPr>
            <a:endParaRPr lang="fr-FR" sz="1600" b="1" i="1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fr-FR" sz="2800" dirty="0" smtClean="0">
                <a:latin typeface="Arial" charset="0"/>
              </a:rPr>
              <a:t>- Avec près de 2100 nouveaux cas enregistrés en Algérie en 2016, le cancer de la prostate est le 3ème  cancer masculin.</a:t>
            </a:r>
          </a:p>
          <a:p>
            <a:pPr>
              <a:defRPr/>
            </a:pPr>
            <a:endParaRPr lang="fr-FR" sz="1600" b="1" i="1" dirty="0">
              <a:solidFill>
                <a:schemeClr val="folHlink"/>
              </a:solidFill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fr-FR" sz="2800" b="1" dirty="0" smtClean="0">
                <a:latin typeface="Arial" charset="0"/>
              </a:rPr>
              <a:t> </a:t>
            </a:r>
            <a:r>
              <a:rPr lang="fr-FR" sz="2800" dirty="0" smtClean="0">
                <a:latin typeface="Arial" charset="0"/>
              </a:rPr>
              <a:t>Il est </a:t>
            </a:r>
            <a:r>
              <a:rPr lang="fr-FR" sz="2800" dirty="0">
                <a:latin typeface="Arial" charset="0"/>
              </a:rPr>
              <a:t>en constante progression et son incidence devrait augmenter notablement dans la décennie à venir , en raison :</a:t>
            </a:r>
          </a:p>
          <a:p>
            <a:pPr>
              <a:defRPr/>
            </a:pPr>
            <a:endParaRPr lang="fr-FR" sz="1600" dirty="0"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fr-FR" sz="2800" dirty="0" smtClean="0">
                <a:latin typeface="Arial" charset="0"/>
              </a:rPr>
              <a:t>   de </a:t>
            </a:r>
            <a:r>
              <a:rPr lang="fr-FR" sz="2800" dirty="0">
                <a:latin typeface="Arial" charset="0"/>
              </a:rPr>
              <a:t>l’allongement de l’espérance de vie </a:t>
            </a:r>
            <a:r>
              <a:rPr lang="fr-FR" sz="2800" dirty="0" smtClean="0">
                <a:latin typeface="Arial" charset="0"/>
              </a:rPr>
              <a:t>(76,9 </a:t>
            </a:r>
            <a:r>
              <a:rPr lang="fr-FR" sz="2800" dirty="0">
                <a:latin typeface="Arial" charset="0"/>
              </a:rPr>
              <a:t>ans chez </a:t>
            </a:r>
            <a:r>
              <a:rPr lang="fr-FR" sz="2800" dirty="0" smtClean="0">
                <a:latin typeface="Arial" charset="0"/>
              </a:rPr>
              <a:t>l’homme en 2016)</a:t>
            </a:r>
            <a:endParaRPr lang="fr-FR" sz="2800" dirty="0">
              <a:latin typeface="Arial" charset="0"/>
            </a:endParaRPr>
          </a:p>
          <a:p>
            <a:pPr>
              <a:defRPr/>
            </a:pPr>
            <a:endParaRPr lang="fr-FR" sz="1600" dirty="0"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fr-FR" sz="2800" dirty="0" smtClean="0">
                <a:latin typeface="Arial" charset="0"/>
              </a:rPr>
              <a:t>   d’un </a:t>
            </a:r>
            <a:r>
              <a:rPr lang="fr-FR" sz="2800" dirty="0">
                <a:latin typeface="Arial" charset="0"/>
              </a:rPr>
              <a:t>meilleur accès aux soins  et d’un recours au soins plus </a:t>
            </a:r>
            <a:r>
              <a:rPr lang="fr-FR" sz="2800" dirty="0" smtClean="0">
                <a:latin typeface="Arial" charset="0"/>
              </a:rPr>
              <a:t>rapide</a:t>
            </a:r>
            <a:endParaRPr lang="fr-FR" sz="2800" dirty="0">
              <a:latin typeface="Arial" charset="0"/>
            </a:endParaRPr>
          </a:p>
          <a:p>
            <a:pPr>
              <a:defRPr/>
            </a:pPr>
            <a:endParaRPr lang="fr-FR" sz="1600" dirty="0"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fr-FR" sz="2800" dirty="0" smtClean="0">
                <a:latin typeface="Arial" charset="0"/>
              </a:rPr>
              <a:t>  de l’amélioration des conditions </a:t>
            </a:r>
            <a:r>
              <a:rPr lang="fr-FR" sz="2800" dirty="0">
                <a:latin typeface="Arial" charset="0"/>
              </a:rPr>
              <a:t>de diagnostic et de </a:t>
            </a:r>
            <a:r>
              <a:rPr lang="fr-FR" sz="2800" dirty="0" smtClean="0">
                <a:latin typeface="Arial" charset="0"/>
              </a:rPr>
              <a:t>traitement.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  <a:solidFill>
            <a:schemeClr val="accent3"/>
          </a:solidFill>
        </p:spPr>
        <p:txBody>
          <a:bodyPr/>
          <a:lstStyle/>
          <a:p>
            <a:r>
              <a:rPr lang="fr-FR" dirty="0" smtClean="0"/>
              <a:t>Merci pour votre attention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ttp://www.iarc.fr/images/globocan1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42875"/>
            <a:ext cx="8702675" cy="657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@IAR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375"/>
            <a:ext cx="91440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57158" y="1285860"/>
          <a:ext cx="8429683" cy="5261870"/>
        </p:xfrm>
        <a:graphic>
          <a:graphicData uri="http://schemas.openxmlformats.org/drawingml/2006/table">
            <a:tbl>
              <a:tblPr/>
              <a:tblGrid>
                <a:gridCol w="2786082"/>
                <a:gridCol w="2857520"/>
                <a:gridCol w="2786081"/>
              </a:tblGrid>
              <a:tr h="882876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CANCER </a:t>
                      </a:r>
                      <a:r>
                        <a:rPr lang="fr-FR" sz="2000" dirty="0"/>
                        <a:t>SITE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NO. OF NEW CASES (% OF ALL SITES)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NO. OF DEATHS 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(% </a:t>
                      </a:r>
                      <a:r>
                        <a:rPr lang="en-US" sz="2000" dirty="0"/>
                        <a:t>OF ALL SITES)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353151">
                <a:tc>
                  <a:txBody>
                    <a:bodyPr/>
                    <a:lstStyle/>
                    <a:p>
                      <a:r>
                        <a:rPr lang="fr-FR" sz="2000" dirty="0"/>
                        <a:t>Lung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2,093,876 (11.6)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1,761,007 (18.4)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353151">
                <a:tc>
                  <a:txBody>
                    <a:bodyPr/>
                    <a:lstStyle/>
                    <a:p>
                      <a:r>
                        <a:rPr lang="fr-FR" sz="2000" dirty="0" err="1"/>
                        <a:t>Breast</a:t>
                      </a:r>
                      <a:endParaRPr lang="fr-FR" sz="2000" dirty="0"/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2,088,849 (11.6)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626,679 (6.6)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353151">
                <a:tc>
                  <a:txBody>
                    <a:bodyPr/>
                    <a:lstStyle/>
                    <a:p>
                      <a:r>
                        <a:rPr lang="fr-FR" sz="2000" dirty="0"/>
                        <a:t>Prostate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1,276,106 (7.1)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358,989 (3.8)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53151">
                <a:tc>
                  <a:txBody>
                    <a:bodyPr/>
                    <a:lstStyle/>
                    <a:p>
                      <a:r>
                        <a:rPr lang="fr-FR" sz="2000" dirty="0"/>
                        <a:t>Colon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1,096,601 (6.1)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551,269 (5.8)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618014">
                <a:tc>
                  <a:txBody>
                    <a:bodyPr/>
                    <a:lstStyle/>
                    <a:p>
                      <a:r>
                        <a:rPr lang="fr-FR" sz="2000" dirty="0" err="1"/>
                        <a:t>Nonmelanoma</a:t>
                      </a:r>
                      <a:r>
                        <a:rPr lang="fr-FR" sz="2000" dirty="0"/>
                        <a:t> of skin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1,042,056 (5.8)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65,155 (0.7)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353151">
                <a:tc>
                  <a:txBody>
                    <a:bodyPr/>
                    <a:lstStyle/>
                    <a:p>
                      <a:r>
                        <a:rPr lang="fr-FR" sz="2000" dirty="0" err="1"/>
                        <a:t>Stomach</a:t>
                      </a:r>
                      <a:endParaRPr lang="fr-FR" sz="2000" dirty="0"/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1,033,701 (5.7)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782,685 (8.2)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353151">
                <a:tc>
                  <a:txBody>
                    <a:bodyPr/>
                    <a:lstStyle/>
                    <a:p>
                      <a:r>
                        <a:rPr lang="fr-FR" sz="2000" dirty="0" err="1"/>
                        <a:t>Liver</a:t>
                      </a:r>
                      <a:endParaRPr lang="fr-FR" sz="2000" dirty="0"/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841,080 (4.7)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781,631 (8.2)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353151">
                <a:tc>
                  <a:txBody>
                    <a:bodyPr/>
                    <a:lstStyle/>
                    <a:p>
                      <a:r>
                        <a:rPr lang="fr-FR" sz="2000" dirty="0"/>
                        <a:t>Rectum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704,376 (3.9)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310,394 (3.2)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353151">
                <a:tc>
                  <a:txBody>
                    <a:bodyPr/>
                    <a:lstStyle/>
                    <a:p>
                      <a:r>
                        <a:rPr lang="fr-FR" sz="2000" dirty="0" err="1"/>
                        <a:t>Esophagus</a:t>
                      </a:r>
                      <a:endParaRPr lang="fr-FR" sz="2000" dirty="0"/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572,034 (3.2)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508,585 (5.3)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353151">
                <a:tc>
                  <a:txBody>
                    <a:bodyPr/>
                    <a:lstStyle/>
                    <a:p>
                      <a:r>
                        <a:rPr lang="fr-FR" sz="2000" dirty="0" err="1"/>
                        <a:t>Cervix</a:t>
                      </a:r>
                      <a:r>
                        <a:rPr lang="fr-FR" sz="2000" dirty="0"/>
                        <a:t> </a:t>
                      </a:r>
                      <a:r>
                        <a:rPr lang="fr-FR" sz="2000" dirty="0" err="1"/>
                        <a:t>uteri</a:t>
                      </a:r>
                      <a:endParaRPr lang="fr-FR" sz="2000" dirty="0"/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569,847 (3.2)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311,365 (3.3)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353151">
                <a:tc>
                  <a:txBody>
                    <a:bodyPr/>
                    <a:lstStyle/>
                    <a:p>
                      <a:r>
                        <a:rPr lang="fr-FR" sz="2000" dirty="0" err="1"/>
                        <a:t>Thyroid</a:t>
                      </a:r>
                      <a:endParaRPr lang="fr-FR" sz="2000" dirty="0"/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567,233 (3.1)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41,071 (0.4)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6183" name="Rectangle 2"/>
          <p:cNvSpPr>
            <a:spLocks noChangeArrowheads="1"/>
          </p:cNvSpPr>
          <p:nvPr/>
        </p:nvSpPr>
        <p:spPr bwMode="auto">
          <a:xfrm>
            <a:off x="142844" y="214313"/>
            <a:ext cx="871543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Cancers par </a:t>
            </a:r>
            <a:r>
              <a:rPr lang="fr-FR" sz="2800" b="1" dirty="0" smtClean="0">
                <a:solidFill>
                  <a:srgbClr val="FF0000"/>
                </a:solidFill>
              </a:rPr>
              <a:t>localisation</a:t>
            </a:r>
            <a:r>
              <a:rPr lang="en-US" sz="2800" b="1" dirty="0" smtClean="0">
                <a:solidFill>
                  <a:srgbClr val="FF0000"/>
                </a:solidFill>
              </a:rPr>
              <a:t>: nouveaux </a:t>
            </a:r>
            <a:r>
              <a:rPr lang="fr-FR" sz="2800" b="1" dirty="0" smtClean="0">
                <a:solidFill>
                  <a:srgbClr val="FF0000"/>
                </a:solidFill>
              </a:rPr>
              <a:t>cas</a:t>
            </a:r>
            <a:r>
              <a:rPr lang="en-US" sz="2800" b="1" dirty="0" smtClean="0">
                <a:solidFill>
                  <a:srgbClr val="FF0000"/>
                </a:solidFill>
              </a:rPr>
              <a:t> et décès  </a:t>
            </a:r>
            <a:r>
              <a:rPr lang="en-US" sz="2400" b="1" dirty="0">
                <a:solidFill>
                  <a:srgbClr val="FF0000"/>
                </a:solidFill>
              </a:rPr>
              <a:t>GLOBOCAN 2018 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85750" y="285750"/>
            <a:ext cx="8643938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fr-FR" sz="2800" dirty="0" smtClean="0"/>
              <a:t>Selon</a:t>
            </a:r>
            <a:r>
              <a:rPr lang="en-US" sz="2800" dirty="0" smtClean="0"/>
              <a:t> le </a:t>
            </a:r>
            <a:r>
              <a:rPr lang="en-US" sz="2800" dirty="0"/>
              <a:t>CIRC </a:t>
            </a:r>
            <a:r>
              <a:rPr lang="fr-FR" sz="2800" dirty="0" smtClean="0"/>
              <a:t>un</a:t>
            </a:r>
            <a:r>
              <a:rPr lang="en-US" sz="2800" dirty="0" smtClean="0"/>
              <a:t> </a:t>
            </a:r>
            <a:r>
              <a:rPr lang="fr-FR" sz="2800" dirty="0" smtClean="0"/>
              <a:t>homme</a:t>
            </a:r>
            <a:r>
              <a:rPr lang="en-US" sz="2800" dirty="0" smtClean="0"/>
              <a:t> </a:t>
            </a:r>
            <a:r>
              <a:rPr lang="fr-FR" sz="2800" dirty="0" smtClean="0"/>
              <a:t>sur</a:t>
            </a:r>
            <a:r>
              <a:rPr lang="en-US" sz="2800" dirty="0" smtClean="0"/>
              <a:t> </a:t>
            </a:r>
            <a:r>
              <a:rPr lang="en-US" sz="2800" dirty="0"/>
              <a:t>5 et </a:t>
            </a:r>
            <a:r>
              <a:rPr lang="fr-FR" sz="2800" dirty="0" smtClean="0"/>
              <a:t>une</a:t>
            </a:r>
            <a:r>
              <a:rPr lang="en-US" sz="2800" dirty="0" smtClean="0"/>
              <a:t> </a:t>
            </a:r>
            <a:r>
              <a:rPr lang="en-US" sz="2800" dirty="0"/>
              <a:t>femme </a:t>
            </a:r>
            <a:r>
              <a:rPr lang="fr-FR" sz="2800" dirty="0" smtClean="0"/>
              <a:t>sur</a:t>
            </a:r>
            <a:r>
              <a:rPr lang="en-US" sz="2800" dirty="0" smtClean="0"/>
              <a:t> </a:t>
            </a:r>
            <a:r>
              <a:rPr lang="en-US" sz="2800" dirty="0"/>
              <a:t>6 </a:t>
            </a:r>
            <a:r>
              <a:rPr lang="fr-FR" sz="2800" dirty="0" smtClean="0"/>
              <a:t>développeront</a:t>
            </a:r>
            <a:r>
              <a:rPr lang="en-US" sz="2800" dirty="0" smtClean="0"/>
              <a:t> </a:t>
            </a:r>
            <a:r>
              <a:rPr lang="en-US" sz="2800" dirty="0"/>
              <a:t>un cancer </a:t>
            </a:r>
            <a:r>
              <a:rPr lang="fr-FR" sz="2800" dirty="0" smtClean="0"/>
              <a:t>durant</a:t>
            </a:r>
            <a:r>
              <a:rPr lang="en-US" sz="2800" dirty="0" smtClean="0"/>
              <a:t> </a:t>
            </a:r>
            <a:r>
              <a:rPr lang="fr-FR" sz="2800" dirty="0" smtClean="0"/>
              <a:t>leur</a:t>
            </a:r>
            <a:r>
              <a:rPr lang="en-US" sz="2800" dirty="0" smtClean="0"/>
              <a:t> </a:t>
            </a:r>
            <a:r>
              <a:rPr lang="en-US" sz="2800" dirty="0"/>
              <a:t>vie et </a:t>
            </a:r>
            <a:r>
              <a:rPr lang="fr-FR" sz="2800" dirty="0" smtClean="0"/>
              <a:t>un</a:t>
            </a:r>
            <a:r>
              <a:rPr lang="en-US" sz="2800" dirty="0" smtClean="0"/>
              <a:t> </a:t>
            </a:r>
            <a:r>
              <a:rPr lang="fr-FR" sz="2800" dirty="0" smtClean="0"/>
              <a:t>homme</a:t>
            </a:r>
            <a:r>
              <a:rPr lang="en-US" sz="2800" dirty="0" smtClean="0"/>
              <a:t> </a:t>
            </a:r>
            <a:r>
              <a:rPr lang="fr-FR" sz="2800" dirty="0" smtClean="0"/>
              <a:t>sur</a:t>
            </a:r>
            <a:r>
              <a:rPr lang="en-US" sz="2800" dirty="0" smtClean="0"/>
              <a:t> </a:t>
            </a:r>
            <a:r>
              <a:rPr lang="en-US" sz="2800" dirty="0"/>
              <a:t>8 et 1 femme </a:t>
            </a:r>
            <a:r>
              <a:rPr lang="fr-FR" sz="2800" dirty="0" smtClean="0"/>
              <a:t>sur</a:t>
            </a:r>
            <a:r>
              <a:rPr lang="en-US" sz="2800" dirty="0" smtClean="0"/>
              <a:t> </a:t>
            </a:r>
            <a:r>
              <a:rPr lang="en-US" sz="2800" dirty="0"/>
              <a:t>11 en </a:t>
            </a:r>
            <a:r>
              <a:rPr lang="fr-FR" sz="2800" dirty="0" smtClean="0"/>
              <a:t>mourront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Les </a:t>
            </a:r>
            <a:r>
              <a:rPr lang="fr-FR" sz="2800" dirty="0" smtClean="0"/>
              <a:t>facteurs</a:t>
            </a:r>
            <a:r>
              <a:rPr lang="en-US" sz="2800" dirty="0" smtClean="0"/>
              <a:t> </a:t>
            </a:r>
            <a:r>
              <a:rPr lang="fr-FR" sz="2800" dirty="0" smtClean="0"/>
              <a:t>influençant</a:t>
            </a:r>
            <a:r>
              <a:rPr lang="en-US" sz="2800" dirty="0" smtClean="0"/>
              <a:t> </a:t>
            </a:r>
            <a:r>
              <a:rPr lang="fr-FR" sz="2800" dirty="0" smtClean="0"/>
              <a:t>l’augmentation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fr-FR" sz="2800" dirty="0" smtClean="0"/>
              <a:t>l’incidence</a:t>
            </a:r>
            <a:r>
              <a:rPr lang="en-US" sz="2800" dirty="0" smtClean="0"/>
              <a:t> </a:t>
            </a:r>
            <a:r>
              <a:rPr lang="en-US" sz="2800" dirty="0"/>
              <a:t>des cancers dans le monde </a:t>
            </a:r>
            <a:r>
              <a:rPr lang="fr-FR" sz="2800" dirty="0" smtClean="0"/>
              <a:t>sont</a:t>
            </a:r>
            <a:r>
              <a:rPr lang="en-US" sz="2800" dirty="0" smtClean="0"/>
              <a:t> 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fr-FR" sz="2800" dirty="0" smtClean="0"/>
              <a:t>l’augmentation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fr-FR" sz="2800" dirty="0" smtClean="0"/>
              <a:t>l’espérance</a:t>
            </a:r>
            <a:r>
              <a:rPr lang="en-US" sz="2800" dirty="0" smtClean="0"/>
              <a:t> </a:t>
            </a:r>
            <a:r>
              <a:rPr lang="en-US" sz="2800" dirty="0"/>
              <a:t>de vie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l’augmentation</a:t>
            </a:r>
            <a:r>
              <a:rPr lang="en-US" sz="2800" dirty="0" smtClean="0"/>
              <a:t> </a:t>
            </a:r>
            <a:r>
              <a:rPr lang="en-US" sz="2800" dirty="0"/>
              <a:t>de la </a:t>
            </a:r>
            <a:r>
              <a:rPr lang="fr-FR" sz="2800" dirty="0" smtClean="0"/>
              <a:t>durée</a:t>
            </a:r>
            <a:r>
              <a:rPr lang="en-US" sz="2800" dirty="0" smtClean="0"/>
              <a:t> </a:t>
            </a:r>
            <a:r>
              <a:rPr lang="fr-FR" sz="2800" dirty="0" smtClean="0"/>
              <a:t>d’exposition</a:t>
            </a:r>
            <a:r>
              <a:rPr lang="en-US" sz="2800" dirty="0" smtClean="0"/>
              <a:t> </a:t>
            </a:r>
            <a:r>
              <a:rPr lang="en-US" sz="2800" dirty="0"/>
              <a:t>aux </a:t>
            </a:r>
            <a:r>
              <a:rPr lang="fr-FR" sz="2800" dirty="0" smtClean="0"/>
              <a:t>facteurs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fr-FR" sz="2800" dirty="0" smtClean="0"/>
              <a:t>risque</a:t>
            </a:r>
            <a:r>
              <a:rPr lang="en-US" sz="2800" dirty="0" smtClean="0"/>
              <a:t> </a:t>
            </a:r>
            <a:r>
              <a:rPr lang="fr-FR" sz="2800" dirty="0" smtClean="0"/>
              <a:t>liés</a:t>
            </a:r>
            <a:r>
              <a:rPr lang="en-US" sz="2800" dirty="0" smtClean="0"/>
              <a:t> </a:t>
            </a:r>
            <a:r>
              <a:rPr lang="en-US" sz="2800" dirty="0"/>
              <a:t>au </a:t>
            </a:r>
            <a:r>
              <a:rPr lang="fr-FR" sz="2800" dirty="0" smtClean="0"/>
              <a:t>développement</a:t>
            </a:r>
            <a:r>
              <a:rPr lang="en-US" sz="2800" dirty="0" smtClean="0"/>
              <a:t> </a:t>
            </a:r>
            <a:r>
              <a:rPr lang="fr-FR" sz="2800" dirty="0" smtClean="0"/>
              <a:t>socio-économique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endParaRPr lang="fr-FR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214313" y="142875"/>
            <a:ext cx="8643937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dirty="0"/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Cancer </a:t>
            </a:r>
            <a:r>
              <a:rPr lang="en-US" sz="2800" b="1" dirty="0">
                <a:solidFill>
                  <a:srgbClr val="FF0000"/>
                </a:solidFill>
              </a:rPr>
              <a:t>de la prostate dans le </a:t>
            </a:r>
            <a:r>
              <a:rPr lang="en-US" sz="2800" b="1" dirty="0" smtClean="0">
                <a:solidFill>
                  <a:srgbClr val="FF0000"/>
                </a:solidFill>
              </a:rPr>
              <a:t>monde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GLOBOCAN 2018 (1)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1.3 </a:t>
            </a:r>
            <a:r>
              <a:rPr lang="en-US" sz="2800" dirty="0"/>
              <a:t>million  de nouveaux cas de cancers de la prostate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359,000  décès </a:t>
            </a:r>
            <a:r>
              <a:rPr lang="fr-FR" sz="2800" dirty="0" smtClean="0"/>
              <a:t>dus</a:t>
            </a:r>
            <a:r>
              <a:rPr lang="en-US" sz="2800" dirty="0" smtClean="0"/>
              <a:t> </a:t>
            </a:r>
            <a:r>
              <a:rPr lang="en-US" sz="2800" dirty="0"/>
              <a:t>à </a:t>
            </a:r>
            <a:r>
              <a:rPr lang="fr-FR" sz="2800" dirty="0" smtClean="0"/>
              <a:t>ce</a:t>
            </a:r>
            <a:r>
              <a:rPr lang="en-US" sz="2800" dirty="0" smtClean="0"/>
              <a:t> </a:t>
            </a:r>
            <a:r>
              <a:rPr lang="en-US" sz="2800" dirty="0"/>
              <a:t>cancer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2ème cancer </a:t>
            </a:r>
            <a:r>
              <a:rPr lang="en-US" sz="2800" dirty="0"/>
              <a:t>le plus </a:t>
            </a:r>
            <a:r>
              <a:rPr lang="fr-FR" sz="2800" dirty="0" smtClean="0"/>
              <a:t>fréquent</a:t>
            </a:r>
            <a:r>
              <a:rPr lang="en-US" sz="2800" dirty="0" smtClean="0"/>
              <a:t> </a:t>
            </a:r>
            <a:r>
              <a:rPr lang="en-US" sz="2800" dirty="0"/>
              <a:t>et </a:t>
            </a:r>
            <a:r>
              <a:rPr lang="en-US" sz="2800" dirty="0" smtClean="0"/>
              <a:t>6ème  </a:t>
            </a:r>
            <a:r>
              <a:rPr lang="en-US" sz="2800" dirty="0"/>
              <a:t>cause de décès par cancer chez </a:t>
            </a:r>
            <a:r>
              <a:rPr lang="fr-FR" sz="2800" dirty="0" smtClean="0"/>
              <a:t>l’homme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1er cancer </a:t>
            </a:r>
            <a:r>
              <a:rPr lang="fr-FR" sz="2800" dirty="0" smtClean="0"/>
              <a:t>masculin</a:t>
            </a:r>
            <a:r>
              <a:rPr lang="en-US" sz="2800" dirty="0" smtClean="0"/>
              <a:t> </a:t>
            </a:r>
            <a:r>
              <a:rPr lang="en-US" sz="2800" dirty="0"/>
              <a:t>dans 105 </a:t>
            </a:r>
            <a:r>
              <a:rPr lang="fr-FR" sz="2800" dirty="0" smtClean="0"/>
              <a:t>sur</a:t>
            </a:r>
            <a:r>
              <a:rPr lang="en-US" sz="2800" dirty="0" smtClean="0"/>
              <a:t> </a:t>
            </a:r>
            <a:r>
              <a:rPr lang="en-US" sz="2800" dirty="0"/>
              <a:t>185 pays </a:t>
            </a:r>
            <a:r>
              <a:rPr lang="fr-FR" sz="2800" dirty="0" smtClean="0"/>
              <a:t>couverts</a:t>
            </a:r>
            <a:r>
              <a:rPr lang="en-US" sz="2800" dirty="0" smtClean="0"/>
              <a:t> </a:t>
            </a:r>
            <a:r>
              <a:rPr lang="en-US" sz="2800" dirty="0"/>
              <a:t>par GLOBOCAN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85750" y="214313"/>
            <a:ext cx="871540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GLOBOCAN 2018 (2)</a:t>
            </a:r>
          </a:p>
          <a:p>
            <a:pPr algn="ctr"/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1er </a:t>
            </a:r>
            <a:r>
              <a:rPr lang="en-US" sz="2800" dirty="0"/>
              <a:t>cancer dans les </a:t>
            </a:r>
            <a:r>
              <a:rPr lang="fr-FR" sz="2800" dirty="0" smtClean="0"/>
              <a:t>Amériques</a:t>
            </a:r>
            <a:r>
              <a:rPr lang="en-US" sz="2800" dirty="0" smtClean="0"/>
              <a:t>, </a:t>
            </a:r>
            <a:r>
              <a:rPr lang="fr-FR" sz="2800" dirty="0" smtClean="0"/>
              <a:t>l’Europe</a:t>
            </a:r>
            <a:r>
              <a:rPr lang="en-US" sz="2800" dirty="0" smtClean="0"/>
              <a:t> </a:t>
            </a:r>
            <a:r>
              <a:rPr lang="en-US" sz="2800" dirty="0"/>
              <a:t>du Nord et de </a:t>
            </a:r>
            <a:r>
              <a:rPr lang="fr-FR" sz="2800" dirty="0" smtClean="0"/>
              <a:t>l’Ouest</a:t>
            </a:r>
            <a:r>
              <a:rPr lang="en-US" sz="2800" dirty="0" smtClean="0"/>
              <a:t>, </a:t>
            </a:r>
            <a:r>
              <a:rPr lang="fr-FR" sz="2800" dirty="0" smtClean="0"/>
              <a:t>l’Australie/Nouvelle-Zélande</a:t>
            </a:r>
            <a:r>
              <a:rPr lang="en-US" sz="2800" dirty="0" smtClean="0"/>
              <a:t> </a:t>
            </a:r>
            <a:r>
              <a:rPr lang="en-US" sz="2800" dirty="0"/>
              <a:t>et en </a:t>
            </a:r>
            <a:r>
              <a:rPr lang="fr-FR" sz="2800" dirty="0" smtClean="0"/>
              <a:t>Afrique</a:t>
            </a:r>
            <a:r>
              <a:rPr lang="en-US" sz="2800" dirty="0" smtClean="0"/>
              <a:t> </a:t>
            </a:r>
            <a:r>
              <a:rPr lang="fr-FR" sz="2800" dirty="0" err="1" smtClean="0"/>
              <a:t>sub</a:t>
            </a:r>
            <a:r>
              <a:rPr lang="fr-FR" sz="2800" dirty="0" smtClean="0"/>
              <a:t>/saharienne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fr-FR" sz="2800" dirty="0" smtClean="0"/>
              <a:t>Taux</a:t>
            </a:r>
            <a:r>
              <a:rPr lang="en-US" sz="2800" dirty="0" smtClean="0"/>
              <a:t> </a:t>
            </a:r>
            <a:r>
              <a:rPr lang="fr-FR" sz="2800" dirty="0" smtClean="0"/>
              <a:t>d’incidence</a:t>
            </a:r>
            <a:r>
              <a:rPr lang="en-US" sz="2800" dirty="0" smtClean="0"/>
              <a:t> </a:t>
            </a:r>
            <a:r>
              <a:rPr lang="fr-FR" sz="2800" dirty="0" smtClean="0"/>
              <a:t>très</a:t>
            </a:r>
            <a:r>
              <a:rPr lang="en-US" sz="2800" dirty="0" smtClean="0"/>
              <a:t> </a:t>
            </a:r>
            <a:r>
              <a:rPr lang="fr-FR" sz="2800" dirty="0" smtClean="0"/>
              <a:t>élevés</a:t>
            </a:r>
            <a:r>
              <a:rPr lang="en-US" sz="2800" dirty="0" smtClean="0"/>
              <a:t> </a:t>
            </a:r>
            <a:r>
              <a:rPr lang="en-US" sz="2800" dirty="0"/>
              <a:t>chez les </a:t>
            </a:r>
            <a:r>
              <a:rPr lang="fr-FR" sz="2800" dirty="0" smtClean="0"/>
              <a:t>Afro-Américains</a:t>
            </a:r>
            <a:r>
              <a:rPr lang="en-US" sz="2800" dirty="0" smtClean="0"/>
              <a:t> </a:t>
            </a:r>
            <a:r>
              <a:rPr lang="en-US" sz="2800" dirty="0"/>
              <a:t>et dans les </a:t>
            </a:r>
            <a:r>
              <a:rPr lang="fr-FR" sz="2800" dirty="0" smtClean="0"/>
              <a:t>Caraïbes</a:t>
            </a:r>
            <a:r>
              <a:rPr lang="en-US" sz="2800" dirty="0" smtClean="0"/>
              <a:t> </a:t>
            </a:r>
            <a:r>
              <a:rPr lang="fr-FR" sz="2800" dirty="0" smtClean="0"/>
              <a:t>faisant</a:t>
            </a:r>
            <a:r>
              <a:rPr lang="en-US" sz="2800" dirty="0" smtClean="0"/>
              <a:t> </a:t>
            </a:r>
            <a:r>
              <a:rPr lang="fr-FR" sz="2800" dirty="0" smtClean="0"/>
              <a:t>évoquer</a:t>
            </a:r>
            <a:r>
              <a:rPr lang="en-US" sz="2800" dirty="0" smtClean="0"/>
              <a:t> </a:t>
            </a:r>
            <a:r>
              <a:rPr lang="en-US" sz="2800" dirty="0"/>
              <a:t>des </a:t>
            </a:r>
            <a:r>
              <a:rPr lang="fr-FR" sz="2800" dirty="0" smtClean="0"/>
              <a:t>prédispositions</a:t>
            </a:r>
            <a:r>
              <a:rPr lang="en-US" sz="2800" dirty="0" smtClean="0"/>
              <a:t> </a:t>
            </a:r>
            <a:r>
              <a:rPr lang="fr-FR" sz="2800" dirty="0" smtClean="0"/>
              <a:t>ethniques</a:t>
            </a:r>
            <a:r>
              <a:rPr lang="en-US" sz="2800" dirty="0" smtClean="0"/>
              <a:t> </a:t>
            </a:r>
            <a:r>
              <a:rPr lang="en-US" sz="2800" dirty="0"/>
              <a:t>et </a:t>
            </a:r>
            <a:r>
              <a:rPr lang="fr-FR" sz="2800" dirty="0" smtClean="0"/>
              <a:t>génétiques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14282" y="357166"/>
            <a:ext cx="87868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L’incidence</a:t>
            </a:r>
            <a:r>
              <a:rPr lang="en-US" sz="2800" dirty="0"/>
              <a:t> du cancer de la prostate a </a:t>
            </a:r>
            <a:r>
              <a:rPr lang="en-US" sz="2800" dirty="0" err="1"/>
              <a:t>fortement</a:t>
            </a:r>
            <a:r>
              <a:rPr lang="en-US" sz="2800" dirty="0"/>
              <a:t> </a:t>
            </a:r>
            <a:r>
              <a:rPr lang="en-US" sz="2800" dirty="0" err="1"/>
              <a:t>augmenté</a:t>
            </a:r>
            <a:r>
              <a:rPr lang="en-US" sz="2800" dirty="0"/>
              <a:t> </a:t>
            </a:r>
            <a:r>
              <a:rPr lang="en-US" sz="2800" dirty="0" err="1"/>
              <a:t>aprés</a:t>
            </a:r>
            <a:r>
              <a:rPr lang="en-US" sz="2800" dirty="0"/>
              <a:t> </a:t>
            </a:r>
            <a:r>
              <a:rPr lang="en-US" sz="2800" dirty="0" err="1"/>
              <a:t>l’introduction</a:t>
            </a:r>
            <a:r>
              <a:rPr lang="en-US" sz="2800" dirty="0"/>
              <a:t> des tests PSA qui </a:t>
            </a:r>
            <a:r>
              <a:rPr lang="en-US" sz="2800" dirty="0" err="1"/>
              <a:t>ont</a:t>
            </a:r>
            <a:r>
              <a:rPr lang="en-US" sz="2800" dirty="0"/>
              <a:t> </a:t>
            </a:r>
            <a:r>
              <a:rPr lang="en-US" sz="2800" dirty="0" err="1"/>
              <a:t>permis</a:t>
            </a:r>
            <a:r>
              <a:rPr lang="en-US" sz="2800" dirty="0"/>
              <a:t> de </a:t>
            </a:r>
            <a:r>
              <a:rPr lang="en-US" sz="2800" dirty="0" err="1"/>
              <a:t>diagnostiquer</a:t>
            </a:r>
            <a:r>
              <a:rPr lang="en-US" sz="2800" dirty="0"/>
              <a:t> les cancers </a:t>
            </a:r>
            <a:r>
              <a:rPr lang="fr-FR" sz="2800" dirty="0" smtClean="0"/>
              <a:t>latents</a:t>
            </a:r>
            <a:r>
              <a:rPr lang="en-US" sz="2800" dirty="0" smtClean="0"/>
              <a:t>  </a:t>
            </a:r>
            <a:r>
              <a:rPr lang="en-US" sz="2800" dirty="0"/>
              <a:t>et </a:t>
            </a:r>
            <a:r>
              <a:rPr lang="en-US" sz="2800" dirty="0" err="1"/>
              <a:t>asymptomatiques</a:t>
            </a:r>
            <a:endParaRPr lang="en-US" sz="2800" dirty="0"/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utilisation</a:t>
            </a:r>
            <a:r>
              <a:rPr lang="en-US" sz="2800" dirty="0"/>
              <a:t> intensive de </a:t>
            </a:r>
            <a:r>
              <a:rPr lang="en-US" sz="2800" dirty="0" err="1"/>
              <a:t>ce</a:t>
            </a:r>
            <a:r>
              <a:rPr lang="en-US" sz="2800" dirty="0"/>
              <a:t> test </a:t>
            </a:r>
            <a:r>
              <a:rPr lang="fr-FR" sz="2800" dirty="0" smtClean="0"/>
              <a:t>dés</a:t>
            </a:r>
            <a:r>
              <a:rPr lang="en-US" sz="2800" dirty="0" smtClean="0"/>
              <a:t> </a:t>
            </a:r>
            <a:r>
              <a:rPr lang="en-US" sz="2800" dirty="0"/>
              <a:t>le milieu des </a:t>
            </a:r>
            <a:r>
              <a:rPr lang="en-US" sz="2800" dirty="0" err="1"/>
              <a:t>années</a:t>
            </a:r>
            <a:r>
              <a:rPr lang="en-US" sz="2800" dirty="0"/>
              <a:t>  80 pour la </a:t>
            </a:r>
            <a:r>
              <a:rPr lang="en-US" sz="2800" dirty="0" err="1"/>
              <a:t>détection</a:t>
            </a:r>
            <a:r>
              <a:rPr lang="en-US" sz="2800" dirty="0"/>
              <a:t> </a:t>
            </a:r>
            <a:r>
              <a:rPr lang="en-US" sz="2800" dirty="0" err="1"/>
              <a:t>précoce</a:t>
            </a:r>
            <a:r>
              <a:rPr lang="en-US" sz="2800" dirty="0"/>
              <a:t> de </a:t>
            </a:r>
            <a:r>
              <a:rPr lang="en-US" sz="2800" dirty="0" err="1"/>
              <a:t>ces</a:t>
            </a:r>
            <a:r>
              <a:rPr lang="en-US" sz="2800" dirty="0"/>
              <a:t> cancers (USA, Europe, </a:t>
            </a:r>
            <a:r>
              <a:rPr lang="en-US" sz="2800" dirty="0" err="1"/>
              <a:t>Australie</a:t>
            </a:r>
            <a:r>
              <a:rPr lang="en-US" sz="2800" dirty="0"/>
              <a:t>, Canada….).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En 2012, la </a:t>
            </a:r>
            <a:r>
              <a:rPr lang="en-US" sz="2800" dirty="0" err="1"/>
              <a:t>recommandation</a:t>
            </a:r>
            <a:r>
              <a:rPr lang="en-US" sz="2800" dirty="0"/>
              <a:t> de ne plus </a:t>
            </a:r>
            <a:r>
              <a:rPr lang="en-US" sz="2800" dirty="0" err="1"/>
              <a:t>utiliser</a:t>
            </a:r>
            <a:r>
              <a:rPr lang="en-US" sz="2800" dirty="0"/>
              <a:t> </a:t>
            </a:r>
            <a:r>
              <a:rPr lang="en-US" sz="2800" dirty="0" err="1"/>
              <a:t>systématiquement</a:t>
            </a:r>
            <a:r>
              <a:rPr lang="en-US" sz="2800" dirty="0"/>
              <a:t> </a:t>
            </a:r>
            <a:r>
              <a:rPr lang="en-US" sz="2800" dirty="0" err="1"/>
              <a:t>ce</a:t>
            </a:r>
            <a:r>
              <a:rPr lang="en-US" sz="2800" dirty="0"/>
              <a:t> test (USA, pays </a:t>
            </a:r>
            <a:r>
              <a:rPr lang="en-US" sz="2800" dirty="0" err="1"/>
              <a:t>nordiques</a:t>
            </a:r>
            <a:r>
              <a:rPr lang="en-US" sz="2800" dirty="0"/>
              <a:t>) a conduit à </a:t>
            </a:r>
            <a:r>
              <a:rPr lang="en-US" sz="2800" dirty="0" err="1"/>
              <a:t>une</a:t>
            </a:r>
            <a:r>
              <a:rPr lang="en-US" sz="2800" dirty="0"/>
              <a:t> diminution de </a:t>
            </a:r>
            <a:r>
              <a:rPr lang="en-US" sz="2800" dirty="0" err="1" smtClean="0"/>
              <a:t>l’incidence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2139</TotalTime>
  <Words>1150</Words>
  <Application>Microsoft PowerPoint</Application>
  <PresentationFormat>Affichage à l'écran (4:3)</PresentationFormat>
  <Paragraphs>270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Cancer de la prostate: évolution de l’incidence brute, Registre des tumeurs d’Alger 1995 – 2016   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Principaux facteurs de risque</vt:lpstr>
      <vt:lpstr>Diapositive 24</vt:lpstr>
      <vt:lpstr>Diapositive 25</vt:lpstr>
      <vt:lpstr>Diapositive 26</vt:lpstr>
      <vt:lpstr>Merci pour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Your User Name</dc:creator>
  <cp:lastModifiedBy>DELL</cp:lastModifiedBy>
  <cp:revision>245</cp:revision>
  <dcterms:created xsi:type="dcterms:W3CDTF">2004-12-30T16:43:58Z</dcterms:created>
  <dcterms:modified xsi:type="dcterms:W3CDTF">2019-06-27T23:57:29Z</dcterms:modified>
</cp:coreProperties>
</file>