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60" r:id="rId6"/>
    <p:sldId id="259" r:id="rId7"/>
    <p:sldId id="266" r:id="rId8"/>
    <p:sldId id="267" r:id="rId9"/>
    <p:sldId id="268" r:id="rId10"/>
    <p:sldId id="261" r:id="rId11"/>
    <p:sldId id="269" r:id="rId12"/>
    <p:sldId id="270" r:id="rId13"/>
    <p:sldId id="271" r:id="rId14"/>
    <p:sldId id="272" r:id="rId15"/>
    <p:sldId id="273" r:id="rId16"/>
    <p:sldId id="274" r:id="rId17"/>
    <p:sldId id="263" r:id="rId18"/>
    <p:sldId id="26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324" y="-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098E77E4-D037-4439-9F28-B051568547E1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CA829BFE-6166-4130-9416-9408AA45F0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04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77E4-D037-4439-9F28-B051568547E1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9BFE-6166-4130-9416-9408AA45F0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491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77E4-D037-4439-9F28-B051568547E1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9BFE-6166-4130-9416-9408AA45F0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450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77E4-D037-4439-9F28-B051568547E1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9BFE-6166-4130-9416-9408AA45F0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166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77E4-D037-4439-9F28-B051568547E1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9BFE-6166-4130-9416-9408AA45F0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197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77E4-D037-4439-9F28-B051568547E1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9BFE-6166-4130-9416-9408AA45F0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612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77E4-D037-4439-9F28-B051568547E1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9BFE-6166-4130-9416-9408AA45F0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058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77E4-D037-4439-9F28-B051568547E1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9BFE-6166-4130-9416-9408AA45F0A4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6918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77E4-D037-4439-9F28-B051568547E1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9BFE-6166-4130-9416-9408AA45F0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21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77E4-D037-4439-9F28-B051568547E1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9BFE-6166-4130-9416-9408AA45F0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766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77E4-D037-4439-9F28-B051568547E1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9BFE-6166-4130-9416-9408AA45F0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554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77E4-D037-4439-9F28-B051568547E1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9BFE-6166-4130-9416-9408AA45F0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46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77E4-D037-4439-9F28-B051568547E1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9BFE-6166-4130-9416-9408AA45F0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795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77E4-D037-4439-9F28-B051568547E1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9BFE-6166-4130-9416-9408AA45F0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818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77E4-D037-4439-9F28-B051568547E1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9BFE-6166-4130-9416-9408AA45F0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27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77E4-D037-4439-9F28-B051568547E1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9BFE-6166-4130-9416-9408AA45F0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220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77E4-D037-4439-9F28-B051568547E1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9BFE-6166-4130-9416-9408AA45F0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808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98E77E4-D037-4439-9F28-B051568547E1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A829BFE-6166-4130-9416-9408AA45F0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434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8145" y="960581"/>
            <a:ext cx="11046691" cy="2576945"/>
          </a:xfrm>
          <a:ln w="57150"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Cancer de la prostate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métastatique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entre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l’hormonothérapie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et la chimiothérapie 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782" y="4516582"/>
            <a:ext cx="11776363" cy="1930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                                                                                                                                          D. Amokrane, K. </a:t>
            </a:r>
            <a:r>
              <a:rPr lang="en-US" dirty="0" err="1" smtClean="0">
                <a:solidFill>
                  <a:srgbClr val="FFFF00"/>
                </a:solidFill>
              </a:rPr>
              <a:t>Bouzid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algn="l"/>
            <a:endParaRPr lang="en-US" dirty="0" smtClean="0">
              <a:solidFill>
                <a:srgbClr val="FFFF00"/>
              </a:solidFill>
            </a:endParaRPr>
          </a:p>
          <a:p>
            <a:pPr algn="ctr"/>
            <a:r>
              <a:rPr lang="fr-FR" sz="1600" dirty="0" smtClean="0">
                <a:solidFill>
                  <a:srgbClr val="FFFF00"/>
                </a:solidFill>
              </a:rPr>
              <a:t>Les 3e JFCC les </a:t>
            </a:r>
            <a:r>
              <a:rPr lang="fr-FR" sz="1600" dirty="0">
                <a:solidFill>
                  <a:srgbClr val="FFFF00"/>
                </a:solidFill>
              </a:rPr>
              <a:t>Journées de Formation Continue en Cancérologie Faculté de Médecine – Université </a:t>
            </a:r>
            <a:endParaRPr lang="fr-FR" sz="1600" dirty="0" smtClean="0">
              <a:solidFill>
                <a:srgbClr val="FFFF00"/>
              </a:solidFill>
            </a:endParaRPr>
          </a:p>
          <a:p>
            <a:pPr algn="ctr"/>
            <a:r>
              <a:rPr lang="fr-FR" sz="1600" dirty="0" smtClean="0">
                <a:solidFill>
                  <a:srgbClr val="FFFF00"/>
                </a:solidFill>
              </a:rPr>
              <a:t>Abderrahmane </a:t>
            </a:r>
            <a:r>
              <a:rPr lang="fr-FR" sz="1600" dirty="0">
                <a:solidFill>
                  <a:srgbClr val="FFFF00"/>
                </a:solidFill>
              </a:rPr>
              <a:t>Mira - </a:t>
            </a:r>
            <a:r>
              <a:rPr lang="fr-FR" sz="1600" dirty="0" err="1">
                <a:solidFill>
                  <a:srgbClr val="FFFF00"/>
                </a:solidFill>
              </a:rPr>
              <a:t>Béjaïa</a:t>
            </a:r>
            <a:r>
              <a:rPr lang="fr-FR" sz="1600" dirty="0">
                <a:solidFill>
                  <a:srgbClr val="FFFF00"/>
                </a:solidFill>
              </a:rPr>
              <a:t> 28 &amp; 29 Juin 2019 </a:t>
            </a:r>
            <a:endParaRPr lang="fr-FR" sz="1600" dirty="0" smtClean="0">
              <a:solidFill>
                <a:srgbClr val="FFFF00"/>
              </a:solidFill>
            </a:endParaRPr>
          </a:p>
          <a:p>
            <a:pPr algn="ctr"/>
            <a:r>
              <a:rPr lang="fr-FR" sz="1600" dirty="0" smtClean="0">
                <a:solidFill>
                  <a:srgbClr val="FFFF00"/>
                </a:solidFill>
              </a:rPr>
              <a:t>Cancer </a:t>
            </a:r>
            <a:r>
              <a:rPr lang="fr-FR" sz="1600" dirty="0">
                <a:solidFill>
                  <a:srgbClr val="FFFF00"/>
                </a:solidFill>
              </a:rPr>
              <a:t>de la </a:t>
            </a:r>
            <a:r>
              <a:rPr lang="fr-FR" sz="1600" dirty="0" smtClean="0">
                <a:solidFill>
                  <a:srgbClr val="FFFF00"/>
                </a:solidFill>
              </a:rPr>
              <a:t>prostate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116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071546"/>
          </a:xfrm>
          <a:noFill/>
        </p:spPr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Chimiotherapie</a:t>
            </a:r>
            <a:r>
              <a:rPr lang="en-US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 </a:t>
            </a:r>
            <a:endParaRPr lang="fr-FR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1" y="1477818"/>
            <a:ext cx="10656454" cy="5024581"/>
          </a:xfrm>
          <a:ln>
            <a:solidFill>
              <a:srgbClr val="FFFF0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 le TRT </a:t>
            </a:r>
            <a:r>
              <a:rPr lang="en-US" sz="2400" dirty="0" err="1" smtClean="0">
                <a:latin typeface="Comic Sans MS" panose="030F0702030302020204" pitchFamily="66" charset="0"/>
              </a:rPr>
              <a:t>medicamenteux</a:t>
            </a:r>
            <a:r>
              <a:rPr lang="en-US" sz="2400" dirty="0" smtClean="0">
                <a:latin typeface="Comic Sans MS" panose="030F0702030302020204" pitchFamily="66" charset="0"/>
              </a:rPr>
              <a:t> a </a:t>
            </a:r>
            <a:r>
              <a:rPr lang="en-US" sz="2400" dirty="0" err="1" smtClean="0">
                <a:latin typeface="Comic Sans MS" panose="030F0702030302020204" pitchFamily="66" charset="0"/>
              </a:rPr>
              <a:t>connu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une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grande</a:t>
            </a:r>
            <a:r>
              <a:rPr lang="en-US" sz="2400" dirty="0" smtClean="0">
                <a:latin typeface="Comic Sans MS" panose="030F0702030302020204" pitchFamily="66" charset="0"/>
              </a:rPr>
              <a:t>  revolution </a:t>
            </a:r>
            <a:r>
              <a:rPr lang="en-US" sz="2400" dirty="0" err="1" smtClean="0">
                <a:latin typeface="Comic Sans MS" panose="030F0702030302020204" pitchFamily="66" charset="0"/>
              </a:rPr>
              <a:t>dans</a:t>
            </a:r>
            <a:r>
              <a:rPr lang="en-US" sz="2400" dirty="0" smtClean="0">
                <a:latin typeface="Comic Sans MS" panose="030F0702030302020204" pitchFamily="66" charset="0"/>
              </a:rPr>
              <a:t> CP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Deja </a:t>
            </a:r>
            <a:r>
              <a:rPr lang="en-US" sz="2400" dirty="0" err="1" smtClean="0">
                <a:latin typeface="Comic Sans MS" panose="030F0702030302020204" pitchFamily="66" charset="0"/>
              </a:rPr>
              <a:t>dans</a:t>
            </a:r>
            <a:r>
              <a:rPr lang="en-US" sz="2400" dirty="0" smtClean="0">
                <a:latin typeface="Comic Sans MS" panose="030F0702030302020204" pitchFamily="66" charset="0"/>
              </a:rPr>
              <a:t> les </a:t>
            </a:r>
            <a:r>
              <a:rPr lang="en-US" sz="2400" dirty="0" err="1" smtClean="0">
                <a:latin typeface="Comic Sans MS" panose="030F0702030302020204" pitchFamily="66" charset="0"/>
              </a:rPr>
              <a:t>annees</a:t>
            </a:r>
            <a:r>
              <a:rPr lang="en-US" sz="2400" dirty="0" smtClean="0">
                <a:latin typeface="Comic Sans MS" panose="030F0702030302020204" pitchFamily="66" charset="0"/>
              </a:rPr>
              <a:t> 2000, </a:t>
            </a:r>
            <a:r>
              <a:rPr lang="en-US" sz="2400" b="1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chimiotherapie</a:t>
            </a:r>
            <a:r>
              <a:rPr lang="en-US" sz="24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  </a:t>
            </a:r>
            <a:r>
              <a:rPr lang="en-US" sz="2400" dirty="0" smtClean="0">
                <a:latin typeface="Comic Sans MS" panose="030F0702030302020204" pitchFamily="66" charset="0"/>
              </a:rPr>
              <a:t>a but </a:t>
            </a:r>
            <a:r>
              <a:rPr lang="en-US" sz="2400" dirty="0" err="1" smtClean="0">
                <a:latin typeface="Comic Sans MS" panose="030F0702030302020204" pitchFamily="66" charset="0"/>
              </a:rPr>
              <a:t>symptomatique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puis</a:t>
            </a:r>
            <a:r>
              <a:rPr lang="en-US" sz="2400" dirty="0" smtClean="0">
                <a:latin typeface="Comic Sans MS" panose="030F0702030302020204" pitchFamily="66" charset="0"/>
              </a:rPr>
              <a:t> comme standard avec ↗ SG et QOL </a:t>
            </a:r>
            <a:r>
              <a:rPr lang="en-US" sz="2400" dirty="0" err="1" smtClean="0">
                <a:latin typeface="Comic Sans MS" panose="030F0702030302020204" pitchFamily="66" charset="0"/>
              </a:rPr>
              <a:t>depuis</a:t>
            </a:r>
            <a:r>
              <a:rPr lang="en-US" sz="2400" dirty="0" smtClean="0">
                <a:latin typeface="Comic Sans MS" panose="030F0702030302020204" pitchFamily="66" charset="0"/>
              </a:rPr>
              <a:t> 2004 </a:t>
            </a:r>
            <a:r>
              <a:rPr lang="en-US" sz="2400" dirty="0" err="1" smtClean="0">
                <a:latin typeface="Comic Sans MS" panose="030F0702030302020204" pitchFamily="66" charset="0"/>
              </a:rPr>
              <a:t>dans</a:t>
            </a:r>
            <a:r>
              <a:rPr lang="en-US" sz="2400" dirty="0" smtClean="0">
                <a:latin typeface="Comic Sans MS" panose="030F0702030302020204" pitchFamily="66" charset="0"/>
              </a:rPr>
              <a:t> les </a:t>
            </a:r>
            <a:r>
              <a:rPr lang="en-US" sz="2400" dirty="0" err="1" smtClean="0">
                <a:latin typeface="Comic Sans MS" panose="030F0702030302020204" pitchFamily="66" charset="0"/>
              </a:rPr>
              <a:t>stades</a:t>
            </a:r>
            <a:r>
              <a:rPr lang="en-US" sz="2400" dirty="0" smtClean="0">
                <a:latin typeface="Comic Sans MS" panose="030F0702030302020204" pitchFamily="66" charset="0"/>
              </a:rPr>
              <a:t> de resistance a HT pour </a:t>
            </a:r>
            <a:r>
              <a:rPr lang="en-US" sz="2400" dirty="0" err="1" smtClean="0">
                <a:latin typeface="Comic Sans MS" panose="030F0702030302020204" pitchFamily="66" charset="0"/>
              </a:rPr>
              <a:t>devenir</a:t>
            </a:r>
            <a:r>
              <a:rPr lang="en-US" sz="2400" dirty="0" smtClean="0">
                <a:latin typeface="Comic Sans MS" panose="030F0702030302020204" pitchFamily="66" charset="0"/>
              </a:rPr>
              <a:t> un standard </a:t>
            </a:r>
            <a:r>
              <a:rPr lang="en-US" sz="2400" dirty="0" err="1" smtClean="0">
                <a:latin typeface="Comic Sans MS" panose="030F0702030302020204" pitchFamily="66" charset="0"/>
              </a:rPr>
              <a:t>dans</a:t>
            </a:r>
            <a:r>
              <a:rPr lang="en-US" sz="2400" dirty="0" smtClean="0">
                <a:latin typeface="Comic Sans MS" panose="030F0702030302020204" pitchFamily="66" charset="0"/>
              </a:rPr>
              <a:t> les </a:t>
            </a:r>
            <a:r>
              <a:rPr lang="en-US" sz="2400" dirty="0" err="1" smtClean="0">
                <a:latin typeface="Comic Sans MS" panose="030F0702030302020204" pitchFamily="66" charset="0"/>
              </a:rPr>
              <a:t>stades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M+ (</a:t>
            </a:r>
            <a:r>
              <a:rPr lang="en-US" sz="2400" dirty="0" err="1" smtClean="0">
                <a:latin typeface="Comic Sans MS" panose="030F0702030302020204" pitchFamily="66" charset="0"/>
              </a:rPr>
              <a:t>avant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la </a:t>
            </a:r>
            <a:r>
              <a:rPr lang="en-US" sz="2400" dirty="0" smtClean="0">
                <a:latin typeface="Comic Sans MS" panose="030F0702030302020204" pitchFamily="66" charset="0"/>
              </a:rPr>
              <a:t>resistance</a:t>
            </a:r>
            <a:r>
              <a:rPr lang="en-US" sz="2400" dirty="0" smtClean="0">
                <a:latin typeface="Comic Sans MS" panose="030F0702030302020204" pitchFamily="66" charset="0"/>
              </a:rPr>
              <a:t>) HS ( gain SG)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1400" dirty="0" smtClean="0">
                <a:latin typeface="Comic Sans MS" panose="030F0702030302020204" pitchFamily="66" charset="0"/>
              </a:rPr>
              <a:t>HR : </a:t>
            </a:r>
            <a:r>
              <a:rPr lang="en-US" sz="1400" dirty="0" err="1" smtClean="0">
                <a:latin typeface="Comic Sans MS" panose="030F0702030302020204" pitchFamily="66" charset="0"/>
              </a:rPr>
              <a:t>hormonoresistance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HS : </a:t>
            </a:r>
            <a:r>
              <a:rPr lang="en-US" sz="1400" dirty="0" err="1" smtClean="0">
                <a:latin typeface="Comic Sans MS" panose="030F0702030302020204" pitchFamily="66" charset="0"/>
              </a:rPr>
              <a:t>hormonosensibilite</a:t>
            </a:r>
            <a:endParaRPr lang="fr-FR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6279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AA5DAE-6B3E-4E42-994F-B3B4B71E1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274638"/>
            <a:ext cx="10169236" cy="6011862"/>
          </a:xfrm>
          <a:ln>
            <a:solidFill>
              <a:srgbClr val="FFFF00"/>
            </a:solidFill>
          </a:ln>
        </p:spPr>
        <p:txBody>
          <a:bodyPr/>
          <a:lstStyle/>
          <a:p>
            <a:pPr>
              <a:defRPr/>
            </a:pPr>
            <a:r>
              <a:rPr lang="fr-FR" dirty="0">
                <a:solidFill>
                  <a:srgbClr val="FFFF00"/>
                </a:solidFill>
                <a:latin typeface="Comic Sans MS" panose="030F0702030302020204" pitchFamily="66" charset="0"/>
              </a:rPr>
              <a:t>Chimiothérapie</a:t>
            </a:r>
            <a:br>
              <a:rPr lang="fr-FR" dirty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fr-FR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fr-FR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maladie </a:t>
            </a:r>
            <a:r>
              <a:rPr lang="fr-FR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metastatique</a:t>
            </a:r>
            <a:r>
              <a:rPr lang="fr-FR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br>
              <a:rPr lang="fr-FR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fr-FR" dirty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fr-FR" dirty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fr-FR" b="0" dirty="0" err="1" smtClean="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mCPHS</a:t>
            </a:r>
            <a:r>
              <a:rPr lang="fr-FR" b="0" dirty="0" smtClean="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Comic Sans MS" pitchFamily="66" charset="0"/>
              </a:rPr>
              <a:t/>
            </a:r>
            <a:br>
              <a:rPr lang="fr-FR" dirty="0">
                <a:latin typeface="Comic Sans MS" pitchFamily="66" charset="0"/>
              </a:rPr>
            </a:br>
            <a:r>
              <a:rPr lang="fr-FR" b="0" dirty="0" err="1">
                <a:latin typeface="Comic Sans MS" panose="030F0702030302020204" pitchFamily="66" charset="0"/>
                <a:cs typeface="Arial" panose="020B0604020202020204" pitchFamily="34" charset="0"/>
              </a:rPr>
              <a:t>mCPHR</a:t>
            </a:r>
            <a:endParaRPr lang="fr-FR" sz="2400" dirty="0">
              <a:solidFill>
                <a:srgbClr val="FFC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0249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42DEA54A-33E4-4AB2-857F-72691E9A95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65382" y="188913"/>
            <a:ext cx="8724756" cy="7191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sz="28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Docetaxel</a:t>
            </a:r>
            <a:r>
              <a:rPr lang="fr-FR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fr-FR" sz="2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fr-FR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fr-FR" sz="2800" dirty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endParaRPr lang="fr-FR" sz="28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834B0097-E1B7-4D9D-BB26-42DC1EB580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800" y="908050"/>
            <a:ext cx="11827933" cy="5164138"/>
          </a:xfrm>
          <a:ln>
            <a:solidFill>
              <a:srgbClr val="FFFF00"/>
            </a:solidFill>
          </a:ln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fr-FR" sz="2100" b="1" dirty="0">
                <a:solidFill>
                  <a:srgbClr val="FFC000"/>
                </a:solidFill>
                <a:latin typeface="Comic Sans MS" panose="030F0702030302020204" pitchFamily="66" charset="0"/>
              </a:rPr>
              <a:t>CT de première ligne dans </a:t>
            </a:r>
            <a:r>
              <a:rPr lang="fr-FR" sz="2100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CaP</a:t>
            </a:r>
            <a:r>
              <a:rPr lang="fr-FR" sz="21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métastatiques </a:t>
            </a:r>
            <a:r>
              <a:rPr lang="fr-FR" sz="2100" b="1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hormono</a:t>
            </a:r>
            <a:r>
              <a:rPr lang="fr-FR" sz="21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fr-FR" sz="2100" b="1" dirty="0">
                <a:solidFill>
                  <a:srgbClr val="FFC000"/>
                </a:solidFill>
                <a:latin typeface="Comic Sans MS" panose="030F0702030302020204" pitchFamily="66" charset="0"/>
              </a:rPr>
              <a:t>et chimio naïfs (mCPHS)  </a:t>
            </a:r>
            <a:endParaRPr lang="fr-FR" sz="2100" b="1" dirty="0" smtClean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fr-FR" dirty="0" err="1" smtClean="0">
                <a:latin typeface="Comic Sans MS" panose="030F0702030302020204" pitchFamily="66" charset="0"/>
              </a:rPr>
              <a:t>estTRT</a:t>
            </a:r>
            <a:r>
              <a:rPr lang="fr-FR" dirty="0" smtClean="0">
                <a:latin typeface="Comic Sans MS" panose="030F0702030302020204" pitchFamily="66" charset="0"/>
              </a:rPr>
              <a:t> </a:t>
            </a:r>
            <a:r>
              <a:rPr lang="fr-FR" dirty="0">
                <a:latin typeface="Comic Sans MS" panose="030F0702030302020204" pitchFamily="66" charset="0"/>
              </a:rPr>
              <a:t>standard </a:t>
            </a:r>
            <a:r>
              <a:rPr lang="fr-FR" dirty="0" smtClean="0">
                <a:latin typeface="Comic Sans MS" panose="030F0702030302020204" pitchFamily="66" charset="0"/>
              </a:rPr>
              <a:t>des</a:t>
            </a:r>
            <a:r>
              <a:rPr lang="fr-FR" dirty="0" smtClean="0">
                <a:latin typeface="Comic Sans MS" panose="030F0702030302020204" pitchFamily="66" charset="0"/>
              </a:rPr>
              <a:t> </a:t>
            </a:r>
            <a:r>
              <a:rPr lang="fr-FR" dirty="0" err="1">
                <a:latin typeface="Comic Sans MS" panose="030F0702030302020204" pitchFamily="66" charset="0"/>
              </a:rPr>
              <a:t>Kc</a:t>
            </a:r>
            <a:r>
              <a:rPr lang="fr-FR" dirty="0">
                <a:latin typeface="Comic Sans MS" panose="030F0702030302020204" pitchFamily="66" charset="0"/>
              </a:rPr>
              <a:t>  d’emblée M+ chez patients dont l’état de santé est compatible avec l’usage de </a:t>
            </a:r>
            <a:r>
              <a:rPr lang="fr-FR" dirty="0" err="1">
                <a:latin typeface="Comic Sans MS" panose="030F0702030302020204" pitchFamily="66" charset="0"/>
              </a:rPr>
              <a:t>docétaxel</a:t>
            </a:r>
            <a:r>
              <a:rPr lang="fr-FR" dirty="0">
                <a:latin typeface="Comic Sans MS" panose="030F0702030302020204" pitchFamily="66" charset="0"/>
              </a:rPr>
              <a:t> 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fr-FR" dirty="0">
                <a:latin typeface="Comic Sans MS" panose="030F0702030302020204" pitchFamily="66" charset="0"/>
              </a:rPr>
              <a:t>             ( discuté RCP et  </a:t>
            </a:r>
            <a:r>
              <a:rPr lang="fr-FR" dirty="0" err="1">
                <a:latin typeface="Comic Sans MS" panose="030F0702030302020204" pitchFamily="66" charset="0"/>
              </a:rPr>
              <a:t>decision</a:t>
            </a:r>
            <a:r>
              <a:rPr lang="fr-FR" dirty="0">
                <a:latin typeface="Comic Sans MS" panose="030F0702030302020204" pitchFamily="66" charset="0"/>
              </a:rPr>
              <a:t> partagée avec le patient </a:t>
            </a:r>
            <a:r>
              <a:rPr lang="fr-FR" dirty="0" smtClean="0">
                <a:latin typeface="Comic Sans MS" panose="030F0702030302020204" pitchFamily="66" charset="0"/>
              </a:rPr>
              <a:t> </a:t>
            </a:r>
            <a:r>
              <a:rPr lang="fr-FR" dirty="0">
                <a:latin typeface="Comic Sans MS" panose="030F0702030302020204" pitchFamily="66" charset="0"/>
              </a:rPr>
              <a:t>+évaluation de balance risque/bénéfice )</a:t>
            </a:r>
          </a:p>
          <a:p>
            <a:pPr eaLnBrk="1" hangingPunct="1">
              <a:defRPr/>
            </a:pP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endParaRPr lang="fr-FR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fr-FR" sz="2100" b="1" dirty="0">
                <a:solidFill>
                  <a:srgbClr val="FFC000"/>
                </a:solidFill>
                <a:latin typeface="Comic Sans MS" panose="030F0702030302020204" pitchFamily="66" charset="0"/>
              </a:rPr>
              <a:t>Reste TRT  standard pour M+ résistant à la castration symptomatique (</a:t>
            </a:r>
            <a:r>
              <a:rPr lang="fr-FR" sz="2100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mCPRC</a:t>
            </a:r>
            <a:r>
              <a:rPr lang="fr-FR" sz="2100" b="1" dirty="0">
                <a:solidFill>
                  <a:srgbClr val="FFC000"/>
                </a:solidFill>
                <a:latin typeface="Comic Sans MS" panose="030F0702030302020204" pitchFamily="66" charset="0"/>
              </a:rPr>
              <a:t>)</a:t>
            </a:r>
          </a:p>
          <a:p>
            <a:pPr eaLnBrk="1" hangingPunct="1">
              <a:defRPr/>
            </a:pPr>
            <a:endParaRPr lang="fr-FR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endParaRPr lang="fr-FR" b="1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endParaRPr lang="fr-FR" b="1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fr-FR" dirty="0">
                <a:latin typeface="Comic Sans MS" panose="030F0702030302020204" pitchFamily="66" charset="0"/>
              </a:rPr>
              <a:t> Toutes les 3 semaines a 75mg/m2</a:t>
            </a:r>
          </a:p>
          <a:p>
            <a:pPr eaLnBrk="1" hangingPunct="1">
              <a:defRPr/>
            </a:pPr>
            <a:r>
              <a:rPr lang="fr-FR" dirty="0">
                <a:latin typeface="Comic Sans MS" panose="030F0702030302020204" pitchFamily="66" charset="0"/>
              </a:rPr>
              <a:t>Possible schéma   plutôt  tous les 15 jours ou </a:t>
            </a:r>
            <a:r>
              <a:rPr lang="fr-FR" dirty="0" err="1">
                <a:latin typeface="Comic Sans MS" panose="030F0702030302020204" pitchFamily="66" charset="0"/>
              </a:rPr>
              <a:t>hebd</a:t>
            </a:r>
            <a:r>
              <a:rPr lang="fr-FR" dirty="0">
                <a:latin typeface="Comic Sans MS" panose="030F0702030302020204" pitchFamily="66" charset="0"/>
              </a:rPr>
              <a:t>, pour les sujets âgés, </a:t>
            </a:r>
          </a:p>
          <a:p>
            <a:pPr eaLnBrk="1" hangingPunct="1">
              <a:defRPr/>
            </a:pPr>
            <a:r>
              <a:rPr lang="en-US" dirty="0">
                <a:latin typeface="Comic Sans MS" panose="030F0702030302020204" pitchFamily="66" charset="0"/>
              </a:rPr>
              <a:t>Evaluation geriatrique ++++ sujets ages , co-morbidites associees selon score 8</a:t>
            </a:r>
          </a:p>
          <a:p>
            <a:pPr eaLnBrk="1" hangingPunct="1">
              <a:defRPr/>
            </a:pPr>
            <a:r>
              <a:rPr lang="en-US" dirty="0" err="1">
                <a:latin typeface="Comic Sans MS" panose="030F0702030302020204" pitchFamily="66" charset="0"/>
              </a:rPr>
              <a:t>Maintien</a:t>
            </a:r>
            <a:r>
              <a:rPr lang="en-US" dirty="0">
                <a:latin typeface="Comic Sans MS" panose="030F0702030302020204" pitchFamily="66" charset="0"/>
              </a:rPr>
              <a:t> analogues LH-RH</a:t>
            </a:r>
          </a:p>
          <a:p>
            <a:pPr eaLnBrk="1" hangingPunct="1">
              <a:defRPr/>
            </a:pPr>
            <a:r>
              <a:rPr lang="fr-FR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952626" y="6072188"/>
            <a:ext cx="78517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en-US" sz="1100" i="1" dirty="0"/>
              <a:t>Berthold; JCO 2008, Garcia Cancer 2011,  Segura  ECCO 2011, </a:t>
            </a:r>
            <a:r>
              <a:rPr lang="fr-FR" altLang="en-US" sz="1100" i="1" dirty="0" err="1"/>
              <a:t>Kellokumpu</a:t>
            </a:r>
            <a:r>
              <a:rPr lang="fr-FR" altLang="en-US" sz="1100" i="1" dirty="0"/>
              <a:t> ASCO 2011</a:t>
            </a:r>
            <a:r>
              <a:rPr lang="fi-FI" altLang="en-US" sz="1100" i="1" dirty="0"/>
              <a:t> Kellokumpu-Lehtinen PL et al. Lancet Oncol 2013;14(2):117-124 </a:t>
            </a:r>
            <a:endParaRPr lang="fr-FR" alt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3395433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BF9184AD-8EF7-4B8A-9ECE-8C3424F614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9144000" cy="10255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3100" dirty="0">
                <a:solidFill>
                  <a:srgbClr val="FFFF00"/>
                </a:solidFill>
                <a:latin typeface="Comic Sans MS" panose="030F0702030302020204" pitchFamily="66" charset="0"/>
              </a:rPr>
              <a:t>Chimiothérapie  2</a:t>
            </a:r>
            <a:r>
              <a:rPr lang="fr-FR" sz="3100" baseline="30000" dirty="0">
                <a:solidFill>
                  <a:srgbClr val="FFFF00"/>
                </a:solidFill>
                <a:latin typeface="Comic Sans MS" panose="030F0702030302020204" pitchFamily="66" charset="0"/>
              </a:rPr>
              <a:t>ème</a:t>
            </a:r>
            <a:r>
              <a:rPr lang="fr-FR" sz="3100" dirty="0">
                <a:solidFill>
                  <a:srgbClr val="FFFF00"/>
                </a:solidFill>
                <a:latin typeface="Comic Sans MS" panose="030F0702030302020204" pitchFamily="66" charset="0"/>
              </a:rPr>
              <a:t> ligne </a:t>
            </a:r>
            <a:r>
              <a:rPr lang="fr-FR" dirty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fr-FR" dirty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fr-FR" sz="2800" dirty="0">
                <a:latin typeface="Comic Sans MS" panose="030F0702030302020204" pitchFamily="66" charset="0"/>
              </a:rPr>
              <a:t/>
            </a:r>
            <a:br>
              <a:rPr lang="fr-FR" sz="2800" dirty="0">
                <a:latin typeface="Comic Sans MS" panose="030F0702030302020204" pitchFamily="66" charset="0"/>
              </a:rPr>
            </a:br>
            <a:endParaRPr lang="fr-FR" sz="2800" dirty="0">
              <a:latin typeface="Comic Sans MS" panose="030F0702030302020204" pitchFamily="66" charset="0"/>
            </a:endParaRP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76203E49-E6CF-4D4C-94EA-8570B4E0DA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48508" y="908051"/>
            <a:ext cx="9882909" cy="5501985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r-FR" sz="2000" dirty="0">
                <a:solidFill>
                  <a:srgbClr val="FFC000"/>
                </a:solidFill>
                <a:latin typeface="Comic Sans MS" panose="030F0702030302020204" pitchFamily="66" charset="0"/>
              </a:rPr>
              <a:t>Retraiter par </a:t>
            </a:r>
            <a:r>
              <a:rPr lang="fr-FR" sz="20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fr-FR" sz="2000" dirty="0" err="1">
                <a:solidFill>
                  <a:srgbClr val="FFC000"/>
                </a:solidFill>
                <a:latin typeface="Comic Sans MS" panose="030F0702030302020204" pitchFamily="66" charset="0"/>
              </a:rPr>
              <a:t>Docetaxel</a:t>
            </a:r>
            <a:r>
              <a:rPr lang="fr-FR" sz="2000" dirty="0">
                <a:solidFill>
                  <a:srgbClr val="FFC000"/>
                </a:solidFill>
                <a:latin typeface="Comic Sans MS" panose="030F0702030302020204" pitchFamily="66" charset="0"/>
                <a:cs typeface="Arial" charset="0"/>
              </a:rPr>
              <a:t> </a:t>
            </a:r>
            <a:endParaRPr lang="fr-FR" sz="2000" dirty="0" smtClean="0">
              <a:solidFill>
                <a:srgbClr val="FFC000"/>
              </a:solidFill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fr-FR" dirty="0" smtClean="0">
                <a:latin typeface="Comic Sans MS" panose="030F0702030302020204" pitchFamily="66" charset="0"/>
                <a:cs typeface="Arial" charset="0"/>
              </a:rPr>
              <a:t> </a:t>
            </a:r>
            <a:r>
              <a:rPr lang="fr-FR" dirty="0">
                <a:latin typeface="Comic Sans MS" panose="030F0702030302020204" pitchFamily="66" charset="0"/>
                <a:cs typeface="Arial" charset="0"/>
              </a:rPr>
              <a:t>si bonne réponse et long délais par rapport à la première ligne de chimio ( </a:t>
            </a:r>
            <a:r>
              <a:rPr lang="fr-FR" dirty="0" err="1">
                <a:latin typeface="Comic Sans MS" panose="030F0702030302020204" pitchFamily="66" charset="0"/>
                <a:cs typeface="Arial" charset="0"/>
              </a:rPr>
              <a:t>mediane</a:t>
            </a:r>
            <a:r>
              <a:rPr lang="fr-FR" dirty="0">
                <a:latin typeface="Comic Sans MS" panose="030F0702030302020204" pitchFamily="66" charset="0"/>
                <a:cs typeface="Arial" charset="0"/>
              </a:rPr>
              <a:t> de 06 mois </a:t>
            </a:r>
            <a:r>
              <a:rPr lang="fr-FR" b="1" dirty="0">
                <a:latin typeface="Comic Sans MS" panose="030F0702030302020204" pitchFamily="66" charset="0"/>
              </a:rPr>
              <a:t>Réponse PSA = 25-65%</a:t>
            </a:r>
          </a:p>
          <a:p>
            <a:pPr eaLnBrk="1" hangingPunct="1">
              <a:lnSpc>
                <a:spcPct val="90000"/>
              </a:lnSpc>
              <a:defRPr/>
            </a:pPr>
            <a:endParaRPr lang="fr-FR" dirty="0" smtClean="0">
              <a:latin typeface="Comic Sans MS" panose="030F0702030302020204" pitchFamily="66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fr-FR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fr-FR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fr-FR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fr-FR" dirty="0"/>
          </a:p>
          <a:p>
            <a:pPr eaLnBrk="1" hangingPunct="1">
              <a:lnSpc>
                <a:spcPct val="90000"/>
              </a:lnSpc>
              <a:defRPr/>
            </a:pPr>
            <a:endParaRPr lang="fr-FR" dirty="0"/>
          </a:p>
          <a:p>
            <a:pPr eaLnBrk="1" hangingPunct="1">
              <a:lnSpc>
                <a:spcPct val="90000"/>
              </a:lnSpc>
              <a:defRPr/>
            </a:pPr>
            <a:r>
              <a:rPr lang="fr-FR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Cabazitaxel</a:t>
            </a:r>
            <a:r>
              <a:rPr lang="fr-FR" b="1" dirty="0">
                <a:solidFill>
                  <a:srgbClr val="FFC000"/>
                </a:solidFill>
                <a:latin typeface="Comic Sans MS" panose="030F0702030302020204" pitchFamily="66" charset="0"/>
              </a:rPr>
              <a:t> 25 mg/m2/03semaines</a:t>
            </a:r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3069287"/>
            <a:ext cx="889317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38196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599420-A3D6-4E45-93CD-3C134AA49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FFFF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Hormonotherapie de nouvelle generation </a:t>
            </a:r>
            <a:endParaRPr lang="fr-FR" dirty="0">
              <a:solidFill>
                <a:srgbClr val="FFFF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13B221-9745-410A-BE65-BE36AA639008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pPr marL="0" indent="0">
              <a:buNone/>
              <a:defRPr/>
            </a:pPr>
            <a:endParaRPr lang="en-US" dirty="0">
              <a:latin typeface="Comic Sans MS" pitchFamily="66" charset="0"/>
            </a:endParaRPr>
          </a:p>
          <a:p>
            <a:pPr>
              <a:defRPr/>
            </a:pPr>
            <a:endParaRPr lang="en-US" dirty="0">
              <a:latin typeface="Comic Sans MS" pitchFamily="66" charset="0"/>
            </a:endParaRPr>
          </a:p>
          <a:p>
            <a:pPr>
              <a:defRPr/>
            </a:pPr>
            <a:r>
              <a:rPr 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Acetate Abiraterone </a:t>
            </a:r>
          </a:p>
          <a:p>
            <a:pPr>
              <a:defRPr/>
            </a:pPr>
            <a:r>
              <a:rPr 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Enzalutamide</a:t>
            </a:r>
            <a:endParaRPr lang="fr-FR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032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CAA0EF-9D8B-4316-958F-DC8EC6DC4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4" y="39689"/>
            <a:ext cx="7926387" cy="89217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Acetate</a:t>
            </a: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abiraterone </a:t>
            </a:r>
            <a:endParaRPr lang="fr-FR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16938D-5F7C-48AB-8F8C-92A0952E9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964" y="765176"/>
            <a:ext cx="10852727" cy="5832475"/>
          </a:xfrm>
          <a:ln>
            <a:solidFill>
              <a:srgbClr val="FFFF00"/>
            </a:solidFill>
          </a:ln>
        </p:spPr>
        <p:txBody>
          <a:bodyPr>
            <a:normAutofit fontScale="85000" lnSpcReduction="20000"/>
          </a:bodyPr>
          <a:lstStyle/>
          <a:p>
            <a:pPr>
              <a:defRPr/>
            </a:pPr>
            <a:endParaRPr lang="fr-FR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fr-FR" sz="2600" dirty="0">
                <a:latin typeface="Comic Sans MS" panose="030F0702030302020204" pitchFamily="66" charset="0"/>
              </a:rPr>
              <a:t>1</a:t>
            </a:r>
            <a:r>
              <a:rPr lang="fr-FR" sz="2600" baseline="30000" dirty="0">
                <a:latin typeface="Comic Sans MS" panose="030F0702030302020204" pitchFamily="66" charset="0"/>
              </a:rPr>
              <a:t>ère</a:t>
            </a:r>
            <a:r>
              <a:rPr lang="fr-FR" sz="2600" dirty="0">
                <a:latin typeface="Comic Sans MS" panose="030F0702030302020204" pitchFamily="66" charset="0"/>
              </a:rPr>
              <a:t> ligne </a:t>
            </a:r>
            <a:r>
              <a:rPr lang="fr-FR" sz="2600" dirty="0" err="1">
                <a:latin typeface="Comic Sans MS" panose="030F0702030302020204" pitchFamily="66" charset="0"/>
              </a:rPr>
              <a:t>mCPHR</a:t>
            </a:r>
            <a:r>
              <a:rPr lang="fr-FR" sz="2600" dirty="0">
                <a:latin typeface="Comic Sans MS" panose="030F0702030302020204" pitchFamily="66" charset="0"/>
              </a:rPr>
              <a:t> peu ou asymptomatique </a:t>
            </a:r>
          </a:p>
          <a:p>
            <a:pPr>
              <a:defRPr/>
            </a:pPr>
            <a:r>
              <a:rPr lang="fr-FR" sz="2600" dirty="0">
                <a:latin typeface="Comic Sans MS" panose="030F0702030302020204" pitchFamily="66" charset="0"/>
              </a:rPr>
              <a:t>2</a:t>
            </a:r>
            <a:r>
              <a:rPr lang="fr-FR" sz="2600" baseline="30000" dirty="0">
                <a:latin typeface="Comic Sans MS" panose="030F0702030302020204" pitchFamily="66" charset="0"/>
              </a:rPr>
              <a:t>ème</a:t>
            </a:r>
            <a:r>
              <a:rPr lang="fr-FR" sz="2600" dirty="0">
                <a:latin typeface="Comic Sans MS" panose="030F0702030302020204" pitchFamily="66" charset="0"/>
              </a:rPr>
              <a:t> ligne </a:t>
            </a:r>
            <a:r>
              <a:rPr lang="fr-FR" sz="2600" dirty="0" err="1">
                <a:latin typeface="Comic Sans MS" panose="030F0702030302020204" pitchFamily="66" charset="0"/>
              </a:rPr>
              <a:t>mCPHR</a:t>
            </a:r>
            <a:r>
              <a:rPr lang="fr-FR" sz="2600" dirty="0">
                <a:latin typeface="Comic Sans MS" panose="030F0702030302020204" pitchFamily="66" charset="0"/>
              </a:rPr>
              <a:t> post </a:t>
            </a:r>
            <a:r>
              <a:rPr lang="fr-FR" sz="2600" dirty="0" err="1">
                <a:latin typeface="Comic Sans MS" panose="030F0702030302020204" pitchFamily="66" charset="0"/>
              </a:rPr>
              <a:t>docetaxel</a:t>
            </a:r>
            <a:r>
              <a:rPr lang="fr-FR" sz="2600" dirty="0">
                <a:latin typeface="Comic Sans MS" panose="030F0702030302020204" pitchFamily="66" charset="0"/>
              </a:rPr>
              <a:t> </a:t>
            </a:r>
          </a:p>
          <a:p>
            <a:pPr>
              <a:defRPr/>
            </a:pPr>
            <a:r>
              <a:rPr lang="fr-FR" sz="2600" dirty="0" err="1">
                <a:latin typeface="Comic Sans MS" panose="030F0702030302020204" pitchFamily="66" charset="0"/>
              </a:rPr>
              <a:t>mCPHS</a:t>
            </a:r>
            <a:r>
              <a:rPr lang="fr-FR" sz="2600" dirty="0">
                <a:latin typeface="Comic Sans MS" panose="030F0702030302020204" pitchFamily="66" charset="0"/>
              </a:rPr>
              <a:t> </a:t>
            </a:r>
            <a:r>
              <a:rPr lang="fr-FR" sz="2600" dirty="0" err="1">
                <a:latin typeface="Comic Sans MS" panose="030F0702030302020204" pitchFamily="66" charset="0"/>
              </a:rPr>
              <a:t>hormono</a:t>
            </a:r>
            <a:r>
              <a:rPr lang="fr-FR" sz="2600" dirty="0">
                <a:latin typeface="Comic Sans MS" panose="030F0702030302020204" pitchFamily="66" charset="0"/>
              </a:rPr>
              <a:t> et </a:t>
            </a:r>
            <a:r>
              <a:rPr lang="fr-FR" sz="2600" dirty="0" err="1">
                <a:latin typeface="Comic Sans MS" panose="030F0702030302020204" pitchFamily="66" charset="0"/>
              </a:rPr>
              <a:t>chimionaifs</a:t>
            </a:r>
            <a:r>
              <a:rPr lang="fr-FR" sz="2600" dirty="0">
                <a:latin typeface="Comic Sans MS" panose="030F0702030302020204" pitchFamily="66" charset="0"/>
              </a:rPr>
              <a:t> (≥3 </a:t>
            </a:r>
            <a:r>
              <a:rPr lang="fr-FR" sz="2600" dirty="0" err="1">
                <a:latin typeface="Comic Sans MS" panose="030F0702030302020204" pitchFamily="66" charset="0"/>
              </a:rPr>
              <a:t>lesions</a:t>
            </a:r>
            <a:r>
              <a:rPr lang="fr-FR" sz="2600" dirty="0">
                <a:latin typeface="Comic Sans MS" panose="030F0702030302020204" pitchFamily="66" charset="0"/>
              </a:rPr>
              <a:t> os, SG8, Atteinte </a:t>
            </a:r>
            <a:r>
              <a:rPr lang="fr-FR" sz="2600" dirty="0" err="1">
                <a:latin typeface="Comic Sans MS" panose="030F0702030302020204" pitchFamily="66" charset="0"/>
              </a:rPr>
              <a:t>Viscerale</a:t>
            </a:r>
            <a:r>
              <a:rPr lang="fr-FR" sz="2600" dirty="0">
                <a:latin typeface="Comic Sans MS" panose="030F0702030302020204" pitchFamily="66" charset="0"/>
              </a:rPr>
              <a:t> </a:t>
            </a:r>
          </a:p>
          <a:p>
            <a:pPr>
              <a:defRPr/>
            </a:pPr>
            <a:endParaRPr lang="fr-FR" sz="2600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fr-FR" sz="2800" dirty="0">
                <a:latin typeface="Comic Sans MS" panose="030F0702030302020204" pitchFamily="66" charset="0"/>
              </a:rPr>
              <a:t>Dose 1 000 mg/j en 1 prise unique à distance du </a:t>
            </a:r>
            <a:r>
              <a:rPr lang="fr-FR" sz="2800" dirty="0" err="1">
                <a:latin typeface="Comic Sans MS" panose="030F0702030302020204" pitchFamily="66" charset="0"/>
              </a:rPr>
              <a:t>repas+prednisone</a:t>
            </a:r>
            <a:r>
              <a:rPr lang="fr-FR" sz="2800" dirty="0">
                <a:latin typeface="Comic Sans MS" panose="030F0702030302020204" pitchFamily="66" charset="0"/>
              </a:rPr>
              <a:t> (10 mg/j) systématiquement</a:t>
            </a:r>
          </a:p>
          <a:p>
            <a:pPr marL="0" indent="0">
              <a:buNone/>
              <a:defRPr/>
            </a:pPr>
            <a:r>
              <a:rPr lang="fr-FR" sz="2800" dirty="0">
                <a:latin typeface="Comic Sans MS" panose="030F0702030302020204" pitchFamily="66" charset="0"/>
              </a:rPr>
              <a:t>      (prévenir les risques d’</a:t>
            </a:r>
            <a:r>
              <a:rPr lang="fr-FR" sz="2800" dirty="0" err="1">
                <a:latin typeface="Comic Sans MS" panose="030F0702030302020204" pitchFamily="66" charset="0"/>
              </a:rPr>
              <a:t>hyperminéralocorticisme</a:t>
            </a:r>
            <a:r>
              <a:rPr lang="fr-FR" sz="2800" dirty="0">
                <a:latin typeface="Comic Sans MS" panose="030F0702030302020204" pitchFamily="66" charset="0"/>
              </a:rPr>
              <a:t>)</a:t>
            </a:r>
          </a:p>
          <a:p>
            <a:pPr marL="0" indent="0">
              <a:buNone/>
              <a:defRPr/>
            </a:pPr>
            <a:endParaRPr lang="fr-FR" sz="2800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fr-FR" sz="2800" dirty="0">
                <a:latin typeface="Comic Sans MS" panose="030F0702030302020204" pitchFamily="66" charset="0"/>
              </a:rPr>
              <a:t>Les principaux  AE </a:t>
            </a:r>
          </a:p>
          <a:p>
            <a:pPr marL="0" indent="0">
              <a:buNone/>
              <a:defRPr/>
            </a:pPr>
            <a:r>
              <a:rPr lang="fr-FR" sz="2800" dirty="0">
                <a:latin typeface="Comic Sans MS" panose="030F0702030302020204" pitchFamily="66" charset="0"/>
              </a:rPr>
              <a:t> HTA, OMI, hypokaliémie,  perturbations  bilan hépatique</a:t>
            </a:r>
          </a:p>
          <a:p>
            <a:pPr>
              <a:defRPr/>
            </a:pPr>
            <a:endParaRPr lang="fr-FR" sz="2800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fr-FR" sz="2800" dirty="0">
                <a:latin typeface="Comic Sans MS" panose="030F0702030302020204" pitchFamily="66" charset="0"/>
              </a:rPr>
              <a:t> une surveillance clinique et biologique rapprochée</a:t>
            </a:r>
          </a:p>
          <a:p>
            <a:pPr>
              <a:defRPr/>
            </a:pPr>
            <a:r>
              <a:rPr lang="fr-FR" sz="2800" dirty="0">
                <a:latin typeface="Comic Sans MS" panose="030F0702030302020204" pitchFamily="66" charset="0"/>
              </a:rPr>
              <a:t>Ex </a:t>
            </a:r>
            <a:r>
              <a:rPr lang="fr-FR" sz="2800" dirty="0" err="1">
                <a:latin typeface="Comic Sans MS" panose="030F0702030302020204" pitchFamily="66" charset="0"/>
              </a:rPr>
              <a:t>cardioVx</a:t>
            </a:r>
            <a:r>
              <a:rPr lang="fr-FR" sz="2800" dirty="0">
                <a:latin typeface="Comic Sans MS" panose="030F0702030302020204" pitchFamily="66" charset="0"/>
              </a:rPr>
              <a:t> avant et pendant TRT</a:t>
            </a:r>
          </a:p>
          <a:p>
            <a:pPr>
              <a:defRPr/>
            </a:pPr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val="19729566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6E1F33-A219-41CE-BD06-855F18AF8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236" y="333376"/>
            <a:ext cx="10150764" cy="6264275"/>
          </a:xfrm>
          <a:ln>
            <a:solidFill>
              <a:srgbClr val="FFFF00"/>
            </a:solidFill>
          </a:ln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Enzalutamide</a:t>
            </a: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FFFF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rgbClr val="FFFF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fr-FR" sz="2000" dirty="0">
                <a:latin typeface="Comic Sans MS" panose="030F0702030302020204" pitchFamily="66" charset="0"/>
              </a:rPr>
              <a:t>1</a:t>
            </a:r>
            <a:r>
              <a:rPr lang="fr-FR" sz="2000" baseline="30000" dirty="0">
                <a:latin typeface="Comic Sans MS" panose="030F0702030302020204" pitchFamily="66" charset="0"/>
              </a:rPr>
              <a:t>ère</a:t>
            </a:r>
            <a:r>
              <a:rPr lang="fr-FR" sz="2000" dirty="0">
                <a:latin typeface="Comic Sans MS" panose="030F0702030302020204" pitchFamily="66" charset="0"/>
              </a:rPr>
              <a:t> ligne CPHR peu ou asymptomatique </a:t>
            </a:r>
            <a:br>
              <a:rPr lang="fr-FR" sz="2000" dirty="0">
                <a:latin typeface="Comic Sans MS" panose="030F0702030302020204" pitchFamily="66" charset="0"/>
              </a:rPr>
            </a:br>
            <a:r>
              <a:rPr lang="fr-FR" sz="2000" dirty="0">
                <a:latin typeface="Comic Sans MS" panose="030F0702030302020204" pitchFamily="66" charset="0"/>
              </a:rPr>
              <a:t>2</a:t>
            </a:r>
            <a:r>
              <a:rPr lang="fr-FR" sz="2000" baseline="30000" dirty="0">
                <a:latin typeface="Comic Sans MS" panose="030F0702030302020204" pitchFamily="66" charset="0"/>
              </a:rPr>
              <a:t>ème</a:t>
            </a:r>
            <a:r>
              <a:rPr lang="fr-FR" sz="2000" dirty="0">
                <a:latin typeface="Comic Sans MS" panose="030F0702030302020204" pitchFamily="66" charset="0"/>
              </a:rPr>
              <a:t> ligne CPHR post </a:t>
            </a:r>
            <a:r>
              <a:rPr lang="fr-FR" sz="2000" dirty="0" err="1">
                <a:latin typeface="Comic Sans MS" panose="030F0702030302020204" pitchFamily="66" charset="0"/>
              </a:rPr>
              <a:t>docetaxel</a:t>
            </a:r>
            <a:r>
              <a:rPr lang="fr-FR" sz="2000" dirty="0">
                <a:latin typeface="Comic Sans MS" panose="030F0702030302020204" pitchFamily="66" charset="0"/>
              </a:rPr>
              <a:t> </a:t>
            </a:r>
            <a:br>
              <a:rPr lang="fr-FR" sz="2000" dirty="0">
                <a:latin typeface="Comic Sans MS" panose="030F0702030302020204" pitchFamily="66" charset="0"/>
              </a:rPr>
            </a:br>
            <a:r>
              <a:rPr lang="fr-FR" sz="2000" dirty="0">
                <a:latin typeface="Comic Sans MS" panose="030F0702030302020204" pitchFamily="66" charset="0"/>
              </a:rPr>
              <a:t>CPRC nm ( ainsi que </a:t>
            </a:r>
            <a:r>
              <a:rPr lang="fr-FR" sz="2000" dirty="0" err="1">
                <a:latin typeface="Comic Sans MS" panose="030F0702030302020204" pitchFamily="66" charset="0"/>
              </a:rPr>
              <a:t>apalutamide</a:t>
            </a:r>
            <a:r>
              <a:rPr lang="fr-FR" sz="2000" dirty="0">
                <a:latin typeface="Comic Sans MS" panose="030F0702030302020204" pitchFamily="66" charset="0"/>
              </a:rPr>
              <a:t>)</a:t>
            </a:r>
            <a:br>
              <a:rPr lang="fr-FR" sz="2000" dirty="0">
                <a:latin typeface="Comic Sans MS" panose="030F0702030302020204" pitchFamily="66" charset="0"/>
              </a:rPr>
            </a:br>
            <a:r>
              <a:rPr lang="fr-FR" sz="2000" dirty="0">
                <a:latin typeface="Comic Sans MS" panose="030F0702030302020204" pitchFamily="66" charset="0"/>
              </a:rPr>
              <a:t/>
            </a:r>
            <a:br>
              <a:rPr lang="fr-FR" sz="2000" dirty="0">
                <a:latin typeface="Comic Sans MS" panose="030F0702030302020204" pitchFamily="66" charset="0"/>
              </a:rPr>
            </a:br>
            <a:r>
              <a:rPr lang="fr-FR" sz="2000" dirty="0">
                <a:latin typeface="Comic Sans MS" panose="030F0702030302020204" pitchFamily="66" charset="0"/>
              </a:rPr>
              <a:t/>
            </a:r>
            <a:br>
              <a:rPr lang="fr-FR" sz="2000" dirty="0">
                <a:latin typeface="Comic Sans MS" panose="030F0702030302020204" pitchFamily="66" charset="0"/>
              </a:rPr>
            </a:br>
            <a:r>
              <a:rPr lang="fr-FR" sz="2000" dirty="0">
                <a:latin typeface="Comic Sans MS" panose="030F0702030302020204" pitchFamily="66" charset="0"/>
              </a:rPr>
              <a:t/>
            </a:r>
            <a:br>
              <a:rPr lang="fr-FR" sz="2000" dirty="0">
                <a:latin typeface="Comic Sans MS" panose="030F0702030302020204" pitchFamily="66" charset="0"/>
              </a:rPr>
            </a:br>
            <a:r>
              <a:rPr lang="fr-FR" sz="2000" dirty="0">
                <a:latin typeface="Comic Sans MS" panose="030F0702030302020204" pitchFamily="66" charset="0"/>
              </a:rPr>
              <a:t>Prescrit à la dose de 160 mg/j en une prise.</a:t>
            </a:r>
            <a:br>
              <a:rPr lang="fr-FR" sz="2000" dirty="0">
                <a:latin typeface="Comic Sans MS" panose="030F0702030302020204" pitchFamily="66" charset="0"/>
              </a:rPr>
            </a:br>
            <a:r>
              <a:rPr lang="fr-FR" sz="2000" dirty="0">
                <a:latin typeface="Comic Sans MS" panose="030F0702030302020204" pitchFamily="66" charset="0"/>
              </a:rPr>
              <a:t/>
            </a:r>
            <a:br>
              <a:rPr lang="fr-FR" sz="2000" dirty="0">
                <a:latin typeface="Comic Sans MS" panose="030F0702030302020204" pitchFamily="66" charset="0"/>
              </a:rPr>
            </a:br>
            <a:r>
              <a:rPr lang="fr-FR" sz="2000" dirty="0">
                <a:latin typeface="Comic Sans MS" panose="030F0702030302020204" pitchFamily="66" charset="0"/>
              </a:rPr>
              <a:t> Il peut être responsable d’asthénie et rarement de convulsions (0,6 %)</a:t>
            </a:r>
            <a:br>
              <a:rPr lang="fr-FR" sz="2000" dirty="0">
                <a:latin typeface="Comic Sans MS" panose="030F0702030302020204" pitchFamily="66" charset="0"/>
              </a:rPr>
            </a:br>
            <a:r>
              <a:rPr lang="fr-FR" sz="2000" dirty="0">
                <a:latin typeface="Comic Sans MS" panose="030F0702030302020204" pitchFamily="66" charset="0"/>
              </a:rPr>
              <a:t/>
            </a:r>
            <a:br>
              <a:rPr lang="fr-FR" sz="2000" dirty="0">
                <a:latin typeface="Comic Sans MS" panose="030F0702030302020204" pitchFamily="66" charset="0"/>
              </a:rPr>
            </a:br>
            <a:r>
              <a:rPr lang="fr-FR" sz="2000" dirty="0">
                <a:latin typeface="Comic Sans MS" panose="030F0702030302020204" pitchFamily="66" charset="0"/>
              </a:rPr>
              <a:t> Les antécédents épileptiques constituent une CI</a:t>
            </a:r>
            <a:r>
              <a:rPr lang="en-US" dirty="0">
                <a:solidFill>
                  <a:srgbClr val="FFC000"/>
                </a:solidFill>
                <a:latin typeface="Comic Sans MS" pitchFamily="66" charset="0"/>
              </a:rPr>
              <a:t/>
            </a:r>
            <a:br>
              <a:rPr lang="en-US" dirty="0">
                <a:solidFill>
                  <a:srgbClr val="FFC000"/>
                </a:solidFill>
                <a:latin typeface="Comic Sans MS" pitchFamily="66" charset="0"/>
              </a:rPr>
            </a:br>
            <a:r>
              <a:rPr lang="fr-FR" sz="1800" dirty="0">
                <a:latin typeface="Comic Sans MS" panose="030F0702030302020204" pitchFamily="66" charset="0"/>
              </a:rPr>
              <a:t/>
            </a:r>
            <a:br>
              <a:rPr lang="fr-FR" sz="1800" dirty="0">
                <a:latin typeface="Comic Sans MS" panose="030F0702030302020204" pitchFamily="66" charset="0"/>
              </a:rPr>
            </a:br>
            <a:endParaRPr lang="fr-FR" sz="18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60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1963" y="0"/>
            <a:ext cx="10917381" cy="868346"/>
          </a:xfrm>
          <a:noFill/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Finalement</a:t>
            </a:r>
            <a:r>
              <a:rPr lang="en-US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le cancer de Prostate </a:t>
            </a:r>
            <a:endParaRPr lang="fr-FR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90600" y="778933"/>
            <a:ext cx="10240818" cy="6079067"/>
          </a:xfrm>
          <a:ln>
            <a:solidFill>
              <a:srgbClr val="FFFF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25000" lnSpcReduction="20000"/>
          </a:bodyPr>
          <a:lstStyle/>
          <a:p>
            <a:endParaRPr lang="fr-FR" dirty="0" smtClean="0"/>
          </a:p>
          <a:p>
            <a:r>
              <a:rPr lang="fr-FR" sz="7200" dirty="0" err="1" smtClean="0">
                <a:latin typeface="Comic Sans MS" panose="030F0702030302020204" pitchFamily="66" charset="0"/>
              </a:rPr>
              <a:t>Chimiotherapie</a:t>
            </a:r>
            <a:r>
              <a:rPr lang="fr-FR" sz="7200" dirty="0" smtClean="0">
                <a:latin typeface="Comic Sans MS" panose="030F0702030302020204" pitchFamily="66" charset="0"/>
              </a:rPr>
              <a:t>  est </a:t>
            </a:r>
            <a:r>
              <a:rPr lang="fr-FR" sz="7200" dirty="0" err="1" smtClean="0">
                <a:latin typeface="Comic Sans MS" panose="030F0702030302020204" pitchFamily="66" charset="0"/>
              </a:rPr>
              <a:t>associee</a:t>
            </a:r>
            <a:r>
              <a:rPr lang="fr-FR" sz="7200" dirty="0" smtClean="0">
                <a:latin typeface="Comic Sans MS" panose="030F0702030302020204" pitchFamily="66" charset="0"/>
              </a:rPr>
              <a:t> a </a:t>
            </a:r>
            <a:r>
              <a:rPr lang="fr-FR" sz="7200" dirty="0" err="1" smtClean="0">
                <a:latin typeface="Comic Sans MS" panose="030F0702030302020204" pitchFamily="66" charset="0"/>
              </a:rPr>
              <a:t>Hormonotherpie</a:t>
            </a:r>
            <a:r>
              <a:rPr lang="fr-FR" sz="7200" dirty="0" smtClean="0">
                <a:latin typeface="Comic Sans MS" panose="030F0702030302020204" pitchFamily="66" charset="0"/>
              </a:rPr>
              <a:t>  dans le cancer de prostate </a:t>
            </a:r>
            <a:r>
              <a:rPr lang="fr-FR" sz="7200" dirty="0" err="1" smtClean="0">
                <a:latin typeface="Comic Sans MS" panose="030F0702030302020204" pitchFamily="66" charset="0"/>
              </a:rPr>
              <a:t>metastatique</a:t>
            </a:r>
            <a:r>
              <a:rPr lang="fr-FR" sz="7200" dirty="0" smtClean="0">
                <a:latin typeface="Comic Sans MS" panose="030F0702030302020204" pitchFamily="66" charset="0"/>
              </a:rPr>
              <a:t> </a:t>
            </a:r>
            <a:r>
              <a:rPr lang="fr-FR" sz="7200" b="1" dirty="0" err="1" smtClean="0">
                <a:latin typeface="Comic Sans MS" panose="030F0702030302020204" pitchFamily="66" charset="0"/>
              </a:rPr>
              <a:t>hormonosensible</a:t>
            </a:r>
            <a:r>
              <a:rPr lang="fr-FR" sz="7200" dirty="0" smtClean="0">
                <a:latin typeface="Comic Sans MS" panose="030F0702030302020204" pitchFamily="66" charset="0"/>
              </a:rPr>
              <a:t> ( gain en SG)</a:t>
            </a:r>
          </a:p>
          <a:p>
            <a:endParaRPr lang="fr-FR" sz="7200" dirty="0" smtClean="0">
              <a:latin typeface="Comic Sans MS" panose="030F0702030302020204" pitchFamily="66" charset="0"/>
            </a:endParaRPr>
          </a:p>
          <a:p>
            <a:r>
              <a:rPr lang="fr-FR" sz="7200" b="1" dirty="0" smtClean="0">
                <a:latin typeface="Comic Sans MS" panose="030F0702030302020204" pitchFamily="66" charset="0"/>
              </a:rPr>
              <a:t> </a:t>
            </a:r>
            <a:r>
              <a:rPr lang="fr-FR" sz="7200" dirty="0" smtClean="0">
                <a:latin typeface="Comic Sans MS" panose="030F0702030302020204" pitchFamily="66" charset="0"/>
              </a:rPr>
              <a:t>Plus </a:t>
            </a:r>
            <a:r>
              <a:rPr lang="fr-FR" sz="7200" dirty="0" err="1" smtClean="0">
                <a:latin typeface="Comic Sans MS" panose="030F0702030302020204" pitchFamily="66" charset="0"/>
              </a:rPr>
              <a:t>precoce</a:t>
            </a:r>
            <a:r>
              <a:rPr lang="fr-FR" sz="7200" dirty="0" smtClean="0">
                <a:latin typeface="Comic Sans MS" panose="030F0702030302020204" pitchFamily="66" charset="0"/>
              </a:rPr>
              <a:t> </a:t>
            </a:r>
            <a:r>
              <a:rPr lang="fr-FR" sz="7200" b="1" dirty="0" smtClean="0">
                <a:latin typeface="Comic Sans MS" panose="030F0702030302020204" pitchFamily="66" charset="0"/>
              </a:rPr>
              <a:t>, Reste a </a:t>
            </a:r>
            <a:r>
              <a:rPr lang="fr-FR" sz="7200" b="1" dirty="0" err="1" smtClean="0">
                <a:latin typeface="Comic Sans MS" panose="030F0702030302020204" pitchFamily="66" charset="0"/>
              </a:rPr>
              <a:t>definir</a:t>
            </a:r>
            <a:r>
              <a:rPr lang="fr-FR" sz="7200" b="1" dirty="0" smtClean="0">
                <a:latin typeface="Comic Sans MS" panose="030F0702030302020204" pitchFamily="66" charset="0"/>
              </a:rPr>
              <a:t> pour les patients  à haut risque ? </a:t>
            </a:r>
          </a:p>
          <a:p>
            <a:pPr>
              <a:buNone/>
            </a:pPr>
            <a:r>
              <a:rPr lang="fr-FR" sz="7200" dirty="0" smtClean="0">
                <a:latin typeface="Comic Sans MS" panose="030F0702030302020204" pitchFamily="66" charset="0"/>
              </a:rPr>
              <a:t>       (</a:t>
            </a:r>
            <a:r>
              <a:rPr lang="fr-FR" sz="7200" dirty="0" err="1" smtClean="0">
                <a:latin typeface="Comic Sans MS" panose="030F0702030302020204" pitchFamily="66" charset="0"/>
              </a:rPr>
              <a:t>resultats</a:t>
            </a:r>
            <a:r>
              <a:rPr lang="fr-FR" sz="7200" dirty="0" smtClean="0">
                <a:latin typeface="Comic Sans MS" panose="030F0702030302020204" pitchFamily="66" charset="0"/>
              </a:rPr>
              <a:t> </a:t>
            </a:r>
            <a:r>
              <a:rPr lang="fr-FR" sz="7200" dirty="0" err="1" smtClean="0">
                <a:latin typeface="Comic Sans MS" panose="030F0702030302020204" pitchFamily="66" charset="0"/>
              </a:rPr>
              <a:t>contreverses</a:t>
            </a:r>
            <a:r>
              <a:rPr lang="fr-FR" sz="7200" dirty="0" smtClean="0">
                <a:latin typeface="Comic Sans MS" panose="030F0702030302020204" pitchFamily="66" charset="0"/>
              </a:rPr>
              <a:t>)</a:t>
            </a:r>
          </a:p>
          <a:p>
            <a:pPr>
              <a:buNone/>
            </a:pPr>
            <a:endParaRPr lang="fr-FR" sz="7200" dirty="0" smtClean="0">
              <a:latin typeface="Comic Sans MS" panose="030F0702030302020204" pitchFamily="66" charset="0"/>
            </a:endParaRPr>
          </a:p>
          <a:p>
            <a:r>
              <a:rPr lang="fr-FR" sz="7200" dirty="0" smtClean="0">
                <a:latin typeface="Comic Sans MS" panose="030F0702030302020204" pitchFamily="66" charset="0"/>
              </a:rPr>
              <a:t> Les </a:t>
            </a:r>
            <a:r>
              <a:rPr lang="fr-FR" sz="72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nouvelles stratégies thérapeutiques de la maladie avancée et métastatique : TRT </a:t>
            </a:r>
            <a:r>
              <a:rPr lang="fr-FR" sz="7200" b="1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medicamenteux</a:t>
            </a:r>
            <a:r>
              <a:rPr lang="fr-FR" sz="72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associe au </a:t>
            </a:r>
            <a:r>
              <a:rPr lang="fr-FR" sz="7200" b="1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trt</a:t>
            </a:r>
            <a:r>
              <a:rPr lang="fr-FR" sz="72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local CX ou RT ( on </a:t>
            </a:r>
            <a:r>
              <a:rPr lang="fr-FR" sz="7200" b="1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going</a:t>
            </a:r>
            <a:r>
              <a:rPr lang="fr-FR" sz="72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mais au moins maladie </a:t>
            </a:r>
            <a:r>
              <a:rPr lang="fr-FR" sz="7200" b="1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oligo-metastatique</a:t>
            </a:r>
            <a:r>
              <a:rPr lang="fr-FR" sz="72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)</a:t>
            </a:r>
          </a:p>
          <a:p>
            <a:endParaRPr lang="fr-FR" sz="72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endParaRPr lang="fr-FR" sz="7200" b="1" dirty="0" smtClean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endParaRPr lang="fr-FR" sz="7200" b="1" dirty="0" smtClean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fr-FR" sz="72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au stade de la résistance à la castration</a:t>
            </a:r>
            <a:r>
              <a:rPr lang="fr-FR" sz="7200" b="1" dirty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fr-FR" sz="72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: </a:t>
            </a:r>
            <a:r>
              <a:rPr lang="fr-FR" sz="7200" b="1" u="sng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chimiotherpie</a:t>
            </a:r>
            <a:r>
              <a:rPr lang="fr-FR" sz="72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 de 1ere ligne et 2 </a:t>
            </a:r>
            <a:r>
              <a:rPr lang="fr-FR" sz="7200" b="1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eme</a:t>
            </a:r>
            <a:r>
              <a:rPr lang="fr-FR" sz="72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 ligne </a:t>
            </a:r>
          </a:p>
          <a:p>
            <a:r>
              <a:rPr lang="en-US" sz="7200" b="1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Immunotherpie</a:t>
            </a:r>
            <a:r>
              <a:rPr lang="en-US" sz="72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et  vaccination </a:t>
            </a:r>
          </a:p>
          <a:p>
            <a:r>
              <a:rPr lang="en-US" sz="7200" b="1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Hormonotherpie</a:t>
            </a:r>
            <a:r>
              <a:rPr lang="en-US" sz="72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de nouvelle generation </a:t>
            </a:r>
          </a:p>
          <a:p>
            <a:r>
              <a:rPr lang="en-US" sz="7200" b="1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Therapie</a:t>
            </a:r>
            <a:r>
              <a:rPr lang="en-US" sz="72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n-US" sz="7200" b="1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genique</a:t>
            </a:r>
            <a:r>
              <a:rPr lang="en-US" sz="72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endParaRPr lang="fr-FR" sz="7200" dirty="0" smtClean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fr-FR" sz="7200" dirty="0" smtClean="0"/>
              <a:t> </a:t>
            </a:r>
          </a:p>
          <a:p>
            <a:pPr>
              <a:buNone/>
            </a:pPr>
            <a:r>
              <a:rPr lang="fr-FR" sz="7200" dirty="0" smtClean="0"/>
              <a:t> </a:t>
            </a:r>
            <a:endParaRPr lang="fr-FR" sz="7200" dirty="0"/>
          </a:p>
        </p:txBody>
      </p:sp>
    </p:spTree>
    <p:extLst>
      <p:ext uri="{BB962C8B-B14F-4D97-AF65-F5344CB8AC3E}">
        <p14:creationId xmlns:p14="http://schemas.microsoft.com/office/powerpoint/2010/main" val="1067812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  <a:noFill/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Conclusion </a:t>
            </a:r>
            <a:r>
              <a:rPr lang="en-US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endParaRPr lang="fr-FR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6104" y="983974"/>
            <a:ext cx="10913166" cy="5874026"/>
          </a:xfrm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77500" lnSpcReduction="20000"/>
          </a:bodyPr>
          <a:lstStyle/>
          <a:p>
            <a:endParaRPr lang="en-US" sz="2000" dirty="0" smtClean="0">
              <a:latin typeface="Comic Sans MS" panose="030F0702030302020204" pitchFamily="66" charset="0"/>
            </a:endParaRPr>
          </a:p>
          <a:p>
            <a:endParaRPr lang="en-US" sz="2000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CP  </a:t>
            </a:r>
            <a:r>
              <a:rPr lang="en-US" sz="2400" dirty="0" smtClean="0">
                <a:latin typeface="Comic Sans MS" panose="030F0702030302020204" pitchFamily="66" charset="0"/>
              </a:rPr>
              <a:t>3eme cancer incident  </a:t>
            </a:r>
            <a:r>
              <a:rPr lang="en-US" sz="2400" dirty="0" err="1" smtClean="0">
                <a:latin typeface="Comic Sans MS" panose="030F0702030302020204" pitchFamily="66" charset="0"/>
              </a:rPr>
              <a:t>dans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notre</a:t>
            </a:r>
            <a:r>
              <a:rPr lang="en-US" sz="2400" dirty="0" smtClean="0">
                <a:latin typeface="Comic Sans MS" panose="030F0702030302020204" pitchFamily="66" charset="0"/>
              </a:rPr>
              <a:t> pays  ( </a:t>
            </a:r>
            <a:r>
              <a:rPr lang="en-US" sz="2400" dirty="0" err="1" smtClean="0">
                <a:latin typeface="Comic Sans MS" panose="030F0702030302020204" pitchFamily="66" charset="0"/>
              </a:rPr>
              <a:t>interet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dans</a:t>
            </a:r>
            <a:r>
              <a:rPr lang="en-US" sz="2400" dirty="0" smtClean="0">
                <a:latin typeface="Comic Sans MS" panose="030F0702030302020204" pitchFamily="66" charset="0"/>
              </a:rPr>
              <a:t> le plan cancer ++)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dirty="0" err="1" smtClean="0">
                <a:latin typeface="Comic Sans MS" panose="030F0702030302020204" pitchFamily="66" charset="0"/>
              </a:rPr>
              <a:t>Reste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malheureusement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diagnostique</a:t>
            </a:r>
            <a:r>
              <a:rPr lang="en-US" sz="2400" dirty="0" smtClean="0">
                <a:latin typeface="Comic Sans MS" panose="030F0702030302020204" pitchFamily="66" charset="0"/>
              </a:rPr>
              <a:t> au </a:t>
            </a:r>
            <a:r>
              <a:rPr lang="en-US" sz="2400" dirty="0" err="1" smtClean="0">
                <a:latin typeface="Comic Sans MS" panose="030F0702030302020204" pitchFamily="66" charset="0"/>
              </a:rPr>
              <a:t>stade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avance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dirty="0" err="1" smtClean="0">
                <a:latin typeface="Comic Sans MS" panose="030F0702030302020204" pitchFamily="66" charset="0"/>
              </a:rPr>
              <a:t>Interet</a:t>
            </a:r>
            <a:r>
              <a:rPr lang="en-US" sz="2400" dirty="0" smtClean="0">
                <a:latin typeface="Comic Sans MS" panose="030F0702030302020204" pitchFamily="66" charset="0"/>
              </a:rPr>
              <a:t> de </a:t>
            </a:r>
            <a:r>
              <a:rPr lang="en-US" sz="2400" dirty="0" err="1" smtClean="0">
                <a:latin typeface="Comic Sans MS" panose="030F0702030302020204" pitchFamily="66" charset="0"/>
              </a:rPr>
              <a:t>Depister</a:t>
            </a:r>
            <a:r>
              <a:rPr lang="en-US" sz="2400" dirty="0" smtClean="0">
                <a:latin typeface="Comic Sans MS" panose="030F0702030302020204" pitchFamily="66" charset="0"/>
              </a:rPr>
              <a:t> pour </a:t>
            </a:r>
            <a:r>
              <a:rPr lang="en-US" sz="2400" dirty="0" err="1" smtClean="0">
                <a:latin typeface="Comic Sans MS" panose="030F0702030302020204" pitchFamily="66" charset="0"/>
              </a:rPr>
              <a:t>Connaitre</a:t>
            </a:r>
            <a:r>
              <a:rPr lang="en-US" sz="2400" dirty="0" smtClean="0">
                <a:latin typeface="Comic Sans MS" panose="030F0702030302020204" pitchFamily="66" charset="0"/>
              </a:rPr>
              <a:t> la situation </a:t>
            </a:r>
            <a:r>
              <a:rPr lang="en-US" sz="2400" dirty="0" err="1" smtClean="0">
                <a:latin typeface="Comic Sans MS" panose="030F0702030302020204" pitchFamily="66" charset="0"/>
              </a:rPr>
              <a:t>dans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notre</a:t>
            </a:r>
            <a:r>
              <a:rPr lang="en-US" sz="2400" dirty="0" smtClean="0">
                <a:latin typeface="Comic Sans MS" panose="030F0702030302020204" pitchFamily="66" charset="0"/>
              </a:rPr>
              <a:t> pays /</a:t>
            </a:r>
            <a:r>
              <a:rPr lang="en-US" sz="2400" dirty="0" err="1" smtClean="0">
                <a:latin typeface="Comic Sans MS" panose="030F0702030302020204" pitchFamily="66" charset="0"/>
              </a:rPr>
              <a:t>autres</a:t>
            </a:r>
            <a:r>
              <a:rPr lang="en-US" sz="2400" dirty="0" smtClean="0">
                <a:latin typeface="Comic Sans MS" panose="030F0702030302020204" pitchFamily="66" charset="0"/>
              </a:rPr>
              <a:t> pays 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Implication imperative du </a:t>
            </a:r>
            <a:r>
              <a:rPr lang="en-US" sz="2400" dirty="0" err="1" smtClean="0">
                <a:latin typeface="Comic Sans MS" panose="030F0702030302020204" pitchFamily="66" charset="0"/>
              </a:rPr>
              <a:t>medecin</a:t>
            </a:r>
            <a:r>
              <a:rPr lang="en-US" sz="2400" dirty="0" smtClean="0">
                <a:latin typeface="Comic Sans MS" panose="030F0702030302020204" pitchFamily="66" charset="0"/>
              </a:rPr>
              <a:t> GENERALISTE 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Arsenal </a:t>
            </a:r>
            <a:r>
              <a:rPr lang="en-US" sz="2400" dirty="0" err="1" smtClean="0">
                <a:latin typeface="Comic Sans MS" panose="030F0702030302020204" pitchFamily="66" charset="0"/>
              </a:rPr>
              <a:t>therapeutique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systemique</a:t>
            </a:r>
            <a:r>
              <a:rPr lang="en-US" sz="2400" dirty="0" smtClean="0">
                <a:latin typeface="Comic Sans MS" panose="030F0702030302020204" pitchFamily="66" charset="0"/>
              </a:rPr>
              <a:t>  riche  meme </a:t>
            </a:r>
            <a:r>
              <a:rPr lang="en-US" sz="2400" dirty="0" err="1" smtClean="0">
                <a:latin typeface="Comic Sans MS" panose="030F0702030302020204" pitchFamily="66" charset="0"/>
              </a:rPr>
              <a:t>dans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notre</a:t>
            </a:r>
            <a:r>
              <a:rPr lang="en-US" sz="2400" dirty="0" smtClean="0">
                <a:latin typeface="Comic Sans MS" panose="030F0702030302020204" pitchFamily="66" charset="0"/>
              </a:rPr>
              <a:t> pays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fr-FR" sz="2400" dirty="0" smtClean="0">
                <a:latin typeface="Comic Sans MS" panose="030F0702030302020204" pitchFamily="66" charset="0"/>
              </a:rPr>
              <a:t>Concertation pluridisciplinaire dans PEC  initiale d’un patient atteint d’un cancer: élément spécifique, garant de la qualité de PEC ultérieure INTERET </a:t>
            </a:r>
          </a:p>
          <a:p>
            <a:endParaRPr lang="fr-FR" sz="2400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Pour </a:t>
            </a:r>
            <a:r>
              <a:rPr lang="en-US" sz="2400" dirty="0" err="1" smtClean="0">
                <a:latin typeface="Comic Sans MS" panose="030F0702030302020204" pitchFamily="66" charset="0"/>
              </a:rPr>
              <a:t>mieux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maitriser</a:t>
            </a:r>
            <a:r>
              <a:rPr lang="en-US" sz="2400" dirty="0" smtClean="0">
                <a:latin typeface="Comic Sans MS" panose="030F0702030302020204" pitchFamily="66" charset="0"/>
              </a:rPr>
              <a:t> et le patient et </a:t>
            </a:r>
            <a:r>
              <a:rPr lang="en-US" sz="2400" dirty="0" err="1" smtClean="0">
                <a:latin typeface="Comic Sans MS" panose="030F0702030302020204" pitchFamily="66" charset="0"/>
              </a:rPr>
              <a:t>sa</a:t>
            </a:r>
            <a:r>
              <a:rPr lang="en-US" sz="2400" dirty="0" smtClean="0">
                <a:latin typeface="Comic Sans MS" panose="030F0702030302020204" pitchFamily="66" charset="0"/>
              </a:rPr>
              <a:t> PEC , faire </a:t>
            </a:r>
            <a:r>
              <a:rPr lang="en-US" sz="2400" dirty="0" err="1" smtClean="0">
                <a:latin typeface="Comic Sans MS" panose="030F0702030302020204" pitchFamily="66" charset="0"/>
              </a:rPr>
              <a:t>beneficier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tous</a:t>
            </a:r>
            <a:r>
              <a:rPr lang="en-US" sz="2400" dirty="0" smtClean="0">
                <a:latin typeface="Comic Sans MS" panose="030F0702030302020204" pitchFamily="66" charset="0"/>
              </a:rPr>
              <a:t> les patients a part </a:t>
            </a:r>
            <a:r>
              <a:rPr lang="en-US" sz="2400" dirty="0" err="1" smtClean="0">
                <a:latin typeface="Comic Sans MS" panose="030F0702030302020204" pitchFamily="66" charset="0"/>
              </a:rPr>
              <a:t>egale</a:t>
            </a:r>
            <a:r>
              <a:rPr lang="en-US" sz="2400" dirty="0" smtClean="0">
                <a:latin typeface="Comic Sans MS" panose="030F0702030302020204" pitchFamily="66" charset="0"/>
              </a:rPr>
              <a:t> de </a:t>
            </a:r>
            <a:r>
              <a:rPr lang="en-US" sz="2400" dirty="0" err="1" smtClean="0">
                <a:latin typeface="Comic Sans MS" panose="030F0702030302020204" pitchFamily="66" charset="0"/>
              </a:rPr>
              <a:t>toutes</a:t>
            </a:r>
            <a:r>
              <a:rPr lang="en-US" sz="2400" dirty="0" smtClean="0">
                <a:latin typeface="Comic Sans MS" panose="030F0702030302020204" pitchFamily="66" charset="0"/>
              </a:rPr>
              <a:t> les </a:t>
            </a:r>
            <a:r>
              <a:rPr lang="en-US" sz="2400" dirty="0" err="1" smtClean="0">
                <a:latin typeface="Comic Sans MS" panose="030F0702030302020204" pitchFamily="66" charset="0"/>
              </a:rPr>
              <a:t>avancees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therapeutiques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endParaRPr lang="fr-FR" sz="2400" dirty="0" smtClean="0">
              <a:latin typeface="Comic Sans MS" panose="030F0702030302020204" pitchFamily="66" charset="0"/>
            </a:endParaRPr>
          </a:p>
          <a:p>
            <a:endParaRPr lang="en-US" sz="2000" dirty="0" smtClean="0">
              <a:latin typeface="Comic Sans MS" panose="030F0702030302020204" pitchFamily="66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89321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03852" y="2967335"/>
            <a:ext cx="10443590" cy="175432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je vous remercie pour votre attention</a:t>
            </a:r>
            <a:endParaRPr lang="fr-FR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04422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2655" y="609601"/>
            <a:ext cx="10244571" cy="1108364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Introduction </a:t>
            </a:r>
            <a:endParaRPr lang="en-US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1" y="1616365"/>
            <a:ext cx="10131425" cy="4747490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Premiere consultation  /  </a:t>
            </a:r>
            <a:r>
              <a:rPr lang="fr-FR" dirty="0" smtClean="0">
                <a:latin typeface="Comic Sans MS" panose="030F0702030302020204" pitchFamily="66" charset="0"/>
              </a:rPr>
              <a:t>généraliste</a:t>
            </a:r>
          </a:p>
          <a:p>
            <a:endParaRPr lang="fr-FR" dirty="0" smtClean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Symptomatologie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 err="1" smtClean="0">
                <a:latin typeface="Comic Sans MS" panose="030F0702030302020204" pitchFamily="66" charset="0"/>
              </a:rPr>
              <a:t>medecine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fr-FR" dirty="0" smtClean="0">
                <a:latin typeface="Comic Sans MS" panose="030F0702030302020204" pitchFamily="66" charset="0"/>
              </a:rPr>
              <a:t>générale</a:t>
            </a:r>
            <a:r>
              <a:rPr lang="en-US" dirty="0" smtClean="0">
                <a:latin typeface="Comic Sans MS" panose="030F0702030302020204" pitchFamily="66" charset="0"/>
              </a:rPr>
              <a:t> + ATCD familial </a:t>
            </a:r>
            <a:r>
              <a:rPr lang="en-US" dirty="0" smtClean="0">
                <a:latin typeface="Comic Sans MS" panose="030F0702030302020204" pitchFamily="66" charset="0"/>
              </a:rPr>
              <a:t>cancer de la prostate (CP) 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Symptomatologie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fr-FR" dirty="0" smtClean="0">
                <a:latin typeface="Comic Sans MS" panose="030F0702030302020204" pitchFamily="66" charset="0"/>
              </a:rPr>
              <a:t>urinaire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Symptomatologie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fr-FR" dirty="0" smtClean="0">
                <a:latin typeface="Comic Sans MS" panose="030F0702030302020204" pitchFamily="66" charset="0"/>
              </a:rPr>
              <a:t>osseuse</a:t>
            </a:r>
            <a:r>
              <a:rPr lang="en-US" dirty="0" smtClean="0">
                <a:latin typeface="Comic Sans MS" panose="030F0702030302020204" pitchFamily="66" charset="0"/>
              </a:rPr>
              <a:t> voire autre 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Examen Clinique –TR-PSA , imagerie / </a:t>
            </a:r>
            <a:r>
              <a:rPr lang="fr-FR" dirty="0" smtClean="0">
                <a:latin typeface="Comic Sans MS" panose="030F0702030302020204" pitchFamily="66" charset="0"/>
              </a:rPr>
              <a:t>spécialiste</a:t>
            </a:r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6378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introduction</a:t>
            </a:r>
            <a:endParaRPr lang="en-US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2509" y="2206721"/>
            <a:ext cx="10484717" cy="4388042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CP M+ pose un problem de </a:t>
            </a:r>
            <a:r>
              <a:rPr lang="en-US" sz="2400" dirty="0" err="1" smtClean="0">
                <a:latin typeface="Comic Sans MS" panose="030F0702030302020204" pitchFamily="66" charset="0"/>
              </a:rPr>
              <a:t>prise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en</a:t>
            </a:r>
            <a:r>
              <a:rPr lang="en-US" sz="2400" dirty="0" smtClean="0">
                <a:latin typeface="Comic Sans MS" panose="030F0702030302020204" pitchFamily="66" charset="0"/>
              </a:rPr>
              <a:t> charge </a:t>
            </a:r>
            <a:r>
              <a:rPr lang="en-US" sz="2400" dirty="0" err="1" smtClean="0">
                <a:latin typeface="Comic Sans MS" panose="030F0702030302020204" pitchFamily="66" charset="0"/>
              </a:rPr>
              <a:t>therapeutique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Il se repose sur </a:t>
            </a:r>
            <a:r>
              <a:rPr lang="en-US" sz="2400" dirty="0" err="1" smtClean="0">
                <a:latin typeface="Comic Sans MS" panose="030F0702030302020204" pitchFamily="66" charset="0"/>
              </a:rPr>
              <a:t>plusieurs</a:t>
            </a:r>
            <a:r>
              <a:rPr lang="en-US" sz="2400" dirty="0" smtClean="0">
                <a:latin typeface="Comic Sans MS" panose="030F0702030302020204" pitchFamily="66" charset="0"/>
              </a:rPr>
              <a:t> modalities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La decision depend du patient et de son </a:t>
            </a:r>
            <a:r>
              <a:rPr lang="en-US" sz="2400" dirty="0" err="1" smtClean="0">
                <a:latin typeface="Comic Sans MS" panose="030F0702030302020204" pitchFamily="66" charset="0"/>
              </a:rPr>
              <a:t>etat</a:t>
            </a:r>
            <a:r>
              <a:rPr lang="en-US" sz="2400" dirty="0" smtClean="0">
                <a:latin typeface="Comic Sans MS" panose="030F0702030302020204" pitchFamily="66" charset="0"/>
              </a:rPr>
              <a:t> ( EG, co </a:t>
            </a:r>
            <a:r>
              <a:rPr lang="en-US" sz="2400" dirty="0" err="1" smtClean="0">
                <a:latin typeface="Comic Sans MS" panose="030F0702030302020204" pitchFamily="66" charset="0"/>
              </a:rPr>
              <a:t>morbdidites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….) mais </a:t>
            </a:r>
            <a:r>
              <a:rPr lang="en-US" sz="2400" dirty="0" err="1" smtClean="0">
                <a:latin typeface="Comic Sans MS" panose="030F0702030302020204" pitchFamily="66" charset="0"/>
              </a:rPr>
              <a:t>egalement</a:t>
            </a:r>
            <a:r>
              <a:rPr lang="en-US" sz="2400" dirty="0" smtClean="0">
                <a:latin typeface="Comic Sans MS" panose="030F0702030302020204" pitchFamily="66" charset="0"/>
              </a:rPr>
              <a:t>  </a:t>
            </a:r>
            <a:r>
              <a:rPr lang="en-US" sz="2400" dirty="0" smtClean="0">
                <a:latin typeface="Comic Sans MS" panose="030F0702030302020204" pitchFamily="66" charset="0"/>
              </a:rPr>
              <a:t>de la </a:t>
            </a:r>
            <a:r>
              <a:rPr lang="en-US" sz="2400" dirty="0" err="1" smtClean="0">
                <a:latin typeface="Comic Sans MS" panose="030F0702030302020204" pitchFamily="66" charset="0"/>
              </a:rPr>
              <a:t>maladie</a:t>
            </a:r>
            <a:r>
              <a:rPr lang="en-US" sz="2400" dirty="0" smtClean="0">
                <a:latin typeface="Comic Sans MS" panose="030F0702030302020204" pitchFamily="66" charset="0"/>
              </a:rPr>
              <a:t> : </a:t>
            </a:r>
            <a:r>
              <a:rPr lang="en-US" sz="2400" dirty="0" err="1" smtClean="0">
                <a:latin typeface="Comic Sans MS" panose="030F0702030302020204" pitchFamily="66" charset="0"/>
              </a:rPr>
              <a:t>tres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agressive</a:t>
            </a:r>
            <a:r>
              <a:rPr lang="en-US" sz="2400" dirty="0" smtClean="0">
                <a:latin typeface="Comic Sans MS" panose="030F0702030302020204" pitchFamily="66" charset="0"/>
              </a:rPr>
              <a:t> , </a:t>
            </a:r>
            <a:r>
              <a:rPr lang="en-US" sz="2400" dirty="0" err="1" smtClean="0">
                <a:latin typeface="Comic Sans MS" panose="030F0702030302020204" pitchFamily="66" charset="0"/>
              </a:rPr>
              <a:t>d’emblee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M+, age de </a:t>
            </a:r>
            <a:r>
              <a:rPr lang="en-US" sz="2400" dirty="0" err="1" smtClean="0">
                <a:latin typeface="Comic Sans MS" panose="030F0702030302020204" pitchFamily="66" charset="0"/>
              </a:rPr>
              <a:t>survenue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jeune</a:t>
            </a:r>
            <a:r>
              <a:rPr lang="en-US" sz="2400" dirty="0" smtClean="0">
                <a:latin typeface="Comic Sans MS" panose="030F0702030302020204" pitchFamily="66" charset="0"/>
              </a:rPr>
              <a:t>, </a:t>
            </a:r>
            <a:r>
              <a:rPr lang="en-US" sz="2400" dirty="0" err="1" smtClean="0">
                <a:latin typeface="Comic Sans MS" panose="030F0702030302020204" pitchFamily="66" charset="0"/>
              </a:rPr>
              <a:t>forme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familiale</a:t>
            </a:r>
            <a:r>
              <a:rPr lang="en-US" sz="2400" dirty="0" smtClean="0">
                <a:latin typeface="Comic Sans MS" panose="030F0702030302020204" pitchFamily="66" charset="0"/>
              </a:rPr>
              <a:t> , </a:t>
            </a:r>
            <a:r>
              <a:rPr lang="en-US" sz="2400" dirty="0" err="1" smtClean="0">
                <a:latin typeface="Comic Sans MS" panose="030F0702030302020204" pitchFamily="66" charset="0"/>
              </a:rPr>
              <a:t>genetique</a:t>
            </a:r>
            <a:r>
              <a:rPr lang="en-US" sz="2400" dirty="0" smtClean="0">
                <a:latin typeface="Comic Sans MS" panose="030F0702030302020204" pitchFamily="66" charset="0"/>
              </a:rPr>
              <a:t>….</a:t>
            </a:r>
          </a:p>
          <a:p>
            <a:pPr marL="0" indent="0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679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891" y="0"/>
            <a:ext cx="11240654" cy="571480"/>
          </a:xfrm>
          <a:noFill/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Evolution du cancer prostate et </a:t>
            </a:r>
            <a:r>
              <a:rPr lang="en-US" sz="2400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sa</a:t>
            </a:r>
            <a:r>
              <a:rPr lang="en-US" sz="2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prise</a:t>
            </a:r>
            <a:r>
              <a:rPr lang="en-US" sz="2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en</a:t>
            </a:r>
            <a:r>
              <a:rPr lang="en-US" sz="2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charge</a:t>
            </a:r>
            <a:endParaRPr lang="fr-F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4524364" y="2500306"/>
            <a:ext cx="857256" cy="64294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5400000">
            <a:off x="4702959" y="3321843"/>
            <a:ext cx="857256" cy="50006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10800000">
            <a:off x="1524000" y="2500306"/>
            <a:ext cx="928662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rot="10800000">
            <a:off x="2809852" y="4000504"/>
            <a:ext cx="2071702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5381620" y="3143248"/>
            <a:ext cx="500066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38282" y="714356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TRT local</a:t>
            </a:r>
            <a:endParaRPr lang="fr-FR" sz="1600" b="1" dirty="0"/>
          </a:p>
        </p:txBody>
      </p:sp>
      <p:sp>
        <p:nvSpPr>
          <p:cNvPr id="24" name="Rectangle 23"/>
          <p:cNvSpPr/>
          <p:nvPr/>
        </p:nvSpPr>
        <p:spPr>
          <a:xfrm>
            <a:off x="3024166" y="1142984"/>
            <a:ext cx="171451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PSA relapse (TAD)</a:t>
            </a:r>
            <a:endParaRPr lang="fr-FR" sz="1400" b="1" dirty="0"/>
          </a:p>
        </p:txBody>
      </p:sp>
      <p:sp>
        <p:nvSpPr>
          <p:cNvPr id="25" name="Rectangle 24"/>
          <p:cNvSpPr/>
          <p:nvPr/>
        </p:nvSpPr>
        <p:spPr>
          <a:xfrm>
            <a:off x="4381488" y="1571612"/>
            <a:ext cx="192882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Cancer de prostate Resistance castration M0</a:t>
            </a:r>
            <a:endParaRPr lang="fr-FR" sz="1400" b="1" dirty="0"/>
          </a:p>
        </p:txBody>
      </p:sp>
      <p:sp>
        <p:nvSpPr>
          <p:cNvPr id="26" name="Rectangle 25"/>
          <p:cNvSpPr/>
          <p:nvPr/>
        </p:nvSpPr>
        <p:spPr>
          <a:xfrm>
            <a:off x="1524000" y="4429132"/>
            <a:ext cx="371474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Cancer prostate metastatique hormono-sensible 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810248" y="3286124"/>
            <a:ext cx="400052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Cancer de prostate metastatique resistant a castration (mCPRC)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6310314" y="135729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Docetaxel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8096264" y="157161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Cabazitaxel</a:t>
            </a:r>
            <a:r>
              <a:rPr lang="en-US" b="1" dirty="0">
                <a:solidFill>
                  <a:srgbClr val="FF0000"/>
                </a:solidFill>
              </a:rPr>
              <a:t> 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8524892" y="192880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Denosumab 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9096396" y="2428868"/>
            <a:ext cx="1571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Abiraterone </a:t>
            </a:r>
            <a:r>
              <a:rPr lang="en-US" dirty="0">
                <a:solidFill>
                  <a:srgbClr val="FFFF00"/>
                </a:solidFill>
              </a:rPr>
              <a:t> 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309786" y="3357563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Traitement anti-androgenique (TAD) 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28" name="Moins 27"/>
          <p:cNvSpPr/>
          <p:nvPr/>
        </p:nvSpPr>
        <p:spPr>
          <a:xfrm>
            <a:off x="2952728" y="2500307"/>
            <a:ext cx="142876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Moins 28"/>
          <p:cNvSpPr/>
          <p:nvPr/>
        </p:nvSpPr>
        <p:spPr>
          <a:xfrm>
            <a:off x="3167042" y="2500307"/>
            <a:ext cx="71438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0" name="Moins 29"/>
          <p:cNvSpPr/>
          <p:nvPr/>
        </p:nvSpPr>
        <p:spPr>
          <a:xfrm>
            <a:off x="3309918" y="2500307"/>
            <a:ext cx="71438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Moins 30"/>
          <p:cNvSpPr/>
          <p:nvPr/>
        </p:nvSpPr>
        <p:spPr>
          <a:xfrm>
            <a:off x="3452794" y="2500307"/>
            <a:ext cx="142876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2" name="Moins 31"/>
          <p:cNvSpPr/>
          <p:nvPr/>
        </p:nvSpPr>
        <p:spPr>
          <a:xfrm>
            <a:off x="3667108" y="2500307"/>
            <a:ext cx="142876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" name="Moins 34"/>
          <p:cNvSpPr/>
          <p:nvPr/>
        </p:nvSpPr>
        <p:spPr>
          <a:xfrm>
            <a:off x="2524100" y="2500307"/>
            <a:ext cx="71438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8" name="Moins 37"/>
          <p:cNvSpPr/>
          <p:nvPr/>
        </p:nvSpPr>
        <p:spPr>
          <a:xfrm>
            <a:off x="2666976" y="2500307"/>
            <a:ext cx="214314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0" name="Moins 39"/>
          <p:cNvSpPr/>
          <p:nvPr/>
        </p:nvSpPr>
        <p:spPr>
          <a:xfrm>
            <a:off x="3952860" y="2500307"/>
            <a:ext cx="142876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1" name="Moins 40"/>
          <p:cNvSpPr/>
          <p:nvPr/>
        </p:nvSpPr>
        <p:spPr>
          <a:xfrm>
            <a:off x="4238612" y="2500307"/>
            <a:ext cx="142876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2" name="Moins 41"/>
          <p:cNvSpPr/>
          <p:nvPr/>
        </p:nvSpPr>
        <p:spPr>
          <a:xfrm>
            <a:off x="4524364" y="2500307"/>
            <a:ext cx="71438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49" name="Connecteur droit avec flèche 48"/>
          <p:cNvCxnSpPr/>
          <p:nvPr/>
        </p:nvCxnSpPr>
        <p:spPr>
          <a:xfrm rot="5400000">
            <a:off x="1702563" y="1821645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 rot="5400000">
            <a:off x="3024166" y="200024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 rot="5400000">
            <a:off x="4274331" y="225027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6381752" y="185736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Zoledronate 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8953520" y="45720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Alpharadin 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9096364" y="5072074"/>
            <a:ext cx="1857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Enzalutamide</a:t>
            </a:r>
            <a:r>
              <a:rPr lang="en-US" dirty="0">
                <a:solidFill>
                  <a:srgbClr val="FFFF00"/>
                </a:solidFill>
              </a:rPr>
              <a:t> 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8096264" y="121442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  </a:t>
            </a:r>
            <a:r>
              <a:rPr lang="en-US" b="1" dirty="0">
                <a:solidFill>
                  <a:srgbClr val="FFFF00"/>
                </a:solidFill>
              </a:rPr>
              <a:t>Sipuleucel T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85" name="Flèche vers le haut 84"/>
          <p:cNvSpPr/>
          <p:nvPr/>
        </p:nvSpPr>
        <p:spPr>
          <a:xfrm>
            <a:off x="9953653" y="3286124"/>
            <a:ext cx="45719" cy="1214446"/>
          </a:xfrm>
          <a:prstGeom prst="upArrow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86" name="Flèche vers le bas 85"/>
          <p:cNvSpPr/>
          <p:nvPr/>
        </p:nvSpPr>
        <p:spPr>
          <a:xfrm>
            <a:off x="9953653" y="2786058"/>
            <a:ext cx="45719" cy="285752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7" name="Flèche vers le bas 86"/>
          <p:cNvSpPr/>
          <p:nvPr/>
        </p:nvSpPr>
        <p:spPr>
          <a:xfrm>
            <a:off x="9096397" y="2214554"/>
            <a:ext cx="45719" cy="785818"/>
          </a:xfrm>
          <a:prstGeom prst="downArrow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8" name="Flèche vers le bas 87"/>
          <p:cNvSpPr/>
          <p:nvPr/>
        </p:nvSpPr>
        <p:spPr>
          <a:xfrm>
            <a:off x="8310579" y="2000240"/>
            <a:ext cx="45719" cy="1143008"/>
          </a:xfrm>
          <a:prstGeom prst="down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9" name="Flèche vers le bas 88"/>
          <p:cNvSpPr/>
          <p:nvPr/>
        </p:nvSpPr>
        <p:spPr>
          <a:xfrm>
            <a:off x="8310579" y="1571612"/>
            <a:ext cx="45719" cy="1500198"/>
          </a:xfrm>
          <a:prstGeom prst="downArrow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0" name="Flèche vers le bas 89"/>
          <p:cNvSpPr/>
          <p:nvPr/>
        </p:nvSpPr>
        <p:spPr>
          <a:xfrm flipH="1">
            <a:off x="7239008" y="2285992"/>
            <a:ext cx="45719" cy="785818"/>
          </a:xfrm>
          <a:prstGeom prst="downArrow">
            <a:avLst/>
          </a:prstGeom>
          <a:solidFill>
            <a:srgbClr val="00B0F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1" name="Flèche vers le bas 90"/>
          <p:cNvSpPr/>
          <p:nvPr/>
        </p:nvSpPr>
        <p:spPr>
          <a:xfrm flipH="1">
            <a:off x="6713224" y="1714488"/>
            <a:ext cx="45719" cy="1357322"/>
          </a:xfrm>
          <a:prstGeom prst="downArrow">
            <a:avLst/>
          </a:prstGeom>
          <a:solidFill>
            <a:srgbClr val="00B0F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1738282" y="5347348"/>
            <a:ext cx="7797220" cy="2112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0000"/>
              </a:lnSpc>
            </a:pPr>
            <a:endParaRPr lang="en-US" sz="1000" i="1" dirty="0">
              <a:ea typeface="ＭＳ Ｐゴシック" charset="-128"/>
              <a:cs typeface="ＭＳ Ｐゴシック" charset="-128"/>
            </a:endParaRPr>
          </a:p>
          <a:p>
            <a:pPr marL="171450" indent="-171450">
              <a:lnSpc>
                <a:spcPct val="110000"/>
              </a:lnSpc>
            </a:pPr>
            <a:endParaRPr lang="en-US" sz="1000" i="1" dirty="0">
              <a:ea typeface="ＭＳ Ｐゴシック" charset="-128"/>
              <a:cs typeface="ＭＳ Ｐゴシック" charset="-128"/>
            </a:endParaRPr>
          </a:p>
          <a:p>
            <a:pPr marL="171450" indent="-171450">
              <a:lnSpc>
                <a:spcPct val="110000"/>
              </a:lnSpc>
            </a:pPr>
            <a:r>
              <a:rPr lang="en-US" sz="1000" i="1" dirty="0">
                <a:ea typeface="ＭＳ Ｐゴシック" charset="-128"/>
                <a:cs typeface="ＭＳ Ｐゴシック" charset="-128"/>
              </a:rPr>
              <a:t>   </a:t>
            </a:r>
          </a:p>
          <a:p>
            <a:pPr marL="171450" indent="-171450">
              <a:lnSpc>
                <a:spcPct val="110000"/>
              </a:lnSpc>
            </a:pPr>
            <a:r>
              <a:rPr lang="en-US" sz="1000" i="1" dirty="0">
                <a:ea typeface="ＭＳ Ｐゴシック" charset="-128"/>
                <a:cs typeface="ＭＳ Ｐゴシック" charset="-128"/>
              </a:rPr>
              <a:t> Saad et al. J Natl Cancer Inst 2002; 94: 1458–1468 </a:t>
            </a:r>
            <a:r>
              <a:rPr lang="en-GB" sz="1000" i="1" dirty="0">
                <a:ea typeface="ＭＳ Ｐゴシック" charset="-128"/>
                <a:cs typeface="ＭＳ Ｐゴシック" charset="-128"/>
              </a:rPr>
              <a:t>Tannock et al. </a:t>
            </a:r>
            <a:r>
              <a:rPr lang="it-IT" sz="1000" i="1" dirty="0">
                <a:ea typeface="ＭＳ Ｐゴシック" charset="-128"/>
                <a:cs typeface="ＭＳ Ｐゴシック" charset="-128"/>
              </a:rPr>
              <a:t>N Engl J Med 2004;351(15): 1502-1512 </a:t>
            </a:r>
            <a:r>
              <a:rPr lang="it-IT" sz="1000" i="1" baseline="30000" dirty="0">
                <a:ea typeface="ＭＳ Ｐゴシック" charset="-128"/>
                <a:cs typeface="ＭＳ Ｐゴシック" charset="-128"/>
              </a:rPr>
              <a:t> </a:t>
            </a:r>
            <a:r>
              <a:rPr lang="it-IT" sz="1000" i="1" dirty="0">
                <a:ea typeface="ＭＳ Ｐゴシック" charset="-128"/>
                <a:cs typeface="ＭＳ Ｐゴシック" charset="-128"/>
              </a:rPr>
              <a:t>Kantoff et al. N Engl J Med 2010; 363(5): 411-422  </a:t>
            </a:r>
            <a:r>
              <a:rPr lang="it-IT" sz="1000" i="1" baseline="30000" dirty="0">
                <a:ea typeface="ＭＳ Ｐゴシック" charset="-128"/>
                <a:cs typeface="ＭＳ Ｐゴシック" charset="-128"/>
              </a:rPr>
              <a:t>4</a:t>
            </a:r>
            <a:r>
              <a:rPr lang="it-IT" sz="1000" i="1" dirty="0">
                <a:ea typeface="ＭＳ Ｐゴシック" charset="-128"/>
                <a:cs typeface="ＭＳ Ｐゴシック" charset="-128"/>
              </a:rPr>
              <a:t>de Bono et al. </a:t>
            </a:r>
            <a:r>
              <a:rPr lang="en-US" sz="1000" i="1" dirty="0">
                <a:ea typeface="ＭＳ Ｐゴシック" charset="-128"/>
                <a:cs typeface="ＭＳ Ｐゴシック" charset="-128"/>
              </a:rPr>
              <a:t>Lancet. 2010; 376(9747): 1147-1154</a:t>
            </a:r>
            <a:r>
              <a:rPr lang="it-IT" sz="1000" i="1" baseline="30000" dirty="0">
                <a:ea typeface="ＭＳ Ｐゴシック" charset="-128"/>
                <a:cs typeface="ＭＳ Ｐゴシック" charset="-128"/>
              </a:rPr>
              <a:t> </a:t>
            </a:r>
            <a:r>
              <a:rPr lang="it-IT" sz="1000" i="1" dirty="0">
                <a:ea typeface="ＭＳ Ｐゴシック" charset="-128"/>
                <a:cs typeface="ＭＳ Ｐゴシック" charset="-128"/>
              </a:rPr>
              <a:t> Fizazi et al. </a:t>
            </a:r>
            <a:r>
              <a:rPr lang="en-US" sz="1000" i="1" dirty="0">
                <a:ea typeface="ＭＳ Ｐゴシック" charset="-128"/>
                <a:cs typeface="ＭＳ Ｐゴシック" charset="-128"/>
              </a:rPr>
              <a:t>Lancet 2011; 377(9768): 813-822 </a:t>
            </a:r>
            <a:r>
              <a:rPr lang="en-GB" sz="1000" i="1" dirty="0">
                <a:ea typeface="ＭＳ Ｐゴシック" charset="-128"/>
                <a:cs typeface="ＭＳ Ｐゴシック" charset="-128"/>
              </a:rPr>
              <a:t> de Bono al. Ann Oncol 2010; Abstract LBA5 (oral presentation) Scher et al. J Clin Oncol 2011; 25 (suppl 7); Abstract (oral presentation</a:t>
            </a:r>
            <a:r>
              <a:rPr lang="en-GB" i="1" dirty="0">
                <a:ea typeface="ＭＳ Ｐゴシック" charset="-128"/>
                <a:cs typeface="ＭＳ Ｐゴシック" charset="-128"/>
              </a:rPr>
              <a:t>)</a:t>
            </a:r>
            <a:r>
              <a:rPr lang="fr-FR" i="1" dirty="0">
                <a:ea typeface="MS PGothic" pitchFamily="34" charset="-128"/>
                <a:cs typeface="MS PGothic" pitchFamily="34" charset="-128"/>
              </a:rPr>
              <a:t> </a:t>
            </a:r>
            <a:r>
              <a:rPr lang="fr-FR" sz="900" i="1" dirty="0">
                <a:ea typeface="MS PGothic" pitchFamily="34" charset="-128"/>
                <a:cs typeface="MS PGothic" pitchFamily="34" charset="-128"/>
              </a:rPr>
              <a:t>Ryan CJ , N Engl J Med Dec 2012 </a:t>
            </a:r>
            <a:r>
              <a:rPr lang="fr-FR" sz="900" dirty="0"/>
              <a:t>Ryan et al. Lancet Oncol. 2015 février; 16 (2): 152-60  </a:t>
            </a:r>
            <a:r>
              <a:rPr lang="fr-FR" sz="900" i="1" dirty="0">
                <a:ea typeface="MS PGothic" pitchFamily="34" charset="-128"/>
                <a:cs typeface="MS PGothic" pitchFamily="34" charset="-128"/>
              </a:rPr>
              <a:t> </a:t>
            </a:r>
            <a:r>
              <a:rPr lang="fr-FR" sz="900" i="1" dirty="0">
                <a:ea typeface="ヒラギノ角ゴ Pro W3" charset="-128"/>
                <a:cs typeface="ヒラギノ角ゴ Pro W3" charset="-128"/>
              </a:rPr>
              <a:t>Scher  H et de Bono J, co-PI</a:t>
            </a:r>
            <a:r>
              <a:rPr lang="fr-FR" sz="900" dirty="0"/>
              <a:t> TM Beer et al .</a:t>
            </a:r>
            <a:r>
              <a:rPr lang="fr-FR" sz="900" i="1" dirty="0">
                <a:ea typeface="ヒラギノ角ゴ Pro W3" charset="-128"/>
                <a:cs typeface="ヒラギノ角ゴ Pro W3" charset="-128"/>
              </a:rPr>
              <a:t> </a:t>
            </a:r>
            <a:r>
              <a:rPr lang="it-IT" sz="900" dirty="0"/>
              <a:t>J Clin Oncol 2014; 32 (suppl 4; abstr LBA1) </a:t>
            </a:r>
            <a:endParaRPr lang="fr-FR" sz="900" i="1" dirty="0">
              <a:ea typeface="ヒラギノ角ゴ Pro W3" charset="-128"/>
              <a:cs typeface="ヒラギノ角ゴ Pro W3" charset="-128"/>
            </a:endParaRPr>
          </a:p>
          <a:p>
            <a:pPr marL="171450" indent="-171450">
              <a:lnSpc>
                <a:spcPct val="110000"/>
              </a:lnSpc>
            </a:pPr>
            <a:endParaRPr lang="fr-FR" sz="900" i="1" dirty="0">
              <a:solidFill>
                <a:schemeClr val="bg1"/>
              </a:solidFill>
              <a:ea typeface="MS PGothic" pitchFamily="34" charset="-128"/>
              <a:cs typeface="MS PGothic" pitchFamily="34" charset="-128"/>
            </a:endParaRPr>
          </a:p>
          <a:p>
            <a:pPr marL="171450" indent="-171450">
              <a:lnSpc>
                <a:spcPct val="110000"/>
              </a:lnSpc>
            </a:pPr>
            <a:endParaRPr lang="en-GB" i="1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  <a:p>
            <a:endParaRPr lang="fr-FR" dirty="0"/>
          </a:p>
        </p:txBody>
      </p:sp>
      <p:sp>
        <p:nvSpPr>
          <p:cNvPr id="43" name="ZoneTexte 42"/>
          <p:cNvSpPr txBox="1"/>
          <p:nvPr/>
        </p:nvSpPr>
        <p:spPr>
          <a:xfrm>
            <a:off x="5238744" y="4143380"/>
            <a:ext cx="1643074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M CPRC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dirty="0">
                <a:solidFill>
                  <a:schemeClr val="bg1"/>
                </a:solidFill>
              </a:rPr>
              <a:t>asymptomatique 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6453190" y="4500570"/>
            <a:ext cx="142876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mCPRC symptomatique 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7881950" y="4929198"/>
            <a:ext cx="1214446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mCPRCpost docetaxel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52" name="Flèche vers le bas 51"/>
          <p:cNvSpPr/>
          <p:nvPr/>
        </p:nvSpPr>
        <p:spPr>
          <a:xfrm>
            <a:off x="6238876" y="3857628"/>
            <a:ext cx="71438" cy="28575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3" name="Flèche vers le bas 52"/>
          <p:cNvSpPr/>
          <p:nvPr/>
        </p:nvSpPr>
        <p:spPr>
          <a:xfrm flipH="1">
            <a:off x="7284726" y="3857628"/>
            <a:ext cx="97158" cy="64294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4" name="Flèche vers le bas 53"/>
          <p:cNvSpPr/>
          <p:nvPr/>
        </p:nvSpPr>
        <p:spPr>
          <a:xfrm>
            <a:off x="8239140" y="3857628"/>
            <a:ext cx="142876" cy="1071570"/>
          </a:xfrm>
          <a:prstGeom prst="downArrow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5" name="Flèche vers le haut 54"/>
          <p:cNvSpPr/>
          <p:nvPr/>
        </p:nvSpPr>
        <p:spPr>
          <a:xfrm>
            <a:off x="10239404" y="3286124"/>
            <a:ext cx="71439" cy="1785950"/>
          </a:xfrm>
          <a:prstGeom prst="upArrow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5243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Traitement</a:t>
            </a:r>
            <a:r>
              <a:rPr lang="en-US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symptomatique</a:t>
            </a:r>
            <a:r>
              <a:rPr lang="en-US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endParaRPr lang="en-US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715933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Comic Sans MS" panose="030F0702030302020204" pitchFamily="66" charset="0"/>
              </a:rPr>
              <a:t>Maladie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esentielement</a:t>
            </a:r>
            <a:r>
              <a:rPr lang="en-US" sz="2400" dirty="0" smtClean="0">
                <a:latin typeface="Comic Sans MS" panose="030F0702030302020204" pitchFamily="66" charset="0"/>
              </a:rPr>
              <a:t> M+ </a:t>
            </a:r>
            <a:r>
              <a:rPr lang="en-US" sz="2400" dirty="0" err="1" smtClean="0">
                <a:latin typeface="Comic Sans MS" panose="030F0702030302020204" pitchFamily="66" charset="0"/>
              </a:rPr>
              <a:t>osseuse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dirty="0" err="1" smtClean="0">
                <a:latin typeface="Comic Sans MS" panose="030F0702030302020204" pitchFamily="66" charset="0"/>
              </a:rPr>
              <a:t>Trt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ciblant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os</a:t>
            </a:r>
            <a:r>
              <a:rPr lang="en-US" sz="2400" dirty="0" smtClean="0">
                <a:latin typeface="Comic Sans MS" panose="030F0702030302020204" pitchFamily="66" charset="0"/>
              </a:rPr>
              <a:t> bisphosphonates , </a:t>
            </a:r>
            <a:r>
              <a:rPr lang="en-US" sz="2400" dirty="0" err="1" smtClean="0">
                <a:latin typeface="Comic Sans MS" panose="030F0702030302020204" pitchFamily="66" charset="0"/>
              </a:rPr>
              <a:t>denosumab</a:t>
            </a:r>
            <a:r>
              <a:rPr lang="en-US" sz="2400" dirty="0" smtClean="0">
                <a:latin typeface="Comic Sans MS" panose="030F0702030302020204" pitchFamily="66" charset="0"/>
              </a:rPr>
              <a:t>,  Ca </a:t>
            </a:r>
            <a:r>
              <a:rPr lang="en-US" sz="2400" dirty="0" err="1" smtClean="0">
                <a:latin typeface="Comic Sans MS" panose="030F0702030302020204" pitchFamily="66" charset="0"/>
              </a:rPr>
              <a:t>vit</a:t>
            </a:r>
            <a:r>
              <a:rPr lang="en-US" sz="2400" dirty="0" smtClean="0">
                <a:latin typeface="Comic Sans MS" panose="030F0702030302020204" pitchFamily="66" charset="0"/>
              </a:rPr>
              <a:t> D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dirty="0" err="1" smtClean="0">
                <a:latin typeface="Comic Sans MS" panose="030F0702030302020204" pitchFamily="66" charset="0"/>
              </a:rPr>
              <a:t>Trt</a:t>
            </a:r>
            <a:r>
              <a:rPr lang="en-US" sz="2400" dirty="0" smtClean="0">
                <a:latin typeface="Comic Sans MS" panose="030F0702030302020204" pitchFamily="66" charset="0"/>
              </a:rPr>
              <a:t> des complications </a:t>
            </a:r>
            <a:r>
              <a:rPr lang="en-US" sz="2400" dirty="0" err="1" smtClean="0">
                <a:latin typeface="Comic Sans MS" panose="030F0702030302020204" pitchFamily="66" charset="0"/>
              </a:rPr>
              <a:t>os</a:t>
            </a:r>
            <a:r>
              <a:rPr lang="en-US" sz="2400" dirty="0" smtClean="0">
                <a:latin typeface="Comic Sans MS" panose="030F0702030302020204" pitchFamily="66" charset="0"/>
              </a:rPr>
              <a:t>, </a:t>
            </a:r>
            <a:r>
              <a:rPr lang="en-US" sz="2400" dirty="0" err="1" smtClean="0">
                <a:latin typeface="Comic Sans MS" panose="030F0702030302020204" pitchFamily="66" charset="0"/>
              </a:rPr>
              <a:t>urinaires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dirty="0" err="1" smtClean="0">
                <a:latin typeface="Comic Sans MS" panose="030F0702030302020204" pitchFamily="66" charset="0"/>
              </a:rPr>
              <a:t>Trt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specifique</a:t>
            </a:r>
            <a:r>
              <a:rPr lang="en-US" sz="2400" dirty="0" smtClean="0">
                <a:latin typeface="Comic Sans MS" panose="030F0702030302020204" pitchFamily="66" charset="0"/>
              </a:rPr>
              <a:t> qui ne </a:t>
            </a:r>
            <a:r>
              <a:rPr lang="en-US" sz="2400" dirty="0" err="1" smtClean="0">
                <a:latin typeface="Comic Sans MS" panose="030F0702030302020204" pitchFamily="66" charset="0"/>
              </a:rPr>
              <a:t>cesse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d’evoluer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d’ou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l’interer</a:t>
            </a:r>
            <a:r>
              <a:rPr lang="en-US" sz="2400" dirty="0" smtClean="0">
                <a:latin typeface="Comic Sans MS" panose="030F0702030302020204" pitchFamily="66" charset="0"/>
              </a:rPr>
              <a:t> des formations continues a </a:t>
            </a:r>
            <a:r>
              <a:rPr lang="en-US" sz="2400" dirty="0" err="1" smtClean="0">
                <a:latin typeface="Comic Sans MS" panose="030F0702030302020204" pitchFamily="66" charset="0"/>
              </a:rPr>
              <a:t>tous</a:t>
            </a:r>
            <a:r>
              <a:rPr lang="en-US" sz="2400" dirty="0" smtClean="0">
                <a:latin typeface="Comic Sans MS" panose="030F0702030302020204" pitchFamily="66" charset="0"/>
              </a:rPr>
              <a:t> les </a:t>
            </a:r>
            <a:r>
              <a:rPr lang="en-US" sz="2400" dirty="0" err="1" smtClean="0">
                <a:latin typeface="Comic Sans MS" panose="030F0702030302020204" pitchFamily="66" charset="0"/>
              </a:rPr>
              <a:t>stades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1400" dirty="0" smtClean="0">
                <a:latin typeface="Comic Sans MS" panose="030F0702030302020204" pitchFamily="66" charset="0"/>
              </a:rPr>
              <a:t>M+ : </a:t>
            </a:r>
            <a:r>
              <a:rPr lang="en-US" sz="1400" dirty="0" err="1" smtClean="0">
                <a:latin typeface="Comic Sans MS" panose="030F0702030302020204" pitchFamily="66" charset="0"/>
              </a:rPr>
              <a:t>metastatique</a:t>
            </a:r>
            <a:endParaRPr lang="en-US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5190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Hormonotherapie</a:t>
            </a:r>
            <a:r>
              <a:rPr lang="en-US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endParaRPr lang="en-US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1" y="2142067"/>
            <a:ext cx="10207626" cy="4394200"/>
          </a:xfrm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r>
              <a:rPr lang="en-US" sz="2400" dirty="0" err="1" smtClean="0">
                <a:latin typeface="Comic Sans MS" panose="030F0702030302020204" pitchFamily="66" charset="0"/>
              </a:rPr>
              <a:t>Classique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Pierre </a:t>
            </a:r>
            <a:r>
              <a:rPr lang="en-US" sz="2400" dirty="0" err="1" smtClean="0">
                <a:latin typeface="Comic Sans MS" panose="030F0702030302020204" pitchFamily="66" charset="0"/>
              </a:rPr>
              <a:t>angulaire</a:t>
            </a:r>
            <a:r>
              <a:rPr lang="en-US" sz="2400" dirty="0" smtClean="0">
                <a:latin typeface="Comic Sans MS" panose="030F0702030302020204" pitchFamily="66" charset="0"/>
              </a:rPr>
              <a:t> du TRT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dirty="0" err="1" smtClean="0">
                <a:latin typeface="Comic Sans MS" panose="030F0702030302020204" pitchFamily="66" charset="0"/>
              </a:rPr>
              <a:t>Essentiellement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    </a:t>
            </a:r>
            <a:r>
              <a:rPr lang="en-US" sz="2400" dirty="0" smtClean="0">
                <a:latin typeface="Comic Sans MS" panose="030F0702030302020204" pitchFamily="66" charset="0"/>
              </a:rPr>
              <a:t>analogues </a:t>
            </a:r>
            <a:r>
              <a:rPr lang="en-US" sz="2400" dirty="0" smtClean="0">
                <a:latin typeface="Comic Sans MS" panose="030F0702030302020204" pitchFamily="66" charset="0"/>
              </a:rPr>
              <a:t>LH-RH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     </a:t>
            </a:r>
            <a:r>
              <a:rPr lang="en-US" sz="2400" dirty="0" err="1" smtClean="0">
                <a:latin typeface="Comic Sans MS" panose="030F0702030302020204" pitchFamily="66" charset="0"/>
              </a:rPr>
              <a:t>Antagonistes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LH-RH 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     Anti </a:t>
            </a:r>
            <a:r>
              <a:rPr lang="en-US" sz="2400" dirty="0" smtClean="0">
                <a:latin typeface="Comic Sans MS" panose="030F0702030302020204" pitchFamily="66" charset="0"/>
              </a:rPr>
              <a:t>androgens 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      </a:t>
            </a:r>
            <a:r>
              <a:rPr lang="en-US" sz="2400" dirty="0" err="1" smtClean="0">
                <a:latin typeface="Comic Sans MS" panose="030F0702030302020204" pitchFamily="66" charset="0"/>
              </a:rPr>
              <a:t>Corticoides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8921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F9374D72-0158-4E08-8F98-FF1797169E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3418" y="310357"/>
            <a:ext cx="10104582" cy="6207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dirty="0">
                <a:solidFill>
                  <a:srgbClr val="FFFF00"/>
                </a:solidFill>
                <a:latin typeface="Comic Sans MS" panose="030F0702030302020204" pitchFamily="66" charset="0"/>
              </a:rPr>
              <a:t>Hormonothérapie (HT)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A6D9DE73-90E9-4EA3-8A94-B83FDD2FDB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88291" y="1163782"/>
            <a:ext cx="9679709" cy="5694219"/>
          </a:xfrm>
          <a:ln>
            <a:solidFill>
              <a:srgbClr val="FFFF00"/>
            </a:solidFill>
          </a:ln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fr-FR" sz="1400" dirty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fr-FR" b="1" dirty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fr-FR" b="1" dirty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fr-FR" b="1" dirty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fr-FR" b="1" dirty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r-FR" b="1" dirty="0">
                <a:latin typeface="+mj-lt"/>
              </a:rPr>
              <a:t> </a:t>
            </a:r>
            <a:r>
              <a:rPr lang="fr-FR" b="1" dirty="0">
                <a:latin typeface="Comic Sans MS" panose="030F0702030302020204" pitchFamily="66" charset="0"/>
              </a:rPr>
              <a:t>ANALOGUES LH-RH   </a:t>
            </a:r>
            <a:r>
              <a:rPr lang="fr-FR" dirty="0">
                <a:latin typeface="Comic Sans MS" panose="030F0702030302020204" pitchFamily="66" charset="0"/>
              </a:rPr>
              <a:t>(</a:t>
            </a:r>
            <a:r>
              <a:rPr lang="fr-FR" dirty="0" err="1">
                <a:latin typeface="Comic Sans MS" panose="030F0702030302020204" pitchFamily="66" charset="0"/>
              </a:rPr>
              <a:t>flure</a:t>
            </a:r>
            <a:r>
              <a:rPr lang="fr-FR" dirty="0">
                <a:latin typeface="Comic Sans MS" pitchFamily="66" charset="0"/>
              </a:rPr>
              <a:t> up)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fr-FR" dirty="0">
                <a:latin typeface="Comic Sans MS" pitchFamily="66" charset="0"/>
              </a:rPr>
              <a:t>        	</a:t>
            </a:r>
            <a:r>
              <a:rPr lang="fr-FR" b="1" dirty="0">
                <a:latin typeface="Comic Sans MS" panose="030F0702030302020204" pitchFamily="66" charset="0"/>
              </a:rPr>
              <a:t>   </a:t>
            </a:r>
            <a:r>
              <a:rPr lang="fr-FR" sz="2000" b="1" dirty="0" err="1">
                <a:latin typeface="Comic Sans MS" panose="030F0702030302020204" pitchFamily="66" charset="0"/>
              </a:rPr>
              <a:t>Triptoréline</a:t>
            </a:r>
            <a:r>
              <a:rPr lang="fr-FR" sz="2000" b="1" dirty="0">
                <a:latin typeface="Comic Sans MS" panose="030F0702030302020204" pitchFamily="66" charset="0"/>
              </a:rPr>
              <a:t> , </a:t>
            </a:r>
            <a:r>
              <a:rPr lang="fr-FR" sz="2000" b="1" dirty="0" err="1">
                <a:latin typeface="Comic Sans MS" panose="030F0702030302020204" pitchFamily="66" charset="0"/>
              </a:rPr>
              <a:t>Goséreline</a:t>
            </a:r>
            <a:r>
              <a:rPr lang="fr-FR" sz="2000" b="1" dirty="0">
                <a:latin typeface="Comic Sans MS" panose="030F0702030302020204" pitchFamily="66" charset="0"/>
              </a:rPr>
              <a:t>, </a:t>
            </a:r>
            <a:r>
              <a:rPr lang="fr-FR" sz="2000" b="1" dirty="0" err="1">
                <a:latin typeface="Comic Sans MS" panose="030F0702030302020204" pitchFamily="66" charset="0"/>
              </a:rPr>
              <a:t>Leuproréline</a:t>
            </a:r>
            <a:r>
              <a:rPr lang="fr-FR" sz="2000" b="1" dirty="0">
                <a:latin typeface="Comic Sans MS" panose="030F0702030302020204" pitchFamily="66" charset="0"/>
              </a:rPr>
              <a:t>, </a:t>
            </a:r>
            <a:r>
              <a:rPr lang="fr-FR" sz="2000" b="1" dirty="0" err="1">
                <a:latin typeface="Comic Sans MS" panose="030F0702030302020204" pitchFamily="66" charset="0"/>
              </a:rPr>
              <a:t>Buséréline</a:t>
            </a:r>
            <a:r>
              <a:rPr lang="fr-FR" sz="2000" b="1" dirty="0">
                <a:latin typeface="Comic Sans MS" panose="030F0702030302020204" pitchFamily="66" charset="0"/>
              </a:rPr>
              <a:t>)			</a:t>
            </a:r>
          </a:p>
          <a:p>
            <a:pPr eaLnBrk="1" hangingPunct="1">
              <a:lnSpc>
                <a:spcPct val="90000"/>
              </a:lnSpc>
              <a:defRPr/>
            </a:pPr>
            <a:endParaRPr lang="fr-FR" sz="2000" dirty="0">
              <a:latin typeface="Comic Sans MS" panose="030F0702030302020204" pitchFamily="66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fr-FR" sz="2000" dirty="0">
              <a:latin typeface="Comic Sans MS" panose="030F0702030302020204" pitchFamily="66" charset="0"/>
              <a:cs typeface="Arial" charset="0"/>
            </a:endParaRPr>
          </a:p>
          <a:p>
            <a:pPr>
              <a:defRPr/>
            </a:pPr>
            <a:r>
              <a:rPr lang="en-US" sz="2000" b="1" dirty="0" err="1">
                <a:latin typeface="Comic Sans MS" panose="030F0702030302020204" pitchFamily="66" charset="0"/>
              </a:rPr>
              <a:t>Antagonistes</a:t>
            </a:r>
            <a:r>
              <a:rPr lang="en-US" sz="2000" b="1" dirty="0">
                <a:latin typeface="Comic Sans MS" panose="030F0702030302020204" pitchFamily="66" charset="0"/>
              </a:rPr>
              <a:t> LHRH</a:t>
            </a:r>
            <a:endParaRPr lang="fr-FR" sz="2000" b="1" dirty="0">
              <a:latin typeface="Comic Sans MS" panose="030F0702030302020204" pitchFamily="66" charset="0"/>
            </a:endParaRPr>
          </a:p>
          <a:p>
            <a:pPr marL="0" indent="0">
              <a:buNone/>
              <a:defRPr/>
            </a:pPr>
            <a:r>
              <a:rPr lang="fr-FR" sz="2000" b="1" dirty="0">
                <a:latin typeface="Comic Sans MS" panose="030F0702030302020204" pitchFamily="66" charset="0"/>
              </a:rPr>
              <a:t>                </a:t>
            </a:r>
            <a:r>
              <a:rPr lang="fr-FR" sz="2000" dirty="0" err="1">
                <a:latin typeface="Comic Sans MS" panose="030F0702030302020204" pitchFamily="66" charset="0"/>
              </a:rPr>
              <a:t>degarelix</a:t>
            </a:r>
            <a:r>
              <a:rPr lang="fr-FR" sz="2000" b="1" dirty="0">
                <a:latin typeface="Comic Sans MS" panose="030F0702030302020204" pitchFamily="66" charset="0"/>
              </a:rPr>
              <a:t> </a:t>
            </a:r>
            <a:r>
              <a:rPr lang="fr-FR" sz="2000" dirty="0" err="1">
                <a:latin typeface="Comic Sans MS" panose="030F0702030302020204" pitchFamily="66" charset="0"/>
              </a:rPr>
              <a:t>abarelix</a:t>
            </a:r>
            <a:r>
              <a:rPr lang="fr-FR" sz="2000" dirty="0">
                <a:latin typeface="Comic Sans MS" panose="030F0702030302020204" pitchFamily="66" charset="0"/>
              </a:rPr>
              <a:t> sous forme injectable</a:t>
            </a:r>
          </a:p>
          <a:p>
            <a:pPr marL="0" indent="0">
              <a:buNone/>
              <a:defRPr/>
            </a:pPr>
            <a:endParaRPr lang="fr-FR" sz="2000" b="1" dirty="0">
              <a:latin typeface="Comic Sans MS" panose="030F0702030302020204" pitchFamily="66" charset="0"/>
            </a:endParaRPr>
          </a:p>
          <a:p>
            <a:pPr>
              <a:defRPr/>
            </a:pPr>
            <a:endParaRPr lang="fr-FR" sz="2000" b="1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r-FR" sz="2000" dirty="0">
                <a:latin typeface="Comic Sans MS" panose="030F0702030302020204" pitchFamily="66" charset="0"/>
              </a:rPr>
              <a:t> </a:t>
            </a:r>
            <a:r>
              <a:rPr lang="fr-FR" sz="2000" b="1" dirty="0">
                <a:latin typeface="Comic Sans MS" panose="030F0702030302020204" pitchFamily="66" charset="0"/>
              </a:rPr>
              <a:t>ANTIANDROG</a:t>
            </a:r>
            <a:r>
              <a:rPr lang="en-US" sz="2000" b="1" dirty="0">
                <a:latin typeface="Comic Sans MS" panose="030F0702030302020204" pitchFamily="66" charset="0"/>
                <a:cs typeface="Tahoma" pitchFamily="34" charset="0"/>
              </a:rPr>
              <a:t>É</a:t>
            </a:r>
            <a:r>
              <a:rPr lang="fr-FR" sz="2000" b="1" dirty="0">
                <a:latin typeface="Comic Sans MS" panose="030F0702030302020204" pitchFamily="66" charset="0"/>
              </a:rPr>
              <a:t>NES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fr-FR" sz="2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            </a:t>
            </a:r>
            <a:r>
              <a:rPr lang="fr-FR" sz="2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Stéro</a:t>
            </a:r>
            <a:r>
              <a:rPr lang="en-US" sz="2000" b="1" dirty="0">
                <a:solidFill>
                  <a:srgbClr val="FFFF00"/>
                </a:solidFill>
                <a:latin typeface="Comic Sans MS" panose="030F0702030302020204" pitchFamily="66" charset="0"/>
                <a:cs typeface="Tahoma" pitchFamily="34" charset="0"/>
              </a:rPr>
              <a:t>ï</a:t>
            </a:r>
            <a:r>
              <a:rPr lang="fr-FR" sz="2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diens</a:t>
            </a:r>
            <a:r>
              <a:rPr lang="fr-FR" sz="2000" b="1" dirty="0">
                <a:latin typeface="Comic Sans MS" panose="030F0702030302020204" pitchFamily="66" charset="0"/>
              </a:rPr>
              <a:t>  (acétate de </a:t>
            </a:r>
            <a:r>
              <a:rPr lang="fr-FR" sz="2000" b="1" dirty="0" err="1">
                <a:latin typeface="Comic Sans MS" panose="030F0702030302020204" pitchFamily="66" charset="0"/>
              </a:rPr>
              <a:t>cyprotérone</a:t>
            </a:r>
            <a:r>
              <a:rPr lang="fr-FR" sz="2000" b="1" dirty="0">
                <a:latin typeface="Comic Sans MS" panose="030F0702030302020204" pitchFamily="66" charset="0"/>
              </a:rPr>
              <a:t> ) 	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fr-FR" sz="2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            Non </a:t>
            </a:r>
            <a:r>
              <a:rPr lang="fr-FR" sz="2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Stéro</a:t>
            </a:r>
            <a:r>
              <a:rPr lang="en-US" sz="2000" b="1" dirty="0">
                <a:solidFill>
                  <a:srgbClr val="FFFF00"/>
                </a:solidFill>
                <a:latin typeface="Comic Sans MS" panose="030F0702030302020204" pitchFamily="66" charset="0"/>
                <a:cs typeface="Tahoma" pitchFamily="34" charset="0"/>
              </a:rPr>
              <a:t>ï</a:t>
            </a:r>
            <a:r>
              <a:rPr lang="fr-FR" sz="2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diens</a:t>
            </a:r>
            <a:r>
              <a:rPr lang="fr-FR" sz="2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  ( </a:t>
            </a:r>
            <a:r>
              <a:rPr lang="fr-FR" sz="2000" b="1" dirty="0" err="1">
                <a:latin typeface="Comic Sans MS" panose="030F0702030302020204" pitchFamily="66" charset="0"/>
              </a:rPr>
              <a:t>Flutamide</a:t>
            </a:r>
            <a:r>
              <a:rPr lang="fr-FR" sz="2000" b="1" dirty="0">
                <a:latin typeface="Comic Sans MS" panose="030F0702030302020204" pitchFamily="66" charset="0"/>
              </a:rPr>
              <a:t>  </a:t>
            </a:r>
            <a:r>
              <a:rPr lang="fr-FR" sz="2000" b="1" dirty="0" err="1">
                <a:latin typeface="Comic Sans MS" panose="030F0702030302020204" pitchFamily="66" charset="0"/>
              </a:rPr>
              <a:t>Nilutamide</a:t>
            </a:r>
            <a:r>
              <a:rPr lang="fr-FR" sz="2000" b="1" dirty="0">
                <a:latin typeface="Comic Sans MS" panose="030F0702030302020204" pitchFamily="66" charset="0"/>
              </a:rPr>
              <a:t> , </a:t>
            </a:r>
            <a:r>
              <a:rPr lang="fr-FR" sz="2000" b="1" dirty="0" err="1">
                <a:latin typeface="Comic Sans MS" panose="030F0702030302020204" pitchFamily="66" charset="0"/>
              </a:rPr>
              <a:t>Bicalutamide</a:t>
            </a:r>
            <a:r>
              <a:rPr lang="fr-FR" sz="2000" b="1" dirty="0">
                <a:latin typeface="Comic Sans MS" panose="030F0702030302020204" pitchFamily="66" charset="0"/>
              </a:rPr>
              <a:t>)</a:t>
            </a:r>
          </a:p>
          <a:p>
            <a:pPr>
              <a:defRPr/>
            </a:pPr>
            <a:endParaRPr lang="fr-FR" sz="20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fr-FR" sz="2000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0191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395BA5E-5D3C-4050-B105-3DE302F28F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9673" y="188912"/>
            <a:ext cx="9812914" cy="620713"/>
          </a:xfrm>
        </p:spPr>
        <p:txBody>
          <a:bodyPr/>
          <a:lstStyle/>
          <a:p>
            <a:pPr eaLnBrk="1" hangingPunct="1">
              <a:defRPr/>
            </a:pPr>
            <a:r>
              <a:rPr lang="fr-FR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Indications  HT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A50F5F0-0F04-40E9-8616-CD28EB572E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0582" y="809625"/>
            <a:ext cx="9582005" cy="6048375"/>
          </a:xfrm>
          <a:ln>
            <a:solidFill>
              <a:srgbClr val="FFFF00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fr-FR" sz="2800" b="1" dirty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fr-FR" sz="2800" b="1" dirty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r-FR" sz="2800" b="1" dirty="0">
                <a:latin typeface="Comic Sans MS" panose="030F0702030302020204" pitchFamily="66" charset="0"/>
              </a:rPr>
              <a:t>Patients </a:t>
            </a:r>
            <a:r>
              <a:rPr lang="fr-FR" sz="2800" b="1" dirty="0" smtClean="0">
                <a:latin typeface="Comic Sans MS" panose="030F0702030302020204" pitchFamily="66" charset="0"/>
              </a:rPr>
              <a:t>localisations secondaires osseuses ou </a:t>
            </a:r>
            <a:r>
              <a:rPr lang="fr-FR" sz="2800" b="1" dirty="0" err="1" smtClean="0">
                <a:latin typeface="Comic Sans MS" panose="030F0702030302020204" pitchFamily="66" charset="0"/>
              </a:rPr>
              <a:t>viscerales</a:t>
            </a:r>
            <a:r>
              <a:rPr lang="fr-FR" sz="2800" b="1" dirty="0" smtClean="0">
                <a:latin typeface="Comic Sans MS" panose="030F0702030302020204" pitchFamily="66" charset="0"/>
              </a:rPr>
              <a:t> M</a:t>
            </a:r>
            <a:r>
              <a:rPr lang="fr-FR" sz="2800" b="1" dirty="0">
                <a:latin typeface="Comic Sans MS" panose="030F0702030302020204" pitchFamily="66" charset="0"/>
              </a:rPr>
              <a:t>+</a:t>
            </a:r>
            <a:r>
              <a:rPr lang="fr-FR" sz="2800" dirty="0">
                <a:latin typeface="Comic Sans MS" panose="030F0702030302020204" pitchFamily="66" charset="0"/>
              </a:rPr>
              <a:t>:</a:t>
            </a:r>
            <a:r>
              <a:rPr lang="fr-FR" sz="2400" dirty="0">
                <a:latin typeface="Comic Sans MS" panose="030F0702030302020204" pitchFamily="66" charset="0"/>
              </a:rPr>
              <a:t> même  asymptomatiques</a:t>
            </a:r>
            <a:endParaRPr lang="en-US" sz="24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r-FR" sz="2800" b="1" dirty="0">
                <a:latin typeface="Comic Sans MS" panose="030F0702030302020204" pitchFamily="66" charset="0"/>
              </a:rPr>
              <a:t>Patients N</a:t>
            </a:r>
            <a:r>
              <a:rPr lang="fr-FR" sz="2800" b="1" dirty="0" smtClean="0">
                <a:latin typeface="Comic Sans MS" panose="030F0702030302020204" pitchFamily="66" charset="0"/>
              </a:rPr>
              <a:t>+ </a:t>
            </a:r>
            <a:r>
              <a:rPr lang="fr-FR" sz="2800" b="1" dirty="0" smtClean="0">
                <a:latin typeface="Comic Sans MS" panose="030F0702030302020204" pitchFamily="66" charset="0"/>
              </a:rPr>
              <a:t> maladie </a:t>
            </a:r>
            <a:r>
              <a:rPr lang="fr-FR" sz="2800" b="1" dirty="0" smtClean="0">
                <a:latin typeface="Comic Sans MS" panose="030F0702030302020204" pitchFamily="66" charset="0"/>
              </a:rPr>
              <a:t>ganglionnaire </a:t>
            </a:r>
            <a:endParaRPr lang="fr-FR" sz="2800" b="1" dirty="0">
              <a:latin typeface="Comic Sans MS" panose="030F0702030302020204" pitchFamily="66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endParaRPr lang="fr-FR" sz="2400" b="1" dirty="0">
              <a:latin typeface="Comic Sans MS" panose="030F0702030302020204" pitchFamily="66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endParaRPr lang="fr-FR" sz="2400" b="1" dirty="0">
              <a:latin typeface="Comic Sans MS" panose="030F0702030302020204" pitchFamily="66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endParaRPr lang="fr-FR" sz="2400" b="1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fr-FR" sz="2800" b="1" dirty="0">
                <a:latin typeface="Comic Sans MS" panose="030F0702030302020204" pitchFamily="66" charset="0"/>
              </a:rPr>
              <a:t>Groupes de patients à Pc défavorable</a:t>
            </a:r>
            <a:r>
              <a:rPr lang="fr-FR" sz="2400" b="1" dirty="0">
                <a:latin typeface="Comic Sans MS" panose="030F0702030302020204" pitchFamily="66" charset="0"/>
              </a:rPr>
              <a:t>:  </a:t>
            </a:r>
            <a:r>
              <a:rPr lang="fr-FR" sz="2400" b="1" dirty="0" smtClean="0">
                <a:latin typeface="Comic Sans MS" panose="030F0702030302020204" pitchFamily="66" charset="0"/>
              </a:rPr>
              <a:t>maladie </a:t>
            </a:r>
            <a:r>
              <a:rPr lang="fr-FR" sz="2400" b="1" dirty="0" err="1" smtClean="0">
                <a:latin typeface="Comic Sans MS" panose="030F0702030302020204" pitchFamily="66" charset="0"/>
              </a:rPr>
              <a:t>localisee</a:t>
            </a:r>
            <a:r>
              <a:rPr lang="fr-FR" sz="2400" b="1" dirty="0" smtClean="0">
                <a:latin typeface="Comic Sans MS" panose="030F0702030302020204" pitchFamily="66" charset="0"/>
              </a:rPr>
              <a:t> mais des facteurs de risque de </a:t>
            </a:r>
            <a:r>
              <a:rPr lang="fr-FR" sz="2400" b="1" dirty="0" err="1" smtClean="0">
                <a:latin typeface="Comic Sans MS" panose="030F0702030302020204" pitchFamily="66" charset="0"/>
              </a:rPr>
              <a:t>recidive</a:t>
            </a:r>
            <a:r>
              <a:rPr lang="fr-FR" sz="2400" b="1" dirty="0" smtClean="0">
                <a:latin typeface="Comic Sans MS" panose="030F0702030302020204" pitchFamily="66" charset="0"/>
              </a:rPr>
              <a:t>      </a:t>
            </a:r>
            <a:endParaRPr lang="fr-FR" sz="2400" b="1" dirty="0">
              <a:latin typeface="Comic Sans MS" panose="030F0702030302020204" pitchFamily="66" charset="0"/>
            </a:endParaRPr>
          </a:p>
          <a:p>
            <a:pPr marL="0" indent="0">
              <a:buNone/>
              <a:defRPr/>
            </a:pPr>
            <a:r>
              <a:rPr lang="fr-FR" sz="1600" dirty="0">
                <a:latin typeface="Comic Sans MS" panose="030F0702030302020204" pitchFamily="66" charset="0"/>
              </a:rPr>
              <a:t>              (haut risque) </a:t>
            </a:r>
            <a:r>
              <a:rPr lang="fr-FR" sz="1600" dirty="0" smtClean="0">
                <a:latin typeface="Comic Sans MS" panose="030F0702030302020204" pitchFamily="66" charset="0"/>
              </a:rPr>
              <a:t> </a:t>
            </a:r>
            <a:endParaRPr lang="fr-F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629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085211-4612-4FA0-883C-427F1214A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983" y="224752"/>
            <a:ext cx="10146434" cy="1216122"/>
          </a:xfrm>
        </p:spPr>
        <p:txBody>
          <a:bodyPr/>
          <a:lstStyle/>
          <a:p>
            <a:pPr>
              <a:defRPr/>
            </a:pPr>
            <a:r>
              <a:rPr lang="fr-FR" dirty="0">
                <a:solidFill>
                  <a:srgbClr val="FFFF00"/>
                </a:solidFill>
                <a:latin typeface="Comic Sans MS" panose="030F0702030302020204" pitchFamily="66" charset="0"/>
              </a:rPr>
              <a:t>Bilan avant HT 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F3F063-06B9-4CF0-A55F-3E6547C27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2182" y="1681018"/>
            <a:ext cx="9755044" cy="4872182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fr-FR" sz="2400" dirty="0">
                <a:latin typeface="Comic Sans MS" panose="030F0702030302020204" pitchFamily="66" charset="0"/>
              </a:rPr>
              <a:t>L’évaluation du risque d’ostéopénie est impérative avant d’initier une HT, en utilisant un score établi par l’OMS, le score FRAX® (âge, BMI, ATCD P/F de </a:t>
            </a:r>
            <a:r>
              <a:rPr lang="fr-FR" sz="2400" dirty="0" err="1">
                <a:latin typeface="Comic Sans MS" panose="030F0702030302020204" pitchFamily="66" charset="0"/>
              </a:rPr>
              <a:t>fr.path</a:t>
            </a:r>
            <a:r>
              <a:rPr lang="fr-FR" sz="2400" dirty="0">
                <a:latin typeface="Comic Sans MS" panose="030F0702030302020204" pitchFamily="66" charset="0"/>
              </a:rPr>
              <a:t>, tabac, alcool, PR, prise CTC)</a:t>
            </a:r>
          </a:p>
          <a:p>
            <a:pPr>
              <a:defRPr/>
            </a:pPr>
            <a:endParaRPr lang="fr-FR" sz="2400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fr-FR" sz="2400" dirty="0">
                <a:latin typeface="Comic Sans MS" panose="030F0702030302020204" pitchFamily="66" charset="0"/>
              </a:rPr>
              <a:t> La réalisation de ODM  conseillée chez les patients de plus de 75 ans ou score FRAX+</a:t>
            </a:r>
          </a:p>
          <a:p>
            <a:pPr>
              <a:defRPr/>
            </a:pPr>
            <a:endParaRPr lang="fr-FR" sz="2400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fr-FR" sz="2400" dirty="0">
                <a:latin typeface="Comic Sans MS" panose="030F0702030302020204" pitchFamily="66" charset="0"/>
              </a:rPr>
              <a:t>Bilan bio/03 mois (Glycémie, TG, cholestérol, HDL, LDL, SGOT/SGPT, BL..</a:t>
            </a:r>
          </a:p>
          <a:p>
            <a:pPr>
              <a:defRPr/>
            </a:pPr>
            <a:r>
              <a:rPr lang="fr-FR" sz="2400" dirty="0">
                <a:latin typeface="Comic Sans MS" panose="030F0702030302020204" pitchFamily="66" charset="0"/>
              </a:rPr>
              <a:t>Activité physique , Ca vit D …</a:t>
            </a:r>
          </a:p>
        </p:txBody>
      </p:sp>
    </p:spTree>
    <p:extLst>
      <p:ext uri="{BB962C8B-B14F-4D97-AF65-F5344CB8AC3E}">
        <p14:creationId xmlns:p14="http://schemas.microsoft.com/office/powerpoint/2010/main" val="315668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éleste">
  <a:themeElements>
    <a:clrScheme name="Célest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élest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élest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TM03457452[[fn=Céleste]]</Template>
  <TotalTime>434</TotalTime>
  <Words>1038</Words>
  <Application>Microsoft Office PowerPoint</Application>
  <PresentationFormat>Grand écran</PresentationFormat>
  <Paragraphs>191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9" baseType="lpstr">
      <vt:lpstr>MS PGothic</vt:lpstr>
      <vt:lpstr>MS PGothic</vt:lpstr>
      <vt:lpstr>Arial</vt:lpstr>
      <vt:lpstr>Calibri</vt:lpstr>
      <vt:lpstr>Calibri Light</vt:lpstr>
      <vt:lpstr>Comic Sans MS</vt:lpstr>
      <vt:lpstr>Tahoma</vt:lpstr>
      <vt:lpstr>Wingdings</vt:lpstr>
      <vt:lpstr>ヒラギノ角ゴ Pro W3</vt:lpstr>
      <vt:lpstr>Céleste</vt:lpstr>
      <vt:lpstr>Cancer de la prostate métastatique  entre l’hormonothérapie et la chimiothérapie </vt:lpstr>
      <vt:lpstr>Introduction </vt:lpstr>
      <vt:lpstr>introduction</vt:lpstr>
      <vt:lpstr>Evolution du cancer prostate et sa prise en charge</vt:lpstr>
      <vt:lpstr>Traitement symptomatique </vt:lpstr>
      <vt:lpstr>Hormonotherapie </vt:lpstr>
      <vt:lpstr>Hormonothérapie (HT)</vt:lpstr>
      <vt:lpstr>Indications  HT </vt:lpstr>
      <vt:lpstr>Bilan avant HT  </vt:lpstr>
      <vt:lpstr>Chimiotherapie  </vt:lpstr>
      <vt:lpstr>Chimiothérapie  maladie metastatique   mCPHS  mCPHR</vt:lpstr>
      <vt:lpstr>Docetaxel   </vt:lpstr>
      <vt:lpstr>  Chimiothérapie  2ème ligne   </vt:lpstr>
      <vt:lpstr>Hormonotherapie de nouvelle generation </vt:lpstr>
      <vt:lpstr>Acetate abiraterone </vt:lpstr>
      <vt:lpstr>Enzalutamide  1ère ligne CPHR peu ou asymptomatique  2ème ligne CPHR post docetaxel  CPRC nm ( ainsi que apalutamide)    Prescrit à la dose de 160 mg/j en une prise.   Il peut être responsable d’asthénie et rarement de convulsions (0,6 %)   Les antécédents épileptiques constituent une CI  </vt:lpstr>
      <vt:lpstr>Finalement, dans le cancer de Prostate </vt:lpstr>
      <vt:lpstr>Conclusion 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de la prostate metastatique entre l’hormonotherapie et la chimiothérapie </dc:title>
  <dc:creator>dalila amokrane</dc:creator>
  <cp:lastModifiedBy>dalila amokrane</cp:lastModifiedBy>
  <cp:revision>35</cp:revision>
  <dcterms:created xsi:type="dcterms:W3CDTF">2019-06-21T22:06:58Z</dcterms:created>
  <dcterms:modified xsi:type="dcterms:W3CDTF">2019-06-29T08:13:41Z</dcterms:modified>
</cp:coreProperties>
</file>