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9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E7989-82F1-4955-8955-3C7D0A6514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C567CC41-324E-4924-A1F0-6D76AA4131F7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Contrôler la maladie</a:t>
          </a:r>
          <a:endParaRPr lang="fr-FR" b="1" dirty="0">
            <a:solidFill>
              <a:schemeClr val="tx1"/>
            </a:solidFill>
          </a:endParaRPr>
        </a:p>
      </dgm:t>
    </dgm:pt>
    <dgm:pt modelId="{4C910325-391F-496E-A5C4-DE8248738C6A}" type="parTrans" cxnId="{8A1F8863-EFD2-4E9A-8839-268328E9CCF8}">
      <dgm:prSet/>
      <dgm:spPr/>
      <dgm:t>
        <a:bodyPr/>
        <a:lstStyle/>
        <a:p>
          <a:endParaRPr lang="fr-FR"/>
        </a:p>
      </dgm:t>
    </dgm:pt>
    <dgm:pt modelId="{CF1E8A6F-1301-4D79-9D31-9026C1E5B3B8}" type="sibTrans" cxnId="{8A1F8863-EFD2-4E9A-8839-268328E9CCF8}">
      <dgm:prSet/>
      <dgm:spPr/>
      <dgm:t>
        <a:bodyPr/>
        <a:lstStyle/>
        <a:p>
          <a:endParaRPr lang="fr-FR"/>
        </a:p>
      </dgm:t>
    </dgm:pt>
    <dgm:pt modelId="{229E8E02-430B-4D3B-AD18-E9462CFC6048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Améliorer la survie</a:t>
          </a:r>
          <a:endParaRPr lang="fr-FR" b="1" dirty="0">
            <a:solidFill>
              <a:schemeClr val="tx1"/>
            </a:solidFill>
          </a:endParaRPr>
        </a:p>
      </dgm:t>
    </dgm:pt>
    <dgm:pt modelId="{62239970-C6F7-4E1F-8EF5-92B82C06377B}" type="parTrans" cxnId="{610C381B-D1F8-4F93-AE9C-37C32DFA8563}">
      <dgm:prSet/>
      <dgm:spPr/>
      <dgm:t>
        <a:bodyPr/>
        <a:lstStyle/>
        <a:p>
          <a:endParaRPr lang="fr-FR"/>
        </a:p>
      </dgm:t>
    </dgm:pt>
    <dgm:pt modelId="{80E3A29A-0E24-4FB5-869B-85DCA0605EDF}" type="sibTrans" cxnId="{610C381B-D1F8-4F93-AE9C-37C32DFA8563}">
      <dgm:prSet/>
      <dgm:spPr/>
      <dgm:t>
        <a:bodyPr/>
        <a:lstStyle/>
        <a:p>
          <a:endParaRPr lang="fr-FR"/>
        </a:p>
      </dgm:t>
    </dgm:pt>
    <dgm:pt modelId="{4B20C57B-F203-44F3-829F-FE6856E59A41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1"/>
              </a:solidFill>
            </a:rPr>
            <a:t>Maintenir une qualité de vie optimale</a:t>
          </a:r>
          <a:endParaRPr lang="fr-FR" b="1" dirty="0">
            <a:solidFill>
              <a:schemeClr val="tx1"/>
            </a:solidFill>
          </a:endParaRPr>
        </a:p>
      </dgm:t>
    </dgm:pt>
    <dgm:pt modelId="{BFB2AFAC-94D3-411C-A0D2-3E9EBD64D1BE}" type="parTrans" cxnId="{6FFA9F0A-A157-4605-838A-7A5CDEA5E763}">
      <dgm:prSet/>
      <dgm:spPr/>
      <dgm:t>
        <a:bodyPr/>
        <a:lstStyle/>
        <a:p>
          <a:endParaRPr lang="fr-FR"/>
        </a:p>
      </dgm:t>
    </dgm:pt>
    <dgm:pt modelId="{1A1BC814-1F29-4D5A-951B-F81B59ECF105}" type="sibTrans" cxnId="{6FFA9F0A-A157-4605-838A-7A5CDEA5E763}">
      <dgm:prSet/>
      <dgm:spPr/>
      <dgm:t>
        <a:bodyPr/>
        <a:lstStyle/>
        <a:p>
          <a:endParaRPr lang="fr-FR"/>
        </a:p>
      </dgm:t>
    </dgm:pt>
    <dgm:pt modelId="{3E3EF491-0F35-4466-8ACC-847AD8715766}">
      <dgm:prSet/>
      <dgm:spPr/>
      <dgm:t>
        <a:bodyPr/>
        <a:lstStyle/>
        <a:p>
          <a:pPr rtl="0"/>
          <a:r>
            <a:rPr lang="fr-FR" b="1" dirty="0" smtClean="0">
              <a:solidFill>
                <a:schemeClr val="tx2"/>
              </a:solidFill>
            </a:rPr>
            <a:t>Les objectifs :</a:t>
          </a:r>
          <a:endParaRPr lang="fr-FR" b="1" dirty="0">
            <a:solidFill>
              <a:schemeClr val="tx2"/>
            </a:solidFill>
          </a:endParaRPr>
        </a:p>
      </dgm:t>
    </dgm:pt>
    <dgm:pt modelId="{E4E5F3CF-D0F1-4605-8D78-C0AAAF7C9F28}" type="sibTrans" cxnId="{8FE7445B-C034-41E4-8364-E73438D924C3}">
      <dgm:prSet/>
      <dgm:spPr/>
      <dgm:t>
        <a:bodyPr/>
        <a:lstStyle/>
        <a:p>
          <a:endParaRPr lang="fr-FR"/>
        </a:p>
      </dgm:t>
    </dgm:pt>
    <dgm:pt modelId="{2BCD8D87-DE2E-4956-8B05-5D7DCA85F7F6}" type="parTrans" cxnId="{8FE7445B-C034-41E4-8364-E73438D924C3}">
      <dgm:prSet/>
      <dgm:spPr/>
      <dgm:t>
        <a:bodyPr/>
        <a:lstStyle/>
        <a:p>
          <a:endParaRPr lang="fr-FR"/>
        </a:p>
      </dgm:t>
    </dgm:pt>
    <dgm:pt modelId="{9FB2C07D-DC9F-4F76-AA0D-DAE5BFC8653F}" type="pres">
      <dgm:prSet presAssocID="{FD2E7989-82F1-4955-8955-3C7D0A651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5F2D8E-579F-411C-B654-99D762D69BE7}" type="pres">
      <dgm:prSet presAssocID="{3E3EF491-0F35-4466-8ACC-847AD8715766}" presName="linNode" presStyleCnt="0"/>
      <dgm:spPr/>
    </dgm:pt>
    <dgm:pt modelId="{A5C0D137-A222-48DE-A661-5FA3CC9DFCE4}" type="pres">
      <dgm:prSet presAssocID="{3E3EF491-0F35-4466-8ACC-847AD8715766}" presName="parentText" presStyleLbl="node1" presStyleIdx="0" presStyleCnt="4" custLinFactNeighborX="-90557" custLinFactNeighborY="38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A2B19B-551B-463D-A9CA-107CADF59750}" type="pres">
      <dgm:prSet presAssocID="{E4E5F3CF-D0F1-4605-8D78-C0AAAF7C9F28}" presName="sp" presStyleCnt="0"/>
      <dgm:spPr/>
    </dgm:pt>
    <dgm:pt modelId="{A1E0FBBB-F751-4A40-9B7A-39A6DF271ECE}" type="pres">
      <dgm:prSet presAssocID="{C567CC41-324E-4924-A1F0-6D76AA4131F7}" presName="linNode" presStyleCnt="0"/>
      <dgm:spPr/>
    </dgm:pt>
    <dgm:pt modelId="{92102016-EEA5-46F7-8338-09459A7451CE}" type="pres">
      <dgm:prSet presAssocID="{C567CC41-324E-4924-A1F0-6D76AA4131F7}" presName="parentText" presStyleLbl="node1" presStyleIdx="1" presStyleCnt="4" custLinFactNeighborX="28242" custLinFactNeighborY="-1449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FAB2C-81D8-4D5B-9BA9-621F40134DA3}" type="pres">
      <dgm:prSet presAssocID="{CF1E8A6F-1301-4D79-9D31-9026C1E5B3B8}" presName="sp" presStyleCnt="0"/>
      <dgm:spPr/>
    </dgm:pt>
    <dgm:pt modelId="{E4AD658C-C816-4DE0-94AA-35C54AA07BA3}" type="pres">
      <dgm:prSet presAssocID="{229E8E02-430B-4D3B-AD18-E9462CFC6048}" presName="linNode" presStyleCnt="0"/>
      <dgm:spPr/>
    </dgm:pt>
    <dgm:pt modelId="{72AAC936-F5A5-4141-A7F3-1598958F9E79}" type="pres">
      <dgm:prSet presAssocID="{229E8E02-430B-4D3B-AD18-E9462CFC6048}" presName="parentText" presStyleLbl="node1" presStyleIdx="2" presStyleCnt="4" custLinFactNeighborX="28242" custLinFactNeighborY="-679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78D2B1-1F94-416B-8D45-FAE8F70FA029}" type="pres">
      <dgm:prSet presAssocID="{80E3A29A-0E24-4FB5-869B-85DCA0605EDF}" presName="sp" presStyleCnt="0"/>
      <dgm:spPr/>
    </dgm:pt>
    <dgm:pt modelId="{9C4E2828-88B2-4FFC-94D2-7F01C7725954}" type="pres">
      <dgm:prSet presAssocID="{4B20C57B-F203-44F3-829F-FE6856E59A41}" presName="linNode" presStyleCnt="0"/>
      <dgm:spPr/>
    </dgm:pt>
    <dgm:pt modelId="{46CABD33-6F23-4ABD-B121-833676CD04A0}" type="pres">
      <dgm:prSet presAssocID="{4B20C57B-F203-44F3-829F-FE6856E59A41}" presName="parentText" presStyleLbl="node1" presStyleIdx="3" presStyleCnt="4" custLinFactNeighborX="28242" custLinFactNeighborY="89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EB356E-D005-41F1-BEE7-20A05746DC69}" type="presOf" srcId="{4B20C57B-F203-44F3-829F-FE6856E59A41}" destId="{46CABD33-6F23-4ABD-B121-833676CD04A0}" srcOrd="0" destOrd="0" presId="urn:microsoft.com/office/officeart/2005/8/layout/vList5"/>
    <dgm:cxn modelId="{610C381B-D1F8-4F93-AE9C-37C32DFA8563}" srcId="{FD2E7989-82F1-4955-8955-3C7D0A6514F1}" destId="{229E8E02-430B-4D3B-AD18-E9462CFC6048}" srcOrd="2" destOrd="0" parTransId="{62239970-C6F7-4E1F-8EF5-92B82C06377B}" sibTransId="{80E3A29A-0E24-4FB5-869B-85DCA0605EDF}"/>
    <dgm:cxn modelId="{5380E6BC-B41B-4C47-82B4-337FE4A04E09}" type="presOf" srcId="{3E3EF491-0F35-4466-8ACC-847AD8715766}" destId="{A5C0D137-A222-48DE-A661-5FA3CC9DFCE4}" srcOrd="0" destOrd="0" presId="urn:microsoft.com/office/officeart/2005/8/layout/vList5"/>
    <dgm:cxn modelId="{8A1F8863-EFD2-4E9A-8839-268328E9CCF8}" srcId="{FD2E7989-82F1-4955-8955-3C7D0A6514F1}" destId="{C567CC41-324E-4924-A1F0-6D76AA4131F7}" srcOrd="1" destOrd="0" parTransId="{4C910325-391F-496E-A5C4-DE8248738C6A}" sibTransId="{CF1E8A6F-1301-4D79-9D31-9026C1E5B3B8}"/>
    <dgm:cxn modelId="{7D410778-CF81-4743-B330-1A1019963956}" type="presOf" srcId="{229E8E02-430B-4D3B-AD18-E9462CFC6048}" destId="{72AAC936-F5A5-4141-A7F3-1598958F9E79}" srcOrd="0" destOrd="0" presId="urn:microsoft.com/office/officeart/2005/8/layout/vList5"/>
    <dgm:cxn modelId="{DBC1D808-1298-4C41-A36D-762550405BA6}" type="presOf" srcId="{C567CC41-324E-4924-A1F0-6D76AA4131F7}" destId="{92102016-EEA5-46F7-8338-09459A7451CE}" srcOrd="0" destOrd="0" presId="urn:microsoft.com/office/officeart/2005/8/layout/vList5"/>
    <dgm:cxn modelId="{6FFA9F0A-A157-4605-838A-7A5CDEA5E763}" srcId="{FD2E7989-82F1-4955-8955-3C7D0A6514F1}" destId="{4B20C57B-F203-44F3-829F-FE6856E59A41}" srcOrd="3" destOrd="0" parTransId="{BFB2AFAC-94D3-411C-A0D2-3E9EBD64D1BE}" sibTransId="{1A1BC814-1F29-4D5A-951B-F81B59ECF105}"/>
    <dgm:cxn modelId="{E7CEFF06-B334-41F7-B72E-C40B825393AE}" type="presOf" srcId="{FD2E7989-82F1-4955-8955-3C7D0A6514F1}" destId="{9FB2C07D-DC9F-4F76-AA0D-DAE5BFC8653F}" srcOrd="0" destOrd="0" presId="urn:microsoft.com/office/officeart/2005/8/layout/vList5"/>
    <dgm:cxn modelId="{8FE7445B-C034-41E4-8364-E73438D924C3}" srcId="{FD2E7989-82F1-4955-8955-3C7D0A6514F1}" destId="{3E3EF491-0F35-4466-8ACC-847AD8715766}" srcOrd="0" destOrd="0" parTransId="{2BCD8D87-DE2E-4956-8B05-5D7DCA85F7F6}" sibTransId="{E4E5F3CF-D0F1-4605-8D78-C0AAAF7C9F28}"/>
    <dgm:cxn modelId="{13E7E6AE-4D37-4BD2-9D56-12309B12A8BA}" type="presParOf" srcId="{9FB2C07D-DC9F-4F76-AA0D-DAE5BFC8653F}" destId="{755F2D8E-579F-411C-B654-99D762D69BE7}" srcOrd="0" destOrd="0" presId="urn:microsoft.com/office/officeart/2005/8/layout/vList5"/>
    <dgm:cxn modelId="{0DB72AFE-F8C2-4CF8-9D9D-9C9A22EE114E}" type="presParOf" srcId="{755F2D8E-579F-411C-B654-99D762D69BE7}" destId="{A5C0D137-A222-48DE-A661-5FA3CC9DFCE4}" srcOrd="0" destOrd="0" presId="urn:microsoft.com/office/officeart/2005/8/layout/vList5"/>
    <dgm:cxn modelId="{4D71D8D5-F58D-4157-8648-3E03BBD9A02C}" type="presParOf" srcId="{9FB2C07D-DC9F-4F76-AA0D-DAE5BFC8653F}" destId="{76A2B19B-551B-463D-A9CA-107CADF59750}" srcOrd="1" destOrd="0" presId="urn:microsoft.com/office/officeart/2005/8/layout/vList5"/>
    <dgm:cxn modelId="{E6D964B7-CCB0-4A92-9930-95BBCC2D2AA6}" type="presParOf" srcId="{9FB2C07D-DC9F-4F76-AA0D-DAE5BFC8653F}" destId="{A1E0FBBB-F751-4A40-9B7A-39A6DF271ECE}" srcOrd="2" destOrd="0" presId="urn:microsoft.com/office/officeart/2005/8/layout/vList5"/>
    <dgm:cxn modelId="{84C7F3D5-5BB6-4507-9301-322C09D6F52D}" type="presParOf" srcId="{A1E0FBBB-F751-4A40-9B7A-39A6DF271ECE}" destId="{92102016-EEA5-46F7-8338-09459A7451CE}" srcOrd="0" destOrd="0" presId="urn:microsoft.com/office/officeart/2005/8/layout/vList5"/>
    <dgm:cxn modelId="{8249B2ED-CC21-480F-847B-A382B2ED5A49}" type="presParOf" srcId="{9FB2C07D-DC9F-4F76-AA0D-DAE5BFC8653F}" destId="{312FAB2C-81D8-4D5B-9BA9-621F40134DA3}" srcOrd="3" destOrd="0" presId="urn:microsoft.com/office/officeart/2005/8/layout/vList5"/>
    <dgm:cxn modelId="{169A7FED-3AEC-42F1-B112-3125786546B1}" type="presParOf" srcId="{9FB2C07D-DC9F-4F76-AA0D-DAE5BFC8653F}" destId="{E4AD658C-C816-4DE0-94AA-35C54AA07BA3}" srcOrd="4" destOrd="0" presId="urn:microsoft.com/office/officeart/2005/8/layout/vList5"/>
    <dgm:cxn modelId="{385DDF70-BCC7-4662-9467-1ED90486D5C7}" type="presParOf" srcId="{E4AD658C-C816-4DE0-94AA-35C54AA07BA3}" destId="{72AAC936-F5A5-4141-A7F3-1598958F9E79}" srcOrd="0" destOrd="0" presId="urn:microsoft.com/office/officeart/2005/8/layout/vList5"/>
    <dgm:cxn modelId="{2B6CE0E5-8202-47CF-8548-ADE681B4D650}" type="presParOf" srcId="{9FB2C07D-DC9F-4F76-AA0D-DAE5BFC8653F}" destId="{8B78D2B1-1F94-416B-8D45-FAE8F70FA029}" srcOrd="5" destOrd="0" presId="urn:microsoft.com/office/officeart/2005/8/layout/vList5"/>
    <dgm:cxn modelId="{C8A6DF3F-7EBC-45FC-ADC4-436CA87BA3B0}" type="presParOf" srcId="{9FB2C07D-DC9F-4F76-AA0D-DAE5BFC8653F}" destId="{9C4E2828-88B2-4FFC-94D2-7F01C7725954}" srcOrd="6" destOrd="0" presId="urn:microsoft.com/office/officeart/2005/8/layout/vList5"/>
    <dgm:cxn modelId="{5A2CA129-0599-435F-A211-BEBDFB2EF30A}" type="presParOf" srcId="{9C4E2828-88B2-4FFC-94D2-7F01C7725954}" destId="{46CABD33-6F23-4ABD-B121-833676CD04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0D137-A222-48DE-A661-5FA3CC9DFCE4}">
      <dsp:nvSpPr>
        <dsp:cNvPr id="0" name=""/>
        <dsp:cNvSpPr/>
      </dsp:nvSpPr>
      <dsp:spPr>
        <a:xfrm>
          <a:off x="0" y="42765"/>
          <a:ext cx="2666999" cy="106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2"/>
              </a:solidFill>
            </a:rPr>
            <a:t>Les objectifs :</a:t>
          </a:r>
          <a:endParaRPr lang="fr-FR" sz="2000" b="1" kern="1200" dirty="0">
            <a:solidFill>
              <a:schemeClr val="tx2"/>
            </a:solidFill>
          </a:endParaRPr>
        </a:p>
      </dsp:txBody>
      <dsp:txXfrm>
        <a:off x="51842" y="94607"/>
        <a:ext cx="2563315" cy="958306"/>
      </dsp:txXfrm>
    </dsp:sp>
    <dsp:sp modelId="{92102016-EEA5-46F7-8338-09459A7451CE}">
      <dsp:nvSpPr>
        <dsp:cNvPr id="0" name=""/>
        <dsp:cNvSpPr/>
      </dsp:nvSpPr>
      <dsp:spPr>
        <a:xfrm>
          <a:off x="3123880" y="963383"/>
          <a:ext cx="2666999" cy="106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Contrôler la maladie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3175722" y="1015225"/>
        <a:ext cx="2563315" cy="958306"/>
      </dsp:txXfrm>
    </dsp:sp>
    <dsp:sp modelId="{72AAC936-F5A5-4141-A7F3-1598958F9E79}">
      <dsp:nvSpPr>
        <dsp:cNvPr id="0" name=""/>
        <dsp:cNvSpPr/>
      </dsp:nvSpPr>
      <dsp:spPr>
        <a:xfrm>
          <a:off x="3123880" y="2160182"/>
          <a:ext cx="2666999" cy="106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Améliorer la survie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3175722" y="2212024"/>
        <a:ext cx="2563315" cy="958306"/>
      </dsp:txXfrm>
    </dsp:sp>
    <dsp:sp modelId="{46CABD33-6F23-4ABD-B121-833676CD04A0}">
      <dsp:nvSpPr>
        <dsp:cNvPr id="0" name=""/>
        <dsp:cNvSpPr/>
      </dsp:nvSpPr>
      <dsp:spPr>
        <a:xfrm>
          <a:off x="3123880" y="3349684"/>
          <a:ext cx="2666999" cy="106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Maintenir une qualité de vie optimale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3175722" y="3401526"/>
        <a:ext cx="2563315" cy="95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47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53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42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8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57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91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1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7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82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0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7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4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5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8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C05283-BC9E-4D72-A9A4-BD2AC287B6D6}" type="datetimeFigureOut">
              <a:rPr lang="fr-FR" smtClean="0"/>
              <a:pPr/>
              <a:t>09/02/2019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BF7B-9387-46AE-8B35-66C813EAA0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08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cancers  du sang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Journée Mondiale de lutte contre le CANCER </a:t>
            </a:r>
          </a:p>
          <a:p>
            <a:pPr algn="r"/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Université Béjaia</a:t>
            </a:r>
          </a:p>
          <a:p>
            <a:pPr algn="r"/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Dr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S.Takka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Douleurs osseuses </a:t>
            </a:r>
            <a:r>
              <a:rPr lang="fr-FR" sz="2400" b="1" dirty="0" smtClean="0">
                <a:solidFill>
                  <a:srgbClr val="FF0000"/>
                </a:solidFill>
              </a:rPr>
              <a:t>+++</a:t>
            </a:r>
          </a:p>
          <a:p>
            <a:pPr>
              <a:buFont typeface="Wingdings" pitchFamily="2" charset="2"/>
              <a:buNone/>
            </a:pPr>
            <a:r>
              <a:rPr lang="fr-FR" sz="2400" b="1" dirty="0" smtClean="0"/>
              <a:t>     d’intensité et d’horaires variables , localisées ou diffuses  intéressant surtout le rachis, le gril costal, le bassin parfois associées à des radiculalgies </a:t>
            </a:r>
          </a:p>
          <a:p>
            <a:pPr>
              <a:buFont typeface="Wingdings" pitchFamily="2" charset="2"/>
              <a:buNone/>
            </a:pPr>
            <a:endParaRPr lang="fr-FR" sz="2400" b="1" dirty="0" smtClean="0"/>
          </a:p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Fracture pathologique</a:t>
            </a:r>
            <a:endParaRPr lang="fr-FR" sz="2400" b="1" dirty="0" smtClean="0"/>
          </a:p>
          <a:p>
            <a:pPr>
              <a:lnSpc>
                <a:spcPct val="9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</a:t>
            </a:r>
            <a:r>
              <a:rPr lang="fr-FR" sz="2400" b="1" dirty="0" smtClean="0"/>
              <a:t>survenant  pour un traumatisme minime</a:t>
            </a:r>
            <a:r>
              <a:rPr lang="fr-FR" sz="2400" b="1" dirty="0" smtClean="0">
                <a:solidFill>
                  <a:srgbClr val="FF9900"/>
                </a:solidFill>
              </a:rPr>
              <a:t> </a:t>
            </a:r>
            <a:endParaRPr lang="fr-FR" sz="2400" b="1" dirty="0" smtClean="0"/>
          </a:p>
          <a:p>
            <a:pPr lvl="1">
              <a:buFont typeface="Wingdings" pitchFamily="2" charset="2"/>
              <a:buNone/>
            </a:pPr>
            <a:r>
              <a:rPr lang="fr-FR" sz="2400" b="1" dirty="0" smtClean="0"/>
              <a:t> tassements vertébraux parfois responsables d’un</a:t>
            </a:r>
          </a:p>
          <a:p>
            <a:pPr lvl="1">
              <a:buFont typeface="Wingdings" pitchFamily="2" charset="2"/>
              <a:buNone/>
            </a:pPr>
            <a:r>
              <a:rPr lang="fr-FR" sz="2400" b="1" dirty="0" smtClean="0"/>
              <a:t>syndrome compressif neurologique =&gt; urgence diagnostique et thérapeutique</a:t>
            </a:r>
          </a:p>
          <a:p>
            <a:pPr lvl="1">
              <a:buFont typeface="Wingdings" pitchFamily="2" charset="2"/>
              <a:buNone/>
            </a:pPr>
            <a:endParaRPr lang="fr-FR" sz="2400" b="1" dirty="0" smtClean="0"/>
          </a:p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Tumeur osseuse </a:t>
            </a:r>
            <a:r>
              <a:rPr lang="fr-FR" sz="2400" b="1" dirty="0" smtClean="0">
                <a:solidFill>
                  <a:srgbClr val="F2900E"/>
                </a:solidFill>
              </a:rPr>
              <a:t> </a:t>
            </a:r>
            <a:r>
              <a:rPr lang="fr-FR" sz="2400" b="1" dirty="0" smtClean="0"/>
              <a:t>rare, de siège ubiquitaire </a:t>
            </a:r>
          </a:p>
          <a:p>
            <a:pPr>
              <a:lnSpc>
                <a:spcPct val="90000"/>
              </a:lnSpc>
              <a:buNone/>
            </a:pPr>
            <a:r>
              <a:rPr lang="fr-FR" sz="2400" b="1" dirty="0" smtClean="0"/>
              <a:t>       sternum, côtes, clavicules, parties molles du voisinage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Altération de l'état général </a:t>
            </a:r>
            <a:r>
              <a:rPr lang="fr-FR" b="1" dirty="0" smtClean="0"/>
              <a:t>(asthénie, anorexie, amaigrissement)</a:t>
            </a:r>
          </a:p>
          <a:p>
            <a:pPr>
              <a:buFont typeface="Wingdings" pitchFamily="2" charset="2"/>
              <a:buNone/>
            </a:pPr>
            <a:endParaRPr lang="fr-FR" b="1" dirty="0" smtClean="0"/>
          </a:p>
          <a:p>
            <a:r>
              <a:rPr lang="fr-FR" b="1" dirty="0" smtClean="0"/>
              <a:t>Parfois signes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insuffisance sanguine </a:t>
            </a:r>
            <a:r>
              <a:rPr lang="fr-FR" b="1" dirty="0" smtClean="0"/>
              <a:t>(syndrome anémique+++)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b="1" dirty="0" smtClean="0"/>
              <a:t> </a:t>
            </a:r>
          </a:p>
          <a:p>
            <a:r>
              <a:rPr lang="fr-FR" b="1" dirty="0" smtClean="0"/>
              <a:t>Signes d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’hyperviscosité </a:t>
            </a:r>
            <a:r>
              <a:rPr lang="fr-FR" b="1" dirty="0" smtClean="0"/>
              <a:t>: très rares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     =&gt; céphalées- bourdonnements d’oreilles- cécité –troubles de la conscience.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Examens biologiques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3600" b="1" dirty="0">
                <a:solidFill>
                  <a:srgbClr val="00B050"/>
                </a:solidFill>
              </a:rPr>
              <a:t>A but Diagnostic :</a:t>
            </a:r>
            <a:r>
              <a:rPr lang="fr-FR" b="1" dirty="0"/>
              <a:t>	 </a:t>
            </a:r>
          </a:p>
          <a:p>
            <a:pPr marL="0" indent="0">
              <a:buNone/>
              <a:defRPr/>
            </a:pPr>
            <a:r>
              <a:rPr lang="fr-FR" b="1" dirty="0">
                <a:solidFill>
                  <a:schemeClr val="accent1"/>
                </a:solidFill>
              </a:rPr>
              <a:t>                                  </a:t>
            </a:r>
            <a:r>
              <a:rPr lang="fr-FR" b="1" dirty="0" smtClean="0">
                <a:solidFill>
                  <a:schemeClr val="accent1"/>
                </a:solidFill>
              </a:rPr>
              <a:t>Hémogramme</a:t>
            </a: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FR" b="1" dirty="0">
                <a:solidFill>
                  <a:schemeClr val="accent1"/>
                </a:solidFill>
              </a:rPr>
              <a:t>		           </a:t>
            </a:r>
            <a:r>
              <a:rPr lang="fr-FR" b="1" dirty="0" smtClean="0">
                <a:solidFill>
                  <a:schemeClr val="accent1"/>
                </a:solidFill>
              </a:rPr>
              <a:t>          </a:t>
            </a:r>
            <a:r>
              <a:rPr lang="fr-FR" b="1" dirty="0" err="1" smtClean="0">
                <a:solidFill>
                  <a:schemeClr val="accent1"/>
                </a:solidFill>
              </a:rPr>
              <a:t>Médullogramme</a:t>
            </a: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FR" b="1" dirty="0">
                <a:solidFill>
                  <a:schemeClr val="accent1"/>
                </a:solidFill>
              </a:rPr>
              <a:t>		           </a:t>
            </a:r>
            <a:r>
              <a:rPr lang="fr-FR" b="1" dirty="0" smtClean="0">
                <a:solidFill>
                  <a:schemeClr val="accent1"/>
                </a:solidFill>
              </a:rPr>
              <a:t>          Biochimie </a:t>
            </a:r>
            <a:r>
              <a:rPr lang="fr-FR" b="1" dirty="0">
                <a:solidFill>
                  <a:schemeClr val="accent1"/>
                </a:solidFill>
              </a:rPr>
              <a:t>sérique et </a:t>
            </a:r>
            <a:r>
              <a:rPr lang="fr-FR" b="1" dirty="0" smtClean="0">
                <a:solidFill>
                  <a:schemeClr val="accent1"/>
                </a:solidFill>
              </a:rPr>
              <a:t>urinaire</a:t>
            </a:r>
          </a:p>
          <a:p>
            <a:pPr marL="0" indent="0">
              <a:buNone/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                                      </a:t>
            </a:r>
            <a:r>
              <a:rPr lang="fr-FR" b="1" dirty="0">
                <a:solidFill>
                  <a:schemeClr val="accent1"/>
                </a:solidFill>
              </a:rPr>
              <a:t>( </a:t>
            </a:r>
            <a:r>
              <a:rPr lang="fr-FR" b="1" dirty="0" err="1">
                <a:solidFill>
                  <a:schemeClr val="accent1"/>
                </a:solidFill>
              </a:rPr>
              <a:t>Ig</a:t>
            </a:r>
            <a:r>
              <a:rPr lang="fr-FR" b="1" dirty="0">
                <a:solidFill>
                  <a:schemeClr val="accent1"/>
                </a:solidFill>
              </a:rPr>
              <a:t> monoclonale )</a:t>
            </a:r>
          </a:p>
          <a:p>
            <a:pPr>
              <a:defRPr/>
            </a:pPr>
            <a:endParaRPr lang="fr-FR" b="1" dirty="0"/>
          </a:p>
          <a:p>
            <a:pPr marL="0" indent="0">
              <a:buNone/>
              <a:defRPr/>
            </a:pPr>
            <a:r>
              <a:rPr lang="fr-FR" sz="3600" b="1" dirty="0">
                <a:solidFill>
                  <a:srgbClr val="00B050"/>
                </a:solidFill>
              </a:rPr>
              <a:t> Bilan des complications</a:t>
            </a:r>
          </a:p>
          <a:p>
            <a:pPr marL="0" indent="0">
              <a:buNone/>
              <a:defRPr/>
            </a:pPr>
            <a:r>
              <a:rPr lang="fr-FR" b="1" dirty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1. Hémogramme</a:t>
            </a:r>
            <a:endParaRPr lang="fr-FR" sz="4400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Anémie</a:t>
            </a:r>
            <a:r>
              <a:rPr lang="fr-FR" dirty="0" smtClean="0"/>
              <a:t> </a:t>
            </a:r>
            <a:r>
              <a:rPr lang="fr-FR" dirty="0" smtClean="0"/>
              <a:t>dans 50% des cas</a:t>
            </a:r>
          </a:p>
          <a:p>
            <a:pPr marL="0" indent="0"/>
            <a:r>
              <a:rPr lang="fr-FR" b="1" dirty="0" smtClean="0"/>
              <a:t>  Thrombopénie</a:t>
            </a:r>
            <a:r>
              <a:rPr lang="fr-FR" dirty="0" smtClean="0"/>
              <a:t>: 20 – 30% des cas au diagnostic (mauvais pronostic)</a:t>
            </a:r>
          </a:p>
          <a:p>
            <a:pPr marL="0" indent="0"/>
            <a:r>
              <a:rPr lang="fr-FR" b="1" dirty="0" smtClean="0"/>
              <a:t>  Globules </a:t>
            </a:r>
            <a:r>
              <a:rPr lang="fr-FR" b="1" dirty="0" smtClean="0"/>
              <a:t>blancs:</a:t>
            </a:r>
            <a:r>
              <a:rPr lang="fr-FR" dirty="0" smtClean="0"/>
              <a:t> nombre normal ou peu diminué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dirty="0" smtClean="0"/>
              <a:t>                   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000" b="1" dirty="0" smtClean="0">
                <a:solidFill>
                  <a:srgbClr val="FF0000"/>
                </a:solidFill>
              </a:rPr>
              <a:t>2. Myélogramme</a:t>
            </a:r>
          </a:p>
          <a:p>
            <a:pPr marL="0" indent="0">
              <a:lnSpc>
                <a:spcPct val="80000"/>
              </a:lnSpc>
              <a:buNone/>
            </a:pPr>
            <a:endParaRPr lang="fr-FR" sz="3000" b="1" dirty="0" smtClean="0"/>
          </a:p>
          <a:p>
            <a:pPr marL="0" indent="0">
              <a:lnSpc>
                <a:spcPct val="80000"/>
              </a:lnSpc>
              <a:buNone/>
            </a:pPr>
            <a:endParaRPr lang="fr-FR" sz="3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3000" b="1" dirty="0" smtClean="0"/>
              <a:t>Indispensable au diagnostic </a:t>
            </a:r>
            <a:endParaRPr lang="fr-FR" sz="3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3000" b="1" dirty="0" smtClean="0"/>
              <a:t>=&gt;</a:t>
            </a:r>
            <a:r>
              <a:rPr lang="fr-FR" sz="3000" b="1" dirty="0" smtClean="0">
                <a:solidFill>
                  <a:srgbClr val="F2900E"/>
                </a:solidFill>
              </a:rPr>
              <a:t>systématique</a:t>
            </a:r>
          </a:p>
          <a:p>
            <a:pPr>
              <a:lnSpc>
                <a:spcPct val="80000"/>
              </a:lnSpc>
              <a:buNone/>
            </a:pPr>
            <a:endParaRPr lang="fr-FR" sz="3000" b="1" dirty="0" smtClean="0">
              <a:solidFill>
                <a:srgbClr val="F290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3000" b="1" dirty="0" smtClean="0"/>
              <a:t>Os est mou</a:t>
            </a:r>
          </a:p>
          <a:p>
            <a:pPr marL="0" indent="0">
              <a:buNone/>
            </a:pPr>
            <a:endParaRPr lang="fr-FR" sz="3000" dirty="0" smtClean="0"/>
          </a:p>
          <a:p>
            <a:pPr marL="0" indent="0">
              <a:buNone/>
            </a:pPr>
            <a:r>
              <a:rPr lang="fr-FR" sz="3000" dirty="0" smtClean="0"/>
              <a:t>Richesse normale ou un peu diminuée (parfois augmentée )</a:t>
            </a:r>
          </a:p>
          <a:p>
            <a:pPr marL="0" indent="0">
              <a:buNone/>
            </a:pPr>
            <a:r>
              <a:rPr lang="fr-FR" sz="3000" b="1" dirty="0" err="1" smtClean="0"/>
              <a:t>Plasmocytose</a:t>
            </a:r>
            <a:r>
              <a:rPr lang="fr-FR" sz="3000" b="1" dirty="0" smtClean="0"/>
              <a:t> </a:t>
            </a:r>
            <a:r>
              <a:rPr lang="fr-FR" sz="3000" b="1" dirty="0" smtClean="0">
                <a:solidFill>
                  <a:srgbClr val="FF0000"/>
                </a:solidFill>
              </a:rPr>
              <a:t>&gt; 10%</a:t>
            </a:r>
            <a:endParaRPr lang="fr-FR" sz="30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fmc.med.univ-tours.fr/Media/myelome/myelom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00" y="2550319"/>
            <a:ext cx="4048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3-Biochimie des </a:t>
            </a:r>
            <a:r>
              <a:rPr lang="fr-FR" b="1" dirty="0" err="1" smtClean="0">
                <a:solidFill>
                  <a:srgbClr val="FF0000"/>
                </a:solidFill>
              </a:rPr>
              <a:t>Ig</a:t>
            </a:r>
            <a:r>
              <a:rPr lang="fr-FR" b="1" dirty="0" smtClean="0">
                <a:solidFill>
                  <a:srgbClr val="FF0000"/>
                </a:solidFill>
              </a:rPr>
              <a:t> sériques</a:t>
            </a:r>
          </a:p>
          <a:p>
            <a:pPr marL="0" indent="0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1-Protéines sériques totales</a:t>
            </a:r>
            <a:r>
              <a:rPr lang="fr-FR" sz="2000" b="1" dirty="0" smtClean="0"/>
              <a:t>: 60 -130 g/L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2-Tracé électro phorétique</a:t>
            </a:r>
            <a:r>
              <a:rPr lang="fr-F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smtClean="0"/>
              <a:t>: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b="1" kern="0" dirty="0" smtClean="0"/>
              <a:t>-</a:t>
            </a:r>
            <a:r>
              <a:rPr lang="fr-FR" sz="2000" b="1" kern="0" dirty="0" smtClean="0">
                <a:solidFill>
                  <a:srgbClr val="FF0000"/>
                </a:solidFill>
              </a:rPr>
              <a:t>Pic monoclonal pointu a base étroite</a:t>
            </a:r>
            <a:r>
              <a:rPr lang="fr-FR" sz="2000" b="1" kern="0" dirty="0" smtClean="0"/>
              <a:t> en β ou γ</a:t>
            </a:r>
          </a:p>
          <a:p>
            <a:pPr marL="0" indent="0">
              <a:buNone/>
            </a:pPr>
            <a:r>
              <a:rPr lang="fr-FR" sz="2000" b="1" kern="0" dirty="0" smtClean="0"/>
              <a:t>-Diminution des autres </a:t>
            </a:r>
            <a:r>
              <a:rPr lang="fr-FR" sz="2000" b="1" kern="0" dirty="0" err="1" smtClean="0"/>
              <a:t>Ig</a:t>
            </a:r>
            <a:endParaRPr lang="fr-FR" sz="2000" b="1" kern="0" dirty="0" smtClean="0"/>
          </a:p>
          <a:p>
            <a:pPr marL="0" indent="0">
              <a:buNone/>
            </a:pPr>
            <a:r>
              <a:rPr lang="fr-FR" sz="2000" b="1" kern="0" dirty="0" smtClean="0"/>
              <a:t>-Quantification du pic</a:t>
            </a:r>
          </a:p>
          <a:p>
            <a:pPr marL="0" indent="0">
              <a:buNone/>
            </a:pPr>
            <a:r>
              <a:rPr lang="fr-FR" sz="2000" b="1" kern="0" dirty="0" smtClean="0"/>
              <a:t>-Quantification Albumine (Pc)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4" name="Picture 5" descr="JAC24-GraphPicMonocl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80" y="2143116"/>
            <a:ext cx="3089920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smtClean="0">
                <a:solidFill>
                  <a:srgbClr val="7030A0"/>
                </a:solidFill>
              </a:rPr>
              <a:t>3-Immunofixation</a:t>
            </a:r>
            <a:endParaRPr lang="fr-FR" dirty="0"/>
          </a:p>
        </p:txBody>
      </p:sp>
      <p:pic>
        <p:nvPicPr>
          <p:cNvPr id="4" name="Picture 2" descr="C:\Documents and Settings\Administrateur\Bureau\Nouveau dossier\repartIg Myel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8"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4-Biochimie des protéines urinaires</a:t>
            </a:r>
          </a:p>
          <a:p>
            <a:pPr marL="0" indent="0">
              <a:buNone/>
            </a:pPr>
            <a:r>
              <a:rPr lang="fr-FR" sz="2800" b="1" dirty="0" smtClean="0"/>
              <a:t>La bandelette </a:t>
            </a:r>
            <a:r>
              <a:rPr lang="fr-FR" sz="2800" dirty="0" smtClean="0"/>
              <a:t>urinaire ne met en évidence que l’albumine.</a:t>
            </a:r>
          </a:p>
          <a:p>
            <a:pPr marL="0" indent="0">
              <a:buNone/>
            </a:pPr>
            <a:r>
              <a:rPr lang="fr-FR" sz="2800" b="1" dirty="0" smtClean="0"/>
              <a:t>Protéinurie de </a:t>
            </a:r>
            <a:r>
              <a:rPr lang="fr-FR" sz="2800" b="1" dirty="0" err="1" smtClean="0"/>
              <a:t>Bence</a:t>
            </a:r>
            <a:r>
              <a:rPr lang="fr-FR" sz="2800" b="1" dirty="0" smtClean="0"/>
              <a:t> Jones </a:t>
            </a:r>
          </a:p>
          <a:p>
            <a:pPr marL="0" indent="0">
              <a:buNone/>
              <a:defRPr/>
            </a:pPr>
            <a:r>
              <a:rPr lang="fr-FR" sz="2800" dirty="0" smtClean="0"/>
              <a:t>Technique physico-chimique</a:t>
            </a:r>
          </a:p>
          <a:p>
            <a:pPr marL="0" indent="0">
              <a:buNone/>
              <a:defRPr/>
            </a:pPr>
            <a:r>
              <a:rPr lang="fr-FR" sz="2800" dirty="0" smtClean="0"/>
              <a:t>Révèle la présence de chaine légère de l’</a:t>
            </a:r>
            <a:r>
              <a:rPr lang="fr-FR" sz="2800" dirty="0" err="1" smtClean="0"/>
              <a:t>Ig</a:t>
            </a:r>
            <a:r>
              <a:rPr lang="fr-FR" sz="2800" dirty="0" smtClean="0"/>
              <a:t> monoclonale</a:t>
            </a:r>
          </a:p>
          <a:p>
            <a:pPr>
              <a:buNone/>
            </a:pP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FF0000"/>
                </a:solidFill>
              </a:rPr>
              <a:t>5-Autres examens biologiques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Sont à réaliser chez tout patient au diagnostic d’un MM: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sz="3800" b="1" dirty="0" smtClean="0"/>
              <a:t>Calcémie</a:t>
            </a:r>
            <a:r>
              <a:rPr lang="fr-FR" dirty="0" smtClean="0"/>
              <a:t> :         </a:t>
            </a:r>
            <a:r>
              <a:rPr lang="fr-FR" b="1" dirty="0" smtClean="0"/>
              <a:t>hypercalcémie &gt; 110 mg/L  dans 30% des cas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sz="3800" b="1" dirty="0" err="1" smtClean="0"/>
              <a:t>Créatininémie</a:t>
            </a:r>
            <a:r>
              <a:rPr lang="fr-FR" sz="3400" dirty="0" smtClean="0"/>
              <a:t> </a:t>
            </a:r>
            <a:r>
              <a:rPr lang="fr-FR" dirty="0" smtClean="0"/>
              <a:t>: </a:t>
            </a:r>
            <a:r>
              <a:rPr lang="fr-FR" b="1" dirty="0" smtClean="0"/>
              <a:t>Insuffisance rénale si </a:t>
            </a:r>
            <a:r>
              <a:rPr lang="fr-FR" b="1" dirty="0" err="1" smtClean="0"/>
              <a:t>créatininémie</a:t>
            </a:r>
            <a:r>
              <a:rPr lang="fr-FR" b="1" dirty="0" smtClean="0"/>
              <a:t> &gt; 20 mg/L </a:t>
            </a:r>
            <a:r>
              <a:rPr lang="fr-FR" dirty="0" smtClean="0"/>
              <a:t> ( = insuffisance rénale par </a:t>
            </a:r>
            <a:r>
              <a:rPr lang="fr-FR" dirty="0" err="1" smtClean="0"/>
              <a:t>tubulopathie</a:t>
            </a:r>
            <a:r>
              <a:rPr lang="fr-FR" dirty="0" smtClean="0"/>
              <a:t> induite par les chaînes légères d’</a:t>
            </a:r>
            <a:r>
              <a:rPr lang="fr-FR" dirty="0" err="1" smtClean="0"/>
              <a:t>Ig</a:t>
            </a:r>
            <a:r>
              <a:rPr lang="fr-FR" dirty="0" smtClean="0"/>
              <a:t>) dans 20% des cas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sz="3800" b="1" dirty="0" smtClean="0"/>
              <a:t>béta-2 </a:t>
            </a:r>
            <a:r>
              <a:rPr lang="fr-FR" sz="3800" b="1" dirty="0" err="1" smtClean="0"/>
              <a:t>microglobuline</a:t>
            </a:r>
            <a:r>
              <a:rPr lang="fr-FR" sz="3800" b="1" dirty="0" smtClean="0"/>
              <a:t> sérique</a:t>
            </a:r>
            <a:r>
              <a:rPr lang="fr-FR" dirty="0" smtClean="0"/>
              <a:t> : reflet de la masse tumorale ; </a:t>
            </a:r>
            <a:r>
              <a:rPr lang="fr-FR" dirty="0" smtClean="0">
                <a:solidFill>
                  <a:srgbClr val="FF0000"/>
                </a:solidFill>
              </a:rPr>
              <a:t>puissant facteur pronostique si  augmenté 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Définition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 smtClean="0"/>
              <a:t>Cancers du sang = hémopathies malignes</a:t>
            </a:r>
          </a:p>
          <a:p>
            <a:pPr fontAlgn="base"/>
            <a:r>
              <a:rPr lang="fr-FR" dirty="0" smtClean="0"/>
              <a:t>Se développent à partir des cellules d’origine médullaire (hématopoïétique).</a:t>
            </a:r>
          </a:p>
          <a:p>
            <a:pPr fontAlgn="base"/>
            <a:r>
              <a:rPr lang="fr-FR" dirty="0" smtClean="0"/>
              <a:t>Classées selon 4 lignées de différenciation : myéloïde, lymphoïde, histiocytaire/dendritique et </a:t>
            </a:r>
            <a:r>
              <a:rPr lang="fr-FR" dirty="0" err="1" smtClean="0"/>
              <a:t>mastocytaire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000" b="1" dirty="0" smtClean="0"/>
              <a:t>CRP</a:t>
            </a:r>
            <a:r>
              <a:rPr lang="fr-FR" dirty="0" smtClean="0"/>
              <a:t> : </a:t>
            </a:r>
            <a:r>
              <a:rPr lang="fr-FR" sz="3600" dirty="0" smtClean="0"/>
              <a:t>si &gt; 6 mg/L = clone plasmocytaire agressif</a:t>
            </a:r>
          </a:p>
          <a:p>
            <a:pPr marL="0" indent="0">
              <a:buNone/>
            </a:pPr>
            <a:r>
              <a:rPr lang="fr-FR" sz="3600" dirty="0" smtClean="0"/>
              <a:t> 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LDH </a:t>
            </a:r>
            <a:r>
              <a:rPr lang="fr-FR" dirty="0" smtClean="0"/>
              <a:t>: signe clone plasmocytaire agressif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b="1" dirty="0" err="1" smtClean="0"/>
              <a:t>Hypoalbuminémie</a:t>
            </a:r>
            <a:r>
              <a:rPr lang="fr-FR" dirty="0" smtClean="0"/>
              <a:t> : si &lt; 35 g/L (reflet d’un clone agressif).</a:t>
            </a:r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Signes Radiologiques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400" y="2276872"/>
            <a:ext cx="51316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000240"/>
            <a:ext cx="4143372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40000"/>
              </a:spcBef>
              <a:buClr>
                <a:srgbClr val="DD9719"/>
              </a:buClr>
              <a:buSzPct val="85000"/>
              <a:buFont typeface="Wingdings" pitchFamily="2" charset="2"/>
              <a:buChar char="§"/>
            </a:pPr>
            <a:endParaRPr lang="fr-FR" sz="2800" b="1" dirty="0" smtClean="0">
              <a:solidFill>
                <a:srgbClr val="006DB0"/>
              </a:solidFill>
            </a:endParaRPr>
          </a:p>
          <a:p>
            <a:pPr marL="342900" indent="-342900" eaLnBrk="0" hangingPunct="0">
              <a:spcBef>
                <a:spcPct val="40000"/>
              </a:spcBef>
              <a:buClr>
                <a:srgbClr val="DD9719"/>
              </a:buClr>
              <a:buSzPct val="85000"/>
            </a:pPr>
            <a:r>
              <a:rPr lang="fr-FR" sz="2800" b="1" dirty="0" smtClean="0">
                <a:solidFill>
                  <a:srgbClr val="C00000"/>
                </a:solidFill>
              </a:rPr>
              <a:t>Radio standard crâne:</a:t>
            </a:r>
            <a:endParaRPr lang="fr-FR" sz="2800" b="1" i="1" dirty="0" smtClean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ct val="40000"/>
              </a:spcBef>
              <a:buClr>
                <a:srgbClr val="DD9719"/>
              </a:buClr>
              <a:buSzPct val="85000"/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Géodes +++ </a:t>
            </a:r>
            <a:r>
              <a:rPr lang="fr-FR" sz="2800" b="1" dirty="0" err="1" smtClean="0">
                <a:solidFill>
                  <a:srgbClr val="C00000"/>
                </a:solidFill>
              </a:rPr>
              <a:t>Microgéodes</a:t>
            </a:r>
            <a:r>
              <a:rPr lang="fr-FR" sz="2800" b="1" dirty="0" smtClean="0">
                <a:solidFill>
                  <a:srgbClr val="C00000"/>
                </a:solidFill>
              </a:rPr>
              <a:t>=&gt;aspect mité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DD9719"/>
              </a:buClr>
              <a:buSzPct val="85000"/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Lacune à l’emporte pièce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Doc_7b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4857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oc_9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5992"/>
            <a:ext cx="2624166" cy="38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JAC24-80B fract seco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27" y="3041047"/>
            <a:ext cx="1109472" cy="2218944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" y="2143116"/>
            <a:ext cx="378618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DD9719"/>
              </a:buClr>
              <a:buSzPct val="85000"/>
              <a:buFont typeface="Wingdings 2" pitchFamily="18" charset="2"/>
              <a:buNone/>
            </a:pPr>
            <a:endParaRPr lang="fr-FR" sz="2800" b="1" dirty="0" smtClean="0">
              <a:solidFill>
                <a:srgbClr val="006DB0"/>
              </a:solidFill>
            </a:endParaRPr>
          </a:p>
          <a:p>
            <a:pPr>
              <a:spcBef>
                <a:spcPct val="40000"/>
              </a:spcBef>
              <a:buClr>
                <a:srgbClr val="DD9719"/>
              </a:buClr>
              <a:buSzPct val="85000"/>
              <a:buFont typeface="Wingdings 2" pitchFamily="18" charset="2"/>
              <a:buNone/>
            </a:pPr>
            <a:endParaRPr lang="fr-FR" sz="2800" b="1" dirty="0" smtClean="0">
              <a:solidFill>
                <a:srgbClr val="006DB0"/>
              </a:solidFill>
            </a:endParaRPr>
          </a:p>
          <a:p>
            <a:pPr>
              <a:spcBef>
                <a:spcPct val="40000"/>
              </a:spcBef>
              <a:buClr>
                <a:srgbClr val="DD9719"/>
              </a:buClr>
              <a:buSzPct val="85000"/>
              <a:buFont typeface="Wingdings 2" pitchFamily="18" charset="2"/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Fractures spontanées du bras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b="1" dirty="0" smtClean="0"/>
              <a:t>IRM ( peut montrer des lésions méconnues par </a:t>
            </a:r>
            <a:r>
              <a:rPr lang="fr-FR" sz="2700" b="1" dirty="0" err="1" smtClean="0"/>
              <a:t>Rx</a:t>
            </a:r>
            <a:r>
              <a:rPr lang="fr-FR" sz="2700" b="1" dirty="0" smtClean="0"/>
              <a:t> standards):  </a:t>
            </a:r>
            <a:br>
              <a:rPr lang="fr-FR" sz="2700" b="1" dirty="0" smtClean="0"/>
            </a:br>
            <a:r>
              <a:rPr lang="fr-FR" sz="2700" b="1" dirty="0" smtClean="0"/>
              <a:t>Zone de destruction de l’architecture osseuse</a:t>
            </a:r>
            <a:br>
              <a:rPr lang="fr-FR" sz="2700" b="1" dirty="0" smtClean="0"/>
            </a:br>
            <a:r>
              <a:rPr lang="fr-FR" sz="2700" b="1" dirty="0" smtClean="0"/>
              <a:t>         Zone de fracture, Tassements vertébraux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Picture 3" descr="JAC24-81 B I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36336" cy="42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JAC24-81 A I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751" y="2635663"/>
            <a:ext cx="5754624" cy="30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Evolution/complications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Maladie </a:t>
            </a:r>
            <a:r>
              <a:rPr lang="fr-FR" b="1" dirty="0" smtClean="0">
                <a:solidFill>
                  <a:srgbClr val="FF0000"/>
                </a:solidFill>
              </a:rPr>
              <a:t>incurable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b="1" dirty="0" smtClean="0">
                <a:latin typeface="Arial"/>
              </a:rPr>
              <a:t>-Malgré l’amélioration du taux de réponse de bonne qualité, voire des rémissions complètes, la rechute est inéluctable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1901825" cy="8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29" y="4941167"/>
            <a:ext cx="1901825" cy="8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08" y="4941167"/>
            <a:ext cx="1901825" cy="89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57486"/>
            <a:ext cx="1901825" cy="8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800" b="1" dirty="0" smtClean="0">
                <a:latin typeface="Arial" charset="0"/>
              </a:rPr>
              <a:t>Les complications sont parfois révélatrices.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800" b="1" dirty="0" smtClean="0">
                <a:latin typeface="Arial" charset="0"/>
              </a:rPr>
              <a:t>Elles émaillent l’évolution d’un myélome connu.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62198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Diagnostic différentiel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b="1" u="sng" kern="0" dirty="0" smtClean="0">
                <a:solidFill>
                  <a:srgbClr val="0066FF"/>
                </a:solidFill>
                <a:latin typeface="Arial"/>
              </a:rPr>
              <a:t>MGUS</a:t>
            </a:r>
            <a:r>
              <a:rPr lang="fr-FR" sz="2600" b="1" kern="0" dirty="0" smtClean="0">
                <a:solidFill>
                  <a:srgbClr val="000000"/>
                </a:solidFill>
                <a:latin typeface="Arial"/>
              </a:rPr>
              <a:t> 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fr-FR" sz="2600" b="1" kern="0" dirty="0" smtClean="0">
              <a:solidFill>
                <a:srgbClr val="0066FF"/>
              </a:solidFill>
              <a:latin typeface="Arial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fr-FR" sz="2600" b="1" u="sng" kern="0" dirty="0" err="1" smtClean="0">
                <a:solidFill>
                  <a:srgbClr val="0066FF"/>
                </a:solidFill>
                <a:latin typeface="Arial"/>
              </a:rPr>
              <a:t>Gammapathie</a:t>
            </a:r>
            <a:r>
              <a:rPr lang="fr-FR" sz="2600" b="1" u="sng" kern="0" dirty="0" smtClean="0">
                <a:solidFill>
                  <a:srgbClr val="0066FF"/>
                </a:solidFill>
                <a:latin typeface="Arial"/>
              </a:rPr>
              <a:t> monoclonale  associée ou secondaire</a:t>
            </a:r>
            <a:endParaRPr lang="fr-FR" sz="2600" b="1" u="sng" kern="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fr-FR" sz="2600" b="1" u="sng" kern="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fr-FR" sz="2600" b="1" kern="0" dirty="0" smtClean="0">
                <a:solidFill>
                  <a:srgbClr val="000000"/>
                </a:solidFill>
                <a:latin typeface="Arial"/>
              </a:rPr>
              <a:t>                  -  Lymphome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fr-FR" sz="2600" b="1" kern="0" dirty="0" smtClean="0">
                <a:solidFill>
                  <a:srgbClr val="000000"/>
                </a:solidFill>
                <a:latin typeface="Arial"/>
              </a:rPr>
              <a:t>                  -   Leucémie lymphoïde chronique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fr-FR" sz="2600" b="1" kern="0" dirty="0" smtClean="0">
                <a:solidFill>
                  <a:srgbClr val="000000"/>
                </a:solidFill>
                <a:latin typeface="Arial"/>
              </a:rPr>
              <a:t>		        -   cancers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fr-FR" sz="2600" b="1" kern="0" dirty="0" smtClean="0">
                <a:solidFill>
                  <a:srgbClr val="000000"/>
                </a:solidFill>
                <a:latin typeface="Arial"/>
              </a:rPr>
              <a:t>                  -  connectivites, </a:t>
            </a:r>
            <a:r>
              <a:rPr lang="fr-FR" sz="2600" b="1" kern="0" dirty="0" err="1" smtClean="0">
                <a:solidFill>
                  <a:srgbClr val="000000"/>
                </a:solidFill>
                <a:latin typeface="Arial"/>
              </a:rPr>
              <a:t>hépatopathies</a:t>
            </a:r>
            <a:endParaRPr lang="fr-FR" sz="2600" b="1" kern="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fr-FR" sz="2600" b="1" kern="0" dirty="0" smtClean="0">
                <a:solidFill>
                  <a:srgbClr val="000000"/>
                </a:solidFill>
                <a:latin typeface="Arial"/>
              </a:rPr>
              <a:t>                     infections virales, infection chronique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fr-FR" sz="2600" b="1" kern="0" dirty="0" smtClean="0">
              <a:solidFill>
                <a:srgbClr val="000000"/>
              </a:solidFill>
              <a:latin typeface="Arial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0000FF"/>
                </a:solidFill>
              </a:rPr>
              <a:t>Sur le plan radiologique</a:t>
            </a:r>
            <a:r>
              <a:rPr lang="fr-FR" dirty="0" smtClean="0">
                <a:solidFill>
                  <a:srgbClr val="0000FF"/>
                </a:solidFill>
              </a:rPr>
              <a:t>:</a:t>
            </a:r>
          </a:p>
          <a:p>
            <a:r>
              <a:rPr lang="fr-FR" dirty="0" smtClean="0"/>
              <a:t>Devant une déminéralisation osseuse: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Ostéoporose, hypoparathyroidie</a:t>
            </a:r>
          </a:p>
          <a:p>
            <a:r>
              <a:rPr lang="fr-FR" dirty="0" smtClean="0"/>
              <a:t>Devant les géodes: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Tumeurs primitive, métastases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 smtClean="0"/>
              <a:t>se manifestent  soit par une:</a:t>
            </a:r>
          </a:p>
          <a:p>
            <a:pPr fontAlgn="base"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2"/>
                </a:solidFill>
              </a:rPr>
              <a:t> leucémie </a:t>
            </a:r>
            <a:r>
              <a:rPr lang="fr-FR" dirty="0" smtClean="0"/>
              <a:t>(= envahissement sanguin et médullaire) </a:t>
            </a:r>
          </a:p>
          <a:p>
            <a:pPr fontAlgn="base"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2"/>
                </a:solidFill>
              </a:rPr>
              <a:t>mode tumoral </a:t>
            </a:r>
            <a:r>
              <a:rPr lang="fr-FR" dirty="0" smtClean="0"/>
              <a:t>(on parle alors de lymphome pour les hémopathies lymphoïdes).</a:t>
            </a:r>
          </a:p>
          <a:p>
            <a:pPr fontAlgn="base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lvl="0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43867"/>
              </p:ext>
            </p:extLst>
          </p:nvPr>
        </p:nvGraphicFramePr>
        <p:xfrm>
          <a:off x="857224" y="2000240"/>
          <a:ext cx="7408333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b="1" dirty="0" smtClean="0">
                <a:latin typeface="Arial"/>
              </a:rPr>
              <a:t>Le traitement d’un myélome  comportera deux grands volets 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b="1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fr-FR" b="1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Arial"/>
              </a:rPr>
              <a:t>Le traitement spécifique de la prolifération plasmocytaire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b="1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b="1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fr-FR" b="1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fr-FR" b="1" dirty="0" smtClean="0">
                <a:solidFill>
                  <a:srgbClr val="00B0F0"/>
                </a:solidFill>
                <a:latin typeface="Arial"/>
              </a:rPr>
              <a:t>               Le traitement symptomatique des manifestations osseuses  et des diverses complications possibles.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874414" y="3429000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857224" y="4929198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Traitement symptomatique </a:t>
            </a:r>
          </a:p>
          <a:p>
            <a:pPr marL="0" indent="0">
              <a:buNone/>
            </a:pPr>
            <a:r>
              <a:rPr lang="fr-FR" dirty="0" smtClean="0"/>
              <a:t>   -   prise en charge de la</a:t>
            </a:r>
            <a:r>
              <a:rPr lang="fr-FR" dirty="0" smtClean="0">
                <a:solidFill>
                  <a:srgbClr val="00B0F0"/>
                </a:solidFill>
              </a:rPr>
              <a:t> douleur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   - Support transfusionnel,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-, Inhibiteurs de la </a:t>
            </a:r>
            <a:r>
              <a:rPr lang="fr-FR" dirty="0" smtClean="0">
                <a:solidFill>
                  <a:srgbClr val="00B0F0"/>
                </a:solidFill>
              </a:rPr>
              <a:t>résorption osseuse</a:t>
            </a:r>
            <a:r>
              <a:rPr lang="fr-FR" dirty="0" smtClean="0"/>
              <a:t> : </a:t>
            </a:r>
            <a:r>
              <a:rPr lang="fr-FR" dirty="0" err="1" smtClean="0"/>
              <a:t>biphosphonates</a:t>
            </a:r>
            <a:endParaRPr lang="fr-FR" dirty="0" smtClean="0"/>
          </a:p>
          <a:p>
            <a:pPr marL="0" indent="0">
              <a:buFontTx/>
              <a:buChar char="-"/>
            </a:pPr>
            <a:r>
              <a:rPr lang="fr-FR" dirty="0" smtClean="0"/>
              <a:t>Prise en charge </a:t>
            </a:r>
            <a:r>
              <a:rPr lang="fr-FR" dirty="0" smtClean="0">
                <a:solidFill>
                  <a:srgbClr val="00B0F0"/>
                </a:solidFill>
              </a:rPr>
              <a:t>de fractures pathologiques</a:t>
            </a:r>
            <a:r>
              <a:rPr lang="fr-FR" dirty="0" smtClean="0"/>
              <a:t>, </a:t>
            </a:r>
          </a:p>
          <a:p>
            <a:pPr marL="0" indent="0">
              <a:buFontTx/>
              <a:buChar char="-"/>
            </a:pPr>
            <a:r>
              <a:rPr lang="fr-FR" dirty="0" smtClean="0"/>
              <a:t> d’un syndrome de </a:t>
            </a:r>
            <a:r>
              <a:rPr lang="fr-FR" dirty="0" smtClean="0">
                <a:solidFill>
                  <a:srgbClr val="00B0F0"/>
                </a:solidFill>
              </a:rPr>
              <a:t>compression médullaire </a:t>
            </a:r>
            <a:r>
              <a:rPr lang="fr-FR" dirty="0" smtClean="0"/>
              <a:t>(urgence neurochirurgicale)</a:t>
            </a:r>
          </a:p>
          <a:p>
            <a:pPr marL="0" indent="0">
              <a:buNone/>
            </a:pPr>
            <a:r>
              <a:rPr lang="fr-FR" dirty="0" smtClean="0"/>
              <a:t>-  Prise en charge des </a:t>
            </a:r>
            <a:r>
              <a:rPr lang="fr-FR" dirty="0" smtClean="0">
                <a:solidFill>
                  <a:srgbClr val="00B0F0"/>
                </a:solidFill>
              </a:rPr>
              <a:t>complications infectieuses;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insuffisance rénale </a:t>
            </a:r>
            <a:r>
              <a:rPr lang="fr-FR" dirty="0" smtClean="0"/>
              <a:t>aiguë ou chronique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-  hypercalcémie maligne</a:t>
            </a:r>
            <a:r>
              <a:rPr lang="fr-FR" dirty="0" smtClean="0"/>
              <a:t> : réhydratation, corticothérapie, </a:t>
            </a:r>
            <a:r>
              <a:rPr lang="fr-FR" dirty="0" err="1" smtClean="0"/>
              <a:t>biphosphonates</a:t>
            </a:r>
            <a:endParaRPr lang="fr-FR" dirty="0" smtClean="0"/>
          </a:p>
          <a:p>
            <a:pPr marL="0" indent="0">
              <a:buFont typeface="Wingdings" pitchFamily="2" charset="2"/>
              <a:buChar char="Ø"/>
            </a:pPr>
            <a:endParaRPr lang="fr-F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Arial" charset="0"/>
              </a:rPr>
              <a:t>Les moyens thérapeutiques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214686"/>
            <a:ext cx="3511600" cy="10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27797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480" y="1714488"/>
            <a:ext cx="500066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u="sng" kern="0" dirty="0" smtClean="0">
                <a:solidFill>
                  <a:sysClr val="windowText" lastClr="000000"/>
                </a:solidFill>
              </a:rPr>
              <a:t>1. CHIMIOTHERAPIES</a:t>
            </a:r>
          </a:p>
          <a:p>
            <a:pPr lvl="0"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- </a:t>
            </a:r>
            <a:r>
              <a:rPr lang="fr-FR" kern="0" dirty="0" err="1" smtClean="0">
                <a:solidFill>
                  <a:sysClr val="windowText" lastClr="000000"/>
                </a:solidFill>
              </a:rPr>
              <a:t>anti-mitotiques</a:t>
            </a:r>
            <a:endParaRPr lang="fr-FR" kern="0" dirty="0" smtClean="0">
              <a:solidFill>
                <a:sysClr val="windowText" lastClr="000000"/>
              </a:solidFill>
            </a:endParaRPr>
          </a:p>
          <a:p>
            <a:pPr marL="0" lvl="1">
              <a:buFontTx/>
              <a:buChar char="-"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Anti </a:t>
            </a:r>
            <a:r>
              <a:rPr lang="fr-FR" kern="0" dirty="0" err="1" smtClean="0">
                <a:solidFill>
                  <a:sysClr val="windowText" lastClr="000000"/>
                </a:solidFill>
              </a:rPr>
              <a:t>apoptotique</a:t>
            </a:r>
            <a:endParaRPr lang="fr-FR" kern="0" dirty="0" smtClean="0">
              <a:solidFill>
                <a:sysClr val="windowText" lastClr="000000"/>
              </a:solidFill>
            </a:endParaRPr>
          </a:p>
          <a:p>
            <a:pPr marL="0" lvl="1">
              <a:buFontTx/>
              <a:buChar char="-"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 sur le microenvironnement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5345695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Greffe de moelle osseuse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58864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Conclusion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maladie reste incurable.</a:t>
            </a:r>
          </a:p>
          <a:p>
            <a:r>
              <a:rPr lang="fr-FR" dirty="0" smtClean="0"/>
              <a:t> La médiane de survie s'est récemment améliorée &gt; 5 ans, : progrès thérapeutiques.</a:t>
            </a:r>
          </a:p>
          <a:p>
            <a:r>
              <a:rPr lang="fr-FR" dirty="0" smtClean="0"/>
              <a:t>Les patients initialement insuffisants rénaux ont un mauvais pronostic, sauf si la fonction rénale s'améliore avec le traitement (ce qui arrive généralement avec les options de traitement actuelles).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Hémopathies malignes et facteurs environnementaux</a:t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-Benzène : LA, LMC , LLC maladies professionnelles</a:t>
            </a:r>
          </a:p>
          <a:p>
            <a:pPr>
              <a:buNone/>
            </a:pPr>
            <a:r>
              <a:rPr lang="fr-FR" dirty="0" smtClean="0"/>
              <a:t>-Pesticides: </a:t>
            </a:r>
            <a:r>
              <a:rPr lang="fr-FR" dirty="0" smtClean="0">
                <a:latin typeface="Calibri"/>
                <a:cs typeface="Calibri"/>
              </a:rPr>
              <a:t>↗ risque de </a:t>
            </a:r>
            <a:r>
              <a:rPr lang="fr-FR" dirty="0" smtClean="0"/>
              <a:t> Leucémie à </a:t>
            </a:r>
            <a:r>
              <a:rPr lang="fr-FR" dirty="0" err="1" smtClean="0"/>
              <a:t>tricholeucocyte</a:t>
            </a:r>
            <a:r>
              <a:rPr lang="fr-FR" dirty="0" smtClean="0"/>
              <a:t> et Lymphome (agriculteur </a:t>
            </a:r>
            <a:r>
              <a:rPr lang="fr-FR" dirty="0" smtClean="0"/>
              <a:t>)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-Formaldéhyde (</a:t>
            </a:r>
            <a:r>
              <a:rPr lang="fr-FR" dirty="0" smtClean="0">
                <a:solidFill>
                  <a:srgbClr val="FF0000"/>
                </a:solidFill>
              </a:rPr>
              <a:t>formol) </a:t>
            </a:r>
            <a:r>
              <a:rPr lang="fr-FR" dirty="0" smtClean="0"/>
              <a:t>: embaumeurs, anatomopathologique (risque de LA)</a:t>
            </a:r>
          </a:p>
          <a:p>
            <a:pPr>
              <a:buNone/>
            </a:pPr>
            <a:r>
              <a:rPr lang="fr-FR" dirty="0" smtClean="0"/>
              <a:t>-</a:t>
            </a:r>
            <a:r>
              <a:rPr lang="fr-FR" dirty="0" smtClean="0">
                <a:solidFill>
                  <a:srgbClr val="FF0000"/>
                </a:solidFill>
              </a:rPr>
              <a:t>Radiations ionisantes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Incidence des hémopathies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CHU Béjaia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39196"/>
              </p:ext>
            </p:extLst>
          </p:nvPr>
        </p:nvGraphicFramePr>
        <p:xfrm>
          <a:off x="1475656" y="2636912"/>
          <a:ext cx="5233213" cy="316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563"/>
                <a:gridCol w="1084208"/>
                <a:gridCol w="1280698"/>
                <a:gridCol w="1274744"/>
              </a:tblGrid>
              <a:tr h="6324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</a:tr>
              <a:tr h="632401">
                <a:tc>
                  <a:txBody>
                    <a:bodyPr/>
                    <a:lstStyle/>
                    <a:p>
                      <a:r>
                        <a:rPr lang="fr-FR" dirty="0" smtClean="0"/>
                        <a:t>LNH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</a:tr>
              <a:tr h="632401">
                <a:tc>
                  <a:txBody>
                    <a:bodyPr/>
                    <a:lstStyle/>
                    <a:p>
                      <a:r>
                        <a:rPr lang="fr-FR" dirty="0" smtClean="0"/>
                        <a:t>HDK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  <a:tr h="632401">
                <a:tc>
                  <a:txBody>
                    <a:bodyPr/>
                    <a:lstStyle/>
                    <a:p>
                      <a:r>
                        <a:rPr lang="fr-FR" dirty="0" smtClean="0"/>
                        <a:t>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2401">
                <a:tc>
                  <a:txBody>
                    <a:bodyPr/>
                    <a:lstStyle/>
                    <a:p>
                      <a:r>
                        <a:rPr lang="fr-FR" dirty="0" smtClean="0"/>
                        <a:t>LMC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14620"/>
            <a:ext cx="7772400" cy="1643074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chemeClr val="accent2"/>
                </a:solidFill>
              </a:rPr>
              <a:t>Myélome multiple</a:t>
            </a:r>
            <a:endParaRPr lang="fr-FR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myélome multiple ou maladie kahler  est caractérisée par la multiplication dans la moelle osseuse d’un plasmocyte anormal.</a:t>
            </a:r>
          </a:p>
          <a:p>
            <a:pPr>
              <a:buNone/>
            </a:pPr>
            <a:r>
              <a:rPr lang="fr-FR" dirty="0" smtClean="0"/>
              <a:t>                 </a:t>
            </a:r>
            <a:r>
              <a:rPr lang="fr-FR" dirty="0" smtClean="0">
                <a:solidFill>
                  <a:srgbClr val="FF0000"/>
                </a:solidFill>
              </a:rPr>
              <a:t>( clone malin)</a:t>
            </a:r>
          </a:p>
          <a:p>
            <a:endParaRPr lang="fr-FR" dirty="0" smtClean="0"/>
          </a:p>
          <a:p>
            <a:r>
              <a:rPr lang="fr-FR" dirty="0" smtClean="0"/>
              <a:t>Conséquences: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Déficit immunitaire: infection   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La production des cellules sanguines au sein de la moelle osseuse peut être diminuée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Les plasmocytes anormaux activent des cellules qui détruisent l’os et perturbent les mécanismes de construction (</a:t>
            </a:r>
            <a:r>
              <a:rPr lang="fr-FR" dirty="0" smtClean="0">
                <a:solidFill>
                  <a:srgbClr val="FF0000"/>
                </a:solidFill>
              </a:rPr>
              <a:t>douleurs osseuses et fractures dites « pathologiques »</a:t>
            </a:r>
          </a:p>
          <a:p>
            <a:pPr>
              <a:buFont typeface="Wingdings" pitchFamily="2" charset="2"/>
              <a:buChar char="v"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L’insuffisance rénale est ainsi une complication fréquente du myélome multiple.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chemeClr val="bg1"/>
                </a:solidFill>
              </a:rPr>
              <a:t>Fréquence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15,5% des hémopathies malignes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bg1"/>
                </a:solidFill>
              </a:rPr>
              <a:t>Incidence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:1,02/100000 ha(2006-2012), inférieurs à celle des pays occidentaux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bg1"/>
                </a:solidFill>
              </a:rPr>
              <a:t>Age médian</a:t>
            </a:r>
            <a:r>
              <a:rPr lang="fr-FR" dirty="0" smtClean="0"/>
              <a:t>:  passe de 60 à 63 ans </a:t>
            </a:r>
          </a:p>
          <a:p>
            <a:pPr marL="0" indent="0" algn="just">
              <a:buNone/>
            </a:pPr>
            <a:r>
              <a:rPr lang="fr-FR" dirty="0" smtClean="0"/>
              <a:t>                              rare avant 40 ans:2-3%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bg1"/>
                </a:solidFill>
              </a:rPr>
              <a:t>Sex-ratio</a:t>
            </a:r>
            <a:r>
              <a:rPr lang="fr-FR" dirty="0" smtClean="0"/>
              <a:t>: légère prédominance masculine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Signes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9600" b="1" dirty="0" smtClean="0">
                <a:solidFill>
                  <a:srgbClr val="7030A0"/>
                </a:solidFill>
              </a:rPr>
              <a:t> </a:t>
            </a:r>
            <a:r>
              <a:rPr lang="fr-FR" sz="5800" b="1" dirty="0" smtClean="0">
                <a:solidFill>
                  <a:schemeClr val="bg1"/>
                </a:solidFill>
              </a:rPr>
              <a:t>Circonstances de découverte</a:t>
            </a:r>
          </a:p>
          <a:p>
            <a:pPr>
              <a:buNone/>
            </a:pPr>
            <a:endParaRPr lang="fr-FR" sz="105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fr-FR" sz="2500" b="1" dirty="0" smtClean="0"/>
              <a:t> Une symptomatologie osseuse : 70 – 90% +++++</a:t>
            </a:r>
          </a:p>
          <a:p>
            <a:pPr>
              <a:buFontTx/>
              <a:buChar char="-"/>
            </a:pPr>
            <a:endParaRPr lang="fr-FR" sz="2500" b="1" dirty="0" smtClean="0"/>
          </a:p>
          <a:p>
            <a:pPr>
              <a:buNone/>
            </a:pPr>
            <a:r>
              <a:rPr lang="fr-FR" sz="2500" b="1" dirty="0" smtClean="0"/>
              <a:t>- Une altération isolée de l’état général</a:t>
            </a:r>
          </a:p>
          <a:p>
            <a:endParaRPr lang="fr-FR" sz="2500" b="1" dirty="0" smtClean="0"/>
          </a:p>
          <a:p>
            <a:pPr>
              <a:buNone/>
            </a:pPr>
            <a:r>
              <a:rPr lang="fr-FR" sz="2500" b="1" dirty="0" smtClean="0"/>
              <a:t>- Signe d'insuffisance sanguine</a:t>
            </a:r>
          </a:p>
          <a:p>
            <a:endParaRPr lang="fr-FR" sz="2500" b="1" dirty="0" smtClean="0"/>
          </a:p>
          <a:p>
            <a:pPr marL="0" indent="0">
              <a:buNone/>
            </a:pPr>
            <a:r>
              <a:rPr lang="fr-FR" sz="2500" b="1" dirty="0" smtClean="0"/>
              <a:t>- D’une complication : Insuffisance rénale(</a:t>
            </a:r>
            <a:r>
              <a:rPr lang="fr-FR" sz="2500" dirty="0" smtClean="0"/>
              <a:t>chez 30 à 40 % des malades au diagnostic et 10 % ont d’emblée une insuffisance rénale sévère nécessitant la dialyse </a:t>
            </a:r>
            <a:r>
              <a:rPr lang="fr-FR" sz="2500" b="1" dirty="0" smtClean="0"/>
              <a:t>)</a:t>
            </a:r>
          </a:p>
          <a:p>
            <a:pPr>
              <a:buNone/>
            </a:pPr>
            <a:r>
              <a:rPr lang="fr-FR" sz="2500" b="1" dirty="0" smtClean="0"/>
              <a:t>, Infections, Troubles neurologiques, signes d'hyper viscosité</a:t>
            </a:r>
          </a:p>
          <a:p>
            <a:endParaRPr lang="fr-FR" sz="2500" b="1" dirty="0" smtClean="0"/>
          </a:p>
          <a:p>
            <a:pPr>
              <a:buFontTx/>
              <a:buChar char="-"/>
            </a:pPr>
            <a:r>
              <a:rPr lang="fr-FR" sz="2500" b="1" dirty="0" smtClean="0"/>
              <a:t>Découverte fortuite lors d’un bilan systématique : </a:t>
            </a:r>
          </a:p>
          <a:p>
            <a:pPr>
              <a:buNone/>
            </a:pPr>
            <a:r>
              <a:rPr lang="fr-FR" sz="2500" b="1" dirty="0" smtClean="0"/>
              <a:t>                         </a:t>
            </a:r>
            <a:r>
              <a:rPr lang="fr-FR" sz="2500" b="1" dirty="0" smtClean="0">
                <a:solidFill>
                  <a:srgbClr val="FF0000"/>
                </a:solidFill>
              </a:rPr>
              <a:t>VS élevée, pic monoclonal</a:t>
            </a:r>
            <a:endParaRPr lang="fr-FR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</TotalTime>
  <Words>755</Words>
  <Application>Microsoft Office PowerPoint</Application>
  <PresentationFormat>Affichage à l'écran (4:3)</PresentationFormat>
  <Paragraphs>210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Wingdings 2</vt:lpstr>
      <vt:lpstr>Wingdings 3</vt:lpstr>
      <vt:lpstr>Ion</vt:lpstr>
      <vt:lpstr>Les cancers  du sang</vt:lpstr>
      <vt:lpstr>Définition</vt:lpstr>
      <vt:lpstr>Présentation PowerPoint</vt:lpstr>
      <vt:lpstr>Hémopathies malignes et facteurs environnementaux </vt:lpstr>
      <vt:lpstr>Incidence des hémopathies</vt:lpstr>
      <vt:lpstr>Myélome multiple</vt:lpstr>
      <vt:lpstr>Présentation PowerPoint</vt:lpstr>
      <vt:lpstr>Présentation PowerPoint</vt:lpstr>
      <vt:lpstr>Signes cliniques</vt:lpstr>
      <vt:lpstr>Présentation PowerPoint</vt:lpstr>
      <vt:lpstr>Présentation PowerPoint</vt:lpstr>
      <vt:lpstr>Examens biologiques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5-Autres examens biologiques</vt:lpstr>
      <vt:lpstr>Présentation PowerPoint</vt:lpstr>
      <vt:lpstr>Signes Radiologiques</vt:lpstr>
      <vt:lpstr>Présentation PowerPoint</vt:lpstr>
      <vt:lpstr>Présentation PowerPoint</vt:lpstr>
      <vt:lpstr>IRM ( peut montrer des lésions méconnues par Rx standards):   Zone de destruction de l’architecture osseuse          Zone de fracture, Tassements vertébraux </vt:lpstr>
      <vt:lpstr>Présentation PowerPoint</vt:lpstr>
      <vt:lpstr>Evolution/complications</vt:lpstr>
      <vt:lpstr>Présentation PowerPoint</vt:lpstr>
      <vt:lpstr>Diagnostic différentiel</vt:lpstr>
      <vt:lpstr>Présentation PowerPoint</vt:lpstr>
      <vt:lpstr>Traitement</vt:lpstr>
      <vt:lpstr>Présentation PowerPoint</vt:lpstr>
      <vt:lpstr>Présentation PowerPoint</vt:lpstr>
      <vt:lpstr>Les moyens thérapeutiques</vt:lpstr>
      <vt:lpstr>Présentation PowerPoint</vt:lpstr>
      <vt:lpstr>Conclusion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cancers  du sang</dc:title>
  <dc:creator>user</dc:creator>
  <cp:lastModifiedBy>shahrazed g</cp:lastModifiedBy>
  <cp:revision>48</cp:revision>
  <dcterms:created xsi:type="dcterms:W3CDTF">2019-02-03T09:49:13Z</dcterms:created>
  <dcterms:modified xsi:type="dcterms:W3CDTF">2019-02-09T08:41:16Z</dcterms:modified>
</cp:coreProperties>
</file>