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73" r:id="rId4"/>
    <p:sldId id="267" r:id="rId5"/>
    <p:sldId id="266" r:id="rId6"/>
    <p:sldId id="275" r:id="rId7"/>
    <p:sldId id="269" r:id="rId8"/>
    <p:sldId id="270" r:id="rId9"/>
    <p:sldId id="277" r:id="rId10"/>
    <p:sldId id="263" r:id="rId11"/>
    <p:sldId id="271" r:id="rId12"/>
    <p:sldId id="259" r:id="rId13"/>
    <p:sldId id="272" r:id="rId14"/>
    <p:sldId id="258" r:id="rId15"/>
    <p:sldId id="268" r:id="rId16"/>
    <p:sldId id="276" r:id="rId17"/>
    <p:sldId id="265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CCDE-B365-47F1-8F8A-1CAD746EBD78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27F2-AB1C-4FA7-B133-BA0A5B30DA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7347F-6645-4172-8F64-4947614EFFB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9BE6E-549E-4BD3-9106-C21A7A80EE1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27F2-AB1C-4FA7-B133-BA0A5B30DAE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97917-3BA5-4004-B0CA-D5923D3BCD0C}" type="datetimeFigureOut">
              <a:rPr lang="fr-FR" smtClean="0"/>
              <a:pPr/>
              <a:t>23/09/2018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AD043-EBC1-4D7A-AB81-159EDFD08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iBw8uy1P7TAhUFDxoKHX_DAHQQjRwIBw&amp;url=http://www.lanouvellerepublique.fr/Loir-et-Cher/Actualite/Sante/n/Contenus/Articles/2016/11/24/Pour-une-faculte-de-medecine-plus-socialement-responsable-2913684&amp;psig=AFQjCNGVlBgA0vpcLoagAk9K6rNjV3zUVQ&amp;ust=149537613860415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Facult__de_m_decine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0848" y="404664"/>
            <a:ext cx="977747" cy="1008112"/>
          </a:xfrm>
          <a:prstGeom prst="rect">
            <a:avLst/>
          </a:prstGeom>
          <a:noFill/>
        </p:spPr>
      </p:pic>
      <p:pic>
        <p:nvPicPr>
          <p:cNvPr id="1026" name="Picture 2" descr="C:\Users\pc\Pictures\marquet.jpg"/>
          <p:cNvPicPr>
            <a:picLocks noChangeAspect="1" noChangeArrowheads="1"/>
          </p:cNvPicPr>
          <p:nvPr/>
        </p:nvPicPr>
        <p:blipFill>
          <a:blip r:embed="rId3" cstate="print"/>
          <a:srcRect b="2740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75656" y="1826821"/>
            <a:ext cx="581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 Black" pitchFamily="34" charset="0"/>
              </a:rPr>
              <a:t>Quel Profil pour le Médecin Généraliste Algérien ?</a:t>
            </a:r>
            <a:endParaRPr lang="fr-FR" sz="2800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619672" y="5974432"/>
            <a:ext cx="4600600" cy="5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Salah Eddine BENDIB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7275" y="5949280"/>
            <a:ext cx="294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Béjaia</a:t>
            </a:r>
            <a:r>
              <a:rPr lang="fr-FR" b="1" dirty="0" smtClean="0"/>
              <a:t>, le 23 septembre 2018</a:t>
            </a:r>
            <a:endParaRPr lang="fr-FR" b="1" dirty="0"/>
          </a:p>
        </p:txBody>
      </p:sp>
      <p:pic>
        <p:nvPicPr>
          <p:cNvPr id="13" name="Image 1" descr="Facult__de_m_decine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09" y="116632"/>
            <a:ext cx="977747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Pictures\cholera expression.jpg"/>
          <p:cNvPicPr>
            <a:picLocks noChangeAspect="1" noChangeArrowheads="1"/>
          </p:cNvPicPr>
          <p:nvPr/>
        </p:nvPicPr>
        <p:blipFill>
          <a:blip r:embed="rId3" cstate="print"/>
          <a:srcRect l="8037" t="3641" r="2117"/>
          <a:stretch>
            <a:fillRect/>
          </a:stretch>
        </p:blipFill>
        <p:spPr bwMode="auto">
          <a:xfrm rot="16200000">
            <a:off x="4172784" y="1451954"/>
            <a:ext cx="5478957" cy="3096346"/>
          </a:xfrm>
          <a:prstGeom prst="rect">
            <a:avLst/>
          </a:prstGeom>
          <a:noFill/>
        </p:spPr>
      </p:pic>
      <p:pic>
        <p:nvPicPr>
          <p:cNvPr id="7170" name="Picture 2" descr="C:\Users\pc\Pictures\le wa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29000" y="187316"/>
            <a:ext cx="4098779" cy="2593612"/>
          </a:xfrm>
          <a:prstGeom prst="rect">
            <a:avLst/>
          </a:prstGeom>
          <a:noFill/>
        </p:spPr>
      </p:pic>
      <p:pic>
        <p:nvPicPr>
          <p:cNvPr id="4" name="Picture 2" descr="C:\Users\pc\Pictures\chol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171" y="22758"/>
            <a:ext cx="4682933" cy="4522499"/>
          </a:xfrm>
          <a:prstGeom prst="rect">
            <a:avLst/>
          </a:prstGeom>
          <a:noFill/>
        </p:spPr>
      </p:pic>
      <p:pic>
        <p:nvPicPr>
          <p:cNvPr id="6" name="Picture 2" descr="C:\Users\pc\Pictures\le wa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29000" y="188640"/>
            <a:ext cx="4098779" cy="2593612"/>
          </a:xfrm>
          <a:prstGeom prst="rect">
            <a:avLst/>
          </a:prstGeom>
          <a:noFill/>
        </p:spPr>
      </p:pic>
      <p:pic>
        <p:nvPicPr>
          <p:cNvPr id="3" name="Picture 3" descr="C:\Users\pc\Pictures\cholera so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241001"/>
            <a:ext cx="3789842" cy="4572375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1835696" y="4653136"/>
            <a:ext cx="345638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292080" y="1268760"/>
            <a:ext cx="3456384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40568" y="692696"/>
            <a:ext cx="10297144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4 - Membre influent de la communauté</a:t>
            </a:r>
            <a:endParaRPr lang="fr-FR" sz="3200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384376"/>
          </a:xfrm>
        </p:spPr>
        <p:txBody>
          <a:bodyPr/>
          <a:lstStyle/>
          <a:p>
            <a:r>
              <a:rPr lang="fr-FR" dirty="0" smtClean="0"/>
              <a:t>El Hakim (Le sage)</a:t>
            </a:r>
          </a:p>
          <a:p>
            <a:r>
              <a:rPr lang="fr-FR" dirty="0" smtClean="0"/>
              <a:t>Concilie intérêts individus/communauté</a:t>
            </a:r>
          </a:p>
          <a:p>
            <a:r>
              <a:rPr lang="fr-FR" dirty="0" smtClean="0"/>
              <a:t>« Responsabilité Sociale »</a:t>
            </a:r>
          </a:p>
          <a:p>
            <a:r>
              <a:rPr lang="fr-FR" dirty="0" smtClean="0"/>
              <a:t>Rôle au niveau de la communauté : </a:t>
            </a:r>
          </a:p>
          <a:p>
            <a:pPr>
              <a:buNone/>
            </a:pPr>
            <a:r>
              <a:rPr lang="fr-FR" dirty="0" smtClean="0"/>
              <a:t>    Informations, avis, conseils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Grève des Médecins Résidents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pc\Pictures\greve resid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45" y="1484784"/>
            <a:ext cx="728470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 Black" pitchFamily="34" charset="0"/>
              </a:rPr>
              <a:t>5 - Gestionnaire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3589859"/>
          </a:xfrm>
        </p:spPr>
        <p:txBody>
          <a:bodyPr>
            <a:normAutofit/>
          </a:bodyPr>
          <a:lstStyle/>
          <a:p>
            <a:r>
              <a:rPr lang="fr-FR" b="1" dirty="0" smtClean="0"/>
              <a:t>En relation </a:t>
            </a:r>
            <a:r>
              <a:rPr lang="fr-FR" dirty="0" smtClean="0"/>
              <a:t>avec les individus, les responsables sanitaires, les associations, les laboratoires pharmaceutiques….. </a:t>
            </a:r>
          </a:p>
          <a:p>
            <a:pPr>
              <a:buNone/>
            </a:pPr>
            <a:r>
              <a:rPr lang="fr-FR" dirty="0" smtClean="0"/>
              <a:t>       Communique les </a:t>
            </a:r>
            <a:r>
              <a:rPr lang="fr-FR" b="1" dirty="0" smtClean="0"/>
              <a:t>informations sanitaires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Contribue à la gestion « sanitaire » </a:t>
            </a:r>
            <a:r>
              <a:rPr lang="fr-FR" b="1" dirty="0" smtClean="0"/>
              <a:t>locale</a:t>
            </a:r>
            <a:r>
              <a:rPr lang="fr-FR" dirty="0" smtClean="0"/>
              <a:t>, </a:t>
            </a:r>
            <a:r>
              <a:rPr lang="fr-FR" b="1" dirty="0" smtClean="0"/>
              <a:t>régionale</a:t>
            </a:r>
            <a:r>
              <a:rPr lang="fr-FR" dirty="0" smtClean="0"/>
              <a:t> et </a:t>
            </a:r>
            <a:r>
              <a:rPr lang="fr-FR" b="1" dirty="0" smtClean="0"/>
              <a:t>nationale</a:t>
            </a:r>
            <a:r>
              <a:rPr lang="fr-FR" dirty="0" smtClean="0"/>
              <a:t>…</a:t>
            </a:r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755576" y="4005064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755576" y="4581128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Users\pc\Pictures\medicam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03845"/>
            <a:ext cx="4489782" cy="5433467"/>
          </a:xfrm>
          <a:prstGeom prst="rect">
            <a:avLst/>
          </a:prstGeom>
          <a:noFill/>
        </p:spPr>
      </p:pic>
      <p:pic>
        <p:nvPicPr>
          <p:cNvPr id="4" name="Picture 2" descr="C:\Users\pc\Pictures\le wa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665671" cy="2952328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4535488" y="1484784"/>
            <a:ext cx="4608512" cy="244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496" y="2924944"/>
            <a:ext cx="4608512" cy="244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72816"/>
            <a:ext cx="8174142" cy="1080120"/>
          </a:xfrm>
        </p:spPr>
        <p:txBody>
          <a:bodyPr anchor="ctr">
            <a:normAutofit/>
          </a:bodyPr>
          <a:lstStyle/>
          <a:p>
            <a:r>
              <a:rPr lang="fr-FR" sz="2800" b="1" dirty="0" smtClean="0"/>
              <a:t>Naturelle ou Evolutionnaire</a:t>
            </a:r>
          </a:p>
          <a:p>
            <a:pPr>
              <a:buNone/>
            </a:pPr>
            <a:r>
              <a:rPr lang="fr-FR" sz="2400" b="1" dirty="0" smtClean="0"/>
              <a:t>     </a:t>
            </a:r>
            <a:r>
              <a:rPr lang="fr-FR" sz="2400" dirty="0" smtClean="0"/>
              <a:t>Dernière réforme  remonte à 1971</a:t>
            </a:r>
          </a:p>
          <a:p>
            <a:pPr>
              <a:buNone/>
            </a:pPr>
            <a:endParaRPr lang="fr-FR" sz="2400" b="1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5680" y="259818"/>
            <a:ext cx="8686800" cy="12969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600" b="1" dirty="0" smtClean="0">
                <a:latin typeface="Arial Black" pitchFamily="34" charset="0"/>
              </a:rPr>
              <a:t> Refonte des études médicales </a:t>
            </a:r>
            <a:endParaRPr kumimoji="0" lang="fr-FR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30306" y="2708920"/>
            <a:ext cx="817414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Epidémiologique, Démographique,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Socio-économique (</a:t>
            </a:r>
            <a:r>
              <a:rPr kumimoji="0" lang="fr-FR" sz="9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maîtrise des dépenses de santé)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5426060"/>
            <a:ext cx="5733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b="1" dirty="0" smtClean="0"/>
              <a:t>Responsabilité sociale des facultés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792" y="3963599"/>
            <a:ext cx="847868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800" b="1" dirty="0" smtClean="0"/>
              <a:t>Pédagogie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b="1" dirty="0" smtClean="0"/>
              <a:t>     </a:t>
            </a:r>
            <a:r>
              <a:rPr lang="fr-FR" sz="2400" dirty="0" smtClean="0"/>
              <a:t>Etat des connaissances et de la technologie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400" b="1" dirty="0" smtClean="0"/>
              <a:t>     </a:t>
            </a:r>
            <a:r>
              <a:rPr lang="fr-FR" sz="2400" dirty="0" smtClean="0"/>
              <a:t>Nouveaux concepts : </a:t>
            </a:r>
            <a:r>
              <a:rPr lang="fr-FR" sz="2400" i="1" dirty="0" smtClean="0"/>
              <a:t>approche par compétences</a:t>
            </a:r>
            <a:r>
              <a:rPr lang="fr-FR" sz="2400" dirty="0" smtClean="0"/>
              <a:t>, simulation…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256" y="629816"/>
            <a:ext cx="7211144" cy="11430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2800" dirty="0" smtClean="0"/>
              <a:t>- Besoins de santé</a:t>
            </a:r>
            <a:br>
              <a:rPr lang="fr-FR" sz="2800" dirty="0" smtClean="0"/>
            </a:br>
            <a:r>
              <a:rPr lang="fr-FR" sz="2800" dirty="0" smtClean="0"/>
              <a:t>- Evolution des connaissances et des concepts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2473732"/>
            <a:ext cx="59046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Référentiels de formation : </a:t>
            </a:r>
            <a:r>
              <a:rPr lang="fr-FR" sz="2800" b="1" dirty="0" smtClean="0"/>
              <a:t>OBJECTIFS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3717032"/>
            <a:ext cx="475252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smtClean="0"/>
              <a:t> Savoir, savoir être, savoir faire</a:t>
            </a:r>
          </a:p>
          <a:p>
            <a:r>
              <a:rPr lang="fr-FR" sz="2800" dirty="0" smtClean="0"/>
              <a:t>                   </a:t>
            </a:r>
            <a:r>
              <a:rPr lang="fr-FR" sz="2800" b="1" dirty="0" smtClean="0"/>
              <a:t>COMPETENCES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3717032"/>
            <a:ext cx="3600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smtClean="0"/>
              <a:t> Evaluation appropriée</a:t>
            </a:r>
          </a:p>
          <a:p>
            <a:pPr>
              <a:buFontTx/>
              <a:buChar char="-"/>
            </a:pPr>
            <a:r>
              <a:rPr lang="fr-FR" sz="2800" dirty="0" smtClean="0"/>
              <a:t> Carnet de l’étudiant</a:t>
            </a:r>
            <a:endParaRPr lang="fr-FR" sz="28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331640" y="4437112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259632" y="5426060"/>
            <a:ext cx="64807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Profil du MG adapté au contexte national</a:t>
            </a:r>
          </a:p>
          <a:p>
            <a:pPr algn="ctr"/>
            <a:r>
              <a:rPr lang="fr-FR" sz="2800" dirty="0" smtClean="0"/>
              <a:t>(Formation initiale de base)</a:t>
            </a:r>
            <a:endParaRPr lang="fr-FR" sz="2800" dirty="0"/>
          </a:p>
        </p:txBody>
      </p:sp>
      <p:sp>
        <p:nvSpPr>
          <p:cNvPr id="11" name="Flèche vers le bas 10"/>
          <p:cNvSpPr/>
          <p:nvPr/>
        </p:nvSpPr>
        <p:spPr>
          <a:xfrm>
            <a:off x="4499992" y="1844824"/>
            <a:ext cx="432048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2843808" y="3098664"/>
            <a:ext cx="432048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2843808" y="4797152"/>
            <a:ext cx="432048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6084168" y="3098664"/>
            <a:ext cx="432048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6084168" y="4797152"/>
            <a:ext cx="432048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Arial Black" pitchFamily="34" charset="0"/>
              </a:rPr>
              <a:t>Développement Professionnel Continu</a:t>
            </a:r>
            <a:endParaRPr lang="fr-FR" sz="3200" dirty="0">
              <a:latin typeface="Arial Black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043608" y="1844824"/>
            <a:ext cx="18002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19888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Organisé</a:t>
            </a:r>
            <a:endParaRPr lang="fr-FR" sz="28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508104" y="1844824"/>
            <a:ext cx="280831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52120" y="204168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Institutionnalisé</a:t>
            </a:r>
            <a:endParaRPr lang="fr-FR" sz="28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36096" y="5034880"/>
            <a:ext cx="288032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508104" y="52317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Notion de Crédits</a:t>
            </a:r>
            <a:endParaRPr lang="fr-FR" sz="28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600" y="5013176"/>
            <a:ext cx="2448272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15616" y="515719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Accréditation</a:t>
            </a:r>
            <a:endParaRPr lang="fr-FR" sz="28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339752" y="3429000"/>
            <a:ext cx="446449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483768" y="362586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Exercice Médical de Qualité</a:t>
            </a:r>
            <a:endParaRPr lang="fr-FR" sz="2800" b="1" dirty="0"/>
          </a:p>
        </p:txBody>
      </p:sp>
      <p:sp>
        <p:nvSpPr>
          <p:cNvPr id="14" name="Flèche droite 13"/>
          <p:cNvSpPr/>
          <p:nvPr/>
        </p:nvSpPr>
        <p:spPr>
          <a:xfrm>
            <a:off x="3059832" y="1988840"/>
            <a:ext cx="2232248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7596336" y="2852936"/>
            <a:ext cx="360040" cy="20882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10800000" flipV="1">
            <a:off x="3563888" y="5301208"/>
            <a:ext cx="1656184" cy="36003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 rot="10800000">
            <a:off x="-1044624" y="2852936"/>
            <a:ext cx="360040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 rot="10800000">
            <a:off x="2411760" y="4437112"/>
            <a:ext cx="360040" cy="5040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80184" y="12051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47864" y="9087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500264" y="10611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40224" y="1133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08104" y="1744941"/>
            <a:ext cx="23042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Communauté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619672" y="1538789"/>
            <a:ext cx="23042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- Patient</a:t>
            </a:r>
          </a:p>
          <a:p>
            <a:pPr algn="ctr"/>
            <a:r>
              <a:rPr lang="fr-FR" sz="2800" dirty="0" smtClean="0"/>
              <a:t> - Famille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915816" y="3266981"/>
            <a:ext cx="338437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Médecin Généraliste  </a:t>
            </a:r>
            <a:r>
              <a:rPr lang="fr-FR" sz="2800" b="1" dirty="0" smtClean="0"/>
              <a:t>Pivot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4993432"/>
            <a:ext cx="3600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Autres professionnels de Santé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508104" y="4995173"/>
            <a:ext cx="273630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Services de santé  DSP, Ministère</a:t>
            </a:r>
            <a:endParaRPr lang="fr-FR" sz="2800" dirty="0"/>
          </a:p>
        </p:txBody>
      </p:sp>
      <p:sp>
        <p:nvSpPr>
          <p:cNvPr id="16" name="Flèche vers le bas 15"/>
          <p:cNvSpPr/>
          <p:nvPr/>
        </p:nvSpPr>
        <p:spPr>
          <a:xfrm>
            <a:off x="3275856" y="2636912"/>
            <a:ext cx="216024" cy="50405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5868144" y="2420888"/>
            <a:ext cx="216024" cy="72008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haut 18"/>
          <p:cNvSpPr/>
          <p:nvPr/>
        </p:nvSpPr>
        <p:spPr>
          <a:xfrm>
            <a:off x="3275856" y="4365104"/>
            <a:ext cx="216024" cy="504056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haut 19"/>
          <p:cNvSpPr/>
          <p:nvPr/>
        </p:nvSpPr>
        <p:spPr>
          <a:xfrm>
            <a:off x="5796136" y="4365104"/>
            <a:ext cx="216024" cy="504056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987824" y="4766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Arial Black" pitchFamily="34" charset="0"/>
              </a:rPr>
              <a:t>Conclusion</a:t>
            </a:r>
            <a:endParaRPr lang="fr-FR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4474840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Léonard de Vinci </a:t>
            </a:r>
            <a:r>
              <a:rPr lang="fr-FR" sz="2800" dirty="0" smtClean="0"/>
              <a:t>: </a:t>
            </a:r>
            <a:r>
              <a:rPr lang="fr-FR" sz="2400" dirty="0" smtClean="0"/>
              <a:t>1452-1519</a:t>
            </a:r>
            <a:endParaRPr lang="fr-FR" sz="2400" dirty="0"/>
          </a:p>
        </p:txBody>
      </p:sp>
      <p:pic>
        <p:nvPicPr>
          <p:cNvPr id="2050" name="Picture 2" descr="C:\Users\pc\Pictures\leonard de vinc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672408" cy="501175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3568" y="5157192"/>
            <a:ext cx="36724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043608" y="534359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L’Homme de Vitruve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2636912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Peintre de génie, ingénieur, architecte, poète, musicien, philosophe, astronome, inventeur..,</a:t>
            </a:r>
          </a:p>
          <a:p>
            <a:r>
              <a:rPr lang="fr-FR" sz="2400" b="1" dirty="0" smtClean="0"/>
              <a:t>Anatomiste et physiologiste…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pc\Pictures\Jocond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923" y="836712"/>
            <a:ext cx="3776525" cy="5205339"/>
          </a:xfrm>
          <a:prstGeom prst="rect">
            <a:avLst/>
          </a:prstGeom>
          <a:noFill/>
        </p:spPr>
      </p:pic>
      <p:pic>
        <p:nvPicPr>
          <p:cNvPr id="2051" name="Picture 3" descr="C:\Users\pc\Pictures\léonard de Vin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854009" cy="5215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638" y="3652569"/>
            <a:ext cx="5474514" cy="28007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      Médecin 5 étoiles</a:t>
            </a:r>
          </a:p>
          <a:p>
            <a:pPr algn="just">
              <a:buNone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Dispensateur de soins</a:t>
            </a:r>
          </a:p>
          <a:p>
            <a:pPr algn="just">
              <a:buFont typeface="Arial" charset="0"/>
              <a:buChar char="•"/>
            </a:pP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 Décideur</a:t>
            </a:r>
          </a:p>
          <a:p>
            <a:pPr algn="just">
              <a:buFont typeface="Arial" charset="0"/>
              <a:buChar char="•"/>
            </a:pP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 Communicateur</a:t>
            </a:r>
          </a:p>
          <a:p>
            <a:pPr algn="just">
              <a:buFont typeface="Arial" charset="0"/>
              <a:buChar char="•"/>
            </a:pP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 Membre influent de la communauté</a:t>
            </a:r>
          </a:p>
          <a:p>
            <a:pPr algn="just">
              <a:buFont typeface="Arial" charset="0"/>
              <a:buChar char="•"/>
            </a:pP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 Gestionnaire </a:t>
            </a:r>
            <a:endParaRPr lang="fr-FR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1600000">
            <a:off x="-1260647" y="-99391"/>
            <a:ext cx="6552727" cy="1656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i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>
              <a:buNone/>
            </a:pPr>
            <a:r>
              <a:rPr lang="fr-FR" b="1" i="1" dirty="0" smtClean="0">
                <a:latin typeface="Arial" pitchFamily="34" charset="0"/>
                <a:cs typeface="Arial" pitchFamily="34" charset="0"/>
              </a:rPr>
              <a:t>                  Charles </a:t>
            </a:r>
            <a:r>
              <a:rPr lang="fr-FR" b="1" i="1" dirty="0" err="1" smtClean="0">
                <a:latin typeface="Arial" pitchFamily="34" charset="0"/>
                <a:cs typeface="Arial" pitchFamily="34" charset="0"/>
              </a:rPr>
              <a:t>Boelen</a:t>
            </a:r>
            <a:r>
              <a:rPr lang="fr-FR" b="1" i="1" dirty="0" smtClean="0">
                <a:latin typeface="Arial" pitchFamily="34" charset="0"/>
                <a:cs typeface="Arial" pitchFamily="34" charset="0"/>
              </a:rPr>
              <a:t> (OMS) 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rc_mi" descr="Résultat de recherche d'images pour &quot;charles boelen&quot;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624" y="720626"/>
            <a:ext cx="32758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99592" y="1484785"/>
            <a:ext cx="4176464" cy="184665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Médecin généraliste,</a:t>
            </a:r>
          </a:p>
          <a:p>
            <a:r>
              <a:rPr lang="fr-FR" sz="2400" dirty="0" smtClean="0"/>
              <a:t>Médecin de famille,</a:t>
            </a:r>
          </a:p>
          <a:p>
            <a:r>
              <a:rPr lang="fr-FR" sz="2400" dirty="0" smtClean="0"/>
              <a:t>Médecin référant,</a:t>
            </a:r>
          </a:p>
          <a:p>
            <a:r>
              <a:rPr lang="fr-FR" sz="2400" dirty="0" smtClean="0"/>
              <a:t>Médecin communautaire……..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 Black" pitchFamily="34" charset="0"/>
              </a:rPr>
              <a:t>1 - Dispensateur de soins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520280"/>
          </a:xfrm>
        </p:spPr>
        <p:txBody>
          <a:bodyPr>
            <a:normAutofit/>
          </a:bodyPr>
          <a:lstStyle/>
          <a:p>
            <a:r>
              <a:rPr lang="fr-FR" dirty="0" smtClean="0"/>
              <a:t>Soins de </a:t>
            </a:r>
            <a:r>
              <a:rPr lang="fr-FR" sz="3600" b="1" dirty="0" smtClean="0"/>
              <a:t>qualité</a:t>
            </a:r>
            <a:r>
              <a:rPr lang="fr-FR" dirty="0" smtClean="0"/>
              <a:t> et </a:t>
            </a:r>
            <a:r>
              <a:rPr lang="fr-FR" sz="3600" b="1" dirty="0" smtClean="0"/>
              <a:t>personnalisés</a:t>
            </a:r>
          </a:p>
          <a:p>
            <a:r>
              <a:rPr lang="fr-FR" dirty="0" smtClean="0"/>
              <a:t>Relation basée sur le </a:t>
            </a:r>
            <a:r>
              <a:rPr lang="fr-FR" sz="3600" b="1" dirty="0" smtClean="0"/>
              <a:t>respect</a:t>
            </a:r>
            <a:r>
              <a:rPr lang="fr-FR" dirty="0" smtClean="0"/>
              <a:t>, la </a:t>
            </a:r>
            <a:r>
              <a:rPr lang="fr-FR" sz="3600" b="1" dirty="0" smtClean="0"/>
              <a:t>confiance</a:t>
            </a:r>
            <a:r>
              <a:rPr lang="fr-FR" dirty="0" smtClean="0"/>
              <a:t> et la </a:t>
            </a:r>
            <a:r>
              <a:rPr lang="fr-FR" sz="3600" b="1" dirty="0" smtClean="0"/>
              <a:t>confidence</a:t>
            </a:r>
          </a:p>
          <a:p>
            <a:r>
              <a:rPr lang="fr-FR" dirty="0" smtClean="0"/>
              <a:t>Médecin de </a:t>
            </a:r>
            <a:r>
              <a:rPr lang="fr-FR" sz="3600" b="1" dirty="0" smtClean="0"/>
              <a:t>famille</a:t>
            </a:r>
            <a:r>
              <a:rPr lang="fr-FR" dirty="0" smtClean="0"/>
              <a:t> et de la </a:t>
            </a:r>
            <a:r>
              <a:rPr lang="fr-FR" sz="3600" b="1" dirty="0" smtClean="0"/>
              <a:t>communauté</a:t>
            </a:r>
          </a:p>
          <a:p>
            <a:endParaRPr lang="fr-FR" sz="3600" b="1" dirty="0" smtClean="0"/>
          </a:p>
          <a:p>
            <a:pPr>
              <a:buNone/>
            </a:pPr>
            <a:endParaRPr lang="fr-FR" sz="3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67544" y="46531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/>
              <a:t>  Formation </a:t>
            </a:r>
            <a:r>
              <a:rPr lang="fr-FR" sz="3600" b="1" dirty="0" smtClean="0"/>
              <a:t>initiale </a:t>
            </a:r>
            <a:r>
              <a:rPr lang="fr-FR" sz="3200" dirty="0" smtClean="0"/>
              <a:t>de base (Faculté)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 Développement professionnel </a:t>
            </a:r>
            <a:r>
              <a:rPr lang="fr-FR" sz="3600" b="1" dirty="0" smtClean="0"/>
              <a:t>continu </a:t>
            </a:r>
            <a:r>
              <a:rPr lang="fr-FR" sz="3600" dirty="0" smtClean="0"/>
              <a:t>(FMC)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347864" y="4373815"/>
            <a:ext cx="230425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084168" y="4373815"/>
            <a:ext cx="230425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1560" y="4373815"/>
            <a:ext cx="2304256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915816" y="1340768"/>
            <a:ext cx="3096344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123728" y="2780928"/>
            <a:ext cx="468052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059832" y="1340768"/>
            <a:ext cx="269304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 Santé (OMS)</a:t>
            </a:r>
            <a:endParaRPr lang="fr-FR" sz="3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123728" y="2772217"/>
            <a:ext cx="46805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Etat de bien être complet</a:t>
            </a:r>
            <a:endParaRPr lang="fr-FR" sz="3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27584" y="4437112"/>
            <a:ext cx="1800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Physique</a:t>
            </a:r>
            <a:endParaRPr lang="fr-FR" sz="3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851920" y="4373815"/>
            <a:ext cx="17281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Mental</a:t>
            </a:r>
            <a:endParaRPr lang="fr-FR" sz="3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660232" y="4365104"/>
            <a:ext cx="15121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Social</a:t>
            </a:r>
            <a:endParaRPr lang="fr-FR" sz="3200" b="1" dirty="0"/>
          </a:p>
        </p:txBody>
      </p:sp>
      <p:sp>
        <p:nvSpPr>
          <p:cNvPr id="19" name="Flèche vers le bas 18"/>
          <p:cNvSpPr/>
          <p:nvPr/>
        </p:nvSpPr>
        <p:spPr>
          <a:xfrm>
            <a:off x="4211960" y="2090552"/>
            <a:ext cx="504056" cy="54636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4283968" y="3602720"/>
            <a:ext cx="504056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6156176" y="3573016"/>
            <a:ext cx="504056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2339752" y="3602720"/>
            <a:ext cx="504056" cy="54636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 Black" pitchFamily="34" charset="0"/>
              </a:rPr>
              <a:t>2 - Décideur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944215"/>
          </a:xfrm>
        </p:spPr>
        <p:txBody>
          <a:bodyPr/>
          <a:lstStyle/>
          <a:p>
            <a:r>
              <a:rPr lang="fr-FR" b="1" i="1" dirty="0" smtClean="0"/>
              <a:t>Approche diagnostique</a:t>
            </a:r>
          </a:p>
          <a:p>
            <a:pPr>
              <a:buNone/>
            </a:pPr>
            <a:r>
              <a:rPr lang="fr-FR" dirty="0" smtClean="0"/>
              <a:t>    choix éthique, le moins invasif</a:t>
            </a:r>
          </a:p>
          <a:p>
            <a:pPr>
              <a:buNone/>
            </a:pPr>
            <a:r>
              <a:rPr lang="fr-FR" dirty="0" smtClean="0"/>
              <a:t>    meilleur rapport coût/efficacité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3356991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1" i="1" dirty="0" smtClean="0"/>
              <a:t>  Approche thérapeutique</a:t>
            </a:r>
          </a:p>
          <a:p>
            <a:pPr>
              <a:buNone/>
            </a:pPr>
            <a:r>
              <a:rPr lang="fr-FR" sz="3200" dirty="0" smtClean="0"/>
              <a:t>    traitement le moins nocif, le moins invasif</a:t>
            </a:r>
          </a:p>
          <a:p>
            <a:pPr>
              <a:buNone/>
            </a:pPr>
            <a:r>
              <a:rPr lang="fr-FR" sz="3200" dirty="0" smtClean="0"/>
              <a:t>    meilleur rapport coût/efficacité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5157191"/>
            <a:ext cx="4820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b="1" i="1" dirty="0" smtClean="0"/>
              <a:t>  Approche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 Black" pitchFamily="34" charset="0"/>
              </a:rPr>
              <a:t>3 - Communicateur</a:t>
            </a:r>
            <a:endParaRPr lang="fr-FR" sz="3600" dirty="0"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888" y="1916832"/>
            <a:ext cx="7941568" cy="3384376"/>
          </a:xfrm>
        </p:spPr>
        <p:txBody>
          <a:bodyPr>
            <a:normAutofit/>
          </a:bodyPr>
          <a:lstStyle/>
          <a:p>
            <a:r>
              <a:rPr lang="fr-FR" dirty="0" smtClean="0"/>
              <a:t>Avec le </a:t>
            </a:r>
            <a:r>
              <a:rPr lang="fr-FR" sz="3600" b="1" dirty="0" smtClean="0"/>
              <a:t>patient</a:t>
            </a:r>
            <a:r>
              <a:rPr lang="fr-FR" dirty="0" smtClean="0"/>
              <a:t>, la </a:t>
            </a:r>
            <a:r>
              <a:rPr lang="fr-FR" sz="3600" b="1" dirty="0" smtClean="0"/>
              <a:t>famille</a:t>
            </a:r>
            <a:r>
              <a:rPr lang="fr-FR" dirty="0" smtClean="0"/>
              <a:t>,  </a:t>
            </a:r>
          </a:p>
          <a:p>
            <a:pPr>
              <a:buNone/>
            </a:pPr>
            <a:r>
              <a:rPr lang="fr-FR" dirty="0" smtClean="0"/>
              <a:t>       </a:t>
            </a:r>
            <a:r>
              <a:rPr lang="fr-FR" sz="3600" b="1" dirty="0" smtClean="0"/>
              <a:t>Explique</a:t>
            </a:r>
            <a:r>
              <a:rPr lang="fr-FR" dirty="0" smtClean="0"/>
              <a:t>, </a:t>
            </a:r>
            <a:r>
              <a:rPr lang="fr-FR" sz="3600" b="1" dirty="0" smtClean="0"/>
              <a:t>conseille </a:t>
            </a:r>
            <a:r>
              <a:rPr lang="fr-FR" dirty="0" smtClean="0"/>
              <a:t>et </a:t>
            </a:r>
            <a:r>
              <a:rPr lang="fr-FR" sz="3600" b="1" dirty="0" smtClean="0"/>
              <a:t>oriente</a:t>
            </a:r>
            <a:r>
              <a:rPr lang="fr-FR" dirty="0" smtClean="0"/>
              <a:t>…</a:t>
            </a:r>
          </a:p>
          <a:p>
            <a:pPr>
              <a:buNone/>
            </a:pPr>
            <a:r>
              <a:rPr lang="fr-FR" dirty="0" smtClean="0"/>
              <a:t>       Surtout </a:t>
            </a:r>
            <a:r>
              <a:rPr lang="fr-FR" b="1" dirty="0" smtClean="0"/>
              <a:t>ECOUTE </a:t>
            </a:r>
          </a:p>
          <a:p>
            <a:pPr>
              <a:buNone/>
            </a:pPr>
            <a:r>
              <a:rPr lang="fr-FR" b="1" i="1" dirty="0" smtClean="0"/>
              <a:t>       </a:t>
            </a:r>
            <a:r>
              <a:rPr lang="fr-FR" i="1" dirty="0" smtClean="0"/>
              <a:t>(1</a:t>
            </a:r>
            <a:r>
              <a:rPr lang="fr-FR" i="1" baseline="30000" dirty="0" smtClean="0"/>
              <a:t>er</a:t>
            </a:r>
            <a:r>
              <a:rPr lang="fr-FR" i="1" dirty="0" smtClean="0"/>
              <a:t> temps de l’examen clinique)</a:t>
            </a:r>
            <a:endParaRPr lang="fr-FR" i="1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827584" y="2924944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827584" y="3501008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8014" y="4726885"/>
            <a:ext cx="7878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600" dirty="0" smtClean="0"/>
              <a:t>  </a:t>
            </a:r>
            <a:r>
              <a:rPr lang="fr-FR" sz="3200" dirty="0" smtClean="0"/>
              <a:t>Avec les </a:t>
            </a:r>
            <a:r>
              <a:rPr lang="fr-FR" sz="3600" b="1" dirty="0" smtClean="0"/>
              <a:t>Responsables sanitaires </a:t>
            </a:r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 Avec la </a:t>
            </a:r>
            <a:r>
              <a:rPr lang="fr-FR" sz="3600" b="1" dirty="0" smtClean="0"/>
              <a:t>communauté</a:t>
            </a:r>
            <a:r>
              <a:rPr lang="fr-FR" sz="3600" dirty="0" smtClean="0"/>
              <a:t>, les </a:t>
            </a:r>
            <a:r>
              <a:rPr lang="fr-FR" sz="3600" b="1" dirty="0" smtClean="0"/>
              <a:t>médias</a:t>
            </a:r>
            <a:r>
              <a:rPr lang="fr-FR" sz="36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232" y="548680"/>
            <a:ext cx="8998768" cy="1728192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b="1" dirty="0" smtClean="0"/>
              <a:t> </a:t>
            </a:r>
            <a:r>
              <a:rPr lang="fr-FR" sz="4000" b="1" dirty="0" smtClean="0">
                <a:latin typeface="Arial Black" pitchFamily="34" charset="0"/>
              </a:rPr>
              <a:t>Plan Cancer 2015-2019</a:t>
            </a:r>
            <a:br>
              <a:rPr lang="fr-FR" sz="4000" b="1" dirty="0" smtClean="0">
                <a:latin typeface="Arial Black" pitchFamily="34" charset="0"/>
              </a:rPr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 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2060848"/>
            <a:ext cx="4968552" cy="3456384"/>
          </a:xfr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Information, sensibilisation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Prévention (tabagisme…..)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Dépistage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Diagnostic précoce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Orientation </a:t>
            </a:r>
            <a:r>
              <a:rPr lang="fr-FR" sz="2800" dirty="0" err="1" smtClean="0">
                <a:solidFill>
                  <a:schemeClr val="tx1"/>
                </a:solidFill>
              </a:rPr>
              <a:t>consult</a:t>
            </a:r>
            <a:r>
              <a:rPr lang="fr-FR" sz="2800" dirty="0" smtClean="0">
                <a:solidFill>
                  <a:schemeClr val="tx1"/>
                </a:solidFill>
              </a:rPr>
              <a:t> spécialisée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Suivi thérapeutique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 Surveillance…</a:t>
            </a:r>
          </a:p>
          <a:p>
            <a:pPr algn="just">
              <a:buFont typeface="Arial" pitchFamily="34" charset="0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endParaRPr lang="fr-FR" sz="3900" b="1" i="1" dirty="0" smtClean="0">
              <a:solidFill>
                <a:schemeClr val="tx1"/>
              </a:solidFill>
            </a:endParaRPr>
          </a:p>
          <a:p>
            <a:endParaRPr lang="fr-FR" b="1" i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pc\Downloads\20161024_1508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54856" y="2402544"/>
            <a:ext cx="3970249" cy="269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441</Words>
  <Application>Microsoft Office PowerPoint</Application>
  <PresentationFormat>Affichage à l'écran (4:3)</PresentationFormat>
  <Paragraphs>105</Paragraphs>
  <Slides>18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Léonard de Vinci : 1452-1519</vt:lpstr>
      <vt:lpstr>Diapositive 3</vt:lpstr>
      <vt:lpstr>Diapositive 4</vt:lpstr>
      <vt:lpstr>1 - Dispensateur de soins</vt:lpstr>
      <vt:lpstr> </vt:lpstr>
      <vt:lpstr>2 - Décideur</vt:lpstr>
      <vt:lpstr>3 - Communicateur</vt:lpstr>
      <vt:lpstr>    Plan Cancer 2015-2019       </vt:lpstr>
      <vt:lpstr>Diapositive 10</vt:lpstr>
      <vt:lpstr>4 - Membre influent de la communauté</vt:lpstr>
      <vt:lpstr>Grève des Médecins Résidents</vt:lpstr>
      <vt:lpstr>5 - Gestionnaire</vt:lpstr>
      <vt:lpstr>Diapositive 14</vt:lpstr>
      <vt:lpstr>Diapositive 15</vt:lpstr>
      <vt:lpstr>- Besoins de santé - Evolution des connaissances et des concepts</vt:lpstr>
      <vt:lpstr>Développement Professionnel Continu</vt:lpstr>
      <vt:lpstr>Diapositive 18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BEJAIA</dc:title>
  <dc:creator>pc</dc:creator>
  <cp:lastModifiedBy>pc</cp:lastModifiedBy>
  <cp:revision>101</cp:revision>
  <dcterms:created xsi:type="dcterms:W3CDTF">2018-09-20T15:27:59Z</dcterms:created>
  <dcterms:modified xsi:type="dcterms:W3CDTF">2018-09-23T06:40:37Z</dcterms:modified>
</cp:coreProperties>
</file>