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6" r:id="rId1"/>
  </p:sldMasterIdLst>
  <p:notesMasterIdLst>
    <p:notesMasterId r:id="rId22"/>
  </p:notesMasterIdLst>
  <p:handoutMasterIdLst>
    <p:handoutMasterId r:id="rId23"/>
  </p:handoutMasterIdLst>
  <p:sldIdLst>
    <p:sldId id="448" r:id="rId2"/>
    <p:sldId id="505" r:id="rId3"/>
    <p:sldId id="501" r:id="rId4"/>
    <p:sldId id="483" r:id="rId5"/>
    <p:sldId id="484" r:id="rId6"/>
    <p:sldId id="494" r:id="rId7"/>
    <p:sldId id="497" r:id="rId8"/>
    <p:sldId id="485" r:id="rId9"/>
    <p:sldId id="486" r:id="rId10"/>
    <p:sldId id="456" r:id="rId11"/>
    <p:sldId id="487" r:id="rId12"/>
    <p:sldId id="488" r:id="rId13"/>
    <p:sldId id="489" r:id="rId14"/>
    <p:sldId id="490" r:id="rId15"/>
    <p:sldId id="493" r:id="rId16"/>
    <p:sldId id="495" r:id="rId17"/>
    <p:sldId id="496" r:id="rId18"/>
    <p:sldId id="498" r:id="rId19"/>
    <p:sldId id="499" r:id="rId20"/>
    <p:sldId id="463" r:id="rId21"/>
  </p:sldIdLst>
  <p:sldSz cx="9144000" cy="6858000" type="screen4x3"/>
  <p:notesSz cx="6815138" cy="9942513"/>
  <p:defaultTextStyle>
    <a:defPPr>
      <a:defRPr lang="en-US"/>
    </a:defPPr>
    <a:lvl1pPr algn="r" rtl="0" eaLnBrk="0" fontAlgn="base" hangingPunct="0">
      <a:spcBef>
        <a:spcPct val="0"/>
      </a:spcBef>
      <a:spcAft>
        <a:spcPct val="0"/>
      </a:spcAft>
      <a:defRPr sz="1400" kern="1200">
        <a:solidFill>
          <a:schemeClr val="tx1"/>
        </a:solidFill>
        <a:latin typeface="Times New Roman" pitchFamily="18" charset="0"/>
        <a:ea typeface="+mn-ea"/>
        <a:cs typeface="+mn-cs"/>
      </a:defRPr>
    </a:lvl1pPr>
    <a:lvl2pPr marL="457200" algn="r" rtl="0" eaLnBrk="0" fontAlgn="base" hangingPunct="0">
      <a:spcBef>
        <a:spcPct val="0"/>
      </a:spcBef>
      <a:spcAft>
        <a:spcPct val="0"/>
      </a:spcAft>
      <a:defRPr sz="1400" kern="1200">
        <a:solidFill>
          <a:schemeClr val="tx1"/>
        </a:solidFill>
        <a:latin typeface="Times New Roman" pitchFamily="18" charset="0"/>
        <a:ea typeface="+mn-ea"/>
        <a:cs typeface="+mn-cs"/>
      </a:defRPr>
    </a:lvl2pPr>
    <a:lvl3pPr marL="914400" algn="r" rtl="0" eaLnBrk="0" fontAlgn="base" hangingPunct="0">
      <a:spcBef>
        <a:spcPct val="0"/>
      </a:spcBef>
      <a:spcAft>
        <a:spcPct val="0"/>
      </a:spcAft>
      <a:defRPr sz="1400" kern="1200">
        <a:solidFill>
          <a:schemeClr val="tx1"/>
        </a:solidFill>
        <a:latin typeface="Times New Roman" pitchFamily="18" charset="0"/>
        <a:ea typeface="+mn-ea"/>
        <a:cs typeface="+mn-cs"/>
      </a:defRPr>
    </a:lvl3pPr>
    <a:lvl4pPr marL="1371600" algn="r" rtl="0" eaLnBrk="0" fontAlgn="base" hangingPunct="0">
      <a:spcBef>
        <a:spcPct val="0"/>
      </a:spcBef>
      <a:spcAft>
        <a:spcPct val="0"/>
      </a:spcAft>
      <a:defRPr sz="1400" kern="1200">
        <a:solidFill>
          <a:schemeClr val="tx1"/>
        </a:solidFill>
        <a:latin typeface="Times New Roman" pitchFamily="18" charset="0"/>
        <a:ea typeface="+mn-ea"/>
        <a:cs typeface="+mn-cs"/>
      </a:defRPr>
    </a:lvl4pPr>
    <a:lvl5pPr marL="1828800" algn="r" rtl="0" eaLnBrk="0" fontAlgn="base" hangingPunct="0">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FF9966"/>
    <a:srgbClr val="CCFFFF"/>
    <a:srgbClr val="66CCFF"/>
    <a:srgbClr val="CC0000"/>
    <a:srgbClr val="FF3300"/>
    <a:srgbClr val="993300"/>
    <a:srgbClr val="99FF33"/>
    <a:srgbClr val="66FF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271" autoAdjust="0"/>
    <p:restoredTop sz="94581" autoAdjust="0"/>
  </p:normalViewPr>
  <p:slideViewPr>
    <p:cSldViewPr>
      <p:cViewPr varScale="1">
        <p:scale>
          <a:sx n="73" d="100"/>
          <a:sy n="73" d="100"/>
        </p:scale>
        <p:origin x="-972"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9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52750" cy="496888"/>
          </a:xfrm>
          <a:prstGeom prst="rect">
            <a:avLst/>
          </a:prstGeom>
          <a:noFill/>
          <a:ln w="12699">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53251" name="Rectangle 3"/>
          <p:cNvSpPr>
            <a:spLocks noGrp="1" noChangeArrowheads="1"/>
          </p:cNvSpPr>
          <p:nvPr>
            <p:ph type="dt" sz="quarter" idx="1"/>
          </p:nvPr>
        </p:nvSpPr>
        <p:spPr bwMode="auto">
          <a:xfrm>
            <a:off x="3862388" y="0"/>
            <a:ext cx="2952750" cy="496888"/>
          </a:xfrm>
          <a:prstGeom prst="rect">
            <a:avLst/>
          </a:prstGeom>
          <a:noFill/>
          <a:ln w="12699">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53252" name="Rectangle 4"/>
          <p:cNvSpPr>
            <a:spLocks noGrp="1" noChangeArrowheads="1"/>
          </p:cNvSpPr>
          <p:nvPr>
            <p:ph type="ftr" sz="quarter" idx="2"/>
          </p:nvPr>
        </p:nvSpPr>
        <p:spPr bwMode="auto">
          <a:xfrm>
            <a:off x="0" y="9445625"/>
            <a:ext cx="2952750" cy="496888"/>
          </a:xfrm>
          <a:prstGeom prst="rect">
            <a:avLst/>
          </a:prstGeom>
          <a:noFill/>
          <a:ln w="12699">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53253" name="Rectangle 5"/>
          <p:cNvSpPr>
            <a:spLocks noGrp="1" noChangeArrowheads="1"/>
          </p:cNvSpPr>
          <p:nvPr>
            <p:ph type="sldNum" sz="quarter" idx="3"/>
          </p:nvPr>
        </p:nvSpPr>
        <p:spPr bwMode="auto">
          <a:xfrm>
            <a:off x="3862388" y="9445625"/>
            <a:ext cx="2952750" cy="496888"/>
          </a:xfrm>
          <a:prstGeom prst="rect">
            <a:avLst/>
          </a:prstGeom>
          <a:noFill/>
          <a:ln w="12699">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smtClean="0">
                <a:cs typeface="Times New Roman" pitchFamily="18" charset="0"/>
              </a:defRPr>
            </a:lvl1pPr>
          </a:lstStyle>
          <a:p>
            <a:pPr>
              <a:defRPr/>
            </a:pPr>
            <a:fld id="{8FB8AB24-FEA2-4B81-8C82-4ACE8A7E67D7}" type="slidenum">
              <a:rPr lang="en-US"/>
              <a:pPr>
                <a:defRPr/>
              </a:pPr>
              <a:t>‹N°›</a:t>
            </a:fld>
            <a:endParaRPr lang="en-US"/>
          </a:p>
        </p:txBody>
      </p:sp>
    </p:spTree>
    <p:extLst>
      <p:ext uri="{BB962C8B-B14F-4D97-AF65-F5344CB8AC3E}">
        <p14:creationId xmlns="" xmlns:p14="http://schemas.microsoft.com/office/powerpoint/2010/main" val="38264576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2148948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p:cNvSpPr>
            <a:spLocks noGrp="1" noRot="1" noChangeAspect="1" noTextEdit="1"/>
          </p:cNvSpPr>
          <p:nvPr>
            <p:ph type="sldImg"/>
          </p:nvPr>
        </p:nvSpPr>
        <p:spPr bwMode="auto">
          <a:xfrm>
            <a:off x="923925" y="746125"/>
            <a:ext cx="4968875" cy="3727450"/>
          </a:xfrm>
          <a:prstGeom prst="rect">
            <a:avLst/>
          </a:prstGeom>
          <a:noFill/>
          <a:ln>
            <a:solidFill>
              <a:srgbClr val="000000"/>
            </a:solidFill>
            <a:miter lim="800000"/>
            <a:headEnd/>
            <a:tailEnd/>
          </a:ln>
        </p:spPr>
      </p:sp>
      <p:sp>
        <p:nvSpPr>
          <p:cNvPr id="17411" name="Espace réservé des commentaires 2"/>
          <p:cNvSpPr>
            <a:spLocks noGrp="1"/>
          </p:cNvSpPr>
          <p:nvPr>
            <p:ph type="body" idx="1"/>
          </p:nvPr>
        </p:nvSpPr>
        <p:spPr bwMode="auto">
          <a:xfrm>
            <a:off x="681514" y="4722694"/>
            <a:ext cx="5452110" cy="4474131"/>
          </a:xfrm>
          <a:prstGeom prst="rect">
            <a:avLst/>
          </a:prstGeom>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7412" name="Espace réservé du numéro de diapositive 3"/>
          <p:cNvSpPr>
            <a:spLocks noGrp="1"/>
          </p:cNvSpPr>
          <p:nvPr>
            <p:ph type="sldNum" sz="quarter" idx="5"/>
          </p:nvPr>
        </p:nvSpPr>
        <p:spPr bwMode="auto">
          <a:xfrm>
            <a:off x="3860335" y="9443662"/>
            <a:ext cx="2953226" cy="497126"/>
          </a:xfrm>
          <a:prstGeom prst="rect">
            <a:avLst/>
          </a:prstGeom>
          <a:ln>
            <a:miter lim="800000"/>
            <a:headEnd/>
            <a:tailEnd/>
          </a:ln>
        </p:spPr>
        <p:txBody>
          <a:bodyPr wrap="square" numCol="1" anchorCtr="0" compatLnSpc="1">
            <a:prstTxWarp prst="textNoShape">
              <a:avLst/>
            </a:prstTxWarp>
          </a:bodyPr>
          <a:lstStyle/>
          <a:p>
            <a:pPr fontAlgn="base">
              <a:spcBef>
                <a:spcPct val="0"/>
              </a:spcBef>
              <a:spcAft>
                <a:spcPct val="0"/>
              </a:spcAft>
              <a:defRPr/>
            </a:pPr>
            <a:fld id="{21FEC40B-EEAA-49A3-9EA4-FB3F2CB52396}" type="slidenum">
              <a:rPr lang="fr-FR" smtClean="0"/>
              <a:pPr fontAlgn="base">
                <a:spcBef>
                  <a:spcPct val="0"/>
                </a:spcBef>
                <a:spcAft>
                  <a:spcPct val="0"/>
                </a:spcAft>
                <a:defRPr/>
              </a:pPr>
              <a:t>2</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lvl1pPr>
          </a:lstStyle>
          <a:p>
            <a:pPr>
              <a:defRPr/>
            </a:pPr>
            <a:endParaRPr lang="en-US"/>
          </a:p>
        </p:txBody>
      </p:sp>
      <p:sp>
        <p:nvSpPr>
          <p:cNvPr id="5" name="Espace réservé du pied de page 18"/>
          <p:cNvSpPr>
            <a:spLocks noGrp="1"/>
          </p:cNvSpPr>
          <p:nvPr>
            <p:ph type="ftr" sz="quarter" idx="11"/>
          </p:nvPr>
        </p:nvSpPr>
        <p:spPr/>
        <p:txBody>
          <a:bodyPr/>
          <a:lstStyle>
            <a:lvl1pPr>
              <a:defRPr/>
            </a:lvl1pPr>
          </a:lstStyle>
          <a:p>
            <a:pPr>
              <a:defRPr/>
            </a:pPr>
            <a:endParaRPr lang="en-US"/>
          </a:p>
        </p:txBody>
      </p:sp>
      <p:sp>
        <p:nvSpPr>
          <p:cNvPr id="6" name="Espace réservé du numéro de diapositive 26"/>
          <p:cNvSpPr>
            <a:spLocks noGrp="1"/>
          </p:cNvSpPr>
          <p:nvPr>
            <p:ph type="sldNum" sz="quarter" idx="12"/>
          </p:nvPr>
        </p:nvSpPr>
        <p:spPr/>
        <p:txBody>
          <a:bodyPr/>
          <a:lstStyle>
            <a:lvl1pPr>
              <a:defRPr/>
            </a:lvl1pPr>
          </a:lstStyle>
          <a:p>
            <a:pPr>
              <a:defRPr/>
            </a:pPr>
            <a:fld id="{FAB4EDFA-A53D-4F03-8883-1865F771EE0E}" type="slidenum">
              <a:rPr lang="en-US"/>
              <a:pPr>
                <a:defRPr/>
              </a:pPr>
              <a:t>‹N°›</a:t>
            </a:fld>
            <a:endParaRPr lang="en-US"/>
          </a:p>
        </p:txBody>
      </p:sp>
    </p:spTree>
    <p:extLst>
      <p:ext uri="{BB962C8B-B14F-4D97-AF65-F5344CB8AC3E}">
        <p14:creationId xmlns="" xmlns:p14="http://schemas.microsoft.com/office/powerpoint/2010/main" val="308152439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endParaRPr lang="en-US"/>
          </a:p>
        </p:txBody>
      </p:sp>
      <p:sp>
        <p:nvSpPr>
          <p:cNvPr id="5" name="Espace réservé du pied de page 21"/>
          <p:cNvSpPr>
            <a:spLocks noGrp="1"/>
          </p:cNvSpPr>
          <p:nvPr>
            <p:ph type="ftr" sz="quarter" idx="11"/>
          </p:nvPr>
        </p:nvSpPr>
        <p:spPr/>
        <p:txBody>
          <a:bodyPr/>
          <a:lstStyle>
            <a:lvl1pPr>
              <a:defRPr/>
            </a:lvl1pPr>
          </a:lstStyle>
          <a:p>
            <a:pPr>
              <a:defRPr/>
            </a:pPr>
            <a:endParaRPr lang="en-US"/>
          </a:p>
        </p:txBody>
      </p:sp>
      <p:sp>
        <p:nvSpPr>
          <p:cNvPr id="6" name="Espace réservé du numéro de diapositive 17"/>
          <p:cNvSpPr>
            <a:spLocks noGrp="1"/>
          </p:cNvSpPr>
          <p:nvPr>
            <p:ph type="sldNum" sz="quarter" idx="12"/>
          </p:nvPr>
        </p:nvSpPr>
        <p:spPr/>
        <p:txBody>
          <a:bodyPr/>
          <a:lstStyle>
            <a:lvl1pPr>
              <a:defRPr/>
            </a:lvl1pPr>
          </a:lstStyle>
          <a:p>
            <a:pPr>
              <a:defRPr/>
            </a:pPr>
            <a:fld id="{39F5BCDB-AA9F-4ACA-91CC-18980E0E1ADF}" type="slidenum">
              <a:rPr lang="en-US"/>
              <a:pPr>
                <a:defRPr/>
              </a:pPr>
              <a:t>‹N°›</a:t>
            </a:fld>
            <a:endParaRPr lang="en-US"/>
          </a:p>
        </p:txBody>
      </p:sp>
    </p:spTree>
    <p:extLst>
      <p:ext uri="{BB962C8B-B14F-4D97-AF65-F5344CB8AC3E}">
        <p14:creationId xmlns="" xmlns:p14="http://schemas.microsoft.com/office/powerpoint/2010/main" val="485278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endParaRPr lang="en-US"/>
          </a:p>
        </p:txBody>
      </p:sp>
      <p:sp>
        <p:nvSpPr>
          <p:cNvPr id="5" name="Espace réservé du pied de page 21"/>
          <p:cNvSpPr>
            <a:spLocks noGrp="1"/>
          </p:cNvSpPr>
          <p:nvPr>
            <p:ph type="ftr" sz="quarter" idx="11"/>
          </p:nvPr>
        </p:nvSpPr>
        <p:spPr/>
        <p:txBody>
          <a:bodyPr/>
          <a:lstStyle>
            <a:lvl1pPr>
              <a:defRPr/>
            </a:lvl1pPr>
          </a:lstStyle>
          <a:p>
            <a:pPr>
              <a:defRPr/>
            </a:pPr>
            <a:endParaRPr lang="en-US"/>
          </a:p>
        </p:txBody>
      </p:sp>
      <p:sp>
        <p:nvSpPr>
          <p:cNvPr id="6" name="Espace réservé du numéro de diapositive 17"/>
          <p:cNvSpPr>
            <a:spLocks noGrp="1"/>
          </p:cNvSpPr>
          <p:nvPr>
            <p:ph type="sldNum" sz="quarter" idx="12"/>
          </p:nvPr>
        </p:nvSpPr>
        <p:spPr/>
        <p:txBody>
          <a:bodyPr/>
          <a:lstStyle>
            <a:lvl1pPr>
              <a:defRPr/>
            </a:lvl1pPr>
          </a:lstStyle>
          <a:p>
            <a:pPr>
              <a:defRPr/>
            </a:pPr>
            <a:fld id="{0DB28440-610D-49E4-9A42-B8ED0701063D}" type="slidenum">
              <a:rPr lang="en-US"/>
              <a:pPr>
                <a:defRPr/>
              </a:pPr>
              <a:t>‹N°›</a:t>
            </a:fld>
            <a:endParaRPr lang="en-US"/>
          </a:p>
        </p:txBody>
      </p:sp>
    </p:spTree>
    <p:extLst>
      <p:ext uri="{BB962C8B-B14F-4D97-AF65-F5344CB8AC3E}">
        <p14:creationId xmlns="" xmlns:p14="http://schemas.microsoft.com/office/powerpoint/2010/main" val="2149225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cSld name="Titre. 2 contenus et texte">
    <p:spTree>
      <p:nvGrpSpPr>
        <p:cNvPr id="1" name=""/>
        <p:cNvGrpSpPr/>
        <p:nvPr/>
      </p:nvGrpSpPr>
      <p:grpSpPr>
        <a:xfrm>
          <a:off x="0" y="0"/>
          <a:ext cx="0" cy="0"/>
          <a:chOff x="0" y="0"/>
          <a:chExt cx="0" cy="0"/>
        </a:xfrm>
      </p:grpSpPr>
      <p:sp>
        <p:nvSpPr>
          <p:cNvPr id="2" name="Titre 1"/>
          <p:cNvSpPr>
            <a:spLocks noGrp="1"/>
          </p:cNvSpPr>
          <p:nvPr>
            <p:ph type="title"/>
          </p:nvPr>
        </p:nvSpPr>
        <p:spPr>
          <a:xfrm>
            <a:off x="1066800" y="609600"/>
            <a:ext cx="7772400" cy="1143000"/>
          </a:xfrm>
        </p:spPr>
        <p:txBody>
          <a:bodyPr/>
          <a:lstStyle/>
          <a:p>
            <a:r>
              <a:rPr lang="fr-FR"/>
              <a:t>Cliquez pour modifier le style du titre</a:t>
            </a:r>
          </a:p>
        </p:txBody>
      </p:sp>
      <p:sp>
        <p:nvSpPr>
          <p:cNvPr id="3" name="Espace réservé du contenu 2"/>
          <p:cNvSpPr>
            <a:spLocks noGrp="1"/>
          </p:cNvSpPr>
          <p:nvPr>
            <p:ph sz="quarter" idx="1"/>
          </p:nvPr>
        </p:nvSpPr>
        <p:spPr>
          <a:xfrm>
            <a:off x="1066800" y="1981200"/>
            <a:ext cx="3810000" cy="1981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quarter" idx="2"/>
          </p:nvPr>
        </p:nvSpPr>
        <p:spPr>
          <a:xfrm>
            <a:off x="1066800" y="4114800"/>
            <a:ext cx="3810000" cy="1981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half" idx="3"/>
          </p:nvPr>
        </p:nvSpPr>
        <p:spPr>
          <a:xfrm>
            <a:off x="5029200" y="1981200"/>
            <a:ext cx="3810000" cy="4114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e la date 5"/>
          <p:cNvSpPr>
            <a:spLocks noGrp="1"/>
          </p:cNvSpPr>
          <p:nvPr>
            <p:ph type="dt" sz="half" idx="10"/>
          </p:nvPr>
        </p:nvSpPr>
        <p:spPr>
          <a:xfrm>
            <a:off x="1066800" y="6399213"/>
            <a:ext cx="1905000" cy="457200"/>
          </a:xfrm>
        </p:spPr>
        <p:txBody>
          <a:bodyPr/>
          <a:lstStyle>
            <a:lvl1pPr>
              <a:defRPr/>
            </a:lvl1pPr>
          </a:lstStyle>
          <a:p>
            <a:pPr>
              <a:defRPr/>
            </a:pPr>
            <a:endParaRPr lang="en-US"/>
          </a:p>
        </p:txBody>
      </p:sp>
      <p:sp>
        <p:nvSpPr>
          <p:cNvPr id="7" name="Espace réservé du pied de page 6"/>
          <p:cNvSpPr>
            <a:spLocks noGrp="1"/>
          </p:cNvSpPr>
          <p:nvPr>
            <p:ph type="ftr" sz="quarter" idx="11"/>
          </p:nvPr>
        </p:nvSpPr>
        <p:spPr>
          <a:xfrm>
            <a:off x="3505200" y="6399213"/>
            <a:ext cx="2895600" cy="457200"/>
          </a:xfrm>
        </p:spPr>
        <p:txBody>
          <a:bodyPr/>
          <a:lstStyle>
            <a:lvl1pPr>
              <a:defRPr/>
            </a:lvl1pPr>
          </a:lstStyle>
          <a:p>
            <a:pPr>
              <a:defRPr/>
            </a:pPr>
            <a:endParaRPr lang="en-US"/>
          </a:p>
        </p:txBody>
      </p:sp>
      <p:sp>
        <p:nvSpPr>
          <p:cNvPr id="8" name="Espace réservé du numéro de diapositive 7"/>
          <p:cNvSpPr>
            <a:spLocks noGrp="1"/>
          </p:cNvSpPr>
          <p:nvPr>
            <p:ph type="sldNum" sz="quarter" idx="12"/>
          </p:nvPr>
        </p:nvSpPr>
        <p:spPr>
          <a:xfrm>
            <a:off x="6934200" y="6399213"/>
            <a:ext cx="1905000" cy="457200"/>
          </a:xfrm>
        </p:spPr>
        <p:txBody>
          <a:bodyPr/>
          <a:lstStyle>
            <a:lvl1pPr>
              <a:defRPr/>
            </a:lvl1pPr>
          </a:lstStyle>
          <a:p>
            <a:pPr>
              <a:defRPr/>
            </a:pPr>
            <a:fld id="{D10856F5-FF36-4BB7-8CB3-D89254342AB1}" type="slidenum">
              <a:rPr lang="en-US"/>
              <a:pPr>
                <a:defRPr/>
              </a:pPr>
              <a:t>‹N°›</a:t>
            </a:fld>
            <a:endParaRPr lang="en-US"/>
          </a:p>
        </p:txBody>
      </p:sp>
    </p:spTree>
    <p:extLst>
      <p:ext uri="{BB962C8B-B14F-4D97-AF65-F5344CB8AC3E}">
        <p14:creationId xmlns="" xmlns:p14="http://schemas.microsoft.com/office/powerpoint/2010/main" val="42076463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re et 4 contenus">
    <p:spTree>
      <p:nvGrpSpPr>
        <p:cNvPr id="1" name=""/>
        <p:cNvGrpSpPr/>
        <p:nvPr/>
      </p:nvGrpSpPr>
      <p:grpSpPr>
        <a:xfrm>
          <a:off x="0" y="0"/>
          <a:ext cx="0" cy="0"/>
          <a:chOff x="0" y="0"/>
          <a:chExt cx="0" cy="0"/>
        </a:xfrm>
      </p:grpSpPr>
      <p:sp>
        <p:nvSpPr>
          <p:cNvPr id="2" name="Titre 1"/>
          <p:cNvSpPr>
            <a:spLocks noGrp="1"/>
          </p:cNvSpPr>
          <p:nvPr>
            <p:ph type="title" sz="quarter"/>
          </p:nvPr>
        </p:nvSpPr>
        <p:spPr>
          <a:xfrm>
            <a:off x="1066800" y="609600"/>
            <a:ext cx="7772400" cy="1143000"/>
          </a:xfrm>
        </p:spPr>
        <p:txBody>
          <a:bodyPr/>
          <a:lstStyle/>
          <a:p>
            <a:r>
              <a:rPr lang="fr-FR"/>
              <a:t>Cliquez pour modifier le style du titre</a:t>
            </a:r>
          </a:p>
        </p:txBody>
      </p:sp>
      <p:sp>
        <p:nvSpPr>
          <p:cNvPr id="3" name="Espace réservé du contenu 2"/>
          <p:cNvSpPr>
            <a:spLocks noGrp="1"/>
          </p:cNvSpPr>
          <p:nvPr>
            <p:ph sz="quarter" idx="1"/>
          </p:nvPr>
        </p:nvSpPr>
        <p:spPr>
          <a:xfrm>
            <a:off x="1066800" y="1981200"/>
            <a:ext cx="3810000" cy="1981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quarter" idx="2"/>
          </p:nvPr>
        </p:nvSpPr>
        <p:spPr>
          <a:xfrm>
            <a:off x="5029200" y="1981200"/>
            <a:ext cx="3810000" cy="1981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contenu 4"/>
          <p:cNvSpPr>
            <a:spLocks noGrp="1"/>
          </p:cNvSpPr>
          <p:nvPr>
            <p:ph sz="quarter" idx="3"/>
          </p:nvPr>
        </p:nvSpPr>
        <p:spPr>
          <a:xfrm>
            <a:off x="1066800" y="4114800"/>
            <a:ext cx="3810000" cy="1981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contenu 5"/>
          <p:cNvSpPr>
            <a:spLocks noGrp="1"/>
          </p:cNvSpPr>
          <p:nvPr>
            <p:ph sz="quarter" idx="4"/>
          </p:nvPr>
        </p:nvSpPr>
        <p:spPr>
          <a:xfrm>
            <a:off x="5029200" y="4114800"/>
            <a:ext cx="3810000" cy="1981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a:xfrm>
            <a:off x="1066800" y="6399213"/>
            <a:ext cx="1905000" cy="457200"/>
          </a:xfrm>
        </p:spPr>
        <p:txBody>
          <a:bodyPr/>
          <a:lstStyle>
            <a:lvl1pPr>
              <a:defRPr/>
            </a:lvl1pPr>
          </a:lstStyle>
          <a:p>
            <a:pPr>
              <a:defRPr/>
            </a:pPr>
            <a:endParaRPr lang="en-US"/>
          </a:p>
        </p:txBody>
      </p:sp>
      <p:sp>
        <p:nvSpPr>
          <p:cNvPr id="8" name="Espace réservé du pied de page 7"/>
          <p:cNvSpPr>
            <a:spLocks noGrp="1"/>
          </p:cNvSpPr>
          <p:nvPr>
            <p:ph type="ftr" sz="quarter" idx="11"/>
          </p:nvPr>
        </p:nvSpPr>
        <p:spPr>
          <a:xfrm>
            <a:off x="3505200" y="6399213"/>
            <a:ext cx="2895600" cy="457200"/>
          </a:xfrm>
        </p:spPr>
        <p:txBody>
          <a:bodyPr/>
          <a:lstStyle>
            <a:lvl1pPr>
              <a:defRPr/>
            </a:lvl1pPr>
          </a:lstStyle>
          <a:p>
            <a:pPr>
              <a:defRPr/>
            </a:pPr>
            <a:endParaRPr lang="en-US"/>
          </a:p>
        </p:txBody>
      </p:sp>
      <p:sp>
        <p:nvSpPr>
          <p:cNvPr id="9" name="Espace réservé du numéro de diapositive 8"/>
          <p:cNvSpPr>
            <a:spLocks noGrp="1"/>
          </p:cNvSpPr>
          <p:nvPr>
            <p:ph type="sldNum" sz="quarter" idx="12"/>
          </p:nvPr>
        </p:nvSpPr>
        <p:spPr>
          <a:xfrm>
            <a:off x="6934200" y="6399213"/>
            <a:ext cx="1905000" cy="457200"/>
          </a:xfrm>
        </p:spPr>
        <p:txBody>
          <a:bodyPr/>
          <a:lstStyle>
            <a:lvl1pPr>
              <a:defRPr/>
            </a:lvl1pPr>
          </a:lstStyle>
          <a:p>
            <a:pPr>
              <a:defRPr/>
            </a:pPr>
            <a:fld id="{163262A2-1425-46E9-A89C-E7A42A3A8655}" type="slidenum">
              <a:rPr lang="en-US"/>
              <a:pPr>
                <a:defRPr/>
              </a:pPr>
              <a:t>‹N°›</a:t>
            </a:fld>
            <a:endParaRPr lang="en-US"/>
          </a:p>
        </p:txBody>
      </p:sp>
    </p:spTree>
    <p:extLst>
      <p:ext uri="{BB962C8B-B14F-4D97-AF65-F5344CB8AC3E}">
        <p14:creationId xmlns="" xmlns:p14="http://schemas.microsoft.com/office/powerpoint/2010/main" val="4112569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endParaRPr lang="en-US"/>
          </a:p>
        </p:txBody>
      </p:sp>
      <p:sp>
        <p:nvSpPr>
          <p:cNvPr id="5" name="Espace réservé du pied de page 21"/>
          <p:cNvSpPr>
            <a:spLocks noGrp="1"/>
          </p:cNvSpPr>
          <p:nvPr>
            <p:ph type="ftr" sz="quarter" idx="11"/>
          </p:nvPr>
        </p:nvSpPr>
        <p:spPr/>
        <p:txBody>
          <a:bodyPr/>
          <a:lstStyle>
            <a:lvl1pPr>
              <a:defRPr/>
            </a:lvl1pPr>
          </a:lstStyle>
          <a:p>
            <a:pPr>
              <a:defRPr/>
            </a:pPr>
            <a:endParaRPr lang="en-US"/>
          </a:p>
        </p:txBody>
      </p:sp>
      <p:sp>
        <p:nvSpPr>
          <p:cNvPr id="6" name="Espace réservé du numéro de diapositive 17"/>
          <p:cNvSpPr>
            <a:spLocks noGrp="1"/>
          </p:cNvSpPr>
          <p:nvPr>
            <p:ph type="sldNum" sz="quarter" idx="12"/>
          </p:nvPr>
        </p:nvSpPr>
        <p:spPr/>
        <p:txBody>
          <a:bodyPr/>
          <a:lstStyle>
            <a:lvl1pPr>
              <a:defRPr/>
            </a:lvl1pPr>
          </a:lstStyle>
          <a:p>
            <a:pPr>
              <a:defRPr/>
            </a:pPr>
            <a:fld id="{8319313F-E42C-4733-95F3-9F4A88E6DB0C}" type="slidenum">
              <a:rPr lang="en-US"/>
              <a:pPr>
                <a:defRPr/>
              </a:pPr>
              <a:t>‹N°›</a:t>
            </a:fld>
            <a:endParaRPr lang="en-US"/>
          </a:p>
        </p:txBody>
      </p:sp>
    </p:spTree>
    <p:extLst>
      <p:ext uri="{BB962C8B-B14F-4D97-AF65-F5344CB8AC3E}">
        <p14:creationId xmlns="" xmlns:p14="http://schemas.microsoft.com/office/powerpoint/2010/main" val="28305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en-US"/>
          </a:p>
        </p:txBody>
      </p:sp>
      <p:sp>
        <p:nvSpPr>
          <p:cNvPr id="5" name="Espace réservé du pied de page 4"/>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816EC76E-C515-4875-B715-4D5D3DC75473}" type="slidenum">
              <a:rPr lang="en-US"/>
              <a:pPr>
                <a:defRPr/>
              </a:pPr>
              <a:t>‹N°›</a:t>
            </a:fld>
            <a:endParaRPr lang="en-US"/>
          </a:p>
        </p:txBody>
      </p:sp>
    </p:spTree>
    <p:extLst>
      <p:ext uri="{BB962C8B-B14F-4D97-AF65-F5344CB8AC3E}">
        <p14:creationId xmlns="" xmlns:p14="http://schemas.microsoft.com/office/powerpoint/2010/main" val="407349022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endParaRPr lang="en-US"/>
          </a:p>
        </p:txBody>
      </p:sp>
      <p:sp>
        <p:nvSpPr>
          <p:cNvPr id="6" name="Espace réservé du pied de page 21"/>
          <p:cNvSpPr>
            <a:spLocks noGrp="1"/>
          </p:cNvSpPr>
          <p:nvPr>
            <p:ph type="ftr" sz="quarter" idx="11"/>
          </p:nvPr>
        </p:nvSpPr>
        <p:spPr/>
        <p:txBody>
          <a:bodyPr/>
          <a:lstStyle>
            <a:lvl1pPr>
              <a:defRPr/>
            </a:lvl1pPr>
          </a:lstStyle>
          <a:p>
            <a:pPr>
              <a:defRPr/>
            </a:pPr>
            <a:endParaRPr lang="en-US"/>
          </a:p>
        </p:txBody>
      </p:sp>
      <p:sp>
        <p:nvSpPr>
          <p:cNvPr id="7" name="Espace réservé du numéro de diapositive 17"/>
          <p:cNvSpPr>
            <a:spLocks noGrp="1"/>
          </p:cNvSpPr>
          <p:nvPr>
            <p:ph type="sldNum" sz="quarter" idx="12"/>
          </p:nvPr>
        </p:nvSpPr>
        <p:spPr/>
        <p:txBody>
          <a:bodyPr/>
          <a:lstStyle>
            <a:lvl1pPr>
              <a:defRPr/>
            </a:lvl1pPr>
          </a:lstStyle>
          <a:p>
            <a:pPr>
              <a:defRPr/>
            </a:pPr>
            <a:fld id="{DA52D05D-F7C3-4997-A267-289166719A28}" type="slidenum">
              <a:rPr lang="en-US"/>
              <a:pPr>
                <a:defRPr/>
              </a:pPr>
              <a:t>‹N°›</a:t>
            </a:fld>
            <a:endParaRPr lang="en-US"/>
          </a:p>
        </p:txBody>
      </p:sp>
    </p:spTree>
    <p:extLst>
      <p:ext uri="{BB962C8B-B14F-4D97-AF65-F5344CB8AC3E}">
        <p14:creationId xmlns="" xmlns:p14="http://schemas.microsoft.com/office/powerpoint/2010/main" val="180040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9"/>
          <p:cNvSpPr>
            <a:spLocks noGrp="1"/>
          </p:cNvSpPr>
          <p:nvPr>
            <p:ph type="dt" sz="half" idx="10"/>
          </p:nvPr>
        </p:nvSpPr>
        <p:spPr/>
        <p:txBody>
          <a:bodyPr/>
          <a:lstStyle>
            <a:lvl1pPr>
              <a:defRPr/>
            </a:lvl1pPr>
          </a:lstStyle>
          <a:p>
            <a:pPr>
              <a:defRPr/>
            </a:pPr>
            <a:endParaRPr lang="en-US"/>
          </a:p>
        </p:txBody>
      </p:sp>
      <p:sp>
        <p:nvSpPr>
          <p:cNvPr id="8" name="Espace réservé du pied de page 21"/>
          <p:cNvSpPr>
            <a:spLocks noGrp="1"/>
          </p:cNvSpPr>
          <p:nvPr>
            <p:ph type="ftr" sz="quarter" idx="11"/>
          </p:nvPr>
        </p:nvSpPr>
        <p:spPr/>
        <p:txBody>
          <a:bodyPr/>
          <a:lstStyle>
            <a:lvl1pPr>
              <a:defRPr/>
            </a:lvl1pPr>
          </a:lstStyle>
          <a:p>
            <a:pPr>
              <a:defRPr/>
            </a:pPr>
            <a:endParaRPr lang="en-US"/>
          </a:p>
        </p:txBody>
      </p:sp>
      <p:sp>
        <p:nvSpPr>
          <p:cNvPr id="9" name="Espace réservé du numéro de diapositive 17"/>
          <p:cNvSpPr>
            <a:spLocks noGrp="1"/>
          </p:cNvSpPr>
          <p:nvPr>
            <p:ph type="sldNum" sz="quarter" idx="12"/>
          </p:nvPr>
        </p:nvSpPr>
        <p:spPr/>
        <p:txBody>
          <a:bodyPr/>
          <a:lstStyle>
            <a:lvl1pPr>
              <a:defRPr/>
            </a:lvl1pPr>
          </a:lstStyle>
          <a:p>
            <a:pPr>
              <a:defRPr/>
            </a:pPr>
            <a:fld id="{C9E3A562-786D-404D-BCCE-4115BBFF5FDF}" type="slidenum">
              <a:rPr lang="en-US"/>
              <a:pPr>
                <a:defRPr/>
              </a:pPr>
              <a:t>‹N°›</a:t>
            </a:fld>
            <a:endParaRPr lang="en-US"/>
          </a:p>
        </p:txBody>
      </p:sp>
    </p:spTree>
    <p:extLst>
      <p:ext uri="{BB962C8B-B14F-4D97-AF65-F5344CB8AC3E}">
        <p14:creationId xmlns="" xmlns:p14="http://schemas.microsoft.com/office/powerpoint/2010/main" val="1303381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endParaRPr lang="en-US"/>
          </a:p>
        </p:txBody>
      </p:sp>
      <p:sp>
        <p:nvSpPr>
          <p:cNvPr id="4" name="Espace réservé du pied de page 21"/>
          <p:cNvSpPr>
            <a:spLocks noGrp="1"/>
          </p:cNvSpPr>
          <p:nvPr>
            <p:ph type="ftr" sz="quarter" idx="11"/>
          </p:nvPr>
        </p:nvSpPr>
        <p:spPr/>
        <p:txBody>
          <a:bodyPr/>
          <a:lstStyle>
            <a:lvl1pPr>
              <a:defRPr/>
            </a:lvl1pPr>
          </a:lstStyle>
          <a:p>
            <a:pPr>
              <a:defRPr/>
            </a:pPr>
            <a:endParaRPr lang="en-US"/>
          </a:p>
        </p:txBody>
      </p:sp>
      <p:sp>
        <p:nvSpPr>
          <p:cNvPr id="5" name="Espace réservé du numéro de diapositive 17"/>
          <p:cNvSpPr>
            <a:spLocks noGrp="1"/>
          </p:cNvSpPr>
          <p:nvPr>
            <p:ph type="sldNum" sz="quarter" idx="12"/>
          </p:nvPr>
        </p:nvSpPr>
        <p:spPr/>
        <p:txBody>
          <a:bodyPr/>
          <a:lstStyle>
            <a:lvl1pPr>
              <a:defRPr/>
            </a:lvl1pPr>
          </a:lstStyle>
          <a:p>
            <a:pPr>
              <a:defRPr/>
            </a:pPr>
            <a:fld id="{8BFDA2E8-394F-4C04-8989-32F43E98BB75}" type="slidenum">
              <a:rPr lang="en-US"/>
              <a:pPr>
                <a:defRPr/>
              </a:pPr>
              <a:t>‹N°›</a:t>
            </a:fld>
            <a:endParaRPr lang="en-US"/>
          </a:p>
        </p:txBody>
      </p:sp>
    </p:spTree>
    <p:extLst>
      <p:ext uri="{BB962C8B-B14F-4D97-AF65-F5344CB8AC3E}">
        <p14:creationId xmlns="" xmlns:p14="http://schemas.microsoft.com/office/powerpoint/2010/main" val="3120077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endParaRPr lang="en-US"/>
          </a:p>
        </p:txBody>
      </p:sp>
      <p:sp>
        <p:nvSpPr>
          <p:cNvPr id="3" name="Espace réservé du pied de page 21"/>
          <p:cNvSpPr>
            <a:spLocks noGrp="1"/>
          </p:cNvSpPr>
          <p:nvPr>
            <p:ph type="ftr" sz="quarter" idx="11"/>
          </p:nvPr>
        </p:nvSpPr>
        <p:spPr/>
        <p:txBody>
          <a:bodyPr/>
          <a:lstStyle>
            <a:lvl1pPr>
              <a:defRPr/>
            </a:lvl1pPr>
          </a:lstStyle>
          <a:p>
            <a:pPr>
              <a:defRPr/>
            </a:pPr>
            <a:endParaRPr lang="en-US"/>
          </a:p>
        </p:txBody>
      </p:sp>
      <p:sp>
        <p:nvSpPr>
          <p:cNvPr id="4" name="Espace réservé du numéro de diapositive 17"/>
          <p:cNvSpPr>
            <a:spLocks noGrp="1"/>
          </p:cNvSpPr>
          <p:nvPr>
            <p:ph type="sldNum" sz="quarter" idx="12"/>
          </p:nvPr>
        </p:nvSpPr>
        <p:spPr/>
        <p:txBody>
          <a:bodyPr/>
          <a:lstStyle>
            <a:lvl1pPr>
              <a:defRPr/>
            </a:lvl1pPr>
          </a:lstStyle>
          <a:p>
            <a:pPr>
              <a:defRPr/>
            </a:pPr>
            <a:fld id="{8EBFAE8B-6B89-4A13-B3A8-8EC3C86B5C89}" type="slidenum">
              <a:rPr lang="en-US"/>
              <a:pPr>
                <a:defRPr/>
              </a:pPr>
              <a:t>‹N°›</a:t>
            </a:fld>
            <a:endParaRPr lang="en-US"/>
          </a:p>
        </p:txBody>
      </p:sp>
    </p:spTree>
    <p:extLst>
      <p:ext uri="{BB962C8B-B14F-4D97-AF65-F5344CB8AC3E}">
        <p14:creationId xmlns="" xmlns:p14="http://schemas.microsoft.com/office/powerpoint/2010/main" val="1235955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endParaRPr lang="en-US"/>
          </a:p>
        </p:txBody>
      </p:sp>
      <p:sp>
        <p:nvSpPr>
          <p:cNvPr id="6" name="Espace réservé du pied de page 21"/>
          <p:cNvSpPr>
            <a:spLocks noGrp="1"/>
          </p:cNvSpPr>
          <p:nvPr>
            <p:ph type="ftr" sz="quarter" idx="11"/>
          </p:nvPr>
        </p:nvSpPr>
        <p:spPr/>
        <p:txBody>
          <a:bodyPr/>
          <a:lstStyle>
            <a:lvl1pPr>
              <a:defRPr/>
            </a:lvl1pPr>
          </a:lstStyle>
          <a:p>
            <a:pPr>
              <a:defRPr/>
            </a:pPr>
            <a:endParaRPr lang="en-US"/>
          </a:p>
        </p:txBody>
      </p:sp>
      <p:sp>
        <p:nvSpPr>
          <p:cNvPr id="7" name="Espace réservé du numéro de diapositive 17"/>
          <p:cNvSpPr>
            <a:spLocks noGrp="1"/>
          </p:cNvSpPr>
          <p:nvPr>
            <p:ph type="sldNum" sz="quarter" idx="12"/>
          </p:nvPr>
        </p:nvSpPr>
        <p:spPr/>
        <p:txBody>
          <a:bodyPr/>
          <a:lstStyle>
            <a:lvl1pPr>
              <a:defRPr/>
            </a:lvl1pPr>
          </a:lstStyle>
          <a:p>
            <a:pPr>
              <a:defRPr/>
            </a:pPr>
            <a:fld id="{1F8C2089-B56B-4FCE-8AC9-6A9531FE90C2}" type="slidenum">
              <a:rPr lang="en-US"/>
              <a:pPr>
                <a:defRPr/>
              </a:pPr>
              <a:t>‹N°›</a:t>
            </a:fld>
            <a:endParaRPr lang="en-US"/>
          </a:p>
        </p:txBody>
      </p:sp>
    </p:spTree>
    <p:extLst>
      <p:ext uri="{BB962C8B-B14F-4D97-AF65-F5344CB8AC3E}">
        <p14:creationId xmlns="" xmlns:p14="http://schemas.microsoft.com/office/powerpoint/2010/main" val="4113339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Triangle rect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orme libre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eaLnBrk="1" hangingPunct="1">
              <a:defRPr/>
            </a:pPr>
            <a:endParaRPr lang="en-US">
              <a:latin typeface="+mn-lt"/>
            </a:endParaRPr>
          </a:p>
        </p:txBody>
      </p:sp>
      <p:sp>
        <p:nvSpPr>
          <p:cNvPr id="8" name="Forme libre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eaLnBrk="1" hangingPunct="1">
              <a:defRPr/>
            </a:pPr>
            <a:endParaRPr lang="en-US">
              <a:latin typeface="+mn-lt"/>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pPr>
              <a:defRPr/>
            </a:pPr>
            <a:endParaRPr lang="en-US"/>
          </a:p>
        </p:txBody>
      </p:sp>
      <p:sp>
        <p:nvSpPr>
          <p:cNvPr id="10" name="Espace réservé du pied de page 5"/>
          <p:cNvSpPr>
            <a:spLocks noGrp="1"/>
          </p:cNvSpPr>
          <p:nvPr>
            <p:ph type="ftr" sz="quarter" idx="11"/>
          </p:nvPr>
        </p:nvSpPr>
        <p:spPr/>
        <p:txBody>
          <a:bodyPr/>
          <a:lstStyle>
            <a:lvl1pPr>
              <a:defRPr/>
            </a:lvl1pPr>
          </a:lstStyle>
          <a:p>
            <a:pPr>
              <a:defRPr/>
            </a:pPr>
            <a:endParaRPr lang="en-US"/>
          </a:p>
        </p:txBody>
      </p:sp>
      <p:sp>
        <p:nvSpPr>
          <p:cNvPr id="11" name="Espace réservé du numéro de diapositive 6"/>
          <p:cNvSpPr>
            <a:spLocks noGrp="1"/>
          </p:cNvSpPr>
          <p:nvPr>
            <p:ph type="sldNum" sz="quarter" idx="12"/>
          </p:nvPr>
        </p:nvSpPr>
        <p:spPr>
          <a:xfrm>
            <a:off x="8077200" y="6356350"/>
            <a:ext cx="609600" cy="365125"/>
          </a:xfrm>
        </p:spPr>
        <p:txBody>
          <a:bodyPr/>
          <a:lstStyle>
            <a:lvl1pPr>
              <a:defRPr/>
            </a:lvl1pPr>
          </a:lstStyle>
          <a:p>
            <a:pPr>
              <a:defRPr/>
            </a:pPr>
            <a:fld id="{4616A274-96D2-4BD6-9E99-32525AF80845}" type="slidenum">
              <a:rPr lang="en-US"/>
              <a:pPr>
                <a:defRPr/>
              </a:pPr>
              <a:t>‹N°›</a:t>
            </a:fld>
            <a:endParaRPr lang="en-US"/>
          </a:p>
        </p:txBody>
      </p:sp>
    </p:spTree>
    <p:extLst>
      <p:ext uri="{BB962C8B-B14F-4D97-AF65-F5344CB8AC3E}">
        <p14:creationId xmlns="" xmlns:p14="http://schemas.microsoft.com/office/powerpoint/2010/main" val="812750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eaLnBrk="1" hangingPunct="1">
              <a:defRPr/>
            </a:pPr>
            <a:endParaRPr lang="en-US">
              <a:latin typeface="+mn-lt"/>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eaLnBrk="1" hangingPunct="1">
              <a:defRPr/>
            </a:pPr>
            <a:endParaRPr lang="en-US">
              <a:latin typeface="+mn-lt"/>
            </a:endParaRPr>
          </a:p>
        </p:txBody>
      </p:sp>
      <p:sp>
        <p:nvSpPr>
          <p:cNvPr id="1028" name="Espace réservé du titre 8"/>
          <p:cNvSpPr>
            <a:spLocks noGrp="1"/>
          </p:cNvSpPr>
          <p:nvPr>
            <p:ph type="title"/>
          </p:nvPr>
        </p:nvSpPr>
        <p:spPr bwMode="auto">
          <a:xfrm>
            <a:off x="457200" y="704850"/>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fr-FR"/>
              <a:t>Cliquez pour modifier le style du titre</a:t>
            </a:r>
            <a:endParaRPr lang="en-US"/>
          </a:p>
        </p:txBody>
      </p:sp>
      <p:sp>
        <p:nvSpPr>
          <p:cNvPr id="1029" name="Espace réservé du texte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82039E42-EB9E-4A8B-B5DE-06FBA8C92056}" type="slidenum">
              <a:rPr lang="en-US"/>
              <a:pPr>
                <a:defRPr/>
              </a:pPr>
              <a:t>‹N°›</a:t>
            </a:fld>
            <a:endParaRPr lang="en-US"/>
          </a:p>
        </p:txBody>
      </p:sp>
      <p:grpSp>
        <p:nvGrpSpPr>
          <p:cNvPr id="1033"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03" r:id="rId1"/>
    <p:sldLayoutId id="2147483695" r:id="rId2"/>
    <p:sldLayoutId id="2147483704" r:id="rId3"/>
    <p:sldLayoutId id="2147483696" r:id="rId4"/>
    <p:sldLayoutId id="2147483697" r:id="rId5"/>
    <p:sldLayoutId id="2147483698" r:id="rId6"/>
    <p:sldLayoutId id="2147483699" r:id="rId7"/>
    <p:sldLayoutId id="2147483700" r:id="rId8"/>
    <p:sldLayoutId id="2147483705" r:id="rId9"/>
    <p:sldLayoutId id="2147483701" r:id="rId10"/>
    <p:sldLayoutId id="2147483702" r:id="rId11"/>
    <p:sldLayoutId id="2147483706" r:id="rId12"/>
    <p:sldLayoutId id="2147483707" r:id="rId13"/>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Grp="1" noChangeArrowheads="1"/>
          </p:cNvSpPr>
          <p:nvPr>
            <p:ph type="ctrTitle"/>
          </p:nvPr>
        </p:nvSpPr>
        <p:spPr>
          <a:xfrm>
            <a:off x="0" y="2852936"/>
            <a:ext cx="9139932" cy="1428760"/>
          </a:xfrm>
        </p:spPr>
        <p:txBody>
          <a:bodyPr>
            <a:noAutofit/>
          </a:bodyPr>
          <a:lstStyle/>
          <a:p>
            <a:pPr algn="ctr"/>
            <a:r>
              <a:rPr lang="fr-FR" sz="5000" i="1" dirty="0">
                <a:solidFill>
                  <a:srgbClr val="FFC000"/>
                </a:solidFill>
              </a:rPr>
              <a:t>LA RESPONSABILITÉ PÉNALE DU </a:t>
            </a:r>
            <a:r>
              <a:rPr lang="fr-FR" sz="5000" i="1" dirty="0" smtClean="0">
                <a:solidFill>
                  <a:srgbClr val="FFC000"/>
                </a:solidFill>
              </a:rPr>
              <a:t>MÉDECIN</a:t>
            </a:r>
            <a:endParaRPr lang="fr-FR" sz="5000" i="1" dirty="0">
              <a:solidFill>
                <a:srgbClr val="FFC000"/>
              </a:solidFill>
            </a:endParaRPr>
          </a:p>
        </p:txBody>
      </p:sp>
      <p:sp>
        <p:nvSpPr>
          <p:cNvPr id="9" name="Rectangle 2"/>
          <p:cNvSpPr txBox="1">
            <a:spLocks noChangeArrowheads="1"/>
          </p:cNvSpPr>
          <p:nvPr/>
        </p:nvSpPr>
        <p:spPr bwMode="auto">
          <a:xfrm>
            <a:off x="-5804" y="0"/>
            <a:ext cx="9144000" cy="1934072"/>
          </a:xfrm>
          <a:prstGeom prst="rect">
            <a:avLst/>
          </a:prstGeom>
          <a:noFill/>
          <a:ln w="9525">
            <a:noFill/>
            <a:miter lim="800000"/>
            <a:headEnd/>
            <a:tailEnd/>
          </a:ln>
        </p:spPr>
        <p:txBody>
          <a:bodyPr lIns="0" tIns="0" rIns="18288" bIns="0" anchor="b">
            <a:scene3d>
              <a:camera prst="orthographicFront"/>
              <a:lightRig rig="freezing" dir="t">
                <a:rot lat="0" lon="0" rev="5640000"/>
              </a:lightRig>
            </a:scene3d>
            <a:sp3d prstMaterial="flat">
              <a:bevelT w="38100" h="38100"/>
              <a:contourClr>
                <a:schemeClr val="tx2"/>
              </a:contourClr>
            </a:sp3d>
          </a:bodyPr>
          <a:lstStyle/>
          <a:p>
            <a:pPr algn="ctr"/>
            <a:endParaRPr lang="fr-FR" sz="2400" b="1" dirty="0">
              <a:effectLst>
                <a:outerShdw blurRad="38100" dist="25400" dir="5400000" algn="tl" rotWithShape="0">
                  <a:srgbClr val="000000">
                    <a:alpha val="43000"/>
                  </a:srgbClr>
                </a:outerShdw>
              </a:effectLst>
              <a:latin typeface="+mj-lt"/>
              <a:ea typeface="+mj-ea"/>
              <a:cs typeface="+mj-cs"/>
            </a:endParaRPr>
          </a:p>
        </p:txBody>
      </p:sp>
      <p:sp>
        <p:nvSpPr>
          <p:cNvPr id="5" name="Rectangle 4"/>
          <p:cNvSpPr/>
          <p:nvPr/>
        </p:nvSpPr>
        <p:spPr>
          <a:xfrm>
            <a:off x="1" y="5315724"/>
            <a:ext cx="9144000" cy="1569660"/>
          </a:xfrm>
          <a:prstGeom prst="rect">
            <a:avLst/>
          </a:prstGeom>
        </p:spPr>
        <p:txBody>
          <a:bodyPr wrap="square">
            <a:spAutoFit/>
          </a:bodyPr>
          <a:lstStyle/>
          <a:p>
            <a:pPr algn="ctr">
              <a:defRPr/>
            </a:pPr>
            <a:r>
              <a:rPr lang="fr-FR" sz="3600" dirty="0">
                <a:solidFill>
                  <a:srgbClr val="FFC000"/>
                </a:solidFill>
                <a:latin typeface="+mj-lt"/>
              </a:rPr>
              <a:t>Pr. R. BELHADJ </a:t>
            </a:r>
            <a:r>
              <a:rPr lang="fr-FR" sz="3000" dirty="0">
                <a:latin typeface="+mj-lt"/>
              </a:rPr>
              <a:t/>
            </a:r>
            <a:br>
              <a:rPr lang="fr-FR" sz="3000" dirty="0">
                <a:latin typeface="+mj-lt"/>
              </a:rPr>
            </a:br>
            <a:r>
              <a:rPr lang="fr-FR" sz="3000" dirty="0">
                <a:latin typeface="+mj-lt"/>
              </a:rPr>
              <a:t>Faculté de Médecine d’Alger</a:t>
            </a:r>
            <a:br>
              <a:rPr lang="fr-FR" sz="3000" dirty="0">
                <a:latin typeface="+mj-lt"/>
              </a:rPr>
            </a:br>
            <a:r>
              <a:rPr lang="fr-FR" sz="3000" dirty="0">
                <a:latin typeface="+mj-lt"/>
              </a:rPr>
              <a:t>Service de Médecine Légale - C.H.U. MUSTAPHA</a:t>
            </a:r>
          </a:p>
        </p:txBody>
      </p:sp>
      <p:sp>
        <p:nvSpPr>
          <p:cNvPr id="7" name="ZoneTexte 6"/>
          <p:cNvSpPr txBox="1"/>
          <p:nvPr/>
        </p:nvSpPr>
        <p:spPr>
          <a:xfrm>
            <a:off x="714348" y="285728"/>
            <a:ext cx="6929486" cy="954107"/>
          </a:xfrm>
          <a:prstGeom prst="rect">
            <a:avLst/>
          </a:prstGeom>
          <a:noFill/>
        </p:spPr>
        <p:txBody>
          <a:bodyPr wrap="square" rtlCol="0">
            <a:spAutoFit/>
          </a:bodyPr>
          <a:lstStyle/>
          <a:p>
            <a:r>
              <a:rPr lang="fr-FR" sz="2800" b="1" i="1" dirty="0" smtClean="0">
                <a:solidFill>
                  <a:srgbClr val="FFC000"/>
                </a:solidFill>
              </a:rPr>
              <a:t>FACU</a:t>
            </a:r>
            <a:r>
              <a:rPr lang="fr-FR" sz="2800" i="1" dirty="0" smtClean="0">
                <a:solidFill>
                  <a:srgbClr val="FFC000"/>
                </a:solidFill>
              </a:rPr>
              <a:t>L</a:t>
            </a:r>
            <a:r>
              <a:rPr lang="fr-FR" sz="2800" b="1" i="1" dirty="0" smtClean="0">
                <a:solidFill>
                  <a:srgbClr val="FFC000"/>
                </a:solidFill>
              </a:rPr>
              <a:t>TE DE MEDECIE DE BEJAIA</a:t>
            </a:r>
          </a:p>
          <a:p>
            <a:r>
              <a:rPr lang="fr-FR" sz="2800" i="1" dirty="0" smtClean="0">
                <a:solidFill>
                  <a:srgbClr val="FFC000"/>
                </a:solidFill>
              </a:rPr>
              <a:t>L</a:t>
            </a:r>
            <a:r>
              <a:rPr lang="fr-FR" sz="2800" b="1" i="1" dirty="0" smtClean="0">
                <a:solidFill>
                  <a:srgbClr val="FFC000"/>
                </a:solidFill>
              </a:rPr>
              <a:t>e  23 Septembre 2018</a:t>
            </a:r>
            <a:endParaRPr lang="fr-FR" sz="2800" b="1" i="1" dirty="0">
              <a:solidFill>
                <a:srgbClr val="FFC000"/>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0" y="0"/>
            <a:ext cx="9144000" cy="593304"/>
          </a:xfrm>
        </p:spPr>
        <p:txBody>
          <a:bodyPr>
            <a:noAutofit/>
          </a:bodyPr>
          <a:lstStyle/>
          <a:p>
            <a:pPr algn="ctr"/>
            <a:r>
              <a:rPr lang="fr-FR" sz="3200" dirty="0">
                <a:solidFill>
                  <a:srgbClr val="FFC000"/>
                </a:solidFill>
              </a:rPr>
              <a:t>IV. La responsabilité pénale du médecin réanimateur</a:t>
            </a:r>
          </a:p>
        </p:txBody>
      </p:sp>
      <p:sp>
        <p:nvSpPr>
          <p:cNvPr id="5" name="Sous-titre 4"/>
          <p:cNvSpPr>
            <a:spLocks noGrp="1"/>
          </p:cNvSpPr>
          <p:nvPr>
            <p:ph type="subTitle" idx="1"/>
          </p:nvPr>
        </p:nvSpPr>
        <p:spPr>
          <a:xfrm>
            <a:off x="209992" y="692696"/>
            <a:ext cx="8712968" cy="6165304"/>
          </a:xfrm>
        </p:spPr>
        <p:txBody>
          <a:bodyPr/>
          <a:lstStyle/>
          <a:p>
            <a:pPr marL="165100" algn="just">
              <a:spcBef>
                <a:spcPts val="0"/>
              </a:spcBef>
              <a:buClr>
                <a:srgbClr val="FFC000"/>
              </a:buClr>
            </a:pPr>
            <a:r>
              <a:rPr lang="fr-FR" dirty="0">
                <a:latin typeface="+mj-lt"/>
              </a:rPr>
              <a:t>La responsabilité pénale du médecin </a:t>
            </a:r>
            <a:r>
              <a:rPr lang="fr-FR" dirty="0" smtClean="0">
                <a:latin typeface="+mj-lt"/>
              </a:rPr>
              <a:t> </a:t>
            </a:r>
            <a:r>
              <a:rPr lang="fr-FR" dirty="0">
                <a:latin typeface="+mj-lt"/>
              </a:rPr>
              <a:t>a été engagée: </a:t>
            </a:r>
          </a:p>
          <a:p>
            <a:pPr marL="622300" lvl="0" indent="-457200" algn="just">
              <a:spcBef>
                <a:spcPts val="0"/>
              </a:spcBef>
              <a:buClr>
                <a:srgbClr val="FFC000"/>
              </a:buClr>
              <a:buFont typeface="Wingdings" panose="05000000000000000000" pitchFamily="2" charset="2"/>
              <a:buChar char="Ø"/>
            </a:pPr>
            <a:r>
              <a:rPr lang="fr-FR" dirty="0">
                <a:latin typeface="+mj-lt"/>
              </a:rPr>
              <a:t>Accident transfusionnel ;</a:t>
            </a:r>
          </a:p>
          <a:p>
            <a:pPr marL="622300" lvl="0" indent="-457200" algn="just">
              <a:spcBef>
                <a:spcPts val="0"/>
              </a:spcBef>
              <a:buClr>
                <a:srgbClr val="FFC000"/>
              </a:buClr>
              <a:buFont typeface="Wingdings" panose="05000000000000000000" pitchFamily="2" charset="2"/>
              <a:buChar char="Ø"/>
            </a:pPr>
            <a:r>
              <a:rPr lang="fr-FR" dirty="0">
                <a:latin typeface="+mj-lt"/>
              </a:rPr>
              <a:t>Défaut de surveillance en per ou en post opératoire ; </a:t>
            </a:r>
          </a:p>
          <a:p>
            <a:pPr marL="622300" indent="-457200" algn="just">
              <a:spcBef>
                <a:spcPts val="0"/>
              </a:spcBef>
              <a:buClr>
                <a:srgbClr val="FFC000"/>
              </a:buClr>
              <a:buFont typeface="Wingdings" pitchFamily="2" charset="2"/>
              <a:buChar char="Ø"/>
            </a:pPr>
            <a:r>
              <a:rPr lang="fr-FR" dirty="0">
                <a:latin typeface="+mj-lt"/>
              </a:rPr>
              <a:t>Les fautes techniques graves;</a:t>
            </a:r>
          </a:p>
          <a:p>
            <a:pPr marL="622300" indent="-457200" algn="just">
              <a:spcBef>
                <a:spcPts val="0"/>
              </a:spcBef>
              <a:buClr>
                <a:srgbClr val="FFC000"/>
              </a:buClr>
              <a:buFont typeface="Wingdings" pitchFamily="2" charset="2"/>
              <a:buChar char="Ø"/>
            </a:pPr>
            <a:r>
              <a:rPr lang="fr-FR" dirty="0">
                <a:latin typeface="+mj-lt"/>
              </a:rPr>
              <a:t>L’omission de porter secours;</a:t>
            </a:r>
          </a:p>
          <a:p>
            <a:pPr marL="622300" indent="-457200" algn="just">
              <a:spcBef>
                <a:spcPts val="0"/>
              </a:spcBef>
              <a:buClr>
                <a:srgbClr val="FFC000"/>
              </a:buClr>
              <a:buFont typeface="Wingdings" pitchFamily="2" charset="2"/>
              <a:buChar char="Ø"/>
            </a:pPr>
            <a:r>
              <a:rPr lang="fr-FR" dirty="0">
                <a:latin typeface="+mj-lt"/>
              </a:rPr>
              <a:t>La violation du secret professionnel;</a:t>
            </a:r>
          </a:p>
          <a:p>
            <a:pPr marL="622300" indent="-457200" algn="just">
              <a:spcBef>
                <a:spcPts val="0"/>
              </a:spcBef>
              <a:buClr>
                <a:srgbClr val="FFC000"/>
              </a:buClr>
              <a:buFont typeface="Wingdings" pitchFamily="2" charset="2"/>
              <a:buChar char="Ø"/>
            </a:pPr>
            <a:r>
              <a:rPr lang="fr-FR" dirty="0">
                <a:latin typeface="+mj-lt"/>
              </a:rPr>
              <a:t>Injection de produits anesthésiants, après constatation de phénomènes allergiques ;</a:t>
            </a:r>
          </a:p>
          <a:p>
            <a:pPr marL="622300" indent="-457200" algn="just">
              <a:spcBef>
                <a:spcPts val="0"/>
              </a:spcBef>
              <a:buClr>
                <a:srgbClr val="FFC000"/>
              </a:buClr>
              <a:buFont typeface="Wingdings" pitchFamily="2" charset="2"/>
              <a:buChar char="Ø"/>
            </a:pPr>
            <a:r>
              <a:rPr lang="fr-FR" dirty="0">
                <a:latin typeface="+mj-lt"/>
              </a:rPr>
              <a:t>Falsification des documents médicaux;</a:t>
            </a:r>
          </a:p>
          <a:p>
            <a:pPr marL="622300" indent="-457200" algn="just">
              <a:spcBef>
                <a:spcPts val="0"/>
              </a:spcBef>
              <a:buClr>
                <a:srgbClr val="FFC000"/>
              </a:buClr>
              <a:buFont typeface="Wingdings" pitchFamily="2" charset="2"/>
              <a:buChar char="Ø"/>
            </a:pPr>
            <a:r>
              <a:rPr lang="fr-FR" dirty="0">
                <a:latin typeface="+mj-lt"/>
              </a:rPr>
              <a:t>L’euthanasie;</a:t>
            </a:r>
          </a:p>
          <a:p>
            <a:pPr marL="622300" indent="-457200" algn="just">
              <a:spcBef>
                <a:spcPts val="0"/>
              </a:spcBef>
              <a:buClr>
                <a:srgbClr val="FFC000"/>
              </a:buClr>
              <a:buFont typeface="Wingdings" pitchFamily="2" charset="2"/>
              <a:buChar char="Ø"/>
            </a:pPr>
            <a:r>
              <a:rPr lang="fr-FR" dirty="0">
                <a:latin typeface="+mj-lt"/>
              </a:rPr>
              <a:t>L’expérimentation sur l’homme;</a:t>
            </a:r>
          </a:p>
          <a:p>
            <a:pPr marL="622300" indent="-457200" algn="just">
              <a:spcBef>
                <a:spcPts val="0"/>
              </a:spcBef>
              <a:buClr>
                <a:srgbClr val="FFC000"/>
              </a:buClr>
              <a:buFont typeface="Wingdings" pitchFamily="2" charset="2"/>
              <a:buChar char="Ø"/>
            </a:pPr>
            <a:r>
              <a:rPr lang="fr-FR" dirty="0">
                <a:latin typeface="+mj-lt"/>
              </a:rPr>
              <a:t>L’escroquerie et la tromperie;</a:t>
            </a:r>
          </a:p>
          <a:p>
            <a:pPr marL="622300" indent="-457200" algn="just">
              <a:spcBef>
                <a:spcPts val="0"/>
              </a:spcBef>
              <a:buClr>
                <a:srgbClr val="FFC000"/>
              </a:buClr>
              <a:buFont typeface="Wingdings" pitchFamily="2" charset="2"/>
              <a:buChar char="Ø"/>
            </a:pPr>
            <a:r>
              <a:rPr lang="fr-FR" dirty="0">
                <a:latin typeface="+mj-lt"/>
              </a:rPr>
              <a:t>Les attouchement sexuels et tentative d’attentat à la pudeur.</a:t>
            </a:r>
          </a:p>
          <a:p>
            <a:pPr marL="622300" indent="-457200" algn="just">
              <a:spcBef>
                <a:spcPts val="0"/>
              </a:spcBef>
              <a:buClr>
                <a:srgbClr val="FFC000"/>
              </a:buClr>
              <a:buFont typeface="Wingdings" pitchFamily="2" charset="2"/>
              <a:buChar char="Ø"/>
            </a:pPr>
            <a:endParaRPr lang="fr-FR" dirty="0">
              <a:latin typeface="+mj-lt"/>
            </a:endParaRPr>
          </a:p>
        </p:txBody>
      </p:sp>
    </p:spTree>
    <p:extLst>
      <p:ext uri="{BB962C8B-B14F-4D97-AF65-F5344CB8AC3E}">
        <p14:creationId xmlns="" xmlns:p14="http://schemas.microsoft.com/office/powerpoint/2010/main" val="4229576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0" y="-27384"/>
            <a:ext cx="9144000" cy="648072"/>
          </a:xfrm>
        </p:spPr>
        <p:txBody>
          <a:bodyPr>
            <a:noAutofit/>
          </a:bodyPr>
          <a:lstStyle/>
          <a:p>
            <a:pPr algn="ctr"/>
            <a:r>
              <a:rPr lang="fr-FR" sz="3600" dirty="0">
                <a:solidFill>
                  <a:srgbClr val="FFC000"/>
                </a:solidFill>
              </a:rPr>
              <a:t>V. Responsabilité au sein de l’équipe médicale</a:t>
            </a:r>
          </a:p>
        </p:txBody>
      </p:sp>
      <p:sp>
        <p:nvSpPr>
          <p:cNvPr id="5" name="Sous-titre 4"/>
          <p:cNvSpPr>
            <a:spLocks noGrp="1"/>
          </p:cNvSpPr>
          <p:nvPr>
            <p:ph type="subTitle" idx="1"/>
          </p:nvPr>
        </p:nvSpPr>
        <p:spPr>
          <a:xfrm>
            <a:off x="209992" y="1296144"/>
            <a:ext cx="8712968" cy="5013176"/>
          </a:xfrm>
        </p:spPr>
        <p:txBody>
          <a:bodyPr/>
          <a:lstStyle/>
          <a:p>
            <a:pPr algn="just"/>
            <a:r>
              <a:rPr lang="fr-FR" sz="2800" b="1" dirty="0">
                <a:solidFill>
                  <a:srgbClr val="FFC000"/>
                </a:solidFill>
                <a:latin typeface="+mj-lt"/>
              </a:rPr>
              <a:t>la responsabilité conjointe du médecin réanimateur anesthésiste et du chirurgien :</a:t>
            </a:r>
          </a:p>
          <a:p>
            <a:pPr algn="just"/>
            <a:r>
              <a:rPr lang="fr-FR" sz="2800" dirty="0">
                <a:latin typeface="+mj-lt"/>
              </a:rPr>
              <a:t>La recherche du responsable d’un dommage lors d’une intervention chirurgicale ou d’un acte médical est très délicate pour le juge qui doit déterminer la responsabilité éventuelle de chaque praticien.</a:t>
            </a:r>
          </a:p>
          <a:p>
            <a:pPr algn="just"/>
            <a:endParaRPr lang="fr-FR" sz="2800" dirty="0">
              <a:latin typeface="+mj-lt"/>
            </a:endParaRPr>
          </a:p>
          <a:p>
            <a:pPr algn="just"/>
            <a:r>
              <a:rPr lang="fr-FR" sz="2800" b="1" dirty="0">
                <a:latin typeface="+mj-lt"/>
              </a:rPr>
              <a:t>C. </a:t>
            </a:r>
            <a:r>
              <a:rPr lang="fr-FR" sz="2800" b="1" dirty="0" err="1">
                <a:latin typeface="+mj-lt"/>
              </a:rPr>
              <a:t>Sicot</a:t>
            </a:r>
            <a:r>
              <a:rPr lang="fr-FR" sz="2800" dirty="0">
                <a:latin typeface="+mj-lt"/>
              </a:rPr>
              <a:t> (chirurgiens et anesthésistes forment une équipe, un couple obligé de s’entendre et de créer des relations mutuelles de bonne intelligence avec le souci permanent de coordonner leurs interventions dans l’intérêt du malade).</a:t>
            </a:r>
          </a:p>
          <a:p>
            <a:pPr algn="just"/>
            <a:endParaRPr lang="fr-FR" sz="2400" dirty="0">
              <a:latin typeface="+mj-lt"/>
            </a:endParaRPr>
          </a:p>
        </p:txBody>
      </p:sp>
    </p:spTree>
    <p:extLst>
      <p:ext uri="{BB962C8B-B14F-4D97-AF65-F5344CB8AC3E}">
        <p14:creationId xmlns="" xmlns:p14="http://schemas.microsoft.com/office/powerpoint/2010/main" val="734397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4"/>
          <p:cNvSpPr>
            <a:spLocks noGrp="1"/>
          </p:cNvSpPr>
          <p:nvPr>
            <p:ph type="subTitle" idx="1"/>
          </p:nvPr>
        </p:nvSpPr>
        <p:spPr>
          <a:xfrm>
            <a:off x="209992" y="1196752"/>
            <a:ext cx="8826504" cy="5112568"/>
          </a:xfrm>
        </p:spPr>
        <p:txBody>
          <a:bodyPr/>
          <a:lstStyle/>
          <a:p>
            <a:pPr marL="457200" indent="-457200" algn="just">
              <a:buClr>
                <a:srgbClr val="FFC000"/>
              </a:buClr>
              <a:buFont typeface="Wingdings" panose="05000000000000000000" pitchFamily="2" charset="2"/>
              <a:buChar char="Ø"/>
            </a:pPr>
            <a:endParaRPr lang="fr-FR" sz="2800" dirty="0">
              <a:latin typeface="+mj-lt"/>
            </a:endParaRPr>
          </a:p>
          <a:p>
            <a:pPr marL="457200" indent="-457200" algn="just">
              <a:buClr>
                <a:srgbClr val="FFC000"/>
              </a:buClr>
              <a:buFont typeface="Wingdings" panose="05000000000000000000" pitchFamily="2" charset="2"/>
              <a:buChar char="Ø"/>
            </a:pPr>
            <a:r>
              <a:rPr lang="fr-FR" sz="2800" b="1" dirty="0">
                <a:solidFill>
                  <a:srgbClr val="FFC000"/>
                </a:solidFill>
                <a:latin typeface="+mj-lt"/>
              </a:rPr>
              <a:t>La surveillance postopératoire: </a:t>
            </a:r>
            <a:r>
              <a:rPr lang="fr-FR" sz="2800" dirty="0">
                <a:latin typeface="+mj-lt"/>
              </a:rPr>
              <a:t>elle incombe au médecin anesthésiste, pour ce qui concerne sa spécialité, le chirurgien n’en demeure pas moins tenu à cet égard d’une obligation générale de prudence et de diligence et que (ni le chirurgien ni l’anesthésiste ne peuvent se désintéresser de la défaillance qu’ils sont à même de s’apercevoir de la part de l’autre).</a:t>
            </a:r>
          </a:p>
        </p:txBody>
      </p:sp>
      <p:sp>
        <p:nvSpPr>
          <p:cNvPr id="6" name="Titre 3"/>
          <p:cNvSpPr>
            <a:spLocks noGrp="1"/>
          </p:cNvSpPr>
          <p:nvPr>
            <p:ph type="ctrTitle"/>
          </p:nvPr>
        </p:nvSpPr>
        <p:spPr>
          <a:xfrm>
            <a:off x="0" y="-27384"/>
            <a:ext cx="9144000" cy="648072"/>
          </a:xfrm>
        </p:spPr>
        <p:txBody>
          <a:bodyPr>
            <a:noAutofit/>
          </a:bodyPr>
          <a:lstStyle/>
          <a:p>
            <a:pPr algn="ctr"/>
            <a:r>
              <a:rPr lang="fr-FR" sz="3600" dirty="0">
                <a:solidFill>
                  <a:srgbClr val="FFC000"/>
                </a:solidFill>
              </a:rPr>
              <a:t>VI. Responsabilité au sein de l’équipe médicale</a:t>
            </a:r>
          </a:p>
        </p:txBody>
      </p:sp>
    </p:spTree>
    <p:extLst>
      <p:ext uri="{BB962C8B-B14F-4D97-AF65-F5344CB8AC3E}">
        <p14:creationId xmlns="" xmlns:p14="http://schemas.microsoft.com/office/powerpoint/2010/main" val="2785424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4"/>
          <p:cNvSpPr>
            <a:spLocks noGrp="1"/>
          </p:cNvSpPr>
          <p:nvPr>
            <p:ph type="subTitle" idx="1"/>
          </p:nvPr>
        </p:nvSpPr>
        <p:spPr>
          <a:xfrm>
            <a:off x="209992" y="1196752"/>
            <a:ext cx="8826504" cy="5112568"/>
          </a:xfrm>
        </p:spPr>
        <p:txBody>
          <a:bodyPr/>
          <a:lstStyle/>
          <a:p>
            <a:pPr marL="457200" indent="-457200" algn="just">
              <a:buClr>
                <a:srgbClr val="FFC000"/>
              </a:buClr>
              <a:buFont typeface="Wingdings" panose="05000000000000000000" pitchFamily="2" charset="2"/>
              <a:buChar char="Ø"/>
            </a:pPr>
            <a:r>
              <a:rPr lang="fr-FR" sz="2800" dirty="0">
                <a:latin typeface="+mj-lt"/>
              </a:rPr>
              <a:t>Au sein d’une équipe et malgré la constitution de celle-ci chaque médecin reste responsable de la faute qu’il peut personnellement commettre ; le chef de l’équipe a un devoir général de surveillance.</a:t>
            </a:r>
          </a:p>
          <a:p>
            <a:pPr algn="just"/>
            <a:endParaRPr lang="fr-FR" sz="2800" dirty="0">
              <a:latin typeface="+mj-lt"/>
            </a:endParaRPr>
          </a:p>
          <a:p>
            <a:pPr marL="457200" indent="-457200" algn="just">
              <a:buClr>
                <a:srgbClr val="FFC000"/>
              </a:buClr>
              <a:buFont typeface="Wingdings" panose="05000000000000000000" pitchFamily="2" charset="2"/>
              <a:buChar char="Ø"/>
            </a:pPr>
            <a:r>
              <a:rPr lang="fr-FR" sz="2800" dirty="0">
                <a:latin typeface="+mj-lt"/>
              </a:rPr>
              <a:t>Le chef de l’équipe répond des fautes commises par un membre de l’équipe, considéré comme son aide ou son substitut.</a:t>
            </a:r>
          </a:p>
        </p:txBody>
      </p:sp>
      <p:sp>
        <p:nvSpPr>
          <p:cNvPr id="6" name="Titre 3"/>
          <p:cNvSpPr>
            <a:spLocks noGrp="1"/>
          </p:cNvSpPr>
          <p:nvPr>
            <p:ph type="ctrTitle"/>
          </p:nvPr>
        </p:nvSpPr>
        <p:spPr>
          <a:xfrm>
            <a:off x="0" y="-27384"/>
            <a:ext cx="9144000" cy="648072"/>
          </a:xfrm>
        </p:spPr>
        <p:txBody>
          <a:bodyPr>
            <a:noAutofit/>
          </a:bodyPr>
          <a:lstStyle/>
          <a:p>
            <a:pPr algn="ctr"/>
            <a:r>
              <a:rPr lang="fr-FR" sz="3600" dirty="0">
                <a:solidFill>
                  <a:srgbClr val="FFC000"/>
                </a:solidFill>
              </a:rPr>
              <a:t>VI. Responsabilité au sein de l’équipe médicale</a:t>
            </a:r>
          </a:p>
        </p:txBody>
      </p:sp>
    </p:spTree>
    <p:extLst>
      <p:ext uri="{BB962C8B-B14F-4D97-AF65-F5344CB8AC3E}">
        <p14:creationId xmlns="" xmlns:p14="http://schemas.microsoft.com/office/powerpoint/2010/main" val="2601111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4"/>
          <p:cNvSpPr>
            <a:spLocks noGrp="1"/>
          </p:cNvSpPr>
          <p:nvPr>
            <p:ph type="subTitle" idx="1"/>
          </p:nvPr>
        </p:nvSpPr>
        <p:spPr>
          <a:xfrm>
            <a:off x="209992" y="1196752"/>
            <a:ext cx="8826504" cy="5112568"/>
          </a:xfrm>
        </p:spPr>
        <p:txBody>
          <a:bodyPr/>
          <a:lstStyle/>
          <a:p>
            <a:pPr marL="457200" indent="-457200" algn="just">
              <a:buClr>
                <a:srgbClr val="FFC000"/>
              </a:buClr>
              <a:buFont typeface="Wingdings" panose="05000000000000000000" pitchFamily="2" charset="2"/>
              <a:buChar char="Ø"/>
            </a:pPr>
            <a:r>
              <a:rPr lang="fr-FR" sz="2800" dirty="0">
                <a:latin typeface="+mj-lt"/>
              </a:rPr>
              <a:t>Bien entendu, la responsabilité personnelle d’un membre de l’équipe qu’il soit médecin ou technicien de la santé, qui a commis la faute n’est pas pour autant dégagée, il reste responsable des conséquences de sa faute, mais sur le fondement délictuel ou quasi délictuel.</a:t>
            </a:r>
          </a:p>
          <a:p>
            <a:pPr marL="457200" indent="-457200" algn="just">
              <a:buClr>
                <a:srgbClr val="FFC000"/>
              </a:buClr>
              <a:buFont typeface="Wingdings" panose="05000000000000000000" pitchFamily="2" charset="2"/>
              <a:buChar char="Ø"/>
            </a:pPr>
            <a:r>
              <a:rPr lang="fr-FR" sz="2800" dirty="0">
                <a:solidFill>
                  <a:srgbClr val="FFC000"/>
                </a:solidFill>
                <a:latin typeface="+mj-lt"/>
              </a:rPr>
              <a:t>La divergence de diagnostic </a:t>
            </a:r>
            <a:r>
              <a:rPr lang="fr-FR" sz="2800" dirty="0">
                <a:latin typeface="+mj-lt"/>
              </a:rPr>
              <a:t>entre deux médecins nécessite l’avis d’un tiers.</a:t>
            </a:r>
          </a:p>
          <a:p>
            <a:pPr marL="457200" indent="-457200" algn="just">
              <a:buClr>
                <a:srgbClr val="FFC000"/>
              </a:buClr>
              <a:buFont typeface="Wingdings" panose="05000000000000000000" pitchFamily="2" charset="2"/>
              <a:buChar char="Ø"/>
            </a:pPr>
            <a:r>
              <a:rPr lang="fr-FR" sz="2800" dirty="0">
                <a:solidFill>
                  <a:srgbClr val="FFC000"/>
                </a:solidFill>
                <a:latin typeface="+mj-lt"/>
              </a:rPr>
              <a:t>La complexité croissante de l’acte médical </a:t>
            </a:r>
            <a:r>
              <a:rPr lang="fr-FR" sz="2800" dirty="0">
                <a:latin typeface="+mj-lt"/>
              </a:rPr>
              <a:t>exige en effet une médecine d’équipe réunissant des praticiens de diverses spécialités (chirurgiens, oncologues, radiologues, anatomopathologistes…).</a:t>
            </a:r>
          </a:p>
          <a:p>
            <a:pPr algn="just"/>
            <a:endParaRPr lang="fr-FR" sz="2400" dirty="0">
              <a:latin typeface="+mj-lt"/>
            </a:endParaRPr>
          </a:p>
        </p:txBody>
      </p:sp>
      <p:sp>
        <p:nvSpPr>
          <p:cNvPr id="7" name="Titre 3"/>
          <p:cNvSpPr>
            <a:spLocks noGrp="1"/>
          </p:cNvSpPr>
          <p:nvPr>
            <p:ph type="ctrTitle"/>
          </p:nvPr>
        </p:nvSpPr>
        <p:spPr>
          <a:xfrm>
            <a:off x="0" y="-27384"/>
            <a:ext cx="9144000" cy="648072"/>
          </a:xfrm>
        </p:spPr>
        <p:txBody>
          <a:bodyPr>
            <a:noAutofit/>
          </a:bodyPr>
          <a:lstStyle/>
          <a:p>
            <a:pPr algn="ctr"/>
            <a:r>
              <a:rPr lang="fr-FR" sz="3600" dirty="0">
                <a:solidFill>
                  <a:srgbClr val="FFC000"/>
                </a:solidFill>
              </a:rPr>
              <a:t>VI. Responsabilité au sein de l’équipe médicale</a:t>
            </a:r>
          </a:p>
        </p:txBody>
      </p:sp>
    </p:spTree>
    <p:extLst>
      <p:ext uri="{BB962C8B-B14F-4D97-AF65-F5344CB8AC3E}">
        <p14:creationId xmlns="" xmlns:p14="http://schemas.microsoft.com/office/powerpoint/2010/main" val="1616186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4"/>
          <p:cNvSpPr>
            <a:spLocks noGrp="1"/>
          </p:cNvSpPr>
          <p:nvPr>
            <p:ph type="subTitle" idx="1"/>
          </p:nvPr>
        </p:nvSpPr>
        <p:spPr>
          <a:xfrm>
            <a:off x="107504" y="764704"/>
            <a:ext cx="8826504" cy="5661248"/>
          </a:xfrm>
        </p:spPr>
        <p:txBody>
          <a:bodyPr/>
          <a:lstStyle/>
          <a:p>
            <a:pPr algn="just">
              <a:spcBef>
                <a:spcPts val="0"/>
              </a:spcBef>
            </a:pPr>
            <a:r>
              <a:rPr lang="fr-FR" b="1" dirty="0">
                <a:latin typeface="+mj-lt"/>
              </a:rPr>
              <a:t>Décisions de la cour de cassation ou la responsabilité conjointe du chirurgien et de l’anesthésiste a été retenue concernant des cas de :</a:t>
            </a:r>
            <a:endParaRPr lang="fr-FR" dirty="0">
              <a:latin typeface="+mj-lt"/>
            </a:endParaRPr>
          </a:p>
          <a:p>
            <a:pPr marL="533400" lvl="0" indent="-441325" algn="just">
              <a:spcBef>
                <a:spcPts val="0"/>
              </a:spcBef>
              <a:buClr>
                <a:srgbClr val="FFC000"/>
              </a:buClr>
              <a:buFont typeface="Wingdings" panose="05000000000000000000" pitchFamily="2" charset="2"/>
              <a:buChar char="Ø"/>
            </a:pPr>
            <a:r>
              <a:rPr lang="fr-FR" dirty="0">
                <a:latin typeface="+mj-lt"/>
              </a:rPr>
              <a:t>Non assistance à personnes en danger;</a:t>
            </a:r>
          </a:p>
          <a:p>
            <a:pPr marL="533400" lvl="0" indent="-441325" algn="just">
              <a:spcBef>
                <a:spcPts val="0"/>
              </a:spcBef>
              <a:buClr>
                <a:srgbClr val="FFC000"/>
              </a:buClr>
              <a:buFont typeface="Wingdings" panose="05000000000000000000" pitchFamily="2" charset="2"/>
              <a:buChar char="Ø"/>
            </a:pPr>
            <a:r>
              <a:rPr lang="fr-FR" dirty="0">
                <a:latin typeface="+mj-lt"/>
              </a:rPr>
              <a:t>Coups et blessures involontaires par négligence et imprudence;</a:t>
            </a:r>
          </a:p>
          <a:p>
            <a:pPr marL="533400" lvl="0" indent="-441325" algn="just">
              <a:spcBef>
                <a:spcPts val="0"/>
              </a:spcBef>
              <a:buClr>
                <a:srgbClr val="FFC000"/>
              </a:buClr>
              <a:buFont typeface="Wingdings" panose="05000000000000000000" pitchFamily="2" charset="2"/>
              <a:buChar char="Ø"/>
            </a:pPr>
            <a:r>
              <a:rPr lang="fr-FR" dirty="0">
                <a:latin typeface="+mj-lt"/>
              </a:rPr>
              <a:t>Homicide involontaire par négligence; </a:t>
            </a:r>
          </a:p>
          <a:p>
            <a:pPr marL="533400" lvl="0" indent="-441325" algn="just">
              <a:spcBef>
                <a:spcPts val="0"/>
              </a:spcBef>
              <a:buClr>
                <a:srgbClr val="FFC000"/>
              </a:buClr>
              <a:buFont typeface="Wingdings" panose="05000000000000000000" pitchFamily="2" charset="2"/>
              <a:buChar char="Ø"/>
            </a:pPr>
            <a:r>
              <a:rPr lang="fr-FR" dirty="0">
                <a:latin typeface="+mj-lt"/>
              </a:rPr>
              <a:t>Des négligences dans la réanimation tardive d’une opérée ;</a:t>
            </a:r>
          </a:p>
          <a:p>
            <a:pPr marL="533400" lvl="0" indent="-441325" algn="just">
              <a:spcBef>
                <a:spcPts val="0"/>
              </a:spcBef>
              <a:buClr>
                <a:srgbClr val="FFC000"/>
              </a:buClr>
              <a:buFont typeface="Wingdings" panose="05000000000000000000" pitchFamily="2" charset="2"/>
              <a:buChar char="Ø"/>
            </a:pPr>
            <a:r>
              <a:rPr lang="fr-FR" dirty="0">
                <a:latin typeface="+mj-lt"/>
              </a:rPr>
              <a:t>Programme opératoire trop chargé, fixé par le chirurgien ;</a:t>
            </a:r>
          </a:p>
          <a:p>
            <a:pPr marL="533400" lvl="0" indent="-441325" algn="just">
              <a:spcBef>
                <a:spcPts val="0"/>
              </a:spcBef>
              <a:buClr>
                <a:srgbClr val="FFC000"/>
              </a:buClr>
              <a:buFont typeface="Wingdings" panose="05000000000000000000" pitchFamily="2" charset="2"/>
              <a:buChar char="Ø"/>
            </a:pPr>
            <a:r>
              <a:rPr lang="fr-FR" dirty="0">
                <a:latin typeface="+mj-lt"/>
              </a:rPr>
              <a:t>Syndrome de Mendelssohn par non-respect d’un délai de digestion de 5 heures ;</a:t>
            </a:r>
          </a:p>
          <a:p>
            <a:pPr marL="533400" lvl="0" indent="-441325" algn="just">
              <a:spcBef>
                <a:spcPts val="0"/>
              </a:spcBef>
              <a:buClr>
                <a:srgbClr val="FFC000"/>
              </a:buClr>
              <a:buFont typeface="Wingdings" panose="05000000000000000000" pitchFamily="2" charset="2"/>
              <a:buChar char="Ø"/>
            </a:pPr>
            <a:r>
              <a:rPr lang="fr-FR" dirty="0">
                <a:latin typeface="+mj-lt"/>
              </a:rPr>
              <a:t>Défaut d’évacuation d’un patient vers un centre spécialisé ;</a:t>
            </a:r>
          </a:p>
          <a:p>
            <a:pPr marL="533400" indent="-441325" algn="just">
              <a:spcBef>
                <a:spcPts val="0"/>
              </a:spcBef>
              <a:buClr>
                <a:srgbClr val="FFC000"/>
              </a:buClr>
              <a:buFont typeface="Wingdings" panose="05000000000000000000" pitchFamily="2" charset="2"/>
              <a:buChar char="Ø"/>
            </a:pPr>
            <a:r>
              <a:rPr lang="fr-FR" dirty="0">
                <a:latin typeface="+mj-lt"/>
              </a:rPr>
              <a:t>Fautes personnelles graves ou défaut d’appréciation du niveau de la gravité.</a:t>
            </a:r>
          </a:p>
        </p:txBody>
      </p:sp>
      <p:sp>
        <p:nvSpPr>
          <p:cNvPr id="6" name="Titre 3"/>
          <p:cNvSpPr>
            <a:spLocks noGrp="1"/>
          </p:cNvSpPr>
          <p:nvPr>
            <p:ph type="ctrTitle"/>
          </p:nvPr>
        </p:nvSpPr>
        <p:spPr>
          <a:xfrm>
            <a:off x="0" y="-27384"/>
            <a:ext cx="9144000" cy="648072"/>
          </a:xfrm>
        </p:spPr>
        <p:txBody>
          <a:bodyPr>
            <a:noAutofit/>
          </a:bodyPr>
          <a:lstStyle/>
          <a:p>
            <a:pPr algn="ctr"/>
            <a:r>
              <a:rPr lang="fr-FR" sz="4000" dirty="0">
                <a:solidFill>
                  <a:srgbClr val="FFC000"/>
                </a:solidFill>
              </a:rPr>
              <a:t>VII. Les décisions juridiques</a:t>
            </a:r>
          </a:p>
        </p:txBody>
      </p:sp>
    </p:spTree>
    <p:extLst>
      <p:ext uri="{BB962C8B-B14F-4D97-AF65-F5344CB8AC3E}">
        <p14:creationId xmlns="" xmlns:p14="http://schemas.microsoft.com/office/powerpoint/2010/main" val="540364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4"/>
          <p:cNvSpPr>
            <a:spLocks noGrp="1"/>
          </p:cNvSpPr>
          <p:nvPr>
            <p:ph type="subTitle" idx="1"/>
          </p:nvPr>
        </p:nvSpPr>
        <p:spPr>
          <a:xfrm>
            <a:off x="107504" y="1124744"/>
            <a:ext cx="5904656" cy="5544616"/>
          </a:xfrm>
        </p:spPr>
        <p:txBody>
          <a:bodyPr/>
          <a:lstStyle/>
          <a:p>
            <a:pPr marL="457200" lvl="0" indent="-457200" algn="just">
              <a:buClr>
                <a:srgbClr val="FFC000"/>
              </a:buClr>
              <a:buFont typeface="Wingdings" panose="05000000000000000000" pitchFamily="2" charset="2"/>
              <a:buChar char="Ø"/>
            </a:pPr>
            <a:r>
              <a:rPr lang="fr-FR" dirty="0">
                <a:latin typeface="+mj-lt"/>
              </a:rPr>
              <a:t>Responsabilité de l’hôpital et du chef de service du fait de l’anesthésie réalisée par un non médecin ;</a:t>
            </a:r>
          </a:p>
          <a:p>
            <a:pPr marL="457200" lvl="0" indent="-457200" algn="just">
              <a:buClr>
                <a:srgbClr val="FFC000"/>
              </a:buClr>
              <a:buFont typeface="Wingdings" panose="05000000000000000000" pitchFamily="2" charset="2"/>
              <a:buChar char="Ø"/>
            </a:pPr>
            <a:endParaRPr lang="fr-FR" dirty="0">
              <a:latin typeface="+mj-lt"/>
            </a:endParaRPr>
          </a:p>
          <a:p>
            <a:pPr marL="457200" lvl="0" indent="-457200" algn="just">
              <a:buClr>
                <a:srgbClr val="FFC000"/>
              </a:buClr>
              <a:buFont typeface="Wingdings" panose="05000000000000000000" pitchFamily="2" charset="2"/>
              <a:buChar char="Ø"/>
            </a:pPr>
            <a:r>
              <a:rPr lang="fr-FR" dirty="0">
                <a:latin typeface="+mj-lt"/>
              </a:rPr>
              <a:t>Faute médicale grave et faute dans l’organisation du service ;</a:t>
            </a:r>
          </a:p>
          <a:p>
            <a:pPr marL="457200" lvl="0" indent="-457200" algn="just">
              <a:buClr>
                <a:srgbClr val="FFC000"/>
              </a:buClr>
              <a:buFont typeface="Wingdings" panose="05000000000000000000" pitchFamily="2" charset="2"/>
              <a:buChar char="Ø"/>
            </a:pPr>
            <a:endParaRPr lang="fr-FR" dirty="0">
              <a:latin typeface="+mj-lt"/>
            </a:endParaRPr>
          </a:p>
          <a:p>
            <a:pPr marL="457200" indent="-457200" algn="just">
              <a:buClr>
                <a:srgbClr val="FFC000"/>
              </a:buClr>
              <a:buFont typeface="Wingdings" panose="05000000000000000000" pitchFamily="2" charset="2"/>
              <a:buChar char="Ø"/>
            </a:pPr>
            <a:r>
              <a:rPr lang="fr-FR" dirty="0">
                <a:latin typeface="+mj-lt"/>
              </a:rPr>
              <a:t>Un grave handicape ou la perte de la fonction d’un organe en rapport avec un acte médical  (tétraplégie, cécité, insuffisance rénale ; plaie trachéale, mort in utero…</a:t>
            </a:r>
          </a:p>
        </p:txBody>
      </p:sp>
      <p:sp>
        <p:nvSpPr>
          <p:cNvPr id="6" name="Titre 3"/>
          <p:cNvSpPr>
            <a:spLocks noGrp="1"/>
          </p:cNvSpPr>
          <p:nvPr>
            <p:ph type="ctrTitle"/>
          </p:nvPr>
        </p:nvSpPr>
        <p:spPr>
          <a:xfrm>
            <a:off x="0" y="-27384"/>
            <a:ext cx="9144000" cy="648072"/>
          </a:xfrm>
        </p:spPr>
        <p:txBody>
          <a:bodyPr>
            <a:noAutofit/>
          </a:bodyPr>
          <a:lstStyle/>
          <a:p>
            <a:pPr algn="ctr"/>
            <a:r>
              <a:rPr lang="fr-FR" sz="4000" dirty="0">
                <a:solidFill>
                  <a:srgbClr val="FFC000"/>
                </a:solidFill>
              </a:rPr>
              <a:t>VIII. Les autres fautes graves</a:t>
            </a:r>
          </a:p>
        </p:txBody>
      </p:sp>
      <p:pic>
        <p:nvPicPr>
          <p:cNvPr id="1026" name="Picture 2" descr="http://www.anesthesie-beaujolais.com/images/rachianesthesie-1-9696-pf.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243185" y="1700808"/>
            <a:ext cx="2667000" cy="357187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676132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4"/>
          <p:cNvSpPr>
            <a:spLocks noGrp="1"/>
          </p:cNvSpPr>
          <p:nvPr>
            <p:ph type="subTitle" idx="1"/>
          </p:nvPr>
        </p:nvSpPr>
        <p:spPr>
          <a:xfrm>
            <a:off x="107504" y="692696"/>
            <a:ext cx="8712968" cy="2448272"/>
          </a:xfrm>
        </p:spPr>
        <p:txBody>
          <a:bodyPr/>
          <a:lstStyle/>
          <a:p>
            <a:pPr algn="just"/>
            <a:r>
              <a:rPr lang="fr-FR" sz="2400" dirty="0">
                <a:latin typeface="+mj-lt"/>
              </a:rPr>
              <a:t>Elle obéit  à des règles précises énoncées dans  le code de procédure pénale  (voir schéma)</a:t>
            </a:r>
          </a:p>
          <a:p>
            <a:pPr marL="457200" lvl="0" indent="-282575" algn="just">
              <a:buClr>
                <a:srgbClr val="FFC000"/>
              </a:buClr>
              <a:buFont typeface="Wingdings" panose="05000000000000000000" pitchFamily="2" charset="2"/>
              <a:buChar char="Ø"/>
            </a:pPr>
            <a:r>
              <a:rPr lang="fr-FR" sz="2400" dirty="0">
                <a:latin typeface="+mj-lt"/>
              </a:rPr>
              <a:t>L’enquête préliminaire ;</a:t>
            </a:r>
          </a:p>
          <a:p>
            <a:pPr marL="457200" lvl="0" indent="-282575" algn="just">
              <a:buClr>
                <a:srgbClr val="FFC000"/>
              </a:buClr>
              <a:buFont typeface="Wingdings" panose="05000000000000000000" pitchFamily="2" charset="2"/>
              <a:buChar char="Ø"/>
            </a:pPr>
            <a:r>
              <a:rPr lang="fr-FR" sz="2400" dirty="0">
                <a:latin typeface="+mj-lt"/>
              </a:rPr>
              <a:t>l’instruction préparatoire ;</a:t>
            </a:r>
          </a:p>
          <a:p>
            <a:pPr marL="457200" indent="-282575" algn="just">
              <a:buClr>
                <a:srgbClr val="FFC000"/>
              </a:buClr>
              <a:buFont typeface="Wingdings" panose="05000000000000000000" pitchFamily="2" charset="2"/>
              <a:buChar char="Ø"/>
            </a:pPr>
            <a:r>
              <a:rPr lang="fr-FR" sz="2400" dirty="0">
                <a:latin typeface="+mj-lt"/>
              </a:rPr>
              <a:t>En raison du caractère technique des dossiers concernés, il n’y a jamais de citation directe devant les juridictions compétentes.</a:t>
            </a:r>
          </a:p>
        </p:txBody>
      </p:sp>
      <p:sp>
        <p:nvSpPr>
          <p:cNvPr id="6" name="Titre 3"/>
          <p:cNvSpPr>
            <a:spLocks noGrp="1"/>
          </p:cNvSpPr>
          <p:nvPr>
            <p:ph type="ctrTitle"/>
          </p:nvPr>
        </p:nvSpPr>
        <p:spPr>
          <a:xfrm>
            <a:off x="0" y="-27384"/>
            <a:ext cx="9144000" cy="648072"/>
          </a:xfrm>
        </p:spPr>
        <p:txBody>
          <a:bodyPr>
            <a:noAutofit/>
          </a:bodyPr>
          <a:lstStyle/>
          <a:p>
            <a:pPr algn="ctr"/>
            <a:r>
              <a:rPr lang="fr-FR" sz="3200" dirty="0">
                <a:solidFill>
                  <a:srgbClr val="FFC000"/>
                </a:solidFill>
              </a:rPr>
              <a:t>IX. La procédure pénale en matière de faute médicale</a:t>
            </a:r>
          </a:p>
        </p:txBody>
      </p:sp>
      <p:grpSp>
        <p:nvGrpSpPr>
          <p:cNvPr id="7" name="Groupe 16"/>
          <p:cNvGrpSpPr>
            <a:grpSpLocks/>
          </p:cNvGrpSpPr>
          <p:nvPr/>
        </p:nvGrpSpPr>
        <p:grpSpPr bwMode="auto">
          <a:xfrm>
            <a:off x="2000250" y="3212976"/>
            <a:ext cx="5643563" cy="3312368"/>
            <a:chOff x="2000232" y="1561134"/>
            <a:chExt cx="5643635" cy="4011006"/>
          </a:xfrm>
        </p:grpSpPr>
        <p:sp>
          <p:nvSpPr>
            <p:cNvPr id="8" name="ZoneTexte 5"/>
            <p:cNvSpPr txBox="1">
              <a:spLocks noChangeArrowheads="1"/>
            </p:cNvSpPr>
            <p:nvPr/>
          </p:nvSpPr>
          <p:spPr bwMode="auto">
            <a:xfrm>
              <a:off x="2000232" y="1561134"/>
              <a:ext cx="4000528" cy="400110"/>
            </a:xfrm>
            <a:prstGeom prst="rect">
              <a:avLst/>
            </a:prstGeom>
            <a:noFill/>
            <a:ln w="9525">
              <a:solidFill>
                <a:srgbClr val="FFC00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buFont typeface="Wingdings" pitchFamily="2" charset="2"/>
                <a:buNone/>
              </a:pPr>
              <a:r>
                <a:rPr lang="fr-FR" sz="2000" b="1" dirty="0"/>
                <a:t>Tribunal de première instance</a:t>
              </a:r>
            </a:p>
          </p:txBody>
        </p:sp>
        <p:sp>
          <p:nvSpPr>
            <p:cNvPr id="9" name="ZoneTexte 6"/>
            <p:cNvSpPr txBox="1">
              <a:spLocks noChangeArrowheads="1"/>
            </p:cNvSpPr>
            <p:nvPr/>
          </p:nvSpPr>
          <p:spPr bwMode="auto">
            <a:xfrm>
              <a:off x="2030712" y="3379296"/>
              <a:ext cx="4000528" cy="400110"/>
            </a:xfrm>
            <a:prstGeom prst="rect">
              <a:avLst/>
            </a:prstGeom>
            <a:noFill/>
            <a:ln w="9525">
              <a:solidFill>
                <a:srgbClr val="FFC00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buFont typeface="Wingdings" pitchFamily="2" charset="2"/>
                <a:buNone/>
              </a:pPr>
              <a:r>
                <a:rPr lang="fr-FR" sz="2000" b="1" dirty="0"/>
                <a:t>Cour (jugement exécutoire)</a:t>
              </a:r>
            </a:p>
          </p:txBody>
        </p:sp>
        <p:sp>
          <p:nvSpPr>
            <p:cNvPr id="10" name="ZoneTexte 7"/>
            <p:cNvSpPr txBox="1">
              <a:spLocks noChangeArrowheads="1"/>
            </p:cNvSpPr>
            <p:nvPr/>
          </p:nvSpPr>
          <p:spPr bwMode="auto">
            <a:xfrm>
              <a:off x="2041190" y="5172030"/>
              <a:ext cx="4000528" cy="400110"/>
            </a:xfrm>
            <a:prstGeom prst="rect">
              <a:avLst/>
            </a:prstGeom>
            <a:noFill/>
            <a:ln w="9525">
              <a:solidFill>
                <a:srgbClr val="FFC00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buFont typeface="Wingdings" pitchFamily="2" charset="2"/>
                <a:buNone/>
              </a:pPr>
              <a:r>
                <a:rPr lang="fr-FR" sz="2000" b="1"/>
                <a:t>Cour suprême</a:t>
              </a:r>
            </a:p>
          </p:txBody>
        </p:sp>
        <p:sp>
          <p:nvSpPr>
            <p:cNvPr id="11" name="Flèche droite 10"/>
            <p:cNvSpPr/>
            <p:nvPr/>
          </p:nvSpPr>
          <p:spPr bwMode="auto">
            <a:xfrm rot="5400000">
              <a:off x="3357673" y="2576963"/>
              <a:ext cx="1357107" cy="214315"/>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2" name="Flèche droite 11"/>
            <p:cNvSpPr/>
            <p:nvPr/>
          </p:nvSpPr>
          <p:spPr bwMode="auto">
            <a:xfrm rot="5400000">
              <a:off x="3357672" y="4362631"/>
              <a:ext cx="1357108" cy="214315"/>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3" name="ZoneTexte 11"/>
            <p:cNvSpPr txBox="1">
              <a:spLocks noChangeArrowheads="1"/>
            </p:cNvSpPr>
            <p:nvPr/>
          </p:nvSpPr>
          <p:spPr bwMode="auto">
            <a:xfrm>
              <a:off x="5214942" y="2418390"/>
              <a:ext cx="2428924" cy="400110"/>
            </a:xfrm>
            <a:prstGeom prst="rect">
              <a:avLst/>
            </a:prstGeom>
            <a:noFill/>
            <a:ln w="9525">
              <a:solidFill>
                <a:srgbClr val="FFC00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buFont typeface="Wingdings" pitchFamily="2" charset="2"/>
                <a:buNone/>
              </a:pPr>
              <a:r>
                <a:rPr lang="fr-FR" sz="2000" b="1" dirty="0"/>
                <a:t>Cassation</a:t>
              </a:r>
            </a:p>
          </p:txBody>
        </p:sp>
        <p:sp>
          <p:nvSpPr>
            <p:cNvPr id="14" name="Flèche droite 13"/>
            <p:cNvSpPr/>
            <p:nvPr/>
          </p:nvSpPr>
          <p:spPr bwMode="auto">
            <a:xfrm rot="10800000">
              <a:off x="4113222" y="2556346"/>
              <a:ext cx="1071576" cy="142853"/>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5" name="ZoneTexte 13"/>
            <p:cNvSpPr txBox="1">
              <a:spLocks noChangeArrowheads="1"/>
            </p:cNvSpPr>
            <p:nvPr/>
          </p:nvSpPr>
          <p:spPr bwMode="auto">
            <a:xfrm>
              <a:off x="5214943" y="4204340"/>
              <a:ext cx="2428924" cy="400110"/>
            </a:xfrm>
            <a:prstGeom prst="rect">
              <a:avLst/>
            </a:prstGeom>
            <a:noFill/>
            <a:ln w="9525">
              <a:solidFill>
                <a:srgbClr val="FFC00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buFont typeface="Wingdings" pitchFamily="2" charset="2"/>
                <a:buNone/>
              </a:pPr>
              <a:r>
                <a:rPr lang="fr-FR" sz="2000" b="1"/>
                <a:t>Appel</a:t>
              </a:r>
            </a:p>
          </p:txBody>
        </p:sp>
        <p:sp>
          <p:nvSpPr>
            <p:cNvPr id="16" name="Flèche droite 15"/>
            <p:cNvSpPr/>
            <p:nvPr/>
          </p:nvSpPr>
          <p:spPr bwMode="auto">
            <a:xfrm rot="10800000">
              <a:off x="4113222" y="4342014"/>
              <a:ext cx="1071576" cy="142853"/>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spTree>
    <p:extLst>
      <p:ext uri="{BB962C8B-B14F-4D97-AF65-F5344CB8AC3E}">
        <p14:creationId xmlns="" xmlns:p14="http://schemas.microsoft.com/office/powerpoint/2010/main" val="2342556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4"/>
          <p:cNvSpPr>
            <a:spLocks noGrp="1"/>
          </p:cNvSpPr>
          <p:nvPr>
            <p:ph type="subTitle" idx="1"/>
          </p:nvPr>
        </p:nvSpPr>
        <p:spPr>
          <a:xfrm>
            <a:off x="72008" y="620688"/>
            <a:ext cx="9036496" cy="4176464"/>
          </a:xfrm>
        </p:spPr>
        <p:txBody>
          <a:bodyPr/>
          <a:lstStyle/>
          <a:p>
            <a:pPr marL="261938" lvl="0" indent="-261938" algn="just">
              <a:buClr>
                <a:srgbClr val="FFC000"/>
              </a:buClr>
              <a:buFont typeface="Wingdings" panose="05000000000000000000" pitchFamily="2" charset="2"/>
              <a:buChar char="Ø"/>
            </a:pPr>
            <a:r>
              <a:rPr lang="fr-FR" sz="2200" dirty="0">
                <a:latin typeface="+mj-lt"/>
              </a:rPr>
              <a:t>Apprécier la situation avec tous les acteurs impliqués </a:t>
            </a:r>
            <a:r>
              <a:rPr lang="fr-FR" sz="2200" b="1" dirty="0">
                <a:latin typeface="+mj-lt"/>
              </a:rPr>
              <a:t>;</a:t>
            </a:r>
            <a:endParaRPr lang="fr-FR" sz="2200" dirty="0">
              <a:latin typeface="+mj-lt"/>
            </a:endParaRPr>
          </a:p>
          <a:p>
            <a:pPr marL="261938" lvl="0" indent="-261938" algn="just">
              <a:buClr>
                <a:srgbClr val="FFC000"/>
              </a:buClr>
              <a:buFont typeface="Wingdings" panose="05000000000000000000" pitchFamily="2" charset="2"/>
              <a:buChar char="Ø"/>
            </a:pPr>
            <a:r>
              <a:rPr lang="fr-FR" sz="2200" dirty="0">
                <a:latin typeface="+mj-lt"/>
              </a:rPr>
              <a:t>Informer les responsables hiérarchiques (chef de service, directeur de l’établissement de santé, le directeur des activités médicales) ;</a:t>
            </a:r>
          </a:p>
          <a:p>
            <a:pPr marL="261938" lvl="0" indent="-261938" algn="just">
              <a:buClr>
                <a:srgbClr val="FFC000"/>
              </a:buClr>
              <a:buFont typeface="Wingdings" panose="05000000000000000000" pitchFamily="2" charset="2"/>
              <a:buChar char="Ø"/>
            </a:pPr>
            <a:r>
              <a:rPr lang="fr-FR" sz="2200" dirty="0">
                <a:latin typeface="+mj-lt"/>
              </a:rPr>
              <a:t>Ne pas rejeter spontanément des torts éventuels sur d’autres intervenants ou équipes associées dans la prise en charge du patient ;</a:t>
            </a:r>
          </a:p>
          <a:p>
            <a:pPr marL="261938" lvl="0" indent="-261938" algn="just">
              <a:buClr>
                <a:srgbClr val="FFC000"/>
              </a:buClr>
              <a:buFont typeface="Wingdings" panose="05000000000000000000" pitchFamily="2" charset="2"/>
              <a:buChar char="Ø"/>
            </a:pPr>
            <a:r>
              <a:rPr lang="fr-FR" sz="2200" dirty="0">
                <a:latin typeface="+mj-lt"/>
              </a:rPr>
              <a:t>Ne jamais faire une autocritique à chaud devant (les parents, les services de police, l’administration, l’avocat…);</a:t>
            </a:r>
          </a:p>
          <a:p>
            <a:pPr marL="261938" lvl="0" indent="-261938" algn="just">
              <a:buClr>
                <a:srgbClr val="FFC000"/>
              </a:buClr>
              <a:buFont typeface="Wingdings" panose="05000000000000000000" pitchFamily="2" charset="2"/>
              <a:buChar char="Ø"/>
            </a:pPr>
            <a:r>
              <a:rPr lang="fr-FR" sz="2200" dirty="0">
                <a:latin typeface="+mj-lt"/>
              </a:rPr>
              <a:t>Récupérer le dossier médical, en faire une photocopie et le remettre au chef de service ;</a:t>
            </a:r>
          </a:p>
          <a:p>
            <a:pPr marL="261938" lvl="0" indent="-261938" algn="just">
              <a:buClr>
                <a:srgbClr val="FFC000"/>
              </a:buClr>
              <a:buFont typeface="Wingdings" panose="05000000000000000000" pitchFamily="2" charset="2"/>
              <a:buChar char="Ø"/>
            </a:pPr>
            <a:r>
              <a:rPr lang="fr-FR" sz="2200" dirty="0">
                <a:latin typeface="+mj-lt"/>
              </a:rPr>
              <a:t>Demander une assistance juridique (médecin légiste, expert médicaux, avocat...).</a:t>
            </a:r>
          </a:p>
        </p:txBody>
      </p:sp>
      <p:sp>
        <p:nvSpPr>
          <p:cNvPr id="6" name="Titre 3"/>
          <p:cNvSpPr>
            <a:spLocks noGrp="1"/>
          </p:cNvSpPr>
          <p:nvPr>
            <p:ph type="ctrTitle"/>
          </p:nvPr>
        </p:nvSpPr>
        <p:spPr>
          <a:xfrm>
            <a:off x="0" y="188640"/>
            <a:ext cx="9144000" cy="432048"/>
          </a:xfrm>
        </p:spPr>
        <p:txBody>
          <a:bodyPr>
            <a:noAutofit/>
          </a:bodyPr>
          <a:lstStyle/>
          <a:p>
            <a:pPr algn="ctr"/>
            <a:r>
              <a:rPr lang="fr-FR" sz="2800" dirty="0">
                <a:solidFill>
                  <a:srgbClr val="FFC000"/>
                </a:solidFill>
              </a:rPr>
              <a:t>X. En cas de dépôt de plainte contre vous, que faut–il faire ?</a:t>
            </a:r>
          </a:p>
        </p:txBody>
      </p:sp>
      <p:pic>
        <p:nvPicPr>
          <p:cNvPr id="6146" name="Picture 2" descr="http://www.reflexiondz.net/photo/art/default/5219480-7789045.jpg?v=1360659087"/>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396097" y="4365104"/>
            <a:ext cx="4388317" cy="249289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2631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4"/>
          <p:cNvSpPr>
            <a:spLocks noGrp="1"/>
          </p:cNvSpPr>
          <p:nvPr>
            <p:ph type="subTitle" idx="1"/>
          </p:nvPr>
        </p:nvSpPr>
        <p:spPr>
          <a:xfrm>
            <a:off x="107504" y="1052736"/>
            <a:ext cx="8712968" cy="4968552"/>
          </a:xfrm>
        </p:spPr>
        <p:txBody>
          <a:bodyPr/>
          <a:lstStyle/>
          <a:p>
            <a:pPr marL="363538" lvl="0" indent="-363538" algn="just">
              <a:buClr>
                <a:srgbClr val="FFC000"/>
              </a:buClr>
              <a:buFont typeface="Wingdings" panose="05000000000000000000" pitchFamily="2" charset="2"/>
              <a:buChar char="Ø"/>
            </a:pPr>
            <a:r>
              <a:rPr lang="fr-FR" sz="2400" dirty="0">
                <a:latin typeface="+mj-lt"/>
              </a:rPr>
              <a:t>Tranquillement et en toute sérénité reconstituer la chronologie des faits en abordant la problématique avec une méthodologie scientifique ;</a:t>
            </a:r>
          </a:p>
          <a:p>
            <a:pPr marL="363538" lvl="0" indent="-363538" algn="just">
              <a:buClr>
                <a:srgbClr val="FFC000"/>
              </a:buClr>
              <a:buFont typeface="Wingdings" panose="05000000000000000000" pitchFamily="2" charset="2"/>
              <a:buChar char="Ø"/>
            </a:pPr>
            <a:r>
              <a:rPr lang="fr-FR" sz="2400" dirty="0">
                <a:latin typeface="+mj-lt"/>
              </a:rPr>
              <a:t>Rédiger un rapport médical détaillé sur l’incident d’en faire plusieurs copies et en agrafer un dans le dossier médical ;</a:t>
            </a:r>
          </a:p>
          <a:p>
            <a:pPr marL="363538" lvl="0" indent="-363538" algn="just">
              <a:buClr>
                <a:srgbClr val="FFC000"/>
              </a:buClr>
              <a:buFont typeface="Wingdings" panose="05000000000000000000" pitchFamily="2" charset="2"/>
              <a:buChar char="Ø"/>
            </a:pPr>
            <a:r>
              <a:rPr lang="fr-FR" sz="2400" dirty="0">
                <a:latin typeface="+mj-lt"/>
              </a:rPr>
              <a:t>Une mise à jour du dossier médical ;</a:t>
            </a:r>
          </a:p>
          <a:p>
            <a:pPr marL="363538" lvl="0" indent="-363538" algn="just">
              <a:buClr>
                <a:srgbClr val="FFC000"/>
              </a:buClr>
              <a:buFont typeface="Wingdings" panose="05000000000000000000" pitchFamily="2" charset="2"/>
              <a:buChar char="Ø"/>
            </a:pPr>
            <a:r>
              <a:rPr lang="fr-FR" sz="2400" dirty="0">
                <a:latin typeface="+mj-lt"/>
              </a:rPr>
              <a:t>La patience et la réserve sont recommandées car les délais de prescriptions variant en fonction de la procédure et la qualification juridique des faits (15 ans au civil, 02 ans en contraventionnel, 03 ans en délictuel, 10 ans en criminel) ;</a:t>
            </a:r>
          </a:p>
          <a:p>
            <a:pPr marL="363538" indent="-363538" algn="just">
              <a:buClr>
                <a:srgbClr val="FFC000"/>
              </a:buClr>
              <a:buFont typeface="Wingdings" panose="05000000000000000000" pitchFamily="2" charset="2"/>
              <a:buChar char="Ø"/>
            </a:pPr>
            <a:r>
              <a:rPr lang="fr-FR" sz="2400" dirty="0">
                <a:latin typeface="+mj-lt"/>
              </a:rPr>
              <a:t> s’attacher des services d’un avocat spécialisé dans le domaine du </a:t>
            </a:r>
            <a:r>
              <a:rPr lang="fr-FR" sz="2400">
                <a:latin typeface="+mj-lt"/>
              </a:rPr>
              <a:t>droit médical.</a:t>
            </a:r>
            <a:endParaRPr lang="fr-FR" sz="2400" dirty="0">
              <a:latin typeface="+mj-lt"/>
            </a:endParaRPr>
          </a:p>
        </p:txBody>
      </p:sp>
      <p:sp>
        <p:nvSpPr>
          <p:cNvPr id="7" name="Titre 3"/>
          <p:cNvSpPr>
            <a:spLocks noGrp="1"/>
          </p:cNvSpPr>
          <p:nvPr>
            <p:ph type="ctrTitle"/>
          </p:nvPr>
        </p:nvSpPr>
        <p:spPr>
          <a:xfrm>
            <a:off x="0" y="188640"/>
            <a:ext cx="9144000" cy="432048"/>
          </a:xfrm>
        </p:spPr>
        <p:txBody>
          <a:bodyPr>
            <a:noAutofit/>
          </a:bodyPr>
          <a:lstStyle/>
          <a:p>
            <a:pPr algn="ctr"/>
            <a:r>
              <a:rPr lang="fr-FR" sz="2800" dirty="0">
                <a:solidFill>
                  <a:srgbClr val="FFC000"/>
                </a:solidFill>
              </a:rPr>
              <a:t>X. En cas de dépôt de plainte contre vous, que faut–il faire ?</a:t>
            </a:r>
          </a:p>
        </p:txBody>
      </p:sp>
    </p:spTree>
    <p:extLst>
      <p:ext uri="{BB962C8B-B14F-4D97-AF65-F5344CB8AC3E}">
        <p14:creationId xmlns="" xmlns:p14="http://schemas.microsoft.com/office/powerpoint/2010/main" val="2547035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3"/>
          <p:cNvSpPr>
            <a:spLocks noGrp="1"/>
          </p:cNvSpPr>
          <p:nvPr>
            <p:ph type="ctrTitle"/>
          </p:nvPr>
        </p:nvSpPr>
        <p:spPr>
          <a:xfrm>
            <a:off x="0" y="142852"/>
            <a:ext cx="9144000" cy="700094"/>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0000"/>
          </a:bodyPr>
          <a:lstStyle/>
          <a:p>
            <a:pPr marR="0" algn="ctr" eaLnBrk="1" hangingPunct="1">
              <a:lnSpc>
                <a:spcPct val="120000"/>
              </a:lnSpc>
              <a:defRPr/>
            </a:pPr>
            <a:r>
              <a:rPr lang="fr-FR" sz="4000" dirty="0" smtClean="0"/>
              <a:t/>
            </a:r>
            <a:br>
              <a:rPr lang="fr-FR" sz="4000" dirty="0" smtClean="0"/>
            </a:br>
            <a:r>
              <a:rPr lang="fr-FR" sz="3300" dirty="0" smtClean="0">
                <a:solidFill>
                  <a:srgbClr val="FFC000"/>
                </a:solidFill>
              </a:rPr>
              <a:t>les objectifs de  la formation  en sciences médicales  </a:t>
            </a:r>
          </a:p>
        </p:txBody>
      </p:sp>
      <p:sp>
        <p:nvSpPr>
          <p:cNvPr id="7" name="Sous-titre 4"/>
          <p:cNvSpPr>
            <a:spLocks noGrp="1"/>
          </p:cNvSpPr>
          <p:nvPr>
            <p:ph type="subTitle" idx="1"/>
          </p:nvPr>
        </p:nvSpPr>
        <p:spPr>
          <a:xfrm>
            <a:off x="533400" y="714375"/>
            <a:ext cx="5395922" cy="5715021"/>
          </a:xfrm>
        </p:spPr>
        <p:txBody>
          <a:bodyPr>
            <a:normAutofit/>
          </a:bodyPr>
          <a:lstStyle/>
          <a:p>
            <a:pPr marR="0" algn="just" eaLnBrk="1" hangingPunct="1">
              <a:lnSpc>
                <a:spcPct val="120000"/>
              </a:lnSpc>
              <a:defRPr/>
            </a:pPr>
            <a:r>
              <a:rPr lang="fr-FR" sz="2400" dirty="0" smtClean="0">
                <a:solidFill>
                  <a:srgbClr val="FFC000"/>
                </a:solidFill>
              </a:rPr>
              <a:t> </a:t>
            </a:r>
            <a:r>
              <a:rPr lang="fr-FR" sz="2400" dirty="0" smtClean="0"/>
              <a:t> </a:t>
            </a:r>
            <a:endParaRPr lang="fr-FR" sz="2100" dirty="0" smtClean="0"/>
          </a:p>
          <a:p>
            <a:pPr marL="285750" indent="-285750" algn="just">
              <a:spcBef>
                <a:spcPts val="0"/>
              </a:spcBef>
              <a:buClr>
                <a:srgbClr val="FFC000"/>
              </a:buClr>
            </a:pPr>
            <a:r>
              <a:rPr lang="fr-FR" sz="2100" dirty="0" smtClean="0">
                <a:solidFill>
                  <a:srgbClr val="FF0000"/>
                </a:solidFill>
              </a:rPr>
              <a:t>La Maitrise </a:t>
            </a:r>
            <a:r>
              <a:rPr lang="fr-FR" sz="2100" dirty="0" smtClean="0"/>
              <a:t>: des connaissances médicales en co</a:t>
            </a:r>
            <a:r>
              <a:rPr lang="fr-FR" sz="2100" dirty="0" smtClean="0"/>
              <a:t>n</a:t>
            </a:r>
            <a:r>
              <a:rPr lang="fr-FR" sz="2100" dirty="0" smtClean="0"/>
              <a:t>formité avec </a:t>
            </a:r>
            <a:r>
              <a:rPr lang="fr-FR" sz="2100" dirty="0" smtClean="0"/>
              <a:t>l</a:t>
            </a:r>
            <a:r>
              <a:rPr lang="fr-FR" sz="2100" dirty="0" smtClean="0"/>
              <a:t>es données récentes de </a:t>
            </a:r>
            <a:r>
              <a:rPr lang="fr-FR" sz="2100" dirty="0" smtClean="0"/>
              <a:t>l</a:t>
            </a:r>
            <a:r>
              <a:rPr lang="fr-FR" sz="2100" dirty="0" smtClean="0"/>
              <a:t>a scie</a:t>
            </a:r>
            <a:r>
              <a:rPr lang="fr-FR" sz="2100" dirty="0" smtClean="0"/>
              <a:t>n</a:t>
            </a:r>
            <a:r>
              <a:rPr lang="fr-FR" sz="2100" dirty="0" smtClean="0"/>
              <a:t>ce </a:t>
            </a:r>
            <a:r>
              <a:rPr lang="fr-FR" sz="2100" dirty="0" smtClean="0"/>
              <a:t> ;</a:t>
            </a:r>
          </a:p>
          <a:p>
            <a:pPr marL="285750" indent="-285750" algn="just">
              <a:spcBef>
                <a:spcPts val="0"/>
              </a:spcBef>
              <a:buClr>
                <a:srgbClr val="FFC000"/>
              </a:buClr>
            </a:pPr>
            <a:r>
              <a:rPr lang="fr-FR" sz="2100" b="1" dirty="0" smtClean="0">
                <a:solidFill>
                  <a:srgbClr val="FF0000"/>
                </a:solidFill>
              </a:rPr>
              <a:t> </a:t>
            </a:r>
            <a:r>
              <a:rPr lang="fr-FR" sz="2100" b="1" dirty="0" smtClean="0">
                <a:solidFill>
                  <a:srgbClr val="FF0000"/>
                </a:solidFill>
              </a:rPr>
              <a:t>Le respect </a:t>
            </a:r>
            <a:r>
              <a:rPr lang="fr-FR" sz="2100" b="1" dirty="0" smtClean="0">
                <a:solidFill>
                  <a:srgbClr val="FF0000"/>
                </a:solidFill>
              </a:rPr>
              <a:t>:</a:t>
            </a:r>
          </a:p>
          <a:p>
            <a:pPr marL="285750" indent="-285750" algn="just">
              <a:spcBef>
                <a:spcPts val="0"/>
              </a:spcBef>
              <a:buClr>
                <a:srgbClr val="FFC000"/>
              </a:buClr>
              <a:buFont typeface="Wingdings" panose="05000000000000000000" pitchFamily="2" charset="2"/>
              <a:buChar char="Ø"/>
            </a:pPr>
            <a:r>
              <a:rPr lang="fr-FR" sz="2100" dirty="0" smtClean="0"/>
              <a:t> </a:t>
            </a:r>
            <a:r>
              <a:rPr lang="fr-FR" sz="2100" dirty="0" smtClean="0"/>
              <a:t>des règles de la bonne pratique médicale  ;</a:t>
            </a:r>
          </a:p>
          <a:p>
            <a:pPr marL="285750" indent="-285750" algn="just">
              <a:spcBef>
                <a:spcPts val="0"/>
              </a:spcBef>
              <a:buClr>
                <a:srgbClr val="FFC000"/>
              </a:buClr>
              <a:buFont typeface="Wingdings" panose="05000000000000000000" pitchFamily="2" charset="2"/>
              <a:buChar char="Ø"/>
            </a:pPr>
            <a:r>
              <a:rPr lang="fr-FR" sz="2100" dirty="0" smtClean="0"/>
              <a:t>de </a:t>
            </a:r>
            <a:r>
              <a:rPr lang="fr-FR" sz="2100" dirty="0" smtClean="0"/>
              <a:t>l</a:t>
            </a:r>
            <a:r>
              <a:rPr lang="fr-FR" sz="2100" dirty="0" smtClean="0"/>
              <a:t>a </a:t>
            </a:r>
            <a:r>
              <a:rPr lang="fr-FR" sz="2100" dirty="0" smtClean="0"/>
              <a:t>déontologie et de l‘éthique médicale </a:t>
            </a:r>
            <a:r>
              <a:rPr lang="fr-FR" sz="2100" dirty="0" smtClean="0"/>
              <a:t>.</a:t>
            </a:r>
          </a:p>
          <a:p>
            <a:pPr marL="285750" indent="-285750" algn="just">
              <a:spcBef>
                <a:spcPts val="0"/>
              </a:spcBef>
              <a:buClr>
                <a:srgbClr val="FFC000"/>
              </a:buClr>
              <a:buFont typeface="Wingdings" panose="05000000000000000000" pitchFamily="2" charset="2"/>
              <a:buChar char="Ø"/>
            </a:pPr>
            <a:r>
              <a:rPr lang="fr-FR" sz="2100" dirty="0" smtClean="0"/>
              <a:t> de </a:t>
            </a:r>
            <a:r>
              <a:rPr lang="fr-FR" sz="2100" dirty="0" smtClean="0"/>
              <a:t>l</a:t>
            </a:r>
            <a:r>
              <a:rPr lang="fr-FR" sz="2100" dirty="0" smtClean="0"/>
              <a:t>a dig</a:t>
            </a:r>
            <a:r>
              <a:rPr lang="fr-FR" sz="2100" dirty="0" smtClean="0"/>
              <a:t>n</a:t>
            </a:r>
            <a:r>
              <a:rPr lang="fr-FR" sz="2100" dirty="0" smtClean="0"/>
              <a:t>ité humai</a:t>
            </a:r>
            <a:r>
              <a:rPr lang="fr-FR" sz="2100" dirty="0" smtClean="0"/>
              <a:t>n</a:t>
            </a:r>
            <a:r>
              <a:rPr lang="fr-FR" sz="2100" dirty="0" smtClean="0"/>
              <a:t>e ;</a:t>
            </a:r>
          </a:p>
          <a:p>
            <a:pPr marL="285750" indent="-285750" algn="just">
              <a:spcBef>
                <a:spcPts val="0"/>
              </a:spcBef>
              <a:buClr>
                <a:srgbClr val="FFC000"/>
              </a:buClr>
              <a:buFont typeface="Wingdings" panose="05000000000000000000" pitchFamily="2" charset="2"/>
              <a:buChar char="Ø"/>
            </a:pPr>
            <a:r>
              <a:rPr lang="fr-FR" sz="2100" dirty="0" smtClean="0"/>
              <a:t>De </a:t>
            </a:r>
            <a:r>
              <a:rPr lang="fr-FR" sz="2100" dirty="0" smtClean="0"/>
              <a:t>l</a:t>
            </a:r>
            <a:r>
              <a:rPr lang="fr-FR" sz="2100" dirty="0" smtClean="0"/>
              <a:t>a législation nationale et internationale.</a:t>
            </a:r>
          </a:p>
          <a:p>
            <a:pPr marL="285750" indent="-285750" algn="just">
              <a:spcBef>
                <a:spcPts val="0"/>
              </a:spcBef>
              <a:buClr>
                <a:srgbClr val="FFC000"/>
              </a:buClr>
              <a:buFont typeface="Wingdings" panose="05000000000000000000" pitchFamily="2" charset="2"/>
              <a:buChar char="Ø"/>
            </a:pPr>
            <a:endParaRPr lang="fr-FR" sz="2100" dirty="0" smtClean="0"/>
          </a:p>
          <a:p>
            <a:pPr marR="0" algn="just" eaLnBrk="1" hangingPunct="1">
              <a:lnSpc>
                <a:spcPct val="120000"/>
              </a:lnSpc>
              <a:defRPr/>
            </a:pPr>
            <a:r>
              <a:rPr lang="fr-FR" sz="2100" b="1" dirty="0" smtClean="0">
                <a:solidFill>
                  <a:srgbClr val="FF0000"/>
                </a:solidFill>
              </a:rPr>
              <a:t>Une </a:t>
            </a:r>
            <a:r>
              <a:rPr lang="fr-FR" sz="2100" b="1" dirty="0" smtClean="0">
                <a:solidFill>
                  <a:srgbClr val="FF0000"/>
                </a:solidFill>
              </a:rPr>
              <a:t>conduite </a:t>
            </a:r>
            <a:r>
              <a:rPr lang="fr-FR" sz="2100" b="1" dirty="0" smtClean="0">
                <a:solidFill>
                  <a:srgbClr val="FF0000"/>
                </a:solidFill>
              </a:rPr>
              <a:t>irréprochable </a:t>
            </a:r>
            <a:r>
              <a:rPr lang="fr-FR" sz="2100" b="1" dirty="0" smtClean="0">
                <a:solidFill>
                  <a:srgbClr val="FF0000"/>
                </a:solidFill>
              </a:rPr>
              <a:t>et exemplaire </a:t>
            </a:r>
            <a:r>
              <a:rPr lang="fr-FR" sz="2100" b="1" dirty="0" smtClean="0">
                <a:solidFill>
                  <a:srgbClr val="FF0000"/>
                </a:solidFill>
              </a:rPr>
              <a:t>la persévérance et </a:t>
            </a:r>
            <a:r>
              <a:rPr lang="fr-FR" sz="2100" b="1" dirty="0" smtClean="0">
                <a:solidFill>
                  <a:srgbClr val="FF0000"/>
                </a:solidFill>
              </a:rPr>
              <a:t>l </a:t>
            </a:r>
            <a:r>
              <a:rPr lang="fr-FR" sz="2100" b="1" dirty="0" smtClean="0">
                <a:solidFill>
                  <a:srgbClr val="FF0000"/>
                </a:solidFill>
              </a:rPr>
              <a:t>‘</a:t>
            </a:r>
            <a:r>
              <a:rPr lang="fr-FR" sz="2100" b="1" smtClean="0">
                <a:solidFill>
                  <a:srgbClr val="FF0000"/>
                </a:solidFill>
              </a:rPr>
              <a:t>espoir d’être </a:t>
            </a:r>
            <a:r>
              <a:rPr lang="fr-FR" sz="2100" b="1" dirty="0" smtClean="0">
                <a:solidFill>
                  <a:srgbClr val="FF0000"/>
                </a:solidFill>
              </a:rPr>
              <a:t>u</a:t>
            </a:r>
            <a:r>
              <a:rPr lang="fr-FR" sz="2100" b="1" dirty="0" smtClean="0">
                <a:solidFill>
                  <a:srgbClr val="FF0000"/>
                </a:solidFill>
              </a:rPr>
              <a:t>n</a:t>
            </a:r>
            <a:r>
              <a:rPr lang="fr-FR" sz="2100" b="1" dirty="0" smtClean="0">
                <a:solidFill>
                  <a:srgbClr val="FF0000"/>
                </a:solidFill>
              </a:rPr>
              <a:t> jour au ra</a:t>
            </a:r>
            <a:r>
              <a:rPr lang="fr-FR" sz="2100" b="1" dirty="0" smtClean="0">
                <a:solidFill>
                  <a:srgbClr val="FF0000"/>
                </a:solidFill>
              </a:rPr>
              <a:t>n</a:t>
            </a:r>
            <a:r>
              <a:rPr lang="fr-FR" sz="2100" b="1" dirty="0" smtClean="0">
                <a:solidFill>
                  <a:srgbClr val="FF0000"/>
                </a:solidFill>
              </a:rPr>
              <a:t>g  du maitre  .</a:t>
            </a:r>
          </a:p>
          <a:p>
            <a:pPr marR="0" algn="just" eaLnBrk="1" hangingPunct="1">
              <a:lnSpc>
                <a:spcPct val="120000"/>
              </a:lnSpc>
              <a:defRPr/>
            </a:pPr>
            <a:endParaRPr lang="fr-FR" sz="2100" b="1" dirty="0" smtClean="0">
              <a:solidFill>
                <a:srgbClr val="FF0000"/>
              </a:solidFill>
            </a:endParaRPr>
          </a:p>
          <a:p>
            <a:pPr marR="0" algn="just" eaLnBrk="1" hangingPunct="1">
              <a:lnSpc>
                <a:spcPct val="80000"/>
              </a:lnSpc>
              <a:defRPr/>
            </a:pPr>
            <a:endParaRPr lang="fr-FR" sz="700" dirty="0" smtClean="0"/>
          </a:p>
        </p:txBody>
      </p:sp>
      <p:pic>
        <p:nvPicPr>
          <p:cNvPr id="1026" name="Picture 2" descr="bloc opératoire"/>
          <p:cNvPicPr>
            <a:picLocks noChangeAspect="1" noChangeArrowheads="1"/>
          </p:cNvPicPr>
          <p:nvPr/>
        </p:nvPicPr>
        <p:blipFill>
          <a:blip r:embed="rId3"/>
          <a:srcRect/>
          <a:stretch>
            <a:fillRect/>
          </a:stretch>
        </p:blipFill>
        <p:spPr bwMode="auto">
          <a:xfrm>
            <a:off x="6357950" y="1571612"/>
            <a:ext cx="2570763" cy="50006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Sous-titre 4"/>
          <p:cNvSpPr txBox="1">
            <a:spLocks/>
          </p:cNvSpPr>
          <p:nvPr/>
        </p:nvSpPr>
        <p:spPr bwMode="auto">
          <a:xfrm>
            <a:off x="357158" y="2071677"/>
            <a:ext cx="7497792" cy="1500199"/>
          </a:xfrm>
          <a:prstGeom prst="rect">
            <a:avLst/>
          </a:prstGeom>
          <a:noFill/>
          <a:ln w="9525">
            <a:noFill/>
            <a:miter lim="800000"/>
            <a:headEnd/>
            <a:tailEnd/>
          </a:ln>
        </p:spPr>
        <p:txBody>
          <a:bodyPr vert="horz" wrap="square" lIns="0" tIns="45720" rIns="18288" bIns="45720" numCol="1" anchor="t" anchorCtr="0" compatLnSpc="1">
            <a:prstTxWarp prst="textNoShape">
              <a:avLst/>
            </a:prstTxWarp>
            <a:normAutofit/>
          </a:bodyPr>
          <a:lstStyle/>
          <a:p>
            <a:pPr marL="715963" marR="0" lvl="0" indent="-441325" algn="just" defTabSz="914400" rtl="0" eaLnBrk="1" fontAlgn="base" latinLnBrk="0" hangingPunct="1">
              <a:lnSpc>
                <a:spcPct val="120000"/>
              </a:lnSpc>
              <a:spcBef>
                <a:spcPct val="20000"/>
              </a:spcBef>
              <a:spcAft>
                <a:spcPct val="0"/>
              </a:spcAft>
              <a:buClr>
                <a:srgbClr val="FFC000"/>
              </a:buClr>
              <a:buSzPct val="100000"/>
              <a:buFont typeface="Wingdings" pitchFamily="2" charset="2"/>
              <a:buChar char="Ø"/>
              <a:tabLst>
                <a:tab pos="715963" algn="l"/>
              </a:tabLst>
              <a:defRPr/>
            </a:pPr>
            <a:endParaRPr kumimoji="0" lang="fr-FR" sz="2400" b="0" i="0" u="none" strike="noStrike" kern="1200" cap="none" spc="0" normalizeH="0" baseline="0" noProof="0" dirty="0" smtClean="0">
              <a:ln>
                <a:noFill/>
              </a:ln>
              <a:solidFill>
                <a:schemeClr val="tx1"/>
              </a:solidFill>
              <a:effectLst/>
              <a:uLnTx/>
              <a:uFillTx/>
              <a:latin typeface="+mn-lt"/>
              <a:ea typeface="+mn-ea"/>
              <a:cs typeface="+mn-cs"/>
            </a:endParaRPr>
          </a:p>
          <a:p>
            <a:pPr marL="715963" marR="0" lvl="0" indent="-441325" algn="just" defTabSz="914400" rtl="0" eaLnBrk="1" fontAlgn="base" latinLnBrk="0" hangingPunct="1">
              <a:lnSpc>
                <a:spcPct val="120000"/>
              </a:lnSpc>
              <a:spcBef>
                <a:spcPct val="20000"/>
              </a:spcBef>
              <a:spcAft>
                <a:spcPct val="0"/>
              </a:spcAft>
              <a:buClr>
                <a:srgbClr val="FFC000"/>
              </a:buClr>
              <a:buSzPct val="100000"/>
              <a:buFont typeface="Wingdings" pitchFamily="2" charset="2"/>
              <a:buChar char="Ø"/>
              <a:tabLst>
                <a:tab pos="715963" algn="l"/>
              </a:tabLst>
              <a:defRPr/>
            </a:pPr>
            <a:endParaRPr kumimoji="0" lang="fr-FR" sz="2400" b="0" i="0" u="none" strike="noStrike" kern="1200" cap="none" spc="0" normalizeH="0" baseline="0" noProof="0" dirty="0" smtClean="0">
              <a:ln>
                <a:noFill/>
              </a:ln>
              <a:solidFill>
                <a:schemeClr val="tx1"/>
              </a:solidFill>
              <a:effectLst/>
              <a:uLnTx/>
              <a:uFillTx/>
              <a:latin typeface="+mn-lt"/>
              <a:ea typeface="+mn-ea"/>
              <a:cs typeface="+mn-cs"/>
            </a:endParaRPr>
          </a:p>
          <a:p>
            <a:pPr marL="715963" marR="0" lvl="0" indent="-441325" algn="just" defTabSz="914400" rtl="0" eaLnBrk="1" fontAlgn="base" latinLnBrk="0" hangingPunct="1">
              <a:lnSpc>
                <a:spcPct val="120000"/>
              </a:lnSpc>
              <a:spcBef>
                <a:spcPct val="20000"/>
              </a:spcBef>
              <a:spcAft>
                <a:spcPct val="0"/>
              </a:spcAft>
              <a:buClr>
                <a:srgbClr val="FFC000"/>
              </a:buClr>
              <a:buSzPct val="100000"/>
              <a:buFont typeface="Wingdings" pitchFamily="2" charset="2"/>
              <a:buChar char="Ø"/>
              <a:tabLst>
                <a:tab pos="715963" algn="l"/>
              </a:tabLst>
              <a:defRPr/>
            </a:pPr>
            <a:endParaRPr kumimoji="0" lang="fr-FR" sz="2400" b="0" i="0" u="none" strike="noStrike" kern="1200" cap="none" spc="0" normalizeH="0" baseline="0" noProof="0" dirty="0" smtClean="0">
              <a:ln>
                <a:noFill/>
              </a:ln>
              <a:solidFill>
                <a:schemeClr val="tx1"/>
              </a:solidFill>
              <a:effectLst/>
              <a:uLnTx/>
              <a:uFillTx/>
              <a:latin typeface="+mn-lt"/>
              <a:ea typeface="+mn-ea"/>
              <a:cs typeface="+mn-cs"/>
            </a:endParaRPr>
          </a:p>
          <a:p>
            <a:pPr marL="715963" marR="0" lvl="0" indent="-441325" algn="just" defTabSz="914400" rtl="0" eaLnBrk="1" fontAlgn="base" latinLnBrk="0" hangingPunct="1">
              <a:lnSpc>
                <a:spcPct val="120000"/>
              </a:lnSpc>
              <a:spcBef>
                <a:spcPct val="20000"/>
              </a:spcBef>
              <a:spcAft>
                <a:spcPct val="0"/>
              </a:spcAft>
              <a:buClr>
                <a:srgbClr val="FFC000"/>
              </a:buClr>
              <a:buSzPct val="100000"/>
              <a:buFont typeface="Wingdings" pitchFamily="2" charset="2"/>
              <a:buChar char="Ø"/>
              <a:tabLst>
                <a:tab pos="715963" algn="l"/>
              </a:tabLst>
              <a:defRPr/>
            </a:pPr>
            <a:endParaRPr kumimoji="0" lang="fr-FR"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0" y="0"/>
            <a:ext cx="9144000" cy="620688"/>
          </a:xfrm>
        </p:spPr>
        <p:txBody>
          <a:bodyPr>
            <a:normAutofit/>
          </a:bodyPr>
          <a:lstStyle/>
          <a:p>
            <a:pPr algn="ctr"/>
            <a:r>
              <a:rPr lang="fr-FR" sz="3200" dirty="0">
                <a:solidFill>
                  <a:srgbClr val="FFC000"/>
                </a:solidFill>
              </a:rPr>
              <a:t>XI. Recommandations</a:t>
            </a:r>
          </a:p>
        </p:txBody>
      </p:sp>
      <p:sp>
        <p:nvSpPr>
          <p:cNvPr id="5" name="Sous-titre 4"/>
          <p:cNvSpPr>
            <a:spLocks noGrp="1"/>
          </p:cNvSpPr>
          <p:nvPr>
            <p:ph type="subTitle" idx="1"/>
          </p:nvPr>
        </p:nvSpPr>
        <p:spPr>
          <a:xfrm>
            <a:off x="144016" y="548680"/>
            <a:ext cx="8892480" cy="3666138"/>
          </a:xfrm>
        </p:spPr>
        <p:txBody>
          <a:bodyPr/>
          <a:lstStyle/>
          <a:p>
            <a:pPr marL="285750" indent="-285750" algn="just">
              <a:spcBef>
                <a:spcPts val="0"/>
              </a:spcBef>
              <a:buClr>
                <a:srgbClr val="FFC000"/>
              </a:buClr>
              <a:buFont typeface="Wingdings" panose="05000000000000000000" pitchFamily="2" charset="2"/>
              <a:buChar char="Ø"/>
            </a:pPr>
            <a:r>
              <a:rPr lang="fr-FR" sz="2400" dirty="0" smtClean="0">
                <a:latin typeface="+mj-lt"/>
              </a:rPr>
              <a:t>Une </a:t>
            </a:r>
            <a:r>
              <a:rPr lang="fr-FR" sz="2400" dirty="0">
                <a:latin typeface="+mj-lt"/>
              </a:rPr>
              <a:t>connaissance médicale large en raison de la multiplicité des pathologies ;</a:t>
            </a:r>
          </a:p>
          <a:p>
            <a:pPr marL="285750" indent="-285750" algn="just">
              <a:spcBef>
                <a:spcPts val="0"/>
              </a:spcBef>
              <a:buClr>
                <a:srgbClr val="FFC000"/>
              </a:buClr>
              <a:buFont typeface="Wingdings" panose="05000000000000000000" pitchFamily="2" charset="2"/>
              <a:buChar char="Ø"/>
            </a:pPr>
            <a:r>
              <a:rPr lang="fr-FR" sz="2400" dirty="0" smtClean="0"/>
              <a:t>L</a:t>
            </a:r>
            <a:r>
              <a:rPr lang="fr-FR" sz="2400" dirty="0" smtClean="0">
                <a:latin typeface="+mj-lt"/>
              </a:rPr>
              <a:t>e respect des règ</a:t>
            </a:r>
            <a:r>
              <a:rPr lang="fr-FR" sz="2400" dirty="0" smtClean="0"/>
              <a:t>l</a:t>
            </a:r>
            <a:r>
              <a:rPr lang="fr-FR" sz="2400" dirty="0" smtClean="0">
                <a:latin typeface="+mj-lt"/>
              </a:rPr>
              <a:t>es de </a:t>
            </a:r>
            <a:r>
              <a:rPr lang="fr-FR" sz="2400" dirty="0" smtClean="0"/>
              <a:t>l</a:t>
            </a:r>
            <a:r>
              <a:rPr lang="fr-FR" sz="2400" dirty="0" smtClean="0">
                <a:latin typeface="+mj-lt"/>
              </a:rPr>
              <a:t>a bo</a:t>
            </a:r>
            <a:r>
              <a:rPr lang="fr-FR" sz="2400" dirty="0" smtClean="0"/>
              <a:t>n</a:t>
            </a:r>
            <a:r>
              <a:rPr lang="fr-FR" sz="2400" dirty="0" smtClean="0"/>
              <a:t>n</a:t>
            </a:r>
            <a:r>
              <a:rPr lang="fr-FR" sz="2400" dirty="0" smtClean="0">
                <a:latin typeface="+mj-lt"/>
              </a:rPr>
              <a:t>e pratique médicale </a:t>
            </a:r>
            <a:r>
              <a:rPr lang="fr-FR" sz="2400" dirty="0">
                <a:latin typeface="+mj-lt"/>
              </a:rPr>
              <a:t> </a:t>
            </a:r>
            <a:r>
              <a:rPr lang="fr-FR" sz="2400" dirty="0" smtClean="0">
                <a:latin typeface="+mj-lt"/>
              </a:rPr>
              <a:t>;</a:t>
            </a:r>
          </a:p>
          <a:p>
            <a:pPr marL="285750" indent="-285750" algn="just">
              <a:spcBef>
                <a:spcPts val="0"/>
              </a:spcBef>
              <a:buClr>
                <a:srgbClr val="FFC000"/>
              </a:buClr>
              <a:buFont typeface="Wingdings" panose="05000000000000000000" pitchFamily="2" charset="2"/>
              <a:buChar char="Ø"/>
            </a:pPr>
            <a:r>
              <a:rPr lang="fr-FR" sz="2400" dirty="0" smtClean="0">
                <a:latin typeface="+mj-lt"/>
              </a:rPr>
              <a:t>Respect des règ</a:t>
            </a:r>
            <a:r>
              <a:rPr lang="fr-FR" sz="2400" dirty="0" smtClean="0"/>
              <a:t>l</a:t>
            </a:r>
            <a:r>
              <a:rPr lang="fr-FR" sz="2400" dirty="0" smtClean="0">
                <a:latin typeface="+mj-lt"/>
              </a:rPr>
              <a:t>es de a déontologie et de </a:t>
            </a:r>
            <a:r>
              <a:rPr lang="fr-FR" sz="2400" dirty="0" smtClean="0"/>
              <a:t>l</a:t>
            </a:r>
            <a:r>
              <a:rPr lang="fr-FR" sz="2400" dirty="0" smtClean="0">
                <a:latin typeface="+mj-lt"/>
              </a:rPr>
              <a:t>‘</a:t>
            </a:r>
            <a:r>
              <a:rPr lang="fr-FR" sz="2400" dirty="0" smtClean="0">
                <a:latin typeface="+mj-lt"/>
              </a:rPr>
              <a:t>é</a:t>
            </a:r>
            <a:r>
              <a:rPr lang="fr-FR" sz="2400" dirty="0" smtClean="0">
                <a:latin typeface="+mj-lt"/>
              </a:rPr>
              <a:t>thique médica</a:t>
            </a:r>
            <a:r>
              <a:rPr lang="fr-FR" sz="2400" dirty="0" smtClean="0"/>
              <a:t>l</a:t>
            </a:r>
            <a:r>
              <a:rPr lang="fr-FR" sz="2400" dirty="0" smtClean="0">
                <a:latin typeface="+mj-lt"/>
              </a:rPr>
              <a:t>e </a:t>
            </a:r>
            <a:endParaRPr lang="fr-FR" sz="2400" dirty="0">
              <a:latin typeface="+mj-lt"/>
            </a:endParaRPr>
          </a:p>
          <a:p>
            <a:pPr marL="285750" indent="-285750" algn="just">
              <a:spcBef>
                <a:spcPts val="0"/>
              </a:spcBef>
              <a:buClr>
                <a:srgbClr val="FFC000"/>
              </a:buClr>
              <a:buFont typeface="Wingdings" panose="05000000000000000000" pitchFamily="2" charset="2"/>
              <a:buChar char="Ø"/>
            </a:pPr>
            <a:r>
              <a:rPr lang="fr-FR" sz="2400" dirty="0">
                <a:latin typeface="+mj-lt"/>
              </a:rPr>
              <a:t>Humaniser les structures d’accueil ;</a:t>
            </a:r>
          </a:p>
          <a:p>
            <a:pPr marL="285750" indent="-285750" algn="just">
              <a:spcBef>
                <a:spcPts val="0"/>
              </a:spcBef>
              <a:buClr>
                <a:srgbClr val="FFC000"/>
              </a:buClr>
              <a:buFont typeface="Wingdings" panose="05000000000000000000" pitchFamily="2" charset="2"/>
              <a:buChar char="Ø"/>
            </a:pPr>
            <a:r>
              <a:rPr lang="fr-FR" sz="2400" dirty="0">
                <a:latin typeface="+mj-lt"/>
              </a:rPr>
              <a:t>Maitriser la forte demande en examens complémentaires ;</a:t>
            </a:r>
          </a:p>
          <a:p>
            <a:pPr marL="285750" indent="-285750" algn="just">
              <a:spcBef>
                <a:spcPts val="0"/>
              </a:spcBef>
              <a:buClr>
                <a:srgbClr val="FFC000"/>
              </a:buClr>
              <a:buFont typeface="Wingdings" panose="05000000000000000000" pitchFamily="2" charset="2"/>
              <a:buChar char="Ø"/>
            </a:pPr>
            <a:r>
              <a:rPr lang="fr-FR" sz="2400" dirty="0">
                <a:latin typeface="+mj-lt"/>
              </a:rPr>
              <a:t>Diminuer les délais d’attente ;</a:t>
            </a:r>
          </a:p>
          <a:p>
            <a:pPr marL="285750" lvl="0" indent="-285750" algn="just">
              <a:spcBef>
                <a:spcPts val="0"/>
              </a:spcBef>
              <a:buClr>
                <a:srgbClr val="FFC000"/>
              </a:buClr>
              <a:buFont typeface="Wingdings" panose="05000000000000000000" pitchFamily="2" charset="2"/>
              <a:buChar char="Ø"/>
            </a:pPr>
            <a:r>
              <a:rPr lang="fr-FR" sz="2400" dirty="0">
                <a:latin typeface="+mj-lt"/>
              </a:rPr>
              <a:t>Une règlementation appropriée dans la gestion de la médecine d’urgence ;</a:t>
            </a:r>
          </a:p>
          <a:p>
            <a:pPr marL="285750" lvl="0" indent="-285750" algn="just">
              <a:spcBef>
                <a:spcPts val="0"/>
              </a:spcBef>
              <a:buClr>
                <a:srgbClr val="FFC000"/>
              </a:buClr>
              <a:buFont typeface="Wingdings" panose="05000000000000000000" pitchFamily="2" charset="2"/>
              <a:buChar char="Ø"/>
            </a:pPr>
            <a:r>
              <a:rPr lang="fr-FR" sz="2400" dirty="0">
                <a:latin typeface="+mj-lt"/>
              </a:rPr>
              <a:t>Création de comités scientifiques de la bonne pratique médicale ;</a:t>
            </a:r>
          </a:p>
          <a:p>
            <a:pPr marL="285750" indent="-285750" algn="just">
              <a:spcBef>
                <a:spcPts val="0"/>
              </a:spcBef>
              <a:buClr>
                <a:srgbClr val="FFC000"/>
              </a:buClr>
              <a:buFont typeface="Wingdings" panose="05000000000000000000" pitchFamily="2" charset="2"/>
              <a:buChar char="Ø"/>
            </a:pPr>
            <a:r>
              <a:rPr lang="fr-FR" sz="2400" dirty="0">
                <a:latin typeface="+mj-lt"/>
              </a:rPr>
              <a:t>Réorganisation des services</a:t>
            </a:r>
            <a:r>
              <a:rPr lang="fr-FR" sz="2400" dirty="0" smtClean="0">
                <a:latin typeface="+mj-lt"/>
              </a:rPr>
              <a:t>.</a:t>
            </a:r>
          </a:p>
          <a:p>
            <a:pPr marL="285750" indent="-285750" algn="just">
              <a:spcBef>
                <a:spcPts val="0"/>
              </a:spcBef>
              <a:buClr>
                <a:srgbClr val="FFC000"/>
              </a:buClr>
              <a:buFont typeface="Wingdings" panose="05000000000000000000" pitchFamily="2" charset="2"/>
              <a:buChar char="Ø"/>
            </a:pPr>
            <a:endParaRPr lang="fr-FR" sz="2400" dirty="0" smtClean="0">
              <a:latin typeface="+mj-lt"/>
            </a:endParaRPr>
          </a:p>
          <a:p>
            <a:pPr marL="285750" indent="-285750" algn="just">
              <a:spcBef>
                <a:spcPts val="0"/>
              </a:spcBef>
              <a:buClr>
                <a:srgbClr val="FFC000"/>
              </a:buClr>
              <a:buFont typeface="Wingdings" panose="05000000000000000000" pitchFamily="2" charset="2"/>
              <a:buChar char="Ø"/>
            </a:pPr>
            <a:endParaRPr lang="fr-FR" sz="2400" dirty="0">
              <a:latin typeface="+mj-lt"/>
            </a:endParaRPr>
          </a:p>
        </p:txBody>
      </p:sp>
    </p:spTree>
    <p:extLst>
      <p:ext uri="{BB962C8B-B14F-4D97-AF65-F5344CB8AC3E}">
        <p14:creationId xmlns="" xmlns:p14="http://schemas.microsoft.com/office/powerpoint/2010/main" val="2638979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747464"/>
            <a:ext cx="9144000" cy="1296144"/>
          </a:xfrm>
        </p:spPr>
        <p:txBody>
          <a:bodyPr>
            <a:normAutofit/>
          </a:bodyPr>
          <a:lstStyle/>
          <a:p>
            <a:pPr algn="ctr"/>
            <a:r>
              <a:rPr lang="fr-FR" sz="3200" dirty="0" smtClean="0">
                <a:solidFill>
                  <a:srgbClr val="FFC000"/>
                </a:solidFill>
              </a:rPr>
              <a:t>  LES BASES </a:t>
            </a:r>
            <a:r>
              <a:rPr lang="fr-FR" sz="3200" dirty="0" smtClean="0">
                <a:solidFill>
                  <a:srgbClr val="FFC000"/>
                </a:solidFill>
              </a:rPr>
              <a:t>JURIDIQUES DE </a:t>
            </a:r>
            <a:r>
              <a:rPr lang="fr-FR" sz="3200" dirty="0" smtClean="0">
                <a:solidFill>
                  <a:srgbClr val="FFC000"/>
                </a:solidFill>
              </a:rPr>
              <a:t>l’</a:t>
            </a:r>
            <a:r>
              <a:rPr lang="fr-FR" sz="3200" dirty="0" smtClean="0">
                <a:solidFill>
                  <a:srgbClr val="FFC000"/>
                </a:solidFill>
              </a:rPr>
              <a:t> ACTIVITE Médicale </a:t>
            </a:r>
            <a:endParaRPr lang="fr-FR" sz="3200" dirty="0">
              <a:solidFill>
                <a:srgbClr val="FFC000"/>
              </a:solidFill>
            </a:endParaRPr>
          </a:p>
        </p:txBody>
      </p:sp>
      <p:pic>
        <p:nvPicPr>
          <p:cNvPr id="7" name="Picture 4" descr="D:\Journées médicales\Greffe hépatique\Photos-0002.jpg"/>
          <p:cNvPicPr>
            <a:picLocks noGrp="1" noChangeAspect="1" noChangeArrowheads="1"/>
          </p:cNvPicPr>
          <p:nvPr>
            <p:ph idx="4294967295"/>
          </p:nvPr>
        </p:nvPicPr>
        <p:blipFill>
          <a:blip r:embed="rId2" cstate="print"/>
          <a:srcRect t="19061" b="22812"/>
          <a:stretch>
            <a:fillRect/>
          </a:stretch>
        </p:blipFill>
        <p:spPr bwMode="auto">
          <a:xfrm>
            <a:off x="6126246" y="2349029"/>
            <a:ext cx="3017754" cy="2880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ZoneTexte 4"/>
          <p:cNvSpPr txBox="1"/>
          <p:nvPr/>
        </p:nvSpPr>
        <p:spPr>
          <a:xfrm>
            <a:off x="0" y="908720"/>
            <a:ext cx="6126246" cy="6370975"/>
          </a:xfrm>
          <a:prstGeom prst="rect">
            <a:avLst/>
          </a:prstGeom>
          <a:noFill/>
        </p:spPr>
        <p:txBody>
          <a:bodyPr wrap="square" rtlCol="0">
            <a:spAutoFit/>
          </a:bodyPr>
          <a:lstStyle/>
          <a:p>
            <a:endParaRPr lang="fr-FR" sz="2800" b="1" dirty="0" smtClean="0">
              <a:latin typeface="+mj-lt"/>
            </a:endParaRPr>
          </a:p>
          <a:p>
            <a:pPr marL="457200" indent="-457200" algn="just">
              <a:buClr>
                <a:srgbClr val="FFC000"/>
              </a:buClr>
              <a:buFont typeface="Wingdings" panose="05000000000000000000" pitchFamily="2" charset="2"/>
              <a:buChar char="Ø"/>
            </a:pPr>
            <a:r>
              <a:rPr lang="fr-FR" sz="2800" b="1" dirty="0" smtClean="0">
                <a:solidFill>
                  <a:srgbClr val="FFC000"/>
                </a:solidFill>
                <a:latin typeface="+mj-lt"/>
              </a:rPr>
              <a:t> Le certificat :</a:t>
            </a:r>
          </a:p>
          <a:p>
            <a:pPr marL="623887" indent="-457200" algn="just">
              <a:buClr>
                <a:srgbClr val="FFC000"/>
              </a:buClr>
              <a:buFont typeface="Wingdings" panose="05000000000000000000" pitchFamily="2" charset="2"/>
              <a:buChar char="ü"/>
            </a:pPr>
            <a:r>
              <a:rPr lang="fr-FR" sz="2800" dirty="0" smtClean="0">
                <a:latin typeface="+mj-lt"/>
              </a:rPr>
              <a:t>Articles 56 et 57 du Code de Déontologie Médicale ;</a:t>
            </a:r>
          </a:p>
          <a:p>
            <a:pPr marL="623887" indent="-457200" algn="just">
              <a:buClr>
                <a:srgbClr val="FFC000"/>
              </a:buClr>
              <a:buFont typeface="Wingdings" panose="05000000000000000000" pitchFamily="2" charset="2"/>
              <a:buChar char="ü"/>
            </a:pPr>
            <a:r>
              <a:rPr lang="fr-FR" sz="2800" dirty="0" smtClean="0">
                <a:latin typeface="+mj-lt"/>
              </a:rPr>
              <a:t>Article 78 du Code d’Etat Civil ;</a:t>
            </a:r>
          </a:p>
          <a:p>
            <a:pPr marL="623887" indent="-457200" algn="just">
              <a:buClr>
                <a:srgbClr val="FFC000"/>
              </a:buClr>
              <a:buFont typeface="Wingdings" panose="05000000000000000000" pitchFamily="2" charset="2"/>
              <a:buChar char="ü"/>
            </a:pPr>
            <a:r>
              <a:rPr lang="fr-FR" sz="2800" dirty="0" smtClean="0">
                <a:latin typeface="+mj-lt"/>
              </a:rPr>
              <a:t> Article 213 de la loi 85-05 du 15 février 1985 de la loi sanitaire.</a:t>
            </a:r>
          </a:p>
          <a:p>
            <a:pPr algn="just"/>
            <a:endParaRPr lang="fr-FR" sz="2800" b="1" dirty="0" smtClean="0">
              <a:latin typeface="+mj-lt"/>
            </a:endParaRPr>
          </a:p>
          <a:p>
            <a:pPr marL="457200" indent="-457200" algn="just">
              <a:buClr>
                <a:srgbClr val="FFC000"/>
              </a:buClr>
              <a:buFont typeface="Wingdings" panose="05000000000000000000" pitchFamily="2" charset="2"/>
              <a:buChar char="Ø"/>
            </a:pPr>
            <a:r>
              <a:rPr lang="fr-FR" sz="2800" b="1" dirty="0">
                <a:solidFill>
                  <a:srgbClr val="FFC000"/>
                </a:solidFill>
                <a:latin typeface="+mj-lt"/>
              </a:rPr>
              <a:t> La réquisition:</a:t>
            </a:r>
          </a:p>
          <a:p>
            <a:pPr marL="623887" indent="-457200" algn="just">
              <a:buClr>
                <a:srgbClr val="FFC000"/>
              </a:buClr>
              <a:buFont typeface="Wingdings" panose="05000000000000000000" pitchFamily="2" charset="2"/>
              <a:buChar char="ü"/>
            </a:pPr>
            <a:r>
              <a:rPr lang="fr-FR" sz="2800" dirty="0" smtClean="0">
                <a:latin typeface="+mj-lt"/>
              </a:rPr>
              <a:t>Articles </a:t>
            </a:r>
            <a:r>
              <a:rPr lang="fr-FR" sz="2800" dirty="0">
                <a:latin typeface="+mj-lt"/>
              </a:rPr>
              <a:t>210 et 236 </a:t>
            </a:r>
            <a:r>
              <a:rPr lang="fr-FR" sz="2800" dirty="0" smtClean="0">
                <a:latin typeface="+mj-lt"/>
              </a:rPr>
              <a:t>de la loi </a:t>
            </a:r>
            <a:r>
              <a:rPr lang="fr-FR" sz="2800" dirty="0">
                <a:latin typeface="+mj-lt"/>
              </a:rPr>
              <a:t>85-05 du 15 février </a:t>
            </a:r>
            <a:r>
              <a:rPr lang="fr-FR" sz="2800" dirty="0" smtClean="0">
                <a:latin typeface="+mj-lt"/>
              </a:rPr>
              <a:t>1985 de la loi sanitaire ;</a:t>
            </a:r>
            <a:endParaRPr lang="fr-FR" sz="2800" dirty="0">
              <a:latin typeface="+mj-lt"/>
            </a:endParaRPr>
          </a:p>
          <a:p>
            <a:pPr marL="623887" indent="-457200" algn="just">
              <a:buClr>
                <a:srgbClr val="FFC000"/>
              </a:buClr>
              <a:buFont typeface="Wingdings" panose="05000000000000000000" pitchFamily="2" charset="2"/>
              <a:buChar char="ü"/>
            </a:pPr>
            <a:r>
              <a:rPr lang="fr-FR" sz="2800" dirty="0">
                <a:latin typeface="+mj-lt"/>
              </a:rPr>
              <a:t> </a:t>
            </a:r>
            <a:r>
              <a:rPr lang="fr-FR" sz="2800" dirty="0" smtClean="0">
                <a:latin typeface="+mj-lt"/>
              </a:rPr>
              <a:t>Article </a:t>
            </a:r>
            <a:r>
              <a:rPr lang="fr-FR" sz="2800" dirty="0">
                <a:latin typeface="+mj-lt"/>
              </a:rPr>
              <a:t>187 </a:t>
            </a:r>
            <a:r>
              <a:rPr lang="fr-FR" sz="2800" dirty="0" smtClean="0">
                <a:latin typeface="+mj-lt"/>
              </a:rPr>
              <a:t>bis du Code pénal Algérien. </a:t>
            </a:r>
            <a:endParaRPr lang="fr-FR" sz="2800" dirty="0">
              <a:latin typeface="+mj-lt"/>
            </a:endParaRPr>
          </a:p>
          <a:p>
            <a:endParaRPr lang="fr-FR" sz="2800" b="1" dirty="0" smtClean="0">
              <a:latin typeface="+mj-lt"/>
            </a:endParaRPr>
          </a:p>
          <a:p>
            <a:endParaRPr lang="fr-FR"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0" y="0"/>
            <a:ext cx="9144000" cy="764704"/>
          </a:xfrm>
        </p:spPr>
        <p:txBody>
          <a:bodyPr>
            <a:normAutofit fontScale="90000"/>
          </a:bodyPr>
          <a:lstStyle/>
          <a:p>
            <a:pPr algn="ctr"/>
            <a:r>
              <a:rPr lang="fr-FR" dirty="0">
                <a:solidFill>
                  <a:srgbClr val="FFC000"/>
                </a:solidFill>
              </a:rPr>
              <a:t>I. Introduction</a:t>
            </a:r>
          </a:p>
        </p:txBody>
      </p:sp>
      <p:sp>
        <p:nvSpPr>
          <p:cNvPr id="5" name="Sous-titre 4"/>
          <p:cNvSpPr>
            <a:spLocks noGrp="1"/>
          </p:cNvSpPr>
          <p:nvPr>
            <p:ph type="subTitle" idx="1"/>
          </p:nvPr>
        </p:nvSpPr>
        <p:spPr>
          <a:xfrm>
            <a:off x="251520" y="836712"/>
            <a:ext cx="8712968" cy="3168352"/>
          </a:xfrm>
        </p:spPr>
        <p:txBody>
          <a:bodyPr/>
          <a:lstStyle/>
          <a:p>
            <a:pPr algn="just"/>
            <a:r>
              <a:rPr lang="fr-FR" sz="2800" dirty="0">
                <a:latin typeface="+mj-lt"/>
              </a:rPr>
              <a:t>La proportion </a:t>
            </a:r>
            <a:r>
              <a:rPr lang="fr-FR" sz="2800" dirty="0" smtClean="0">
                <a:latin typeface="+mj-lt"/>
              </a:rPr>
              <a:t>d’accidents </a:t>
            </a:r>
            <a:r>
              <a:rPr lang="fr-FR" sz="2800" dirty="0">
                <a:latin typeface="+mj-lt"/>
              </a:rPr>
              <a:t>survenant en cours ou après une anesthésie s’élève à 1 pour 8000, toutes causes confondues  soit  4,7 pour cent des accidents thérapeutiques.</a:t>
            </a:r>
          </a:p>
          <a:p>
            <a:pPr algn="just"/>
            <a:r>
              <a:rPr lang="fr-FR" sz="2800" dirty="0">
                <a:latin typeface="+mj-lt"/>
              </a:rPr>
              <a:t>Si les traumatismes dentaires lors de l’intubation trachéale restent les plus fréquents, les accidents graves, bien qu’en diminution, ont toujours des conséquences médico-légales sévères.</a:t>
            </a:r>
          </a:p>
        </p:txBody>
      </p:sp>
      <p:pic>
        <p:nvPicPr>
          <p:cNvPr id="6" name="Image 5"/>
          <p:cNvPicPr>
            <a:picLocks noChangeAspect="1"/>
          </p:cNvPicPr>
          <p:nvPr/>
        </p:nvPicPr>
        <p:blipFill>
          <a:blip r:embed="rId2"/>
          <a:stretch>
            <a:fillRect/>
          </a:stretch>
        </p:blipFill>
        <p:spPr>
          <a:xfrm>
            <a:off x="2699792" y="3891968"/>
            <a:ext cx="3816424" cy="2849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 xmlns:p14="http://schemas.microsoft.com/office/powerpoint/2010/main" val="357736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0" y="0"/>
            <a:ext cx="9144000" cy="764704"/>
          </a:xfrm>
        </p:spPr>
        <p:txBody>
          <a:bodyPr>
            <a:normAutofit fontScale="90000"/>
          </a:bodyPr>
          <a:lstStyle/>
          <a:p>
            <a:pPr algn="ctr"/>
            <a:r>
              <a:rPr lang="fr-FR" dirty="0">
                <a:solidFill>
                  <a:srgbClr val="FFC000"/>
                </a:solidFill>
              </a:rPr>
              <a:t>I. Introduction</a:t>
            </a:r>
          </a:p>
        </p:txBody>
      </p:sp>
      <p:sp>
        <p:nvSpPr>
          <p:cNvPr id="5" name="Sous-titre 4"/>
          <p:cNvSpPr>
            <a:spLocks noGrp="1"/>
          </p:cNvSpPr>
          <p:nvPr>
            <p:ph type="subTitle" idx="1"/>
          </p:nvPr>
        </p:nvSpPr>
        <p:spPr>
          <a:xfrm>
            <a:off x="251520" y="1052736"/>
            <a:ext cx="8712968" cy="2304256"/>
          </a:xfrm>
        </p:spPr>
        <p:txBody>
          <a:bodyPr/>
          <a:lstStyle/>
          <a:p>
            <a:pPr algn="just"/>
            <a:r>
              <a:rPr lang="fr-FR" sz="2800" dirty="0">
                <a:latin typeface="+mj-lt"/>
              </a:rPr>
              <a:t>On se bornera aux infractions d’atteinte à l’intégrité corporelle et à la vie du patient, </a:t>
            </a:r>
            <a:r>
              <a:rPr lang="fr-FR" sz="2800" dirty="0">
                <a:solidFill>
                  <a:srgbClr val="FF0000"/>
                </a:solidFill>
                <a:latin typeface="+mj-lt"/>
              </a:rPr>
              <a:t>c’est involontairement, par imprudence ou négligence </a:t>
            </a:r>
            <a:r>
              <a:rPr lang="fr-FR" sz="2800" dirty="0">
                <a:latin typeface="+mj-lt"/>
              </a:rPr>
              <a:t>que le médecin </a:t>
            </a:r>
            <a:r>
              <a:rPr lang="fr-FR" sz="2800" dirty="0" smtClean="0">
                <a:latin typeface="+mj-lt"/>
              </a:rPr>
              <a:t> </a:t>
            </a:r>
            <a:r>
              <a:rPr lang="fr-FR" sz="2800" dirty="0">
                <a:latin typeface="+mj-lt"/>
              </a:rPr>
              <a:t>cause  un préjudice  corporel à son patient voire dans les cas extrêmes  son décès.</a:t>
            </a:r>
          </a:p>
        </p:txBody>
      </p:sp>
      <p:pic>
        <p:nvPicPr>
          <p:cNvPr id="6" name="Picture 2" descr="bloc opératoire"/>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275856" y="3212976"/>
            <a:ext cx="2592288" cy="345770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050446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0" y="0"/>
            <a:ext cx="9144000" cy="764704"/>
          </a:xfrm>
        </p:spPr>
        <p:txBody>
          <a:bodyPr>
            <a:normAutofit fontScale="90000"/>
          </a:bodyPr>
          <a:lstStyle/>
          <a:p>
            <a:pPr algn="ctr"/>
            <a:r>
              <a:rPr lang="fr-FR" dirty="0">
                <a:solidFill>
                  <a:srgbClr val="FFC000"/>
                </a:solidFill>
              </a:rPr>
              <a:t>I. Introduction</a:t>
            </a:r>
          </a:p>
        </p:txBody>
      </p:sp>
      <p:sp>
        <p:nvSpPr>
          <p:cNvPr id="5" name="Sous-titre 4"/>
          <p:cNvSpPr>
            <a:spLocks noGrp="1"/>
          </p:cNvSpPr>
          <p:nvPr>
            <p:ph type="subTitle" idx="1"/>
          </p:nvPr>
        </p:nvSpPr>
        <p:spPr>
          <a:xfrm>
            <a:off x="251520" y="692696"/>
            <a:ext cx="8712968" cy="2304256"/>
          </a:xfrm>
        </p:spPr>
        <p:txBody>
          <a:bodyPr/>
          <a:lstStyle/>
          <a:p>
            <a:pPr algn="just">
              <a:spcBef>
                <a:spcPts val="0"/>
              </a:spcBef>
            </a:pPr>
            <a:r>
              <a:rPr lang="fr-FR" sz="2400" b="1" dirty="0">
                <a:solidFill>
                  <a:srgbClr val="FFC000"/>
                </a:solidFill>
                <a:latin typeface="+mj-lt"/>
              </a:rPr>
              <a:t>Le nombre élevé des patients est en rapport avec :</a:t>
            </a:r>
          </a:p>
          <a:p>
            <a:pPr marL="457200" lvl="0" indent="-457200" algn="just">
              <a:spcBef>
                <a:spcPts val="0"/>
              </a:spcBef>
              <a:buClr>
                <a:srgbClr val="FFC000"/>
              </a:buClr>
              <a:buFont typeface="Wingdings" panose="05000000000000000000" pitchFamily="2" charset="2"/>
              <a:buChar char="Ø"/>
            </a:pPr>
            <a:r>
              <a:rPr lang="fr-FR" sz="2400" dirty="0">
                <a:latin typeface="+mj-lt"/>
              </a:rPr>
              <a:t>Un sentiment ou tout est possible en un seul endroit et en même moment ;</a:t>
            </a:r>
          </a:p>
          <a:p>
            <a:pPr marL="457200" lvl="0" indent="-457200" algn="just">
              <a:spcBef>
                <a:spcPts val="0"/>
              </a:spcBef>
              <a:buClr>
                <a:srgbClr val="FFC000"/>
              </a:buClr>
              <a:buFont typeface="Wingdings" panose="05000000000000000000" pitchFamily="2" charset="2"/>
              <a:buChar char="Ø"/>
            </a:pPr>
            <a:r>
              <a:rPr lang="fr-FR" sz="2400" dirty="0">
                <a:latin typeface="+mj-lt"/>
              </a:rPr>
              <a:t>Difficultés d’accès aux soins des catégories  défavorisées ;</a:t>
            </a:r>
          </a:p>
          <a:p>
            <a:pPr marL="457200" lvl="0" indent="-457200" algn="just">
              <a:spcBef>
                <a:spcPts val="0"/>
              </a:spcBef>
              <a:buClr>
                <a:srgbClr val="FFC000"/>
              </a:buClr>
              <a:buFont typeface="Wingdings" panose="05000000000000000000" pitchFamily="2" charset="2"/>
              <a:buChar char="Ø"/>
            </a:pPr>
            <a:r>
              <a:rPr lang="fr-FR" sz="2400" dirty="0">
                <a:latin typeface="+mj-lt"/>
              </a:rPr>
              <a:t>Le manque  et le désintéressement </a:t>
            </a:r>
            <a:r>
              <a:rPr lang="fr-FR" sz="2400" dirty="0" smtClean="0">
                <a:latin typeface="+mj-lt"/>
              </a:rPr>
              <a:t>des </a:t>
            </a:r>
            <a:r>
              <a:rPr lang="fr-FR" sz="2400" dirty="0">
                <a:latin typeface="+mj-lt"/>
              </a:rPr>
              <a:t>structures  sanitaires privés ;</a:t>
            </a:r>
          </a:p>
          <a:p>
            <a:pPr marL="457200" lvl="0" indent="-457200" algn="just">
              <a:spcBef>
                <a:spcPts val="0"/>
              </a:spcBef>
              <a:buClr>
                <a:srgbClr val="FFC000"/>
              </a:buClr>
              <a:buFont typeface="Wingdings" panose="05000000000000000000" pitchFamily="2" charset="2"/>
              <a:buChar char="Ø"/>
            </a:pPr>
            <a:r>
              <a:rPr lang="fr-FR" sz="2400" dirty="0">
                <a:latin typeface="+mj-lt"/>
              </a:rPr>
              <a:t>La non gestion des flux des patients (sectorisation, protection civile, SAMU).</a:t>
            </a:r>
          </a:p>
        </p:txBody>
      </p:sp>
      <p:pic>
        <p:nvPicPr>
          <p:cNvPr id="7" name="Picture 4" descr="D:\Journée médicale 17-04-2008\Photos-0036.jpg">
            <a:hlinkClick r:id="" action="ppaction://noaction" highlightClick="1"/>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143500" y="3717032"/>
            <a:ext cx="2179638" cy="290512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8" name="Groupe 6"/>
          <p:cNvGrpSpPr>
            <a:grpSpLocks/>
          </p:cNvGrpSpPr>
          <p:nvPr/>
        </p:nvGrpSpPr>
        <p:grpSpPr bwMode="auto">
          <a:xfrm>
            <a:off x="1500188" y="3748782"/>
            <a:ext cx="2214562" cy="2857500"/>
            <a:chOff x="1571620" y="3881462"/>
            <a:chExt cx="2071686" cy="2762248"/>
          </a:xfrm>
        </p:grpSpPr>
        <p:pic>
          <p:nvPicPr>
            <p:cNvPr id="9" name="Picture 5" descr="D:\Journée médicale 17-04-2008\Photos-0039.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571620" y="3881462"/>
              <a:ext cx="2071686" cy="276224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9"/>
            <p:cNvSpPr/>
            <p:nvPr/>
          </p:nvSpPr>
          <p:spPr>
            <a:xfrm>
              <a:off x="3142835" y="4714741"/>
              <a:ext cx="215336" cy="2854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spTree>
    <p:extLst>
      <p:ext uri="{BB962C8B-B14F-4D97-AF65-F5344CB8AC3E}">
        <p14:creationId xmlns="" xmlns:p14="http://schemas.microsoft.com/office/powerpoint/2010/main" val="1672736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0" y="44624"/>
            <a:ext cx="9144000" cy="764704"/>
          </a:xfrm>
        </p:spPr>
        <p:txBody>
          <a:bodyPr>
            <a:normAutofit fontScale="90000"/>
          </a:bodyPr>
          <a:lstStyle/>
          <a:p>
            <a:pPr algn="ctr"/>
            <a:r>
              <a:rPr lang="fr-FR" dirty="0">
                <a:solidFill>
                  <a:srgbClr val="FFC000"/>
                </a:solidFill>
              </a:rPr>
              <a:t>II. Réflexion médico-légale</a:t>
            </a:r>
            <a:r>
              <a:rPr lang="fr-FR" dirty="0">
                <a:effectLst/>
              </a:rPr>
              <a:t> </a:t>
            </a:r>
            <a:endParaRPr lang="fr-FR" dirty="0">
              <a:solidFill>
                <a:srgbClr val="FFC000"/>
              </a:solidFill>
            </a:endParaRPr>
          </a:p>
        </p:txBody>
      </p:sp>
      <p:sp>
        <p:nvSpPr>
          <p:cNvPr id="5" name="Sous-titre 4"/>
          <p:cNvSpPr>
            <a:spLocks noGrp="1"/>
          </p:cNvSpPr>
          <p:nvPr>
            <p:ph type="subTitle" idx="1"/>
          </p:nvPr>
        </p:nvSpPr>
        <p:spPr>
          <a:xfrm>
            <a:off x="251520" y="1196752"/>
            <a:ext cx="8712968" cy="3024336"/>
          </a:xfrm>
        </p:spPr>
        <p:txBody>
          <a:bodyPr/>
          <a:lstStyle/>
          <a:p>
            <a:pPr indent="536575" algn="just"/>
            <a:r>
              <a:rPr lang="fr-FR" sz="2400" dirty="0">
                <a:latin typeface="+mj-lt"/>
              </a:rPr>
              <a:t>L’activité médicale en établissement sanitaire public ou  privé se distingue de celle de la pratique au cabinet par le travail en </a:t>
            </a:r>
            <a:r>
              <a:rPr lang="fr-FR" sz="2400" dirty="0">
                <a:solidFill>
                  <a:srgbClr val="FF0000"/>
                </a:solidFill>
                <a:latin typeface="+mj-lt"/>
              </a:rPr>
              <a:t>équipe</a:t>
            </a:r>
            <a:r>
              <a:rPr lang="fr-FR" sz="2400" dirty="0">
                <a:latin typeface="+mj-lt"/>
              </a:rPr>
              <a:t>, équipe </a:t>
            </a:r>
            <a:r>
              <a:rPr lang="fr-FR" sz="2400" dirty="0">
                <a:solidFill>
                  <a:srgbClr val="FF0000"/>
                </a:solidFill>
                <a:latin typeface="+mj-lt"/>
              </a:rPr>
              <a:t>multidisciplinaire</a:t>
            </a:r>
            <a:r>
              <a:rPr lang="fr-FR" sz="2400" dirty="0">
                <a:latin typeface="+mj-lt"/>
              </a:rPr>
              <a:t> médicale et paramédicale  </a:t>
            </a:r>
            <a:r>
              <a:rPr lang="fr-FR" sz="2400" dirty="0" smtClean="0">
                <a:latin typeface="+mj-lt"/>
              </a:rPr>
              <a:t>avec des  </a:t>
            </a:r>
            <a:r>
              <a:rPr lang="fr-FR" sz="2400" dirty="0">
                <a:latin typeface="+mj-lt"/>
              </a:rPr>
              <a:t>liens  de subordination et hiérarchie.</a:t>
            </a:r>
          </a:p>
          <a:p>
            <a:pPr algn="just"/>
            <a:r>
              <a:rPr lang="fr-FR" sz="2400" dirty="0">
                <a:latin typeface="+mj-lt"/>
              </a:rPr>
              <a:t>Lorsque une poursuite pénale est engagée,  La question se pose  de savoir </a:t>
            </a:r>
            <a:r>
              <a:rPr lang="fr-FR" sz="2400" dirty="0">
                <a:solidFill>
                  <a:srgbClr val="FF0000"/>
                </a:solidFill>
                <a:latin typeface="+mj-lt"/>
              </a:rPr>
              <a:t>qui est responsable </a:t>
            </a:r>
            <a:r>
              <a:rPr lang="fr-FR" sz="2400" dirty="0">
                <a:latin typeface="+mj-lt"/>
              </a:rPr>
              <a:t>et, par voie de conséquence, qui peut être  poursuivi  ou  condamné.</a:t>
            </a:r>
          </a:p>
        </p:txBody>
      </p:sp>
      <p:pic>
        <p:nvPicPr>
          <p:cNvPr id="3074" name="Picture 2" descr="http://www.imm.fr/uploads/tx_smartgalery/bloc-operatoire.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483768" y="3861048"/>
            <a:ext cx="4248472" cy="283231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120901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type="subTitle" idx="1"/>
          </p:nvPr>
        </p:nvSpPr>
        <p:spPr>
          <a:xfrm>
            <a:off x="179512" y="620688"/>
            <a:ext cx="8784976" cy="4320480"/>
          </a:xfrm>
        </p:spPr>
        <p:txBody>
          <a:bodyPr>
            <a:noAutofit/>
          </a:bodyPr>
          <a:lstStyle/>
          <a:p>
            <a:pPr marL="342900" lvl="0" indent="-342900" algn="just">
              <a:buClr>
                <a:srgbClr val="FFC000"/>
              </a:buClr>
              <a:buFont typeface="Wingdings" panose="05000000000000000000" pitchFamily="2" charset="2"/>
              <a:buChar char="Ø"/>
            </a:pPr>
            <a:r>
              <a:rPr lang="fr-FR" sz="2400" dirty="0">
                <a:latin typeface="+mj-lt"/>
              </a:rPr>
              <a:t>La responsabilité pénale </a:t>
            </a:r>
            <a:r>
              <a:rPr lang="fr-FR" sz="2400" dirty="0" smtClean="0">
                <a:latin typeface="+mj-lt"/>
              </a:rPr>
              <a:t>da</a:t>
            </a:r>
            <a:r>
              <a:rPr lang="fr-FR" sz="2400" dirty="0" smtClean="0"/>
              <a:t>n</a:t>
            </a:r>
            <a:r>
              <a:rPr lang="fr-FR" sz="2400" dirty="0" smtClean="0">
                <a:latin typeface="+mj-lt"/>
              </a:rPr>
              <a:t>s </a:t>
            </a:r>
            <a:r>
              <a:rPr lang="fr-FR" sz="2400" dirty="0" smtClean="0"/>
              <a:t>l</a:t>
            </a:r>
            <a:r>
              <a:rPr lang="fr-FR" sz="2400" dirty="0" smtClean="0">
                <a:latin typeface="+mj-lt"/>
              </a:rPr>
              <a:t>a pratique </a:t>
            </a:r>
            <a:r>
              <a:rPr lang="fr-FR" sz="2400" dirty="0" err="1" smtClean="0">
                <a:latin typeface="+mj-lt"/>
              </a:rPr>
              <a:t>médicae</a:t>
            </a:r>
            <a:r>
              <a:rPr lang="fr-FR" sz="2400" dirty="0" smtClean="0">
                <a:latin typeface="+mj-lt"/>
              </a:rPr>
              <a:t> </a:t>
            </a:r>
            <a:r>
              <a:rPr lang="fr-FR" sz="2400" dirty="0" smtClean="0">
                <a:latin typeface="+mj-lt"/>
              </a:rPr>
              <a:t>est </a:t>
            </a:r>
            <a:r>
              <a:rPr lang="fr-FR" sz="2400" dirty="0">
                <a:latin typeface="+mj-lt"/>
              </a:rPr>
              <a:t>souvent engagée sur le terrain de </a:t>
            </a:r>
            <a:r>
              <a:rPr lang="fr-FR" sz="2400" b="1" dirty="0">
                <a:solidFill>
                  <a:srgbClr val="FF0000"/>
                </a:solidFill>
                <a:latin typeface="+mj-lt"/>
              </a:rPr>
              <a:t>l’homicide involontaire</a:t>
            </a:r>
            <a:r>
              <a:rPr lang="fr-FR" sz="2400" dirty="0">
                <a:solidFill>
                  <a:srgbClr val="FF0000"/>
                </a:solidFill>
                <a:latin typeface="+mj-lt"/>
              </a:rPr>
              <a:t> </a:t>
            </a:r>
            <a:r>
              <a:rPr lang="fr-FR" sz="2400" dirty="0">
                <a:latin typeface="+mj-lt"/>
              </a:rPr>
              <a:t>défini à l’article 289 du code pénal Algérien, de façon plus rare sur le fondement de </a:t>
            </a:r>
            <a:r>
              <a:rPr lang="fr-FR" sz="2400" b="1" dirty="0">
                <a:latin typeface="+mj-lt"/>
              </a:rPr>
              <a:t>la </a:t>
            </a:r>
            <a:r>
              <a:rPr lang="fr-FR" sz="2400" b="1" dirty="0">
                <a:solidFill>
                  <a:srgbClr val="FF0000"/>
                </a:solidFill>
                <a:latin typeface="+mj-lt"/>
              </a:rPr>
              <a:t>non-assistance à personne en danger</a:t>
            </a:r>
            <a:r>
              <a:rPr lang="fr-FR" sz="2400" dirty="0">
                <a:latin typeface="+mj-lt"/>
              </a:rPr>
              <a:t> et aussi sur la réflexion juridique des articles de la loi pénale dans les domaines de </a:t>
            </a:r>
            <a:r>
              <a:rPr lang="fr-FR" sz="2400" b="1" dirty="0">
                <a:latin typeface="+mj-lt"/>
              </a:rPr>
              <a:t>(</a:t>
            </a:r>
            <a:r>
              <a:rPr lang="fr-FR" sz="2400" b="1" dirty="0">
                <a:solidFill>
                  <a:srgbClr val="FF0000"/>
                </a:solidFill>
                <a:latin typeface="+mj-lt"/>
              </a:rPr>
              <a:t>l’imprudence, négligence, manquement à une obligation de prudence ou de sécurité prévu par la loi ou le règlement</a:t>
            </a:r>
            <a:r>
              <a:rPr lang="fr-FR" sz="2400" b="1" dirty="0">
                <a:latin typeface="+mj-lt"/>
              </a:rPr>
              <a:t>)</a:t>
            </a:r>
            <a:r>
              <a:rPr lang="fr-FR" sz="2400" dirty="0">
                <a:latin typeface="+mj-lt"/>
              </a:rPr>
              <a:t>. </a:t>
            </a:r>
          </a:p>
          <a:p>
            <a:pPr marL="342900" lvl="0" indent="-342900" algn="just">
              <a:buClr>
                <a:srgbClr val="FFC000"/>
              </a:buClr>
              <a:buFont typeface="Wingdings" panose="05000000000000000000" pitchFamily="2" charset="2"/>
              <a:buChar char="Ø"/>
            </a:pPr>
            <a:r>
              <a:rPr lang="fr-FR" sz="2400" dirty="0">
                <a:latin typeface="+mj-lt"/>
              </a:rPr>
              <a:t> Il n’existe pas de responsabilité pénale des faits d’autrui dans la mesure où chaque personne et  individu est personnellement tenu responsable de ses fautes.</a:t>
            </a:r>
          </a:p>
        </p:txBody>
      </p:sp>
      <p:sp>
        <p:nvSpPr>
          <p:cNvPr id="5" name="Titre 1"/>
          <p:cNvSpPr>
            <a:spLocks noGrp="1"/>
          </p:cNvSpPr>
          <p:nvPr>
            <p:ph type="ctrTitle"/>
          </p:nvPr>
        </p:nvSpPr>
        <p:spPr>
          <a:xfrm>
            <a:off x="0" y="0"/>
            <a:ext cx="9144000" cy="620688"/>
          </a:xfrm>
        </p:spPr>
        <p:txBody>
          <a:bodyPr>
            <a:normAutofit/>
          </a:bodyPr>
          <a:lstStyle/>
          <a:p>
            <a:pPr algn="ctr"/>
            <a:r>
              <a:rPr lang="fr-FR" sz="3600" dirty="0">
                <a:solidFill>
                  <a:srgbClr val="FFC000"/>
                </a:solidFill>
              </a:rPr>
              <a:t>III. Discussion médico-légale</a:t>
            </a:r>
          </a:p>
        </p:txBody>
      </p:sp>
      <p:pic>
        <p:nvPicPr>
          <p:cNvPr id="8" name="Picture 4" descr="D:\Journées médicales\Greffe hépatique\Photos-0002.jpg"/>
          <p:cNvPicPr>
            <a:picLocks noChangeAspect="1" noChangeArrowheads="1"/>
          </p:cNvPicPr>
          <p:nvPr/>
        </p:nvPicPr>
        <p:blipFill>
          <a:blip r:embed="rId2" cstate="print"/>
          <a:srcRect t="19061" b="22812"/>
          <a:stretch>
            <a:fillRect/>
          </a:stretch>
        </p:blipFill>
        <p:spPr bwMode="auto">
          <a:xfrm>
            <a:off x="3347864" y="4393530"/>
            <a:ext cx="2448272" cy="23366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183543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type="subTitle" idx="1"/>
          </p:nvPr>
        </p:nvSpPr>
        <p:spPr>
          <a:xfrm>
            <a:off x="251520" y="836712"/>
            <a:ext cx="8712968" cy="3600400"/>
          </a:xfrm>
        </p:spPr>
        <p:txBody>
          <a:bodyPr>
            <a:noAutofit/>
          </a:bodyPr>
          <a:lstStyle/>
          <a:p>
            <a:pPr marL="342900" lvl="0" indent="-342900" algn="just">
              <a:buClr>
                <a:srgbClr val="FFC000"/>
              </a:buClr>
              <a:buFont typeface="Wingdings" panose="05000000000000000000" pitchFamily="2" charset="2"/>
              <a:buChar char="Ø"/>
            </a:pPr>
            <a:r>
              <a:rPr lang="fr-FR" sz="2400" dirty="0">
                <a:latin typeface="+mj-lt"/>
              </a:rPr>
              <a:t>Le médecin et l’établissement dans lequel il exerce peuvent être tenus chacun pour </a:t>
            </a:r>
            <a:r>
              <a:rPr lang="fr-FR" sz="2400" dirty="0">
                <a:solidFill>
                  <a:srgbClr val="FF0000"/>
                </a:solidFill>
                <a:latin typeface="+mj-lt"/>
              </a:rPr>
              <a:t>responsable pénalement des fautes qu’ils ont respectivement commis</a:t>
            </a:r>
            <a:r>
              <a:rPr lang="fr-FR" sz="2400" dirty="0">
                <a:latin typeface="+mj-lt"/>
              </a:rPr>
              <a:t>.</a:t>
            </a:r>
          </a:p>
          <a:p>
            <a:pPr marL="342900" indent="-342900" algn="just">
              <a:buClr>
                <a:srgbClr val="FFC000"/>
              </a:buClr>
              <a:buFont typeface="Wingdings" panose="05000000000000000000" pitchFamily="2" charset="2"/>
              <a:buChar char="Ø"/>
            </a:pPr>
            <a:r>
              <a:rPr lang="fr-FR" sz="2400" dirty="0">
                <a:latin typeface="+mj-lt"/>
              </a:rPr>
              <a:t>Le fait d’exposer directement une personne à un risque immédiat </a:t>
            </a:r>
            <a:r>
              <a:rPr lang="fr-FR" sz="2400" dirty="0">
                <a:solidFill>
                  <a:srgbClr val="FF0000"/>
                </a:solidFill>
                <a:latin typeface="+mj-lt"/>
              </a:rPr>
              <a:t>de mort ou de blessures de nature à entrainer une mutilation ou un infirmité permanente </a:t>
            </a:r>
            <a:r>
              <a:rPr lang="fr-FR" sz="2400" dirty="0">
                <a:latin typeface="+mj-lt"/>
              </a:rPr>
              <a:t>après une violation manifestement délibérée d’une obligation particulière de sécurité ou de prudence imposée par les données récentes de </a:t>
            </a:r>
            <a:r>
              <a:rPr lang="fr-FR" sz="2400" dirty="0">
                <a:solidFill>
                  <a:srgbClr val="FFC000"/>
                </a:solidFill>
                <a:latin typeface="+mj-lt"/>
              </a:rPr>
              <a:t>la bonne pratique médicale.</a:t>
            </a:r>
          </a:p>
        </p:txBody>
      </p:sp>
      <p:sp>
        <p:nvSpPr>
          <p:cNvPr id="5" name="Titre 1"/>
          <p:cNvSpPr>
            <a:spLocks noGrp="1"/>
          </p:cNvSpPr>
          <p:nvPr>
            <p:ph type="ctrTitle"/>
          </p:nvPr>
        </p:nvSpPr>
        <p:spPr>
          <a:xfrm>
            <a:off x="0" y="0"/>
            <a:ext cx="9144000" cy="620688"/>
          </a:xfrm>
        </p:spPr>
        <p:txBody>
          <a:bodyPr>
            <a:normAutofit/>
          </a:bodyPr>
          <a:lstStyle/>
          <a:p>
            <a:pPr algn="ctr"/>
            <a:r>
              <a:rPr lang="fr-FR" sz="3600" dirty="0">
                <a:solidFill>
                  <a:srgbClr val="FFC000"/>
                </a:solidFill>
              </a:rPr>
              <a:t>III. Discussion médico-légale</a:t>
            </a:r>
          </a:p>
        </p:txBody>
      </p:sp>
      <p:pic>
        <p:nvPicPr>
          <p:cNvPr id="4" name="Picture 4" descr="D:\Journées médicales\Greffe hépatique\Photos-0002.jpg"/>
          <p:cNvPicPr>
            <a:picLocks noChangeAspect="1" noChangeArrowheads="1"/>
          </p:cNvPicPr>
          <p:nvPr/>
        </p:nvPicPr>
        <p:blipFill>
          <a:blip r:embed="rId2" cstate="print"/>
          <a:srcRect t="19061" b="22812"/>
          <a:stretch>
            <a:fillRect/>
          </a:stretch>
        </p:blipFill>
        <p:spPr bwMode="auto">
          <a:xfrm>
            <a:off x="3580671" y="3933056"/>
            <a:ext cx="2791363" cy="26641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Image 5"/>
          <p:cNvPicPr>
            <a:picLocks noChangeAspect="1"/>
          </p:cNvPicPr>
          <p:nvPr/>
        </p:nvPicPr>
        <p:blipFill>
          <a:blip r:embed="rId3"/>
          <a:stretch>
            <a:fillRect/>
          </a:stretch>
        </p:blipFill>
        <p:spPr>
          <a:xfrm>
            <a:off x="481603" y="4185106"/>
            <a:ext cx="2893057" cy="216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descr="http://www.atlantico.fr/sites/default/files/imagecache/Une/juges.jpg"/>
          <p:cNvPicPr>
            <a:picLocks noChangeAspect="1" noChangeArrowheads="1"/>
          </p:cNvPicPr>
          <p:nvPr/>
        </p:nvPicPr>
        <p:blipFill rotWithShape="1">
          <a:blip r:embed="rId4">
            <a:extLst>
              <a:ext uri="{28A0092B-C50C-407E-A947-70E740481C1C}">
                <a14:useLocalDpi xmlns="" xmlns:a14="http://schemas.microsoft.com/office/drawing/2010/main" val="0"/>
              </a:ext>
            </a:extLst>
          </a:blip>
          <a:srcRect l="45679"/>
          <a:stretch/>
        </p:blipFill>
        <p:spPr bwMode="auto">
          <a:xfrm>
            <a:off x="6482194" y="4185106"/>
            <a:ext cx="2122254" cy="2160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7245634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3468</TotalTime>
  <Words>938</Words>
  <Application>Microsoft Office PowerPoint</Application>
  <PresentationFormat>Affichage à l'écran (4:3)</PresentationFormat>
  <Paragraphs>125</Paragraphs>
  <Slides>20</Slides>
  <Notes>1</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Débit</vt:lpstr>
      <vt:lpstr>LA RESPONSABILITÉ PÉNALE DU MÉDECIN</vt:lpstr>
      <vt:lpstr> les objectifs de  la formation  en sciences médicales  </vt:lpstr>
      <vt:lpstr>  LES BASES JURIDIQUES DE l’ ACTIVITE Médicale </vt:lpstr>
      <vt:lpstr>I. Introduction</vt:lpstr>
      <vt:lpstr>I. Introduction</vt:lpstr>
      <vt:lpstr>I. Introduction</vt:lpstr>
      <vt:lpstr>II. Réflexion médico-légale </vt:lpstr>
      <vt:lpstr>III. Discussion médico-légale</vt:lpstr>
      <vt:lpstr>III. Discussion médico-légale</vt:lpstr>
      <vt:lpstr>IV. La responsabilité pénale du médecin réanimateur</vt:lpstr>
      <vt:lpstr>V. Responsabilité au sein de l’équipe médicale</vt:lpstr>
      <vt:lpstr>VI. Responsabilité au sein de l’équipe médicale</vt:lpstr>
      <vt:lpstr>VI. Responsabilité au sein de l’équipe médicale</vt:lpstr>
      <vt:lpstr>VI. Responsabilité au sein de l’équipe médicale</vt:lpstr>
      <vt:lpstr>VII. Les décisions juridiques</vt:lpstr>
      <vt:lpstr>VIII. Les autres fautes graves</vt:lpstr>
      <vt:lpstr>IX. La procédure pénale en matière de faute médicale</vt:lpstr>
      <vt:lpstr>X. En cas de dépôt de plainte contre vous, que faut–il faire ?</vt:lpstr>
      <vt:lpstr>X. En cas de dépôt de plainte contre vous, que faut–il faire ?</vt:lpstr>
      <vt:lpstr>XI. Recommandations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Preferred Customer</dc:creator>
  <cp:lastModifiedBy>Home</cp:lastModifiedBy>
  <cp:revision>411</cp:revision>
  <dcterms:created xsi:type="dcterms:W3CDTF">1995-05-28T16:04:12Z</dcterms:created>
  <dcterms:modified xsi:type="dcterms:W3CDTF">2018-09-22T19:57:34Z</dcterms:modified>
</cp:coreProperties>
</file>