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8" r:id="rId5"/>
    <p:sldId id="290" r:id="rId6"/>
    <p:sldId id="267" r:id="rId7"/>
    <p:sldId id="261" r:id="rId8"/>
    <p:sldId id="283" r:id="rId9"/>
    <p:sldId id="284" r:id="rId10"/>
    <p:sldId id="285" r:id="rId11"/>
    <p:sldId id="286" r:id="rId12"/>
    <p:sldId id="262" r:id="rId13"/>
    <p:sldId id="270" r:id="rId14"/>
    <p:sldId id="272" r:id="rId15"/>
    <p:sldId id="273" r:id="rId16"/>
    <p:sldId id="274" r:id="rId17"/>
    <p:sldId id="275" r:id="rId18"/>
    <p:sldId id="276" r:id="rId19"/>
    <p:sldId id="271" r:id="rId20"/>
    <p:sldId id="277" r:id="rId21"/>
    <p:sldId id="278" r:id="rId22"/>
    <p:sldId id="279" r:id="rId23"/>
    <p:sldId id="280" r:id="rId24"/>
    <p:sldId id="281" r:id="rId25"/>
    <p:sldId id="288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Feuil5!$B$1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fr-FR"/>
              </a:p>
            </c:txPr>
            <c:showVal val="1"/>
          </c:dLbls>
          <c:cat>
            <c:strRef>
              <c:f>Feuil5!$A$2:$A$6</c:f>
              <c:strCache>
                <c:ptCount val="5"/>
                <c:pt idx="0">
                  <c:v>E. coli</c:v>
                </c:pt>
                <c:pt idx="1">
                  <c:v>K. pneumoniae</c:v>
                </c:pt>
                <c:pt idx="2">
                  <c:v>E. cloacae</c:v>
                </c:pt>
                <c:pt idx="3">
                  <c:v>Raoultella ornithinolytica </c:v>
                </c:pt>
                <c:pt idx="4">
                  <c:v>Citrobacter sp.</c:v>
                </c:pt>
              </c:strCache>
            </c:strRef>
          </c:cat>
          <c:val>
            <c:numRef>
              <c:f>Feuil5!$B$2:$B$6</c:f>
              <c:numCache>
                <c:formatCode>General</c:formatCode>
                <c:ptCount val="5"/>
                <c:pt idx="0">
                  <c:v>16</c:v>
                </c:pt>
                <c:pt idx="1">
                  <c:v>9</c:v>
                </c:pt>
                <c:pt idx="2">
                  <c:v>8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axId val="67470848"/>
        <c:axId val="67472384"/>
      </c:barChart>
      <c:catAx>
        <c:axId val="6747084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i="1"/>
            </a:pPr>
            <a:endParaRPr lang="fr-FR"/>
          </a:p>
        </c:txPr>
        <c:crossAx val="67472384"/>
        <c:crosses val="autoZero"/>
        <c:auto val="1"/>
        <c:lblAlgn val="ctr"/>
        <c:lblOffset val="100"/>
      </c:catAx>
      <c:valAx>
        <c:axId val="67472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6747084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2C9C7-9321-4C0C-A36D-29EB2391BB4A}" type="doc">
      <dgm:prSet loTypeId="urn:microsoft.com/office/officeart/2005/8/layout/hierarchy2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EA62E4CB-7867-4042-8674-516F72C92126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 résistance aux carbapénèmes chez les entérobactéries.</a:t>
          </a:r>
          <a:endParaRPr lang="fr-FR" sz="24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FDC43F-16FD-4FDE-BEB5-635154D71F44}" type="parTrans" cxnId="{4E36079B-46C3-477C-8436-31BC28D37409}">
      <dgm:prSet/>
      <dgm:spPr/>
      <dgm:t>
        <a:bodyPr/>
        <a:lstStyle/>
        <a:p>
          <a:endParaRPr lang="fr-FR" sz="1600">
            <a:solidFill>
              <a:srgbClr val="000000"/>
            </a:solidFill>
            <a:latin typeface="Cambria" pitchFamily="18" charset="0"/>
          </a:endParaRPr>
        </a:p>
      </dgm:t>
    </dgm:pt>
    <dgm:pt modelId="{C9BE7867-E858-44A2-AEF8-7212EA5063D0}" type="sibTrans" cxnId="{4E36079B-46C3-477C-8436-31BC28D37409}">
      <dgm:prSet/>
      <dgm:spPr/>
      <dgm:t>
        <a:bodyPr/>
        <a:lstStyle/>
        <a:p>
          <a:endParaRPr lang="fr-FR" sz="1600">
            <a:solidFill>
              <a:srgbClr val="000000"/>
            </a:solidFill>
            <a:latin typeface="Cambria" pitchFamily="18" charset="0"/>
          </a:endParaRPr>
        </a:p>
      </dgm:t>
    </dgm:pt>
    <dgm:pt modelId="{34D370C3-3639-4C19-A5CF-44FE65C67CC2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400" b="1" dirty="0" smtClean="0">
              <a:solidFill>
                <a:srgbClr val="00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rPr>
            <a:t>Production de BLSE ou de céphalosporinase associée à une imperméabilité membranaire.</a:t>
          </a:r>
          <a:endParaRPr lang="fr-FR" sz="2400" dirty="0">
            <a:solidFill>
              <a:srgbClr val="000000"/>
            </a:solidFill>
            <a:latin typeface="Times New Roman" pitchFamily="18" charset="0"/>
            <a:ea typeface="PMingLiU" pitchFamily="18" charset="-120"/>
            <a:cs typeface="Times New Roman" pitchFamily="18" charset="0"/>
          </a:endParaRPr>
        </a:p>
      </dgm:t>
    </dgm:pt>
    <dgm:pt modelId="{C926B839-59E9-4B75-A3B9-5EBEEB8907FA}" type="parTrans" cxnId="{DB41D135-9794-4053-BCBC-DFC145016185}">
      <dgm:prSet custT="1"/>
      <dgm:spPr>
        <a:ln w="38100">
          <a:solidFill>
            <a:srgbClr val="BB5983"/>
          </a:solidFill>
        </a:ln>
      </dgm:spPr>
      <dgm:t>
        <a:bodyPr/>
        <a:lstStyle/>
        <a:p>
          <a:endParaRPr lang="fr-FR" sz="500" dirty="0">
            <a:solidFill>
              <a:srgbClr val="000000"/>
            </a:solidFill>
            <a:latin typeface="Cambria" pitchFamily="18" charset="0"/>
          </a:endParaRPr>
        </a:p>
      </dgm:t>
    </dgm:pt>
    <dgm:pt modelId="{93B2D5DC-C64A-4599-92FB-3D540D291E97}" type="sibTrans" cxnId="{DB41D135-9794-4053-BCBC-DFC145016185}">
      <dgm:prSet/>
      <dgm:spPr/>
      <dgm:t>
        <a:bodyPr/>
        <a:lstStyle/>
        <a:p>
          <a:endParaRPr lang="fr-FR" sz="1600">
            <a:solidFill>
              <a:srgbClr val="000000"/>
            </a:solidFill>
            <a:latin typeface="Cambria" pitchFamily="18" charset="0"/>
          </a:endParaRPr>
        </a:p>
      </dgm:t>
    </dgm:pt>
    <dgm:pt modelId="{0EAD324B-FA4C-438A-9884-18EB299B28D6}">
      <dgm:prSet phldrT="[Texte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sz="2400" b="1" dirty="0" smtClean="0">
              <a:solidFill>
                <a:srgbClr val="00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rPr>
            <a:t>Production de carbapénèmases.</a:t>
          </a:r>
          <a:endParaRPr lang="fr-FR" sz="2400" dirty="0">
            <a:solidFill>
              <a:srgbClr val="000000"/>
            </a:solidFill>
            <a:latin typeface="Times New Roman" pitchFamily="18" charset="0"/>
            <a:ea typeface="PMingLiU" pitchFamily="18" charset="-120"/>
            <a:cs typeface="Times New Roman" pitchFamily="18" charset="0"/>
          </a:endParaRPr>
        </a:p>
      </dgm:t>
    </dgm:pt>
    <dgm:pt modelId="{6731D0DA-241F-4814-8FE4-DE14719F22D0}" type="parTrans" cxnId="{6034C961-5B19-49B7-9961-3846CB7B3CAB}">
      <dgm:prSet custT="1"/>
      <dgm:spPr>
        <a:ln w="38100">
          <a:solidFill>
            <a:srgbClr val="BB5983"/>
          </a:solidFill>
        </a:ln>
      </dgm:spPr>
      <dgm:t>
        <a:bodyPr/>
        <a:lstStyle/>
        <a:p>
          <a:endParaRPr lang="fr-FR" sz="500" dirty="0">
            <a:solidFill>
              <a:srgbClr val="000000"/>
            </a:solidFill>
            <a:latin typeface="Cambria" pitchFamily="18" charset="0"/>
          </a:endParaRPr>
        </a:p>
      </dgm:t>
    </dgm:pt>
    <dgm:pt modelId="{E5BAAAAE-E629-44A5-AED1-F996E74E74C0}" type="sibTrans" cxnId="{6034C961-5B19-49B7-9961-3846CB7B3CAB}">
      <dgm:prSet/>
      <dgm:spPr/>
      <dgm:t>
        <a:bodyPr/>
        <a:lstStyle/>
        <a:p>
          <a:endParaRPr lang="fr-FR" sz="1600">
            <a:solidFill>
              <a:srgbClr val="000000"/>
            </a:solidFill>
            <a:latin typeface="Cambria" pitchFamily="18" charset="0"/>
          </a:endParaRPr>
        </a:p>
      </dgm:t>
    </dgm:pt>
    <dgm:pt modelId="{97C0ADE7-ED41-4074-82AF-62F26735FD4A}" type="pres">
      <dgm:prSet presAssocID="{E242C9C7-9321-4C0C-A36D-29EB2391BB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6D0BFA-0450-453F-B6D8-07BEA415CA7A}" type="pres">
      <dgm:prSet presAssocID="{EA62E4CB-7867-4042-8674-516F72C92126}" presName="root1" presStyleCnt="0"/>
      <dgm:spPr/>
    </dgm:pt>
    <dgm:pt modelId="{F49FB027-0E3A-4FC4-B179-D4812C91775E}" type="pres">
      <dgm:prSet presAssocID="{EA62E4CB-7867-4042-8674-516F72C92126}" presName="LevelOneTextNode" presStyleLbl="node0" presStyleIdx="0" presStyleCnt="1" custScaleX="80748" custLinFactNeighborY="-24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3B06241-24BB-4D1B-BE8B-1ED1034B6E23}" type="pres">
      <dgm:prSet presAssocID="{EA62E4CB-7867-4042-8674-516F72C92126}" presName="level2hierChild" presStyleCnt="0"/>
      <dgm:spPr/>
    </dgm:pt>
    <dgm:pt modelId="{4B749E7E-3EAE-460C-8449-EC029690B42B}" type="pres">
      <dgm:prSet presAssocID="{C926B839-59E9-4B75-A3B9-5EBEEB8907FA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E4891DDD-7B9F-41CB-9AEA-C1BBF869D796}" type="pres">
      <dgm:prSet presAssocID="{C926B839-59E9-4B75-A3B9-5EBEEB8907FA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10460CF-F636-434B-BA83-2AD0472D5DC6}" type="pres">
      <dgm:prSet presAssocID="{34D370C3-3639-4C19-A5CF-44FE65C67CC2}" presName="root2" presStyleCnt="0"/>
      <dgm:spPr/>
    </dgm:pt>
    <dgm:pt modelId="{530DD3A6-6B74-4ED7-89DD-95B0A0DA9570}" type="pres">
      <dgm:prSet presAssocID="{34D370C3-3639-4C19-A5CF-44FE65C67CC2}" presName="LevelTwoTextNode" presStyleLbl="node2" presStyleIdx="0" presStyleCnt="2" custScaleX="116224" custLinFactNeighborX="-236" custLinFactNeighborY="-9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72DBA0-7BF2-4AD3-B5F8-98780C91F81C}" type="pres">
      <dgm:prSet presAssocID="{34D370C3-3639-4C19-A5CF-44FE65C67CC2}" presName="level3hierChild" presStyleCnt="0"/>
      <dgm:spPr/>
    </dgm:pt>
    <dgm:pt modelId="{943CD118-D403-4117-BF07-2FC208217BE6}" type="pres">
      <dgm:prSet presAssocID="{6731D0DA-241F-4814-8FE4-DE14719F22D0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E3D82C15-E566-4419-9ECC-9AA01E0F554A}" type="pres">
      <dgm:prSet presAssocID="{6731D0DA-241F-4814-8FE4-DE14719F22D0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55900F5-EBED-4A65-9D38-D6B374E3CC11}" type="pres">
      <dgm:prSet presAssocID="{0EAD324B-FA4C-438A-9884-18EB299B28D6}" presName="root2" presStyleCnt="0"/>
      <dgm:spPr/>
    </dgm:pt>
    <dgm:pt modelId="{CF543842-DEEA-4A8C-B92E-2EE6EFCEF7F0}" type="pres">
      <dgm:prSet presAssocID="{0EAD324B-FA4C-438A-9884-18EB299B28D6}" presName="LevelTwoTextNode" presStyleLbl="node2" presStyleIdx="1" presStyleCnt="2" custScaleX="115587" custLinFactNeighborX="-236" custLinFactNeighborY="-135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4956F32-AAB8-4DD5-ACA7-47642AD3B3C9}" type="pres">
      <dgm:prSet presAssocID="{0EAD324B-FA4C-438A-9884-18EB299B28D6}" presName="level3hierChild" presStyleCnt="0"/>
      <dgm:spPr/>
    </dgm:pt>
  </dgm:ptLst>
  <dgm:cxnLst>
    <dgm:cxn modelId="{A5675FAF-D7BB-4EA6-AD75-EEAD0126C7F7}" type="presOf" srcId="{6731D0DA-241F-4814-8FE4-DE14719F22D0}" destId="{E3D82C15-E566-4419-9ECC-9AA01E0F554A}" srcOrd="1" destOrd="0" presId="urn:microsoft.com/office/officeart/2005/8/layout/hierarchy2"/>
    <dgm:cxn modelId="{A7E6CE60-5958-4692-A9A0-73958AE9D491}" type="presOf" srcId="{EA62E4CB-7867-4042-8674-516F72C92126}" destId="{F49FB027-0E3A-4FC4-B179-D4812C91775E}" srcOrd="0" destOrd="0" presId="urn:microsoft.com/office/officeart/2005/8/layout/hierarchy2"/>
    <dgm:cxn modelId="{DB41D135-9794-4053-BCBC-DFC145016185}" srcId="{EA62E4CB-7867-4042-8674-516F72C92126}" destId="{34D370C3-3639-4C19-A5CF-44FE65C67CC2}" srcOrd="0" destOrd="0" parTransId="{C926B839-59E9-4B75-A3B9-5EBEEB8907FA}" sibTransId="{93B2D5DC-C64A-4599-92FB-3D540D291E97}"/>
    <dgm:cxn modelId="{639B02CF-A8C1-4163-BE35-1AFCCCAADEDB}" type="presOf" srcId="{0EAD324B-FA4C-438A-9884-18EB299B28D6}" destId="{CF543842-DEEA-4A8C-B92E-2EE6EFCEF7F0}" srcOrd="0" destOrd="0" presId="urn:microsoft.com/office/officeart/2005/8/layout/hierarchy2"/>
    <dgm:cxn modelId="{4E36079B-46C3-477C-8436-31BC28D37409}" srcId="{E242C9C7-9321-4C0C-A36D-29EB2391BB4A}" destId="{EA62E4CB-7867-4042-8674-516F72C92126}" srcOrd="0" destOrd="0" parTransId="{C6FDC43F-16FD-4FDE-BEB5-635154D71F44}" sibTransId="{C9BE7867-E858-44A2-AEF8-7212EA5063D0}"/>
    <dgm:cxn modelId="{84B16D8A-521E-4E20-984D-A02C13313757}" type="presOf" srcId="{E242C9C7-9321-4C0C-A36D-29EB2391BB4A}" destId="{97C0ADE7-ED41-4074-82AF-62F26735FD4A}" srcOrd="0" destOrd="0" presId="urn:microsoft.com/office/officeart/2005/8/layout/hierarchy2"/>
    <dgm:cxn modelId="{6034C961-5B19-49B7-9961-3846CB7B3CAB}" srcId="{EA62E4CB-7867-4042-8674-516F72C92126}" destId="{0EAD324B-FA4C-438A-9884-18EB299B28D6}" srcOrd="1" destOrd="0" parTransId="{6731D0DA-241F-4814-8FE4-DE14719F22D0}" sibTransId="{E5BAAAAE-E629-44A5-AED1-F996E74E74C0}"/>
    <dgm:cxn modelId="{9F704D8E-ABF1-445A-9199-7E6FDA98235B}" type="presOf" srcId="{C926B839-59E9-4B75-A3B9-5EBEEB8907FA}" destId="{E4891DDD-7B9F-41CB-9AEA-C1BBF869D796}" srcOrd="1" destOrd="0" presId="urn:microsoft.com/office/officeart/2005/8/layout/hierarchy2"/>
    <dgm:cxn modelId="{51E66C3D-AD59-4901-9586-5C6BA8A704C4}" type="presOf" srcId="{C926B839-59E9-4B75-A3B9-5EBEEB8907FA}" destId="{4B749E7E-3EAE-460C-8449-EC029690B42B}" srcOrd="0" destOrd="0" presId="urn:microsoft.com/office/officeart/2005/8/layout/hierarchy2"/>
    <dgm:cxn modelId="{B54989E5-EBC8-4C12-8180-1C44EB05102F}" type="presOf" srcId="{6731D0DA-241F-4814-8FE4-DE14719F22D0}" destId="{943CD118-D403-4117-BF07-2FC208217BE6}" srcOrd="0" destOrd="0" presId="urn:microsoft.com/office/officeart/2005/8/layout/hierarchy2"/>
    <dgm:cxn modelId="{CC3C08E5-C94E-4535-8A39-E9D965F73499}" type="presOf" srcId="{34D370C3-3639-4C19-A5CF-44FE65C67CC2}" destId="{530DD3A6-6B74-4ED7-89DD-95B0A0DA9570}" srcOrd="0" destOrd="0" presId="urn:microsoft.com/office/officeart/2005/8/layout/hierarchy2"/>
    <dgm:cxn modelId="{374EEB39-4EAE-4EFD-9F1C-27AD74076B39}" type="presParOf" srcId="{97C0ADE7-ED41-4074-82AF-62F26735FD4A}" destId="{0E6D0BFA-0450-453F-B6D8-07BEA415CA7A}" srcOrd="0" destOrd="0" presId="urn:microsoft.com/office/officeart/2005/8/layout/hierarchy2"/>
    <dgm:cxn modelId="{02DF1C1C-CE29-4D96-9753-2CE331D904B5}" type="presParOf" srcId="{0E6D0BFA-0450-453F-B6D8-07BEA415CA7A}" destId="{F49FB027-0E3A-4FC4-B179-D4812C91775E}" srcOrd="0" destOrd="0" presId="urn:microsoft.com/office/officeart/2005/8/layout/hierarchy2"/>
    <dgm:cxn modelId="{3B292E8C-70A3-4DFB-BC1A-EE342E75DF5A}" type="presParOf" srcId="{0E6D0BFA-0450-453F-B6D8-07BEA415CA7A}" destId="{E3B06241-24BB-4D1B-BE8B-1ED1034B6E23}" srcOrd="1" destOrd="0" presId="urn:microsoft.com/office/officeart/2005/8/layout/hierarchy2"/>
    <dgm:cxn modelId="{DE18116E-B747-4E56-A1D2-25ED9329E9FC}" type="presParOf" srcId="{E3B06241-24BB-4D1B-BE8B-1ED1034B6E23}" destId="{4B749E7E-3EAE-460C-8449-EC029690B42B}" srcOrd="0" destOrd="0" presId="urn:microsoft.com/office/officeart/2005/8/layout/hierarchy2"/>
    <dgm:cxn modelId="{09DDBA71-481C-4E6D-8900-E364763F19B0}" type="presParOf" srcId="{4B749E7E-3EAE-460C-8449-EC029690B42B}" destId="{E4891DDD-7B9F-41CB-9AEA-C1BBF869D796}" srcOrd="0" destOrd="0" presId="urn:microsoft.com/office/officeart/2005/8/layout/hierarchy2"/>
    <dgm:cxn modelId="{BE59A3B9-8BF7-4CFA-9BBF-395220A356C6}" type="presParOf" srcId="{E3B06241-24BB-4D1B-BE8B-1ED1034B6E23}" destId="{A10460CF-F636-434B-BA83-2AD0472D5DC6}" srcOrd="1" destOrd="0" presId="urn:microsoft.com/office/officeart/2005/8/layout/hierarchy2"/>
    <dgm:cxn modelId="{30885184-2E31-4E06-9F6A-05F089369ED3}" type="presParOf" srcId="{A10460CF-F636-434B-BA83-2AD0472D5DC6}" destId="{530DD3A6-6B74-4ED7-89DD-95B0A0DA9570}" srcOrd="0" destOrd="0" presId="urn:microsoft.com/office/officeart/2005/8/layout/hierarchy2"/>
    <dgm:cxn modelId="{E7A4A496-D83D-4FD3-BA05-B5B22BCC62AD}" type="presParOf" srcId="{A10460CF-F636-434B-BA83-2AD0472D5DC6}" destId="{2272DBA0-7BF2-4AD3-B5F8-98780C91F81C}" srcOrd="1" destOrd="0" presId="urn:microsoft.com/office/officeart/2005/8/layout/hierarchy2"/>
    <dgm:cxn modelId="{7A306B48-DEDB-49F0-A27D-EB6A6B995262}" type="presParOf" srcId="{E3B06241-24BB-4D1B-BE8B-1ED1034B6E23}" destId="{943CD118-D403-4117-BF07-2FC208217BE6}" srcOrd="2" destOrd="0" presId="urn:microsoft.com/office/officeart/2005/8/layout/hierarchy2"/>
    <dgm:cxn modelId="{59E8631A-E960-4130-8A1A-5D083D05F3C6}" type="presParOf" srcId="{943CD118-D403-4117-BF07-2FC208217BE6}" destId="{E3D82C15-E566-4419-9ECC-9AA01E0F554A}" srcOrd="0" destOrd="0" presId="urn:microsoft.com/office/officeart/2005/8/layout/hierarchy2"/>
    <dgm:cxn modelId="{AEEA49C7-BAEB-4EAB-A550-D31652F01509}" type="presParOf" srcId="{E3B06241-24BB-4D1B-BE8B-1ED1034B6E23}" destId="{A55900F5-EBED-4A65-9D38-D6B374E3CC11}" srcOrd="3" destOrd="0" presId="urn:microsoft.com/office/officeart/2005/8/layout/hierarchy2"/>
    <dgm:cxn modelId="{C3255347-57BF-44C8-8A84-DD552FE5AC98}" type="presParOf" srcId="{A55900F5-EBED-4A65-9D38-D6B374E3CC11}" destId="{CF543842-DEEA-4A8C-B92E-2EE6EFCEF7F0}" srcOrd="0" destOrd="0" presId="urn:microsoft.com/office/officeart/2005/8/layout/hierarchy2"/>
    <dgm:cxn modelId="{933C4EFE-6B5F-4A77-8547-7FD757D98874}" type="presParOf" srcId="{A55900F5-EBED-4A65-9D38-D6B374E3CC11}" destId="{94956F32-AAB8-4DD5-ACA7-47642AD3B3C9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7C36F0-60B9-482B-8BD8-EEC3E3B63031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509C8BB9-C04B-4086-B663-39875D82DB5D}">
      <dgm:prSet phldrT="[Texte]"/>
      <dgm:spPr>
        <a:solidFill>
          <a:schemeClr val="accent4">
            <a:lumMod val="75000"/>
          </a:schemeClr>
        </a:solidFill>
        <a:effectLst/>
      </dgm:spPr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Carbapénèmases</a:t>
          </a:r>
          <a:endParaRPr lang="fr-FR" dirty="0"/>
        </a:p>
      </dgm:t>
    </dgm:pt>
    <dgm:pt modelId="{C947AA14-6DD3-463D-BF31-783FA61F0539}" type="parTrans" cxnId="{B0E2FFC2-E465-4FEA-8ECB-3F60BF4D6AB4}">
      <dgm:prSet/>
      <dgm:spPr/>
      <dgm:t>
        <a:bodyPr/>
        <a:lstStyle/>
        <a:p>
          <a:endParaRPr lang="fr-FR"/>
        </a:p>
      </dgm:t>
    </dgm:pt>
    <dgm:pt modelId="{10392592-D6B1-4280-B48E-5844631B5EE7}" type="sibTrans" cxnId="{B0E2FFC2-E465-4FEA-8ECB-3F60BF4D6AB4}">
      <dgm:prSet/>
      <dgm:spPr/>
      <dgm:t>
        <a:bodyPr/>
        <a:lstStyle/>
        <a:p>
          <a:endParaRPr lang="fr-FR"/>
        </a:p>
      </dgm:t>
    </dgm:pt>
    <dgm:pt modelId="{30D846D2-CCBE-4534-8142-DC3B9066B522}">
      <dgm:prSet phldrT="[Texte]" custT="1"/>
      <dgm:spPr>
        <a:solidFill>
          <a:srgbClr val="FFE481"/>
        </a:solidFill>
        <a:effectLst/>
      </dgm:spPr>
      <dgm:t>
        <a:bodyPr/>
        <a:lstStyle/>
        <a:p>
          <a:pPr algn="ctr"/>
          <a:r>
            <a:rPr lang="el-GR" sz="2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β-</a:t>
          </a:r>
          <a:r>
            <a:rPr lang="fr-FR" sz="2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lactamases de classe A	</a:t>
          </a:r>
          <a:endParaRPr lang="fr-FR" sz="2600" dirty="0">
            <a:solidFill>
              <a:srgbClr val="000000"/>
            </a:solidFill>
          </a:endParaRPr>
        </a:p>
      </dgm:t>
    </dgm:pt>
    <dgm:pt modelId="{5FE90F11-CD46-48D4-BA7D-33BAE8B3C745}" type="parTrans" cxnId="{0E72801F-9941-4A2B-91DB-68600B80F7AC}">
      <dgm:prSet/>
      <dgm:spPr/>
      <dgm:t>
        <a:bodyPr/>
        <a:lstStyle/>
        <a:p>
          <a:endParaRPr lang="fr-FR" dirty="0"/>
        </a:p>
      </dgm:t>
    </dgm:pt>
    <dgm:pt modelId="{EC679C53-7AA1-490B-A954-DCF641DBAB25}" type="sibTrans" cxnId="{0E72801F-9941-4A2B-91DB-68600B80F7AC}">
      <dgm:prSet/>
      <dgm:spPr/>
      <dgm:t>
        <a:bodyPr/>
        <a:lstStyle/>
        <a:p>
          <a:endParaRPr lang="fr-FR"/>
        </a:p>
      </dgm:t>
    </dgm:pt>
    <dgm:pt modelId="{37076E20-BB33-4BE8-9F87-B44214EC396F}">
      <dgm:prSet phldrT="[Texte]" custT="1"/>
      <dgm:spPr>
        <a:solidFill>
          <a:srgbClr val="FFE481"/>
        </a:solidFill>
        <a:effectLst/>
      </dgm:spPr>
      <dgm:t>
        <a:bodyPr/>
        <a:lstStyle/>
        <a:p>
          <a:r>
            <a:rPr lang="el-GR" sz="2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β-</a:t>
          </a:r>
          <a:r>
            <a:rPr lang="fr-FR" sz="2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lactamases de classe B</a:t>
          </a:r>
        </a:p>
      </dgm:t>
    </dgm:pt>
    <dgm:pt modelId="{12C6C274-BB07-4434-B4AE-28B37ED3A12F}" type="parTrans" cxnId="{18D5E2C2-21E0-47DF-85D4-C0D746816B3A}">
      <dgm:prSet/>
      <dgm:spPr/>
      <dgm:t>
        <a:bodyPr/>
        <a:lstStyle/>
        <a:p>
          <a:endParaRPr lang="fr-FR" dirty="0"/>
        </a:p>
      </dgm:t>
    </dgm:pt>
    <dgm:pt modelId="{EED97739-6B65-4E6F-B2AA-AC6C64351123}" type="sibTrans" cxnId="{18D5E2C2-21E0-47DF-85D4-C0D746816B3A}">
      <dgm:prSet/>
      <dgm:spPr/>
      <dgm:t>
        <a:bodyPr/>
        <a:lstStyle/>
        <a:p>
          <a:endParaRPr lang="fr-FR"/>
        </a:p>
      </dgm:t>
    </dgm:pt>
    <dgm:pt modelId="{4B1B63B0-3B79-4E04-BF5E-53A553B1FC43}">
      <dgm:prSet phldrT="[Texte]" custT="1"/>
      <dgm:spPr>
        <a:solidFill>
          <a:srgbClr val="FFE481"/>
        </a:solidFill>
        <a:effectLst/>
      </dgm:spPr>
      <dgm:t>
        <a:bodyPr/>
        <a:lstStyle/>
        <a:p>
          <a:r>
            <a:rPr lang="el-GR" sz="2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β-</a:t>
          </a:r>
          <a:r>
            <a:rPr lang="fr-FR" sz="2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lactamases de  classe D</a:t>
          </a:r>
        </a:p>
      </dgm:t>
    </dgm:pt>
    <dgm:pt modelId="{AD29BAEE-C5A4-4EE9-AFE1-BA7178298C62}" type="sibTrans" cxnId="{94FE80DC-63BC-4E84-B014-38FE7EED83E3}">
      <dgm:prSet/>
      <dgm:spPr/>
      <dgm:t>
        <a:bodyPr/>
        <a:lstStyle/>
        <a:p>
          <a:endParaRPr lang="fr-FR"/>
        </a:p>
      </dgm:t>
    </dgm:pt>
    <dgm:pt modelId="{C3810E99-275A-4B7A-ADB9-CCF7F8A7A963}" type="parTrans" cxnId="{94FE80DC-63BC-4E84-B014-38FE7EED83E3}">
      <dgm:prSet/>
      <dgm:spPr/>
      <dgm:t>
        <a:bodyPr/>
        <a:lstStyle/>
        <a:p>
          <a:endParaRPr lang="fr-FR" dirty="0"/>
        </a:p>
      </dgm:t>
    </dgm:pt>
    <dgm:pt modelId="{633BE6F3-950A-4456-AECF-2FAC7A06D764}">
      <dgm:prSet/>
      <dgm:spPr/>
      <dgm:t>
        <a:bodyPr/>
        <a:lstStyle/>
        <a:p>
          <a:endParaRPr lang="fr-FR" dirty="0"/>
        </a:p>
      </dgm:t>
    </dgm:pt>
    <dgm:pt modelId="{91D351BB-CD6D-4D5E-8F49-945602BFF28F}" type="parTrans" cxnId="{7AAE5DE1-AA70-419C-A9D3-EB0007A926A5}">
      <dgm:prSet/>
      <dgm:spPr/>
      <dgm:t>
        <a:bodyPr/>
        <a:lstStyle/>
        <a:p>
          <a:endParaRPr lang="fr-FR"/>
        </a:p>
      </dgm:t>
    </dgm:pt>
    <dgm:pt modelId="{CAB804D4-DCC2-4EC2-A81B-DBB49066DA17}" type="sibTrans" cxnId="{7AAE5DE1-AA70-419C-A9D3-EB0007A926A5}">
      <dgm:prSet/>
      <dgm:spPr/>
      <dgm:t>
        <a:bodyPr/>
        <a:lstStyle/>
        <a:p>
          <a:endParaRPr lang="fr-FR"/>
        </a:p>
      </dgm:t>
    </dgm:pt>
    <dgm:pt modelId="{D3E5CE78-EBF3-4EA4-A06E-21DF83A43B62}" type="pres">
      <dgm:prSet presAssocID="{7F7C36F0-60B9-482B-8BD8-EEC3E3B630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8C97F980-1F7F-4E07-85BE-64456F46B2A8}" type="pres">
      <dgm:prSet presAssocID="{509C8BB9-C04B-4086-B663-39875D82DB5D}" presName="singleCycle" presStyleCnt="0"/>
      <dgm:spPr/>
    </dgm:pt>
    <dgm:pt modelId="{E825A254-ED74-417B-A8B0-BF3EAE5B49C7}" type="pres">
      <dgm:prSet presAssocID="{509C8BB9-C04B-4086-B663-39875D82DB5D}" presName="singleCenter" presStyleLbl="node1" presStyleIdx="0" presStyleCnt="4" custScaleX="291654" custLinFactNeighborY="-18461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C83068C7-064C-4ABC-AC8A-BE755380831D}" type="pres">
      <dgm:prSet presAssocID="{5FE90F11-CD46-48D4-BA7D-33BAE8B3C745}" presName="Name56" presStyleLbl="parChTrans1D2" presStyleIdx="0" presStyleCnt="3"/>
      <dgm:spPr/>
      <dgm:t>
        <a:bodyPr/>
        <a:lstStyle/>
        <a:p>
          <a:endParaRPr lang="fr-FR"/>
        </a:p>
      </dgm:t>
    </dgm:pt>
    <dgm:pt modelId="{5185EAA1-E5F0-43FE-A377-7EEFB6BE5ACE}" type="pres">
      <dgm:prSet presAssocID="{30D846D2-CCBE-4534-8142-DC3B9066B522}" presName="text0" presStyleLbl="node1" presStyleIdx="1" presStyleCnt="4" custScaleX="261420" custScaleY="86696" custRadScaleRad="1109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C1DA74-F63D-4605-AB61-33BB23378C6D}" type="pres">
      <dgm:prSet presAssocID="{12C6C274-BB07-4434-B4AE-28B37ED3A12F}" presName="Name56" presStyleLbl="parChTrans1D2" presStyleIdx="1" presStyleCnt="3"/>
      <dgm:spPr/>
      <dgm:t>
        <a:bodyPr/>
        <a:lstStyle/>
        <a:p>
          <a:endParaRPr lang="fr-FR"/>
        </a:p>
      </dgm:t>
    </dgm:pt>
    <dgm:pt modelId="{19E9B231-1B97-4798-9699-2352A9C6A058}" type="pres">
      <dgm:prSet presAssocID="{37076E20-BB33-4BE8-9F87-B44214EC396F}" presName="text0" presStyleLbl="node1" presStyleIdx="2" presStyleCnt="4" custScaleX="306912" custScaleY="119111" custRadScaleRad="86856" custRadScaleInc="36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C4CB65-6736-4342-9723-88EF0893BBBE}" type="pres">
      <dgm:prSet presAssocID="{C3810E99-275A-4B7A-ADB9-CCF7F8A7A963}" presName="Name56" presStyleLbl="parChTrans1D2" presStyleIdx="2" presStyleCnt="3"/>
      <dgm:spPr/>
      <dgm:t>
        <a:bodyPr/>
        <a:lstStyle/>
        <a:p>
          <a:endParaRPr lang="fr-FR"/>
        </a:p>
      </dgm:t>
    </dgm:pt>
    <dgm:pt modelId="{68D2526B-8AFB-48BF-8D63-B5341F24084E}" type="pres">
      <dgm:prSet presAssocID="{4B1B63B0-3B79-4E04-BF5E-53A553B1FC43}" presName="text0" presStyleLbl="node1" presStyleIdx="3" presStyleCnt="4" custScaleX="308571" custScaleY="111203" custRadScaleRad="89583" custRadScaleInc="-17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72801F-9941-4A2B-91DB-68600B80F7AC}" srcId="{509C8BB9-C04B-4086-B663-39875D82DB5D}" destId="{30D846D2-CCBE-4534-8142-DC3B9066B522}" srcOrd="0" destOrd="0" parTransId="{5FE90F11-CD46-48D4-BA7D-33BAE8B3C745}" sibTransId="{EC679C53-7AA1-490B-A954-DCF641DBAB25}"/>
    <dgm:cxn modelId="{B2C7E8B8-0E68-42EE-B33F-8B38E057D8DD}" type="presOf" srcId="{5FE90F11-CD46-48D4-BA7D-33BAE8B3C745}" destId="{C83068C7-064C-4ABC-AC8A-BE755380831D}" srcOrd="0" destOrd="0" presId="urn:microsoft.com/office/officeart/2008/layout/RadialCluster"/>
    <dgm:cxn modelId="{7AAE5DE1-AA70-419C-A9D3-EB0007A926A5}" srcId="{7F7C36F0-60B9-482B-8BD8-EEC3E3B63031}" destId="{633BE6F3-950A-4456-AECF-2FAC7A06D764}" srcOrd="1" destOrd="0" parTransId="{91D351BB-CD6D-4D5E-8F49-945602BFF28F}" sibTransId="{CAB804D4-DCC2-4EC2-A81B-DBB49066DA17}"/>
    <dgm:cxn modelId="{3475664A-5430-46FC-909C-5A6B81680765}" type="presOf" srcId="{509C8BB9-C04B-4086-B663-39875D82DB5D}" destId="{E825A254-ED74-417B-A8B0-BF3EAE5B49C7}" srcOrd="0" destOrd="0" presId="urn:microsoft.com/office/officeart/2008/layout/RadialCluster"/>
    <dgm:cxn modelId="{94FE80DC-63BC-4E84-B014-38FE7EED83E3}" srcId="{509C8BB9-C04B-4086-B663-39875D82DB5D}" destId="{4B1B63B0-3B79-4E04-BF5E-53A553B1FC43}" srcOrd="2" destOrd="0" parTransId="{C3810E99-275A-4B7A-ADB9-CCF7F8A7A963}" sibTransId="{AD29BAEE-C5A4-4EE9-AFE1-BA7178298C62}"/>
    <dgm:cxn modelId="{18D5E2C2-21E0-47DF-85D4-C0D746816B3A}" srcId="{509C8BB9-C04B-4086-B663-39875D82DB5D}" destId="{37076E20-BB33-4BE8-9F87-B44214EC396F}" srcOrd="1" destOrd="0" parTransId="{12C6C274-BB07-4434-B4AE-28B37ED3A12F}" sibTransId="{EED97739-6B65-4E6F-B2AA-AC6C64351123}"/>
    <dgm:cxn modelId="{AD353418-EE02-4294-BE19-FFBCB272FFB0}" type="presOf" srcId="{37076E20-BB33-4BE8-9F87-B44214EC396F}" destId="{19E9B231-1B97-4798-9699-2352A9C6A058}" srcOrd="0" destOrd="0" presId="urn:microsoft.com/office/officeart/2008/layout/RadialCluster"/>
    <dgm:cxn modelId="{B0E2FFC2-E465-4FEA-8ECB-3F60BF4D6AB4}" srcId="{7F7C36F0-60B9-482B-8BD8-EEC3E3B63031}" destId="{509C8BB9-C04B-4086-B663-39875D82DB5D}" srcOrd="0" destOrd="0" parTransId="{C947AA14-6DD3-463D-BF31-783FA61F0539}" sibTransId="{10392592-D6B1-4280-B48E-5844631B5EE7}"/>
    <dgm:cxn modelId="{E8ADD9D9-3699-40D6-8F1D-74B2218794F0}" type="presOf" srcId="{C3810E99-275A-4B7A-ADB9-CCF7F8A7A963}" destId="{0EC4CB65-6736-4342-9723-88EF0893BBBE}" srcOrd="0" destOrd="0" presId="urn:microsoft.com/office/officeart/2008/layout/RadialCluster"/>
    <dgm:cxn modelId="{97279A1C-914B-4004-90DB-B7AD3A817836}" type="presOf" srcId="{7F7C36F0-60B9-482B-8BD8-EEC3E3B63031}" destId="{D3E5CE78-EBF3-4EA4-A06E-21DF83A43B62}" srcOrd="0" destOrd="0" presId="urn:microsoft.com/office/officeart/2008/layout/RadialCluster"/>
    <dgm:cxn modelId="{379BA827-950A-4AB5-842D-E3A982E65085}" type="presOf" srcId="{4B1B63B0-3B79-4E04-BF5E-53A553B1FC43}" destId="{68D2526B-8AFB-48BF-8D63-B5341F24084E}" srcOrd="0" destOrd="0" presId="urn:microsoft.com/office/officeart/2008/layout/RadialCluster"/>
    <dgm:cxn modelId="{D99CDDD5-726C-42C7-8933-428CB3064016}" type="presOf" srcId="{30D846D2-CCBE-4534-8142-DC3B9066B522}" destId="{5185EAA1-E5F0-43FE-A377-7EEFB6BE5ACE}" srcOrd="0" destOrd="0" presId="urn:microsoft.com/office/officeart/2008/layout/RadialCluster"/>
    <dgm:cxn modelId="{4DAC3B96-017A-4EBD-89E0-C17908315192}" type="presOf" srcId="{12C6C274-BB07-4434-B4AE-28B37ED3A12F}" destId="{41C1DA74-F63D-4605-AB61-33BB23378C6D}" srcOrd="0" destOrd="0" presId="urn:microsoft.com/office/officeart/2008/layout/RadialCluster"/>
    <dgm:cxn modelId="{F73AC474-3879-4D11-8E9B-63D55A44DD61}" type="presParOf" srcId="{D3E5CE78-EBF3-4EA4-A06E-21DF83A43B62}" destId="{8C97F980-1F7F-4E07-85BE-64456F46B2A8}" srcOrd="0" destOrd="0" presId="urn:microsoft.com/office/officeart/2008/layout/RadialCluster"/>
    <dgm:cxn modelId="{6FE63EAA-862A-47E8-8C24-3F534040D5DD}" type="presParOf" srcId="{8C97F980-1F7F-4E07-85BE-64456F46B2A8}" destId="{E825A254-ED74-417B-A8B0-BF3EAE5B49C7}" srcOrd="0" destOrd="0" presId="urn:microsoft.com/office/officeart/2008/layout/RadialCluster"/>
    <dgm:cxn modelId="{151C66FB-F953-45B8-94A8-73D413A81E85}" type="presParOf" srcId="{8C97F980-1F7F-4E07-85BE-64456F46B2A8}" destId="{C83068C7-064C-4ABC-AC8A-BE755380831D}" srcOrd="1" destOrd="0" presId="urn:microsoft.com/office/officeart/2008/layout/RadialCluster"/>
    <dgm:cxn modelId="{692A144A-B97F-4104-989E-A01A771BB5BC}" type="presParOf" srcId="{8C97F980-1F7F-4E07-85BE-64456F46B2A8}" destId="{5185EAA1-E5F0-43FE-A377-7EEFB6BE5ACE}" srcOrd="2" destOrd="0" presId="urn:microsoft.com/office/officeart/2008/layout/RadialCluster"/>
    <dgm:cxn modelId="{96706449-6C9E-4AF3-9A01-F7326FD73FF1}" type="presParOf" srcId="{8C97F980-1F7F-4E07-85BE-64456F46B2A8}" destId="{41C1DA74-F63D-4605-AB61-33BB23378C6D}" srcOrd="3" destOrd="0" presId="urn:microsoft.com/office/officeart/2008/layout/RadialCluster"/>
    <dgm:cxn modelId="{70AC8D30-6BCD-4843-B691-28F0267836A1}" type="presParOf" srcId="{8C97F980-1F7F-4E07-85BE-64456F46B2A8}" destId="{19E9B231-1B97-4798-9699-2352A9C6A058}" srcOrd="4" destOrd="0" presId="urn:microsoft.com/office/officeart/2008/layout/RadialCluster"/>
    <dgm:cxn modelId="{8E7C91CA-804B-497A-B70E-ADDA12416B74}" type="presParOf" srcId="{8C97F980-1F7F-4E07-85BE-64456F46B2A8}" destId="{0EC4CB65-6736-4342-9723-88EF0893BBBE}" srcOrd="5" destOrd="0" presId="urn:microsoft.com/office/officeart/2008/layout/RadialCluster"/>
    <dgm:cxn modelId="{CB0B8145-8B4F-4CDF-B1B5-ED386FC4FE2C}" type="presParOf" srcId="{8C97F980-1F7F-4E07-85BE-64456F46B2A8}" destId="{68D2526B-8AFB-48BF-8D63-B5341F24084E}" srcOrd="6" destOrd="0" presId="urn:microsoft.com/office/officeart/2008/layout/RadialCluster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1E27FD-1311-4FA7-9D8D-CAE57D937E73}" type="datetimeFigureOut">
              <a:rPr lang="fr-FR" smtClean="0"/>
              <a:pPr/>
              <a:t>28/04/2018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5C8980-DE35-445D-BAA1-008DE2CCECB2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429684" cy="3429024"/>
          </a:xfrm>
        </p:spPr>
        <p:txBody>
          <a:bodyPr>
            <a:noAutofit/>
          </a:bodyPr>
          <a:lstStyle/>
          <a:p>
            <a:pPr algn="ctr"/>
            <a:r>
              <a:rPr lang="fr-FR" sz="4600" dirty="0" smtClean="0">
                <a:solidFill>
                  <a:srgbClr val="FFFF00"/>
                </a:solidFill>
              </a:rPr>
              <a:t>Epidémiologie de la résistance aux antibiotiques des souches  d’entérobactéries isolées de différentes niches écologiques dans la région de Bejaia </a:t>
            </a:r>
            <a:endParaRPr lang="en-US" sz="4600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5643554"/>
            <a:ext cx="8572560" cy="1214446"/>
          </a:xfrm>
        </p:spPr>
        <p:txBody>
          <a:bodyPr/>
          <a:lstStyle/>
          <a:p>
            <a:pPr algn="l"/>
            <a:r>
              <a:rPr lang="en-US" dirty="0" smtClean="0"/>
              <a:t>Pr. A. TOUATI</a:t>
            </a:r>
          </a:p>
          <a:p>
            <a:pPr algn="l"/>
            <a:r>
              <a:rPr lang="en-US" dirty="0" err="1" smtClean="0"/>
              <a:t>Laboratoire</a:t>
            </a:r>
            <a:r>
              <a:rPr lang="en-US" dirty="0" smtClean="0"/>
              <a:t>  </a:t>
            </a:r>
            <a:r>
              <a:rPr lang="en-US" dirty="0" err="1" smtClean="0"/>
              <a:t>d’Ecologie</a:t>
            </a:r>
            <a:r>
              <a:rPr lang="en-US" dirty="0" smtClean="0"/>
              <a:t> </a:t>
            </a:r>
            <a:r>
              <a:rPr lang="en-US" dirty="0" err="1" smtClean="0"/>
              <a:t>Microbienne</a:t>
            </a:r>
            <a:r>
              <a:rPr lang="en-US" dirty="0" smtClean="0"/>
              <a:t>, FSNV, UAM Bejaia</a:t>
            </a:r>
            <a:endParaRPr lang="en-US" dirty="0"/>
          </a:p>
        </p:txBody>
      </p:sp>
      <p:pic>
        <p:nvPicPr>
          <p:cNvPr id="1026" name="Picture 2" descr="C:\Users\Touati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2357454" cy="100054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42876"/>
            <a:ext cx="1307287" cy="110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428860" y="7141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2èmes Journées internationales d’infectiologie de Béjaia </a:t>
            </a:r>
          </a:p>
          <a:p>
            <a:pPr algn="ctr"/>
            <a:r>
              <a:rPr lang="fr-FR" sz="2800" dirty="0" smtClean="0"/>
              <a:t>28 et 29 avril 2018, Béjaia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500034" y="1000108"/>
          <a:ext cx="7848872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357818" y="5643578"/>
            <a:ext cx="150019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FF"/>
                  </a:glow>
                  <a:outerShdw blurRad="914400" dir="11040000" sx="106000" sy="106000" algn="ctr" rotWithShape="0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NDM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4414" y="5643578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rgbClr val="FFFFFF"/>
                  </a:glow>
                  <a:outerShdw blurRad="914400" dir="11040000" sx="106000" sy="106000" algn="ctr" rotWithShape="0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OXA-48</a:t>
            </a:r>
            <a:endParaRPr lang="fr-FR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rgbClr val="FFFFFF"/>
                </a:glow>
                <a:outerShdw blurRad="914400" dir="11040000" sx="106000" sy="106000" algn="ctr" rotWithShape="0">
                  <a:srgbClr val="000000"/>
                </a:outerShdw>
              </a:effectLst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285728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FF"/>
                  </a:glow>
                  <a:outerShdw blurRad="914400" dir="11040000" sx="106000" sy="106000" algn="ctr" rotWithShape="0">
                    <a:srgbClr val="000000"/>
                  </a:outerShdw>
                </a:effectLst>
                <a:latin typeface="Berlin Sans FB" pitchFamily="34" charset="0"/>
                <a:cs typeface="Times New Roman" pitchFamily="18" charset="0"/>
              </a:rPr>
              <a:t>KPC</a:t>
            </a:r>
            <a:endParaRPr lang="fr-FR" sz="36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glow rad="101600">
                  <a:srgbClr val="FFFFFF"/>
                </a:glow>
                <a:outerShdw blurRad="914400" dir="11040000" sx="106000" sy="106000" algn="ctr" rotWithShape="0">
                  <a:srgbClr val="000000"/>
                </a:outerShdw>
              </a:effectLst>
              <a:latin typeface="Berlin Sans FB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FE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24" y="154539"/>
            <a:ext cx="904089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329"/>
            <a:ext cx="8515380" cy="644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185052" cy="1112132"/>
          </a:xfrm>
        </p:spPr>
        <p:txBody>
          <a:bodyPr/>
          <a:lstStyle/>
          <a:p>
            <a:pPr algn="ctr"/>
            <a:r>
              <a:rPr lang="fr-FR" sz="4500" dirty="0" smtClean="0"/>
              <a:t>Méthodologie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Collecte</a:t>
            </a:r>
            <a:r>
              <a:rPr lang="en-US" sz="3600" b="1" dirty="0" smtClean="0"/>
              <a:t> </a:t>
            </a:r>
            <a:r>
              <a:rPr lang="fr-FR" sz="3600" b="1" dirty="0" smtClean="0"/>
              <a:t>des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échantillons</a:t>
            </a:r>
            <a:endParaRPr lang="en-US" sz="3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823982"/>
            <a:ext cx="8286808" cy="1258372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Animaux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sauvages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dirty="0" smtClean="0"/>
          </a:p>
          <a:p>
            <a:pPr marL="365125" indent="-182563">
              <a:buFont typeface="Arial" pitchFamily="34" charset="0"/>
              <a:buChar char="•"/>
            </a:pPr>
            <a:r>
              <a:rPr lang="en-US" sz="2400" dirty="0" err="1" smtClean="0"/>
              <a:t>Septembre</a:t>
            </a:r>
            <a:r>
              <a:rPr lang="en-US" sz="2400" dirty="0" smtClean="0"/>
              <a:t> 2014 à </a:t>
            </a:r>
            <a:r>
              <a:rPr lang="en-US" sz="2400" dirty="0" err="1" smtClean="0"/>
              <a:t>Avril</a:t>
            </a:r>
            <a:r>
              <a:rPr lang="en-US" sz="2400" dirty="0" smtClean="0"/>
              <a:t> 2016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fr-FR" sz="2400" dirty="0" smtClean="0"/>
              <a:t>Sangliers (n = 168) et Macaques de Barbarie (n = 212)</a:t>
            </a:r>
            <a:endParaRPr lang="en-US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428596" y="2143116"/>
            <a:ext cx="8286808" cy="1645563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Animaux</a:t>
            </a:r>
            <a:r>
              <a:rPr lang="en-US" sz="2400" b="1" dirty="0" smtClean="0">
                <a:solidFill>
                  <a:srgbClr val="7030A0"/>
                </a:solidFill>
              </a:rPr>
              <a:t> de </a:t>
            </a:r>
            <a:r>
              <a:rPr lang="en-US" sz="2400" b="1" dirty="0" err="1" smtClean="0">
                <a:solidFill>
                  <a:srgbClr val="7030A0"/>
                </a:solidFill>
              </a:rPr>
              <a:t>compagnie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dirty="0" smtClean="0"/>
          </a:p>
          <a:p>
            <a:pPr marL="365125" indent="-182563">
              <a:buFont typeface="Arial" pitchFamily="34" charset="0"/>
              <a:buChar char="•"/>
            </a:pPr>
            <a:r>
              <a:rPr lang="en-US" sz="2400" dirty="0" err="1" smtClean="0"/>
              <a:t>Octobre</a:t>
            </a:r>
            <a:r>
              <a:rPr lang="en-US" sz="2400" dirty="0" smtClean="0"/>
              <a:t> 2015 à </a:t>
            </a:r>
            <a:r>
              <a:rPr lang="en-US" sz="2400" dirty="0" err="1" smtClean="0"/>
              <a:t>Avril</a:t>
            </a:r>
            <a:r>
              <a:rPr lang="en-US" sz="2400" dirty="0" smtClean="0"/>
              <a:t> 2016</a:t>
            </a:r>
          </a:p>
          <a:p>
            <a:pPr marL="365125" indent="-182563">
              <a:buFont typeface="Arial" pitchFamily="34" charset="0"/>
              <a:buChar char="•"/>
            </a:pPr>
            <a:r>
              <a:rPr lang="fr-FR" sz="2400" dirty="0" smtClean="0"/>
              <a:t>Chiens (n=265), chats (n=49), chevaux (n=100) et  oiseaux de compagnie (n=119)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3890878"/>
            <a:ext cx="8286808" cy="1258372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Environnement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hydrique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dirty="0" smtClean="0"/>
          </a:p>
          <a:p>
            <a:pPr marL="449263" indent="-182563">
              <a:buFont typeface="Arial" pitchFamily="34" charset="0"/>
              <a:buChar char="•"/>
            </a:pPr>
            <a:r>
              <a:rPr lang="en-US" sz="2400" dirty="0" smtClean="0"/>
              <a:t>Mars 2015</a:t>
            </a:r>
          </a:p>
          <a:p>
            <a:pPr marL="449263" indent="-182563">
              <a:buFont typeface="Arial" pitchFamily="34" charset="0"/>
              <a:buChar char="•"/>
            </a:pPr>
            <a:r>
              <a:rPr lang="fr-FR" sz="2400" dirty="0" smtClean="0"/>
              <a:t>Eau de l'Oued Soummam (n=20)</a:t>
            </a:r>
            <a:endParaRPr lang="en-US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8596" y="5287586"/>
            <a:ext cx="8286808" cy="1258372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Végétaux</a:t>
            </a:r>
            <a:endParaRPr lang="en-US" sz="2400" dirty="0" smtClean="0"/>
          </a:p>
          <a:p>
            <a:pPr marL="449263" indent="-182563">
              <a:buFont typeface="Arial" pitchFamily="34" charset="0"/>
              <a:buChar char="•"/>
            </a:pPr>
            <a:r>
              <a:rPr lang="en-US" sz="2400" dirty="0" err="1" smtClean="0"/>
              <a:t>Janvier</a:t>
            </a:r>
            <a:r>
              <a:rPr lang="en-US" sz="2400" dirty="0" smtClean="0"/>
              <a:t> à </a:t>
            </a:r>
            <a:r>
              <a:rPr lang="en-US" sz="2400" dirty="0" err="1" smtClean="0"/>
              <a:t>Avril</a:t>
            </a:r>
            <a:r>
              <a:rPr lang="en-US" sz="2400" dirty="0" smtClean="0"/>
              <a:t> 2016</a:t>
            </a:r>
          </a:p>
          <a:p>
            <a:pPr marL="449263" indent="-182563">
              <a:buFont typeface="Arial" pitchFamily="34" charset="0"/>
              <a:buChar char="•"/>
            </a:pPr>
            <a:r>
              <a:rPr lang="fr-FR" sz="2400" dirty="0" smtClean="0"/>
              <a:t>Echantillons de légumes frais(n= 87 )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80" y="928670"/>
            <a:ext cx="8686800" cy="207170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b="1" dirty="0" err="1" smtClean="0">
                <a:solidFill>
                  <a:srgbClr val="7030A0"/>
                </a:solidFill>
              </a:rPr>
              <a:t>Isolement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sur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milieux</a:t>
            </a:r>
            <a:r>
              <a:rPr lang="en-US" b="1" dirty="0" smtClean="0">
                <a:solidFill>
                  <a:srgbClr val="7030A0"/>
                </a:solidFill>
              </a:rPr>
              <a:t> de culture </a:t>
            </a:r>
            <a:r>
              <a:rPr lang="en-US" b="1" dirty="0" err="1" smtClean="0">
                <a:solidFill>
                  <a:srgbClr val="7030A0"/>
                </a:solidFill>
              </a:rPr>
              <a:t>sélectifs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</a:p>
          <a:p>
            <a:pPr marL="720725" indent="-273050"/>
            <a:r>
              <a:rPr lang="en-US" dirty="0" smtClean="0"/>
              <a:t>MacConkey + </a:t>
            </a:r>
            <a:r>
              <a:rPr lang="en-US" dirty="0" err="1" smtClean="0"/>
              <a:t>Ertapénème</a:t>
            </a:r>
            <a:r>
              <a:rPr lang="en-US" dirty="0" smtClean="0"/>
              <a:t> (0.5 mg/L)</a:t>
            </a:r>
          </a:p>
          <a:p>
            <a:pPr marL="720725" indent="-273050"/>
            <a:r>
              <a:rPr lang="en-US" dirty="0" smtClean="0"/>
              <a:t>TSB + </a:t>
            </a:r>
            <a:r>
              <a:rPr lang="en-US" dirty="0" err="1" smtClean="0"/>
              <a:t>Ertapénème</a:t>
            </a:r>
            <a:r>
              <a:rPr lang="en-US" dirty="0" smtClean="0"/>
              <a:t> (0.5 mg/L) + amphotéricine (2 mg/L)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Isolement et identification</a:t>
            </a:r>
            <a:endParaRPr lang="en-US" sz="3600" b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214686"/>
            <a:ext cx="4643470" cy="1643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2.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</a:t>
            </a:r>
          </a:p>
          <a:p>
            <a:pPr marL="7207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Galeries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API 20E</a:t>
            </a:r>
          </a:p>
          <a:p>
            <a:pPr marL="7207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MALDI TOF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792" y="2571744"/>
            <a:ext cx="2473736" cy="3309929"/>
          </a:xfrm>
          <a:prstGeom prst="rect">
            <a:avLst/>
          </a:prstGeom>
          <a:noFill/>
        </p:spPr>
      </p:pic>
      <p:pic>
        <p:nvPicPr>
          <p:cNvPr id="7172" name="Picture 4" descr="Image result for Galeries 2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4975421"/>
            <a:ext cx="6000760" cy="8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785926"/>
            <a:ext cx="8258204" cy="1571636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Antibiogramme standard par diffusion sur gélose MH</a:t>
            </a:r>
          </a:p>
          <a:p>
            <a:pPr algn="just"/>
            <a:r>
              <a:rPr lang="fr-FR" sz="2400" dirty="0" smtClean="0"/>
              <a:t>Interprétations selon  les recommandations de l’EUCAST</a:t>
            </a:r>
          </a:p>
          <a:p>
            <a:pPr algn="just"/>
            <a:r>
              <a:rPr lang="fr-FR" sz="2400" dirty="0" smtClean="0"/>
              <a:t>Plusieurs antibiotiques de différentes familles.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Sensibilité aux antibiotiques et détection phénotypique de carbapénèmase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28596" y="3286124"/>
            <a:ext cx="8258204" cy="11430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FR" sz="2400" dirty="0" smtClean="0"/>
              <a:t>La production de carbapénèmases : Test de </a:t>
            </a:r>
            <a:r>
              <a:rPr lang="fr-FR" sz="2400" dirty="0" err="1" smtClean="0"/>
              <a:t>Hodge</a:t>
            </a:r>
            <a:r>
              <a:rPr lang="fr-FR" sz="2400" dirty="0" smtClean="0"/>
              <a:t> modifié, le </a:t>
            </a:r>
            <a:r>
              <a:rPr lang="fr-FR" sz="2400" dirty="0" err="1" smtClean="0"/>
              <a:t>CarbaNP</a:t>
            </a:r>
            <a:r>
              <a:rPr lang="fr-FR" sz="2400" dirty="0" smtClean="0"/>
              <a:t>-test modifié et l'inhibition par l'EDTA.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14282" y="4214818"/>
            <a:ext cx="8414376" cy="2357454"/>
            <a:chOff x="214282" y="4214818"/>
            <a:chExt cx="8414376" cy="2357454"/>
          </a:xfrm>
        </p:grpSpPr>
        <p:pic>
          <p:nvPicPr>
            <p:cNvPr id="6146" name="Picture 2" descr="Image result for Carba NP-test modifiÃ©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4857760"/>
              <a:ext cx="4889124" cy="1214446"/>
            </a:xfrm>
            <a:prstGeom prst="rect">
              <a:avLst/>
            </a:prstGeom>
            <a:noFill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9256" y="4214818"/>
              <a:ext cx="3199402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Analyse moléculaire des gènes de résistance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58204" cy="3429024"/>
          </a:xfrm>
        </p:spPr>
        <p:txBody>
          <a:bodyPr/>
          <a:lstStyle/>
          <a:p>
            <a:pPr algn="just"/>
            <a:r>
              <a:rPr lang="fr-FR" dirty="0" smtClean="0"/>
              <a:t>Criblage par PCR des gènes codant pour les carbapénèmases </a:t>
            </a:r>
            <a:r>
              <a:rPr lang="en-US" i="1" dirty="0" err="1" smtClean="0"/>
              <a:t>bla</a:t>
            </a:r>
            <a:r>
              <a:rPr lang="en-US" baseline="-25000" dirty="0" err="1" smtClean="0"/>
              <a:t>KPC</a:t>
            </a:r>
            <a:r>
              <a:rPr lang="en-US" dirty="0" smtClean="0"/>
              <a:t>, </a:t>
            </a:r>
            <a:r>
              <a:rPr lang="en-US" i="1" dirty="0" err="1" smtClean="0"/>
              <a:t>bla</a:t>
            </a:r>
            <a:r>
              <a:rPr lang="en-US" baseline="-25000" dirty="0" err="1" smtClean="0"/>
              <a:t>VIM</a:t>
            </a:r>
            <a:r>
              <a:rPr lang="en-US" baseline="-25000" dirty="0" smtClean="0"/>
              <a:t>, </a:t>
            </a:r>
            <a:r>
              <a:rPr lang="en-US" i="1" dirty="0" err="1" smtClean="0"/>
              <a:t>bla</a:t>
            </a:r>
            <a:r>
              <a:rPr lang="en-US" baseline="-25000" dirty="0" err="1" smtClean="0"/>
              <a:t>IMP</a:t>
            </a:r>
            <a:r>
              <a:rPr lang="en-US" dirty="0" smtClean="0"/>
              <a:t>, </a:t>
            </a:r>
            <a:r>
              <a:rPr lang="en-US" i="1" dirty="0" smtClean="0"/>
              <a:t>bla</a:t>
            </a:r>
            <a:r>
              <a:rPr lang="en-US" baseline="-25000" dirty="0" smtClean="0"/>
              <a:t>NDM-1</a:t>
            </a:r>
            <a:r>
              <a:rPr lang="en-US" dirty="0" smtClean="0"/>
              <a:t>, </a:t>
            </a:r>
            <a:r>
              <a:rPr lang="en-US" i="1" dirty="0" smtClean="0"/>
              <a:t>bla</a:t>
            </a:r>
            <a:r>
              <a:rPr lang="en-US" baseline="-25000" dirty="0" smtClean="0"/>
              <a:t>OXA-23-like</a:t>
            </a:r>
            <a:r>
              <a:rPr lang="en-US" dirty="0" smtClean="0"/>
              <a:t>, </a:t>
            </a:r>
            <a:r>
              <a:rPr lang="en-US" i="1" dirty="0" smtClean="0"/>
              <a:t>bla</a:t>
            </a:r>
            <a:r>
              <a:rPr lang="en-US" baseline="-25000" dirty="0" smtClean="0"/>
              <a:t>OXA-58-like</a:t>
            </a:r>
            <a:r>
              <a:rPr lang="en-US" dirty="0" smtClean="0"/>
              <a:t>, et </a:t>
            </a:r>
            <a:r>
              <a:rPr lang="en-US" i="1" dirty="0" smtClean="0"/>
              <a:t>bla</a:t>
            </a:r>
            <a:r>
              <a:rPr lang="en-US" baseline="-25000" dirty="0" smtClean="0"/>
              <a:t>OXA-48-like</a:t>
            </a:r>
            <a:endParaRPr lang="fr-FR" dirty="0" smtClean="0"/>
          </a:p>
          <a:p>
            <a:pPr algn="just"/>
            <a:r>
              <a:rPr lang="en-US" dirty="0" err="1" smtClean="0"/>
              <a:t>Gènes</a:t>
            </a:r>
            <a:r>
              <a:rPr lang="en-US" dirty="0" smtClean="0"/>
              <a:t> de BLSE et pAmpC </a:t>
            </a:r>
            <a:r>
              <a:rPr lang="en-US" dirty="0" err="1" smtClean="0"/>
              <a:t>associés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été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fr-FR" dirty="0" smtClean="0"/>
              <a:t>criblés par PCR.</a:t>
            </a:r>
          </a:p>
          <a:p>
            <a:pPr algn="just"/>
            <a:r>
              <a:rPr lang="fr-FR" dirty="0" smtClean="0"/>
              <a:t>La présence de gènes PMQR (</a:t>
            </a:r>
            <a:r>
              <a:rPr lang="fr-FR" i="1" dirty="0" smtClean="0"/>
              <a:t>qnr</a:t>
            </a:r>
            <a:r>
              <a:rPr lang="fr-FR" dirty="0" smtClean="0"/>
              <a:t>, </a:t>
            </a:r>
            <a:r>
              <a:rPr lang="fr-FR" i="1" dirty="0" err="1" smtClean="0"/>
              <a:t>oqxAB</a:t>
            </a:r>
            <a:r>
              <a:rPr lang="fr-FR" i="1" dirty="0" smtClean="0"/>
              <a:t>,</a:t>
            </a:r>
            <a:r>
              <a:rPr lang="fr-FR" dirty="0" smtClean="0"/>
              <a:t> </a:t>
            </a:r>
            <a:r>
              <a:rPr lang="fr-FR" i="1" dirty="0" err="1" smtClean="0"/>
              <a:t>qepA</a:t>
            </a:r>
            <a:r>
              <a:rPr lang="fr-FR" i="1" dirty="0" smtClean="0"/>
              <a:t> et </a:t>
            </a:r>
            <a:r>
              <a:rPr lang="en-US" i="1" dirty="0" smtClean="0"/>
              <a:t>aac(6’)-Ib-cr</a:t>
            </a:r>
            <a:r>
              <a:rPr lang="fr-FR" i="1" dirty="0" smtClean="0"/>
              <a:t>)</a:t>
            </a:r>
            <a:r>
              <a:rPr lang="fr-FR" dirty="0" smtClean="0"/>
              <a:t> a été testée par PCR.</a:t>
            </a:r>
          </a:p>
          <a:p>
            <a:pPr algn="just"/>
            <a:endParaRPr lang="fr-FR" dirty="0" smtClean="0"/>
          </a:p>
          <a:p>
            <a:pPr algn="just"/>
            <a:endParaRPr lang="en-US" dirty="0"/>
          </a:p>
        </p:txBody>
      </p:sp>
      <p:pic>
        <p:nvPicPr>
          <p:cNvPr id="5122" name="Picture 2" descr="Image result for thermocycleur p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9" y="4714884"/>
            <a:ext cx="2162175" cy="2114550"/>
          </a:xfrm>
          <a:prstGeom prst="rect">
            <a:avLst/>
          </a:prstGeom>
          <a:noFill/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909870" cy="1643074"/>
          </a:xfrm>
          <a:prstGeom prst="rect">
            <a:avLst/>
          </a:prstGeom>
          <a:noFill/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857753"/>
            <a:ext cx="2286025" cy="171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Multi-Locus Sequencing Typing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232"/>
            <a:ext cx="9112066" cy="55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7772400" cy="1255008"/>
          </a:xfrm>
        </p:spPr>
        <p:txBody>
          <a:bodyPr/>
          <a:lstStyle/>
          <a:p>
            <a:pPr algn="ctr"/>
            <a:r>
              <a:rPr lang="en-US" dirty="0" err="1" smtClean="0"/>
              <a:t>Résultats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Prévalence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souches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d’EPC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57364"/>
            <a:ext cx="4357686" cy="19288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Animaux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sauvages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03 </a:t>
            </a:r>
            <a:r>
              <a:rPr lang="en-US" sz="2400" b="1" dirty="0" err="1" smtClean="0">
                <a:solidFill>
                  <a:srgbClr val="7030A0"/>
                </a:solidFill>
              </a:rPr>
              <a:t>souches</a:t>
            </a:r>
            <a:r>
              <a:rPr lang="en-US" sz="2400" b="1" dirty="0" smtClean="0">
                <a:solidFill>
                  <a:srgbClr val="7030A0"/>
                </a:solidFill>
              </a:rPr>
              <a:t> /380 = 0.8%</a:t>
            </a:r>
          </a:p>
          <a:p>
            <a:pPr marL="638175" indent="-273050"/>
            <a:r>
              <a:rPr lang="en-US" sz="2400" dirty="0" err="1" smtClean="0"/>
              <a:t>Sangliers</a:t>
            </a:r>
            <a:r>
              <a:rPr lang="en-US" sz="2400" dirty="0" smtClean="0"/>
              <a:t> = 1.8% (3/168)</a:t>
            </a:r>
          </a:p>
          <a:p>
            <a:pPr marL="638175" indent="-273050"/>
            <a:r>
              <a:rPr lang="en-US" sz="2400" dirty="0" smtClean="0"/>
              <a:t>Singe </a:t>
            </a:r>
            <a:r>
              <a:rPr lang="en-US" sz="2400" dirty="0" err="1" smtClean="0"/>
              <a:t>Magot</a:t>
            </a:r>
            <a:r>
              <a:rPr lang="en-US" sz="2400" dirty="0" smtClean="0"/>
              <a:t> = 0% (0/212)</a:t>
            </a:r>
          </a:p>
          <a:p>
            <a:endParaRPr lang="en-US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00562" y="1357298"/>
            <a:ext cx="4357686" cy="27860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Animaux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comapagnie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533 = 2.2%</a:t>
            </a:r>
          </a:p>
          <a:p>
            <a:pPr marL="9874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Chats = 4% (2/49)</a:t>
            </a:r>
          </a:p>
          <a:p>
            <a:pPr marL="9874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Chevaux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4% (4/100)</a:t>
            </a:r>
          </a:p>
          <a:p>
            <a:pPr marL="9874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Oiseaux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1.7% (2/119)</a:t>
            </a:r>
          </a:p>
          <a:p>
            <a:pPr marL="98742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Chiens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1.5% (4/265)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00594" y="4286256"/>
            <a:ext cx="4357686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Végétaux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/87 = 3.4%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1438" y="4357694"/>
            <a:ext cx="4357686" cy="11430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rivière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Soummam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souches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Equipe de recherche</a:t>
            </a:r>
            <a:br>
              <a:rPr lang="fr-FR" sz="3600" b="1" dirty="0" smtClean="0"/>
            </a:br>
            <a:r>
              <a:rPr lang="fr-FR" sz="3600" b="1" dirty="0" smtClean="0"/>
              <a:t>Antibiorésistance et pathogénie bactérienne</a:t>
            </a:r>
            <a:endParaRPr lang="fr-FR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285720" y="1571612"/>
            <a:ext cx="84296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 algn="just">
              <a:tabLst>
                <a:tab pos="531813" algn="l"/>
              </a:tabLst>
            </a:pPr>
            <a:r>
              <a:rPr lang="fr-FR" sz="2600" b="1" u="sng" dirty="0" smtClean="0">
                <a:solidFill>
                  <a:srgbClr val="FF0000"/>
                </a:solidFill>
              </a:rPr>
              <a:t>Thèmes de recherche abordés </a:t>
            </a:r>
          </a:p>
          <a:p>
            <a:pPr marL="531813" indent="-371475" algn="just">
              <a:buFont typeface="Arial" pitchFamily="34" charset="0"/>
              <a:buChar char="•"/>
              <a:tabLst>
                <a:tab pos="531813" algn="l"/>
              </a:tabLst>
            </a:pPr>
            <a:r>
              <a:rPr lang="fr-FR" sz="2400" dirty="0" smtClean="0"/>
              <a:t>Mécanismes moléculaires de la résistance aux antibiotiques de souches bactériennes isolées de différentes origines : Animaux d’élevage, denrées alimentaires, environnement naturel, environnement  hospitalier, animaux sauvages, animaux de compagnie, …etc.</a:t>
            </a:r>
          </a:p>
          <a:p>
            <a:pPr marL="531813" indent="-371475" algn="just">
              <a:buFont typeface="Arial" pitchFamily="34" charset="0"/>
              <a:buChar char="•"/>
              <a:tabLst>
                <a:tab pos="531813" algn="l"/>
              </a:tabLst>
            </a:pPr>
            <a:r>
              <a:rPr lang="fr-FR" sz="2400" dirty="0" smtClean="0"/>
              <a:t>Etude de la virulence de souches bactériennes</a:t>
            </a:r>
          </a:p>
          <a:p>
            <a:pPr marL="531813" indent="-371475" algn="just">
              <a:buFont typeface="Arial" pitchFamily="34" charset="0"/>
              <a:buChar char="•"/>
              <a:tabLst>
                <a:tab pos="531813" algn="l"/>
              </a:tabLst>
            </a:pPr>
            <a:r>
              <a:rPr lang="fr-FR" sz="2400" dirty="0" smtClean="0"/>
              <a:t>Etude de la </a:t>
            </a:r>
            <a:r>
              <a:rPr lang="fr-FR" sz="2400" dirty="0" err="1" smtClean="0"/>
              <a:t>clonalité</a:t>
            </a:r>
            <a:r>
              <a:rPr lang="fr-FR" sz="2400" dirty="0" smtClean="0"/>
              <a:t> des souches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Identification des </a:t>
            </a:r>
            <a:r>
              <a:rPr lang="en-US" sz="3600" b="1" dirty="0" err="1" smtClean="0"/>
              <a:t>souches</a:t>
            </a:r>
            <a:endParaRPr lang="en-US" sz="36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571472" y="1142984"/>
            <a:ext cx="8215370" cy="5533763"/>
            <a:chOff x="571472" y="1142984"/>
            <a:chExt cx="8215370" cy="5533763"/>
          </a:xfrm>
        </p:grpSpPr>
        <p:graphicFrame>
          <p:nvGraphicFramePr>
            <p:cNvPr id="5" name="Graphique 4"/>
            <p:cNvGraphicFramePr/>
            <p:nvPr/>
          </p:nvGraphicFramePr>
          <p:xfrm>
            <a:off x="571472" y="1142984"/>
            <a:ext cx="8215370" cy="507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ZoneTexte 5"/>
            <p:cNvSpPr txBox="1"/>
            <p:nvPr/>
          </p:nvSpPr>
          <p:spPr>
            <a:xfrm>
              <a:off x="1071538" y="6215082"/>
              <a:ext cx="7715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Répartition des souches  d’EPC par espèces</a:t>
              </a:r>
              <a:endParaRPr lang="fr-FR" sz="2400" b="1" dirty="0"/>
            </a:p>
          </p:txBody>
        </p:sp>
      </p:grp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3125" y="2000240"/>
          <a:ext cx="8929719" cy="2959784"/>
        </p:xfrm>
        <a:graphic>
          <a:graphicData uri="http://schemas.openxmlformats.org/drawingml/2006/table">
            <a:tbl>
              <a:tblPr/>
              <a:tblGrid>
                <a:gridCol w="1857388"/>
                <a:gridCol w="928694"/>
                <a:gridCol w="1643074"/>
                <a:gridCol w="1214446"/>
                <a:gridCol w="1714512"/>
                <a:gridCol w="1571605"/>
              </a:tblGrid>
              <a:tr h="579285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E. coli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K. pneumoniae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E. cloacae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9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R. ornithinolytica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Citrobacter 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Environnement naturel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6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Animaux de compagnie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Animaux sauvages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Végétaux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Sensibilité</a:t>
            </a:r>
            <a:r>
              <a:rPr lang="en-US" sz="3600" b="1" dirty="0" smtClean="0"/>
              <a:t> aux </a:t>
            </a:r>
            <a:r>
              <a:rPr lang="en-US" sz="3600" b="1" dirty="0" err="1" smtClean="0"/>
              <a:t>antibiotiques</a:t>
            </a:r>
            <a:endParaRPr lang="en-US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35729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Toutes les souches </a:t>
            </a:r>
            <a:r>
              <a:rPr lang="fr-FR" sz="2400" u="sng" dirty="0" smtClean="0">
                <a:solidFill>
                  <a:srgbClr val="FF0000"/>
                </a:solidFill>
              </a:rPr>
              <a:t>étaient résistantes  </a:t>
            </a:r>
            <a:r>
              <a:rPr lang="fr-FR" sz="2400" dirty="0" smtClean="0"/>
              <a:t>aux pénicillines , à leurs associations avec les inhibiteurs et à l’</a:t>
            </a:r>
            <a:r>
              <a:rPr lang="fr-FR" sz="2400" dirty="0" err="1" smtClean="0"/>
              <a:t>Ertapénème</a:t>
            </a:r>
            <a:r>
              <a:rPr lang="fr-FR" sz="2400" dirty="0" smtClean="0"/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57158" y="257174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Toutes les souches (excepté 4 souches) </a:t>
            </a:r>
            <a:r>
              <a:rPr lang="fr-FR" sz="2400" u="sng" dirty="0" smtClean="0"/>
              <a:t>étaient  sensibles </a:t>
            </a:r>
            <a:r>
              <a:rPr lang="fr-FR" sz="2400" dirty="0" smtClean="0"/>
              <a:t>au </a:t>
            </a:r>
            <a:r>
              <a:rPr lang="fr-FR" sz="2400" dirty="0" err="1" smtClean="0"/>
              <a:t>céfépime</a:t>
            </a:r>
            <a:r>
              <a:rPr lang="fr-FR" sz="2400" dirty="0" smtClean="0"/>
              <a:t>, </a:t>
            </a:r>
            <a:r>
              <a:rPr lang="fr-FR" sz="2400" dirty="0" err="1" smtClean="0"/>
              <a:t>céfotaxime</a:t>
            </a:r>
            <a:r>
              <a:rPr lang="fr-FR" sz="2400" dirty="0" smtClean="0"/>
              <a:t>, ceftazidime,  aztréonam et  à </a:t>
            </a:r>
            <a:r>
              <a:rPr lang="fr-FR" sz="2400" u="sng" dirty="0" smtClean="0">
                <a:solidFill>
                  <a:srgbClr val="0070C0"/>
                </a:solidFill>
              </a:rPr>
              <a:t>l’imipénème</a:t>
            </a:r>
            <a:r>
              <a:rPr lang="fr-FR" sz="2400" dirty="0" smtClean="0"/>
              <a:t>. </a:t>
            </a:r>
          </a:p>
          <a:p>
            <a:pPr algn="just"/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85720" y="414338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Résistance au </a:t>
            </a:r>
            <a:r>
              <a:rPr lang="fr-FR" sz="2400" dirty="0" err="1" smtClean="0"/>
              <a:t>céfépime</a:t>
            </a:r>
            <a:r>
              <a:rPr lang="fr-FR" sz="2400" dirty="0" smtClean="0"/>
              <a:t>, </a:t>
            </a:r>
            <a:r>
              <a:rPr lang="fr-FR" sz="2400" dirty="0" err="1" smtClean="0"/>
              <a:t>céfotaxime</a:t>
            </a:r>
            <a:r>
              <a:rPr lang="fr-FR" sz="2400" dirty="0" smtClean="0"/>
              <a:t>, ceftazidime,  aztréonam est associée à la coproduction d’une BLSE (</a:t>
            </a:r>
            <a:r>
              <a:rPr lang="fr-FR" sz="2400" dirty="0" smtClean="0">
                <a:solidFill>
                  <a:srgbClr val="0070C0"/>
                </a:solidFill>
              </a:rPr>
              <a:t>CTX-M-15</a:t>
            </a:r>
            <a:r>
              <a:rPr lang="fr-FR" sz="2400" dirty="0" smtClean="0"/>
              <a:t> chez 03 souches d’</a:t>
            </a:r>
            <a:r>
              <a:rPr lang="fr-FR" sz="2400" i="1" dirty="0" smtClean="0"/>
              <a:t>E. coli </a:t>
            </a:r>
            <a:r>
              <a:rPr lang="fr-FR" sz="2400" dirty="0" smtClean="0"/>
              <a:t>isolées d’eau de rivière) ou d’une Hyperproduction d’une Case (</a:t>
            </a:r>
            <a:r>
              <a:rPr lang="fr-FR" sz="2400" i="1" dirty="0" smtClean="0"/>
              <a:t>C. freundii</a:t>
            </a:r>
            <a:r>
              <a:rPr lang="fr-FR" sz="2400" dirty="0" smtClean="0"/>
              <a:t>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Résultats</a:t>
            </a:r>
            <a:r>
              <a:rPr lang="en-US" sz="3600" b="1" dirty="0" smtClean="0"/>
              <a:t> MLST</a:t>
            </a:r>
            <a:endParaRPr lang="en-US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071546"/>
            <a:ext cx="8358246" cy="1285884"/>
          </a:xfrm>
        </p:spPr>
        <p:txBody>
          <a:bodyPr/>
          <a:lstStyle/>
          <a:p>
            <a:r>
              <a:rPr lang="fr-FR" dirty="0" smtClean="0"/>
              <a:t>MLST </a:t>
            </a:r>
            <a:r>
              <a:rPr lang="fr-FR" dirty="0" err="1" smtClean="0"/>
              <a:t>éffectuée</a:t>
            </a:r>
            <a:r>
              <a:rPr lang="fr-FR" dirty="0" smtClean="0"/>
              <a:t> sur les souches </a:t>
            </a:r>
            <a:r>
              <a:rPr lang="fr-FR" i="1" dirty="0" smtClean="0"/>
              <a:t>d’E. coli </a:t>
            </a:r>
            <a:r>
              <a:rPr lang="fr-FR" dirty="0" smtClean="0"/>
              <a:t>et de </a:t>
            </a:r>
            <a:r>
              <a:rPr lang="fr-FR" i="1" dirty="0" smtClean="0"/>
              <a:t>K. pneumoniae </a:t>
            </a:r>
            <a:r>
              <a:rPr lang="fr-FR" dirty="0" smtClean="0"/>
              <a:t>isolées d’animaux sauvages, végétaux et eau de rivière.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57158" y="2714620"/>
            <a:ext cx="8258204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MLST des souches 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d’E. coli </a:t>
            </a:r>
            <a:r>
              <a:rPr kumimoji="0" lang="fr-F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montré </a:t>
            </a:r>
            <a:r>
              <a:rPr kumimoji="0" lang="fr-FR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 ST </a:t>
            </a:r>
            <a:r>
              <a:rPr kumimoji="0" lang="fr-F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différents:</a:t>
            </a:r>
            <a:r>
              <a:rPr kumimoji="0" lang="fr-FR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600" baseline="0" dirty="0" smtClean="0"/>
              <a:t>ST635</a:t>
            </a:r>
            <a:r>
              <a:rPr lang="fr-FR" sz="2600" dirty="0" smtClean="0"/>
              <a:t> : </a:t>
            </a:r>
            <a:r>
              <a:rPr lang="fr-FR" sz="2600" u="sng" dirty="0" smtClean="0"/>
              <a:t>Animaux sauvages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600" dirty="0" smtClean="0"/>
              <a:t>ST559, ST38, ST3541, ST3542, ST212 et ST1972: </a:t>
            </a:r>
            <a:r>
              <a:rPr lang="fr-FR" sz="2600" u="sng" dirty="0" smtClean="0"/>
              <a:t>Eau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1472" y="4572008"/>
            <a:ext cx="8258204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MLST des souches </a:t>
            </a:r>
            <a:r>
              <a:rPr kumimoji="0" lang="fr-F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Kp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montré </a:t>
            </a:r>
            <a:r>
              <a:rPr kumimoji="0" lang="fr-FR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 ST </a:t>
            </a:r>
            <a:r>
              <a:rPr kumimoji="0" lang="fr-FR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différents:</a:t>
            </a:r>
            <a:r>
              <a:rPr kumimoji="0" lang="fr-FR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600" baseline="0" dirty="0" smtClean="0"/>
              <a:t>ST13</a:t>
            </a:r>
            <a:r>
              <a:rPr lang="fr-FR" sz="2600" dirty="0" smtClean="0"/>
              <a:t> : </a:t>
            </a:r>
            <a:r>
              <a:rPr lang="fr-FR" sz="2600" u="sng" dirty="0" smtClean="0"/>
              <a:t>Animaux sauvages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600" dirty="0" smtClean="0"/>
              <a:t>ST1877, ST351, et NST: </a:t>
            </a:r>
            <a:r>
              <a:rPr lang="fr-FR" sz="2600" u="sng" dirty="0" smtClean="0"/>
              <a:t>Végétaux 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fr-FR" sz="2600" dirty="0" smtClean="0"/>
              <a:t>ST133, ST2192 et ST2055: </a:t>
            </a:r>
            <a:r>
              <a:rPr lang="fr-FR" sz="2600" u="sng" dirty="0" smtClean="0"/>
              <a:t>Eau</a:t>
            </a:r>
          </a:p>
          <a:p>
            <a:pPr marL="904875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918" y="928670"/>
            <a:ext cx="8686800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dirty="0" smtClean="0"/>
              <a:t>Présence d’EPC dans différentes niches</a:t>
            </a:r>
          </a:p>
          <a:p>
            <a:pPr algn="just"/>
            <a:r>
              <a:rPr lang="fr-FR" sz="2400" dirty="0" smtClean="0"/>
              <a:t>Différentes espèces ont été isolées.</a:t>
            </a:r>
          </a:p>
          <a:p>
            <a:pPr algn="just"/>
            <a:r>
              <a:rPr lang="fr-FR" sz="2400" dirty="0" smtClean="0"/>
              <a:t>Souches difficiles à détecter car sensibles à de nombreuses </a:t>
            </a:r>
            <a:r>
              <a:rPr lang="el-GR" sz="2400" dirty="0" smtClean="0"/>
              <a:t>β</a:t>
            </a:r>
            <a:r>
              <a:rPr lang="fr-FR" sz="2400" dirty="0" smtClean="0"/>
              <a:t>-lactamines</a:t>
            </a:r>
          </a:p>
          <a:p>
            <a:pPr algn="just"/>
            <a:r>
              <a:rPr lang="fr-FR" sz="2400" dirty="0" smtClean="0"/>
              <a:t>L’</a:t>
            </a:r>
            <a:r>
              <a:rPr lang="fr-FR" sz="2400" dirty="0" err="1" smtClean="0"/>
              <a:t>Ertapénème</a:t>
            </a:r>
            <a:r>
              <a:rPr lang="fr-FR" sz="2400" dirty="0" smtClean="0"/>
              <a:t> est la molécule de choix pour la détection des EPC.</a:t>
            </a:r>
          </a:p>
          <a:p>
            <a:pPr algn="just"/>
            <a:r>
              <a:rPr lang="fr-FR" sz="2400" dirty="0" smtClean="0"/>
              <a:t>OXA-48 est la carbapénèmase exclusive détectée. Sauf que la MBL NDM-5 a été rapportée dans des échantillons de lait, chez des vaches laitières et chez des animaux de compagnie.</a:t>
            </a:r>
          </a:p>
          <a:p>
            <a:pPr algn="just"/>
            <a:r>
              <a:rPr lang="fr-FR" sz="2400" dirty="0" smtClean="0"/>
              <a:t>Pas d’expansion clonale</a:t>
            </a:r>
          </a:p>
          <a:p>
            <a:pPr algn="just"/>
            <a:r>
              <a:rPr lang="fr-FR" sz="2400" dirty="0" smtClean="0"/>
              <a:t>Différents véhicules pour ces bactéries résistantes, qui pourraient potentiellement être transférées à l‘Homme à travers la chaîne alimentaire, contact avec les animaux de compagnie, …etc.</a:t>
            </a:r>
          </a:p>
          <a:p>
            <a:pPr algn="just"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b="1" i="1" smtClean="0"/>
              <a:t>Le pire est-il à craindre? </a:t>
            </a:r>
            <a:endParaRPr lang="fr-FR" sz="3600" b="1" i="1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1" y="1928802"/>
            <a:ext cx="909088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15tlid1143_Li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34975"/>
          <a:stretch>
            <a:fillRect/>
          </a:stretch>
        </p:blipFill>
        <p:spPr bwMode="auto">
          <a:xfrm>
            <a:off x="571472" y="0"/>
            <a:ext cx="785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079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7200" b="1" i="1" smtClean="0">
                <a:solidFill>
                  <a:srgbClr val="FF0000"/>
                </a:solidFill>
              </a:rPr>
              <a:t>Merci pour votre attention</a:t>
            </a:r>
            <a:endParaRPr lang="fr-FR" sz="7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485778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Laboratoire de Bactériologie–Virologie-Hygiène Hospitalière, CHU Reims, France.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Unité de recherche sur les maladies infectieuses et tropicales émergentes, Aix-Marseille-Université, France.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Ecole Nationale Vétérinaire d’</a:t>
            </a:r>
            <a:r>
              <a:rPr lang="fr-FR" sz="2400" dirty="0" err="1" smtClean="0"/>
              <a:t>Alfort</a:t>
            </a:r>
            <a:r>
              <a:rPr lang="fr-FR" sz="2400" dirty="0" smtClean="0"/>
              <a:t>, France.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Agence Nationale de Sécurité Sanitaire, Unité Antibiorésistance et Virulence Bactériennes, Lyon, France.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400" dirty="0" smtClean="0"/>
              <a:t>Service de  Microbiologie, CHU Nîmes, France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CA" sz="2400" dirty="0" smtClean="0"/>
              <a:t>Laboratoire de santé publique du Québec, Canada</a:t>
            </a:r>
            <a:endParaRPr lang="fr-F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Department of Microbiology, University of Seville, Seville, Spain</a:t>
            </a:r>
            <a:endParaRPr lang="fr-FR" sz="2400" dirty="0" smtClean="0"/>
          </a:p>
          <a:p>
            <a:pPr algn="just"/>
            <a:endParaRPr lang="en-US" sz="2400" dirty="0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1857364"/>
            <a:ext cx="8143932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600" dirty="0" smtClean="0"/>
              <a:t>Si l'ère post-antibiotique venait à se produire, d'ici 2050, elle pourrait tuer plus de personnes chaque année que le cancer.</a:t>
            </a:r>
            <a:endParaRPr lang="fr-FR" sz="2600" dirty="0"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3786190"/>
            <a:ext cx="8143932" cy="892552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fr-FR" sz="2600" dirty="0" smtClean="0"/>
              <a:t>Le pipeline de nouveaux outils pour combattre la résistance aux antibiotiques est presque sec</a:t>
            </a:r>
            <a:endParaRPr lang="fr-FR" sz="2600" dirty="0">
              <a:latin typeface="Constant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rgbClr val="FF0000"/>
                </a:solidFill>
              </a:rPr>
              <a:t>Au début: Deux faits </a:t>
            </a:r>
            <a:r>
              <a:rPr lang="fr-FR" sz="3600" i="1" dirty="0" smtClean="0">
                <a:solidFill>
                  <a:srgbClr val="FF0000"/>
                </a:solidFill>
              </a:rPr>
              <a:t>importants</a:t>
            </a:r>
            <a:endParaRPr lang="fr-FR" sz="3600" i="1" dirty="0" smtClean="0">
              <a:solidFill>
                <a:srgbClr val="FF0000"/>
              </a:solidFill>
            </a:endParaRPr>
          </a:p>
          <a:p>
            <a:pPr algn="ctr"/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632"/>
            <a:ext cx="6137791" cy="68073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61324" cy="693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6624"/>
            <a:ext cx="8643966" cy="681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Le concept One </a:t>
            </a:r>
            <a:r>
              <a:rPr lang="fr-FR" sz="3600" b="1" dirty="0" err="1" smtClean="0"/>
              <a:t>Health</a:t>
            </a:r>
            <a:r>
              <a:rPr lang="fr-FR" sz="3600" b="1" dirty="0" smtClean="0"/>
              <a:t> </a:t>
            </a:r>
            <a:endParaRPr lang="en-US" sz="36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892" y="885105"/>
            <a:ext cx="4341934" cy="40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976313"/>
            <a:ext cx="66579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852"/>
            <a:ext cx="8715436" cy="16430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3050" indent="-6350" algn="ctr">
              <a:buNone/>
            </a:pPr>
            <a:r>
              <a:rPr lang="fr-FR" sz="2400" dirty="0" smtClean="0"/>
              <a:t>Stratégie mondiale visant à élargir les collaborations et les communications interdisciplinaires dans tous les aspects des soins de santé pour les humains, les animaux et l'environnement.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Plan de la communication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928694"/>
          </a:xfrm>
        </p:spPr>
        <p:txBody>
          <a:bodyPr/>
          <a:lstStyle/>
          <a:p>
            <a:pPr algn="just"/>
            <a:r>
              <a:rPr lang="fr-FR" dirty="0" smtClean="0"/>
              <a:t>Caractérisation de souches d’entérobactéries productrices de carbapénèmases isolées de différentes origines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8596" y="2285992"/>
            <a:ext cx="185738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Animaux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2857496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u="sng" dirty="0" err="1" smtClean="0">
                <a:solidFill>
                  <a:srgbClr val="FF0000"/>
                </a:solidFill>
              </a:rPr>
              <a:t>Bachiri</a:t>
            </a:r>
            <a:r>
              <a:rPr lang="en-US" sz="2200" u="sng" dirty="0" smtClean="0">
                <a:solidFill>
                  <a:srgbClr val="FF0000"/>
                </a:solidFill>
              </a:rPr>
              <a:t> T</a:t>
            </a:r>
            <a:r>
              <a:rPr lang="en-US" sz="2200" dirty="0" smtClean="0"/>
              <a:t>, </a:t>
            </a:r>
            <a:r>
              <a:rPr lang="en-US" sz="2200" dirty="0" err="1" smtClean="0"/>
              <a:t>Bakour</a:t>
            </a:r>
            <a:r>
              <a:rPr lang="en-US" sz="2200" dirty="0" smtClean="0"/>
              <a:t> S, </a:t>
            </a:r>
            <a:r>
              <a:rPr lang="en-US" sz="2200" dirty="0" err="1" smtClean="0"/>
              <a:t>Lalaoui</a:t>
            </a:r>
            <a:r>
              <a:rPr lang="en-US" sz="2200" dirty="0" smtClean="0"/>
              <a:t> R, </a:t>
            </a:r>
            <a:r>
              <a:rPr lang="en-US" sz="2200" dirty="0" err="1" smtClean="0"/>
              <a:t>Belkebla</a:t>
            </a:r>
            <a:r>
              <a:rPr lang="en-US" sz="2200" dirty="0" smtClean="0"/>
              <a:t> N, </a:t>
            </a:r>
            <a:r>
              <a:rPr lang="en-US" sz="2200" dirty="0" err="1" smtClean="0"/>
              <a:t>Allouache</a:t>
            </a:r>
            <a:r>
              <a:rPr lang="en-US" sz="2200" dirty="0" smtClean="0"/>
              <a:t> M, </a:t>
            </a:r>
            <a:r>
              <a:rPr lang="en-US" sz="2200" dirty="0" err="1" smtClean="0"/>
              <a:t>Rolain</a:t>
            </a:r>
            <a:r>
              <a:rPr lang="en-US" sz="2200" dirty="0" smtClean="0"/>
              <a:t> JM, Touati A. Occurrence of Carbapenemase-Producing </a:t>
            </a:r>
            <a:r>
              <a:rPr lang="en-US" sz="2200" i="1" dirty="0" smtClean="0"/>
              <a:t>Enterobacteriaceae</a:t>
            </a:r>
            <a:r>
              <a:rPr lang="en-US" sz="2200" dirty="0" smtClean="0"/>
              <a:t> Isolates in the </a:t>
            </a:r>
            <a:r>
              <a:rPr lang="en-US" sz="2200" b="1" dirty="0" smtClean="0">
                <a:solidFill>
                  <a:srgbClr val="7030A0"/>
                </a:solidFill>
              </a:rPr>
              <a:t>Wildlife</a:t>
            </a:r>
            <a:r>
              <a:rPr lang="en-US" sz="2200" dirty="0" smtClean="0"/>
              <a:t>: First Report of OXA-48 in Wild Boars in Algeria. </a:t>
            </a:r>
            <a:r>
              <a:rPr lang="en-US" sz="2200" dirty="0" err="1" smtClean="0"/>
              <a:t>Microb</a:t>
            </a:r>
            <a:r>
              <a:rPr lang="en-US" sz="2200" dirty="0" smtClean="0"/>
              <a:t> Drug Resist.2018 Apr;24(3):337-345.</a:t>
            </a:r>
            <a:r>
              <a:rPr lang="fr-FR" sz="2200" dirty="0" smtClean="0"/>
              <a:t> </a:t>
            </a:r>
            <a:r>
              <a:rPr lang="en-US" sz="2200" dirty="0" smtClean="0"/>
              <a:t> </a:t>
            </a:r>
          </a:p>
          <a:p>
            <a:pPr algn="just"/>
            <a:r>
              <a:rPr lang="en-US" sz="2200" u="sng" dirty="0" err="1" smtClean="0">
                <a:solidFill>
                  <a:srgbClr val="FF0000"/>
                </a:solidFill>
              </a:rPr>
              <a:t>Yousfi</a:t>
            </a:r>
            <a:r>
              <a:rPr lang="en-US" sz="2200" u="sng" dirty="0" smtClean="0">
                <a:solidFill>
                  <a:srgbClr val="FF0000"/>
                </a:solidFill>
              </a:rPr>
              <a:t> M</a:t>
            </a:r>
            <a:r>
              <a:rPr lang="en-US" sz="2200" dirty="0" smtClean="0"/>
              <a:t>, Touati A, </a:t>
            </a:r>
            <a:r>
              <a:rPr lang="en-US" sz="2200" dirty="0" err="1" smtClean="0"/>
              <a:t>Muggeo</a:t>
            </a:r>
            <a:r>
              <a:rPr lang="en-US" sz="2200" dirty="0" smtClean="0"/>
              <a:t> A, Mira B, </a:t>
            </a:r>
            <a:r>
              <a:rPr lang="en-US" sz="2200" dirty="0" err="1" smtClean="0"/>
              <a:t>Asma</a:t>
            </a:r>
            <a:r>
              <a:rPr lang="en-US" sz="2200" dirty="0" smtClean="0"/>
              <a:t> B, </a:t>
            </a:r>
            <a:r>
              <a:rPr lang="en-US" sz="2200" dirty="0" err="1" smtClean="0"/>
              <a:t>Brasme</a:t>
            </a:r>
            <a:r>
              <a:rPr lang="en-US" sz="2200" dirty="0" smtClean="0"/>
              <a:t> L, </a:t>
            </a:r>
            <a:r>
              <a:rPr lang="en-US" sz="2200" dirty="0" err="1" smtClean="0"/>
              <a:t>Guillard</a:t>
            </a:r>
            <a:r>
              <a:rPr lang="en-US" sz="2200" dirty="0" smtClean="0"/>
              <a:t> T, de Champs C. Clonal dissemination of OXA-48-producing </a:t>
            </a:r>
            <a:r>
              <a:rPr lang="en-US" sz="2200" i="1" dirty="0" smtClean="0"/>
              <a:t>Enterobacter cloacae </a:t>
            </a:r>
            <a:r>
              <a:rPr lang="en-US" sz="2200" dirty="0" smtClean="0"/>
              <a:t>isolates from </a:t>
            </a:r>
            <a:r>
              <a:rPr lang="en-US" sz="2200" b="1" dirty="0" smtClean="0">
                <a:solidFill>
                  <a:srgbClr val="7030A0"/>
                </a:solidFill>
              </a:rPr>
              <a:t>companion animals </a:t>
            </a:r>
            <a:r>
              <a:rPr lang="en-US" sz="2200" dirty="0" smtClean="0"/>
              <a:t>in Algeria. J Glob </a:t>
            </a:r>
            <a:r>
              <a:rPr lang="en-US" sz="2200" dirty="0" err="1" smtClean="0"/>
              <a:t>Antimicrob</a:t>
            </a:r>
            <a:r>
              <a:rPr lang="en-US" sz="2200" dirty="0" smtClean="0"/>
              <a:t> Resist. </a:t>
            </a:r>
            <a:r>
              <a:rPr lang="fr-FR" sz="2200" dirty="0" smtClean="0"/>
              <a:t>2018 Mar;12:187-191.</a:t>
            </a:r>
            <a:endParaRPr lang="en-US" sz="2200" dirty="0" smtClean="0"/>
          </a:p>
          <a:p>
            <a:pPr algn="just"/>
            <a:endParaRPr lang="fr-FR" sz="22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2428860" y="2285992"/>
            <a:ext cx="285752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Environnement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2928934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u="sng" dirty="0" err="1" smtClean="0">
                <a:solidFill>
                  <a:srgbClr val="FF0000"/>
                </a:solidFill>
              </a:rPr>
              <a:t>Tafoukt</a:t>
            </a:r>
            <a:r>
              <a:rPr lang="en-US" sz="2200" u="sng" dirty="0" smtClean="0">
                <a:solidFill>
                  <a:srgbClr val="FF0000"/>
                </a:solidFill>
              </a:rPr>
              <a:t> R</a:t>
            </a:r>
            <a:r>
              <a:rPr lang="en-US" sz="2200" dirty="0" smtClean="0"/>
              <a:t>, Touati A, </a:t>
            </a:r>
            <a:r>
              <a:rPr lang="en-US" sz="2200" dirty="0" err="1" smtClean="0"/>
              <a:t>Leangapichart</a:t>
            </a:r>
            <a:r>
              <a:rPr lang="en-US" sz="2200" dirty="0" smtClean="0"/>
              <a:t> T, </a:t>
            </a:r>
            <a:r>
              <a:rPr lang="en-US" sz="2200" dirty="0" err="1" smtClean="0"/>
              <a:t>Bakour</a:t>
            </a:r>
            <a:r>
              <a:rPr lang="en-US" sz="2200" dirty="0" smtClean="0"/>
              <a:t> S, </a:t>
            </a:r>
            <a:r>
              <a:rPr lang="en-US" sz="2200" dirty="0" err="1" smtClean="0"/>
              <a:t>Rolain</a:t>
            </a:r>
            <a:r>
              <a:rPr lang="en-US" sz="2200" dirty="0" smtClean="0"/>
              <a:t> JM. Characterization of OXA-48-like-producing </a:t>
            </a:r>
            <a:r>
              <a:rPr lang="en-US" sz="2200" i="1" dirty="0" smtClean="0"/>
              <a:t>Enterobacteriaceae</a:t>
            </a:r>
            <a:r>
              <a:rPr lang="en-US" sz="2200" dirty="0" smtClean="0"/>
              <a:t> isolated from </a:t>
            </a:r>
            <a:r>
              <a:rPr lang="en-US" sz="2200" b="1" dirty="0" smtClean="0">
                <a:solidFill>
                  <a:srgbClr val="7030A0"/>
                </a:solidFill>
              </a:rPr>
              <a:t>river water</a:t>
            </a:r>
            <a:r>
              <a:rPr lang="en-US" sz="2200" b="1" dirty="0" smtClean="0"/>
              <a:t> </a:t>
            </a:r>
            <a:r>
              <a:rPr lang="en-US" sz="2200" dirty="0" smtClean="0"/>
              <a:t>in </a:t>
            </a:r>
            <a:r>
              <a:rPr lang="en-US" sz="2200" dirty="0" err="1" smtClean="0"/>
              <a:t>Algeria.Water</a:t>
            </a:r>
            <a:r>
              <a:rPr lang="en-US" sz="2200" dirty="0" smtClean="0"/>
              <a:t> Res. 2017 Sep 1;120:185-189.</a:t>
            </a:r>
            <a:r>
              <a:rPr lang="fr-FR" sz="2200" dirty="0" smtClean="0"/>
              <a:t> </a:t>
            </a:r>
            <a:endParaRPr lang="en-US" sz="2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429256" y="2285992"/>
            <a:ext cx="285752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Alimentation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214282" y="2928934"/>
            <a:ext cx="8501122" cy="3143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Touati 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Mairi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Baloul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Lalaoui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Bakour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Thighilt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Gharout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A,Rolain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JM. First detection of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Klebsiella pneumoniae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producing OXA-48 in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fresh vegetables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Béjaïa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city, Algeria. J Glob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Antimicrob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Resist. 2017 Jun;9:17-18.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8"/>
          <p:cNvSpPr>
            <a:spLocks noChangeArrowheads="1"/>
          </p:cNvSpPr>
          <p:nvPr/>
        </p:nvSpPr>
        <p:spPr bwMode="black">
          <a:xfrm>
            <a:off x="0" y="4935538"/>
            <a:ext cx="4321175" cy="4762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ensées 3"/>
          <p:cNvSpPr/>
          <p:nvPr/>
        </p:nvSpPr>
        <p:spPr>
          <a:xfrm>
            <a:off x="571472" y="1285860"/>
            <a:ext cx="7643866" cy="4000528"/>
          </a:xfrm>
          <a:prstGeom prst="cloudCallout">
            <a:avLst>
              <a:gd name="adj1" fmla="val -45683"/>
              <a:gd name="adj2" fmla="val 68773"/>
            </a:avLst>
          </a:prstGeom>
          <a:solidFill>
            <a:srgbClr val="FFE48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L'un des mécanismes de résistance émergents les plus importants correspond à la production de carbapénèmases hydrolysant les carbapénèmes, qui confèrent une résistance à presque tous les β-lactamines.</a:t>
            </a:r>
            <a:endParaRPr lang="fr-FR" sz="25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7" name="Diagramme 6"/>
          <p:cNvGraphicFramePr/>
          <p:nvPr/>
        </p:nvGraphicFramePr>
        <p:xfrm>
          <a:off x="357158" y="128586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1074</Words>
  <Application>Microsoft Office PowerPoint</Application>
  <PresentationFormat>Affichage à l'écran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Débit</vt:lpstr>
      <vt:lpstr>Epidémiologie de la résistance aux antibiotiques des souches  d’entérobactéries isolées de différentes niches écologiques dans la région de Bejaia </vt:lpstr>
      <vt:lpstr>Equipe de recherche Antibiorésistance et pathogénie bactérienne</vt:lpstr>
      <vt:lpstr>Collaboration</vt:lpstr>
      <vt:lpstr>Diapositive 4</vt:lpstr>
      <vt:lpstr>Diapositive 5</vt:lpstr>
      <vt:lpstr>Le concept One Health </vt:lpstr>
      <vt:lpstr>Plan de la communication</vt:lpstr>
      <vt:lpstr>Introduction</vt:lpstr>
      <vt:lpstr>Diapositive 9</vt:lpstr>
      <vt:lpstr>Diapositive 10</vt:lpstr>
      <vt:lpstr>Diapositive 11</vt:lpstr>
      <vt:lpstr>Méthodologie</vt:lpstr>
      <vt:lpstr>Collecte des échantillons</vt:lpstr>
      <vt:lpstr>Isolement et identification</vt:lpstr>
      <vt:lpstr>Diapositive 15</vt:lpstr>
      <vt:lpstr> Analyse moléculaire des gènes de résistance</vt:lpstr>
      <vt:lpstr>Multi-Locus Sequencing Typing</vt:lpstr>
      <vt:lpstr>Résultats</vt:lpstr>
      <vt:lpstr>Prévalence de souches d’EPC</vt:lpstr>
      <vt:lpstr>Identification des souches</vt:lpstr>
      <vt:lpstr>Sensibilité aux antibiotiques</vt:lpstr>
      <vt:lpstr>Résultats MLST</vt:lpstr>
      <vt:lpstr>Conclusions</vt:lpstr>
      <vt:lpstr>Le pire est-il à craindre? 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Epidémiologie de la résistance aux antibiotiques des souches  d’entérobactéries isolées de différentes niches écologiques dans la région de Bejaia</dc:title>
  <dc:creator>Touati</dc:creator>
  <cp:lastModifiedBy>Touati</cp:lastModifiedBy>
  <cp:revision>30</cp:revision>
  <dcterms:created xsi:type="dcterms:W3CDTF">2018-04-26T16:40:41Z</dcterms:created>
  <dcterms:modified xsi:type="dcterms:W3CDTF">2018-04-28T14:08:12Z</dcterms:modified>
</cp:coreProperties>
</file>