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76" r:id="rId9"/>
    <p:sldId id="262" r:id="rId10"/>
    <p:sldId id="277" r:id="rId11"/>
    <p:sldId id="263" r:id="rId12"/>
    <p:sldId id="264" r:id="rId13"/>
    <p:sldId id="278" r:id="rId14"/>
    <p:sldId id="267" r:id="rId15"/>
    <p:sldId id="279" r:id="rId16"/>
    <p:sldId id="268" r:id="rId17"/>
    <p:sldId id="280" r:id="rId18"/>
    <p:sldId id="265" r:id="rId19"/>
    <p:sldId id="286" r:id="rId20"/>
    <p:sldId id="269" r:id="rId21"/>
    <p:sldId id="281" r:id="rId22"/>
    <p:sldId id="272" r:id="rId23"/>
    <p:sldId id="282" r:id="rId24"/>
    <p:sldId id="270" r:id="rId25"/>
    <p:sldId id="283" r:id="rId26"/>
    <p:sldId id="274" r:id="rId27"/>
    <p:sldId id="284" r:id="rId28"/>
    <p:sldId id="287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23956-0FC8-4851-9F97-49EA833D6D5F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73DAD-9D2E-4E96-A0B3-45CB28F13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5DBFC-42A5-41D3-B136-3F3E4E5840D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5DBFC-42A5-41D3-B136-3F3E4E5840D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5DBFC-42A5-41D3-B136-3F3E4E5840D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5DBFC-42A5-41D3-B136-3F3E4E5840D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A/B/C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5DBFC-42A5-41D3-B136-3F3E4E5840D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A/B/C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5DBFC-42A5-41D3-B136-3F3E4E5840D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E07A-7DC9-4FEE-9D85-9EEB7940D8E8}" type="datetimeFigureOut">
              <a:rPr lang="fr-FR" smtClean="0"/>
              <a:pPr/>
              <a:t>29/04/2018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C906C-D78A-4B3D-BD5E-FB5FB21B43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Cas clinique </a:t>
            </a:r>
            <a:endParaRPr lang="fr-FR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714488"/>
            <a:ext cx="8115328" cy="4411675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A. Le germe le plus probable est </a:t>
            </a:r>
            <a:r>
              <a:rPr lang="fr-FR" i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E.coli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par argument de fréquence</a:t>
            </a: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B. Le germe le plus probable est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E.coli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 par argument de gravité </a:t>
            </a: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C. L’identification de la bactérie responsable de l’infection urinaire est rare  </a:t>
            </a: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D. Il n’y a pas d’infection urinaire 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à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Staphylococcus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saprophyticus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en communautaire </a:t>
            </a: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E.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La fréquence des </a:t>
            </a:r>
            <a:r>
              <a:rPr lang="fr-FR" i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E.coli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résistants aux ATB est en augmentation</a:t>
            </a:r>
          </a:p>
          <a:p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24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3</a:t>
            </a: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 :Concernant l’épidémiologie des infections urinaires communautaires, laquelle (lesquelles) de ces propositions est </a:t>
            </a:r>
            <a:r>
              <a:rPr lang="fr-FR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(sont) vraie(s) </a:t>
            </a: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?</a:t>
            </a:r>
            <a:endParaRPr lang="fr-FR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Bandelette urinaire et  ECBU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00201"/>
            <a:ext cx="8258204" cy="4472006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Bandelette urinaire :</a:t>
            </a:r>
          </a:p>
          <a:p>
            <a:pPr lvl="1"/>
            <a:r>
              <a:rPr lang="fr-FR" dirty="0" smtClean="0">
                <a:latin typeface="Aharoni" pitchFamily="2" charset="-79"/>
                <a:cs typeface="Aharoni" pitchFamily="2" charset="-79"/>
              </a:rPr>
              <a:t>Leucocytes +</a:t>
            </a:r>
          </a:p>
          <a:p>
            <a:pPr lvl="1"/>
            <a:r>
              <a:rPr lang="fr-FR" dirty="0" smtClean="0">
                <a:latin typeface="Aharoni" pitchFamily="2" charset="-79"/>
                <a:cs typeface="Aharoni" pitchFamily="2" charset="-79"/>
              </a:rPr>
              <a:t>Nitrites + 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ECBU:</a:t>
            </a:r>
          </a:p>
          <a:p>
            <a:pPr lvl="1"/>
            <a:r>
              <a:rPr lang="fr-FR" dirty="0" smtClean="0">
                <a:latin typeface="Aharoni" pitchFamily="2" charset="-79"/>
                <a:cs typeface="Aharoni" pitchFamily="2" charset="-79"/>
              </a:rPr>
              <a:t>Une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leucocyturie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:  10</a:t>
            </a:r>
            <a:r>
              <a:rPr lang="fr-FR" sz="1200" dirty="0" smtClean="0">
                <a:latin typeface="Aharoni" pitchFamily="2" charset="-79"/>
                <a:cs typeface="Aharoni" pitchFamily="2" charset="-79"/>
              </a:rPr>
              <a:t>5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éléments / ml</a:t>
            </a:r>
          </a:p>
          <a:p>
            <a:pPr lvl="1"/>
            <a:r>
              <a:rPr lang="fr-FR" dirty="0" smtClean="0">
                <a:latin typeface="Aharoni" pitchFamily="2" charset="-79"/>
                <a:cs typeface="Aharoni" pitchFamily="2" charset="-79"/>
              </a:rPr>
              <a:t>Une bactériurie :  10</a:t>
            </a:r>
            <a:r>
              <a:rPr lang="fr-FR" sz="1400" dirty="0" smtClean="0">
                <a:latin typeface="Aharoni" pitchFamily="2" charset="-79"/>
                <a:cs typeface="Aharoni" pitchFamily="2" charset="-79"/>
              </a:rPr>
              <a:t>6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UFC/ml</a:t>
            </a:r>
          </a:p>
          <a:p>
            <a:pPr lvl="1"/>
            <a:r>
              <a:rPr lang="fr-FR" i="1" dirty="0" smtClean="0">
                <a:latin typeface="Aharoni" pitchFamily="2" charset="-79"/>
                <a:cs typeface="Aharoni" pitchFamily="2" charset="-79"/>
              </a:rPr>
              <a:t>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xamen direct : BGN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Question4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: Quels sont les germes potentiellement pathogènes 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A.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E.coli</a:t>
            </a:r>
            <a:endParaRPr lang="fr-FR" i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B.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Enterococcus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spp</a:t>
            </a:r>
            <a:endParaRPr lang="fr-FR" i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C.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Proteus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 mirabilis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D.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Klebsiella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pneumoniae</a:t>
            </a:r>
            <a:endParaRPr lang="fr-FR" i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E.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Pseudomonas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aeruginosa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Question4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: Quels sont les germes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potentiellement pathogènes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A. </a:t>
            </a:r>
            <a:r>
              <a:rPr lang="fr-FR" i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E.coli</a:t>
            </a:r>
            <a:endParaRPr lang="fr-FR" i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B.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Enterococcus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spp</a:t>
            </a:r>
            <a:endParaRPr lang="fr-FR" i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C. </a:t>
            </a:r>
            <a:r>
              <a:rPr lang="fr-FR" i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Proteus</a:t>
            </a:r>
            <a:r>
              <a:rPr lang="fr-FR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mirabilis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D. </a:t>
            </a:r>
            <a:r>
              <a:rPr lang="fr-FR" i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Klebsiella</a:t>
            </a:r>
            <a:r>
              <a:rPr lang="fr-FR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fr-FR" i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pneumoniae</a:t>
            </a:r>
            <a:endParaRPr lang="fr-FR" i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E.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Pseudomonas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aeruginosa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NB:IU communautaire</a:t>
            </a:r>
            <a:endParaRPr lang="fr-FR" u="sng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32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</a:t>
            </a:r>
            <a:r>
              <a:rPr lang="fr-FR" sz="3200" u="sng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5</a:t>
            </a:r>
            <a:r>
              <a:rPr lang="fr-FR" sz="3200" dirty="0" smtClean="0">
                <a:latin typeface="Aharoni" pitchFamily="2" charset="-79"/>
                <a:cs typeface="Aharoni" pitchFamily="2" charset="-79"/>
              </a:rPr>
              <a:t>: Concernant le traitement ATB Quelles propositions sont vraies</a:t>
            </a:r>
            <a:r>
              <a:rPr lang="fr-FR" sz="3600" dirty="0" smtClean="0">
                <a:latin typeface="Aharoni" pitchFamily="2" charset="-79"/>
                <a:cs typeface="Aharoni" pitchFamily="2" charset="-79"/>
              </a:rPr>
              <a:t>? </a:t>
            </a:r>
            <a:endParaRPr lang="fr-FR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A. Il faut traiter dès que l’ECBU est prélevé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B.  Contrôler ECBU à H48 et à J10 après l’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arret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du traitement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C. La durée de traitement est le plus souvent de 14 jours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D. Il aurait fallu faire des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Hc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pour apprécier la sévérité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E. Il faut prévoir une écho rénale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32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</a:t>
            </a:r>
            <a:r>
              <a:rPr lang="fr-FR" sz="3200" u="sng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5</a:t>
            </a:r>
            <a:r>
              <a:rPr lang="fr-FR" sz="3200" dirty="0" smtClean="0">
                <a:latin typeface="Aharoni" pitchFamily="2" charset="-79"/>
                <a:cs typeface="Aharoni" pitchFamily="2" charset="-79"/>
              </a:rPr>
              <a:t>: Concernant le traitement ATB Quelles propositions sont vraies</a:t>
            </a:r>
            <a:r>
              <a:rPr lang="fr-FR" sz="3600" dirty="0" smtClean="0">
                <a:latin typeface="Aharoni" pitchFamily="2" charset="-79"/>
                <a:cs typeface="Aharoni" pitchFamily="2" charset="-79"/>
              </a:rPr>
              <a:t>? </a:t>
            </a:r>
            <a:endParaRPr lang="fr-FR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A.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Il faut traiter dès que l’ECBU est prélevé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B.  Contrôler ECBU à H48 et à J10 après l’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arret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du traitement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C. La durée de traitement est le plus souvent de 14 jours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D. Il aurait fallu faire des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Hc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pour apprécier la sévérité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E.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Il faut prévoir une écho rénale </a:t>
            </a:r>
            <a:endParaRPr lang="fr-FR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6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: Quel traitement proposez vous?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AutoNum type="alphaUcPeriod"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C3G injectable</a:t>
            </a:r>
          </a:p>
          <a:p>
            <a:pPr marL="514350" indent="-514350">
              <a:buAutoNum type="alphaUcPeriod"/>
            </a:pPr>
            <a:r>
              <a:rPr lang="fr-FR" dirty="0" err="1" smtClean="0">
                <a:latin typeface="Aharoni" pitchFamily="2" charset="-79"/>
                <a:cs typeface="Aharoni" pitchFamily="2" charset="-79"/>
              </a:rPr>
              <a:t>Ciprofloxacine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Association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amoxicilline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/ acide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clavulanique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err="1" smtClean="0">
                <a:latin typeface="Aharoni" pitchFamily="2" charset="-79"/>
                <a:cs typeface="Aharoni" pitchFamily="2" charset="-79"/>
              </a:rPr>
              <a:t>Cotrimoxazole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err="1" smtClean="0">
                <a:latin typeface="Aharoni" pitchFamily="2" charset="-79"/>
                <a:cs typeface="Aharoni" pitchFamily="2" charset="-79"/>
              </a:rPr>
              <a:t>Fosfomycine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trometamol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6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: Quel traitement proposez vous?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AutoNum type="alphaUcPeriod"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C3G injectable</a:t>
            </a:r>
          </a:p>
          <a:p>
            <a:pPr marL="514350" indent="-514350">
              <a:buAutoNum type="alphaUcPeriod"/>
            </a:pPr>
            <a:r>
              <a:rPr lang="fr-F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Ciprofloxacine</a:t>
            </a:r>
            <a:endParaRPr lang="fr-FR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Association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amoxicilline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/ acide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clavulanique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err="1" smtClean="0">
                <a:latin typeface="Aharoni" pitchFamily="2" charset="-79"/>
                <a:cs typeface="Aharoni" pitchFamily="2" charset="-79"/>
              </a:rPr>
              <a:t>Cotrimoxazole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err="1" smtClean="0">
                <a:latin typeface="Aharoni" pitchFamily="2" charset="-79"/>
                <a:cs typeface="Aharoni" pitchFamily="2" charset="-79"/>
              </a:rPr>
              <a:t>Fosfomycine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trometamol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500034" y="1928800"/>
          <a:ext cx="8001056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29"/>
                <a:gridCol w="3733827"/>
              </a:tblGrid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AMP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AMC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CZO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CTX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GEN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AMK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IPM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CIP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FOS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</a:t>
                      </a:r>
                      <a:endParaRPr lang="fr-FR" sz="16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AZT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28596" y="428604"/>
            <a:ext cx="8072494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haroni" pitchFamily="2" charset="-79"/>
                <a:cs typeface="Aharoni" pitchFamily="2" charset="-79"/>
              </a:rPr>
              <a:t>Vous  hospitalisez la patiente et vous débutez un traitement par CTX J2:  </a:t>
            </a:r>
            <a:r>
              <a:rPr lang="fr-FR" sz="2800" i="1" dirty="0" smtClean="0">
                <a:latin typeface="Aharoni" pitchFamily="2" charset="-79"/>
                <a:cs typeface="Aharoni" pitchFamily="2" charset="-79"/>
              </a:rPr>
              <a:t>E. coli </a:t>
            </a:r>
            <a:r>
              <a:rPr lang="fr-FR" sz="2800" dirty="0" smtClean="0">
                <a:latin typeface="Aharoni" pitchFamily="2" charset="-79"/>
                <a:cs typeface="Aharoni" pitchFamily="2" charset="-79"/>
              </a:rPr>
              <a:t>; Antibiogramme </a:t>
            </a:r>
            <a:endParaRPr lang="fr-FR" sz="2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00105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à coins arrondis 2"/>
          <p:cNvSpPr/>
          <p:nvPr/>
        </p:nvSpPr>
        <p:spPr>
          <a:xfrm>
            <a:off x="5572132" y="2000240"/>
            <a:ext cx="571504" cy="4286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5572132" y="3000372"/>
            <a:ext cx="500066" cy="2143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572132" y="5286388"/>
            <a:ext cx="571504" cy="500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HDM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Mme B.,29 ans, consulte aux urgences pour difficultés et besoins fréquents d’uriner apparues la veille  et accentuées depuis par la survenue de fièvre , de douleurs lombaires gauches et  de vomissements.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fr-FR" sz="32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7</a:t>
            </a:r>
            <a:r>
              <a:rPr lang="fr-FR" sz="3200" dirty="0" smtClean="0">
                <a:latin typeface="Aharoni" pitchFamily="2" charset="-79"/>
                <a:cs typeface="Aharoni" pitchFamily="2" charset="-79"/>
              </a:rPr>
              <a:t>:Quel(s) est (sont) le(s) mécanisme(s) de résistance des </a:t>
            </a:r>
            <a:r>
              <a:rPr lang="fr-FR" sz="3200" i="1" dirty="0" err="1" smtClean="0">
                <a:latin typeface="Aharoni" pitchFamily="2" charset="-79"/>
                <a:cs typeface="Aharoni" pitchFamily="2" charset="-79"/>
              </a:rPr>
              <a:t>E.coli</a:t>
            </a:r>
            <a:r>
              <a:rPr lang="fr-FR" sz="3200" dirty="0" smtClean="0">
                <a:latin typeface="Aharoni" pitchFamily="2" charset="-79"/>
                <a:cs typeface="Aharoni" pitchFamily="2" charset="-79"/>
              </a:rPr>
              <a:t> ?</a:t>
            </a:r>
            <a:endParaRPr lang="fr-FR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A. Efflux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B. Enzymatique par production de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bétalactamases</a:t>
            </a: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C. Modification de la cible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D. Modification de la perméabilité membranaire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E. Acquisition d’un plasmide recombinant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fr-FR" sz="32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7</a:t>
            </a:r>
            <a:r>
              <a:rPr lang="fr-FR" sz="3200" dirty="0" smtClean="0">
                <a:latin typeface="Aharoni" pitchFamily="2" charset="-79"/>
                <a:cs typeface="Aharoni" pitchFamily="2" charset="-79"/>
              </a:rPr>
              <a:t>:Quel(s) est (sont) le(s) mécanisme(s) de résistance des </a:t>
            </a:r>
            <a:r>
              <a:rPr lang="fr-FR" sz="3200" i="1" dirty="0" err="1" smtClean="0">
                <a:latin typeface="Aharoni" pitchFamily="2" charset="-79"/>
                <a:cs typeface="Aharoni" pitchFamily="2" charset="-79"/>
              </a:rPr>
              <a:t>E.coli</a:t>
            </a:r>
            <a:r>
              <a:rPr lang="fr-FR" sz="3200" dirty="0" smtClean="0">
                <a:latin typeface="Aharoni" pitchFamily="2" charset="-79"/>
                <a:cs typeface="Aharoni" pitchFamily="2" charset="-79"/>
              </a:rPr>
              <a:t> ?</a:t>
            </a:r>
            <a:endParaRPr lang="fr-FR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A.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Efflux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B.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Enzymatique par production de </a:t>
            </a:r>
            <a:r>
              <a:rPr lang="fr-F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bétalactamases</a:t>
            </a:r>
            <a:endParaRPr lang="fr-FR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C. Modification de la cible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D.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Modification de la perméabilité membranaire </a:t>
            </a:r>
          </a:p>
          <a:p>
            <a:pPr algn="just"/>
            <a:r>
              <a:rPr lang="fr-FR" dirty="0" err="1" smtClean="0">
                <a:latin typeface="Aharoni" pitchFamily="2" charset="-79"/>
                <a:cs typeface="Aharoni" pitchFamily="2" charset="-79"/>
              </a:rPr>
              <a:t>E.</a:t>
            </a:r>
            <a:r>
              <a:rPr lang="fr-F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Acquisition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d’un plasmide recombinant</a:t>
            </a:r>
            <a:endParaRPr lang="fr-FR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sz="2700" dirty="0" smtClean="0">
                <a:latin typeface="Aharoni" pitchFamily="2" charset="-79"/>
                <a:cs typeface="Aharoni" pitchFamily="2" charset="-79"/>
              </a:rPr>
              <a:t>La patiente reste fébrile ,les symptomes urinaires toujours présents.  </a:t>
            </a:r>
            <a:r>
              <a:rPr lang="fr-FR" sz="27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8</a:t>
            </a:r>
            <a:r>
              <a:rPr lang="fr-FR" sz="2700" dirty="0" smtClean="0">
                <a:latin typeface="Aharoni" pitchFamily="2" charset="-79"/>
                <a:cs typeface="Aharoni" pitchFamily="2" charset="-79"/>
              </a:rPr>
              <a:t> : au vu de l’antibiogramme , comment adapteriez vous le traitement antibiotique?</a:t>
            </a:r>
            <a:endParaRPr lang="fr-FR" sz="27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A.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Imipenem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cilastine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IV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B. 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Imipenem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cilastine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+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amikacine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IV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C. 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Ertapenem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IV 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D. 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Ertapenem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 IV+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amikacine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IV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E.   Colistine  IV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sz="2700" dirty="0" smtClean="0">
                <a:latin typeface="Aharoni" pitchFamily="2" charset="-79"/>
                <a:cs typeface="Aharoni" pitchFamily="2" charset="-79"/>
              </a:rPr>
              <a:t>La patiente reste fébrile ,les symptomes urinaires toujours présents.  </a:t>
            </a:r>
            <a:r>
              <a:rPr lang="fr-FR" sz="27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8</a:t>
            </a:r>
            <a:r>
              <a:rPr lang="fr-FR" sz="2700" dirty="0" smtClean="0">
                <a:latin typeface="Aharoni" pitchFamily="2" charset="-79"/>
                <a:cs typeface="Aharoni" pitchFamily="2" charset="-79"/>
              </a:rPr>
              <a:t> : au vu de l’antibiogramme , comment adapteriez vous le traitement antibiotique?</a:t>
            </a:r>
            <a:endParaRPr lang="fr-FR" sz="27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A. </a:t>
            </a:r>
            <a:r>
              <a:rPr lang="fr-F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Imipenem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</a:t>
            </a:r>
            <a:r>
              <a:rPr lang="fr-F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cilastine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IV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B. 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Imipenem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cilastine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+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amikacine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IV</a:t>
            </a:r>
          </a:p>
          <a:p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C.  </a:t>
            </a:r>
            <a:r>
              <a:rPr lang="fr-FR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Ertapenem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IV 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D. 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Ertapenem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 IV+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amikacine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IV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E.   Colistine  IV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2400" dirty="0" smtClean="0">
                <a:latin typeface="Aharoni" pitchFamily="2" charset="-79"/>
                <a:cs typeface="Aharoni" pitchFamily="2" charset="-79"/>
              </a:rPr>
              <a:t>Mme B. vous en cours d’hospitalisation apprend qu’elle est enceinte de 2 mois.  </a:t>
            </a:r>
            <a:r>
              <a:rPr lang="fr-FR" sz="24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9</a:t>
            </a: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 : Que préconisez vous après la guérison?   </a:t>
            </a:r>
            <a:endParaRPr lang="fr-FR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A. Dépister une colonisation urinaire par la bandelette 1/mois dès le 4</a:t>
            </a:r>
            <a:r>
              <a:rPr lang="fr-FR" baseline="30000" dirty="0" smtClean="0">
                <a:latin typeface="Aharoni" pitchFamily="2" charset="-79"/>
                <a:cs typeface="Aharoni" pitchFamily="2" charset="-79"/>
              </a:rPr>
              <a:t>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mois 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B. Proposer un ECBU/mois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C. Traiter en urgence toute cystite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D. Traiter toute bactériurie asymptomatique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E. Rien de tout cela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2400" dirty="0" smtClean="0">
                <a:latin typeface="Aharoni" pitchFamily="2" charset="-79"/>
                <a:cs typeface="Aharoni" pitchFamily="2" charset="-79"/>
              </a:rPr>
              <a:t>Mme B. vous en cours d’hospitalisation apprend qu’elle est enceinte de 2 mois.  </a:t>
            </a:r>
            <a:r>
              <a:rPr lang="fr-FR" sz="24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9</a:t>
            </a: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 : Que préconisez vous après la guérison?   </a:t>
            </a:r>
            <a:endParaRPr lang="fr-FR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A. Dépister une colonisation urinaire par la bandelette 1/mois dès le 4</a:t>
            </a:r>
            <a:r>
              <a:rPr lang="fr-FR" baseline="30000" dirty="0" smtClean="0">
                <a:latin typeface="Aharoni" pitchFamily="2" charset="-79"/>
                <a:cs typeface="Aharoni" pitchFamily="2" charset="-79"/>
              </a:rPr>
              <a:t>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mois 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B.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Proposer un ECBU/mois Si ATCD colonisation ou UI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C.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Traiter en urgence toute cystite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D. </a:t>
            </a: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Traiter toute bactériurie asymptomatique</a:t>
            </a:r>
          </a:p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E. Rien de tout cela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32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10</a:t>
            </a:r>
            <a:r>
              <a:rPr lang="fr-FR" sz="3200" dirty="0" smtClean="0">
                <a:latin typeface="Aharoni" pitchFamily="2" charset="-79"/>
                <a:cs typeface="Aharoni" pitchFamily="2" charset="-79"/>
              </a:rPr>
              <a:t>: la prise en charge de Mme B. nécessite-elle d’autres mesures?  </a:t>
            </a:r>
            <a:endParaRPr lang="fr-FR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457200" indent="-457200" algn="just">
              <a:buAutoNum type="alphaUcPeriod"/>
            </a:pP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Hospitalisation en  chambre individuelle  et hygiène des mains après les soins</a:t>
            </a:r>
          </a:p>
          <a:p>
            <a:pPr marL="457200" indent="-457200" algn="just">
              <a:buAutoNum type="alphaUcPeriod"/>
            </a:pP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Pendant les soins ,porter une sur-blouse , des gants et un masque FFP2</a:t>
            </a:r>
          </a:p>
          <a:p>
            <a:pPr marL="457200" indent="-457200" algn="just">
              <a:buAutoNum type="alphaUcPeriod"/>
            </a:pP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Prévoir à la sortie , un schéma antibiotique de  décolonisation </a:t>
            </a:r>
          </a:p>
          <a:p>
            <a:pPr marL="457200" indent="-457200" algn="just">
              <a:buAutoNum type="alphaUcPeriod"/>
            </a:pP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Pour les familles et les visites port de masque  et utilisation de SHA</a:t>
            </a:r>
          </a:p>
          <a:p>
            <a:pPr marL="457200" indent="-457200" algn="just">
              <a:buAutoNum type="alphaUcPeriod"/>
            </a:pP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Pour les familles et les visites uniquement SHA</a:t>
            </a:r>
          </a:p>
          <a:p>
            <a:pPr marL="457200" indent="-457200" algn="just">
              <a:buAutoNum type="alphaUcPeriod"/>
            </a:pPr>
            <a:endParaRPr lang="fr-FR" sz="2400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 algn="just">
              <a:buAutoNum type="alphaUcPeriod"/>
            </a:pPr>
            <a:endParaRPr lang="fr-FR" sz="2400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 algn="just">
              <a:buAutoNum type="alphaUcPeriod"/>
            </a:pPr>
            <a:endParaRPr lang="fr-FR" sz="2400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 algn="just">
              <a:buAutoNum type="alphaUcPeriod"/>
            </a:pPr>
            <a:endParaRPr lang="fr-FR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32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10</a:t>
            </a:r>
            <a:r>
              <a:rPr lang="fr-FR" sz="3200" dirty="0" smtClean="0">
                <a:latin typeface="Aharoni" pitchFamily="2" charset="-79"/>
                <a:cs typeface="Aharoni" pitchFamily="2" charset="-79"/>
              </a:rPr>
              <a:t>: la prise en charge de Mme B. nécessite-elle d’autres mesures?  </a:t>
            </a:r>
            <a:endParaRPr lang="fr-FR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457200" indent="-457200" algn="just">
              <a:buAutoNum type="alphaUcPeriod"/>
            </a:pPr>
            <a:r>
              <a:rPr lang="fr-FR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Hospitalisation en  chambre individuelle  et hygiène des mains après les soins</a:t>
            </a:r>
          </a:p>
          <a:p>
            <a:pPr marL="457200" indent="-457200" algn="just">
              <a:buAutoNum type="alphaUcPeriod"/>
            </a:pP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Pendant les soins ,porter une sur-blouse , des gants et un masque FFP2</a:t>
            </a:r>
          </a:p>
          <a:p>
            <a:pPr marL="457200" indent="-457200" algn="just">
              <a:buAutoNum type="alphaUcPeriod"/>
            </a:pP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Prévoir à la sortie , un schéma antibiotique de  décolonisation </a:t>
            </a:r>
          </a:p>
          <a:p>
            <a:pPr marL="457200" indent="-457200" algn="just">
              <a:buAutoNum type="alphaUcPeriod"/>
            </a:pP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Pour les familles et les visites port de masque  et utilisation de SHA</a:t>
            </a:r>
          </a:p>
          <a:p>
            <a:pPr marL="457200" indent="-457200" algn="just">
              <a:buAutoNum type="alphaUcPeriod"/>
            </a:pPr>
            <a:r>
              <a:rPr lang="fr-FR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Pour les familles et les visites uniquement SHA</a:t>
            </a:r>
          </a:p>
          <a:p>
            <a:pPr marL="457200" indent="-457200" algn="just">
              <a:buAutoNum type="alphaUcPeriod"/>
            </a:pPr>
            <a:endParaRPr lang="fr-FR" sz="2400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 algn="just">
              <a:buAutoNum type="alphaUcPeriod"/>
            </a:pPr>
            <a:endParaRPr lang="fr-FR" sz="2400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 algn="just">
              <a:buAutoNum type="alphaUcPeriod"/>
            </a:pPr>
            <a:endParaRPr lang="fr-FR" sz="2400" dirty="0" smtClean="0">
              <a:latin typeface="Aharoni" pitchFamily="2" charset="-79"/>
              <a:cs typeface="Aharoni" pitchFamily="2" charset="-79"/>
            </a:endParaRPr>
          </a:p>
          <a:p>
            <a:pPr marL="457200" indent="-457200" algn="just">
              <a:buAutoNum type="alphaUcPeriod"/>
            </a:pPr>
            <a:endParaRPr lang="fr-FR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4429132"/>
            <a:ext cx="7780365" cy="1339843"/>
          </a:xfrm>
        </p:spPr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A  l’examen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T=39,7, PA=136/88, pouls 95/min,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Douleurs de la fosse lombaire gauche avec irradiation vers la région inguinale, sans douleurs abdominales.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Pas signes d’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hypoperfusion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périphérique, 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Patiente consciente et bien orientée,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eupnéique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.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Pas de syndrome méningé ni d’éruption cutanée.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Urines  troubles et malodorantes.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Mode de vie/ATCD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fr-FR" dirty="0">
                <a:latin typeface="Aharoni" pitchFamily="2" charset="-79"/>
                <a:cs typeface="Aharoni" pitchFamily="2" charset="-79"/>
              </a:rPr>
              <a:t>M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ariée depuis une année , sans enfants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Depuis </a:t>
            </a:r>
            <a:r>
              <a:rPr lang="fr-FR" dirty="0">
                <a:latin typeface="Aharoni" pitchFamily="2" charset="-79"/>
                <a:cs typeface="Aharoni" pitchFamily="2" charset="-79"/>
              </a:rPr>
              <a:t>p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lusieurs épisodes de cystite (environ 5 épisodes sur les 12 derniers mois) traités tantôt par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norfloxacine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tantôt par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cefixime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 dont le dernier remonte à 2 mois. </a:t>
            </a:r>
          </a:p>
          <a:p>
            <a:pPr algn="just"/>
            <a:r>
              <a:rPr lang="fr-FR" dirty="0" smtClean="0">
                <a:latin typeface="Aharoni" pitchFamily="2" charset="-79"/>
                <a:cs typeface="Aharoni" pitchFamily="2" charset="-79"/>
              </a:rPr>
              <a:t>Elle ne présente pas d’allergie connue</a:t>
            </a:r>
            <a:r>
              <a:rPr lang="fr-FR" dirty="0" smtClean="0"/>
              <a:t>.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1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: Quel diagnostic retenez vous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AutoNum type="alphaUcPeriod"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Cystite aigue </a:t>
            </a: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Pyélonéphrite aigue simple</a:t>
            </a: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Cystite à risque de complication</a:t>
            </a: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Pyélonéphrite compliquée</a:t>
            </a: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Colonisation bactérienne</a:t>
            </a:r>
          </a:p>
          <a:p>
            <a:pPr marL="514350" indent="-514350">
              <a:buAutoNum type="alphaUcPeriod"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1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: Quel diagnostic retenez vous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AutoNum type="alphaUcPeriod"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Cystite aigue </a:t>
            </a:r>
          </a:p>
          <a:p>
            <a:pPr marL="514350" indent="-514350">
              <a:buAutoNum type="alphaUcPeriod"/>
            </a:pPr>
            <a:r>
              <a:rPr lang="fr-F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Pyélonéphrite aigue simple</a:t>
            </a: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Cystite à risque de complication</a:t>
            </a: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Pyélonéphrite compliquée</a:t>
            </a:r>
          </a:p>
          <a:p>
            <a:pPr marL="514350" indent="-514350">
              <a:buAutoNum type="alphaUcPeriod"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Colonisation bactérienne</a:t>
            </a:r>
          </a:p>
          <a:p>
            <a:pPr marL="514350" indent="-514350">
              <a:buAutoNum type="alphaUcPeriod"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lphaUcPeriod"/>
            </a:pP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sz="36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2</a:t>
            </a:r>
            <a:r>
              <a:rPr lang="fr-FR" sz="3600" dirty="0" smtClean="0">
                <a:latin typeface="Aharoni" pitchFamily="2" charset="-79"/>
                <a:cs typeface="Aharoni" pitchFamily="2" charset="-79"/>
              </a:rPr>
              <a:t>: Quelles explorations faites vous pour confirmer le diagnostic?</a:t>
            </a:r>
            <a:endParaRPr lang="fr-FR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656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Propositions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1. ECBU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2. Bandelette urinaire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3.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Hc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4.Echographie rénale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5.Dosage de la C-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reactive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protein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6565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Réponses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solidFill>
            <a:schemeClr val="bg2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fr-FR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A. 1</a:t>
            </a: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B. 1+2</a:t>
            </a: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C. 1+2+3</a:t>
            </a: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D. 1+2 +3+4</a:t>
            </a: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E. 1+2+3+4+5</a:t>
            </a:r>
            <a:endParaRPr lang="fr-FR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fr-FR" sz="36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2</a:t>
            </a:r>
            <a:r>
              <a:rPr lang="fr-FR" sz="3600" dirty="0" smtClean="0">
                <a:latin typeface="Aharoni" pitchFamily="2" charset="-79"/>
                <a:cs typeface="Aharoni" pitchFamily="2" charset="-79"/>
              </a:rPr>
              <a:t>: Quelles explorations faites vous pour </a:t>
            </a:r>
            <a:r>
              <a:rPr lang="fr-FR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confirmer</a:t>
            </a:r>
            <a:r>
              <a:rPr lang="fr-FR" sz="3600" dirty="0" smtClean="0">
                <a:latin typeface="Aharoni" pitchFamily="2" charset="-79"/>
                <a:cs typeface="Aharoni" pitchFamily="2" charset="-79"/>
              </a:rPr>
              <a:t> le diagnostic?</a:t>
            </a:r>
            <a:endParaRPr lang="fr-FR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656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Propositions 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fr-FR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1. ECBU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2. Bandelette urinaire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3.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Hc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4.Echographie rénale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5.Dosage de la C-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reactive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err="1" smtClean="0">
                <a:latin typeface="Aharoni" pitchFamily="2" charset="-79"/>
                <a:cs typeface="Aharoni" pitchFamily="2" charset="-79"/>
              </a:rPr>
              <a:t>protein</a:t>
            </a:r>
            <a:endParaRPr lang="fr-FR" strike="sngStrike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6565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fr-FR" dirty="0" smtClean="0">
                <a:latin typeface="Aharoni" pitchFamily="2" charset="-79"/>
                <a:cs typeface="Aharoni" pitchFamily="2" charset="-79"/>
              </a:rPr>
              <a:t>Réponses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solidFill>
            <a:schemeClr val="bg2"/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fr-FR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A. 1</a:t>
            </a: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B. 1+2</a:t>
            </a: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C. 1+2+3</a:t>
            </a: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D. 1+2 +3+4</a:t>
            </a:r>
          </a:p>
          <a:p>
            <a:r>
              <a:rPr lang="fr-FR" b="1" dirty="0" smtClean="0">
                <a:latin typeface="Aharoni" pitchFamily="2" charset="-79"/>
                <a:cs typeface="Aharoni" pitchFamily="2" charset="-79"/>
              </a:rPr>
              <a:t>E. 1+2+3+4+5</a:t>
            </a:r>
            <a:endParaRPr lang="fr-FR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714488"/>
            <a:ext cx="8115328" cy="4411675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A. Le germe le plus probable est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E.coli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par argument de fréquence</a:t>
            </a: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B. Le germe le plus probable est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E.coli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 par argument de gravité </a:t>
            </a: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C. L’identification de la bactérie responsable de l’infection urinaire est rare  </a:t>
            </a: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D. Il n’y a pas d’infection urinaire 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à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Staphylococcus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saprophyticus</a:t>
            </a:r>
            <a:r>
              <a:rPr lang="fr-FR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en communautaire </a:t>
            </a:r>
          </a:p>
          <a:p>
            <a:pPr marL="514350" indent="-514350">
              <a:buNone/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E. La fréquence des </a:t>
            </a:r>
            <a:r>
              <a:rPr lang="fr-FR" i="1" dirty="0" err="1" smtClean="0">
                <a:latin typeface="Aharoni" pitchFamily="2" charset="-79"/>
                <a:cs typeface="Aharoni" pitchFamily="2" charset="-79"/>
              </a:rPr>
              <a:t>E.coli</a:t>
            </a:r>
            <a:r>
              <a:rPr lang="fr-FR" dirty="0" smtClean="0">
                <a:latin typeface="Aharoni" pitchFamily="2" charset="-79"/>
                <a:cs typeface="Aharoni" pitchFamily="2" charset="-79"/>
              </a:rPr>
              <a:t>  résistants aux ATB est en augmentation</a:t>
            </a:r>
          </a:p>
          <a:p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fr-FR" sz="2400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Question 3</a:t>
            </a:r>
            <a:r>
              <a:rPr lang="fr-FR" sz="2400" dirty="0" smtClean="0">
                <a:latin typeface="Aharoni" pitchFamily="2" charset="-79"/>
                <a:cs typeface="Aharoni" pitchFamily="2" charset="-79"/>
              </a:rPr>
              <a:t> :Concernant l’épidémiologie des infections urinaires communautaires, laquelle (lesquelles) de ces propositions est (sont) vraie(s) ?</a:t>
            </a:r>
            <a:endParaRPr lang="fr-FR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1223</Words>
  <Application>Microsoft Office PowerPoint</Application>
  <PresentationFormat>Affichage à l'écran (4:3)</PresentationFormat>
  <Paragraphs>210</Paragraphs>
  <Slides>28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Cas clinique </vt:lpstr>
      <vt:lpstr>HDM</vt:lpstr>
      <vt:lpstr>A  l’examen</vt:lpstr>
      <vt:lpstr>Mode de vie/ATCD</vt:lpstr>
      <vt:lpstr>Question 1: Quel diagnostic retenez vous?</vt:lpstr>
      <vt:lpstr>Question 1: Quel diagnostic retenez vous?</vt:lpstr>
      <vt:lpstr>Question 2: Quelles explorations faites vous pour confirmer le diagnostic?</vt:lpstr>
      <vt:lpstr>Question 2: Quelles explorations faites vous pour confirmer le diagnostic?</vt:lpstr>
      <vt:lpstr>Question 3 :Concernant l’épidémiologie des infections urinaires communautaires, laquelle (lesquelles) de ces propositions est (sont) vraie(s) ?</vt:lpstr>
      <vt:lpstr>Question 3 :Concernant l’épidémiologie des infections urinaires communautaires, laquelle (lesquelles) de ces propositions est (sont) vraie(s) ?</vt:lpstr>
      <vt:lpstr>Bandelette urinaire et  ECBU</vt:lpstr>
      <vt:lpstr>Question4: Quels sont les germes potentiellement pathogènes  </vt:lpstr>
      <vt:lpstr>Question4: Quels sont les germes potentiellement pathogènes  </vt:lpstr>
      <vt:lpstr>Question 5: Concernant le traitement ATB Quelles propositions sont vraies? </vt:lpstr>
      <vt:lpstr>Question 5: Concernant le traitement ATB Quelles propositions sont vraies? </vt:lpstr>
      <vt:lpstr>Question 6: Quel traitement proposez vous?</vt:lpstr>
      <vt:lpstr>Question 6: Quel traitement proposez vous?</vt:lpstr>
      <vt:lpstr>Diapositive 18</vt:lpstr>
      <vt:lpstr>Diapositive 19</vt:lpstr>
      <vt:lpstr>Question 7:Quel(s) est (sont) le(s) mécanisme(s) de résistance des E.coli ?</vt:lpstr>
      <vt:lpstr>Question 7:Quel(s) est (sont) le(s) mécanisme(s) de résistance des E.coli ?</vt:lpstr>
      <vt:lpstr>La patiente reste fébrile ,les symptomes urinaires toujours présents.  Question 8 : au vu de l’antibiogramme , comment adapteriez vous le traitement antibiotique?</vt:lpstr>
      <vt:lpstr>La patiente reste fébrile ,les symptomes urinaires toujours présents.  Question 8 : au vu de l’antibiogramme , comment adapteriez vous le traitement antibiotique?</vt:lpstr>
      <vt:lpstr>Mme B. vous en cours d’hospitalisation apprend qu’elle est enceinte de 2 mois.  Question 9 : Que préconisez vous après la guérison?   </vt:lpstr>
      <vt:lpstr>Mme B. vous en cours d’hospitalisation apprend qu’elle est enceinte de 2 mois.  Question 9 : Que préconisez vous après la guérison?   </vt:lpstr>
      <vt:lpstr>Question 10: la prise en charge de Mme B. nécessite-elle d’autres mesures?  </vt:lpstr>
      <vt:lpstr>Question 10: la prise en charge de Mme B. nécessite-elle d’autres mesures?  </vt:lpstr>
      <vt:lpstr>merci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clinique </dc:title>
  <dc:creator>Admin</dc:creator>
  <cp:lastModifiedBy>Admin</cp:lastModifiedBy>
  <cp:revision>5</cp:revision>
  <dcterms:created xsi:type="dcterms:W3CDTF">2018-03-29T23:44:01Z</dcterms:created>
  <dcterms:modified xsi:type="dcterms:W3CDTF">2018-04-28T22:11:17Z</dcterms:modified>
</cp:coreProperties>
</file>