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4" r:id="rId6"/>
    <p:sldId id="267" r:id="rId7"/>
    <p:sldId id="272" r:id="rId8"/>
    <p:sldId id="264" r:id="rId9"/>
    <p:sldId id="261" r:id="rId10"/>
    <p:sldId id="260" r:id="rId11"/>
    <p:sldId id="259" r:id="rId12"/>
    <p:sldId id="271" r:id="rId13"/>
    <p:sldId id="257" r:id="rId14"/>
    <p:sldId id="266" r:id="rId15"/>
    <p:sldId id="265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CCD1-7CCA-4FE9-BAC8-64E6DD5B953E}" type="datetimeFigureOut">
              <a:rPr lang="fr-FR" smtClean="0"/>
              <a:pPr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C3AB-6F08-49C6-B9CC-3E8DB3983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niv-guelma.dz/vie-etudiante/TEXTES%20PDF/IIM%20N%C2%B0%2020%20du%2009%20juillet%202001%20portant%20cr%C3%A9ation%20des%20comit%C3%A9s%20de%20coordination%20des%20activit%C3%A9s%20de%20sant%C3%A9%20en%20milieu%20universitaire..pdf" TargetMode="External"/><Relationship Id="rId2" Type="http://schemas.openxmlformats.org/officeDocument/2006/relationships/hyperlink" Target="http://univ-guelma.dz/vie-etudiante/TEXTES%20PDF/IIM%20N%C2%B0%2001%20DU%2004%20FEVRIER%202000%20RELATIVE%20A%20L'EVALUATION%20DES%20ACTIVITES%20DE%20SANTE%20EN%20MILIEU%20UNIVERSITAIRE.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iv-guelma.dz/vie-etudiante/TEXTES%20PDF/IIM%20N%C2%B0%2001%20SURVEILLANCE%20DES%20MANIFESTATIONS%20POST%20VACCINALES.PDF" TargetMode="External"/><Relationship Id="rId5" Type="http://schemas.openxmlformats.org/officeDocument/2006/relationships/hyperlink" Target="http://univ-guelma.dz/vie-etudiante/TEXTES%20PDF/IIM%20N%C2%B0%2002%20DU%2024.10.2001%20RELATIVE%20A%20L'EDUCATION%20POUR%20LA%20SANTE%20EN%20MILIEU%20UNIVERSITAIRE..PDF" TargetMode="External"/><Relationship Id="rId4" Type="http://schemas.openxmlformats.org/officeDocument/2006/relationships/hyperlink" Target="http://univ-guelma.dz/vie-etudiante/TEXTES%20PDF/INSTRUCTION%20SUR%20LA%20VACCINATION%20HBV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niv-guelma.dz/vie-etudiante/TEXTES%20PDF/IIM%20N%C2%B0%2001%20SURVEILLANCE%20DES%20MANIFESTATIONS%20POST%20VACCINALES.PDF" TargetMode="External"/><Relationship Id="rId2" Type="http://schemas.openxmlformats.org/officeDocument/2006/relationships/hyperlink" Target="http://univ-guelma.dz/vie-etudiante/TEXTES%20PDF/IIM%20N%C2%B0%2002%20DU%2024.10.2001%20RELATIVE%20A%20L'EDUCATION%20POUR%20LA%20SANTE%20EN%20MILIEU%20UNIVERSITAIRE.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fr-FR" sz="1800" b="1" dirty="0"/>
              <a:t>REPUBLIQUE ALGERIENNE DEMOCRATIQUE ET POPULATION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MINSTERE DE L’ENSEIGNEMENT SUPERIEUR ET DE LA RECHERCHE SCIENTIFIQUE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501122" cy="3500462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 smtClean="0">
                <a:solidFill>
                  <a:srgbClr val="002060"/>
                </a:solidFill>
              </a:rPr>
              <a:t>Semaine Maghrébine de la santé universitaire Du 18 au 24  Février 201</a:t>
            </a:r>
            <a:r>
              <a:rPr lang="fr-FR" sz="6200" dirty="0" smtClean="0">
                <a:solidFill>
                  <a:srgbClr val="002060"/>
                </a:solidFill>
              </a:rPr>
              <a:t>8</a:t>
            </a:r>
          </a:p>
          <a:p>
            <a:endParaRPr lang="fr-FR" sz="6200" dirty="0" smtClean="0">
              <a:solidFill>
                <a:srgbClr val="002060"/>
              </a:solidFill>
            </a:endParaRPr>
          </a:p>
          <a:p>
            <a:r>
              <a:rPr lang="fr-FR" sz="9600" dirty="0" smtClean="0">
                <a:solidFill>
                  <a:srgbClr val="002060"/>
                </a:solidFill>
              </a:rPr>
              <a:t>Journée Thématique sur  « La Santé buccodentaire et les maladies transmissibles par les mains »</a:t>
            </a:r>
          </a:p>
          <a:p>
            <a:endParaRPr lang="fr-FR" sz="6200" dirty="0" smtClean="0">
              <a:solidFill>
                <a:srgbClr val="00B050"/>
              </a:solidFill>
            </a:endParaRPr>
          </a:p>
          <a:p>
            <a:r>
              <a:rPr lang="fr-FR" sz="9600" dirty="0" smtClean="0">
                <a:solidFill>
                  <a:srgbClr val="00B050"/>
                </a:solidFill>
              </a:rPr>
              <a:t>Journée  dédiée à la mémoire du Dr </a:t>
            </a:r>
            <a:r>
              <a:rPr lang="fr-FR" sz="9600" dirty="0" err="1" smtClean="0">
                <a:solidFill>
                  <a:srgbClr val="00B050"/>
                </a:solidFill>
              </a:rPr>
              <a:t>Kessas</a:t>
            </a:r>
            <a:r>
              <a:rPr lang="fr-FR" sz="9600" dirty="0" smtClean="0">
                <a:solidFill>
                  <a:srgbClr val="00B050"/>
                </a:solidFill>
              </a:rPr>
              <a:t>, coordinateur de la santé universitaire de la wilaya de Bejaia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5100" dirty="0" smtClean="0">
              <a:solidFill>
                <a:srgbClr val="002060"/>
              </a:solidFill>
            </a:endParaRPr>
          </a:p>
          <a:p>
            <a:r>
              <a:rPr lang="fr-FR" sz="8600" dirty="0" smtClean="0">
                <a:solidFill>
                  <a:srgbClr val="002060"/>
                </a:solidFill>
              </a:rPr>
              <a:t>Thème: Sante Universitaire: Organisation, gestion , objectifs et missions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57818" y="5429264"/>
            <a:ext cx="32861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Dr Kamel </a:t>
            </a:r>
            <a:r>
              <a:rPr lang="fr-FR" dirty="0" err="1" smtClean="0"/>
              <a:t>Bouraoui</a:t>
            </a:r>
            <a:r>
              <a:rPr lang="fr-FR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Université de Bejaia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642918"/>
            <a:ext cx="2786082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fr-FR" sz="3100" dirty="0">
                <a:solidFill>
                  <a:srgbClr val="00B050"/>
                </a:solidFill>
              </a:rPr>
              <a:t>Proposition de solutions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1436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7200" b="1" dirty="0" smtClean="0">
                <a:solidFill>
                  <a:srgbClr val="FF0000"/>
                </a:solidFill>
              </a:rPr>
              <a:t>Rendre </a:t>
            </a:r>
            <a:r>
              <a:rPr lang="fr-FR" sz="7200" b="1" dirty="0">
                <a:solidFill>
                  <a:srgbClr val="FF0000"/>
                </a:solidFill>
              </a:rPr>
              <a:t>visible les </a:t>
            </a:r>
            <a:r>
              <a:rPr lang="fr-FR" sz="7200" b="1" dirty="0" smtClean="0">
                <a:solidFill>
                  <a:srgbClr val="FF0000"/>
                </a:solidFill>
              </a:rPr>
              <a:t>UMP dans </a:t>
            </a:r>
            <a:r>
              <a:rPr lang="fr-FR" sz="7200" b="1" dirty="0">
                <a:solidFill>
                  <a:srgbClr val="FF0000"/>
                </a:solidFill>
              </a:rPr>
              <a:t>l’organigramme des  établissements universitaires et des œuvres universitaires </a:t>
            </a:r>
            <a:r>
              <a:rPr lang="fr-FR" sz="7200" dirty="0" smtClean="0">
                <a:solidFill>
                  <a:srgbClr val="FF0000"/>
                </a:solidFill>
              </a:rPr>
              <a:t>.</a:t>
            </a:r>
            <a:r>
              <a:rPr lang="fr-FR" sz="7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fr-FR" sz="72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7200" b="1" dirty="0" smtClean="0">
                <a:solidFill>
                  <a:srgbClr val="FF0000"/>
                </a:solidFill>
              </a:rPr>
              <a:t>Rendre </a:t>
            </a:r>
            <a:r>
              <a:rPr lang="fr-FR" sz="7200" b="1" dirty="0">
                <a:solidFill>
                  <a:srgbClr val="FF0000"/>
                </a:solidFill>
              </a:rPr>
              <a:t>effectifs le suivi du programme de protection sanitaire en milieu </a:t>
            </a:r>
            <a:r>
              <a:rPr lang="fr-FR" sz="7200" b="1" dirty="0" smtClean="0">
                <a:solidFill>
                  <a:srgbClr val="FF0000"/>
                </a:solidFill>
              </a:rPr>
              <a:t>universitaire: </a:t>
            </a:r>
          </a:p>
          <a:p>
            <a:pPr>
              <a:buNone/>
            </a:pPr>
            <a:r>
              <a:rPr lang="fr-FR" sz="7200" dirty="0" smtClean="0"/>
              <a:t>Comités de l’établissements universitaires et  résidences</a:t>
            </a:r>
          </a:p>
          <a:p>
            <a:pPr>
              <a:buNone/>
            </a:pPr>
            <a:r>
              <a:rPr lang="fr-FR" sz="7200" dirty="0" smtClean="0"/>
              <a:t>Comité de wilaya de santé universitaire ,</a:t>
            </a:r>
          </a:p>
          <a:p>
            <a:pPr>
              <a:buNone/>
            </a:pPr>
            <a:r>
              <a:rPr lang="fr-FR" sz="7200" dirty="0" smtClean="0"/>
              <a:t>Comités de coordination </a:t>
            </a:r>
            <a:r>
              <a:rPr lang="fr-FR" sz="7200" dirty="0"/>
              <a:t>national de santé universitaire </a:t>
            </a:r>
            <a:r>
              <a:rPr lang="fr-FR" sz="7200" dirty="0" smtClean="0"/>
              <a:t>, </a:t>
            </a:r>
          </a:p>
          <a:p>
            <a:pPr>
              <a:buNone/>
            </a:pPr>
            <a:endParaRPr lang="fr-FR" sz="7200" b="1" u="sng" dirty="0" smtClean="0"/>
          </a:p>
          <a:p>
            <a:pPr>
              <a:buNone/>
            </a:pPr>
            <a:r>
              <a:rPr lang="fr-FR" sz="7200" b="1" u="sng" dirty="0" smtClean="0"/>
              <a:t>Ils seront  chargés de : </a:t>
            </a:r>
          </a:p>
          <a:p>
            <a:pPr>
              <a:buNone/>
            </a:pPr>
            <a:r>
              <a:rPr lang="fr-FR" sz="7200" dirty="0" smtClean="0"/>
              <a:t>L’élaborer les programmes d’action annuels</a:t>
            </a:r>
          </a:p>
          <a:p>
            <a:pPr>
              <a:buNone/>
            </a:pPr>
            <a:endParaRPr lang="fr-FR" sz="7200" dirty="0" smtClean="0"/>
          </a:p>
          <a:p>
            <a:pPr>
              <a:buNone/>
            </a:pPr>
            <a:r>
              <a:rPr lang="fr-FR" sz="7200" dirty="0" smtClean="0"/>
              <a:t>L’évaluation des rapports d’activité des commissions locales </a:t>
            </a:r>
          </a:p>
          <a:p>
            <a:pPr>
              <a:buNone/>
            </a:pPr>
            <a:endParaRPr lang="fr-FR" sz="7200" dirty="0" smtClean="0"/>
          </a:p>
          <a:p>
            <a:pPr>
              <a:buNone/>
            </a:pPr>
            <a:r>
              <a:rPr lang="fr-FR" sz="7200" dirty="0" smtClean="0"/>
              <a:t>La coordination, du suivi et de la mise en œuvre des moyens nécessaires</a:t>
            </a:r>
          </a:p>
          <a:p>
            <a:pPr>
              <a:buNone/>
            </a:pPr>
            <a:endParaRPr lang="fr-FR" sz="7200" dirty="0" smtClean="0"/>
          </a:p>
          <a:p>
            <a:pPr>
              <a:buNone/>
            </a:pPr>
            <a:r>
              <a:rPr lang="fr-FR" sz="7200" dirty="0" smtClean="0"/>
              <a:t>La programmation et le suivi des activités de protection sanitaire, </a:t>
            </a:r>
          </a:p>
          <a:p>
            <a:pPr>
              <a:buNone/>
            </a:pPr>
            <a:endParaRPr lang="fr-FR" sz="7200" dirty="0" smtClean="0"/>
          </a:p>
          <a:p>
            <a:pPr>
              <a:buNone/>
            </a:pPr>
            <a:r>
              <a:rPr lang="fr-FR" sz="7200" dirty="0" smtClean="0"/>
              <a:t>Du contrôle de l’hygiène et de la salubrité des établissements, des résidences et des restaurants universitaires, </a:t>
            </a:r>
          </a:p>
          <a:p>
            <a:pPr>
              <a:buNone/>
            </a:pPr>
            <a:endParaRPr lang="fr-FR" sz="7200" dirty="0" smtClean="0"/>
          </a:p>
          <a:p>
            <a:pPr>
              <a:buNone/>
            </a:pPr>
            <a:r>
              <a:rPr lang="fr-FR" sz="7200" dirty="0" smtClean="0"/>
              <a:t>La Vaccination et de l’éducation sanitaire en milieu universitaire.     </a:t>
            </a:r>
          </a:p>
          <a:p>
            <a:endParaRPr lang="fr-FR" sz="4800" dirty="0" smtClean="0"/>
          </a:p>
          <a:p>
            <a:pPr>
              <a:buNone/>
            </a:pPr>
            <a:endParaRPr lang="fr-FR" sz="6400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00B050"/>
                </a:solidFill>
              </a:rPr>
              <a:t>Proposition de solutions (suite)</a:t>
            </a:r>
            <a:r>
              <a:rPr lang="fr-FR" dirty="0" smtClean="0">
                <a:solidFill>
                  <a:srgbClr val="00B050"/>
                </a:solidFill>
              </a:rPr>
              <a:t/>
            </a:r>
            <a:br>
              <a:rPr lang="fr-FR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6215082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Impliquer la santé universitaire dans: </a:t>
            </a:r>
          </a:p>
          <a:p>
            <a:pPr>
              <a:buFont typeface="Wingdings" pitchFamily="2" charset="2"/>
              <a:buChar char="ü"/>
            </a:pPr>
            <a:r>
              <a:rPr lang="fr-FR" sz="8000" dirty="0" smtClean="0"/>
              <a:t>Le Comité Médical National de Médecine du Travail , </a:t>
            </a:r>
          </a:p>
          <a:p>
            <a:pPr>
              <a:buFont typeface="Wingdings" pitchFamily="2" charset="2"/>
              <a:buChar char="ü"/>
            </a:pPr>
            <a:r>
              <a:rPr lang="fr-FR" sz="8000" dirty="0" smtClean="0"/>
              <a:t>Le Comité Médical National de Lutte contre la drogue et la toxicomanie,  </a:t>
            </a:r>
          </a:p>
          <a:p>
            <a:pPr>
              <a:buFont typeface="Wingdings" pitchFamily="2" charset="2"/>
              <a:buChar char="ü"/>
            </a:pPr>
            <a:r>
              <a:rPr lang="fr-FR" sz="8000" dirty="0" smtClean="0"/>
              <a:t>Le Comité Médical National de Lutte contre les MST/SIDA</a:t>
            </a:r>
          </a:p>
          <a:p>
            <a:pPr lvl="0">
              <a:buFont typeface="Wingdings" pitchFamily="2" charset="2"/>
              <a:buChar char="ü"/>
            </a:pPr>
            <a:r>
              <a:rPr lang="fr-FR" sz="8000" dirty="0" smtClean="0"/>
              <a:t>Le Comité Médical National de Lutte contre le RAA</a:t>
            </a:r>
            <a:endParaRPr lang="fr-FR" sz="8000" i="1" dirty="0" smtClean="0"/>
          </a:p>
          <a:p>
            <a:pPr lvl="0">
              <a:buNone/>
            </a:pPr>
            <a:endParaRPr lang="fr-FR" sz="8000" dirty="0" smtClean="0"/>
          </a:p>
          <a:p>
            <a:r>
              <a:rPr lang="fr-FR" sz="8000" dirty="0" smtClean="0">
                <a:solidFill>
                  <a:srgbClr val="FF0000"/>
                </a:solidFill>
              </a:rPr>
              <a:t>Impliquer la santé universitaire dans:</a:t>
            </a:r>
          </a:p>
          <a:p>
            <a:pPr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       </a:t>
            </a:r>
            <a:r>
              <a:rPr lang="fr-FR" sz="8000" dirty="0" smtClean="0"/>
              <a:t>les comités / groupes techniques de certains Programmes Nationaux de Santé: Programme Elargi de Vaccination, Programme National de Lutte antituberculeuse,…</a:t>
            </a:r>
          </a:p>
          <a:p>
            <a:pPr>
              <a:buNone/>
            </a:pPr>
            <a:endParaRPr lang="fr-FR" sz="8000" dirty="0" smtClean="0">
              <a:solidFill>
                <a:srgbClr val="FF0000"/>
              </a:solidFill>
            </a:endParaRPr>
          </a:p>
          <a:p>
            <a:r>
              <a:rPr lang="fr-FR" sz="8000" u="sng" dirty="0" smtClean="0">
                <a:solidFill>
                  <a:srgbClr val="FF0000"/>
                </a:solidFill>
              </a:rPr>
              <a:t>Créer un Comité Médical National Technique de Santé Universitaire</a:t>
            </a:r>
          </a:p>
          <a:p>
            <a:pPr>
              <a:buNone/>
            </a:pPr>
            <a:endParaRPr lang="fr-FR" sz="8000" dirty="0" smtClean="0">
              <a:solidFill>
                <a:srgbClr val="FF0000"/>
              </a:solidFill>
            </a:endParaRPr>
          </a:p>
          <a:p>
            <a:r>
              <a:rPr lang="fr-FR" sz="8000" dirty="0" smtClean="0">
                <a:solidFill>
                  <a:srgbClr val="FF0000"/>
                </a:solidFill>
              </a:rPr>
              <a:t>Renforcement des législations portant  organisation, fonctionnement et mission des UMP</a:t>
            </a:r>
          </a:p>
          <a:p>
            <a:pPr>
              <a:buNone/>
            </a:pPr>
            <a:endParaRPr lang="fr-FR" sz="8000" dirty="0" smtClean="0">
              <a:solidFill>
                <a:srgbClr val="FF0000"/>
              </a:solidFill>
            </a:endParaRPr>
          </a:p>
          <a:p>
            <a:r>
              <a:rPr lang="fr-FR" sz="8000" dirty="0" smtClean="0">
                <a:solidFill>
                  <a:srgbClr val="FF0000"/>
                </a:solidFill>
              </a:rPr>
              <a:t>Formation du personnel et assurer un plan de progression des carrières du personnel</a:t>
            </a:r>
          </a:p>
          <a:p>
            <a:endParaRPr lang="fr-FR" sz="8000" dirty="0" smtClean="0">
              <a:solidFill>
                <a:srgbClr val="FF0000"/>
              </a:solidFill>
            </a:endParaRPr>
          </a:p>
          <a:p>
            <a:r>
              <a:rPr lang="fr-FR" sz="8000" dirty="0" smtClean="0">
                <a:solidFill>
                  <a:srgbClr val="FF0000"/>
                </a:solidFill>
              </a:rPr>
              <a:t>Rendre les UMP visibles dans la carte sanitaire et le réseau de soin </a:t>
            </a:r>
          </a:p>
          <a:p>
            <a:endParaRPr lang="fr-FR" sz="8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6400" dirty="0" smtClean="0"/>
          </a:p>
          <a:p>
            <a:pPr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Ex : Propositions de stratégies de lutte contres les MTPM (maladies transmissibles par les mains) 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 smtClean="0"/>
              <a:t>	Améliorer les performances des structures de santé de base dans la lutte contre les maladies transmissibles par :</a:t>
            </a:r>
          </a:p>
          <a:p>
            <a:endParaRPr lang="fr-FR" sz="1800" dirty="0" smtClean="0"/>
          </a:p>
          <a:p>
            <a:r>
              <a:rPr lang="fr-FR" sz="1800" dirty="0" smtClean="0"/>
              <a:t>L’intensification des stratégies de lutte: en multipliant les contrôles et en renforçant les moyens des équipes de contrôles. </a:t>
            </a:r>
          </a:p>
          <a:p>
            <a:pPr lvl="0"/>
            <a:endParaRPr lang="fr-FR" sz="1800" dirty="0" smtClean="0"/>
          </a:p>
          <a:p>
            <a:r>
              <a:rPr lang="fr-FR" sz="1800" dirty="0" smtClean="0"/>
              <a:t>L’amélioration des procédés de déclaration des infections aux service de médecine (plate forme électronique)</a:t>
            </a:r>
          </a:p>
          <a:p>
            <a:pPr>
              <a:buNone/>
            </a:pPr>
            <a:endParaRPr lang="fr-FR" sz="1800" dirty="0" smtClean="0"/>
          </a:p>
          <a:p>
            <a:r>
              <a:rPr lang="fr-FR" sz="1800" dirty="0" smtClean="0"/>
              <a:t>Le développement des </a:t>
            </a:r>
            <a:r>
              <a:rPr lang="fr-FR" sz="1800" dirty="0" smtClean="0">
                <a:solidFill>
                  <a:srgbClr val="FF0000"/>
                </a:solidFill>
              </a:rPr>
              <a:t>stratégies intégrées </a:t>
            </a:r>
            <a:r>
              <a:rPr lang="fr-FR" sz="1800" dirty="0" smtClean="0"/>
              <a:t>de lutte contre les maladies transmissibles.</a:t>
            </a:r>
          </a:p>
          <a:p>
            <a:endParaRPr lang="fr-FR" sz="1800" dirty="0" smtClean="0"/>
          </a:p>
          <a:p>
            <a:r>
              <a:rPr lang="fr-FR" sz="1800" dirty="0" smtClean="0"/>
              <a:t>La vulgarisation du profil épidémiologique des maladies transmises par les mains.</a:t>
            </a:r>
          </a:p>
          <a:p>
            <a:endParaRPr lang="fr-FR" sz="1800" dirty="0" smtClean="0"/>
          </a:p>
          <a:p>
            <a:r>
              <a:rPr lang="fr-FR" sz="1800" dirty="0" smtClean="0"/>
              <a:t>L’évaluation des stratégies de prévention.</a:t>
            </a:r>
          </a:p>
          <a:p>
            <a:pPr lvl="0"/>
            <a:endParaRPr lang="fr-FR" sz="1800" dirty="0" smtClean="0"/>
          </a:p>
          <a:p>
            <a:r>
              <a:rPr lang="fr-FR" sz="1800" dirty="0" smtClean="0"/>
              <a:t>La proposition de programmes spécifiques Ad Hoc de lutte contre les maladies transmissibles.</a:t>
            </a:r>
          </a:p>
          <a:p>
            <a:pPr>
              <a:buNone/>
            </a:pPr>
            <a:r>
              <a:rPr lang="fr-FR" sz="1800" dirty="0" smtClean="0"/>
              <a:t> </a:t>
            </a:r>
            <a:endParaRPr lang="fr-FR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00B050"/>
                </a:solidFill>
              </a:rPr>
              <a:t/>
            </a:r>
            <a:br>
              <a:rPr lang="fr-FR" sz="4000" b="1" dirty="0" smtClean="0">
                <a:solidFill>
                  <a:srgbClr val="00B050"/>
                </a:solidFill>
              </a:rPr>
            </a:br>
            <a:r>
              <a:rPr lang="fr-FR" sz="4000" b="1" dirty="0" smtClean="0">
                <a:solidFill>
                  <a:srgbClr val="00B050"/>
                </a:solidFill>
              </a:rPr>
              <a:t>Conclusions</a:t>
            </a:r>
            <a:r>
              <a:rPr lang="fr-FR" sz="4000" b="1" dirty="0">
                <a:solidFill>
                  <a:srgbClr val="00B050"/>
                </a:solidFill>
              </a:rPr>
              <a:t> </a:t>
            </a:r>
            <a:r>
              <a:rPr lang="fr-FR" sz="4000" b="1" dirty="0" smtClean="0">
                <a:solidFill>
                  <a:srgbClr val="00B050"/>
                </a:solidFill>
              </a:rPr>
              <a:t> </a:t>
            </a:r>
            <a:r>
              <a:rPr lang="fr-FR" sz="4000" b="1" dirty="0">
                <a:solidFill>
                  <a:srgbClr val="00B050"/>
                </a:solidFill>
              </a:rPr>
              <a:t/>
            </a:r>
            <a:br>
              <a:rPr lang="fr-FR" sz="4000" b="1" dirty="0">
                <a:solidFill>
                  <a:srgbClr val="00B050"/>
                </a:solidFill>
              </a:rPr>
            </a:b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55000" lnSpcReduction="20000"/>
          </a:bodyPr>
          <a:lstStyle/>
          <a:p>
            <a:r>
              <a:rPr lang="fr-FR" sz="4400" dirty="0"/>
              <a:t>Il </a:t>
            </a:r>
            <a:r>
              <a:rPr lang="fr-FR" sz="4400" dirty="0" smtClean="0"/>
              <a:t>est difficile aux unités </a:t>
            </a:r>
            <a:r>
              <a:rPr lang="fr-FR" sz="4400" dirty="0"/>
              <a:t>de médecines préventives </a:t>
            </a:r>
            <a:r>
              <a:rPr lang="fr-FR" sz="4400" dirty="0" smtClean="0"/>
              <a:t>de </a:t>
            </a:r>
            <a:r>
              <a:rPr lang="fr-FR" sz="4400" dirty="0"/>
              <a:t>répondre </a:t>
            </a:r>
            <a:r>
              <a:rPr lang="fr-FR" sz="4400" dirty="0" smtClean="0"/>
              <a:t>convenablement aux missions </a:t>
            </a:r>
            <a:r>
              <a:rPr lang="fr-FR" sz="4400" dirty="0"/>
              <a:t>et </a:t>
            </a:r>
            <a:r>
              <a:rPr lang="fr-FR" sz="4400" dirty="0" smtClean="0"/>
              <a:t>objectifs qui leurs sont dévolus, à cause  </a:t>
            </a:r>
            <a:r>
              <a:rPr lang="fr-FR" sz="4400" dirty="0" smtClean="0">
                <a:solidFill>
                  <a:srgbClr val="FF0000"/>
                </a:solidFill>
              </a:rPr>
              <a:t>des dysfonctionnements </a:t>
            </a:r>
            <a:r>
              <a:rPr lang="fr-FR" sz="4400" dirty="0" smtClean="0"/>
              <a:t>et de </a:t>
            </a:r>
            <a:r>
              <a:rPr lang="fr-FR" sz="4400" dirty="0" smtClean="0">
                <a:solidFill>
                  <a:srgbClr val="FF0000"/>
                </a:solidFill>
              </a:rPr>
              <a:t>l’obsolescence </a:t>
            </a:r>
            <a:r>
              <a:rPr lang="fr-FR" sz="4400" dirty="0">
                <a:solidFill>
                  <a:srgbClr val="FF0000"/>
                </a:solidFill>
              </a:rPr>
              <a:t>de la carte sanitaire </a:t>
            </a:r>
            <a:r>
              <a:rPr lang="fr-FR" sz="4400" dirty="0"/>
              <a:t>et </a:t>
            </a:r>
            <a:r>
              <a:rPr lang="fr-FR" sz="4400" dirty="0" smtClean="0"/>
              <a:t>du </a:t>
            </a:r>
            <a:r>
              <a:rPr lang="fr-FR" sz="4400" dirty="0">
                <a:solidFill>
                  <a:srgbClr val="FF0000"/>
                </a:solidFill>
              </a:rPr>
              <a:t>réseau de </a:t>
            </a:r>
            <a:r>
              <a:rPr lang="fr-FR" sz="4400" dirty="0" smtClean="0">
                <a:solidFill>
                  <a:srgbClr val="FF0000"/>
                </a:solidFill>
              </a:rPr>
              <a:t>soin</a:t>
            </a:r>
            <a:r>
              <a:rPr lang="fr-FR" sz="4400" dirty="0" smtClean="0"/>
              <a:t>.</a:t>
            </a:r>
          </a:p>
          <a:p>
            <a:endParaRPr lang="fr-FR" sz="4400" dirty="0"/>
          </a:p>
          <a:p>
            <a:r>
              <a:rPr lang="fr-FR" sz="4400" dirty="0"/>
              <a:t>D’où l’urgence de </a:t>
            </a:r>
            <a:r>
              <a:rPr lang="fr-FR" sz="4400" dirty="0">
                <a:solidFill>
                  <a:srgbClr val="FF0000"/>
                </a:solidFill>
              </a:rPr>
              <a:t>redéfinir les prérogatives </a:t>
            </a:r>
            <a:r>
              <a:rPr lang="fr-FR" sz="4400" dirty="0"/>
              <a:t>de chaque structure de soins, lui trouver </a:t>
            </a:r>
            <a:r>
              <a:rPr lang="fr-FR" sz="4400" dirty="0" smtClean="0"/>
              <a:t>sa </a:t>
            </a:r>
            <a:r>
              <a:rPr lang="fr-FR" sz="4400" dirty="0">
                <a:solidFill>
                  <a:srgbClr val="FF0000"/>
                </a:solidFill>
              </a:rPr>
              <a:t>place de </a:t>
            </a:r>
            <a:r>
              <a:rPr lang="fr-FR" sz="4400" dirty="0" smtClean="0">
                <a:solidFill>
                  <a:srgbClr val="FF0000"/>
                </a:solidFill>
              </a:rPr>
              <a:t>choix </a:t>
            </a:r>
            <a:r>
              <a:rPr lang="fr-FR" sz="4400" dirty="0">
                <a:solidFill>
                  <a:srgbClr val="FF0000"/>
                </a:solidFill>
              </a:rPr>
              <a:t>dans l’architecture des établissements universitaires</a:t>
            </a:r>
            <a:r>
              <a:rPr lang="fr-FR" sz="4400" dirty="0"/>
              <a:t>, dans </a:t>
            </a:r>
            <a:r>
              <a:rPr lang="fr-FR" sz="4400" dirty="0">
                <a:solidFill>
                  <a:srgbClr val="FF0000"/>
                </a:solidFill>
              </a:rPr>
              <a:t>la carte sanitaire </a:t>
            </a:r>
            <a:r>
              <a:rPr lang="fr-FR" sz="4400" dirty="0"/>
              <a:t>et </a:t>
            </a:r>
            <a:r>
              <a:rPr lang="fr-FR" sz="4400" dirty="0">
                <a:solidFill>
                  <a:srgbClr val="FF0000"/>
                </a:solidFill>
              </a:rPr>
              <a:t>l’inclusion</a:t>
            </a:r>
            <a:r>
              <a:rPr lang="fr-FR" sz="4400" dirty="0"/>
              <a:t> des UMP, dans le </a:t>
            </a:r>
            <a:r>
              <a:rPr lang="fr-FR" sz="4400" dirty="0">
                <a:solidFill>
                  <a:srgbClr val="FF0000"/>
                </a:solidFill>
              </a:rPr>
              <a:t>réseau de soin</a:t>
            </a:r>
            <a:r>
              <a:rPr lang="fr-FR" sz="4400" dirty="0"/>
              <a:t>. </a:t>
            </a:r>
            <a:endParaRPr lang="fr-FR" sz="4400" dirty="0" smtClean="0"/>
          </a:p>
          <a:p>
            <a:endParaRPr lang="fr-FR" sz="4400" dirty="0"/>
          </a:p>
          <a:p>
            <a:r>
              <a:rPr lang="fr-FR" sz="4400" dirty="0"/>
              <a:t>Les personnels </a:t>
            </a:r>
            <a:r>
              <a:rPr lang="fr-FR" sz="4400" dirty="0" smtClean="0"/>
              <a:t>soignants </a:t>
            </a:r>
            <a:r>
              <a:rPr lang="fr-FR" sz="4400" dirty="0"/>
              <a:t>ont </a:t>
            </a:r>
            <a:r>
              <a:rPr lang="fr-FR" sz="4400" dirty="0">
                <a:solidFill>
                  <a:srgbClr val="FF0000"/>
                </a:solidFill>
              </a:rPr>
              <a:t>besoin de clarifications juridiques de leurs  statuts et de leurs  missions</a:t>
            </a:r>
            <a:r>
              <a:rPr lang="fr-FR" sz="4400" dirty="0"/>
              <a:t>, en sorte un  </a:t>
            </a:r>
            <a:r>
              <a:rPr lang="fr-FR" sz="4400" dirty="0">
                <a:solidFill>
                  <a:srgbClr val="FF0000"/>
                </a:solidFill>
              </a:rPr>
              <a:t>parcours professionnel motivant et gratifiant</a:t>
            </a:r>
            <a:r>
              <a:rPr lang="fr-FR" sz="4400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2700" b="1" dirty="0"/>
              <a:t>Référence : </a:t>
            </a:r>
            <a:r>
              <a:rPr lang="fr-FR" sz="2700" b="1" dirty="0" smtClean="0"/>
              <a:t>Textes </a:t>
            </a:r>
            <a:r>
              <a:rPr lang="fr-FR" sz="2700" b="1" dirty="0"/>
              <a:t>réglementaires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4400" b="1" dirty="0" smtClean="0"/>
              <a:t>*</a:t>
            </a:r>
            <a:r>
              <a:rPr lang="fr-FR" sz="4400" dirty="0" smtClean="0"/>
              <a:t>Circulaire </a:t>
            </a:r>
            <a:r>
              <a:rPr lang="fr-FR" sz="4400" dirty="0"/>
              <a:t>interministérielle </a:t>
            </a:r>
            <a:r>
              <a:rPr lang="fr-FR" sz="4400" b="1" dirty="0"/>
              <a:t>n° 329 du 23 Septembre 1984</a:t>
            </a:r>
            <a:r>
              <a:rPr lang="fr-FR" sz="4400" dirty="0"/>
              <a:t>, relative à la protection sanitaire au milieu universitaire.</a:t>
            </a:r>
            <a:r>
              <a:rPr lang="fr-FR" sz="4400" b="1" dirty="0"/>
              <a:t> </a:t>
            </a:r>
            <a:endParaRPr lang="fr-FR" sz="4400" dirty="0"/>
          </a:p>
          <a:p>
            <a:pPr>
              <a:buNone/>
            </a:pPr>
            <a:r>
              <a:rPr lang="fr-FR" sz="4400" dirty="0" smtClean="0"/>
              <a:t>*Loi </a:t>
            </a:r>
            <a:r>
              <a:rPr lang="fr-FR" sz="4400" dirty="0"/>
              <a:t>n° 85/05 du 16 février 1985 relative à la protection et à la promotion de la santé modifiée et complétée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Circulaire</a:t>
            </a:r>
            <a:r>
              <a:rPr lang="fr-FR" sz="4400" b="1" dirty="0" smtClean="0"/>
              <a:t> </a:t>
            </a:r>
            <a:r>
              <a:rPr lang="fr-FR" sz="4400" b="1" dirty="0"/>
              <a:t>n° 08/DPES/SDMTHME du 25 juin 1986</a:t>
            </a:r>
            <a:r>
              <a:rPr lang="fr-FR" sz="4400" dirty="0"/>
              <a:t>, relative à la visite d’admission dans les établissements d’Enseignement Supérieur.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Circulaire</a:t>
            </a:r>
            <a:r>
              <a:rPr lang="fr-FR" sz="4400" b="1" dirty="0" smtClean="0"/>
              <a:t> </a:t>
            </a:r>
            <a:r>
              <a:rPr lang="fr-FR" sz="4400" b="1" dirty="0"/>
              <a:t>n° 543 du 27 Décembre 1987</a:t>
            </a:r>
            <a:r>
              <a:rPr lang="fr-FR" sz="4400" dirty="0"/>
              <a:t>, relative aux activités de protection sanitaire en milieu universitaire</a:t>
            </a:r>
            <a:r>
              <a:rPr lang="fr-FR" sz="4400" dirty="0" smtClean="0"/>
              <a:t>.</a:t>
            </a:r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dirty="0" smtClean="0"/>
              <a:t>Instruction </a:t>
            </a:r>
            <a:r>
              <a:rPr lang="fr-FR" sz="4400" dirty="0"/>
              <a:t>interministérielle</a:t>
            </a:r>
            <a:r>
              <a:rPr lang="fr-FR" sz="4400" b="1" dirty="0"/>
              <a:t> n° 05 du 29 Novembre 1989</a:t>
            </a:r>
            <a:r>
              <a:rPr lang="fr-FR" sz="4400" dirty="0"/>
              <a:t>, relative à la mise en œuvre du programme de protection sanitaire en milieu universitaire.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Arrêté </a:t>
            </a:r>
            <a:r>
              <a:rPr lang="fr-FR" sz="4400" dirty="0"/>
              <a:t>interministériel du </a:t>
            </a:r>
            <a:r>
              <a:rPr lang="fr-FR" sz="4400" b="1" dirty="0"/>
              <a:t>3 </a:t>
            </a:r>
            <a:r>
              <a:rPr lang="fr-FR" sz="4400" b="1" dirty="0" err="1"/>
              <a:t>Rajab</a:t>
            </a:r>
            <a:r>
              <a:rPr lang="fr-FR" sz="4400" b="1" dirty="0"/>
              <a:t> 1412correspondant au 8 janvier 1992</a:t>
            </a:r>
            <a:r>
              <a:rPr lang="fr-FR" sz="4400" dirty="0"/>
              <a:t> portant placement en position d’activité auprès des Etablissements publics à caractère administratif relevant du ministère chargé des universités de certains corps spécifiques au ministère de la santé et des affaires sociales.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Arrêté  </a:t>
            </a:r>
            <a:r>
              <a:rPr lang="fr-FR" sz="4400" dirty="0"/>
              <a:t>interministériel du </a:t>
            </a:r>
            <a:r>
              <a:rPr lang="fr-FR" sz="4400" b="1" dirty="0"/>
              <a:t>3 </a:t>
            </a:r>
            <a:r>
              <a:rPr lang="fr-FR" sz="4400" b="1" dirty="0" err="1"/>
              <a:t>Rajab</a:t>
            </a:r>
            <a:r>
              <a:rPr lang="fr-FR" sz="4400" b="1" dirty="0"/>
              <a:t> 1412 correspondant au 8 janvier 1992</a:t>
            </a:r>
            <a:r>
              <a:rPr lang="fr-FR" sz="4400" dirty="0"/>
              <a:t>, susvisé, est abrogé.</a:t>
            </a:r>
          </a:p>
          <a:p>
            <a:pPr lvl="0">
              <a:buNone/>
            </a:pPr>
            <a:r>
              <a:rPr lang="fr-FR" sz="4400" dirty="0" smtClean="0">
                <a:hlinkClick r:id="rId2"/>
              </a:rPr>
              <a:t>*IIM </a:t>
            </a:r>
            <a:r>
              <a:rPr lang="fr-FR" sz="4400" b="1" dirty="0">
                <a:hlinkClick r:id="rId2"/>
              </a:rPr>
              <a:t>n° 01 du 04 février 2000</a:t>
            </a:r>
            <a:r>
              <a:rPr lang="fr-FR" sz="4400" dirty="0">
                <a:hlinkClick r:id="rId2"/>
              </a:rPr>
              <a:t>relative à l’évaluation des activités de santé en milieu universitaire.</a:t>
            </a:r>
            <a:endParaRPr lang="fr-FR" sz="4400" dirty="0"/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Décret  </a:t>
            </a:r>
            <a:r>
              <a:rPr lang="fr-FR" sz="4400" dirty="0"/>
              <a:t>exécutif </a:t>
            </a:r>
            <a:r>
              <a:rPr lang="fr-FR" sz="4400" b="1" dirty="0"/>
              <a:t>n°91-106 du 27 avril 1991 </a:t>
            </a:r>
            <a:r>
              <a:rPr lang="fr-FR" sz="4400" dirty="0"/>
              <a:t>portant statut particulier des praticiens médicaux généralistes et spécialistes de santé publique</a:t>
            </a:r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dirty="0" smtClean="0"/>
              <a:t>Instruction </a:t>
            </a:r>
            <a:r>
              <a:rPr lang="fr-FR" sz="4400" dirty="0"/>
              <a:t>interministérielle </a:t>
            </a:r>
            <a:r>
              <a:rPr lang="fr-FR" sz="4400" b="1" dirty="0"/>
              <a:t>n° 20 du 09 Juillet 2001 </a:t>
            </a:r>
            <a:r>
              <a:rPr lang="fr-FR" sz="4400" dirty="0">
                <a:hlinkClick r:id="rId3"/>
              </a:rPr>
              <a:t>portant création des comités de coordination des activités de santé en milieu universitaire.</a:t>
            </a:r>
            <a:endParaRPr lang="fr-FR" sz="4400" dirty="0"/>
          </a:p>
          <a:p>
            <a:pPr>
              <a:buNone/>
            </a:pPr>
            <a:r>
              <a:rPr lang="fr-FR" sz="4400" dirty="0" smtClean="0"/>
              <a:t>*Instruction </a:t>
            </a:r>
            <a:r>
              <a:rPr lang="fr-FR" sz="4400" dirty="0"/>
              <a:t>interministérielle </a:t>
            </a:r>
            <a:r>
              <a:rPr lang="fr-FR" sz="4400" b="1" dirty="0"/>
              <a:t>n° 21 du 09 Juillet 2001</a:t>
            </a:r>
            <a:r>
              <a:rPr lang="fr-FR" sz="4400" dirty="0"/>
              <a:t> relative à la vaccination en milieu universitaire</a:t>
            </a:r>
          </a:p>
          <a:p>
            <a:pPr>
              <a:buNone/>
            </a:pPr>
            <a:r>
              <a:rPr lang="fr-FR" sz="4400" dirty="0">
                <a:hlinkClick r:id="rId4"/>
              </a:rPr>
              <a:t>*</a:t>
            </a:r>
            <a:r>
              <a:rPr lang="fr-FR" sz="4400" dirty="0" smtClean="0">
                <a:hlinkClick r:id="rId4"/>
              </a:rPr>
              <a:t>Instruction </a:t>
            </a:r>
            <a:r>
              <a:rPr lang="fr-FR" sz="4400" dirty="0">
                <a:hlinkClick r:id="rId4"/>
              </a:rPr>
              <a:t>sur la vaccination HBV</a:t>
            </a:r>
            <a:endParaRPr lang="fr-FR" sz="4400" dirty="0"/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Instruction </a:t>
            </a:r>
            <a:r>
              <a:rPr lang="fr-FR" sz="4400" dirty="0"/>
              <a:t>interministérielle </a:t>
            </a:r>
            <a:r>
              <a:rPr lang="fr-FR" sz="4400" b="1" dirty="0"/>
              <a:t>n° 01 du 26 août 2001</a:t>
            </a:r>
            <a:r>
              <a:rPr lang="fr-FR" sz="4400" dirty="0"/>
              <a:t> portant normalisation des locaux et équipements d’une unité de médecine préventive (UMP) en milieu universitaire.</a:t>
            </a:r>
          </a:p>
          <a:p>
            <a:pPr>
              <a:buNone/>
            </a:pPr>
            <a:r>
              <a:rPr lang="fr-FR" sz="4400" dirty="0">
                <a:hlinkClick r:id="rId5"/>
              </a:rPr>
              <a:t>*</a:t>
            </a:r>
            <a:r>
              <a:rPr lang="fr-FR" sz="4400" dirty="0" smtClean="0">
                <a:hlinkClick r:id="rId5"/>
              </a:rPr>
              <a:t>IIM </a:t>
            </a:r>
            <a:r>
              <a:rPr lang="fr-FR" sz="4400" b="1" dirty="0">
                <a:hlinkClick r:id="rId5"/>
              </a:rPr>
              <a:t>n° 02 DU 24.10.2001 </a:t>
            </a:r>
            <a:r>
              <a:rPr lang="fr-FR" sz="4400" dirty="0">
                <a:hlinkClick r:id="rId5"/>
              </a:rPr>
              <a:t>relative à l’éducation pour la santé en milieu universitaire. </a:t>
            </a:r>
            <a:endParaRPr lang="fr-FR" sz="4400" dirty="0"/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dirty="0" smtClean="0"/>
              <a:t>Décret </a:t>
            </a:r>
            <a:r>
              <a:rPr lang="fr-FR" sz="4400" dirty="0"/>
              <a:t>exécutif n° 03-279 du  </a:t>
            </a:r>
            <a:r>
              <a:rPr lang="fr-FR" sz="4400" b="1" dirty="0"/>
              <a:t>23 août 2003</a:t>
            </a:r>
            <a:r>
              <a:rPr lang="fr-FR" sz="4400" dirty="0"/>
              <a:t> fixant les missions et les règles particulières d'organisation et de fonctionnement de l'université.</a:t>
            </a:r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b="1" dirty="0" smtClean="0"/>
              <a:t>IIM</a:t>
            </a:r>
            <a:r>
              <a:rPr lang="fr-FR" sz="4400" dirty="0" smtClean="0"/>
              <a:t> </a:t>
            </a:r>
            <a:r>
              <a:rPr lang="fr-FR" sz="4400" dirty="0"/>
              <a:t>du </a:t>
            </a:r>
            <a:r>
              <a:rPr lang="fr-FR" sz="4400" b="1" dirty="0"/>
              <a:t>11 décembre 2004</a:t>
            </a:r>
            <a:r>
              <a:rPr lang="fr-FR" sz="4400" dirty="0"/>
              <a:t> portant classification des postes supérieurs du rectorat, de la faculté, de l’institut, de l’annexe de l’université et de ses services communs. 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Arrêté </a:t>
            </a:r>
            <a:r>
              <a:rPr lang="fr-FR" sz="4400" dirty="0"/>
              <a:t>interministériel du </a:t>
            </a:r>
            <a:r>
              <a:rPr lang="fr-FR" sz="4400" b="1" dirty="0"/>
              <a:t>24 août 2004</a:t>
            </a:r>
            <a:r>
              <a:rPr lang="fr-FR" sz="4400" dirty="0"/>
              <a:t> fixant l’organisation administrative du rectorat, de la faculté, de l’institut, de l’annexe de l’université et de ses services communs.</a:t>
            </a:r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dirty="0" smtClean="0"/>
              <a:t>Décret  </a:t>
            </a:r>
            <a:r>
              <a:rPr lang="fr-FR" sz="4400" dirty="0"/>
              <a:t>présidentiel </a:t>
            </a:r>
            <a:r>
              <a:rPr lang="fr-FR" sz="4400" b="1" dirty="0"/>
              <a:t>n° 07-307</a:t>
            </a:r>
            <a:r>
              <a:rPr lang="fr-FR" sz="4400" dirty="0"/>
              <a:t> du</a:t>
            </a:r>
            <a:r>
              <a:rPr lang="fr-FR" sz="4400" b="1" dirty="0"/>
              <a:t> 29 septembre 2007</a:t>
            </a:r>
            <a:r>
              <a:rPr lang="fr-FR" sz="4400" dirty="0"/>
              <a:t>, susvisé, la bonification indiciaire des postes supérieurs relevant des corps des praticiens médicaux généralistes de santé publique est fixée conformément au tableau ci-après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Arrêté </a:t>
            </a:r>
            <a:r>
              <a:rPr lang="fr-FR" sz="4400" dirty="0"/>
              <a:t>interministériel du </a:t>
            </a:r>
            <a:r>
              <a:rPr lang="fr-FR" sz="4400" b="1" dirty="0"/>
              <a:t>24 juin 2009</a:t>
            </a:r>
            <a:r>
              <a:rPr lang="fr-FR" sz="4400" dirty="0"/>
              <a:t> modifiant et complétant l’arrêté interministériel du 25 janvier 2004 portant classement des postes supérieurs de l’office national des ouvres universitaires, des directions des ouvres universitaires et des résidences universitaires</a:t>
            </a:r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dirty="0" smtClean="0"/>
              <a:t>Arrêté </a:t>
            </a:r>
            <a:r>
              <a:rPr lang="fr-FR" sz="4400" dirty="0"/>
              <a:t>interministériel du </a:t>
            </a:r>
            <a:r>
              <a:rPr lang="fr-FR" sz="4400" b="1" dirty="0"/>
              <a:t>24 juin 2009</a:t>
            </a:r>
            <a:r>
              <a:rPr lang="fr-FR" sz="4400" dirty="0"/>
              <a:t> modifiant et complétant l’arrêté interministériel du 11 décembre 2004 portant classification des postes supérieurs du rectorat, de la faculté, de l’institut, de l’annexe de l’université et de ses services communs.</a:t>
            </a:r>
          </a:p>
          <a:p>
            <a:pPr>
              <a:buNone/>
            </a:pPr>
            <a:r>
              <a:rPr lang="fr-FR" sz="4400" dirty="0"/>
              <a:t>*</a:t>
            </a:r>
            <a:r>
              <a:rPr lang="fr-FR" sz="4400" dirty="0" smtClean="0"/>
              <a:t>Décret  </a:t>
            </a:r>
            <a:r>
              <a:rPr lang="fr-FR" sz="4400" dirty="0"/>
              <a:t>exécutif </a:t>
            </a:r>
            <a:r>
              <a:rPr lang="fr-FR" sz="4400" b="1" dirty="0"/>
              <a:t>n°09-393 du 24 novembre 2009</a:t>
            </a:r>
            <a:r>
              <a:rPr lang="fr-FR" sz="4400" dirty="0"/>
              <a:t> portant statut particulier des fonctionnaires appartenant au corps des praticiens médicaux généralistes de la santé publique.</a:t>
            </a:r>
          </a:p>
          <a:p>
            <a:pPr>
              <a:buNone/>
            </a:pPr>
            <a:r>
              <a:rPr lang="fr-FR" sz="4400" dirty="0" smtClean="0"/>
              <a:t>* Instruction </a:t>
            </a:r>
            <a:r>
              <a:rPr lang="fr-FR" sz="4400" dirty="0"/>
              <a:t>interministérielle </a:t>
            </a:r>
            <a:r>
              <a:rPr lang="fr-FR" sz="4400" b="1" dirty="0"/>
              <a:t>n° 09 du 23 Novembre 2013 </a:t>
            </a:r>
            <a:r>
              <a:rPr lang="fr-FR" sz="4400" dirty="0"/>
              <a:t>relative à la vaccination contre l'hépatite B en milieu universitaire.</a:t>
            </a:r>
          </a:p>
          <a:p>
            <a:pPr>
              <a:buNone/>
            </a:pPr>
            <a:r>
              <a:rPr lang="fr-FR" sz="4400" dirty="0" smtClean="0"/>
              <a:t>*</a:t>
            </a:r>
            <a:r>
              <a:rPr lang="fr-FR" sz="4400" dirty="0"/>
              <a:t> </a:t>
            </a:r>
            <a:r>
              <a:rPr lang="fr-FR" sz="4400" dirty="0" smtClean="0">
                <a:hlinkClick r:id="rId6"/>
              </a:rPr>
              <a:t>IIM </a:t>
            </a:r>
            <a:r>
              <a:rPr lang="fr-FR" sz="4400" dirty="0">
                <a:hlinkClick r:id="rId6"/>
              </a:rPr>
              <a:t>n° 01 surveillance des manifestations post vaccinales. </a:t>
            </a:r>
            <a:endParaRPr lang="fr-FR" sz="4400" dirty="0"/>
          </a:p>
          <a:p>
            <a:pPr>
              <a:buNone/>
            </a:pPr>
            <a:r>
              <a:rPr lang="fr-FR" sz="4400" b="1" dirty="0" smtClean="0"/>
              <a:t>*</a:t>
            </a:r>
            <a:r>
              <a:rPr lang="fr-FR" sz="4400" b="1" dirty="0"/>
              <a:t> </a:t>
            </a:r>
            <a:r>
              <a:rPr lang="fr-FR" sz="4400" dirty="0" smtClean="0"/>
              <a:t>Arrêté  </a:t>
            </a:r>
            <a:r>
              <a:rPr lang="fr-FR" sz="4400" dirty="0"/>
              <a:t>interministériel du </a:t>
            </a:r>
            <a:r>
              <a:rPr lang="fr-FR" sz="4400" b="1" dirty="0"/>
              <a:t>2 septembre 2013</a:t>
            </a:r>
            <a:r>
              <a:rPr lang="fr-FR" sz="4400" dirty="0"/>
              <a:t> portant placement en position d'activité auprès du ministère de l'enseignement supérieur et de la recherche scientifique de certains corps des praticiens médicaux généralistes de santé publique.</a:t>
            </a:r>
          </a:p>
          <a:p>
            <a:pPr>
              <a:buNone/>
            </a:pPr>
            <a:r>
              <a:rPr lang="fr-FR" sz="4400" b="1" dirty="0" smtClean="0"/>
              <a:t>*</a:t>
            </a:r>
            <a:r>
              <a:rPr lang="fr-FR" sz="4400" b="1" dirty="0"/>
              <a:t> </a:t>
            </a:r>
            <a:r>
              <a:rPr lang="fr-FR" sz="4400" dirty="0" smtClean="0"/>
              <a:t>IIM </a:t>
            </a:r>
            <a:r>
              <a:rPr lang="fr-FR" sz="4400" dirty="0"/>
              <a:t>N° 05 du </a:t>
            </a:r>
            <a:r>
              <a:rPr lang="fr-FR" sz="4400" b="1" dirty="0"/>
              <a:t>24 12 2014</a:t>
            </a:r>
            <a:r>
              <a:rPr lang="fr-FR" sz="4400" dirty="0"/>
              <a:t> fixant les modalités de mise en œuvre des dispositions du décret exécutif n° 13-194 du 20 mai 2013 relatif à l’indemnité de risque de contagion, au profit des personnels des établissements publics relevant du secteur de la santé.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b="1" dirty="0" smtClean="0"/>
              <a:t>Référence : Textes réglementaires(suite)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929354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fr-FR" sz="5600" dirty="0" smtClean="0"/>
              <a:t>*Instruction interministérielle </a:t>
            </a:r>
            <a:r>
              <a:rPr lang="fr-FR" sz="5600" b="1" dirty="0" smtClean="0"/>
              <a:t>n° 01 du 26 août 2001</a:t>
            </a:r>
            <a:r>
              <a:rPr lang="fr-FR" sz="5600" dirty="0" smtClean="0"/>
              <a:t> portant normalisation des locaux et équipements d’une unité de médecine préventive (UMP) en milieu universitaire.</a:t>
            </a:r>
          </a:p>
          <a:p>
            <a:pPr lvl="0">
              <a:buNone/>
            </a:pPr>
            <a:r>
              <a:rPr lang="fr-FR" sz="5600" dirty="0" smtClean="0">
                <a:hlinkClick r:id="rId2"/>
              </a:rPr>
              <a:t>*IIM </a:t>
            </a:r>
            <a:r>
              <a:rPr lang="fr-FR" sz="5600" b="1" dirty="0" smtClean="0">
                <a:hlinkClick r:id="rId2"/>
              </a:rPr>
              <a:t>n° 02 DU 24.10.2001 </a:t>
            </a:r>
            <a:r>
              <a:rPr lang="fr-FR" sz="5600" dirty="0" smtClean="0">
                <a:hlinkClick r:id="rId2"/>
              </a:rPr>
              <a:t>relative à l’éducation pour la santé en milieu universitaire. </a:t>
            </a:r>
            <a:r>
              <a:rPr lang="fr-FR" sz="5600" dirty="0" smtClean="0"/>
              <a:t> </a:t>
            </a:r>
          </a:p>
          <a:p>
            <a:pPr lvl="0">
              <a:buNone/>
            </a:pPr>
            <a:r>
              <a:rPr lang="fr-FR" sz="5600" dirty="0" smtClean="0"/>
              <a:t>*Décret exécutif n° 03-279 du  </a:t>
            </a:r>
            <a:r>
              <a:rPr lang="fr-FR" sz="5600" b="1" dirty="0" smtClean="0"/>
              <a:t>23 août 2003</a:t>
            </a:r>
            <a:r>
              <a:rPr lang="fr-FR" sz="5600" dirty="0" smtClean="0"/>
              <a:t> fixant les missions et les règles particulières d'organisation et de fonctionnement de l'université. </a:t>
            </a:r>
          </a:p>
          <a:p>
            <a:pPr lvl="0">
              <a:buNone/>
            </a:pPr>
            <a:r>
              <a:rPr lang="fr-FR" sz="5600" b="1" dirty="0" smtClean="0"/>
              <a:t>*IIM</a:t>
            </a:r>
            <a:r>
              <a:rPr lang="fr-FR" sz="5600" dirty="0" smtClean="0"/>
              <a:t> du </a:t>
            </a:r>
            <a:r>
              <a:rPr lang="fr-FR" sz="5600" b="1" dirty="0" smtClean="0"/>
              <a:t>11 décembre 2004</a:t>
            </a:r>
            <a:r>
              <a:rPr lang="fr-FR" sz="5600" dirty="0" smtClean="0"/>
              <a:t> portant classification des postes supérieurs du rectorat, de la faculté, de l’institut, de l’annexe de l’université et de ses services communs.  </a:t>
            </a:r>
          </a:p>
          <a:p>
            <a:pPr lvl="0">
              <a:buNone/>
            </a:pPr>
            <a:r>
              <a:rPr lang="fr-FR" sz="5600" dirty="0" smtClean="0"/>
              <a:t>*Arrêté interministériel du </a:t>
            </a:r>
            <a:r>
              <a:rPr lang="fr-FR" sz="5600" b="1" dirty="0" smtClean="0"/>
              <a:t>24 août 2004</a:t>
            </a:r>
            <a:r>
              <a:rPr lang="fr-FR" sz="5600" dirty="0" smtClean="0"/>
              <a:t> fixant l’organisation administrative du rectorat, de la faculté, de l’institut, de l’annexe de l’université et de ses services communs. </a:t>
            </a:r>
          </a:p>
          <a:p>
            <a:pPr lvl="0">
              <a:buNone/>
            </a:pPr>
            <a:r>
              <a:rPr lang="fr-FR" sz="5600" dirty="0" smtClean="0"/>
              <a:t>*Décret  présidentiel </a:t>
            </a:r>
            <a:r>
              <a:rPr lang="fr-FR" sz="5600" b="1" dirty="0" smtClean="0"/>
              <a:t>n° 07-307</a:t>
            </a:r>
            <a:r>
              <a:rPr lang="fr-FR" sz="5600" dirty="0" smtClean="0"/>
              <a:t> du</a:t>
            </a:r>
            <a:r>
              <a:rPr lang="fr-FR" sz="5600" b="1" dirty="0" smtClean="0"/>
              <a:t> 29 septembre 2007</a:t>
            </a:r>
            <a:r>
              <a:rPr lang="fr-FR" sz="5600" dirty="0" smtClean="0"/>
              <a:t>, susvisé, la bonification indiciaire des postes supérieurs relevant des corps des praticiens médicaux généralistes de santé publique est fixée conformément au tableau ci-après </a:t>
            </a:r>
          </a:p>
          <a:p>
            <a:pPr lvl="0">
              <a:buNone/>
            </a:pPr>
            <a:r>
              <a:rPr lang="fr-FR" sz="5600" dirty="0" smtClean="0"/>
              <a:t>*Arrêté interministériel du </a:t>
            </a:r>
            <a:r>
              <a:rPr lang="fr-FR" sz="5600" b="1" dirty="0" smtClean="0"/>
              <a:t>24 juin 2009</a:t>
            </a:r>
            <a:r>
              <a:rPr lang="fr-FR" sz="5600" dirty="0" smtClean="0"/>
              <a:t> modifiant et complétant l’arrêté interministériel du 25 janvier 2004 portant classement des postes supérieurs de l’office national des ouvres universitaires, des directions des ouvres universitaires et des résidences universitaires </a:t>
            </a:r>
          </a:p>
          <a:p>
            <a:pPr lvl="0">
              <a:buNone/>
            </a:pPr>
            <a:r>
              <a:rPr lang="fr-FR" sz="5600" dirty="0" smtClean="0"/>
              <a:t>*Arrêté interministériel du </a:t>
            </a:r>
            <a:r>
              <a:rPr lang="fr-FR" sz="5600" b="1" dirty="0" smtClean="0"/>
              <a:t>24 juin 2009</a:t>
            </a:r>
            <a:r>
              <a:rPr lang="fr-FR" sz="5600" dirty="0" smtClean="0"/>
              <a:t> modifiant et complétant l’arrêté interministériel du 11 décembre 2004 portant classification des postes supérieurs du rectorat, de la faculté, de l’institut, de l’annexe de l’université et de ses services communs.</a:t>
            </a:r>
          </a:p>
          <a:p>
            <a:pPr lvl="0">
              <a:buNone/>
            </a:pPr>
            <a:r>
              <a:rPr lang="fr-FR" sz="5600" dirty="0" smtClean="0"/>
              <a:t>*Décret  exécutif </a:t>
            </a:r>
            <a:r>
              <a:rPr lang="fr-FR" sz="5600" b="1" dirty="0" smtClean="0"/>
              <a:t>n°09-393 du 24 novembre 2009</a:t>
            </a:r>
            <a:r>
              <a:rPr lang="fr-FR" sz="5600" dirty="0" smtClean="0"/>
              <a:t> portant statut particulier des fonctionnaires appartenant au corps des praticiens médicaux généralistes de la santé publique. </a:t>
            </a:r>
          </a:p>
          <a:p>
            <a:pPr lvl="0">
              <a:buNone/>
            </a:pPr>
            <a:r>
              <a:rPr lang="fr-FR" sz="5600" dirty="0" smtClean="0"/>
              <a:t>*Instruction interministérielle </a:t>
            </a:r>
            <a:r>
              <a:rPr lang="fr-FR" sz="5600" b="1" dirty="0" smtClean="0"/>
              <a:t>n° 09 du 23 Novembre 2013 </a:t>
            </a:r>
            <a:r>
              <a:rPr lang="fr-FR" sz="5600" dirty="0" smtClean="0"/>
              <a:t>relative à la vaccination contre l'hépatite B en milieu universitaire.</a:t>
            </a:r>
          </a:p>
          <a:p>
            <a:pPr lvl="0">
              <a:buNone/>
            </a:pPr>
            <a:r>
              <a:rPr lang="fr-FR" sz="5600" dirty="0" smtClean="0">
                <a:hlinkClick r:id="rId3"/>
              </a:rPr>
              <a:t>*IIM n° 01 surveillance des manifestations post vaccinales. </a:t>
            </a:r>
            <a:r>
              <a:rPr lang="fr-FR" sz="5600" b="1" dirty="0" smtClean="0"/>
              <a:t> </a:t>
            </a:r>
            <a:endParaRPr lang="fr-FR" sz="5600" dirty="0" smtClean="0"/>
          </a:p>
          <a:p>
            <a:pPr lvl="0">
              <a:buNone/>
            </a:pPr>
            <a:r>
              <a:rPr lang="fr-FR" sz="5600" dirty="0" smtClean="0"/>
              <a:t>*Arrêté  interministériel du </a:t>
            </a:r>
            <a:r>
              <a:rPr lang="fr-FR" sz="5600" b="1" dirty="0" smtClean="0"/>
              <a:t>2 septembre 2013</a:t>
            </a:r>
            <a:r>
              <a:rPr lang="fr-FR" sz="5600" dirty="0" smtClean="0"/>
              <a:t> portant placement en position d'activité auprès du ministère de l'enseignement supérieur et de la recherche scientifique de certains corps des praticiens médicaux généralistes de santé publique.</a:t>
            </a:r>
            <a:r>
              <a:rPr lang="fr-FR" sz="5600" b="1" dirty="0" smtClean="0"/>
              <a:t> </a:t>
            </a:r>
            <a:endParaRPr lang="fr-FR" sz="5600" dirty="0" smtClean="0"/>
          </a:p>
          <a:p>
            <a:pPr lvl="0">
              <a:buNone/>
            </a:pPr>
            <a:r>
              <a:rPr lang="fr-FR" sz="5600" dirty="0" smtClean="0"/>
              <a:t>*IIM N° 05 du </a:t>
            </a:r>
            <a:r>
              <a:rPr lang="fr-FR" sz="5600" b="1" dirty="0" smtClean="0"/>
              <a:t>24 12 2014</a:t>
            </a:r>
            <a:r>
              <a:rPr lang="fr-FR" sz="5600" dirty="0" smtClean="0"/>
              <a:t> fixant les modalités de mise en œuvre des dispositions du décret exécutif n° 13-194 du 20 mai 2013 relatif à l’indemnité de risque de contagion, au profit des personnels des établissements publics relevant du secteur de la santé.</a:t>
            </a:r>
          </a:p>
          <a:p>
            <a:endParaRPr lang="fr-FR" sz="56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sz="3600" dirty="0" smtClean="0">
                <a:solidFill>
                  <a:srgbClr val="002060"/>
                </a:solidFill>
              </a:rPr>
              <a:t>Thème: Sante Universitaire: Organisation, gestion , objectifs et missions </a:t>
            </a: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6059"/>
            <a:ext cx="8229600" cy="15716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5800" dirty="0" smtClean="0">
                <a:solidFill>
                  <a:srgbClr val="00B050"/>
                </a:solidFill>
              </a:rPr>
              <a:t>Merci de votre attention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5214942" y="507207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Dr Kamel </a:t>
            </a:r>
            <a:r>
              <a:rPr lang="fr-FR" dirty="0" err="1" smtClean="0"/>
              <a:t>Bouraoui</a:t>
            </a:r>
            <a:r>
              <a:rPr lang="fr-FR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Université de Bejaia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2000" b="1" u="sng" dirty="0" smtClean="0"/>
              <a:t/>
            </a:r>
            <a:br>
              <a:rPr lang="fr-FR" sz="2000" b="1" u="sng" dirty="0" smtClean="0"/>
            </a:br>
            <a:r>
              <a:rPr lang="fr-FR" sz="2000" b="1" u="sng" dirty="0" smtClean="0"/>
              <a:t/>
            </a:r>
            <a:br>
              <a:rPr lang="fr-FR" sz="2000" b="1" u="sng" dirty="0" smtClean="0"/>
            </a:br>
            <a:r>
              <a:rPr lang="fr-FR" sz="2000" b="1" u="sng" dirty="0" smtClean="0"/>
              <a:t/>
            </a:r>
            <a:br>
              <a:rPr lang="fr-FR" sz="2000" b="1" u="sng" dirty="0" smtClean="0"/>
            </a:br>
            <a:r>
              <a:rPr lang="fr-FR" sz="2000" b="1" u="sng" dirty="0" smtClean="0"/>
              <a:t/>
            </a:r>
            <a:br>
              <a:rPr lang="fr-FR" sz="2000" b="1" u="sng" dirty="0" smtClean="0"/>
            </a:br>
            <a:r>
              <a:rPr lang="fr-FR" sz="2000" b="1" u="sng" dirty="0" smtClean="0"/>
              <a:t/>
            </a:r>
            <a:br>
              <a:rPr lang="fr-FR" sz="2000" b="1" u="sng" dirty="0" smtClean="0"/>
            </a:br>
            <a:r>
              <a:rPr lang="fr-FR" sz="2700" dirty="0" smtClean="0">
                <a:solidFill>
                  <a:srgbClr val="00B050"/>
                </a:solidFill>
              </a:rPr>
              <a:t>La population universitaire faisant partie des milieux spécifiques </a:t>
            </a:r>
            <a:br>
              <a:rPr lang="fr-FR" sz="2700" dirty="0" smtClean="0">
                <a:solidFill>
                  <a:srgbClr val="00B050"/>
                </a:solidFill>
              </a:rPr>
            </a:br>
            <a:r>
              <a:rPr lang="fr-FR" sz="2700" dirty="0" smtClean="0">
                <a:solidFill>
                  <a:srgbClr val="00B050"/>
                </a:solidFill>
              </a:rPr>
              <a:t/>
            </a:r>
            <a:br>
              <a:rPr lang="fr-FR" sz="2700" dirty="0" smtClean="0">
                <a:solidFill>
                  <a:srgbClr val="00B050"/>
                </a:solidFill>
              </a:rPr>
            </a:br>
            <a:r>
              <a:rPr lang="fr-FR" sz="2700" dirty="0" smtClean="0">
                <a:solidFill>
                  <a:srgbClr val="00B050"/>
                </a:solidFill>
              </a:rPr>
              <a:t>Introduction </a:t>
            </a:r>
            <a:r>
              <a:rPr lang="fr-FR" sz="3100" dirty="0" smtClean="0">
                <a:solidFill>
                  <a:srgbClr val="00B050"/>
                </a:solidFill>
              </a:rPr>
              <a:t/>
            </a:r>
            <a:br>
              <a:rPr lang="fr-FR" sz="3100" dirty="0" smtClean="0">
                <a:solidFill>
                  <a:srgbClr val="00B050"/>
                </a:solidFill>
              </a:rPr>
            </a:br>
            <a:r>
              <a:rPr lang="fr-FR" sz="3100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928670"/>
            <a:ext cx="8715436" cy="571504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La </a:t>
            </a:r>
            <a:r>
              <a:rPr lang="fr-FR" sz="4400" dirty="0"/>
              <a:t>promotion de la santé de la population universitaire au sein des établissements de l’enseignement supérieur </a:t>
            </a:r>
            <a:r>
              <a:rPr lang="fr-FR" sz="4400" dirty="0" smtClean="0"/>
              <a:t>est formulée </a:t>
            </a:r>
            <a:r>
              <a:rPr lang="fr-FR" sz="4400" dirty="0"/>
              <a:t>à travers divers  référents législatifs et juridiques. </a:t>
            </a:r>
          </a:p>
          <a:p>
            <a:endParaRPr lang="fr-FR" sz="4400" dirty="0" smtClean="0"/>
          </a:p>
          <a:p>
            <a:pPr>
              <a:buNone/>
            </a:pPr>
            <a:r>
              <a:rPr lang="fr-FR" sz="4400" b="1" dirty="0" smtClean="0"/>
              <a:t>La </a:t>
            </a:r>
            <a:r>
              <a:rPr lang="fr-FR" sz="4400" b="1" dirty="0"/>
              <a:t>loi sanitaire </a:t>
            </a:r>
            <a:r>
              <a:rPr lang="fr-FR" sz="4400" b="1" dirty="0" smtClean="0"/>
              <a:t>de 1985</a:t>
            </a:r>
            <a:r>
              <a:rPr lang="fr-FR" sz="4400" dirty="0"/>
              <a:t>, dans son </a:t>
            </a:r>
            <a:r>
              <a:rPr lang="fr-FR" sz="4400" dirty="0" smtClean="0"/>
              <a:t>Article 3: les </a:t>
            </a:r>
            <a:r>
              <a:rPr lang="fr-FR" sz="4400" dirty="0"/>
              <a:t>objectifs en matière de </a:t>
            </a:r>
            <a:r>
              <a:rPr lang="fr-FR" sz="4400" dirty="0" smtClean="0"/>
              <a:t>santé sont la </a:t>
            </a:r>
            <a:r>
              <a:rPr lang="fr-FR" sz="4400" b="1" dirty="0"/>
              <a:t>protection de la vie de l'homme contre les maladies et les risques</a:t>
            </a:r>
            <a:r>
              <a:rPr lang="fr-FR" sz="4400" dirty="0"/>
              <a:t>, ainsi que </a:t>
            </a:r>
            <a:r>
              <a:rPr lang="fr-FR" sz="4400" b="1" dirty="0"/>
              <a:t>l'amélioration des conditions de vie et de travail</a:t>
            </a:r>
            <a:r>
              <a:rPr lang="fr-FR" sz="4400" dirty="0"/>
              <a:t>, </a:t>
            </a:r>
            <a:r>
              <a:rPr lang="fr-FR" sz="4400" dirty="0" smtClean="0"/>
              <a:t>par:</a:t>
            </a:r>
          </a:p>
          <a:p>
            <a:endParaRPr lang="fr-FR" sz="4400" dirty="0"/>
          </a:p>
          <a:p>
            <a:r>
              <a:rPr lang="fr-FR" sz="4400" dirty="0" smtClean="0">
                <a:solidFill>
                  <a:srgbClr val="FF0000"/>
                </a:solidFill>
              </a:rPr>
              <a:t>Le </a:t>
            </a:r>
            <a:r>
              <a:rPr lang="fr-FR" sz="4400" dirty="0">
                <a:solidFill>
                  <a:srgbClr val="FF0000"/>
                </a:solidFill>
              </a:rPr>
              <a:t>développement de la </a:t>
            </a:r>
            <a:r>
              <a:rPr lang="fr-FR" sz="4400" dirty="0" smtClean="0">
                <a:solidFill>
                  <a:srgbClr val="FF0000"/>
                </a:solidFill>
              </a:rPr>
              <a:t>prévention</a:t>
            </a:r>
          </a:p>
          <a:p>
            <a:endParaRPr lang="fr-FR" sz="4400" dirty="0"/>
          </a:p>
          <a:p>
            <a:r>
              <a:rPr lang="fr-FR" sz="4400" dirty="0" smtClean="0"/>
              <a:t>La </a:t>
            </a:r>
            <a:r>
              <a:rPr lang="fr-FR" sz="4400" dirty="0"/>
              <a:t>distribution de soins répondant aux besoins de la </a:t>
            </a:r>
            <a:r>
              <a:rPr lang="fr-FR" sz="4400" dirty="0" smtClean="0"/>
              <a:t>population</a:t>
            </a:r>
          </a:p>
          <a:p>
            <a:endParaRPr lang="fr-FR" sz="4400" dirty="0"/>
          </a:p>
          <a:p>
            <a:r>
              <a:rPr lang="fr-FR" sz="4400" dirty="0" smtClean="0">
                <a:solidFill>
                  <a:srgbClr val="FF0000"/>
                </a:solidFill>
              </a:rPr>
              <a:t>La </a:t>
            </a:r>
            <a:r>
              <a:rPr lang="fr-FR" sz="4400" dirty="0">
                <a:solidFill>
                  <a:srgbClr val="FF0000"/>
                </a:solidFill>
              </a:rPr>
              <a:t>protection sanitaire prioritaire des groupes à </a:t>
            </a:r>
            <a:r>
              <a:rPr lang="fr-FR" sz="4400" dirty="0" smtClean="0">
                <a:solidFill>
                  <a:srgbClr val="FF0000"/>
                </a:solidFill>
              </a:rPr>
              <a:t>risques</a:t>
            </a:r>
          </a:p>
          <a:p>
            <a:endParaRPr lang="fr-FR" sz="4400" dirty="0"/>
          </a:p>
          <a:p>
            <a:r>
              <a:rPr lang="fr-FR" sz="4400" dirty="0" smtClean="0"/>
              <a:t>La </a:t>
            </a:r>
            <a:r>
              <a:rPr lang="fr-FR" sz="4400" dirty="0"/>
              <a:t>généralisation de la pratique de l'éducation physique, des sports et des </a:t>
            </a:r>
            <a:r>
              <a:rPr lang="fr-FR" sz="4400" dirty="0" smtClean="0"/>
              <a:t>loisirs</a:t>
            </a:r>
          </a:p>
          <a:p>
            <a:endParaRPr lang="fr-FR" sz="4400" dirty="0"/>
          </a:p>
          <a:p>
            <a:r>
              <a:rPr lang="fr-FR" sz="4400" dirty="0" smtClean="0">
                <a:solidFill>
                  <a:srgbClr val="FF0000"/>
                </a:solidFill>
              </a:rPr>
              <a:t>L'éducation sanitaire</a:t>
            </a:r>
          </a:p>
          <a:p>
            <a:endParaRPr lang="fr-FR" sz="4400" dirty="0"/>
          </a:p>
          <a:p>
            <a:endParaRPr lang="fr-FR" sz="4400" dirty="0"/>
          </a:p>
          <a:p>
            <a:endParaRPr lang="fr-FR" sz="4400" dirty="0" smtClean="0"/>
          </a:p>
          <a:p>
            <a:endParaRPr lang="fr-FR" sz="4400" dirty="0" smtClean="0"/>
          </a:p>
          <a:p>
            <a:endParaRPr lang="fr-FR" sz="4400" i="1" dirty="0" smtClean="0"/>
          </a:p>
          <a:p>
            <a:endParaRPr lang="fr-FR" sz="44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rgbClr val="00B050"/>
                </a:solidFill>
              </a:rPr>
              <a:t>Le but de la santé en milieu de travail Article 76.LS 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77500" lnSpcReduction="20000"/>
          </a:bodyPr>
          <a:lstStyle/>
          <a:p>
            <a:endParaRPr lang="fr-FR" sz="3400" dirty="0" smtClean="0"/>
          </a:p>
          <a:p>
            <a:r>
              <a:rPr lang="fr-FR" sz="3400" dirty="0" smtClean="0"/>
              <a:t>Elever le niveau de la capacité de travail et de création</a:t>
            </a:r>
          </a:p>
          <a:p>
            <a:endParaRPr lang="fr-FR" sz="3400" dirty="0" smtClean="0"/>
          </a:p>
          <a:p>
            <a:r>
              <a:rPr lang="fr-FR" sz="3400" dirty="0" smtClean="0"/>
              <a:t>Assurer une prolongation de la vie active des citoyens</a:t>
            </a:r>
          </a:p>
          <a:p>
            <a:endParaRPr lang="fr-FR" sz="3400" dirty="0" smtClean="0"/>
          </a:p>
          <a:p>
            <a:r>
              <a:rPr lang="fr-FR" sz="3400" dirty="0" smtClean="0"/>
              <a:t>Prévenir les atteintes pathologiques engendrées par le travail</a:t>
            </a:r>
          </a:p>
          <a:p>
            <a:endParaRPr lang="fr-FR" sz="3400" dirty="0" smtClean="0"/>
          </a:p>
          <a:p>
            <a:r>
              <a:rPr lang="fr-FR" sz="3400" dirty="0" smtClean="0"/>
              <a:t>Diminuer la fréquence</a:t>
            </a:r>
          </a:p>
          <a:p>
            <a:endParaRPr lang="fr-FR" sz="3400" dirty="0" smtClean="0"/>
          </a:p>
          <a:p>
            <a:r>
              <a:rPr lang="fr-FR" sz="3400" dirty="0" smtClean="0"/>
              <a:t>Réduire les cas d'invalidité </a:t>
            </a:r>
          </a:p>
          <a:p>
            <a:endParaRPr lang="fr-FR" sz="3400" dirty="0" smtClean="0"/>
          </a:p>
          <a:p>
            <a:r>
              <a:rPr lang="fr-FR" sz="3400" dirty="0" smtClean="0"/>
              <a:t>Eliminer les facteurs ayant une influence nocive sur la santé des citoyens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La protection sanitaire  en milieu éducatif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</a:t>
            </a:r>
            <a:r>
              <a:rPr lang="fr-FR" b="1" dirty="0" smtClean="0"/>
              <a:t>L’UMP</a:t>
            </a:r>
            <a:r>
              <a:rPr lang="fr-FR" dirty="0" smtClean="0">
                <a:solidFill>
                  <a:srgbClr val="FF0000"/>
                </a:solidFill>
              </a:rPr>
              <a:t> est un établissement </a:t>
            </a:r>
            <a:r>
              <a:rPr lang="fr-FR" dirty="0" smtClean="0"/>
              <a:t>de proximité </a:t>
            </a:r>
            <a:r>
              <a:rPr lang="fr-FR" dirty="0" smtClean="0">
                <a:solidFill>
                  <a:srgbClr val="FF0000"/>
                </a:solidFill>
              </a:rPr>
              <a:t>à caractère publique </a:t>
            </a:r>
            <a:r>
              <a:rPr lang="fr-FR" dirty="0" smtClean="0"/>
              <a:t>implanté dans les établissements universitaires</a:t>
            </a:r>
          </a:p>
          <a:p>
            <a:pPr>
              <a:buNone/>
            </a:pPr>
            <a:r>
              <a:rPr lang="fr-FR" sz="2900" i="1" dirty="0" smtClean="0"/>
              <a:t>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Article77.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 </a:t>
            </a:r>
            <a:r>
              <a:rPr lang="fr-FR" dirty="0" smtClean="0">
                <a:solidFill>
                  <a:srgbClr val="FF0000"/>
                </a:solidFill>
              </a:rPr>
              <a:t>contrôle de l'état de santé </a:t>
            </a:r>
            <a:r>
              <a:rPr lang="fr-FR" dirty="0" smtClean="0"/>
              <a:t>de chaque élève, étudiant et enseignants, et de toute autre personne ayant un contact direct ou indirect avec eux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Les activités d'éducation sanitaire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Le contrôle de l'état de salubrité </a:t>
            </a:r>
            <a:r>
              <a:rPr lang="fr-FR" dirty="0" smtClean="0"/>
              <a:t>des locaux et dépendances de tout établissement d'enseignement et de formation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Article 78</a:t>
            </a:r>
            <a:r>
              <a:rPr lang="fr-FR" dirty="0" smtClean="0"/>
              <a:t>. </a:t>
            </a:r>
            <a:r>
              <a:rPr lang="fr-FR" dirty="0" smtClean="0">
                <a:solidFill>
                  <a:srgbClr val="FF0000"/>
                </a:solidFill>
              </a:rPr>
              <a:t>fixe </a:t>
            </a:r>
            <a:r>
              <a:rPr lang="fr-FR" b="1" i="1" u="sng" dirty="0" smtClean="0">
                <a:solidFill>
                  <a:srgbClr val="FF0000"/>
                </a:solidFill>
              </a:rPr>
              <a:t>comme  l'une des tâches principales </a:t>
            </a:r>
            <a:r>
              <a:rPr lang="fr-FR" dirty="0" smtClean="0"/>
              <a:t>des structures éducatives et de leur personnel: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les activités d'hygiène </a:t>
            </a:r>
          </a:p>
          <a:p>
            <a:r>
              <a:rPr lang="fr-FR" dirty="0" smtClean="0"/>
              <a:t>de prévention </a:t>
            </a:r>
          </a:p>
          <a:p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de soins de premier secours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sz="3600" dirty="0">
                <a:solidFill>
                  <a:srgbClr val="00B050"/>
                </a:solidFill>
              </a:rPr>
              <a:t>La gestion et le fonctionnement de ces structures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gestion et le fonctionnement de ces structures sont assurés par le </a:t>
            </a:r>
            <a:r>
              <a:rPr lang="fr-FR" sz="2400" dirty="0">
                <a:solidFill>
                  <a:srgbClr val="FF0000"/>
                </a:solidFill>
              </a:rPr>
              <a:t>Ministère de l’enseignement supérieur</a:t>
            </a:r>
            <a:r>
              <a:rPr lang="fr-FR" sz="2400" dirty="0"/>
              <a:t>. 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Le </a:t>
            </a:r>
            <a:r>
              <a:rPr lang="fr-FR" sz="2400" dirty="0"/>
              <a:t>secteur sanitaire assure </a:t>
            </a:r>
            <a:r>
              <a:rPr lang="fr-FR" sz="2400" dirty="0">
                <a:solidFill>
                  <a:srgbClr val="FF0000"/>
                </a:solidFill>
              </a:rPr>
              <a:t>le contrôle et l’organisation technique, l’élaboration et la mise en œuvre du programme </a:t>
            </a:r>
            <a:r>
              <a:rPr lang="fr-FR" sz="2400" dirty="0"/>
              <a:t>en matière sanitaire et </a:t>
            </a:r>
            <a:r>
              <a:rPr lang="fr-FR" sz="2400" dirty="0">
                <a:solidFill>
                  <a:srgbClr val="FF0000"/>
                </a:solidFill>
              </a:rPr>
              <a:t>en collaboration </a:t>
            </a:r>
            <a:r>
              <a:rPr lang="fr-FR" sz="2400" dirty="0"/>
              <a:t>avec les responsables des </a:t>
            </a:r>
            <a:r>
              <a:rPr lang="fr-FR" sz="2400" dirty="0">
                <a:solidFill>
                  <a:srgbClr val="FF0000"/>
                </a:solidFill>
              </a:rPr>
              <a:t>établissements </a:t>
            </a:r>
            <a:r>
              <a:rPr lang="fr-FR" sz="2400" dirty="0" smtClean="0">
                <a:solidFill>
                  <a:srgbClr val="FF0000"/>
                </a:solidFill>
              </a:rPr>
              <a:t>universitaires</a:t>
            </a:r>
            <a:r>
              <a:rPr lang="fr-FR" sz="2400" dirty="0" smtClean="0"/>
              <a:t>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868346"/>
          </a:xfrm>
        </p:spPr>
        <p:txBody>
          <a:bodyPr>
            <a:noAutofit/>
          </a:bodyPr>
          <a:lstStyle/>
          <a:p>
            <a:pPr algn="l"/>
            <a:r>
              <a:rPr lang="fr-FR" sz="3200" dirty="0" smtClean="0">
                <a:solidFill>
                  <a:srgbClr val="00B050"/>
                </a:solidFill>
              </a:rPr>
              <a:t>Lieu d’exercice de l’activité de santé universitaire 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      	</a:t>
            </a:r>
            <a:r>
              <a:rPr lang="fr-FR" sz="2000" dirty="0" smtClean="0"/>
              <a:t>La </a:t>
            </a:r>
            <a:r>
              <a:rPr lang="fr-FR" sz="2000" dirty="0"/>
              <a:t>protection de la population universitaire </a:t>
            </a:r>
            <a:r>
              <a:rPr lang="fr-FR" sz="2000" dirty="0">
                <a:solidFill>
                  <a:srgbClr val="FF0000"/>
                </a:solidFill>
              </a:rPr>
              <a:t>doit se faire au sein des établissements et  dans des structures fixes</a:t>
            </a:r>
            <a:r>
              <a:rPr lang="fr-FR" sz="2000" dirty="0"/>
              <a:t>, afin d’assurer une meilleur réalisation des objectifs clairement assignés </a:t>
            </a:r>
          </a:p>
          <a:p>
            <a:pPr>
              <a:buNone/>
            </a:pPr>
            <a:r>
              <a:rPr lang="fr-FR" sz="2000" i="1" dirty="0" smtClean="0"/>
              <a:t>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      	</a:t>
            </a:r>
            <a:r>
              <a:rPr lang="fr-FR" sz="2000" dirty="0" smtClean="0"/>
              <a:t>Les caractéristiques des locaux</a:t>
            </a:r>
            <a:r>
              <a:rPr lang="fr-FR" sz="2000" dirty="0" smtClean="0">
                <a:solidFill>
                  <a:srgbClr val="FF0000"/>
                </a:solidFill>
              </a:rPr>
              <a:t>, du mobilier, du matériel médical et de l’instrumentation </a:t>
            </a:r>
            <a:r>
              <a:rPr lang="fr-FR" sz="2000" dirty="0" smtClean="0"/>
              <a:t>que requièrent les UMP pour un  fonctionnement optimal.</a:t>
            </a:r>
          </a:p>
          <a:p>
            <a:endParaRPr lang="fr-FR" dirty="0"/>
          </a:p>
          <a:p>
            <a:endParaRPr lang="fr-FR" sz="2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sz="3100" b="1" dirty="0" smtClean="0">
                <a:solidFill>
                  <a:srgbClr val="00B050"/>
                </a:solidFill>
              </a:rPr>
              <a:t>Les </a:t>
            </a:r>
            <a:r>
              <a:rPr lang="fr-FR" sz="3100" b="1" dirty="0">
                <a:solidFill>
                  <a:srgbClr val="00B050"/>
                </a:solidFill>
              </a:rPr>
              <a:t>Objectifs de l’activité sanitaire en milieu universitaire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/>
          </a:bodyPr>
          <a:lstStyle/>
          <a:p>
            <a:pPr lvl="0"/>
            <a:r>
              <a:rPr lang="fr-FR" sz="2400" dirty="0"/>
              <a:t>Contribuer à </a:t>
            </a:r>
            <a:r>
              <a:rPr lang="fr-FR" sz="2400" dirty="0">
                <a:solidFill>
                  <a:srgbClr val="FF0000"/>
                </a:solidFill>
              </a:rPr>
              <a:t>la promotion et à la protection de la santé </a:t>
            </a:r>
            <a:r>
              <a:rPr lang="fr-FR" sz="2400" dirty="0"/>
              <a:t>de la communauté universitaire </a:t>
            </a:r>
            <a:r>
              <a:rPr lang="fr-FR" sz="2400" b="1" dirty="0"/>
              <a:t>par</a:t>
            </a:r>
            <a:r>
              <a:rPr lang="fr-FR" sz="2400" dirty="0"/>
              <a:t> des </a:t>
            </a:r>
            <a:r>
              <a:rPr lang="fr-FR" sz="2400" dirty="0">
                <a:solidFill>
                  <a:srgbClr val="FF0000"/>
                </a:solidFill>
              </a:rPr>
              <a:t>activités de prévention et les soins de </a:t>
            </a:r>
            <a:r>
              <a:rPr lang="fr-FR" sz="2400" dirty="0" smtClean="0">
                <a:solidFill>
                  <a:srgbClr val="FF0000"/>
                </a:solidFill>
              </a:rPr>
              <a:t>base</a:t>
            </a:r>
            <a:endParaRPr lang="fr-FR" sz="2400" dirty="0" smtClean="0"/>
          </a:p>
          <a:p>
            <a:pPr lvl="0"/>
            <a:endParaRPr lang="fr-FR" sz="2400" dirty="0"/>
          </a:p>
          <a:p>
            <a:pPr lvl="0"/>
            <a:r>
              <a:rPr lang="fr-FR" sz="2400" dirty="0">
                <a:solidFill>
                  <a:srgbClr val="FF0000"/>
                </a:solidFill>
              </a:rPr>
              <a:t>Education </a:t>
            </a:r>
            <a:r>
              <a:rPr lang="fr-FR" sz="2400" dirty="0" smtClean="0">
                <a:solidFill>
                  <a:srgbClr val="FF0000"/>
                </a:solidFill>
              </a:rPr>
              <a:t>sanitaire</a:t>
            </a:r>
            <a:endParaRPr lang="fr-FR" sz="2400" dirty="0" smtClean="0"/>
          </a:p>
          <a:p>
            <a:pPr lvl="0"/>
            <a:endParaRPr lang="fr-FR" sz="2400" dirty="0"/>
          </a:p>
          <a:p>
            <a:pPr lvl="0"/>
            <a:r>
              <a:rPr lang="fr-FR" sz="2400" dirty="0">
                <a:solidFill>
                  <a:srgbClr val="FF0000"/>
                </a:solidFill>
              </a:rPr>
              <a:t>Surveillance de l’état de salubrité de l’établissement </a:t>
            </a:r>
            <a:r>
              <a:rPr lang="fr-FR" sz="2400" dirty="0" smtClean="0">
                <a:solidFill>
                  <a:srgbClr val="FF0000"/>
                </a:solidFill>
              </a:rPr>
              <a:t>universitaire</a:t>
            </a:r>
          </a:p>
          <a:p>
            <a:pPr lvl="0"/>
            <a:endParaRPr lang="fr-FR" sz="2400" dirty="0"/>
          </a:p>
          <a:p>
            <a:pPr lvl="0"/>
            <a:r>
              <a:rPr lang="fr-FR" sz="2400" dirty="0">
                <a:solidFill>
                  <a:srgbClr val="FF0000"/>
                </a:solidFill>
              </a:rPr>
              <a:t>Mise en œuvre des programmes nationaux de </a:t>
            </a:r>
            <a:r>
              <a:rPr lang="fr-FR" sz="2400" dirty="0" smtClean="0">
                <a:solidFill>
                  <a:srgbClr val="FF0000"/>
                </a:solidFill>
              </a:rPr>
              <a:t>santé</a:t>
            </a:r>
          </a:p>
          <a:p>
            <a:pPr lvl="0"/>
            <a:endParaRPr lang="fr-FR" sz="2400" dirty="0"/>
          </a:p>
          <a:p>
            <a:pPr lvl="0"/>
            <a:r>
              <a:rPr lang="fr-FR" sz="2400" dirty="0">
                <a:solidFill>
                  <a:srgbClr val="FF0000"/>
                </a:solidFill>
              </a:rPr>
              <a:t>Activités de formation, de recherche et de </a:t>
            </a:r>
            <a:r>
              <a:rPr lang="fr-FR" sz="2400" dirty="0" smtClean="0">
                <a:solidFill>
                  <a:srgbClr val="FF0000"/>
                </a:solidFill>
              </a:rPr>
              <a:t>synthèses</a:t>
            </a:r>
            <a:endParaRPr lang="fr-FR" sz="24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654032"/>
          </a:xfrm>
        </p:spPr>
        <p:txBody>
          <a:bodyPr>
            <a:noAutofit/>
          </a:bodyPr>
          <a:lstStyle/>
          <a:p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00B050"/>
                </a:solidFill>
              </a:rPr>
              <a:t>Les taches </a:t>
            </a:r>
            <a:r>
              <a:rPr lang="fr-FR" sz="2400" dirty="0" smtClean="0">
                <a:solidFill>
                  <a:srgbClr val="00B050"/>
                </a:solidFill>
              </a:rPr>
              <a:t>de </a:t>
            </a:r>
            <a:r>
              <a:rPr lang="fr-FR" sz="2400" dirty="0">
                <a:solidFill>
                  <a:srgbClr val="00B050"/>
                </a:solidFill>
              </a:rPr>
              <a:t>protection sanitaire </a:t>
            </a:r>
            <a:br>
              <a:rPr lang="fr-FR" sz="2400" dirty="0">
                <a:solidFill>
                  <a:srgbClr val="00B050"/>
                </a:solidFill>
              </a:rPr>
            </a:b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86478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fr-FR" sz="9600" dirty="0" smtClean="0"/>
              <a:t>	</a:t>
            </a:r>
          </a:p>
          <a:p>
            <a:pPr lvl="0">
              <a:buNone/>
            </a:pPr>
            <a:r>
              <a:rPr lang="fr-FR" sz="9600" dirty="0" smtClean="0"/>
              <a:t>	</a:t>
            </a:r>
            <a:r>
              <a:rPr lang="fr-FR" sz="8000" dirty="0" smtClean="0"/>
              <a:t>La </a:t>
            </a:r>
            <a:r>
              <a:rPr lang="fr-FR" sz="8000" dirty="0" smtClean="0">
                <a:solidFill>
                  <a:srgbClr val="FF0000"/>
                </a:solidFill>
              </a:rPr>
              <a:t>couverture </a:t>
            </a:r>
            <a:r>
              <a:rPr lang="fr-FR" sz="8000" dirty="0">
                <a:solidFill>
                  <a:srgbClr val="FF0000"/>
                </a:solidFill>
              </a:rPr>
              <a:t>sanitaire </a:t>
            </a:r>
            <a:r>
              <a:rPr lang="fr-FR" sz="8000" dirty="0"/>
              <a:t>des étudiants, des personnels enseignants, administratifs, techniques et de services (</a:t>
            </a:r>
            <a:r>
              <a:rPr lang="fr-FR" sz="8000" dirty="0">
                <a:solidFill>
                  <a:srgbClr val="FF0000"/>
                </a:solidFill>
              </a:rPr>
              <a:t>visites médicales d’admission, </a:t>
            </a:r>
            <a:r>
              <a:rPr lang="fr-FR" sz="8000" dirty="0"/>
              <a:t>systématique</a:t>
            </a:r>
            <a:r>
              <a:rPr lang="fr-FR" sz="8000" dirty="0">
                <a:solidFill>
                  <a:srgbClr val="FF0000"/>
                </a:solidFill>
              </a:rPr>
              <a:t>, spontanée, </a:t>
            </a:r>
            <a:r>
              <a:rPr lang="fr-FR" sz="8000" dirty="0"/>
              <a:t>accident du travail</a:t>
            </a:r>
            <a:r>
              <a:rPr lang="fr-FR" sz="8000" dirty="0">
                <a:solidFill>
                  <a:srgbClr val="FF0000"/>
                </a:solidFill>
              </a:rPr>
              <a:t>, reprise de travail, </a:t>
            </a:r>
            <a:r>
              <a:rPr lang="fr-FR" sz="8000" dirty="0"/>
              <a:t>médico-sportive</a:t>
            </a:r>
            <a:r>
              <a:rPr lang="fr-FR" sz="8000" dirty="0" smtClean="0"/>
              <a:t>,… </a:t>
            </a:r>
          </a:p>
          <a:p>
            <a:pPr lvl="0"/>
            <a:endParaRPr lang="fr-FR" sz="8000" dirty="0" smtClean="0"/>
          </a:p>
          <a:p>
            <a:pPr lvl="0">
              <a:buNone/>
            </a:pPr>
            <a:r>
              <a:rPr lang="fr-FR" sz="8000" dirty="0" smtClean="0"/>
              <a:t>	</a:t>
            </a:r>
          </a:p>
          <a:p>
            <a:pPr lvl="0">
              <a:buNone/>
            </a:pPr>
            <a:r>
              <a:rPr lang="fr-FR" sz="8000" dirty="0" smtClean="0"/>
              <a:t>	Les </a:t>
            </a:r>
            <a:r>
              <a:rPr lang="fr-FR" sz="8000" dirty="0" smtClean="0">
                <a:solidFill>
                  <a:srgbClr val="FF0000"/>
                </a:solidFill>
              </a:rPr>
              <a:t>activités </a:t>
            </a:r>
            <a:r>
              <a:rPr lang="fr-FR" sz="8000" dirty="0">
                <a:solidFill>
                  <a:srgbClr val="FF0000"/>
                </a:solidFill>
              </a:rPr>
              <a:t>d’hygiène et de </a:t>
            </a:r>
            <a:r>
              <a:rPr lang="fr-FR" sz="8000" dirty="0" smtClean="0">
                <a:solidFill>
                  <a:srgbClr val="FF0000"/>
                </a:solidFill>
              </a:rPr>
              <a:t>prévention </a:t>
            </a:r>
            <a:r>
              <a:rPr lang="fr-FR" sz="8000" dirty="0" smtClean="0"/>
              <a:t>(</a:t>
            </a:r>
            <a:r>
              <a:rPr lang="fr-FR" sz="8000" dirty="0">
                <a:solidFill>
                  <a:srgbClr val="FF0000"/>
                </a:solidFill>
              </a:rPr>
              <a:t>Le contrôle d’hygiène et de salubrité particulièrement des </a:t>
            </a:r>
            <a:r>
              <a:rPr lang="fr-FR" sz="8000" dirty="0" smtClean="0">
                <a:solidFill>
                  <a:srgbClr val="FF0000"/>
                </a:solidFill>
              </a:rPr>
              <a:t>blocs d’enseignements, </a:t>
            </a:r>
            <a:r>
              <a:rPr lang="fr-FR" sz="8000" dirty="0">
                <a:solidFill>
                  <a:srgbClr val="FF0000"/>
                </a:solidFill>
              </a:rPr>
              <a:t>d’hébergements et de </a:t>
            </a:r>
            <a:r>
              <a:rPr lang="fr-FR" sz="8000" dirty="0" smtClean="0">
                <a:solidFill>
                  <a:srgbClr val="FF0000"/>
                </a:solidFill>
              </a:rPr>
              <a:t>restauration</a:t>
            </a:r>
            <a:r>
              <a:rPr lang="fr-FR" sz="8000" dirty="0" smtClean="0"/>
              <a:t>)</a:t>
            </a:r>
          </a:p>
          <a:p>
            <a:pPr lvl="0"/>
            <a:endParaRPr lang="fr-FR" sz="8000" dirty="0"/>
          </a:p>
          <a:p>
            <a:pPr lvl="0"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	</a:t>
            </a:r>
          </a:p>
          <a:p>
            <a:pPr lvl="0"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	L'éducation </a:t>
            </a:r>
            <a:r>
              <a:rPr lang="fr-FR" sz="8000" dirty="0">
                <a:solidFill>
                  <a:srgbClr val="FF0000"/>
                </a:solidFill>
              </a:rPr>
              <a:t>sanitaire </a:t>
            </a:r>
            <a:r>
              <a:rPr lang="fr-FR" sz="8000" dirty="0"/>
              <a:t>de la communauté </a:t>
            </a:r>
            <a:r>
              <a:rPr lang="fr-FR" sz="8000" dirty="0" smtClean="0"/>
              <a:t>universitaire sur les problèmes de santé publique: les </a:t>
            </a:r>
            <a:r>
              <a:rPr lang="fr-FR" sz="8000" dirty="0"/>
              <a:t>maladies sexuellement transmissibles/SIDA, les maladies à transmission hydrique, la toxicomanie, le </a:t>
            </a:r>
            <a:r>
              <a:rPr lang="fr-FR" sz="8000" dirty="0" smtClean="0"/>
              <a:t>tabagisme,…</a:t>
            </a:r>
            <a:endParaRPr lang="fr-FR" sz="8000" dirty="0"/>
          </a:p>
          <a:p>
            <a:pPr lvl="0"/>
            <a:endParaRPr lang="fr-FR" sz="8000" dirty="0" smtClean="0"/>
          </a:p>
          <a:p>
            <a:pPr lvl="0"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	</a:t>
            </a:r>
          </a:p>
          <a:p>
            <a:pPr lvl="0"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	La </a:t>
            </a:r>
            <a:r>
              <a:rPr lang="fr-FR" sz="8000" dirty="0">
                <a:solidFill>
                  <a:srgbClr val="FF0000"/>
                </a:solidFill>
              </a:rPr>
              <a:t>vaccination des </a:t>
            </a:r>
            <a:r>
              <a:rPr lang="fr-FR" sz="8000" dirty="0" smtClean="0">
                <a:solidFill>
                  <a:srgbClr val="FF0000"/>
                </a:solidFill>
              </a:rPr>
              <a:t>étudiants: </a:t>
            </a:r>
            <a:r>
              <a:rPr lang="fr-FR" sz="8000" dirty="0" smtClean="0"/>
              <a:t>DT</a:t>
            </a:r>
            <a:r>
              <a:rPr lang="fr-FR" sz="8000" dirty="0"/>
              <a:t>, Rougeole, Hépatites </a:t>
            </a:r>
            <a:r>
              <a:rPr lang="fr-FR" sz="8000" dirty="0" smtClean="0"/>
              <a:t>B,...</a:t>
            </a:r>
          </a:p>
          <a:p>
            <a:pPr lvl="0">
              <a:buNone/>
            </a:pPr>
            <a:endParaRPr lang="fr-FR" sz="80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	</a:t>
            </a:r>
          </a:p>
          <a:p>
            <a:pPr lvl="0">
              <a:buNone/>
            </a:pPr>
            <a:r>
              <a:rPr lang="fr-FR" sz="8000" dirty="0" smtClean="0">
                <a:solidFill>
                  <a:srgbClr val="FF0000"/>
                </a:solidFill>
              </a:rPr>
              <a:t>	L’évaluation </a:t>
            </a:r>
            <a:r>
              <a:rPr lang="fr-FR" sz="8000" dirty="0">
                <a:solidFill>
                  <a:srgbClr val="FF0000"/>
                </a:solidFill>
              </a:rPr>
              <a:t>des activités de la protection sanitaire en milieu </a:t>
            </a:r>
            <a:r>
              <a:rPr lang="fr-FR" sz="8000" dirty="0" smtClean="0">
                <a:solidFill>
                  <a:srgbClr val="FF0000"/>
                </a:solidFill>
              </a:rPr>
              <a:t>universitaire</a:t>
            </a:r>
            <a:r>
              <a:rPr lang="fr-FR" sz="8000" dirty="0" smtClean="0"/>
              <a:t>.</a:t>
            </a:r>
          </a:p>
          <a:p>
            <a:endParaRPr lang="fr-FR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rgbClr val="00B050"/>
                </a:solidFill>
              </a:rPr>
              <a:t>Les Problèmes </a:t>
            </a:r>
            <a:r>
              <a:rPr lang="fr-FR" sz="3600" dirty="0" smtClean="0">
                <a:solidFill>
                  <a:srgbClr val="00B050"/>
                </a:solidFill>
              </a:rPr>
              <a:t>rencontrés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1800" dirty="0"/>
          </a:p>
          <a:p>
            <a:pPr lvl="0"/>
            <a:r>
              <a:rPr lang="fr-FR" sz="2000" dirty="0"/>
              <a:t>Une </a:t>
            </a:r>
            <a:r>
              <a:rPr lang="fr-FR" sz="2000" dirty="0">
                <a:solidFill>
                  <a:srgbClr val="FF0000"/>
                </a:solidFill>
              </a:rPr>
              <a:t>Méconnaissance et ignorance </a:t>
            </a:r>
            <a:r>
              <a:rPr lang="fr-FR" sz="2000" dirty="0" smtClean="0">
                <a:solidFill>
                  <a:srgbClr val="FF0000"/>
                </a:solidFill>
              </a:rPr>
              <a:t>des </a:t>
            </a:r>
            <a:r>
              <a:rPr lang="fr-FR" sz="2000" dirty="0">
                <a:solidFill>
                  <a:srgbClr val="FF0000"/>
                </a:solidFill>
              </a:rPr>
              <a:t>missions et certains des objectifs </a:t>
            </a:r>
            <a:r>
              <a:rPr lang="fr-FR" sz="2000" dirty="0"/>
              <a:t>de l’unité de médecine </a:t>
            </a:r>
            <a:r>
              <a:rPr lang="fr-FR" sz="2000" dirty="0" smtClean="0"/>
              <a:t>préventive, </a:t>
            </a:r>
            <a:r>
              <a:rPr lang="fr-FR" sz="2000" dirty="0"/>
              <a:t>aussi bien par la communauté universitaire que par </a:t>
            </a:r>
            <a:r>
              <a:rPr lang="fr-FR" sz="2000" dirty="0" smtClean="0"/>
              <a:t>l’environnement </a:t>
            </a:r>
            <a:r>
              <a:rPr lang="fr-FR" sz="2000" dirty="0" smtClean="0">
                <a:solidFill>
                  <a:srgbClr val="FF0000"/>
                </a:solidFill>
              </a:rPr>
              <a:t>favorisé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par l’absence </a:t>
            </a:r>
            <a:r>
              <a:rPr lang="fr-FR" sz="2000" dirty="0">
                <a:solidFill>
                  <a:srgbClr val="FF0000"/>
                </a:solidFill>
              </a:rPr>
              <a:t>de positionnement </a:t>
            </a:r>
            <a:r>
              <a:rPr lang="fr-FR" sz="2000" dirty="0" smtClean="0">
                <a:solidFill>
                  <a:srgbClr val="FF0000"/>
                </a:solidFill>
              </a:rPr>
              <a:t>même des </a:t>
            </a:r>
            <a:r>
              <a:rPr lang="fr-FR" sz="2000" dirty="0">
                <a:solidFill>
                  <a:srgbClr val="FF0000"/>
                </a:solidFill>
              </a:rPr>
              <a:t>UMP dans l’organigramme </a:t>
            </a:r>
            <a:r>
              <a:rPr lang="fr-FR" sz="2000" dirty="0" smtClean="0">
                <a:solidFill>
                  <a:srgbClr val="FF0000"/>
                </a:solidFill>
              </a:rPr>
              <a:t>des établissements universitaires </a:t>
            </a:r>
            <a:r>
              <a:rPr lang="fr-FR" sz="2000" dirty="0" smtClean="0"/>
              <a:t>et </a:t>
            </a:r>
            <a:r>
              <a:rPr lang="fr-FR" sz="2000" dirty="0">
                <a:solidFill>
                  <a:srgbClr val="FF0000"/>
                </a:solidFill>
              </a:rPr>
              <a:t>dans le réseau de </a:t>
            </a:r>
            <a:r>
              <a:rPr lang="fr-FR" sz="2000" dirty="0" smtClean="0">
                <a:solidFill>
                  <a:srgbClr val="FF0000"/>
                </a:solidFill>
              </a:rPr>
              <a:t>soin</a:t>
            </a:r>
            <a:r>
              <a:rPr lang="fr-FR" sz="2000" dirty="0" smtClean="0"/>
              <a:t>.</a:t>
            </a:r>
          </a:p>
          <a:p>
            <a:pPr lvl="0"/>
            <a:endParaRPr lang="fr-FR" sz="2000" dirty="0"/>
          </a:p>
          <a:p>
            <a:pPr lvl="0"/>
            <a:r>
              <a:rPr lang="fr-FR" sz="2000" dirty="0" smtClean="0"/>
              <a:t>Défaillance dans la mise en place des instruments et dispositifs de </a:t>
            </a:r>
            <a:r>
              <a:rPr lang="fr-FR" sz="2000" dirty="0"/>
              <a:t>concrétisation de certains de ces </a:t>
            </a:r>
            <a:r>
              <a:rPr lang="fr-FR" sz="2000" dirty="0" smtClean="0"/>
              <a:t>objectifs.</a:t>
            </a:r>
          </a:p>
          <a:p>
            <a:pPr lvl="0"/>
            <a:endParaRPr lang="fr-FR" sz="2000" dirty="0"/>
          </a:p>
          <a:p>
            <a:pPr lvl="0"/>
            <a:endParaRPr lang="fr-FR" sz="2000" dirty="0"/>
          </a:p>
          <a:p>
            <a:pPr lvl="0"/>
            <a:r>
              <a:rPr lang="fr-FR" sz="2000" dirty="0" smtClean="0"/>
              <a:t>Défaillance dans le </a:t>
            </a:r>
            <a:r>
              <a:rPr lang="fr-FR" sz="2000" dirty="0"/>
              <a:t>suivie de progression des  carrières du personnel </a:t>
            </a:r>
            <a:r>
              <a:rPr lang="fr-FR" sz="2000" dirty="0" smtClean="0"/>
              <a:t>des UMP </a:t>
            </a:r>
            <a:r>
              <a:rPr lang="fr-FR" sz="2000" dirty="0"/>
              <a:t>progression et promotion, formations et perfectionnement, mobilité et stages</a:t>
            </a:r>
            <a:r>
              <a:rPr lang="fr-FR" sz="2000" dirty="0" smtClean="0"/>
              <a:t>,…</a:t>
            </a:r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825</Words>
  <Application>Microsoft Office PowerPoint</Application>
  <PresentationFormat>Affichage à l'écran (4:3)</PresentationFormat>
  <Paragraphs>217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Thème Office</vt:lpstr>
      <vt:lpstr>REPUBLIQUE ALGERIENNE DEMOCRATIQUE ET POPULATION MINSTERE DE L’ENSEIGNEMENT SUPERIEUR ET DE LA RECHERCHE SCIENTIFIQUE </vt:lpstr>
      <vt:lpstr>     La population universitaire faisant partie des milieux spécifiques   Introduction    </vt:lpstr>
      <vt:lpstr>Le but de la santé en milieu de travail Article 76.LS </vt:lpstr>
      <vt:lpstr>La protection sanitaire  en milieu éducatif</vt:lpstr>
      <vt:lpstr> La gestion et le fonctionnement de ces structures </vt:lpstr>
      <vt:lpstr>Lieu d’exercice de l’activité de santé universitaire </vt:lpstr>
      <vt:lpstr> Les Objectifs de l’activité sanitaire en milieu universitaire  </vt:lpstr>
      <vt:lpstr> Les taches de protection sanitaire  </vt:lpstr>
      <vt:lpstr>Les Problèmes rencontrés </vt:lpstr>
      <vt:lpstr>Proposition de solutions  </vt:lpstr>
      <vt:lpstr>Proposition de solutions (suite) </vt:lpstr>
      <vt:lpstr>Ex : Propositions de stratégies de lutte contres les MTPM (maladies transmissibles par les mains) </vt:lpstr>
      <vt:lpstr> Conclusions   </vt:lpstr>
      <vt:lpstr>Référence : Textes réglementaires  </vt:lpstr>
      <vt:lpstr>Référence : Textes réglementaires(suite)  </vt:lpstr>
      <vt:lpstr>    Thème: Sante Universitaire: Organisation, gestion , objectifs et missions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BOURAOUI</cp:lastModifiedBy>
  <cp:revision>42</cp:revision>
  <dcterms:created xsi:type="dcterms:W3CDTF">2018-02-24T12:24:40Z</dcterms:created>
  <dcterms:modified xsi:type="dcterms:W3CDTF">2018-03-01T07:30:09Z</dcterms:modified>
</cp:coreProperties>
</file>