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78" r:id="rId2"/>
    <p:sldId id="259" r:id="rId3"/>
    <p:sldId id="261" r:id="rId4"/>
    <p:sldId id="257" r:id="rId5"/>
    <p:sldId id="260" r:id="rId6"/>
    <p:sldId id="269" r:id="rId7"/>
    <p:sldId id="262" r:id="rId8"/>
    <p:sldId id="263" r:id="rId9"/>
    <p:sldId id="264" r:id="rId10"/>
    <p:sldId id="265" r:id="rId11"/>
    <p:sldId id="267" r:id="rId12"/>
    <p:sldId id="270" r:id="rId13"/>
    <p:sldId id="271" r:id="rId14"/>
    <p:sldId id="279" r:id="rId15"/>
    <p:sldId id="272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  <a:srgbClr val="008080"/>
    <a:srgbClr val="006600"/>
    <a:srgbClr val="3333CC"/>
    <a:srgbClr val="FF0066"/>
    <a:srgbClr val="C49500"/>
    <a:srgbClr val="7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3" autoAdjust="0"/>
  </p:normalViewPr>
  <p:slideViewPr>
    <p:cSldViewPr>
      <p:cViewPr varScale="1">
        <p:scale>
          <a:sx n="81" d="100"/>
          <a:sy n="81" d="100"/>
        </p:scale>
        <p:origin x="2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59B77-AD62-4A33-83A8-1403F40E690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83BFAE-394E-4074-BF5B-2ADC227BB2F5}">
      <dgm:prSet phldrT="[Texte]" custT="1"/>
      <dgm:spPr/>
      <dgm:t>
        <a:bodyPr/>
        <a:lstStyle/>
        <a:p>
          <a:r>
            <a:rPr lang="fr-FR" sz="2400" b="1" dirty="0" err="1" smtClean="0">
              <a:solidFill>
                <a:srgbClr val="002060"/>
              </a:solidFill>
            </a:rPr>
            <a:t>Patho</a:t>
          </a:r>
          <a:r>
            <a:rPr lang="fr-FR" sz="2400" b="1" dirty="0" smtClean="0">
              <a:solidFill>
                <a:srgbClr val="002060"/>
              </a:solidFill>
            </a:rPr>
            <a:t>.</a:t>
          </a:r>
        </a:p>
        <a:p>
          <a:r>
            <a:rPr lang="fr-FR" sz="2400" b="1" dirty="0" smtClean="0">
              <a:solidFill>
                <a:srgbClr val="002060"/>
              </a:solidFill>
            </a:rPr>
            <a:t>locales</a:t>
          </a:r>
          <a:endParaRPr lang="fr-FR" sz="2400" b="1" dirty="0">
            <a:solidFill>
              <a:srgbClr val="002060"/>
            </a:solidFill>
          </a:endParaRPr>
        </a:p>
      </dgm:t>
    </dgm:pt>
    <dgm:pt modelId="{053C77EF-7754-4BDB-8AD6-012628E20B4D}" type="parTrans" cxnId="{5B10A6D9-E573-4B98-89A6-765600823F02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fr-FR"/>
        </a:p>
      </dgm:t>
    </dgm:pt>
    <dgm:pt modelId="{B63CE95F-C5F5-462C-A3BB-A62F07BBEC8E}" type="sibTrans" cxnId="{5B10A6D9-E573-4B98-89A6-765600823F02}">
      <dgm:prSet/>
      <dgm:spPr/>
      <dgm:t>
        <a:bodyPr/>
        <a:lstStyle/>
        <a:p>
          <a:endParaRPr lang="fr-FR"/>
        </a:p>
      </dgm:t>
    </dgm:pt>
    <dgm:pt modelId="{914F53B9-93F0-40C1-A2A7-F3D3AE74DFA3}">
      <dgm:prSet phldrT="[Texte]" custT="1"/>
      <dgm:spPr/>
      <dgm:t>
        <a:bodyPr/>
        <a:lstStyle/>
        <a:p>
          <a:pPr marL="360363" indent="-360363"/>
          <a:r>
            <a:rPr lang="fr-FR" sz="1600" b="1" dirty="0" smtClean="0">
              <a:solidFill>
                <a:srgbClr val="FF0000"/>
              </a:solidFill>
            </a:rPr>
            <a:t>Abcès</a:t>
          </a:r>
          <a:endParaRPr lang="fr-FR" sz="1600" b="1" dirty="0">
            <a:solidFill>
              <a:srgbClr val="FF0000"/>
            </a:solidFill>
          </a:endParaRPr>
        </a:p>
      </dgm:t>
    </dgm:pt>
    <dgm:pt modelId="{AD2B5043-1E30-4751-88A2-2468BFE5DB56}" type="parTrans" cxnId="{A3499E2C-FC65-4FE1-805D-ED3ECED40095}">
      <dgm:prSet/>
      <dgm:spPr/>
      <dgm:t>
        <a:bodyPr/>
        <a:lstStyle/>
        <a:p>
          <a:endParaRPr lang="fr-FR"/>
        </a:p>
      </dgm:t>
    </dgm:pt>
    <dgm:pt modelId="{3411D86E-7414-4C9D-81F0-2EB4FA9C8F9B}" type="sibTrans" cxnId="{A3499E2C-FC65-4FE1-805D-ED3ECED40095}">
      <dgm:prSet/>
      <dgm:spPr/>
      <dgm:t>
        <a:bodyPr/>
        <a:lstStyle/>
        <a:p>
          <a:endParaRPr lang="fr-FR"/>
        </a:p>
      </dgm:t>
    </dgm:pt>
    <dgm:pt modelId="{BE39FB87-126F-4334-9291-970FA8701C89}">
      <dgm:prSet phldrT="[Texte]" custT="1"/>
      <dgm:spPr/>
      <dgm:t>
        <a:bodyPr/>
        <a:lstStyle/>
        <a:p>
          <a:pPr algn="l"/>
          <a:r>
            <a:rPr lang="fr-FR" sz="2400" b="1" dirty="0" err="1" smtClean="0">
              <a:solidFill>
                <a:srgbClr val="002060"/>
              </a:solidFill>
            </a:rPr>
            <a:t>P.Loco-régionales</a:t>
          </a:r>
          <a:endParaRPr lang="fr-FR" sz="2400" b="1" dirty="0">
            <a:solidFill>
              <a:srgbClr val="002060"/>
            </a:solidFill>
          </a:endParaRPr>
        </a:p>
      </dgm:t>
    </dgm:pt>
    <dgm:pt modelId="{7C228894-1666-44C5-9181-A49F96270DCC}" type="parTrans" cxnId="{6AC6A2AC-159E-4D21-80B7-BE3CCBBD6451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fr-FR"/>
        </a:p>
      </dgm:t>
    </dgm:pt>
    <dgm:pt modelId="{F16BAE5B-0A05-4B4A-843A-2DF55EE3DD9E}" type="sibTrans" cxnId="{6AC6A2AC-159E-4D21-80B7-BE3CCBBD6451}">
      <dgm:prSet/>
      <dgm:spPr/>
      <dgm:t>
        <a:bodyPr/>
        <a:lstStyle/>
        <a:p>
          <a:endParaRPr lang="fr-FR"/>
        </a:p>
      </dgm:t>
    </dgm:pt>
    <dgm:pt modelId="{4563265B-965F-4328-9357-D4E59523ABB7}">
      <dgm:prSet phldrT="[Texte]" custT="1"/>
      <dgm:spPr/>
      <dgm:t>
        <a:bodyPr/>
        <a:lstStyle/>
        <a:p>
          <a:pPr marL="0" marR="0" indent="2651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 smtClean="0"/>
            <a:t>     </a:t>
          </a:r>
          <a:r>
            <a:rPr lang="fr-FR" sz="1600" b="1" dirty="0" smtClean="0">
              <a:solidFill>
                <a:srgbClr val="002060"/>
              </a:solidFill>
            </a:rPr>
            <a:t>angines</a:t>
          </a:r>
          <a:endParaRPr lang="fr-FR" sz="1600" b="1" dirty="0">
            <a:solidFill>
              <a:srgbClr val="002060"/>
            </a:solidFill>
          </a:endParaRPr>
        </a:p>
      </dgm:t>
    </dgm:pt>
    <dgm:pt modelId="{8F995257-5116-481C-86C9-0427A7117073}" type="parTrans" cxnId="{E42FC899-2467-4358-8719-E994857C2F98}">
      <dgm:prSet/>
      <dgm:spPr/>
      <dgm:t>
        <a:bodyPr/>
        <a:lstStyle/>
        <a:p>
          <a:endParaRPr lang="fr-FR"/>
        </a:p>
      </dgm:t>
    </dgm:pt>
    <dgm:pt modelId="{B1424B91-605B-4C32-9A23-9978F68D05D7}" type="sibTrans" cxnId="{E42FC899-2467-4358-8719-E994857C2F98}">
      <dgm:prSet/>
      <dgm:spPr/>
      <dgm:t>
        <a:bodyPr/>
        <a:lstStyle/>
        <a:p>
          <a:endParaRPr lang="fr-FR"/>
        </a:p>
      </dgm:t>
    </dgm:pt>
    <dgm:pt modelId="{E11FD245-FAAB-4E28-BA11-11250FDE3D90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002060"/>
              </a:solidFill>
            </a:rPr>
            <a:t>P. à distance</a:t>
          </a:r>
          <a:endParaRPr lang="fr-FR" sz="2400" b="1" dirty="0">
            <a:solidFill>
              <a:srgbClr val="002060"/>
            </a:solidFill>
          </a:endParaRPr>
        </a:p>
      </dgm:t>
    </dgm:pt>
    <dgm:pt modelId="{E2D9B0F7-5D4F-410D-BCCE-9416F8AF386E}" type="parTrans" cxnId="{5378D15E-030A-407C-93F8-C17402DCAA63}">
      <dgm:prSet/>
      <dgm:spPr>
        <a:ln w="28575">
          <a:solidFill>
            <a:srgbClr val="002060"/>
          </a:solidFill>
        </a:ln>
      </dgm:spPr>
      <dgm:t>
        <a:bodyPr/>
        <a:lstStyle/>
        <a:p>
          <a:endParaRPr lang="fr-FR"/>
        </a:p>
      </dgm:t>
    </dgm:pt>
    <dgm:pt modelId="{81391254-328B-4C08-BA4C-FF18D96BF3FD}" type="sibTrans" cxnId="{5378D15E-030A-407C-93F8-C17402DCAA63}">
      <dgm:prSet/>
      <dgm:spPr/>
      <dgm:t>
        <a:bodyPr/>
        <a:lstStyle/>
        <a:p>
          <a:endParaRPr lang="fr-FR"/>
        </a:p>
      </dgm:t>
    </dgm:pt>
    <dgm:pt modelId="{14267204-6D25-4E9E-9D61-9E71A2A027D4}">
      <dgm:prSet phldrT="[Texte]" custT="1"/>
      <dgm:spPr/>
      <dgm:t>
        <a:bodyPr/>
        <a:lstStyle/>
        <a:p>
          <a:pPr marL="363538" indent="-363538"/>
          <a:r>
            <a:rPr lang="fr-FR" sz="1600" b="1" dirty="0" smtClean="0">
              <a:solidFill>
                <a:srgbClr val="002060"/>
              </a:solidFill>
            </a:rPr>
            <a:t>Cellulite</a:t>
          </a:r>
          <a:endParaRPr lang="fr-FR" sz="1600" b="1" dirty="0">
            <a:solidFill>
              <a:srgbClr val="002060"/>
            </a:solidFill>
          </a:endParaRPr>
        </a:p>
      </dgm:t>
    </dgm:pt>
    <dgm:pt modelId="{1CDEB95B-D25A-45FD-BB56-582289455E39}" type="parTrans" cxnId="{9879D4DE-AE0C-48A0-9B1F-57B339768BA4}">
      <dgm:prSet/>
      <dgm:spPr/>
      <dgm:t>
        <a:bodyPr/>
        <a:lstStyle/>
        <a:p>
          <a:endParaRPr lang="fr-FR"/>
        </a:p>
      </dgm:t>
    </dgm:pt>
    <dgm:pt modelId="{DC04AA58-D3C6-4EDD-A1FB-5CD57EDA41AE}" type="sibTrans" cxnId="{9879D4DE-AE0C-48A0-9B1F-57B339768BA4}">
      <dgm:prSet/>
      <dgm:spPr/>
      <dgm:t>
        <a:bodyPr/>
        <a:lstStyle/>
        <a:p>
          <a:endParaRPr lang="fr-FR"/>
        </a:p>
      </dgm:t>
    </dgm:pt>
    <dgm:pt modelId="{B6B6C341-D4DE-4673-B938-30FE20F29D9F}">
      <dgm:prSet phldrT="[Texte]" custT="1"/>
      <dgm:spPr/>
      <dgm:t>
        <a:bodyPr/>
        <a:lstStyle/>
        <a:p>
          <a:pPr marL="363538" indent="-363538"/>
          <a:r>
            <a:rPr lang="fr-FR" sz="1600" b="1" dirty="0" smtClean="0">
              <a:solidFill>
                <a:srgbClr val="002060"/>
              </a:solidFill>
            </a:rPr>
            <a:t>Bactériémie…</a:t>
          </a:r>
          <a:endParaRPr lang="fr-FR" sz="1600" b="1" dirty="0">
            <a:solidFill>
              <a:srgbClr val="002060"/>
            </a:solidFill>
          </a:endParaRPr>
        </a:p>
      </dgm:t>
    </dgm:pt>
    <dgm:pt modelId="{1F1DE5A2-B219-4FDB-8A0D-16F886C2CA2A}" type="parTrans" cxnId="{1E92443D-020A-475F-A428-8836A4489C25}">
      <dgm:prSet/>
      <dgm:spPr/>
      <dgm:t>
        <a:bodyPr/>
        <a:lstStyle/>
        <a:p>
          <a:endParaRPr lang="fr-FR"/>
        </a:p>
      </dgm:t>
    </dgm:pt>
    <dgm:pt modelId="{6EAC0703-34E5-443F-BE24-5D4C2FEF0FEF}" type="sibTrans" cxnId="{1E92443D-020A-475F-A428-8836A4489C25}">
      <dgm:prSet/>
      <dgm:spPr/>
      <dgm:t>
        <a:bodyPr/>
        <a:lstStyle/>
        <a:p>
          <a:endParaRPr lang="fr-FR"/>
        </a:p>
      </dgm:t>
    </dgm:pt>
    <dgm:pt modelId="{EDD2A185-A921-493D-8386-689627FC6E78}">
      <dgm:prSet phldrT="[Texte]" custT="1"/>
      <dgm:spPr/>
      <dgm:t>
        <a:bodyPr/>
        <a:lstStyle/>
        <a:p>
          <a:pPr marL="363538" indent="-363538"/>
          <a:r>
            <a:rPr lang="fr-FR" sz="1600" b="1" dirty="0" smtClean="0">
              <a:solidFill>
                <a:srgbClr val="002060"/>
              </a:solidFill>
            </a:rPr>
            <a:t>Phlegmons</a:t>
          </a:r>
          <a:endParaRPr lang="fr-FR" sz="1600" b="1" dirty="0">
            <a:solidFill>
              <a:srgbClr val="002060"/>
            </a:solidFill>
          </a:endParaRPr>
        </a:p>
      </dgm:t>
    </dgm:pt>
    <dgm:pt modelId="{E1FB3DDC-3574-4BE7-B037-6D807E36FA3E}" type="parTrans" cxnId="{A350251B-D705-4058-BA83-1FB34C376C7C}">
      <dgm:prSet/>
      <dgm:spPr/>
      <dgm:t>
        <a:bodyPr/>
        <a:lstStyle/>
        <a:p>
          <a:endParaRPr lang="fr-FR"/>
        </a:p>
      </dgm:t>
    </dgm:pt>
    <dgm:pt modelId="{4F7CD1C6-85B3-42DF-B1BA-6488D6884E16}" type="sibTrans" cxnId="{A350251B-D705-4058-BA83-1FB34C376C7C}">
      <dgm:prSet/>
      <dgm:spPr/>
      <dgm:t>
        <a:bodyPr/>
        <a:lstStyle/>
        <a:p>
          <a:endParaRPr lang="fr-FR"/>
        </a:p>
      </dgm:t>
    </dgm:pt>
    <dgm:pt modelId="{79ADF48B-217B-41C1-8227-BD9D0ACDF282}">
      <dgm:prSet phldrT="[Texte]" custT="1"/>
      <dgm:spPr/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r-FR" sz="1600" b="1" dirty="0"/>
        </a:p>
      </dgm:t>
    </dgm:pt>
    <dgm:pt modelId="{90C9F9F7-075B-4027-A125-50E0F24A0EFE}" type="parTrans" cxnId="{1AA63AA0-69A9-49B1-9E23-A26A871A2243}">
      <dgm:prSet/>
      <dgm:spPr/>
      <dgm:t>
        <a:bodyPr/>
        <a:lstStyle/>
        <a:p>
          <a:endParaRPr lang="fr-FR"/>
        </a:p>
      </dgm:t>
    </dgm:pt>
    <dgm:pt modelId="{25C6A078-3657-4492-8550-CFAA75B279CA}" type="sibTrans" cxnId="{1AA63AA0-69A9-49B1-9E23-A26A871A2243}">
      <dgm:prSet/>
      <dgm:spPr/>
      <dgm:t>
        <a:bodyPr/>
        <a:lstStyle/>
        <a:p>
          <a:endParaRPr lang="fr-FR"/>
        </a:p>
      </dgm:t>
    </dgm:pt>
    <dgm:pt modelId="{86E977EF-FB68-4EC5-9B68-67BD281C63E1}">
      <dgm:prSet phldrT="[Texte]" custT="1"/>
      <dgm:spPr/>
      <dgm:t>
        <a:bodyPr/>
        <a:lstStyle/>
        <a:p>
          <a:pPr marL="26511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 smtClean="0">
              <a:solidFill>
                <a:srgbClr val="002060"/>
              </a:solidFill>
            </a:rPr>
            <a:t>     Pharyngites</a:t>
          </a:r>
          <a:endParaRPr lang="fr-FR" sz="1600" b="1" dirty="0">
            <a:solidFill>
              <a:srgbClr val="002060"/>
            </a:solidFill>
          </a:endParaRPr>
        </a:p>
      </dgm:t>
    </dgm:pt>
    <dgm:pt modelId="{32619593-E990-4A34-ABBF-CF45EC2D8797}" type="parTrans" cxnId="{3E3503B4-648F-4AA4-89E1-07B7AF641D8A}">
      <dgm:prSet/>
      <dgm:spPr/>
      <dgm:t>
        <a:bodyPr/>
        <a:lstStyle/>
        <a:p>
          <a:endParaRPr lang="fr-FR"/>
        </a:p>
      </dgm:t>
    </dgm:pt>
    <dgm:pt modelId="{10905E0F-8AA0-4D6C-9D7C-CC3226C8C6B1}" type="sibTrans" cxnId="{3E3503B4-648F-4AA4-89E1-07B7AF641D8A}">
      <dgm:prSet/>
      <dgm:spPr/>
      <dgm:t>
        <a:bodyPr/>
        <a:lstStyle/>
        <a:p>
          <a:endParaRPr lang="fr-FR"/>
        </a:p>
      </dgm:t>
    </dgm:pt>
    <dgm:pt modelId="{08B7E5AA-8493-42DB-9466-471A54CA66CE}">
      <dgm:prSet phldrT="[Texte]" custT="1"/>
      <dgm:spPr/>
      <dgm:t>
        <a:bodyPr/>
        <a:lstStyle/>
        <a:p>
          <a:pPr marL="26511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265113" algn="l"/>
            </a:tabLst>
            <a:defRPr/>
          </a:pPr>
          <a:r>
            <a:rPr lang="fr-FR" sz="1600" b="1" dirty="0" smtClean="0">
              <a:solidFill>
                <a:srgbClr val="002060"/>
              </a:solidFill>
            </a:rPr>
            <a:t>     Laryngites</a:t>
          </a:r>
          <a:endParaRPr lang="fr-FR" sz="1600" b="1" dirty="0">
            <a:solidFill>
              <a:srgbClr val="002060"/>
            </a:solidFill>
          </a:endParaRPr>
        </a:p>
      </dgm:t>
    </dgm:pt>
    <dgm:pt modelId="{453F731D-DAF3-4BE5-8C36-A2532DBAD9F3}" type="parTrans" cxnId="{884B51C7-58DD-4EF4-8A17-5AF774B6595D}">
      <dgm:prSet/>
      <dgm:spPr/>
      <dgm:t>
        <a:bodyPr/>
        <a:lstStyle/>
        <a:p>
          <a:endParaRPr lang="fr-FR"/>
        </a:p>
      </dgm:t>
    </dgm:pt>
    <dgm:pt modelId="{9AE1D03F-1074-471D-A822-FC0D3319F9BF}" type="sibTrans" cxnId="{884B51C7-58DD-4EF4-8A17-5AF774B6595D}">
      <dgm:prSet/>
      <dgm:spPr/>
      <dgm:t>
        <a:bodyPr/>
        <a:lstStyle/>
        <a:p>
          <a:endParaRPr lang="fr-FR"/>
        </a:p>
      </dgm:t>
    </dgm:pt>
    <dgm:pt modelId="{209DD13F-E24F-40F2-B116-FE3CFF02DAF9}">
      <dgm:prSet phldrT="[Texte]" custT="1"/>
      <dgm:spPr/>
      <dgm:t>
        <a:bodyPr/>
        <a:lstStyle/>
        <a:p>
          <a:pPr marL="26511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 smtClean="0">
              <a:solidFill>
                <a:srgbClr val="002060"/>
              </a:solidFill>
            </a:rPr>
            <a:t>     Sinusites</a:t>
          </a:r>
          <a:endParaRPr lang="fr-FR" sz="1600" b="1" dirty="0">
            <a:solidFill>
              <a:srgbClr val="002060"/>
            </a:solidFill>
          </a:endParaRPr>
        </a:p>
      </dgm:t>
    </dgm:pt>
    <dgm:pt modelId="{E6A2A1DD-FBEB-4928-8E9A-E5CEF38CACAF}" type="parTrans" cxnId="{CFB88BDF-E059-4179-AA36-065ACB2ADE4B}">
      <dgm:prSet/>
      <dgm:spPr/>
      <dgm:t>
        <a:bodyPr/>
        <a:lstStyle/>
        <a:p>
          <a:endParaRPr lang="fr-FR"/>
        </a:p>
      </dgm:t>
    </dgm:pt>
    <dgm:pt modelId="{8A07F88F-923D-41B2-923E-A6F8A235DBA0}" type="sibTrans" cxnId="{CFB88BDF-E059-4179-AA36-065ACB2ADE4B}">
      <dgm:prSet/>
      <dgm:spPr/>
      <dgm:t>
        <a:bodyPr/>
        <a:lstStyle/>
        <a:p>
          <a:endParaRPr lang="fr-FR"/>
        </a:p>
      </dgm:t>
    </dgm:pt>
    <dgm:pt modelId="{95E4C44C-E9F4-4A6A-ACF1-51F8BD2AEE22}">
      <dgm:prSet phldrT="[Texte]" custT="1"/>
      <dgm:spPr/>
      <dgm:t>
        <a:bodyPr/>
        <a:lstStyle/>
        <a:p>
          <a:pPr marL="26511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 smtClean="0">
              <a:solidFill>
                <a:srgbClr val="002060"/>
              </a:solidFill>
            </a:rPr>
            <a:t>     Otites</a:t>
          </a:r>
          <a:endParaRPr lang="fr-FR" sz="1600" b="1" dirty="0">
            <a:solidFill>
              <a:srgbClr val="002060"/>
            </a:solidFill>
          </a:endParaRPr>
        </a:p>
      </dgm:t>
    </dgm:pt>
    <dgm:pt modelId="{0989F45C-848E-407D-A7E7-D6B832E7F739}" type="parTrans" cxnId="{254CCE56-141A-481B-95F5-C15E80EEC6AF}">
      <dgm:prSet/>
      <dgm:spPr/>
      <dgm:t>
        <a:bodyPr/>
        <a:lstStyle/>
        <a:p>
          <a:endParaRPr lang="fr-FR"/>
        </a:p>
      </dgm:t>
    </dgm:pt>
    <dgm:pt modelId="{AA0D98CA-7613-494C-9B6C-DEDD5099A756}" type="sibTrans" cxnId="{254CCE56-141A-481B-95F5-C15E80EEC6AF}">
      <dgm:prSet/>
      <dgm:spPr/>
      <dgm:t>
        <a:bodyPr/>
        <a:lstStyle/>
        <a:p>
          <a:endParaRPr lang="fr-FR"/>
        </a:p>
      </dgm:t>
    </dgm:pt>
    <dgm:pt modelId="{B5B5119B-8C44-46AC-A958-AAA6BB24E655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600" b="1" dirty="0"/>
        </a:p>
      </dgm:t>
    </dgm:pt>
    <dgm:pt modelId="{8199BC21-9EAB-40AD-91DD-A912C954F538}" type="parTrans" cxnId="{96501BA3-EB13-4381-8EFA-AC860AE87DB8}">
      <dgm:prSet/>
      <dgm:spPr/>
      <dgm:t>
        <a:bodyPr/>
        <a:lstStyle/>
        <a:p>
          <a:endParaRPr lang="fr-FR"/>
        </a:p>
      </dgm:t>
    </dgm:pt>
    <dgm:pt modelId="{AF88D5DD-1DF8-4CD9-A5FE-A548ADB6D58A}" type="sibTrans" cxnId="{96501BA3-EB13-4381-8EFA-AC860AE87DB8}">
      <dgm:prSet/>
      <dgm:spPr/>
      <dgm:t>
        <a:bodyPr/>
        <a:lstStyle/>
        <a:p>
          <a:endParaRPr lang="fr-FR"/>
        </a:p>
      </dgm:t>
    </dgm:pt>
    <dgm:pt modelId="{D56B4E96-08BF-4644-877B-7EC26C47A962}">
      <dgm:prSet phldrT="[Texte]" custT="1"/>
      <dgm:spPr/>
      <dgm:t>
        <a:bodyPr/>
        <a:lstStyle/>
        <a:p>
          <a:pPr marL="26511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600" b="1" dirty="0" smtClean="0">
              <a:solidFill>
                <a:srgbClr val="002060"/>
              </a:solidFill>
            </a:rPr>
            <a:t>     Uvéites….</a:t>
          </a:r>
          <a:endParaRPr lang="fr-FR" sz="1600" b="1" dirty="0">
            <a:solidFill>
              <a:srgbClr val="002060"/>
            </a:solidFill>
          </a:endParaRPr>
        </a:p>
      </dgm:t>
    </dgm:pt>
    <dgm:pt modelId="{3789C2A1-0446-4CEC-80BC-F823306E9AD3}" type="parTrans" cxnId="{4A7C9354-212B-4BEA-A197-63DF7541E162}">
      <dgm:prSet/>
      <dgm:spPr/>
      <dgm:t>
        <a:bodyPr/>
        <a:lstStyle/>
        <a:p>
          <a:endParaRPr lang="fr-FR"/>
        </a:p>
      </dgm:t>
    </dgm:pt>
    <dgm:pt modelId="{89D6D043-0C2E-41EF-A10A-D497CD65F35F}" type="sibTrans" cxnId="{4A7C9354-212B-4BEA-A197-63DF7541E162}">
      <dgm:prSet/>
      <dgm:spPr/>
      <dgm:t>
        <a:bodyPr/>
        <a:lstStyle/>
        <a:p>
          <a:endParaRPr lang="fr-FR"/>
        </a:p>
      </dgm:t>
    </dgm:pt>
    <dgm:pt modelId="{6C084A6E-CC13-4C90-93EB-BD2E34D09533}">
      <dgm:prSet phldrT="[Texte]" custT="1"/>
      <dgm:spPr/>
      <dgm:t>
        <a:bodyPr/>
        <a:lstStyle/>
        <a:p>
          <a:pPr marL="1612900" indent="-446088"/>
          <a:r>
            <a:rPr lang="fr-FR" sz="1600" b="1" dirty="0" smtClean="0">
              <a:solidFill>
                <a:srgbClr val="FF0000"/>
              </a:solidFill>
            </a:rPr>
            <a:t>Aggravation du diabète</a:t>
          </a:r>
          <a:endParaRPr lang="fr-FR" sz="1600" b="1" dirty="0">
            <a:solidFill>
              <a:srgbClr val="FF0000"/>
            </a:solidFill>
          </a:endParaRPr>
        </a:p>
      </dgm:t>
    </dgm:pt>
    <dgm:pt modelId="{9584BB70-E3F9-44DD-A6BB-2F67DDF21743}" type="parTrans" cxnId="{B4237034-7148-4ECA-98AC-582E76BAE92F}">
      <dgm:prSet/>
      <dgm:spPr/>
      <dgm:t>
        <a:bodyPr/>
        <a:lstStyle/>
        <a:p>
          <a:endParaRPr lang="fr-FR"/>
        </a:p>
      </dgm:t>
    </dgm:pt>
    <dgm:pt modelId="{47DDAAE7-C10C-400D-8A6B-A862B144243A}" type="sibTrans" cxnId="{B4237034-7148-4ECA-98AC-582E76BAE92F}">
      <dgm:prSet/>
      <dgm:spPr/>
      <dgm:t>
        <a:bodyPr/>
        <a:lstStyle/>
        <a:p>
          <a:endParaRPr lang="fr-FR"/>
        </a:p>
      </dgm:t>
    </dgm:pt>
    <dgm:pt modelId="{B855C214-B4BE-452A-AE3A-D202BEACD9C3}">
      <dgm:prSet phldrT="[Texte]" custT="1"/>
      <dgm:spPr/>
      <dgm:t>
        <a:bodyPr/>
        <a:lstStyle/>
        <a:p>
          <a:pPr marL="1612900" indent="-446088"/>
          <a:r>
            <a:rPr lang="fr-FR" sz="1600" b="1" dirty="0" smtClean="0">
              <a:solidFill>
                <a:srgbClr val="002060"/>
              </a:solidFill>
            </a:rPr>
            <a:t>Abcès pulmonaires</a:t>
          </a:r>
          <a:endParaRPr lang="fr-FR" sz="1600" b="1" dirty="0">
            <a:solidFill>
              <a:srgbClr val="002060"/>
            </a:solidFill>
          </a:endParaRPr>
        </a:p>
      </dgm:t>
    </dgm:pt>
    <dgm:pt modelId="{23287F66-24E9-4604-9DA4-578313B500FF}" type="parTrans" cxnId="{F589FB50-5E51-4B50-9064-FD7758E0B5C2}">
      <dgm:prSet/>
      <dgm:spPr/>
      <dgm:t>
        <a:bodyPr/>
        <a:lstStyle/>
        <a:p>
          <a:endParaRPr lang="fr-FR"/>
        </a:p>
      </dgm:t>
    </dgm:pt>
    <dgm:pt modelId="{DA612D17-3BC7-4B7A-B219-E9B4ADEF9E0D}" type="sibTrans" cxnId="{F589FB50-5E51-4B50-9064-FD7758E0B5C2}">
      <dgm:prSet/>
      <dgm:spPr/>
      <dgm:t>
        <a:bodyPr/>
        <a:lstStyle/>
        <a:p>
          <a:endParaRPr lang="fr-FR"/>
        </a:p>
      </dgm:t>
    </dgm:pt>
    <dgm:pt modelId="{669FB5CB-22BE-4277-A0CE-7E26CDE1A5C5}">
      <dgm:prSet phldrT="[Texte]" custT="1"/>
      <dgm:spPr/>
      <dgm:t>
        <a:bodyPr/>
        <a:lstStyle/>
        <a:p>
          <a:pPr marL="363538" indent="-363538"/>
          <a:r>
            <a:rPr lang="fr-FR" sz="1600" b="1" dirty="0" smtClean="0">
              <a:solidFill>
                <a:srgbClr val="002060"/>
              </a:solidFill>
            </a:rPr>
            <a:t>Nécroses gingivales </a:t>
          </a:r>
          <a:endParaRPr lang="fr-FR" sz="1600" b="1" dirty="0">
            <a:solidFill>
              <a:srgbClr val="002060"/>
            </a:solidFill>
          </a:endParaRPr>
        </a:p>
      </dgm:t>
    </dgm:pt>
    <dgm:pt modelId="{687DEBB2-4104-4A0A-BE0A-83F642E84F1A}" type="parTrans" cxnId="{92D67DBE-C4C5-4128-BCF2-185BEEF7CD73}">
      <dgm:prSet/>
      <dgm:spPr/>
      <dgm:t>
        <a:bodyPr/>
        <a:lstStyle/>
        <a:p>
          <a:endParaRPr lang="fr-FR"/>
        </a:p>
      </dgm:t>
    </dgm:pt>
    <dgm:pt modelId="{FACB28F5-BE13-4E84-B4FC-35E40414887B}" type="sibTrans" cxnId="{92D67DBE-C4C5-4128-BCF2-185BEEF7CD73}">
      <dgm:prSet/>
      <dgm:spPr/>
      <dgm:t>
        <a:bodyPr/>
        <a:lstStyle/>
        <a:p>
          <a:endParaRPr lang="fr-FR"/>
        </a:p>
      </dgm:t>
    </dgm:pt>
    <dgm:pt modelId="{1781D829-AA1D-49D3-898F-1D40E5DFD826}">
      <dgm:prSet phldrT="[Texte]" custT="1"/>
      <dgm:spPr/>
      <dgm:t>
        <a:bodyPr/>
        <a:lstStyle/>
        <a:p>
          <a:pPr marL="1612900" indent="-446088"/>
          <a:r>
            <a:rPr lang="fr-FR" sz="1600" b="1" dirty="0" smtClean="0">
              <a:solidFill>
                <a:srgbClr val="002060"/>
              </a:solidFill>
            </a:rPr>
            <a:t>Polyarthrites</a:t>
          </a:r>
          <a:endParaRPr lang="fr-FR" sz="1600" b="1" dirty="0">
            <a:solidFill>
              <a:srgbClr val="002060"/>
            </a:solidFill>
          </a:endParaRPr>
        </a:p>
      </dgm:t>
    </dgm:pt>
    <dgm:pt modelId="{0EA5E9FF-839D-4F93-9CD6-278A1A19576A}" type="parTrans" cxnId="{5E6D6E5A-8ABA-4C5A-A637-3E7D9635E44D}">
      <dgm:prSet/>
      <dgm:spPr/>
      <dgm:t>
        <a:bodyPr/>
        <a:lstStyle/>
        <a:p>
          <a:endParaRPr lang="fr-FR"/>
        </a:p>
      </dgm:t>
    </dgm:pt>
    <dgm:pt modelId="{40293913-E8FC-4F87-A325-337A89879BB6}" type="sibTrans" cxnId="{5E6D6E5A-8ABA-4C5A-A637-3E7D9635E44D}">
      <dgm:prSet/>
      <dgm:spPr/>
      <dgm:t>
        <a:bodyPr/>
        <a:lstStyle/>
        <a:p>
          <a:endParaRPr lang="fr-FR"/>
        </a:p>
      </dgm:t>
    </dgm:pt>
    <dgm:pt modelId="{0F8C0F39-4A71-46BB-852B-C76E3B814074}">
      <dgm:prSet phldrT="[Texte]" custT="1"/>
      <dgm:spPr/>
      <dgm:t>
        <a:bodyPr/>
        <a:lstStyle/>
        <a:p>
          <a:pPr marL="1612900" indent="-446088"/>
          <a:r>
            <a:rPr lang="fr-FR" sz="1600" b="1" dirty="0" smtClean="0">
              <a:solidFill>
                <a:srgbClr val="002060"/>
              </a:solidFill>
            </a:rPr>
            <a:t>Naissance d’enfants prématurés et de faible poids….</a:t>
          </a:r>
          <a:endParaRPr lang="fr-FR" sz="1600" b="1" dirty="0">
            <a:solidFill>
              <a:srgbClr val="002060"/>
            </a:solidFill>
          </a:endParaRPr>
        </a:p>
      </dgm:t>
    </dgm:pt>
    <dgm:pt modelId="{E6AA5B4F-7B13-4521-9ED4-D43FF282C928}" type="parTrans" cxnId="{A25846CD-3C89-4141-8648-A7541588C5EC}">
      <dgm:prSet/>
      <dgm:spPr/>
      <dgm:t>
        <a:bodyPr/>
        <a:lstStyle/>
        <a:p>
          <a:endParaRPr lang="fr-FR"/>
        </a:p>
      </dgm:t>
    </dgm:pt>
    <dgm:pt modelId="{9FA9F01E-2EEB-4700-81A7-0E17CB60465C}" type="sibTrans" cxnId="{A25846CD-3C89-4141-8648-A7541588C5EC}">
      <dgm:prSet/>
      <dgm:spPr/>
      <dgm:t>
        <a:bodyPr/>
        <a:lstStyle/>
        <a:p>
          <a:endParaRPr lang="fr-FR"/>
        </a:p>
      </dgm:t>
    </dgm:pt>
    <dgm:pt modelId="{A39260C4-45E8-45B1-A14F-45166F5DF058}">
      <dgm:prSet phldrT="[Texte]" custT="1"/>
      <dgm:spPr/>
      <dgm:t>
        <a:bodyPr/>
        <a:lstStyle/>
        <a:p>
          <a:pPr marL="1612900" indent="-446088"/>
          <a:r>
            <a:rPr lang="fr-FR" sz="1600" b="1" dirty="0" smtClean="0">
              <a:solidFill>
                <a:srgbClr val="FF0000"/>
              </a:solidFill>
            </a:rPr>
            <a:t> Maladies cardiovasculaires</a:t>
          </a:r>
          <a:endParaRPr lang="fr-FR" sz="1600" b="1" dirty="0">
            <a:solidFill>
              <a:srgbClr val="FF0000"/>
            </a:solidFill>
          </a:endParaRPr>
        </a:p>
      </dgm:t>
    </dgm:pt>
    <dgm:pt modelId="{9333DC08-6C5F-4464-8DF9-FA3CFE308CEE}" type="parTrans" cxnId="{8E287D9B-B951-4521-ABE1-EFE917B42878}">
      <dgm:prSet/>
      <dgm:spPr/>
      <dgm:t>
        <a:bodyPr/>
        <a:lstStyle/>
        <a:p>
          <a:endParaRPr lang="fr-FR"/>
        </a:p>
      </dgm:t>
    </dgm:pt>
    <dgm:pt modelId="{6E7DEB35-B3C0-411C-8CA2-53C02E8F3736}" type="sibTrans" cxnId="{8E287D9B-B951-4521-ABE1-EFE917B42878}">
      <dgm:prSet/>
      <dgm:spPr/>
      <dgm:t>
        <a:bodyPr/>
        <a:lstStyle/>
        <a:p>
          <a:endParaRPr lang="fr-FR"/>
        </a:p>
      </dgm:t>
    </dgm:pt>
    <dgm:pt modelId="{73F72A37-AEF0-4940-B7FF-484D30353AEB}" type="pres">
      <dgm:prSet presAssocID="{91A59B77-AD62-4A33-83A8-1403F40E690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3257F7-07A0-4174-A709-17E610B85A37}" type="pres">
      <dgm:prSet presAssocID="{91A59B77-AD62-4A33-83A8-1403F40E6902}" presName="cycle" presStyleCnt="0"/>
      <dgm:spPr/>
    </dgm:pt>
    <dgm:pt modelId="{DA11A99D-4A42-4AD1-AFB6-308ACE1DA265}" type="pres">
      <dgm:prSet presAssocID="{91A59B77-AD62-4A33-83A8-1403F40E6902}" presName="centerShape" presStyleCnt="0"/>
      <dgm:spPr/>
    </dgm:pt>
    <dgm:pt modelId="{5C87CD01-5509-4C5A-8246-984A60F444ED}" type="pres">
      <dgm:prSet presAssocID="{91A59B77-AD62-4A33-83A8-1403F40E6902}" presName="connSite" presStyleLbl="node1" presStyleIdx="0" presStyleCnt="4"/>
      <dgm:spPr/>
    </dgm:pt>
    <dgm:pt modelId="{BDD516F0-F69F-4C1C-ADBF-4439FF595FBE}" type="pres">
      <dgm:prSet presAssocID="{91A59B77-AD62-4A33-83A8-1403F40E6902}" presName="visible" presStyleLbl="node1" presStyleIdx="0" presStyleCnt="4" custScaleX="107807" custScaleY="84595" custLinFactNeighborX="-4821" custLinFactNeighborY="-11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ACD289-6214-4309-8D6B-53791FB5F037}" type="pres">
      <dgm:prSet presAssocID="{053C77EF-7754-4BDB-8AD6-012628E20B4D}" presName="Name25" presStyleLbl="parChTrans1D1" presStyleIdx="0" presStyleCnt="3"/>
      <dgm:spPr/>
      <dgm:t>
        <a:bodyPr/>
        <a:lstStyle/>
        <a:p>
          <a:endParaRPr lang="fr-FR"/>
        </a:p>
      </dgm:t>
    </dgm:pt>
    <dgm:pt modelId="{88CF7B27-1D95-45FC-943A-AC130AC82A03}" type="pres">
      <dgm:prSet presAssocID="{EE83BFAE-394E-4074-BF5B-2ADC227BB2F5}" presName="node" presStyleCnt="0"/>
      <dgm:spPr/>
    </dgm:pt>
    <dgm:pt modelId="{C29ECE94-7C47-4A83-9BFE-9F5BE9E23B8D}" type="pres">
      <dgm:prSet presAssocID="{EE83BFAE-394E-4074-BF5B-2ADC227BB2F5}" presName="parentNode" presStyleLbl="node1" presStyleIdx="1" presStyleCnt="4" custFlipVert="0" custScaleX="112142" custScaleY="101203" custLinFactNeighborX="58263" custLinFactNeighborY="26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CD8B19-1A71-4669-B83C-523358ED1FC6}" type="pres">
      <dgm:prSet presAssocID="{EE83BFAE-394E-4074-BF5B-2ADC227BB2F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E5398C-38D7-4CE8-A768-08C9825412A0}" type="pres">
      <dgm:prSet presAssocID="{7C228894-1666-44C5-9181-A49F96270DCC}" presName="Name25" presStyleLbl="parChTrans1D1" presStyleIdx="1" presStyleCnt="3"/>
      <dgm:spPr/>
      <dgm:t>
        <a:bodyPr/>
        <a:lstStyle/>
        <a:p>
          <a:endParaRPr lang="fr-FR"/>
        </a:p>
      </dgm:t>
    </dgm:pt>
    <dgm:pt modelId="{FB6DF551-ECF9-401A-A8BB-D2EAB55E6E12}" type="pres">
      <dgm:prSet presAssocID="{BE39FB87-126F-4334-9291-970FA8701C89}" presName="node" presStyleCnt="0"/>
      <dgm:spPr/>
    </dgm:pt>
    <dgm:pt modelId="{DD8E73FC-45D6-4A42-932D-3819BFB3FC6F}" type="pres">
      <dgm:prSet presAssocID="{BE39FB87-126F-4334-9291-970FA8701C89}" presName="parentNode" presStyleLbl="node1" presStyleIdx="2" presStyleCnt="4" custScaleX="127981" custScaleY="96217" custLinFactNeighborX="24699" custLinFactNeighborY="-7158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50EFD6-5034-494A-9373-F7C1F5D34C5F}" type="pres">
      <dgm:prSet presAssocID="{BE39FB87-126F-4334-9291-970FA8701C89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88E55C-6DFC-44EC-809F-FF98D7122D57}" type="pres">
      <dgm:prSet presAssocID="{E2D9B0F7-5D4F-410D-BCCE-9416F8AF386E}" presName="Name25" presStyleLbl="parChTrans1D1" presStyleIdx="2" presStyleCnt="3"/>
      <dgm:spPr/>
      <dgm:t>
        <a:bodyPr/>
        <a:lstStyle/>
        <a:p>
          <a:endParaRPr lang="fr-FR"/>
        </a:p>
      </dgm:t>
    </dgm:pt>
    <dgm:pt modelId="{18DF54E4-57DB-4887-A303-B7D2311D0662}" type="pres">
      <dgm:prSet presAssocID="{E11FD245-FAAB-4E28-BA11-11250FDE3D90}" presName="node" presStyleCnt="0"/>
      <dgm:spPr/>
    </dgm:pt>
    <dgm:pt modelId="{CB3E5B85-814B-4A01-AE99-A2EC21E73C51}" type="pres">
      <dgm:prSet presAssocID="{E11FD245-FAAB-4E28-BA11-11250FDE3D90}" presName="parentNode" presStyleLbl="node1" presStyleIdx="3" presStyleCnt="4" custScaleX="155410" custLinFactNeighborX="26290" custLinFactNeighborY="-26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F70B83-99D4-4154-A95D-3E38680B2BEB}" type="pres">
      <dgm:prSet presAssocID="{E11FD245-FAAB-4E28-BA11-11250FDE3D9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3E70C0C-EAE6-4B73-855E-1C2B69D2DB1D}" type="presOf" srcId="{14267204-6D25-4E9E-9D61-9E71A2A027D4}" destId="{E9CD8B19-1A71-4669-B83C-523358ED1FC6}" srcOrd="0" destOrd="2" presId="urn:microsoft.com/office/officeart/2005/8/layout/radial2"/>
    <dgm:cxn modelId="{F589FB50-5E51-4B50-9064-FD7758E0B5C2}" srcId="{E11FD245-FAAB-4E28-BA11-11250FDE3D90}" destId="{B855C214-B4BE-452A-AE3A-D202BEACD9C3}" srcOrd="2" destOrd="0" parTransId="{23287F66-24E9-4604-9DA4-578313B500FF}" sibTransId="{DA612D17-3BC7-4B7A-B219-E9B4ADEF9E0D}"/>
    <dgm:cxn modelId="{EBF60E9F-3335-449A-AA18-47428D30C81E}" type="presOf" srcId="{E11FD245-FAAB-4E28-BA11-11250FDE3D90}" destId="{CB3E5B85-814B-4A01-AE99-A2EC21E73C51}" srcOrd="0" destOrd="0" presId="urn:microsoft.com/office/officeart/2005/8/layout/radial2"/>
    <dgm:cxn modelId="{B4237034-7148-4ECA-98AC-582E76BAE92F}" srcId="{E11FD245-FAAB-4E28-BA11-11250FDE3D90}" destId="{6C084A6E-CC13-4C90-93EB-BD2E34D09533}" srcOrd="1" destOrd="0" parTransId="{9584BB70-E3F9-44DD-A6BB-2F67DDF21743}" sibTransId="{47DDAAE7-C10C-400D-8A6B-A862B144243A}"/>
    <dgm:cxn modelId="{23BEBEAA-625E-43C0-92E1-944CDE05278F}" type="presOf" srcId="{1781D829-AA1D-49D3-898F-1D40E5DFD826}" destId="{EEF70B83-99D4-4154-A95D-3E38680B2BEB}" srcOrd="0" destOrd="3" presId="urn:microsoft.com/office/officeart/2005/8/layout/radial2"/>
    <dgm:cxn modelId="{884B51C7-58DD-4EF4-8A17-5AF774B6595D}" srcId="{BE39FB87-126F-4334-9291-970FA8701C89}" destId="{08B7E5AA-8493-42DB-9466-471A54CA66CE}" srcOrd="3" destOrd="0" parTransId="{453F731D-DAF3-4BE5-8C36-A2532DBAD9F3}" sibTransId="{9AE1D03F-1074-471D-A822-FC0D3319F9BF}"/>
    <dgm:cxn modelId="{5AF49669-8526-49C1-A293-C6987B957D3D}" type="presOf" srcId="{209DD13F-E24F-40F2-B116-FE3CFF02DAF9}" destId="{3150EFD6-5034-494A-9373-F7C1F5D34C5F}" srcOrd="0" destOrd="4" presId="urn:microsoft.com/office/officeart/2005/8/layout/radial2"/>
    <dgm:cxn modelId="{FF01FE8D-2BAC-4AF6-983D-1757C6BDE8C6}" type="presOf" srcId="{08B7E5AA-8493-42DB-9466-471A54CA66CE}" destId="{3150EFD6-5034-494A-9373-F7C1F5D34C5F}" srcOrd="0" destOrd="3" presId="urn:microsoft.com/office/officeart/2005/8/layout/radial2"/>
    <dgm:cxn modelId="{1AB8DC88-CCB5-4CB9-9607-59F6B6C26B9F}" type="presOf" srcId="{4563265B-965F-4328-9357-D4E59523ABB7}" destId="{3150EFD6-5034-494A-9373-F7C1F5D34C5F}" srcOrd="0" destOrd="1" presId="urn:microsoft.com/office/officeart/2005/8/layout/radial2"/>
    <dgm:cxn modelId="{CFB88BDF-E059-4179-AA36-065ACB2ADE4B}" srcId="{BE39FB87-126F-4334-9291-970FA8701C89}" destId="{209DD13F-E24F-40F2-B116-FE3CFF02DAF9}" srcOrd="4" destOrd="0" parTransId="{E6A2A1DD-FBEB-4928-8E9A-E5CEF38CACAF}" sibTransId="{8A07F88F-923D-41B2-923E-A6F8A235DBA0}"/>
    <dgm:cxn modelId="{D46A1CB9-154D-420E-8431-69C64ED08B68}" type="presOf" srcId="{79ADF48B-217B-41C1-8227-BD9D0ACDF282}" destId="{3150EFD6-5034-494A-9373-F7C1F5D34C5F}" srcOrd="0" destOrd="7" presId="urn:microsoft.com/office/officeart/2005/8/layout/radial2"/>
    <dgm:cxn modelId="{3E3503B4-648F-4AA4-89E1-07B7AF641D8A}" srcId="{BE39FB87-126F-4334-9291-970FA8701C89}" destId="{86E977EF-FB68-4EC5-9B68-67BD281C63E1}" srcOrd="2" destOrd="0" parTransId="{32619593-E990-4A34-ABBF-CF45EC2D8797}" sibTransId="{10905E0F-8AA0-4D6C-9D7C-CC3226C8C6B1}"/>
    <dgm:cxn modelId="{58A27C66-0B15-45C1-BA68-0E3DB55AC86C}" type="presOf" srcId="{669FB5CB-22BE-4277-A0CE-7E26CDE1A5C5}" destId="{E9CD8B19-1A71-4669-B83C-523358ED1FC6}" srcOrd="0" destOrd="3" presId="urn:microsoft.com/office/officeart/2005/8/layout/radial2"/>
    <dgm:cxn modelId="{5E6D6E5A-8ABA-4C5A-A637-3E7D9635E44D}" srcId="{E11FD245-FAAB-4E28-BA11-11250FDE3D90}" destId="{1781D829-AA1D-49D3-898F-1D40E5DFD826}" srcOrd="3" destOrd="0" parTransId="{0EA5E9FF-839D-4F93-9CD6-278A1A19576A}" sibTransId="{40293913-E8FC-4F87-A325-337A89879BB6}"/>
    <dgm:cxn modelId="{883DDCF0-FC32-43AE-82CF-7A9033CB7A06}" type="presOf" srcId="{EDD2A185-A921-493D-8386-689627FC6E78}" destId="{E9CD8B19-1A71-4669-B83C-523358ED1FC6}" srcOrd="0" destOrd="1" presId="urn:microsoft.com/office/officeart/2005/8/layout/radial2"/>
    <dgm:cxn modelId="{A350251B-D705-4058-BA83-1FB34C376C7C}" srcId="{EE83BFAE-394E-4074-BF5B-2ADC227BB2F5}" destId="{EDD2A185-A921-493D-8386-689627FC6E78}" srcOrd="1" destOrd="0" parTransId="{E1FB3DDC-3574-4BE7-B037-6D807E36FA3E}" sibTransId="{4F7CD1C6-85B3-42DF-B1BA-6488D6884E16}"/>
    <dgm:cxn modelId="{A25846CD-3C89-4141-8648-A7541588C5EC}" srcId="{E11FD245-FAAB-4E28-BA11-11250FDE3D90}" destId="{0F8C0F39-4A71-46BB-852B-C76E3B814074}" srcOrd="4" destOrd="0" parTransId="{E6AA5B4F-7B13-4521-9ED4-D43FF282C928}" sibTransId="{9FA9F01E-2EEB-4700-81A7-0E17CB60465C}"/>
    <dgm:cxn modelId="{1B1F8FAA-9461-4F99-A6BB-C73D5E804E2E}" type="presOf" srcId="{B6B6C341-D4DE-4673-B938-30FE20F29D9F}" destId="{E9CD8B19-1A71-4669-B83C-523358ED1FC6}" srcOrd="0" destOrd="4" presId="urn:microsoft.com/office/officeart/2005/8/layout/radial2"/>
    <dgm:cxn modelId="{254CCE56-141A-481B-95F5-C15E80EEC6AF}" srcId="{BE39FB87-126F-4334-9291-970FA8701C89}" destId="{95E4C44C-E9F4-4A6A-ACF1-51F8BD2AEE22}" srcOrd="5" destOrd="0" parTransId="{0989F45C-848E-407D-A7E7-D6B832E7F739}" sibTransId="{AA0D98CA-7613-494C-9B6C-DEDD5099A756}"/>
    <dgm:cxn modelId="{47F05E64-ED3B-441E-9AFB-4F4B3FEC457D}" type="presOf" srcId="{95E4C44C-E9F4-4A6A-ACF1-51F8BD2AEE22}" destId="{3150EFD6-5034-494A-9373-F7C1F5D34C5F}" srcOrd="0" destOrd="5" presId="urn:microsoft.com/office/officeart/2005/8/layout/radial2"/>
    <dgm:cxn modelId="{9EED336B-E654-4F31-B51C-08AF9A480BCA}" type="presOf" srcId="{E2D9B0F7-5D4F-410D-BCCE-9416F8AF386E}" destId="{6388E55C-6DFC-44EC-809F-FF98D7122D57}" srcOrd="0" destOrd="0" presId="urn:microsoft.com/office/officeart/2005/8/layout/radial2"/>
    <dgm:cxn modelId="{80D87B5C-BB8D-4768-A015-B95DB9463200}" type="presOf" srcId="{914F53B9-93F0-40C1-A2A7-F3D3AE74DFA3}" destId="{E9CD8B19-1A71-4669-B83C-523358ED1FC6}" srcOrd="0" destOrd="0" presId="urn:microsoft.com/office/officeart/2005/8/layout/radial2"/>
    <dgm:cxn modelId="{6AC6A2AC-159E-4D21-80B7-BE3CCBBD6451}" srcId="{91A59B77-AD62-4A33-83A8-1403F40E6902}" destId="{BE39FB87-126F-4334-9291-970FA8701C89}" srcOrd="1" destOrd="0" parTransId="{7C228894-1666-44C5-9181-A49F96270DCC}" sibTransId="{F16BAE5B-0A05-4B4A-843A-2DF55EE3DD9E}"/>
    <dgm:cxn modelId="{E42FC899-2467-4358-8719-E994857C2F98}" srcId="{BE39FB87-126F-4334-9291-970FA8701C89}" destId="{4563265B-965F-4328-9357-D4E59523ABB7}" srcOrd="1" destOrd="0" parTransId="{8F995257-5116-481C-86C9-0427A7117073}" sibTransId="{B1424B91-605B-4C32-9A23-9978F68D05D7}"/>
    <dgm:cxn modelId="{758BAFDD-5C4F-43E2-BADF-48FEC0C290F7}" type="presOf" srcId="{053C77EF-7754-4BDB-8AD6-012628E20B4D}" destId="{2FACD289-6214-4309-8D6B-53791FB5F037}" srcOrd="0" destOrd="0" presId="urn:microsoft.com/office/officeart/2005/8/layout/radial2"/>
    <dgm:cxn modelId="{A3499E2C-FC65-4FE1-805D-ED3ECED40095}" srcId="{EE83BFAE-394E-4074-BF5B-2ADC227BB2F5}" destId="{914F53B9-93F0-40C1-A2A7-F3D3AE74DFA3}" srcOrd="0" destOrd="0" parTransId="{AD2B5043-1E30-4751-88A2-2468BFE5DB56}" sibTransId="{3411D86E-7414-4C9D-81F0-2EB4FA9C8F9B}"/>
    <dgm:cxn modelId="{96501BA3-EB13-4381-8EFA-AC860AE87DB8}" srcId="{BE39FB87-126F-4334-9291-970FA8701C89}" destId="{B5B5119B-8C44-46AC-A958-AAA6BB24E655}" srcOrd="0" destOrd="0" parTransId="{8199BC21-9EAB-40AD-91DD-A912C954F538}" sibTransId="{AF88D5DD-1DF8-4CD9-A5FE-A548ADB6D58A}"/>
    <dgm:cxn modelId="{8E287D9B-B951-4521-ABE1-EFE917B42878}" srcId="{E11FD245-FAAB-4E28-BA11-11250FDE3D90}" destId="{A39260C4-45E8-45B1-A14F-45166F5DF058}" srcOrd="0" destOrd="0" parTransId="{9333DC08-6C5F-4464-8DF9-FA3CFE308CEE}" sibTransId="{6E7DEB35-B3C0-411C-8CA2-53C02E8F3736}"/>
    <dgm:cxn modelId="{5B10A6D9-E573-4B98-89A6-765600823F02}" srcId="{91A59B77-AD62-4A33-83A8-1403F40E6902}" destId="{EE83BFAE-394E-4074-BF5B-2ADC227BB2F5}" srcOrd="0" destOrd="0" parTransId="{053C77EF-7754-4BDB-8AD6-012628E20B4D}" sibTransId="{B63CE95F-C5F5-462C-A3BB-A62F07BBEC8E}"/>
    <dgm:cxn modelId="{1AA63AA0-69A9-49B1-9E23-A26A871A2243}" srcId="{BE39FB87-126F-4334-9291-970FA8701C89}" destId="{79ADF48B-217B-41C1-8227-BD9D0ACDF282}" srcOrd="7" destOrd="0" parTransId="{90C9F9F7-075B-4027-A125-50E0F24A0EFE}" sibTransId="{25C6A078-3657-4492-8550-CFAA75B279CA}"/>
    <dgm:cxn modelId="{8659DFA8-B997-4DE6-8E67-A5FEC901F3EB}" type="presOf" srcId="{B5B5119B-8C44-46AC-A958-AAA6BB24E655}" destId="{3150EFD6-5034-494A-9373-F7C1F5D34C5F}" srcOrd="0" destOrd="0" presId="urn:microsoft.com/office/officeart/2005/8/layout/radial2"/>
    <dgm:cxn modelId="{E7EB4176-0FEA-4C2D-84DF-B1D708C090B0}" type="presOf" srcId="{EE83BFAE-394E-4074-BF5B-2ADC227BB2F5}" destId="{C29ECE94-7C47-4A83-9BFE-9F5BE9E23B8D}" srcOrd="0" destOrd="0" presId="urn:microsoft.com/office/officeart/2005/8/layout/radial2"/>
    <dgm:cxn modelId="{DA83A1FC-0208-4757-9D7D-A13E2EFC7FF3}" type="presOf" srcId="{D56B4E96-08BF-4644-877B-7EC26C47A962}" destId="{3150EFD6-5034-494A-9373-F7C1F5D34C5F}" srcOrd="0" destOrd="6" presId="urn:microsoft.com/office/officeart/2005/8/layout/radial2"/>
    <dgm:cxn modelId="{92D67DBE-C4C5-4128-BCF2-185BEEF7CD73}" srcId="{EE83BFAE-394E-4074-BF5B-2ADC227BB2F5}" destId="{669FB5CB-22BE-4277-A0CE-7E26CDE1A5C5}" srcOrd="3" destOrd="0" parTransId="{687DEBB2-4104-4A0A-BE0A-83F642E84F1A}" sibTransId="{FACB28F5-BE13-4E84-B4FC-35E40414887B}"/>
    <dgm:cxn modelId="{EF998F1C-1211-426E-95A7-30067B93C106}" type="presOf" srcId="{0F8C0F39-4A71-46BB-852B-C76E3B814074}" destId="{EEF70B83-99D4-4154-A95D-3E38680B2BEB}" srcOrd="0" destOrd="4" presId="urn:microsoft.com/office/officeart/2005/8/layout/radial2"/>
    <dgm:cxn modelId="{1E92443D-020A-475F-A428-8836A4489C25}" srcId="{EE83BFAE-394E-4074-BF5B-2ADC227BB2F5}" destId="{B6B6C341-D4DE-4673-B938-30FE20F29D9F}" srcOrd="4" destOrd="0" parTransId="{1F1DE5A2-B219-4FDB-8A0D-16F886C2CA2A}" sibTransId="{6EAC0703-34E5-443F-BE24-5D4C2FEF0FEF}"/>
    <dgm:cxn modelId="{7B7B45A0-B737-4625-98EE-14CD9B1C33B1}" type="presOf" srcId="{91A59B77-AD62-4A33-83A8-1403F40E6902}" destId="{73F72A37-AEF0-4940-B7FF-484D30353AEB}" srcOrd="0" destOrd="0" presId="urn:microsoft.com/office/officeart/2005/8/layout/radial2"/>
    <dgm:cxn modelId="{F353C871-0463-4801-AB99-30DC0A142EEA}" type="presOf" srcId="{B855C214-B4BE-452A-AE3A-D202BEACD9C3}" destId="{EEF70B83-99D4-4154-A95D-3E38680B2BEB}" srcOrd="0" destOrd="2" presId="urn:microsoft.com/office/officeart/2005/8/layout/radial2"/>
    <dgm:cxn modelId="{3695609D-FF7D-4745-BA5D-6AB67976281D}" type="presOf" srcId="{6C084A6E-CC13-4C90-93EB-BD2E34D09533}" destId="{EEF70B83-99D4-4154-A95D-3E38680B2BEB}" srcOrd="0" destOrd="1" presId="urn:microsoft.com/office/officeart/2005/8/layout/radial2"/>
    <dgm:cxn modelId="{905FB905-3C8A-4CA1-9D75-1D976EE1967C}" type="presOf" srcId="{7C228894-1666-44C5-9181-A49F96270DCC}" destId="{12E5398C-38D7-4CE8-A768-08C9825412A0}" srcOrd="0" destOrd="0" presId="urn:microsoft.com/office/officeart/2005/8/layout/radial2"/>
    <dgm:cxn modelId="{5378D15E-030A-407C-93F8-C17402DCAA63}" srcId="{91A59B77-AD62-4A33-83A8-1403F40E6902}" destId="{E11FD245-FAAB-4E28-BA11-11250FDE3D90}" srcOrd="2" destOrd="0" parTransId="{E2D9B0F7-5D4F-410D-BCCE-9416F8AF386E}" sibTransId="{81391254-328B-4C08-BA4C-FF18D96BF3FD}"/>
    <dgm:cxn modelId="{9879D4DE-AE0C-48A0-9B1F-57B339768BA4}" srcId="{EE83BFAE-394E-4074-BF5B-2ADC227BB2F5}" destId="{14267204-6D25-4E9E-9D61-9E71A2A027D4}" srcOrd="2" destOrd="0" parTransId="{1CDEB95B-D25A-45FD-BB56-582289455E39}" sibTransId="{DC04AA58-D3C6-4EDD-A1FB-5CD57EDA41AE}"/>
    <dgm:cxn modelId="{73EAD736-EF9F-4C13-B3D3-3C739B508453}" type="presOf" srcId="{A39260C4-45E8-45B1-A14F-45166F5DF058}" destId="{EEF70B83-99D4-4154-A95D-3E38680B2BEB}" srcOrd="0" destOrd="0" presId="urn:microsoft.com/office/officeart/2005/8/layout/radial2"/>
    <dgm:cxn modelId="{4A7C9354-212B-4BEA-A197-63DF7541E162}" srcId="{BE39FB87-126F-4334-9291-970FA8701C89}" destId="{D56B4E96-08BF-4644-877B-7EC26C47A962}" srcOrd="6" destOrd="0" parTransId="{3789C2A1-0446-4CEC-80BC-F823306E9AD3}" sibTransId="{89D6D043-0C2E-41EF-A10A-D497CD65F35F}"/>
    <dgm:cxn modelId="{98BD4A8D-27FC-4510-B760-F3DB9A501CA5}" type="presOf" srcId="{BE39FB87-126F-4334-9291-970FA8701C89}" destId="{DD8E73FC-45D6-4A42-932D-3819BFB3FC6F}" srcOrd="0" destOrd="0" presId="urn:microsoft.com/office/officeart/2005/8/layout/radial2"/>
    <dgm:cxn modelId="{D3AEAECD-9AAF-456A-B4DB-7A03616015FC}" type="presOf" srcId="{86E977EF-FB68-4EC5-9B68-67BD281C63E1}" destId="{3150EFD6-5034-494A-9373-F7C1F5D34C5F}" srcOrd="0" destOrd="2" presId="urn:microsoft.com/office/officeart/2005/8/layout/radial2"/>
    <dgm:cxn modelId="{26470225-C6D5-4428-B6A5-3933C4C910B6}" type="presParOf" srcId="{73F72A37-AEF0-4940-B7FF-484D30353AEB}" destId="{B83257F7-07A0-4174-A709-17E610B85A37}" srcOrd="0" destOrd="0" presId="urn:microsoft.com/office/officeart/2005/8/layout/radial2"/>
    <dgm:cxn modelId="{3792E75A-617E-47E5-8E0E-676CC0376412}" type="presParOf" srcId="{B83257F7-07A0-4174-A709-17E610B85A37}" destId="{DA11A99D-4A42-4AD1-AFB6-308ACE1DA265}" srcOrd="0" destOrd="0" presId="urn:microsoft.com/office/officeart/2005/8/layout/radial2"/>
    <dgm:cxn modelId="{D325B613-DFBB-4847-99B4-7AEC3254DBA3}" type="presParOf" srcId="{DA11A99D-4A42-4AD1-AFB6-308ACE1DA265}" destId="{5C87CD01-5509-4C5A-8246-984A60F444ED}" srcOrd="0" destOrd="0" presId="urn:microsoft.com/office/officeart/2005/8/layout/radial2"/>
    <dgm:cxn modelId="{4738FE92-E3E1-44C8-807C-AF4C2BBD8707}" type="presParOf" srcId="{DA11A99D-4A42-4AD1-AFB6-308ACE1DA265}" destId="{BDD516F0-F69F-4C1C-ADBF-4439FF595FBE}" srcOrd="1" destOrd="0" presId="urn:microsoft.com/office/officeart/2005/8/layout/radial2"/>
    <dgm:cxn modelId="{5C477305-35A2-4B6C-95AD-9711315B4670}" type="presParOf" srcId="{B83257F7-07A0-4174-A709-17E610B85A37}" destId="{2FACD289-6214-4309-8D6B-53791FB5F037}" srcOrd="1" destOrd="0" presId="urn:microsoft.com/office/officeart/2005/8/layout/radial2"/>
    <dgm:cxn modelId="{761EB691-17A5-439D-AF48-A29CBDD495F6}" type="presParOf" srcId="{B83257F7-07A0-4174-A709-17E610B85A37}" destId="{88CF7B27-1D95-45FC-943A-AC130AC82A03}" srcOrd="2" destOrd="0" presId="urn:microsoft.com/office/officeart/2005/8/layout/radial2"/>
    <dgm:cxn modelId="{5C07E679-C0A8-4027-B0A6-663F777346CF}" type="presParOf" srcId="{88CF7B27-1D95-45FC-943A-AC130AC82A03}" destId="{C29ECE94-7C47-4A83-9BFE-9F5BE9E23B8D}" srcOrd="0" destOrd="0" presId="urn:microsoft.com/office/officeart/2005/8/layout/radial2"/>
    <dgm:cxn modelId="{D1886DD7-2ABB-4203-9F3B-69B015251D9A}" type="presParOf" srcId="{88CF7B27-1D95-45FC-943A-AC130AC82A03}" destId="{E9CD8B19-1A71-4669-B83C-523358ED1FC6}" srcOrd="1" destOrd="0" presId="urn:microsoft.com/office/officeart/2005/8/layout/radial2"/>
    <dgm:cxn modelId="{6E728A13-001D-4DEC-BAD3-0C2FF0973954}" type="presParOf" srcId="{B83257F7-07A0-4174-A709-17E610B85A37}" destId="{12E5398C-38D7-4CE8-A768-08C9825412A0}" srcOrd="3" destOrd="0" presId="urn:microsoft.com/office/officeart/2005/8/layout/radial2"/>
    <dgm:cxn modelId="{C54D5801-F0FF-405D-925C-97B8CAF1A650}" type="presParOf" srcId="{B83257F7-07A0-4174-A709-17E610B85A37}" destId="{FB6DF551-ECF9-401A-A8BB-D2EAB55E6E12}" srcOrd="4" destOrd="0" presId="urn:microsoft.com/office/officeart/2005/8/layout/radial2"/>
    <dgm:cxn modelId="{CCE365D4-2B2F-45C5-B48B-B9A5CFC2FABC}" type="presParOf" srcId="{FB6DF551-ECF9-401A-A8BB-D2EAB55E6E12}" destId="{DD8E73FC-45D6-4A42-932D-3819BFB3FC6F}" srcOrd="0" destOrd="0" presId="urn:microsoft.com/office/officeart/2005/8/layout/radial2"/>
    <dgm:cxn modelId="{65507D99-E807-4A87-92AB-13562E9E98D1}" type="presParOf" srcId="{FB6DF551-ECF9-401A-A8BB-D2EAB55E6E12}" destId="{3150EFD6-5034-494A-9373-F7C1F5D34C5F}" srcOrd="1" destOrd="0" presId="urn:microsoft.com/office/officeart/2005/8/layout/radial2"/>
    <dgm:cxn modelId="{64EB7933-8391-4233-A08E-1CB55B413A29}" type="presParOf" srcId="{B83257F7-07A0-4174-A709-17E610B85A37}" destId="{6388E55C-6DFC-44EC-809F-FF98D7122D57}" srcOrd="5" destOrd="0" presId="urn:microsoft.com/office/officeart/2005/8/layout/radial2"/>
    <dgm:cxn modelId="{CFCE78BA-090B-4CE9-B531-27FFCAD65D5A}" type="presParOf" srcId="{B83257F7-07A0-4174-A709-17E610B85A37}" destId="{18DF54E4-57DB-4887-A303-B7D2311D0662}" srcOrd="6" destOrd="0" presId="urn:microsoft.com/office/officeart/2005/8/layout/radial2"/>
    <dgm:cxn modelId="{82B7BDA9-FD3E-496B-B132-2693C5EE9975}" type="presParOf" srcId="{18DF54E4-57DB-4887-A303-B7D2311D0662}" destId="{CB3E5B85-814B-4A01-AE99-A2EC21E73C51}" srcOrd="0" destOrd="0" presId="urn:microsoft.com/office/officeart/2005/8/layout/radial2"/>
    <dgm:cxn modelId="{61DC7F7F-D418-4850-BD66-4D60B6562BC8}" type="presParOf" srcId="{18DF54E4-57DB-4887-A303-B7D2311D0662}" destId="{EEF70B83-99D4-4154-A95D-3E38680B2BEB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35C98-CE4E-41A1-8B64-6D7019B47084}" type="datetimeFigureOut">
              <a:rPr lang="fr-FR" smtClean="0"/>
              <a:pPr/>
              <a:t>01/03/2018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5DCC2-904B-49E2-AC03-54D131E10D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81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5DCC2-904B-49E2-AC03-54D131E10DE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0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C5152B-FAD3-4BB0-8A46-C5250BE88EC0}" type="datetimeFigureOut">
              <a:rPr lang="fr-FR" smtClean="0"/>
              <a:pPr/>
              <a:t>01/03/2018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20C0F2-00B7-4674-B074-6390CFA5715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mment%20utiliser%20une%20brosse%20&#224;%20dents%20&#233;lectrique%20-%20YouTube.mp4" TargetMode="External"/><Relationship Id="rId2" Type="http://schemas.openxmlformats.org/officeDocument/2006/relationships/hyperlink" Target="COMMENT%20SE%20BROSSER%20LES%20DENTS%20-%20YouTube_2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http://www.google.fr/images?q=tbn:rnbuTypqgHXrJM::picnicb.ciao.com/fr/2904837.jpg&amp;h=94&amp;w=125&amp;usg=__A6--ftehcgpJ42OnoVgqCYOi-Sc=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http://t2.gstatic.com/images?q=tbn:vS522DDGEnnoSM:http://picnicb.ciao.com/fr/82916679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fr/imgres?imgurl=https://www.laboratoire-medident.fr/img/cms/surfacage-radiculaire.jpg&amp;imgrefurl=https://www.laboratoire-medident.fr/blog/le-detartrage-dentaire-quand-pourquoi-comment-n85&amp;docid=8Xux7Fem90ThdM&amp;tbnid=qNbrbgrdtZ_9-M:&amp;vet=10ahUKEwjX99r5-8HZAhWE6xQKHZnGDKsQMwhIKA0wDQ..i&amp;w=600&amp;h=368&amp;hl=fr&amp;bih=467&amp;biw=1067&amp;q=photos%20avant%20detartrage%20et%20apres%20detartrage&amp;ved=0ahUKEwjX99r5-8HZAhWE6xQKHZnGDKsQMwhIKA0wDQ&amp;iact=mrc&amp;uact=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fr/imgres?imgurl=http://www.gqmagazine.fr/uploads/images/thumbs/201224/zinedine_zidane__1942_north_780x_white.jpg&amp;imgrefurl=http://www.gqmagazine.fr/pop-culture/portrait/articles/zinedine-zidane-comment-russir-sa-vie-dhomme/7677&amp;h=562&amp;w=780&amp;tbnid=y1dDiSOuu_MRgM:&amp;docid=Aw6nJGJ33pcZyM&amp;hl=fr&amp;ei=5w_iVqKCK6KB6QTy7be4AQ&amp;tbm=isch&amp;iact=rc&amp;uact=3&amp;dur=1495&amp;page=13&amp;start=195&amp;ndsp=16&amp;ved=0ahUKEwjikcX5rrfLAhWiQJoKHfL2DRc4ZBCtAwiwAjBj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fr/imgres?imgurl=http://images.seneweb.com/dynamic/modules/news/images/gen/b/6689dbbd4563c2329a3f0f9c69190dc6.jpg&amp;imgrefurl=http://www.seneweb.com/news/Sante/sante-bucco-dentaire-au-senegal-70-des-enfants-scolarises-sont-atteints-de-carie-dentaire_n_109807.html&amp;docid=r6q_I1AyPdB8aM&amp;tbnid=iQURep4t0RXWRM:&amp;vet=10ahUKEwjopfCb4L7ZAhUEzxQKHcriBXoQMwhJKA4wDg..i&amp;w=385&amp;h=308&amp;hl=fr&amp;bih=467&amp;biw=1067&amp;q=photo%20de%20carie%20dentaire%20chez%20le%20jeune%20adulte&amp;ved=0ahUKEwjopfCb4L7ZAhUEzxQKHcriBXoQMwhJKA4wDg&amp;iact=mrc&amp;uact=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fr/imgres?imgurl=http://dentisteblackburn.com/wp-content/uploads/2017/06/carrie-3-1-1024x819.jpg&amp;imgrefurl=http://dentisteblackburn.com/services/dentisterie-generale/restauration-dentaire/&amp;docid=FwMUOd9lSMiVlM&amp;tbnid=wDxE2XqRXIKj9M:&amp;vet=1&amp;w=1024&amp;h=819&amp;hl=fr&amp;bih=467&amp;biw=1067&amp;ved=0ahUKEwjopfCb4L7ZAhUEzxQKHcriBXoQMwh6KDUwNQ&amp;iact=c&amp;ictx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fr-FR" sz="3200" dirty="0" smtClean="0">
                <a:solidFill>
                  <a:srgbClr val="002060"/>
                </a:solidFill>
              </a:rPr>
              <a:t/>
            </a:r>
            <a:br>
              <a:rPr lang="fr-FR" sz="3200" dirty="0" smtClean="0">
                <a:solidFill>
                  <a:srgbClr val="00206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</a:rPr>
              <a:t/>
            </a:r>
            <a:br>
              <a:rPr lang="fr-FR" sz="3200" dirty="0" smtClean="0">
                <a:solidFill>
                  <a:srgbClr val="00206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</a:rPr>
              <a:t>EPSP DE BEJAIA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dirty="0" smtClean="0">
                <a:solidFill>
                  <a:srgbClr val="002060"/>
                </a:solidFill>
              </a:rPr>
              <a:t>DANS LE CADRE DE LA CELEBRATION DE LA SEMAINE MAGHREBINE DE LA SANTE SCOLAIRE ET UNIVERSITAIRE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>
                <a:solidFill>
                  <a:srgbClr val="002060"/>
                </a:solidFill>
              </a:rPr>
              <a:t>PREVENTION DE LA CARIE   </a:t>
            </a:r>
            <a:br>
              <a:rPr lang="fr-FR" sz="3200" dirty="0" smtClean="0">
                <a:solidFill>
                  <a:srgbClr val="002060"/>
                </a:solidFill>
              </a:rPr>
            </a:br>
            <a:r>
              <a:rPr lang="fr-FR" sz="3200" dirty="0" smtClean="0">
                <a:solidFill>
                  <a:srgbClr val="002060"/>
                </a:solidFill>
              </a:rPr>
              <a:t>01/03/2018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Dr SOUAMI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Coordinatrice de  santé  buccodentaire</a:t>
            </a:r>
            <a:endParaRPr lang="fr-F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66CCFF"/>
                </a:solidFill>
              </a:rPr>
              <a:t> 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630238" lvl="1" indent="-630238">
              <a:lnSpc>
                <a:spcPct val="90000"/>
              </a:lnSpc>
            </a:pPr>
            <a:endParaRPr lang="fr-FR" sz="2800" dirty="0">
              <a:solidFill>
                <a:srgbClr val="FF0000"/>
              </a:solidFill>
            </a:endParaRPr>
          </a:p>
          <a:p>
            <a:pPr marL="630238" lvl="1" indent="-630238">
              <a:lnSpc>
                <a:spcPct val="90000"/>
              </a:lnSpc>
            </a:pPr>
            <a:endParaRPr lang="fr-FR" sz="2800" dirty="0" smtClean="0">
              <a:solidFill>
                <a:srgbClr val="FF0000"/>
              </a:solidFill>
            </a:endParaRPr>
          </a:p>
          <a:p>
            <a:pPr marL="630238" lvl="1" indent="-630238">
              <a:lnSpc>
                <a:spcPct val="90000"/>
              </a:lnSpc>
            </a:pPr>
            <a:endParaRPr lang="fr-FR" sz="2800" dirty="0" smtClean="0">
              <a:solidFill>
                <a:srgbClr val="FF0000"/>
              </a:solidFill>
            </a:endParaRPr>
          </a:p>
          <a:p>
            <a:pPr marL="630238" lvl="1" indent="-630238">
              <a:lnSpc>
                <a:spcPct val="90000"/>
              </a:lnSpc>
            </a:pPr>
            <a:r>
              <a:rPr lang="fr-FR" sz="2800" dirty="0" smtClean="0">
                <a:solidFill>
                  <a:srgbClr val="003300"/>
                </a:solidFill>
              </a:rPr>
              <a:t> </a:t>
            </a:r>
            <a:endParaRPr lang="fr-FR" sz="2800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324528" cy="377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fr-FR" dirty="0" smtClean="0">
              <a:solidFill>
                <a:srgbClr val="66CCFF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66CCFF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4- Le facteur temps</a:t>
            </a:r>
          </a:p>
          <a:p>
            <a:pPr marL="609600" indent="-609600">
              <a:lnSpc>
                <a:spcPct val="90000"/>
              </a:lnSpc>
            </a:pPr>
            <a:r>
              <a:rPr lang="fr-FR" sz="2800" dirty="0" smtClean="0">
                <a:solidFill>
                  <a:srgbClr val="002060"/>
                </a:solidFill>
              </a:rPr>
              <a:t>     La carie dentaire n’apparaît que s’il y’a présence </a:t>
            </a:r>
          </a:p>
          <a:p>
            <a:pPr marL="609600" indent="-609600">
              <a:lnSpc>
                <a:spcPct val="90000"/>
              </a:lnSpc>
            </a:pPr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u="sng" dirty="0" smtClean="0">
                <a:solidFill>
                  <a:srgbClr val="003300"/>
                </a:solidFill>
              </a:rPr>
              <a:t>simultanée</a:t>
            </a:r>
            <a:r>
              <a:rPr lang="fr-FR" sz="2800" u="sng" dirty="0" smtClean="0">
                <a:solidFill>
                  <a:srgbClr val="002060"/>
                </a:solidFill>
              </a:rPr>
              <a:t> </a:t>
            </a:r>
            <a:r>
              <a:rPr lang="fr-FR" sz="2800" dirty="0" smtClean="0">
                <a:solidFill>
                  <a:srgbClr val="002060"/>
                </a:solidFill>
              </a:rPr>
              <a:t>de 3 facteurs déterminants pendant </a:t>
            </a:r>
            <a:r>
              <a:rPr lang="fr-FR" sz="2800" u="sng" dirty="0" smtClean="0">
                <a:solidFill>
                  <a:srgbClr val="C00000"/>
                </a:solidFill>
              </a:rPr>
              <a:t>un</a:t>
            </a:r>
          </a:p>
          <a:p>
            <a:pPr marL="609600" indent="-609600">
              <a:lnSpc>
                <a:spcPct val="90000"/>
              </a:lnSpc>
            </a:pPr>
            <a:r>
              <a:rPr lang="fr-FR" sz="2800" dirty="0" smtClean="0">
                <a:solidFill>
                  <a:srgbClr val="C00000"/>
                </a:solidFill>
              </a:rPr>
              <a:t> </a:t>
            </a:r>
            <a:r>
              <a:rPr lang="fr-FR" sz="2800" u="sng" dirty="0" smtClean="0">
                <a:solidFill>
                  <a:srgbClr val="C00000"/>
                </a:solidFill>
              </a:rPr>
              <a:t>temps suffisamment long.</a:t>
            </a:r>
          </a:p>
          <a:p>
            <a:pPr marL="609600" indent="-609600">
              <a:lnSpc>
                <a:spcPct val="90000"/>
              </a:lnSpc>
            </a:pPr>
            <a:endParaRPr lang="fr-FR" sz="2800" u="sng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fr-FR" sz="2800" u="sng" dirty="0" smtClean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fr-FR" sz="2800" u="sng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fr-FR" sz="2800" u="sng" dirty="0" smtClean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fr-FR" sz="2800" dirty="0">
              <a:solidFill>
                <a:srgbClr val="C00000"/>
              </a:solidFill>
            </a:endParaRPr>
          </a:p>
        </p:txBody>
      </p:sp>
      <p:pic>
        <p:nvPicPr>
          <p:cNvPr id="18" name="Picture 7" descr="ca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77398"/>
            <a:ext cx="5688632" cy="392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55892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2400" b="1" dirty="0" smtClean="0"/>
              <a:t>Facteurs régissant  le  processus carieux-</a:t>
            </a:r>
          </a:p>
          <a:p>
            <a:pPr algn="ctr">
              <a:buFont typeface="Wingdings" pitchFamily="2" charset="2"/>
              <a:buNone/>
            </a:pPr>
            <a:r>
              <a:rPr lang="fr-FR" sz="2400" b="1" dirty="0" smtClean="0"/>
              <a:t> schéma de KEYES (1962)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11560" y="4005064"/>
            <a:ext cx="3528392" cy="64807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357167"/>
            <a:ext cx="9144000" cy="971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fr-FR" sz="2800" dirty="0" smtClean="0">
                <a:solidFill>
                  <a:srgbClr val="002060"/>
                </a:solidFill>
              </a:rPr>
              <a:t>   </a:t>
            </a:r>
            <a:endParaRPr lang="fr-FR" sz="2800" i="1" u="sng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sz="2800" dirty="0" smtClean="0">
                <a:solidFill>
                  <a:srgbClr val="002060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endParaRPr lang="fr-FR" sz="2800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sz="2800" dirty="0" smtClean="0">
              <a:solidFill>
                <a:srgbClr val="00206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sz="2800" dirty="0" smtClean="0">
                <a:solidFill>
                  <a:srgbClr val="002060"/>
                </a:solidFill>
              </a:rPr>
              <a:t> </a:t>
            </a:r>
            <a:endParaRPr lang="fr-FR" sz="2000" i="1" dirty="0" smtClean="0">
              <a:solidFill>
                <a:srgbClr val="99CCFF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sz="2000" i="1" dirty="0" smtClean="0">
                <a:solidFill>
                  <a:srgbClr val="99CCFF"/>
                </a:solidFill>
              </a:rPr>
              <a:t>                                                          </a:t>
            </a:r>
            <a:endParaRPr lang="fr-FR" sz="2000" b="1" i="1" u="sng" dirty="0" smtClean="0">
              <a:solidFill>
                <a:srgbClr val="0066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sz="2000" b="1" i="1" dirty="0" smtClean="0">
                <a:solidFill>
                  <a:srgbClr val="006600"/>
                </a:solidFill>
              </a:rPr>
              <a:t>                                                                             </a:t>
            </a:r>
            <a:r>
              <a:rPr lang="fr-FR" sz="2000" i="1" dirty="0" smtClean="0">
                <a:solidFill>
                  <a:srgbClr val="006600"/>
                </a:solidFill>
              </a:rPr>
              <a:t> </a:t>
            </a:r>
            <a:endParaRPr lang="fr-FR" sz="2000" i="1" dirty="0" smtClean="0">
              <a:solidFill>
                <a:srgbClr val="99CCFF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sz="2000" i="1" dirty="0" smtClean="0">
                <a:solidFill>
                  <a:srgbClr val="99CCFF"/>
                </a:solidFill>
              </a:rPr>
              <a:t>                                                  </a:t>
            </a:r>
            <a:r>
              <a:rPr lang="fr-FR" b="1" i="1" u="sng" dirty="0" smtClean="0">
                <a:solidFill>
                  <a:srgbClr val="006600"/>
                </a:solidFill>
              </a:rPr>
              <a:t>Prophylaxie de masse</a:t>
            </a:r>
            <a:endParaRPr lang="fr-FR" u="sng" dirty="0" smtClean="0"/>
          </a:p>
          <a:p>
            <a:pPr marL="609600" indent="-609600">
              <a:lnSpc>
                <a:spcPct val="80000"/>
              </a:lnSpc>
            </a:pPr>
            <a:r>
              <a:rPr lang="fr-FR" sz="2000" i="1" dirty="0" smtClean="0">
                <a:solidFill>
                  <a:srgbClr val="99CCFF"/>
                </a:solidFill>
              </a:rPr>
              <a:t>                                                                                    </a:t>
            </a:r>
            <a:endParaRPr lang="fr-FR" sz="2000" b="1" i="1" u="sng" dirty="0" smtClean="0">
              <a:solidFill>
                <a:srgbClr val="006600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sz="2000" i="1" u="sng" dirty="0" smtClean="0">
              <a:solidFill>
                <a:srgbClr val="99CCFF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sz="2000" i="1" dirty="0" smtClean="0">
                <a:solidFill>
                  <a:srgbClr val="3333CC"/>
                </a:solidFill>
              </a:rPr>
              <a:t>1-</a:t>
            </a:r>
            <a:r>
              <a:rPr lang="fr-FR" b="1" u="sng" dirty="0" smtClean="0">
                <a:solidFill>
                  <a:srgbClr val="3333CC"/>
                </a:solidFill>
              </a:rPr>
              <a:t>Dépistage</a:t>
            </a: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chemeClr val="hlink"/>
                </a:solidFill>
              </a:rPr>
              <a:t>            </a:t>
            </a:r>
          </a:p>
          <a:p>
            <a:pPr marL="609600" indent="-609600">
              <a:lnSpc>
                <a:spcPct val="80000"/>
              </a:lnSpc>
            </a:pPr>
            <a:r>
              <a:rPr lang="fr-FR" b="1" dirty="0" smtClean="0">
                <a:solidFill>
                  <a:srgbClr val="FF0066"/>
                </a:solidFill>
              </a:rPr>
              <a:t>           2-</a:t>
            </a:r>
            <a:r>
              <a:rPr lang="fr-FR" b="1" u="sng" dirty="0" smtClean="0">
                <a:solidFill>
                  <a:srgbClr val="FF0066"/>
                </a:solidFill>
              </a:rPr>
              <a:t> Éducation sanitaire</a:t>
            </a:r>
            <a:r>
              <a:rPr lang="fr-FR" dirty="0" smtClean="0">
                <a:solidFill>
                  <a:srgbClr val="FF6600"/>
                </a:solidFill>
              </a:rPr>
              <a:t>                           </a:t>
            </a:r>
            <a:r>
              <a:rPr lang="fr-FR" dirty="0" smtClean="0">
                <a:solidFill>
                  <a:srgbClr val="003300"/>
                </a:solidFill>
              </a:rPr>
              <a:t>  </a:t>
            </a: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rgbClr val="003300"/>
                </a:solidFill>
              </a:rPr>
              <a:t>                  </a:t>
            </a:r>
            <a:r>
              <a:rPr lang="fr-FR" b="1" dirty="0" smtClean="0">
                <a:solidFill>
                  <a:srgbClr val="003300"/>
                </a:solidFill>
              </a:rPr>
              <a:t>a- Hygiène buccodentaire</a:t>
            </a: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rgbClr val="003300"/>
                </a:solidFill>
              </a:rPr>
              <a:t>                  </a:t>
            </a:r>
            <a:r>
              <a:rPr lang="fr-FR" b="1" dirty="0" smtClean="0">
                <a:solidFill>
                  <a:srgbClr val="003300"/>
                </a:solidFill>
              </a:rPr>
              <a:t>b- Hygiène alimentaire </a:t>
            </a:r>
            <a:r>
              <a:rPr lang="fr-FR" dirty="0" smtClean="0">
                <a:solidFill>
                  <a:srgbClr val="003300"/>
                </a:solidFill>
              </a:rPr>
              <a:t>  </a:t>
            </a: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FF66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chemeClr val="hlink"/>
                </a:solidFill>
              </a:rPr>
              <a:t>                                             </a:t>
            </a: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chemeClr val="hlink"/>
                </a:solidFill>
              </a:rPr>
              <a:t>                                            </a:t>
            </a:r>
            <a:r>
              <a:rPr lang="fr-FR" b="1" dirty="0" smtClean="0">
                <a:solidFill>
                  <a:schemeClr val="hlink"/>
                </a:solidFill>
              </a:rPr>
              <a:t> </a:t>
            </a:r>
            <a:r>
              <a:rPr lang="fr-FR" b="1" dirty="0" smtClean="0">
                <a:solidFill>
                  <a:srgbClr val="000000"/>
                </a:solidFill>
              </a:rPr>
              <a:t>3</a:t>
            </a:r>
            <a:r>
              <a:rPr lang="fr-FR" b="1" u="sng" dirty="0" smtClean="0">
                <a:solidFill>
                  <a:srgbClr val="000000"/>
                </a:solidFill>
              </a:rPr>
              <a:t>- Détartrage</a:t>
            </a:r>
          </a:p>
          <a:p>
            <a:pPr marL="609600" indent="-609600">
              <a:lnSpc>
                <a:spcPct val="8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                                                                                                  6- </a:t>
            </a:r>
            <a:r>
              <a:rPr lang="fr-FR" b="1" u="sng" dirty="0" smtClean="0">
                <a:solidFill>
                  <a:srgbClr val="0070C0"/>
                </a:solidFill>
              </a:rPr>
              <a:t>Visites systématiques</a:t>
            </a:r>
            <a:endParaRPr lang="fr-FR" b="1" u="sng" dirty="0" smtClean="0">
              <a:solidFill>
                <a:srgbClr val="00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b="1" dirty="0" smtClean="0">
                <a:solidFill>
                  <a:schemeClr val="hlink"/>
                </a:solidFill>
              </a:rPr>
              <a:t>                                                                </a:t>
            </a:r>
            <a:r>
              <a:rPr lang="fr-FR" b="1" dirty="0" smtClean="0">
                <a:solidFill>
                  <a:srgbClr val="CC0000"/>
                </a:solidFill>
              </a:rPr>
              <a:t>4-</a:t>
            </a:r>
            <a:r>
              <a:rPr lang="fr-FR" b="1" u="sng" dirty="0" smtClean="0">
                <a:solidFill>
                  <a:srgbClr val="CC0000"/>
                </a:solidFill>
              </a:rPr>
              <a:t> Sealant</a:t>
            </a:r>
            <a:r>
              <a:rPr lang="fr-FR" b="1" u="sng" dirty="0" smtClean="0">
                <a:solidFill>
                  <a:schemeClr val="hlink"/>
                </a:solidFill>
              </a:rPr>
              <a:t> </a:t>
            </a:r>
            <a:r>
              <a:rPr lang="fr-FR" b="1" dirty="0" smtClean="0">
                <a:solidFill>
                  <a:schemeClr val="hlink"/>
                </a:solidFill>
              </a:rPr>
              <a:t>                               </a:t>
            </a:r>
            <a:r>
              <a:rPr lang="fr-FR" b="1" u="sng" dirty="0" smtClean="0">
                <a:solidFill>
                  <a:srgbClr val="0070C0"/>
                </a:solidFill>
              </a:rPr>
              <a:t>chez le dentiste</a:t>
            </a:r>
            <a:endParaRPr lang="fr-FR" b="1" dirty="0" smtClean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rgbClr val="660066"/>
                </a:solidFill>
              </a:rPr>
              <a:t>                                                                        </a:t>
            </a: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rgbClr val="660066"/>
                </a:solidFill>
              </a:rPr>
              <a:t>                                                                           </a:t>
            </a:r>
            <a:r>
              <a:rPr lang="fr-FR" b="1" dirty="0" smtClean="0">
                <a:solidFill>
                  <a:srgbClr val="660066"/>
                </a:solidFill>
              </a:rPr>
              <a:t>5- </a:t>
            </a:r>
            <a:r>
              <a:rPr lang="fr-FR" b="1" u="sng" dirty="0" smtClean="0">
                <a:solidFill>
                  <a:srgbClr val="660066"/>
                </a:solidFill>
              </a:rPr>
              <a:t>Apport en. Fluor</a:t>
            </a:r>
          </a:p>
          <a:p>
            <a:pPr marL="609600" indent="-609600">
              <a:lnSpc>
                <a:spcPct val="80000"/>
              </a:lnSpc>
            </a:pPr>
            <a:endParaRPr lang="fr-FR" b="1" u="sng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                                                                                              </a:t>
            </a:r>
            <a:endParaRPr lang="fr-FR" b="1" u="sng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</a:t>
            </a:r>
            <a:endParaRPr lang="fr-FR" b="1" u="sng" dirty="0" smtClean="0">
              <a:solidFill>
                <a:srgbClr val="0070C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fr-FR" b="1" dirty="0" smtClean="0">
                <a:solidFill>
                  <a:srgbClr val="660066"/>
                </a:solidFill>
              </a:rPr>
              <a:t>                                                                                                                    </a:t>
            </a:r>
            <a:endParaRPr lang="fr-FR" b="1" u="sng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609600" indent="-609600">
              <a:lnSpc>
                <a:spcPct val="80000"/>
              </a:lnSpc>
            </a:pPr>
            <a:endParaRPr lang="fr-FR" dirty="0" smtClean="0">
              <a:solidFill>
                <a:srgbClr val="660066"/>
              </a:solidFill>
            </a:endParaRPr>
          </a:p>
          <a:p>
            <a:pPr marL="265113" indent="-265113">
              <a:lnSpc>
                <a:spcPct val="80000"/>
              </a:lnSpc>
            </a:pPr>
            <a:r>
              <a:rPr lang="fr-FR" dirty="0" smtClean="0">
                <a:solidFill>
                  <a:srgbClr val="33CC33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fr-FR" dirty="0" smtClean="0">
                <a:solidFill>
                  <a:srgbClr val="33CC33"/>
                </a:solidFill>
              </a:rPr>
              <a:t>                                                                                      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907704" y="1556792"/>
            <a:ext cx="3096344" cy="7200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1907704" y="1556792"/>
            <a:ext cx="1872208" cy="100811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547664" y="2852936"/>
            <a:ext cx="3497042" cy="432048"/>
          </a:xfrm>
          <a:prstGeom prst="straightConnector1">
            <a:avLst/>
          </a:prstGeom>
          <a:ln w="38100">
            <a:solidFill>
              <a:srgbClr val="33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411760" y="2852936"/>
            <a:ext cx="2648336" cy="864096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3851920" y="2852936"/>
            <a:ext cx="1219576" cy="214998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4788024" y="2852936"/>
            <a:ext cx="283472" cy="25820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076056" y="2852936"/>
            <a:ext cx="652632" cy="308608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076056" y="2852936"/>
            <a:ext cx="2592288" cy="244827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b="1" kern="0" dirty="0" smtClean="0">
                <a:solidFill>
                  <a:srgbClr val="006600"/>
                </a:solidFill>
              </a:rPr>
              <a:t>III-PREVENTION  DE LA CARIE  DENTAIRE</a:t>
            </a:r>
            <a:endParaRPr lang="fr-FR" sz="3200" b="1" kern="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46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/>
            <a:r>
              <a:rPr lang="fr-FR" sz="2800" dirty="0" smtClean="0">
                <a:solidFill>
                  <a:srgbClr val="002060"/>
                </a:solidFill>
              </a:rPr>
              <a:t>Elle est l’ensemble des mesures  à prendre </a:t>
            </a:r>
            <a:r>
              <a:rPr lang="fr-FR" sz="2800" dirty="0" smtClean="0">
                <a:solidFill>
                  <a:srgbClr val="006600"/>
                </a:solidFill>
              </a:rPr>
              <a:t>avant</a:t>
            </a:r>
          </a:p>
          <a:p>
            <a:pPr marL="812800" indent="-812800"/>
            <a:r>
              <a:rPr lang="fr-FR" sz="2800" dirty="0" smtClean="0">
                <a:solidFill>
                  <a:srgbClr val="006600"/>
                </a:solidFill>
              </a:rPr>
              <a:t> l’installation </a:t>
            </a:r>
            <a:r>
              <a:rPr lang="fr-FR" sz="2800" dirty="0" smtClean="0">
                <a:solidFill>
                  <a:srgbClr val="002060"/>
                </a:solidFill>
              </a:rPr>
              <a:t>de la carie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1412776"/>
            <a:ext cx="355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 smtClean="0">
                <a:solidFill>
                  <a:srgbClr val="99CCFF"/>
                </a:solidFill>
              </a:rPr>
              <a:t> </a:t>
            </a:r>
            <a:r>
              <a:rPr lang="fr-FR" sz="2000" b="1" i="1" u="sng" dirty="0" smtClean="0">
                <a:solidFill>
                  <a:srgbClr val="006600"/>
                </a:solidFill>
              </a:rPr>
              <a:t>Prophylaxie individuelle</a:t>
            </a:r>
          </a:p>
          <a:p>
            <a:r>
              <a:rPr lang="fr-FR" sz="2000" b="1" i="1" dirty="0" smtClean="0">
                <a:solidFill>
                  <a:srgbClr val="006600"/>
                </a:solidFill>
              </a:rPr>
              <a:t>           </a:t>
            </a:r>
            <a:r>
              <a:rPr lang="fr-FR" i="1" u="sng" dirty="0" smtClean="0">
                <a:solidFill>
                  <a:srgbClr val="006600"/>
                </a:solidFill>
              </a:rPr>
              <a:t>(au cabinet dentaire)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0" y="1340768"/>
            <a:ext cx="2286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>
              <a:lnSpc>
                <a:spcPct val="80000"/>
              </a:lnSpc>
            </a:pPr>
            <a:r>
              <a:rPr lang="fr-FR" sz="2400" b="1" i="1" dirty="0" smtClean="0">
                <a:solidFill>
                  <a:srgbClr val="002060"/>
                </a:solidFill>
              </a:rPr>
              <a:t>   Approche</a:t>
            </a:r>
            <a:endParaRPr lang="fr-FR" sz="2400" i="1" dirty="0" smtClean="0">
              <a:solidFill>
                <a:srgbClr val="99CCFF"/>
              </a:solidFill>
            </a:endParaRPr>
          </a:p>
          <a:p>
            <a:pPr marL="609600" lvl="0" indent="-609600">
              <a:lnSpc>
                <a:spcPct val="80000"/>
              </a:lnSpc>
            </a:pPr>
            <a:r>
              <a:rPr lang="fr-FR" sz="2000" i="1" dirty="0" smtClean="0">
                <a:solidFill>
                  <a:srgbClr val="99CCFF"/>
                </a:solidFill>
              </a:rPr>
              <a:t>  </a:t>
            </a:r>
            <a:r>
              <a:rPr lang="fr-FR" sz="2000" b="1" i="1" dirty="0" smtClean="0">
                <a:solidFill>
                  <a:srgbClr val="002060"/>
                </a:solidFill>
              </a:rPr>
              <a:t> </a:t>
            </a:r>
            <a:r>
              <a:rPr lang="fr-FR" sz="2400" b="1" i="1" dirty="0" smtClean="0">
                <a:solidFill>
                  <a:srgbClr val="002060"/>
                </a:solidFill>
              </a:rPr>
              <a:t>préventive</a:t>
            </a:r>
            <a:r>
              <a:rPr lang="fr-FR" sz="1600" i="1" dirty="0" smtClean="0">
                <a:solidFill>
                  <a:srgbClr val="99CCFF"/>
                </a:solidFill>
              </a:rPr>
              <a:t> </a:t>
            </a:r>
            <a:r>
              <a:rPr lang="fr-FR" sz="2000" i="1" dirty="0" smtClean="0">
                <a:solidFill>
                  <a:srgbClr val="99CCFF"/>
                </a:solidFill>
              </a:rPr>
              <a:t>                                                        </a:t>
            </a:r>
            <a:endParaRPr lang="fr-FR" sz="2000" b="1" i="1" u="sng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24731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260648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66"/>
                </a:solidFill>
                <a:latin typeface="+mj-lt"/>
              </a:rPr>
              <a:t>2- </a:t>
            </a:r>
            <a:r>
              <a:rPr lang="fr-FR" sz="2800" b="1" u="sng" dirty="0" smtClean="0">
                <a:solidFill>
                  <a:srgbClr val="FF0066"/>
                </a:solidFill>
                <a:latin typeface="+mj-lt"/>
              </a:rPr>
              <a:t>Education sanitaire</a:t>
            </a:r>
            <a:r>
              <a:rPr lang="fr-FR" sz="2800" b="1" i="1" dirty="0" smtClean="0"/>
              <a:t>          </a:t>
            </a:r>
            <a:r>
              <a:rPr lang="fr-FR" sz="2800" dirty="0" smtClean="0">
                <a:solidFill>
                  <a:srgbClr val="002060"/>
                </a:solidFill>
              </a:rPr>
              <a:t>sensibiliser l’individu 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         l’informer des facteurs déclenchant les CD et les  parodontopathies</a:t>
            </a:r>
            <a:r>
              <a:rPr lang="fr-FR" sz="2800" dirty="0" smtClean="0"/>
              <a:t>           </a:t>
            </a:r>
            <a:r>
              <a:rPr lang="fr-FR" sz="2800" dirty="0" smtClean="0">
                <a:solidFill>
                  <a:srgbClr val="FF0066"/>
                </a:solidFill>
              </a:rPr>
              <a:t>acquérir </a:t>
            </a:r>
            <a:r>
              <a:rPr lang="fr-FR" sz="2800" dirty="0" smtClean="0">
                <a:solidFill>
                  <a:srgbClr val="002060"/>
                </a:solidFill>
              </a:rPr>
              <a:t>une bonne Hyg.BD et</a:t>
            </a:r>
            <a:r>
              <a:rPr lang="fr-FR" sz="2800" dirty="0" smtClean="0">
                <a:solidFill>
                  <a:srgbClr val="FF0066"/>
                </a:solidFill>
              </a:rPr>
              <a:t> </a:t>
            </a:r>
            <a:r>
              <a:rPr lang="fr-FR" sz="2800" dirty="0" smtClean="0">
                <a:solidFill>
                  <a:srgbClr val="002060"/>
                </a:solidFill>
              </a:rPr>
              <a:t>de</a:t>
            </a:r>
            <a:r>
              <a:rPr lang="fr-FR" sz="2800" dirty="0" smtClean="0">
                <a:solidFill>
                  <a:srgbClr val="FF0066"/>
                </a:solidFill>
              </a:rPr>
              <a:t> maintenir </a:t>
            </a:r>
            <a:r>
              <a:rPr lang="fr-FR" sz="2800" dirty="0" smtClean="0">
                <a:solidFill>
                  <a:srgbClr val="002060"/>
                </a:solidFill>
              </a:rPr>
              <a:t>ainsi une </a:t>
            </a:r>
            <a:r>
              <a:rPr lang="fr-FR" sz="2800" dirty="0" smtClean="0">
                <a:solidFill>
                  <a:srgbClr val="FF0066"/>
                </a:solidFill>
              </a:rPr>
              <a:t>bonne santé orale</a:t>
            </a:r>
          </a:p>
          <a:p>
            <a:endParaRPr lang="fr-FR" sz="2800" dirty="0" smtClean="0">
              <a:solidFill>
                <a:srgbClr val="FF0066"/>
              </a:solidFill>
            </a:endParaRPr>
          </a:p>
          <a:p>
            <a:pPr>
              <a:tabLst>
                <a:tab pos="541338" algn="l"/>
              </a:tabLst>
            </a:pPr>
            <a:r>
              <a:rPr lang="fr-FR" sz="2800" dirty="0" smtClean="0">
                <a:solidFill>
                  <a:srgbClr val="FF0066"/>
                </a:solidFill>
                <a:latin typeface="+mj-lt"/>
              </a:rPr>
              <a:t>      </a:t>
            </a:r>
            <a:r>
              <a:rPr lang="fr-FR" sz="2800" dirty="0" smtClean="0">
                <a:solidFill>
                  <a:srgbClr val="003300"/>
                </a:solidFill>
                <a:latin typeface="+mj-lt"/>
              </a:rPr>
              <a:t>a)</a:t>
            </a:r>
            <a:r>
              <a:rPr lang="fr-FR" sz="2800" u="sng" dirty="0" smtClean="0">
                <a:solidFill>
                  <a:srgbClr val="003300"/>
                </a:solidFill>
                <a:latin typeface="+mj-lt"/>
              </a:rPr>
              <a:t>Hygiène buccodentaire</a:t>
            </a:r>
            <a:r>
              <a:rPr lang="fr-FR" sz="2800" dirty="0" smtClean="0">
                <a:solidFill>
                  <a:srgbClr val="008080"/>
                </a:solidFill>
                <a:latin typeface="+mj-lt"/>
              </a:rPr>
              <a:t>          </a:t>
            </a:r>
            <a:r>
              <a:rPr lang="fr-FR" sz="2800" dirty="0" smtClean="0">
                <a:solidFill>
                  <a:srgbClr val="002060"/>
                </a:solidFill>
                <a:latin typeface="+mj-lt"/>
              </a:rPr>
              <a:t>éliminer la plaque dentaire  et ce, par un brossage dentaire </a:t>
            </a:r>
            <a:r>
              <a:rPr lang="fr-FR" sz="2800" dirty="0" smtClean="0">
                <a:solidFill>
                  <a:srgbClr val="003300"/>
                </a:solidFill>
                <a:latin typeface="+mj-lt"/>
              </a:rPr>
              <a:t>correct et régulier(2à3x/j)  </a:t>
            </a:r>
            <a:r>
              <a:rPr lang="fr-FR" sz="2800" u="sng" dirty="0" smtClean="0">
                <a:solidFill>
                  <a:srgbClr val="FF0000"/>
                </a:solidFill>
                <a:latin typeface="+mj-lt"/>
              </a:rPr>
              <a:t>surtout le soir!</a:t>
            </a:r>
          </a:p>
          <a:p>
            <a:pPr>
              <a:tabLst>
                <a:tab pos="541338" algn="l"/>
              </a:tabLst>
            </a:pPr>
            <a:endParaRPr lang="fr-FR" sz="2800" dirty="0" smtClean="0">
              <a:solidFill>
                <a:srgbClr val="008080"/>
              </a:solidFill>
              <a:latin typeface="+mj-lt"/>
            </a:endParaRPr>
          </a:p>
          <a:p>
            <a:r>
              <a:rPr lang="fr-FR" sz="2800" dirty="0" smtClean="0">
                <a:solidFill>
                  <a:srgbClr val="002060"/>
                </a:solidFill>
              </a:rPr>
              <a:t>    Même si la technique de brossage est correctement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appliquée aux moments opportuns, il reste que le  facteur temps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est rarement  respecté!!</a:t>
            </a:r>
            <a:endParaRPr lang="fr-FR" sz="2800" dirty="0" smtClean="0">
              <a:solidFill>
                <a:srgbClr val="008080"/>
              </a:solidFill>
              <a:latin typeface="+mj-lt"/>
            </a:endParaRPr>
          </a:p>
          <a:p>
            <a:r>
              <a:rPr lang="fr-FR" sz="2800" dirty="0" smtClean="0">
                <a:solidFill>
                  <a:srgbClr val="008080"/>
                </a:solidFill>
                <a:latin typeface="+mj-lt"/>
              </a:rPr>
              <a:t> </a:t>
            </a:r>
          </a:p>
          <a:p>
            <a:endParaRPr lang="fr-FR" sz="2800" dirty="0">
              <a:solidFill>
                <a:srgbClr val="008080"/>
              </a:solidFill>
              <a:latin typeface="+mj-lt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923928" y="548680"/>
            <a:ext cx="856686" cy="158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79512" y="908720"/>
            <a:ext cx="928694" cy="158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915816" y="1412776"/>
            <a:ext cx="928694" cy="158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716016" y="2708920"/>
            <a:ext cx="928694" cy="1588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7030A0"/>
                </a:solidFill>
              </a:rPr>
              <a:t>Technique de brossage dentaire</a:t>
            </a:r>
          </a:p>
          <a:p>
            <a:pPr algn="ctr"/>
            <a:endParaRPr lang="fr-FR" sz="2400" b="1" u="sng" dirty="0" smtClean="0">
              <a:solidFill>
                <a:srgbClr val="7030A0"/>
              </a:solidFill>
            </a:endParaRPr>
          </a:p>
          <a:p>
            <a:pPr algn="ctr"/>
            <a:endParaRPr lang="fr-FR" sz="2400" b="1" u="sng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rgbClr val="002060"/>
                </a:solidFill>
              </a:rPr>
              <a:t>Avec brosse à dent simple et  une brosse à dent à pile </a:t>
            </a:r>
          </a:p>
          <a:p>
            <a:r>
              <a:rPr lang="fr-FR" sz="2400" b="1" u="sng" dirty="0" smtClean="0">
                <a:solidFill>
                  <a:srgbClr val="002060"/>
                </a:solidFill>
              </a:rPr>
              <a:t>(ou électrique)</a:t>
            </a:r>
          </a:p>
          <a:p>
            <a:r>
              <a:rPr lang="fr-FR" sz="2400" b="1" u="sng" dirty="0" smtClean="0">
                <a:solidFill>
                  <a:srgbClr val="002060"/>
                </a:solidFill>
                <a:hlinkClick r:id="rId2" action="ppaction://hlinkfile"/>
              </a:rPr>
              <a:t>COMMENT SE BROSSER LES DENTS - YouTube_2.mp4</a:t>
            </a:r>
            <a:endParaRPr lang="fr-FR" sz="2400" b="1" u="sng" dirty="0" smtClean="0">
              <a:solidFill>
                <a:srgbClr val="002060"/>
              </a:solidFill>
            </a:endParaRPr>
          </a:p>
          <a:p>
            <a:r>
              <a:rPr lang="fr-FR" sz="2400" b="1" u="sng" smtClean="0">
                <a:solidFill>
                  <a:srgbClr val="002060"/>
                </a:solidFill>
                <a:hlinkClick r:id="rId3" action="ppaction://hlinkfile"/>
              </a:rPr>
              <a:t>Comment utiliser une brosse à dents électrique - YouTube.mp4</a:t>
            </a:r>
            <a:endParaRPr lang="fr-FR" sz="2400" b="1" u="sng" dirty="0" smtClean="0">
              <a:solidFill>
                <a:srgbClr val="002060"/>
              </a:solidFill>
            </a:endParaRPr>
          </a:p>
          <a:p>
            <a:endParaRPr lang="fr-FR" sz="2400" b="1" u="sng" dirty="0" smtClean="0">
              <a:solidFill>
                <a:srgbClr val="002060"/>
              </a:solidFill>
            </a:endParaRPr>
          </a:p>
          <a:p>
            <a:endParaRPr lang="fr-FR" sz="2400" b="1" u="sng" dirty="0" smtClean="0">
              <a:solidFill>
                <a:srgbClr val="002060"/>
              </a:solidFill>
            </a:endParaRPr>
          </a:p>
          <a:p>
            <a:endParaRPr lang="fr-FR" sz="2400" b="1" u="sng" dirty="0" smtClean="0">
              <a:solidFill>
                <a:srgbClr val="002060"/>
              </a:solidFill>
            </a:endParaRPr>
          </a:p>
          <a:p>
            <a:endParaRPr lang="fr-FR" sz="2400" b="1" u="sng" dirty="0" smtClean="0">
              <a:solidFill>
                <a:srgbClr val="002060"/>
              </a:solidFill>
            </a:endParaRPr>
          </a:p>
          <a:p>
            <a:endParaRPr lang="fr-FR" sz="1600" b="1" u="sng" dirty="0" smtClean="0">
              <a:solidFill>
                <a:srgbClr val="008080"/>
              </a:solidFill>
            </a:endParaRPr>
          </a:p>
          <a:p>
            <a:endParaRPr lang="fr-FR" sz="1600" b="1" u="sng" dirty="0" smtClean="0">
              <a:solidFill>
                <a:srgbClr val="008080"/>
              </a:solidFill>
            </a:endParaRPr>
          </a:p>
          <a:p>
            <a:endParaRPr lang="fr-FR" sz="1600" b="1" u="sng" dirty="0" smtClean="0">
              <a:solidFill>
                <a:srgbClr val="008080"/>
              </a:solidFill>
            </a:endParaRPr>
          </a:p>
          <a:p>
            <a:endParaRPr lang="fr-FR" sz="1600" b="1" u="sng" dirty="0" smtClean="0">
              <a:solidFill>
                <a:srgbClr val="008080"/>
              </a:solidFill>
            </a:endParaRPr>
          </a:p>
          <a:p>
            <a:endParaRPr lang="fr-FR" b="1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31673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9087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002060"/>
                </a:solidFill>
              </a:rPr>
              <a:t>                                                        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                                                   </a:t>
            </a:r>
            <a:endParaRPr lang="fr-FR" sz="2800" dirty="0" smtClean="0">
              <a:solidFill>
                <a:srgbClr val="002060"/>
              </a:solidFill>
            </a:endParaRPr>
          </a:p>
          <a:p>
            <a:r>
              <a:rPr lang="fr-FR" sz="2800" dirty="0" smtClean="0">
                <a:solidFill>
                  <a:srgbClr val="002060"/>
                </a:solidFill>
              </a:rPr>
              <a:t>                               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</a:t>
            </a:r>
            <a:endParaRPr lang="fr-FR" sz="2800" dirty="0" smtClean="0">
              <a:solidFill>
                <a:srgbClr val="002060"/>
              </a:solidFill>
            </a:endParaRPr>
          </a:p>
          <a:p>
            <a:r>
              <a:rPr lang="fr-FR" sz="2800" dirty="0" smtClean="0">
                <a:solidFill>
                  <a:srgbClr val="002060"/>
                </a:solidFill>
              </a:rPr>
              <a:t> </a:t>
            </a:r>
            <a:endParaRPr lang="fr-FR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</p:txBody>
      </p:sp>
      <p:cxnSp>
        <p:nvCxnSpPr>
          <p:cNvPr id="5" name="Connecteur droit avec flèche 4"/>
          <p:cNvCxnSpPr>
            <a:stCxn id="36" idx="3"/>
          </p:cNvCxnSpPr>
          <p:nvPr/>
        </p:nvCxnSpPr>
        <p:spPr>
          <a:xfrm flipV="1">
            <a:off x="2411760" y="1484784"/>
            <a:ext cx="1512168" cy="9915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411760" y="2492896"/>
            <a:ext cx="1512168" cy="14401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411760" y="2492896"/>
            <a:ext cx="1440160" cy="11521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724128" y="1052736"/>
            <a:ext cx="1080120" cy="28803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724128" y="1340768"/>
            <a:ext cx="108012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020272" y="764704"/>
            <a:ext cx="1645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</a:rPr>
              <a:t>Enfants  en  bas âge</a:t>
            </a:r>
            <a:endParaRPr lang="fr-FR" sz="2000" dirty="0"/>
          </a:p>
        </p:txBody>
      </p:sp>
      <p:sp>
        <p:nvSpPr>
          <p:cNvPr id="23" name="Rectangle 22"/>
          <p:cNvSpPr/>
          <p:nvPr/>
        </p:nvSpPr>
        <p:spPr>
          <a:xfrm>
            <a:off x="3995936" y="1196752"/>
            <a:ext cx="172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A poils souples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995936" y="2492896"/>
            <a:ext cx="169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A poils mi-durs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5724128" y="2708920"/>
            <a:ext cx="93610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948264" y="170080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Problème gingival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6588225" y="2492896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 En présence de                     diastèmes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179512" y="206084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Les ≠ brosses à dent simples</a:t>
            </a:r>
            <a:endParaRPr lang="fr-FR" sz="2400" dirty="0"/>
          </a:p>
        </p:txBody>
      </p:sp>
      <p:sp>
        <p:nvSpPr>
          <p:cNvPr id="38" name="Rectangle 37"/>
          <p:cNvSpPr/>
          <p:nvPr/>
        </p:nvSpPr>
        <p:spPr>
          <a:xfrm>
            <a:off x="3995936" y="3501008"/>
            <a:ext cx="144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A poils durs </a:t>
            </a:r>
            <a:endParaRPr lang="fr-FR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5724128" y="3717032"/>
            <a:ext cx="93610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020272" y="3356992"/>
            <a:ext cx="2123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Si pas d’espaces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interdentaires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0" y="3933056"/>
            <a:ext cx="9144000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La brosse à dent est personnelle et se change tous les 3 mois environ</a:t>
            </a:r>
            <a:r>
              <a:rPr lang="fr-FR" b="1" dirty="0" smtClean="0">
                <a:solidFill>
                  <a:schemeClr val="folHlink"/>
                </a:solidFill>
              </a:rPr>
              <a:t>.</a:t>
            </a:r>
          </a:p>
          <a:p>
            <a:pPr>
              <a:defRPr/>
            </a:pPr>
            <a:endParaRPr lang="fr-FR" b="1" dirty="0" smtClean="0">
              <a:solidFill>
                <a:schemeClr val="folHlink"/>
              </a:solidFill>
            </a:endParaRPr>
          </a:p>
          <a:p>
            <a:pPr>
              <a:defRPr/>
            </a:pPr>
            <a:r>
              <a:rPr lang="fr-FR" sz="2800" dirty="0" smtClean="0">
                <a:solidFill>
                  <a:srgbClr val="002060"/>
                </a:solidFill>
              </a:rPr>
              <a:t>Les dentifrices: Préférer les dentifrices fluorés (sauf exception)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u="sng" dirty="0" smtClean="0">
              <a:solidFill>
                <a:srgbClr val="002060"/>
              </a:solidFill>
            </a:endParaRPr>
          </a:p>
          <a:p>
            <a:r>
              <a:rPr lang="fr-FR" sz="2400" u="sng" dirty="0" smtClean="0">
                <a:solidFill>
                  <a:srgbClr val="002060"/>
                </a:solidFill>
              </a:rPr>
              <a:t>Adjuvants au brossage</a:t>
            </a:r>
            <a:r>
              <a:rPr lang="fr-FR" sz="2400" dirty="0" smtClean="0">
                <a:solidFill>
                  <a:srgbClr val="002060"/>
                </a:solidFill>
              </a:rPr>
              <a:t> : pour compléter le brossage dentaire</a:t>
            </a:r>
          </a:p>
          <a:p>
            <a:endParaRPr lang="fr-FR" sz="2400" dirty="0" smtClean="0"/>
          </a:p>
          <a:p>
            <a:endParaRPr lang="fr-FR" dirty="0" smtClean="0"/>
          </a:p>
          <a:p>
            <a:r>
              <a:rPr lang="fr-FR" dirty="0" smtClean="0"/>
              <a:t>                                                                            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endParaRPr lang="fr-FR" dirty="0" smtClean="0">
              <a:solidFill>
                <a:srgbClr val="000000"/>
              </a:solidFill>
            </a:endParaRPr>
          </a:p>
          <a:p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000000"/>
                </a:solidFill>
              </a:rPr>
              <a:t> Brossette                    Fil de soie                 Bâtonnet                     </a:t>
            </a:r>
            <a:r>
              <a:rPr lang="fr-FR" dirty="0" err="1" smtClean="0">
                <a:solidFill>
                  <a:srgbClr val="000000"/>
                </a:solidFill>
              </a:rPr>
              <a:t>Chewing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gum</a:t>
            </a:r>
            <a:r>
              <a:rPr lang="fr-FR" dirty="0" smtClean="0">
                <a:solidFill>
                  <a:srgbClr val="000000"/>
                </a:solidFill>
              </a:rPr>
              <a:t>         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 inter dentaire                  dentaire                inter dentaire                   sans sucre(</a:t>
            </a:r>
            <a:r>
              <a:rPr lang="fr-FR" dirty="0" err="1" smtClean="0">
                <a:solidFill>
                  <a:srgbClr val="000000"/>
                </a:solidFill>
              </a:rPr>
              <a:t>xilitol</a:t>
            </a:r>
            <a:r>
              <a:rPr lang="fr-FR" dirty="0" smtClean="0">
                <a:solidFill>
                  <a:srgbClr val="000000"/>
                </a:solidFill>
              </a:rPr>
              <a:t>)</a:t>
            </a:r>
            <a:endParaRPr lang="fr-FR" dirty="0"/>
          </a:p>
        </p:txBody>
      </p:sp>
      <p:pic>
        <p:nvPicPr>
          <p:cNvPr id="3" name="Picture 4" descr="ima35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14986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ma35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1473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a358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14859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fficher l'image en taille réel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196752"/>
            <a:ext cx="14859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4371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Bains de bouche : A utiliser en pré ou post  brossage</a:t>
            </a:r>
          </a:p>
          <a:p>
            <a:endParaRPr lang="fr-FR" dirty="0" smtClean="0"/>
          </a:p>
        </p:txBody>
      </p:sp>
      <p:pic>
        <p:nvPicPr>
          <p:cNvPr id="9" name="Picture 5" descr="http://www.google.fr/images?q=tbn:rnbuTypqgHXrJM::picnicb.ciao.com/fr/2904837.jpg&amp;h=94&amp;w=125&amp;usg=__A6--ftehcgpJ42OnoVgqCYOi-Sc=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51520" y="3429000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Afficher l'image en taille réelle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2987824" y="3573016"/>
            <a:ext cx="1584176" cy="136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3300"/>
                </a:solidFill>
              </a:rPr>
              <a:t>      </a:t>
            </a:r>
            <a:r>
              <a:rPr lang="fr-FR" sz="2800" dirty="0" smtClean="0">
                <a:solidFill>
                  <a:srgbClr val="003300"/>
                </a:solidFill>
                <a:latin typeface="+mj-lt"/>
              </a:rPr>
              <a:t>b-</a:t>
            </a:r>
            <a:r>
              <a:rPr lang="fr-FR" sz="2800" u="sng" dirty="0" smtClean="0">
                <a:solidFill>
                  <a:srgbClr val="003300"/>
                </a:solidFill>
                <a:latin typeface="+mj-lt"/>
              </a:rPr>
              <a:t>Hygiène alimentaire</a:t>
            </a:r>
            <a:r>
              <a:rPr lang="fr-FR" sz="2800" dirty="0" smtClean="0">
                <a:solidFill>
                  <a:srgbClr val="003300"/>
                </a:solidFill>
              </a:rPr>
              <a:t> :           </a:t>
            </a:r>
            <a:r>
              <a:rPr lang="fr-FR" sz="2800" dirty="0" smtClean="0">
                <a:solidFill>
                  <a:srgbClr val="002060"/>
                </a:solidFill>
              </a:rPr>
              <a:t>corriger les habitudes alimentaires: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        -éviter le grignotage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        -       au maximum la consommation  d’aliments les + cariogènes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        - avoir une alimentation saine et équilibrée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        - boire de l’eau après les repas (neutralise le PH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buccal)</a:t>
            </a: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r>
              <a:rPr lang="fr-FR" sz="2800" dirty="0" smtClean="0">
                <a:solidFill>
                  <a:srgbClr val="002060"/>
                </a:solidFill>
              </a:rPr>
              <a:t> </a:t>
            </a:r>
            <a:endParaRPr lang="fr-FR" sz="2800" dirty="0"/>
          </a:p>
        </p:txBody>
      </p:sp>
      <p:pic>
        <p:nvPicPr>
          <p:cNvPr id="3" name="Picture 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068960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1403648" y="1340768"/>
            <a:ext cx="504056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499992" y="332656"/>
            <a:ext cx="79208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3-</a:t>
            </a:r>
            <a:r>
              <a:rPr lang="fr-FR" b="1" dirty="0" smtClean="0"/>
              <a:t> </a:t>
            </a:r>
            <a:r>
              <a:rPr lang="fr-FR" sz="2800" b="1" u="sng" dirty="0" smtClean="0">
                <a:latin typeface="+mj-lt"/>
              </a:rPr>
              <a:t>Détartrage</a:t>
            </a:r>
            <a:r>
              <a:rPr lang="fr-FR" sz="2800" b="1" dirty="0" smtClean="0">
                <a:latin typeface="+mj-lt"/>
              </a:rPr>
              <a:t>             </a:t>
            </a:r>
            <a:r>
              <a:rPr lang="fr-FR" sz="2800" dirty="0" smtClean="0">
                <a:solidFill>
                  <a:srgbClr val="002060"/>
                </a:solidFill>
                <a:latin typeface="+mj-lt"/>
              </a:rPr>
              <a:t>obtenir un environnement buccal sain . </a:t>
            </a:r>
          </a:p>
          <a:p>
            <a:endParaRPr lang="fr-FR" sz="2800" b="1" u="sng" dirty="0" smtClean="0">
              <a:latin typeface="+mj-lt"/>
            </a:endParaRPr>
          </a:p>
          <a:p>
            <a:endParaRPr lang="fr-FR" sz="2800" b="1" u="sng" dirty="0" smtClean="0">
              <a:latin typeface="+mj-lt"/>
            </a:endParaRPr>
          </a:p>
          <a:p>
            <a:r>
              <a:rPr lang="fr-FR" sz="2800" b="1" dirty="0" smtClean="0">
                <a:latin typeface="+mj-lt"/>
              </a:rPr>
              <a:t>       </a:t>
            </a:r>
          </a:p>
          <a:p>
            <a:r>
              <a:rPr lang="fr-FR" sz="2800" b="1" dirty="0" smtClean="0">
                <a:latin typeface="+mj-lt"/>
              </a:rPr>
              <a:t>          </a:t>
            </a:r>
            <a:r>
              <a:rPr lang="fr-FR" sz="2800" b="1" dirty="0" smtClean="0">
                <a:solidFill>
                  <a:srgbClr val="002060"/>
                </a:solidFill>
                <a:latin typeface="+mj-lt"/>
              </a:rPr>
              <a:t>avant</a:t>
            </a:r>
            <a:r>
              <a:rPr lang="fr-FR" sz="2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fr-FR" sz="2800" dirty="0" smtClean="0">
                <a:solidFill>
                  <a:srgbClr val="7030A0"/>
                </a:solidFill>
                <a:latin typeface="+mj-lt"/>
              </a:rPr>
              <a:t>  </a:t>
            </a:r>
            <a:r>
              <a:rPr lang="fr-FR" sz="2800" b="1" dirty="0" smtClean="0">
                <a:latin typeface="+mj-lt"/>
              </a:rPr>
              <a:t>                                                   </a:t>
            </a:r>
            <a:r>
              <a:rPr lang="fr-FR" sz="2800" b="1" dirty="0" smtClean="0">
                <a:solidFill>
                  <a:srgbClr val="002060"/>
                </a:solidFill>
                <a:latin typeface="+mj-lt"/>
              </a:rPr>
              <a:t>après</a:t>
            </a:r>
          </a:p>
          <a:p>
            <a:endParaRPr lang="fr-FR" sz="2800" b="1" u="sng" dirty="0" smtClean="0">
              <a:latin typeface="+mj-lt"/>
            </a:endParaRPr>
          </a:p>
          <a:p>
            <a:endParaRPr lang="fr-FR" sz="2800" b="1" u="sng" dirty="0" smtClean="0">
              <a:latin typeface="+mj-lt"/>
            </a:endParaRPr>
          </a:p>
          <a:p>
            <a:endParaRPr lang="fr-FR" sz="2800" b="1" u="sng" dirty="0" smtClean="0">
              <a:latin typeface="+mj-lt"/>
            </a:endParaRPr>
          </a:p>
          <a:p>
            <a:endParaRPr lang="fr-FR" sz="2800" b="1" u="sng" dirty="0" smtClean="0">
              <a:latin typeface="+mj-lt"/>
            </a:endParaRPr>
          </a:p>
          <a:p>
            <a:r>
              <a:rPr lang="fr-FR" b="1" u="sng" dirty="0" smtClean="0"/>
              <a:t> </a:t>
            </a:r>
            <a:endParaRPr lang="fr-FR" dirty="0"/>
          </a:p>
        </p:txBody>
      </p:sp>
      <p:pic>
        <p:nvPicPr>
          <p:cNvPr id="3" name="Image 2" descr="Résultat de recherche d'images pour &quot;photos avant detartrage et apres detartrage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4104456" cy="196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411760" y="764704"/>
            <a:ext cx="108012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33569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2060"/>
                </a:solidFill>
              </a:rPr>
              <a:t>la fréquence des détartrages dépend de la quantité de tartre et de la  rapidité à laquelle il se constitue ( 2x/an)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81128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436510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70C0"/>
                </a:solidFill>
              </a:rPr>
              <a:t>6-les visites systématiques chez le dentiste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Si pas de caries            2x / an  </a:t>
            </a:r>
            <a:endParaRPr lang="fr-FR" sz="2800" dirty="0">
              <a:solidFill>
                <a:srgbClr val="00206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771800" y="5085184"/>
            <a:ext cx="93610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  <a:r>
              <a:rPr lang="fr-FR" sz="3200" b="1" dirty="0" smtClean="0">
                <a:solidFill>
                  <a:srgbClr val="003300"/>
                </a:solidFill>
              </a:rPr>
              <a:t>IV-CONCLUSION</a:t>
            </a:r>
          </a:p>
          <a:p>
            <a:r>
              <a:rPr lang="fr-FR" sz="3200" b="1" dirty="0" smtClean="0">
                <a:solidFill>
                  <a:srgbClr val="003300"/>
                </a:solidFill>
              </a:rPr>
              <a:t>   </a:t>
            </a:r>
            <a:r>
              <a:rPr lang="fr-FR" sz="2800" dirty="0" smtClean="0">
                <a:solidFill>
                  <a:srgbClr val="002060"/>
                </a:solidFill>
              </a:rPr>
              <a:t>La prévention est facilement réalisable d’autant plus qu’elle est économique.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   C’est aussi agir </a:t>
            </a:r>
            <a:r>
              <a:rPr lang="fr-FR" sz="2800" dirty="0" smtClean="0">
                <a:solidFill>
                  <a:srgbClr val="C00000"/>
                </a:solidFill>
              </a:rPr>
              <a:t>là</a:t>
            </a:r>
            <a:r>
              <a:rPr lang="fr-FR" sz="2800" dirty="0" smtClean="0">
                <a:solidFill>
                  <a:srgbClr val="002060"/>
                </a:solidFill>
              </a:rPr>
              <a:t> où il faut, </a:t>
            </a:r>
            <a:r>
              <a:rPr lang="fr-FR" sz="2800" dirty="0" smtClean="0">
                <a:solidFill>
                  <a:srgbClr val="C00000"/>
                </a:solidFill>
              </a:rPr>
              <a:t>avec</a:t>
            </a:r>
            <a:r>
              <a:rPr lang="fr-FR" sz="2800" dirty="0" smtClean="0">
                <a:solidFill>
                  <a:srgbClr val="002060"/>
                </a:solidFill>
              </a:rPr>
              <a:t> ce qu’il faut et 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</a:t>
            </a:r>
            <a:r>
              <a:rPr lang="fr-FR" sz="2800" dirty="0" smtClean="0">
                <a:solidFill>
                  <a:srgbClr val="C00000"/>
                </a:solidFill>
              </a:rPr>
              <a:t>quand</a:t>
            </a:r>
            <a:r>
              <a:rPr lang="fr-FR" sz="2800" dirty="0" smtClean="0">
                <a:solidFill>
                  <a:srgbClr val="002060"/>
                </a:solidFill>
              </a:rPr>
              <a:t> il le faut !</a:t>
            </a:r>
            <a:endParaRPr lang="fr-FR" sz="2800" dirty="0">
              <a:solidFill>
                <a:srgbClr val="002060"/>
              </a:solidFill>
            </a:endParaRPr>
          </a:p>
        </p:txBody>
      </p:sp>
      <p:pic>
        <p:nvPicPr>
          <p:cNvPr id="4" name="Picture 5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448324"/>
            <a:ext cx="5688632" cy="393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>
            <a:off x="4499992" y="4149080"/>
            <a:ext cx="576064" cy="57606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4572000" y="4149080"/>
            <a:ext cx="432048" cy="576064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ésultat de recherche d'images pour &quot;homme souriant dans la nature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836712"/>
            <a:ext cx="48965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39752" y="3501008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2800" dirty="0" smtClean="0">
                <a:solidFill>
                  <a:srgbClr val="003300"/>
                </a:solidFill>
                <a:latin typeface="Forte" pitchFamily="66" charset="0"/>
                <a:ea typeface="Calibri" pitchFamily="34" charset="0"/>
              </a:rPr>
              <a:t>Un beau sourire ,c’est pour la vie !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4365104"/>
            <a:ext cx="5877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sz="4000" b="1" dirty="0" smtClean="0">
                <a:solidFill>
                  <a:srgbClr val="002060"/>
                </a:solidFill>
                <a:latin typeface="Forte" pitchFamily="66" charset="0"/>
                <a:ea typeface="Calibri" pitchFamily="34" charset="0"/>
              </a:rPr>
              <a:t>Merci pour votre attention</a:t>
            </a:r>
            <a:endParaRPr lang="fr-FR" sz="40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/>
            <a:r>
              <a:rPr lang="fr-FR" sz="3200" b="1" dirty="0" smtClean="0">
                <a:solidFill>
                  <a:srgbClr val="006600"/>
                </a:solidFill>
                <a:latin typeface="+mj-lt"/>
                <a:cs typeface="+mj-cs"/>
              </a:rPr>
              <a:t> </a:t>
            </a:r>
          </a:p>
          <a:p>
            <a:pPr marL="630238" indent="-630238"/>
            <a:r>
              <a:rPr lang="fr-FR" sz="3200" b="1" dirty="0" smtClean="0">
                <a:solidFill>
                  <a:srgbClr val="006600"/>
                </a:solidFill>
                <a:latin typeface="+mj-lt"/>
                <a:cs typeface="+mj-cs"/>
              </a:rPr>
              <a:t>I-  INTRODUCTION</a:t>
            </a:r>
          </a:p>
          <a:p>
            <a:pPr marL="812800" indent="-812800"/>
            <a:r>
              <a:rPr lang="fr-FR" sz="2800" dirty="0" smtClean="0">
                <a:solidFill>
                  <a:srgbClr val="002060"/>
                </a:solidFill>
              </a:rPr>
              <a:t>      La carie dentaire est selon l’OMS:</a:t>
            </a:r>
          </a:p>
          <a:p>
            <a:pPr marL="812800" indent="-812800"/>
            <a:endParaRPr lang="fr-FR" sz="2800" dirty="0" smtClean="0">
              <a:solidFill>
                <a:srgbClr val="002060"/>
              </a:solidFill>
            </a:endParaRPr>
          </a:p>
          <a:p>
            <a:pPr marL="812800" indent="-812800"/>
            <a:r>
              <a:rPr lang="fr-FR" sz="2800" dirty="0" smtClean="0">
                <a:solidFill>
                  <a:srgbClr val="002060"/>
                </a:solidFill>
              </a:rPr>
              <a:t>« Un processus </a:t>
            </a:r>
            <a:r>
              <a:rPr lang="fr-FR" sz="2800" dirty="0" smtClean="0">
                <a:solidFill>
                  <a:srgbClr val="C00000"/>
                </a:solidFill>
              </a:rPr>
              <a:t>pathologique</a:t>
            </a:r>
            <a:r>
              <a:rPr lang="fr-FR" sz="2800" dirty="0" smtClean="0">
                <a:solidFill>
                  <a:srgbClr val="002060"/>
                </a:solidFill>
              </a:rPr>
              <a:t> localisé, d’origine </a:t>
            </a:r>
          </a:p>
          <a:p>
            <a:pPr marL="812800" indent="-812800"/>
            <a:r>
              <a:rPr lang="fr-FR" sz="2800" dirty="0" smtClean="0">
                <a:solidFill>
                  <a:srgbClr val="002060"/>
                </a:solidFill>
              </a:rPr>
              <a:t>  externe apparaissant  après l’éruption dentaire qui </a:t>
            </a:r>
          </a:p>
          <a:p>
            <a:pPr marL="812800" indent="-812800"/>
            <a:r>
              <a:rPr lang="fr-FR" sz="2800" dirty="0" smtClean="0">
                <a:solidFill>
                  <a:srgbClr val="002060"/>
                </a:solidFill>
              </a:rPr>
              <a:t>  s’accompagne d’un </a:t>
            </a:r>
            <a:r>
              <a:rPr lang="fr-FR" sz="2800" dirty="0" smtClean="0">
                <a:solidFill>
                  <a:srgbClr val="C00000"/>
                </a:solidFill>
              </a:rPr>
              <a:t>ramollissement </a:t>
            </a:r>
            <a:r>
              <a:rPr lang="fr-FR" sz="2800" dirty="0" smtClean="0">
                <a:solidFill>
                  <a:srgbClr val="002060"/>
                </a:solidFill>
              </a:rPr>
              <a:t>des tissus durs</a:t>
            </a:r>
          </a:p>
          <a:p>
            <a:pPr marL="812800" indent="-812800"/>
            <a:r>
              <a:rPr lang="fr-FR" sz="2800" dirty="0" smtClean="0">
                <a:solidFill>
                  <a:srgbClr val="002060"/>
                </a:solidFill>
              </a:rPr>
              <a:t>  de la dent et  évolue vers la formation de </a:t>
            </a:r>
            <a:r>
              <a:rPr lang="fr-FR" sz="2800" dirty="0" smtClean="0">
                <a:solidFill>
                  <a:srgbClr val="C00000"/>
                </a:solidFill>
              </a:rPr>
              <a:t>cavités </a:t>
            </a:r>
            <a:r>
              <a:rPr lang="fr-FR" sz="2800" dirty="0" smtClean="0">
                <a:solidFill>
                  <a:srgbClr val="002060"/>
                </a:solidFill>
              </a:rPr>
              <a:t>».</a:t>
            </a:r>
            <a:endParaRPr lang="fr-FR" sz="2800" dirty="0">
              <a:solidFill>
                <a:srgbClr val="002060"/>
              </a:solidFill>
            </a:endParaRPr>
          </a:p>
        </p:txBody>
      </p:sp>
      <p:pic>
        <p:nvPicPr>
          <p:cNvPr id="3" name="Image 2" descr="Résultat de recherche d'images pour &quot;photo de carie dentaire chez le jeune adulte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Image associé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17032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800" dirty="0" smtClean="0">
              <a:solidFill>
                <a:srgbClr val="FF3300"/>
              </a:solidFill>
            </a:endParaRPr>
          </a:p>
          <a:p>
            <a:pPr algn="ctr"/>
            <a:endParaRPr lang="fr-FR" sz="2800" dirty="0">
              <a:solidFill>
                <a:srgbClr val="FF3300"/>
              </a:solidFill>
            </a:endParaRPr>
          </a:p>
          <a:p>
            <a:pPr algn="ctr"/>
            <a:r>
              <a:rPr lang="fr-FR" sz="2800" dirty="0" smtClean="0">
                <a:solidFill>
                  <a:srgbClr val="C00000"/>
                </a:solidFill>
              </a:rPr>
              <a:t>La carie dentaire </a:t>
            </a:r>
            <a:r>
              <a:rPr lang="fr-FR" sz="2800" dirty="0" smtClean="0">
                <a:solidFill>
                  <a:srgbClr val="002060"/>
                </a:solidFill>
              </a:rPr>
              <a:t>est une pathologie très  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 répandue à travers le monde. Elle est classée 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     </a:t>
            </a:r>
            <a:r>
              <a:rPr lang="fr-FR" sz="2800" dirty="0" smtClean="0">
                <a:solidFill>
                  <a:srgbClr val="C00000"/>
                </a:solidFill>
              </a:rPr>
              <a:t>3</a:t>
            </a:r>
            <a:r>
              <a:rPr lang="fr-FR" sz="2800" baseline="30000" dirty="0" smtClean="0">
                <a:solidFill>
                  <a:srgbClr val="C00000"/>
                </a:solidFill>
              </a:rPr>
              <a:t>ème</a:t>
            </a:r>
            <a:r>
              <a:rPr lang="fr-FR" sz="2800" dirty="0" smtClean="0">
                <a:solidFill>
                  <a:srgbClr val="FF0000"/>
                </a:solidFill>
              </a:rPr>
              <a:t>  </a:t>
            </a:r>
            <a:r>
              <a:rPr lang="fr-FR" sz="2800" dirty="0" smtClean="0">
                <a:solidFill>
                  <a:srgbClr val="002060"/>
                </a:solidFill>
              </a:rPr>
              <a:t>grand fléau mondial après les cancers et les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  maladies cardiovasculaires. </a:t>
            </a:r>
          </a:p>
          <a:p>
            <a:pPr algn="ctr"/>
            <a:endParaRPr lang="fr-FR" sz="2800" dirty="0" smtClean="0">
              <a:solidFill>
                <a:srgbClr val="002060"/>
              </a:solidFill>
            </a:endParaRPr>
          </a:p>
          <a:p>
            <a:pPr algn="ctr"/>
            <a:r>
              <a:rPr lang="fr-FR" sz="2800" dirty="0" smtClean="0">
                <a:solidFill>
                  <a:srgbClr val="002060"/>
                </a:solidFill>
              </a:rPr>
              <a:t>     La  </a:t>
            </a:r>
            <a:r>
              <a:rPr lang="fr-FR" sz="2800" dirty="0" err="1" smtClean="0">
                <a:solidFill>
                  <a:srgbClr val="C00000"/>
                </a:solidFill>
              </a:rPr>
              <a:t>parodonthopathie</a:t>
            </a:r>
            <a:r>
              <a:rPr lang="fr-FR" sz="2800" dirty="0" smtClean="0">
                <a:solidFill>
                  <a:srgbClr val="002060"/>
                </a:solidFill>
              </a:rPr>
              <a:t>, elle, occupe la </a:t>
            </a:r>
            <a:r>
              <a:rPr lang="fr-FR" sz="2800" dirty="0" smtClean="0">
                <a:solidFill>
                  <a:srgbClr val="C00000"/>
                </a:solidFill>
              </a:rPr>
              <a:t> 4</a:t>
            </a:r>
            <a:r>
              <a:rPr lang="fr-FR" sz="2800" baseline="30000" dirty="0" smtClean="0">
                <a:solidFill>
                  <a:srgbClr val="C00000"/>
                </a:solidFill>
              </a:rPr>
              <a:t>ème</a:t>
            </a:r>
            <a:r>
              <a:rPr lang="fr-FR" sz="2800" dirty="0" smtClean="0">
                <a:solidFill>
                  <a:srgbClr val="C00000"/>
                </a:solidFill>
              </a:rPr>
              <a:t>  </a:t>
            </a:r>
            <a:r>
              <a:rPr lang="fr-FR" sz="2800" dirty="0" smtClean="0">
                <a:solidFill>
                  <a:srgbClr val="002060"/>
                </a:solidFill>
              </a:rPr>
              <a:t>place.</a:t>
            </a:r>
          </a:p>
          <a:p>
            <a:pPr algn="ctr"/>
            <a:endParaRPr lang="fr-FR" sz="2800" dirty="0" smtClean="0">
              <a:solidFill>
                <a:srgbClr val="002060"/>
              </a:solidFill>
            </a:endParaRPr>
          </a:p>
          <a:p>
            <a:r>
              <a:rPr lang="fr-FR" sz="2800" dirty="0" smtClean="0">
                <a:solidFill>
                  <a:srgbClr val="002060"/>
                </a:solidFill>
              </a:rPr>
              <a:t>        Non traitée, la carie dentaire peut avoir des conséquences  désastreuses sur l’état de santé de l’individu .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3923928" y="83671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b="1" u="sng" dirty="0">
                <a:solidFill>
                  <a:srgbClr val="002060"/>
                </a:solidFill>
                <a:latin typeface="Arial Black" pitchFamily="34" charset="0"/>
              </a:rPr>
              <a:t>EVOLUTION DE LA </a:t>
            </a:r>
            <a:r>
              <a:rPr lang="fr-FR" b="1" u="sng" dirty="0" smtClean="0">
                <a:solidFill>
                  <a:srgbClr val="002060"/>
                </a:solidFill>
                <a:latin typeface="Arial Black" pitchFamily="34" charset="0"/>
              </a:rPr>
              <a:t>CARIE</a:t>
            </a:r>
          </a:p>
          <a:p>
            <a:pPr algn="ctr">
              <a:buFont typeface="Wingdings" pitchFamily="2" charset="2"/>
              <a:buNone/>
            </a:pPr>
            <a:endParaRPr lang="fr-FR" b="1" u="sng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64704"/>
            <a:ext cx="2006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765175"/>
            <a:ext cx="18288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755576" y="2780928"/>
            <a:ext cx="1351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b="1" dirty="0"/>
              <a:t>Dent </a:t>
            </a:r>
            <a:r>
              <a:rPr lang="fr-FR" b="1" dirty="0" smtClean="0"/>
              <a:t>saine</a:t>
            </a:r>
          </a:p>
          <a:p>
            <a:pPr algn="l"/>
            <a:endParaRPr lang="fr-FR" b="1" dirty="0"/>
          </a:p>
          <a:p>
            <a:pPr algn="ctr"/>
            <a:r>
              <a:rPr lang="fr-FR" b="1" dirty="0" smtClean="0"/>
              <a:t>1 </a:t>
            </a:r>
            <a:endParaRPr lang="fr-FR" b="1" dirty="0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779912" y="2780928"/>
            <a:ext cx="16065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FR" b="1" dirty="0"/>
              <a:t>Carie </a:t>
            </a:r>
            <a:r>
              <a:rPr lang="fr-FR" b="1" dirty="0" smtClean="0"/>
              <a:t>initiale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smtClean="0"/>
              <a:t>2 </a:t>
            </a:r>
            <a:endParaRPr lang="fr-FR" b="1" dirty="0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5784850" y="278130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fr-FR" b="1" dirty="0"/>
              <a:t>   </a:t>
            </a:r>
            <a:r>
              <a:rPr lang="fr-FR" b="1" dirty="0" smtClean="0"/>
              <a:t>   Carie </a:t>
            </a:r>
            <a:r>
              <a:rPr lang="fr-FR" b="1" dirty="0"/>
              <a:t>au niveau de l’émail   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6112401" y="3068960"/>
            <a:ext cx="3031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dirty="0"/>
              <a:t>(cavité)- </a:t>
            </a:r>
            <a:r>
              <a:rPr lang="fr-FR" b="1" dirty="0"/>
              <a:t>carie </a:t>
            </a:r>
            <a:r>
              <a:rPr lang="fr-FR" b="1" dirty="0" smtClean="0"/>
              <a:t>superficielle</a:t>
            </a:r>
          </a:p>
          <a:p>
            <a:pPr algn="ctr"/>
            <a:r>
              <a:rPr lang="fr-FR" b="1" dirty="0"/>
              <a:t>3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716338"/>
            <a:ext cx="20066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716338"/>
            <a:ext cx="18669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5661248"/>
            <a:ext cx="4006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b="1" dirty="0" smtClean="0"/>
              <a:t>Carie ayant pénétré l’émail              </a:t>
            </a:r>
          </a:p>
          <a:p>
            <a:pPr algn="l"/>
            <a:r>
              <a:rPr lang="fr-FR" b="1" dirty="0" smtClean="0"/>
              <a:t> et la dentine – carie profonde </a:t>
            </a:r>
          </a:p>
          <a:p>
            <a:pPr algn="l"/>
            <a:r>
              <a:rPr lang="fr-FR" b="1" dirty="0"/>
              <a:t> </a:t>
            </a:r>
            <a:r>
              <a:rPr lang="fr-FR" b="1" dirty="0" smtClean="0"/>
              <a:t>                   4      </a:t>
            </a:r>
            <a:endParaRPr lang="fr-FR" b="1" dirty="0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3563888" y="5659939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b="1" dirty="0" smtClean="0"/>
              <a:t>Carie ayant détruit la </a:t>
            </a:r>
            <a:endParaRPr lang="fr-FR" b="1" dirty="0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563888" y="5949280"/>
            <a:ext cx="2774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fr-FR" b="1" dirty="0"/>
              <a:t>pulpe - carie </a:t>
            </a:r>
            <a:r>
              <a:rPr lang="fr-FR" b="1" dirty="0" smtClean="0"/>
              <a:t>pénétrante</a:t>
            </a:r>
          </a:p>
          <a:p>
            <a:pPr algn="l"/>
            <a:r>
              <a:rPr lang="fr-FR" b="1" dirty="0"/>
              <a:t> </a:t>
            </a:r>
            <a:r>
              <a:rPr lang="fr-FR" b="1" dirty="0" smtClean="0"/>
              <a:t>             5 </a:t>
            </a:r>
            <a:endParaRPr lang="fr-FR" b="1" dirty="0"/>
          </a:p>
        </p:txBody>
      </p:sp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3716338"/>
            <a:ext cx="18161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6444208" y="5661248"/>
            <a:ext cx="3232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fr-FR" b="1" dirty="0"/>
              <a:t> La pulpe est nécrosée. </a:t>
            </a:r>
          </a:p>
          <a:p>
            <a:pPr algn="l"/>
            <a:r>
              <a:rPr lang="fr-FR" b="1" dirty="0"/>
              <a:t>   carie </a:t>
            </a:r>
            <a:r>
              <a:rPr lang="fr-FR" b="1" dirty="0" smtClean="0"/>
              <a:t>perforante</a:t>
            </a:r>
          </a:p>
          <a:p>
            <a:pPr algn="l"/>
            <a:r>
              <a:rPr lang="fr-FR" b="1" dirty="0" smtClean="0"/>
              <a:t>                 6          </a:t>
            </a:r>
            <a:endParaRPr lang="fr-FR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4139952" y="1196752"/>
            <a:ext cx="432048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7164288" y="1196752"/>
            <a:ext cx="432048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611560" y="4509120"/>
            <a:ext cx="288032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765175"/>
            <a:ext cx="20066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133600"/>
            <a:ext cx="2009775" cy="2047875"/>
          </a:xfrm>
          <a:noFill/>
          <a:ln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133600"/>
            <a:ext cx="21605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71550" y="42926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dirty="0"/>
              <a:t>La carie a détruit</a:t>
            </a:r>
            <a:r>
              <a:rPr lang="fr-FR" b="1" dirty="0"/>
              <a:t> 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292725" y="4292600"/>
            <a:ext cx="217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dirty="0"/>
              <a:t>Foyer infectieux</a:t>
            </a:r>
            <a:r>
              <a:rPr lang="fr-FR" b="1" dirty="0"/>
              <a:t>  à  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23850" y="4652963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dirty="0"/>
              <a:t>complètement la couronne de</a:t>
            </a:r>
            <a:r>
              <a:rPr lang="fr-FR" b="1" dirty="0"/>
              <a:t> 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39552" y="5013176"/>
            <a:ext cx="2877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dirty="0"/>
              <a:t>la dent – </a:t>
            </a:r>
            <a:r>
              <a:rPr lang="fr-FR" b="1" dirty="0"/>
              <a:t>carie </a:t>
            </a:r>
            <a:r>
              <a:rPr lang="fr-FR" b="1" dirty="0" smtClean="0"/>
              <a:t>perforante</a:t>
            </a:r>
          </a:p>
          <a:p>
            <a:pPr algn="l"/>
            <a:r>
              <a:rPr lang="fr-FR" b="1" dirty="0" smtClean="0"/>
              <a:t>                    7      </a:t>
            </a:r>
            <a:endParaRPr lang="fr-FR" b="1" dirty="0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292725" y="4652963"/>
            <a:ext cx="973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fr-FR" dirty="0"/>
              <a:t>l’apex de la dent -</a:t>
            </a:r>
            <a:r>
              <a:rPr lang="fr-FR" b="1" dirty="0"/>
              <a:t>                                                                                                             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148064" y="5013176"/>
            <a:ext cx="2390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fr-FR" b="1" dirty="0"/>
              <a:t>infection chronique </a:t>
            </a:r>
            <a:endParaRPr lang="fr-FR" b="1" dirty="0" smtClean="0"/>
          </a:p>
          <a:p>
            <a:pPr algn="l"/>
            <a:r>
              <a:rPr lang="fr-FR" b="1" dirty="0"/>
              <a:t> </a:t>
            </a:r>
            <a:r>
              <a:rPr lang="fr-FR" b="1" dirty="0" smtClean="0"/>
              <a:t>               8</a:t>
            </a:r>
            <a:endParaRPr lang="fr-FR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868144" y="4005064"/>
            <a:ext cx="432048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rgbClr val="006600"/>
                </a:solidFill>
              </a:rPr>
              <a:t>II-PATHOLOGIES LIÉES À UNE MAUVAISE</a:t>
            </a:r>
            <a:br>
              <a:rPr lang="fr-FR" sz="3200" b="1" dirty="0" smtClean="0">
                <a:solidFill>
                  <a:srgbClr val="006600"/>
                </a:solidFill>
              </a:rPr>
            </a:br>
            <a:r>
              <a:rPr lang="fr-FR" sz="3200" b="1" dirty="0" smtClean="0">
                <a:solidFill>
                  <a:srgbClr val="006600"/>
                </a:solidFill>
              </a:rPr>
              <a:t>   SBD</a:t>
            </a:r>
            <a:endParaRPr lang="fr-FR" sz="32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solidFill>
                <a:srgbClr val="002060"/>
              </a:solidFill>
            </a:endParaRPr>
          </a:p>
          <a:p>
            <a:endParaRPr lang="fr-FR" sz="2800" dirty="0">
              <a:solidFill>
                <a:srgbClr val="002060"/>
              </a:solidFill>
            </a:endParaRPr>
          </a:p>
          <a:p>
            <a:r>
              <a:rPr lang="fr-FR" sz="2800" dirty="0" smtClean="0">
                <a:solidFill>
                  <a:srgbClr val="002060"/>
                </a:solidFill>
              </a:rPr>
              <a:t>         Quelque soit le système de santé d’un pays,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quelque soit le niveau socioéconomique de la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société, il a été démontré qu’un programme de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soin (curatif) à lui seul ,ne peut résoudre le problème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de SBD s’il n’est pas accompagné d’un programme de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 prévention.</a:t>
            </a:r>
          </a:p>
          <a:p>
            <a:endParaRPr lang="fr-FR" sz="2800" dirty="0" smtClean="0">
              <a:solidFill>
                <a:srgbClr val="002060"/>
              </a:solidFill>
            </a:endParaRPr>
          </a:p>
          <a:p>
            <a:r>
              <a:rPr lang="fr-FR" sz="2800" dirty="0" smtClean="0">
                <a:solidFill>
                  <a:srgbClr val="002060"/>
                </a:solidFill>
              </a:rPr>
              <a:t>        La carie dentaire est la maladie humaine la plus </a:t>
            </a:r>
          </a:p>
          <a:p>
            <a:r>
              <a:rPr lang="fr-FR" sz="2800" dirty="0" smtClean="0">
                <a:solidFill>
                  <a:srgbClr val="002060"/>
                </a:solidFill>
              </a:rPr>
              <a:t>  </a:t>
            </a:r>
            <a:r>
              <a:rPr lang="fr-FR" sz="2800" dirty="0" smtClean="0">
                <a:solidFill>
                  <a:srgbClr val="C00000"/>
                </a:solidFill>
              </a:rPr>
              <a:t>fréquente</a:t>
            </a:r>
            <a:r>
              <a:rPr lang="fr-FR" sz="2800" dirty="0" smtClean="0">
                <a:solidFill>
                  <a:srgbClr val="002060"/>
                </a:solidFill>
              </a:rPr>
              <a:t>  et malheureusement la </a:t>
            </a:r>
            <a:r>
              <a:rPr lang="fr-FR" sz="2800" dirty="0" smtClean="0">
                <a:solidFill>
                  <a:srgbClr val="C00000"/>
                </a:solidFill>
              </a:rPr>
              <a:t>plus négligée </a:t>
            </a:r>
            <a:r>
              <a:rPr lang="fr-FR" sz="2800" dirty="0" smtClean="0">
                <a:solidFill>
                  <a:srgbClr val="002060"/>
                </a:solidFill>
              </a:rPr>
              <a:t>alors </a:t>
            </a:r>
          </a:p>
          <a:p>
            <a:r>
              <a:rPr lang="fr-FR" sz="2800" dirty="0">
                <a:solidFill>
                  <a:srgbClr val="002060"/>
                </a:solidFill>
              </a:rPr>
              <a:t> </a:t>
            </a:r>
            <a:r>
              <a:rPr lang="fr-FR" sz="2800" dirty="0" smtClean="0">
                <a:solidFill>
                  <a:srgbClr val="002060"/>
                </a:solidFill>
              </a:rPr>
              <a:t> que sa prévention est </a:t>
            </a:r>
            <a:r>
              <a:rPr lang="fr-FR" sz="2800" dirty="0" smtClean="0">
                <a:solidFill>
                  <a:srgbClr val="006600"/>
                </a:solidFill>
              </a:rPr>
              <a:t>des plus faciles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0" y="1"/>
            <a:ext cx="9144000" cy="69269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II-ETHIOPATHOGENIE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0" y="620688"/>
            <a:ext cx="9144000" cy="5733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2800" kern="0" dirty="0" smtClean="0">
              <a:solidFill>
                <a:srgbClr val="00206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</a:t>
            </a:r>
            <a:r>
              <a:rPr kumimoji="0" lang="fr-FR" sz="28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CD est d’origine microbienne  multifactorielle.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facteur microbien:</a:t>
            </a:r>
            <a:r>
              <a:rPr lang="fr-FR" sz="2800" kern="0" dirty="0" smtClean="0">
                <a:solidFill>
                  <a:srgbClr val="C00000"/>
                </a:solidFill>
              </a:rPr>
              <a:t>300 espèces </a:t>
            </a:r>
            <a:r>
              <a:rPr lang="fr-FR" sz="2800" kern="0" dirty="0" smtClean="0">
                <a:solidFill>
                  <a:srgbClr val="002060"/>
                </a:solidFill>
              </a:rPr>
              <a:t>de bactéries dont une 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vingtaine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possède un </a:t>
            </a:r>
            <a:r>
              <a:rPr lang="fr-FR" sz="2800" kern="0" dirty="0" smtClean="0"/>
              <a:t> 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caractère 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cariogène</a:t>
            </a:r>
            <a:r>
              <a:rPr kumimoji="0" lang="fr-FR" sz="2800" i="0" u="none" strike="noStrike" kern="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8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 elles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800" kern="0" dirty="0" smtClean="0">
                <a:solidFill>
                  <a:srgbClr val="002060"/>
                </a:solidFill>
              </a:rPr>
              <a:t> </a:t>
            </a: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fermentent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800" kern="0" dirty="0">
                <a:solidFill>
                  <a:srgbClr val="002060"/>
                </a:solidFill>
              </a:rPr>
              <a:t> </a:t>
            </a:r>
            <a:r>
              <a:rPr lang="fr-FR" sz="2800" kern="0" dirty="0" smtClean="0">
                <a:solidFill>
                  <a:srgbClr val="002060"/>
                </a:solidFill>
              </a:rPr>
              <a:t>adhérent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8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sont acidogènes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800" kern="0" baseline="0" dirty="0" smtClean="0">
                <a:solidFill>
                  <a:srgbClr val="002060"/>
                </a:solidFill>
              </a:rPr>
              <a:t> son</a:t>
            </a:r>
            <a:r>
              <a:rPr lang="fr-FR" sz="2800" kern="0" dirty="0" smtClean="0">
                <a:solidFill>
                  <a:srgbClr val="002060"/>
                </a:solidFill>
              </a:rPr>
              <a:t>t </a:t>
            </a:r>
            <a:r>
              <a:rPr lang="fr-FR" sz="2800" kern="0" baseline="0" dirty="0" smtClean="0">
                <a:solidFill>
                  <a:srgbClr val="002060"/>
                </a:solidFill>
              </a:rPr>
              <a:t>acidophiles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8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fr-FR" sz="2400" b="1" kern="0" dirty="0">
              <a:solidFill>
                <a:srgbClr val="7030A0"/>
              </a:solidFill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fr-FR" sz="2400" b="1" kern="0" dirty="0" smtClean="0">
                <a:solidFill>
                  <a:srgbClr val="7030A0"/>
                </a:solidFill>
              </a:rPr>
              <a:t>2- Plaque dentaire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fr-FR" sz="2400" b="1" kern="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92696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fr-FR" sz="2000" b="1" dirty="0" smtClean="0"/>
              <a:t>Brossage</a:t>
            </a:r>
            <a:r>
              <a:rPr lang="fr-FR" b="1" dirty="0" smtClean="0"/>
              <a:t>--------</a:t>
            </a:r>
            <a:r>
              <a:rPr lang="fr-FR" b="1" dirty="0" smtClean="0">
                <a:solidFill>
                  <a:srgbClr val="006600"/>
                </a:solidFill>
              </a:rPr>
              <a:t>Pellicule acquise-----------</a:t>
            </a:r>
            <a:r>
              <a:rPr lang="fr-FR" b="1" dirty="0" err="1" smtClean="0">
                <a:solidFill>
                  <a:srgbClr val="003300"/>
                </a:solidFill>
              </a:rPr>
              <a:t>biofilm</a:t>
            </a:r>
            <a:r>
              <a:rPr lang="fr-FR" b="1" dirty="0" smtClean="0">
                <a:solidFill>
                  <a:srgbClr val="003300"/>
                </a:solidFill>
              </a:rPr>
              <a:t>-------</a:t>
            </a:r>
            <a:r>
              <a:rPr lang="fr-FR" b="1" dirty="0" smtClean="0">
                <a:solidFill>
                  <a:srgbClr val="C00000"/>
                </a:solidFill>
              </a:rPr>
              <a:t>plaque dentaire--------</a:t>
            </a:r>
            <a:endParaRPr lang="fr-FR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b="1" dirty="0" smtClean="0"/>
              <a:t>  correct    1h- 8h</a:t>
            </a:r>
            <a:r>
              <a:rPr lang="fr-FR" dirty="0" smtClean="0"/>
              <a:t>                               </a:t>
            </a:r>
            <a:r>
              <a:rPr lang="fr-FR" b="1" dirty="0" smtClean="0">
                <a:solidFill>
                  <a:srgbClr val="006600"/>
                </a:solidFill>
              </a:rPr>
              <a:t>8-12h   </a:t>
            </a:r>
            <a:r>
              <a:rPr lang="fr-FR" dirty="0" smtClean="0"/>
              <a:t>            </a:t>
            </a:r>
            <a:r>
              <a:rPr lang="fr-FR" b="1" dirty="0" smtClean="0">
                <a:solidFill>
                  <a:srgbClr val="003300"/>
                </a:solidFill>
              </a:rPr>
              <a:t>3j </a:t>
            </a:r>
            <a:r>
              <a:rPr lang="fr-FR" b="1" dirty="0" smtClean="0">
                <a:solidFill>
                  <a:srgbClr val="FF0000"/>
                </a:solidFill>
              </a:rPr>
              <a:t>                               </a:t>
            </a:r>
            <a:r>
              <a:rPr lang="fr-FR" b="1" dirty="0" smtClean="0">
                <a:solidFill>
                  <a:srgbClr val="C00000"/>
                </a:solidFill>
              </a:rPr>
              <a:t>+10j</a:t>
            </a:r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b="1" dirty="0" smtClean="0">
                <a:solidFill>
                  <a:srgbClr val="FF3300"/>
                </a:solidFill>
              </a:rPr>
              <a:t>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fr-FR" b="1" dirty="0">
                <a:solidFill>
                  <a:srgbClr val="FF3300"/>
                </a:solidFill>
              </a:rPr>
              <a:t> </a:t>
            </a:r>
            <a:r>
              <a:rPr lang="fr-FR" b="1" dirty="0" smtClean="0">
                <a:solidFill>
                  <a:srgbClr val="FF3300"/>
                </a:solidFill>
              </a:rPr>
              <a:t>            </a:t>
            </a:r>
          </a:p>
          <a:p>
            <a:pPr>
              <a:buFont typeface="Wingdings" pitchFamily="2" charset="2"/>
              <a:buNone/>
            </a:pPr>
            <a:r>
              <a:rPr lang="fr-FR" b="1" dirty="0">
                <a:solidFill>
                  <a:srgbClr val="FF3300"/>
                </a:solidFill>
              </a:rPr>
              <a:t> </a:t>
            </a:r>
            <a:r>
              <a:rPr lang="fr-FR" b="1" dirty="0" smtClean="0">
                <a:solidFill>
                  <a:srgbClr val="FF3300"/>
                </a:solidFill>
              </a:rPr>
              <a:t>                                                                                                  caries</a:t>
            </a:r>
            <a:r>
              <a:rPr lang="fr-FR" dirty="0" smtClean="0">
                <a:solidFill>
                  <a:srgbClr val="FF3300"/>
                </a:solidFill>
              </a:rPr>
              <a:t>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</a:t>
            </a:r>
            <a:r>
              <a:rPr lang="fr-FR" b="1" dirty="0" smtClean="0">
                <a:solidFill>
                  <a:srgbClr val="C00000"/>
                </a:solidFill>
              </a:rPr>
              <a:t>parodontopathies</a:t>
            </a:r>
          </a:p>
          <a:p>
            <a:pPr algn="ctr">
              <a:buFont typeface="Wingdings" pitchFamily="2" charset="2"/>
              <a:buNone/>
            </a:pPr>
            <a:endParaRPr lang="fr-FR" b="1" dirty="0">
              <a:solidFill>
                <a:srgbClr val="FF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8384" y="692696"/>
            <a:ext cx="1115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tartre</a:t>
            </a:r>
            <a:endParaRPr lang="fr-FR" dirty="0"/>
          </a:p>
        </p:txBody>
      </p:sp>
      <p:sp>
        <p:nvSpPr>
          <p:cNvPr id="9" name="Flèche vers le bas 8"/>
          <p:cNvSpPr/>
          <p:nvPr/>
        </p:nvSpPr>
        <p:spPr>
          <a:xfrm>
            <a:off x="6516216" y="1052736"/>
            <a:ext cx="144016" cy="1008112"/>
          </a:xfrm>
          <a:prstGeom prst="downArrow">
            <a:avLst>
              <a:gd name="adj1" fmla="val 50000"/>
              <a:gd name="adj2" fmla="val 5132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8460432" y="1052736"/>
            <a:ext cx="144016" cy="1296144"/>
          </a:xfrm>
          <a:prstGeom prst="downArrow">
            <a:avLst>
              <a:gd name="adj1" fmla="val 50000"/>
              <a:gd name="adj2" fmla="val 5132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0" y="270892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fr-FR" dirty="0" smtClean="0">
                <a:solidFill>
                  <a:srgbClr val="66CCFF"/>
                </a:solidFill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</a:rPr>
              <a:t>3- Le terrain : email dentaire et salive</a:t>
            </a:r>
          </a:p>
          <a:p>
            <a:pPr marL="630238" lvl="1" indent="-4445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L’émail dentaire : tissu minéralisé le  plus dur de </a:t>
            </a:r>
          </a:p>
          <a:p>
            <a:pPr marL="630238" lvl="1" indent="-444500">
              <a:lnSpc>
                <a:spcPct val="90000"/>
              </a:lnSpc>
            </a:pPr>
            <a:r>
              <a:rPr lang="fr-FR" sz="2800" dirty="0" smtClean="0">
                <a:solidFill>
                  <a:srgbClr val="002060"/>
                </a:solidFill>
              </a:rPr>
              <a:t>l’organisme.. </a:t>
            </a:r>
          </a:p>
          <a:p>
            <a:pPr marL="630238" lvl="1" indent="-630238">
              <a:lnSpc>
                <a:spcPct val="90000"/>
              </a:lnSpc>
            </a:pPr>
            <a:r>
              <a:rPr lang="fr-FR" sz="2800" dirty="0" smtClean="0">
                <a:solidFill>
                  <a:srgbClr val="003300"/>
                </a:solidFill>
              </a:rPr>
              <a:t> </a:t>
            </a:r>
          </a:p>
          <a:p>
            <a:pPr marL="630238" lvl="1" indent="-4445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La salive : par son pouvoir tampon contribue à </a:t>
            </a:r>
          </a:p>
          <a:p>
            <a:pPr marL="630238" lvl="1" indent="-630238">
              <a:lnSpc>
                <a:spcPct val="90000"/>
              </a:lnSpc>
            </a:pPr>
            <a:r>
              <a:rPr lang="fr-FR" sz="2800" dirty="0" smtClean="0">
                <a:solidFill>
                  <a:srgbClr val="002060"/>
                </a:solidFill>
              </a:rPr>
              <a:t>  l’équilibre du PH buccal ainsi:</a:t>
            </a:r>
          </a:p>
          <a:p>
            <a:pPr marL="630238" lvl="1" indent="-630238">
              <a:lnSpc>
                <a:spcPct val="90000"/>
              </a:lnSpc>
            </a:pPr>
            <a:endParaRPr lang="fr-FR" sz="2800" dirty="0" smtClean="0">
              <a:solidFill>
                <a:srgbClr val="002060"/>
              </a:solidFill>
            </a:endParaRPr>
          </a:p>
          <a:p>
            <a:pPr marL="630238" lvl="1" indent="-630238">
              <a:lnSpc>
                <a:spcPct val="90000"/>
              </a:lnSpc>
            </a:pPr>
            <a:r>
              <a:rPr lang="fr-FR" sz="2800" dirty="0" smtClean="0">
                <a:solidFill>
                  <a:srgbClr val="002060"/>
                </a:solidFill>
              </a:rPr>
              <a:t>           Si le  flux salivaire    </a:t>
            </a:r>
            <a:r>
              <a:rPr lang="fr-FR" sz="2800" dirty="0" smtClean="0">
                <a:solidFill>
                  <a:srgbClr val="FF0000"/>
                </a:solidFill>
              </a:rPr>
              <a:t>=Nombre de caries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067944" y="5445224"/>
            <a:ext cx="360040" cy="36004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668344" y="5373216"/>
            <a:ext cx="25152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765</Words>
  <Application>Microsoft Office PowerPoint</Application>
  <PresentationFormat>Affichage à l'écran (4:3)</PresentationFormat>
  <Paragraphs>273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Forte</vt:lpstr>
      <vt:lpstr>Wingdings</vt:lpstr>
      <vt:lpstr>Thème1</vt:lpstr>
      <vt:lpstr>  EPSP DE BEJAIA  DANS LE CADRE DE LA CELEBRATION DE LA SEMAINE MAGHREBINE DE LA SANTE SCOLAIRE ET UNIVERSITAIRE  PREVENTION DE LA CARIE    01/03/2018      </vt:lpstr>
      <vt:lpstr>Présentation PowerPoint</vt:lpstr>
      <vt:lpstr>Présentation PowerPoint</vt:lpstr>
      <vt:lpstr>Présentation PowerPoint</vt:lpstr>
      <vt:lpstr>Présentation PowerPoint</vt:lpstr>
      <vt:lpstr>II-PATHOLOGIES LIÉES À UNE MAUVAISE    SBD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Av-ABOUDAOU-AV</cp:lastModifiedBy>
  <cp:revision>172</cp:revision>
  <dcterms:created xsi:type="dcterms:W3CDTF">2018-02-24T13:35:14Z</dcterms:created>
  <dcterms:modified xsi:type="dcterms:W3CDTF">2018-03-01T07:07:42Z</dcterms:modified>
</cp:coreProperties>
</file>