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gif" ContentType="image/gif"/>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8" r:id="rId3"/>
    <p:sldId id="257" r:id="rId4"/>
    <p:sldId id="275" r:id="rId5"/>
    <p:sldId id="259" r:id="rId6"/>
    <p:sldId id="276" r:id="rId7"/>
    <p:sldId id="260" r:id="rId8"/>
    <p:sldId id="277" r:id="rId9"/>
    <p:sldId id="261" r:id="rId10"/>
    <p:sldId id="262" r:id="rId11"/>
    <p:sldId id="271" r:id="rId12"/>
    <p:sldId id="263" r:id="rId13"/>
    <p:sldId id="264" r:id="rId14"/>
    <p:sldId id="265" r:id="rId15"/>
    <p:sldId id="266" r:id="rId16"/>
    <p:sldId id="272" r:id="rId17"/>
    <p:sldId id="273" r:id="rId18"/>
    <p:sldId id="267" r:id="rId19"/>
    <p:sldId id="268" r:id="rId20"/>
    <p:sldId id="269" r:id="rId21"/>
    <p:sldId id="274" r:id="rId22"/>
    <p:sldId id="270"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136A62-1751-42B5-AFE1-D4BF683C8F79}" type="datetimeFigureOut">
              <a:rPr lang="fr-FR" smtClean="0"/>
              <a:t>17/11/2017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BA3F5-D1BF-4148-8B53-32AE76E7418B}"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27 noms se terminant par un t.</a:t>
            </a:r>
          </a:p>
          <a:p>
            <a:r>
              <a:rPr lang="fr-FR" dirty="0" smtClean="0"/>
              <a:t>11 noms se terminant par une voyelle</a:t>
            </a:r>
          </a:p>
          <a:p>
            <a:endParaRPr lang="fr-FR" dirty="0"/>
          </a:p>
        </p:txBody>
      </p:sp>
      <p:sp>
        <p:nvSpPr>
          <p:cNvPr id="4" name="Espace réservé du numéro de diapositive 3"/>
          <p:cNvSpPr>
            <a:spLocks noGrp="1"/>
          </p:cNvSpPr>
          <p:nvPr>
            <p:ph type="sldNum" sz="quarter" idx="10"/>
          </p:nvPr>
        </p:nvSpPr>
        <p:spPr/>
        <p:txBody>
          <a:bodyPr/>
          <a:lstStyle/>
          <a:p>
            <a:fld id="{161BA3F5-D1BF-4148-8B53-32AE76E7418B}" type="slidenum">
              <a:rPr lang="fr-FR" smtClean="0"/>
              <a:t>10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11 noms abstraits</a:t>
            </a:r>
          </a:p>
          <a:p>
            <a:r>
              <a:rPr lang="fr-FR" dirty="0" smtClean="0"/>
              <a:t>9 noms concrets</a:t>
            </a:r>
          </a:p>
          <a:p>
            <a:r>
              <a:rPr lang="fr-FR" dirty="0" smtClean="0"/>
              <a:t>14 noms d’agent</a:t>
            </a:r>
          </a:p>
          <a:p>
            <a:r>
              <a:rPr lang="fr-FR" dirty="0" smtClean="0"/>
              <a:t>2 noms d’action</a:t>
            </a:r>
            <a:endParaRPr lang="fr-FR" dirty="0"/>
          </a:p>
        </p:txBody>
      </p:sp>
      <p:sp>
        <p:nvSpPr>
          <p:cNvPr id="4" name="Espace réservé du numéro de diapositive 3"/>
          <p:cNvSpPr>
            <a:spLocks noGrp="1"/>
          </p:cNvSpPr>
          <p:nvPr>
            <p:ph type="sldNum" sz="quarter" idx="10"/>
          </p:nvPr>
        </p:nvSpPr>
        <p:spPr/>
        <p:txBody>
          <a:bodyPr/>
          <a:lstStyle/>
          <a:p>
            <a:fld id="{161BA3F5-D1BF-4148-8B53-32AE76E7418B}" type="slidenum">
              <a:rPr lang="fr-FR" smtClean="0"/>
              <a:t>11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7 verbes</a:t>
            </a:r>
          </a:p>
          <a:p>
            <a:r>
              <a:rPr lang="fr-FR" dirty="0" smtClean="0"/>
              <a:t>7 mots appartenant à d’autres catégories</a:t>
            </a:r>
            <a:endParaRPr lang="fr-FR" dirty="0"/>
          </a:p>
        </p:txBody>
      </p:sp>
      <p:sp>
        <p:nvSpPr>
          <p:cNvPr id="4" name="Espace réservé du numéro de diapositive 3"/>
          <p:cNvSpPr>
            <a:spLocks noGrp="1"/>
          </p:cNvSpPr>
          <p:nvPr>
            <p:ph type="sldNum" sz="quarter" idx="10"/>
          </p:nvPr>
        </p:nvSpPr>
        <p:spPr/>
        <p:txBody>
          <a:bodyPr/>
          <a:lstStyle/>
          <a:p>
            <a:fld id="{161BA3F5-D1BF-4148-8B53-32AE76E7418B}" type="slidenum">
              <a:rPr lang="fr-FR" smtClean="0"/>
              <a:t>12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10 emprunts </a:t>
            </a:r>
            <a:r>
              <a:rPr lang="fr-FR" dirty="0" err="1" smtClean="0"/>
              <a:t>interdialectaux</a:t>
            </a:r>
            <a:endParaRPr lang="fr-FR" dirty="0"/>
          </a:p>
        </p:txBody>
      </p:sp>
      <p:sp>
        <p:nvSpPr>
          <p:cNvPr id="4" name="Espace réservé du numéro de diapositive 3"/>
          <p:cNvSpPr>
            <a:spLocks noGrp="1"/>
          </p:cNvSpPr>
          <p:nvPr>
            <p:ph type="sldNum" sz="quarter" idx="10"/>
          </p:nvPr>
        </p:nvSpPr>
        <p:spPr/>
        <p:txBody>
          <a:bodyPr/>
          <a:lstStyle/>
          <a:p>
            <a:fld id="{161BA3F5-D1BF-4148-8B53-32AE76E7418B}" type="slidenum">
              <a:rPr lang="fr-FR" smtClean="0"/>
              <a:t>13</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61BA3F5-D1BF-4148-8B53-32AE76E7418B}" type="slidenum">
              <a:rPr lang="fr-FR" smtClean="0"/>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E62923-DD2A-410B-84CA-D3F5AFB1CEA3}" type="datetimeFigureOut">
              <a:rPr lang="fr-FR" smtClean="0"/>
              <a:pPr/>
              <a:t>17/11/2017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A24E1D-2A13-43FE-9DCD-68F425E716B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62923-DD2A-410B-84CA-D3F5AFB1CEA3}" type="datetimeFigureOut">
              <a:rPr lang="fr-FR" smtClean="0"/>
              <a:pPr/>
              <a:t>17/11/2017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24E1D-2A13-43FE-9DCD-68F425E716B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4.png"/><Relationship Id="rId4"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5.png"/><Relationship Id="rId4"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6.png"/><Relationship Id="rId4"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7.png"/><Relationship Id="rId4"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685800" y="692697"/>
            <a:ext cx="7772400" cy="2736304"/>
          </a:xfrm>
        </p:spPr>
        <p:txBody>
          <a:bodyPr>
            <a:normAutofit fontScale="90000"/>
          </a:bodyPr>
          <a:lstStyle/>
          <a:p>
            <a:r>
              <a:rPr lang="fr-FR" b="1" dirty="0" smtClean="0">
                <a:latin typeface="Garamond" pitchFamily="18" charset="0"/>
              </a:rPr>
              <a:t/>
            </a:r>
            <a:br>
              <a:rPr lang="fr-FR" b="1" dirty="0" smtClean="0">
                <a:latin typeface="Garamond" pitchFamily="18" charset="0"/>
              </a:rPr>
            </a:br>
            <a:r>
              <a:rPr lang="fr-FR" b="1" dirty="0" smtClean="0">
                <a:latin typeface="Garamond" pitchFamily="18" charset="0"/>
              </a:rPr>
              <a:t>Les </a:t>
            </a:r>
            <a:r>
              <a:rPr lang="fr-FR" b="1" dirty="0">
                <a:latin typeface="Garamond" pitchFamily="18" charset="0"/>
              </a:rPr>
              <a:t>néologismes berbères dans la chanson kabyle ou comment s’opère une diglossie tamazight/kabyle.</a:t>
            </a:r>
            <a:r>
              <a:rPr lang="fr-FR" dirty="0"/>
              <a:t/>
            </a:r>
            <a:br>
              <a:rPr lang="fr-FR" dirty="0"/>
            </a:br>
            <a:endParaRPr lang="fr-FR" dirty="0"/>
          </a:p>
        </p:txBody>
      </p:sp>
      <p:sp>
        <p:nvSpPr>
          <p:cNvPr id="3" name="Sous-titre 2"/>
          <p:cNvSpPr>
            <a:spLocks noGrp="1"/>
          </p:cNvSpPr>
          <p:nvPr>
            <p:ph type="subTitle" idx="1"/>
            <p:custDataLst>
              <p:tags r:id="rId2"/>
            </p:custDataLst>
          </p:nvPr>
        </p:nvSpPr>
        <p:spPr/>
        <p:txBody>
          <a:bodyPr/>
          <a:lstStyle/>
          <a:p>
            <a:r>
              <a:rPr lang="fr-FR" dirty="0" smtClean="0"/>
              <a:t>Présenté par </a:t>
            </a:r>
          </a:p>
          <a:p>
            <a:r>
              <a:rPr lang="fr-FR" dirty="0" smtClean="0"/>
              <a:t>M. </a:t>
            </a:r>
            <a:r>
              <a:rPr lang="fr-FR" dirty="0" err="1" smtClean="0"/>
              <a:t>Soufiane</a:t>
            </a:r>
            <a:r>
              <a:rPr lang="fr-FR" dirty="0" smtClean="0"/>
              <a:t> LANSEUR</a:t>
            </a:r>
          </a:p>
          <a:p>
            <a:r>
              <a:rPr lang="fr-FR" dirty="0" smtClean="0"/>
              <a:t>Université de Béjaia</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latin typeface="Garamond" pitchFamily="18" charset="0"/>
              </a:rPr>
              <a:t>La formation des néologismes</a:t>
            </a:r>
            <a:br>
              <a:rPr lang="fr-FR" dirty="0" smtClean="0">
                <a:latin typeface="Garamond" pitchFamily="18" charset="0"/>
              </a:rPr>
            </a:br>
            <a:endParaRPr lang="fr-FR" dirty="0"/>
          </a:p>
        </p:txBody>
      </p:sp>
      <p:pic>
        <p:nvPicPr>
          <p:cNvPr id="1029" name="Picture 5"/>
          <p:cNvPicPr>
            <a:picLocks noGrp="1" noChangeAspect="1" noChangeArrowheads="1"/>
          </p:cNvPicPr>
          <p:nvPr>
            <p:ph idx="1"/>
            <p:custDataLst>
              <p:tags r:id="rId2"/>
            </p:custDataLst>
          </p:nvPr>
        </p:nvPicPr>
        <p:blipFill>
          <a:blip r:embed="rId5" cstate="print"/>
          <a:srcRect/>
          <a:stretch>
            <a:fillRect/>
          </a:stretch>
        </p:blipFill>
        <p:spPr bwMode="auto">
          <a:xfrm>
            <a:off x="395288" y="980728"/>
            <a:ext cx="8569200" cy="568863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850106"/>
          </a:xfrm>
        </p:spPr>
        <p:txBody>
          <a:bodyPr/>
          <a:lstStyle/>
          <a:p>
            <a:r>
              <a:rPr lang="fr-FR" dirty="0" smtClean="0">
                <a:latin typeface="Garamond" pitchFamily="18" charset="0"/>
              </a:rPr>
              <a:t>La formation des néologismes</a:t>
            </a:r>
            <a:endParaRPr lang="fr-FR" dirty="0"/>
          </a:p>
        </p:txBody>
      </p:sp>
      <p:pic>
        <p:nvPicPr>
          <p:cNvPr id="2050" name="Picture 2"/>
          <p:cNvPicPr>
            <a:picLocks noGrp="1" noChangeAspect="1" noChangeArrowheads="1"/>
          </p:cNvPicPr>
          <p:nvPr>
            <p:ph idx="1"/>
            <p:custDataLst>
              <p:tags r:id="rId2"/>
            </p:custDataLst>
          </p:nvPr>
        </p:nvPicPr>
        <p:blipFill>
          <a:blip r:embed="rId5" cstate="print"/>
          <a:srcRect/>
          <a:stretch>
            <a:fillRect/>
          </a:stretch>
        </p:blipFill>
        <p:spPr bwMode="auto">
          <a:xfrm>
            <a:off x="457200" y="1196752"/>
            <a:ext cx="8229600" cy="532859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latin typeface="Garamond" pitchFamily="18" charset="0"/>
              </a:rPr>
              <a:t>La dérivation à partir de bases berbères</a:t>
            </a:r>
            <a:br>
              <a:rPr lang="fr-FR" dirty="0" smtClean="0">
                <a:latin typeface="Garamond" pitchFamily="18" charset="0"/>
              </a:rPr>
            </a:br>
            <a:endParaRPr lang="fr-FR" dirty="0"/>
          </a:p>
        </p:txBody>
      </p:sp>
      <p:pic>
        <p:nvPicPr>
          <p:cNvPr id="3074" name="Picture 2"/>
          <p:cNvPicPr>
            <a:picLocks noGrp="1" noChangeAspect="1" noChangeArrowheads="1"/>
          </p:cNvPicPr>
          <p:nvPr>
            <p:ph idx="1"/>
            <p:custDataLst>
              <p:tags r:id="rId2"/>
            </p:custDataLst>
          </p:nvPr>
        </p:nvPicPr>
        <p:blipFill>
          <a:blip r:embed="rId5" cstate="print"/>
          <a:srcRect/>
          <a:stretch>
            <a:fillRect/>
          </a:stretch>
        </p:blipFill>
        <p:spPr bwMode="auto">
          <a:xfrm>
            <a:off x="457200" y="1268760"/>
            <a:ext cx="8229600" cy="518457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latin typeface="Garamond" pitchFamily="18" charset="0"/>
              </a:rPr>
              <a:t>Les emprunts </a:t>
            </a:r>
            <a:r>
              <a:rPr lang="fr-FR" dirty="0" err="1" smtClean="0">
                <a:latin typeface="Garamond" pitchFamily="18" charset="0"/>
              </a:rPr>
              <a:t>interdialectaux</a:t>
            </a:r>
            <a:r>
              <a:rPr lang="fr-FR" dirty="0" smtClean="0">
                <a:latin typeface="Garamond" pitchFamily="18" charset="0"/>
              </a:rPr>
              <a:t/>
            </a:r>
            <a:br>
              <a:rPr lang="fr-FR" dirty="0" smtClean="0">
                <a:latin typeface="Garamond" pitchFamily="18" charset="0"/>
              </a:rPr>
            </a:br>
            <a:endParaRPr lang="fr-FR" dirty="0"/>
          </a:p>
        </p:txBody>
      </p:sp>
      <p:pic>
        <p:nvPicPr>
          <p:cNvPr id="4099" name="Picture 3"/>
          <p:cNvPicPr>
            <a:picLocks noGrp="1" noChangeAspect="1" noChangeArrowheads="1"/>
          </p:cNvPicPr>
          <p:nvPr>
            <p:ph idx="1"/>
            <p:custDataLst>
              <p:tags r:id="rId2"/>
            </p:custDataLst>
          </p:nvPr>
        </p:nvPicPr>
        <p:blipFill>
          <a:blip r:embed="rId5" cstate="print"/>
          <a:srcRect/>
          <a:stretch>
            <a:fillRect/>
          </a:stretch>
        </p:blipFill>
        <p:spPr bwMode="auto">
          <a:xfrm>
            <a:off x="468313" y="1340768"/>
            <a:ext cx="8229600" cy="496855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Autofit/>
          </a:bodyPr>
          <a:lstStyle/>
          <a:p>
            <a:r>
              <a:rPr lang="fr-FR" sz="3400" b="1" dirty="0" smtClean="0">
                <a:latin typeface="Garamond" pitchFamily="18" charset="0"/>
              </a:rPr>
              <a:t>La description sémantique des néologismes</a:t>
            </a:r>
            <a:endParaRPr lang="fr-FR" sz="3400" b="1" dirty="0"/>
          </a:p>
        </p:txBody>
      </p:sp>
      <p:sp>
        <p:nvSpPr>
          <p:cNvPr id="3" name="Espace réservé du contenu 2"/>
          <p:cNvSpPr>
            <a:spLocks noGrp="1"/>
          </p:cNvSpPr>
          <p:nvPr>
            <p:ph idx="1"/>
            <p:custDataLst>
              <p:tags r:id="rId2"/>
            </p:custDataLst>
          </p:nvPr>
        </p:nvSpPr>
        <p:spPr>
          <a:xfrm>
            <a:off x="457200" y="1600200"/>
            <a:ext cx="8229600" cy="4853136"/>
          </a:xfrm>
        </p:spPr>
        <p:txBody>
          <a:bodyPr>
            <a:normAutofit fontScale="92500" lnSpcReduction="20000"/>
          </a:bodyPr>
          <a:lstStyle/>
          <a:p>
            <a:pPr algn="just">
              <a:buNone/>
            </a:pPr>
            <a:r>
              <a:rPr lang="fr-FR" dirty="0" smtClean="0">
                <a:latin typeface="Garamond" pitchFamily="18" charset="0"/>
              </a:rPr>
              <a:t>Ce volet concerne la description sémantique des néologismes relevés. Il s’agit d’un côté d’un classement selon la nécessité d’adoption de ces néologismes. On parle donc de néologismes stylistiques lorsqu’il existe dans la langue kabyle un mot correspondant qui a toujours servi à désigner une telle réalité. Le néologisme est alors créé pour le remplacer. Un néologisme nécessaire est un néologisme créé pour combler une lacune lexicale existant dans cette même langue. De l’autre côté, il s’agit d’un classement selon les champs lexico-sémantiques auxquels appartiennent ces mots nouveaux.</a:t>
            </a:r>
            <a:endParaRPr lang="fr-FR" dirty="0">
              <a:latin typeface="Garamond"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634082"/>
          </a:xfrm>
        </p:spPr>
        <p:txBody>
          <a:bodyPr>
            <a:normAutofit fontScale="90000"/>
          </a:bodyPr>
          <a:lstStyle/>
          <a:p>
            <a:r>
              <a:rPr lang="fr-FR" dirty="0" smtClean="0">
                <a:latin typeface="Garamond" pitchFamily="18" charset="0"/>
              </a:rPr>
              <a:t>Les néologismes stylistiques</a:t>
            </a:r>
            <a:br>
              <a:rPr lang="fr-FR" dirty="0" smtClean="0">
                <a:latin typeface="Garamond" pitchFamily="18" charset="0"/>
              </a:rPr>
            </a:br>
            <a:endParaRPr lang="fr-FR" dirty="0"/>
          </a:p>
        </p:txBody>
      </p:sp>
      <p:pic>
        <p:nvPicPr>
          <p:cNvPr id="5122" name="Picture 2"/>
          <p:cNvPicPr>
            <a:picLocks noGrp="1" noChangeAspect="1" noChangeArrowheads="1"/>
          </p:cNvPicPr>
          <p:nvPr>
            <p:ph idx="1"/>
            <p:custDataLst>
              <p:tags r:id="rId2"/>
            </p:custDataLst>
          </p:nvPr>
        </p:nvPicPr>
        <p:blipFill>
          <a:blip r:embed="rId5" cstate="print"/>
          <a:srcRect/>
          <a:stretch>
            <a:fillRect/>
          </a:stretch>
        </p:blipFill>
        <p:spPr bwMode="auto">
          <a:xfrm>
            <a:off x="457200" y="1124744"/>
            <a:ext cx="8229600" cy="525658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634082"/>
          </a:xfrm>
        </p:spPr>
        <p:txBody>
          <a:bodyPr>
            <a:normAutofit fontScale="90000"/>
          </a:bodyPr>
          <a:lstStyle/>
          <a:p>
            <a:r>
              <a:rPr lang="fr-FR" dirty="0" smtClean="0">
                <a:latin typeface="Garamond" pitchFamily="18" charset="0"/>
              </a:rPr>
              <a:t>Les néologismes stylistiques</a:t>
            </a:r>
            <a:endParaRPr lang="fr-FR" dirty="0"/>
          </a:p>
        </p:txBody>
      </p:sp>
      <p:pic>
        <p:nvPicPr>
          <p:cNvPr id="6146" name="Picture 2"/>
          <p:cNvPicPr>
            <a:picLocks noGrp="1" noChangeAspect="1" noChangeArrowheads="1"/>
          </p:cNvPicPr>
          <p:nvPr>
            <p:ph idx="1"/>
            <p:custDataLst>
              <p:tags r:id="rId2"/>
            </p:custDataLst>
          </p:nvPr>
        </p:nvPicPr>
        <p:blipFill>
          <a:blip r:embed="rId4" cstate="print"/>
          <a:srcRect/>
          <a:stretch>
            <a:fillRect/>
          </a:stretch>
        </p:blipFill>
        <p:spPr bwMode="auto">
          <a:xfrm>
            <a:off x="457200" y="1196752"/>
            <a:ext cx="8229600" cy="504056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634082"/>
          </a:xfrm>
        </p:spPr>
        <p:txBody>
          <a:bodyPr>
            <a:normAutofit fontScale="90000"/>
          </a:bodyPr>
          <a:lstStyle/>
          <a:p>
            <a:r>
              <a:rPr lang="fr-FR" dirty="0" smtClean="0">
                <a:latin typeface="Garamond" pitchFamily="18" charset="0"/>
              </a:rPr>
              <a:t>Les néologismes stylistiques</a:t>
            </a:r>
            <a:endParaRPr lang="fr-FR" dirty="0"/>
          </a:p>
        </p:txBody>
      </p:sp>
      <p:pic>
        <p:nvPicPr>
          <p:cNvPr id="7170" name="Picture 2"/>
          <p:cNvPicPr>
            <a:picLocks noGrp="1" noChangeAspect="1" noChangeArrowheads="1"/>
          </p:cNvPicPr>
          <p:nvPr>
            <p:ph idx="1"/>
            <p:custDataLst>
              <p:tags r:id="rId2"/>
            </p:custDataLst>
          </p:nvPr>
        </p:nvPicPr>
        <p:blipFill>
          <a:blip r:embed="rId4" cstate="print"/>
          <a:srcRect/>
          <a:stretch>
            <a:fillRect/>
          </a:stretch>
        </p:blipFill>
        <p:spPr bwMode="auto">
          <a:xfrm>
            <a:off x="457200" y="1196753"/>
            <a:ext cx="8229600" cy="525658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404664"/>
            <a:ext cx="8229600" cy="504056"/>
          </a:xfrm>
        </p:spPr>
        <p:txBody>
          <a:bodyPr>
            <a:normAutofit fontScale="90000"/>
          </a:bodyPr>
          <a:lstStyle/>
          <a:p>
            <a:r>
              <a:rPr lang="fr-FR" dirty="0" smtClean="0">
                <a:latin typeface="Garamond" pitchFamily="18" charset="0"/>
              </a:rPr>
              <a:t>Les néologismes nécessaires </a:t>
            </a:r>
            <a:br>
              <a:rPr lang="fr-FR" dirty="0" smtClean="0">
                <a:latin typeface="Garamond" pitchFamily="18" charset="0"/>
              </a:rPr>
            </a:br>
            <a:endParaRPr lang="fr-FR" dirty="0"/>
          </a:p>
        </p:txBody>
      </p:sp>
      <p:pic>
        <p:nvPicPr>
          <p:cNvPr id="8194" name="Picture 2"/>
          <p:cNvPicPr>
            <a:picLocks noGrp="1" noChangeAspect="1" noChangeArrowheads="1"/>
          </p:cNvPicPr>
          <p:nvPr>
            <p:ph idx="1"/>
            <p:custDataLst>
              <p:tags r:id="rId2"/>
            </p:custDataLst>
          </p:nvPr>
        </p:nvPicPr>
        <p:blipFill>
          <a:blip r:embed="rId4" cstate="print"/>
          <a:srcRect/>
          <a:stretch>
            <a:fillRect/>
          </a:stretch>
        </p:blipFill>
        <p:spPr bwMode="auto">
          <a:xfrm>
            <a:off x="457200" y="980728"/>
            <a:ext cx="8229600" cy="561662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FR" dirty="0" smtClean="0">
                <a:latin typeface="Garamond" pitchFamily="18" charset="0"/>
              </a:rPr>
              <a:t>La nécessité poétique </a:t>
            </a:r>
            <a:br>
              <a:rPr lang="fr-FR" dirty="0" smtClean="0">
                <a:latin typeface="Garamond" pitchFamily="18" charset="0"/>
              </a:rPr>
            </a:br>
            <a:endParaRPr lang="fr-FR" dirty="0"/>
          </a:p>
        </p:txBody>
      </p:sp>
      <p:pic>
        <p:nvPicPr>
          <p:cNvPr id="9218" name="Picture 2"/>
          <p:cNvPicPr>
            <a:picLocks noGrp="1" noChangeAspect="1" noChangeArrowheads="1"/>
          </p:cNvPicPr>
          <p:nvPr>
            <p:ph idx="1"/>
            <p:custDataLst>
              <p:tags r:id="rId2"/>
            </p:custDataLst>
          </p:nvPr>
        </p:nvPicPr>
        <p:blipFill>
          <a:blip r:embed="rId4" cstate="print"/>
          <a:stretch>
            <a:fillRect/>
          </a:stretch>
        </p:blipFill>
        <p:spPr bwMode="auto">
          <a:xfrm>
            <a:off x="457200" y="3263191"/>
            <a:ext cx="8229600" cy="119998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922114"/>
          </a:xfrm>
        </p:spPr>
        <p:txBody>
          <a:bodyPr/>
          <a:lstStyle/>
          <a:p>
            <a:r>
              <a:rPr lang="fr-FR" b="1" dirty="0" smtClean="0">
                <a:latin typeface="Garamond" pitchFamily="18" charset="0"/>
              </a:rPr>
              <a:t>Plan de la communication </a:t>
            </a:r>
            <a:endParaRPr lang="fr-FR" b="1" dirty="0">
              <a:latin typeface="Garamond" pitchFamily="18" charset="0"/>
            </a:endParaRPr>
          </a:p>
        </p:txBody>
      </p:sp>
      <p:sp>
        <p:nvSpPr>
          <p:cNvPr id="3" name="Espace réservé du contenu 2"/>
          <p:cNvSpPr>
            <a:spLocks noGrp="1"/>
          </p:cNvSpPr>
          <p:nvPr>
            <p:ph idx="1"/>
            <p:custDataLst>
              <p:tags r:id="rId2"/>
            </p:custDataLst>
          </p:nvPr>
        </p:nvSpPr>
        <p:spPr/>
        <p:txBody>
          <a:bodyPr>
            <a:normAutofit lnSpcReduction="10000"/>
          </a:bodyPr>
          <a:lstStyle/>
          <a:p>
            <a:pPr>
              <a:buBlip>
                <a:blip r:embed="rId4"/>
              </a:buBlip>
            </a:pPr>
            <a:r>
              <a:rPr lang="fr-FR" dirty="0" smtClean="0">
                <a:latin typeface="Garamond" pitchFamily="18" charset="0"/>
              </a:rPr>
              <a:t>Présentation du sujet ;</a:t>
            </a:r>
          </a:p>
          <a:p>
            <a:pPr>
              <a:buBlip>
                <a:blip r:embed="rId4"/>
              </a:buBlip>
            </a:pPr>
            <a:r>
              <a:rPr lang="fr-FR" dirty="0" smtClean="0">
                <a:latin typeface="Garamond" pitchFamily="18" charset="0"/>
              </a:rPr>
              <a:t>Questionnements ; </a:t>
            </a:r>
          </a:p>
          <a:p>
            <a:pPr>
              <a:buBlip>
                <a:blip r:embed="rId4"/>
              </a:buBlip>
            </a:pPr>
            <a:r>
              <a:rPr lang="fr-FR" dirty="0" smtClean="0">
                <a:latin typeface="Garamond" pitchFamily="18" charset="0"/>
              </a:rPr>
              <a:t>Diglossie et néologie ;  </a:t>
            </a:r>
          </a:p>
          <a:p>
            <a:pPr>
              <a:buBlip>
                <a:blip r:embed="rId4"/>
              </a:buBlip>
            </a:pPr>
            <a:r>
              <a:rPr lang="fr-FR" dirty="0" smtClean="0">
                <a:latin typeface="Garamond" pitchFamily="18" charset="0"/>
              </a:rPr>
              <a:t>Présentation </a:t>
            </a:r>
            <a:r>
              <a:rPr lang="fr-FR" dirty="0" smtClean="0">
                <a:latin typeface="Garamond" pitchFamily="18" charset="0"/>
              </a:rPr>
              <a:t>du corpus; </a:t>
            </a:r>
          </a:p>
          <a:p>
            <a:pPr>
              <a:buBlip>
                <a:blip r:embed="rId4"/>
              </a:buBlip>
            </a:pPr>
            <a:r>
              <a:rPr lang="fr-FR" dirty="0" smtClean="0">
                <a:latin typeface="Garamond" pitchFamily="18" charset="0"/>
              </a:rPr>
              <a:t>Analyse </a:t>
            </a:r>
            <a:r>
              <a:rPr lang="fr-FR" dirty="0" smtClean="0">
                <a:latin typeface="Garamond" pitchFamily="18" charset="0"/>
              </a:rPr>
              <a:t>du corpus ;</a:t>
            </a:r>
          </a:p>
          <a:p>
            <a:pPr>
              <a:buBlip>
                <a:blip r:embed="rId4"/>
              </a:buBlip>
            </a:pPr>
            <a:r>
              <a:rPr lang="fr-FR" dirty="0" smtClean="0">
                <a:latin typeface="Garamond" pitchFamily="18" charset="0"/>
              </a:rPr>
              <a:t>Formation des néologismes ;</a:t>
            </a:r>
          </a:p>
          <a:p>
            <a:pPr>
              <a:buBlip>
                <a:blip r:embed="rId4"/>
              </a:buBlip>
            </a:pPr>
            <a:r>
              <a:rPr lang="fr-FR" dirty="0" smtClean="0">
                <a:latin typeface="Garamond" pitchFamily="18" charset="0"/>
              </a:rPr>
              <a:t>Types de néologismes ;</a:t>
            </a:r>
          </a:p>
          <a:p>
            <a:pPr>
              <a:buBlip>
                <a:blip r:embed="rId4"/>
              </a:buBlip>
            </a:pPr>
            <a:r>
              <a:rPr lang="fr-FR" dirty="0" smtClean="0">
                <a:latin typeface="Garamond" pitchFamily="18" charset="0"/>
              </a:rPr>
              <a:t>Domaines sémantiques des néologismes.</a:t>
            </a: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88640"/>
            <a:ext cx="8229600" cy="792088"/>
          </a:xfrm>
        </p:spPr>
        <p:txBody>
          <a:bodyPr>
            <a:normAutofit/>
          </a:bodyPr>
          <a:lstStyle/>
          <a:p>
            <a:r>
              <a:rPr lang="fr-FR" dirty="0" smtClean="0">
                <a:latin typeface="Garamond" pitchFamily="18" charset="0"/>
              </a:rPr>
              <a:t>Les champs lexico-sémantiques </a:t>
            </a:r>
            <a:endParaRPr lang="fr-FR" dirty="0"/>
          </a:p>
        </p:txBody>
      </p:sp>
      <p:pic>
        <p:nvPicPr>
          <p:cNvPr id="10242" name="Picture 2"/>
          <p:cNvPicPr>
            <a:picLocks noGrp="1" noChangeAspect="1" noChangeArrowheads="1"/>
          </p:cNvPicPr>
          <p:nvPr>
            <p:ph idx="1"/>
            <p:custDataLst>
              <p:tags r:id="rId2"/>
            </p:custDataLst>
          </p:nvPr>
        </p:nvPicPr>
        <p:blipFill>
          <a:blip r:embed="rId4" cstate="print"/>
          <a:srcRect/>
          <a:stretch>
            <a:fillRect/>
          </a:stretch>
        </p:blipFill>
        <p:spPr bwMode="auto">
          <a:xfrm>
            <a:off x="251520" y="1124744"/>
            <a:ext cx="8568952" cy="532859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706090"/>
          </a:xfrm>
        </p:spPr>
        <p:txBody>
          <a:bodyPr>
            <a:normAutofit fontScale="90000"/>
          </a:bodyPr>
          <a:lstStyle/>
          <a:p>
            <a:r>
              <a:rPr lang="fr-FR" b="1" dirty="0" smtClean="0">
                <a:latin typeface="Garamond" pitchFamily="18" charset="0"/>
              </a:rPr>
              <a:t>Les champs lexico-sémantiques </a:t>
            </a:r>
            <a:endParaRPr lang="fr-FR" b="1" dirty="0"/>
          </a:p>
        </p:txBody>
      </p:sp>
      <p:pic>
        <p:nvPicPr>
          <p:cNvPr id="11266" name="Picture 2"/>
          <p:cNvPicPr>
            <a:picLocks noGrp="1" noChangeAspect="1" noChangeArrowheads="1"/>
          </p:cNvPicPr>
          <p:nvPr>
            <p:ph idx="1"/>
            <p:custDataLst>
              <p:tags r:id="rId2"/>
            </p:custDataLst>
          </p:nvPr>
        </p:nvPicPr>
        <p:blipFill>
          <a:blip r:embed="rId4" cstate="print"/>
          <a:srcRect/>
          <a:stretch>
            <a:fillRect/>
          </a:stretch>
        </p:blipFill>
        <p:spPr bwMode="auto">
          <a:xfrm>
            <a:off x="251520" y="1125538"/>
            <a:ext cx="8568952" cy="50006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0"/>
            <a:ext cx="8229600" cy="548680"/>
          </a:xfrm>
        </p:spPr>
        <p:txBody>
          <a:bodyPr>
            <a:normAutofit fontScale="90000"/>
          </a:bodyPr>
          <a:lstStyle/>
          <a:p>
            <a:r>
              <a:rPr lang="fr-FR" b="1" dirty="0" smtClean="0">
                <a:latin typeface="Garamond" pitchFamily="18" charset="0"/>
              </a:rPr>
              <a:t>Conclusion </a:t>
            </a:r>
            <a:endParaRPr lang="fr-FR" b="1" dirty="0">
              <a:latin typeface="Garamond" pitchFamily="18" charset="0"/>
            </a:endParaRPr>
          </a:p>
        </p:txBody>
      </p:sp>
      <p:sp>
        <p:nvSpPr>
          <p:cNvPr id="3" name="Espace réservé du contenu 2"/>
          <p:cNvSpPr>
            <a:spLocks noGrp="1"/>
          </p:cNvSpPr>
          <p:nvPr>
            <p:ph idx="1"/>
            <p:custDataLst>
              <p:tags r:id="rId2"/>
            </p:custDataLst>
          </p:nvPr>
        </p:nvSpPr>
        <p:spPr>
          <a:xfrm>
            <a:off x="457200" y="692696"/>
            <a:ext cx="8229600" cy="5433467"/>
          </a:xfrm>
        </p:spPr>
        <p:txBody>
          <a:bodyPr>
            <a:normAutofit fontScale="70000" lnSpcReduction="20000"/>
          </a:bodyPr>
          <a:lstStyle/>
          <a:p>
            <a:pPr algn="just"/>
            <a:r>
              <a:rPr lang="fr-FR" dirty="0" smtClean="0">
                <a:latin typeface="Garamond" pitchFamily="18" charset="0"/>
              </a:rPr>
              <a:t>Nous avons examiné la formation de ces mots qui sont pour la plupart des dérivés en appliquant le plus souvent des schèmes appartenant à la langue kabyle à des bases lexicales du même dialecte ou d’un dialecte voisin appartenant à la même famille. Nous avons remarqué qu’il y a un certain nombre d’emprunts </a:t>
            </a:r>
            <a:r>
              <a:rPr lang="fr-FR" dirty="0" err="1" smtClean="0">
                <a:latin typeface="Garamond" pitchFamily="18" charset="0"/>
              </a:rPr>
              <a:t>interdialectaux</a:t>
            </a:r>
            <a:r>
              <a:rPr lang="fr-FR" dirty="0" smtClean="0">
                <a:latin typeface="Garamond" pitchFamily="18" charset="0"/>
              </a:rPr>
              <a:t>, initiés surtout par Mammeri dans l’</a:t>
            </a:r>
            <a:r>
              <a:rPr lang="fr-FR" dirty="0" err="1" smtClean="0">
                <a:latin typeface="Garamond" pitchFamily="18" charset="0"/>
              </a:rPr>
              <a:t>Amawal</a:t>
            </a:r>
            <a:r>
              <a:rPr lang="fr-FR" dirty="0" smtClean="0">
                <a:latin typeface="Garamond" pitchFamily="18" charset="0"/>
              </a:rPr>
              <a:t>.</a:t>
            </a:r>
          </a:p>
          <a:p>
            <a:pPr algn="just"/>
            <a:r>
              <a:rPr lang="fr-FR" dirty="0" smtClean="0">
                <a:latin typeface="Garamond" pitchFamily="18" charset="0"/>
              </a:rPr>
              <a:t>Concernant la question de la nécessité de ces néologismes au fonctionnement de la langue, nous sommes parvenu à la conclusion que plus de 60% des néologismes visent à remplacer des mots déjà en usage. Cependant, du point de vue de l’épuration de la langue, il ne peuvent être que nécessaires.</a:t>
            </a:r>
          </a:p>
          <a:p>
            <a:pPr algn="just"/>
            <a:r>
              <a:rPr lang="fr-FR" dirty="0" smtClean="0">
                <a:latin typeface="Garamond" pitchFamily="18" charset="0"/>
              </a:rPr>
              <a:t>Pour les champs lexico-sémantiques auxquels ces néologismes réfèrent, six champs ont été mis en évidence. Un grand nombre de mots sont empruntés au champ de l’enseignement apprentissage, dont une grande partie de métalangage. La vie sociale s’est taillé une grande place parmi les champs lexico-sémantiques. Néanmoins, nous avouons que la thématique des chansons a une grande influence sur les champs.</a:t>
            </a:r>
          </a:p>
          <a:p>
            <a:pPr algn="just"/>
            <a:r>
              <a:rPr lang="fr-FR" dirty="0" smtClean="0">
                <a:latin typeface="Garamond" pitchFamily="18" charset="0"/>
              </a:rPr>
              <a:t>Un nombre de 7 mots reste inconnu malgré les recherches effectuées dans ce sens, cela peut être expliqué par le manque de dictionnaires.</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457200" y="692696"/>
            <a:ext cx="8229600" cy="5433467"/>
          </a:xfrm>
        </p:spPr>
        <p:txBody>
          <a:bodyPr>
            <a:normAutofit/>
          </a:bodyPr>
          <a:lstStyle/>
          <a:p>
            <a:pPr algn="ctr">
              <a:buNone/>
            </a:pPr>
            <a:endParaRPr lang="fr-FR" sz="8000" i="1" dirty="0" smtClean="0">
              <a:latin typeface="Garamond" pitchFamily="18" charset="0"/>
            </a:endParaRPr>
          </a:p>
          <a:p>
            <a:pPr algn="ctr">
              <a:buNone/>
            </a:pPr>
            <a:r>
              <a:rPr lang="fr-FR" sz="8000" i="1" dirty="0" smtClean="0">
                <a:latin typeface="Garamond" pitchFamily="18" charset="0"/>
              </a:rPr>
              <a:t>Merci pour votre bonne attention</a:t>
            </a:r>
            <a:r>
              <a:rPr lang="fr-FR" sz="8000" dirty="0" smtClean="0"/>
              <a:t> </a:t>
            </a:r>
            <a:endParaRPr lang="fr-FR"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16632"/>
            <a:ext cx="8229600" cy="864096"/>
          </a:xfrm>
        </p:spPr>
        <p:txBody>
          <a:bodyPr>
            <a:normAutofit/>
          </a:bodyPr>
          <a:lstStyle/>
          <a:p>
            <a:r>
              <a:rPr lang="fr-FR" b="1" dirty="0" smtClean="0">
                <a:latin typeface="Garamond" pitchFamily="18" charset="0"/>
              </a:rPr>
              <a:t>Questionnement</a:t>
            </a:r>
            <a:r>
              <a:rPr lang="fr-FR" dirty="0" smtClean="0"/>
              <a:t> </a:t>
            </a:r>
            <a:endParaRPr lang="fr-FR" dirty="0"/>
          </a:p>
        </p:txBody>
      </p:sp>
      <p:sp>
        <p:nvSpPr>
          <p:cNvPr id="3" name="Espace réservé du contenu 2"/>
          <p:cNvSpPr>
            <a:spLocks noGrp="1"/>
          </p:cNvSpPr>
          <p:nvPr>
            <p:ph idx="1"/>
            <p:custDataLst>
              <p:tags r:id="rId2"/>
            </p:custDataLst>
          </p:nvPr>
        </p:nvSpPr>
        <p:spPr>
          <a:xfrm>
            <a:off x="323528" y="908720"/>
            <a:ext cx="8229600" cy="5472608"/>
          </a:xfrm>
        </p:spPr>
        <p:txBody>
          <a:bodyPr>
            <a:normAutofit fontScale="92500" lnSpcReduction="20000"/>
          </a:bodyPr>
          <a:lstStyle/>
          <a:p>
            <a:pPr algn="just">
              <a:buNone/>
            </a:pPr>
            <a:r>
              <a:rPr lang="fr-FR" dirty="0" smtClean="0">
                <a:latin typeface="Garamond" pitchFamily="18" charset="0"/>
              </a:rPr>
              <a:t>Dans cette communication nous nous intéressons essentiellement à la diffusion des néologismes berbères et à leur installation dans la langue kabyle à travers la chanson. Nous nous posons les questions suivantes : </a:t>
            </a:r>
          </a:p>
          <a:p>
            <a:pPr algn="just">
              <a:buBlip>
                <a:blip r:embed="rId4"/>
              </a:buBlip>
            </a:pPr>
            <a:r>
              <a:rPr lang="fr-FR" dirty="0" smtClean="0">
                <a:latin typeface="Garamond" pitchFamily="18" charset="0"/>
              </a:rPr>
              <a:t>Comment sont formés les néologismes berbères présents dans les chansons?</a:t>
            </a:r>
          </a:p>
          <a:p>
            <a:pPr algn="just">
              <a:buBlip>
                <a:blip r:embed="rId4"/>
              </a:buBlip>
            </a:pPr>
            <a:r>
              <a:rPr lang="fr-FR" dirty="0" smtClean="0">
                <a:latin typeface="Garamond" pitchFamily="18" charset="0"/>
              </a:rPr>
              <a:t>Quels sont les procédés les plus utilisés dans cette formation?</a:t>
            </a:r>
          </a:p>
          <a:p>
            <a:pPr algn="just">
              <a:buBlip>
                <a:blip r:embed="rId4"/>
              </a:buBlip>
            </a:pPr>
            <a:r>
              <a:rPr lang="fr-FR" dirty="0" smtClean="0">
                <a:latin typeface="Garamond" pitchFamily="18" charset="0"/>
              </a:rPr>
              <a:t>S’agit-il de néologismes </a:t>
            </a:r>
            <a:r>
              <a:rPr lang="fr-FR" dirty="0" smtClean="0">
                <a:latin typeface="Garamond" pitchFamily="18" charset="0"/>
              </a:rPr>
              <a:t>nécess</a:t>
            </a:r>
            <a:r>
              <a:rPr lang="fr-FR" dirty="0" smtClean="0">
                <a:latin typeface="Garamond" pitchFamily="18" charset="0"/>
              </a:rPr>
              <a:t>air</a:t>
            </a:r>
            <a:r>
              <a:rPr lang="fr-FR" dirty="0" smtClean="0">
                <a:latin typeface="Garamond" pitchFamily="18" charset="0"/>
              </a:rPr>
              <a:t>es </a:t>
            </a:r>
            <a:r>
              <a:rPr lang="fr-FR" dirty="0" smtClean="0">
                <a:latin typeface="Garamond" pitchFamily="18" charset="0"/>
              </a:rPr>
              <a:t>ou de néologismes stylistiques?</a:t>
            </a:r>
          </a:p>
          <a:p>
            <a:pPr algn="just">
              <a:buBlip>
                <a:blip r:embed="rId4"/>
              </a:buBlip>
            </a:pPr>
            <a:r>
              <a:rPr lang="fr-FR" dirty="0" smtClean="0">
                <a:latin typeface="Garamond" pitchFamily="18" charset="0"/>
              </a:rPr>
              <a:t>Quels sont les domaines sémantiques de ces néologismes? </a:t>
            </a:r>
          </a:p>
          <a:p>
            <a:endParaRPr lang="fr-FR" dirty="0">
              <a:latin typeface="Garamon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0"/>
            <a:ext cx="8229600" cy="620688"/>
          </a:xfrm>
        </p:spPr>
        <p:txBody>
          <a:bodyPr>
            <a:normAutofit fontScale="90000"/>
          </a:bodyPr>
          <a:lstStyle/>
          <a:p>
            <a:r>
              <a:rPr lang="fr-FR" b="1" dirty="0" smtClean="0">
                <a:latin typeface="Garamond" pitchFamily="18" charset="0"/>
              </a:rPr>
              <a:t>Diglossie et néologie</a:t>
            </a:r>
            <a:endParaRPr lang="fr-FR" b="1" dirty="0">
              <a:latin typeface="Garamond" pitchFamily="18" charset="0"/>
            </a:endParaRPr>
          </a:p>
        </p:txBody>
      </p:sp>
      <p:sp>
        <p:nvSpPr>
          <p:cNvPr id="3" name="Espace réservé du contenu 2"/>
          <p:cNvSpPr>
            <a:spLocks noGrp="1"/>
          </p:cNvSpPr>
          <p:nvPr>
            <p:ph idx="1"/>
            <p:custDataLst>
              <p:tags r:id="rId2"/>
            </p:custDataLst>
          </p:nvPr>
        </p:nvSpPr>
        <p:spPr>
          <a:xfrm>
            <a:off x="457200" y="692696"/>
            <a:ext cx="8229600" cy="5433467"/>
          </a:xfrm>
        </p:spPr>
        <p:txBody>
          <a:bodyPr numCol="1">
            <a:noAutofit/>
          </a:bodyPr>
          <a:lstStyle/>
          <a:p>
            <a:pPr algn="just"/>
            <a:r>
              <a:rPr lang="fr-FR" sz="2800" dirty="0" smtClean="0">
                <a:latin typeface="Garamond" pitchFamily="18" charset="0"/>
              </a:rPr>
              <a:t>La </a:t>
            </a:r>
            <a:r>
              <a:rPr lang="fr-FR" sz="2800" dirty="0" smtClean="0">
                <a:latin typeface="Garamond" pitchFamily="18" charset="0"/>
              </a:rPr>
              <a:t>diglossie </a:t>
            </a:r>
            <a:r>
              <a:rPr lang="fr-FR" sz="2800" dirty="0" smtClean="0">
                <a:latin typeface="Garamond" pitchFamily="18" charset="0"/>
              </a:rPr>
              <a:t>est </a:t>
            </a:r>
            <a:r>
              <a:rPr lang="fr-FR" sz="2800" dirty="0" smtClean="0">
                <a:latin typeface="Garamond" pitchFamily="18" charset="0"/>
              </a:rPr>
              <a:t>« </a:t>
            </a:r>
            <a:r>
              <a:rPr lang="fr-FR" sz="2800" i="1" dirty="0" smtClean="0">
                <a:latin typeface="Garamond" pitchFamily="18" charset="0"/>
              </a:rPr>
              <a:t>une situation </a:t>
            </a:r>
            <a:r>
              <a:rPr lang="fr-FR" sz="2800" i="1" dirty="0" smtClean="0">
                <a:latin typeface="Garamond" pitchFamily="18" charset="0"/>
              </a:rPr>
              <a:t>linguistique relativement </a:t>
            </a:r>
            <a:r>
              <a:rPr lang="fr-FR" sz="2800" i="1" dirty="0" smtClean="0">
                <a:latin typeface="Garamond" pitchFamily="18" charset="0"/>
              </a:rPr>
              <a:t>stable dans laquelle, outre les formes dialectales de la langue (</a:t>
            </a:r>
            <a:r>
              <a:rPr lang="fr-FR" sz="2800" i="1" dirty="0" smtClean="0">
                <a:latin typeface="Garamond" pitchFamily="18" charset="0"/>
              </a:rPr>
              <a:t>qui peuvent </a:t>
            </a:r>
            <a:r>
              <a:rPr lang="fr-FR" sz="2800" i="1" dirty="0" smtClean="0">
                <a:latin typeface="Garamond" pitchFamily="18" charset="0"/>
              </a:rPr>
              <a:t>inclure un standard, ou des standards régionaux), existe une </a:t>
            </a:r>
            <a:r>
              <a:rPr lang="fr-FR" sz="2800" i="1" dirty="0" smtClean="0">
                <a:latin typeface="Garamond" pitchFamily="18" charset="0"/>
              </a:rPr>
              <a:t>variété superposée </a:t>
            </a:r>
            <a:r>
              <a:rPr lang="fr-FR" sz="2800" i="1" dirty="0" smtClean="0">
                <a:latin typeface="Garamond" pitchFamily="18" charset="0"/>
              </a:rPr>
              <a:t>très divergente, hautement codifiée (souvent grammaticalement </a:t>
            </a:r>
            <a:r>
              <a:rPr lang="fr-FR" sz="2800" i="1" dirty="0" smtClean="0">
                <a:latin typeface="Garamond" pitchFamily="18" charset="0"/>
              </a:rPr>
              <a:t>plus complexe</a:t>
            </a:r>
            <a:r>
              <a:rPr lang="fr-FR" sz="2800" i="1" dirty="0" smtClean="0">
                <a:latin typeface="Garamond" pitchFamily="18" charset="0"/>
              </a:rPr>
              <a:t>), véhiculant un ensemble de littérature écrite vaste et respecté […], qui </a:t>
            </a:r>
            <a:r>
              <a:rPr lang="fr-FR" sz="2800" i="1" dirty="0" smtClean="0">
                <a:latin typeface="Garamond" pitchFamily="18" charset="0"/>
              </a:rPr>
              <a:t>est surtout </a:t>
            </a:r>
            <a:r>
              <a:rPr lang="fr-FR" sz="2800" i="1" dirty="0" smtClean="0">
                <a:latin typeface="Garamond" pitchFamily="18" charset="0"/>
              </a:rPr>
              <a:t>étudiée dans l’éducation formelle, utilisée à l’écrit ou dans un oral </a:t>
            </a:r>
            <a:r>
              <a:rPr lang="fr-FR" sz="2800" i="1" dirty="0" smtClean="0">
                <a:latin typeface="Garamond" pitchFamily="18" charset="0"/>
              </a:rPr>
              <a:t>formel, mais n’est </a:t>
            </a:r>
            <a:r>
              <a:rPr lang="fr-FR" sz="2800" i="1" dirty="0" smtClean="0">
                <a:latin typeface="Garamond" pitchFamily="18" charset="0"/>
              </a:rPr>
              <a:t>utilisée pour la conversation ordinaire dans aucune partie de </a:t>
            </a:r>
            <a:r>
              <a:rPr lang="fr-FR" sz="2800" i="1" dirty="0" smtClean="0">
                <a:latin typeface="Garamond" pitchFamily="18" charset="0"/>
              </a:rPr>
              <a:t>la  communauté </a:t>
            </a:r>
            <a:r>
              <a:rPr lang="fr-FR" sz="2800" dirty="0" smtClean="0">
                <a:latin typeface="Garamond" pitchFamily="18" charset="0"/>
              </a:rPr>
              <a:t>», Ferguson. </a:t>
            </a:r>
          </a:p>
          <a:p>
            <a:pPr algn="just"/>
            <a:r>
              <a:rPr lang="fr-FR" sz="2800" dirty="0" smtClean="0">
                <a:latin typeface="Garamond" pitchFamily="18" charset="0"/>
              </a:rPr>
              <a:t>«</a:t>
            </a:r>
            <a:r>
              <a:rPr lang="fr-FR" sz="2800" b="1" dirty="0" smtClean="0">
                <a:latin typeface="Garamond" pitchFamily="18" charset="0"/>
              </a:rPr>
              <a:t> </a:t>
            </a:r>
            <a:r>
              <a:rPr lang="fr-FR" sz="2800" i="1" dirty="0" smtClean="0">
                <a:latin typeface="Garamond" pitchFamily="18" charset="0"/>
              </a:rPr>
              <a:t>La néologie se définit comme la production d’unités lexicales nouvelles, soit par apparition de nouvelles formes, soit par apparition de nouveaux sens à partir d’un même </a:t>
            </a:r>
            <a:r>
              <a:rPr lang="fr-FR" sz="2800" i="1" dirty="0" smtClean="0">
                <a:latin typeface="Garamond" pitchFamily="18" charset="0"/>
              </a:rPr>
              <a:t>signifiant </a:t>
            </a:r>
            <a:r>
              <a:rPr lang="fr-FR" sz="2800" dirty="0" smtClean="0">
                <a:latin typeface="Garamond" pitchFamily="18" charset="0"/>
              </a:rPr>
              <a:t>», </a:t>
            </a:r>
            <a:r>
              <a:rPr lang="fr-FR" sz="2800" dirty="0" err="1" smtClean="0">
                <a:latin typeface="Garamond" pitchFamily="18" charset="0"/>
              </a:rPr>
              <a:t>Marcellesi</a:t>
            </a:r>
            <a:r>
              <a:rPr lang="fr-FR" sz="2800" dirty="0" smtClean="0">
                <a:latin typeface="Garamond" pitchFamily="18" charset="0"/>
              </a:rPr>
              <a:t>.</a:t>
            </a:r>
            <a:endParaRPr lang="fr-FR" sz="2800" dirty="0">
              <a:latin typeface="Garamond"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51520" y="116632"/>
            <a:ext cx="8712968" cy="864096"/>
          </a:xfrm>
        </p:spPr>
        <p:txBody>
          <a:bodyPr>
            <a:normAutofit/>
          </a:bodyPr>
          <a:lstStyle/>
          <a:p>
            <a:r>
              <a:rPr lang="fr-FR" b="1" dirty="0" smtClean="0">
                <a:latin typeface="Garamond" pitchFamily="18" charset="0"/>
              </a:rPr>
              <a:t>Corpus </a:t>
            </a:r>
            <a:endParaRPr lang="fr-FR" b="1" dirty="0">
              <a:latin typeface="Garamond" pitchFamily="18" charset="0"/>
            </a:endParaRPr>
          </a:p>
        </p:txBody>
      </p:sp>
      <p:sp>
        <p:nvSpPr>
          <p:cNvPr id="3" name="Espace réservé du contenu 2"/>
          <p:cNvSpPr>
            <a:spLocks noGrp="1"/>
          </p:cNvSpPr>
          <p:nvPr>
            <p:ph idx="1"/>
            <p:custDataLst>
              <p:tags r:id="rId2"/>
            </p:custDataLst>
          </p:nvPr>
        </p:nvSpPr>
        <p:spPr>
          <a:xfrm>
            <a:off x="457200" y="1052736"/>
            <a:ext cx="8229600" cy="5472608"/>
          </a:xfrm>
        </p:spPr>
        <p:txBody>
          <a:bodyPr>
            <a:normAutofit lnSpcReduction="10000"/>
          </a:bodyPr>
          <a:lstStyle/>
          <a:p>
            <a:pPr algn="just">
              <a:buNone/>
            </a:pPr>
            <a:r>
              <a:rPr lang="fr-FR" dirty="0">
                <a:latin typeface="Garamond" pitchFamily="18" charset="0"/>
              </a:rPr>
              <a:t>Notre corpus est constitué d’une trentaine de chansons à texte de </a:t>
            </a:r>
            <a:r>
              <a:rPr lang="fr-FR" dirty="0" err="1">
                <a:latin typeface="Garamond" pitchFamily="18" charset="0"/>
              </a:rPr>
              <a:t>Zedek</a:t>
            </a:r>
            <a:r>
              <a:rPr lang="fr-FR" dirty="0">
                <a:latin typeface="Garamond" pitchFamily="18" charset="0"/>
              </a:rPr>
              <a:t> Mouloud. Ces textes sont extraits essentiellement des trois derniers albums de ce poète chanteur, </a:t>
            </a:r>
            <a:r>
              <a:rPr lang="fr-FR" i="1" dirty="0" err="1">
                <a:latin typeface="Garamond" pitchFamily="18" charset="0"/>
              </a:rPr>
              <a:t>Liḥala</a:t>
            </a:r>
            <a:r>
              <a:rPr lang="fr-FR" i="1" dirty="0">
                <a:latin typeface="Garamond" pitchFamily="18" charset="0"/>
              </a:rPr>
              <a:t> n </a:t>
            </a:r>
            <a:r>
              <a:rPr lang="fr-FR" i="1" dirty="0" err="1">
                <a:latin typeface="Garamond" pitchFamily="18" charset="0"/>
              </a:rPr>
              <a:t>tmurt</a:t>
            </a:r>
            <a:r>
              <a:rPr lang="fr-FR" dirty="0">
                <a:latin typeface="Garamond" pitchFamily="18" charset="0"/>
              </a:rPr>
              <a:t> (2008) , </a:t>
            </a:r>
            <a:r>
              <a:rPr lang="fr-FR" i="1" dirty="0" smtClean="0">
                <a:latin typeface="Garamond" pitchFamily="18" charset="0"/>
              </a:rPr>
              <a:t>D </a:t>
            </a:r>
            <a:r>
              <a:rPr lang="fr-FR" i="1" dirty="0" err="1" smtClean="0">
                <a:latin typeface="Garamond" pitchFamily="18" charset="0"/>
              </a:rPr>
              <a:t>abrid</a:t>
            </a:r>
            <a:r>
              <a:rPr lang="fr-FR" i="1" dirty="0" smtClean="0">
                <a:latin typeface="Garamond" pitchFamily="18" charset="0"/>
              </a:rPr>
              <a:t> </a:t>
            </a:r>
            <a:r>
              <a:rPr lang="fr-FR" i="1" dirty="0">
                <a:latin typeface="Garamond" pitchFamily="18" charset="0"/>
              </a:rPr>
              <a:t>kan </a:t>
            </a:r>
            <a:r>
              <a:rPr lang="fr-FR" dirty="0">
                <a:latin typeface="Garamond" pitchFamily="18" charset="0"/>
              </a:rPr>
              <a:t>(2012) et </a:t>
            </a:r>
            <a:r>
              <a:rPr lang="fr-FR" i="1" dirty="0" err="1">
                <a:latin typeface="Garamond" pitchFamily="18" charset="0"/>
              </a:rPr>
              <a:t>Asderfef</a:t>
            </a:r>
            <a:r>
              <a:rPr lang="fr-FR" dirty="0">
                <a:latin typeface="Garamond" pitchFamily="18" charset="0"/>
              </a:rPr>
              <a:t> (2014). </a:t>
            </a:r>
            <a:endParaRPr lang="fr-FR" dirty="0" smtClean="0">
              <a:latin typeface="Garamond" pitchFamily="18" charset="0"/>
            </a:endParaRPr>
          </a:p>
          <a:p>
            <a:pPr algn="just">
              <a:buNone/>
            </a:pPr>
            <a:r>
              <a:rPr lang="fr-FR" dirty="0" smtClean="0">
                <a:latin typeface="Garamond" pitchFamily="18" charset="0"/>
              </a:rPr>
              <a:t>Le </a:t>
            </a:r>
            <a:r>
              <a:rPr lang="fr-FR" dirty="0">
                <a:latin typeface="Garamond" pitchFamily="18" charset="0"/>
              </a:rPr>
              <a:t>choix est porté sur ce poète parce qu’il est l’un, si ce n’est le seul, qui emploie fréquemment les néologismes berbères. </a:t>
            </a:r>
            <a:endParaRPr lang="fr-FR" dirty="0" smtClean="0">
              <a:latin typeface="Garamond" pitchFamily="18" charset="0"/>
            </a:endParaRPr>
          </a:p>
          <a:p>
            <a:pPr algn="just">
              <a:buNone/>
            </a:pPr>
            <a:r>
              <a:rPr lang="fr-FR" dirty="0" smtClean="0">
                <a:latin typeface="Garamond" pitchFamily="18" charset="0"/>
              </a:rPr>
              <a:t>Pour </a:t>
            </a:r>
            <a:r>
              <a:rPr lang="fr-FR" dirty="0">
                <a:latin typeface="Garamond" pitchFamily="18" charset="0"/>
              </a:rPr>
              <a:t>les trois derniers albums, l’utilisation des néologismes est plus fréquente par rapport aux autres albums du même auteur-compositeur.</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16632"/>
            <a:ext cx="8229600" cy="648072"/>
          </a:xfrm>
        </p:spPr>
        <p:txBody>
          <a:bodyPr>
            <a:normAutofit fontScale="90000"/>
          </a:bodyPr>
          <a:lstStyle/>
          <a:p>
            <a:r>
              <a:rPr lang="fr-FR" sz="3600" b="1" dirty="0" smtClean="0">
                <a:latin typeface="Garamond" pitchFamily="18" charset="0"/>
              </a:rPr>
              <a:t>Difficultés liées au relevé des néologismes</a:t>
            </a:r>
            <a:endParaRPr lang="fr-FR" sz="3600" b="1" dirty="0">
              <a:latin typeface="Garamond" pitchFamily="18" charset="0"/>
            </a:endParaRPr>
          </a:p>
        </p:txBody>
      </p:sp>
      <p:sp>
        <p:nvSpPr>
          <p:cNvPr id="3" name="Espace réservé du contenu 2"/>
          <p:cNvSpPr>
            <a:spLocks noGrp="1"/>
          </p:cNvSpPr>
          <p:nvPr>
            <p:ph idx="1"/>
            <p:custDataLst>
              <p:tags r:id="rId2"/>
            </p:custDataLst>
          </p:nvPr>
        </p:nvSpPr>
        <p:spPr>
          <a:xfrm>
            <a:off x="457200" y="1844825"/>
            <a:ext cx="8229600" cy="4104456"/>
          </a:xfrm>
        </p:spPr>
        <p:txBody>
          <a:bodyPr/>
          <a:lstStyle/>
          <a:p>
            <a:pPr algn="just">
              <a:buBlip>
                <a:blip r:embed="rId4"/>
              </a:buBlip>
            </a:pPr>
            <a:r>
              <a:rPr lang="fr-FR" dirty="0" smtClean="0">
                <a:latin typeface="Garamond" pitchFamily="18" charset="0"/>
              </a:rPr>
              <a:t>Le berbère, une langue essentiellement orale ;</a:t>
            </a:r>
          </a:p>
          <a:p>
            <a:pPr algn="just">
              <a:buBlip>
                <a:blip r:embed="rId4"/>
              </a:buBlip>
            </a:pPr>
            <a:r>
              <a:rPr lang="fr-FR" dirty="0" smtClean="0">
                <a:latin typeface="Garamond" pitchFamily="18" charset="0"/>
              </a:rPr>
              <a:t>Absence de documents écrits ; </a:t>
            </a:r>
          </a:p>
          <a:p>
            <a:pPr algn="just">
              <a:buBlip>
                <a:blip r:embed="rId4"/>
              </a:buBlip>
            </a:pPr>
            <a:r>
              <a:rPr lang="fr-FR" dirty="0" smtClean="0">
                <a:latin typeface="Garamond" pitchFamily="18" charset="0"/>
              </a:rPr>
              <a:t>Absence de dictionnaires de référence ; </a:t>
            </a:r>
          </a:p>
          <a:p>
            <a:pPr algn="just">
              <a:buBlip>
                <a:blip r:embed="rId4"/>
              </a:buBlip>
            </a:pPr>
            <a:r>
              <a:rPr lang="fr-FR" dirty="0" smtClean="0">
                <a:latin typeface="Garamond" pitchFamily="18" charset="0"/>
              </a:rPr>
              <a:t>Coexistence de plusieurs variétés régionales ; </a:t>
            </a:r>
          </a:p>
          <a:p>
            <a:pPr algn="just">
              <a:buBlip>
                <a:blip r:embed="rId4"/>
              </a:buBlip>
            </a:pPr>
            <a:r>
              <a:rPr lang="fr-FR" dirty="0" smtClean="0">
                <a:latin typeface="Garamond" pitchFamily="18" charset="0"/>
              </a:rPr>
              <a:t>Existence de plusieurs variations régionales ;</a:t>
            </a:r>
          </a:p>
          <a:p>
            <a:pPr algn="just">
              <a:buBlip>
                <a:blip r:embed="rId4"/>
              </a:buBlip>
            </a:pPr>
            <a:r>
              <a:rPr lang="fr-FR" dirty="0" smtClean="0">
                <a:latin typeface="Garamond" pitchFamily="18" charset="0"/>
              </a:rPr>
              <a:t>Distinction entre régionalisme et néologisme</a:t>
            </a:r>
            <a:r>
              <a:rPr lang="fr-FR" dirty="0" smtClean="0"/>
              <a:t>.</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0"/>
            <a:ext cx="8229600" cy="620688"/>
          </a:xfrm>
        </p:spPr>
        <p:txBody>
          <a:bodyPr>
            <a:normAutofit fontScale="90000"/>
          </a:bodyPr>
          <a:lstStyle/>
          <a:p>
            <a:r>
              <a:rPr lang="fr-FR" dirty="0" smtClean="0">
                <a:latin typeface="Garamond" pitchFamily="18" charset="0"/>
              </a:rPr>
              <a:t>Liste des néologismes relevés </a:t>
            </a:r>
            <a:endParaRPr lang="fr-FR" dirty="0">
              <a:latin typeface="Garamond" pitchFamily="18" charset="0"/>
            </a:endParaRPr>
          </a:p>
        </p:txBody>
      </p:sp>
      <p:graphicFrame>
        <p:nvGraphicFramePr>
          <p:cNvPr id="4" name="Espace réservé du contenu 3"/>
          <p:cNvGraphicFramePr>
            <a:graphicFrameLocks noGrp="1"/>
          </p:cNvGraphicFramePr>
          <p:nvPr>
            <p:ph idx="1"/>
            <p:custDataLst>
              <p:tags r:id="rId2"/>
            </p:custDataLst>
          </p:nvPr>
        </p:nvGraphicFramePr>
        <p:xfrm>
          <a:off x="457200" y="908719"/>
          <a:ext cx="8229600" cy="5256584"/>
        </p:xfrm>
        <a:graphic>
          <a:graphicData uri="http://schemas.openxmlformats.org/drawingml/2006/table">
            <a:tbl>
              <a:tblPr firstRow="1" bandRow="1">
                <a:tableStyleId>{5940675A-B579-460E-94D1-54222C63F5DA}</a:tableStyleId>
              </a:tblPr>
              <a:tblGrid>
                <a:gridCol w="1371600"/>
                <a:gridCol w="1371600"/>
                <a:gridCol w="1443608"/>
                <a:gridCol w="1299592"/>
                <a:gridCol w="1371600"/>
                <a:gridCol w="1371600"/>
              </a:tblGrid>
              <a:tr h="657073">
                <a:tc>
                  <a:txBody>
                    <a:bodyPr/>
                    <a:lstStyle/>
                    <a:p>
                      <a:pPr algn="just">
                        <a:lnSpc>
                          <a:spcPct val="150000"/>
                        </a:lnSpc>
                        <a:spcAft>
                          <a:spcPts val="0"/>
                        </a:spcAft>
                      </a:pPr>
                      <a:r>
                        <a:rPr lang="fr-FR" sz="2000" b="1" dirty="0" err="1">
                          <a:latin typeface="Garamond" pitchFamily="18" charset="0"/>
                        </a:rPr>
                        <a:t>Asirem</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Tamusni</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Amedya</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Iɣusa</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Imal</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Amcebbal</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57073">
                <a:tc>
                  <a:txBody>
                    <a:bodyPr/>
                    <a:lstStyle/>
                    <a:p>
                      <a:pPr algn="just">
                        <a:lnSpc>
                          <a:spcPct val="150000"/>
                        </a:lnSpc>
                        <a:spcAft>
                          <a:spcPts val="0"/>
                        </a:spcAft>
                      </a:pPr>
                      <a:r>
                        <a:rPr lang="fr-FR" sz="2000" b="1">
                          <a:latin typeface="Garamond" pitchFamily="18" charset="0"/>
                        </a:rPr>
                        <a:t>Amedyaz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Inig</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Yegza</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Tisulya</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Amadal</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Anagi</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57073">
                <a:tc>
                  <a:txBody>
                    <a:bodyPr/>
                    <a:lstStyle/>
                    <a:p>
                      <a:pPr algn="just">
                        <a:lnSpc>
                          <a:spcPct val="150000"/>
                        </a:lnSpc>
                        <a:spcAft>
                          <a:spcPts val="0"/>
                        </a:spcAft>
                      </a:pPr>
                      <a:r>
                        <a:rPr lang="fr-FR" sz="2000" b="1">
                          <a:latin typeface="Garamond" pitchFamily="18" charset="0"/>
                        </a:rPr>
                        <a:t>Tamaziɣt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Tagnit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Ilem</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Tallast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Tacerurt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Ttrad</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57073">
                <a:tc>
                  <a:txBody>
                    <a:bodyPr/>
                    <a:lstStyle/>
                    <a:p>
                      <a:pPr algn="just">
                        <a:lnSpc>
                          <a:spcPct val="150000"/>
                        </a:lnSpc>
                        <a:spcAft>
                          <a:spcPts val="0"/>
                        </a:spcAft>
                      </a:pPr>
                      <a:r>
                        <a:rPr lang="fr-FR" sz="2000" b="1">
                          <a:latin typeface="Garamond" pitchFamily="18" charset="0"/>
                        </a:rPr>
                        <a:t>Tamacahut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Tigzi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Tamsirt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Talemda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Aɣerbaz</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Tizlit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57073">
                <a:tc>
                  <a:txBody>
                    <a:bodyPr/>
                    <a:lstStyle/>
                    <a:p>
                      <a:pPr algn="just">
                        <a:lnSpc>
                          <a:spcPct val="150000"/>
                        </a:lnSpc>
                        <a:spcAft>
                          <a:spcPts val="0"/>
                        </a:spcAft>
                      </a:pPr>
                      <a:r>
                        <a:rPr lang="fr-FR" sz="2000" b="1">
                          <a:latin typeface="Garamond" pitchFamily="18" charset="0"/>
                        </a:rPr>
                        <a:t>Snitra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Tamnat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Tallit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Ammenuɣ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Tamagit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Iseɣ</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57073">
                <a:tc>
                  <a:txBody>
                    <a:bodyPr/>
                    <a:lstStyle/>
                    <a:p>
                      <a:pPr algn="just">
                        <a:lnSpc>
                          <a:spcPct val="150000"/>
                        </a:lnSpc>
                        <a:spcAft>
                          <a:spcPts val="0"/>
                        </a:spcAft>
                      </a:pPr>
                      <a:r>
                        <a:rPr lang="fr-FR" sz="2000" b="1">
                          <a:latin typeface="Garamond" pitchFamily="18" charset="0"/>
                        </a:rPr>
                        <a:t>Aɣuru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Agraw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Amekraz</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Aqeddac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Mraw</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Telleli</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57073">
                <a:tc>
                  <a:txBody>
                    <a:bodyPr/>
                    <a:lstStyle/>
                    <a:p>
                      <a:pPr algn="just">
                        <a:lnSpc>
                          <a:spcPct val="150000"/>
                        </a:lnSpc>
                        <a:spcAft>
                          <a:spcPts val="0"/>
                        </a:spcAft>
                      </a:pPr>
                      <a:r>
                        <a:rPr lang="fr-FR" sz="2000" b="1">
                          <a:latin typeface="Garamond" pitchFamily="18" charset="0"/>
                        </a:rPr>
                        <a:t>Akud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Tayri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Takrza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Ungif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Riɣ</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Tafekka</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57073">
                <a:tc>
                  <a:txBody>
                    <a:bodyPr/>
                    <a:lstStyle/>
                    <a:p>
                      <a:pPr algn="just">
                        <a:lnSpc>
                          <a:spcPct val="150000"/>
                        </a:lnSpc>
                        <a:spcAft>
                          <a:spcPts val="0"/>
                        </a:spcAft>
                      </a:pPr>
                      <a:r>
                        <a:rPr lang="fr-FR" sz="2000" b="1" dirty="0" err="1">
                          <a:latin typeface="Garamond" pitchFamily="18" charset="0"/>
                        </a:rPr>
                        <a:t>Tudert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Tamenna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Allaɣ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Cna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Tameggalt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Taseddawit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custDataLst>
              <p:tags r:id="rId1"/>
            </p:custDataLst>
          </p:nvPr>
        </p:nvGraphicFramePr>
        <p:xfrm>
          <a:off x="457200" y="692695"/>
          <a:ext cx="8229600" cy="5743772"/>
        </p:xfrm>
        <a:graphic>
          <a:graphicData uri="http://schemas.openxmlformats.org/drawingml/2006/table">
            <a:tbl>
              <a:tblPr firstRow="1" bandRow="1">
                <a:tableStyleId>{5940675A-B579-460E-94D1-54222C63F5DA}</a:tableStyleId>
              </a:tblPr>
              <a:tblGrid>
                <a:gridCol w="1594520"/>
                <a:gridCol w="1148680"/>
                <a:gridCol w="1371600"/>
                <a:gridCol w="1371600"/>
                <a:gridCol w="1371600"/>
                <a:gridCol w="1371600"/>
              </a:tblGrid>
              <a:tr h="666825">
                <a:tc>
                  <a:txBody>
                    <a:bodyPr/>
                    <a:lstStyle/>
                    <a:p>
                      <a:pPr algn="just">
                        <a:lnSpc>
                          <a:spcPct val="150000"/>
                        </a:lnSpc>
                        <a:spcAft>
                          <a:spcPts val="0"/>
                        </a:spcAft>
                      </a:pPr>
                      <a:r>
                        <a:rPr lang="fr-FR" sz="2000" b="1" dirty="0" err="1">
                          <a:latin typeface="Garamond" pitchFamily="18" charset="0"/>
                        </a:rPr>
                        <a:t>Acengu</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Yura</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Aselmad</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Adlis</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Taɣawalt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Takawet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850026">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fr-FR" sz="2000" b="1" dirty="0" smtClean="0">
                          <a:latin typeface="Garamond" pitchFamily="18" charset="0"/>
                        </a:rPr>
                        <a:t> </a:t>
                      </a:r>
                      <a:r>
                        <a:rPr lang="fr-FR" sz="2000" b="1" dirty="0" err="1" smtClean="0">
                          <a:latin typeface="Garamond" pitchFamily="18" charset="0"/>
                        </a:rPr>
                        <a:t>Tameɣrust</a:t>
                      </a:r>
                      <a:r>
                        <a:rPr lang="fr-FR" sz="2000" b="1" dirty="0" smtClean="0">
                          <a:latin typeface="Garamond" pitchFamily="18" charset="0"/>
                        </a:rPr>
                        <a:t> </a:t>
                      </a:r>
                      <a:endParaRPr lang="fr-FR" sz="2000" b="1" dirty="0" smtClean="0">
                        <a:latin typeface="Garamond" pitchFamily="18" charset="0"/>
                        <a:ea typeface="Calibri"/>
                        <a:cs typeface="Arial"/>
                      </a:endParaRPr>
                    </a:p>
                    <a:p>
                      <a:pPr algn="just">
                        <a:lnSpc>
                          <a:spcPct val="150000"/>
                        </a:lnSpc>
                        <a:spcAft>
                          <a:spcPts val="0"/>
                        </a:spcAft>
                      </a:pP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smtClean="0">
                          <a:latin typeface="Garamond" pitchFamily="18" charset="0"/>
                        </a:rPr>
                        <a:t>Tikti</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smtClean="0">
                          <a:latin typeface="Garamond" pitchFamily="18" charset="0"/>
                        </a:rPr>
                        <a:t>Annar</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Tanekra</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Amenay</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Iswi</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66825">
                <a:tc>
                  <a:txBody>
                    <a:bodyPr/>
                    <a:lstStyle/>
                    <a:p>
                      <a:pPr algn="just">
                        <a:lnSpc>
                          <a:spcPct val="150000"/>
                        </a:lnSpc>
                        <a:spcAft>
                          <a:spcPts val="0"/>
                        </a:spcAft>
                      </a:pPr>
                      <a:r>
                        <a:rPr lang="fr-FR" sz="2000" b="1">
                          <a:latin typeface="Garamond" pitchFamily="18" charset="0"/>
                        </a:rPr>
                        <a:t>Anelkam</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smtClean="0">
                          <a:latin typeface="Garamond" pitchFamily="18" charset="0"/>
                        </a:rPr>
                        <a:t> </a:t>
                      </a:r>
                      <a:r>
                        <a:rPr lang="fr-FR" sz="2000" b="1" dirty="0" err="1" smtClean="0">
                          <a:latin typeface="Garamond" pitchFamily="18" charset="0"/>
                        </a:rPr>
                        <a:t>Igli</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Taɣdemt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Tafersadit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Agemmud</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Asalu</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850026">
                <a:tc>
                  <a:txBody>
                    <a:bodyPr/>
                    <a:lstStyle/>
                    <a:p>
                      <a:pPr algn="just">
                        <a:lnSpc>
                          <a:spcPct val="150000"/>
                        </a:lnSpc>
                        <a:spcAft>
                          <a:spcPts val="0"/>
                        </a:spcAft>
                      </a:pPr>
                      <a:r>
                        <a:rPr lang="fr-FR" sz="2000" b="1" dirty="0" err="1" smtClean="0">
                          <a:latin typeface="Garamond" pitchFamily="18" charset="0"/>
                        </a:rPr>
                        <a:t>Ammadaz</a:t>
                      </a:r>
                      <a:endParaRPr lang="fr-FR" sz="2000" b="1" dirty="0">
                        <a:latin typeface="Garamond" pitchFamily="18" charset="0"/>
                        <a:ea typeface="Calibri"/>
                        <a:cs typeface="Arial"/>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fr-FR" sz="2000" b="1" dirty="0" err="1" smtClean="0">
                          <a:latin typeface="Garamond" pitchFamily="18" charset="0"/>
                        </a:rPr>
                        <a:t>Izerya</a:t>
                      </a:r>
                      <a:endParaRPr lang="fr-FR" sz="2000" b="1" dirty="0" smtClean="0">
                        <a:latin typeface="Garamond" pitchFamily="18" charset="0"/>
                        <a:ea typeface="Calibri"/>
                        <a:cs typeface="Arial"/>
                      </a:endParaRPr>
                    </a:p>
                    <a:p>
                      <a:pPr algn="just">
                        <a:lnSpc>
                          <a:spcPct val="150000"/>
                        </a:lnSpc>
                        <a:spcAft>
                          <a:spcPts val="0"/>
                        </a:spcAft>
                      </a:pP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Urti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Asefru</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Tadyant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Tifinaɣ</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66825">
                <a:tc>
                  <a:txBody>
                    <a:bodyPr/>
                    <a:lstStyle/>
                    <a:p>
                      <a:pPr algn="just">
                        <a:lnSpc>
                          <a:spcPct val="150000"/>
                        </a:lnSpc>
                        <a:spcAft>
                          <a:spcPts val="0"/>
                        </a:spcAft>
                      </a:pPr>
                      <a:r>
                        <a:rPr lang="fr-FR" sz="2000" b="1">
                          <a:latin typeface="Garamond" pitchFamily="18" charset="0"/>
                        </a:rPr>
                        <a:t>Izzufi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Tamerilt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Azamul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Tasekla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Amawal</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Isalen</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66825">
                <a:tc>
                  <a:txBody>
                    <a:bodyPr/>
                    <a:lstStyle/>
                    <a:p>
                      <a:pPr algn="just">
                        <a:lnSpc>
                          <a:spcPct val="150000"/>
                        </a:lnSpc>
                        <a:spcAft>
                          <a:spcPts val="0"/>
                        </a:spcAft>
                      </a:pPr>
                      <a:r>
                        <a:rPr lang="fr-FR" sz="2000" b="1">
                          <a:latin typeface="Garamond" pitchFamily="18" charset="0"/>
                        </a:rPr>
                        <a:t>Tiwizi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Urǧǧin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Agzul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Aswir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Izli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Tawust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66825">
                <a:tc>
                  <a:txBody>
                    <a:bodyPr/>
                    <a:lstStyle/>
                    <a:p>
                      <a:pPr algn="just">
                        <a:lnSpc>
                          <a:spcPct val="150000"/>
                        </a:lnSpc>
                        <a:spcAft>
                          <a:spcPts val="0"/>
                        </a:spcAft>
                      </a:pPr>
                      <a:r>
                        <a:rPr lang="fr-FR" sz="2000" b="1">
                          <a:latin typeface="Garamond" pitchFamily="18" charset="0"/>
                        </a:rPr>
                        <a:t>Lebda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Aserhu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Asfel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Iwaziwen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Amerwalu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Imezgan</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r>
              <a:tr h="666825">
                <a:tc>
                  <a:txBody>
                    <a:bodyPr/>
                    <a:lstStyle/>
                    <a:p>
                      <a:pPr algn="just">
                        <a:lnSpc>
                          <a:spcPct val="150000"/>
                        </a:lnSpc>
                        <a:spcAft>
                          <a:spcPts val="0"/>
                        </a:spcAft>
                      </a:pPr>
                      <a:r>
                        <a:rPr lang="fr-FR" sz="2000" b="1">
                          <a:latin typeface="Garamond" pitchFamily="18" charset="0"/>
                        </a:rPr>
                        <a:t>Tame</a:t>
                      </a:r>
                      <a:r>
                        <a:rPr lang="en-US" sz="2000" b="1">
                          <a:latin typeface="Garamond" pitchFamily="18" charset="0"/>
                        </a:rPr>
                        <a:t>ɛ</a:t>
                      </a:r>
                      <a:r>
                        <a:rPr lang="fr-FR" sz="2000" b="1">
                          <a:latin typeface="Garamond" pitchFamily="18" charset="0"/>
                        </a:rPr>
                        <a:t>emrit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Uktu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Xudi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Tamawet</a:t>
                      </a:r>
                      <a:r>
                        <a:rPr lang="fr-FR" sz="2000" b="1" dirty="0">
                          <a:latin typeface="Garamond" pitchFamily="18" charset="0"/>
                        </a:rPr>
                        <a:t> </a:t>
                      </a:r>
                      <a:endParaRPr lang="fr-FR" sz="2000" b="1" dirty="0">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a:latin typeface="Garamond" pitchFamily="18" charset="0"/>
                        </a:rPr>
                        <a:t>Tizegzent </a:t>
                      </a:r>
                      <a:endParaRPr lang="fr-FR" sz="2000" b="1">
                        <a:latin typeface="Garamond" pitchFamily="18" charset="0"/>
                        <a:ea typeface="Calibri"/>
                        <a:cs typeface="Arial"/>
                      </a:endParaRPr>
                    </a:p>
                  </a:txBody>
                  <a:tcPr marL="68580" marR="68580" marT="0" marB="0"/>
                </a:tc>
                <a:tc>
                  <a:txBody>
                    <a:bodyPr/>
                    <a:lstStyle/>
                    <a:p>
                      <a:pPr algn="just">
                        <a:lnSpc>
                          <a:spcPct val="150000"/>
                        </a:lnSpc>
                        <a:spcAft>
                          <a:spcPts val="0"/>
                        </a:spcAft>
                      </a:pPr>
                      <a:r>
                        <a:rPr lang="fr-FR" sz="2000" b="1" dirty="0" err="1">
                          <a:latin typeface="Garamond" pitchFamily="18" charset="0"/>
                        </a:rPr>
                        <a:t>awezɣi</a:t>
                      </a:r>
                      <a:endParaRPr lang="fr-FR" sz="2000" b="1" dirty="0">
                        <a:latin typeface="Garamond" pitchFamily="18" charset="0"/>
                        <a:ea typeface="Calibri"/>
                        <a:cs typeface="Arial"/>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0"/>
            <a:ext cx="8229600" cy="764704"/>
          </a:xfrm>
        </p:spPr>
        <p:txBody>
          <a:bodyPr>
            <a:normAutofit/>
          </a:bodyPr>
          <a:lstStyle/>
          <a:p>
            <a:r>
              <a:rPr lang="fr-FR" sz="3200" b="1" dirty="0" smtClean="0">
                <a:latin typeface="Garamond" pitchFamily="18" charset="0"/>
              </a:rPr>
              <a:t>Analyse et classement des néologismes</a:t>
            </a:r>
            <a:endParaRPr lang="fr-FR" sz="3200" b="1" dirty="0">
              <a:latin typeface="Garamond" pitchFamily="18" charset="0"/>
            </a:endParaRPr>
          </a:p>
        </p:txBody>
      </p:sp>
      <p:sp>
        <p:nvSpPr>
          <p:cNvPr id="3" name="Espace réservé du contenu 2"/>
          <p:cNvSpPr>
            <a:spLocks noGrp="1"/>
          </p:cNvSpPr>
          <p:nvPr>
            <p:ph idx="1"/>
            <p:custDataLst>
              <p:tags r:id="rId2"/>
            </p:custDataLst>
          </p:nvPr>
        </p:nvSpPr>
        <p:spPr>
          <a:xfrm>
            <a:off x="457200" y="980728"/>
            <a:ext cx="8229600" cy="5145435"/>
          </a:xfrm>
        </p:spPr>
        <p:txBody>
          <a:bodyPr/>
          <a:lstStyle/>
          <a:p>
            <a:pPr>
              <a:buBlip>
                <a:blip r:embed="rId4"/>
              </a:buBlip>
            </a:pPr>
            <a:r>
              <a:rPr lang="fr-FR" dirty="0" smtClean="0">
                <a:latin typeface="Garamond" pitchFamily="18" charset="0"/>
              </a:rPr>
              <a:t>La formation des néologismes</a:t>
            </a:r>
          </a:p>
          <a:p>
            <a:pPr>
              <a:buBlip>
                <a:blip r:embed="rId4"/>
              </a:buBlip>
            </a:pPr>
            <a:r>
              <a:rPr lang="fr-FR" dirty="0" smtClean="0">
                <a:latin typeface="Garamond" pitchFamily="18" charset="0"/>
              </a:rPr>
              <a:t>La dérivation à partir de bases berbères</a:t>
            </a:r>
          </a:p>
          <a:p>
            <a:pPr>
              <a:buBlip>
                <a:blip r:embed="rId4"/>
              </a:buBlip>
            </a:pPr>
            <a:r>
              <a:rPr lang="fr-FR" dirty="0" smtClean="0">
                <a:latin typeface="Garamond" pitchFamily="18" charset="0"/>
              </a:rPr>
              <a:t>Les emprunts </a:t>
            </a:r>
            <a:r>
              <a:rPr lang="fr-FR" dirty="0" err="1" smtClean="0">
                <a:latin typeface="Garamond" pitchFamily="18" charset="0"/>
              </a:rPr>
              <a:t>interdialectaux</a:t>
            </a:r>
            <a:endParaRPr lang="fr-FR" dirty="0" smtClean="0">
              <a:latin typeface="Garamond" pitchFamily="18" charset="0"/>
            </a:endParaRPr>
          </a:p>
          <a:p>
            <a:pPr>
              <a:buBlip>
                <a:blip r:embed="rId4"/>
              </a:buBlip>
            </a:pPr>
            <a:r>
              <a:rPr lang="fr-FR" dirty="0" smtClean="0">
                <a:latin typeface="Garamond" pitchFamily="18" charset="0"/>
              </a:rPr>
              <a:t>La description sémantique des néologismes </a:t>
            </a:r>
          </a:p>
          <a:p>
            <a:pPr>
              <a:buBlip>
                <a:blip r:embed="rId4"/>
              </a:buBlip>
            </a:pPr>
            <a:r>
              <a:rPr lang="fr-FR" dirty="0" smtClean="0">
                <a:latin typeface="Garamond" pitchFamily="18" charset="0"/>
              </a:rPr>
              <a:t>Les néologismes stylistiques</a:t>
            </a:r>
          </a:p>
          <a:p>
            <a:pPr>
              <a:buBlip>
                <a:blip r:embed="rId4"/>
              </a:buBlip>
            </a:pPr>
            <a:r>
              <a:rPr lang="fr-FR" dirty="0" smtClean="0">
                <a:latin typeface="Garamond" pitchFamily="18" charset="0"/>
              </a:rPr>
              <a:t>Les néologismes nécessaires </a:t>
            </a:r>
          </a:p>
          <a:p>
            <a:pPr>
              <a:buBlip>
                <a:blip r:embed="rId4"/>
              </a:buBlip>
            </a:pPr>
            <a:r>
              <a:rPr lang="fr-FR" dirty="0" smtClean="0">
                <a:latin typeface="Garamond" pitchFamily="18" charset="0"/>
              </a:rPr>
              <a:t>La nécessité poétique </a:t>
            </a:r>
          </a:p>
          <a:p>
            <a:pPr>
              <a:buBlip>
                <a:blip r:embed="rId4"/>
              </a:buBlip>
            </a:pPr>
            <a:r>
              <a:rPr lang="fr-FR" dirty="0" smtClean="0">
                <a:latin typeface="Garamond" pitchFamily="18" charset="0"/>
              </a:rPr>
              <a:t>Les champs lexico-sémantiques </a:t>
            </a:r>
            <a:endParaRPr lang="fr-FR" dirty="0">
              <a:latin typeface="Garamond"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352</TotalTime>
  <Words>885</Words>
  <Application>Microsoft Office PowerPoint</Application>
  <PresentationFormat>Affichage à l'écran (4:3)</PresentationFormat>
  <Paragraphs>173</Paragraphs>
  <Slides>23</Slides>
  <Notes>5</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 Les néologismes berbères dans la chanson kabyle ou comment s’opère une diglossie tamazight/kabyle. </vt:lpstr>
      <vt:lpstr>Plan de la communication </vt:lpstr>
      <vt:lpstr>Questionnement </vt:lpstr>
      <vt:lpstr>Diglossie et néologie</vt:lpstr>
      <vt:lpstr>Corpus </vt:lpstr>
      <vt:lpstr>Difficultés liées au relevé des néologismes</vt:lpstr>
      <vt:lpstr>Liste des néologismes relevés </vt:lpstr>
      <vt:lpstr>Diapositive 8</vt:lpstr>
      <vt:lpstr>Analyse et classement des néologismes</vt:lpstr>
      <vt:lpstr>La formation des néologismes </vt:lpstr>
      <vt:lpstr>La formation des néologismes</vt:lpstr>
      <vt:lpstr>La dérivation à partir de bases berbères </vt:lpstr>
      <vt:lpstr>Les emprunts interdialectaux </vt:lpstr>
      <vt:lpstr>La description sémantique des néologismes</vt:lpstr>
      <vt:lpstr>Les néologismes stylistiques </vt:lpstr>
      <vt:lpstr>Les néologismes stylistiques</vt:lpstr>
      <vt:lpstr>Les néologismes stylistiques</vt:lpstr>
      <vt:lpstr>Les néologismes nécessaires  </vt:lpstr>
      <vt:lpstr>La nécessité poétique  </vt:lpstr>
      <vt:lpstr>Les champs lexico-sémantiques </vt:lpstr>
      <vt:lpstr>Les champs lexico-sémantiques </vt:lpstr>
      <vt:lpstr>Conclusion </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50</cp:revision>
  <dcterms:created xsi:type="dcterms:W3CDTF">2017-11-13T16:24:35Z</dcterms:created>
  <dcterms:modified xsi:type="dcterms:W3CDTF">2017-11-17T14:05:53Z</dcterms:modified>
</cp:coreProperties>
</file>