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6918CF4-3BB3-40C5-9864-0A1A562CC4B3}" type="datetimeFigureOut">
              <a:rPr lang="fr-FR" smtClean="0"/>
              <a:pPr/>
              <a:t>25/10/2017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AA6127-D53B-43CC-A73A-8DACD5801EFE}"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6918CF4-3BB3-40C5-9864-0A1A562CC4B3}" type="datetimeFigureOut">
              <a:rPr lang="fr-FR" smtClean="0"/>
              <a:pPr/>
              <a:t>25/10/2017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AA6127-D53B-43CC-A73A-8DACD5801EF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6918CF4-3BB3-40C5-9864-0A1A562CC4B3}" type="datetimeFigureOut">
              <a:rPr lang="fr-FR" smtClean="0"/>
              <a:pPr/>
              <a:t>25/10/2017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AA6127-D53B-43CC-A73A-8DACD5801EF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6918CF4-3BB3-40C5-9864-0A1A562CC4B3}" type="datetimeFigureOut">
              <a:rPr lang="fr-FR" smtClean="0"/>
              <a:pPr/>
              <a:t>25/10/2017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AA6127-D53B-43CC-A73A-8DACD5801EF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6918CF4-3BB3-40C5-9864-0A1A562CC4B3}" type="datetimeFigureOut">
              <a:rPr lang="fr-FR" smtClean="0"/>
              <a:pPr/>
              <a:t>25/10/2017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AA6127-D53B-43CC-A73A-8DACD5801EFE}"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6918CF4-3BB3-40C5-9864-0A1A562CC4B3}" type="datetimeFigureOut">
              <a:rPr lang="fr-FR" smtClean="0"/>
              <a:pPr/>
              <a:t>25/10/2017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BAA6127-D53B-43CC-A73A-8DACD5801EF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6918CF4-3BB3-40C5-9864-0A1A562CC4B3}" type="datetimeFigureOut">
              <a:rPr lang="fr-FR" smtClean="0"/>
              <a:pPr/>
              <a:t>25/10/2017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BAA6127-D53B-43CC-A73A-8DACD5801EF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6918CF4-3BB3-40C5-9864-0A1A562CC4B3}" type="datetimeFigureOut">
              <a:rPr lang="fr-FR" smtClean="0"/>
              <a:pPr/>
              <a:t>25/10/2017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BAA6127-D53B-43CC-A73A-8DACD5801EF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6918CF4-3BB3-40C5-9864-0A1A562CC4B3}" type="datetimeFigureOut">
              <a:rPr lang="fr-FR" smtClean="0"/>
              <a:pPr/>
              <a:t>25/10/2017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BAA6127-D53B-43CC-A73A-8DACD5801EF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6918CF4-3BB3-40C5-9864-0A1A562CC4B3}" type="datetimeFigureOut">
              <a:rPr lang="fr-FR" smtClean="0"/>
              <a:pPr/>
              <a:t>25/10/2017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BAA6127-D53B-43CC-A73A-8DACD5801EF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6918CF4-3BB3-40C5-9864-0A1A562CC4B3}" type="datetimeFigureOut">
              <a:rPr lang="fr-FR" smtClean="0"/>
              <a:pPr/>
              <a:t>25/10/2017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BAA6127-D53B-43CC-A73A-8DACD5801EFE}"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918CF4-3BB3-40C5-9864-0A1A562CC4B3}" type="datetimeFigureOut">
              <a:rPr lang="fr-FR" smtClean="0"/>
              <a:pPr/>
              <a:t>25/10/2017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AA6127-D53B-43CC-A73A-8DACD5801EF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285728"/>
            <a:ext cx="9144000" cy="6357958"/>
          </a:xfrm>
        </p:spPr>
        <p:txBody>
          <a:bodyPr>
            <a:normAutofit fontScale="90000"/>
          </a:bodyPr>
          <a:lstStyle/>
          <a:p>
            <a:r>
              <a:rPr lang="fr-FR" sz="3600" b="1" dirty="0" smtClean="0">
                <a:latin typeface="Times New Roman" pitchFamily="18" charset="0"/>
                <a:cs typeface="Times New Roman" pitchFamily="18" charset="0"/>
              </a:rPr>
              <a:t/>
            </a:r>
            <a:br>
              <a:rPr lang="fr-FR" sz="3600" b="1" dirty="0" smtClean="0">
                <a:latin typeface="Times New Roman" pitchFamily="18" charset="0"/>
                <a:cs typeface="Times New Roman" pitchFamily="18" charset="0"/>
              </a:rPr>
            </a:br>
            <a:r>
              <a:rPr lang="fr-FR" sz="3600" b="1" dirty="0" smtClean="0">
                <a:latin typeface="Times New Roman" pitchFamily="18" charset="0"/>
                <a:cs typeface="Times New Roman" pitchFamily="18" charset="0"/>
              </a:rPr>
              <a:t/>
            </a:r>
            <a:br>
              <a:rPr lang="fr-FR" sz="3600" b="1" dirty="0" smtClean="0">
                <a:latin typeface="Times New Roman" pitchFamily="18" charset="0"/>
                <a:cs typeface="Times New Roman" pitchFamily="18" charset="0"/>
              </a:rPr>
            </a:br>
            <a:r>
              <a:rPr lang="fr-FR" sz="3600" b="1" dirty="0" smtClean="0">
                <a:solidFill>
                  <a:srgbClr val="FF0000"/>
                </a:solidFill>
                <a:latin typeface="Times New Roman" pitchFamily="18" charset="0"/>
                <a:cs typeface="Times New Roman" pitchFamily="18" charset="0"/>
              </a:rPr>
              <a:t>Colloque </a:t>
            </a:r>
            <a:r>
              <a:rPr lang="fr-FR" sz="3600" b="1" dirty="0">
                <a:solidFill>
                  <a:srgbClr val="FF0000"/>
                </a:solidFill>
                <a:latin typeface="Times New Roman" pitchFamily="18" charset="0"/>
                <a:cs typeface="Times New Roman" pitchFamily="18" charset="0"/>
              </a:rPr>
              <a:t>international </a:t>
            </a:r>
            <a:r>
              <a:rPr lang="fr-FR" sz="3600" b="1" dirty="0" smtClean="0">
                <a:solidFill>
                  <a:srgbClr val="FF0000"/>
                </a:solidFill>
                <a:latin typeface="Times New Roman" pitchFamily="18" charset="0"/>
                <a:cs typeface="Times New Roman" pitchFamily="18" charset="0"/>
              </a:rPr>
              <a:t>sur : </a:t>
            </a:r>
            <a:r>
              <a:rPr lang="fr-FR" sz="3600" b="1" dirty="0" smtClean="0">
                <a:latin typeface="Times New Roman" pitchFamily="18" charset="0"/>
                <a:cs typeface="Times New Roman" pitchFamily="18" charset="0"/>
              </a:rPr>
              <a:t/>
            </a:r>
            <a:br>
              <a:rPr lang="fr-FR" sz="3600" b="1" dirty="0" smtClean="0">
                <a:latin typeface="Times New Roman" pitchFamily="18" charset="0"/>
                <a:cs typeface="Times New Roman" pitchFamily="18" charset="0"/>
              </a:rPr>
            </a:br>
            <a:r>
              <a:rPr lang="fr-FR" sz="3600" b="1" dirty="0" smtClean="0">
                <a:latin typeface="Times New Roman" pitchFamily="18" charset="0"/>
                <a:cs typeface="Times New Roman" pitchFamily="18" charset="0"/>
              </a:rPr>
              <a:t>Le </a:t>
            </a:r>
            <a:r>
              <a:rPr lang="fr-FR" sz="3600" b="1" dirty="0">
                <a:latin typeface="Times New Roman" pitchFamily="18" charset="0"/>
                <a:cs typeface="Times New Roman" pitchFamily="18" charset="0"/>
              </a:rPr>
              <a:t>double déclassement diglossique de tamazight</a:t>
            </a:r>
            <a:br>
              <a:rPr lang="fr-FR" sz="3600" b="1" dirty="0">
                <a:latin typeface="Times New Roman" pitchFamily="18" charset="0"/>
                <a:cs typeface="Times New Roman" pitchFamily="18" charset="0"/>
              </a:rPr>
            </a:br>
            <a:r>
              <a:rPr lang="fr-FR" sz="3600" b="1" dirty="0">
                <a:latin typeface="Times New Roman" pitchFamily="18" charset="0"/>
                <a:cs typeface="Times New Roman" pitchFamily="18" charset="0"/>
              </a:rPr>
              <a:t>entre l’impératif de son aménagement et les</a:t>
            </a:r>
            <a:br>
              <a:rPr lang="fr-FR" sz="3600" b="1" dirty="0">
                <a:latin typeface="Times New Roman" pitchFamily="18" charset="0"/>
                <a:cs typeface="Times New Roman" pitchFamily="18" charset="0"/>
              </a:rPr>
            </a:br>
            <a:r>
              <a:rPr lang="fr-FR" sz="3600" b="1" dirty="0">
                <a:latin typeface="Times New Roman" pitchFamily="18" charset="0"/>
                <a:cs typeface="Times New Roman" pitchFamily="18" charset="0"/>
              </a:rPr>
              <a:t>exigences de sa survie sociolinguistique.</a:t>
            </a:r>
            <a:r>
              <a:rPr lang="fr-FR" dirty="0">
                <a:latin typeface="Times New Roman" pitchFamily="18" charset="0"/>
                <a:cs typeface="Times New Roman" pitchFamily="18" charset="0"/>
              </a:rPr>
              <a:t/>
            </a:r>
            <a:br>
              <a:rPr lang="fr-FR" dirty="0">
                <a:latin typeface="Times New Roman" pitchFamily="18" charset="0"/>
                <a:cs typeface="Times New Roman" pitchFamily="18" charset="0"/>
              </a:rPr>
            </a:br>
            <a:r>
              <a:rPr lang="fr-FR" sz="3100" b="1" dirty="0">
                <a:solidFill>
                  <a:srgbClr val="00B0F0"/>
                </a:solidFill>
                <a:latin typeface="Times New Roman" pitchFamily="18" charset="0"/>
                <a:cs typeface="Times New Roman" pitchFamily="18" charset="0"/>
              </a:rPr>
              <a:t>Les défis des langues de moindre diffusion à l’ère des numériques</a:t>
            </a:r>
            <a:r>
              <a:rPr lang="fr-FR" sz="3100" b="1" dirty="0">
                <a:solidFill>
                  <a:srgbClr val="00B0F0"/>
                </a:solidFill>
              </a:rPr>
              <a:t>.</a:t>
            </a:r>
            <a:r>
              <a:rPr lang="fr-FR" dirty="0"/>
              <a:t/>
            </a:r>
            <a:br>
              <a:rPr lang="fr-FR" dirty="0"/>
            </a:br>
            <a:r>
              <a:rPr lang="fr-FR" dirty="0" smtClean="0"/>
              <a:t/>
            </a:r>
            <a:br>
              <a:rPr lang="fr-FR" dirty="0" smtClean="0"/>
            </a:br>
            <a:r>
              <a:rPr lang="fr-FR" sz="3600" b="1" u="sng" dirty="0" smtClean="0">
                <a:solidFill>
                  <a:srgbClr val="FF0000"/>
                </a:solidFill>
              </a:rPr>
              <a:t>Organisé par </a:t>
            </a:r>
            <a:r>
              <a:rPr lang="fr-FR" sz="3600" dirty="0" smtClean="0">
                <a:solidFill>
                  <a:srgbClr val="FF0000"/>
                </a:solidFill>
              </a:rPr>
              <a:t>:</a:t>
            </a:r>
            <a:r>
              <a:rPr lang="fr-FR" sz="2700" dirty="0" smtClean="0"/>
              <a:t/>
            </a:r>
            <a:br>
              <a:rPr lang="fr-FR" sz="2700" dirty="0" smtClean="0"/>
            </a:br>
            <a:r>
              <a:rPr lang="fr-FR" sz="2700" b="1" dirty="0"/>
              <a:t>Centre </a:t>
            </a:r>
            <a:r>
              <a:rPr lang="fr-FR" sz="2700" b="1" dirty="0" smtClean="0"/>
              <a:t>National </a:t>
            </a:r>
            <a:r>
              <a:rPr lang="fr-FR" sz="2700" b="1" dirty="0"/>
              <a:t>Pédagogique et Linguistique pour l’Enseignement de </a:t>
            </a:r>
            <a:r>
              <a:rPr lang="fr-FR" sz="2700" b="1" dirty="0" smtClean="0"/>
              <a:t>Tamazight. </a:t>
            </a:r>
            <a:r>
              <a:rPr lang="fr-FR" sz="2700" dirty="0" smtClean="0"/>
              <a:t/>
            </a:r>
            <a:br>
              <a:rPr lang="fr-FR" sz="2700" dirty="0" smtClean="0"/>
            </a:br>
            <a:r>
              <a:rPr lang="fr-FR" sz="3600" b="1" dirty="0" smtClean="0">
                <a:solidFill>
                  <a:srgbClr val="FF0000"/>
                </a:solidFill>
              </a:rPr>
              <a:t>En partenariat avec : </a:t>
            </a:r>
            <a:r>
              <a:rPr lang="fr-FR" sz="2700" dirty="0" smtClean="0"/>
              <a:t/>
            </a:r>
            <a:br>
              <a:rPr lang="fr-FR" sz="2700" dirty="0" smtClean="0"/>
            </a:br>
            <a:r>
              <a:rPr lang="fr-FR" sz="2700" b="1" dirty="0"/>
              <a:t>Laboratoire Paragraphe (Université Paris 8 et Cergy-Pontoise)</a:t>
            </a:r>
            <a:r>
              <a:rPr lang="fr-FR" sz="2700" dirty="0"/>
              <a:t/>
            </a:r>
            <a:br>
              <a:rPr lang="fr-FR" sz="2700" dirty="0"/>
            </a:br>
            <a:r>
              <a:rPr lang="fr-FR" sz="2700" b="1" dirty="0" smtClean="0">
                <a:solidFill>
                  <a:srgbClr val="FF0000"/>
                </a:solidFill>
              </a:rPr>
              <a:t>Et</a:t>
            </a:r>
            <a:r>
              <a:rPr lang="fr-FR" sz="2700" dirty="0" smtClean="0"/>
              <a:t/>
            </a:r>
            <a:br>
              <a:rPr lang="fr-FR" sz="2700" dirty="0" smtClean="0"/>
            </a:br>
            <a:r>
              <a:rPr lang="fr-FR" sz="2700" b="1" dirty="0" smtClean="0"/>
              <a:t>L’Université </a:t>
            </a:r>
            <a:r>
              <a:rPr lang="fr-FR" sz="2700" b="1" dirty="0"/>
              <a:t>Abderrahmane </a:t>
            </a:r>
            <a:r>
              <a:rPr lang="fr-FR" sz="2700" b="1" dirty="0" smtClean="0"/>
              <a:t>Mira, Bejaia. </a:t>
            </a:r>
            <a:r>
              <a:rPr lang="fr-FR" dirty="0" smtClean="0"/>
              <a:t/>
            </a:r>
            <a:br>
              <a:rPr lang="fr-FR" dirty="0" smtClean="0"/>
            </a:br>
            <a:r>
              <a:rPr lang="fr-FR" dirty="0" smtClean="0"/>
              <a:t/>
            </a:r>
            <a:br>
              <a:rPr lang="fr-FR" dirty="0" smtClean="0"/>
            </a:b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dirty="0" smtClean="0">
                <a:solidFill>
                  <a:srgbClr val="FF0000"/>
                </a:solidFill>
              </a:rPr>
              <a:t>« Quel dialecte qui puisse servir de référence, qui garantirait la viabilité de la langue dans le cas de l’aménagement de l’amazighe ? »</a:t>
            </a:r>
            <a:endParaRPr lang="fr-FR" sz="2400" dirty="0"/>
          </a:p>
        </p:txBody>
      </p:sp>
      <p:sp>
        <p:nvSpPr>
          <p:cNvPr id="3" name="Espace réservé du contenu 2"/>
          <p:cNvSpPr>
            <a:spLocks noGrp="1"/>
          </p:cNvSpPr>
          <p:nvPr>
            <p:ph idx="1"/>
          </p:nvPr>
        </p:nvSpPr>
        <p:spPr>
          <a:xfrm>
            <a:off x="142844" y="1600200"/>
            <a:ext cx="8786874" cy="5043510"/>
          </a:xfrm>
        </p:spPr>
        <p:txBody>
          <a:bodyPr>
            <a:normAutofit fontScale="92500" lnSpcReduction="10000"/>
          </a:bodyPr>
          <a:lstStyle/>
          <a:p>
            <a:pPr>
              <a:buNone/>
            </a:pPr>
            <a:r>
              <a:rPr lang="fr-FR" b="1" u="sng" dirty="0" smtClean="0">
                <a:solidFill>
                  <a:srgbClr val="FF0000"/>
                </a:solidFill>
              </a:rPr>
              <a:t>Test </a:t>
            </a:r>
          </a:p>
          <a:p>
            <a:pPr>
              <a:buNone/>
            </a:pPr>
            <a:r>
              <a:rPr lang="fr-FR" b="1" u="sng" dirty="0" smtClean="0">
                <a:solidFill>
                  <a:srgbClr val="0070C0"/>
                </a:solidFill>
              </a:rPr>
              <a:t>Critères primordiaux</a:t>
            </a:r>
            <a:endParaRPr lang="fr-FR" u="sng" dirty="0" smtClean="0">
              <a:solidFill>
                <a:srgbClr val="0070C0"/>
              </a:solidFill>
            </a:endParaRPr>
          </a:p>
          <a:p>
            <a:pPr>
              <a:buNone/>
            </a:pPr>
            <a:r>
              <a:rPr lang="fr-FR" sz="2800" b="1" dirty="0" smtClean="0">
                <a:solidFill>
                  <a:srgbClr val="00B050"/>
                </a:solidFill>
              </a:rPr>
              <a:t>1- Haut degré de compréhension avoué du dialecte</a:t>
            </a:r>
          </a:p>
          <a:p>
            <a:pPr algn="just">
              <a:buFont typeface="Wingdings" pitchFamily="2" charset="2"/>
              <a:buChar char="Ø"/>
            </a:pPr>
            <a:r>
              <a:rPr lang="fr-FR" sz="2400" dirty="0" smtClean="0">
                <a:latin typeface="Times New Roman" pitchFamily="18" charset="0"/>
                <a:cs typeface="Times New Roman" pitchFamily="18" charset="0"/>
              </a:rPr>
              <a:t>Pour </a:t>
            </a:r>
            <a:r>
              <a:rPr lang="fr-FR" sz="2400" dirty="0">
                <a:latin typeface="Times New Roman" pitchFamily="18" charset="0"/>
                <a:cs typeface="Times New Roman" pitchFamily="18" charset="0"/>
              </a:rPr>
              <a:t>déterminer le haut degré de compréhension avoué du </a:t>
            </a:r>
            <a:r>
              <a:rPr lang="fr-FR" sz="2400" dirty="0" smtClean="0">
                <a:latin typeface="Times New Roman" pitchFamily="18" charset="0"/>
                <a:cs typeface="Times New Roman" pitchFamily="18" charset="0"/>
              </a:rPr>
              <a:t>dialecte, nous sommes limités seulement au lexique .  </a:t>
            </a:r>
          </a:p>
          <a:p>
            <a:pPr algn="just">
              <a:buFont typeface="Wingdings" pitchFamily="2" charset="2"/>
              <a:buChar char="Ø"/>
            </a:pPr>
            <a:r>
              <a:rPr lang="fr-FR" sz="2400" dirty="0" smtClean="0">
                <a:latin typeface="Times New Roman" pitchFamily="18" charset="0"/>
                <a:cs typeface="Times New Roman" pitchFamily="18" charset="0"/>
              </a:rPr>
              <a:t>Nous </a:t>
            </a:r>
            <a:r>
              <a:rPr lang="fr-FR" sz="2400" dirty="0">
                <a:latin typeface="Times New Roman" pitchFamily="18" charset="0"/>
                <a:cs typeface="Times New Roman" pitchFamily="18" charset="0"/>
              </a:rPr>
              <a:t>avons procédé au dépouillement d’un corpus </a:t>
            </a:r>
            <a:r>
              <a:rPr lang="fr-FR" sz="2400" dirty="0" smtClean="0">
                <a:latin typeface="Times New Roman" pitchFamily="18" charset="0"/>
                <a:cs typeface="Times New Roman" pitchFamily="18" charset="0"/>
              </a:rPr>
              <a:t>constitué </a:t>
            </a:r>
            <a:r>
              <a:rPr lang="fr-FR" sz="2400" dirty="0">
                <a:latin typeface="Times New Roman" pitchFamily="18" charset="0"/>
                <a:cs typeface="Times New Roman" pitchFamily="18" charset="0"/>
              </a:rPr>
              <a:t>à partir d’une liste de 196 termes élémentaires, c’est-à-dire, des termes désignant des </a:t>
            </a:r>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réalités quotidiennes dans toutes les régions berbérophones : les noms d’animaux, les parties du corps, notions usuelles, vie quotidienne, etc.</a:t>
            </a:r>
            <a:endParaRPr lang="fr-FR" sz="2400" dirty="0" smtClean="0">
              <a:latin typeface="Times New Roman" pitchFamily="18" charset="0"/>
              <a:cs typeface="Times New Roman" pitchFamily="18" charset="0"/>
            </a:endParaRPr>
          </a:p>
          <a:p>
            <a:endParaRPr lang="fr-FR" sz="800" dirty="0"/>
          </a:p>
          <a:p>
            <a:pPr>
              <a:buFont typeface="Wingdings" pitchFamily="2" charset="2"/>
              <a:buChar char="Ø"/>
            </a:pPr>
            <a:r>
              <a:rPr lang="fr-FR" sz="2400" dirty="0" smtClean="0">
                <a:latin typeface="Times New Roman" pitchFamily="18" charset="0"/>
                <a:cs typeface="Times New Roman" pitchFamily="18" charset="0"/>
              </a:rPr>
              <a:t>Les dialectes mis à l’épreuve sont : </a:t>
            </a:r>
          </a:p>
          <a:p>
            <a:pPr lvl="1"/>
            <a:r>
              <a:rPr lang="fr-FR" sz="2000" dirty="0" smtClean="0"/>
              <a:t>Le kabyle, le </a:t>
            </a:r>
            <a:r>
              <a:rPr lang="fr-FR" sz="2000" dirty="0" err="1" smtClean="0"/>
              <a:t>chaoui</a:t>
            </a:r>
            <a:r>
              <a:rPr lang="fr-FR" sz="2000" dirty="0" smtClean="0"/>
              <a:t>, le </a:t>
            </a:r>
            <a:r>
              <a:rPr lang="fr-FR" sz="2000" dirty="0" err="1" smtClean="0"/>
              <a:t>mozabit</a:t>
            </a:r>
            <a:r>
              <a:rPr lang="fr-FR" sz="2000" dirty="0" smtClean="0"/>
              <a:t>, le rifain, tamazight </a:t>
            </a:r>
            <a:r>
              <a:rPr lang="fr-FR" sz="2000" dirty="0"/>
              <a:t>au Maroc </a:t>
            </a:r>
            <a:r>
              <a:rPr lang="fr-FR" sz="2000" dirty="0" smtClean="0"/>
              <a:t>Central, le chleuh et le  touareg.</a:t>
            </a:r>
            <a:r>
              <a:rPr lang="fr-FR" sz="2000" dirty="0"/>
              <a:t> </a:t>
            </a:r>
          </a:p>
          <a:p>
            <a:pPr>
              <a:buNone/>
            </a:pPr>
            <a:endParaRPr lang="fr-FR" sz="2400" dirty="0">
              <a:solidFill>
                <a:srgbClr val="00B05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dirty="0" smtClean="0">
                <a:solidFill>
                  <a:srgbClr val="FF0000"/>
                </a:solidFill>
              </a:rPr>
              <a:t>« Quel dialecte qui puisse servir de référence, qui garantirait la viabilité de la langue dans le cas de l’aménagement de l’amazighe ? »</a:t>
            </a:r>
            <a:endParaRPr lang="fr-FR" sz="2400" dirty="0"/>
          </a:p>
        </p:txBody>
      </p:sp>
      <p:sp>
        <p:nvSpPr>
          <p:cNvPr id="3" name="Espace réservé du contenu 2"/>
          <p:cNvSpPr>
            <a:spLocks noGrp="1"/>
          </p:cNvSpPr>
          <p:nvPr>
            <p:ph idx="1"/>
          </p:nvPr>
        </p:nvSpPr>
        <p:spPr/>
        <p:txBody>
          <a:bodyPr>
            <a:normAutofit fontScale="77500" lnSpcReduction="20000"/>
          </a:bodyPr>
          <a:lstStyle/>
          <a:p>
            <a:pPr>
              <a:buNone/>
            </a:pPr>
            <a:r>
              <a:rPr lang="fr-FR" b="1" u="sng" dirty="0" smtClean="0">
                <a:solidFill>
                  <a:srgbClr val="FF0000"/>
                </a:solidFill>
              </a:rPr>
              <a:t>Test </a:t>
            </a:r>
          </a:p>
          <a:p>
            <a:pPr>
              <a:buNone/>
            </a:pPr>
            <a:r>
              <a:rPr lang="fr-FR" b="1" u="sng" dirty="0" smtClean="0">
                <a:solidFill>
                  <a:srgbClr val="0070C0"/>
                </a:solidFill>
              </a:rPr>
              <a:t>Critères primordiaux</a:t>
            </a:r>
            <a:endParaRPr lang="fr-FR" u="sng" dirty="0" smtClean="0">
              <a:solidFill>
                <a:srgbClr val="0070C0"/>
              </a:solidFill>
            </a:endParaRPr>
          </a:p>
          <a:p>
            <a:pPr>
              <a:buNone/>
            </a:pPr>
            <a:r>
              <a:rPr lang="fr-FR" b="1" dirty="0" smtClean="0">
                <a:solidFill>
                  <a:srgbClr val="00B050"/>
                </a:solidFill>
              </a:rPr>
              <a:t>1- Haut degré de compréhension avoué du dialecte</a:t>
            </a:r>
          </a:p>
          <a:p>
            <a:pPr algn="just">
              <a:buFont typeface="Wingdings" pitchFamily="2" charset="2"/>
              <a:buChar char="Ø"/>
            </a:pPr>
            <a:r>
              <a:rPr lang="fr-FR" dirty="0" smtClean="0"/>
              <a:t>Pour </a:t>
            </a:r>
            <a:r>
              <a:rPr lang="fr-FR" dirty="0"/>
              <a:t>chaque dialecte, nous </a:t>
            </a:r>
            <a:r>
              <a:rPr lang="fr-FR" dirty="0" smtClean="0"/>
              <a:t>avons calculé </a:t>
            </a:r>
            <a:r>
              <a:rPr lang="fr-FR" dirty="0"/>
              <a:t>la moyenne des racines communes, avec le reste des dialectes. </a:t>
            </a:r>
            <a:endParaRPr lang="fr-FR" dirty="0" smtClean="0"/>
          </a:p>
          <a:p>
            <a:pPr algn="just">
              <a:buFont typeface="Wingdings" pitchFamily="2" charset="2"/>
              <a:buChar char="Ø"/>
            </a:pPr>
            <a:r>
              <a:rPr lang="fr-FR" dirty="0" smtClean="0"/>
              <a:t>Le </a:t>
            </a:r>
            <a:r>
              <a:rPr lang="fr-FR" dirty="0"/>
              <a:t>dialecte qui obtient le pourcentage le plus élevé sera considéré comme le dialecte le plus favorable. </a:t>
            </a:r>
          </a:p>
          <a:p>
            <a:pPr algn="just">
              <a:buFont typeface="Wingdings" pitchFamily="2" charset="2"/>
              <a:buChar char="Ø"/>
            </a:pPr>
            <a:r>
              <a:rPr lang="fr-FR" dirty="0"/>
              <a:t>Après comparaison des dialectes deux à deux, les résultats sont assemblés dans le tableau </a:t>
            </a:r>
            <a:r>
              <a:rPr lang="fr-FR" b="1" dirty="0"/>
              <a:t>N</a:t>
            </a:r>
            <a:r>
              <a:rPr lang="fr-FR" b="1" baseline="30000" dirty="0"/>
              <a:t>o</a:t>
            </a:r>
            <a:r>
              <a:rPr lang="fr-FR" b="1" dirty="0"/>
              <a:t> 1</a:t>
            </a:r>
            <a:r>
              <a:rPr lang="fr-FR" dirty="0"/>
              <a:t>. </a:t>
            </a:r>
            <a:endParaRPr lang="fr-FR" dirty="0" smtClean="0"/>
          </a:p>
          <a:p>
            <a:pPr lvl="1" algn="just">
              <a:buFont typeface="Wingdings" pitchFamily="2" charset="2"/>
              <a:buChar char="q"/>
            </a:pPr>
            <a:r>
              <a:rPr lang="fr-FR" dirty="0" smtClean="0">
                <a:solidFill>
                  <a:srgbClr val="0070C0"/>
                </a:solidFill>
                <a:latin typeface="Times New Roman" pitchFamily="18" charset="0"/>
                <a:cs typeface="Times New Roman" pitchFamily="18" charset="0"/>
              </a:rPr>
              <a:t>Sur </a:t>
            </a:r>
            <a:r>
              <a:rPr lang="fr-FR" dirty="0">
                <a:solidFill>
                  <a:srgbClr val="0070C0"/>
                </a:solidFill>
                <a:latin typeface="Times New Roman" pitchFamily="18" charset="0"/>
                <a:cs typeface="Times New Roman" pitchFamily="18" charset="0"/>
              </a:rPr>
              <a:t>la partie supérieure à la diagonale, nous avons mis le nombre de racines communes entre deux dialectes correspondants et sur la partie inférieure leurs équivalents en pourcentage.</a:t>
            </a:r>
          </a:p>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2571744"/>
          </a:xfrm>
        </p:spPr>
        <p:txBody>
          <a:bodyPr>
            <a:noAutofit/>
          </a:bodyPr>
          <a:lstStyle/>
          <a:p>
            <a:pPr algn="l"/>
            <a:r>
              <a:rPr lang="fr-FR" sz="2400" b="1" dirty="0" smtClean="0">
                <a:solidFill>
                  <a:srgbClr val="FF0000"/>
                </a:solidFill>
              </a:rPr>
              <a:t/>
            </a:r>
            <a:br>
              <a:rPr lang="fr-FR" sz="2400" b="1" dirty="0" smtClean="0">
                <a:solidFill>
                  <a:srgbClr val="FF0000"/>
                </a:solidFill>
              </a:rPr>
            </a:br>
            <a:r>
              <a:rPr lang="fr-FR" sz="2400" b="1" dirty="0">
                <a:solidFill>
                  <a:srgbClr val="FF0000"/>
                </a:solidFill>
              </a:rPr>
              <a:t/>
            </a:r>
            <a:br>
              <a:rPr lang="fr-FR" sz="2400" b="1" dirty="0">
                <a:solidFill>
                  <a:srgbClr val="FF0000"/>
                </a:solidFill>
              </a:rPr>
            </a:br>
            <a:r>
              <a:rPr lang="fr-FR" sz="2400" b="1" dirty="0" smtClean="0">
                <a:solidFill>
                  <a:srgbClr val="FF0000"/>
                </a:solidFill>
              </a:rPr>
              <a:t>« Quel dialecte qui puisse servir de référence, qui garantirait la   	viabilité de la langue dans le cas de l’aménagement de 				l’amazighe ? »</a:t>
            </a:r>
            <a:br>
              <a:rPr lang="fr-FR" sz="2400" b="1" dirty="0" smtClean="0">
                <a:solidFill>
                  <a:srgbClr val="FF0000"/>
                </a:solidFill>
              </a:rPr>
            </a:br>
            <a:r>
              <a:rPr lang="fr-FR" sz="2400" b="1" dirty="0" smtClean="0">
                <a:solidFill>
                  <a:srgbClr val="FF0000"/>
                </a:solidFill>
              </a:rPr>
              <a:t/>
            </a:r>
            <a:br>
              <a:rPr lang="fr-FR" sz="2400" b="1" dirty="0" smtClean="0">
                <a:solidFill>
                  <a:srgbClr val="FF0000"/>
                </a:solidFill>
              </a:rPr>
            </a:br>
            <a:r>
              <a:rPr lang="fr-FR" sz="2400" b="1" u="sng" dirty="0" smtClean="0">
                <a:solidFill>
                  <a:srgbClr val="FF0000"/>
                </a:solidFill>
              </a:rPr>
              <a:t> Test </a:t>
            </a:r>
            <a:br>
              <a:rPr lang="fr-FR" sz="2400" b="1" u="sng" dirty="0" smtClean="0">
                <a:solidFill>
                  <a:srgbClr val="FF0000"/>
                </a:solidFill>
              </a:rPr>
            </a:br>
            <a:r>
              <a:rPr lang="fr-FR" sz="2400" b="1" u="sng" dirty="0" smtClean="0">
                <a:solidFill>
                  <a:srgbClr val="0070C0"/>
                </a:solidFill>
              </a:rPr>
              <a:t>Critères primordiaux</a:t>
            </a:r>
            <a:r>
              <a:rPr lang="fr-FR" sz="2400" u="sng" dirty="0" smtClean="0">
                <a:solidFill>
                  <a:srgbClr val="0070C0"/>
                </a:solidFill>
              </a:rPr>
              <a:t/>
            </a:r>
            <a:br>
              <a:rPr lang="fr-FR" sz="2400" u="sng" dirty="0" smtClean="0">
                <a:solidFill>
                  <a:srgbClr val="0070C0"/>
                </a:solidFill>
              </a:rPr>
            </a:br>
            <a:r>
              <a:rPr lang="fr-FR" sz="2400" b="1" dirty="0" smtClean="0">
                <a:solidFill>
                  <a:srgbClr val="00B050"/>
                </a:solidFill>
              </a:rPr>
              <a:t>1- Haut degré de compréhension avoué du </a:t>
            </a:r>
            <a:r>
              <a:rPr lang="fr-FR" sz="2400" b="1" dirty="0" smtClean="0">
                <a:solidFill>
                  <a:srgbClr val="00B050"/>
                </a:solidFill>
              </a:rPr>
              <a:t>dialecte </a:t>
            </a:r>
            <a:r>
              <a:rPr lang="fr-FR" sz="2400" b="1" dirty="0" smtClean="0"/>
              <a:t>Tableau N°1</a:t>
            </a:r>
            <a:r>
              <a:rPr lang="fr-FR" sz="2400" b="1" dirty="0" smtClean="0">
                <a:solidFill>
                  <a:srgbClr val="00B050"/>
                </a:solidFill>
              </a:rPr>
              <a:t/>
            </a:r>
            <a:br>
              <a:rPr lang="fr-FR" sz="2400" b="1" dirty="0" smtClean="0">
                <a:solidFill>
                  <a:srgbClr val="00B050"/>
                </a:solidFill>
              </a:rPr>
            </a:br>
            <a:endParaRPr lang="fr-FR" sz="2400" dirty="0"/>
          </a:p>
        </p:txBody>
      </p:sp>
      <p:sp>
        <p:nvSpPr>
          <p:cNvPr id="9" name="Espace réservé du contenu 8"/>
          <p:cNvSpPr>
            <a:spLocks noGrp="1"/>
          </p:cNvSpPr>
          <p:nvPr>
            <p:ph idx="1"/>
          </p:nvPr>
        </p:nvSpPr>
        <p:spPr>
          <a:xfrm>
            <a:off x="457200" y="1600200"/>
            <a:ext cx="8472518" cy="5257800"/>
          </a:xfrm>
        </p:spPr>
        <p:txBody>
          <a:bodyPr/>
          <a:lstStyle/>
          <a:p>
            <a:endParaRPr lang="fr-FR" dirty="0"/>
          </a:p>
        </p:txBody>
      </p:sp>
      <p:pic>
        <p:nvPicPr>
          <p:cNvPr id="1032" name="Picture 8"/>
          <p:cNvPicPr>
            <a:picLocks noChangeAspect="1" noChangeArrowheads="1"/>
          </p:cNvPicPr>
          <p:nvPr/>
        </p:nvPicPr>
        <p:blipFill>
          <a:blip r:embed="rId2"/>
          <a:srcRect/>
          <a:stretch>
            <a:fillRect/>
          </a:stretch>
        </p:blipFill>
        <p:spPr bwMode="auto">
          <a:xfrm>
            <a:off x="785786" y="2714620"/>
            <a:ext cx="6000792" cy="384982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dirty="0" smtClean="0">
                <a:solidFill>
                  <a:srgbClr val="FF0000"/>
                </a:solidFill>
              </a:rPr>
              <a:t>« Quel dialecte qui puisse servir de référence, qui garantirait la viabilité de la langue dans le cas de l’aménagement de l’amazighe ? »</a:t>
            </a:r>
            <a:endParaRPr lang="fr-FR" sz="2400" dirty="0"/>
          </a:p>
        </p:txBody>
      </p:sp>
      <p:sp>
        <p:nvSpPr>
          <p:cNvPr id="3" name="Espace réservé du contenu 2"/>
          <p:cNvSpPr>
            <a:spLocks noGrp="1"/>
          </p:cNvSpPr>
          <p:nvPr>
            <p:ph idx="1"/>
          </p:nvPr>
        </p:nvSpPr>
        <p:spPr/>
        <p:txBody>
          <a:bodyPr>
            <a:normAutofit fontScale="77500" lnSpcReduction="20000"/>
          </a:bodyPr>
          <a:lstStyle/>
          <a:p>
            <a:pPr>
              <a:buNone/>
            </a:pPr>
            <a:r>
              <a:rPr lang="fr-FR" b="1" u="sng" dirty="0" smtClean="0">
                <a:solidFill>
                  <a:srgbClr val="FF0000"/>
                </a:solidFill>
              </a:rPr>
              <a:t>Test </a:t>
            </a:r>
          </a:p>
          <a:p>
            <a:pPr>
              <a:buNone/>
            </a:pPr>
            <a:r>
              <a:rPr lang="fr-FR" b="1" u="sng" dirty="0" smtClean="0">
                <a:solidFill>
                  <a:srgbClr val="0070C0"/>
                </a:solidFill>
              </a:rPr>
              <a:t>Critères primordiaux</a:t>
            </a:r>
            <a:endParaRPr lang="fr-FR" u="sng" dirty="0" smtClean="0">
              <a:solidFill>
                <a:srgbClr val="0070C0"/>
              </a:solidFill>
            </a:endParaRPr>
          </a:p>
          <a:p>
            <a:pPr>
              <a:buNone/>
            </a:pPr>
            <a:r>
              <a:rPr lang="fr-FR" b="1" dirty="0" smtClean="0">
                <a:solidFill>
                  <a:srgbClr val="00B050"/>
                </a:solidFill>
              </a:rPr>
              <a:t>2- Importance </a:t>
            </a:r>
            <a:r>
              <a:rPr lang="fr-FR" b="1" dirty="0">
                <a:solidFill>
                  <a:srgbClr val="00B050"/>
                </a:solidFill>
              </a:rPr>
              <a:t>numérique des locuteurs du dialecte </a:t>
            </a:r>
            <a:endParaRPr lang="fr-FR" b="1" dirty="0" smtClean="0">
              <a:solidFill>
                <a:srgbClr val="00B050"/>
              </a:solidFill>
            </a:endParaRPr>
          </a:p>
          <a:p>
            <a:pPr algn="just">
              <a:buFont typeface="Wingdings" pitchFamily="2" charset="2"/>
              <a:buChar char="Ø"/>
            </a:pPr>
            <a:r>
              <a:rPr lang="fr-FR" dirty="0">
                <a:latin typeface="Times New Roman" pitchFamily="18" charset="0"/>
                <a:cs typeface="Times New Roman" pitchFamily="18" charset="0"/>
              </a:rPr>
              <a:t>Concernant </a:t>
            </a:r>
            <a:r>
              <a:rPr lang="fr-FR" dirty="0" smtClean="0">
                <a:latin typeface="Times New Roman" pitchFamily="18" charset="0"/>
                <a:cs typeface="Times New Roman" pitchFamily="18" charset="0"/>
              </a:rPr>
              <a:t>ce critère</a:t>
            </a:r>
            <a:r>
              <a:rPr lang="fr-FR" dirty="0">
                <a:latin typeface="Times New Roman" pitchFamily="18" charset="0"/>
                <a:cs typeface="Times New Roman" pitchFamily="18" charset="0"/>
              </a:rPr>
              <a:t>, en l’absence de recensement, nous ne pouvons pas donner de chiffres exacts. Toutefois, si l’on compare le nombre de locuteurs de chaque dialecte, le kabyle (</a:t>
            </a:r>
            <a:r>
              <a:rPr lang="fr-FR" b="1" dirty="0">
                <a:solidFill>
                  <a:srgbClr val="00B050"/>
                </a:solidFill>
                <a:latin typeface="Times New Roman" pitchFamily="18" charset="0"/>
                <a:cs typeface="Times New Roman" pitchFamily="18" charset="0"/>
              </a:rPr>
              <a:t>5 à 6 millions</a:t>
            </a:r>
            <a:r>
              <a:rPr lang="fr-FR" dirty="0">
                <a:latin typeface="Times New Roman" pitchFamily="18" charset="0"/>
                <a:cs typeface="Times New Roman" pitchFamily="18" charset="0"/>
              </a:rPr>
              <a:t>) est le deuxième dialecte le plus parlé après le chleuh (</a:t>
            </a:r>
            <a:r>
              <a:rPr lang="fr-FR" b="1" dirty="0">
                <a:solidFill>
                  <a:srgbClr val="0070C0"/>
                </a:solidFill>
                <a:latin typeface="Times New Roman" pitchFamily="18" charset="0"/>
                <a:cs typeface="Times New Roman" pitchFamily="18" charset="0"/>
              </a:rPr>
              <a:t>8 à 9 millions</a:t>
            </a:r>
            <a:r>
              <a:rPr lang="fr-FR" dirty="0">
                <a:latin typeface="Times New Roman" pitchFamily="18" charset="0"/>
                <a:cs typeface="Times New Roman" pitchFamily="18" charset="0"/>
              </a:rPr>
              <a:t>).</a:t>
            </a:r>
          </a:p>
          <a:p>
            <a:endParaRPr lang="fr-FR" dirty="0"/>
          </a:p>
          <a:p>
            <a:pPr>
              <a:buFont typeface="Wingdings" pitchFamily="2" charset="2"/>
              <a:buChar char="Ø"/>
            </a:pPr>
            <a:r>
              <a:rPr lang="fr-FR" dirty="0" smtClean="0">
                <a:latin typeface="Times New Roman" pitchFamily="18" charset="0"/>
                <a:cs typeface="Times New Roman" pitchFamily="18" charset="0"/>
              </a:rPr>
              <a:t>Chiffres donnés par </a:t>
            </a:r>
            <a:r>
              <a:rPr lang="fr-FR" b="1" dirty="0" err="1">
                <a:latin typeface="Times New Roman" pitchFamily="18" charset="0"/>
                <a:cs typeface="Times New Roman" pitchFamily="18" charset="0"/>
              </a:rPr>
              <a:t>Wikipedia</a:t>
            </a:r>
            <a:r>
              <a:rPr lang="fr-FR" b="1" dirty="0">
                <a:latin typeface="Times New Roman" pitchFamily="18" charset="0"/>
                <a:cs typeface="Times New Roman" pitchFamily="18" charset="0"/>
              </a:rPr>
              <a:t> :</a:t>
            </a:r>
            <a:r>
              <a:rPr lang="fr-FR" dirty="0">
                <a:latin typeface="Times New Roman" pitchFamily="18" charset="0"/>
                <a:cs typeface="Times New Roman" pitchFamily="18" charset="0"/>
              </a:rPr>
              <a:t> </a:t>
            </a:r>
            <a:endParaRPr lang="fr-FR" dirty="0" smtClean="0">
              <a:latin typeface="Times New Roman" pitchFamily="18" charset="0"/>
              <a:cs typeface="Times New Roman" pitchFamily="18" charset="0"/>
            </a:endParaRPr>
          </a:p>
          <a:p>
            <a:pPr lvl="2">
              <a:buFont typeface="Wingdings" pitchFamily="2" charset="2"/>
              <a:buChar char="Ø"/>
            </a:pPr>
            <a:r>
              <a:rPr lang="fr-FR" dirty="0" smtClean="0"/>
              <a:t>https://fr.wikipedia.org/wiki/Kabyles</a:t>
            </a:r>
          </a:p>
          <a:p>
            <a:pPr lvl="2">
              <a:buFont typeface="Wingdings" pitchFamily="2" charset="2"/>
              <a:buChar char="Ø"/>
            </a:pPr>
            <a:r>
              <a:rPr lang="fr-FR" dirty="0" smtClean="0"/>
              <a:t>https</a:t>
            </a:r>
            <a:r>
              <a:rPr lang="fr-FR" dirty="0"/>
              <a:t>://fr.wikipedia.org/wiki/Chleuh</a:t>
            </a:r>
          </a:p>
          <a:p>
            <a:endParaRPr lang="fr-FR" dirty="0"/>
          </a:p>
          <a:p>
            <a:pPr>
              <a:buNone/>
            </a:pPr>
            <a:endParaRPr lang="fr-FR" b="1" dirty="0" smtClean="0">
              <a:solidFill>
                <a:srgbClr val="00B050"/>
              </a:solidFill>
            </a:endParaRPr>
          </a:p>
          <a:p>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dirty="0" smtClean="0">
                <a:solidFill>
                  <a:srgbClr val="FF0000"/>
                </a:solidFill>
              </a:rPr>
              <a:t>« Quel dialecte qui puisse servir de référence, qui garantirait la viabilité de la langue dans le cas de l’aménagement de l’amazighe ? »</a:t>
            </a:r>
            <a:endParaRPr lang="fr-FR" sz="2400" dirty="0"/>
          </a:p>
        </p:txBody>
      </p:sp>
      <p:sp>
        <p:nvSpPr>
          <p:cNvPr id="3" name="Espace réservé du contenu 2"/>
          <p:cNvSpPr>
            <a:spLocks noGrp="1"/>
          </p:cNvSpPr>
          <p:nvPr>
            <p:ph idx="1"/>
          </p:nvPr>
        </p:nvSpPr>
        <p:spPr>
          <a:xfrm>
            <a:off x="457200" y="1600200"/>
            <a:ext cx="8401080" cy="4525963"/>
          </a:xfrm>
        </p:spPr>
        <p:txBody>
          <a:bodyPr>
            <a:normAutofit fontScale="85000" lnSpcReduction="20000"/>
          </a:bodyPr>
          <a:lstStyle/>
          <a:p>
            <a:pPr>
              <a:buNone/>
            </a:pPr>
            <a:r>
              <a:rPr lang="fr-FR" b="1" u="sng" dirty="0" smtClean="0">
                <a:solidFill>
                  <a:srgbClr val="FF0000"/>
                </a:solidFill>
              </a:rPr>
              <a:t>Test </a:t>
            </a:r>
          </a:p>
          <a:p>
            <a:pPr>
              <a:buNone/>
            </a:pPr>
            <a:r>
              <a:rPr lang="fr-FR" b="1" u="sng" dirty="0" smtClean="0">
                <a:solidFill>
                  <a:srgbClr val="0070C0"/>
                </a:solidFill>
              </a:rPr>
              <a:t>Critères primordiaux</a:t>
            </a:r>
            <a:endParaRPr lang="fr-FR" u="sng" dirty="0" smtClean="0">
              <a:solidFill>
                <a:srgbClr val="0070C0"/>
              </a:solidFill>
            </a:endParaRPr>
          </a:p>
          <a:p>
            <a:pPr>
              <a:buNone/>
            </a:pPr>
            <a:r>
              <a:rPr lang="fr-FR" b="1" dirty="0" smtClean="0">
                <a:solidFill>
                  <a:srgbClr val="00B050"/>
                </a:solidFill>
              </a:rPr>
              <a:t>3- Position géographique avantageuse (centrale notamment) du dialecte  </a:t>
            </a:r>
          </a:p>
          <a:p>
            <a:pPr>
              <a:buNone/>
            </a:pPr>
            <a:endParaRPr lang="fr-FR" b="1" dirty="0" smtClean="0">
              <a:solidFill>
                <a:srgbClr val="00B050"/>
              </a:solidFill>
            </a:endParaRPr>
          </a:p>
          <a:p>
            <a:pPr algn="just">
              <a:buFont typeface="Wingdings" pitchFamily="2" charset="2"/>
              <a:buChar char="Ø"/>
            </a:pPr>
            <a:r>
              <a:rPr lang="fr-FR" dirty="0" smtClean="0">
                <a:latin typeface="Times New Roman" pitchFamily="18" charset="0"/>
                <a:cs typeface="Times New Roman" pitchFamily="18" charset="0"/>
              </a:rPr>
              <a:t>Les situations géographiques du kabyle (au nord de l’Algérie) et de tamazight (dans le Haut et le Moyen Atlas, au centre du royaume) paraissent plus stratégiques et avantageuses que celles d’autres parlers comme le touareg (au Sahara), le chleuh  (au sud marocain) ou encore le rifain (zones montagneuses isolées au nord du Maroc).</a:t>
            </a:r>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dirty="0" smtClean="0">
                <a:solidFill>
                  <a:srgbClr val="FF0000"/>
                </a:solidFill>
              </a:rPr>
              <a:t>« Quel dialecte qui puisse servir de référence, qui garantirait la viabilité de la langue dans le cas de l’aménagement de l’amazighe ? »</a:t>
            </a:r>
            <a:endParaRPr lang="fr-FR" sz="2400" dirty="0"/>
          </a:p>
        </p:txBody>
      </p:sp>
      <p:sp>
        <p:nvSpPr>
          <p:cNvPr id="3" name="Espace réservé du contenu 2"/>
          <p:cNvSpPr>
            <a:spLocks noGrp="1"/>
          </p:cNvSpPr>
          <p:nvPr>
            <p:ph idx="1"/>
          </p:nvPr>
        </p:nvSpPr>
        <p:spPr>
          <a:xfrm>
            <a:off x="457200" y="1600200"/>
            <a:ext cx="8472518" cy="4525963"/>
          </a:xfrm>
        </p:spPr>
        <p:txBody>
          <a:bodyPr>
            <a:normAutofit/>
          </a:bodyPr>
          <a:lstStyle/>
          <a:p>
            <a:pPr>
              <a:buNone/>
            </a:pPr>
            <a:r>
              <a:rPr lang="fr-FR" b="1" u="sng" dirty="0" smtClean="0">
                <a:solidFill>
                  <a:srgbClr val="FF0000"/>
                </a:solidFill>
              </a:rPr>
              <a:t>Test </a:t>
            </a:r>
          </a:p>
          <a:p>
            <a:pPr>
              <a:buNone/>
            </a:pPr>
            <a:r>
              <a:rPr lang="fr-FR" b="1" u="sng" dirty="0" smtClean="0">
                <a:solidFill>
                  <a:srgbClr val="0070C0"/>
                </a:solidFill>
              </a:rPr>
              <a:t>Critères primordiaux</a:t>
            </a:r>
            <a:endParaRPr lang="fr-FR" u="sng" dirty="0" smtClean="0">
              <a:solidFill>
                <a:srgbClr val="0070C0"/>
              </a:solidFill>
            </a:endParaRPr>
          </a:p>
          <a:p>
            <a:pPr>
              <a:buNone/>
            </a:pPr>
            <a:r>
              <a:rPr lang="fr-FR" b="1" dirty="0" smtClean="0">
                <a:solidFill>
                  <a:srgbClr val="00B050"/>
                </a:solidFill>
              </a:rPr>
              <a:t>4- Travaux antérieurs réalisés sur le dialecte</a:t>
            </a:r>
            <a:endParaRPr lang="fr-FR" dirty="0" smtClean="0">
              <a:solidFill>
                <a:srgbClr val="00B050"/>
              </a:solidFill>
            </a:endParaRPr>
          </a:p>
          <a:p>
            <a:pPr algn="just">
              <a:buFont typeface="Wingdings" pitchFamily="2" charset="2"/>
              <a:buChar char="Ø"/>
            </a:pPr>
            <a:r>
              <a:rPr lang="fr-FR" dirty="0" smtClean="0"/>
              <a:t> </a:t>
            </a:r>
            <a:r>
              <a:rPr lang="fr-FR" dirty="0" smtClean="0">
                <a:latin typeface="Times New Roman" pitchFamily="18" charset="0"/>
                <a:cs typeface="Times New Roman" pitchFamily="18" charset="0"/>
              </a:rPr>
              <a:t>Concernant les travaux déjà réalisés en la matière, le kabyle et le touareg sont sans doute les deux dialectes qui ont été les plus décrits et étudiés. </a:t>
            </a:r>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dirty="0" smtClean="0">
                <a:solidFill>
                  <a:srgbClr val="FF0000"/>
                </a:solidFill>
              </a:rPr>
              <a:t>« Quel dialecte qui puisse servir de référence, qui garantirait la viabilité de la langue dans le cas de l’aménagement de l’amazighe ? »</a:t>
            </a:r>
            <a:endParaRPr lang="fr-FR" sz="2400" dirty="0"/>
          </a:p>
        </p:txBody>
      </p:sp>
      <p:sp>
        <p:nvSpPr>
          <p:cNvPr id="3" name="Espace réservé du contenu 2"/>
          <p:cNvSpPr>
            <a:spLocks noGrp="1"/>
          </p:cNvSpPr>
          <p:nvPr>
            <p:ph idx="1"/>
          </p:nvPr>
        </p:nvSpPr>
        <p:spPr>
          <a:xfrm>
            <a:off x="457200" y="1600200"/>
            <a:ext cx="8401080" cy="4525963"/>
          </a:xfrm>
        </p:spPr>
        <p:txBody>
          <a:bodyPr>
            <a:normAutofit fontScale="85000" lnSpcReduction="10000"/>
          </a:bodyPr>
          <a:lstStyle/>
          <a:p>
            <a:pPr>
              <a:buNone/>
            </a:pPr>
            <a:r>
              <a:rPr lang="fr-FR" b="1" u="sng" dirty="0" smtClean="0">
                <a:solidFill>
                  <a:srgbClr val="FF0000"/>
                </a:solidFill>
              </a:rPr>
              <a:t>Test </a:t>
            </a:r>
          </a:p>
          <a:p>
            <a:pPr>
              <a:buNone/>
            </a:pPr>
            <a:r>
              <a:rPr lang="fr-FR" b="1" u="sng" dirty="0" smtClean="0">
                <a:solidFill>
                  <a:srgbClr val="0070C0"/>
                </a:solidFill>
              </a:rPr>
              <a:t>Critères primordiaux</a:t>
            </a:r>
            <a:endParaRPr lang="fr-FR" u="sng" dirty="0" smtClean="0">
              <a:solidFill>
                <a:srgbClr val="0070C0"/>
              </a:solidFill>
            </a:endParaRPr>
          </a:p>
          <a:p>
            <a:pPr>
              <a:buNone/>
            </a:pPr>
            <a:r>
              <a:rPr lang="fr-FR" b="1" dirty="0" smtClean="0">
                <a:solidFill>
                  <a:srgbClr val="00B050"/>
                </a:solidFill>
              </a:rPr>
              <a:t>5-Prestige acquis par le dialecte en question</a:t>
            </a:r>
            <a:r>
              <a:rPr lang="fr-FR" dirty="0" smtClean="0">
                <a:solidFill>
                  <a:srgbClr val="00B050"/>
                </a:solidFill>
              </a:rPr>
              <a:t> </a:t>
            </a:r>
          </a:p>
          <a:p>
            <a:pPr algn="just">
              <a:buFont typeface="Wingdings" pitchFamily="2" charset="2"/>
              <a:buChar char="Ø"/>
            </a:pPr>
            <a:r>
              <a:rPr lang="fr-FR" dirty="0" smtClean="0">
                <a:latin typeface="Times New Roman" pitchFamily="18" charset="0"/>
                <a:cs typeface="Times New Roman" pitchFamily="18" charset="0"/>
              </a:rPr>
              <a:t>Concernant le prestige, le kabyle est sans aucun doute le dialecte le plus parlé en dehors de sa région, et les Kabyles ont toujours été à l’avant garde de la langue et de la culture amazighes,  cela explique la fierté de leurs origines. De même au Maroc, malgré le climat de peur et de répression, le mouvement revendicatif de la langue et de la culture amazighe a toujours été présent, notamment par l’intermédiaire d’associations culturelles.</a:t>
            </a:r>
            <a:endParaRPr lang="fr-FR"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dirty="0" smtClean="0">
                <a:solidFill>
                  <a:srgbClr val="FF0000"/>
                </a:solidFill>
              </a:rPr>
              <a:t>« Quel dialecte qui puisse servir de référence, qui garantirait la viabilité de la langue dans le cas de l’aménagement de l’amazighe ? »</a:t>
            </a:r>
            <a:endParaRPr lang="fr-FR" sz="2400" dirty="0"/>
          </a:p>
        </p:txBody>
      </p:sp>
      <p:sp>
        <p:nvSpPr>
          <p:cNvPr id="3" name="Espace réservé du contenu 2"/>
          <p:cNvSpPr>
            <a:spLocks noGrp="1"/>
          </p:cNvSpPr>
          <p:nvPr>
            <p:ph idx="1"/>
          </p:nvPr>
        </p:nvSpPr>
        <p:spPr>
          <a:xfrm>
            <a:off x="457200" y="1600200"/>
            <a:ext cx="8472518" cy="5257800"/>
          </a:xfrm>
        </p:spPr>
        <p:txBody>
          <a:bodyPr>
            <a:normAutofit fontScale="62500" lnSpcReduction="20000"/>
          </a:bodyPr>
          <a:lstStyle/>
          <a:p>
            <a:pPr>
              <a:buNone/>
            </a:pPr>
            <a:r>
              <a:rPr lang="fr-FR" sz="4500" b="1" u="sng" dirty="0" smtClean="0">
                <a:solidFill>
                  <a:srgbClr val="FF0000"/>
                </a:solidFill>
              </a:rPr>
              <a:t>Test </a:t>
            </a:r>
          </a:p>
          <a:p>
            <a:pPr>
              <a:buNone/>
            </a:pPr>
            <a:r>
              <a:rPr lang="fr-FR" sz="4500" b="1" u="sng" dirty="0" smtClean="0">
                <a:solidFill>
                  <a:srgbClr val="0070C0"/>
                </a:solidFill>
              </a:rPr>
              <a:t>Critères primordiaux</a:t>
            </a:r>
            <a:endParaRPr lang="fr-FR" sz="4500" u="sng" dirty="0" smtClean="0">
              <a:solidFill>
                <a:srgbClr val="0070C0"/>
              </a:solidFill>
            </a:endParaRPr>
          </a:p>
          <a:p>
            <a:pPr>
              <a:buNone/>
            </a:pPr>
            <a:r>
              <a:rPr lang="fr-FR" sz="4500" b="1" dirty="0" smtClean="0">
                <a:solidFill>
                  <a:srgbClr val="00B050"/>
                </a:solidFill>
              </a:rPr>
              <a:t>6- Conservatisme du dialecte</a:t>
            </a:r>
            <a:endParaRPr lang="fr-FR" sz="4500" dirty="0" smtClean="0">
              <a:solidFill>
                <a:srgbClr val="00B050"/>
              </a:solidFill>
            </a:endParaRPr>
          </a:p>
          <a:p>
            <a:pPr algn="just">
              <a:buFont typeface="Wingdings" pitchFamily="2" charset="2"/>
              <a:buChar char="Ø"/>
            </a:pPr>
            <a:r>
              <a:rPr lang="fr-FR" sz="3800" dirty="0" smtClean="0">
                <a:latin typeface="Times New Roman" pitchFamily="18" charset="0"/>
                <a:cs typeface="Times New Roman" pitchFamily="18" charset="0"/>
              </a:rPr>
              <a:t>En matière de conservatisme des dialectes, il faut considérer deux aspects : le vocabulaire et la </a:t>
            </a:r>
            <a:r>
              <a:rPr lang="fr-FR" sz="3800" dirty="0" err="1" smtClean="0">
                <a:latin typeface="Times New Roman" pitchFamily="18" charset="0"/>
                <a:cs typeface="Times New Roman" pitchFamily="18" charset="0"/>
              </a:rPr>
              <a:t>morpho-syntaxe</a:t>
            </a:r>
            <a:r>
              <a:rPr lang="fr-FR" sz="3800" dirty="0" smtClean="0">
                <a:latin typeface="Times New Roman" pitchFamily="18" charset="0"/>
                <a:cs typeface="Times New Roman" pitchFamily="18" charset="0"/>
              </a:rPr>
              <a:t> : </a:t>
            </a:r>
          </a:p>
          <a:p>
            <a:pPr lvl="1" algn="just"/>
            <a:r>
              <a:rPr lang="fr-FR" sz="3400" dirty="0" smtClean="0">
                <a:solidFill>
                  <a:srgbClr val="00B050"/>
                </a:solidFill>
                <a:latin typeface="Times New Roman" pitchFamily="18" charset="0"/>
                <a:cs typeface="Times New Roman" pitchFamily="18" charset="0"/>
              </a:rPr>
              <a:t>Si nous considérons seulement le vocabulaire, selon André Basset (1959 : 24), "les parlers les plus conservateurs, et de beaucoup, sont ceux des Touaregs du nord". En revanche, ceux du sud ne le sont pas, ils ont emprunté un grand nombre de mots aux langues noires environnantes"</a:t>
            </a:r>
            <a:r>
              <a:rPr lang="fr-FR" sz="3400" b="1" dirty="0" smtClean="0">
                <a:solidFill>
                  <a:srgbClr val="00B050"/>
                </a:solidFill>
                <a:latin typeface="Times New Roman" pitchFamily="18" charset="0"/>
                <a:cs typeface="Times New Roman" pitchFamily="18" charset="0"/>
              </a:rPr>
              <a:t>(1)</a:t>
            </a:r>
          </a:p>
          <a:p>
            <a:endParaRPr lang="fr-FR" b="1" dirty="0" smtClean="0">
              <a:solidFill>
                <a:srgbClr val="FF0000"/>
              </a:solidFill>
            </a:endParaRPr>
          </a:p>
          <a:p>
            <a:pPr marL="514350" indent="-514350" algn="just">
              <a:buAutoNum type="arabicParenBoth"/>
            </a:pPr>
            <a:r>
              <a:rPr lang="fr-FR" dirty="0" smtClean="0">
                <a:solidFill>
                  <a:srgbClr val="7030A0"/>
                </a:solidFill>
              </a:rPr>
              <a:t>En raison de sa situation géographique, le touareg n’a subi qu’une infime influence de l’arabe. A partir d’une liste-diagnostic de 200 termes (</a:t>
            </a:r>
            <a:r>
              <a:rPr lang="fr-FR" dirty="0" err="1" smtClean="0">
                <a:solidFill>
                  <a:srgbClr val="7030A0"/>
                </a:solidFill>
              </a:rPr>
              <a:t>Chaker</a:t>
            </a:r>
            <a:r>
              <a:rPr lang="fr-FR" dirty="0" smtClean="0">
                <a:solidFill>
                  <a:srgbClr val="7030A0"/>
                </a:solidFill>
              </a:rPr>
              <a:t> S.,1984 : 216-230), le kabyle renferme 35 %, le chleuh 25 %, le touareg 5 % d’emprunts arabes. </a:t>
            </a:r>
          </a:p>
          <a:p>
            <a:pPr marL="514350" indent="-514350" algn="just">
              <a:buNone/>
            </a:pPr>
            <a:r>
              <a:rPr lang="fr-FR" b="1" dirty="0" smtClean="0">
                <a:solidFill>
                  <a:srgbClr val="00B0F0"/>
                </a:solidFill>
              </a:rPr>
              <a:t>                  De ce fait, le touareg représente un pôle précieux  de conservatisme du vocabulaire berbère.</a:t>
            </a:r>
            <a:endParaRPr lang="fr-FR" b="1" dirty="0">
              <a:solidFill>
                <a:srgbClr val="00B0F0"/>
              </a:solidFill>
            </a:endParaRPr>
          </a:p>
        </p:txBody>
      </p:sp>
      <p:sp>
        <p:nvSpPr>
          <p:cNvPr id="4" name="Flèche droite 3"/>
          <p:cNvSpPr/>
          <p:nvPr/>
        </p:nvSpPr>
        <p:spPr>
          <a:xfrm>
            <a:off x="1071538" y="6215082"/>
            <a:ext cx="357190"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txBody>
          <a:bodyPr>
            <a:noAutofit/>
          </a:bodyPr>
          <a:lstStyle/>
          <a:p>
            <a:r>
              <a:rPr lang="fr-FR" sz="2000" b="1" dirty="0" smtClean="0">
                <a:solidFill>
                  <a:srgbClr val="FF0000"/>
                </a:solidFill>
              </a:rPr>
              <a:t>« Quel dialecte qui puisse servir de référence, qui garantirait la viabilité de la langue dans le cas de l’aménagement de l’amazighe ? »</a:t>
            </a:r>
            <a:endParaRPr lang="fr-FR" sz="2000" dirty="0"/>
          </a:p>
        </p:txBody>
      </p:sp>
      <p:sp>
        <p:nvSpPr>
          <p:cNvPr id="3" name="Espace réservé du contenu 2"/>
          <p:cNvSpPr>
            <a:spLocks noGrp="1"/>
          </p:cNvSpPr>
          <p:nvPr>
            <p:ph idx="1"/>
          </p:nvPr>
        </p:nvSpPr>
        <p:spPr>
          <a:xfrm>
            <a:off x="214282" y="1000108"/>
            <a:ext cx="8786874" cy="5857892"/>
          </a:xfrm>
        </p:spPr>
        <p:txBody>
          <a:bodyPr>
            <a:normAutofit fontScale="55000" lnSpcReduction="20000"/>
          </a:bodyPr>
          <a:lstStyle/>
          <a:p>
            <a:pPr>
              <a:buNone/>
            </a:pPr>
            <a:r>
              <a:rPr lang="fr-FR" sz="4400" b="1" u="sng" dirty="0" smtClean="0">
                <a:solidFill>
                  <a:srgbClr val="FF0000"/>
                </a:solidFill>
              </a:rPr>
              <a:t>Test </a:t>
            </a:r>
          </a:p>
          <a:p>
            <a:pPr>
              <a:buNone/>
            </a:pPr>
            <a:r>
              <a:rPr lang="fr-FR" sz="4400" b="1" u="sng" dirty="0" smtClean="0">
                <a:solidFill>
                  <a:srgbClr val="0070C0"/>
                </a:solidFill>
              </a:rPr>
              <a:t>Critères primordiaux</a:t>
            </a:r>
            <a:endParaRPr lang="fr-FR" sz="4400" u="sng" dirty="0" smtClean="0">
              <a:solidFill>
                <a:srgbClr val="0070C0"/>
              </a:solidFill>
            </a:endParaRPr>
          </a:p>
          <a:p>
            <a:pPr>
              <a:buNone/>
            </a:pPr>
            <a:r>
              <a:rPr lang="fr-FR" sz="4400" b="1" dirty="0" smtClean="0">
                <a:solidFill>
                  <a:srgbClr val="00B050"/>
                </a:solidFill>
              </a:rPr>
              <a:t>6- Conservatisme du dialecte</a:t>
            </a:r>
            <a:endParaRPr lang="fr-FR" sz="4400" dirty="0" smtClean="0">
              <a:solidFill>
                <a:srgbClr val="00B050"/>
              </a:solidFill>
            </a:endParaRPr>
          </a:p>
          <a:p>
            <a:pPr>
              <a:buNone/>
            </a:pPr>
            <a:endParaRPr lang="fr-FR" sz="1600" b="1" dirty="0" smtClean="0">
              <a:solidFill>
                <a:srgbClr val="00B050"/>
              </a:solidFill>
            </a:endParaRPr>
          </a:p>
          <a:p>
            <a:pPr lvl="0">
              <a:buNone/>
            </a:pPr>
            <a:r>
              <a:rPr lang="fr-FR" dirty="0" smtClean="0"/>
              <a:t>-     </a:t>
            </a:r>
            <a:r>
              <a:rPr lang="fr-FR" sz="3600" b="1" dirty="0" smtClean="0">
                <a:solidFill>
                  <a:srgbClr val="00B050"/>
                </a:solidFill>
                <a:latin typeface="Times New Roman" pitchFamily="18" charset="0"/>
                <a:cs typeface="Times New Roman" pitchFamily="18" charset="0"/>
              </a:rPr>
              <a:t>Si nous considérons l’aspect </a:t>
            </a:r>
            <a:r>
              <a:rPr lang="fr-FR" sz="3600" b="1" dirty="0" err="1" smtClean="0">
                <a:solidFill>
                  <a:srgbClr val="00B050"/>
                </a:solidFill>
                <a:latin typeface="Times New Roman" pitchFamily="18" charset="0"/>
                <a:cs typeface="Times New Roman" pitchFamily="18" charset="0"/>
              </a:rPr>
              <a:t>morpho-syntaxique</a:t>
            </a:r>
            <a:r>
              <a:rPr lang="fr-FR" sz="3600" b="1" dirty="0" smtClean="0">
                <a:solidFill>
                  <a:srgbClr val="00B050"/>
                </a:solidFill>
                <a:latin typeface="Times New Roman" pitchFamily="18" charset="0"/>
                <a:cs typeface="Times New Roman" pitchFamily="18" charset="0"/>
              </a:rPr>
              <a:t>, Salem </a:t>
            </a:r>
            <a:r>
              <a:rPr lang="fr-FR" sz="3600" b="1" dirty="0" err="1" smtClean="0">
                <a:solidFill>
                  <a:srgbClr val="00B050"/>
                </a:solidFill>
                <a:latin typeface="Times New Roman" pitchFamily="18" charset="0"/>
                <a:cs typeface="Times New Roman" pitchFamily="18" charset="0"/>
              </a:rPr>
              <a:t>Chaker</a:t>
            </a:r>
            <a:r>
              <a:rPr lang="fr-FR" sz="3600" b="1" dirty="0" smtClean="0">
                <a:solidFill>
                  <a:srgbClr val="00B050"/>
                </a:solidFill>
                <a:latin typeface="Times New Roman" pitchFamily="18" charset="0"/>
                <a:cs typeface="Times New Roman" pitchFamily="18" charset="0"/>
              </a:rPr>
              <a:t> (1984 : 59) considère que les dialectes berbères du nord sont plus conservateurs et cite cinq traits qui mettent en tête le kabyle : </a:t>
            </a:r>
          </a:p>
          <a:p>
            <a:pPr lvl="1" algn="just"/>
            <a:r>
              <a:rPr lang="fr-FR" sz="2900" dirty="0" smtClean="0"/>
              <a:t>une meilleure conservation des conjugaisons par suffixes  pour les verbes de qualité ;</a:t>
            </a:r>
          </a:p>
          <a:p>
            <a:pPr lvl="1" algn="just"/>
            <a:r>
              <a:rPr lang="fr-FR" sz="2900" dirty="0" smtClean="0"/>
              <a:t>une meilleure conservation des prédicats verbaux non-orientés et "symétriques" ;</a:t>
            </a:r>
          </a:p>
          <a:p>
            <a:pPr lvl="1" algn="just"/>
            <a:r>
              <a:rPr lang="fr-FR" sz="2900" dirty="0" smtClean="0"/>
              <a:t>le maintien d’un actualisateur de prédicats non-verbaux (phrase nominale) ;</a:t>
            </a:r>
          </a:p>
          <a:p>
            <a:pPr lvl="1" algn="just"/>
            <a:r>
              <a:rPr lang="fr-FR" sz="2900" dirty="0" smtClean="0"/>
              <a:t>une meilleure conservation des marques d’état du substantif ;</a:t>
            </a:r>
          </a:p>
          <a:p>
            <a:pPr lvl="1" algn="just"/>
            <a:r>
              <a:rPr lang="fr-FR" sz="2900" dirty="0" smtClean="0"/>
              <a:t>la conservation des adjectifs qualificatifs.</a:t>
            </a:r>
          </a:p>
          <a:p>
            <a:endParaRPr lang="fr-FR" dirty="0" smtClean="0"/>
          </a:p>
          <a:p>
            <a:pPr algn="just">
              <a:buNone/>
            </a:pPr>
            <a:r>
              <a:rPr lang="fr-FR" dirty="0" smtClean="0"/>
              <a:t>-   </a:t>
            </a:r>
            <a:r>
              <a:rPr lang="fr-FR" sz="3600" dirty="0" smtClean="0">
                <a:solidFill>
                  <a:srgbClr val="00B050"/>
                </a:solidFill>
                <a:latin typeface="Times New Roman" pitchFamily="18" charset="0"/>
                <a:cs typeface="Times New Roman" pitchFamily="18" charset="0"/>
              </a:rPr>
              <a:t> </a:t>
            </a:r>
            <a:r>
              <a:rPr lang="fr-FR" sz="3600" b="1" dirty="0" smtClean="0">
                <a:solidFill>
                  <a:srgbClr val="00B050"/>
                </a:solidFill>
                <a:latin typeface="Times New Roman" pitchFamily="18" charset="0"/>
                <a:cs typeface="Times New Roman" pitchFamily="18" charset="0"/>
              </a:rPr>
              <a:t>Quand à Kamal Nait-</a:t>
            </a:r>
            <a:r>
              <a:rPr lang="fr-FR" sz="3600" b="1" dirty="0" err="1" smtClean="0">
                <a:solidFill>
                  <a:srgbClr val="00B050"/>
                </a:solidFill>
                <a:latin typeface="Times New Roman" pitchFamily="18" charset="0"/>
                <a:cs typeface="Times New Roman" pitchFamily="18" charset="0"/>
              </a:rPr>
              <a:t>Zerrad</a:t>
            </a:r>
            <a:r>
              <a:rPr lang="fr-FR" sz="3600" b="1" dirty="0" smtClean="0">
                <a:solidFill>
                  <a:srgbClr val="00B050"/>
                </a:solidFill>
                <a:latin typeface="Times New Roman" pitchFamily="18" charset="0"/>
                <a:cs typeface="Times New Roman" pitchFamily="18" charset="0"/>
              </a:rPr>
              <a:t> (2004 : 49), il place le chleuh en tête en matière de conservatisme de la négation, la formation du participe et l’occlusion.</a:t>
            </a:r>
          </a:p>
          <a:p>
            <a:pPr>
              <a:buNone/>
            </a:pPr>
            <a:r>
              <a:rPr lang="fr-FR" dirty="0" smtClean="0"/>
              <a:t>        </a:t>
            </a:r>
          </a:p>
          <a:p>
            <a:pPr algn="just">
              <a:buNone/>
            </a:pPr>
            <a:r>
              <a:rPr lang="fr-FR" b="1" dirty="0" smtClean="0"/>
              <a:t>          En ce qui nous concerne, étant donné que chaque dialecte paraît qu’il est conservateur dans une catégorie précise, nous nous contenterons, comme l’a déjà fait remarquer André Basset (1959 : 26) de considérer le touareg, le chleuh et le kabyle comme les trois pôles, dans le monde amazigh, qui se caractérisent par leur conservatisme dans tel ou tel domaine.</a:t>
            </a:r>
          </a:p>
        </p:txBody>
      </p:sp>
      <p:sp>
        <p:nvSpPr>
          <p:cNvPr id="4" name="Flèche droite 3"/>
          <p:cNvSpPr/>
          <p:nvPr/>
        </p:nvSpPr>
        <p:spPr>
          <a:xfrm>
            <a:off x="357158" y="5357826"/>
            <a:ext cx="357190"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86700" cy="1143000"/>
          </a:xfrm>
        </p:spPr>
        <p:txBody>
          <a:bodyPr>
            <a:normAutofit fontScale="90000"/>
          </a:bodyPr>
          <a:lstStyle/>
          <a:p>
            <a:r>
              <a:rPr lang="fr-FR" sz="2400" b="1" dirty="0" smtClean="0">
                <a:solidFill>
                  <a:srgbClr val="FF0000"/>
                </a:solidFill>
              </a:rPr>
              <a:t>« Quel dialecte qui puisse servir de référence, qui garantirait la viabilité de la langue dans le cas de l’aménagement de l’amazighe ? »</a:t>
            </a:r>
            <a:endParaRPr lang="fr-FR" sz="2400" dirty="0"/>
          </a:p>
        </p:txBody>
      </p:sp>
      <p:sp>
        <p:nvSpPr>
          <p:cNvPr id="3" name="Espace réservé du contenu 2"/>
          <p:cNvSpPr>
            <a:spLocks noGrp="1"/>
          </p:cNvSpPr>
          <p:nvPr>
            <p:ph idx="1"/>
          </p:nvPr>
        </p:nvSpPr>
        <p:spPr/>
        <p:txBody>
          <a:bodyPr>
            <a:normAutofit fontScale="77500" lnSpcReduction="20000"/>
          </a:bodyPr>
          <a:lstStyle/>
          <a:p>
            <a:pPr>
              <a:buNone/>
            </a:pPr>
            <a:r>
              <a:rPr lang="fr-FR" b="1" u="sng" dirty="0" smtClean="0">
                <a:solidFill>
                  <a:srgbClr val="FF0000"/>
                </a:solidFill>
              </a:rPr>
              <a:t>Test </a:t>
            </a:r>
          </a:p>
          <a:p>
            <a:pPr>
              <a:buNone/>
            </a:pPr>
            <a:r>
              <a:rPr lang="fr-FR" b="1" u="sng" dirty="0" smtClean="0">
                <a:solidFill>
                  <a:srgbClr val="0070C0"/>
                </a:solidFill>
              </a:rPr>
              <a:t>Critères primordiaux</a:t>
            </a:r>
            <a:endParaRPr lang="fr-FR" u="sng" dirty="0" smtClean="0">
              <a:solidFill>
                <a:srgbClr val="0070C0"/>
              </a:solidFill>
            </a:endParaRPr>
          </a:p>
          <a:p>
            <a:pPr>
              <a:buNone/>
            </a:pPr>
            <a:r>
              <a:rPr lang="fr-FR" b="1" dirty="0" smtClean="0">
                <a:solidFill>
                  <a:srgbClr val="00B050"/>
                </a:solidFill>
              </a:rPr>
              <a:t>7- </a:t>
            </a:r>
            <a:r>
              <a:rPr lang="fr-FR" b="1" dirty="0" err="1" smtClean="0">
                <a:solidFill>
                  <a:srgbClr val="00B050"/>
                </a:solidFill>
              </a:rPr>
              <a:t>Véhicularité</a:t>
            </a:r>
            <a:r>
              <a:rPr lang="fr-FR" b="1" dirty="0" smtClean="0">
                <a:solidFill>
                  <a:srgbClr val="00B050"/>
                </a:solidFill>
              </a:rPr>
              <a:t> du dialecte</a:t>
            </a:r>
            <a:endParaRPr lang="fr-FR" dirty="0" smtClean="0">
              <a:solidFill>
                <a:srgbClr val="00B050"/>
              </a:solidFill>
            </a:endParaRPr>
          </a:p>
          <a:p>
            <a:pPr algn="just">
              <a:buFont typeface="Wingdings" pitchFamily="2" charset="2"/>
              <a:buChar char="Ø"/>
            </a:pPr>
            <a:r>
              <a:rPr lang="fr-FR" dirty="0" smtClean="0">
                <a:latin typeface="Times New Roman" pitchFamily="18" charset="0"/>
                <a:cs typeface="Times New Roman" pitchFamily="18" charset="0"/>
              </a:rPr>
              <a:t>Concernant ce </a:t>
            </a:r>
            <a:r>
              <a:rPr lang="fr-FR" dirty="0" smtClean="0">
                <a:latin typeface="Times New Roman" pitchFamily="18" charset="0"/>
                <a:cs typeface="Times New Roman" pitchFamily="18" charset="0"/>
              </a:rPr>
              <a:t>dernier critère, nous supposerons que chaque dialecte est plus ou moins utilisé dans la région où il est implanté, dans tous les domaines de la vie quotidienne : dans la famille, entre amis, au marché et dans les échanges commerciaux, dans tous les secteurs publics (administrateurs-citoyens), etc. </a:t>
            </a:r>
          </a:p>
          <a:p>
            <a:pPr algn="just">
              <a:buNone/>
            </a:pPr>
            <a:endParaRPr lang="fr-FR" dirty="0" smtClean="0">
              <a:latin typeface="Times New Roman" pitchFamily="18" charset="0"/>
              <a:cs typeface="Times New Roman" pitchFamily="18" charset="0"/>
            </a:endParaRPr>
          </a:p>
          <a:p>
            <a:pPr algn="just">
              <a:buFont typeface="Wingdings" pitchFamily="2" charset="2"/>
              <a:buChar char="Ø"/>
            </a:pPr>
            <a:r>
              <a:rPr lang="fr-FR" dirty="0" smtClean="0">
                <a:latin typeface="Times New Roman" pitchFamily="18" charset="0"/>
                <a:cs typeface="Times New Roman" pitchFamily="18" charset="0"/>
              </a:rPr>
              <a:t>Les </a:t>
            </a:r>
            <a:r>
              <a:rPr lang="fr-FR" dirty="0" smtClean="0">
                <a:latin typeface="Times New Roman" pitchFamily="18" charset="0"/>
                <a:cs typeface="Times New Roman" pitchFamily="18" charset="0"/>
              </a:rPr>
              <a:t>résultats sont représentés sur le tableau </a:t>
            </a:r>
            <a:r>
              <a:rPr lang="fr-FR" b="1" dirty="0" smtClean="0">
                <a:latin typeface="Times New Roman" pitchFamily="18" charset="0"/>
                <a:cs typeface="Times New Roman" pitchFamily="18" charset="0"/>
              </a:rPr>
              <a:t>N</a:t>
            </a:r>
            <a:r>
              <a:rPr lang="fr-FR" b="1" baseline="30000" dirty="0" smtClean="0">
                <a:latin typeface="Times New Roman" pitchFamily="18" charset="0"/>
                <a:cs typeface="Times New Roman" pitchFamily="18" charset="0"/>
              </a:rPr>
              <a:t>o</a:t>
            </a:r>
            <a:r>
              <a:rPr lang="fr-FR" b="1" dirty="0" smtClean="0">
                <a:latin typeface="Times New Roman" pitchFamily="18" charset="0"/>
                <a:cs typeface="Times New Roman" pitchFamily="18" charset="0"/>
              </a:rPr>
              <a:t> 2</a:t>
            </a:r>
            <a:r>
              <a:rPr lang="fr-FR" dirty="0" smtClean="0">
                <a:latin typeface="Times New Roman" pitchFamily="18" charset="0"/>
                <a:cs typeface="Times New Roman" pitchFamily="18" charset="0"/>
              </a:rPr>
              <a:t>. On affecte le "1" au dialecte dès  qu'il satisfait le critère et le "0" dès s'il ne le satisfait pas.</a:t>
            </a:r>
          </a:p>
          <a:p>
            <a:pPr>
              <a:buNone/>
            </a:pPr>
            <a:endParaRPr lang="fr-FR" dirty="0" smtClean="0">
              <a:solidFill>
                <a:srgbClr val="00B050"/>
              </a:solidFill>
            </a:endParaRPr>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fontScale="92500"/>
          </a:bodyPr>
          <a:lstStyle/>
          <a:p>
            <a:pPr algn="ctr">
              <a:buNone/>
            </a:pPr>
            <a:r>
              <a:rPr lang="fr-FR" sz="3900" b="1" dirty="0" smtClean="0">
                <a:solidFill>
                  <a:srgbClr val="FF0000"/>
                </a:solidFill>
                <a:latin typeface="Arial Rounded MT Bold" pitchFamily="34" charset="0"/>
              </a:rPr>
              <a:t>Le thème de notre communication : </a:t>
            </a:r>
          </a:p>
          <a:p>
            <a:pPr algn="ctr">
              <a:buNone/>
            </a:pPr>
            <a:r>
              <a:rPr lang="fr-FR" sz="3600" b="1" dirty="0" smtClean="0"/>
              <a:t>« Quel </a:t>
            </a:r>
            <a:r>
              <a:rPr lang="fr-FR" sz="3600" b="1" dirty="0"/>
              <a:t>dialecte qui puisse servir de référence, qui garantirait la viabilité de la langue dans le cas de l’aménagement de l’amazighe </a:t>
            </a:r>
            <a:r>
              <a:rPr lang="fr-FR" sz="3600" b="1" dirty="0" smtClean="0"/>
              <a:t>? »</a:t>
            </a:r>
            <a:endParaRPr lang="fr-FR" sz="3600" dirty="0"/>
          </a:p>
          <a:p>
            <a:pPr algn="ctr">
              <a:buNone/>
            </a:pPr>
            <a:endParaRPr lang="fr-FR" sz="2200" b="1" dirty="0" smtClean="0">
              <a:solidFill>
                <a:srgbClr val="FF0000"/>
              </a:solidFill>
            </a:endParaRPr>
          </a:p>
          <a:p>
            <a:pPr algn="ctr">
              <a:buNone/>
            </a:pPr>
            <a:r>
              <a:rPr lang="fr-FR" b="1" dirty="0" smtClean="0">
                <a:solidFill>
                  <a:srgbClr val="FF0000"/>
                </a:solidFill>
              </a:rPr>
              <a:t>Présenté par : </a:t>
            </a:r>
          </a:p>
          <a:p>
            <a:pPr lvl="1"/>
            <a:r>
              <a:rPr lang="fr-FR" b="1" dirty="0" smtClean="0">
                <a:latin typeface="Arial Rounded MT Bold" pitchFamily="34" charset="0"/>
                <a:cs typeface="Times New Roman" pitchFamily="18" charset="0"/>
              </a:rPr>
              <a:t>Par </a:t>
            </a:r>
            <a:r>
              <a:rPr lang="fr-FR" b="1" dirty="0">
                <a:latin typeface="Arial Rounded MT Bold" pitchFamily="34" charset="0"/>
                <a:cs typeface="Times New Roman" pitchFamily="18" charset="0"/>
              </a:rPr>
              <a:t>MAHRAZI </a:t>
            </a:r>
            <a:r>
              <a:rPr lang="fr-FR" b="1" dirty="0" err="1">
                <a:latin typeface="Arial Rounded MT Bold" pitchFamily="34" charset="0"/>
                <a:cs typeface="Times New Roman" pitchFamily="18" charset="0"/>
              </a:rPr>
              <a:t>Mohand</a:t>
            </a:r>
            <a:r>
              <a:rPr lang="fr-FR" b="1" dirty="0">
                <a:latin typeface="Arial Rounded MT Bold" pitchFamily="34" charset="0"/>
                <a:cs typeface="Times New Roman" pitchFamily="18" charset="0"/>
              </a:rPr>
              <a:t>, MCA, Université de </a:t>
            </a:r>
            <a:r>
              <a:rPr lang="fr-FR" b="1" dirty="0" err="1">
                <a:latin typeface="Arial Rounded MT Bold" pitchFamily="34" charset="0"/>
                <a:cs typeface="Times New Roman" pitchFamily="18" charset="0"/>
              </a:rPr>
              <a:t>Bouira</a:t>
            </a:r>
            <a:r>
              <a:rPr lang="fr-FR" b="1" dirty="0">
                <a:latin typeface="Arial Rounded MT Bold" pitchFamily="34" charset="0"/>
                <a:cs typeface="Times New Roman" pitchFamily="18" charset="0"/>
              </a:rPr>
              <a:t> </a:t>
            </a:r>
            <a:endParaRPr lang="fr-FR" dirty="0">
              <a:latin typeface="Arial Rounded MT Bold" pitchFamily="34" charset="0"/>
              <a:cs typeface="Times New Roman" pitchFamily="18" charset="0"/>
            </a:endParaRPr>
          </a:p>
          <a:p>
            <a:pPr algn="ctr">
              <a:buNone/>
            </a:pPr>
            <a:r>
              <a:rPr lang="fr-FR" b="1" dirty="0" smtClean="0">
                <a:solidFill>
                  <a:srgbClr val="FF0000"/>
                </a:solidFill>
              </a:rPr>
              <a:t>Et </a:t>
            </a:r>
            <a:endParaRPr lang="fr-FR" dirty="0">
              <a:solidFill>
                <a:srgbClr val="FF0000"/>
              </a:solidFill>
            </a:endParaRPr>
          </a:p>
          <a:p>
            <a:pPr lvl="1"/>
            <a:r>
              <a:rPr lang="fr-FR" b="1" dirty="0">
                <a:latin typeface="Arial Rounded MT Bold" pitchFamily="34" charset="0"/>
                <a:cs typeface="Times New Roman" pitchFamily="18" charset="0"/>
              </a:rPr>
              <a:t>IFTISSEN </a:t>
            </a:r>
            <a:r>
              <a:rPr lang="fr-FR" b="1" dirty="0" err="1">
                <a:latin typeface="Arial Rounded MT Bold" pitchFamily="34" charset="0"/>
                <a:cs typeface="Times New Roman" pitchFamily="18" charset="0"/>
              </a:rPr>
              <a:t>Taous</a:t>
            </a:r>
            <a:r>
              <a:rPr lang="fr-FR" b="1" dirty="0">
                <a:latin typeface="Arial Rounded MT Bold" pitchFamily="34" charset="0"/>
                <a:cs typeface="Times New Roman" pitchFamily="18" charset="0"/>
              </a:rPr>
              <a:t>, Doctorante, Université de </a:t>
            </a:r>
            <a:r>
              <a:rPr lang="fr-FR" b="1" dirty="0" err="1">
                <a:latin typeface="Arial Rounded MT Bold" pitchFamily="34" charset="0"/>
                <a:cs typeface="Times New Roman" pitchFamily="18" charset="0"/>
              </a:rPr>
              <a:t>Bouira</a:t>
            </a:r>
            <a:endParaRPr lang="fr-FR" dirty="0">
              <a:latin typeface="Arial Rounded MT Bold" pitchFamily="34" charset="0"/>
              <a:cs typeface="Times New Roman" pitchFamily="18" charset="0"/>
            </a:endParaRPr>
          </a:p>
          <a:p>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dirty="0" smtClean="0">
                <a:solidFill>
                  <a:srgbClr val="FF0000"/>
                </a:solidFill>
              </a:rPr>
              <a:t>« Quel dialecte qui puisse servir de référence, qui garantirait la viabilité de la langue dans le cas de l’aménagement de l’amazighe ? »</a:t>
            </a:r>
            <a:endParaRPr lang="fr-FR" sz="2400" dirty="0"/>
          </a:p>
        </p:txBody>
      </p:sp>
      <p:pic>
        <p:nvPicPr>
          <p:cNvPr id="1027" name="Picture 3"/>
          <p:cNvPicPr>
            <a:picLocks noGrp="1" noChangeAspect="1" noChangeArrowheads="1"/>
          </p:cNvPicPr>
          <p:nvPr>
            <p:ph idx="1"/>
          </p:nvPr>
        </p:nvPicPr>
        <p:blipFill>
          <a:blip r:embed="rId2"/>
          <a:srcRect/>
          <a:stretch>
            <a:fillRect/>
          </a:stretch>
        </p:blipFill>
        <p:spPr bwMode="auto">
          <a:xfrm>
            <a:off x="928662" y="1357298"/>
            <a:ext cx="5857916" cy="544308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dirty="0" smtClean="0">
                <a:solidFill>
                  <a:srgbClr val="FF0000"/>
                </a:solidFill>
              </a:rPr>
              <a:t>« Quel dialecte qui puisse servir de référence, qui garantirait la viabilité de la langue dans le cas de l’aménagement de l’amazighe ? »</a:t>
            </a:r>
            <a:endParaRPr lang="fr-FR" sz="2400" dirty="0"/>
          </a:p>
        </p:txBody>
      </p:sp>
      <p:sp>
        <p:nvSpPr>
          <p:cNvPr id="3" name="Espace réservé du contenu 2"/>
          <p:cNvSpPr>
            <a:spLocks noGrp="1"/>
          </p:cNvSpPr>
          <p:nvPr>
            <p:ph idx="1"/>
          </p:nvPr>
        </p:nvSpPr>
        <p:spPr>
          <a:xfrm>
            <a:off x="457200" y="1600200"/>
            <a:ext cx="8472518" cy="4900634"/>
          </a:xfrm>
        </p:spPr>
        <p:txBody>
          <a:bodyPr>
            <a:normAutofit fontScale="77500" lnSpcReduction="20000"/>
          </a:bodyPr>
          <a:lstStyle/>
          <a:p>
            <a:pPr>
              <a:buNone/>
            </a:pPr>
            <a:r>
              <a:rPr lang="fr-FR" b="1" u="sng" dirty="0" smtClean="0">
                <a:solidFill>
                  <a:srgbClr val="0070C0"/>
                </a:solidFill>
              </a:rPr>
              <a:t>Conclusion</a:t>
            </a:r>
            <a:r>
              <a:rPr lang="fr-FR" dirty="0" smtClean="0"/>
              <a:t> </a:t>
            </a:r>
          </a:p>
          <a:p>
            <a:pPr algn="just">
              <a:buFont typeface="Wingdings" pitchFamily="2" charset="2"/>
              <a:buChar char="Ø"/>
            </a:pPr>
            <a:r>
              <a:rPr lang="fr-FR" dirty="0" smtClean="0">
                <a:latin typeface="Times New Roman" pitchFamily="18" charset="0"/>
                <a:cs typeface="Times New Roman" pitchFamily="18" charset="0"/>
              </a:rPr>
              <a:t>En se basant sur les résultats de ce tableau, on constate que le kabyle réunit le plus de points (6 points), suivi par le chleuh avec 4 points, puis le tamazight et le touareg avec 3 points, ensuite le rifain avec 2 points, et enfin le mozabite et le </a:t>
            </a:r>
            <a:r>
              <a:rPr lang="fr-FR" dirty="0" err="1" smtClean="0">
                <a:latin typeface="Times New Roman" pitchFamily="18" charset="0"/>
                <a:cs typeface="Times New Roman" pitchFamily="18" charset="0"/>
              </a:rPr>
              <a:t>chaoui</a:t>
            </a:r>
            <a:r>
              <a:rPr lang="fr-FR" dirty="0" smtClean="0">
                <a:latin typeface="Times New Roman" pitchFamily="18" charset="0"/>
                <a:cs typeface="Times New Roman" pitchFamily="18" charset="0"/>
              </a:rPr>
              <a:t> avec 1 point chacun. </a:t>
            </a:r>
            <a:endParaRPr lang="fr-FR" dirty="0" smtClean="0">
              <a:latin typeface="Times New Roman" pitchFamily="18" charset="0"/>
              <a:cs typeface="Times New Roman" pitchFamily="18" charset="0"/>
            </a:endParaRPr>
          </a:p>
          <a:p>
            <a:pPr algn="just">
              <a:buFont typeface="Wingdings" pitchFamily="2" charset="2"/>
              <a:buChar char="Ø"/>
            </a:pPr>
            <a:endParaRPr lang="fr-FR" dirty="0" smtClean="0">
              <a:latin typeface="Times New Roman" pitchFamily="18" charset="0"/>
              <a:cs typeface="Times New Roman" pitchFamily="18" charset="0"/>
            </a:endParaRPr>
          </a:p>
          <a:p>
            <a:pPr algn="just">
              <a:buFont typeface="Wingdings" pitchFamily="2" charset="2"/>
              <a:buChar char="Ø"/>
            </a:pPr>
            <a:r>
              <a:rPr lang="fr-FR" dirty="0" smtClean="0">
                <a:latin typeface="Times New Roman" pitchFamily="18" charset="0"/>
                <a:cs typeface="Times New Roman" pitchFamily="18" charset="0"/>
              </a:rPr>
              <a:t>D’après nos résultats, le kabyle est de loin le dialecte le plus favorable pour être le dialecte de référence. Il sera comme base :</a:t>
            </a:r>
          </a:p>
          <a:p>
            <a:pPr lvl="1"/>
            <a:r>
              <a:rPr lang="fr-FR" dirty="0" smtClean="0">
                <a:solidFill>
                  <a:srgbClr val="0070C0"/>
                </a:solidFill>
              </a:rPr>
              <a:t>dans la composition, surtout quand il s’agit de </a:t>
            </a:r>
            <a:r>
              <a:rPr lang="fr-FR" dirty="0" err="1" smtClean="0">
                <a:solidFill>
                  <a:srgbClr val="0070C0"/>
                </a:solidFill>
              </a:rPr>
              <a:t>phrasèmes</a:t>
            </a:r>
            <a:r>
              <a:rPr lang="fr-FR" dirty="0" smtClean="0">
                <a:solidFill>
                  <a:srgbClr val="0070C0"/>
                </a:solidFill>
              </a:rPr>
              <a:t> ;</a:t>
            </a:r>
          </a:p>
          <a:p>
            <a:pPr lvl="1"/>
            <a:r>
              <a:rPr lang="fr-FR" dirty="0" smtClean="0">
                <a:solidFill>
                  <a:srgbClr val="0070C0"/>
                </a:solidFill>
              </a:rPr>
              <a:t>lorsque nous avons une racine isolée morpho-sémantiquement dans un dialecte, et que nous avons besoin de former soit un nom d’action verbale, un nom concret, un singulier, un pluriel, etc. Dans ces cas nous procéderons par analogie.</a:t>
            </a:r>
          </a:p>
          <a:p>
            <a:pPr>
              <a:buFont typeface="Wingdings" pitchFamily="2" charset="2"/>
              <a:buChar char="Ø"/>
            </a:pPr>
            <a:endParaRPr lang="fr-FR" dirty="0" smtClean="0"/>
          </a:p>
          <a:p>
            <a:pPr>
              <a:buFont typeface="Wingdings" pitchFamily="2" charset="2"/>
              <a:buChar char="Ø"/>
            </a:pP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511288"/>
          </a:xfrm>
        </p:spPr>
        <p:txBody>
          <a:bodyPr>
            <a:normAutofit fontScale="90000"/>
          </a:bodyPr>
          <a:lstStyle/>
          <a:p>
            <a:r>
              <a:rPr lang="fr-FR" sz="3100" b="1" dirty="0" smtClean="0"/>
              <a:t/>
            </a:r>
            <a:br>
              <a:rPr lang="fr-FR" sz="3100" b="1" dirty="0" smtClean="0"/>
            </a:br>
            <a:r>
              <a:rPr lang="fr-FR" sz="3100" b="1" dirty="0"/>
              <a:t/>
            </a:r>
            <a:br>
              <a:rPr lang="fr-FR" sz="3100" b="1" dirty="0"/>
            </a:br>
            <a:r>
              <a:rPr lang="fr-FR" sz="3100" b="1" dirty="0" smtClean="0">
                <a:solidFill>
                  <a:srgbClr val="FF0000"/>
                </a:solidFill>
              </a:rPr>
              <a:t>« Quel dialecte qui puisse servir de référence, qui garantirait la viabilité de la langue dans le cas de l’aménagement de l’amazighe ? »</a:t>
            </a:r>
            <a:r>
              <a:rPr lang="fr-FR" dirty="0" smtClean="0"/>
              <a:t/>
            </a:r>
            <a:br>
              <a:rPr lang="fr-FR" dirty="0" smtClean="0"/>
            </a:br>
            <a:endParaRPr lang="fr-FR" dirty="0"/>
          </a:p>
        </p:txBody>
      </p:sp>
      <p:sp>
        <p:nvSpPr>
          <p:cNvPr id="3" name="Espace réservé du contenu 2"/>
          <p:cNvSpPr>
            <a:spLocks noGrp="1"/>
          </p:cNvSpPr>
          <p:nvPr>
            <p:ph idx="1"/>
          </p:nvPr>
        </p:nvSpPr>
        <p:spPr>
          <a:xfrm>
            <a:off x="457200" y="1928802"/>
            <a:ext cx="8229600" cy="4643470"/>
          </a:xfrm>
        </p:spPr>
        <p:txBody>
          <a:bodyPr>
            <a:normAutofit fontScale="92500" lnSpcReduction="10000"/>
          </a:bodyPr>
          <a:lstStyle/>
          <a:p>
            <a:pPr algn="ctr">
              <a:buNone/>
            </a:pPr>
            <a:r>
              <a:rPr lang="fr-FR" sz="4400" b="1" u="sng" dirty="0" smtClean="0">
                <a:solidFill>
                  <a:srgbClr val="00B050"/>
                </a:solidFill>
              </a:rPr>
              <a:t>Plan</a:t>
            </a:r>
          </a:p>
          <a:p>
            <a:r>
              <a:rPr lang="fr-FR" b="1" dirty="0" smtClean="0"/>
              <a:t>Introduction </a:t>
            </a:r>
          </a:p>
          <a:p>
            <a:r>
              <a:rPr lang="fr-FR" b="1" dirty="0" smtClean="0"/>
              <a:t>Problématique </a:t>
            </a:r>
          </a:p>
          <a:p>
            <a:r>
              <a:rPr lang="fr-FR" b="1" dirty="0"/>
              <a:t>Choix des </a:t>
            </a:r>
            <a:r>
              <a:rPr lang="fr-FR" b="1" dirty="0" smtClean="0"/>
              <a:t>critères</a:t>
            </a:r>
          </a:p>
          <a:p>
            <a:pPr lvl="1"/>
            <a:r>
              <a:rPr lang="fr-FR" b="1" dirty="0" smtClean="0">
                <a:solidFill>
                  <a:srgbClr val="0070C0"/>
                </a:solidFill>
              </a:rPr>
              <a:t>Critères primordiaux</a:t>
            </a:r>
            <a:endParaRPr lang="fr-FR" dirty="0" smtClean="0">
              <a:solidFill>
                <a:srgbClr val="0070C0"/>
              </a:solidFill>
            </a:endParaRPr>
          </a:p>
          <a:p>
            <a:pPr lvl="1"/>
            <a:r>
              <a:rPr lang="fr-FR" b="1" dirty="0" smtClean="0">
                <a:solidFill>
                  <a:srgbClr val="0070C0"/>
                </a:solidFill>
              </a:rPr>
              <a:t>Critères secondaires</a:t>
            </a:r>
            <a:endParaRPr lang="fr-FR" dirty="0" smtClean="0">
              <a:solidFill>
                <a:srgbClr val="0070C0"/>
              </a:solidFill>
            </a:endParaRPr>
          </a:p>
          <a:p>
            <a:pPr lvl="1"/>
            <a:r>
              <a:rPr lang="fr-FR" b="1" dirty="0" smtClean="0">
                <a:solidFill>
                  <a:srgbClr val="0070C0"/>
                </a:solidFill>
              </a:rPr>
              <a:t>Critères marginaux </a:t>
            </a:r>
            <a:endParaRPr lang="fr-FR" dirty="0" smtClean="0">
              <a:solidFill>
                <a:srgbClr val="0070C0"/>
              </a:solidFill>
            </a:endParaRPr>
          </a:p>
          <a:p>
            <a:r>
              <a:rPr lang="fr-FR" b="1" dirty="0" smtClean="0"/>
              <a:t>Tests</a:t>
            </a:r>
          </a:p>
          <a:p>
            <a:r>
              <a:rPr lang="fr-FR" b="1" dirty="0" smtClean="0"/>
              <a:t>Conclusion</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00034" y="0"/>
            <a:ext cx="8215370" cy="1357298"/>
          </a:xfrm>
        </p:spPr>
        <p:txBody>
          <a:bodyPr>
            <a:normAutofit/>
          </a:bodyPr>
          <a:lstStyle/>
          <a:p>
            <a:r>
              <a:rPr lang="fr-FR" sz="2400" b="1" dirty="0" smtClean="0">
                <a:solidFill>
                  <a:srgbClr val="FF0000"/>
                </a:solidFill>
              </a:rPr>
              <a:t>« Quel dialecte qui puisse servir de référence, qui garantirait la viabilité de la langue dans le cas de l’aménagement de l’amazighe ? »</a:t>
            </a:r>
            <a:endParaRPr lang="fr-FR" sz="2400" dirty="0"/>
          </a:p>
        </p:txBody>
      </p:sp>
      <p:sp>
        <p:nvSpPr>
          <p:cNvPr id="3" name="Sous-titre 2"/>
          <p:cNvSpPr>
            <a:spLocks noGrp="1"/>
          </p:cNvSpPr>
          <p:nvPr>
            <p:ph type="subTitle" idx="1"/>
          </p:nvPr>
        </p:nvSpPr>
        <p:spPr>
          <a:xfrm>
            <a:off x="214282" y="1357298"/>
            <a:ext cx="8715436" cy="5500702"/>
          </a:xfrm>
        </p:spPr>
        <p:txBody>
          <a:bodyPr>
            <a:normAutofit fontScale="85000" lnSpcReduction="20000"/>
          </a:bodyPr>
          <a:lstStyle/>
          <a:p>
            <a:pPr algn="l"/>
            <a:r>
              <a:rPr lang="fr-FR" sz="2600" b="1" dirty="0" smtClean="0">
                <a:solidFill>
                  <a:srgbClr val="00B050"/>
                </a:solidFill>
              </a:rPr>
              <a:t>Introduction </a:t>
            </a:r>
          </a:p>
          <a:p>
            <a:pPr algn="l">
              <a:buFont typeface="Wingdings" pitchFamily="2" charset="2"/>
              <a:buChar char="Ø"/>
            </a:pPr>
            <a:r>
              <a:rPr lang="fr-FR" sz="2600" dirty="0" smtClean="0">
                <a:solidFill>
                  <a:schemeClr val="tx1"/>
                </a:solidFill>
              </a:rPr>
              <a:t> </a:t>
            </a:r>
            <a:r>
              <a:rPr lang="fr-FR" sz="2600" dirty="0" smtClean="0">
                <a:solidFill>
                  <a:srgbClr val="0070C0"/>
                </a:solidFill>
              </a:rPr>
              <a:t>Tamazight </a:t>
            </a:r>
            <a:r>
              <a:rPr lang="fr-FR" sz="2600" dirty="0">
                <a:solidFill>
                  <a:srgbClr val="0070C0"/>
                </a:solidFill>
              </a:rPr>
              <a:t>aujourd’hui se réalise sous la forme d’un certain nombre de </a:t>
            </a:r>
            <a:r>
              <a:rPr lang="fr-FR" sz="2600" dirty="0" smtClean="0">
                <a:solidFill>
                  <a:srgbClr val="0070C0"/>
                </a:solidFill>
              </a:rPr>
              <a:t>dialectes.</a:t>
            </a:r>
          </a:p>
          <a:p>
            <a:pPr algn="l">
              <a:buFont typeface="Wingdings" pitchFamily="2" charset="2"/>
              <a:buChar char="Ø"/>
            </a:pPr>
            <a:r>
              <a:rPr lang="fr-FR" sz="2600" dirty="0">
                <a:solidFill>
                  <a:schemeClr val="tx1"/>
                </a:solidFill>
              </a:rPr>
              <a:t> </a:t>
            </a:r>
            <a:r>
              <a:rPr lang="fr-FR" sz="2600" dirty="0" smtClean="0">
                <a:solidFill>
                  <a:schemeClr val="tx1"/>
                </a:solidFill>
              </a:rPr>
              <a:t> </a:t>
            </a:r>
            <a:r>
              <a:rPr lang="fr-FR" sz="2600" dirty="0" smtClean="0">
                <a:solidFill>
                  <a:srgbClr val="0070C0"/>
                </a:solidFill>
              </a:rPr>
              <a:t>Lors </a:t>
            </a:r>
            <a:r>
              <a:rPr lang="fr-FR" sz="2600" dirty="0">
                <a:solidFill>
                  <a:srgbClr val="0070C0"/>
                </a:solidFill>
              </a:rPr>
              <a:t>de la standardisation ou de la promotion de cette langue à une certaine fonction, différentes solutions peuvent être envisagées : </a:t>
            </a:r>
            <a:endParaRPr lang="fr-FR" sz="2600" dirty="0" smtClean="0">
              <a:solidFill>
                <a:srgbClr val="0070C0"/>
              </a:solidFill>
            </a:endParaRPr>
          </a:p>
          <a:p>
            <a:pPr lvl="1" algn="l">
              <a:buFont typeface="Wingdings" pitchFamily="2" charset="2"/>
              <a:buChar char="§"/>
            </a:pPr>
            <a:r>
              <a:rPr lang="fr-FR" sz="1600" dirty="0">
                <a:solidFill>
                  <a:schemeClr val="tx1"/>
                </a:solidFill>
              </a:rPr>
              <a:t> </a:t>
            </a:r>
            <a:r>
              <a:rPr lang="fr-FR" sz="1600" dirty="0" smtClean="0">
                <a:solidFill>
                  <a:schemeClr val="tx1"/>
                </a:solidFill>
              </a:rPr>
              <a:t> </a:t>
            </a:r>
            <a:r>
              <a:rPr lang="fr-FR" sz="1900" dirty="0" smtClean="0">
                <a:solidFill>
                  <a:schemeClr val="tx1"/>
                </a:solidFill>
              </a:rPr>
              <a:t>Soit </a:t>
            </a:r>
            <a:r>
              <a:rPr lang="fr-FR" sz="1900" dirty="0">
                <a:solidFill>
                  <a:schemeClr val="tx1"/>
                </a:solidFill>
              </a:rPr>
              <a:t>aménager chaque dialecte séparément, </a:t>
            </a:r>
            <a:endParaRPr lang="fr-FR" sz="1900" dirty="0" smtClean="0">
              <a:solidFill>
                <a:schemeClr val="tx1"/>
              </a:solidFill>
            </a:endParaRPr>
          </a:p>
          <a:p>
            <a:pPr lvl="1" algn="l">
              <a:buFont typeface="Wingdings" pitchFamily="2" charset="2"/>
              <a:buChar char="§"/>
            </a:pPr>
            <a:r>
              <a:rPr lang="fr-FR" sz="1900" dirty="0">
                <a:solidFill>
                  <a:schemeClr val="tx1"/>
                </a:solidFill>
              </a:rPr>
              <a:t> </a:t>
            </a:r>
            <a:r>
              <a:rPr lang="fr-FR" sz="1900" dirty="0" smtClean="0">
                <a:solidFill>
                  <a:schemeClr val="tx1"/>
                </a:solidFill>
              </a:rPr>
              <a:t> Soit </a:t>
            </a:r>
            <a:r>
              <a:rPr lang="fr-FR" sz="1900" dirty="0">
                <a:solidFill>
                  <a:schemeClr val="tx1"/>
                </a:solidFill>
              </a:rPr>
              <a:t>forger une seule langue à partir de ces derniers, etc. </a:t>
            </a:r>
            <a:endParaRPr lang="fr-FR" sz="1900" dirty="0" smtClean="0">
              <a:solidFill>
                <a:schemeClr val="tx1"/>
              </a:solidFill>
            </a:endParaRPr>
          </a:p>
          <a:p>
            <a:pPr algn="just">
              <a:buFont typeface="Wingdings" pitchFamily="2" charset="2"/>
              <a:buChar char="Ø"/>
            </a:pPr>
            <a:r>
              <a:rPr lang="fr-FR" sz="2600" dirty="0" smtClean="0">
                <a:solidFill>
                  <a:srgbClr val="0070C0"/>
                </a:solidFill>
              </a:rPr>
              <a:t> Selon </a:t>
            </a:r>
            <a:r>
              <a:rPr lang="fr-FR" sz="2600" dirty="0">
                <a:solidFill>
                  <a:srgbClr val="0070C0"/>
                </a:solidFill>
              </a:rPr>
              <a:t>l’objectif, qu’il soit à long ou à court terme, ou encore de faire une ou plusieurs langues amazighes, on peut envisager quatre types de </a:t>
            </a:r>
            <a:r>
              <a:rPr lang="fr-FR" sz="2600" dirty="0" smtClean="0">
                <a:solidFill>
                  <a:srgbClr val="0070C0"/>
                </a:solidFill>
              </a:rPr>
              <a:t>solutions : </a:t>
            </a:r>
          </a:p>
          <a:p>
            <a:pPr lvl="1" algn="just">
              <a:buFont typeface="Wingdings" pitchFamily="2" charset="2"/>
              <a:buChar char="§"/>
            </a:pPr>
            <a:r>
              <a:rPr lang="fr-FR" sz="2200" dirty="0" smtClean="0">
                <a:solidFill>
                  <a:schemeClr val="tx1"/>
                </a:solidFill>
                <a:latin typeface="Times New Roman" pitchFamily="18" charset="0"/>
                <a:cs typeface="Times New Roman" pitchFamily="18" charset="0"/>
              </a:rPr>
              <a:t> La </a:t>
            </a:r>
            <a:r>
              <a:rPr lang="fr-FR" sz="2200" dirty="0">
                <a:solidFill>
                  <a:schemeClr val="tx1"/>
                </a:solidFill>
                <a:latin typeface="Times New Roman" pitchFamily="18" charset="0"/>
                <a:cs typeface="Times New Roman" pitchFamily="18" charset="0"/>
              </a:rPr>
              <a:t>première est de forger une langue berbère "moyenne" sur la base des dialectes existants. </a:t>
            </a:r>
            <a:endParaRPr lang="fr-FR" sz="2200" dirty="0" smtClean="0">
              <a:solidFill>
                <a:schemeClr val="tx1"/>
              </a:solidFill>
              <a:latin typeface="Times New Roman" pitchFamily="18" charset="0"/>
              <a:cs typeface="Times New Roman" pitchFamily="18" charset="0"/>
            </a:endParaRPr>
          </a:p>
          <a:p>
            <a:pPr lvl="1" algn="just">
              <a:buFont typeface="Wingdings" pitchFamily="2" charset="2"/>
              <a:buChar char="§"/>
            </a:pPr>
            <a:r>
              <a:rPr lang="fr-FR" sz="2200" dirty="0" smtClean="0">
                <a:solidFill>
                  <a:schemeClr val="tx1"/>
                </a:solidFill>
                <a:latin typeface="Times New Roman" pitchFamily="18" charset="0"/>
                <a:cs typeface="Times New Roman" pitchFamily="18" charset="0"/>
              </a:rPr>
              <a:t>  La </a:t>
            </a:r>
            <a:r>
              <a:rPr lang="fr-FR" sz="2200" dirty="0">
                <a:solidFill>
                  <a:schemeClr val="tx1"/>
                </a:solidFill>
                <a:latin typeface="Times New Roman" pitchFamily="18" charset="0"/>
                <a:cs typeface="Times New Roman" pitchFamily="18" charset="0"/>
              </a:rPr>
              <a:t>seconde est de choisir un dialecte comme langue officielle en le développant de telle manière qu’il se rapproche le plus possible des autres. </a:t>
            </a:r>
            <a:endParaRPr lang="fr-FR" sz="2200" dirty="0" smtClean="0">
              <a:solidFill>
                <a:schemeClr val="tx1"/>
              </a:solidFill>
              <a:latin typeface="Times New Roman" pitchFamily="18" charset="0"/>
              <a:cs typeface="Times New Roman" pitchFamily="18" charset="0"/>
            </a:endParaRPr>
          </a:p>
          <a:p>
            <a:pPr lvl="1" algn="just">
              <a:buFont typeface="Wingdings" pitchFamily="2" charset="2"/>
              <a:buChar char="§"/>
            </a:pPr>
            <a:r>
              <a:rPr lang="fr-FR" sz="2200" dirty="0" smtClean="0">
                <a:solidFill>
                  <a:schemeClr val="tx1"/>
                </a:solidFill>
                <a:latin typeface="Times New Roman" pitchFamily="18" charset="0"/>
                <a:cs typeface="Times New Roman" pitchFamily="18" charset="0"/>
              </a:rPr>
              <a:t>  La </a:t>
            </a:r>
            <a:r>
              <a:rPr lang="fr-FR" sz="2200" dirty="0">
                <a:solidFill>
                  <a:schemeClr val="tx1"/>
                </a:solidFill>
                <a:latin typeface="Times New Roman" pitchFamily="18" charset="0"/>
                <a:cs typeface="Times New Roman" pitchFamily="18" charset="0"/>
              </a:rPr>
              <a:t>troisième consiste à développer chaque dialecte indépendamment les uns des autres. </a:t>
            </a:r>
            <a:endParaRPr lang="fr-FR" sz="2200" dirty="0" smtClean="0">
              <a:solidFill>
                <a:schemeClr val="tx1"/>
              </a:solidFill>
              <a:latin typeface="Times New Roman" pitchFamily="18" charset="0"/>
              <a:cs typeface="Times New Roman" pitchFamily="18" charset="0"/>
            </a:endParaRPr>
          </a:p>
          <a:p>
            <a:pPr lvl="1" algn="just">
              <a:buFont typeface="Wingdings" pitchFamily="2" charset="2"/>
              <a:buChar char="§"/>
            </a:pPr>
            <a:r>
              <a:rPr lang="fr-FR" sz="2200" dirty="0" smtClean="0">
                <a:solidFill>
                  <a:schemeClr val="tx1"/>
                </a:solidFill>
                <a:latin typeface="Times New Roman" pitchFamily="18" charset="0"/>
                <a:cs typeface="Times New Roman" pitchFamily="18" charset="0"/>
              </a:rPr>
              <a:t>  La </a:t>
            </a:r>
            <a:r>
              <a:rPr lang="fr-FR" sz="2200" dirty="0">
                <a:solidFill>
                  <a:schemeClr val="tx1"/>
                </a:solidFill>
                <a:latin typeface="Times New Roman" pitchFamily="18" charset="0"/>
                <a:cs typeface="Times New Roman" pitchFamily="18" charset="0"/>
              </a:rPr>
              <a:t>dernière est de développer les dialectes en les faisant converger de manière à obtenir à moyen terme une langue berbère commune. </a:t>
            </a:r>
          </a:p>
          <a:p>
            <a:pPr algn="l"/>
            <a:endParaRPr lang="fr-FR" dirty="0"/>
          </a:p>
          <a:p>
            <a:pPr algn="l"/>
            <a:endParaRPr lang="fr-FR" b="1" dirty="0" smtClean="0"/>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1472" y="214290"/>
            <a:ext cx="8286808" cy="1470025"/>
          </a:xfrm>
        </p:spPr>
        <p:txBody>
          <a:bodyPr>
            <a:normAutofit/>
          </a:bodyPr>
          <a:lstStyle/>
          <a:p>
            <a:r>
              <a:rPr lang="fr-FR" sz="2400" b="1" dirty="0" smtClean="0">
                <a:solidFill>
                  <a:srgbClr val="FF0000"/>
                </a:solidFill>
              </a:rPr>
              <a:t>« Quel dialecte qui puisse servir de référence, qui garantirait la viabilité de la langue dans le cas de l’aménagement de l’amazighe ? »</a:t>
            </a:r>
            <a:endParaRPr lang="fr-FR" sz="2400" dirty="0"/>
          </a:p>
        </p:txBody>
      </p:sp>
      <p:sp>
        <p:nvSpPr>
          <p:cNvPr id="3" name="Sous-titre 2"/>
          <p:cNvSpPr>
            <a:spLocks noGrp="1"/>
          </p:cNvSpPr>
          <p:nvPr>
            <p:ph type="subTitle" idx="1"/>
          </p:nvPr>
        </p:nvSpPr>
        <p:spPr>
          <a:xfrm>
            <a:off x="214282" y="1857364"/>
            <a:ext cx="8643998" cy="4572032"/>
          </a:xfrm>
        </p:spPr>
        <p:txBody>
          <a:bodyPr/>
          <a:lstStyle/>
          <a:p>
            <a:pPr algn="l"/>
            <a:r>
              <a:rPr lang="fr-FR" sz="4000" b="1" u="sng" dirty="0" smtClean="0">
                <a:solidFill>
                  <a:srgbClr val="00B050"/>
                </a:solidFill>
              </a:rPr>
              <a:t>Problématique </a:t>
            </a:r>
          </a:p>
          <a:p>
            <a:endParaRPr lang="fr-FR" dirty="0" smtClean="0">
              <a:solidFill>
                <a:schemeClr val="tx1"/>
              </a:solidFill>
            </a:endParaRPr>
          </a:p>
          <a:p>
            <a:pPr algn="just">
              <a:buFont typeface="Wingdings" pitchFamily="2" charset="2"/>
              <a:buChar char="Ø"/>
            </a:pPr>
            <a:r>
              <a:rPr lang="fr-FR" b="1" dirty="0" smtClean="0">
                <a:solidFill>
                  <a:schemeClr val="tx1"/>
                </a:solidFill>
              </a:rPr>
              <a:t> </a:t>
            </a:r>
            <a:r>
              <a:rPr lang="fr-FR" b="1" dirty="0" smtClean="0">
                <a:solidFill>
                  <a:schemeClr val="tx1"/>
                </a:solidFill>
                <a:latin typeface="Abadi MT Condensed Light" pitchFamily="34" charset="0"/>
              </a:rPr>
              <a:t>Dans </a:t>
            </a:r>
            <a:r>
              <a:rPr lang="fr-FR" b="1" dirty="0">
                <a:solidFill>
                  <a:schemeClr val="tx1"/>
                </a:solidFill>
                <a:latin typeface="Abadi MT Condensed Light" pitchFamily="34" charset="0"/>
              </a:rPr>
              <a:t>le cas de la seconde solution, qui consiste à choisir un dialecte comme langue référence,  comment peut-on choisir ce dialecte pour garantir la viabilité de la langue amazighe dans le cas de son aménagement </a:t>
            </a:r>
            <a:r>
              <a:rPr lang="fr-FR" b="1" dirty="0" smtClean="0">
                <a:solidFill>
                  <a:schemeClr val="tx1"/>
                </a:solidFill>
                <a:latin typeface="Abadi MT Condensed Light" pitchFamily="34" charset="0"/>
              </a:rPr>
              <a:t>?</a:t>
            </a:r>
            <a:endParaRPr lang="fr-FR" b="1" dirty="0">
              <a:solidFill>
                <a:schemeClr val="tx1"/>
              </a:solidFill>
              <a:latin typeface="Abadi MT Condensed Light" pitchFamily="34" charset="0"/>
            </a:endParaRPr>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dirty="0" smtClean="0">
                <a:solidFill>
                  <a:srgbClr val="FF0000"/>
                </a:solidFill>
              </a:rPr>
              <a:t>« Quel dialecte qui puisse servir de référence, qui garantirait la viabilité de la langue dans le cas de l’aménagement de l’amazighe ? »</a:t>
            </a:r>
            <a:endParaRPr lang="fr-FR" sz="2400" dirty="0"/>
          </a:p>
        </p:txBody>
      </p:sp>
      <p:sp>
        <p:nvSpPr>
          <p:cNvPr id="3" name="Espace réservé du contenu 2"/>
          <p:cNvSpPr>
            <a:spLocks noGrp="1"/>
          </p:cNvSpPr>
          <p:nvPr>
            <p:ph idx="1"/>
          </p:nvPr>
        </p:nvSpPr>
        <p:spPr>
          <a:xfrm>
            <a:off x="142844" y="1500174"/>
            <a:ext cx="8786874" cy="5357826"/>
          </a:xfrm>
        </p:spPr>
        <p:txBody>
          <a:bodyPr>
            <a:normAutofit fontScale="85000" lnSpcReduction="20000"/>
          </a:bodyPr>
          <a:lstStyle/>
          <a:p>
            <a:pPr>
              <a:buNone/>
            </a:pPr>
            <a:r>
              <a:rPr lang="fr-FR" b="1" u="sng" dirty="0">
                <a:solidFill>
                  <a:srgbClr val="0070C0"/>
                </a:solidFill>
              </a:rPr>
              <a:t>Choix des critères</a:t>
            </a:r>
            <a:endParaRPr lang="fr-FR" u="sng" dirty="0" smtClean="0">
              <a:solidFill>
                <a:srgbClr val="0070C0"/>
              </a:solidFill>
            </a:endParaRPr>
          </a:p>
          <a:p>
            <a:pPr algn="just">
              <a:buFont typeface="Wingdings" pitchFamily="2" charset="2"/>
              <a:buChar char="Ø"/>
            </a:pPr>
            <a:r>
              <a:rPr lang="fr-FR" b="1" dirty="0">
                <a:latin typeface="Times New Roman" pitchFamily="18" charset="0"/>
                <a:cs typeface="Times New Roman" pitchFamily="18" charset="0"/>
              </a:rPr>
              <a:t>Dans le cas de la seconde solution, le choix du dialecte de base ou référence doit donc reposer sur un certain nombre de critères comme la vitalité, le dynamisme, etc. </a:t>
            </a:r>
            <a:endParaRPr lang="fr-FR" b="1" dirty="0" smtClean="0">
              <a:latin typeface="Times New Roman" pitchFamily="18" charset="0"/>
              <a:cs typeface="Times New Roman" pitchFamily="18" charset="0"/>
            </a:endParaRPr>
          </a:p>
          <a:p>
            <a:pPr lvl="1" algn="just">
              <a:buFont typeface="Wingdings" pitchFamily="2" charset="2"/>
              <a:buChar char="q"/>
            </a:pPr>
            <a:r>
              <a:rPr lang="fr-FR" dirty="0" smtClean="0">
                <a:latin typeface="Times New Roman" pitchFamily="18" charset="0"/>
                <a:cs typeface="Times New Roman" pitchFamily="18" charset="0"/>
              </a:rPr>
              <a:t> </a:t>
            </a:r>
            <a:r>
              <a:rPr lang="fr-FR" dirty="0" smtClean="0">
                <a:solidFill>
                  <a:srgbClr val="00B050"/>
                </a:solidFill>
                <a:latin typeface="Times New Roman" pitchFamily="18" charset="0"/>
                <a:cs typeface="Times New Roman" pitchFamily="18" charset="0"/>
              </a:rPr>
              <a:t>Etienne </a:t>
            </a:r>
            <a:r>
              <a:rPr lang="fr-FR" dirty="0" err="1">
                <a:solidFill>
                  <a:srgbClr val="00B050"/>
                </a:solidFill>
                <a:latin typeface="Times New Roman" pitchFamily="18" charset="0"/>
                <a:cs typeface="Times New Roman" pitchFamily="18" charset="0"/>
              </a:rPr>
              <a:t>Sadembouo</a:t>
            </a:r>
            <a:r>
              <a:rPr lang="fr-FR" dirty="0">
                <a:solidFill>
                  <a:srgbClr val="00B050"/>
                </a:solidFill>
                <a:latin typeface="Times New Roman" pitchFamily="18" charset="0"/>
                <a:cs typeface="Times New Roman" pitchFamily="18" charset="0"/>
              </a:rPr>
              <a:t> (1991), distingue trois types de critères : primordiaux, secondaires et marginaux</a:t>
            </a:r>
            <a:r>
              <a:rPr lang="fr-FR" dirty="0" smtClean="0">
                <a:solidFill>
                  <a:srgbClr val="00B050"/>
                </a:solidFill>
                <a:latin typeface="Times New Roman" pitchFamily="18" charset="0"/>
                <a:cs typeface="Times New Roman" pitchFamily="18" charset="0"/>
              </a:rPr>
              <a:t>.</a:t>
            </a:r>
          </a:p>
          <a:p>
            <a:pPr algn="just">
              <a:buFont typeface="Wingdings" pitchFamily="2" charset="2"/>
              <a:buChar char="Ø"/>
            </a:pPr>
            <a:r>
              <a:rPr lang="fr-FR" b="1" dirty="0">
                <a:latin typeface="Times New Roman" pitchFamily="18" charset="0"/>
                <a:cs typeface="Times New Roman" pitchFamily="18" charset="0"/>
              </a:rPr>
              <a:t>Tous les dialectes devront être soumis à tous ces critères en commençant par les primordiaux, ensuite les secondaires et enfin les marginaux. </a:t>
            </a:r>
            <a:endParaRPr lang="fr-FR" b="1" dirty="0" smtClean="0">
              <a:latin typeface="Times New Roman" pitchFamily="18" charset="0"/>
              <a:cs typeface="Times New Roman" pitchFamily="18" charset="0"/>
            </a:endParaRPr>
          </a:p>
          <a:p>
            <a:pPr lvl="1" algn="just">
              <a:buFont typeface="Wingdings" pitchFamily="2" charset="2"/>
              <a:buChar char="q"/>
            </a:pPr>
            <a:r>
              <a:rPr lang="fr-FR" dirty="0">
                <a:latin typeface="Times New Roman" pitchFamily="18" charset="0"/>
                <a:cs typeface="Times New Roman" pitchFamily="18" charset="0"/>
              </a:rPr>
              <a:t> </a:t>
            </a:r>
            <a:r>
              <a:rPr lang="fr-FR" dirty="0" smtClean="0">
                <a:solidFill>
                  <a:srgbClr val="00B050"/>
                </a:solidFill>
                <a:latin typeface="Times New Roman" pitchFamily="18" charset="0"/>
                <a:cs typeface="Times New Roman" pitchFamily="18" charset="0"/>
              </a:rPr>
              <a:t>Les </a:t>
            </a:r>
            <a:r>
              <a:rPr lang="fr-FR" dirty="0">
                <a:solidFill>
                  <a:srgbClr val="00B050"/>
                </a:solidFill>
                <a:latin typeface="Times New Roman" pitchFamily="18" charset="0"/>
                <a:cs typeface="Times New Roman" pitchFamily="18" charset="0"/>
              </a:rPr>
              <a:t>critères seconds, puis marginaux ne seront examinés que dans le cas où aucun dialecte ne se démarque des autres dialectes concurrents au vu des critères primaires. </a:t>
            </a:r>
            <a:endParaRPr lang="fr-FR" dirty="0" smtClean="0">
              <a:solidFill>
                <a:srgbClr val="00B050"/>
              </a:solidFill>
              <a:latin typeface="Times New Roman" pitchFamily="18" charset="0"/>
              <a:cs typeface="Times New Roman" pitchFamily="18" charset="0"/>
            </a:endParaRPr>
          </a:p>
          <a:p>
            <a:pPr lvl="1" algn="just">
              <a:buFont typeface="Wingdings" pitchFamily="2" charset="2"/>
              <a:buChar char="q"/>
            </a:pPr>
            <a:r>
              <a:rPr lang="fr-FR" dirty="0">
                <a:solidFill>
                  <a:srgbClr val="00B050"/>
                </a:solidFill>
                <a:latin typeface="Times New Roman" pitchFamily="18" charset="0"/>
                <a:cs typeface="Times New Roman" pitchFamily="18" charset="0"/>
              </a:rPr>
              <a:t> </a:t>
            </a:r>
            <a:r>
              <a:rPr lang="fr-FR" dirty="0" smtClean="0">
                <a:solidFill>
                  <a:srgbClr val="00B050"/>
                </a:solidFill>
                <a:latin typeface="Times New Roman" pitchFamily="18" charset="0"/>
                <a:cs typeface="Times New Roman" pitchFamily="18" charset="0"/>
              </a:rPr>
              <a:t>Le </a:t>
            </a:r>
            <a:r>
              <a:rPr lang="fr-FR" dirty="0">
                <a:solidFill>
                  <a:srgbClr val="00B050"/>
                </a:solidFill>
                <a:latin typeface="Times New Roman" pitchFamily="18" charset="0"/>
                <a:cs typeface="Times New Roman" pitchFamily="18" charset="0"/>
              </a:rPr>
              <a:t>dialecte de référence sera donc celui qui réunira le plus de facteurs favorables.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dirty="0" smtClean="0">
                <a:solidFill>
                  <a:srgbClr val="FF0000"/>
                </a:solidFill>
              </a:rPr>
              <a:t>« Quel dialecte qui puisse servir de référence, qui garantirait la viabilité de la langue dans le cas de l’aménagement de l’amazighe ? »</a:t>
            </a:r>
            <a:endParaRPr lang="fr-FR" sz="2400" dirty="0"/>
          </a:p>
        </p:txBody>
      </p:sp>
      <p:sp>
        <p:nvSpPr>
          <p:cNvPr id="3" name="Espace réservé du contenu 2"/>
          <p:cNvSpPr>
            <a:spLocks noGrp="1"/>
          </p:cNvSpPr>
          <p:nvPr>
            <p:ph idx="1"/>
          </p:nvPr>
        </p:nvSpPr>
        <p:spPr>
          <a:xfrm>
            <a:off x="457200" y="1600200"/>
            <a:ext cx="8543956" cy="4829196"/>
          </a:xfrm>
        </p:spPr>
        <p:txBody>
          <a:bodyPr>
            <a:normAutofit/>
          </a:bodyPr>
          <a:lstStyle/>
          <a:p>
            <a:pPr lvl="0">
              <a:buNone/>
            </a:pPr>
            <a:r>
              <a:rPr lang="fr-FR" b="1" u="sng" dirty="0">
                <a:solidFill>
                  <a:srgbClr val="0070C0"/>
                </a:solidFill>
              </a:rPr>
              <a:t>Critères primordiaux</a:t>
            </a:r>
            <a:endParaRPr lang="fr-FR" u="sng" dirty="0">
              <a:solidFill>
                <a:srgbClr val="0070C0"/>
              </a:solidFill>
            </a:endParaRPr>
          </a:p>
          <a:p>
            <a:pPr lvl="1" algn="just"/>
            <a:r>
              <a:rPr lang="fr-FR" dirty="0" smtClean="0">
                <a:latin typeface="Times New Roman" pitchFamily="18" charset="0"/>
                <a:cs typeface="Times New Roman" pitchFamily="18" charset="0"/>
              </a:rPr>
              <a:t>Haut degré de compréhension avoué du dialecte ;</a:t>
            </a:r>
          </a:p>
          <a:p>
            <a:pPr lvl="1" algn="just"/>
            <a:r>
              <a:rPr lang="fr-FR" dirty="0" smtClean="0">
                <a:latin typeface="Times New Roman" pitchFamily="18" charset="0"/>
                <a:cs typeface="Times New Roman" pitchFamily="18" charset="0"/>
              </a:rPr>
              <a:t>Importance numérique des locuteurs du dialecte ;</a:t>
            </a:r>
          </a:p>
          <a:p>
            <a:pPr lvl="1" algn="just"/>
            <a:r>
              <a:rPr lang="fr-FR" dirty="0" smtClean="0">
                <a:latin typeface="Times New Roman" pitchFamily="18" charset="0"/>
                <a:cs typeface="Times New Roman" pitchFamily="18" charset="0"/>
              </a:rPr>
              <a:t>Position géographique avantageuse (centrale notamment) du dialecte ;</a:t>
            </a:r>
          </a:p>
          <a:p>
            <a:pPr lvl="1" algn="just"/>
            <a:r>
              <a:rPr lang="fr-FR" dirty="0" smtClean="0">
                <a:latin typeface="Times New Roman" pitchFamily="18" charset="0"/>
                <a:cs typeface="Times New Roman" pitchFamily="18" charset="0"/>
              </a:rPr>
              <a:t>Travaux </a:t>
            </a:r>
            <a:r>
              <a:rPr lang="fr-FR" dirty="0">
                <a:latin typeface="Times New Roman" pitchFamily="18" charset="0"/>
                <a:cs typeface="Times New Roman" pitchFamily="18" charset="0"/>
              </a:rPr>
              <a:t>antérieurs réalisés sur le </a:t>
            </a:r>
            <a:r>
              <a:rPr lang="fr-FR" dirty="0" smtClean="0">
                <a:latin typeface="Times New Roman" pitchFamily="18" charset="0"/>
                <a:cs typeface="Times New Roman" pitchFamily="18" charset="0"/>
              </a:rPr>
              <a:t>dialecte  ;</a:t>
            </a:r>
          </a:p>
          <a:p>
            <a:pPr lvl="1" algn="just"/>
            <a:r>
              <a:rPr lang="fr-FR" dirty="0" smtClean="0">
                <a:latin typeface="Times New Roman" pitchFamily="18" charset="0"/>
                <a:cs typeface="Times New Roman" pitchFamily="18" charset="0"/>
              </a:rPr>
              <a:t>Prestige acquis par le dialecte en question ;</a:t>
            </a:r>
          </a:p>
          <a:p>
            <a:pPr lvl="1" algn="just"/>
            <a:r>
              <a:rPr lang="fr-FR" dirty="0" smtClean="0">
                <a:latin typeface="Times New Roman" pitchFamily="18" charset="0"/>
                <a:cs typeface="Times New Roman" pitchFamily="18" charset="0"/>
              </a:rPr>
              <a:t>Conservatisme du dialecte ;</a:t>
            </a:r>
          </a:p>
          <a:p>
            <a:pPr lvl="1" algn="just"/>
            <a:r>
              <a:rPr lang="fr-FR" dirty="0" err="1" smtClean="0">
                <a:latin typeface="Times New Roman" pitchFamily="18" charset="0"/>
                <a:cs typeface="Times New Roman" pitchFamily="18" charset="0"/>
              </a:rPr>
              <a:t>Véhicularité</a:t>
            </a:r>
            <a:r>
              <a:rPr lang="fr-FR" dirty="0" smtClean="0">
                <a:latin typeface="Times New Roman" pitchFamily="18" charset="0"/>
                <a:cs typeface="Times New Roman" pitchFamily="18" charset="0"/>
              </a:rPr>
              <a:t> du dialecte.</a:t>
            </a:r>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dirty="0" smtClean="0">
                <a:solidFill>
                  <a:srgbClr val="FF0000"/>
                </a:solidFill>
              </a:rPr>
              <a:t>« Quel dialecte qui puisse servir de référence, qui garantirait la viabilité de la langue dans le cas de l’aménagement de l’amazighe ? »</a:t>
            </a:r>
            <a:endParaRPr lang="fr-FR" sz="2400" dirty="0"/>
          </a:p>
        </p:txBody>
      </p:sp>
      <p:sp>
        <p:nvSpPr>
          <p:cNvPr id="3" name="Espace réservé du contenu 2"/>
          <p:cNvSpPr>
            <a:spLocks noGrp="1"/>
          </p:cNvSpPr>
          <p:nvPr>
            <p:ph idx="1"/>
          </p:nvPr>
        </p:nvSpPr>
        <p:spPr>
          <a:xfrm>
            <a:off x="457200" y="1600200"/>
            <a:ext cx="8543956" cy="4757758"/>
          </a:xfrm>
        </p:spPr>
        <p:txBody>
          <a:bodyPr>
            <a:normAutofit/>
          </a:bodyPr>
          <a:lstStyle/>
          <a:p>
            <a:pPr lvl="0">
              <a:buNone/>
            </a:pPr>
            <a:r>
              <a:rPr lang="fr-FR" b="1" u="sng" dirty="0">
                <a:solidFill>
                  <a:srgbClr val="0070C0"/>
                </a:solidFill>
              </a:rPr>
              <a:t>Critères secondaires</a:t>
            </a:r>
            <a:endParaRPr lang="fr-FR" u="sng" dirty="0">
              <a:solidFill>
                <a:srgbClr val="0070C0"/>
              </a:solidFill>
            </a:endParaRPr>
          </a:p>
          <a:p>
            <a:pPr lvl="1" algn="just"/>
            <a:r>
              <a:rPr lang="fr-FR" dirty="0" smtClean="0">
                <a:latin typeface="Times New Roman" pitchFamily="18" charset="0"/>
                <a:cs typeface="Times New Roman" pitchFamily="18" charset="0"/>
              </a:rPr>
              <a:t>L’attitude </a:t>
            </a:r>
            <a:r>
              <a:rPr lang="fr-FR" dirty="0">
                <a:latin typeface="Times New Roman" pitchFamily="18" charset="0"/>
                <a:cs typeface="Times New Roman" pitchFamily="18" charset="0"/>
              </a:rPr>
              <a:t>du gouvernement en faveur du dialecte ;</a:t>
            </a:r>
          </a:p>
          <a:p>
            <a:pPr lvl="1" algn="just"/>
            <a:r>
              <a:rPr lang="fr-FR" dirty="0" smtClean="0">
                <a:latin typeface="Times New Roman" pitchFamily="18" charset="0"/>
                <a:cs typeface="Times New Roman" pitchFamily="18" charset="0"/>
              </a:rPr>
              <a:t>L’influence </a:t>
            </a:r>
            <a:r>
              <a:rPr lang="fr-FR" dirty="0">
                <a:latin typeface="Times New Roman" pitchFamily="18" charset="0"/>
                <a:cs typeface="Times New Roman" pitchFamily="18" charset="0"/>
              </a:rPr>
              <a:t>religieuse du dialecte (par son emploi) ;</a:t>
            </a:r>
          </a:p>
          <a:p>
            <a:pPr lvl="1" algn="just"/>
            <a:r>
              <a:rPr lang="fr-FR" dirty="0" smtClean="0">
                <a:latin typeface="Times New Roman" pitchFamily="18" charset="0"/>
                <a:cs typeface="Times New Roman" pitchFamily="18" charset="0"/>
              </a:rPr>
              <a:t>L’importance </a:t>
            </a:r>
            <a:r>
              <a:rPr lang="fr-FR" dirty="0">
                <a:latin typeface="Times New Roman" pitchFamily="18" charset="0"/>
                <a:cs typeface="Times New Roman" pitchFamily="18" charset="0"/>
              </a:rPr>
              <a:t>socio-économique du dialecte ;</a:t>
            </a:r>
          </a:p>
          <a:p>
            <a:pPr lvl="1" algn="just"/>
            <a:r>
              <a:rPr lang="fr-FR" dirty="0" smtClean="0">
                <a:latin typeface="Times New Roman" pitchFamily="18" charset="0"/>
                <a:cs typeface="Times New Roman" pitchFamily="18" charset="0"/>
              </a:rPr>
              <a:t>L’appartenance du dialecte au centre principal de la localité ;</a:t>
            </a:r>
            <a:endParaRPr lang="fr-FR" dirty="0">
              <a:latin typeface="Times New Roman" pitchFamily="18" charset="0"/>
              <a:cs typeface="Times New Roman" pitchFamily="18" charset="0"/>
            </a:endParaRPr>
          </a:p>
          <a:p>
            <a:pPr lvl="1" algn="just"/>
            <a:r>
              <a:rPr lang="fr-FR" dirty="0" smtClean="0">
                <a:latin typeface="Times New Roman" pitchFamily="18" charset="0"/>
                <a:cs typeface="Times New Roman" pitchFamily="18" charset="0"/>
              </a:rPr>
              <a:t>Le </a:t>
            </a:r>
            <a:r>
              <a:rPr lang="fr-FR" dirty="0">
                <a:latin typeface="Times New Roman" pitchFamily="18" charset="0"/>
                <a:cs typeface="Times New Roman" pitchFamily="18" charset="0"/>
              </a:rPr>
              <a:t>mouvement d’expansion historique de la langue ;</a:t>
            </a:r>
          </a:p>
          <a:p>
            <a:pPr lvl="1" algn="just"/>
            <a:r>
              <a:rPr lang="fr-FR" dirty="0" smtClean="0">
                <a:latin typeface="Times New Roman" pitchFamily="18" charset="0"/>
                <a:cs typeface="Times New Roman" pitchFamily="18" charset="0"/>
              </a:rPr>
              <a:t>Le </a:t>
            </a:r>
            <a:r>
              <a:rPr lang="fr-FR" dirty="0">
                <a:latin typeface="Times New Roman" pitchFamily="18" charset="0"/>
                <a:cs typeface="Times New Roman" pitchFamily="18" charset="0"/>
              </a:rPr>
              <a:t>sentiment exprimé par le public sur la facilité à comprendre et à parler le dialecte en question.</a:t>
            </a:r>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dirty="0" smtClean="0">
                <a:solidFill>
                  <a:srgbClr val="FF0000"/>
                </a:solidFill>
              </a:rPr>
              <a:t>« Quel dialecte qui puisse servir de référence, qui garantirait la viabilité de la langue dans le cas de l’aménagement de l’amazighe ? »</a:t>
            </a:r>
            <a:endParaRPr lang="fr-FR" sz="2400" dirty="0"/>
          </a:p>
        </p:txBody>
      </p:sp>
      <p:sp>
        <p:nvSpPr>
          <p:cNvPr id="3" name="Espace réservé du contenu 2"/>
          <p:cNvSpPr>
            <a:spLocks noGrp="1"/>
          </p:cNvSpPr>
          <p:nvPr>
            <p:ph idx="1"/>
          </p:nvPr>
        </p:nvSpPr>
        <p:spPr/>
        <p:txBody>
          <a:bodyPr/>
          <a:lstStyle/>
          <a:p>
            <a:pPr lvl="0"/>
            <a:r>
              <a:rPr lang="fr-FR" b="1" u="sng" dirty="0">
                <a:solidFill>
                  <a:srgbClr val="0070C0"/>
                </a:solidFill>
              </a:rPr>
              <a:t>Critères marginaux </a:t>
            </a:r>
            <a:endParaRPr lang="fr-FR" b="1" u="sng" dirty="0" smtClean="0">
              <a:solidFill>
                <a:srgbClr val="0070C0"/>
              </a:solidFill>
            </a:endParaRPr>
          </a:p>
          <a:p>
            <a:pPr lvl="0">
              <a:buNone/>
            </a:pPr>
            <a:endParaRPr lang="fr-FR" u="sng" dirty="0">
              <a:solidFill>
                <a:srgbClr val="0070C0"/>
              </a:solidFill>
            </a:endParaRPr>
          </a:p>
          <a:p>
            <a:pPr lvl="1" algn="just"/>
            <a:r>
              <a:rPr lang="fr-FR" dirty="0" smtClean="0">
                <a:latin typeface="Times New Roman" pitchFamily="18" charset="0"/>
                <a:cs typeface="Times New Roman" pitchFamily="18" charset="0"/>
              </a:rPr>
              <a:t>La </a:t>
            </a:r>
            <a:r>
              <a:rPr lang="fr-FR" dirty="0">
                <a:latin typeface="Times New Roman" pitchFamily="18" charset="0"/>
                <a:cs typeface="Times New Roman" pitchFamily="18" charset="0"/>
              </a:rPr>
              <a:t>disponibilité des informateurs (locuteurs du dialecte) à collaborer ;</a:t>
            </a:r>
          </a:p>
          <a:p>
            <a:pPr lvl="1" algn="just"/>
            <a:r>
              <a:rPr lang="fr-FR" dirty="0" smtClean="0">
                <a:latin typeface="Times New Roman" pitchFamily="18" charset="0"/>
                <a:cs typeface="Times New Roman" pitchFamily="18" charset="0"/>
              </a:rPr>
              <a:t>Les </a:t>
            </a:r>
            <a:r>
              <a:rPr lang="fr-FR" dirty="0">
                <a:latin typeface="Times New Roman" pitchFamily="18" charset="0"/>
                <a:cs typeface="Times New Roman" pitchFamily="18" charset="0"/>
              </a:rPr>
              <a:t>conditions de travail pour le spécialiste agent de standardisation sur le dialecte ;</a:t>
            </a:r>
          </a:p>
          <a:p>
            <a:pPr lvl="1" algn="just"/>
            <a:r>
              <a:rPr lang="fr-FR" dirty="0" smtClean="0">
                <a:latin typeface="Times New Roman" pitchFamily="18" charset="0"/>
                <a:cs typeface="Times New Roman" pitchFamily="18" charset="0"/>
              </a:rPr>
              <a:t>Les </a:t>
            </a:r>
            <a:r>
              <a:rPr lang="fr-FR" dirty="0">
                <a:latin typeface="Times New Roman" pitchFamily="18" charset="0"/>
                <a:cs typeface="Times New Roman" pitchFamily="18" charset="0"/>
              </a:rPr>
              <a:t>relations amicales internes avec les locuteurs du dialecte ;</a:t>
            </a:r>
          </a:p>
          <a:p>
            <a:pPr lvl="1" algn="just"/>
            <a:r>
              <a:rPr lang="fr-FR" dirty="0" smtClean="0">
                <a:latin typeface="Times New Roman" pitchFamily="18" charset="0"/>
                <a:cs typeface="Times New Roman" pitchFamily="18" charset="0"/>
              </a:rPr>
              <a:t>Le </a:t>
            </a:r>
            <a:r>
              <a:rPr lang="fr-FR" dirty="0">
                <a:latin typeface="Times New Roman" pitchFamily="18" charset="0"/>
                <a:cs typeface="Times New Roman" pitchFamily="18" charset="0"/>
              </a:rPr>
              <a:t>statut social des locuteurs du dialecte.</a:t>
            </a:r>
          </a:p>
          <a:p>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TotalTime>
  <Words>574</Words>
  <Application>Microsoft Office PowerPoint</Application>
  <PresentationFormat>Affichage à l'écran (4:3)</PresentationFormat>
  <Paragraphs>148</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Thème Office</vt:lpstr>
      <vt:lpstr>  Colloque international sur :  Le double déclassement diglossique de tamazight entre l’impératif de son aménagement et les exigences de sa survie sociolinguistique. Les défis des langues de moindre diffusion à l’ère des numériques.  Organisé par : Centre National Pédagogique et Linguistique pour l’Enseignement de Tamazight.  En partenariat avec :  Laboratoire Paragraphe (Université Paris 8 et Cergy-Pontoise) Et L’Université Abderrahmane Mira, Bejaia.   </vt:lpstr>
      <vt:lpstr>Diapositive 2</vt:lpstr>
      <vt:lpstr>  « Quel dialecte qui puisse servir de référence, qui garantirait la viabilité de la langue dans le cas de l’aménagement de l’amazighe ? » </vt:lpstr>
      <vt:lpstr>« Quel dialecte qui puisse servir de référence, qui garantirait la viabilité de la langue dans le cas de l’aménagement de l’amazighe ? »</vt:lpstr>
      <vt:lpstr>« Quel dialecte qui puisse servir de référence, qui garantirait la viabilité de la langue dans le cas de l’aménagement de l’amazighe ? »</vt:lpstr>
      <vt:lpstr>« Quel dialecte qui puisse servir de référence, qui garantirait la viabilité de la langue dans le cas de l’aménagement de l’amazighe ? »</vt:lpstr>
      <vt:lpstr>« Quel dialecte qui puisse servir de référence, qui garantirait la viabilité de la langue dans le cas de l’aménagement de l’amazighe ? »</vt:lpstr>
      <vt:lpstr>« Quel dialecte qui puisse servir de référence, qui garantirait la viabilité de la langue dans le cas de l’aménagement de l’amazighe ? »</vt:lpstr>
      <vt:lpstr>« Quel dialecte qui puisse servir de référence, qui garantirait la viabilité de la langue dans le cas de l’aménagement de l’amazighe ? »</vt:lpstr>
      <vt:lpstr>« Quel dialecte qui puisse servir de référence, qui garantirait la viabilité de la langue dans le cas de l’aménagement de l’amazighe ? »</vt:lpstr>
      <vt:lpstr>« Quel dialecte qui puisse servir de référence, qui garantirait la viabilité de la langue dans le cas de l’aménagement de l’amazighe ? »</vt:lpstr>
      <vt:lpstr>  « Quel dialecte qui puisse servir de référence, qui garantirait la    viabilité de la langue dans le cas de l’aménagement de     l’amazighe ? »   Test  Critères primordiaux 1- Haut degré de compréhension avoué du dialecte Tableau N°1 </vt:lpstr>
      <vt:lpstr>« Quel dialecte qui puisse servir de référence, qui garantirait la viabilité de la langue dans le cas de l’aménagement de l’amazighe ? »</vt:lpstr>
      <vt:lpstr>« Quel dialecte qui puisse servir de référence, qui garantirait la viabilité de la langue dans le cas de l’aménagement de l’amazighe ? »</vt:lpstr>
      <vt:lpstr>« Quel dialecte qui puisse servir de référence, qui garantirait la viabilité de la langue dans le cas de l’aménagement de l’amazighe ? »</vt:lpstr>
      <vt:lpstr>« Quel dialecte qui puisse servir de référence, qui garantirait la viabilité de la langue dans le cas de l’aménagement de l’amazighe ? »</vt:lpstr>
      <vt:lpstr>« Quel dialecte qui puisse servir de référence, qui garantirait la viabilité de la langue dans le cas de l’aménagement de l’amazighe ? »</vt:lpstr>
      <vt:lpstr>« Quel dialecte qui puisse servir de référence, qui garantirait la viabilité de la langue dans le cas de l’aménagement de l’amazighe ? »</vt:lpstr>
      <vt:lpstr>« Quel dialecte qui puisse servir de référence, qui garantirait la viabilité de la langue dans le cas de l’aménagement de l’amazighe ? »</vt:lpstr>
      <vt:lpstr>« Quel dialecte qui puisse servir de référence, qui garantirait la viabilité de la langue dans le cas de l’aménagement de l’amazighe ? »</vt:lpstr>
      <vt:lpstr>« Quel dialecte qui puisse servir de référence, qui garantirait la viabilité de la langue dans le cas de l’aménagement de l’amazighe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Colloque international sur « Le double déclassement diglossique de tamazight entre l’impératif de son aménagement et les exigences de sa survie sociolinguistique. Les défis des langues de moindre diffusion à l’ère des numériques.  Organisé par : Centre National Pédagogique et Linguistique pour l’Enseignement de Tamazight  en partenariat avec :  Laboratoire Paragraphe (Université Paris 8 et Cergy-Pontoise) et L’Université Abderrahmane Mira. Bejaia</dc:title>
  <dc:creator>mon pc</dc:creator>
  <cp:lastModifiedBy>mon pc</cp:lastModifiedBy>
  <cp:revision>28</cp:revision>
  <dcterms:created xsi:type="dcterms:W3CDTF">2017-10-25T07:34:09Z</dcterms:created>
  <dcterms:modified xsi:type="dcterms:W3CDTF">2017-10-25T15:07:29Z</dcterms:modified>
</cp:coreProperties>
</file>