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99" r:id="rId2"/>
    <p:sldId id="301" r:id="rId3"/>
    <p:sldId id="294" r:id="rId4"/>
    <p:sldId id="295" r:id="rId5"/>
    <p:sldId id="258" r:id="rId6"/>
    <p:sldId id="261" r:id="rId7"/>
    <p:sldId id="284" r:id="rId8"/>
    <p:sldId id="259" r:id="rId9"/>
    <p:sldId id="266" r:id="rId10"/>
    <p:sldId id="267" r:id="rId11"/>
    <p:sldId id="287" r:id="rId12"/>
    <p:sldId id="270" r:id="rId13"/>
    <p:sldId id="289" r:id="rId14"/>
    <p:sldId id="290" r:id="rId15"/>
    <p:sldId id="291" r:id="rId16"/>
    <p:sldId id="292" r:id="rId17"/>
    <p:sldId id="280" r:id="rId18"/>
    <p:sldId id="281" r:id="rId19"/>
    <p:sldId id="293" r:id="rId20"/>
    <p:sldId id="269" r:id="rId21"/>
  </p:sldIdLst>
  <p:sldSz cx="9144000" cy="6858000" type="screen4x3"/>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EET"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8"/>
      <c:rotY val="0"/>
      <c:rAngAx val="0"/>
      <c:perspective val="30"/>
    </c:view3D>
    <c:floor>
      <c:thickness val="0"/>
      <c:spPr>
        <a:noFill/>
        <a:ln w="9528">
          <a:solidFill>
            <a:srgbClr val="868686"/>
          </a:solidFill>
          <a:prstDash val="solid"/>
          <a:round/>
        </a:ln>
      </c:spPr>
    </c:floor>
    <c:sideWall>
      <c:thickness val="0"/>
      <c:spPr>
        <a:noFill/>
        <a:ln>
          <a:noFill/>
        </a:ln>
      </c:spPr>
    </c:sideWall>
    <c:backWall>
      <c:thickness val="0"/>
      <c:spPr>
        <a:noFill/>
        <a:ln>
          <a:noFill/>
        </a:ln>
      </c:spPr>
    </c:backWall>
    <c:plotArea>
      <c:layout>
        <c:manualLayout>
          <c:xMode val="edge"/>
          <c:yMode val="edge"/>
          <c:x val="2.4526198439241916E-2"/>
          <c:y val="0.20966867691156926"/>
          <c:w val="0.60691175308772027"/>
          <c:h val="0.76005476414684803"/>
        </c:manualLayout>
      </c:layout>
      <c:pie3DChart>
        <c:varyColors val="1"/>
        <c:ser>
          <c:idx val="0"/>
          <c:order val="0"/>
          <c:tx>
            <c:v>Middle variety/AA use </c:v>
          </c:tx>
          <c:explosion val="25"/>
          <c:dPt>
            <c:idx val="0"/>
            <c:bubble3D val="0"/>
            <c:spPr>
              <a:solidFill>
                <a:srgbClr val="4F81BD"/>
              </a:solidFill>
              <a:ln>
                <a:noFill/>
              </a:ln>
            </c:spPr>
          </c:dPt>
          <c:dPt>
            <c:idx val="1"/>
            <c:bubble3D val="0"/>
            <c:spPr>
              <a:solidFill>
                <a:srgbClr val="C0504D"/>
              </a:solidFill>
              <a:ln>
                <a:noFill/>
              </a:ln>
            </c:spPr>
          </c:dPt>
          <c:dPt>
            <c:idx val="2"/>
            <c:bubble3D val="0"/>
            <c:spPr>
              <a:solidFill>
                <a:srgbClr val="9BBB59"/>
              </a:solidFill>
              <a:ln>
                <a:noFill/>
              </a:ln>
            </c:spPr>
          </c:dPt>
          <c:dPt>
            <c:idx val="3"/>
            <c:bubble3D val="0"/>
            <c:spPr>
              <a:solidFill>
                <a:srgbClr val="8064A2"/>
              </a:solidFill>
              <a:ln>
                <a:noFill/>
              </a:ln>
            </c:spPr>
          </c:dPt>
          <c:dLbls>
            <c:dLbl>
              <c:idx val="0"/>
              <c:layout>
                <c:manualLayout>
                  <c:x val="-0.10269802473446513"/>
                  <c:y val="-7.0687145872680809E-2"/>
                </c:manualLayout>
              </c:layout>
              <c:showLegendKey val="0"/>
              <c:showVal val="1"/>
              <c:showCatName val="0"/>
              <c:showSerName val="0"/>
              <c:showPercent val="0"/>
              <c:showBubbleSize val="0"/>
            </c:dLbl>
            <c:dLbl>
              <c:idx val="2"/>
              <c:layout>
                <c:manualLayout>
                  <c:x val="6.0504520661725417E-2"/>
                  <c:y val="-7.4145094989445617E-2"/>
                </c:manualLayout>
              </c:layout>
              <c:showLegendKey val="0"/>
              <c:showVal val="1"/>
              <c:showCatName val="0"/>
              <c:showSerName val="0"/>
              <c:showPercent val="0"/>
              <c:showBubbleSize val="0"/>
            </c:dLbl>
            <c:dLbl>
              <c:idx val="3"/>
              <c:delete val="1"/>
            </c:dLbl>
            <c:showLegendKey val="0"/>
            <c:showVal val="1"/>
            <c:showCatName val="0"/>
            <c:showSerName val="0"/>
            <c:showPercent val="0"/>
            <c:showBubbleSize val="0"/>
            <c:showLeaderLines val="0"/>
          </c:dLbls>
          <c:cat>
            <c:strLit>
              <c:ptCount val="4"/>
              <c:pt idx="0">
                <c:v>In a spontaneous way</c:v>
              </c:pt>
              <c:pt idx="1">
                <c:v>On purpose</c:v>
              </c:pt>
              <c:pt idx="2">
                <c:v>Course's needs</c:v>
              </c:pt>
            </c:strLit>
          </c:cat>
          <c:val>
            <c:numLit>
              <c:formatCode>General</c:formatCode>
              <c:ptCount val="4"/>
              <c:pt idx="0">
                <c:v>41.67</c:v>
              </c:pt>
              <c:pt idx="1">
                <c:v>12.5</c:v>
              </c:pt>
              <c:pt idx="2">
                <c:v>45.83</c:v>
              </c:pt>
              <c:pt idx="3">
                <c:v>0</c:v>
              </c:pt>
            </c:numLit>
          </c:val>
        </c:ser>
        <c:dLbls>
          <c:showLegendKey val="0"/>
          <c:showVal val="0"/>
          <c:showCatName val="0"/>
          <c:showSerName val="0"/>
          <c:showPercent val="0"/>
          <c:showBubbleSize val="0"/>
          <c:showLeaderLines val="0"/>
        </c:dLbls>
      </c:pie3DChart>
      <c:spPr>
        <a:noFill/>
        <a:ln>
          <a:noFill/>
        </a:ln>
      </c:spPr>
    </c:plotArea>
    <c:legend>
      <c:legendPos val="r"/>
      <c:legendEntry>
        <c:idx val="3"/>
        <c:delete val="1"/>
      </c:legendEntry>
      <c:layout>
        <c:manualLayout>
          <c:xMode val="edge"/>
          <c:yMode val="edge"/>
          <c:x val="0.65885424007614413"/>
          <c:y val="5.9096883015940696E-2"/>
          <c:w val="0.32008673994763437"/>
          <c:h val="0.85739645129633124"/>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fr-FR" sz="1400" b="0" i="0" u="none" strike="noStrike" kern="1200" baseline="0">
              <a:solidFill>
                <a:srgbClr val="000000"/>
              </a:solidFill>
              <a:latin typeface="Times New Roman" pitchFamily="18"/>
              <a:cs typeface="Times New Roman" pitchFamily="18"/>
            </a:defRPr>
          </a:pPr>
          <a:endParaRPr lang="fr-FR"/>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Reading Comprehension</c:v>
                </c:pt>
              </c:strCache>
            </c:strRef>
          </c:tx>
          <c:invertIfNegative val="0"/>
          <c:dLbls>
            <c:showLegendKey val="0"/>
            <c:showVal val="1"/>
            <c:showCatName val="0"/>
            <c:showSerName val="0"/>
            <c:showPercent val="0"/>
            <c:showBubbleSize val="0"/>
            <c:showLeaderLines val="0"/>
          </c:dLbls>
          <c:cat>
            <c:strRef>
              <c:f>Sheet1!$A$2:$A$5</c:f>
              <c:strCache>
                <c:ptCount val="3"/>
                <c:pt idx="0">
                  <c:v>MSA Solely</c:v>
                </c:pt>
                <c:pt idx="1">
                  <c:v>Middle Variety</c:v>
                </c:pt>
                <c:pt idx="2">
                  <c:v>AA Solely</c:v>
                </c:pt>
              </c:strCache>
            </c:strRef>
          </c:cat>
          <c:val>
            <c:numRef>
              <c:f>Sheet1!$B$2:$B$5</c:f>
              <c:numCache>
                <c:formatCode>General</c:formatCode>
                <c:ptCount val="4"/>
                <c:pt idx="0">
                  <c:v>64.58</c:v>
                </c:pt>
                <c:pt idx="1">
                  <c:v>35.42</c:v>
                </c:pt>
                <c:pt idx="2">
                  <c:v>0</c:v>
                </c:pt>
              </c:numCache>
            </c:numRef>
          </c:val>
        </c:ser>
        <c:ser>
          <c:idx val="1"/>
          <c:order val="1"/>
          <c:tx>
            <c:strRef>
              <c:f>Sheet1!$C$1</c:f>
              <c:strCache>
                <c:ptCount val="1"/>
                <c:pt idx="0">
                  <c:v>Oral Exression</c:v>
                </c:pt>
              </c:strCache>
            </c:strRef>
          </c:tx>
          <c:invertIfNegative val="0"/>
          <c:dLbls>
            <c:dLbl>
              <c:idx val="0"/>
              <c:layout>
                <c:manualLayout>
                  <c:x val="1.3310758972273521E-2"/>
                  <c:y val="-1.720676022447370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3"/>
                <c:pt idx="0">
                  <c:v>MSA Solely</c:v>
                </c:pt>
                <c:pt idx="1">
                  <c:v>Middle Variety</c:v>
                </c:pt>
                <c:pt idx="2">
                  <c:v>AA Solely</c:v>
                </c:pt>
              </c:strCache>
            </c:strRef>
          </c:cat>
          <c:val>
            <c:numRef>
              <c:f>Sheet1!$C$2:$C$5</c:f>
              <c:numCache>
                <c:formatCode>General</c:formatCode>
                <c:ptCount val="4"/>
                <c:pt idx="0">
                  <c:v>58.33</c:v>
                </c:pt>
                <c:pt idx="1">
                  <c:v>41.67</c:v>
                </c:pt>
                <c:pt idx="2">
                  <c:v>0</c:v>
                </c:pt>
              </c:numCache>
            </c:numRef>
          </c:val>
        </c:ser>
        <c:ser>
          <c:idx val="2"/>
          <c:order val="2"/>
          <c:tx>
            <c:strRef>
              <c:f>Sheet1!$D$1</c:f>
              <c:strCache>
                <c:ptCount val="1"/>
                <c:pt idx="0">
                  <c:v>Written Expression</c:v>
                </c:pt>
              </c:strCache>
            </c:strRef>
          </c:tx>
          <c:invertIfNegative val="0"/>
          <c:dLbls>
            <c:dLbl>
              <c:idx val="0"/>
              <c:layout>
                <c:manualLayout>
                  <c:x val="1.8302473729334072E-2"/>
                  <c:y val="-1.290507016835527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3"/>
                <c:pt idx="0">
                  <c:v>MSA Solely</c:v>
                </c:pt>
                <c:pt idx="1">
                  <c:v>Middle Variety</c:v>
                </c:pt>
                <c:pt idx="2">
                  <c:v>AA Solely</c:v>
                </c:pt>
              </c:strCache>
            </c:strRef>
          </c:cat>
          <c:val>
            <c:numRef>
              <c:f>Sheet1!$D$2:$D$5</c:f>
              <c:numCache>
                <c:formatCode>General</c:formatCode>
                <c:ptCount val="4"/>
                <c:pt idx="0">
                  <c:v>52.08</c:v>
                </c:pt>
                <c:pt idx="1">
                  <c:v>47.92</c:v>
                </c:pt>
                <c:pt idx="2">
                  <c:v>0</c:v>
                </c:pt>
              </c:numCache>
            </c:numRef>
          </c:val>
        </c:ser>
        <c:ser>
          <c:idx val="3"/>
          <c:order val="3"/>
          <c:tx>
            <c:strRef>
              <c:f>Sheet1!$E$1</c:f>
              <c:strCache>
                <c:ptCount val="1"/>
                <c:pt idx="0">
                  <c:v>Grammar</c:v>
                </c:pt>
              </c:strCache>
            </c:strRef>
          </c:tx>
          <c:invertIfNegative val="0"/>
          <c:dLbls>
            <c:dLbl>
              <c:idx val="0"/>
              <c:layout>
                <c:manualLayout>
                  <c:x val="4.9915837443638335E-3"/>
                  <c:y val="-5.16202806734211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3"/>
                <c:pt idx="0">
                  <c:v>MSA Solely</c:v>
                </c:pt>
                <c:pt idx="1">
                  <c:v>Middle Variety</c:v>
                </c:pt>
                <c:pt idx="2">
                  <c:v>AA Solely</c:v>
                </c:pt>
              </c:strCache>
            </c:strRef>
          </c:cat>
          <c:val>
            <c:numRef>
              <c:f>Sheet1!$E$2:$E$5</c:f>
              <c:numCache>
                <c:formatCode>General</c:formatCode>
                <c:ptCount val="4"/>
                <c:pt idx="0">
                  <c:v>35.42</c:v>
                </c:pt>
                <c:pt idx="1">
                  <c:v>64.58</c:v>
                </c:pt>
                <c:pt idx="2">
                  <c:v>0</c:v>
                </c:pt>
              </c:numCache>
            </c:numRef>
          </c:val>
        </c:ser>
        <c:ser>
          <c:idx val="4"/>
          <c:order val="4"/>
          <c:tx>
            <c:strRef>
              <c:f>Sheet1!$F$1</c:f>
              <c:strCache>
                <c:ptCount val="1"/>
                <c:pt idx="0">
                  <c:v>Activities/Projects</c:v>
                </c:pt>
              </c:strCache>
            </c:strRef>
          </c:tx>
          <c:invertIfNegative val="0"/>
          <c:dLbls>
            <c:dLbl>
              <c:idx val="1"/>
              <c:layout>
                <c:manualLayout>
                  <c:x val="1.4974751233091501E-2"/>
                  <c:y val="-1.7206760224473705E-2"/>
                </c:manualLayout>
              </c:layout>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3"/>
                <c:pt idx="0">
                  <c:v>MSA Solely</c:v>
                </c:pt>
                <c:pt idx="1">
                  <c:v>Middle Variety</c:v>
                </c:pt>
                <c:pt idx="2">
                  <c:v>AA Solely</c:v>
                </c:pt>
              </c:strCache>
            </c:strRef>
          </c:cat>
          <c:val>
            <c:numRef>
              <c:f>Sheet1!$F$2:$F$5</c:f>
              <c:numCache>
                <c:formatCode>General</c:formatCode>
                <c:ptCount val="4"/>
                <c:pt idx="0">
                  <c:v>39.58</c:v>
                </c:pt>
                <c:pt idx="1">
                  <c:v>60.42</c:v>
                </c:pt>
                <c:pt idx="2">
                  <c:v>0</c:v>
                </c:pt>
              </c:numCache>
            </c:numRef>
          </c:val>
        </c:ser>
        <c:dLbls>
          <c:showLegendKey val="0"/>
          <c:showVal val="0"/>
          <c:showCatName val="0"/>
          <c:showSerName val="0"/>
          <c:showPercent val="0"/>
          <c:showBubbleSize val="0"/>
        </c:dLbls>
        <c:gapWidth val="150"/>
        <c:shape val="cylinder"/>
        <c:axId val="92991872"/>
        <c:axId val="92993408"/>
        <c:axId val="0"/>
      </c:bar3DChart>
      <c:catAx>
        <c:axId val="92991872"/>
        <c:scaling>
          <c:orientation val="minMax"/>
        </c:scaling>
        <c:delete val="0"/>
        <c:axPos val="b"/>
        <c:majorTickMark val="out"/>
        <c:minorTickMark val="none"/>
        <c:tickLblPos val="nextTo"/>
        <c:crossAx val="92993408"/>
        <c:crosses val="autoZero"/>
        <c:auto val="1"/>
        <c:lblAlgn val="ctr"/>
        <c:lblOffset val="100"/>
        <c:noMultiLvlLbl val="0"/>
      </c:catAx>
      <c:valAx>
        <c:axId val="92993408"/>
        <c:scaling>
          <c:orientation val="minMax"/>
        </c:scaling>
        <c:delete val="0"/>
        <c:axPos val="l"/>
        <c:majorGridlines/>
        <c:numFmt formatCode="General" sourceLinked="1"/>
        <c:majorTickMark val="out"/>
        <c:minorTickMark val="none"/>
        <c:tickLblPos val="nextTo"/>
        <c:crossAx val="92991872"/>
        <c:crosses val="autoZero"/>
        <c:crossBetween val="between"/>
      </c:valAx>
    </c:plotArea>
    <c:legend>
      <c:legendPos val="r"/>
      <c:layout>
        <c:manualLayout>
          <c:xMode val="edge"/>
          <c:yMode val="edge"/>
          <c:x val="0.592289666976206"/>
          <c:y val="2.4377711419598363E-2"/>
          <c:w val="0.40274062839977948"/>
          <c:h val="0.87408241902661221"/>
        </c:manualLayout>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c:spPr>
      <c:txPr>
        <a:bodyPr/>
        <a:lstStyle/>
        <a:p>
          <a:pPr>
            <a:defRPr sz="1800"/>
          </a:pPr>
          <a:endParaRPr lang="fr-FR"/>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46"/>
    </c:view3D>
    <c:floor>
      <c:thickness val="0"/>
      <c:spPr>
        <a:noFill/>
        <a:ln w="25400">
          <a:noFill/>
        </a:ln>
      </c:spPr>
    </c:floor>
    <c:sideWall>
      <c:thickness val="0"/>
      <c:spPr>
        <a:noFill/>
        <a:ln>
          <a:noFill/>
        </a:ln>
      </c:spPr>
    </c:sideWall>
    <c:backWall>
      <c:thickness val="0"/>
      <c:spPr>
        <a:noFill/>
        <a:ln>
          <a:noFill/>
        </a:ln>
      </c:spPr>
    </c:backWall>
    <c:plotArea>
      <c:layout/>
      <c:bar3DChart>
        <c:barDir val="col"/>
        <c:grouping val="clustered"/>
        <c:varyColors val="0"/>
        <c:ser>
          <c:idx val="0"/>
          <c:order val="0"/>
          <c:tx>
            <c:v>Yes</c:v>
          </c:tx>
          <c:spPr>
            <a:solidFill>
              <a:srgbClr val="4F81BD"/>
            </a:solidFill>
            <a:ln>
              <a:noFill/>
            </a:ln>
          </c:spPr>
          <c:invertIfNegative val="0"/>
          <c:dLbls>
            <c:dLbl>
              <c:idx val="2"/>
              <c:delete val="1"/>
            </c:dLbl>
            <c:dLbl>
              <c:idx val="3"/>
              <c:delete val="1"/>
            </c:dLbl>
            <c:showLegendKey val="0"/>
            <c:showVal val="1"/>
            <c:showCatName val="0"/>
            <c:showSerName val="0"/>
            <c:showPercent val="0"/>
            <c:showBubbleSize val="0"/>
            <c:showLeaderLines val="0"/>
          </c:dLbls>
          <c:cat>
            <c:strLit>
              <c:ptCount val="4"/>
              <c:pt idx="0">
                <c:v>Enhance pupils' assimilation</c:v>
              </c:pt>
              <c:pt idx="1">
                <c:v>Increase pupils' participation</c:v>
              </c:pt>
            </c:strLit>
          </c:cat>
          <c:val>
            <c:numLit>
              <c:formatCode>General</c:formatCode>
              <c:ptCount val="4"/>
              <c:pt idx="0">
                <c:v>61.82</c:v>
              </c:pt>
              <c:pt idx="1">
                <c:v>72.25</c:v>
              </c:pt>
              <c:pt idx="2">
                <c:v>0</c:v>
              </c:pt>
              <c:pt idx="3">
                <c:v>0</c:v>
              </c:pt>
            </c:numLit>
          </c:val>
          <c:shape val="cylinder"/>
        </c:ser>
        <c:ser>
          <c:idx val="1"/>
          <c:order val="1"/>
          <c:tx>
            <c:v>No</c:v>
          </c:tx>
          <c:spPr>
            <a:solidFill>
              <a:srgbClr val="C0504D"/>
            </a:solidFill>
            <a:ln>
              <a:noFill/>
            </a:ln>
          </c:spPr>
          <c:invertIfNegative val="0"/>
          <c:dLbls>
            <c:dLbl>
              <c:idx val="0"/>
              <c:layout>
                <c:manualLayout>
                  <c:x val="2.3148148148148147E-2"/>
                  <c:y val="-2.6235242675994752E-2"/>
                </c:manualLayout>
              </c:layout>
              <c:showLegendKey val="0"/>
              <c:showVal val="1"/>
              <c:showCatName val="0"/>
              <c:showSerName val="0"/>
              <c:showPercent val="0"/>
              <c:showBubbleSize val="0"/>
            </c:dLbl>
            <c:dLbl>
              <c:idx val="1"/>
              <c:layout>
                <c:manualLayout>
                  <c:x val="6.9444444444444441E-3"/>
                  <c:y val="-4.8097944905990384E-2"/>
                </c:manualLayout>
              </c:layout>
              <c:showLegendKey val="0"/>
              <c:showVal val="1"/>
              <c:showCatName val="0"/>
              <c:showSerName val="0"/>
              <c:showPercent val="0"/>
              <c:showBubbleSize val="0"/>
            </c:dLbl>
            <c:dLbl>
              <c:idx val="2"/>
              <c:delete val="1"/>
            </c:dLbl>
            <c:dLbl>
              <c:idx val="3"/>
              <c:delete val="1"/>
            </c:dLbl>
            <c:showLegendKey val="0"/>
            <c:showVal val="1"/>
            <c:showCatName val="0"/>
            <c:showSerName val="0"/>
            <c:showPercent val="0"/>
            <c:showBubbleSize val="0"/>
            <c:showLeaderLines val="0"/>
          </c:dLbls>
          <c:cat>
            <c:strLit>
              <c:ptCount val="4"/>
              <c:pt idx="0">
                <c:v>Enhance pupils' assimilation</c:v>
              </c:pt>
              <c:pt idx="1">
                <c:v>Increase pupils' participation</c:v>
              </c:pt>
            </c:strLit>
          </c:cat>
          <c:val>
            <c:numLit>
              <c:formatCode>General</c:formatCode>
              <c:ptCount val="4"/>
              <c:pt idx="0">
                <c:v>38.28</c:v>
              </c:pt>
              <c:pt idx="1">
                <c:v>27.75</c:v>
              </c:pt>
              <c:pt idx="2">
                <c:v>0</c:v>
              </c:pt>
              <c:pt idx="3">
                <c:v>0</c:v>
              </c:pt>
            </c:numLit>
          </c:val>
          <c:shape val="cylinder"/>
        </c:ser>
        <c:dLbls>
          <c:showLegendKey val="0"/>
          <c:showVal val="0"/>
          <c:showCatName val="0"/>
          <c:showSerName val="0"/>
          <c:showPercent val="0"/>
          <c:showBubbleSize val="0"/>
        </c:dLbls>
        <c:gapWidth val="150"/>
        <c:shape val="box"/>
        <c:axId val="93132672"/>
        <c:axId val="93131136"/>
        <c:axId val="0"/>
      </c:bar3DChart>
      <c:valAx>
        <c:axId val="93131136"/>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crossAx val="93132672"/>
        <c:crosses val="autoZero"/>
        <c:crossBetween val="between"/>
      </c:valAx>
      <c:catAx>
        <c:axId val="93132672"/>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100" b="0" i="0" u="none" strike="noStrike" kern="1200" baseline="0">
                <a:solidFill>
                  <a:srgbClr val="000000"/>
                </a:solidFill>
                <a:latin typeface="Times New Roman" pitchFamily="18"/>
                <a:cs typeface="Times New Roman" pitchFamily="18"/>
              </a:defRPr>
            </a:pPr>
            <a:endParaRPr lang="fr-FR"/>
          </a:p>
        </c:txPr>
        <c:crossAx val="93131136"/>
        <c:crosses val="autoZero"/>
        <c:auto val="1"/>
        <c:lblAlgn val="ctr"/>
        <c:lblOffset val="100"/>
        <c:noMultiLvlLbl val="0"/>
      </c:catAx>
      <c:spPr>
        <a:noFill/>
        <a:ln>
          <a:noFill/>
        </a:ln>
      </c:spPr>
    </c:plotArea>
    <c:legend>
      <c:legendPos val="r"/>
      <c:layout>
        <c:manualLayout>
          <c:xMode val="edge"/>
          <c:yMode val="edge"/>
          <c:x val="0.83855442548848058"/>
          <c:y val="0.32036329958099352"/>
          <c:w val="0.1475566856226305"/>
          <c:h val="0.258704970580033"/>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fr-FR" sz="1600" b="1" i="0" u="none" strike="noStrike" kern="1200" baseline="0">
              <a:solidFill>
                <a:srgbClr val="000000"/>
              </a:solidFill>
              <a:latin typeface="Times New Roman" panose="02020603050405020304" pitchFamily="18" charset="0"/>
              <a:cs typeface="Times New Roman" panose="02020603050405020304" pitchFamily="18" charset="0"/>
            </a:defRPr>
          </a:pPr>
          <a:endParaRPr lang="fr-FR"/>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2"/>
      <c:rAngAx val="0"/>
      <c:perspective val="46"/>
    </c:view3D>
    <c:floor>
      <c:thickness val="0"/>
      <c:spPr>
        <a:noFill/>
        <a:ln w="9528">
          <a:solidFill>
            <a:srgbClr val="868686"/>
          </a:solidFill>
          <a:prstDash val="solid"/>
          <a:round/>
        </a:ln>
      </c:spPr>
    </c:floor>
    <c:sideWall>
      <c:thickness val="0"/>
      <c:spPr>
        <a:noFill/>
        <a:ln>
          <a:noFill/>
        </a:ln>
      </c:spPr>
    </c:sideWall>
    <c:backWall>
      <c:thickness val="0"/>
      <c:spPr>
        <a:noFill/>
        <a:ln>
          <a:noFill/>
        </a:ln>
      </c:spPr>
    </c:backWall>
    <c:plotArea>
      <c:layout/>
      <c:bar3DChart>
        <c:barDir val="col"/>
        <c:grouping val="clustered"/>
        <c:varyColors val="0"/>
        <c:ser>
          <c:idx val="0"/>
          <c:order val="0"/>
          <c:tx>
            <c:v>Middle Variety</c:v>
          </c:tx>
          <c:spPr>
            <a:solidFill>
              <a:srgbClr val="4F81BD"/>
            </a:solidFill>
            <a:ln>
              <a:noFill/>
            </a:ln>
          </c:spPr>
          <c:invertIfNegative val="0"/>
          <c:cat>
            <c:strLit>
              <c:ptCount val="5"/>
              <c:pt idx="0">
                <c:v>Always</c:v>
              </c:pt>
              <c:pt idx="1">
                <c:v>Often</c:v>
              </c:pt>
              <c:pt idx="2">
                <c:v>Sometimes</c:v>
              </c:pt>
              <c:pt idx="3">
                <c:v>Seldom</c:v>
              </c:pt>
              <c:pt idx="4">
                <c:v>Never</c:v>
              </c:pt>
            </c:strLit>
          </c:cat>
          <c:val>
            <c:numLit>
              <c:formatCode>General</c:formatCode>
              <c:ptCount val="5"/>
              <c:pt idx="0">
                <c:v>0</c:v>
              </c:pt>
              <c:pt idx="1">
                <c:v>18.75</c:v>
              </c:pt>
              <c:pt idx="2">
                <c:v>58.33</c:v>
              </c:pt>
              <c:pt idx="3">
                <c:v>16.670000000000002</c:v>
              </c:pt>
              <c:pt idx="4">
                <c:v>6.25</c:v>
              </c:pt>
            </c:numLit>
          </c:val>
          <c:shape val="cylinder"/>
        </c:ser>
        <c:ser>
          <c:idx val="1"/>
          <c:order val="1"/>
          <c:tx>
            <c:v>AA solely</c:v>
          </c:tx>
          <c:spPr>
            <a:solidFill>
              <a:srgbClr val="C0504D"/>
            </a:solidFill>
            <a:ln>
              <a:noFill/>
            </a:ln>
          </c:spPr>
          <c:invertIfNegative val="0"/>
          <c:cat>
            <c:strLit>
              <c:ptCount val="5"/>
              <c:pt idx="0">
                <c:v>Always</c:v>
              </c:pt>
              <c:pt idx="1">
                <c:v>Often</c:v>
              </c:pt>
              <c:pt idx="2">
                <c:v>Sometimes</c:v>
              </c:pt>
              <c:pt idx="3">
                <c:v>Seldom</c:v>
              </c:pt>
              <c:pt idx="4">
                <c:v>Never</c:v>
              </c:pt>
            </c:strLit>
          </c:cat>
          <c:val>
            <c:numLit>
              <c:formatCode>General</c:formatCode>
              <c:ptCount val="5"/>
              <c:pt idx="0">
                <c:v>0</c:v>
              </c:pt>
              <c:pt idx="1">
                <c:v>8.33</c:v>
              </c:pt>
              <c:pt idx="2">
                <c:v>33.33</c:v>
              </c:pt>
              <c:pt idx="3">
                <c:v>20.83</c:v>
              </c:pt>
              <c:pt idx="4">
                <c:v>37.5</c:v>
              </c:pt>
            </c:numLit>
          </c:val>
          <c:shape val="cylinder"/>
        </c:ser>
        <c:dLbls>
          <c:showLegendKey val="0"/>
          <c:showVal val="0"/>
          <c:showCatName val="0"/>
          <c:showSerName val="0"/>
          <c:showPercent val="0"/>
          <c:showBubbleSize val="0"/>
        </c:dLbls>
        <c:gapWidth val="150"/>
        <c:shape val="box"/>
        <c:axId val="93189248"/>
        <c:axId val="93187456"/>
        <c:axId val="0"/>
      </c:bar3DChart>
      <c:valAx>
        <c:axId val="93187456"/>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crossAx val="93189248"/>
        <c:crosses val="autoZero"/>
        <c:crossBetween val="between"/>
      </c:valAx>
      <c:catAx>
        <c:axId val="93189248"/>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crossAx val="93187456"/>
        <c:crosses val="autoZero"/>
        <c:auto val="1"/>
        <c:lblAlgn val="ctr"/>
        <c:lblOffset val="100"/>
        <c:noMultiLvlLbl val="0"/>
      </c:catAx>
      <c:spPr>
        <a:noFill/>
        <a:ln>
          <a:noFill/>
        </a:ln>
      </c:spPr>
    </c:plotArea>
    <c:legend>
      <c:legendPos val="r"/>
      <c:layout>
        <c:manualLayout>
          <c:xMode val="edge"/>
          <c:yMode val="edge"/>
          <c:x val="0.74771744710357857"/>
          <c:y val="0.47189320084989378"/>
          <c:w val="0.2340374536928847"/>
          <c:h val="0.2030389951256093"/>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fr-FR" sz="1000" b="1" i="0" u="none" strike="noStrike" kern="1200" baseline="0">
              <a:solidFill>
                <a:srgbClr val="000000"/>
              </a:solidFill>
              <a:latin typeface="Calibri"/>
            </a:defRPr>
          </a:pPr>
          <a:endParaRPr lang="fr-FR"/>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
      <c:rotY val="6"/>
      <c:rAngAx val="0"/>
      <c:perspective val="46"/>
    </c:view3D>
    <c:floor>
      <c:thickness val="0"/>
      <c:spPr>
        <a:noFill/>
        <a:ln w="9528">
          <a:solidFill>
            <a:srgbClr val="868686"/>
          </a:solidFill>
          <a:prstDash val="solid"/>
          <a:round/>
        </a:ln>
      </c:spPr>
    </c:floor>
    <c:sideWall>
      <c:thickness val="0"/>
      <c:spPr>
        <a:noFill/>
        <a:ln>
          <a:noFill/>
        </a:ln>
      </c:spPr>
    </c:sideWall>
    <c:backWall>
      <c:thickness val="0"/>
      <c:spPr>
        <a:noFill/>
        <a:ln>
          <a:noFill/>
        </a:ln>
      </c:spPr>
    </c:backWall>
    <c:plotArea>
      <c:layout/>
      <c:bar3DChart>
        <c:barDir val="col"/>
        <c:grouping val="clustered"/>
        <c:varyColors val="0"/>
        <c:ser>
          <c:idx val="0"/>
          <c:order val="0"/>
          <c:tx>
            <c:v>1st year</c:v>
          </c:tx>
          <c:spPr>
            <a:solidFill>
              <a:srgbClr val="4F81BD"/>
            </a:solidFill>
            <a:ln>
              <a:noFill/>
            </a:ln>
          </c:spPr>
          <c:invertIfNegative val="0"/>
          <c:cat>
            <c:strLit>
              <c:ptCount val="4"/>
              <c:pt idx="0">
                <c:v>MSA</c:v>
              </c:pt>
              <c:pt idx="1">
                <c:v>Middle Variety</c:v>
              </c:pt>
              <c:pt idx="2">
                <c:v>AA</c:v>
              </c:pt>
            </c:strLit>
          </c:cat>
          <c:val>
            <c:numLit>
              <c:formatCode>General</c:formatCode>
              <c:ptCount val="4"/>
              <c:pt idx="0">
                <c:v>12</c:v>
              </c:pt>
              <c:pt idx="1">
                <c:v>52</c:v>
              </c:pt>
              <c:pt idx="2">
                <c:v>36</c:v>
              </c:pt>
              <c:pt idx="3">
                <c:v>0</c:v>
              </c:pt>
            </c:numLit>
          </c:val>
          <c:shape val="cylinder"/>
        </c:ser>
        <c:ser>
          <c:idx val="1"/>
          <c:order val="1"/>
          <c:tx>
            <c:v>2nd year</c:v>
          </c:tx>
          <c:spPr>
            <a:solidFill>
              <a:srgbClr val="C0504D"/>
            </a:solidFill>
            <a:ln>
              <a:noFill/>
            </a:ln>
          </c:spPr>
          <c:invertIfNegative val="0"/>
          <c:cat>
            <c:strLit>
              <c:ptCount val="4"/>
              <c:pt idx="0">
                <c:v>MSA</c:v>
              </c:pt>
              <c:pt idx="1">
                <c:v>Middle Variety</c:v>
              </c:pt>
              <c:pt idx="2">
                <c:v>AA</c:v>
              </c:pt>
            </c:strLit>
          </c:cat>
          <c:val>
            <c:numLit>
              <c:formatCode>General</c:formatCode>
              <c:ptCount val="4"/>
              <c:pt idx="0">
                <c:v>10</c:v>
              </c:pt>
              <c:pt idx="1">
                <c:v>50</c:v>
              </c:pt>
              <c:pt idx="2">
                <c:v>40</c:v>
              </c:pt>
              <c:pt idx="3">
                <c:v>0</c:v>
              </c:pt>
            </c:numLit>
          </c:val>
          <c:shape val="cylinder"/>
        </c:ser>
        <c:ser>
          <c:idx val="2"/>
          <c:order val="2"/>
          <c:tx>
            <c:v>3rd year</c:v>
          </c:tx>
          <c:spPr>
            <a:solidFill>
              <a:srgbClr val="9BBB59"/>
            </a:solidFill>
            <a:ln>
              <a:noFill/>
            </a:ln>
          </c:spPr>
          <c:invertIfNegative val="0"/>
          <c:cat>
            <c:strLit>
              <c:ptCount val="4"/>
              <c:pt idx="0">
                <c:v>MSA</c:v>
              </c:pt>
              <c:pt idx="1">
                <c:v>Middle Variety</c:v>
              </c:pt>
              <c:pt idx="2">
                <c:v>AA</c:v>
              </c:pt>
            </c:strLit>
          </c:cat>
          <c:val>
            <c:numLit>
              <c:formatCode>General</c:formatCode>
              <c:ptCount val="4"/>
              <c:pt idx="0">
                <c:v>13</c:v>
              </c:pt>
              <c:pt idx="1">
                <c:v>48</c:v>
              </c:pt>
              <c:pt idx="2">
                <c:v>39</c:v>
              </c:pt>
              <c:pt idx="3">
                <c:v>0</c:v>
              </c:pt>
            </c:numLit>
          </c:val>
          <c:shape val="cylinder"/>
        </c:ser>
        <c:ser>
          <c:idx val="3"/>
          <c:order val="3"/>
          <c:tx>
            <c:v>4th year</c:v>
          </c:tx>
          <c:spPr>
            <a:solidFill>
              <a:srgbClr val="8064A2"/>
            </a:solidFill>
            <a:ln>
              <a:noFill/>
            </a:ln>
          </c:spPr>
          <c:invertIfNegative val="0"/>
          <c:cat>
            <c:strLit>
              <c:ptCount val="4"/>
              <c:pt idx="0">
                <c:v>MSA</c:v>
              </c:pt>
              <c:pt idx="1">
                <c:v>Middle Variety</c:v>
              </c:pt>
              <c:pt idx="2">
                <c:v>AA</c:v>
              </c:pt>
            </c:strLit>
          </c:cat>
          <c:val>
            <c:numLit>
              <c:formatCode>General</c:formatCode>
              <c:ptCount val="4"/>
              <c:pt idx="0">
                <c:v>10</c:v>
              </c:pt>
              <c:pt idx="1">
                <c:v>52</c:v>
              </c:pt>
              <c:pt idx="2">
                <c:v>38</c:v>
              </c:pt>
              <c:pt idx="3">
                <c:v>0</c:v>
              </c:pt>
            </c:numLit>
          </c:val>
          <c:shape val="cylinder"/>
        </c:ser>
        <c:dLbls>
          <c:showLegendKey val="0"/>
          <c:showVal val="0"/>
          <c:showCatName val="0"/>
          <c:showSerName val="0"/>
          <c:showPercent val="0"/>
          <c:showBubbleSize val="0"/>
        </c:dLbls>
        <c:gapWidth val="150"/>
        <c:shape val="box"/>
        <c:axId val="93295744"/>
        <c:axId val="93281664"/>
        <c:axId val="0"/>
      </c:bar3DChart>
      <c:valAx>
        <c:axId val="93281664"/>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crossAx val="93295744"/>
        <c:crosses val="autoZero"/>
        <c:crossBetween val="between"/>
      </c:valAx>
      <c:catAx>
        <c:axId val="93295744"/>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crossAx val="93281664"/>
        <c:crosses val="autoZero"/>
        <c:auto val="1"/>
        <c:lblAlgn val="ctr"/>
        <c:lblOffset val="100"/>
        <c:noMultiLvlLbl val="0"/>
      </c:catAx>
      <c:spPr>
        <a:noFill/>
        <a:ln>
          <a:noFill/>
        </a:ln>
      </c:spPr>
    </c:plotArea>
    <c:legend>
      <c:legendPos val="r"/>
      <c:layout>
        <c:manualLayout>
          <c:xMode val="edge"/>
          <c:yMode val="edge"/>
          <c:x val="0.84099758146530723"/>
          <c:y val="0.42791338582677163"/>
          <c:w val="0.14272217616845992"/>
          <c:h val="0.33861767279090116"/>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fr-FR" sz="1000" b="1" i="0" u="none" strike="noStrike" kern="1200" baseline="0">
              <a:solidFill>
                <a:srgbClr val="000000"/>
              </a:solidFill>
              <a:latin typeface="Calibri"/>
            </a:defRPr>
          </a:pPr>
          <a:endParaRPr lang="fr-FR"/>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397BC-8F9A-4EA8-B796-33DA0D06A31B}" type="doc">
      <dgm:prSet loTypeId="urn:microsoft.com/office/officeart/2005/8/layout/pyramid2" loCatId="pyramid" qsTypeId="urn:microsoft.com/office/officeart/2005/8/quickstyle/simple1" qsCatId="simple" csTypeId="urn:microsoft.com/office/officeart/2005/8/colors/accent1_2" csCatId="accent1" phldr="1"/>
      <dgm:spPr/>
    </dgm:pt>
    <dgm:pt modelId="{0961861C-5FF8-4DA5-8C76-CB23741EBA8B}">
      <dgm:prSet phldrT="[Texte]" custT="1"/>
      <dgm:spPr/>
      <dgm:t>
        <a:bodyPr/>
        <a:lstStyle/>
        <a:p>
          <a:r>
            <a:rPr lang="fr-FR" sz="1800" b="1" dirty="0" smtClean="0">
              <a:latin typeface="Times New Roman" pitchFamily="18" charset="0"/>
              <a:cs typeface="Times New Roman" pitchFamily="18" charset="0"/>
            </a:rPr>
            <a:t>Triangulation</a:t>
          </a:r>
          <a:endParaRPr lang="fr-FR" sz="1800" b="1" dirty="0">
            <a:latin typeface="Times New Roman" pitchFamily="18" charset="0"/>
            <a:cs typeface="Times New Roman" pitchFamily="18" charset="0"/>
          </a:endParaRPr>
        </a:p>
      </dgm:t>
    </dgm:pt>
    <dgm:pt modelId="{6698F758-83B2-4846-8689-EA43998B070D}" type="parTrans" cxnId="{68BB0D16-54CA-45C5-9DC1-CC50045CE847}">
      <dgm:prSet/>
      <dgm:spPr/>
      <dgm:t>
        <a:bodyPr/>
        <a:lstStyle/>
        <a:p>
          <a:endParaRPr lang="fr-FR"/>
        </a:p>
      </dgm:t>
    </dgm:pt>
    <dgm:pt modelId="{BA2A7D29-51BB-4080-8744-C0EAA163EFD9}" type="sibTrans" cxnId="{68BB0D16-54CA-45C5-9DC1-CC50045CE847}">
      <dgm:prSet/>
      <dgm:spPr/>
      <dgm:t>
        <a:bodyPr/>
        <a:lstStyle/>
        <a:p>
          <a:endParaRPr lang="fr-FR"/>
        </a:p>
      </dgm:t>
    </dgm:pt>
    <dgm:pt modelId="{ED74BAA9-D239-42D0-9696-9A94A9A7F00B}" type="pres">
      <dgm:prSet presAssocID="{478397BC-8F9A-4EA8-B796-33DA0D06A31B}" presName="compositeShape" presStyleCnt="0">
        <dgm:presLayoutVars>
          <dgm:dir/>
          <dgm:resizeHandles/>
        </dgm:presLayoutVars>
      </dgm:prSet>
      <dgm:spPr/>
    </dgm:pt>
    <dgm:pt modelId="{75B0E9E8-73C1-4D66-9046-394EC2830239}" type="pres">
      <dgm:prSet presAssocID="{478397BC-8F9A-4EA8-B796-33DA0D06A31B}" presName="pyramid" presStyleLbl="node1" presStyleIdx="0" presStyleCnt="1" custScaleX="88133" custLinFactNeighborX="21510" custLinFactNeighborY="18040"/>
      <dgm:spPr/>
    </dgm:pt>
    <dgm:pt modelId="{8D67F4C0-6548-4707-B594-932311996159}" type="pres">
      <dgm:prSet presAssocID="{478397BC-8F9A-4EA8-B796-33DA0D06A31B}" presName="theList" presStyleCnt="0"/>
      <dgm:spPr/>
    </dgm:pt>
    <dgm:pt modelId="{60CF1E80-986B-4BA9-A192-A8E743277C1C}" type="pres">
      <dgm:prSet presAssocID="{0961861C-5FF8-4DA5-8C76-CB23741EBA8B}" presName="aNode" presStyleLbl="fgAcc1" presStyleIdx="0" presStyleCnt="1" custScaleX="112089" custScaleY="28521" custLinFactNeighborX="13194" custLinFactNeighborY="-4257">
        <dgm:presLayoutVars>
          <dgm:bulletEnabled val="1"/>
        </dgm:presLayoutVars>
      </dgm:prSet>
      <dgm:spPr/>
      <dgm:t>
        <a:bodyPr/>
        <a:lstStyle/>
        <a:p>
          <a:endParaRPr lang="fr-FR"/>
        </a:p>
      </dgm:t>
    </dgm:pt>
    <dgm:pt modelId="{569E5546-6A74-4079-B669-074CB9A8482C}" type="pres">
      <dgm:prSet presAssocID="{0961861C-5FF8-4DA5-8C76-CB23741EBA8B}" presName="aSpace" presStyleCnt="0"/>
      <dgm:spPr/>
    </dgm:pt>
  </dgm:ptLst>
  <dgm:cxnLst>
    <dgm:cxn modelId="{E690B42C-914E-4B1E-B822-F5CF83046227}" type="presOf" srcId="{0961861C-5FF8-4DA5-8C76-CB23741EBA8B}" destId="{60CF1E80-986B-4BA9-A192-A8E743277C1C}" srcOrd="0" destOrd="0" presId="urn:microsoft.com/office/officeart/2005/8/layout/pyramid2"/>
    <dgm:cxn modelId="{622B4B11-989B-4966-8384-14F0C4B0169E}" type="presOf" srcId="{478397BC-8F9A-4EA8-B796-33DA0D06A31B}" destId="{ED74BAA9-D239-42D0-9696-9A94A9A7F00B}" srcOrd="0" destOrd="0" presId="urn:microsoft.com/office/officeart/2005/8/layout/pyramid2"/>
    <dgm:cxn modelId="{68BB0D16-54CA-45C5-9DC1-CC50045CE847}" srcId="{478397BC-8F9A-4EA8-B796-33DA0D06A31B}" destId="{0961861C-5FF8-4DA5-8C76-CB23741EBA8B}" srcOrd="0" destOrd="0" parTransId="{6698F758-83B2-4846-8689-EA43998B070D}" sibTransId="{BA2A7D29-51BB-4080-8744-C0EAA163EFD9}"/>
    <dgm:cxn modelId="{2688EBFF-4583-4EB6-A34D-055AD8036ADB}" type="presParOf" srcId="{ED74BAA9-D239-42D0-9696-9A94A9A7F00B}" destId="{75B0E9E8-73C1-4D66-9046-394EC2830239}" srcOrd="0" destOrd="0" presId="urn:microsoft.com/office/officeart/2005/8/layout/pyramid2"/>
    <dgm:cxn modelId="{ECEE8FEA-2C60-4B0B-8492-44EE29837448}" type="presParOf" srcId="{ED74BAA9-D239-42D0-9696-9A94A9A7F00B}" destId="{8D67F4C0-6548-4707-B594-932311996159}" srcOrd="1" destOrd="0" presId="urn:microsoft.com/office/officeart/2005/8/layout/pyramid2"/>
    <dgm:cxn modelId="{047CE18A-1FD5-43AD-8EFD-C7BFAD82E1DD}" type="presParOf" srcId="{8D67F4C0-6548-4707-B594-932311996159}" destId="{60CF1E80-986B-4BA9-A192-A8E743277C1C}" srcOrd="0" destOrd="0" presId="urn:microsoft.com/office/officeart/2005/8/layout/pyramid2"/>
    <dgm:cxn modelId="{5B8C8E94-123D-4668-928F-F51D08321C71}" type="presParOf" srcId="{8D67F4C0-6548-4707-B594-932311996159}" destId="{569E5546-6A74-4079-B669-074CB9A8482C}"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0E9E8-73C1-4D66-9046-394EC2830239}">
      <dsp:nvSpPr>
        <dsp:cNvPr id="0" name=""/>
        <dsp:cNvSpPr/>
      </dsp:nvSpPr>
      <dsp:spPr>
        <a:xfrm>
          <a:off x="528655" y="0"/>
          <a:ext cx="2023972" cy="2296497"/>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F1E80-986B-4BA9-A192-A8E743277C1C}">
      <dsp:nvSpPr>
        <dsp:cNvPr id="0" name=""/>
        <dsp:cNvSpPr/>
      </dsp:nvSpPr>
      <dsp:spPr>
        <a:xfrm>
          <a:off x="991116" y="761654"/>
          <a:ext cx="1673179" cy="523987"/>
        </a:xfrm>
        <a:prstGeom prst="round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latin typeface="Times New Roman" pitchFamily="18" charset="0"/>
              <a:cs typeface="Times New Roman" pitchFamily="18" charset="0"/>
            </a:rPr>
            <a:t>Triangulation</a:t>
          </a:r>
          <a:endParaRPr lang="fr-FR" sz="1800" b="1" kern="1200" dirty="0">
            <a:latin typeface="Times New Roman" pitchFamily="18" charset="0"/>
            <a:cs typeface="Times New Roman" pitchFamily="18" charset="0"/>
          </a:endParaRPr>
        </a:p>
      </dsp:txBody>
      <dsp:txXfrm>
        <a:off x="1016695" y="787233"/>
        <a:ext cx="1622021" cy="4728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AA9DDD24-79BA-4C34-93F1-A35C6E789A82}" type="datetimeFigureOut">
              <a:rPr lang="fr-FR" smtClean="0"/>
              <a:pPr/>
              <a:t>17/11/2017</a:t>
            </a:fld>
            <a:endParaRPr lang="fr-FR"/>
          </a:p>
        </p:txBody>
      </p:sp>
      <p:sp>
        <p:nvSpPr>
          <p:cNvPr id="4" name="Espace réservé de l'image des diapositives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fr-FR"/>
          </a:p>
        </p:txBody>
      </p:sp>
      <p:sp>
        <p:nvSpPr>
          <p:cNvPr id="5" name="Espace réservé des commentaires 4"/>
          <p:cNvSpPr>
            <a:spLocks noGrp="1"/>
          </p:cNvSpPr>
          <p:nvPr>
            <p:ph type="body" sz="quarter" idx="3"/>
          </p:nvPr>
        </p:nvSpPr>
        <p:spPr>
          <a:xfrm>
            <a:off x="688817" y="4760397"/>
            <a:ext cx="5510530" cy="4509850"/>
          </a:xfrm>
          <a:prstGeom prst="rect">
            <a:avLst/>
          </a:prstGeom>
        </p:spPr>
        <p:txBody>
          <a:bodyPr vert="horz" lIns="96625" tIns="48312" rIns="96625" bIns="4831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D9C82144-D508-4E2D-9AF5-2DCC93F578AE}" type="slidenum">
              <a:rPr lang="fr-FR" smtClean="0"/>
              <a:pPr/>
              <a:t>‹N°›</a:t>
            </a:fld>
            <a:endParaRPr lang="fr-FR"/>
          </a:p>
        </p:txBody>
      </p:sp>
    </p:spTree>
    <p:extLst>
      <p:ext uri="{BB962C8B-B14F-4D97-AF65-F5344CB8AC3E}">
        <p14:creationId xmlns:p14="http://schemas.microsoft.com/office/powerpoint/2010/main" val="199982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C82144-D508-4E2D-9AF5-2DCC93F578AE}" type="slidenum">
              <a:rPr lang="fr-FR" smtClean="0"/>
              <a:pPr/>
              <a:t>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9C82144-D508-4E2D-9AF5-2DCC93F578AE}" type="slidenum">
              <a:rPr lang="fr-FR" smtClean="0"/>
              <a:pPr/>
              <a:t>10</a:t>
            </a:fld>
            <a:endParaRPr lang="fr-FR"/>
          </a:p>
        </p:txBody>
      </p:sp>
    </p:spTree>
    <p:extLst>
      <p:ext uri="{BB962C8B-B14F-4D97-AF65-F5344CB8AC3E}">
        <p14:creationId xmlns:p14="http://schemas.microsoft.com/office/powerpoint/2010/main" val="307124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18EB81-8C14-4E91-97C8-0B9346F8372A}" type="slidenum">
              <a:rPr lang="fr-FR" smtClean="0"/>
              <a:pPr/>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18EB81-8C14-4E91-97C8-0B9346F8372A}" type="slidenum">
              <a:rPr lang="fr-FR" smtClean="0"/>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818EB81-8C14-4E91-97C8-0B9346F8372A}"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18EB81-8C14-4E91-97C8-0B9346F8372A}"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BFC84FD-B017-418E-AB20-D5F86E9F7E63}" type="datetimeFigureOut">
              <a:rPr lang="fr-FR" smtClean="0"/>
              <a:pPr/>
              <a:t>17/11/2017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BFC84FD-B017-418E-AB20-D5F86E9F7E63}" type="datetimeFigureOut">
              <a:rPr lang="fr-FR" smtClean="0"/>
              <a:pPr/>
              <a:t>17/11/2017</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818EB81-8C14-4E91-97C8-0B9346F8372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pull dir="d"/>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67"/>
            <a:ext cx="3048000" cy="2347913"/>
          </a:xfrm>
          <a:prstGeom prst="rect">
            <a:avLst/>
          </a:prstGeom>
          <a:noFill/>
          <a:ln>
            <a:noFill/>
          </a:ln>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337" y="-27384"/>
            <a:ext cx="2670175"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à coins arrondis 4"/>
          <p:cNvSpPr/>
          <p:nvPr/>
        </p:nvSpPr>
        <p:spPr>
          <a:xfrm>
            <a:off x="107504" y="2492896"/>
            <a:ext cx="8928992" cy="237626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en-US" sz="4000" b="1" i="1" dirty="0">
                <a:solidFill>
                  <a:srgbClr val="FFFF00"/>
                </a:solidFill>
                <a:latin typeface="Times New Roman" panose="02020603050405020304" pitchFamily="18" charset="0"/>
                <a:cs typeface="Times New Roman" panose="02020603050405020304" pitchFamily="18" charset="0"/>
              </a:rPr>
              <a:t>Language Policy and Education in Algeria</a:t>
            </a:r>
            <a:r>
              <a:rPr lang="en-US" sz="4000" b="1" i="1" dirty="0" smtClean="0">
                <a:solidFill>
                  <a:srgbClr val="FFFF00"/>
                </a:solidFill>
                <a:latin typeface="Times New Roman" panose="02020603050405020304" pitchFamily="18" charset="0"/>
                <a:cs typeface="Times New Roman" panose="02020603050405020304" pitchFamily="18" charset="0"/>
              </a:rPr>
              <a:t>:          </a:t>
            </a:r>
            <a:endParaRPr lang="en-US" sz="4000" b="1" i="1" dirty="0">
              <a:solidFill>
                <a:srgbClr val="FFFF00"/>
              </a:solidFill>
              <a:latin typeface="Times New Roman" panose="02020603050405020304" pitchFamily="18" charset="0"/>
              <a:cs typeface="Times New Roman" panose="02020603050405020304" pitchFamily="18" charset="0"/>
            </a:endParaRPr>
          </a:p>
          <a:p>
            <a:pPr lvl="0" algn="ctr" fontAlgn="base"/>
            <a:r>
              <a:rPr lang="en-US" sz="4000" b="1" i="1" dirty="0">
                <a:solidFill>
                  <a:srgbClr val="FFFF00"/>
                </a:solidFill>
                <a:latin typeface="Times New Roman" panose="02020603050405020304" pitchFamily="18" charset="0"/>
                <a:cs typeface="Times New Roman" panose="02020603050405020304" pitchFamily="18" charset="0"/>
              </a:rPr>
              <a:t>A Sociolinguistic </a:t>
            </a:r>
            <a:r>
              <a:rPr lang="en-US" sz="4000" b="1" i="1" dirty="0" smtClean="0">
                <a:solidFill>
                  <a:srgbClr val="FFFF00"/>
                </a:solidFill>
                <a:latin typeface="Times New Roman" panose="02020603050405020304" pitchFamily="18" charset="0"/>
                <a:cs typeface="Times New Roman" panose="02020603050405020304" pitchFamily="18" charset="0"/>
              </a:rPr>
              <a:t>Interpretation</a:t>
            </a:r>
            <a:endParaRPr lang="fr-FR" sz="4000" b="1" i="1" dirty="0">
              <a:solidFill>
                <a:srgbClr val="FFFF00"/>
              </a:solidFill>
              <a:latin typeface="Times New Roman" panose="02020603050405020304" pitchFamily="18" charset="0"/>
              <a:cs typeface="Times New Roman" panose="02020603050405020304" pitchFamily="18" charset="0"/>
            </a:endParaRPr>
          </a:p>
        </p:txBody>
      </p:sp>
      <p:sp>
        <p:nvSpPr>
          <p:cNvPr id="6" name="Rectangle à coins arrondis 5"/>
          <p:cNvSpPr/>
          <p:nvPr/>
        </p:nvSpPr>
        <p:spPr>
          <a:xfrm>
            <a:off x="107504" y="4293096"/>
            <a:ext cx="8928992" cy="2448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buClr>
                <a:srgbClr val="0BD0D9"/>
              </a:buClr>
              <a:defRPr/>
            </a:pPr>
            <a:endParaRPr lang="en-GB" sz="3200" b="1" u="sng" dirty="0" smtClean="0">
              <a:solidFill>
                <a:srgbClr val="FFFF00"/>
              </a:solidFill>
              <a:latin typeface="Times New Roman" pitchFamily="18" charset="0"/>
              <a:cs typeface="Times New Roman" pitchFamily="18" charset="0"/>
            </a:endParaRPr>
          </a:p>
          <a:p>
            <a:pPr marL="274320" lvl="0" indent="-274320">
              <a:buClr>
                <a:srgbClr val="0BD0D9"/>
              </a:buClr>
              <a:defRPr/>
            </a:pPr>
            <a:r>
              <a:rPr lang="en-GB" sz="3200" b="1" u="sng" dirty="0" smtClean="0">
                <a:solidFill>
                  <a:srgbClr val="FFFF00"/>
                </a:solidFill>
                <a:latin typeface="Times New Roman" pitchFamily="18" charset="0"/>
                <a:cs typeface="Times New Roman" pitchFamily="18" charset="0"/>
              </a:rPr>
              <a:t>Presented </a:t>
            </a:r>
            <a:r>
              <a:rPr lang="en-GB" sz="3200" b="1" u="sng" dirty="0">
                <a:solidFill>
                  <a:srgbClr val="FFFF00"/>
                </a:solidFill>
                <a:latin typeface="Times New Roman" pitchFamily="18" charset="0"/>
                <a:cs typeface="Times New Roman" pitchFamily="18" charset="0"/>
              </a:rPr>
              <a:t>by:</a:t>
            </a:r>
            <a:r>
              <a:rPr lang="en-GB" sz="3200" b="1" dirty="0">
                <a:solidFill>
                  <a:srgbClr val="FFFF00"/>
                </a:solidFill>
                <a:latin typeface="Times New Roman" pitchFamily="18" charset="0"/>
                <a:cs typeface="Times New Roman" pitchFamily="18" charset="0"/>
              </a:rPr>
              <a:t>	</a:t>
            </a:r>
            <a:endParaRPr lang="en-GB" sz="3200" b="1" dirty="0" smtClean="0">
              <a:solidFill>
                <a:srgbClr val="FFFF00"/>
              </a:solidFill>
              <a:latin typeface="Times New Roman" pitchFamily="18" charset="0"/>
              <a:cs typeface="Times New Roman" pitchFamily="18" charset="0"/>
            </a:endParaRPr>
          </a:p>
          <a:p>
            <a:pPr marL="274320" lvl="0" indent="-274320">
              <a:buClr>
                <a:srgbClr val="0BD0D9"/>
              </a:buClr>
              <a:defRPr/>
            </a:pPr>
            <a:r>
              <a:rPr lang="en-GB" sz="3200" b="1" dirty="0">
                <a:solidFill>
                  <a:srgbClr val="FFFF00"/>
                </a:solidFill>
                <a:latin typeface="Times New Roman" pitchFamily="18" charset="0"/>
                <a:cs typeface="Times New Roman" pitchFamily="18" charset="0"/>
              </a:rPr>
              <a:t>	                                                      </a:t>
            </a:r>
          </a:p>
          <a:p>
            <a:pPr marL="274320" lvl="0" indent="-274320">
              <a:buClr>
                <a:srgbClr val="0BD0D9"/>
              </a:buClr>
              <a:defRPr/>
            </a:pPr>
            <a:r>
              <a:rPr lang="en-GB" sz="3200" b="1" dirty="0" err="1" smtClean="0">
                <a:solidFill>
                  <a:srgbClr val="FFFF00"/>
                </a:solidFill>
                <a:latin typeface="Times New Roman" pitchFamily="18" charset="0"/>
                <a:cs typeface="Times New Roman" pitchFamily="18" charset="0"/>
              </a:rPr>
              <a:t>Ms</a:t>
            </a:r>
            <a:r>
              <a:rPr lang="en-GB" sz="3200" b="1" dirty="0" err="1">
                <a:solidFill>
                  <a:srgbClr val="FFFF00"/>
                </a:solidFill>
                <a:latin typeface="Times New Roman" pitchFamily="18" charset="0"/>
                <a:cs typeface="Times New Roman" pitchFamily="18" charset="0"/>
              </a:rPr>
              <a:t>.</a:t>
            </a:r>
            <a:r>
              <a:rPr lang="en-GB" sz="3200" b="1" dirty="0">
                <a:solidFill>
                  <a:srgbClr val="FFFF00"/>
                </a:solidFill>
                <a:latin typeface="Times New Roman" pitchFamily="18" charset="0"/>
                <a:cs typeface="Times New Roman" pitchFamily="18" charset="0"/>
              </a:rPr>
              <a:t> Hayat </a:t>
            </a:r>
            <a:r>
              <a:rPr lang="en-GB" sz="3200" b="1" dirty="0" smtClean="0">
                <a:solidFill>
                  <a:srgbClr val="FFFF00"/>
                </a:solidFill>
                <a:latin typeface="Times New Roman" pitchFamily="18" charset="0"/>
                <a:cs typeface="Times New Roman" pitchFamily="18" charset="0"/>
              </a:rPr>
              <a:t>BAGUI             </a:t>
            </a:r>
            <a:r>
              <a:rPr lang="en-GB" sz="3200" b="1" dirty="0" err="1" smtClean="0">
                <a:solidFill>
                  <a:srgbClr val="FFFF00"/>
                </a:solidFill>
                <a:latin typeface="Times New Roman" pitchFamily="18" charset="0"/>
                <a:cs typeface="Times New Roman" pitchFamily="18" charset="0"/>
              </a:rPr>
              <a:t>Mrs</a:t>
            </a:r>
            <a:r>
              <a:rPr lang="en-GB" sz="3200" b="1" dirty="0" err="1">
                <a:solidFill>
                  <a:srgbClr val="FFFF00"/>
                </a:solidFill>
                <a:latin typeface="Times New Roman" pitchFamily="18" charset="0"/>
                <a:cs typeface="Times New Roman" pitchFamily="18" charset="0"/>
              </a:rPr>
              <a:t>.</a:t>
            </a:r>
            <a:r>
              <a:rPr lang="en-GB" sz="3200" b="1" dirty="0">
                <a:solidFill>
                  <a:srgbClr val="FFFF00"/>
                </a:solidFill>
                <a:latin typeface="Times New Roman" pitchFamily="18" charset="0"/>
                <a:cs typeface="Times New Roman" pitchFamily="18" charset="0"/>
              </a:rPr>
              <a:t> </a:t>
            </a:r>
            <a:r>
              <a:rPr lang="fr-FR" sz="3200" b="1" dirty="0">
                <a:solidFill>
                  <a:srgbClr val="FFFF00"/>
                </a:solidFill>
                <a:latin typeface="Times New Roman" panose="02020603050405020304" pitchFamily="18" charset="0"/>
                <a:cs typeface="Times New Roman" panose="02020603050405020304" pitchFamily="18" charset="0"/>
              </a:rPr>
              <a:t>Meryem </a:t>
            </a:r>
            <a:r>
              <a:rPr lang="fr-FR" sz="3200" b="1" dirty="0" smtClean="0">
                <a:solidFill>
                  <a:srgbClr val="FFFF00"/>
                </a:solidFill>
                <a:latin typeface="Times New Roman" panose="02020603050405020304" pitchFamily="18" charset="0"/>
                <a:cs typeface="Times New Roman" panose="02020603050405020304" pitchFamily="18" charset="0"/>
              </a:rPr>
              <a:t>BABOU</a:t>
            </a:r>
            <a:endParaRPr lang="en-GB"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1406942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7859952"/>
              </p:ext>
            </p:extLst>
          </p:nvPr>
        </p:nvGraphicFramePr>
        <p:xfrm>
          <a:off x="611560" y="2276873"/>
          <a:ext cx="7920882" cy="4449573"/>
        </p:xfrm>
        <a:graphic>
          <a:graphicData uri="http://schemas.openxmlformats.org/drawingml/2006/table">
            <a:tbl>
              <a:tblPr>
                <a:tableStyleId>{5C22544A-7EE6-4342-B048-85BDC9FD1C3A}</a:tableStyleId>
              </a:tblPr>
              <a:tblGrid>
                <a:gridCol w="1727037"/>
                <a:gridCol w="850033"/>
                <a:gridCol w="999681"/>
                <a:gridCol w="1671355"/>
                <a:gridCol w="1658305"/>
                <a:gridCol w="1014471"/>
              </a:tblGrid>
              <a:tr h="770705">
                <a:tc>
                  <a:txBody>
                    <a:bodyPr/>
                    <a:lstStyle/>
                    <a:p>
                      <a:pPr algn="ctr" fontAlgn="auto">
                        <a:lnSpc>
                          <a:spcPts val="2250"/>
                        </a:lnSpc>
                        <a:spcAft>
                          <a:spcPts val="0"/>
                        </a:spcAft>
                        <a:tabLst>
                          <a:tab pos="4860925" algn="l"/>
                        </a:tabLst>
                      </a:pPr>
                      <a:r>
                        <a:rPr lang="en-US" sz="1800" b="1" dirty="0">
                          <a:solidFill>
                            <a:srgbClr val="FF0000"/>
                          </a:solidFill>
                          <a:effectLst/>
                          <a:latin typeface="Times New Roman" panose="02020603050405020304" pitchFamily="18" charset="0"/>
                          <a:cs typeface="Times New Roman" panose="02020603050405020304" pitchFamily="18" charset="0"/>
                        </a:rPr>
                        <a:t>Middle Schools</a:t>
                      </a:r>
                      <a:endParaRPr lang="fr-FR" sz="18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Males</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Females</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Less than 10 years teaching experience</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400" b="1">
                          <a:solidFill>
                            <a:schemeClr val="tx1"/>
                          </a:solidFill>
                          <a:effectLst/>
                          <a:latin typeface="Times New Roman" panose="02020603050405020304" pitchFamily="18" charset="0"/>
                          <a:cs typeface="Times New Roman" panose="02020603050405020304" pitchFamily="18" charset="0"/>
                        </a:rPr>
                        <a:t>More than 10 years teaching experience</a:t>
                      </a:r>
                      <a:endParaRPr lang="fr-FR" sz="14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400" b="1" u="sng" dirty="0">
                          <a:solidFill>
                            <a:schemeClr val="tx1"/>
                          </a:solidFill>
                          <a:effectLst/>
                          <a:latin typeface="Times New Roman" panose="02020603050405020304" pitchFamily="18" charset="0"/>
                          <a:cs typeface="Times New Roman" panose="02020603050405020304" pitchFamily="18" charset="0"/>
                        </a:rPr>
                        <a:t>Total</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Habbak</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3</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8</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1</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10</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11</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Tahar Hmaidia</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0</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6</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1</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5</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6</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Dar E-Hadith</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1</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3</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3</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1</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4</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Ben Zerdjeb</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0</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4</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3</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1</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4</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Ibn Khaldoun</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2</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3</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1</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4</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5</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Et-tammimi</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3</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3</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3</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3</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6</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Moulay Idris</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0</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5</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4</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1</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5</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0321">
                <a:tc>
                  <a:txBody>
                    <a:bodyPr/>
                    <a:lstStyle/>
                    <a:p>
                      <a:pPr algn="just" fontAlgn="auto">
                        <a:lnSpc>
                          <a:spcPts val="2250"/>
                        </a:lnSpc>
                        <a:spcAft>
                          <a:spcPts val="0"/>
                        </a:spcAft>
                        <a:tabLst>
                          <a:tab pos="4860925" algn="l"/>
                        </a:tabLst>
                      </a:pPr>
                      <a:r>
                        <a:rPr lang="en-US" sz="1400" b="1" dirty="0">
                          <a:solidFill>
                            <a:schemeClr val="tx1"/>
                          </a:solidFill>
                          <a:effectLst/>
                          <a:latin typeface="Times New Roman" panose="02020603050405020304" pitchFamily="18" charset="0"/>
                          <a:cs typeface="Times New Roman" panose="02020603050405020304" pitchFamily="18" charset="0"/>
                        </a:rPr>
                        <a:t>Yaghmoracen</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3</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4</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dirty="0">
                          <a:solidFill>
                            <a:schemeClr val="tx1"/>
                          </a:solidFill>
                          <a:effectLst/>
                          <a:latin typeface="Times New Roman" panose="02020603050405020304" pitchFamily="18" charset="0"/>
                          <a:cs typeface="Times New Roman" panose="02020603050405020304" pitchFamily="18" charset="0"/>
                        </a:rPr>
                        <a:t>2</a:t>
                      </a:r>
                      <a:endParaRPr lang="fr-F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1300">
                          <a:solidFill>
                            <a:schemeClr val="tx1"/>
                          </a:solidFill>
                          <a:effectLst/>
                          <a:latin typeface="Times New Roman" panose="02020603050405020304" pitchFamily="18" charset="0"/>
                          <a:cs typeface="Times New Roman" panose="02020603050405020304" pitchFamily="18" charset="0"/>
                        </a:rPr>
                        <a:t>5</a:t>
                      </a:r>
                      <a:endParaRPr lang="fr-FR"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r>
                        <a:rPr lang="en-US" sz="2000" b="1" i="0" dirty="0">
                          <a:solidFill>
                            <a:schemeClr val="tx1"/>
                          </a:solidFill>
                          <a:effectLst/>
                          <a:latin typeface="Times New Roman" panose="02020603050405020304" pitchFamily="18" charset="0"/>
                          <a:cs typeface="Times New Roman" panose="02020603050405020304" pitchFamily="18" charset="0"/>
                        </a:rPr>
                        <a:t>7</a:t>
                      </a:r>
                      <a:endParaRPr lang="fr-FR" sz="2000" b="1" i="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819218">
                <a:tc>
                  <a:txBody>
                    <a:bodyPr/>
                    <a:lstStyle/>
                    <a:p>
                      <a:pPr algn="ctr" fontAlgn="auto">
                        <a:lnSpc>
                          <a:spcPts val="2250"/>
                        </a:lnSpc>
                        <a:spcAft>
                          <a:spcPts val="0"/>
                        </a:spcAft>
                        <a:tabLst>
                          <a:tab pos="4860925" algn="l"/>
                        </a:tabLst>
                      </a:pPr>
                      <a:endParaRPr lang="en-US" sz="1300" b="1" u="sng" dirty="0" smtClean="0">
                        <a:solidFill>
                          <a:schemeClr val="tx1"/>
                        </a:solidFill>
                        <a:effectLst/>
                        <a:latin typeface="Times New Roman" panose="02020603050405020304" pitchFamily="18" charset="0"/>
                        <a:cs typeface="Times New Roman" panose="02020603050405020304" pitchFamily="18" charset="0"/>
                      </a:endParaRPr>
                    </a:p>
                    <a:p>
                      <a:pPr algn="ctr" fontAlgn="auto">
                        <a:lnSpc>
                          <a:spcPts val="2250"/>
                        </a:lnSpc>
                        <a:spcAft>
                          <a:spcPts val="0"/>
                        </a:spcAft>
                        <a:tabLst>
                          <a:tab pos="4860925" algn="l"/>
                        </a:tabLst>
                      </a:pPr>
                      <a:r>
                        <a:rPr lang="en-US" sz="2000" b="1" u="sng" dirty="0" smtClean="0">
                          <a:solidFill>
                            <a:schemeClr val="tx1"/>
                          </a:solidFill>
                          <a:effectLst/>
                          <a:latin typeface="Times New Roman" panose="02020603050405020304" pitchFamily="18" charset="0"/>
                          <a:cs typeface="Times New Roman" panose="02020603050405020304" pitchFamily="18" charset="0"/>
                        </a:rPr>
                        <a:t>Total</a:t>
                      </a:r>
                    </a:p>
                    <a:p>
                      <a:pPr algn="just" fontAlgn="auto">
                        <a:lnSpc>
                          <a:spcPts val="2250"/>
                        </a:lnSpc>
                        <a:spcAft>
                          <a:spcPts val="0"/>
                        </a:spcAft>
                        <a:tabLst>
                          <a:tab pos="4860925" algn="l"/>
                        </a:tabLst>
                      </a:pPr>
                      <a:endParaRPr lang="en-US" sz="1300" b="1" u="sng"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endParaRPr lang="en-US" sz="1400" b="1" dirty="0" smtClean="0">
                        <a:solidFill>
                          <a:schemeClr val="tx1"/>
                        </a:solidFill>
                        <a:effectLst/>
                        <a:latin typeface="Times New Roman" panose="02020603050405020304" pitchFamily="18" charset="0"/>
                        <a:cs typeface="Times New Roman" panose="02020603050405020304" pitchFamily="18" charset="0"/>
                      </a:endParaRPr>
                    </a:p>
                    <a:p>
                      <a:pPr algn="ctr" fontAlgn="auto">
                        <a:lnSpc>
                          <a:spcPts val="2250"/>
                        </a:lnSpc>
                        <a:spcAft>
                          <a:spcPts val="0"/>
                        </a:spcAft>
                        <a:tabLst>
                          <a:tab pos="4860925" algn="l"/>
                        </a:tabLst>
                      </a:pPr>
                      <a:r>
                        <a:rPr lang="en-US" sz="1400" b="1" dirty="0" smtClean="0">
                          <a:solidFill>
                            <a:schemeClr val="tx1"/>
                          </a:solidFill>
                          <a:effectLst/>
                          <a:latin typeface="Times New Roman" panose="02020603050405020304" pitchFamily="18" charset="0"/>
                          <a:cs typeface="Times New Roman" panose="02020603050405020304" pitchFamily="18" charset="0"/>
                        </a:rPr>
                        <a:t>11</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endParaRPr lang="en-US" sz="1400" b="1" dirty="0" smtClean="0">
                        <a:solidFill>
                          <a:schemeClr val="tx1"/>
                        </a:solidFill>
                        <a:effectLst/>
                        <a:latin typeface="Times New Roman" panose="02020603050405020304" pitchFamily="18" charset="0"/>
                        <a:cs typeface="Times New Roman" panose="02020603050405020304" pitchFamily="18" charset="0"/>
                      </a:endParaRPr>
                    </a:p>
                    <a:p>
                      <a:pPr algn="ctr" fontAlgn="auto">
                        <a:lnSpc>
                          <a:spcPts val="2250"/>
                        </a:lnSpc>
                        <a:spcAft>
                          <a:spcPts val="0"/>
                        </a:spcAft>
                        <a:tabLst>
                          <a:tab pos="4860925" algn="l"/>
                        </a:tabLst>
                      </a:pPr>
                      <a:r>
                        <a:rPr lang="en-US" sz="1400" b="1" dirty="0" smtClean="0">
                          <a:solidFill>
                            <a:schemeClr val="tx1"/>
                          </a:solidFill>
                          <a:effectLst/>
                          <a:latin typeface="Times New Roman" panose="02020603050405020304" pitchFamily="18" charset="0"/>
                          <a:cs typeface="Times New Roman" panose="02020603050405020304" pitchFamily="18" charset="0"/>
                        </a:rPr>
                        <a:t>37</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endParaRPr lang="en-US" sz="1400" b="1" dirty="0" smtClean="0">
                        <a:solidFill>
                          <a:schemeClr val="tx1"/>
                        </a:solidFill>
                        <a:effectLst/>
                        <a:latin typeface="Times New Roman" panose="02020603050405020304" pitchFamily="18" charset="0"/>
                        <a:cs typeface="Times New Roman" panose="02020603050405020304" pitchFamily="18" charset="0"/>
                      </a:endParaRPr>
                    </a:p>
                    <a:p>
                      <a:pPr algn="ctr" fontAlgn="auto">
                        <a:lnSpc>
                          <a:spcPts val="2250"/>
                        </a:lnSpc>
                        <a:spcAft>
                          <a:spcPts val="0"/>
                        </a:spcAft>
                        <a:tabLst>
                          <a:tab pos="4860925" algn="l"/>
                        </a:tabLst>
                      </a:pPr>
                      <a:r>
                        <a:rPr lang="en-US" sz="1400" b="1" dirty="0" smtClean="0">
                          <a:solidFill>
                            <a:schemeClr val="tx1"/>
                          </a:solidFill>
                          <a:effectLst/>
                          <a:latin typeface="Times New Roman" panose="02020603050405020304" pitchFamily="18" charset="0"/>
                          <a:cs typeface="Times New Roman" panose="02020603050405020304" pitchFamily="18" charset="0"/>
                        </a:rPr>
                        <a:t>18</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endParaRPr lang="en-US" sz="1400" b="1" dirty="0" smtClean="0">
                        <a:solidFill>
                          <a:schemeClr val="tx1"/>
                        </a:solidFill>
                        <a:effectLst/>
                        <a:latin typeface="Times New Roman" panose="02020603050405020304" pitchFamily="18" charset="0"/>
                        <a:cs typeface="Times New Roman" panose="02020603050405020304" pitchFamily="18" charset="0"/>
                      </a:endParaRPr>
                    </a:p>
                    <a:p>
                      <a:pPr algn="ctr" fontAlgn="auto">
                        <a:lnSpc>
                          <a:spcPts val="2250"/>
                        </a:lnSpc>
                        <a:spcAft>
                          <a:spcPts val="0"/>
                        </a:spcAft>
                        <a:tabLst>
                          <a:tab pos="4860925" algn="l"/>
                        </a:tabLst>
                      </a:pPr>
                      <a:r>
                        <a:rPr lang="en-US" sz="1400" b="1" dirty="0" smtClean="0">
                          <a:solidFill>
                            <a:schemeClr val="tx1"/>
                          </a:solidFill>
                          <a:effectLst/>
                          <a:latin typeface="Times New Roman" panose="02020603050405020304" pitchFamily="18" charset="0"/>
                          <a:cs typeface="Times New Roman" panose="02020603050405020304" pitchFamily="18" charset="0"/>
                        </a:rPr>
                        <a:t>30</a:t>
                      </a:r>
                      <a:endParaRPr lang="fr-FR"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860925" algn="l"/>
                        </a:tabLst>
                      </a:pPr>
                      <a:endParaRPr lang="en-US" sz="2000" b="1" dirty="0" smtClean="0">
                        <a:solidFill>
                          <a:srgbClr val="FF0000"/>
                        </a:solidFill>
                        <a:effectLst/>
                        <a:latin typeface="Times New Roman" panose="02020603050405020304" pitchFamily="18" charset="0"/>
                        <a:cs typeface="Times New Roman" panose="02020603050405020304" pitchFamily="18" charset="0"/>
                      </a:endParaRPr>
                    </a:p>
                    <a:p>
                      <a:pPr algn="ctr" fontAlgn="auto">
                        <a:lnSpc>
                          <a:spcPts val="2250"/>
                        </a:lnSpc>
                        <a:spcAft>
                          <a:spcPts val="0"/>
                        </a:spcAft>
                        <a:tabLst>
                          <a:tab pos="4860925" algn="l"/>
                        </a:tabLst>
                      </a:pPr>
                      <a:r>
                        <a:rPr lang="en-US" sz="2000" b="1" dirty="0" smtClean="0">
                          <a:solidFill>
                            <a:srgbClr val="FF0000"/>
                          </a:solidFill>
                          <a:effectLst/>
                          <a:latin typeface="Times New Roman" panose="02020603050405020304" pitchFamily="18" charset="0"/>
                          <a:cs typeface="Times New Roman" panose="02020603050405020304" pitchFamily="18" charset="0"/>
                        </a:rPr>
                        <a:t>48</a:t>
                      </a:r>
                      <a:endParaRPr lang="fr-FR" sz="20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r>
            </a:tbl>
          </a:graphicData>
        </a:graphic>
      </p:graphicFrame>
      <p:sp>
        <p:nvSpPr>
          <p:cNvPr id="5" name="Rectangle 4"/>
          <p:cNvSpPr/>
          <p:nvPr/>
        </p:nvSpPr>
        <p:spPr>
          <a:xfrm>
            <a:off x="1187624" y="1700808"/>
            <a:ext cx="3122586" cy="523220"/>
          </a:xfrm>
          <a:prstGeom prst="rect">
            <a:avLst/>
          </a:prstGeom>
        </p:spPr>
        <p:txBody>
          <a:bodyPr wrap="none">
            <a:spAutoFit/>
          </a:bodyPr>
          <a:lstStyle/>
          <a:p>
            <a:pPr marL="285750" indent="-285750">
              <a:buFont typeface="Wingdings" panose="05000000000000000000" pitchFamily="2" charset="2"/>
              <a:buChar char="v"/>
            </a:pPr>
            <a:r>
              <a:rPr lang="en-US" sz="2400" b="1" dirty="0" smtClean="0">
                <a:solidFill>
                  <a:srgbClr val="00B0F0"/>
                </a:solidFill>
                <a:latin typeface="Times New Roman" panose="02020603050405020304" pitchFamily="18" charset="0"/>
                <a:cs typeface="Times New Roman" panose="02020603050405020304" pitchFamily="18" charset="0"/>
              </a:rPr>
              <a:t> </a:t>
            </a:r>
            <a:r>
              <a:rPr lang="en-US" sz="2800" b="1" dirty="0" smtClean="0">
                <a:solidFill>
                  <a:srgbClr val="00B0F0"/>
                </a:solidFill>
                <a:latin typeface="Times New Roman" panose="02020603050405020304" pitchFamily="18" charset="0"/>
                <a:cs typeface="Times New Roman" panose="02020603050405020304" pitchFamily="18" charset="0"/>
              </a:rPr>
              <a:t>Teachers</a:t>
            </a:r>
            <a:r>
              <a:rPr lang="en-US" sz="2800" b="1" dirty="0">
                <a:solidFill>
                  <a:srgbClr val="00B0F0"/>
                </a:solidFill>
                <a:latin typeface="Times New Roman" panose="02020603050405020304" pitchFamily="18" charset="0"/>
                <a:cs typeface="Times New Roman" panose="02020603050405020304" pitchFamily="18" charset="0"/>
              </a:rPr>
              <a:t>’ Profile</a:t>
            </a:r>
            <a:endParaRPr lang="fr-FR" sz="2800" b="1" dirty="0">
              <a:solidFill>
                <a:srgbClr val="00B0F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5576" y="861755"/>
            <a:ext cx="8064896" cy="683264"/>
          </a:xfrm>
          <a:prstGeom prst="rect">
            <a:avLst/>
          </a:prstGeom>
        </p:spPr>
        <p:txBody>
          <a:bodyPr wrap="square">
            <a:spAutoFit/>
          </a:bodyPr>
          <a:lstStyle/>
          <a:p>
            <a:pPr marL="457200" indent="-457200" algn="ctr">
              <a:lnSpc>
                <a:spcPct val="120000"/>
              </a:lnSpc>
              <a:buFont typeface="Wingdings" panose="05000000000000000000" pitchFamily="2" charset="2"/>
              <a:buChar char="q"/>
              <a:defRPr/>
            </a:pPr>
            <a:r>
              <a:rPr lang="fr-FR" sz="28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fr-FR" sz="32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Sampling</a:t>
            </a:r>
            <a:r>
              <a:rPr lang="fr-FR" sz="32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fr-FR" sz="3200" b="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and Stratification of </a:t>
            </a:r>
            <a:r>
              <a:rPr lang="fr-FR" sz="3200" b="1" dirty="0" err="1">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Informants</a:t>
            </a:r>
            <a:endParaRPr lang="fr-FR" sz="3200" b="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007150"/>
            <a:ext cx="2855782" cy="523220"/>
          </a:xfrm>
          <a:prstGeom prst="rect">
            <a:avLst/>
          </a:prstGeom>
        </p:spPr>
        <p:txBody>
          <a:bodyPr wrap="none">
            <a:spAutoFit/>
          </a:bodyPr>
          <a:lstStyle/>
          <a:p>
            <a:pPr marL="285750" indent="-285750">
              <a:buFont typeface="Wingdings" panose="05000000000000000000" pitchFamily="2" charset="2"/>
              <a:buChar char="v"/>
            </a:pPr>
            <a:r>
              <a:rPr lang="en-US" sz="2800" b="1" dirty="0" smtClean="0">
                <a:solidFill>
                  <a:srgbClr val="92D050"/>
                </a:solidFill>
                <a:latin typeface="Times New Roman" panose="02020603050405020304" pitchFamily="18" charset="0"/>
                <a:cs typeface="Times New Roman" panose="02020603050405020304" pitchFamily="18" charset="0"/>
              </a:rPr>
              <a:t>  </a:t>
            </a:r>
            <a:r>
              <a:rPr lang="en-US" sz="2800" b="1" u="sng" dirty="0" smtClean="0">
                <a:solidFill>
                  <a:srgbClr val="92D050"/>
                </a:solidFill>
                <a:latin typeface="Times New Roman" panose="02020603050405020304" pitchFamily="18" charset="0"/>
                <a:cs typeface="Times New Roman" panose="02020603050405020304" pitchFamily="18" charset="0"/>
              </a:rPr>
              <a:t>Pupils’ Profile</a:t>
            </a:r>
            <a:endParaRPr lang="fr-FR" sz="2800" u="sng" dirty="0">
              <a:solidFill>
                <a:srgbClr val="92D05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05949725"/>
              </p:ext>
            </p:extLst>
          </p:nvPr>
        </p:nvGraphicFramePr>
        <p:xfrm>
          <a:off x="827584" y="1988840"/>
          <a:ext cx="7704858" cy="3871832"/>
        </p:xfrm>
        <a:graphic>
          <a:graphicData uri="http://schemas.openxmlformats.org/drawingml/2006/table">
            <a:tbl>
              <a:tblPr>
                <a:tableStyleId>{5C22544A-7EE6-4342-B048-85BDC9FD1C3A}</a:tableStyleId>
              </a:tblPr>
              <a:tblGrid>
                <a:gridCol w="1964733"/>
                <a:gridCol w="1148025"/>
                <a:gridCol w="1148025"/>
                <a:gridCol w="1148025"/>
                <a:gridCol w="1148025"/>
                <a:gridCol w="1148025"/>
              </a:tblGrid>
              <a:tr h="748883">
                <a:tc>
                  <a:txBody>
                    <a:bodyPr/>
                    <a:lstStyle/>
                    <a:p>
                      <a:pPr algn="ctr" fontAlgn="auto">
                        <a:lnSpc>
                          <a:spcPts val="2250"/>
                        </a:lnSpc>
                        <a:spcAft>
                          <a:spcPts val="0"/>
                        </a:spcAft>
                      </a:pPr>
                      <a:r>
                        <a:rPr lang="en-US" sz="2000" b="1" spc="-15" dirty="0">
                          <a:solidFill>
                            <a:srgbClr val="FF0000"/>
                          </a:solidFill>
                          <a:effectLst/>
                          <a:latin typeface="Times New Roman" panose="02020603050405020304" pitchFamily="18" charset="0"/>
                          <a:cs typeface="Times New Roman" panose="02020603050405020304" pitchFamily="18" charset="0"/>
                        </a:rPr>
                        <a:t>Middle School</a:t>
                      </a:r>
                      <a:endParaRPr lang="fr-FR" sz="20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fontAlgn="auto">
                        <a:lnSpc>
                          <a:spcPts val="2250"/>
                        </a:lnSpc>
                        <a:spcAft>
                          <a:spcPts val="0"/>
                        </a:spcAft>
                      </a:pP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1</a:t>
                      </a:r>
                      <a:r>
                        <a:rPr lang="en-US" sz="2000" b="1" spc="-15" baseline="30000" dirty="0">
                          <a:solidFill>
                            <a:schemeClr val="accent5">
                              <a:lumMod val="60000"/>
                              <a:lumOff val="40000"/>
                            </a:schemeClr>
                          </a:solidFill>
                          <a:effectLst/>
                          <a:latin typeface="Times New Roman" panose="02020603050405020304" pitchFamily="18" charset="0"/>
                          <a:cs typeface="Times New Roman" panose="02020603050405020304" pitchFamily="18" charset="0"/>
                        </a:rPr>
                        <a:t>st</a:t>
                      </a: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 Year</a:t>
                      </a:r>
                      <a:endParaRPr lang="fr-FR" sz="2000" b="1" dirty="0">
                        <a:solidFill>
                          <a:schemeClr val="accent5">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fontAlgn="auto">
                        <a:lnSpc>
                          <a:spcPts val="2250"/>
                        </a:lnSpc>
                        <a:spcAft>
                          <a:spcPts val="0"/>
                        </a:spcAft>
                      </a:pP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2</a:t>
                      </a:r>
                      <a:r>
                        <a:rPr lang="en-US" sz="2000" b="1" spc="-15" baseline="30000" dirty="0">
                          <a:solidFill>
                            <a:schemeClr val="accent5">
                              <a:lumMod val="60000"/>
                              <a:lumOff val="40000"/>
                            </a:schemeClr>
                          </a:solidFill>
                          <a:effectLst/>
                          <a:latin typeface="Times New Roman" panose="02020603050405020304" pitchFamily="18" charset="0"/>
                          <a:cs typeface="Times New Roman" panose="02020603050405020304" pitchFamily="18" charset="0"/>
                        </a:rPr>
                        <a:t>nd</a:t>
                      </a: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 Year</a:t>
                      </a:r>
                      <a:endParaRPr lang="fr-FR" sz="2000" b="1" dirty="0">
                        <a:solidFill>
                          <a:schemeClr val="accent5">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fontAlgn="auto">
                        <a:lnSpc>
                          <a:spcPts val="2250"/>
                        </a:lnSpc>
                        <a:spcAft>
                          <a:spcPts val="0"/>
                        </a:spcAft>
                      </a:pP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3</a:t>
                      </a:r>
                      <a:r>
                        <a:rPr lang="en-US" sz="2000" b="1" spc="-15" baseline="30000" dirty="0">
                          <a:solidFill>
                            <a:schemeClr val="accent5">
                              <a:lumMod val="60000"/>
                              <a:lumOff val="40000"/>
                            </a:schemeClr>
                          </a:solidFill>
                          <a:effectLst/>
                          <a:latin typeface="Times New Roman" panose="02020603050405020304" pitchFamily="18" charset="0"/>
                          <a:cs typeface="Times New Roman" panose="02020603050405020304" pitchFamily="18" charset="0"/>
                        </a:rPr>
                        <a:t>rd</a:t>
                      </a: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 Year</a:t>
                      </a:r>
                      <a:endParaRPr lang="fr-FR" sz="2000" b="1" dirty="0">
                        <a:solidFill>
                          <a:schemeClr val="accent5">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fontAlgn="auto">
                        <a:lnSpc>
                          <a:spcPts val="2250"/>
                        </a:lnSpc>
                        <a:spcAft>
                          <a:spcPts val="0"/>
                        </a:spcAft>
                      </a:pP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4</a:t>
                      </a:r>
                      <a:r>
                        <a:rPr lang="en-US" sz="2000" b="1" spc="-15" baseline="30000" dirty="0">
                          <a:solidFill>
                            <a:schemeClr val="accent5">
                              <a:lumMod val="60000"/>
                              <a:lumOff val="40000"/>
                            </a:schemeClr>
                          </a:solidFill>
                          <a:effectLst/>
                          <a:latin typeface="Times New Roman" panose="02020603050405020304" pitchFamily="18" charset="0"/>
                          <a:cs typeface="Times New Roman" panose="02020603050405020304" pitchFamily="18" charset="0"/>
                        </a:rPr>
                        <a:t>th</a:t>
                      </a:r>
                      <a:r>
                        <a:rPr lang="en-US" sz="2000" b="1" spc="-15" dirty="0">
                          <a:solidFill>
                            <a:schemeClr val="accent5">
                              <a:lumMod val="60000"/>
                              <a:lumOff val="40000"/>
                            </a:schemeClr>
                          </a:solidFill>
                          <a:effectLst/>
                          <a:latin typeface="Times New Roman" panose="02020603050405020304" pitchFamily="18" charset="0"/>
                          <a:cs typeface="Times New Roman" panose="02020603050405020304" pitchFamily="18" charset="0"/>
                        </a:rPr>
                        <a:t> Year</a:t>
                      </a:r>
                      <a:endParaRPr lang="fr-FR" sz="2000" b="1" dirty="0">
                        <a:solidFill>
                          <a:schemeClr val="accent5">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b="1" spc="-15" dirty="0">
                          <a:solidFill>
                            <a:srgbClr val="FF0000"/>
                          </a:solidFill>
                          <a:effectLst/>
                          <a:latin typeface="Times New Roman" panose="02020603050405020304" pitchFamily="18" charset="0"/>
                          <a:cs typeface="Times New Roman" panose="02020603050405020304" pitchFamily="18" charset="0"/>
                        </a:rPr>
                        <a:t>Total</a:t>
                      </a:r>
                      <a:endParaRPr lang="fr-FR" sz="20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r>
              <a:tr h="748883">
                <a:tc>
                  <a:txBody>
                    <a:bodyPr/>
                    <a:lstStyle/>
                    <a:p>
                      <a:pPr algn="ctr" fontAlgn="auto">
                        <a:lnSpc>
                          <a:spcPts val="2250"/>
                        </a:lnSpc>
                        <a:spcAft>
                          <a:spcPts val="0"/>
                        </a:spcAft>
                      </a:pPr>
                      <a:r>
                        <a:rPr lang="en-US" sz="2000" b="1" spc="-15" dirty="0">
                          <a:solidFill>
                            <a:schemeClr val="tx2">
                              <a:lumMod val="75000"/>
                            </a:schemeClr>
                          </a:solidFill>
                          <a:effectLst/>
                          <a:latin typeface="Times New Roman" panose="02020603050405020304" pitchFamily="18" charset="0"/>
                          <a:cs typeface="Times New Roman" panose="02020603050405020304" pitchFamily="18" charset="0"/>
                        </a:rPr>
                        <a:t>Habbak</a:t>
                      </a:r>
                      <a:endParaRPr lang="fr-FR" sz="2000" b="1" dirty="0">
                        <a:solidFill>
                          <a:schemeClr val="tx2">
                            <a:lumMod val="75000"/>
                          </a:schemeClr>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tabLst>
                          <a:tab pos="476250" algn="l"/>
                        </a:tabLst>
                      </a:pPr>
                      <a:r>
                        <a:rPr lang="en-US" sz="2000" spc="-15" dirty="0">
                          <a:effectLst/>
                          <a:latin typeface="Times New Roman" panose="02020603050405020304" pitchFamily="18" charset="0"/>
                          <a:cs typeface="Times New Roman" panose="02020603050405020304" pitchFamily="18" charset="0"/>
                        </a:rPr>
                        <a:t>30	</a:t>
                      </a:r>
                      <a:endParaRPr lang="fr-FR"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120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r>
              <a:tr h="748883">
                <a:tc>
                  <a:txBody>
                    <a:bodyPr/>
                    <a:lstStyle/>
                    <a:p>
                      <a:pPr algn="ctr" fontAlgn="auto">
                        <a:lnSpc>
                          <a:spcPts val="2250"/>
                        </a:lnSpc>
                        <a:spcAft>
                          <a:spcPts val="0"/>
                        </a:spcAft>
                      </a:pPr>
                      <a:r>
                        <a:rPr lang="en-US" sz="2000" b="1" spc="-15" dirty="0">
                          <a:solidFill>
                            <a:schemeClr val="tx2">
                              <a:lumMod val="75000"/>
                            </a:schemeClr>
                          </a:solidFill>
                          <a:effectLst/>
                          <a:latin typeface="Times New Roman" panose="02020603050405020304" pitchFamily="18" charset="0"/>
                          <a:cs typeface="Times New Roman" panose="02020603050405020304" pitchFamily="18" charset="0"/>
                        </a:rPr>
                        <a:t>Tahar Hmaidia</a:t>
                      </a:r>
                      <a:endParaRPr lang="fr-FR" sz="2000" b="1" dirty="0">
                        <a:solidFill>
                          <a:schemeClr val="tx2">
                            <a:lumMod val="75000"/>
                          </a:schemeClr>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120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r>
              <a:tr h="748883">
                <a:tc>
                  <a:txBody>
                    <a:bodyPr/>
                    <a:lstStyle/>
                    <a:p>
                      <a:pPr algn="ctr" fontAlgn="auto">
                        <a:lnSpc>
                          <a:spcPts val="2250"/>
                        </a:lnSpc>
                        <a:spcAft>
                          <a:spcPts val="0"/>
                        </a:spcAft>
                      </a:pPr>
                      <a:r>
                        <a:rPr lang="en-US" sz="2000" b="1" spc="-15" dirty="0">
                          <a:solidFill>
                            <a:schemeClr val="tx2">
                              <a:lumMod val="75000"/>
                            </a:schemeClr>
                          </a:solidFill>
                          <a:effectLst/>
                          <a:latin typeface="Times New Roman" panose="02020603050405020304" pitchFamily="18" charset="0"/>
                          <a:cs typeface="Times New Roman" panose="02020603050405020304" pitchFamily="18" charset="0"/>
                        </a:rPr>
                        <a:t>Dar El-Hadith</a:t>
                      </a:r>
                      <a:endParaRPr lang="fr-FR" sz="2000" b="1" dirty="0">
                        <a:solidFill>
                          <a:schemeClr val="tx2">
                            <a:lumMod val="75000"/>
                          </a:schemeClr>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30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r>
                        <a:rPr lang="en-US" sz="2000" spc="-15">
                          <a:effectLst/>
                          <a:latin typeface="Times New Roman" panose="02020603050405020304" pitchFamily="18" charset="0"/>
                          <a:cs typeface="Times New Roman" panose="02020603050405020304" pitchFamily="18" charset="0"/>
                        </a:rPr>
                        <a:t>120</a:t>
                      </a:r>
                      <a:endParaRPr lang="fr-FR" sz="2000">
                        <a:effectLst/>
                        <a:latin typeface="Times New Roman" panose="02020603050405020304" pitchFamily="18" charset="0"/>
                        <a:ea typeface="Calibri"/>
                        <a:cs typeface="Times New Roman" panose="02020603050405020304" pitchFamily="18" charset="0"/>
                      </a:endParaRPr>
                    </a:p>
                  </a:txBody>
                  <a:tcPr marL="68580" marR="68580" marT="0" marB="0"/>
                </a:tc>
              </a:tr>
              <a:tr h="748883">
                <a:tc>
                  <a:txBody>
                    <a:bodyPr/>
                    <a:lstStyle/>
                    <a:p>
                      <a:pPr algn="just" fontAlgn="auto">
                        <a:lnSpc>
                          <a:spcPts val="2250"/>
                        </a:lnSpc>
                        <a:spcAft>
                          <a:spcPts val="0"/>
                        </a:spcAft>
                      </a:pPr>
                      <a:endParaRPr lang="en-US" sz="2000" b="1" spc="-15" dirty="0" smtClean="0">
                        <a:solidFill>
                          <a:schemeClr val="accent5">
                            <a:lumMod val="60000"/>
                            <a:lumOff val="40000"/>
                          </a:schemeClr>
                        </a:solidFill>
                        <a:effectLst/>
                        <a:latin typeface="Times New Roman" panose="02020603050405020304" pitchFamily="18" charset="0"/>
                        <a:cs typeface="Times New Roman" panose="02020603050405020304" pitchFamily="18" charset="0"/>
                      </a:endParaRPr>
                    </a:p>
                    <a:p>
                      <a:pPr algn="just" fontAlgn="auto">
                        <a:lnSpc>
                          <a:spcPts val="2250"/>
                        </a:lnSpc>
                        <a:spcAft>
                          <a:spcPts val="0"/>
                        </a:spcAft>
                      </a:pPr>
                      <a:r>
                        <a:rPr lang="en-US" sz="2000" b="1" spc="-15" dirty="0" smtClean="0">
                          <a:solidFill>
                            <a:srgbClr val="FF0000"/>
                          </a:solidFill>
                          <a:effectLst/>
                          <a:latin typeface="Times New Roman" panose="02020603050405020304" pitchFamily="18" charset="0"/>
                          <a:cs typeface="Times New Roman" panose="02020603050405020304" pitchFamily="18" charset="0"/>
                        </a:rPr>
                        <a:t>        Total</a:t>
                      </a:r>
                      <a:endParaRPr lang="fr-FR" sz="20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endParaRPr lang="en-US" sz="2000" spc="-15" dirty="0" smtClean="0">
                        <a:effectLst/>
                        <a:latin typeface="Times New Roman" panose="02020603050405020304" pitchFamily="18" charset="0"/>
                        <a:cs typeface="Times New Roman" panose="02020603050405020304" pitchFamily="18" charset="0"/>
                      </a:endParaRPr>
                    </a:p>
                    <a:p>
                      <a:pPr algn="ctr" fontAlgn="auto">
                        <a:lnSpc>
                          <a:spcPts val="2250"/>
                        </a:lnSpc>
                        <a:spcAft>
                          <a:spcPts val="0"/>
                        </a:spcAft>
                      </a:pPr>
                      <a:r>
                        <a:rPr lang="en-US" sz="2000" spc="-15" dirty="0" smtClean="0">
                          <a:effectLst/>
                          <a:latin typeface="Times New Roman" panose="02020603050405020304" pitchFamily="18" charset="0"/>
                          <a:cs typeface="Times New Roman" panose="02020603050405020304" pitchFamily="18" charset="0"/>
                        </a:rPr>
                        <a:t>90</a:t>
                      </a:r>
                      <a:endParaRPr lang="fr-FR"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endParaRPr lang="en-US" sz="2000" spc="-15" dirty="0" smtClean="0">
                        <a:effectLst/>
                        <a:latin typeface="Times New Roman" panose="02020603050405020304" pitchFamily="18" charset="0"/>
                        <a:cs typeface="Times New Roman" panose="02020603050405020304" pitchFamily="18" charset="0"/>
                      </a:endParaRPr>
                    </a:p>
                    <a:p>
                      <a:pPr algn="ctr" fontAlgn="auto">
                        <a:lnSpc>
                          <a:spcPts val="2250"/>
                        </a:lnSpc>
                        <a:spcAft>
                          <a:spcPts val="0"/>
                        </a:spcAft>
                      </a:pPr>
                      <a:r>
                        <a:rPr lang="en-US" sz="2000" spc="-15" dirty="0" smtClean="0">
                          <a:effectLst/>
                          <a:latin typeface="Times New Roman" panose="02020603050405020304" pitchFamily="18" charset="0"/>
                          <a:cs typeface="Times New Roman" panose="02020603050405020304" pitchFamily="18" charset="0"/>
                        </a:rPr>
                        <a:t>90</a:t>
                      </a:r>
                      <a:endParaRPr lang="fr-FR"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endParaRPr lang="en-US" sz="2000" spc="-15" dirty="0" smtClean="0">
                        <a:effectLst/>
                        <a:latin typeface="Times New Roman" panose="02020603050405020304" pitchFamily="18" charset="0"/>
                        <a:cs typeface="Times New Roman" panose="02020603050405020304" pitchFamily="18" charset="0"/>
                      </a:endParaRPr>
                    </a:p>
                    <a:p>
                      <a:pPr algn="ctr" fontAlgn="auto">
                        <a:lnSpc>
                          <a:spcPts val="2250"/>
                        </a:lnSpc>
                        <a:spcAft>
                          <a:spcPts val="0"/>
                        </a:spcAft>
                      </a:pPr>
                      <a:r>
                        <a:rPr lang="en-US" sz="2000" spc="-15" dirty="0" smtClean="0">
                          <a:effectLst/>
                          <a:latin typeface="Times New Roman" panose="02020603050405020304" pitchFamily="18" charset="0"/>
                          <a:cs typeface="Times New Roman" panose="02020603050405020304" pitchFamily="18" charset="0"/>
                        </a:rPr>
                        <a:t>90</a:t>
                      </a:r>
                      <a:endParaRPr lang="fr-FR"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endParaRPr lang="en-US" sz="2000" spc="-15" dirty="0" smtClean="0">
                        <a:effectLst/>
                        <a:latin typeface="Times New Roman" panose="02020603050405020304" pitchFamily="18" charset="0"/>
                        <a:cs typeface="Times New Roman" panose="02020603050405020304" pitchFamily="18" charset="0"/>
                      </a:endParaRPr>
                    </a:p>
                    <a:p>
                      <a:pPr algn="ctr" fontAlgn="auto">
                        <a:lnSpc>
                          <a:spcPts val="2250"/>
                        </a:lnSpc>
                        <a:spcAft>
                          <a:spcPts val="0"/>
                        </a:spcAft>
                      </a:pPr>
                      <a:r>
                        <a:rPr lang="en-US" sz="2000" spc="-15" dirty="0" smtClean="0">
                          <a:effectLst/>
                          <a:latin typeface="Times New Roman" panose="02020603050405020304" pitchFamily="18" charset="0"/>
                          <a:cs typeface="Times New Roman" panose="02020603050405020304" pitchFamily="18" charset="0"/>
                        </a:rPr>
                        <a:t>90</a:t>
                      </a:r>
                      <a:endParaRPr lang="fr-FR"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fontAlgn="auto">
                        <a:lnSpc>
                          <a:spcPts val="2250"/>
                        </a:lnSpc>
                        <a:spcAft>
                          <a:spcPts val="0"/>
                        </a:spcAft>
                      </a:pPr>
                      <a:endParaRPr lang="en-US" sz="2000" b="1" spc="-15" dirty="0" smtClean="0">
                        <a:solidFill>
                          <a:srgbClr val="FF0000"/>
                        </a:solidFill>
                        <a:effectLst/>
                        <a:latin typeface="Times New Roman" panose="02020603050405020304" pitchFamily="18" charset="0"/>
                        <a:cs typeface="Times New Roman" panose="02020603050405020304" pitchFamily="18" charset="0"/>
                      </a:endParaRPr>
                    </a:p>
                    <a:p>
                      <a:pPr algn="ctr" fontAlgn="auto">
                        <a:lnSpc>
                          <a:spcPts val="2250"/>
                        </a:lnSpc>
                        <a:spcAft>
                          <a:spcPts val="0"/>
                        </a:spcAft>
                      </a:pPr>
                      <a:r>
                        <a:rPr lang="en-US" sz="2000" b="1" spc="-15" dirty="0" smtClean="0">
                          <a:solidFill>
                            <a:srgbClr val="FF0000"/>
                          </a:solidFill>
                          <a:effectLst/>
                          <a:latin typeface="Times New Roman" panose="02020603050405020304" pitchFamily="18" charset="0"/>
                          <a:cs typeface="Times New Roman" panose="02020603050405020304" pitchFamily="18" charset="0"/>
                        </a:rPr>
                        <a:t>360</a:t>
                      </a:r>
                    </a:p>
                    <a:p>
                      <a:pPr algn="ctr" fontAlgn="auto">
                        <a:lnSpc>
                          <a:spcPts val="2250"/>
                        </a:lnSpc>
                        <a:spcAft>
                          <a:spcPts val="0"/>
                        </a:spcAft>
                      </a:pPr>
                      <a:endParaRPr lang="fr-FR" sz="20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2910708865"/>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070" y="0"/>
            <a:ext cx="7824378" cy="1124744"/>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algn="ctr">
              <a:lnSpc>
                <a:spcPct val="120000"/>
              </a:lnSpc>
              <a:defRPr/>
            </a:pPr>
            <a:r>
              <a:rPr lang="fr-FR" sz="11200" b="1" i="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Results</a:t>
            </a:r>
            <a:r>
              <a:rPr lang="fr-FR" sz="11200" b="1" i="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and </a:t>
            </a:r>
            <a:r>
              <a:rPr lang="fr-FR" sz="11200" b="1" i="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Interpretation</a:t>
            </a:r>
            <a:endParaRPr lang="fr-FR" sz="11200" b="1" i="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5537" name="Rectangle 1"/>
          <p:cNvSpPr>
            <a:spLocks noChangeArrowheads="1"/>
          </p:cNvSpPr>
          <p:nvPr/>
        </p:nvSpPr>
        <p:spPr bwMode="auto">
          <a:xfrm>
            <a:off x="357158" y="3714752"/>
            <a:ext cx="521297"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500" b="1"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ndParaRPr>
          </a:p>
        </p:txBody>
      </p:sp>
      <p:sp>
        <p:nvSpPr>
          <p:cNvPr id="12" name="Rectangle 11"/>
          <p:cNvSpPr/>
          <p:nvPr/>
        </p:nvSpPr>
        <p:spPr>
          <a:xfrm>
            <a:off x="0" y="1268760"/>
            <a:ext cx="9144000" cy="609398"/>
          </a:xfrm>
          <a:prstGeom prst="rect">
            <a:avLst/>
          </a:prstGeom>
          <a:blipFill>
            <a:blip r:embed="rId2"/>
            <a:tile tx="0" ty="0" sx="100000" sy="100000" flip="none" algn="tl"/>
          </a:blipFill>
        </p:spPr>
        <p:txBody>
          <a:bodyPr wrap="square">
            <a:spAutoFit/>
          </a:bodyPr>
          <a:lstStyle/>
          <a:p>
            <a:pPr algn="ctr">
              <a:lnSpc>
                <a:spcPct val="120000"/>
              </a:lnSpc>
              <a:buFont typeface="Wingdings" panose="05000000000000000000" pitchFamily="2" charset="2"/>
              <a:buChar char="q"/>
              <a:defRPr/>
            </a:pPr>
            <a:r>
              <a:rPr lang="fr-FR" sz="28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fr-FR" sz="28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Forms</a:t>
            </a:r>
            <a:r>
              <a:rPr lang="fr-FR" sz="28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fr-FR" sz="28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of Arabic </a:t>
            </a:r>
            <a:r>
              <a:rPr lang="fr-FR" sz="28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Used</a:t>
            </a:r>
            <a:r>
              <a:rPr lang="fr-FR" sz="28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 in </a:t>
            </a:r>
            <a:r>
              <a:rPr lang="fr-FR" sz="28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Classroom</a:t>
            </a:r>
            <a:r>
              <a:rPr lang="fr-FR" sz="28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 Interaction  </a:t>
            </a:r>
            <a:endParaRPr lang="fr-FR" sz="2800" b="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
        <p:nvSpPr>
          <p:cNvPr id="5" name="Rectangle 4"/>
          <p:cNvSpPr/>
          <p:nvPr/>
        </p:nvSpPr>
        <p:spPr>
          <a:xfrm>
            <a:off x="617806" y="2088493"/>
            <a:ext cx="2874073" cy="646331"/>
          </a:xfrm>
          <a:prstGeom prst="rect">
            <a:avLst/>
          </a:prstGeom>
        </p:spPr>
        <p:txBody>
          <a:bodyPr wrap="square">
            <a:spAutoFit/>
          </a:bodyPr>
          <a:lstStyle/>
          <a:p>
            <a:r>
              <a:rPr lang="en-US" sz="3600" dirty="0" smtClean="0"/>
              <a:t>12</a:t>
            </a:r>
            <a:r>
              <a:rPr lang="en-US" sz="2800" dirty="0" smtClean="0"/>
              <a:t> Recordings</a:t>
            </a:r>
            <a:endParaRPr lang="fr-FR" sz="2800" dirty="0"/>
          </a:p>
        </p:txBody>
      </p:sp>
      <p:cxnSp>
        <p:nvCxnSpPr>
          <p:cNvPr id="3" name="Straight Arrow Connector 2"/>
          <p:cNvCxnSpPr/>
          <p:nvPr/>
        </p:nvCxnSpPr>
        <p:spPr>
          <a:xfrm>
            <a:off x="2915816" y="2539880"/>
            <a:ext cx="677336" cy="335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15816" y="2214926"/>
            <a:ext cx="677336" cy="277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15816" y="2536601"/>
            <a:ext cx="677336" cy="3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634270" y="2734824"/>
            <a:ext cx="1145033" cy="369332"/>
          </a:xfrm>
          <a:prstGeom prst="rect">
            <a:avLst/>
          </a:prstGeom>
        </p:spPr>
        <p:txBody>
          <a:bodyPr wrap="square">
            <a:spAutoFit/>
          </a:bodyPr>
          <a:lstStyle/>
          <a:p>
            <a:r>
              <a:rPr lang="en-US" dirty="0" smtClean="0"/>
              <a:t>Hmaidia</a:t>
            </a:r>
            <a:endParaRPr lang="fr-FR" dirty="0"/>
          </a:p>
        </p:txBody>
      </p:sp>
      <p:sp>
        <p:nvSpPr>
          <p:cNvPr id="17" name="Rectangle 16"/>
          <p:cNvSpPr/>
          <p:nvPr/>
        </p:nvSpPr>
        <p:spPr>
          <a:xfrm>
            <a:off x="3634270" y="2365492"/>
            <a:ext cx="1060010" cy="369332"/>
          </a:xfrm>
          <a:prstGeom prst="rect">
            <a:avLst/>
          </a:prstGeom>
        </p:spPr>
        <p:txBody>
          <a:bodyPr wrap="square">
            <a:spAutoFit/>
          </a:bodyPr>
          <a:lstStyle/>
          <a:p>
            <a:r>
              <a:rPr lang="en-US" dirty="0" smtClean="0"/>
              <a:t>Habbak</a:t>
            </a:r>
            <a:endParaRPr lang="fr-FR" dirty="0"/>
          </a:p>
        </p:txBody>
      </p:sp>
      <p:sp>
        <p:nvSpPr>
          <p:cNvPr id="18" name="Rectangle 17"/>
          <p:cNvSpPr/>
          <p:nvPr/>
        </p:nvSpPr>
        <p:spPr>
          <a:xfrm>
            <a:off x="3634270" y="1989213"/>
            <a:ext cx="1343174" cy="369332"/>
          </a:xfrm>
          <a:prstGeom prst="rect">
            <a:avLst/>
          </a:prstGeom>
        </p:spPr>
        <p:txBody>
          <a:bodyPr wrap="square">
            <a:spAutoFit/>
          </a:bodyPr>
          <a:lstStyle/>
          <a:p>
            <a:r>
              <a:rPr lang="en-US" dirty="0" smtClean="0"/>
              <a:t>Dar-Hadith</a:t>
            </a:r>
            <a:endParaRPr lang="fr-FR" dirty="0"/>
          </a:p>
        </p:txBody>
      </p:sp>
      <p:sp>
        <p:nvSpPr>
          <p:cNvPr id="19" name="Rectangle 18"/>
          <p:cNvSpPr/>
          <p:nvPr/>
        </p:nvSpPr>
        <p:spPr>
          <a:xfrm>
            <a:off x="780070" y="3345420"/>
            <a:ext cx="2549544" cy="369332"/>
          </a:xfrm>
          <a:prstGeom prst="rect">
            <a:avLst/>
          </a:prstGeom>
        </p:spPr>
        <p:txBody>
          <a:bodyPr wrap="none">
            <a:spAutoFit/>
          </a:bodyPr>
          <a:lstStyle/>
          <a:p>
            <a:pPr marL="285750" indent="-285750">
              <a:buFont typeface="Wingdings" panose="05000000000000000000" pitchFamily="2" charset="2"/>
              <a:buChar char="§"/>
            </a:pPr>
            <a:r>
              <a:rPr lang="en-US" b="1" u="sng" dirty="0" smtClean="0">
                <a:solidFill>
                  <a:srgbClr val="0070C0"/>
                </a:solidFill>
              </a:rPr>
              <a:t>MSA</a:t>
            </a:r>
            <a:r>
              <a:rPr lang="en-US" dirty="0" smtClean="0"/>
              <a:t>: </a:t>
            </a:r>
            <a:r>
              <a:rPr lang="en-US" b="1" dirty="0" smtClean="0"/>
              <a:t>reading texts</a:t>
            </a:r>
            <a:r>
              <a:rPr lang="en-US" dirty="0" smtClean="0"/>
              <a:t>,</a:t>
            </a:r>
            <a:endParaRPr lang="fr-FR" dirty="0"/>
          </a:p>
        </p:txBody>
      </p:sp>
      <p:sp>
        <p:nvSpPr>
          <p:cNvPr id="21" name="Rectangle 20"/>
          <p:cNvSpPr/>
          <p:nvPr/>
        </p:nvSpPr>
        <p:spPr>
          <a:xfrm>
            <a:off x="780070" y="3853251"/>
            <a:ext cx="7824378" cy="1754326"/>
          </a:xfrm>
          <a:prstGeom prst="rect">
            <a:avLst/>
          </a:prstGeom>
        </p:spPr>
        <p:txBody>
          <a:bodyPr wrap="square">
            <a:spAutoFit/>
          </a:bodyPr>
          <a:lstStyle/>
          <a:p>
            <a:pPr marL="285750" indent="-285750">
              <a:buFont typeface="Wingdings" panose="05000000000000000000" pitchFamily="2" charset="2"/>
              <a:buChar char="§"/>
            </a:pPr>
            <a:r>
              <a:rPr lang="en-US" b="1" dirty="0" smtClean="0">
                <a:solidFill>
                  <a:srgbClr val="0070C0"/>
                </a:solidFill>
              </a:rPr>
              <a:t>Middle </a:t>
            </a:r>
            <a:r>
              <a:rPr lang="en-US" b="1" dirty="0" smtClean="0">
                <a:solidFill>
                  <a:srgbClr val="0070C0"/>
                </a:solidFill>
              </a:rPr>
              <a:t>Variety </a:t>
            </a:r>
            <a:r>
              <a:rPr lang="en-US" b="1" dirty="0" smtClean="0"/>
              <a:t> ( a </a:t>
            </a:r>
            <a:r>
              <a:rPr lang="en-US" b="1" dirty="0" err="1" smtClean="0"/>
              <a:t>benti</a:t>
            </a:r>
            <a:r>
              <a:rPr lang="en-US" b="1" dirty="0" smtClean="0"/>
              <a:t> </a:t>
            </a:r>
            <a:r>
              <a:rPr lang="en-US" b="1" dirty="0" err="1" smtClean="0"/>
              <a:t>marakish</a:t>
            </a:r>
            <a:r>
              <a:rPr lang="en-US" b="1" dirty="0" smtClean="0"/>
              <a:t> </a:t>
            </a:r>
            <a:r>
              <a:rPr lang="en-US" b="1" dirty="0" err="1" smtClean="0"/>
              <a:t>thessi</a:t>
            </a:r>
            <a:r>
              <a:rPr lang="en-US" b="1" dirty="0" smtClean="0"/>
              <a:t> </a:t>
            </a:r>
            <a:r>
              <a:rPr lang="en-US" b="1" dirty="0" err="1" smtClean="0"/>
              <a:t>beli</a:t>
            </a:r>
            <a:r>
              <a:rPr lang="en-US" b="1" dirty="0" smtClean="0"/>
              <a:t> </a:t>
            </a:r>
            <a:r>
              <a:rPr lang="en-US" b="1" dirty="0" err="1" smtClean="0"/>
              <a:t>raki</a:t>
            </a:r>
            <a:r>
              <a:rPr lang="en-US" b="1" dirty="0" smtClean="0"/>
              <a:t> </a:t>
            </a:r>
            <a:r>
              <a:rPr lang="en-US" b="1" dirty="0" err="1" smtClean="0"/>
              <a:t>deyra</a:t>
            </a:r>
            <a:r>
              <a:rPr lang="en-US" b="1" dirty="0" smtClean="0"/>
              <a:t> khata2 </a:t>
            </a:r>
            <a:r>
              <a:rPr lang="en-US" b="1" dirty="0" err="1" smtClean="0"/>
              <a:t>fadih</a:t>
            </a:r>
            <a:r>
              <a:rPr lang="en-US" b="1" u="sng" dirty="0" smtClean="0">
                <a:solidFill>
                  <a:srgbClr val="0070C0"/>
                </a:solidFill>
              </a:rPr>
              <a:t>) </a:t>
            </a:r>
          </a:p>
          <a:p>
            <a:pPr marL="285750" indent="-285750">
              <a:buFont typeface="Wingdings" panose="05000000000000000000" pitchFamily="2" charset="2"/>
              <a:buChar char="§"/>
            </a:pPr>
            <a:endParaRPr lang="en-US" b="1" u="sng" dirty="0">
              <a:solidFill>
                <a:srgbClr val="0070C0"/>
              </a:solidFill>
            </a:endParaRPr>
          </a:p>
          <a:p>
            <a:pPr marL="285750" indent="-285750">
              <a:buFont typeface="Wingdings" panose="05000000000000000000" pitchFamily="2" charset="2"/>
              <a:buChar char="§"/>
            </a:pPr>
            <a:endParaRPr lang="en-US" u="sng" dirty="0" smtClean="0"/>
          </a:p>
          <a:p>
            <a:pPr marL="285750" indent="-285750">
              <a:buFont typeface="Wingdings" panose="05000000000000000000" pitchFamily="2" charset="2"/>
              <a:buChar char="§"/>
            </a:pPr>
            <a:endParaRPr lang="en-US" u="sng" dirty="0" smtClean="0"/>
          </a:p>
          <a:p>
            <a:pPr marL="285750" indent="-285750">
              <a:buFont typeface="Wingdings" panose="05000000000000000000" pitchFamily="2" charset="2"/>
              <a:buChar char="§"/>
            </a:pPr>
            <a:r>
              <a:rPr lang="en-US" b="1" u="sng" dirty="0" smtClean="0">
                <a:solidFill>
                  <a:srgbClr val="0070C0"/>
                </a:solidFill>
              </a:rPr>
              <a:t>AA  solely </a:t>
            </a:r>
            <a:r>
              <a:rPr lang="en-US" u="sng" dirty="0" smtClean="0"/>
              <a:t>(</a:t>
            </a:r>
            <a:r>
              <a:rPr lang="en-US" b="1" u="sng" dirty="0" err="1" smtClean="0"/>
              <a:t>lawla</a:t>
            </a:r>
            <a:r>
              <a:rPr lang="en-US" b="1" u="sng" dirty="0" smtClean="0"/>
              <a:t> w </a:t>
            </a:r>
            <a:r>
              <a:rPr lang="en-US" b="1" u="sng" dirty="0" err="1" smtClean="0"/>
              <a:t>talia</a:t>
            </a:r>
            <a:r>
              <a:rPr lang="en-US" b="1" u="sng" dirty="0" smtClean="0"/>
              <a:t> 3lik) </a:t>
            </a:r>
            <a:endParaRPr lang="fr-FR" b="1" u="sng" dirty="0"/>
          </a:p>
        </p:txBody>
      </p:sp>
      <p:sp>
        <p:nvSpPr>
          <p:cNvPr id="2" name="Flèche droite 1"/>
          <p:cNvSpPr/>
          <p:nvPr/>
        </p:nvSpPr>
        <p:spPr>
          <a:xfrm>
            <a:off x="2047164" y="4222583"/>
            <a:ext cx="1207320" cy="50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3634270" y="4222584"/>
            <a:ext cx="2953954" cy="646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Intra-</a:t>
            </a:r>
            <a:r>
              <a:rPr lang="fr-FR" sz="2400" b="1" dirty="0" err="1" smtClean="0">
                <a:solidFill>
                  <a:schemeClr val="tx1"/>
                </a:solidFill>
                <a:latin typeface="Times New Roman" pitchFamily="18" charset="0"/>
                <a:cs typeface="Times New Roman" pitchFamily="18" charset="0"/>
              </a:rPr>
              <a:t>sentential</a:t>
            </a:r>
            <a:r>
              <a:rPr lang="fr-FR" sz="2400" b="1" dirty="0" smtClean="0">
                <a:solidFill>
                  <a:schemeClr val="tx1"/>
                </a:solidFill>
                <a:latin typeface="Times New Roman" pitchFamily="18" charset="0"/>
                <a:cs typeface="Times New Roman" pitchFamily="18" charset="0"/>
              </a:rPr>
              <a:t> </a:t>
            </a:r>
            <a:r>
              <a:rPr lang="fr-FR" sz="2400" b="1" dirty="0" err="1" smtClean="0">
                <a:solidFill>
                  <a:schemeClr val="tx1"/>
                </a:solidFill>
                <a:latin typeface="Times New Roman" pitchFamily="18" charset="0"/>
                <a:cs typeface="Times New Roman" pitchFamily="18" charset="0"/>
              </a:rPr>
              <a:t>switching</a:t>
            </a:r>
            <a:endParaRPr lang="fr-FR" sz="2400"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854" y="5238527"/>
            <a:ext cx="12382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à coins arrondis 6"/>
          <p:cNvSpPr/>
          <p:nvPr/>
        </p:nvSpPr>
        <p:spPr>
          <a:xfrm>
            <a:off x="5940152" y="5238526"/>
            <a:ext cx="2520280" cy="710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Inter-</a:t>
            </a:r>
            <a:r>
              <a:rPr lang="fr-FR" sz="2400" b="1" dirty="0" err="1" smtClean="0">
                <a:solidFill>
                  <a:schemeClr val="tx1"/>
                </a:solidFill>
                <a:latin typeface="Times New Roman" pitchFamily="18" charset="0"/>
                <a:cs typeface="Times New Roman" pitchFamily="18" charset="0"/>
              </a:rPr>
              <a:t>sentential</a:t>
            </a:r>
            <a:r>
              <a:rPr lang="fr-FR" sz="2400" b="1" dirty="0" smtClean="0">
                <a:solidFill>
                  <a:schemeClr val="tx1"/>
                </a:solidFill>
                <a:latin typeface="Times New Roman" pitchFamily="18" charset="0"/>
                <a:cs typeface="Times New Roman" pitchFamily="18" charset="0"/>
              </a:rPr>
              <a:t>/ Tag </a:t>
            </a:r>
            <a:r>
              <a:rPr lang="fr-FR" sz="2400" b="1" dirty="0" err="1" smtClean="0">
                <a:solidFill>
                  <a:schemeClr val="tx1"/>
                </a:solidFill>
                <a:latin typeface="Times New Roman" pitchFamily="18" charset="0"/>
                <a:cs typeface="Times New Roman" pitchFamily="18" charset="0"/>
              </a:rPr>
              <a:t>switching</a:t>
            </a:r>
            <a:endParaRPr lang="fr-FR" sz="2400" b="1" dirty="0">
              <a:solidFill>
                <a:schemeClr val="tx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Processus 9"/>
          <p:cNvSpPr/>
          <p:nvPr/>
        </p:nvSpPr>
        <p:spPr>
          <a:xfrm>
            <a:off x="1043608" y="1268760"/>
            <a:ext cx="7473925" cy="787672"/>
          </a:xfrm>
          <a:prstGeom prst="flowChartProcess">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Aware </a:t>
            </a:r>
            <a:r>
              <a:rPr lang="en-US" sz="2400" b="1" dirty="0">
                <a:latin typeface="Times New Roman" panose="02020603050405020304" pitchFamily="18" charset="0"/>
                <a:cs typeface="Times New Roman" panose="02020603050405020304" pitchFamily="18" charset="0"/>
              </a:rPr>
              <a:t>Vs Unaware Use of middle Variety and/or AA </a:t>
            </a:r>
            <a:endParaRPr lang="fr-FR" sz="2400" dirty="0">
              <a:latin typeface="Times New Roman" panose="02020603050405020304" pitchFamily="18" charset="0"/>
              <a:cs typeface="Times New Roman" panose="02020603050405020304" pitchFamily="18" charset="0"/>
            </a:endParaRPr>
          </a:p>
        </p:txBody>
      </p:sp>
      <p:graphicFrame>
        <p:nvGraphicFramePr>
          <p:cNvPr id="7" name="Chart 6"/>
          <p:cNvGraphicFramePr/>
          <p:nvPr>
            <p:extLst>
              <p:ext uri="{D42A27DB-BD31-4B8C-83A1-F6EECF244321}">
                <p14:modId xmlns:p14="http://schemas.microsoft.com/office/powerpoint/2010/main" val="1654161091"/>
              </p:ext>
            </p:extLst>
          </p:nvPr>
        </p:nvGraphicFramePr>
        <p:xfrm>
          <a:off x="107504" y="2420888"/>
          <a:ext cx="4536504"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0" y="0"/>
            <a:ext cx="9144000" cy="1200329"/>
          </a:xfrm>
          <a:prstGeom prst="rect">
            <a:avLst/>
          </a:prstGeom>
          <a:blipFill>
            <a:blip r:embed="rId3"/>
            <a:tile tx="0" ty="0" sx="100000" sy="100000" flip="none" algn="tl"/>
          </a:blipFill>
        </p:spPr>
        <p:txBody>
          <a:bodyPr wrap="square">
            <a:spAutoFit/>
          </a:bodyPr>
          <a:lstStyle/>
          <a:p>
            <a:pPr marL="457200" indent="-457200" algn="ctr">
              <a:lnSpc>
                <a:spcPct val="120000"/>
              </a:lnSpc>
              <a:buFont typeface="Wingdings" panose="05000000000000000000" pitchFamily="2" charset="2"/>
              <a:buChar char="q"/>
              <a:defRPr/>
            </a:pPr>
            <a:r>
              <a:rPr lang="fr-FR" sz="28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fr-FR" sz="3200" b="1" i="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Reasons</a:t>
            </a:r>
            <a:r>
              <a:rPr lang="fr-FR" sz="3200" b="1" i="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fr-FR" sz="3200" b="1" i="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Affecting</a:t>
            </a:r>
            <a:r>
              <a:rPr lang="fr-FR" sz="3200" b="1" i="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fr-FR" sz="3200" b="1" i="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Teachers</a:t>
            </a:r>
            <a:r>
              <a:rPr lang="fr-FR" sz="3200" b="1" i="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fr-FR" sz="3200" b="1" i="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Linguistic</a:t>
            </a:r>
            <a:r>
              <a:rPr lang="fr-FR" sz="3200" b="1" i="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Behaviour</a:t>
            </a:r>
          </a:p>
          <a:p>
            <a:pPr>
              <a:lnSpc>
                <a:spcPct val="120000"/>
              </a:lnSpc>
              <a:defRPr/>
            </a:pPr>
            <a:endParaRPr lang="fr-FR" sz="2800" b="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2147679547"/>
              </p:ext>
            </p:extLst>
          </p:nvPr>
        </p:nvGraphicFramePr>
        <p:xfrm>
          <a:off x="4738417" y="2420888"/>
          <a:ext cx="4347117" cy="3566160"/>
        </p:xfrm>
        <a:graphic>
          <a:graphicData uri="http://schemas.openxmlformats.org/drawingml/2006/table">
            <a:tbl>
              <a:tblPr>
                <a:tableStyleId>{5C22544A-7EE6-4342-B048-85BDC9FD1C3A}</a:tableStyleId>
              </a:tblPr>
              <a:tblGrid>
                <a:gridCol w="3260470"/>
                <a:gridCol w="1086647"/>
              </a:tblGrid>
              <a:tr h="0">
                <a:tc>
                  <a:txBody>
                    <a:bodyPr/>
                    <a:lstStyle/>
                    <a:p>
                      <a:pPr marL="342900" lvl="0" indent="-342900" algn="just" rtl="0">
                        <a:lnSpc>
                          <a:spcPct val="150000"/>
                        </a:lnSpc>
                        <a:spcAft>
                          <a:spcPts val="0"/>
                        </a:spcAft>
                        <a:buFont typeface="Wingdings"/>
                        <a:buChar char=""/>
                      </a:pPr>
                      <a:r>
                        <a:rPr lang="en-US" sz="1300" b="1" dirty="0" smtClean="0">
                          <a:solidFill>
                            <a:schemeClr val="tx1"/>
                          </a:solidFill>
                          <a:effectLst/>
                        </a:rPr>
                        <a:t>Difficulty of the subjects</a:t>
                      </a:r>
                      <a:endParaRPr lang="fr-FR" sz="1100" b="1" dirty="0" smtClean="0">
                        <a:solidFill>
                          <a:schemeClr val="tx1"/>
                        </a:solidFill>
                        <a:effectLst/>
                      </a:endParaRPr>
                    </a:p>
                    <a:p>
                      <a:pPr marL="457200" algn="just">
                        <a:lnSpc>
                          <a:spcPct val="150000"/>
                        </a:lnSpc>
                        <a:spcAft>
                          <a:spcPts val="0"/>
                        </a:spcAft>
                      </a:pPr>
                      <a:r>
                        <a:rPr lang="en-US" sz="1300" b="1" dirty="0" smtClean="0">
                          <a:solidFill>
                            <a:schemeClr val="tx1"/>
                          </a:solidFill>
                          <a:effectLst/>
                        </a:rPr>
                        <a:t> </a:t>
                      </a:r>
                      <a:endParaRPr lang="fr-FR" sz="1100" b="1" dirty="0">
                        <a:solidFill>
                          <a:schemeClr val="tx1"/>
                        </a:solidFill>
                        <a:effectLst/>
                        <a:latin typeface="Calibri"/>
                        <a:ea typeface="Calibri"/>
                        <a:cs typeface="Arial"/>
                      </a:endParaRPr>
                    </a:p>
                  </a:txBody>
                  <a:tcPr marL="68580" marR="68580" marT="0" marB="0"/>
                </a:tc>
                <a:tc>
                  <a:txBody>
                    <a:bodyPr/>
                    <a:lstStyle/>
                    <a:p>
                      <a:pPr algn="ctr">
                        <a:lnSpc>
                          <a:spcPct val="150000"/>
                        </a:lnSpc>
                        <a:spcAft>
                          <a:spcPts val="0"/>
                        </a:spcAft>
                      </a:pPr>
                      <a:r>
                        <a:rPr lang="en-US" sz="1300">
                          <a:effectLst/>
                        </a:rPr>
                        <a:t>7.36%</a:t>
                      </a:r>
                      <a:endParaRPr lang="fr-FR" sz="110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smtClean="0">
                          <a:solidFill>
                            <a:schemeClr val="tx1"/>
                          </a:solidFill>
                          <a:effectLst/>
                        </a:rPr>
                        <a:t>Pupils’ weak assimilation and understanding</a:t>
                      </a:r>
                      <a:endParaRPr lang="fr-FR" sz="1100" b="1" dirty="0">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dirty="0">
                          <a:effectLst/>
                        </a:rPr>
                        <a:t>14.73%</a:t>
                      </a:r>
                      <a:endParaRPr lang="fr-FR" sz="1100" dirty="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smtClean="0">
                          <a:solidFill>
                            <a:schemeClr val="tx1"/>
                          </a:solidFill>
                          <a:effectLst/>
                        </a:rPr>
                        <a:t>Topic Discussed</a:t>
                      </a:r>
                      <a:endParaRPr lang="fr-FR" sz="1100" b="1" dirty="0">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a:effectLst/>
                        </a:rPr>
                        <a:t>7.36%</a:t>
                      </a:r>
                      <a:endParaRPr lang="fr-FR" sz="110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smtClean="0">
                          <a:solidFill>
                            <a:schemeClr val="tx1"/>
                          </a:solidFill>
                          <a:effectLst/>
                        </a:rPr>
                        <a:t>Simplification of concepts or ideas</a:t>
                      </a:r>
                      <a:endParaRPr lang="fr-FR" sz="1100" b="1" dirty="0">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a:effectLst/>
                        </a:rPr>
                        <a:t>13.68%</a:t>
                      </a:r>
                      <a:endParaRPr lang="fr-FR" sz="110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smtClean="0">
                          <a:solidFill>
                            <a:schemeClr val="tx1"/>
                          </a:solidFill>
                          <a:effectLst/>
                        </a:rPr>
                        <a:t>Clarification of ideas</a:t>
                      </a:r>
                      <a:endParaRPr lang="fr-FR" sz="1100" b="1" dirty="0">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dirty="0">
                          <a:effectLst/>
                        </a:rPr>
                        <a:t>11.58%</a:t>
                      </a:r>
                      <a:endParaRPr lang="fr-FR" sz="1100" dirty="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smtClean="0">
                          <a:solidFill>
                            <a:schemeClr val="tx1"/>
                          </a:solidFill>
                          <a:effectLst/>
                        </a:rPr>
                        <a:t>Re-explaining the lecture</a:t>
                      </a:r>
                      <a:endParaRPr lang="fr-FR" sz="1100" b="1" dirty="0">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a:effectLst/>
                        </a:rPr>
                        <a:t>6.84%</a:t>
                      </a:r>
                      <a:endParaRPr lang="fr-FR" sz="110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smtClean="0">
                          <a:solidFill>
                            <a:schemeClr val="tx1"/>
                          </a:solidFill>
                          <a:effectLst/>
                        </a:rPr>
                        <a:t>Pupils’ weak linguistic proficiency</a:t>
                      </a:r>
                      <a:endParaRPr lang="fr-FR" sz="1100" b="1">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a:effectLst/>
                        </a:rPr>
                        <a:t>10.53%</a:t>
                      </a:r>
                      <a:endParaRPr lang="fr-FR" sz="110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smtClean="0">
                          <a:solidFill>
                            <a:schemeClr val="tx1"/>
                          </a:solidFill>
                          <a:effectLst/>
                        </a:rPr>
                        <a:t>Pupils’ punishment</a:t>
                      </a:r>
                      <a:endParaRPr lang="fr-FR" sz="1100" b="1" dirty="0">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a:effectLst/>
                        </a:rPr>
                        <a:t>14.21%</a:t>
                      </a:r>
                      <a:endParaRPr lang="fr-FR" sz="1100">
                        <a:effectLst/>
                        <a:latin typeface="Calibri"/>
                        <a:ea typeface="Calibri"/>
                        <a:cs typeface="Arial"/>
                      </a:endParaRPr>
                    </a:p>
                  </a:txBody>
                  <a:tcPr marL="68580" marR="68580" marT="0" marB="0"/>
                </a:tc>
              </a:tr>
              <a:tr h="0">
                <a:tc>
                  <a:txBody>
                    <a:bodyPr/>
                    <a:lstStyle/>
                    <a:p>
                      <a:pPr marL="342900" lvl="0" indent="-342900" algn="just" rtl="0">
                        <a:lnSpc>
                          <a:spcPct val="150000"/>
                        </a:lnSpc>
                        <a:spcAft>
                          <a:spcPts val="0"/>
                        </a:spcAft>
                        <a:buFont typeface="Wingdings"/>
                        <a:buChar char=""/>
                      </a:pPr>
                      <a:r>
                        <a:rPr lang="en-US" sz="1300" b="1" dirty="0" smtClean="0">
                          <a:solidFill>
                            <a:schemeClr val="tx1"/>
                          </a:solidFill>
                          <a:effectLst/>
                        </a:rPr>
                        <a:t>Creating good and warm atmosphere in the class</a:t>
                      </a:r>
                      <a:endParaRPr lang="fr-FR" sz="1100" b="1" dirty="0">
                        <a:solidFill>
                          <a:schemeClr val="tx1"/>
                        </a:solidFill>
                        <a:effectLst/>
                        <a:latin typeface="Symbol"/>
                        <a:ea typeface="Calibri"/>
                        <a:cs typeface="Arial"/>
                      </a:endParaRPr>
                    </a:p>
                  </a:txBody>
                  <a:tcPr marL="68580" marR="68580" marT="0" marB="0"/>
                </a:tc>
                <a:tc>
                  <a:txBody>
                    <a:bodyPr/>
                    <a:lstStyle/>
                    <a:p>
                      <a:pPr algn="ctr">
                        <a:lnSpc>
                          <a:spcPct val="150000"/>
                        </a:lnSpc>
                        <a:spcAft>
                          <a:spcPts val="0"/>
                        </a:spcAft>
                      </a:pPr>
                      <a:r>
                        <a:rPr lang="en-US" sz="1300" dirty="0">
                          <a:effectLst/>
                        </a:rPr>
                        <a:t>12.10%</a:t>
                      </a:r>
                      <a:endParaRPr lang="fr-FR"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3642735076"/>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Processus 9"/>
          <p:cNvSpPr/>
          <p:nvPr/>
        </p:nvSpPr>
        <p:spPr>
          <a:xfrm>
            <a:off x="611560" y="836712"/>
            <a:ext cx="7992888" cy="1127738"/>
          </a:xfrm>
          <a:prstGeom prst="flowChartProcess">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Teachers’ Use of Middle Variety/ AA in the class </a:t>
            </a:r>
            <a:r>
              <a:rPr lang="en-US" sz="2000" b="1" dirty="0" smtClean="0">
                <a:latin typeface="Times New Roman" panose="02020603050405020304" pitchFamily="18" charset="0"/>
                <a:cs typeface="Times New Roman" panose="02020603050405020304" pitchFamily="18" charset="0"/>
              </a:rPr>
              <a:t>is Topic Related</a:t>
            </a:r>
            <a:endParaRPr lang="fr-FR" sz="2000" dirty="0">
              <a:latin typeface="Times New Roman" panose="02020603050405020304" pitchFamily="18"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1637807951"/>
              </p:ext>
            </p:extLst>
          </p:nvPr>
        </p:nvGraphicFramePr>
        <p:xfrm>
          <a:off x="840072" y="2348880"/>
          <a:ext cx="7632848"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8703552"/>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Processus 9"/>
          <p:cNvSpPr/>
          <p:nvPr/>
        </p:nvSpPr>
        <p:spPr>
          <a:xfrm>
            <a:off x="551329" y="908720"/>
            <a:ext cx="8125127" cy="1127738"/>
          </a:xfrm>
          <a:prstGeom prst="flowChartProcess">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buFont typeface="Wingdings" panose="05000000000000000000" pitchFamily="2" charset="2"/>
              <a:buChar char="v"/>
            </a:pPr>
            <a:r>
              <a:rPr lang="en-US" sz="2200" b="1" dirty="0">
                <a:latin typeface="Times New Roman" panose="02020603050405020304" pitchFamily="18" charset="0"/>
                <a:cs typeface="Times New Roman" panose="02020603050405020304" pitchFamily="18" charset="0"/>
              </a:rPr>
              <a:t>Teachers’ Use of Middle Variety/ AA in the </a:t>
            </a:r>
            <a:r>
              <a:rPr lang="en-US" sz="2200" b="1" dirty="0" smtClean="0">
                <a:latin typeface="Times New Roman" panose="02020603050405020304" pitchFamily="18" charset="0"/>
                <a:cs typeface="Times New Roman" panose="02020603050405020304" pitchFamily="18" charset="0"/>
              </a:rPr>
              <a:t>class in Correlation to Pupils’ Assimilation Enhancement </a:t>
            </a:r>
            <a:endParaRPr lang="fr-FR" sz="2200" dirty="0">
              <a:latin typeface="Times New Roman" panose="02020603050405020304" pitchFamily="18" charset="0"/>
              <a:cs typeface="Times New Roman" panose="02020603050405020304" pitchFamily="18" charset="0"/>
            </a:endParaRPr>
          </a:p>
        </p:txBody>
      </p:sp>
      <p:graphicFrame>
        <p:nvGraphicFramePr>
          <p:cNvPr id="3" name="Chart 2"/>
          <p:cNvGraphicFramePr/>
          <p:nvPr>
            <p:extLst>
              <p:ext uri="{D42A27DB-BD31-4B8C-83A1-F6EECF244321}">
                <p14:modId xmlns:p14="http://schemas.microsoft.com/office/powerpoint/2010/main" val="771993910"/>
              </p:ext>
            </p:extLst>
          </p:nvPr>
        </p:nvGraphicFramePr>
        <p:xfrm>
          <a:off x="1691680" y="2276872"/>
          <a:ext cx="5486400" cy="2904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8623245"/>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92369"/>
          </a:xfrm>
          <a:prstGeom prst="rect">
            <a:avLst/>
          </a:prstGeom>
          <a:blipFill>
            <a:blip r:embed="rId2"/>
            <a:tile tx="0" ty="0" sx="100000" sy="100000" flip="none" algn="tl"/>
          </a:blipFill>
        </p:spPr>
        <p:txBody>
          <a:bodyPr wrap="square">
            <a:spAutoFit/>
          </a:bodyPr>
          <a:lstStyle/>
          <a:p>
            <a:pPr marL="457200" indent="-457200">
              <a:lnSpc>
                <a:spcPct val="120000"/>
              </a:lnSpc>
              <a:buFont typeface="Wingdings" panose="05000000000000000000" pitchFamily="2" charset="2"/>
              <a:buChar char="q"/>
              <a:defRPr/>
            </a:pPr>
            <a:endParaRPr lang="fr-FR" sz="24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marL="457200" indent="-457200">
              <a:lnSpc>
                <a:spcPct val="120000"/>
              </a:lnSpc>
              <a:buFont typeface="Wingdings" panose="05000000000000000000" pitchFamily="2" charset="2"/>
              <a:buChar char="q"/>
              <a:defRPr/>
            </a:pPr>
            <a:r>
              <a:rPr lang="fr-FR" sz="24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Attitudes </a:t>
            </a:r>
            <a:r>
              <a:rPr lang="fr-FR" sz="24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Towards</a:t>
            </a:r>
            <a:r>
              <a:rPr lang="fr-FR" sz="24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The Use of the </a:t>
            </a:r>
            <a:r>
              <a:rPr lang="fr-FR" sz="24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Midddle</a:t>
            </a:r>
            <a:r>
              <a:rPr lang="fr-FR" sz="24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fr-FR" sz="24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Variety</a:t>
            </a:r>
            <a:r>
              <a:rPr lang="fr-FR" sz="24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and/ or AA</a:t>
            </a:r>
          </a:p>
          <a:p>
            <a:pPr marL="457200" indent="-457200">
              <a:lnSpc>
                <a:spcPct val="120000"/>
              </a:lnSpc>
              <a:buFont typeface="Wingdings" panose="05000000000000000000" pitchFamily="2" charset="2"/>
              <a:buChar char="q"/>
              <a:defRPr/>
            </a:pPr>
            <a:endParaRPr lang="fr-FR" sz="24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graphicFrame>
        <p:nvGraphicFramePr>
          <p:cNvPr id="3" name="Chart 2"/>
          <p:cNvGraphicFramePr/>
          <p:nvPr>
            <p:extLst>
              <p:ext uri="{D42A27DB-BD31-4B8C-83A1-F6EECF244321}">
                <p14:modId xmlns:p14="http://schemas.microsoft.com/office/powerpoint/2010/main" val="247482804"/>
              </p:ext>
            </p:extLst>
          </p:nvPr>
        </p:nvGraphicFramePr>
        <p:xfrm>
          <a:off x="107504" y="1628800"/>
          <a:ext cx="4176464"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702626212"/>
              </p:ext>
            </p:extLst>
          </p:nvPr>
        </p:nvGraphicFramePr>
        <p:xfrm>
          <a:off x="4355976" y="1628800"/>
          <a:ext cx="468052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Organigramme : Processus 8"/>
          <p:cNvSpPr/>
          <p:nvPr/>
        </p:nvSpPr>
        <p:spPr>
          <a:xfrm>
            <a:off x="107504" y="5013176"/>
            <a:ext cx="4144544" cy="1224136"/>
          </a:xfrm>
          <a:prstGeom prst="flowChartProcess">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Teachers’ Attitudes towards Middle Variety  Vs AA Use</a:t>
            </a:r>
            <a:endParaRPr lang="fr-FR" sz="2400" dirty="0">
              <a:latin typeface="Times New Roman" pitchFamily="18" charset="0"/>
              <a:cs typeface="Times New Roman" pitchFamily="18" charset="0"/>
            </a:endParaRPr>
          </a:p>
        </p:txBody>
      </p:sp>
      <p:sp>
        <p:nvSpPr>
          <p:cNvPr id="6" name="Organigramme : Processus 8"/>
          <p:cNvSpPr/>
          <p:nvPr/>
        </p:nvSpPr>
        <p:spPr>
          <a:xfrm>
            <a:off x="4607575" y="5008432"/>
            <a:ext cx="4000528" cy="1228879"/>
          </a:xfrm>
          <a:prstGeom prst="flowChartProcess">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Pupils’ Preferred Code as a Medium of Instruction</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215281501"/>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0"/>
            <a:ext cx="7200800" cy="759574"/>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Autofit/>
          </a:bodyPr>
          <a:lstStyle/>
          <a:p>
            <a:pPr algn="ctr">
              <a:lnSpc>
                <a:spcPct val="120000"/>
              </a:lnSpc>
              <a:defRPr/>
            </a:pPr>
            <a:r>
              <a:rPr lang="fr-FR" sz="4800" b="1" i="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Conclusion</a:t>
            </a:r>
            <a:endParaRPr lang="fr-FR" sz="4800" b="1" i="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Rectangle 2"/>
          <p:cNvSpPr/>
          <p:nvPr/>
        </p:nvSpPr>
        <p:spPr>
          <a:xfrm>
            <a:off x="179512" y="980728"/>
            <a:ext cx="8714432" cy="1138773"/>
          </a:xfrm>
          <a:prstGeom prst="rect">
            <a:avLst/>
          </a:prstGeom>
        </p:spPr>
        <p:txBody>
          <a:bodyPr wrap="square">
            <a:spAutoFit/>
          </a:bodyPr>
          <a:lstStyle/>
          <a:p>
            <a:pPr algn="just">
              <a:buFont typeface="Arial" pitchFamily="34" charset="0"/>
              <a:buChar char="•"/>
            </a:pPr>
            <a:r>
              <a:rPr lang="en-US" sz="2800" dirty="0">
                <a:solidFill>
                  <a:schemeClr val="bg2">
                    <a:lumMod val="50000"/>
                  </a:schemeClr>
                </a:solidFill>
              </a:rPr>
              <a:t> </a:t>
            </a:r>
            <a:r>
              <a:rPr lang="en-US" sz="2000" b="1" dirty="0" smtClean="0">
                <a:latin typeface="Times New Roman" pitchFamily="18" charset="0"/>
                <a:cs typeface="Times New Roman" pitchFamily="18" charset="0"/>
              </a:rPr>
              <a:t>This empirical research work provided us </a:t>
            </a:r>
            <a:r>
              <a:rPr lang="en-US" sz="2000" b="1" dirty="0" smtClean="0">
                <a:latin typeface="Times New Roman" pitchFamily="18" charset="0"/>
                <a:cs typeface="Times New Roman" pitchFamily="18" charset="0"/>
              </a:rPr>
              <a:t>with </a:t>
            </a:r>
            <a:r>
              <a:rPr lang="en-US" sz="2000" b="1" dirty="0" smtClean="0">
                <a:latin typeface="Times New Roman" pitchFamily="18" charset="0"/>
                <a:cs typeface="Times New Roman" pitchFamily="18" charset="0"/>
              </a:rPr>
              <a:t>a </a:t>
            </a:r>
            <a:r>
              <a:rPr lang="en-US" sz="2000" b="1" dirty="0">
                <a:latin typeface="Times New Roman" panose="02020603050405020304" pitchFamily="18" charset="0"/>
                <a:cs typeface="Times New Roman" panose="02020603050405020304" pitchFamily="18" charset="0"/>
              </a:rPr>
              <a:t>closer picture about the various linguistic behaviours of Arabic language teachers in classroom interaction</a:t>
            </a:r>
            <a:r>
              <a:rPr lang="en-US"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sp>
        <p:nvSpPr>
          <p:cNvPr id="33793" name="Rectangle 1"/>
          <p:cNvSpPr>
            <a:spLocks noChangeArrowheads="1"/>
          </p:cNvSpPr>
          <p:nvPr/>
        </p:nvSpPr>
        <p:spPr bwMode="auto">
          <a:xfrm>
            <a:off x="179512" y="1897088"/>
            <a:ext cx="871443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Arial" pitchFamily="34" charset="0"/>
              <a:buChar char="•"/>
            </a:pPr>
            <a:r>
              <a:rPr kumimoji="0" lang="en-US" sz="2000" i="0" u="none" strike="noStrike" cap="none" normalizeH="0" baseline="0" dirty="0" smtClean="0">
                <a:ln>
                  <a:noFill/>
                </a:ln>
                <a:solidFill>
                  <a:schemeClr val="bg2">
                    <a:lumMod val="50000"/>
                  </a:schemeClr>
                </a:solidFill>
                <a:effectLst/>
                <a:ea typeface="Calibri" pitchFamily="34" charset="0"/>
                <a:cs typeface="Times New Roman" pitchFamily="18" charset="0"/>
              </a:rPr>
              <a:t>  </a:t>
            </a:r>
            <a:r>
              <a:rPr kumimoji="0" lang="en-US" sz="2000" b="1" i="0" u="none" strike="noStrike" cap="none" normalizeH="0" baseline="0" dirty="0" smtClean="0">
                <a:ln>
                  <a:noFill/>
                </a:ln>
                <a:effectLst/>
                <a:latin typeface="Times New Roman" panose="02020603050405020304" pitchFamily="18" charset="0"/>
                <a:ea typeface="Calibri" pitchFamily="34" charset="0"/>
                <a:cs typeface="Times New Roman" panose="02020603050405020304" pitchFamily="18" charset="0"/>
              </a:rPr>
              <a:t>MSA is the programed variety (LP);</a:t>
            </a:r>
            <a:r>
              <a:rPr kumimoji="0" lang="en-US" sz="2000" b="1" i="0" u="none" strike="noStrike" cap="none" normalizeH="0" dirty="0" smtClean="0">
                <a:ln>
                  <a:noFill/>
                </a:ln>
                <a:effectLst/>
                <a:latin typeface="Times New Roman" panose="02020603050405020304" pitchFamily="18" charset="0"/>
                <a:ea typeface="Calibri" pitchFamily="34" charset="0"/>
                <a:cs typeface="Times New Roman" panose="02020603050405020304" pitchFamily="18" charset="0"/>
              </a:rPr>
              <a:t> yet, actual situations unveil that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middle variety was the prevailing variety in nearly all Arabic course </a:t>
            </a:r>
            <a:r>
              <a:rPr lang="en-US" sz="2000" b="1" dirty="0" smtClean="0">
                <a:latin typeface="Times New Roman" panose="02020603050405020304" pitchFamily="18" charset="0"/>
                <a:cs typeface="Times New Roman" panose="02020603050405020304" pitchFamily="18" charset="0"/>
              </a:rPr>
              <a:t>classrooms </a:t>
            </a:r>
            <a:r>
              <a:rPr lang="en-US" sz="2000" b="1" dirty="0" smtClean="0">
                <a:solidFill>
                  <a:srgbClr val="7030A0"/>
                </a:solidFill>
                <a:latin typeface="Times New Roman" panose="02020603050405020304" pitchFamily="18" charset="0"/>
                <a:cs typeface="Times New Roman" panose="02020603050405020304" pitchFamily="18" charset="0"/>
              </a:rPr>
              <a:t>(intra-sentential switching)</a:t>
            </a:r>
            <a:r>
              <a:rPr lang="en-US" sz="2000" b="1" dirty="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7030A0"/>
                </a:solidFill>
                <a:latin typeface="Times New Roman" panose="02020603050405020304" pitchFamily="18" charset="0"/>
                <a:cs typeface="Times New Roman" panose="02020603050405020304" pitchFamily="18" charset="0"/>
              </a:rPr>
              <a:t>(Tag-switching).</a:t>
            </a:r>
          </a:p>
          <a:p>
            <a:pPr lvl="0" algn="just" fontAlgn="base">
              <a:spcBef>
                <a:spcPct val="0"/>
              </a:spcBef>
              <a:spcAft>
                <a:spcPct val="0"/>
              </a:spcAft>
              <a:buFont typeface="Arial" pitchFamily="34" charset="0"/>
              <a:buChar char="•"/>
            </a:pPr>
            <a:endParaRPr lang="en-US" sz="2000" b="1" dirty="0" smtClean="0">
              <a:solidFill>
                <a:schemeClr val="accent2">
                  <a:lumMod val="60000"/>
                  <a:lumOff val="40000"/>
                </a:schemeClr>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buFont typeface="Arial" pitchFamily="34" charset="0"/>
              <a:buChar char="•"/>
            </a:pPr>
            <a:r>
              <a:rPr kumimoji="0" lang="en-US" sz="2000" b="1" i="0" u="none" strike="noStrike" cap="none" normalizeH="0" dirty="0">
                <a:ln>
                  <a:noFill/>
                </a:ln>
                <a:solidFill>
                  <a:schemeClr val="accent2">
                    <a:lumMod val="60000"/>
                    <a:lumOff val="40000"/>
                  </a:schemeClr>
                </a:solidFill>
                <a:effectLst/>
                <a:latin typeface="Times New Roman" panose="02020603050405020304" pitchFamily="18" charset="0"/>
                <a:ea typeface="Calibri" pitchFamily="34" charset="0"/>
                <a:cs typeface="Times New Roman" panose="02020603050405020304" pitchFamily="18" charset="0"/>
              </a:rPr>
              <a:t> </a:t>
            </a:r>
            <a:r>
              <a:rPr kumimoji="0" lang="en-US" sz="2000" b="1" i="0" u="none" strike="noStrike" cap="none" normalizeH="0" dirty="0" smtClean="0">
                <a:ln>
                  <a:noFill/>
                </a:ln>
                <a:effectLst/>
                <a:latin typeface="Times New Roman" panose="02020603050405020304" pitchFamily="18" charset="0"/>
                <a:ea typeface="Calibri" pitchFamily="34" charset="0"/>
                <a:cs typeface="Times New Roman" panose="02020603050405020304" pitchFamily="18" charset="0"/>
              </a:rPr>
              <a:t>Awareness Vs Unawareness </a:t>
            </a:r>
            <a:r>
              <a:rPr kumimoji="0" lang="en-US" sz="2000" b="1" i="1" u="none" strike="noStrike" cap="none" normalizeH="0" dirty="0" smtClean="0">
                <a:ln>
                  <a:noFill/>
                </a:ln>
                <a:solidFill>
                  <a:srgbClr val="7030A0"/>
                </a:solidFill>
                <a:effectLst/>
                <a:latin typeface="Times New Roman" panose="02020603050405020304" pitchFamily="18" charset="0"/>
                <a:ea typeface="Calibri" pitchFamily="34" charset="0"/>
                <a:cs typeface="Times New Roman" panose="02020603050405020304" pitchFamily="18" charset="0"/>
              </a:rPr>
              <a:t>( Marked </a:t>
            </a:r>
            <a:r>
              <a:rPr kumimoji="0" lang="en-US" sz="2000" b="1" u="none" strike="noStrike" cap="none" normalizeH="0" dirty="0" smtClean="0">
                <a:ln>
                  <a:noFill/>
                </a:ln>
                <a:solidFill>
                  <a:srgbClr val="FF0000"/>
                </a:solidFill>
                <a:effectLst/>
                <a:latin typeface="Times New Roman" panose="02020603050405020304" pitchFamily="18" charset="0"/>
                <a:ea typeface="Calibri" pitchFamily="34" charset="0"/>
                <a:cs typeface="Times New Roman" panose="02020603050405020304" pitchFamily="18" charset="0"/>
              </a:rPr>
              <a:t>Vs</a:t>
            </a:r>
            <a:r>
              <a:rPr kumimoji="0" lang="en-US" sz="2000" b="1" i="1" u="none" strike="noStrike" cap="none" normalizeH="0" dirty="0" smtClean="0">
                <a:ln>
                  <a:noFill/>
                </a:ln>
                <a:solidFill>
                  <a:schemeClr val="accent2">
                    <a:lumMod val="60000"/>
                    <a:lumOff val="40000"/>
                  </a:schemeClr>
                </a:solidFill>
                <a:effectLst/>
                <a:latin typeface="Times New Roman" panose="02020603050405020304" pitchFamily="18" charset="0"/>
                <a:ea typeface="Calibri" pitchFamily="34" charset="0"/>
                <a:cs typeface="Times New Roman" panose="02020603050405020304" pitchFamily="18" charset="0"/>
              </a:rPr>
              <a:t> </a:t>
            </a:r>
            <a:r>
              <a:rPr kumimoji="0" lang="en-US" sz="2000" b="1" i="1" u="none" strike="noStrike" cap="none" normalizeH="0" dirty="0" smtClean="0">
                <a:ln>
                  <a:noFill/>
                </a:ln>
                <a:solidFill>
                  <a:srgbClr val="7030A0"/>
                </a:solidFill>
                <a:effectLst/>
                <a:latin typeface="Times New Roman" panose="02020603050405020304" pitchFamily="18" charset="0"/>
                <a:ea typeface="Calibri" pitchFamily="34" charset="0"/>
                <a:cs typeface="Times New Roman" panose="02020603050405020304" pitchFamily="18" charset="0"/>
              </a:rPr>
              <a:t>Unmarked). </a:t>
            </a:r>
            <a:r>
              <a:rPr kumimoji="0" lang="en-US" sz="2000" b="1" u="none" strike="noStrike" cap="none" normalizeH="0" dirty="0" smtClean="0">
                <a:ln>
                  <a:noFill/>
                </a:ln>
                <a:effectLst/>
                <a:latin typeface="Times New Roman" panose="02020603050405020304" pitchFamily="18" charset="0"/>
                <a:ea typeface="Calibri" pitchFamily="34" charset="0"/>
                <a:cs typeface="Times New Roman" panose="02020603050405020304" pitchFamily="18" charset="0"/>
              </a:rPr>
              <a:t>Most cases of the switch  are expressed spontaneously via </a:t>
            </a:r>
            <a:r>
              <a:rPr kumimoji="0" lang="en-US" sz="2000" b="1" i="1" u="none" strike="noStrike" cap="none" normalizeH="0" dirty="0" smtClean="0">
                <a:ln>
                  <a:noFill/>
                </a:ln>
                <a:solidFill>
                  <a:srgbClr val="00B050"/>
                </a:solidFill>
                <a:effectLst/>
                <a:latin typeface="Times New Roman" panose="02020603050405020304" pitchFamily="18" charset="0"/>
                <a:ea typeface="Calibri" pitchFamily="34" charset="0"/>
                <a:cs typeface="Times New Roman" panose="02020603050405020304" pitchFamily="18" charset="0"/>
              </a:rPr>
              <a:t>‘stress’ </a:t>
            </a:r>
            <a:r>
              <a:rPr kumimoji="0" lang="en-US" sz="2000" b="1" u="none" strike="noStrike" cap="none" normalizeH="0" dirty="0" smtClean="0">
                <a:ln>
                  <a:noFill/>
                </a:ln>
                <a:effectLst/>
                <a:latin typeface="Times New Roman" panose="02020603050405020304" pitchFamily="18" charset="0"/>
                <a:ea typeface="Calibri" pitchFamily="34" charset="0"/>
                <a:cs typeface="Times New Roman" panose="02020603050405020304" pitchFamily="18" charset="0"/>
              </a:rPr>
              <a:t>and ‘rising </a:t>
            </a:r>
            <a:r>
              <a:rPr kumimoji="0" lang="en-US" sz="2000" b="1" u="none" strike="noStrike" cap="none" normalizeH="0" dirty="0" smtClean="0">
                <a:ln>
                  <a:noFill/>
                </a:ln>
                <a:solidFill>
                  <a:srgbClr val="00B050"/>
                </a:solidFill>
                <a:effectLst/>
                <a:latin typeface="Times New Roman" panose="02020603050405020304" pitchFamily="18" charset="0"/>
                <a:ea typeface="Calibri" pitchFamily="34" charset="0"/>
                <a:cs typeface="Times New Roman" panose="02020603050405020304" pitchFamily="18" charset="0"/>
              </a:rPr>
              <a:t>intonation’. </a:t>
            </a:r>
            <a:r>
              <a:rPr kumimoji="0" lang="en-US" sz="2000" b="1" u="none" strike="noStrike" cap="none" normalizeH="0" dirty="0" smtClean="0">
                <a:ln>
                  <a:noFill/>
                </a:ln>
                <a:effectLst/>
                <a:latin typeface="Times New Roman" panose="02020603050405020304" pitchFamily="18" charset="0"/>
                <a:ea typeface="Calibri" pitchFamily="34" charset="0"/>
                <a:cs typeface="Times New Roman" panose="02020603050405020304" pitchFamily="18" charset="0"/>
              </a:rPr>
              <a:t>When </a:t>
            </a:r>
            <a:r>
              <a:rPr kumimoji="0" lang="en-US" sz="2000" b="1" u="none" strike="noStrike" cap="none" normalizeH="0" dirty="0" smtClean="0">
                <a:ln>
                  <a:noFill/>
                </a:ln>
                <a:effectLst/>
                <a:latin typeface="Times New Roman" panose="02020603050405020304" pitchFamily="18" charset="0"/>
                <a:ea typeface="Calibri" pitchFamily="34" charset="0"/>
                <a:cs typeface="Times New Roman" panose="02020603050405020304" pitchFamily="18" charset="0"/>
              </a:rPr>
              <a:t>finding </a:t>
            </a:r>
            <a:r>
              <a:rPr kumimoji="0" lang="en-US" sz="2000" b="1" u="none" strike="noStrike" cap="none" normalizeH="0" dirty="0" smtClean="0">
                <a:ln>
                  <a:noFill/>
                </a:ln>
                <a:effectLst/>
                <a:latin typeface="Times New Roman" panose="02020603050405020304" pitchFamily="18" charset="0"/>
                <a:ea typeface="Calibri" pitchFamily="34" charset="0"/>
                <a:cs typeface="Times New Roman" panose="02020603050405020304" pitchFamily="18" charset="0"/>
              </a:rPr>
              <a:t>it is necessary to create a good and relax atmosphere, teachers showed a clear sense of awareness towards their linguistic behaviour.</a:t>
            </a:r>
          </a:p>
          <a:p>
            <a:pPr lvl="0" algn="just" fontAlgn="base">
              <a:spcBef>
                <a:spcPct val="0"/>
              </a:spcBef>
              <a:spcAft>
                <a:spcPct val="0"/>
              </a:spcAft>
              <a:buFont typeface="Arial" pitchFamily="34" charset="0"/>
              <a:buChar char="•"/>
            </a:pPr>
            <a:endPar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 fontAlgn="base">
              <a:spcBef>
                <a:spcPct val="0"/>
              </a:spcBef>
              <a:spcAft>
                <a:spcPct val="0"/>
              </a:spcAft>
              <a:buFont typeface="Arial" pitchFamily="34" charset="0"/>
              <a:buChar char="•"/>
            </a:pPr>
            <a:r>
              <a:rPr lang="en-US" sz="2000" b="1" dirty="0" smtClean="0">
                <a:solidFill>
                  <a:schemeClr val="bg2">
                    <a:lumMod val="75000"/>
                  </a:schemeClr>
                </a:solidFill>
                <a:latin typeface="Times New Roman" pitchFamily="18" charset="0"/>
                <a:ea typeface="Calibri" pitchFamily="34" charset="0"/>
                <a:cs typeface="Times New Roman" pitchFamily="18" charset="0"/>
              </a:rPr>
              <a:t> </a:t>
            </a:r>
            <a:r>
              <a:rPr lang="en-US" sz="2000" b="1" dirty="0" smtClean="0">
                <a:latin typeface="Times New Roman" pitchFamily="18" charset="0"/>
                <a:ea typeface="Calibri" pitchFamily="34" charset="0"/>
                <a:cs typeface="Times New Roman" pitchFamily="18" charset="0"/>
              </a:rPr>
              <a:t>  </a:t>
            </a:r>
            <a:r>
              <a:rPr lang="en-US" sz="2000" b="1" dirty="0">
                <a:latin typeface="Times New Roman" pitchFamily="18" charset="0"/>
                <a:cs typeface="Times New Roman" pitchFamily="18" charset="0"/>
              </a:rPr>
              <a:t>The topic discussed stands out as a trigger that operates to influence teachers’ language of discourse. This kind of metaphorical switching is, therefore, determined by attitudes towards the codes and the associations allocated to these codes.</a:t>
            </a:r>
            <a:endParaRPr lang="fr-FR" sz="2000" b="1" dirty="0">
              <a:latin typeface="Times New Roman" pitchFamily="18" charset="0"/>
              <a:cs typeface="Times New Roman" pitchFamily="18" charset="0"/>
            </a:endParaRPr>
          </a:p>
          <a:p>
            <a:pPr lvl="0" algn="just" fontAlgn="base">
              <a:spcBef>
                <a:spcPct val="0"/>
              </a:spcBef>
              <a:spcAft>
                <a:spcPct val="0"/>
              </a:spcAft>
              <a:buFont typeface="Arial" pitchFamily="34" charset="0"/>
              <a:buChar char="•"/>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14303"/>
            <a:ext cx="8391306" cy="830997"/>
          </a:xfrm>
          <a:prstGeom prst="rect">
            <a:avLst/>
          </a:prstGeom>
        </p:spPr>
        <p:txBody>
          <a:bodyPr wrap="square">
            <a:spAutoFit/>
          </a:bodyPr>
          <a:lstStyle/>
          <a:p>
            <a:pPr algn="just">
              <a:buFont typeface="Arial" pitchFamily="34" charset="0"/>
              <a:buChar char="•"/>
            </a:pPr>
            <a:r>
              <a:rPr lang="en-US" sz="2400" b="1"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Middle </a:t>
            </a:r>
            <a:r>
              <a:rPr lang="en-US" sz="2200" b="1" dirty="0">
                <a:latin typeface="Times New Roman" panose="02020603050405020304" pitchFamily="18" charset="0"/>
                <a:cs typeface="Times New Roman" panose="02020603050405020304" pitchFamily="18" charset="0"/>
              </a:rPr>
              <a:t>variety </a:t>
            </a:r>
            <a:r>
              <a:rPr lang="en-US" sz="2200" b="1" dirty="0" smtClean="0">
                <a:latin typeface="Times New Roman" panose="02020603050405020304" pitchFamily="18" charset="0"/>
                <a:cs typeface="Times New Roman" panose="02020603050405020304" pitchFamily="18" charset="0"/>
              </a:rPr>
              <a:t>seeks </a:t>
            </a:r>
            <a:r>
              <a:rPr lang="fr-FR" sz="2200" b="1" dirty="0">
                <a:latin typeface="Times New Roman" panose="02020603050405020304" pitchFamily="18" charset="0"/>
                <a:cs typeface="Times New Roman" panose="02020603050405020304" pitchFamily="18" charset="0"/>
              </a:rPr>
              <a:t>at </a:t>
            </a:r>
            <a:r>
              <a:rPr lang="fr-FR" sz="2200" b="1" dirty="0" err="1">
                <a:latin typeface="Times New Roman" panose="02020603050405020304" pitchFamily="18" charset="0"/>
                <a:cs typeface="Times New Roman" panose="02020603050405020304" pitchFamily="18" charset="0"/>
              </a:rPr>
              <a:t>facilitating</a:t>
            </a:r>
            <a:r>
              <a:rPr lang="fr-FR" sz="2200" b="1" dirty="0">
                <a:latin typeface="Times New Roman" panose="02020603050405020304" pitchFamily="18" charset="0"/>
                <a:cs typeface="Times New Roman" panose="02020603050405020304" pitchFamily="18" charset="0"/>
              </a:rPr>
              <a:t> the </a:t>
            </a:r>
            <a:r>
              <a:rPr lang="fr-FR" sz="2200" b="1" dirty="0" err="1">
                <a:latin typeface="Times New Roman" panose="02020603050405020304" pitchFamily="18" charset="0"/>
                <a:cs typeface="Times New Roman" panose="02020603050405020304" pitchFamily="18" charset="0"/>
              </a:rPr>
              <a:t>teaching</a:t>
            </a:r>
            <a:r>
              <a:rPr lang="fr-FR" sz="2200" b="1" dirty="0">
                <a:latin typeface="Times New Roman" panose="02020603050405020304" pitchFamily="18" charset="0"/>
                <a:cs typeface="Times New Roman" panose="02020603050405020304" pitchFamily="18" charset="0"/>
              </a:rPr>
              <a:t> and </a:t>
            </a:r>
            <a:r>
              <a:rPr lang="fr-FR" sz="2200" b="1" dirty="0" err="1">
                <a:latin typeface="Times New Roman" panose="02020603050405020304" pitchFamily="18" charset="0"/>
                <a:cs typeface="Times New Roman" panose="02020603050405020304" pitchFamily="18" charset="0"/>
              </a:rPr>
              <a:t>learning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processes</a:t>
            </a:r>
            <a:r>
              <a:rPr lang="fr-FR" sz="2200" b="1" dirty="0">
                <a:latin typeface="Times New Roman" panose="02020603050405020304" pitchFamily="18" charset="0"/>
                <a:cs typeface="Times New Roman" panose="02020603050405020304" pitchFamily="18" charset="0"/>
              </a:rPr>
              <a:t> and </a:t>
            </a:r>
            <a:r>
              <a:rPr lang="fr-FR" sz="2200" b="1" dirty="0" err="1">
                <a:solidFill>
                  <a:srgbClr val="0070C0"/>
                </a:solidFill>
                <a:latin typeface="Times New Roman" panose="02020603050405020304" pitchFamily="18" charset="0"/>
                <a:cs typeface="Times New Roman" panose="02020603050405020304" pitchFamily="18" charset="0"/>
              </a:rPr>
              <a:t>enhancing</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err="1">
                <a:solidFill>
                  <a:srgbClr val="0070C0"/>
                </a:solidFill>
                <a:latin typeface="Times New Roman" panose="02020603050405020304" pitchFamily="18" charset="0"/>
                <a:cs typeface="Times New Roman" panose="02020603050405020304" pitchFamily="18" charset="0"/>
              </a:rPr>
              <a:t>pupils</a:t>
            </a:r>
            <a:r>
              <a:rPr lang="fr-FR" sz="2200" b="1" dirty="0">
                <a:solidFill>
                  <a:srgbClr val="0070C0"/>
                </a:solidFill>
                <a:latin typeface="Times New Roman" panose="02020603050405020304" pitchFamily="18" charset="0"/>
                <a:cs typeface="Times New Roman" panose="02020603050405020304" pitchFamily="18" charset="0"/>
              </a:rPr>
              <a:t>’ </a:t>
            </a:r>
            <a:r>
              <a:rPr lang="fr-FR" sz="2200" b="1" dirty="0" smtClean="0">
                <a:solidFill>
                  <a:srgbClr val="0070C0"/>
                </a:solidFill>
                <a:latin typeface="Times New Roman" panose="02020603050405020304" pitchFamily="18" charset="0"/>
                <a:cs typeface="Times New Roman" panose="02020603050405020304" pitchFamily="18" charset="0"/>
              </a:rPr>
              <a:t>assimilation.</a:t>
            </a:r>
            <a:r>
              <a:rPr lang="en-US" sz="2200" b="1" dirty="0" smtClean="0">
                <a:solidFill>
                  <a:srgbClr val="0070C0"/>
                </a:solidFill>
              </a:rPr>
              <a:t>  </a:t>
            </a:r>
            <a:endParaRPr lang="fr-FR" sz="2200" b="1" dirty="0">
              <a:solidFill>
                <a:srgbClr val="0070C0"/>
              </a:solidFill>
              <a:latin typeface="Times New Roman" pitchFamily="18" charset="0"/>
              <a:cs typeface="Times New Roman" pitchFamily="18" charset="0"/>
            </a:endParaRPr>
          </a:p>
        </p:txBody>
      </p:sp>
      <p:sp>
        <p:nvSpPr>
          <p:cNvPr id="3" name="Rectangle 2"/>
          <p:cNvSpPr/>
          <p:nvPr/>
        </p:nvSpPr>
        <p:spPr>
          <a:xfrm>
            <a:off x="412066" y="2204864"/>
            <a:ext cx="8358246" cy="3570208"/>
          </a:xfrm>
          <a:prstGeom prst="rect">
            <a:avLst/>
          </a:prstGeom>
        </p:spPr>
        <p:txBody>
          <a:bodyPr wrap="square">
            <a:spAutoFit/>
          </a:bodyPr>
          <a:lstStyle/>
          <a:p>
            <a:pPr algn="just">
              <a:buFont typeface="Arial" pitchFamily="34" charset="0"/>
              <a:buChar char="•"/>
            </a:pPr>
            <a:r>
              <a:rPr lang="en-US" sz="2800" b="1" dirty="0" smtClean="0">
                <a:solidFill>
                  <a:schemeClr val="bg2">
                    <a:lumMod val="50000"/>
                  </a:schemeClr>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sz="2200" b="1" dirty="0">
                <a:latin typeface="Times New Roman" panose="02020603050405020304" pitchFamily="18" charset="0"/>
                <a:cs typeface="Times New Roman" panose="02020603050405020304" pitchFamily="18" charset="0"/>
              </a:rPr>
              <a:t>Pupils </a:t>
            </a:r>
            <a:r>
              <a:rPr lang="en-US" sz="2200" b="1" dirty="0" smtClean="0">
                <a:latin typeface="Times New Roman" panose="02020603050405020304" pitchFamily="18" charset="0"/>
                <a:cs typeface="Times New Roman" panose="02020603050405020304" pitchFamily="18" charset="0"/>
              </a:rPr>
              <a:t>displayed </a:t>
            </a:r>
            <a:r>
              <a:rPr lang="en-US" sz="2200" b="1" dirty="0">
                <a:solidFill>
                  <a:srgbClr val="0070C0"/>
                </a:solidFill>
                <a:latin typeface="Times New Roman" panose="02020603050405020304" pitchFamily="18" charset="0"/>
                <a:cs typeface="Times New Roman" panose="02020603050405020304" pitchFamily="18" charset="0"/>
              </a:rPr>
              <a:t>positive</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attitudes </a:t>
            </a:r>
            <a:r>
              <a:rPr lang="en-US" sz="2200" b="1" dirty="0">
                <a:latin typeface="Times New Roman" panose="02020603050405020304" pitchFamily="18" charset="0"/>
                <a:cs typeface="Times New Roman" panose="02020603050405020304" pitchFamily="18" charset="0"/>
              </a:rPr>
              <a:t>toward AA and/or the middle variety whereas teachers showed </a:t>
            </a:r>
            <a:r>
              <a:rPr lang="en-US" sz="2200" b="1" dirty="0">
                <a:solidFill>
                  <a:srgbClr val="0070C0"/>
                </a:solidFill>
                <a:latin typeface="Times New Roman" panose="02020603050405020304" pitchFamily="18" charset="0"/>
                <a:cs typeface="Times New Roman" panose="02020603050405020304" pitchFamily="18" charset="0"/>
              </a:rPr>
              <a:t>some negative </a:t>
            </a:r>
            <a:r>
              <a:rPr lang="en-US" sz="2200" b="1" dirty="0" smtClean="0">
                <a:latin typeface="Times New Roman" panose="02020603050405020304" pitchFamily="18" charset="0"/>
                <a:cs typeface="Times New Roman" panose="02020603050405020304" pitchFamily="18" charset="0"/>
              </a:rPr>
              <a:t>attitudes. </a:t>
            </a:r>
          </a:p>
          <a:p>
            <a:pPr algn="just">
              <a:buFont typeface="Arial" pitchFamily="34" charset="0"/>
              <a:buChar char="•"/>
            </a:pPr>
            <a:endParaRPr lang="en-US" sz="2200" b="1" dirty="0" smtClean="0">
              <a:latin typeface="Times New Roman" panose="02020603050405020304" pitchFamily="18" charset="0"/>
              <a:cs typeface="Times New Roman" panose="02020603050405020304" pitchFamily="18" charset="0"/>
            </a:endParaRPr>
          </a:p>
          <a:p>
            <a:pPr algn="just">
              <a:buFont typeface="Arial" pitchFamily="34" charset="0"/>
              <a:buChar char="•"/>
            </a:pPr>
            <a:r>
              <a:rPr lang="en-US" sz="2200" b="1" dirty="0" smtClean="0">
                <a:latin typeface="Times New Roman" panose="02020603050405020304" pitchFamily="18" charset="0"/>
                <a:cs typeface="Times New Roman" panose="02020603050405020304" pitchFamily="18" charset="0"/>
              </a:rPr>
              <a:t>Teachers</a:t>
            </a:r>
            <a:r>
              <a:rPr lang="en-US" sz="2200" b="1" dirty="0">
                <a:latin typeface="Times New Roman" panose="02020603050405020304" pitchFamily="18" charset="0"/>
                <a:cs typeface="Times New Roman" panose="02020603050405020304" pitchFamily="18" charset="0"/>
              </a:rPr>
              <a:t>’ speech clearly showed </a:t>
            </a:r>
            <a:r>
              <a:rPr lang="en-US" sz="2200" b="1" dirty="0">
                <a:solidFill>
                  <a:srgbClr val="00B050"/>
                </a:solidFill>
                <a:latin typeface="Times New Roman" panose="02020603050405020304" pitchFamily="18" charset="0"/>
                <a:cs typeface="Times New Roman" panose="02020603050405020304" pitchFamily="18" charset="0"/>
              </a:rPr>
              <a:t>inconsistency</a:t>
            </a:r>
            <a:r>
              <a:rPr lang="en-US" sz="2200" b="1" dirty="0">
                <a:latin typeface="Times New Roman" panose="02020603050405020304" pitchFamily="18" charset="0"/>
                <a:cs typeface="Times New Roman" panose="02020603050405020304" pitchFamily="18" charset="0"/>
              </a:rPr>
              <a:t> between their </a:t>
            </a:r>
            <a:r>
              <a:rPr lang="en-US" sz="2200" b="1" dirty="0">
                <a:solidFill>
                  <a:srgbClr val="00B050"/>
                </a:solidFill>
                <a:latin typeface="Times New Roman" panose="02020603050405020304" pitchFamily="18" charset="0"/>
                <a:cs typeface="Times New Roman" panose="02020603050405020304" pitchFamily="18" charset="0"/>
              </a:rPr>
              <a:t>attitudes</a:t>
            </a:r>
            <a:r>
              <a:rPr lang="en-US" sz="2200" b="1" dirty="0">
                <a:latin typeface="Times New Roman" panose="02020603050405020304" pitchFamily="18" charset="0"/>
                <a:cs typeface="Times New Roman" panose="02020603050405020304" pitchFamily="18" charset="0"/>
              </a:rPr>
              <a:t> and their </a:t>
            </a:r>
            <a:r>
              <a:rPr lang="en-US" sz="2200" b="1" dirty="0">
                <a:solidFill>
                  <a:srgbClr val="00B050"/>
                </a:solidFill>
                <a:latin typeface="Times New Roman" panose="02020603050405020304" pitchFamily="18" charset="0"/>
                <a:cs typeface="Times New Roman" panose="02020603050405020304" pitchFamily="18" charset="0"/>
              </a:rPr>
              <a:t>actual behaviour</a:t>
            </a:r>
            <a:r>
              <a:rPr lang="en-US" sz="2200" b="1" dirty="0">
                <a:latin typeface="Times New Roman" panose="02020603050405020304" pitchFamily="18" charset="0"/>
                <a:cs typeface="Times New Roman" panose="02020603050405020304" pitchFamily="18" charset="0"/>
              </a:rPr>
              <a:t>. A</a:t>
            </a:r>
            <a:r>
              <a:rPr lang="en-US" sz="2200" b="1" dirty="0" smtClean="0">
                <a:latin typeface="Times New Roman" panose="02020603050405020304" pitchFamily="18" charset="0"/>
                <a:cs typeface="Times New Roman" panose="02020603050405020304" pitchFamily="18" charset="0"/>
              </a:rPr>
              <a:t>ctual </a:t>
            </a:r>
            <a:r>
              <a:rPr lang="en-US" sz="2200" b="1" dirty="0">
                <a:latin typeface="Times New Roman" panose="02020603050405020304" pitchFamily="18" charset="0"/>
                <a:cs typeface="Times New Roman" panose="02020603050405020304" pitchFamily="18" charset="0"/>
              </a:rPr>
              <a:t>behaviour in the class is seemingly </a:t>
            </a:r>
            <a:r>
              <a:rPr lang="en-US" sz="2200" b="1" dirty="0">
                <a:solidFill>
                  <a:srgbClr val="0070C0"/>
                </a:solidFill>
                <a:latin typeface="Times New Roman" panose="02020603050405020304" pitchFamily="18" charset="0"/>
                <a:cs typeface="Times New Roman" panose="02020603050405020304" pitchFamily="18" charset="0"/>
              </a:rPr>
              <a:t>incongruent</a:t>
            </a:r>
            <a:r>
              <a:rPr lang="en-US" sz="2200" b="1" dirty="0">
                <a:latin typeface="Times New Roman" panose="02020603050405020304" pitchFamily="18" charset="0"/>
                <a:cs typeface="Times New Roman" panose="02020603050405020304" pitchFamily="18" charset="0"/>
              </a:rPr>
              <a:t> with expressed </a:t>
            </a:r>
            <a:r>
              <a:rPr lang="en-US" sz="2200" b="1" dirty="0" smtClean="0">
                <a:latin typeface="Times New Roman" panose="02020603050405020304" pitchFamily="18" charset="0"/>
                <a:cs typeface="Times New Roman" panose="02020603050405020304" pitchFamily="18" charset="0"/>
              </a:rPr>
              <a:t>attitudes. </a:t>
            </a:r>
          </a:p>
          <a:p>
            <a:pPr algn="just">
              <a:buFont typeface="Arial" pitchFamily="34" charset="0"/>
              <a:buChar char="•"/>
            </a:pPr>
            <a:endParaRPr lang="en-US" sz="2200" b="1" dirty="0" smtClean="0">
              <a:latin typeface="Times New Roman" panose="02020603050405020304" pitchFamily="18" charset="0"/>
              <a:cs typeface="Times New Roman" panose="02020603050405020304" pitchFamily="18" charset="0"/>
            </a:endParaRPr>
          </a:p>
          <a:p>
            <a:pPr algn="just">
              <a:buFont typeface="Arial" pitchFamily="34" charset="0"/>
              <a:buChar char="•"/>
            </a:pPr>
            <a:r>
              <a:rPr lang="en-US" sz="2200" b="1" dirty="0" smtClean="0">
                <a:latin typeface="Times New Roman" panose="02020603050405020304" pitchFamily="18" charset="0"/>
                <a:cs typeface="Times New Roman" panose="02020603050405020304" pitchFamily="18" charset="0"/>
              </a:rPr>
              <a:t>Understandably</a:t>
            </a:r>
            <a:r>
              <a:rPr lang="en-US" sz="2200" b="1" dirty="0">
                <a:latin typeface="Times New Roman" panose="02020603050405020304" pitchFamily="18" charset="0"/>
                <a:cs typeface="Times New Roman" panose="02020603050405020304" pitchFamily="18" charset="0"/>
              </a:rPr>
              <a:t>, attitudes were </a:t>
            </a:r>
            <a:r>
              <a:rPr lang="en-US" sz="2200" b="1" dirty="0">
                <a:solidFill>
                  <a:srgbClr val="002060"/>
                </a:solidFill>
                <a:latin typeface="Times New Roman" panose="02020603050405020304" pitchFamily="18" charset="0"/>
                <a:cs typeface="Times New Roman" panose="02020603050405020304" pitchFamily="18" charset="0"/>
              </a:rPr>
              <a:t>imperfect explainers </a:t>
            </a:r>
            <a:r>
              <a:rPr lang="en-US" sz="2200" b="1" dirty="0">
                <a:latin typeface="Times New Roman" panose="02020603050405020304" pitchFamily="18" charset="0"/>
                <a:cs typeface="Times New Roman" panose="02020603050405020304" pitchFamily="18" charset="0"/>
              </a:rPr>
              <a:t>and </a:t>
            </a:r>
            <a:r>
              <a:rPr lang="en-US" sz="2200" b="1" dirty="0">
                <a:solidFill>
                  <a:srgbClr val="002060"/>
                </a:solidFill>
                <a:latin typeface="Times New Roman" panose="02020603050405020304" pitchFamily="18" charset="0"/>
                <a:cs typeface="Times New Roman" panose="02020603050405020304" pitchFamily="18" charset="0"/>
              </a:rPr>
              <a:t>predictors </a:t>
            </a:r>
            <a:r>
              <a:rPr lang="en-US" sz="2200" b="1" dirty="0">
                <a:latin typeface="Times New Roman" panose="02020603050405020304" pitchFamily="18" charset="0"/>
                <a:cs typeface="Times New Roman" panose="02020603050405020304" pitchFamily="18" charset="0"/>
              </a:rPr>
              <a:t>of teachers’ use of different forms of Arabic. Here, it was </a:t>
            </a:r>
            <a:r>
              <a:rPr lang="en-US" sz="2200" b="1" dirty="0">
                <a:solidFill>
                  <a:srgbClr val="FF0000"/>
                </a:solidFill>
                <a:latin typeface="Times New Roman" panose="02020603050405020304" pitchFamily="18" charset="0"/>
                <a:cs typeface="Times New Roman" panose="02020603050405020304" pitchFamily="18" charset="0"/>
              </a:rPr>
              <a:t>the situation </a:t>
            </a:r>
            <a:r>
              <a:rPr lang="en-US" sz="2200" b="1" dirty="0">
                <a:latin typeface="Times New Roman" panose="02020603050405020304" pitchFamily="18" charset="0"/>
                <a:cs typeface="Times New Roman" panose="02020603050405020304" pitchFamily="18" charset="0"/>
              </a:rPr>
              <a:t>that determines </a:t>
            </a:r>
            <a:r>
              <a:rPr lang="en-US" sz="2200" b="1" dirty="0">
                <a:solidFill>
                  <a:srgbClr val="FF0000"/>
                </a:solidFill>
                <a:latin typeface="Times New Roman" panose="02020603050405020304" pitchFamily="18" charset="0"/>
                <a:cs typeface="Times New Roman" panose="02020603050405020304" pitchFamily="18" charset="0"/>
              </a:rPr>
              <a:t>code </a:t>
            </a:r>
            <a:r>
              <a:rPr lang="en-US" sz="2200" b="1" dirty="0" smtClean="0">
                <a:solidFill>
                  <a:srgbClr val="FF0000"/>
                </a:solidFill>
                <a:latin typeface="Times New Roman" panose="02020603050405020304" pitchFamily="18" charset="0"/>
                <a:cs typeface="Times New Roman" panose="02020603050405020304" pitchFamily="18" charset="0"/>
              </a:rPr>
              <a:t>selection.</a:t>
            </a:r>
            <a:endParaRPr lang="fr-FR" sz="2200" b="1" dirty="0">
              <a:solidFill>
                <a:srgbClr val="FF0000"/>
              </a:solidFill>
              <a:latin typeface="Times New Roman" pitchFamily="18" charset="0"/>
              <a:cs typeface="Times New Roman" pitchFamily="18" charset="0"/>
            </a:endParaRPr>
          </a:p>
        </p:txBody>
      </p:sp>
    </p:spTree>
  </p:cSld>
  <p:clrMapOvr>
    <a:masterClrMapping/>
  </p:clrMapOvr>
  <p:transition spd="slow">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985" y="1052736"/>
            <a:ext cx="8640960" cy="4308872"/>
          </a:xfrm>
          <a:prstGeom prst="rect">
            <a:avLst/>
          </a:prstGeom>
        </p:spPr>
        <p:txBody>
          <a:bodyPr wrap="square">
            <a:spAutoFit/>
          </a:bodyPr>
          <a:lstStyle/>
          <a:p>
            <a:pPr marL="285750" indent="-28575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T</a:t>
            </a:r>
            <a:r>
              <a:rPr lang="en-US" sz="2200" b="1" dirty="0" smtClean="0">
                <a:latin typeface="Times New Roman" panose="02020603050405020304" pitchFamily="18" charset="0"/>
                <a:cs typeface="Times New Roman" panose="02020603050405020304" pitchFamily="18" charset="0"/>
              </a:rPr>
              <a:t>eaching </a:t>
            </a:r>
            <a:r>
              <a:rPr lang="en-US" sz="2200" b="1" dirty="0">
                <a:latin typeface="Times New Roman" panose="02020603050405020304" pitchFamily="18" charset="0"/>
                <a:cs typeface="Times New Roman" panose="02020603050405020304" pitchFamily="18" charset="0"/>
              </a:rPr>
              <a:t>Arabic in such a way has its </a:t>
            </a:r>
            <a:r>
              <a:rPr lang="en-US" sz="2200" b="1" dirty="0">
                <a:solidFill>
                  <a:srgbClr val="0070C0"/>
                </a:solidFill>
                <a:latin typeface="Times New Roman" panose="02020603050405020304" pitchFamily="18" charset="0"/>
                <a:cs typeface="Times New Roman" panose="02020603050405020304" pitchFamily="18" charset="0"/>
              </a:rPr>
              <a:t>impact </a:t>
            </a:r>
            <a:r>
              <a:rPr lang="en-US" sz="2200" b="1" dirty="0">
                <a:latin typeface="Times New Roman" panose="02020603050405020304" pitchFamily="18" charset="0"/>
                <a:cs typeface="Times New Roman" panose="02020603050405020304" pitchFamily="18" charset="0"/>
              </a:rPr>
              <a:t>on learning the </a:t>
            </a:r>
            <a:r>
              <a:rPr lang="en-US" sz="2200" b="1" dirty="0">
                <a:solidFill>
                  <a:srgbClr val="0070C0"/>
                </a:solidFill>
                <a:latin typeface="Times New Roman" panose="02020603050405020304" pitchFamily="18" charset="0"/>
                <a:cs typeface="Times New Roman" panose="02020603050405020304" pitchFamily="18" charset="0"/>
              </a:rPr>
              <a:t>Arabic</a:t>
            </a:r>
            <a:r>
              <a:rPr lang="en-US" sz="2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200" b="1" dirty="0">
                <a:solidFill>
                  <a:srgbClr val="0070C0"/>
                </a:solidFill>
                <a:latin typeface="Times New Roman" panose="02020603050405020304" pitchFamily="18" charset="0"/>
                <a:cs typeface="Times New Roman" panose="02020603050405020304" pitchFamily="18" charset="0"/>
              </a:rPr>
              <a:t>course</a:t>
            </a:r>
            <a:r>
              <a:rPr lang="en-US" sz="2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and quality of education as a whole. Pupils may befall as a result of the recurring use of the dialect</a:t>
            </a:r>
            <a:r>
              <a:rPr lang="en-US" sz="2200" b="1"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endParaRPr lang="en-US" sz="2200"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2200" b="1" dirty="0" smtClean="0">
                <a:latin typeface="Times New Roman" panose="02020603050405020304" pitchFamily="18" charset="0"/>
                <a:cs typeface="Times New Roman" panose="02020603050405020304" pitchFamily="18" charset="0"/>
              </a:rPr>
              <a:t>It </a:t>
            </a:r>
            <a:r>
              <a:rPr lang="en-US" sz="2200" b="1" dirty="0">
                <a:latin typeface="Times New Roman" panose="02020603050405020304" pitchFamily="18" charset="0"/>
                <a:cs typeface="Times New Roman" panose="02020603050405020304" pitchFamily="18" charset="0"/>
              </a:rPr>
              <a:t>is of paramount importance to </a:t>
            </a:r>
            <a:r>
              <a:rPr lang="en-US" sz="2200" b="1" dirty="0">
                <a:solidFill>
                  <a:srgbClr val="00B050"/>
                </a:solidFill>
                <a:latin typeface="Times New Roman" panose="02020603050405020304" pitchFamily="18" charset="0"/>
                <a:cs typeface="Times New Roman" panose="02020603050405020304" pitchFamily="18" charset="0"/>
              </a:rPr>
              <a:t>preserve</a:t>
            </a:r>
            <a:r>
              <a:rPr lang="en-US" sz="2200" b="1" dirty="0">
                <a:latin typeface="Times New Roman" panose="02020603050405020304" pitchFamily="18" charset="0"/>
                <a:cs typeface="Times New Roman" panose="02020603050405020304" pitchFamily="18" charset="0"/>
              </a:rPr>
              <a:t> the Arabic language and use it </a:t>
            </a:r>
            <a:r>
              <a:rPr lang="en-US" sz="2200" b="1" dirty="0">
                <a:solidFill>
                  <a:srgbClr val="00B050"/>
                </a:solidFill>
                <a:latin typeface="Times New Roman" panose="02020603050405020304" pitchFamily="18" charset="0"/>
                <a:cs typeface="Times New Roman" panose="02020603050405020304" pitchFamily="18" charset="0"/>
              </a:rPr>
              <a:t>appropriately</a:t>
            </a:r>
            <a:r>
              <a:rPr lang="en-US"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en-US" sz="22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2200" b="1" dirty="0" smtClean="0">
                <a:latin typeface="Times New Roman" panose="02020603050405020304" pitchFamily="18" charset="0"/>
                <a:cs typeface="Times New Roman" panose="02020603050405020304" pitchFamily="18" charset="0"/>
              </a:rPr>
              <a:t>Can </a:t>
            </a:r>
            <a:r>
              <a:rPr lang="en-US" sz="2200" b="1" dirty="0">
                <a:latin typeface="Times New Roman" panose="02020603050405020304" pitchFamily="18" charset="0"/>
                <a:cs typeface="Times New Roman" panose="02020603050405020304" pitchFamily="18" charset="0"/>
              </a:rPr>
              <a:t>MSA </a:t>
            </a:r>
            <a:r>
              <a:rPr lang="en-US" sz="2200" b="1" i="1" dirty="0">
                <a:solidFill>
                  <a:srgbClr val="FF0000"/>
                </a:solidFill>
                <a:latin typeface="Times New Roman" panose="02020603050405020304" pitchFamily="18" charset="0"/>
                <a:cs typeface="Times New Roman" panose="02020603050405020304" pitchFamily="18" charset="0"/>
              </a:rPr>
              <a:t>regain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its position in all the Algerian middle schools? Or may AA, as proposed by the minister of education, </a:t>
            </a:r>
            <a:r>
              <a:rPr lang="en-US" sz="2200" b="1" i="1" dirty="0" smtClean="0">
                <a:solidFill>
                  <a:srgbClr val="FF0000"/>
                </a:solidFill>
                <a:latin typeface="Times New Roman" panose="02020603050405020304" pitchFamily="18" charset="0"/>
                <a:cs typeface="Times New Roman" panose="02020603050405020304" pitchFamily="18" charset="0"/>
              </a:rPr>
              <a:t>substitute</a:t>
            </a:r>
            <a:r>
              <a:rPr lang="en-US" sz="2200" b="1"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MSA and be used as an official variety of instruction?</a:t>
            </a:r>
            <a:endParaRPr lang="fr-FR" sz="2200" b="1" dirty="0">
              <a:latin typeface="Times New Roman" panose="02020603050405020304" pitchFamily="18" charset="0"/>
              <a:cs typeface="Times New Roman" panose="02020603050405020304" pitchFamily="18" charset="0"/>
            </a:endParaRPr>
          </a:p>
          <a:p>
            <a:r>
              <a:rPr lang="en-US" b="1" dirty="0"/>
              <a:t> </a:t>
            </a:r>
            <a:endParaRPr lang="fr-FR" b="1" dirty="0"/>
          </a:p>
          <a:p>
            <a:r>
              <a:rPr lang="en-US" b="1" dirty="0"/>
              <a:t> </a:t>
            </a:r>
            <a:endParaRPr lang="fr-FR" b="1" dirty="0"/>
          </a:p>
          <a:p>
            <a:r>
              <a:rPr lang="en-US" b="1" dirty="0"/>
              <a:t> </a:t>
            </a:r>
            <a:endParaRPr lang="fr-FR" b="1" dirty="0"/>
          </a:p>
        </p:txBody>
      </p:sp>
    </p:spTree>
    <p:extLst>
      <p:ext uri="{BB962C8B-B14F-4D97-AF65-F5344CB8AC3E}">
        <p14:creationId xmlns:p14="http://schemas.microsoft.com/office/powerpoint/2010/main" val="1471658919"/>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8" name="Rectangle 7"/>
          <p:cNvSpPr/>
          <p:nvPr/>
        </p:nvSpPr>
        <p:spPr>
          <a:xfrm>
            <a:off x="0" y="1404059"/>
            <a:ext cx="8964488" cy="4401205"/>
          </a:xfrm>
          <a:prstGeom prst="rect">
            <a:avLst/>
          </a:prstGeom>
        </p:spPr>
        <p:txBody>
          <a:bodyPr wrap="square">
            <a:spAutoFit/>
          </a:bodyPr>
          <a:lstStyle/>
          <a:p>
            <a:pPr algn="just"/>
            <a:r>
              <a:rPr lang="en-US" sz="2800" b="1" dirty="0">
                <a:solidFill>
                  <a:schemeClr val="bg1"/>
                </a:solidFill>
                <a:latin typeface="Times New Roman" pitchFamily="18" charset="0"/>
                <a:cs typeface="Times New Roman" pitchFamily="18" charset="0"/>
              </a:rPr>
              <a:t>* The present paper aims fundamentally at highlighting the impact of diglossia on formal education in general and on teaching the Arabic course in particular. It examines language education policy in Algeria with focus on the medium of instruction. It </a:t>
            </a:r>
            <a:r>
              <a:rPr lang="en-US" sz="2800" b="1" dirty="0" err="1">
                <a:solidFill>
                  <a:schemeClr val="bg1"/>
                </a:solidFill>
                <a:latin typeface="Times New Roman" pitchFamily="18" charset="0"/>
                <a:cs typeface="Times New Roman" pitchFamily="18" charset="0"/>
              </a:rPr>
              <a:t>endeavours</a:t>
            </a:r>
            <a:r>
              <a:rPr lang="en-US" sz="2800" b="1" dirty="0">
                <a:solidFill>
                  <a:schemeClr val="bg1"/>
                </a:solidFill>
                <a:latin typeface="Times New Roman" pitchFamily="18" charset="0"/>
                <a:cs typeface="Times New Roman" pitchFamily="18" charset="0"/>
              </a:rPr>
              <a:t> at unveiling linguistic behaviour of Middle school teachers within an Arabic session where MSA must be used as the solely medium of instruction. It attempts to explore the reasons that stand behind Arabic language teachers’ switch towards a middle variety or AA.</a:t>
            </a:r>
            <a:endParaRPr lang="en-US" sz="2800" b="1" dirty="0">
              <a:solidFill>
                <a:schemeClr val="bg1"/>
              </a:solidFill>
              <a:latin typeface="Times New Roman" pitchFamily="18" charset="0"/>
              <a:cs typeface="Times New Roman" pitchFamily="18" charset="0"/>
            </a:endParaRPr>
          </a:p>
        </p:txBody>
      </p:sp>
      <p:sp>
        <p:nvSpPr>
          <p:cNvPr id="9" name="Rectangle à coins arrondis 8"/>
          <p:cNvSpPr/>
          <p:nvPr/>
        </p:nvSpPr>
        <p:spPr>
          <a:xfrm>
            <a:off x="323528" y="332656"/>
            <a:ext cx="86409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i="1" dirty="0" smtClean="0">
                <a:solidFill>
                  <a:srgbClr val="FFFF00"/>
                </a:solidFill>
                <a:latin typeface="Times New Roman" pitchFamily="18" charset="0"/>
                <a:cs typeface="Times New Roman" pitchFamily="18" charset="0"/>
              </a:rPr>
              <a:t>INTRODUCTION</a:t>
            </a:r>
            <a:r>
              <a:rPr lang="fr-FR" dirty="0" smtClean="0"/>
              <a:t> </a:t>
            </a:r>
            <a:endParaRPr lang="fr-FR" dirty="0"/>
          </a:p>
        </p:txBody>
      </p:sp>
    </p:spTree>
    <p:extLst>
      <p:ext uri="{BB962C8B-B14F-4D97-AF65-F5344CB8AC3E}">
        <p14:creationId xmlns:p14="http://schemas.microsoft.com/office/powerpoint/2010/main" val="1037044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ydrangeas.jpg"/>
          <p:cNvPicPr/>
          <p:nvPr/>
        </p:nvPicPr>
        <p:blipFill>
          <a:blip r:embed="rId2" cstate="print"/>
          <a:stretch>
            <a:fillRect/>
          </a:stretch>
        </p:blipFill>
        <p:spPr>
          <a:xfrm>
            <a:off x="0" y="116632"/>
            <a:ext cx="9144000" cy="6741368"/>
          </a:xfrm>
          <a:prstGeom prst="rect">
            <a:avLst/>
          </a:prstGeom>
          <a:ln w="88900" cap="sq" cmpd="thickThin">
            <a:solidFill>
              <a:srgbClr val="000000"/>
            </a:solidFill>
            <a:prstDash val="solid"/>
            <a:miter lim="800000"/>
          </a:ln>
          <a:effectLst>
            <a:innerShdw blurRad="76200">
              <a:srgbClr val="000000"/>
            </a:innerShdw>
          </a:effectLst>
        </p:spPr>
      </p:pic>
      <p:sp>
        <p:nvSpPr>
          <p:cNvPr id="57345" name="Rectangle 1"/>
          <p:cNvSpPr>
            <a:spLocks noChangeArrowheads="1"/>
          </p:cNvSpPr>
          <p:nvPr/>
        </p:nvSpPr>
        <p:spPr bwMode="auto">
          <a:xfrm>
            <a:off x="4492764" y="1142984"/>
            <a:ext cx="30008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51520" y="836712"/>
            <a:ext cx="8208912" cy="5016758"/>
          </a:xfrm>
          <a:prstGeom prst="rect">
            <a:avLst/>
          </a:prstGeom>
        </p:spPr>
        <p:txBody>
          <a:bodyPr wrap="square">
            <a:spAutoFit/>
          </a:bodyPr>
          <a:lstStyle/>
          <a:p>
            <a:pPr algn="ctr"/>
            <a:endParaRPr lang="en-US" sz="8000" b="1" dirty="0" smtClean="0">
              <a:solidFill>
                <a:srgbClr val="FF0000"/>
              </a:solidFill>
              <a:latin typeface="Times New Roman" pitchFamily="18" charset="0"/>
              <a:ea typeface="Calibri" pitchFamily="34" charset="0"/>
              <a:cs typeface="Times New Roman" pitchFamily="18" charset="0"/>
            </a:endParaRPr>
          </a:p>
          <a:p>
            <a:pPr algn="ctr"/>
            <a:r>
              <a:rPr lang="en-US" sz="8000" b="1" dirty="0" smtClean="0">
                <a:solidFill>
                  <a:srgbClr val="FF0000"/>
                </a:solidFill>
                <a:latin typeface="Times New Roman" pitchFamily="18" charset="0"/>
                <a:ea typeface="Calibri" pitchFamily="34" charset="0"/>
                <a:cs typeface="Times New Roman" pitchFamily="18" charset="0"/>
              </a:rPr>
              <a:t>Thank </a:t>
            </a:r>
            <a:r>
              <a:rPr lang="en-US" sz="8000" b="1" dirty="0">
                <a:solidFill>
                  <a:srgbClr val="FF0000"/>
                </a:solidFill>
                <a:latin typeface="Times New Roman" pitchFamily="18" charset="0"/>
                <a:ea typeface="Calibri" pitchFamily="34" charset="0"/>
                <a:cs typeface="Times New Roman" pitchFamily="18" charset="0"/>
              </a:rPr>
              <a:t>you for your </a:t>
            </a:r>
            <a:r>
              <a:rPr lang="en-US" sz="8000" b="1" dirty="0" smtClean="0">
                <a:solidFill>
                  <a:srgbClr val="FF0000"/>
                </a:solidFill>
                <a:latin typeface="Times New Roman" pitchFamily="18" charset="0"/>
                <a:ea typeface="Calibri" pitchFamily="34" charset="0"/>
                <a:cs typeface="Times New Roman" pitchFamily="18" charset="0"/>
              </a:rPr>
              <a:t>Kind Attention</a:t>
            </a:r>
            <a:endParaRPr lang="fr-FR" sz="8000" b="1" dirty="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8886" y="1700808"/>
            <a:ext cx="8455941" cy="4247317"/>
          </a:xfrm>
          <a:prstGeom prst="rect">
            <a:avLst/>
          </a:prstGeom>
        </p:spPr>
        <p:txBody>
          <a:bodyPr wrap="square">
            <a:spAutoFit/>
          </a:bodyPr>
          <a:lstStyle/>
          <a:p>
            <a:pPr marL="285750" indent="-285750" algn="just">
              <a:buFont typeface="Wingdings" panose="05000000000000000000" pitchFamily="2" charset="2"/>
              <a:buChar char="§"/>
            </a:pPr>
            <a:r>
              <a:rPr lang="en-US" b="1" dirty="0">
                <a:solidFill>
                  <a:srgbClr val="FF0000"/>
                </a:solidFill>
                <a:latin typeface="Times New Roman" panose="02020603050405020304" pitchFamily="18" charset="0"/>
                <a:cs typeface="Times New Roman" panose="02020603050405020304" pitchFamily="18" charset="0"/>
              </a:rPr>
              <a:t>Education in the Pre-Colonial </a:t>
            </a:r>
            <a:r>
              <a:rPr lang="en-US" b="1" dirty="0" smtClean="0">
                <a:solidFill>
                  <a:srgbClr val="FF0000"/>
                </a:solidFill>
                <a:latin typeface="Times New Roman" panose="02020603050405020304" pitchFamily="18" charset="0"/>
                <a:cs typeface="Times New Roman" panose="02020603050405020304" pitchFamily="18" charset="0"/>
              </a:rPr>
              <a:t>Era: </a:t>
            </a:r>
            <a:r>
              <a:rPr lang="en-US" b="1" dirty="0" smtClean="0">
                <a:latin typeface="Times New Roman" panose="02020603050405020304" pitchFamily="18" charset="0"/>
                <a:cs typeface="Times New Roman" panose="02020603050405020304" pitchFamily="18" charset="0"/>
              </a:rPr>
              <a:t>Koranic schools (</a:t>
            </a:r>
            <a:r>
              <a:rPr lang="en-US" b="1" i="1" dirty="0" err="1" smtClean="0"/>
              <a:t>zawiya</a:t>
            </a:r>
            <a:r>
              <a:rPr lang="en-US" b="1" dirty="0" smtClean="0"/>
              <a:t> </a:t>
            </a:r>
            <a:r>
              <a:rPr lang="en-US" b="1" dirty="0"/>
              <a:t>or </a:t>
            </a:r>
            <a:r>
              <a:rPr lang="en-US" b="1" i="1" dirty="0" smtClean="0"/>
              <a:t>madrasa),</a:t>
            </a:r>
          </a:p>
          <a:p>
            <a:endParaRPr lang="en-US" b="1"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b="1" dirty="0" smtClean="0">
                <a:solidFill>
                  <a:srgbClr val="FF0000"/>
                </a:solidFill>
                <a:latin typeface="Times New Roman" panose="02020603050405020304" pitchFamily="18" charset="0"/>
                <a:cs typeface="Times New Roman" panose="02020603050405020304" pitchFamily="18" charset="0"/>
              </a:rPr>
              <a:t>Education during Colonialism: </a:t>
            </a: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French did their best to assimilate the French language and </a:t>
            </a:r>
            <a:r>
              <a:rPr lang="en-US" b="1" dirty="0" smtClean="0">
                <a:latin typeface="Times New Roman" panose="02020603050405020304" pitchFamily="18" charset="0"/>
                <a:cs typeface="Times New Roman" panose="02020603050405020304" pitchFamily="18" charset="0"/>
              </a:rPr>
              <a:t>culture. The </a:t>
            </a:r>
            <a:r>
              <a:rPr lang="en-US" b="1" dirty="0">
                <a:solidFill>
                  <a:srgbClr val="00B050"/>
                </a:solidFill>
                <a:latin typeface="Times New Roman" panose="02020603050405020304" pitchFamily="18" charset="0"/>
                <a:cs typeface="Times New Roman" panose="02020603050405020304" pitchFamily="18" charset="0"/>
              </a:rPr>
              <a:t>French</a:t>
            </a:r>
            <a:r>
              <a:rPr lang="en-US" b="1" dirty="0">
                <a:latin typeface="Times New Roman" panose="02020603050405020304" pitchFamily="18" charset="0"/>
                <a:cs typeface="Times New Roman" panose="02020603050405020304" pitchFamily="18" charset="0"/>
              </a:rPr>
              <a:t> language was, therefore, implemented as </a:t>
            </a:r>
            <a:r>
              <a:rPr lang="en-US" b="1" dirty="0" smtClean="0">
                <a:latin typeface="Times New Roman" panose="02020603050405020304" pitchFamily="18" charset="0"/>
                <a:cs typeface="Times New Roman" panose="02020603050405020304" pitchFamily="18" charset="0"/>
              </a:rPr>
              <a:t>the </a:t>
            </a:r>
            <a:r>
              <a:rPr lang="en-US" b="1" dirty="0" smtClean="0">
                <a:solidFill>
                  <a:srgbClr val="00B050"/>
                </a:solidFill>
                <a:latin typeface="Times New Roman" panose="02020603050405020304" pitchFamily="18" charset="0"/>
                <a:cs typeface="Times New Roman" panose="02020603050405020304" pitchFamily="18" charset="0"/>
              </a:rPr>
              <a:t>only </a:t>
            </a:r>
            <a:r>
              <a:rPr lang="en-US" b="1" dirty="0">
                <a:solidFill>
                  <a:srgbClr val="00B050"/>
                </a:solidFill>
                <a:latin typeface="Times New Roman" panose="02020603050405020304" pitchFamily="18" charset="0"/>
                <a:cs typeface="Times New Roman" panose="02020603050405020304" pitchFamily="18" charset="0"/>
              </a:rPr>
              <a:t>language of teaching</a:t>
            </a:r>
            <a:r>
              <a:rPr lang="en-US" b="1" dirty="0">
                <a:latin typeface="Times New Roman" panose="02020603050405020304" pitchFamily="18" charset="0"/>
                <a:cs typeface="Times New Roman" panose="02020603050405020304" pitchFamily="18" charset="0"/>
              </a:rPr>
              <a:t> at all </a:t>
            </a:r>
            <a:r>
              <a:rPr lang="en-US" b="1" dirty="0" smtClean="0">
                <a:latin typeface="Times New Roman" panose="02020603050405020304" pitchFamily="18" charset="0"/>
                <a:cs typeface="Times New Roman" panose="02020603050405020304" pitchFamily="18" charset="0"/>
              </a:rPr>
              <a:t>levels whereas</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Arabic </a:t>
            </a:r>
            <a:r>
              <a:rPr lang="en-US" b="1" dirty="0">
                <a:latin typeface="Times New Roman" panose="02020603050405020304" pitchFamily="18" charset="0"/>
                <a:cs typeface="Times New Roman" panose="02020603050405020304" pitchFamily="18" charset="0"/>
              </a:rPr>
              <a:t>had been considered as an </a:t>
            </a:r>
            <a:r>
              <a:rPr lang="en-US" b="1" dirty="0">
                <a:solidFill>
                  <a:srgbClr val="7030A0"/>
                </a:solidFill>
                <a:latin typeface="Times New Roman" panose="02020603050405020304" pitchFamily="18" charset="0"/>
                <a:cs typeface="Times New Roman" panose="02020603050405020304" pitchFamily="18" charset="0"/>
              </a:rPr>
              <a:t>optional foreign </a:t>
            </a:r>
            <a:r>
              <a:rPr lang="en-US" b="1" dirty="0" smtClean="0">
                <a:solidFill>
                  <a:srgbClr val="7030A0"/>
                </a:solidFill>
                <a:latin typeface="Times New Roman" panose="02020603050405020304" pitchFamily="18" charset="0"/>
                <a:cs typeface="Times New Roman" panose="02020603050405020304" pitchFamily="18" charset="0"/>
              </a:rPr>
              <a:t>language</a:t>
            </a:r>
            <a:r>
              <a:rPr lang="en-US" b="1" dirty="0">
                <a:solidFill>
                  <a:srgbClr val="7030A0"/>
                </a:solidFill>
                <a:latin typeface="Times New Roman" panose="02020603050405020304" pitchFamily="18" charset="0"/>
                <a:cs typeface="Times New Roman" panose="02020603050405020304" pitchFamily="18" charset="0"/>
              </a:rPr>
              <a:t>,</a:t>
            </a:r>
            <a:endParaRPr lang="en-US" b="1"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b="1" dirty="0" smtClean="0">
                <a:solidFill>
                  <a:srgbClr val="FF0000"/>
                </a:solidFill>
                <a:latin typeface="Times New Roman" panose="02020603050405020304" pitchFamily="18" charset="0"/>
                <a:cs typeface="Times New Roman" panose="02020603050405020304" pitchFamily="18" charset="0"/>
              </a:rPr>
              <a:t>Education in Post-Colonial Era:</a:t>
            </a:r>
            <a:r>
              <a:rPr lang="en-US" dirty="0">
                <a:solidFill>
                  <a:srgbClr val="FF0000"/>
                </a:solidFill>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independent state has been characterized by a linguistic diversity. </a:t>
            </a:r>
            <a:r>
              <a:rPr lang="en-US" b="1" dirty="0" smtClean="0">
                <a:latin typeface="Times New Roman" panose="02020603050405020304" pitchFamily="18" charset="0"/>
                <a:cs typeface="Times New Roman" panose="02020603050405020304" pitchFamily="18" charset="0"/>
              </a:rPr>
              <a:t>As </a:t>
            </a:r>
            <a:r>
              <a:rPr lang="en-US" b="1" dirty="0">
                <a:latin typeface="Times New Roman" panose="02020603050405020304" pitchFamily="18" charset="0"/>
                <a:cs typeface="Times New Roman" panose="02020603050405020304" pitchFamily="18" charset="0"/>
              </a:rPr>
              <a:t>a result of historical events, four varieties were present: Algerian Arabic, Modern Standard Arabic, Berber, and French. Therefore, it was necessary to set up a unified state with a single religion, a single language, and a single political party. </a:t>
            </a:r>
            <a:r>
              <a:rPr lang="en-US" b="1" dirty="0" smtClean="0">
                <a:latin typeface="Times New Roman" panose="02020603050405020304" pitchFamily="18" charset="0"/>
                <a:cs typeface="Times New Roman" panose="02020603050405020304" pitchFamily="18" charset="0"/>
              </a:rPr>
              <a:t>Hence, </a:t>
            </a:r>
            <a:r>
              <a:rPr lang="en-US" b="1" dirty="0">
                <a:latin typeface="Times New Roman" panose="02020603050405020304" pitchFamily="18" charset="0"/>
                <a:cs typeface="Times New Roman" panose="02020603050405020304" pitchFamily="18" charset="0"/>
              </a:rPr>
              <a:t>Algerian authorities have undergone a set of interesting sociolinguistic reforms and continuous policies in order to recover their Arabic language in all sectors of life mainly, the educational sectors: primary, middle, secondary, as well as </a:t>
            </a:r>
            <a:r>
              <a:rPr lang="en-US" b="1" dirty="0" smtClean="0">
                <a:latin typeface="Times New Roman" panose="02020603050405020304" pitchFamily="18" charset="0"/>
                <a:cs typeface="Times New Roman" panose="02020603050405020304" pitchFamily="18" charset="0"/>
              </a:rPr>
              <a:t>higher. </a:t>
            </a:r>
            <a:endParaRPr lang="fr-FR" b="1" dirty="0">
              <a:latin typeface="Times New Roman" panose="02020603050405020304" pitchFamily="18" charset="0"/>
              <a:cs typeface="Times New Roman" panose="02020603050405020304" pitchFamily="18" charset="0"/>
            </a:endParaRPr>
          </a:p>
        </p:txBody>
      </p:sp>
      <p:sp>
        <p:nvSpPr>
          <p:cNvPr id="8" name="Rectangle 7"/>
          <p:cNvSpPr/>
          <p:nvPr/>
        </p:nvSpPr>
        <p:spPr>
          <a:xfrm>
            <a:off x="1160597" y="-33493"/>
            <a:ext cx="7281160" cy="707886"/>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Language Policy and Education </a:t>
            </a:r>
            <a:endParaRPr lang="fr-F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013574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8893496" cy="590931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b="1" dirty="0">
                <a:solidFill>
                  <a:srgbClr val="7030A0"/>
                </a:solidFill>
                <a:latin typeface="Times New Roman" panose="02020603050405020304" pitchFamily="18" charset="0"/>
                <a:cs typeface="Times New Roman" panose="02020603050405020304" pitchFamily="18" charset="0"/>
              </a:rPr>
              <a:t>Anyway, Algerian authorities considered both varieties either</a:t>
            </a:r>
            <a:r>
              <a:rPr lang="en-US" b="1"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AA</a:t>
            </a:r>
            <a:r>
              <a:rPr lang="en-US" b="1" dirty="0">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or</a:t>
            </a:r>
            <a:r>
              <a:rPr lang="en-US" b="1"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Berber</a:t>
            </a:r>
            <a:r>
              <a:rPr lang="en-US" b="1" dirty="0">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as</a:t>
            </a:r>
            <a:r>
              <a:rPr lang="en-US" b="1"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"impure" </a:t>
            </a:r>
            <a:r>
              <a:rPr lang="en-US" b="1" dirty="0">
                <a:solidFill>
                  <a:srgbClr val="7030A0"/>
                </a:solidFill>
                <a:latin typeface="Times New Roman" panose="02020603050405020304" pitchFamily="18" charset="0"/>
                <a:cs typeface="Times New Roman" panose="02020603050405020304" pitchFamily="18" charset="0"/>
              </a:rPr>
              <a:t>languages; comprising so much French words and "inappropriate" as well, never considered as national symbols of the state</a:t>
            </a:r>
            <a:r>
              <a:rPr lang="en-US" b="1" dirty="0" smtClean="0">
                <a:solidFill>
                  <a:srgbClr val="7030A0"/>
                </a:solidFill>
                <a:latin typeface="Times New Roman" panose="02020603050405020304" pitchFamily="18" charset="0"/>
                <a:cs typeface="Times New Roman" panose="02020603050405020304" pitchFamily="18" charset="0"/>
              </a:rPr>
              <a:t>.</a:t>
            </a:r>
            <a:r>
              <a:rPr lang="en-US" b="1" dirty="0">
                <a:solidFill>
                  <a:srgbClr val="7030A0"/>
                </a:solidFill>
                <a:latin typeface="Times New Roman" panose="02020603050405020304" pitchFamily="18" charset="0"/>
                <a:cs typeface="Times New Roman" panose="02020603050405020304" pitchFamily="18" charset="0"/>
              </a:rPr>
              <a:t> Politically speaking, Berber is recognized as a national language but not as an official language (the official declaration was made on April, 10</a:t>
            </a:r>
            <a:r>
              <a:rPr lang="en-US" b="1" baseline="30000" dirty="0">
                <a:solidFill>
                  <a:srgbClr val="7030A0"/>
                </a:solidFill>
                <a:latin typeface="Times New Roman" panose="02020603050405020304" pitchFamily="18" charset="0"/>
                <a:cs typeface="Times New Roman" panose="02020603050405020304" pitchFamily="18" charset="0"/>
              </a:rPr>
              <a:t>th</a:t>
            </a:r>
            <a:r>
              <a:rPr lang="en-US" b="1" dirty="0">
                <a:solidFill>
                  <a:srgbClr val="7030A0"/>
                </a:solidFill>
                <a:latin typeface="Times New Roman" panose="02020603050405020304" pitchFamily="18" charset="0"/>
                <a:cs typeface="Times New Roman" panose="02020603050405020304" pitchFamily="18" charset="0"/>
              </a:rPr>
              <a:t> 2002). Despite this recognition, Berbers are not satisfied with this situation because they seek equality between the status of Arabic and Tamazight. Additionally, the constitutional amendment in 2011 did not change any condition in the principles of the Algerian society. There was no more than a formal recognition of the language existence and no positive action has been undertaken in favour of Berber</a:t>
            </a:r>
            <a:r>
              <a:rPr lang="en-US" b="1" dirty="0" smtClean="0">
                <a:solidFill>
                  <a:srgbClr val="7030A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b="1" dirty="0" smtClean="0">
                <a:solidFill>
                  <a:srgbClr val="00B050"/>
                </a:solidFill>
                <a:latin typeface="Times New Roman" panose="02020603050405020304" pitchFamily="18" charset="0"/>
                <a:cs typeface="Times New Roman" panose="02020603050405020304" pitchFamily="18" charset="0"/>
              </a:rPr>
              <a:t>Modern Standard Arabic</a:t>
            </a:r>
            <a:r>
              <a:rPr lang="en-US" dirty="0" smtClean="0">
                <a:latin typeface="Times New Roman" panose="02020603050405020304" pitchFamily="18" charset="0"/>
                <a:cs typeface="Times New Roman" panose="02020603050405020304" pitchFamily="18" charset="0"/>
              </a:rPr>
              <a:t>: </a:t>
            </a:r>
            <a:r>
              <a:rPr lang="en-US" b="1" dirty="0" smtClean="0">
                <a:solidFill>
                  <a:srgbClr val="7030A0"/>
                </a:solidFill>
                <a:latin typeface="Times New Roman" panose="02020603050405020304" pitchFamily="18" charset="0"/>
                <a:cs typeface="Times New Roman" panose="02020603050405020304" pitchFamily="18" charset="0"/>
              </a:rPr>
              <a:t>the official language of education.</a:t>
            </a:r>
          </a:p>
          <a:p>
            <a:pPr marL="285750" indent="-285750" algn="just">
              <a:buFont typeface="Wingdings" panose="05000000000000000000" pitchFamily="2" charset="2"/>
              <a:buChar char="§"/>
            </a:pPr>
            <a:endParaRPr lang="en-US" b="1" dirty="0">
              <a:solidFill>
                <a:srgbClr val="7030A0"/>
              </a:solidFill>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
        <p:nvSpPr>
          <p:cNvPr id="3" name="Pensées 2"/>
          <p:cNvSpPr/>
          <p:nvPr/>
        </p:nvSpPr>
        <p:spPr>
          <a:xfrm>
            <a:off x="6228184" y="5085184"/>
            <a:ext cx="2915816"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50000"/>
              </a:lnSpc>
              <a:buFont typeface="Wingdings" panose="05000000000000000000" pitchFamily="2" charset="2"/>
              <a:buChar char="§"/>
            </a:pPr>
            <a:r>
              <a:rPr lang="en-US" b="1" dirty="0">
                <a:solidFill>
                  <a:srgbClr val="C00000"/>
                </a:solidFill>
                <a:latin typeface="Times New Roman" panose="02020603050405020304" pitchFamily="18" charset="0"/>
                <a:cs typeface="Times New Roman" panose="02020603050405020304" pitchFamily="18" charset="0"/>
              </a:rPr>
              <a:t>Real Classroom </a:t>
            </a:r>
            <a:r>
              <a:rPr lang="en-US" b="1" dirty="0" smtClean="0">
                <a:solidFill>
                  <a:srgbClr val="C00000"/>
                </a:solidFill>
                <a:latin typeface="Times New Roman" panose="02020603050405020304" pitchFamily="18" charset="0"/>
                <a:cs typeface="Times New Roman" panose="02020603050405020304" pitchFamily="18" charset="0"/>
              </a:rPr>
              <a:t>Situations</a:t>
            </a:r>
            <a:r>
              <a:rPr lang="en-US" b="1" dirty="0">
                <a:solidFill>
                  <a:srgbClr val="C00000"/>
                </a:solidFill>
                <a:latin typeface="Times New Roman" panose="02020603050405020304" pitchFamily="18" charset="0"/>
                <a:cs typeface="Times New Roman" panose="02020603050405020304" pitchFamily="18" charset="0"/>
              </a:rPr>
              <a:t> </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172400" y="5229200"/>
            <a:ext cx="504056"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dirty="0" smtClean="0">
                <a:latin typeface="Times New Roman" pitchFamily="18" charset="0"/>
                <a:cs typeface="Times New Roman" pitchFamily="18" charset="0"/>
              </a:rPr>
              <a:t>?</a:t>
            </a:r>
            <a:endParaRPr lang="fr-FR" sz="9600" dirty="0">
              <a:latin typeface="Times New Roman" pitchFamily="18" charset="0"/>
              <a:cs typeface="Times New Roman" pitchFamily="18" charset="0"/>
            </a:endParaRPr>
          </a:p>
        </p:txBody>
      </p:sp>
    </p:spTree>
    <p:extLst>
      <p:ext uri="{BB962C8B-B14F-4D97-AF65-F5344CB8AC3E}">
        <p14:creationId xmlns:p14="http://schemas.microsoft.com/office/powerpoint/2010/main" val="2219985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40768"/>
            <a:ext cx="8215370" cy="4431983"/>
          </a:xfrm>
          <a:prstGeom prst="rect">
            <a:avLst/>
          </a:prstGeom>
        </p:spPr>
        <p:txBody>
          <a:bodyPr wrap="square">
            <a:spAutoFit/>
          </a:bodyPr>
          <a:lstStyle/>
          <a:p>
            <a:pPr algn="just">
              <a:buFont typeface="Wingdings" pitchFamily="2" charset="2"/>
              <a:buChar char="§"/>
            </a:pP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smtClean="0">
                <a:latin typeface="Times New Roman" pitchFamily="18" charset="0"/>
                <a:cs typeface="Times New Roman" pitchFamily="18" charset="0"/>
              </a:rPr>
              <a:t>Based on the </a:t>
            </a:r>
            <a:r>
              <a:rPr lang="en-US" sz="2200" b="1" i="1" dirty="0" smtClean="0">
                <a:solidFill>
                  <a:srgbClr val="00B050"/>
                </a:solidFill>
                <a:latin typeface="Times New Roman" pitchFamily="18" charset="0"/>
                <a:cs typeface="Times New Roman" pitchFamily="18" charset="0"/>
              </a:rPr>
              <a:t>Revisited version (1991) </a:t>
            </a:r>
            <a:r>
              <a:rPr lang="en-US" sz="2200" b="1" dirty="0" smtClean="0">
                <a:latin typeface="Times New Roman" pitchFamily="18" charset="0"/>
                <a:cs typeface="Times New Roman" pitchFamily="18" charset="0"/>
              </a:rPr>
              <a:t>of Ferguson’s classical diglossia, this research work relies fundamentally on identifying </a:t>
            </a:r>
            <a:r>
              <a:rPr lang="en-US" sz="2200" b="1" dirty="0">
                <a:latin typeface="Times New Roman" panose="02020603050405020304" pitchFamily="18" charset="0"/>
                <a:cs typeface="Times New Roman" panose="02020603050405020304" pitchFamily="18" charset="0"/>
              </a:rPr>
              <a:t>the different </a:t>
            </a:r>
            <a:r>
              <a:rPr lang="en-US" sz="2200" b="1" i="1" dirty="0">
                <a:solidFill>
                  <a:srgbClr val="0070C0"/>
                </a:solidFill>
                <a:latin typeface="Times New Roman" panose="02020603050405020304" pitchFamily="18" charset="0"/>
                <a:cs typeface="Times New Roman" panose="02020603050405020304" pitchFamily="18" charset="0"/>
              </a:rPr>
              <a:t>linguistic </a:t>
            </a:r>
            <a:r>
              <a:rPr lang="en-US" sz="2200" b="1" i="1" dirty="0" smtClean="0">
                <a:solidFill>
                  <a:srgbClr val="0070C0"/>
                </a:solidFill>
                <a:latin typeface="Times New Roman" panose="02020603050405020304" pitchFamily="18" charset="0"/>
                <a:cs typeface="Times New Roman" panose="02020603050405020304" pitchFamily="18" charset="0"/>
              </a:rPr>
              <a:t>behaviours</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of Arabic </a:t>
            </a:r>
            <a:r>
              <a:rPr lang="en-US" sz="2200" b="1" dirty="0">
                <a:latin typeface="Times New Roman" panose="02020603050405020304" pitchFamily="18" charset="0"/>
                <a:cs typeface="Times New Roman" panose="02020603050405020304" pitchFamily="18" charset="0"/>
              </a:rPr>
              <a:t>language </a:t>
            </a:r>
            <a:r>
              <a:rPr lang="en-US" sz="2200" b="1" dirty="0" smtClean="0">
                <a:latin typeface="Times New Roman" panose="02020603050405020304" pitchFamily="18" charset="0"/>
                <a:cs typeface="Times New Roman" panose="02020603050405020304" pitchFamily="18" charset="0"/>
              </a:rPr>
              <a:t>middle school teachers in the </a:t>
            </a:r>
            <a:r>
              <a:rPr lang="en-US" sz="2200" b="1" dirty="0">
                <a:latin typeface="Times New Roman" panose="02020603050405020304" pitchFamily="18" charset="0"/>
                <a:cs typeface="Times New Roman" panose="02020603050405020304" pitchFamily="18" charset="0"/>
              </a:rPr>
              <a:t>Arabic </a:t>
            </a:r>
            <a:r>
              <a:rPr lang="en-US" sz="2200" b="1" dirty="0" smtClean="0">
                <a:latin typeface="Times New Roman" panose="02020603050405020304" pitchFamily="18" charset="0"/>
                <a:cs typeface="Times New Roman" panose="02020603050405020304" pitchFamily="18" charset="0"/>
              </a:rPr>
              <a:t>course, unveiling </a:t>
            </a:r>
            <a:r>
              <a:rPr lang="en-US" sz="2200" b="1" dirty="0">
                <a:latin typeface="Times New Roman" panose="02020603050405020304" pitchFamily="18" charset="0"/>
                <a:cs typeface="Times New Roman" panose="02020603050405020304" pitchFamily="18" charset="0"/>
              </a:rPr>
              <a:t>the</a:t>
            </a:r>
            <a:r>
              <a:rPr lang="en-US" sz="2200" b="1" dirty="0">
                <a:solidFill>
                  <a:schemeClr val="accent5">
                    <a:lumMod val="75000"/>
                  </a:schemeClr>
                </a:solidFill>
                <a:latin typeface="Times New Roman" panose="02020603050405020304" pitchFamily="18" charset="0"/>
                <a:cs typeface="Times New Roman" panose="02020603050405020304" pitchFamily="18" charset="0"/>
              </a:rPr>
              <a:t> </a:t>
            </a:r>
            <a:r>
              <a:rPr lang="en-US" sz="2200" b="1" i="1" dirty="0">
                <a:solidFill>
                  <a:srgbClr val="FF0000"/>
                </a:solidFill>
                <a:latin typeface="Times New Roman" panose="02020603050405020304" pitchFamily="18" charset="0"/>
                <a:cs typeface="Times New Roman" panose="02020603050405020304" pitchFamily="18" charset="0"/>
              </a:rPr>
              <a:t>social forces</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that motivate the teachers to select which code of their </a:t>
            </a:r>
            <a:r>
              <a:rPr lang="en-US" sz="2200" b="1" i="1" dirty="0">
                <a:solidFill>
                  <a:srgbClr val="FF0000"/>
                </a:solidFill>
                <a:latin typeface="Times New Roman" panose="02020603050405020304" pitchFamily="18" charset="0"/>
                <a:cs typeface="Times New Roman" panose="02020603050405020304" pitchFamily="18" charset="0"/>
              </a:rPr>
              <a:t>verbal   repertoire </a:t>
            </a:r>
            <a:r>
              <a:rPr lang="en-US" sz="2200" b="1" dirty="0">
                <a:latin typeface="Times New Roman" panose="02020603050405020304" pitchFamily="18" charset="0"/>
                <a:cs typeface="Times New Roman" panose="02020603050405020304" pitchFamily="18" charset="0"/>
              </a:rPr>
              <a:t>to use</a:t>
            </a:r>
            <a:r>
              <a:rPr lang="en-US" sz="2200" b="1" dirty="0" smtClean="0">
                <a:latin typeface="Times New Roman" pitchFamily="18" charset="0"/>
                <a:cs typeface="Times New Roman" pitchFamily="18" charset="0"/>
              </a:rPr>
              <a:t>.</a:t>
            </a:r>
          </a:p>
          <a:p>
            <a:pPr algn="just"/>
            <a:endParaRPr lang="en-US" sz="2200" b="1" dirty="0" smtClean="0">
              <a:latin typeface="Times New Roman" pitchFamily="18" charset="0"/>
              <a:cs typeface="Times New Roman" pitchFamily="18" charset="0"/>
            </a:endParaRPr>
          </a:p>
          <a:p>
            <a:pPr algn="just">
              <a:buFont typeface="Wingdings" pitchFamily="2" charset="2"/>
              <a:buChar char="§"/>
            </a:pPr>
            <a:r>
              <a:rPr lang="en-US" sz="2200" b="1" dirty="0" smtClean="0">
                <a:solidFill>
                  <a:schemeClr val="tx2">
                    <a:lumMod val="60000"/>
                    <a:lumOff val="40000"/>
                  </a:schemeClr>
                </a:solidFill>
                <a:latin typeface="Times New Roman" pitchFamily="18" charset="0"/>
                <a:cs typeface="Times New Roman" pitchFamily="18" charset="0"/>
              </a:rPr>
              <a:t> </a:t>
            </a:r>
            <a:r>
              <a:rPr lang="en-US" sz="2200" b="1" dirty="0" smtClean="0">
                <a:latin typeface="Times New Roman" pitchFamily="18" charset="0"/>
                <a:cs typeface="Times New Roman" pitchFamily="18" charset="0"/>
              </a:rPr>
              <a:t>The present research work includes, thus, a classification of the phenomenon in terms of </a:t>
            </a:r>
            <a:r>
              <a:rPr lang="en-US" sz="2200" b="1" dirty="0" smtClean="0">
                <a:solidFill>
                  <a:srgbClr val="7030A0"/>
                </a:solidFill>
                <a:latin typeface="Times New Roman" pitchFamily="18" charset="0"/>
                <a:cs typeface="Times New Roman" pitchFamily="18" charset="0"/>
              </a:rPr>
              <a:t>‘internal’ </a:t>
            </a:r>
            <a:r>
              <a:rPr lang="en-US" sz="2200" b="1" dirty="0" smtClean="0">
                <a:latin typeface="Times New Roman" pitchFamily="18" charset="0"/>
                <a:cs typeface="Times New Roman" pitchFamily="18" charset="0"/>
              </a:rPr>
              <a:t>code switching which is of a diglossic nation, i.e., switching back and forth between the H and L varieties</a:t>
            </a:r>
            <a:r>
              <a:rPr lang="en-US" sz="2800" b="1" dirty="0" smtClean="0">
                <a:latin typeface="Times New Roman" pitchFamily="18" charset="0"/>
                <a:cs typeface="Times New Roman" pitchFamily="18" charset="0"/>
              </a:rPr>
              <a:t>.</a:t>
            </a:r>
          </a:p>
          <a:p>
            <a:pPr algn="just"/>
            <a:endParaRPr lang="fr-FR" sz="2800" b="1" dirty="0">
              <a:latin typeface="Times New Roman" pitchFamily="18" charset="0"/>
              <a:cs typeface="Times New Roman" pitchFamily="18" charset="0"/>
            </a:endParaRPr>
          </a:p>
        </p:txBody>
      </p:sp>
      <p:sp>
        <p:nvSpPr>
          <p:cNvPr id="4" name="Ruban courbé vers le bas 3"/>
          <p:cNvSpPr/>
          <p:nvPr/>
        </p:nvSpPr>
        <p:spPr>
          <a:xfrm>
            <a:off x="0" y="0"/>
            <a:ext cx="9144000" cy="1340768"/>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7030A0"/>
                </a:solidFill>
              </a:rPr>
              <a:t>OBJECTIVES Of the Study </a:t>
            </a:r>
            <a:endParaRPr lang="fr-FR" sz="3200" b="1" dirty="0">
              <a:solidFill>
                <a:srgbClr val="7030A0"/>
              </a:solidFill>
            </a:endParaRPr>
          </a:p>
        </p:txBody>
      </p:sp>
    </p:spTree>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139659"/>
            <a:ext cx="8424936" cy="4154984"/>
          </a:xfrm>
          <a:prstGeom prst="rect">
            <a:avLst/>
          </a:prstGeom>
        </p:spPr>
        <p:txBody>
          <a:bodyPr wrap="square">
            <a:spAutoFit/>
          </a:bodyPr>
          <a:lstStyle/>
          <a:p>
            <a:pPr algn="just">
              <a:lnSpc>
                <a:spcPct val="150000"/>
              </a:lnSpc>
            </a:pPr>
            <a:r>
              <a:rPr lang="en-US" dirty="0" smtClean="0"/>
              <a:t>                </a:t>
            </a:r>
            <a:r>
              <a:rPr lang="en-US" b="1" dirty="0" smtClean="0"/>
              <a:t>  </a:t>
            </a:r>
            <a:r>
              <a:rPr lang="en-US" sz="2200" b="1" dirty="0">
                <a:latin typeface="Times New Roman" panose="02020603050405020304" pitchFamily="18" charset="0"/>
                <a:cs typeface="Times New Roman" panose="02020603050405020304" pitchFamily="18" charset="0"/>
              </a:rPr>
              <a:t>new intermediary variety </a:t>
            </a:r>
            <a:r>
              <a:rPr lang="en-US" sz="2200" b="1" dirty="0" smtClean="0">
                <a:solidFill>
                  <a:srgbClr val="0070C0"/>
                </a:solidFill>
                <a:latin typeface="Times New Roman" panose="02020603050405020304" pitchFamily="18" charset="0"/>
                <a:cs typeface="Times New Roman" panose="02020603050405020304" pitchFamily="18" charset="0"/>
              </a:rPr>
              <a:t>‘</a:t>
            </a:r>
            <a:r>
              <a:rPr lang="en-US" sz="2200" b="1" dirty="0">
                <a:solidFill>
                  <a:srgbClr val="0070C0"/>
                </a:solidFill>
                <a:latin typeface="Times New Roman" panose="02020603050405020304" pitchFamily="18" charset="0"/>
                <a:cs typeface="Times New Roman" panose="02020603050405020304" pitchFamily="18" charset="0"/>
              </a:rPr>
              <a:t>the middle variety’. </a:t>
            </a:r>
            <a:r>
              <a:rPr lang="en-US" sz="2200" b="1" dirty="0">
                <a:latin typeface="Times New Roman" panose="02020603050405020304" pitchFamily="18" charset="0"/>
                <a:cs typeface="Times New Roman" panose="02020603050405020304" pitchFamily="18" charset="0"/>
              </a:rPr>
              <a:t>O</a:t>
            </a:r>
            <a:r>
              <a:rPr lang="en-US" sz="2200" b="1" dirty="0" smtClean="0">
                <a:latin typeface="Times New Roman" panose="02020603050405020304" pitchFamily="18" charset="0"/>
                <a:cs typeface="Times New Roman" panose="02020603050405020304" pitchFamily="18" charset="0"/>
              </a:rPr>
              <a:t>n </a:t>
            </a:r>
            <a:r>
              <a:rPr lang="en-US" sz="2200" b="1" dirty="0">
                <a:latin typeface="Times New Roman" panose="02020603050405020304" pitchFamily="18" charset="0"/>
                <a:cs typeface="Times New Roman" panose="02020603050405020304" pitchFamily="18" charset="0"/>
              </a:rPr>
              <a:t>the light of Ferguson's terms </a:t>
            </a:r>
            <a:r>
              <a:rPr lang="en-US" sz="2200" b="1" dirty="0" smtClean="0">
                <a:latin typeface="Times New Roman" panose="02020603050405020304" pitchFamily="18" charset="0"/>
                <a:cs typeface="Times New Roman" panose="02020603050405020304" pitchFamily="18" charset="0"/>
              </a:rPr>
              <a:t>(1970)</a:t>
            </a:r>
            <a:r>
              <a:rPr lang="en-US" sz="2200" dirty="0" smtClean="0">
                <a:latin typeface="Times New Roman" panose="02020603050405020304" pitchFamily="18" charset="0"/>
                <a:cs typeface="Times New Roman" panose="02020603050405020304" pitchFamily="18" charset="0"/>
              </a:rPr>
              <a:t>, </a:t>
            </a:r>
            <a:r>
              <a:rPr lang="en-US" sz="2200" b="1" dirty="0" smtClean="0">
                <a:solidFill>
                  <a:srgbClr val="00B050"/>
                </a:solidFill>
                <a:latin typeface="Times New Roman" panose="02020603050405020304" pitchFamily="18" charset="0"/>
                <a:cs typeface="Times New Roman" panose="02020603050405020304" pitchFamily="18" charset="0"/>
              </a:rPr>
              <a:t>variety </a:t>
            </a:r>
            <a:r>
              <a:rPr lang="en-US" sz="2200" b="1" dirty="0">
                <a:solidFill>
                  <a:srgbClr val="00B050"/>
                </a:solidFill>
                <a:latin typeface="Times New Roman" panose="02020603050405020304" pitchFamily="18" charset="0"/>
                <a:cs typeface="Times New Roman" panose="02020603050405020304" pitchFamily="18" charset="0"/>
              </a:rPr>
              <a:t>situated somewhere midway between MSA and </a:t>
            </a:r>
            <a:r>
              <a:rPr lang="en-US" sz="2200" b="1" dirty="0" smtClean="0">
                <a:solidFill>
                  <a:srgbClr val="00B050"/>
                </a:solidFill>
                <a:latin typeface="Times New Roman" panose="02020603050405020304" pitchFamily="18" charset="0"/>
                <a:cs typeface="Times New Roman" panose="02020603050405020304" pitchFamily="18" charset="0"/>
              </a:rPr>
              <a:t>AA</a:t>
            </a: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b="1" dirty="0">
                <a:solidFill>
                  <a:srgbClr val="7030A0"/>
                </a:solidFill>
                <a:latin typeface="Times New Roman" panose="02020603050405020304" pitchFamily="18" charset="0"/>
                <a:cs typeface="Times New Roman" panose="02020603050405020304" pitchFamily="18" charset="0"/>
              </a:rPr>
              <a:t>‘</a:t>
            </a:r>
            <a:r>
              <a:rPr lang="en-US" sz="2200" b="1" i="1" dirty="0">
                <a:solidFill>
                  <a:srgbClr val="7030A0"/>
                </a:solidFill>
                <a:latin typeface="Times New Roman" panose="02020603050405020304" pitchFamily="18" charset="0"/>
                <a:cs typeface="Times New Roman" panose="02020603050405020304" pitchFamily="18" charset="0"/>
              </a:rPr>
              <a:t>al-</a:t>
            </a:r>
            <a:r>
              <a:rPr lang="en-US" sz="2200" b="1" i="1" dirty="0" err="1">
                <a:solidFill>
                  <a:srgbClr val="7030A0"/>
                </a:solidFill>
                <a:latin typeface="Times New Roman" panose="02020603050405020304" pitchFamily="18" charset="0"/>
                <a:cs typeface="Times New Roman" panose="02020603050405020304" pitchFamily="18" charset="0"/>
              </a:rPr>
              <a:t>lugha</a:t>
            </a:r>
            <a:r>
              <a:rPr lang="en-US" sz="2200" b="1" i="1" dirty="0">
                <a:solidFill>
                  <a:srgbClr val="7030A0"/>
                </a:solidFill>
                <a:latin typeface="Times New Roman" panose="02020603050405020304" pitchFamily="18" charset="0"/>
                <a:cs typeface="Times New Roman" panose="02020603050405020304" pitchFamily="18" charset="0"/>
              </a:rPr>
              <a:t> al-</a:t>
            </a:r>
            <a:r>
              <a:rPr lang="en-US" sz="2200" b="1" i="1" dirty="0" err="1">
                <a:solidFill>
                  <a:srgbClr val="7030A0"/>
                </a:solidFill>
                <a:latin typeface="Times New Roman" panose="02020603050405020304" pitchFamily="18" charset="0"/>
                <a:cs typeface="Times New Roman" panose="02020603050405020304" pitchFamily="18" charset="0"/>
              </a:rPr>
              <a:t>wusta</a:t>
            </a:r>
            <a:r>
              <a:rPr lang="en-US" sz="2200" b="1" i="1" dirty="0" smtClean="0">
                <a:solidFill>
                  <a:srgbClr val="7030A0"/>
                </a:solidFill>
                <a:latin typeface="Times New Roman" panose="02020603050405020304" pitchFamily="18" charset="0"/>
                <a:cs typeface="Times New Roman" panose="02020603050405020304" pitchFamily="18" charset="0"/>
              </a:rPr>
              <a:t>’</a:t>
            </a:r>
            <a:r>
              <a:rPr lang="en-US" sz="2200" b="1" dirty="0" smtClean="0">
                <a:solidFill>
                  <a:srgbClr val="7030A0"/>
                </a:solidFill>
                <a:latin typeface="Times New Roman" panose="02020603050405020304" pitchFamily="18" charset="0"/>
                <a:cs typeface="Times New Roman" panose="02020603050405020304" pitchFamily="18" charset="0"/>
              </a:rPr>
              <a:t>.</a:t>
            </a:r>
          </a:p>
          <a:p>
            <a:pPr algn="just">
              <a:lnSpc>
                <a:spcPct val="150000"/>
              </a:lnSpc>
            </a:pPr>
            <a:r>
              <a:rPr lang="en-US" sz="2200" b="1" dirty="0" smtClean="0">
                <a:solidFill>
                  <a:schemeClr val="tx2">
                    <a:lumMod val="40000"/>
                    <a:lumOff val="60000"/>
                  </a:schemeClr>
                </a:solidFill>
                <a:latin typeface="Times New Roman" panose="02020603050405020304" pitchFamily="18" charset="0"/>
                <a:cs typeface="Times New Roman" panose="02020603050405020304" pitchFamily="18" charset="0"/>
              </a:rPr>
              <a:t> </a:t>
            </a:r>
          </a:p>
          <a:p>
            <a:pPr marL="342900" indent="-342900" algn="just">
              <a:lnSpc>
                <a:spcPct val="150000"/>
              </a:lnSpc>
              <a:buFont typeface="Wingdings" panose="05000000000000000000" pitchFamily="2" charset="2"/>
              <a:buChar char="Ø"/>
            </a:pPr>
            <a:r>
              <a:rPr lang="en-US" sz="2200" b="1" dirty="0" err="1">
                <a:solidFill>
                  <a:srgbClr val="0070C0"/>
                </a:solidFill>
                <a:latin typeface="Times New Roman" panose="02020603050405020304" pitchFamily="18" charset="0"/>
                <a:cs typeface="Times New Roman" panose="02020603050405020304" pitchFamily="18" charset="0"/>
              </a:rPr>
              <a:t>Lughat</a:t>
            </a:r>
            <a:r>
              <a:rPr lang="en-US" sz="2200" b="1" dirty="0">
                <a:solidFill>
                  <a:srgbClr val="0070C0"/>
                </a:solidFill>
                <a:latin typeface="Times New Roman" panose="02020603050405020304" pitchFamily="18" charset="0"/>
                <a:cs typeface="Times New Roman" panose="02020603050405020304" pitchFamily="18" charset="0"/>
              </a:rPr>
              <a:t> al </a:t>
            </a:r>
            <a:r>
              <a:rPr lang="en-US" sz="2200" b="1" dirty="0" err="1">
                <a:solidFill>
                  <a:srgbClr val="0070C0"/>
                </a:solidFill>
                <a:latin typeface="Times New Roman" panose="02020603050405020304" pitchFamily="18" charset="0"/>
                <a:cs typeface="Times New Roman" panose="02020603050405020304" pitchFamily="18" charset="0"/>
              </a:rPr>
              <a:t>muthaqqafiin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‘language of intellectuals’</a:t>
            </a:r>
            <a:r>
              <a:rPr lang="en-US" sz="2200" b="1" i="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Badawi, 1973)</a:t>
            </a:r>
            <a:endParaRPr lang="fr-FR" sz="2200" b="1" dirty="0">
              <a:latin typeface="Times New Roman" panose="02020603050405020304" pitchFamily="18" charset="0"/>
              <a:cs typeface="Times New Roman" panose="02020603050405020304" pitchFamily="18" charset="0"/>
            </a:endParaRPr>
          </a:p>
          <a:p>
            <a:pPr algn="just">
              <a:lnSpc>
                <a:spcPct val="150000"/>
              </a:lnSpc>
            </a:pPr>
            <a:endParaRPr lang="en-US" sz="2200" b="1" dirty="0" smtClean="0">
              <a:solidFill>
                <a:srgbClr val="0070C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n-US" sz="2200" b="1" dirty="0" smtClean="0">
                <a:solidFill>
                  <a:srgbClr val="0070C0"/>
                </a:solidFill>
                <a:latin typeface="Times New Roman" panose="02020603050405020304" pitchFamily="18" charset="0"/>
                <a:cs typeface="Times New Roman" panose="02020603050405020304" pitchFamily="18" charset="0"/>
              </a:rPr>
              <a:t>Educated </a:t>
            </a:r>
            <a:r>
              <a:rPr lang="en-US" sz="2200" b="1" dirty="0">
                <a:solidFill>
                  <a:srgbClr val="0070C0"/>
                </a:solidFill>
                <a:latin typeface="Times New Roman" panose="02020603050405020304" pitchFamily="18" charset="0"/>
                <a:cs typeface="Times New Roman" panose="02020603050405020304" pitchFamily="18" charset="0"/>
              </a:rPr>
              <a:t>Spoken Arabic </a:t>
            </a:r>
            <a:r>
              <a:rPr lang="en-US" sz="2200" b="1" dirty="0">
                <a:latin typeface="Times New Roman" panose="02020603050405020304" pitchFamily="18" charset="0"/>
                <a:cs typeface="Times New Roman" panose="02020603050405020304" pitchFamily="18" charset="0"/>
              </a:rPr>
              <a:t>‘ESA’ (Mitchell, 1978</a:t>
            </a:r>
            <a:r>
              <a:rPr lang="en-US" sz="2200" b="1" dirty="0" smtClean="0">
                <a:latin typeface="Times New Roman" panose="02020603050405020304" pitchFamily="18" charset="0"/>
                <a:cs typeface="Times New Roman" panose="02020603050405020304" pitchFamily="18" charset="0"/>
              </a:rPr>
              <a:t>),</a:t>
            </a:r>
          </a:p>
          <a:p>
            <a:pPr algn="just">
              <a:lnSpc>
                <a:spcPct val="150000"/>
              </a:lnSpc>
            </a:pPr>
            <a:r>
              <a:rPr lang="en-US" sz="2200" dirty="0" smtClean="0">
                <a:solidFill>
                  <a:srgbClr val="0070C0"/>
                </a:solidFill>
                <a:latin typeface="Times New Roman" panose="02020603050405020304" pitchFamily="18" charset="0"/>
                <a:cs typeface="Times New Roman" panose="02020603050405020304" pitchFamily="18" charset="0"/>
              </a:rPr>
              <a:t> </a:t>
            </a:r>
            <a:endParaRPr lang="fr-FR" sz="2200" dirty="0">
              <a:latin typeface="Times New Roman" panose="02020603050405020304" pitchFamily="18" charset="0"/>
              <a:cs typeface="Times New Roman" panose="02020603050405020304" pitchFamily="18" charset="0"/>
            </a:endParaRPr>
          </a:p>
        </p:txBody>
      </p:sp>
      <p:sp>
        <p:nvSpPr>
          <p:cNvPr id="4" name="Right Arrow 3"/>
          <p:cNvSpPr/>
          <p:nvPr/>
        </p:nvSpPr>
        <p:spPr>
          <a:xfrm>
            <a:off x="323528" y="1319679"/>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677" y="11736"/>
            <a:ext cx="8786842" cy="824975"/>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Autofit/>
          </a:bodyPr>
          <a:lstStyle/>
          <a:p>
            <a:pPr algn="ctr">
              <a:lnSpc>
                <a:spcPct val="120000"/>
              </a:lnSpc>
              <a:defRPr/>
            </a:pPr>
            <a:r>
              <a:rPr lang="fr-FR" sz="36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rPr>
              <a:t>General Research Question</a:t>
            </a:r>
          </a:p>
          <a:p>
            <a:pPr algn="ctr">
              <a:lnSpc>
                <a:spcPct val="120000"/>
              </a:lnSpc>
              <a:defRPr/>
            </a:pPr>
            <a:endParaRPr lang="fr-FR" sz="36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3" name="Rectangle 1"/>
          <p:cNvSpPr>
            <a:spLocks noChangeArrowheads="1"/>
          </p:cNvSpPr>
          <p:nvPr/>
        </p:nvSpPr>
        <p:spPr bwMode="auto">
          <a:xfrm>
            <a:off x="363255" y="1026894"/>
            <a:ext cx="842968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200" dirty="0" smtClean="0">
                <a:latin typeface="Times New Roman" panose="02020603050405020304" pitchFamily="18" charset="0"/>
                <a:cs typeface="Times New Roman" panose="02020603050405020304" pitchFamily="18" charset="0"/>
              </a:rPr>
              <a:t>How do our middle school Arabic language teachers behave linguistically in classroom interaction? And what are the reasons that stand behind their linguistic behaviour</a:t>
            </a:r>
            <a:r>
              <a:rPr lang="en-US" sz="2200" b="1" dirty="0" smtClean="0">
                <a:solidFill>
                  <a:srgbClr val="FF0000"/>
                </a:solidFill>
                <a:latin typeface="Times New Roman" panose="02020603050405020304" pitchFamily="18" charset="0"/>
                <a:cs typeface="Times New Roman" panose="02020603050405020304" pitchFamily="18" charset="0"/>
              </a:rPr>
              <a:t>?</a:t>
            </a:r>
            <a:endParaRPr kumimoji="0" lang="fr-FR" sz="2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4" name="Rectangle 3"/>
          <p:cNvSpPr/>
          <p:nvPr/>
        </p:nvSpPr>
        <p:spPr>
          <a:xfrm>
            <a:off x="683568" y="2276872"/>
            <a:ext cx="7416824"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lgn="ctr">
              <a:lnSpc>
                <a:spcPct val="120000"/>
              </a:lnSpc>
              <a:defRPr/>
            </a:pPr>
            <a:r>
              <a:rPr lang="fr-FR" sz="11200" b="1"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rPr>
              <a:t>Sub</a:t>
            </a:r>
            <a:r>
              <a:rPr lang="fr-FR" sz="11200" b="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rPr>
              <a:t>-Questions</a:t>
            </a:r>
            <a:endParaRPr lang="fr-FR" sz="11200" b="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endParaRPr>
          </a:p>
        </p:txBody>
      </p:sp>
      <p:sp>
        <p:nvSpPr>
          <p:cNvPr id="5" name="Rectangle 4"/>
          <p:cNvSpPr>
            <a:spLocks noChangeArrowheads="1"/>
          </p:cNvSpPr>
          <p:nvPr/>
        </p:nvSpPr>
        <p:spPr bwMode="auto">
          <a:xfrm>
            <a:off x="184676" y="3042924"/>
            <a:ext cx="878684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a:t>1/ </a:t>
            </a:r>
            <a:r>
              <a:rPr lang="en-US" sz="2200" b="1" dirty="0">
                <a:latin typeface="Times New Roman" panose="02020603050405020304" pitchFamily="18" charset="0"/>
                <a:cs typeface="Times New Roman" panose="02020603050405020304" pitchFamily="18" charset="0"/>
              </a:rPr>
              <a:t>What </a:t>
            </a:r>
            <a:r>
              <a:rPr lang="en-US" sz="2200" b="1" dirty="0">
                <a:solidFill>
                  <a:srgbClr val="00B050"/>
                </a:solidFill>
                <a:latin typeface="Times New Roman" panose="02020603050405020304" pitchFamily="18" charset="0"/>
                <a:cs typeface="Times New Roman" panose="02020603050405020304" pitchFamily="18" charset="0"/>
              </a:rPr>
              <a:t>form </a:t>
            </a:r>
            <a:r>
              <a:rPr lang="en-US" sz="2200" b="1" dirty="0">
                <a:latin typeface="Times New Roman" panose="02020603050405020304" pitchFamily="18" charset="0"/>
                <a:cs typeface="Times New Roman" panose="02020603050405020304" pitchFamily="18" charset="0"/>
              </a:rPr>
              <a:t>of Arabic is </a:t>
            </a:r>
            <a:r>
              <a:rPr lang="en-US" sz="2200" b="1" i="1" dirty="0">
                <a:solidFill>
                  <a:srgbClr val="7030A0"/>
                </a:solidFill>
                <a:latin typeface="Times New Roman" panose="02020603050405020304" pitchFamily="18" charset="0"/>
                <a:cs typeface="Times New Roman" panose="02020603050405020304" pitchFamily="18" charset="0"/>
              </a:rPr>
              <a:t>actually</a:t>
            </a:r>
            <a:r>
              <a:rPr lang="en-US" sz="2200" b="1" dirty="0">
                <a:latin typeface="Times New Roman" panose="02020603050405020304" pitchFamily="18" charset="0"/>
                <a:cs typeface="Times New Roman" panose="02020603050405020304" pitchFamily="18" charset="0"/>
              </a:rPr>
              <a:t> used in Tlemcen </a:t>
            </a:r>
            <a:r>
              <a:rPr lang="en-US" sz="2200" b="1" dirty="0" smtClean="0">
                <a:latin typeface="Times New Roman" panose="02020603050405020304" pitchFamily="18" charset="0"/>
                <a:cs typeface="Times New Roman" panose="02020603050405020304" pitchFamily="18" charset="0"/>
              </a:rPr>
              <a:t>middle school </a:t>
            </a:r>
            <a:r>
              <a:rPr lang="en-US" sz="2200" b="1" dirty="0">
                <a:latin typeface="Times New Roman" panose="02020603050405020304" pitchFamily="18" charset="0"/>
                <a:cs typeface="Times New Roman" panose="02020603050405020304" pitchFamily="18" charset="0"/>
              </a:rPr>
              <a:t>classroom interaction</a:t>
            </a:r>
            <a:r>
              <a:rPr lang="en-US" sz="2200" b="1" dirty="0" smtClean="0">
                <a:latin typeface="Times New Roman" panose="02020603050405020304" pitchFamily="18" charset="0"/>
                <a:cs typeface="Times New Roman" panose="02020603050405020304" pitchFamily="18" charset="0"/>
              </a:rPr>
              <a:t>?</a:t>
            </a:r>
          </a:p>
          <a:p>
            <a:pPr algn="just"/>
            <a:endParaRPr lang="fr-FR"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2/ What are </a:t>
            </a:r>
            <a:r>
              <a:rPr lang="en-US" sz="2200" b="1" dirty="0">
                <a:solidFill>
                  <a:srgbClr val="00B050"/>
                </a:solidFill>
                <a:latin typeface="Times New Roman" panose="02020603050405020304" pitchFamily="18" charset="0"/>
                <a:cs typeface="Times New Roman" panose="02020603050405020304" pitchFamily="18" charset="0"/>
              </a:rPr>
              <a:t>the reasons </a:t>
            </a:r>
            <a:r>
              <a:rPr lang="en-US" sz="2200" b="1" dirty="0">
                <a:latin typeface="Times New Roman" panose="02020603050405020304" pitchFamily="18" charset="0"/>
                <a:cs typeface="Times New Roman" panose="02020603050405020304" pitchFamily="18" charset="0"/>
              </a:rPr>
              <a:t>behind teachers’ use of a </a:t>
            </a:r>
            <a:r>
              <a:rPr lang="en-US" sz="2200" b="1" dirty="0" smtClean="0">
                <a:latin typeface="Times New Roman" panose="02020603050405020304" pitchFamily="18" charset="0"/>
                <a:cs typeface="Times New Roman" panose="02020603050405020304" pitchFamily="18" charset="0"/>
              </a:rPr>
              <a:t>colloquial Arabic form </a:t>
            </a:r>
            <a:r>
              <a:rPr lang="en-US" sz="2200" b="1" dirty="0">
                <a:latin typeface="Times New Roman" panose="02020603050405020304" pitchFamily="18" charset="0"/>
                <a:cs typeface="Times New Roman" panose="02020603050405020304" pitchFamily="18" charset="0"/>
              </a:rPr>
              <a:t>(Algerian Arabic) and/or a middle variety</a:t>
            </a:r>
            <a:r>
              <a:rPr lang="en-US" sz="2200" b="1" dirty="0" smtClean="0">
                <a:latin typeface="Times New Roman" panose="02020603050405020304" pitchFamily="18" charset="0"/>
                <a:cs typeface="Times New Roman" panose="02020603050405020304" pitchFamily="18" charset="0"/>
              </a:rPr>
              <a:t>?</a:t>
            </a:r>
          </a:p>
          <a:p>
            <a:pPr algn="just"/>
            <a:endParaRPr lang="fr-FR"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3/ What are </a:t>
            </a:r>
            <a:r>
              <a:rPr lang="en-US" sz="2200" b="1" dirty="0">
                <a:solidFill>
                  <a:srgbClr val="00B050"/>
                </a:solidFill>
                <a:latin typeface="Times New Roman" panose="02020603050405020304" pitchFamily="18" charset="0"/>
                <a:cs typeface="Times New Roman" panose="02020603050405020304" pitchFamily="18" charset="0"/>
              </a:rPr>
              <a:t>the attitudes </a:t>
            </a:r>
            <a:r>
              <a:rPr lang="en-US" sz="2200" b="1" dirty="0">
                <a:latin typeface="Times New Roman" panose="02020603050405020304" pitchFamily="18" charset="0"/>
                <a:cs typeface="Times New Roman" panose="02020603050405020304" pitchFamily="18" charset="0"/>
              </a:rPr>
              <a:t>of our Arabic language teachers as well </a:t>
            </a:r>
            <a:r>
              <a:rPr lang="en-US" sz="2200" b="1" dirty="0" smtClean="0">
                <a:latin typeface="Times New Roman" panose="02020603050405020304" pitchFamily="18" charset="0"/>
                <a:cs typeface="Times New Roman" panose="02020603050405020304" pitchFamily="18" charset="0"/>
              </a:rPr>
              <a:t>as their </a:t>
            </a:r>
            <a:r>
              <a:rPr lang="en-US" sz="2200" b="1" dirty="0">
                <a:latin typeface="Times New Roman" panose="02020603050405020304" pitchFamily="18" charset="0"/>
                <a:cs typeface="Times New Roman" panose="02020603050405020304" pitchFamily="18" charset="0"/>
              </a:rPr>
              <a:t>pupils towards the use of Algerian Arabic and/or the middle variety?</a:t>
            </a:r>
            <a:endParaRPr lang="fr-FR" sz="2200" b="1" dirty="0">
              <a:latin typeface="Times New Roman" panose="02020603050405020304" pitchFamily="18" charset="0"/>
              <a:cs typeface="Times New Roman" panose="02020603050405020304" pitchFamily="18" charset="0"/>
            </a:endParaRPr>
          </a:p>
        </p:txBody>
      </p:sp>
    </p:spTree>
  </p:cSld>
  <p:clrMapOvr>
    <a:masterClrMapping/>
  </p:clrMapOvr>
  <p:transition spd="slow">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0"/>
            <a:ext cx="4591982" cy="1080495"/>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algn="ctr">
              <a:lnSpc>
                <a:spcPct val="120000"/>
              </a:lnSpc>
              <a:defRPr/>
            </a:pPr>
            <a:r>
              <a:rPr lang="fr-FR" sz="11200" b="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rPr>
              <a:t>Hypotheses</a:t>
            </a:r>
          </a:p>
        </p:txBody>
      </p:sp>
      <p:sp>
        <p:nvSpPr>
          <p:cNvPr id="14337" name="Rectangle 1"/>
          <p:cNvSpPr>
            <a:spLocks noChangeArrowheads="1"/>
          </p:cNvSpPr>
          <p:nvPr/>
        </p:nvSpPr>
        <p:spPr bwMode="auto">
          <a:xfrm>
            <a:off x="94619" y="1556792"/>
            <a:ext cx="8715436"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t>1</a:t>
            </a:r>
            <a:r>
              <a:rPr lang="en-US" sz="2200" b="1" dirty="0">
                <a:latin typeface="Times New Roman" panose="02020603050405020304" pitchFamily="18" charset="0"/>
                <a:cs typeface="Times New Roman" panose="02020603050405020304" pitchFamily="18" charset="0"/>
              </a:rPr>
              <a:t>/ Our Middle school Arabic language teachers tend to use </a:t>
            </a:r>
            <a:r>
              <a:rPr lang="en-US" sz="2200" b="1" dirty="0">
                <a:solidFill>
                  <a:srgbClr val="7030A0"/>
                </a:solidFill>
                <a:latin typeface="Times New Roman" panose="02020603050405020304" pitchFamily="18" charset="0"/>
                <a:cs typeface="Times New Roman" panose="02020603050405020304" pitchFamily="18" charset="0"/>
              </a:rPr>
              <a:t>three forms of Arabic</a:t>
            </a:r>
            <a:r>
              <a:rPr lang="en-US" sz="2200" b="1" dirty="0">
                <a:latin typeface="Times New Roman" panose="02020603050405020304" pitchFamily="18" charset="0"/>
                <a:cs typeface="Times New Roman" panose="02020603050405020304" pitchFamily="18" charset="0"/>
              </a:rPr>
              <a:t>: </a:t>
            </a:r>
            <a:r>
              <a:rPr lang="en-US" sz="2200" b="1" dirty="0">
                <a:solidFill>
                  <a:srgbClr val="00B050"/>
                </a:solidFill>
                <a:latin typeface="Times New Roman" panose="02020603050405020304" pitchFamily="18" charset="0"/>
                <a:cs typeface="Times New Roman" panose="02020603050405020304" pitchFamily="18" charset="0"/>
              </a:rPr>
              <a:t>MSA, the middle variety</a:t>
            </a:r>
            <a:r>
              <a:rPr lang="en-US" sz="2200" b="1" dirty="0">
                <a:latin typeface="Times New Roman" panose="02020603050405020304" pitchFamily="18" charset="0"/>
                <a:cs typeface="Times New Roman" panose="02020603050405020304" pitchFamily="18" charset="0"/>
              </a:rPr>
              <a:t>, and sometimes </a:t>
            </a:r>
            <a:r>
              <a:rPr lang="en-US" sz="2200" b="1" dirty="0">
                <a:solidFill>
                  <a:srgbClr val="00B050"/>
                </a:solidFill>
                <a:latin typeface="Times New Roman" panose="02020603050405020304" pitchFamily="18" charset="0"/>
                <a:cs typeface="Times New Roman" panose="02020603050405020304" pitchFamily="18" charset="0"/>
              </a:rPr>
              <a:t>AA </a:t>
            </a:r>
            <a:r>
              <a:rPr lang="en-US" sz="2200" b="1" dirty="0">
                <a:latin typeface="Times New Roman" panose="02020603050405020304" pitchFamily="18" charset="0"/>
                <a:cs typeface="Times New Roman" panose="02020603050405020304" pitchFamily="18" charset="0"/>
              </a:rPr>
              <a:t>solely in classroom interaction</a:t>
            </a:r>
            <a:r>
              <a:rPr lang="en-US" sz="2200" b="1" dirty="0" smtClean="0">
                <a:latin typeface="Times New Roman" panose="02020603050405020304" pitchFamily="18" charset="0"/>
                <a:cs typeface="Times New Roman" panose="02020603050405020304" pitchFamily="18" charset="0"/>
              </a:rPr>
              <a:t>.</a:t>
            </a:r>
          </a:p>
          <a:p>
            <a:pPr algn="just"/>
            <a:endParaRPr lang="fr-FR"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2/ A considerable number of teachers seem to use AA and/or the middle variety in </a:t>
            </a:r>
            <a:r>
              <a:rPr lang="en-US" sz="2200" b="1" dirty="0" smtClean="0">
                <a:solidFill>
                  <a:srgbClr val="00B050"/>
                </a:solidFill>
                <a:latin typeface="Times New Roman" panose="02020603050405020304" pitchFamily="18" charset="0"/>
                <a:cs typeface="Times New Roman" panose="02020603050405020304" pitchFamily="18" charset="0"/>
              </a:rPr>
              <a:t>a </a:t>
            </a:r>
            <a:r>
              <a:rPr lang="en-US" sz="2200" b="1" dirty="0">
                <a:solidFill>
                  <a:srgbClr val="00B050"/>
                </a:solidFill>
                <a:latin typeface="Times New Roman" panose="02020603050405020304" pitchFamily="18" charset="0"/>
                <a:cs typeface="Times New Roman" panose="02020603050405020304" pitchFamily="18" charset="0"/>
              </a:rPr>
              <a:t>spontaneous </a:t>
            </a:r>
            <a:r>
              <a:rPr lang="en-US" sz="2200" b="1" dirty="0">
                <a:latin typeface="Times New Roman" panose="02020603050405020304" pitchFamily="18" charset="0"/>
                <a:cs typeface="Times New Roman" panose="02020603050405020304" pitchFamily="18" charset="0"/>
              </a:rPr>
              <a:t>way or according to </a:t>
            </a:r>
            <a:r>
              <a:rPr lang="en-US" sz="2200" b="1" dirty="0">
                <a:solidFill>
                  <a:srgbClr val="00B050"/>
                </a:solidFill>
                <a:latin typeface="Times New Roman" panose="02020603050405020304" pitchFamily="18" charset="0"/>
                <a:cs typeface="Times New Roman" panose="02020603050405020304" pitchFamily="18" charset="0"/>
              </a:rPr>
              <a:t>the topic discussed</a:t>
            </a:r>
            <a:r>
              <a:rPr lang="en-US" sz="2200" b="1" dirty="0">
                <a:latin typeface="Times New Roman" panose="02020603050405020304" pitchFamily="18" charset="0"/>
                <a:cs typeface="Times New Roman" panose="02020603050405020304" pitchFamily="18" charset="0"/>
              </a:rPr>
              <a:t> while others even believe that the dialect may </a:t>
            </a:r>
            <a:r>
              <a:rPr lang="en-US" sz="2200" b="1" dirty="0">
                <a:solidFill>
                  <a:srgbClr val="00B050"/>
                </a:solidFill>
                <a:latin typeface="Times New Roman" panose="02020603050405020304" pitchFamily="18" charset="0"/>
                <a:cs typeface="Times New Roman" panose="02020603050405020304" pitchFamily="18" charset="0"/>
              </a:rPr>
              <a:t>enhance</a:t>
            </a:r>
            <a:r>
              <a:rPr lang="en-US" sz="2200" b="1" dirty="0">
                <a:latin typeface="Times New Roman" panose="02020603050405020304" pitchFamily="18" charset="0"/>
                <a:cs typeface="Times New Roman" panose="02020603050405020304" pitchFamily="18" charset="0"/>
              </a:rPr>
              <a:t> pupils’</a:t>
            </a:r>
            <a:r>
              <a:rPr lang="en-US" sz="2200" b="1" dirty="0">
                <a:solidFill>
                  <a:srgbClr val="00B050"/>
                </a:solidFill>
                <a:latin typeface="Times New Roman" panose="02020603050405020304" pitchFamily="18" charset="0"/>
                <a:cs typeface="Times New Roman" panose="02020603050405020304" pitchFamily="18" charset="0"/>
              </a:rPr>
              <a:t> assimilation</a:t>
            </a:r>
            <a:r>
              <a:rPr lang="en-US" sz="2200" b="1" dirty="0" smtClean="0">
                <a:latin typeface="Times New Roman" panose="02020603050405020304" pitchFamily="18" charset="0"/>
                <a:cs typeface="Times New Roman" panose="02020603050405020304" pitchFamily="18" charset="0"/>
              </a:rPr>
              <a:t>.</a:t>
            </a:r>
          </a:p>
          <a:p>
            <a:endParaRPr lang="fr-FR"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3/ </a:t>
            </a:r>
            <a:r>
              <a:rPr lang="fr-FR" sz="2200" b="1" dirty="0">
                <a:latin typeface="Times New Roman" panose="02020603050405020304" pitchFamily="18" charset="0"/>
                <a:cs typeface="Times New Roman" panose="02020603050405020304" pitchFamily="18" charset="0"/>
              </a:rPr>
              <a:t>There </a:t>
            </a:r>
            <a:r>
              <a:rPr lang="fr-FR" sz="2200" b="1" dirty="0" err="1">
                <a:latin typeface="Times New Roman" panose="02020603050405020304" pitchFamily="18" charset="0"/>
                <a:cs typeface="Times New Roman" panose="02020603050405020304" pitchFamily="18" charset="0"/>
              </a:rPr>
              <a:t>might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be</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some</a:t>
            </a:r>
            <a:r>
              <a:rPr lang="fr-FR" sz="2200" b="1" dirty="0">
                <a:latin typeface="Times New Roman" panose="02020603050405020304" pitchFamily="18" charset="0"/>
                <a:cs typeface="Times New Roman" panose="02020603050405020304" pitchFamily="18" charset="0"/>
              </a:rPr>
              <a:t> </a:t>
            </a:r>
            <a:r>
              <a:rPr lang="fr-FR" sz="2200" b="1" dirty="0" err="1">
                <a:solidFill>
                  <a:srgbClr val="00B050"/>
                </a:solidFill>
                <a:latin typeface="Times New Roman" panose="02020603050405020304" pitchFamily="18" charset="0"/>
                <a:cs typeface="Times New Roman" panose="02020603050405020304" pitchFamily="18" charset="0"/>
              </a:rPr>
              <a:t>negative</a:t>
            </a:r>
            <a:r>
              <a:rPr lang="fr-FR" sz="2200" b="1" dirty="0">
                <a:solidFill>
                  <a:srgbClr val="00B050"/>
                </a:solidFill>
                <a:latin typeface="Times New Roman" panose="02020603050405020304" pitchFamily="18" charset="0"/>
                <a:cs typeface="Times New Roman" panose="02020603050405020304" pitchFamily="18" charset="0"/>
              </a:rPr>
              <a:t> </a:t>
            </a:r>
            <a:r>
              <a:rPr lang="fr-FR" sz="2200" b="1" dirty="0">
                <a:latin typeface="Times New Roman" panose="02020603050405020304" pitchFamily="18" charset="0"/>
                <a:cs typeface="Times New Roman" panose="02020603050405020304" pitchFamily="18" charset="0"/>
              </a:rPr>
              <a:t>attitudes </a:t>
            </a:r>
            <a:r>
              <a:rPr lang="fr-FR" sz="2200" b="1" dirty="0" err="1">
                <a:latin typeface="Times New Roman" panose="02020603050405020304" pitchFamily="18" charset="0"/>
                <a:cs typeface="Times New Roman" panose="02020603050405020304" pitchFamily="18" charset="0"/>
              </a:rPr>
              <a:t>towards</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using</a:t>
            </a:r>
            <a:r>
              <a:rPr lang="fr-FR" sz="2200" b="1" dirty="0">
                <a:latin typeface="Times New Roman" panose="02020603050405020304" pitchFamily="18" charset="0"/>
                <a:cs typeface="Times New Roman" panose="02020603050405020304" pitchFamily="18" charset="0"/>
              </a:rPr>
              <a:t> </a:t>
            </a:r>
            <a:r>
              <a:rPr lang="fr-FR" sz="2200" b="1" dirty="0">
                <a:solidFill>
                  <a:srgbClr val="0070C0"/>
                </a:solidFill>
                <a:latin typeface="Times New Roman" panose="02020603050405020304" pitchFamily="18" charset="0"/>
                <a:cs typeface="Times New Roman" panose="02020603050405020304" pitchFamily="18" charset="0"/>
              </a:rPr>
              <a:t>AA </a:t>
            </a:r>
            <a:r>
              <a:rPr lang="fr-FR" sz="2200" b="1" dirty="0">
                <a:latin typeface="Times New Roman" panose="02020603050405020304" pitchFamily="18" charset="0"/>
                <a:cs typeface="Times New Roman" panose="02020603050405020304" pitchFamily="18" charset="0"/>
              </a:rPr>
              <a:t>and/or the middle </a:t>
            </a:r>
            <a:r>
              <a:rPr lang="fr-FR" sz="2200" b="1" dirty="0" err="1">
                <a:latin typeface="Times New Roman" panose="02020603050405020304" pitchFamily="18" charset="0"/>
                <a:cs typeface="Times New Roman" panose="02020603050405020304" pitchFamily="18" charset="0"/>
              </a:rPr>
              <a:t>variety</a:t>
            </a:r>
            <a:r>
              <a:rPr lang="fr-FR" sz="2200" b="1" dirty="0">
                <a:latin typeface="Times New Roman" panose="02020603050405020304" pitchFamily="18" charset="0"/>
                <a:cs typeface="Times New Roman" panose="02020603050405020304" pitchFamily="18" charset="0"/>
              </a:rPr>
              <a:t> on the part of</a:t>
            </a:r>
            <a:r>
              <a:rPr lang="fr-FR" sz="22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fr-FR" sz="2200" b="1" dirty="0" err="1">
                <a:solidFill>
                  <a:srgbClr val="00B050"/>
                </a:solidFill>
                <a:latin typeface="Times New Roman" panose="02020603050405020304" pitchFamily="18" charset="0"/>
                <a:cs typeface="Times New Roman" panose="02020603050405020304" pitchFamily="18" charset="0"/>
              </a:rPr>
              <a:t>teachers</a:t>
            </a:r>
            <a:r>
              <a:rPr lang="fr-FR" sz="22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while</a:t>
            </a:r>
            <a:r>
              <a:rPr lang="fr-FR" sz="2200" b="1" dirty="0">
                <a:latin typeface="Times New Roman" panose="02020603050405020304" pitchFamily="18" charset="0"/>
                <a:cs typeface="Times New Roman" panose="02020603050405020304" pitchFamily="18" charset="0"/>
              </a:rPr>
              <a:t> </a:t>
            </a:r>
            <a:r>
              <a:rPr lang="fr-FR" sz="2200" b="1" dirty="0" err="1">
                <a:solidFill>
                  <a:srgbClr val="7030A0"/>
                </a:solidFill>
                <a:latin typeface="Times New Roman" panose="02020603050405020304" pitchFamily="18" charset="0"/>
                <a:cs typeface="Times New Roman" panose="02020603050405020304" pitchFamily="18" charset="0"/>
              </a:rPr>
              <a:t>learners</a:t>
            </a:r>
            <a:r>
              <a:rPr lang="fr-FR" sz="2200" b="1"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may</a:t>
            </a:r>
            <a:r>
              <a:rPr lang="fr-FR" sz="2200" b="1" dirty="0">
                <a:latin typeface="Times New Roman" panose="02020603050405020304" pitchFamily="18" charset="0"/>
                <a:cs typeface="Times New Roman" panose="02020603050405020304" pitchFamily="18" charset="0"/>
              </a:rPr>
              <a:t> display </a:t>
            </a:r>
            <a:r>
              <a:rPr lang="fr-FR" sz="2200" b="1" dirty="0">
                <a:solidFill>
                  <a:srgbClr val="7030A0"/>
                </a:solidFill>
                <a:latin typeface="Times New Roman" panose="02020603050405020304" pitchFamily="18" charset="0"/>
                <a:cs typeface="Times New Roman" panose="02020603050405020304" pitchFamily="18" charset="0"/>
              </a:rPr>
              <a:t>positive</a:t>
            </a:r>
            <a:r>
              <a:rPr lang="fr-FR" sz="2200" b="1"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ones</a:t>
            </a:r>
            <a:r>
              <a:rPr lang="fr-FR" sz="22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 calcmode="lin" valueType="num">
                                      <p:cBhvr additive="base">
                                        <p:cTn id="7" dur="500" fill="hold"/>
                                        <p:tgtEl>
                                          <p:spTgt spid="143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337">
                                            <p:txEl>
                                              <p:pRg st="2" end="2"/>
                                            </p:txEl>
                                          </p:spTgt>
                                        </p:tgtEl>
                                        <p:attrNameLst>
                                          <p:attrName>style.visibility</p:attrName>
                                        </p:attrNameLst>
                                      </p:cBhvr>
                                      <p:to>
                                        <p:strVal val="visible"/>
                                      </p:to>
                                    </p:set>
                                    <p:animEffect transition="in" filter="barn(inVertical)">
                                      <p:cBhvr>
                                        <p:cTn id="13" dur="500"/>
                                        <p:tgtEl>
                                          <p:spTgt spid="1433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337">
                                            <p:txEl>
                                              <p:pRg st="4" end="4"/>
                                            </p:txEl>
                                          </p:spTgt>
                                        </p:tgtEl>
                                        <p:attrNameLst>
                                          <p:attrName>style.visibility</p:attrName>
                                        </p:attrNameLst>
                                      </p:cBhvr>
                                      <p:to>
                                        <p:strVal val="visible"/>
                                      </p:to>
                                    </p:set>
                                    <p:animEffect transition="in" filter="circle(in)">
                                      <p:cBhvr>
                                        <p:cTn id="18" dur="2000"/>
                                        <p:tgtEl>
                                          <p:spTgt spid="143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7918309" cy="798070"/>
          </a:xfrm>
        </p:spPr>
        <p:txBody>
          <a:bodyPr>
            <a:normAutofit fontScale="90000"/>
          </a:bodyPr>
          <a:lstStyle/>
          <a:p>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en-US" sz="2700" b="1" dirty="0" smtClean="0">
                <a:solidFill>
                  <a:schemeClr val="accent6">
                    <a:lumMod val="75000"/>
                  </a:schemeClr>
                </a:solidFill>
                <a:latin typeface="Times New Roman" panose="02020603050405020304" pitchFamily="18" charset="0"/>
                <a:cs typeface="Times New Roman" panose="02020603050405020304" pitchFamily="18" charset="0"/>
              </a:rPr>
              <a:t>Mixed methods approach </a:t>
            </a:r>
            <a:r>
              <a:rPr lang="en-US" sz="2700" dirty="0" smtClean="0">
                <a:solidFill>
                  <a:schemeClr val="tx1"/>
                </a:solidFill>
                <a:latin typeface="Times New Roman" pitchFamily="18" charset="0"/>
                <a:cs typeface="Times New Roman" pitchFamily="18" charset="0"/>
              </a:rPr>
              <a:t>based on both </a:t>
            </a:r>
            <a:r>
              <a:rPr lang="en-US" sz="2700" b="1" dirty="0" smtClean="0">
                <a:solidFill>
                  <a:srgbClr val="7030A0"/>
                </a:solidFill>
                <a:latin typeface="Times New Roman" pitchFamily="18" charset="0"/>
                <a:cs typeface="Times New Roman" pitchFamily="18" charset="0"/>
              </a:rPr>
              <a:t>quantitative </a:t>
            </a:r>
            <a:r>
              <a:rPr lang="en-US" sz="2700" dirty="0" smtClean="0">
                <a:solidFill>
                  <a:schemeClr val="tx1"/>
                </a:solidFill>
                <a:latin typeface="Times New Roman" pitchFamily="18" charset="0"/>
                <a:cs typeface="Times New Roman" pitchFamily="18" charset="0"/>
              </a:rPr>
              <a:t>and </a:t>
            </a:r>
            <a:r>
              <a:rPr lang="en-US" sz="2700" b="1" dirty="0" smtClean="0">
                <a:solidFill>
                  <a:srgbClr val="7030A0"/>
                </a:solidFill>
                <a:latin typeface="Times New Roman" pitchFamily="18" charset="0"/>
                <a:cs typeface="Times New Roman" pitchFamily="18" charset="0"/>
              </a:rPr>
              <a:t>qualitative.</a:t>
            </a:r>
            <a:r>
              <a:rPr lang="en-US" sz="2200" dirty="0" smtClean="0">
                <a:solidFill>
                  <a:schemeClr val="tx1"/>
                </a:solidFill>
                <a:latin typeface="Times New Roman" pitchFamily="18" charset="0"/>
                <a:cs typeface="Times New Roman" pitchFamily="18" charset="0"/>
              </a:rPr>
              <a:t> </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endParaRPr lang="fr-FR" sz="27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612576" y="1844824"/>
            <a:ext cx="5041485" cy="3824294"/>
          </a:xfrm>
        </p:spPr>
        <p:txBody>
          <a:bodyPr>
            <a:normAutofit/>
          </a:bodyPr>
          <a:lstStyle/>
          <a:p>
            <a:pPr>
              <a:buNone/>
            </a:pPr>
            <a:endParaRPr lang="fr-FR" sz="2000" b="1" dirty="0" smtClean="0">
              <a:latin typeface="Times New Roman" pitchFamily="18" charset="0"/>
              <a:cs typeface="Times New Roman" pitchFamily="18" charset="0"/>
            </a:endParaRPr>
          </a:p>
          <a:p>
            <a:pPr>
              <a:buNone/>
            </a:pPr>
            <a:endParaRPr lang="fr-FR" sz="2000" b="1" dirty="0">
              <a:latin typeface="Times New Roman" pitchFamily="18" charset="0"/>
              <a:cs typeface="Times New Roman" pitchFamily="18" charset="0"/>
            </a:endParaRPr>
          </a:p>
          <a:p>
            <a:pPr>
              <a:buNone/>
            </a:pPr>
            <a:endParaRPr lang="fr-FR" sz="2000" b="1" dirty="0" smtClean="0">
              <a:latin typeface="Times New Roman" pitchFamily="18" charset="0"/>
              <a:cs typeface="Times New Roman" pitchFamily="18" charset="0"/>
            </a:endParaRPr>
          </a:p>
          <a:p>
            <a:pPr marL="993775" indent="-6350">
              <a:buFont typeface="Wingdings" pitchFamily="2" charset="2"/>
              <a:buChar char="v"/>
            </a:pPr>
            <a:r>
              <a:rPr lang="fr-FR" sz="2800" dirty="0" smtClean="0">
                <a:latin typeface="Times New Roman" panose="02020603050405020304" pitchFamily="18" charset="0"/>
                <a:cs typeface="Times New Roman" pitchFamily="18" charset="0"/>
              </a:rPr>
              <a:t>  </a:t>
            </a:r>
            <a:r>
              <a:rPr lang="fr-FR" sz="2800" dirty="0" err="1" smtClean="0">
                <a:latin typeface="Times New Roman" panose="02020603050405020304" pitchFamily="18" charset="0"/>
                <a:cs typeface="Times New Roman" pitchFamily="18" charset="0"/>
              </a:rPr>
              <a:t>Recording</a:t>
            </a:r>
            <a:r>
              <a:rPr lang="fr-FR" sz="2800" dirty="0" smtClean="0">
                <a:latin typeface="Times New Roman" pitchFamily="18" charset="0"/>
                <a:cs typeface="Times New Roman" pitchFamily="18" charset="0"/>
              </a:rPr>
              <a:t> Observation  </a:t>
            </a:r>
          </a:p>
          <a:p>
            <a:pPr marL="993775" indent="-6350">
              <a:buFont typeface="Wingdings" pitchFamily="2" charset="2"/>
              <a:buChar char="v"/>
            </a:pPr>
            <a:r>
              <a:rPr lang="fr-FR" sz="2800" dirty="0" smtClean="0">
                <a:latin typeface="Times New Roman" pitchFamily="18" charset="0"/>
                <a:cs typeface="Times New Roman" pitchFamily="18" charset="0"/>
              </a:rPr>
              <a:t>  Interview</a:t>
            </a:r>
          </a:p>
          <a:p>
            <a:pPr marL="987425" indent="88900">
              <a:buFont typeface="Wingdings" pitchFamily="2" charset="2"/>
              <a:buChar char="v"/>
            </a:pPr>
            <a:r>
              <a:rPr lang="fr-FR" sz="2800" dirty="0" smtClean="0">
                <a:latin typeface="Times New Roman" pitchFamily="18" charset="0"/>
                <a:cs typeface="Times New Roman" pitchFamily="18" charset="0"/>
              </a:rPr>
              <a:t>  Questionnaire</a:t>
            </a:r>
            <a:endParaRPr lang="fr-FR" sz="2800" dirty="0">
              <a:latin typeface="Times New Roman" pitchFamily="18" charset="0"/>
              <a:cs typeface="Times New Roman" pitchFamily="18" charset="0"/>
            </a:endParaRPr>
          </a:p>
          <a:p>
            <a:pPr algn="just">
              <a:buNone/>
            </a:pPr>
            <a:r>
              <a:rPr lang="fr-FR" sz="2800" dirty="0" smtClean="0">
                <a:latin typeface="Times New Roman" panose="02020603050405020304" pitchFamily="18" charset="0"/>
                <a:cs typeface="Times New Roman" panose="02020603050405020304" pitchFamily="18" charset="0"/>
              </a:rPr>
              <a:t>             </a:t>
            </a:r>
          </a:p>
          <a:p>
            <a:pPr algn="just">
              <a:lnSpc>
                <a:spcPct val="150000"/>
              </a:lnSpc>
              <a:buNone/>
            </a:pPr>
            <a:r>
              <a:rPr lang="fr-FR" sz="2000" dirty="0" smtClean="0"/>
              <a:t>                                                                   </a:t>
            </a:r>
            <a:endParaRPr lang="fr-FR" sz="2000" dirty="0" smtClean="0">
              <a:latin typeface="Times New Roman" pitchFamily="18" charset="0"/>
              <a:cs typeface="Times New Roman" pitchFamily="18" charset="0"/>
            </a:endParaRPr>
          </a:p>
        </p:txBody>
      </p:sp>
      <p:graphicFrame>
        <p:nvGraphicFramePr>
          <p:cNvPr id="27" name="Diagramme 26"/>
          <p:cNvGraphicFramePr/>
          <p:nvPr>
            <p:extLst>
              <p:ext uri="{D42A27DB-BD31-4B8C-83A1-F6EECF244321}">
                <p14:modId xmlns:p14="http://schemas.microsoft.com/office/powerpoint/2010/main" val="418562895"/>
              </p:ext>
            </p:extLst>
          </p:nvPr>
        </p:nvGraphicFramePr>
        <p:xfrm>
          <a:off x="2987824" y="2811360"/>
          <a:ext cx="2664296" cy="2296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39552" y="0"/>
            <a:ext cx="7704856" cy="1052736"/>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algn="ctr">
              <a:lnSpc>
                <a:spcPct val="120000"/>
              </a:lnSpc>
              <a:defRPr/>
            </a:pPr>
            <a:r>
              <a:rPr lang="fr-FR" sz="11200" b="1" i="1"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Research Design</a:t>
            </a:r>
            <a:endParaRPr lang="fr-FR" sz="11200" b="1" i="1"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4" name="Rectangle 3"/>
          <p:cNvSpPr/>
          <p:nvPr/>
        </p:nvSpPr>
        <p:spPr>
          <a:xfrm>
            <a:off x="6660232" y="2811360"/>
            <a:ext cx="1770678" cy="369332"/>
          </a:xfrm>
          <a:prstGeom prst="rect">
            <a:avLst/>
          </a:prstGeom>
        </p:spPr>
        <p:txBody>
          <a:bodyPr wrap="none">
            <a:spAutoFit/>
          </a:bodyPr>
          <a:lstStyle/>
          <a:p>
            <a:r>
              <a:rPr lang="fr-FR" b="1" dirty="0">
                <a:latin typeface="Times New Roman" pitchFamily="18" charset="0"/>
                <a:cs typeface="Times New Roman" pitchFamily="18" charset="0"/>
              </a:rPr>
              <a:t>Site of Research</a:t>
            </a:r>
            <a:endParaRPr lang="fr-FR" dirty="0"/>
          </a:p>
        </p:txBody>
      </p:sp>
      <p:cxnSp>
        <p:nvCxnSpPr>
          <p:cNvPr id="7" name="Straight Arrow Connector 6"/>
          <p:cNvCxnSpPr/>
          <p:nvPr/>
        </p:nvCxnSpPr>
        <p:spPr>
          <a:xfrm flipH="1">
            <a:off x="7019981" y="3180692"/>
            <a:ext cx="390446" cy="536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45571" y="3184594"/>
            <a:ext cx="457200" cy="53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156176" y="3861047"/>
            <a:ext cx="1254251" cy="15841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err="1">
                <a:latin typeface="Times New Roman" pitchFamily="18" charset="0"/>
                <a:cs typeface="Times New Roman" pitchFamily="18" charset="0"/>
              </a:rPr>
              <a:t>Arabic</a:t>
            </a:r>
            <a:r>
              <a:rPr lang="fr-FR" b="1" dirty="0">
                <a:latin typeface="Times New Roman" pitchFamily="18" charset="0"/>
                <a:cs typeface="Times New Roman" pitchFamily="18" charset="0"/>
              </a:rPr>
              <a:t> </a:t>
            </a:r>
            <a:r>
              <a:rPr lang="fr-FR" b="1" dirty="0" err="1" smtClean="0">
                <a:latin typeface="Times New Roman" pitchFamily="18" charset="0"/>
                <a:cs typeface="Times New Roman" pitchFamily="18" charset="0"/>
              </a:rPr>
              <a:t>Language</a:t>
            </a:r>
            <a:endParaRPr lang="fr-FR" b="1" dirty="0">
              <a:latin typeface="Times New Roman" pitchFamily="18" charset="0"/>
              <a:cs typeface="Times New Roman" pitchFamily="18" charset="0"/>
            </a:endParaRPr>
          </a:p>
          <a:p>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Middle </a:t>
            </a:r>
            <a:r>
              <a:rPr lang="fr-FR" b="1" dirty="0" err="1" smtClean="0">
                <a:latin typeface="Times New Roman" pitchFamily="18" charset="0"/>
                <a:cs typeface="Times New Roman" pitchFamily="18" charset="0"/>
              </a:rPr>
              <a:t>Schools</a:t>
            </a:r>
            <a:r>
              <a:rPr lang="fr-FR" b="1" dirty="0" smtClean="0">
                <a:latin typeface="Times New Roman" pitchFamily="18" charset="0"/>
                <a:cs typeface="Times New Roman" pitchFamily="18" charset="0"/>
              </a:rPr>
              <a:t> </a:t>
            </a:r>
            <a:r>
              <a:rPr lang="fr-FR" b="1" dirty="0" err="1">
                <a:latin typeface="Times New Roman" pitchFamily="18" charset="0"/>
                <a:cs typeface="Times New Roman" pitchFamily="18" charset="0"/>
              </a:rPr>
              <a:t>Teachers</a:t>
            </a:r>
            <a:endParaRPr lang="fr-FR" b="1" dirty="0">
              <a:latin typeface="Times New Roman" pitchFamily="18" charset="0"/>
              <a:cs typeface="Times New Roman" pitchFamily="18" charset="0"/>
            </a:endParaRPr>
          </a:p>
        </p:txBody>
      </p:sp>
      <p:sp>
        <p:nvSpPr>
          <p:cNvPr id="23" name="Rectangle 22"/>
          <p:cNvSpPr/>
          <p:nvPr/>
        </p:nvSpPr>
        <p:spPr>
          <a:xfrm>
            <a:off x="7562827" y="3881880"/>
            <a:ext cx="1185637" cy="15633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err="1" smtClean="0">
                <a:latin typeface="Times New Roman" pitchFamily="18" charset="0"/>
                <a:cs typeface="Times New Roman" pitchFamily="18" charset="0"/>
              </a:rPr>
              <a:t>Pupils</a:t>
            </a:r>
            <a:r>
              <a:rPr lang="fr-FR" b="1" dirty="0" smtClean="0">
                <a:latin typeface="Times New Roman" pitchFamily="18" charset="0"/>
                <a:cs typeface="Times New Roman" pitchFamily="18" charset="0"/>
              </a:rPr>
              <a:t>:</a:t>
            </a:r>
          </a:p>
          <a:p>
            <a:pPr algn="ctr"/>
            <a:r>
              <a:rPr lang="fr-FR" b="1" dirty="0" smtClean="0">
                <a:latin typeface="Times New Roman" pitchFamily="18" charset="0"/>
                <a:cs typeface="Times New Roman" pitchFamily="18" charset="0"/>
              </a:rPr>
              <a:t>Four Levels</a:t>
            </a:r>
            <a:endParaRPr lang="fr-FR" b="1" dirty="0">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7971</TotalTime>
  <Words>1457</Words>
  <Application>Microsoft Office PowerPoint</Application>
  <PresentationFormat>Affichage à l'écran (4:3)</PresentationFormat>
  <Paragraphs>243</Paragraphs>
  <Slides>20</Slides>
  <Notes>2</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Clarté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Mixed methods approach based on both quantitative and qualitative.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Sweet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Samsung</cp:lastModifiedBy>
  <cp:revision>194</cp:revision>
  <cp:lastPrinted>2017-05-19T22:13:33Z</cp:lastPrinted>
  <dcterms:created xsi:type="dcterms:W3CDTF">2003-01-01T19:57:48Z</dcterms:created>
  <dcterms:modified xsi:type="dcterms:W3CDTF">2017-11-17T21:47:27Z</dcterms:modified>
</cp:coreProperties>
</file>