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305" r:id="rId3"/>
    <p:sldId id="265" r:id="rId4"/>
    <p:sldId id="266" r:id="rId5"/>
    <p:sldId id="283" r:id="rId6"/>
    <p:sldId id="284" r:id="rId7"/>
    <p:sldId id="316" r:id="rId8"/>
    <p:sldId id="311" r:id="rId9"/>
    <p:sldId id="312" r:id="rId10"/>
    <p:sldId id="313" r:id="rId11"/>
    <p:sldId id="314" r:id="rId12"/>
    <p:sldId id="315" r:id="rId13"/>
    <p:sldId id="307" r:id="rId14"/>
    <p:sldId id="309" r:id="rId15"/>
    <p:sldId id="310" r:id="rId16"/>
    <p:sldId id="320" r:id="rId17"/>
    <p:sldId id="317" r:id="rId18"/>
    <p:sldId id="318" r:id="rId19"/>
    <p:sldId id="319" r:id="rId20"/>
    <p:sldId id="285" r:id="rId21"/>
    <p:sldId id="286" r:id="rId22"/>
    <p:sldId id="306" r:id="rId23"/>
    <p:sldId id="288" r:id="rId24"/>
    <p:sldId id="289" r:id="rId25"/>
    <p:sldId id="290" r:id="rId26"/>
  </p:sldIdLst>
  <p:sldSz cx="9144000" cy="6858000" type="screen4x3"/>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216" y="96"/>
      </p:cViewPr>
      <p:guideLst>
        <p:guide orient="horz" pos="2160"/>
        <p:guide pos="2880"/>
      </p:guideLst>
    </p:cSldViewPr>
  </p:slideViewPr>
  <p:notesTextViewPr>
    <p:cViewPr>
      <p:scale>
        <a:sx n="100" d="100"/>
        <a:sy n="100" d="100"/>
      </p:scale>
      <p:origin x="0" y="0"/>
    </p:cViewPr>
  </p:notesTextViewPr>
  <p:notesViewPr>
    <p:cSldViewPr>
      <p:cViewPr varScale="1">
        <p:scale>
          <a:sx n="46" d="100"/>
          <a:sy n="46" d="100"/>
        </p:scale>
        <p:origin x="-2728" y="-80"/>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9525" y="0"/>
            <a:ext cx="2921000" cy="493713"/>
          </a:xfrm>
          <a:prstGeom prst="rect">
            <a:avLst/>
          </a:prstGeom>
        </p:spPr>
        <p:txBody>
          <a:bodyPr vert="horz" lIns="91440" tIns="45720" rIns="91440" bIns="45720" rtlCol="0"/>
          <a:lstStyle>
            <a:lvl1pPr algn="r">
              <a:defRPr sz="1200"/>
            </a:lvl1pPr>
          </a:lstStyle>
          <a:p>
            <a:fld id="{49830749-BB87-4370-B723-B55AF26E7221}" type="datetimeFigureOut">
              <a:rPr lang="fr-FR" smtClean="0"/>
              <a:t>05/08/2017</a:t>
            </a:fld>
            <a:endParaRPr lang="fr-FR"/>
          </a:p>
        </p:txBody>
      </p:sp>
      <p:sp>
        <p:nvSpPr>
          <p:cNvPr id="4" name="Espace réservé du pied de page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8B8136A-953D-4A70-B768-DBC67EC24E3E}" type="slidenum">
              <a:rPr lang="fr-FR" smtClean="0"/>
              <a:t>‹N°›</a:t>
            </a:fld>
            <a:endParaRPr lang="fr-FR"/>
          </a:p>
        </p:txBody>
      </p:sp>
    </p:spTree>
    <p:extLst>
      <p:ext uri="{BB962C8B-B14F-4D97-AF65-F5344CB8AC3E}">
        <p14:creationId xmlns:p14="http://schemas.microsoft.com/office/powerpoint/2010/main" val="3905057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vl1pPr>
          </a:lstStyle>
          <a:p>
            <a:fld id="{7C4E5E33-D139-491D-A665-EAA6FAA2DA7B}" type="datetimeFigureOut">
              <a:rPr lang="fr-FR" smtClean="0"/>
              <a:t>05/08/2017</a:t>
            </a:fld>
            <a:endParaRPr lang="fr-FR"/>
          </a:p>
        </p:txBody>
      </p:sp>
      <p:sp>
        <p:nvSpPr>
          <p:cNvPr id="4" name="Espace réservé de l'image des diapositives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4688" y="4689475"/>
            <a:ext cx="5392737" cy="4443413"/>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9525" y="9377363"/>
            <a:ext cx="2921000" cy="493712"/>
          </a:xfrm>
          <a:prstGeom prst="rect">
            <a:avLst/>
          </a:prstGeom>
        </p:spPr>
        <p:txBody>
          <a:bodyPr vert="horz" lIns="91440" tIns="45720" rIns="91440" bIns="45720" rtlCol="0" anchor="b"/>
          <a:lstStyle>
            <a:lvl1pPr algn="r">
              <a:defRPr sz="1200"/>
            </a:lvl1pPr>
          </a:lstStyle>
          <a:p>
            <a:fld id="{1A022946-2377-4767-A95C-FA575BFB3937}" type="slidenum">
              <a:rPr lang="fr-FR" smtClean="0"/>
              <a:t>‹N°›</a:t>
            </a:fld>
            <a:endParaRPr lang="fr-FR"/>
          </a:p>
        </p:txBody>
      </p:sp>
    </p:spTree>
    <p:extLst>
      <p:ext uri="{BB962C8B-B14F-4D97-AF65-F5344CB8AC3E}">
        <p14:creationId xmlns:p14="http://schemas.microsoft.com/office/powerpoint/2010/main" val="3460247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A022946-2377-4767-A95C-FA575BFB3937}"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259744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3AEF359-C767-417F-A99E-2C500034A09D}" type="datetimeFigureOut">
              <a:rPr lang="fr-FR" smtClean="0"/>
              <a:pPr/>
              <a:t>05/08/2017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C027C5-CFB3-47DE-842B-57449525F4D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AEF359-C767-417F-A99E-2C500034A09D}" type="datetimeFigureOut">
              <a:rPr lang="fr-FR" smtClean="0"/>
              <a:pPr/>
              <a:t>05/08/2017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C027C5-CFB3-47DE-842B-57449525F4D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AEF359-C767-417F-A99E-2C500034A09D}" type="datetimeFigureOut">
              <a:rPr lang="fr-FR" smtClean="0"/>
              <a:pPr/>
              <a:t>05/08/2017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C027C5-CFB3-47DE-842B-57449525F4D1}"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1180570-6552-4D28-903C-342A0605CAD8}" type="datetimeFigureOut">
              <a:rPr lang="fr-FR" smtClean="0">
                <a:solidFill>
                  <a:prstClr val="black">
                    <a:tint val="75000"/>
                  </a:prstClr>
                </a:solidFill>
              </a:rPr>
              <a:pPr/>
              <a:t>05/08/2017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BE0BB67-61B9-4D28-9348-980346EB1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60795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1180570-6552-4D28-903C-342A0605CAD8}" type="datetimeFigureOut">
              <a:rPr lang="fr-FR" smtClean="0">
                <a:solidFill>
                  <a:prstClr val="black">
                    <a:tint val="75000"/>
                  </a:prstClr>
                </a:solidFill>
              </a:rPr>
              <a:pPr/>
              <a:t>05/08/2017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BE0BB67-61B9-4D28-9348-980346EB1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6195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1180570-6552-4D28-903C-342A0605CAD8}" type="datetimeFigureOut">
              <a:rPr lang="fr-FR" smtClean="0">
                <a:solidFill>
                  <a:prstClr val="black">
                    <a:tint val="75000"/>
                  </a:prstClr>
                </a:solidFill>
              </a:rPr>
              <a:pPr/>
              <a:t>05/08/2017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BE0BB67-61B9-4D28-9348-980346EB1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56809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1180570-6552-4D28-903C-342A0605CAD8}" type="datetimeFigureOut">
              <a:rPr lang="fr-FR" smtClean="0">
                <a:solidFill>
                  <a:prstClr val="black">
                    <a:tint val="75000"/>
                  </a:prstClr>
                </a:solidFill>
              </a:rPr>
              <a:pPr/>
              <a:t>05/08/2017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BE0BB67-61B9-4D28-9348-980346EB1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66961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1180570-6552-4D28-903C-342A0605CAD8}" type="datetimeFigureOut">
              <a:rPr lang="fr-FR" smtClean="0">
                <a:solidFill>
                  <a:prstClr val="black">
                    <a:tint val="75000"/>
                  </a:prstClr>
                </a:solidFill>
              </a:rPr>
              <a:pPr/>
              <a:t>05/08/2017</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7BE0BB67-61B9-4D28-9348-980346EB1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20410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1180570-6552-4D28-903C-342A0605CAD8}" type="datetimeFigureOut">
              <a:rPr lang="fr-FR" smtClean="0">
                <a:solidFill>
                  <a:prstClr val="black">
                    <a:tint val="75000"/>
                  </a:prstClr>
                </a:solidFill>
              </a:rPr>
              <a:pPr/>
              <a:t>05/08/2017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7BE0BB67-61B9-4D28-9348-980346EB1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80097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1180570-6552-4D28-903C-342A0605CAD8}" type="datetimeFigureOut">
              <a:rPr lang="fr-FR" smtClean="0">
                <a:solidFill>
                  <a:prstClr val="black">
                    <a:tint val="75000"/>
                  </a:prstClr>
                </a:solidFill>
              </a:rPr>
              <a:pPr/>
              <a:t>05/08/2017</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7BE0BB67-61B9-4D28-9348-980346EB1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57622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1180570-6552-4D28-903C-342A0605CAD8}" type="datetimeFigureOut">
              <a:rPr lang="fr-FR" smtClean="0">
                <a:solidFill>
                  <a:prstClr val="black">
                    <a:tint val="75000"/>
                  </a:prstClr>
                </a:solidFill>
              </a:rPr>
              <a:pPr/>
              <a:t>05/08/2017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BE0BB67-61B9-4D28-9348-980346EB1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3513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AEF359-C767-417F-A99E-2C500034A09D}" type="datetimeFigureOut">
              <a:rPr lang="fr-FR" smtClean="0"/>
              <a:pPr/>
              <a:t>05/08/2017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C027C5-CFB3-47DE-842B-57449525F4D1}"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1180570-6552-4D28-903C-342A0605CAD8}" type="datetimeFigureOut">
              <a:rPr lang="fr-FR" smtClean="0">
                <a:solidFill>
                  <a:prstClr val="black">
                    <a:tint val="75000"/>
                  </a:prstClr>
                </a:solidFill>
              </a:rPr>
              <a:pPr/>
              <a:t>05/08/2017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7BE0BB67-61B9-4D28-9348-980346EB1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46041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1180570-6552-4D28-903C-342A0605CAD8}" type="datetimeFigureOut">
              <a:rPr lang="fr-FR" smtClean="0">
                <a:solidFill>
                  <a:prstClr val="black">
                    <a:tint val="75000"/>
                  </a:prstClr>
                </a:solidFill>
              </a:rPr>
              <a:pPr/>
              <a:t>05/08/2017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BE0BB67-61B9-4D28-9348-980346EB1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28767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1180570-6552-4D28-903C-342A0605CAD8}" type="datetimeFigureOut">
              <a:rPr lang="fr-FR" smtClean="0">
                <a:solidFill>
                  <a:prstClr val="black">
                    <a:tint val="75000"/>
                  </a:prstClr>
                </a:solidFill>
              </a:rPr>
              <a:pPr/>
              <a:t>05/08/2017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BE0BB67-61B9-4D28-9348-980346EB1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7712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3AEF359-C767-417F-A99E-2C500034A09D}" type="datetimeFigureOut">
              <a:rPr lang="fr-FR" smtClean="0"/>
              <a:pPr/>
              <a:t>05/08/2017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C027C5-CFB3-47DE-842B-57449525F4D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3AEF359-C767-417F-A99E-2C500034A09D}" type="datetimeFigureOut">
              <a:rPr lang="fr-FR" smtClean="0"/>
              <a:pPr/>
              <a:t>05/08/2017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C027C5-CFB3-47DE-842B-57449525F4D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3AEF359-C767-417F-A99E-2C500034A09D}" type="datetimeFigureOut">
              <a:rPr lang="fr-FR" smtClean="0"/>
              <a:pPr/>
              <a:t>05/08/2017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CC027C5-CFB3-47DE-842B-57449525F4D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3AEF359-C767-417F-A99E-2C500034A09D}" type="datetimeFigureOut">
              <a:rPr lang="fr-FR" smtClean="0"/>
              <a:pPr/>
              <a:t>05/08/2017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CC027C5-CFB3-47DE-842B-57449525F4D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AEF359-C767-417F-A99E-2C500034A09D}" type="datetimeFigureOut">
              <a:rPr lang="fr-FR" smtClean="0"/>
              <a:pPr/>
              <a:t>05/08/2017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CC027C5-CFB3-47DE-842B-57449525F4D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AEF359-C767-417F-A99E-2C500034A09D}" type="datetimeFigureOut">
              <a:rPr lang="fr-FR" smtClean="0"/>
              <a:pPr/>
              <a:t>05/08/2017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C027C5-CFB3-47DE-842B-57449525F4D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AEF359-C767-417F-A99E-2C500034A09D}" type="datetimeFigureOut">
              <a:rPr lang="fr-FR" smtClean="0"/>
              <a:pPr/>
              <a:t>05/08/2017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C027C5-CFB3-47DE-842B-57449525F4D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EF359-C767-417F-A99E-2C500034A09D}" type="datetimeFigureOut">
              <a:rPr lang="fr-FR" smtClean="0"/>
              <a:pPr/>
              <a:t>05/08/2017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027C5-CFB3-47DE-842B-57449525F4D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80570-6552-4D28-903C-342A0605CAD8}" type="datetimeFigureOut">
              <a:rPr lang="fr-FR" smtClean="0">
                <a:solidFill>
                  <a:prstClr val="black">
                    <a:tint val="75000"/>
                  </a:prstClr>
                </a:solidFill>
              </a:rPr>
              <a:pPr/>
              <a:t>05/08/2017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0BB67-61B9-4D28-9348-980346EB10F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749691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1115616" y="3701394"/>
            <a:ext cx="7272808" cy="1743830"/>
          </a:xfrm>
          <a:prstGeom prst="rect">
            <a:avLst/>
          </a:prstGeom>
        </p:spPr>
        <p:txBody>
          <a:bodyPr vert="horz" lIns="91440" tIns="45720" rIns="91440" bIns="45720" rtlCol="0">
            <a:normAutofit fontScale="92500" lnSpcReduction="10000"/>
          </a:bodyPr>
          <a:lstStyle/>
          <a:p>
            <a:pPr algn="ctr">
              <a:buFont typeface="Arial" pitchFamily="34" charset="0"/>
              <a:buNone/>
              <a:defRPr/>
            </a:pPr>
            <a:r>
              <a:rPr lang="fr-FR" dirty="0">
                <a:solidFill>
                  <a:srgbClr val="7030A0"/>
                </a:solidFill>
              </a:rPr>
              <a:t> </a:t>
            </a:r>
            <a:r>
              <a:rPr lang="fr-FR" sz="3000" b="1" dirty="0" err="1">
                <a:solidFill>
                  <a:srgbClr val="7030A0"/>
                </a:solidFill>
              </a:rPr>
              <a:t>Hacène</a:t>
            </a:r>
            <a:r>
              <a:rPr lang="fr-FR" sz="3000" b="1" dirty="0">
                <a:solidFill>
                  <a:srgbClr val="7030A0"/>
                </a:solidFill>
              </a:rPr>
              <a:t> BELBACHIR</a:t>
            </a:r>
          </a:p>
          <a:p>
            <a:pPr algn="ctr">
              <a:buFont typeface="Arial" pitchFamily="34" charset="0"/>
              <a:buNone/>
              <a:defRPr/>
            </a:pPr>
            <a:r>
              <a:rPr lang="fr-FR" sz="2400" dirty="0">
                <a:solidFill>
                  <a:srgbClr val="7030A0"/>
                </a:solidFill>
              </a:rPr>
              <a:t>USTHB, Faculté des Mathématiques</a:t>
            </a:r>
          </a:p>
          <a:p>
            <a:pPr algn="ctr">
              <a:buFont typeface="Arial" pitchFamily="34" charset="0"/>
              <a:buNone/>
              <a:defRPr/>
            </a:pPr>
            <a:r>
              <a:rPr lang="fr-FR" sz="2400" dirty="0">
                <a:solidFill>
                  <a:srgbClr val="7030A0"/>
                </a:solidFill>
              </a:rPr>
              <a:t>Laboratoire RECITS, Equipe CATI </a:t>
            </a:r>
            <a:endParaRPr lang="fr-FR" sz="2400" dirty="0" smtClean="0">
              <a:solidFill>
                <a:srgbClr val="7030A0"/>
              </a:solidFill>
            </a:endParaRPr>
          </a:p>
          <a:p>
            <a:pPr algn="ctr">
              <a:buFont typeface="Arial" pitchFamily="34" charset="0"/>
              <a:buNone/>
              <a:defRPr/>
            </a:pPr>
            <a:r>
              <a:rPr lang="fr-FR" sz="2400" dirty="0" smtClean="0">
                <a:solidFill>
                  <a:srgbClr val="0070C0"/>
                </a:solidFill>
              </a:rPr>
              <a:t>En collaboration avec </a:t>
            </a:r>
          </a:p>
          <a:p>
            <a:pPr algn="ctr">
              <a:buFont typeface="Arial" pitchFamily="34" charset="0"/>
              <a:buNone/>
              <a:defRPr/>
            </a:pPr>
            <a:r>
              <a:rPr lang="fr-FR" sz="2800" b="1" dirty="0" err="1" smtClean="0">
                <a:solidFill>
                  <a:srgbClr val="0070C0"/>
                </a:solidFill>
              </a:rPr>
              <a:t>Adel</a:t>
            </a:r>
            <a:r>
              <a:rPr lang="fr-FR" sz="2800" b="1" dirty="0" smtClean="0">
                <a:solidFill>
                  <a:srgbClr val="0070C0"/>
                </a:solidFill>
              </a:rPr>
              <a:t> BELOUCHRANI </a:t>
            </a:r>
            <a:r>
              <a:rPr lang="fr-FR" sz="2400" dirty="0" smtClean="0">
                <a:solidFill>
                  <a:srgbClr val="0070C0"/>
                </a:solidFill>
              </a:rPr>
              <a:t>(ENP) et </a:t>
            </a:r>
            <a:r>
              <a:rPr lang="fr-FR" sz="2800" b="1" dirty="0">
                <a:solidFill>
                  <a:srgbClr val="0070C0"/>
                </a:solidFill>
              </a:rPr>
              <a:t>Hakim HARIK </a:t>
            </a:r>
            <a:r>
              <a:rPr lang="fr-FR" sz="2400" dirty="0" smtClean="0">
                <a:solidFill>
                  <a:srgbClr val="0070C0"/>
                </a:solidFill>
              </a:rPr>
              <a:t>(DGRSDT)</a:t>
            </a:r>
            <a:endParaRPr lang="fr-FR" sz="2400" dirty="0">
              <a:solidFill>
                <a:srgbClr val="0070C0"/>
              </a:solidFill>
            </a:endParaRPr>
          </a:p>
          <a:p>
            <a:pPr algn="ctr">
              <a:spcBef>
                <a:spcPct val="20000"/>
              </a:spcBef>
              <a:buFont typeface="Arial" pitchFamily="34" charset="0"/>
              <a:buNone/>
              <a:defRPr/>
            </a:pPr>
            <a:endParaRPr lang="fr-FR" sz="1400" b="1" dirty="0">
              <a:solidFill>
                <a:prstClr val="black"/>
              </a:solidFill>
              <a:effectLst>
                <a:outerShdw blurRad="38100" dist="38100" dir="2700000" algn="tl">
                  <a:srgbClr val="000000">
                    <a:alpha val="43137"/>
                  </a:srgbClr>
                </a:outerShdw>
              </a:effectLst>
            </a:endParaRPr>
          </a:p>
        </p:txBody>
      </p:sp>
      <p:sp>
        <p:nvSpPr>
          <p:cNvPr id="7" name="Titre 1"/>
          <p:cNvSpPr>
            <a:spLocks noGrp="1"/>
          </p:cNvSpPr>
          <p:nvPr>
            <p:ph type="ctrTitle"/>
          </p:nvPr>
        </p:nvSpPr>
        <p:spPr>
          <a:xfrm>
            <a:off x="225687" y="1844824"/>
            <a:ext cx="8803988" cy="1934692"/>
          </a:xfrm>
        </p:spPr>
        <p:txBody>
          <a:bodyPr>
            <a:normAutofit fontScale="90000"/>
          </a:bodyPr>
          <a:lstStyle/>
          <a:p>
            <a:r>
              <a:rPr lang="fr-FR" sz="3100" dirty="0" smtClean="0">
                <a:solidFill>
                  <a:schemeClr val="accent6">
                    <a:lumMod val="50000"/>
                  </a:schemeClr>
                </a:solidFill>
              </a:rPr>
              <a:t>DOCTORIALES 2017</a:t>
            </a:r>
            <a:r>
              <a:rPr lang="fr-FR" sz="800" dirty="0">
                <a:solidFill>
                  <a:schemeClr val="accent6">
                    <a:lumMod val="50000"/>
                  </a:schemeClr>
                </a:solidFill>
              </a:rPr>
              <a:t/>
            </a:r>
            <a:br>
              <a:rPr lang="fr-FR" sz="800" dirty="0">
                <a:solidFill>
                  <a:schemeClr val="accent6">
                    <a:lumMod val="50000"/>
                  </a:schemeClr>
                </a:solidFill>
              </a:rPr>
            </a:br>
            <a:r>
              <a:rPr lang="fr-FR" sz="2000" dirty="0" smtClean="0">
                <a:solidFill>
                  <a:schemeClr val="accent6">
                    <a:lumMod val="50000"/>
                  </a:schemeClr>
                </a:solidFill>
              </a:rPr>
              <a:t/>
            </a:r>
            <a:br>
              <a:rPr lang="fr-FR" sz="2000" dirty="0" smtClean="0">
                <a:solidFill>
                  <a:schemeClr val="accent6">
                    <a:lumMod val="50000"/>
                  </a:schemeClr>
                </a:solidFill>
              </a:rPr>
            </a:br>
            <a:r>
              <a:rPr lang="fr-FR" sz="4000" dirty="0" smtClean="0">
                <a:solidFill>
                  <a:schemeClr val="accent3">
                    <a:lumMod val="50000"/>
                  </a:schemeClr>
                </a:solidFill>
              </a:rPr>
              <a:t>Indicateurs Scientométriques et Catégorisation des Revues</a:t>
            </a:r>
            <a:endParaRPr lang="fr-FR" dirty="0">
              <a:solidFill>
                <a:schemeClr val="accent6">
                  <a:lumMod val="50000"/>
                </a:schemeClr>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32" y="552163"/>
            <a:ext cx="1414047" cy="129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87" y="5455897"/>
            <a:ext cx="1616202" cy="114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8011" y="5333594"/>
            <a:ext cx="2061664" cy="1551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67379" y="614298"/>
            <a:ext cx="7576621" cy="1046440"/>
          </a:xfrm>
          <a:prstGeom prst="rect">
            <a:avLst/>
          </a:prstGeom>
        </p:spPr>
        <p:txBody>
          <a:bodyPr wrap="square">
            <a:spAutoFit/>
          </a:bodyPr>
          <a:lstStyle/>
          <a:p>
            <a:pPr algn="ctr"/>
            <a:endParaRPr lang="ar-AE" sz="600" dirty="0">
              <a:solidFill>
                <a:prstClr val="black"/>
              </a:solidFill>
            </a:endParaRPr>
          </a:p>
          <a:p>
            <a:pPr algn="ctr"/>
            <a:r>
              <a:rPr lang="ar-AE" sz="2800" dirty="0">
                <a:solidFill>
                  <a:prstClr val="black"/>
                </a:solidFill>
              </a:rPr>
              <a:t>جامعة هواري بومدين للعلوم و التكنولوجيا</a:t>
            </a:r>
          </a:p>
          <a:p>
            <a:pPr algn="ctr"/>
            <a:endParaRPr lang="fr-FR" sz="600" dirty="0">
              <a:solidFill>
                <a:prstClr val="black"/>
              </a:solidFill>
            </a:endParaRPr>
          </a:p>
          <a:p>
            <a:pPr algn="ctr"/>
            <a:r>
              <a:rPr lang="fr-FR" sz="2200" dirty="0">
                <a:solidFill>
                  <a:prstClr val="black"/>
                </a:solidFill>
              </a:rPr>
              <a:t>Université des Sciences et de la Technologie Houari Boumediene</a:t>
            </a:r>
          </a:p>
        </p:txBody>
      </p:sp>
      <p:sp>
        <p:nvSpPr>
          <p:cNvPr id="8" name="Titre 1"/>
          <p:cNvSpPr txBox="1">
            <a:spLocks/>
          </p:cNvSpPr>
          <p:nvPr/>
        </p:nvSpPr>
        <p:spPr>
          <a:xfrm>
            <a:off x="3059832" y="5580866"/>
            <a:ext cx="2952328" cy="7920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smtClean="0">
                <a:ln>
                  <a:noFill/>
                </a:ln>
                <a:solidFill>
                  <a:srgbClr val="002060"/>
                </a:solidFill>
                <a:effectLst/>
                <a:uLnTx/>
                <a:uFillTx/>
                <a:latin typeface="Calibri"/>
                <a:ea typeface="+mj-ea"/>
                <a:cs typeface="+mj-cs"/>
              </a:rPr>
              <a:t>Université de </a:t>
            </a:r>
            <a:r>
              <a:rPr kumimoji="0" lang="fr-FR" sz="2400" b="0" i="0" u="none" strike="noStrike" kern="1200" cap="none" spc="0" normalizeH="0" baseline="0" noProof="0" dirty="0" err="1" smtClean="0">
                <a:ln>
                  <a:noFill/>
                </a:ln>
                <a:solidFill>
                  <a:srgbClr val="002060"/>
                </a:solidFill>
                <a:effectLst/>
                <a:uLnTx/>
                <a:uFillTx/>
                <a:latin typeface="Calibri"/>
                <a:ea typeface="+mj-ea"/>
                <a:cs typeface="+mj-cs"/>
              </a:rPr>
              <a:t>Béjaïa</a:t>
            </a:r>
            <a:r>
              <a:rPr kumimoji="0" lang="fr-FR" sz="2400" b="0" i="0" u="none" strike="noStrike" kern="1200" cap="none" spc="0" normalizeH="0" baseline="0" noProof="0" dirty="0" smtClean="0">
                <a:ln>
                  <a:noFill/>
                </a:ln>
                <a:solidFill>
                  <a:srgbClr val="002060"/>
                </a:solidFill>
                <a:effectLst/>
                <a:uLnTx/>
                <a:uFillTx/>
                <a:latin typeface="Calibri"/>
                <a:ea typeface="+mj-ea"/>
                <a:cs typeface="+mj-cs"/>
              </a:rPr>
              <a:t/>
            </a:r>
            <a:br>
              <a:rPr kumimoji="0" lang="fr-FR" sz="2400" b="0" i="0" u="none" strike="noStrike" kern="1200" cap="none" spc="0" normalizeH="0" baseline="0" noProof="0" dirty="0" smtClean="0">
                <a:ln>
                  <a:noFill/>
                </a:ln>
                <a:solidFill>
                  <a:srgbClr val="002060"/>
                </a:solidFill>
                <a:effectLst/>
                <a:uLnTx/>
                <a:uFillTx/>
                <a:latin typeface="Calibri"/>
                <a:ea typeface="+mj-ea"/>
                <a:cs typeface="+mj-cs"/>
              </a:rPr>
            </a:br>
            <a:r>
              <a:rPr kumimoji="0" lang="fr-FR" sz="2400" b="0" i="0" u="none" strike="noStrike" kern="1200" cap="none" spc="0" normalizeH="0" baseline="0" noProof="0" dirty="0" smtClean="0">
                <a:ln>
                  <a:noFill/>
                </a:ln>
                <a:solidFill>
                  <a:srgbClr val="002060"/>
                </a:solidFill>
                <a:effectLst/>
                <a:uLnTx/>
                <a:uFillTx/>
                <a:latin typeface="Calibri"/>
                <a:ea typeface="+mj-ea"/>
                <a:cs typeface="+mj-cs"/>
              </a:rPr>
              <a:t>01 au 06 août 2017</a:t>
            </a:r>
          </a:p>
        </p:txBody>
      </p:sp>
      <p:sp>
        <p:nvSpPr>
          <p:cNvPr id="9" name="Titre 1"/>
          <p:cNvSpPr txBox="1">
            <a:spLocks/>
          </p:cNvSpPr>
          <p:nvPr/>
        </p:nvSpPr>
        <p:spPr>
          <a:xfrm>
            <a:off x="0" y="1"/>
            <a:ext cx="9143999" cy="4766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fr-FR" sz="2400" dirty="0" smtClean="0">
                <a:solidFill>
                  <a:srgbClr val="002060"/>
                </a:solidFill>
              </a:rPr>
              <a:t>Ministère </a:t>
            </a:r>
            <a:r>
              <a:rPr lang="fr-FR" sz="2400" dirty="0">
                <a:solidFill>
                  <a:srgbClr val="002060"/>
                </a:solidFill>
              </a:rPr>
              <a:t>de l’Enseignement Supérieure et de la Recherche </a:t>
            </a:r>
            <a:r>
              <a:rPr lang="fr-FR" sz="2400" dirty="0" smtClean="0">
                <a:solidFill>
                  <a:srgbClr val="002060"/>
                </a:solidFill>
              </a:rPr>
              <a:t>Scientifique</a:t>
            </a:r>
            <a:endParaRPr kumimoji="0" lang="fr-FR" sz="2400" b="0" i="0" u="none" strike="noStrike" kern="1200" cap="none" spc="0" normalizeH="0" baseline="0" noProof="0" dirty="0" smtClean="0">
              <a:ln>
                <a:noFill/>
              </a:ln>
              <a:solidFill>
                <a:srgbClr val="002060"/>
              </a:solidFill>
              <a:effectLst/>
              <a:uLnTx/>
              <a:uFillTx/>
              <a:latin typeface="Calibri"/>
            </a:endParaRPr>
          </a:p>
        </p:txBody>
      </p:sp>
    </p:spTree>
    <p:extLst>
      <p:ext uri="{BB962C8B-B14F-4D97-AF65-F5344CB8AC3E}">
        <p14:creationId xmlns:p14="http://schemas.microsoft.com/office/powerpoint/2010/main" val="3729552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7644"/>
            <a:ext cx="7560840" cy="680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907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48680"/>
            <a:ext cx="6109667" cy="610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11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World Social Science Report</a:t>
            </a:r>
            <a:br>
              <a:rPr lang="fr-FR" sz="2000" dirty="0" smtClean="0"/>
            </a:br>
            <a:r>
              <a:rPr lang="fr-FR" sz="2000" dirty="0" smtClean="0"/>
              <a:t>UNESCO / Institute of </a:t>
            </a:r>
            <a:r>
              <a:rPr lang="fr-FR" sz="2000" dirty="0" err="1" smtClean="0"/>
              <a:t>Development</a:t>
            </a:r>
            <a:r>
              <a:rPr lang="fr-FR" sz="2000" dirty="0" smtClean="0"/>
              <a:t> </a:t>
            </a:r>
            <a:r>
              <a:rPr lang="fr-FR" sz="2000" dirty="0" err="1" smtClean="0"/>
              <a:t>Studies</a:t>
            </a:r>
            <a:r>
              <a:rPr lang="fr-FR" sz="2000" dirty="0" smtClean="0"/>
              <a:t>/ International Social Science Council</a:t>
            </a:r>
            <a:endParaRPr lang="fr-FR" sz="2000" dirty="0"/>
          </a:p>
        </p:txBody>
      </p:sp>
      <p:sp>
        <p:nvSpPr>
          <p:cNvPr id="3" name="Espace réservé du contenu 2"/>
          <p:cNvSpPr>
            <a:spLocks noGrp="1"/>
          </p:cNvSpPr>
          <p:nvPr>
            <p:ph idx="1"/>
          </p:nvPr>
        </p:nvSpPr>
        <p:spPr/>
        <p:txBody>
          <a:bodyPr/>
          <a:lstStyle/>
          <a:p>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49" y="1447799"/>
            <a:ext cx="8792839" cy="477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732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78" y="260648"/>
            <a:ext cx="8732310" cy="631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682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0" y="332656"/>
            <a:ext cx="8720658" cy="594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359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427" y="24342"/>
            <a:ext cx="7211144" cy="346050"/>
          </a:xfrm>
        </p:spPr>
        <p:txBody>
          <a:bodyPr>
            <a:normAutofit fontScale="90000"/>
          </a:bodyPr>
          <a:lstStyle/>
          <a:p>
            <a:r>
              <a:rPr lang="fr-FR" sz="2800" dirty="0" smtClean="0"/>
              <a:t>TOP h-index au monde</a:t>
            </a:r>
            <a:endParaRPr lang="fr-FR" sz="2800" dirty="0"/>
          </a:p>
        </p:txBody>
      </p:sp>
      <p:sp>
        <p:nvSpPr>
          <p:cNvPr id="3" name="Espace réservé du contenu 2"/>
          <p:cNvSpPr>
            <a:spLocks noGrp="1"/>
          </p:cNvSpPr>
          <p:nvPr>
            <p:ph idx="1"/>
          </p:nvPr>
        </p:nvSpPr>
        <p:spPr/>
        <p:txBody>
          <a:bodyPr/>
          <a:lstStyle/>
          <a:p>
            <a:endParaRPr lang="fr-FR"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67181"/>
            <a:ext cx="8640960" cy="594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6309320"/>
            <a:ext cx="8424936" cy="26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6573831"/>
            <a:ext cx="9101766" cy="28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96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t>Other</a:t>
            </a:r>
            <a:r>
              <a:rPr lang="fr-FR" b="1" dirty="0" smtClean="0"/>
              <a:t> </a:t>
            </a:r>
            <a:r>
              <a:rPr lang="fr-FR" b="1" dirty="0" err="1" smtClean="0"/>
              <a:t>indicators</a:t>
            </a:r>
            <a:endParaRPr lang="fr-FR" b="1" dirty="0"/>
          </a:p>
        </p:txBody>
      </p:sp>
      <p:sp>
        <p:nvSpPr>
          <p:cNvPr id="3" name="Espace réservé du contenu 2"/>
          <p:cNvSpPr>
            <a:spLocks noGrp="1"/>
          </p:cNvSpPr>
          <p:nvPr>
            <p:ph idx="1"/>
          </p:nvPr>
        </p:nvSpPr>
        <p:spPr>
          <a:xfrm>
            <a:off x="457200" y="2071678"/>
            <a:ext cx="8229600" cy="4054485"/>
          </a:xfrm>
        </p:spPr>
        <p:txBody>
          <a:bodyPr/>
          <a:lstStyle/>
          <a:p>
            <a:r>
              <a:rPr lang="fr-FR" sz="5400" b="1" dirty="0" err="1" smtClean="0">
                <a:solidFill>
                  <a:srgbClr val="FFC000"/>
                </a:solidFill>
              </a:rPr>
              <a:t>Highly</a:t>
            </a:r>
            <a:r>
              <a:rPr lang="fr-FR" sz="5400" b="1" dirty="0" smtClean="0">
                <a:solidFill>
                  <a:srgbClr val="FFC000"/>
                </a:solidFill>
              </a:rPr>
              <a:t> </a:t>
            </a:r>
            <a:r>
              <a:rPr lang="fr-FR" sz="5400" b="1" dirty="0" err="1" smtClean="0">
                <a:solidFill>
                  <a:srgbClr val="FFC000"/>
                </a:solidFill>
              </a:rPr>
              <a:t>cited</a:t>
            </a:r>
            <a:r>
              <a:rPr lang="fr-FR" sz="5400" b="1" dirty="0" smtClean="0">
                <a:solidFill>
                  <a:srgbClr val="FFC000"/>
                </a:solidFill>
              </a:rPr>
              <a:t> </a:t>
            </a:r>
            <a:r>
              <a:rPr lang="fr-FR" sz="5400" b="1" dirty="0" err="1" smtClean="0">
                <a:solidFill>
                  <a:srgbClr val="FFC000"/>
                </a:solidFill>
              </a:rPr>
              <a:t>papers</a:t>
            </a:r>
            <a:endParaRPr lang="fr-FR" sz="5400" b="1" dirty="0" smtClean="0">
              <a:solidFill>
                <a:srgbClr val="FFC000"/>
              </a:solidFill>
            </a:endParaRPr>
          </a:p>
          <a:p>
            <a:pPr>
              <a:buNone/>
            </a:pPr>
            <a:endParaRPr lang="fr-FR" sz="5400" b="1" dirty="0" smtClean="0">
              <a:solidFill>
                <a:srgbClr val="FFC000"/>
              </a:solidFill>
            </a:endParaRPr>
          </a:p>
          <a:p>
            <a:r>
              <a:rPr lang="fr-FR" sz="5400" b="1" dirty="0" smtClean="0">
                <a:solidFill>
                  <a:srgbClr val="FFC000"/>
                </a:solidFill>
              </a:rPr>
              <a:t>Hot </a:t>
            </a:r>
            <a:r>
              <a:rPr lang="fr-FR" sz="5400" b="1" dirty="0" err="1" smtClean="0">
                <a:solidFill>
                  <a:srgbClr val="FFC000"/>
                </a:solidFill>
              </a:rPr>
              <a:t>papers</a:t>
            </a:r>
            <a:endParaRPr lang="fr-FR" sz="5400" b="1" dirty="0">
              <a:solidFill>
                <a:srgbClr val="FFC000"/>
              </a:solidFill>
            </a:endParaRPr>
          </a:p>
        </p:txBody>
      </p:sp>
    </p:spTree>
    <p:extLst>
      <p:ext uri="{BB962C8B-B14F-4D97-AF65-F5344CB8AC3E}">
        <p14:creationId xmlns:p14="http://schemas.microsoft.com/office/powerpoint/2010/main" val="3987761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
            <a:ext cx="8229600" cy="1143000"/>
          </a:xfrm>
        </p:spPr>
        <p:txBody>
          <a:bodyPr/>
          <a:lstStyle/>
          <a:p>
            <a:r>
              <a:rPr lang="fr-FR" b="1" dirty="0" err="1" smtClean="0"/>
              <a:t>Highly</a:t>
            </a:r>
            <a:r>
              <a:rPr lang="fr-FR" b="1" dirty="0" smtClean="0"/>
              <a:t> </a:t>
            </a:r>
            <a:r>
              <a:rPr lang="fr-FR" b="1" dirty="0" err="1" smtClean="0"/>
              <a:t>cited</a:t>
            </a:r>
            <a:r>
              <a:rPr lang="fr-FR" b="1" dirty="0" smtClean="0"/>
              <a:t> </a:t>
            </a:r>
            <a:r>
              <a:rPr lang="fr-FR" b="1" dirty="0" err="1" smtClean="0"/>
              <a:t>papers</a:t>
            </a:r>
            <a:r>
              <a:rPr lang="fr-FR" b="1" dirty="0" smtClean="0"/>
              <a:t>  (110)</a:t>
            </a:r>
            <a:endParaRPr lang="fr-FR" b="1" dirty="0"/>
          </a:p>
        </p:txBody>
      </p:sp>
      <p:sp>
        <p:nvSpPr>
          <p:cNvPr id="3" name="Espace réservé du contenu 2"/>
          <p:cNvSpPr>
            <a:spLocks noGrp="1"/>
          </p:cNvSpPr>
          <p:nvPr>
            <p:ph idx="1"/>
          </p:nvPr>
        </p:nvSpPr>
        <p:spPr>
          <a:xfrm>
            <a:off x="0" y="1000108"/>
            <a:ext cx="8858280" cy="5929354"/>
          </a:xfrm>
        </p:spPr>
        <p:txBody>
          <a:bodyPr>
            <a:normAutofit fontScale="77500" lnSpcReduction="20000"/>
          </a:bodyPr>
          <a:lstStyle/>
          <a:p>
            <a:pPr>
              <a:buNone/>
            </a:pPr>
            <a:r>
              <a:rPr lang="fr-FR" b="1" dirty="0" err="1" smtClean="0">
                <a:solidFill>
                  <a:srgbClr val="FFC000"/>
                </a:solidFill>
              </a:rPr>
              <a:t>Definition</a:t>
            </a:r>
            <a:r>
              <a:rPr lang="fr-FR" b="1" dirty="0" smtClean="0">
                <a:solidFill>
                  <a:srgbClr val="FFC000"/>
                </a:solidFill>
              </a:rPr>
              <a:t>:</a:t>
            </a:r>
          </a:p>
          <a:p>
            <a:pPr>
              <a:buNone/>
            </a:pPr>
            <a:endParaRPr lang="en-US" dirty="0"/>
          </a:p>
          <a:p>
            <a:pPr algn="just"/>
            <a:r>
              <a:rPr lang="en-US" dirty="0"/>
              <a:t>The Highly Cited Papers indicator shows the volume of papers that are classified as highly cited in Essential Science </a:t>
            </a:r>
            <a:r>
              <a:rPr lang="en-US" dirty="0" err="1"/>
              <a:t>Indicators</a:t>
            </a:r>
            <a:r>
              <a:rPr lang="en-US" baseline="30000" dirty="0" err="1"/>
              <a:t>SM</a:t>
            </a:r>
            <a:r>
              <a:rPr lang="en-US" dirty="0"/>
              <a:t> (ESI). ESI is a separate service also hosted on the </a:t>
            </a:r>
            <a:r>
              <a:rPr lang="en-US" dirty="0" err="1"/>
              <a:t>InCites</a:t>
            </a:r>
            <a:r>
              <a:rPr lang="en-US" dirty="0"/>
              <a:t> platform and should not be confused with the subject scheme of the same </a:t>
            </a:r>
            <a:r>
              <a:rPr lang="en-US" dirty="0" smtClean="0"/>
              <a:t>name</a:t>
            </a:r>
          </a:p>
          <a:p>
            <a:pPr>
              <a:buNone/>
            </a:pPr>
            <a:endParaRPr lang="en-US" dirty="0"/>
          </a:p>
          <a:p>
            <a:pPr algn="just"/>
            <a:r>
              <a:rPr lang="en-US" dirty="0"/>
              <a:t>Highly cited papers are the top one percent in each of the 22 ESI subject areas per year. They are based on the most recent 10 years of publications. Highly Cited Papers are considered to be indicators of scientific excellence and top performance and can be used to benchmark research performance against field baselines worldwide. Although Highly Cited Papers are synonymous with % Documents in the Top 1% in </a:t>
            </a:r>
            <a:r>
              <a:rPr lang="en-US" dirty="0" err="1"/>
              <a:t>InCites</a:t>
            </a:r>
            <a:r>
              <a:rPr lang="en-US" dirty="0"/>
              <a:t>, they are not the identical because of differences in subject scheme, time period and document </a:t>
            </a:r>
            <a:r>
              <a:rPr lang="en-US" dirty="0" smtClean="0"/>
              <a:t>type</a:t>
            </a:r>
            <a:endParaRPr lang="en-US" dirty="0"/>
          </a:p>
          <a:p>
            <a:endParaRPr lang="fr-FR" dirty="0"/>
          </a:p>
        </p:txBody>
      </p:sp>
    </p:spTree>
    <p:extLst>
      <p:ext uri="{BB962C8B-B14F-4D97-AF65-F5344CB8AC3E}">
        <p14:creationId xmlns:p14="http://schemas.microsoft.com/office/powerpoint/2010/main" val="85326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
            <a:ext cx="8229600" cy="1143000"/>
          </a:xfrm>
        </p:spPr>
        <p:txBody>
          <a:bodyPr/>
          <a:lstStyle/>
          <a:p>
            <a:r>
              <a:rPr lang="fr-FR" b="1" dirty="0" smtClean="0"/>
              <a:t>Hot </a:t>
            </a:r>
            <a:r>
              <a:rPr lang="fr-FR" b="1" dirty="0" err="1" smtClean="0"/>
              <a:t>papers</a:t>
            </a:r>
            <a:r>
              <a:rPr lang="fr-FR" b="1" dirty="0" smtClean="0"/>
              <a:t> (8)</a:t>
            </a:r>
            <a:endParaRPr lang="fr-FR" b="1" dirty="0"/>
          </a:p>
        </p:txBody>
      </p:sp>
      <p:sp>
        <p:nvSpPr>
          <p:cNvPr id="3" name="Espace réservé du contenu 2"/>
          <p:cNvSpPr>
            <a:spLocks noGrp="1"/>
          </p:cNvSpPr>
          <p:nvPr>
            <p:ph idx="1"/>
          </p:nvPr>
        </p:nvSpPr>
        <p:spPr>
          <a:xfrm>
            <a:off x="285720" y="1428736"/>
            <a:ext cx="8401080" cy="5143536"/>
          </a:xfrm>
        </p:spPr>
        <p:txBody>
          <a:bodyPr>
            <a:normAutofit fontScale="77500" lnSpcReduction="20000"/>
          </a:bodyPr>
          <a:lstStyle/>
          <a:p>
            <a:pPr>
              <a:buNone/>
            </a:pPr>
            <a:r>
              <a:rPr lang="en-US" b="1" dirty="0" smtClean="0">
                <a:solidFill>
                  <a:srgbClr val="FFC000"/>
                </a:solidFill>
              </a:rPr>
              <a:t>Definition:</a:t>
            </a:r>
          </a:p>
          <a:p>
            <a:pPr>
              <a:buNone/>
            </a:pPr>
            <a:endParaRPr lang="en-US" dirty="0" smtClean="0"/>
          </a:p>
          <a:p>
            <a:pPr algn="just"/>
            <a:r>
              <a:rPr lang="en-US" dirty="0" smtClean="0"/>
              <a:t>Papers </a:t>
            </a:r>
            <a:r>
              <a:rPr lang="en-US" dirty="0"/>
              <a:t>generally reach their citation peak two, three, or four years after publication. A small group of papers, however, are recognized very soon after publication, reflected by rapid and significant numbers of citations. These papers are often key papers in their fields and are referred to as hot </a:t>
            </a:r>
            <a:r>
              <a:rPr lang="en-US" dirty="0" smtClean="0"/>
              <a:t>papers</a:t>
            </a:r>
            <a:endParaRPr lang="en-US" dirty="0"/>
          </a:p>
          <a:p>
            <a:endParaRPr lang="en-US" dirty="0" smtClean="0"/>
          </a:p>
          <a:p>
            <a:pPr algn="just"/>
            <a:r>
              <a:rPr lang="en-US" dirty="0"/>
              <a:t>A paper is selected as a hot paper if it meets a citation frequency threshold determined for its field and bi-monthly group. Citation frequency distributions are compiled for each field and cohort. Thresholds are set by finding the closest citation count that would select the top fraction of papers in each field and period. The fraction is set to retrieve about 0.1% of </a:t>
            </a:r>
            <a:r>
              <a:rPr lang="en-US" dirty="0" smtClean="0"/>
              <a:t>papers</a:t>
            </a:r>
            <a:endParaRPr lang="fr-FR" dirty="0"/>
          </a:p>
        </p:txBody>
      </p:sp>
    </p:spTree>
    <p:extLst>
      <p:ext uri="{BB962C8B-B14F-4D97-AF65-F5344CB8AC3E}">
        <p14:creationId xmlns:p14="http://schemas.microsoft.com/office/powerpoint/2010/main" val="217193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9512" y="1124744"/>
            <a:ext cx="8964488" cy="5733255"/>
          </a:xfrm>
        </p:spPr>
        <p:txBody>
          <a:bodyPr>
            <a:noAutofit/>
          </a:bodyPr>
          <a:lstStyle/>
          <a:p>
            <a:r>
              <a:rPr lang="fr-FR" sz="2400" dirty="0" smtClean="0"/>
              <a:t>Indexation totale de revues écrites en 42 langues différentes. </a:t>
            </a:r>
          </a:p>
          <a:p>
            <a:pPr marL="630238" lvl="2" indent="-269875"/>
            <a:r>
              <a:rPr lang="fr-FR" dirty="0" smtClean="0">
                <a:solidFill>
                  <a:schemeClr val="accent6">
                    <a:lumMod val="50000"/>
                  </a:schemeClr>
                </a:solidFill>
              </a:rPr>
              <a:t>9251</a:t>
            </a:r>
            <a:r>
              <a:rPr lang="fr-FR" dirty="0" smtClean="0"/>
              <a:t> revues en sciences et techniques</a:t>
            </a:r>
          </a:p>
          <a:p>
            <a:pPr marL="630238" lvl="2" indent="-269875"/>
            <a:r>
              <a:rPr lang="fr-FR" dirty="0" smtClean="0">
                <a:solidFill>
                  <a:schemeClr val="accent6">
                    <a:lumMod val="50000"/>
                  </a:schemeClr>
                </a:solidFill>
              </a:rPr>
              <a:t>5133</a:t>
            </a:r>
            <a:r>
              <a:rPr lang="fr-FR" dirty="0" smtClean="0"/>
              <a:t> revues en sciences sociales, humaines et arts</a:t>
            </a:r>
            <a:endParaRPr lang="fr-FR" sz="1000" dirty="0" smtClean="0"/>
          </a:p>
          <a:p>
            <a:r>
              <a:rPr lang="fr-FR" sz="2400" dirty="0" smtClean="0"/>
              <a:t>Le Web of Science est la source du Facteur d’ Impact (</a:t>
            </a:r>
            <a:r>
              <a:rPr lang="fr-FR" sz="2400" dirty="0" smtClean="0">
                <a:solidFill>
                  <a:schemeClr val="accent4">
                    <a:lumMod val="50000"/>
                  </a:schemeClr>
                </a:solidFill>
              </a:rPr>
              <a:t>JCR</a:t>
            </a:r>
            <a:r>
              <a:rPr lang="fr-FR" sz="2400" dirty="0" smtClean="0"/>
              <a:t>)</a:t>
            </a:r>
          </a:p>
          <a:p>
            <a:pPr>
              <a:buNone/>
            </a:pPr>
            <a:endParaRPr lang="fr-FR" sz="1000" dirty="0" smtClean="0"/>
          </a:p>
          <a:p>
            <a:r>
              <a:rPr lang="fr-FR" sz="2400" dirty="0" smtClean="0"/>
              <a:t>Le WOS est constitué de cinq bases de données bibliographiques </a:t>
            </a:r>
          </a:p>
          <a:p>
            <a:pPr marL="630238" lvl="2" indent="-269875"/>
            <a:r>
              <a:rPr lang="fr-FR" dirty="0" smtClean="0"/>
              <a:t> </a:t>
            </a:r>
            <a:r>
              <a:rPr lang="fr-FR" dirty="0" smtClean="0">
                <a:solidFill>
                  <a:srgbClr val="002060"/>
                </a:solidFill>
              </a:rPr>
              <a:t>Science Citation Index </a:t>
            </a:r>
            <a:r>
              <a:rPr lang="fr-FR" dirty="0" err="1" smtClean="0">
                <a:solidFill>
                  <a:srgbClr val="002060"/>
                </a:solidFill>
              </a:rPr>
              <a:t>Expanded</a:t>
            </a:r>
            <a:r>
              <a:rPr lang="fr-FR" dirty="0" smtClean="0">
                <a:solidFill>
                  <a:srgbClr val="002060"/>
                </a:solidFill>
              </a:rPr>
              <a:t> </a:t>
            </a:r>
            <a:r>
              <a:rPr lang="fr-FR" dirty="0" smtClean="0">
                <a:solidFill>
                  <a:srgbClr val="0070C0"/>
                </a:solidFill>
              </a:rPr>
              <a:t>(IF)</a:t>
            </a:r>
          </a:p>
          <a:p>
            <a:pPr marL="630238" lvl="2" indent="-269875"/>
            <a:r>
              <a:rPr lang="fr-FR" dirty="0" smtClean="0">
                <a:solidFill>
                  <a:srgbClr val="C00000"/>
                </a:solidFill>
              </a:rPr>
              <a:t> Social Sciences Citation Index </a:t>
            </a:r>
            <a:r>
              <a:rPr lang="fr-FR" dirty="0" smtClean="0">
                <a:solidFill>
                  <a:srgbClr val="0070C0"/>
                </a:solidFill>
              </a:rPr>
              <a:t>(IF)</a:t>
            </a:r>
          </a:p>
          <a:p>
            <a:pPr marL="630238" lvl="2" indent="-269875"/>
            <a:r>
              <a:rPr lang="fr-FR" dirty="0" smtClean="0">
                <a:solidFill>
                  <a:srgbClr val="C00000"/>
                </a:solidFill>
              </a:rPr>
              <a:t> Arts &amp; </a:t>
            </a:r>
            <a:r>
              <a:rPr lang="fr-FR" dirty="0" err="1" smtClean="0">
                <a:solidFill>
                  <a:srgbClr val="C00000"/>
                </a:solidFill>
              </a:rPr>
              <a:t>Humanities</a:t>
            </a:r>
            <a:r>
              <a:rPr lang="fr-FR" dirty="0" smtClean="0">
                <a:solidFill>
                  <a:srgbClr val="C00000"/>
                </a:solidFill>
              </a:rPr>
              <a:t> Citation Index</a:t>
            </a:r>
          </a:p>
          <a:p>
            <a:pPr marL="630238" lvl="2" indent="-269875"/>
            <a:r>
              <a:rPr lang="fr-FR" dirty="0" smtClean="0">
                <a:solidFill>
                  <a:schemeClr val="tx2">
                    <a:lumMod val="50000"/>
                  </a:schemeClr>
                </a:solidFill>
              </a:rPr>
              <a:t> </a:t>
            </a:r>
            <a:r>
              <a:rPr lang="en-US" dirty="0" smtClean="0">
                <a:solidFill>
                  <a:schemeClr val="accent6">
                    <a:lumMod val="75000"/>
                  </a:schemeClr>
                </a:solidFill>
              </a:rPr>
              <a:t>Conf. Proceedings Citation Index- Science,</a:t>
            </a:r>
            <a:endParaRPr lang="fr-FR" dirty="0" smtClean="0">
              <a:solidFill>
                <a:schemeClr val="accent6">
                  <a:lumMod val="75000"/>
                </a:schemeClr>
              </a:solidFill>
            </a:endParaRPr>
          </a:p>
          <a:p>
            <a:pPr marL="630238" lvl="2" indent="-269875"/>
            <a:r>
              <a:rPr lang="en-US" dirty="0" smtClean="0">
                <a:solidFill>
                  <a:schemeClr val="accent6">
                    <a:lumMod val="75000"/>
                  </a:schemeClr>
                </a:solidFill>
              </a:rPr>
              <a:t> Conf. Proceedings Citation Index- Social Science &amp; </a:t>
            </a:r>
            <a:r>
              <a:rPr lang="en-US" dirty="0" err="1" smtClean="0">
                <a:solidFill>
                  <a:schemeClr val="accent6">
                    <a:lumMod val="75000"/>
                  </a:schemeClr>
                </a:solidFill>
              </a:rPr>
              <a:t>Humanitie</a:t>
            </a:r>
            <a:r>
              <a:rPr lang="en-US" dirty="0" smtClean="0">
                <a:solidFill>
                  <a:schemeClr val="accent6">
                    <a:lumMod val="75000"/>
                  </a:schemeClr>
                </a:solidFill>
              </a:rPr>
              <a:t>.</a:t>
            </a:r>
            <a:endParaRPr lang="fr-FR" dirty="0" smtClean="0">
              <a:solidFill>
                <a:schemeClr val="accent6">
                  <a:lumMod val="75000"/>
                </a:schemeClr>
              </a:solidFill>
              <a:latin typeface="Calibri" pitchFamily="34" charset="0"/>
            </a:endParaRPr>
          </a:p>
        </p:txBody>
      </p:sp>
      <p:sp>
        <p:nvSpPr>
          <p:cNvPr id="5" name="Rectangle 3"/>
          <p:cNvSpPr>
            <a:spLocks noChangeArrowheads="1"/>
          </p:cNvSpPr>
          <p:nvPr/>
        </p:nvSpPr>
        <p:spPr bwMode="auto">
          <a:xfrm>
            <a:off x="251520" y="457200"/>
            <a:ext cx="8892480" cy="646331"/>
          </a:xfrm>
          <a:prstGeom prst="rect">
            <a:avLst/>
          </a:prstGeom>
          <a:noFill/>
          <a:ln w="9525">
            <a:noFill/>
            <a:miter lim="800000"/>
            <a:headEnd/>
            <a:tailEnd/>
          </a:ln>
        </p:spPr>
        <p:txBody>
          <a:bodyPr wrap="square">
            <a:spAutoFit/>
          </a:bodyPr>
          <a:lstStyle/>
          <a:p>
            <a:pPr algn="ctr"/>
            <a:r>
              <a:rPr lang="en-US" sz="3600" b="1" dirty="0" smtClean="0">
                <a:solidFill>
                  <a:schemeClr val="accent2"/>
                </a:solidFill>
              </a:rPr>
              <a:t>Web of Science (</a:t>
            </a:r>
            <a:r>
              <a:rPr lang="en-US" sz="3600" b="1" dirty="0" err="1" smtClean="0">
                <a:solidFill>
                  <a:schemeClr val="accent2"/>
                </a:solidFill>
              </a:rPr>
              <a:t>WoS</a:t>
            </a:r>
            <a:r>
              <a:rPr lang="en-US" sz="3600" b="1" dirty="0" smtClean="0">
                <a:solidFill>
                  <a:schemeClr val="accent2"/>
                </a:solidFill>
              </a:rPr>
              <a:t>)</a:t>
            </a:r>
            <a:r>
              <a:rPr lang="fr-FR" sz="3600" b="1" dirty="0" smtClean="0">
                <a:solidFill>
                  <a:schemeClr val="accent2"/>
                </a:solidFill>
              </a:rPr>
              <a:t> de Thomson Reuters</a:t>
            </a:r>
            <a:endParaRPr lang="en-GB" sz="3600" b="1"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6856" y="125760"/>
            <a:ext cx="8229600" cy="1143000"/>
          </a:xfrm>
        </p:spPr>
        <p:txBody>
          <a:bodyPr>
            <a:normAutofit fontScale="90000"/>
          </a:bodyPr>
          <a:lstStyle/>
          <a:p>
            <a:r>
              <a:rPr lang="fr-FR" sz="4000" dirty="0" smtClean="0">
                <a:solidFill>
                  <a:schemeClr val="accent6">
                    <a:lumMod val="75000"/>
                  </a:schemeClr>
                </a:solidFill>
              </a:rPr>
              <a:t>Classification des branches scientifiques selon les différentes strates</a:t>
            </a:r>
            <a:r>
              <a:rPr lang="fr-FR" sz="4000" b="1" dirty="0" smtClean="0">
                <a:solidFill>
                  <a:schemeClr val="accent2"/>
                </a:solidFill>
                <a:latin typeface="Perpetua" pitchFamily="18" charset="0"/>
              </a:rPr>
              <a:t> </a:t>
            </a:r>
            <a:endParaRPr lang="fr-FR" sz="4000" b="1" dirty="0">
              <a:solidFill>
                <a:schemeClr val="accent2"/>
              </a:solidFill>
              <a:latin typeface="Perpetua" pitchFamily="18" charset="0"/>
            </a:endParaRPr>
          </a:p>
        </p:txBody>
      </p:sp>
      <p:sp>
        <p:nvSpPr>
          <p:cNvPr id="3" name="Espace réservé du contenu 2"/>
          <p:cNvSpPr>
            <a:spLocks noGrp="1"/>
          </p:cNvSpPr>
          <p:nvPr>
            <p:ph idx="1"/>
          </p:nvPr>
        </p:nvSpPr>
        <p:spPr>
          <a:xfrm>
            <a:off x="285720" y="3786190"/>
            <a:ext cx="8643998" cy="2857496"/>
          </a:xfrm>
        </p:spPr>
        <p:txBody>
          <a:bodyPr>
            <a:normAutofit/>
          </a:bodyPr>
          <a:lstStyle/>
          <a:p>
            <a:r>
              <a:rPr lang="en-US" sz="2400" dirty="0" smtClean="0">
                <a:latin typeface="Perpetua" pitchFamily="18" charset="0"/>
              </a:rPr>
              <a:t>Australian and New Zealand Standard Research Classification (ANZSRC)</a:t>
            </a:r>
            <a:r>
              <a:rPr lang="fr-FR" sz="2400" dirty="0">
                <a:latin typeface="Perpetua" pitchFamily="18" charset="0"/>
              </a:rPr>
              <a:t>,</a:t>
            </a:r>
          </a:p>
          <a:p>
            <a:r>
              <a:rPr lang="fr-FR" sz="2400" dirty="0" err="1" smtClean="0">
                <a:latin typeface="Perpetua" pitchFamily="18" charset="0"/>
              </a:rPr>
              <a:t>European</a:t>
            </a:r>
            <a:r>
              <a:rPr lang="fr-FR" sz="2400" dirty="0" smtClean="0">
                <a:latin typeface="Perpetua" pitchFamily="18" charset="0"/>
              </a:rPr>
              <a:t> </a:t>
            </a:r>
            <a:r>
              <a:rPr lang="fr-FR" sz="2400" dirty="0" err="1">
                <a:latin typeface="Perpetua" pitchFamily="18" charset="0"/>
              </a:rPr>
              <a:t>Research</a:t>
            </a:r>
            <a:r>
              <a:rPr lang="fr-FR" sz="2400" dirty="0">
                <a:latin typeface="Perpetua" pitchFamily="18" charset="0"/>
              </a:rPr>
              <a:t> Council (ERC</a:t>
            </a:r>
            <a:r>
              <a:rPr lang="fr-FR" sz="2400" dirty="0" smtClean="0">
                <a:latin typeface="Perpetua" pitchFamily="18" charset="0"/>
              </a:rPr>
              <a:t>),</a:t>
            </a:r>
          </a:p>
          <a:p>
            <a:r>
              <a:rPr lang="fr-FR" sz="2400" dirty="0" smtClean="0">
                <a:latin typeface="Perpetua" pitchFamily="18" charset="0"/>
              </a:rPr>
              <a:t>Centre National de Recherche Scientifique français (CNRS),</a:t>
            </a:r>
            <a:endParaRPr lang="fr-FR" sz="2400" dirty="0">
              <a:latin typeface="Perpetua" pitchFamily="18" charset="0"/>
            </a:endParaRPr>
          </a:p>
          <a:p>
            <a:r>
              <a:rPr lang="fr-FR" sz="2400" dirty="0" smtClean="0">
                <a:latin typeface="Perpetua" pitchFamily="18" charset="0"/>
              </a:rPr>
              <a:t>National </a:t>
            </a:r>
            <a:r>
              <a:rPr lang="fr-FR" sz="2400" dirty="0">
                <a:latin typeface="Perpetua" pitchFamily="18" charset="0"/>
              </a:rPr>
              <a:t>Science </a:t>
            </a:r>
            <a:r>
              <a:rPr lang="fr-FR" sz="2400" dirty="0" err="1">
                <a:latin typeface="Perpetua" pitchFamily="18" charset="0"/>
              </a:rPr>
              <a:t>Foundation</a:t>
            </a:r>
            <a:r>
              <a:rPr lang="fr-FR" sz="2400" dirty="0">
                <a:latin typeface="Perpetua" pitchFamily="18" charset="0"/>
              </a:rPr>
              <a:t> (NSF</a:t>
            </a:r>
            <a:r>
              <a:rPr lang="fr-FR" sz="2400" dirty="0" smtClean="0">
                <a:latin typeface="Perpetua" pitchFamily="18" charset="0"/>
              </a:rPr>
              <a:t>),</a:t>
            </a:r>
            <a:endParaRPr lang="fr-FR" sz="2400" dirty="0">
              <a:latin typeface="Perpetua" pitchFamily="18" charset="0"/>
            </a:endParaRPr>
          </a:p>
          <a:p>
            <a:r>
              <a:rPr lang="fr-FR" sz="2400" dirty="0">
                <a:latin typeface="Perpetua" pitchFamily="18" charset="0"/>
              </a:rPr>
              <a:t>Observatoire des </a:t>
            </a:r>
            <a:r>
              <a:rPr lang="fr-FR" sz="2400" dirty="0" smtClean="0">
                <a:latin typeface="Perpetua" pitchFamily="18" charset="0"/>
              </a:rPr>
              <a:t>Sciences </a:t>
            </a:r>
            <a:r>
              <a:rPr lang="fr-FR" sz="2400" dirty="0">
                <a:latin typeface="Perpetua" pitchFamily="18" charset="0"/>
              </a:rPr>
              <a:t>et </a:t>
            </a:r>
            <a:r>
              <a:rPr lang="fr-FR" sz="2400" dirty="0" smtClean="0">
                <a:latin typeface="Perpetua" pitchFamily="18" charset="0"/>
              </a:rPr>
              <a:t>Techniques </a:t>
            </a:r>
            <a:r>
              <a:rPr lang="fr-FR" sz="2400" dirty="0">
                <a:latin typeface="Perpetua" pitchFamily="18" charset="0"/>
              </a:rPr>
              <a:t>(OST</a:t>
            </a:r>
            <a:r>
              <a:rPr lang="fr-FR" sz="2400" dirty="0" smtClean="0">
                <a:latin typeface="Perpetua" pitchFamily="18" charset="0"/>
              </a:rPr>
              <a:t>),</a:t>
            </a:r>
          </a:p>
          <a:p>
            <a:pPr marL="0" indent="0">
              <a:buNone/>
            </a:pPr>
            <a:endParaRPr lang="fr-FR" sz="2200" dirty="0">
              <a:latin typeface="Perpetua" pitchFamily="18" charset="0"/>
            </a:endParaRPr>
          </a:p>
          <a:p>
            <a:pPr marL="0" indent="0">
              <a:buNone/>
            </a:pPr>
            <a:endParaRPr lang="fr-FR" dirty="0" smtClean="0"/>
          </a:p>
          <a:p>
            <a:pPr lvl="1">
              <a:buNone/>
            </a:pPr>
            <a:endParaRPr lang="fr-FR" dirty="0" smtClean="0"/>
          </a:p>
          <a:p>
            <a:pPr lvl="1">
              <a:buNone/>
            </a:pPr>
            <a:endParaRPr lang="fr-FR" dirty="0" smtClean="0"/>
          </a:p>
        </p:txBody>
      </p:sp>
      <p:sp>
        <p:nvSpPr>
          <p:cNvPr id="5" name="Titre 1"/>
          <p:cNvSpPr txBox="1">
            <a:spLocks/>
          </p:cNvSpPr>
          <p:nvPr/>
        </p:nvSpPr>
        <p:spPr>
          <a:xfrm>
            <a:off x="285720" y="1214422"/>
            <a:ext cx="8437240" cy="2643206"/>
          </a:xfrm>
          <a:prstGeom prst="rect">
            <a:avLst/>
          </a:prstGeom>
        </p:spPr>
        <p:txBody>
          <a:bodyPr vert="horz" lIns="91440" tIns="45720" rIns="91440" bIns="45720" rtlCol="0" anchor="ctr">
            <a:normAutofit fontScale="97500"/>
          </a:bodyPr>
          <a:lstStyle/>
          <a:p>
            <a:pPr algn="ctr">
              <a:lnSpc>
                <a:spcPct val="110000"/>
              </a:lnSpc>
              <a:spcBef>
                <a:spcPts val="600"/>
              </a:spcBef>
            </a:pPr>
            <a:r>
              <a:rPr lang="fr-FR" sz="2800" b="1" dirty="0" smtClean="0"/>
              <a:t>Grandes Thématiques</a:t>
            </a:r>
            <a:endParaRPr lang="fr-FR" sz="2800" dirty="0" smtClean="0"/>
          </a:p>
          <a:p>
            <a:pPr algn="ctr">
              <a:lnSpc>
                <a:spcPct val="110000"/>
              </a:lnSpc>
              <a:spcBef>
                <a:spcPts val="600"/>
              </a:spcBef>
            </a:pPr>
            <a:r>
              <a:rPr lang="fr-FR" sz="2800" b="1" dirty="0" smtClean="0"/>
              <a:t>Grands Domaines</a:t>
            </a:r>
            <a:endParaRPr lang="fr-FR" sz="2800" dirty="0" smtClean="0"/>
          </a:p>
          <a:p>
            <a:pPr algn="ctr">
              <a:lnSpc>
                <a:spcPct val="110000"/>
              </a:lnSpc>
              <a:spcBef>
                <a:spcPts val="600"/>
              </a:spcBef>
            </a:pPr>
            <a:r>
              <a:rPr lang="fr-FR" sz="2800" b="1" dirty="0" smtClean="0"/>
              <a:t>Domaines</a:t>
            </a:r>
            <a:endParaRPr lang="fr-FR" sz="2800" dirty="0" smtClean="0"/>
          </a:p>
          <a:p>
            <a:pPr algn="ctr">
              <a:lnSpc>
                <a:spcPct val="110000"/>
              </a:lnSpc>
              <a:spcBef>
                <a:spcPts val="600"/>
              </a:spcBef>
            </a:pPr>
            <a:r>
              <a:rPr lang="fr-FR" sz="2800" b="1" dirty="0" smtClean="0"/>
              <a:t>Micro Domaines</a:t>
            </a:r>
            <a:endParaRPr lang="fr-F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14282" y="571480"/>
            <a:ext cx="8786874" cy="3649608"/>
          </a:xfrm>
          <a:prstGeom prst="rect">
            <a:avLst/>
          </a:prstGeom>
        </p:spPr>
        <p:txBody>
          <a:bodyPr/>
          <a:lstStyle/>
          <a:p>
            <a:pPr marL="228600" marR="0" lvl="0" indent="-228600" defTabSz="914400" fontAlgn="base" latinLnBrk="0">
              <a:lnSpc>
                <a:spcPct val="100000"/>
              </a:lnSpc>
              <a:spcBef>
                <a:spcPct val="50000"/>
              </a:spcBef>
              <a:spcAft>
                <a:spcPct val="0"/>
              </a:spcAft>
              <a:buClr>
                <a:schemeClr val="tx2"/>
              </a:buClr>
              <a:buSzTx/>
              <a:tabLst/>
              <a:defRPr/>
            </a:pPr>
            <a:r>
              <a:rPr lang="fr-FR" sz="2400" b="1" dirty="0" smtClean="0"/>
              <a:t>Institutions d’évaluation</a:t>
            </a:r>
          </a:p>
          <a:p>
            <a:pPr marL="228600" indent="-228600" fontAlgn="base">
              <a:spcAft>
                <a:spcPct val="0"/>
              </a:spcAft>
              <a:buClr>
                <a:schemeClr val="tx2"/>
              </a:buClr>
              <a:buFont typeface="Arial" pitchFamily="34" charset="0"/>
              <a:buChar char="•"/>
              <a:defRPr/>
            </a:pPr>
            <a:r>
              <a:rPr lang="fr-FR" sz="2000" dirty="0" smtClean="0"/>
              <a:t>UNESCO science report</a:t>
            </a:r>
          </a:p>
          <a:p>
            <a:pPr marL="228600" marR="0" lvl="0" indent="-228600" defTabSz="914400" fontAlgn="base" latinLnBrk="0">
              <a:lnSpc>
                <a:spcPct val="100000"/>
              </a:lnSpc>
              <a:spcAft>
                <a:spcPct val="0"/>
              </a:spcAft>
              <a:buClr>
                <a:schemeClr val="tx2"/>
              </a:buClr>
              <a:buSzTx/>
              <a:buFont typeface="Arial" pitchFamily="34" charset="0"/>
              <a:buChar char="•"/>
              <a:tabLst/>
              <a:defRPr/>
            </a:pPr>
            <a:r>
              <a:rPr lang="fr-FR" sz="2000" dirty="0" smtClean="0"/>
              <a:t>US: NSF: </a:t>
            </a:r>
            <a:r>
              <a:rPr lang="fr-FR" sz="2000" dirty="0" err="1" smtClean="0"/>
              <a:t>biennial</a:t>
            </a:r>
            <a:r>
              <a:rPr lang="fr-FR" sz="2000" dirty="0" smtClean="0"/>
              <a:t> Science &amp; Engineering </a:t>
            </a:r>
            <a:r>
              <a:rPr lang="fr-FR" sz="2000" dirty="0" err="1" smtClean="0"/>
              <a:t>Indicators</a:t>
            </a:r>
            <a:r>
              <a:rPr lang="fr-FR" sz="2000" dirty="0" smtClean="0"/>
              <a:t> report (depuis 1974) </a:t>
            </a:r>
          </a:p>
          <a:p>
            <a:pPr marL="228600" marR="0" lvl="0" indent="-228600" defTabSz="914400" fontAlgn="base" latinLnBrk="0">
              <a:lnSpc>
                <a:spcPct val="100000"/>
              </a:lnSpc>
              <a:spcAft>
                <a:spcPct val="0"/>
              </a:spcAft>
              <a:buClr>
                <a:schemeClr val="tx2"/>
              </a:buClr>
              <a:buSzTx/>
              <a:buFont typeface="Arial" pitchFamily="34" charset="0"/>
              <a:buChar char="•"/>
              <a:tabLst/>
              <a:defRPr/>
            </a:pPr>
            <a:r>
              <a:rPr lang="fr-FR" sz="2000" dirty="0" smtClean="0"/>
              <a:t>UK: Office of Science &amp; </a:t>
            </a:r>
            <a:r>
              <a:rPr lang="fr-FR" sz="2000" dirty="0" err="1" smtClean="0"/>
              <a:t>Technology</a:t>
            </a:r>
            <a:r>
              <a:rPr lang="fr-FR" sz="2000" dirty="0" smtClean="0"/>
              <a:t>; </a:t>
            </a:r>
            <a:r>
              <a:rPr lang="fr-FR" sz="2000" dirty="0" err="1" smtClean="0"/>
              <a:t>Higher</a:t>
            </a:r>
            <a:r>
              <a:rPr lang="fr-FR" sz="2000" dirty="0" smtClean="0"/>
              <a:t> Education </a:t>
            </a:r>
            <a:r>
              <a:rPr lang="fr-FR" sz="2000" dirty="0" err="1" smtClean="0"/>
              <a:t>Funding</a:t>
            </a:r>
            <a:r>
              <a:rPr lang="fr-FR" sz="2000" dirty="0" smtClean="0"/>
              <a:t> Council </a:t>
            </a:r>
          </a:p>
          <a:p>
            <a:pPr marL="228600" marR="0" lvl="0" indent="-228600" defTabSz="914400" fontAlgn="base" latinLnBrk="0">
              <a:lnSpc>
                <a:spcPct val="100000"/>
              </a:lnSpc>
              <a:spcAft>
                <a:spcPct val="0"/>
              </a:spcAft>
              <a:buClr>
                <a:schemeClr val="tx2"/>
              </a:buClr>
              <a:buSzTx/>
              <a:buFont typeface="Arial" pitchFamily="34" charset="0"/>
              <a:buChar char="•"/>
              <a:tabLst/>
              <a:defRPr/>
            </a:pPr>
            <a:r>
              <a:rPr lang="fr-FR" sz="2000" dirty="0" err="1" smtClean="0"/>
              <a:t>European</a:t>
            </a:r>
            <a:r>
              <a:rPr lang="fr-FR" sz="2000" dirty="0" smtClean="0"/>
              <a:t> Union: </a:t>
            </a:r>
            <a:r>
              <a:rPr lang="fr-FR" sz="2000" dirty="0" err="1" smtClean="0"/>
              <a:t>EC’s</a:t>
            </a:r>
            <a:r>
              <a:rPr lang="fr-FR" sz="2000" dirty="0" smtClean="0"/>
              <a:t> DGXII(</a:t>
            </a:r>
            <a:r>
              <a:rPr lang="fr-FR" sz="2000" dirty="0" err="1" smtClean="0"/>
              <a:t>Research</a:t>
            </a:r>
            <a:r>
              <a:rPr lang="fr-FR" sz="2000" dirty="0" smtClean="0"/>
              <a:t> </a:t>
            </a:r>
            <a:r>
              <a:rPr lang="fr-FR" sz="2000" dirty="0" err="1" smtClean="0"/>
              <a:t>Directorate</a:t>
            </a:r>
            <a:r>
              <a:rPr lang="fr-FR" sz="2000" dirty="0" smtClean="0"/>
              <a:t>) </a:t>
            </a:r>
          </a:p>
          <a:p>
            <a:pPr marL="228600" marR="0" lvl="0" indent="-228600" defTabSz="914400" fontAlgn="base" latinLnBrk="0">
              <a:lnSpc>
                <a:spcPct val="100000"/>
              </a:lnSpc>
              <a:spcAft>
                <a:spcPct val="0"/>
              </a:spcAft>
              <a:buClr>
                <a:schemeClr val="tx2"/>
              </a:buClr>
              <a:buSzTx/>
              <a:buFont typeface="Arial" pitchFamily="34" charset="0"/>
              <a:buChar char="•"/>
              <a:tabLst/>
              <a:defRPr/>
            </a:pPr>
            <a:r>
              <a:rPr lang="fr-FR" sz="2000" dirty="0" smtClean="0"/>
              <a:t>Canada: NSERC, FRSQ (</a:t>
            </a:r>
            <a:r>
              <a:rPr lang="fr-FR" sz="2000" dirty="0" err="1" smtClean="0"/>
              <a:t>Quebec</a:t>
            </a:r>
            <a:r>
              <a:rPr lang="fr-FR" sz="2000" dirty="0" smtClean="0"/>
              <a:t>), Alberta </a:t>
            </a:r>
            <a:r>
              <a:rPr lang="fr-FR" sz="2000" dirty="0" err="1" smtClean="0"/>
              <a:t>Research</a:t>
            </a:r>
            <a:r>
              <a:rPr lang="fr-FR" sz="2000" dirty="0" smtClean="0"/>
              <a:t> Council </a:t>
            </a:r>
          </a:p>
          <a:p>
            <a:pPr marL="228600" marR="0" lvl="0" indent="-228600" defTabSz="914400" fontAlgn="base" latinLnBrk="0">
              <a:lnSpc>
                <a:spcPct val="100000"/>
              </a:lnSpc>
              <a:spcAft>
                <a:spcPct val="0"/>
              </a:spcAft>
              <a:buClr>
                <a:schemeClr val="tx2"/>
              </a:buClr>
              <a:buSzTx/>
              <a:buFont typeface="Arial" pitchFamily="34" charset="0"/>
              <a:buChar char="•"/>
              <a:tabLst/>
              <a:defRPr/>
            </a:pPr>
            <a:r>
              <a:rPr lang="fr-FR" sz="2000" dirty="0" smtClean="0"/>
              <a:t>France: Min. de la Recherche, OST - Paris, CNRS</a:t>
            </a:r>
          </a:p>
          <a:p>
            <a:pPr marL="228600" marR="0" lvl="0" indent="-228600" defTabSz="914400" fontAlgn="base" latinLnBrk="0">
              <a:lnSpc>
                <a:spcPct val="100000"/>
              </a:lnSpc>
              <a:spcAft>
                <a:spcPct val="0"/>
              </a:spcAft>
              <a:buClr>
                <a:schemeClr val="tx2"/>
              </a:buClr>
              <a:buSzTx/>
              <a:buFont typeface="Arial" pitchFamily="34" charset="0"/>
              <a:buChar char="•"/>
              <a:tabLst/>
              <a:defRPr/>
            </a:pPr>
            <a:r>
              <a:rPr lang="fr-FR" sz="2000" dirty="0" smtClean="0"/>
              <a:t>Germany: Max Planck Society, </a:t>
            </a:r>
            <a:r>
              <a:rPr lang="fr-FR" sz="2000" dirty="0" err="1" smtClean="0"/>
              <a:t>several</a:t>
            </a:r>
            <a:r>
              <a:rPr lang="fr-FR" sz="2000" dirty="0" smtClean="0"/>
              <a:t> </a:t>
            </a:r>
            <a:r>
              <a:rPr lang="fr-FR" sz="2000" dirty="0" err="1" smtClean="0"/>
              <a:t>gov’t</a:t>
            </a:r>
            <a:r>
              <a:rPr lang="fr-FR" sz="2000" dirty="0" smtClean="0"/>
              <a:t> </a:t>
            </a:r>
            <a:r>
              <a:rPr lang="fr-FR" sz="2000" dirty="0" err="1" smtClean="0"/>
              <a:t>labs</a:t>
            </a:r>
            <a:r>
              <a:rPr lang="fr-FR" sz="2000" dirty="0" smtClean="0"/>
              <a:t>, DKFZ, MDC </a:t>
            </a:r>
          </a:p>
          <a:p>
            <a:pPr marL="228600" marR="0" lvl="0" indent="-228600" defTabSz="914400" fontAlgn="base" latinLnBrk="0">
              <a:lnSpc>
                <a:spcPct val="100000"/>
              </a:lnSpc>
              <a:spcAft>
                <a:spcPct val="0"/>
              </a:spcAft>
              <a:buClr>
                <a:schemeClr val="tx2"/>
              </a:buClr>
              <a:buSzTx/>
              <a:buFont typeface="Arial" pitchFamily="34" charset="0"/>
              <a:buChar char="•"/>
              <a:tabLst/>
              <a:defRPr/>
            </a:pPr>
            <a:r>
              <a:rPr lang="fr-FR" sz="2000" dirty="0" err="1" smtClean="0"/>
              <a:t>Human</a:t>
            </a:r>
            <a:r>
              <a:rPr lang="fr-FR" sz="2000" dirty="0" smtClean="0"/>
              <a:t> Sciences </a:t>
            </a:r>
            <a:r>
              <a:rPr lang="fr-FR" sz="2000" dirty="0" err="1" smtClean="0"/>
              <a:t>Research</a:t>
            </a:r>
            <a:r>
              <a:rPr lang="fr-FR" sz="2000" dirty="0" smtClean="0"/>
              <a:t> Council (Afrique du Sud)</a:t>
            </a:r>
          </a:p>
          <a:p>
            <a:pPr marL="228600" indent="-228600" fontAlgn="base">
              <a:spcAft>
                <a:spcPct val="0"/>
              </a:spcAft>
              <a:buClr>
                <a:schemeClr val="tx2"/>
              </a:buClr>
              <a:buFont typeface="Arial" pitchFamily="34" charset="0"/>
              <a:buChar char="•"/>
              <a:defRPr/>
            </a:pPr>
            <a:r>
              <a:rPr lang="fr-FR" sz="2000" dirty="0" err="1" smtClean="0"/>
              <a:t>People’s</a:t>
            </a:r>
            <a:r>
              <a:rPr lang="fr-FR" sz="2000" dirty="0" smtClean="0"/>
              <a:t> </a:t>
            </a:r>
            <a:r>
              <a:rPr lang="fr-FR" sz="2000" dirty="0" err="1" smtClean="0"/>
              <a:t>Republic</a:t>
            </a:r>
            <a:r>
              <a:rPr lang="fr-FR" sz="2000" dirty="0" smtClean="0"/>
              <a:t> of China: </a:t>
            </a:r>
            <a:r>
              <a:rPr lang="fr-FR" sz="2000" dirty="0" err="1" smtClean="0"/>
              <a:t>Chinese</a:t>
            </a:r>
            <a:r>
              <a:rPr lang="fr-FR" sz="2000" dirty="0" smtClean="0"/>
              <a:t> </a:t>
            </a:r>
            <a:r>
              <a:rPr lang="fr-FR" sz="2000" dirty="0" err="1" smtClean="0"/>
              <a:t>Academy</a:t>
            </a:r>
            <a:r>
              <a:rPr lang="fr-FR" sz="2000" dirty="0" smtClean="0"/>
              <a:t> of Science</a:t>
            </a:r>
          </a:p>
          <a:p>
            <a:pPr marL="228600" indent="-228600" fontAlgn="base">
              <a:spcAft>
                <a:spcPct val="0"/>
              </a:spcAft>
              <a:buClr>
                <a:schemeClr val="tx2"/>
              </a:buClr>
              <a:buFont typeface="Arial" pitchFamily="34" charset="0"/>
              <a:buChar char="•"/>
              <a:defRPr/>
            </a:pPr>
            <a:r>
              <a:rPr lang="fr-FR" sz="2000" dirty="0" smtClean="0"/>
              <a:t>IMIST (Maroc) et CNUDST  (Tunisie)</a:t>
            </a:r>
          </a:p>
        </p:txBody>
      </p:sp>
      <p:sp>
        <p:nvSpPr>
          <p:cNvPr id="7" name="Rectangle 3"/>
          <p:cNvSpPr>
            <a:spLocks noChangeArrowheads="1"/>
          </p:cNvSpPr>
          <p:nvPr/>
        </p:nvSpPr>
        <p:spPr bwMode="auto">
          <a:xfrm>
            <a:off x="0" y="0"/>
            <a:ext cx="9144000" cy="646331"/>
          </a:xfrm>
          <a:prstGeom prst="rect">
            <a:avLst/>
          </a:prstGeom>
          <a:noFill/>
          <a:ln w="9525">
            <a:noFill/>
            <a:miter lim="800000"/>
            <a:headEnd/>
            <a:tailEnd/>
          </a:ln>
        </p:spPr>
        <p:txBody>
          <a:bodyPr wrap="square">
            <a:spAutoFit/>
          </a:bodyPr>
          <a:lstStyle/>
          <a:p>
            <a:pPr algn="ctr"/>
            <a:r>
              <a:rPr lang="en-US" sz="3600" b="1" dirty="0" smtClean="0">
                <a:solidFill>
                  <a:schemeClr val="accent2"/>
                </a:solidFill>
              </a:rPr>
              <a:t>Web of Science (</a:t>
            </a:r>
            <a:r>
              <a:rPr lang="en-US" sz="3600" b="1" dirty="0" err="1" smtClean="0">
                <a:solidFill>
                  <a:schemeClr val="accent2"/>
                </a:solidFill>
              </a:rPr>
              <a:t>WoS</a:t>
            </a:r>
            <a:r>
              <a:rPr lang="en-US" sz="3600" b="1" dirty="0" smtClean="0">
                <a:solidFill>
                  <a:schemeClr val="accent2"/>
                </a:solidFill>
              </a:rPr>
              <a:t>)</a:t>
            </a:r>
            <a:r>
              <a:rPr lang="fr-FR" sz="3600" b="1" dirty="0" smtClean="0">
                <a:solidFill>
                  <a:schemeClr val="accent2"/>
                </a:solidFill>
              </a:rPr>
              <a:t> de Thomson Reuters</a:t>
            </a:r>
            <a:endParaRPr lang="en-GB" sz="3600" b="1" dirty="0">
              <a:solidFill>
                <a:schemeClr val="accent2"/>
              </a:solidFill>
            </a:endParaRPr>
          </a:p>
        </p:txBody>
      </p:sp>
      <p:sp>
        <p:nvSpPr>
          <p:cNvPr id="4" name="Rectangle 3"/>
          <p:cNvSpPr txBox="1">
            <a:spLocks noChangeArrowheads="1"/>
          </p:cNvSpPr>
          <p:nvPr/>
        </p:nvSpPr>
        <p:spPr>
          <a:xfrm>
            <a:off x="142844" y="4221088"/>
            <a:ext cx="8710614" cy="263691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r>
              <a:rPr kumimoji="0" lang="fr-FR" sz="2400" b="1" i="0" u="none" strike="noStrike" kern="1200" cap="none" spc="0" normalizeH="0" baseline="0" noProof="0" dirty="0" smtClean="0">
                <a:ln>
                  <a:noFill/>
                </a:ln>
                <a:effectLst/>
                <a:uLnTx/>
                <a:uFillTx/>
                <a:latin typeface="+mn-lt"/>
                <a:ea typeface="+mn-ea"/>
                <a:cs typeface="+mn-cs"/>
              </a:rPr>
              <a:t>Classements internationaux</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lang="fr-FR" sz="2000" dirty="0" err="1" smtClean="0"/>
              <a:t>Shanghaï</a:t>
            </a:r>
            <a:endParaRPr lang="fr-FR" sz="2000" dirty="0" smtClean="0"/>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lang="fr-FR" sz="2000" dirty="0" smtClean="0"/>
              <a:t>THES (Times </a:t>
            </a:r>
            <a:r>
              <a:rPr lang="fr-FR" sz="2000" dirty="0" err="1" smtClean="0"/>
              <a:t>Higher</a:t>
            </a:r>
            <a:r>
              <a:rPr lang="fr-FR" sz="2000" dirty="0" smtClean="0"/>
              <a:t> Education </a:t>
            </a:r>
            <a:r>
              <a:rPr lang="fr-FR" sz="2000" dirty="0" err="1" smtClean="0"/>
              <a:t>Supplement</a:t>
            </a:r>
            <a:r>
              <a:rPr lang="fr-FR" sz="2000" dirty="0" smtClean="0"/>
              <a: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lang="fr-FR" sz="2000" dirty="0" smtClean="0"/>
              <a:t>CWTS (</a:t>
            </a:r>
            <a:r>
              <a:rPr lang="fr-FR" sz="2000" dirty="0" err="1" smtClean="0"/>
              <a:t>Leiden</a:t>
            </a:r>
            <a:r>
              <a:rPr lang="fr-FR" sz="2000" dirty="0" smtClean="0"/>
              <a:t>)</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endParaRPr lang="fr-FR" sz="600" dirty="0" smtClean="0"/>
          </a:p>
          <a:p>
            <a:pPr marL="342900" lvl="0" indent="-342900">
              <a:lnSpc>
                <a:spcPct val="90000"/>
              </a:lnSpc>
              <a:spcBef>
                <a:spcPct val="20000"/>
              </a:spcBef>
              <a:defRPr/>
            </a:pPr>
            <a:r>
              <a:rPr lang="fr-FR" sz="2000" b="1" dirty="0" smtClean="0"/>
              <a:t>Autres </a:t>
            </a:r>
            <a:r>
              <a:rPr lang="fr-FR" sz="2000" b="1" dirty="0"/>
              <a:t>classements </a:t>
            </a:r>
            <a:r>
              <a:rPr lang="fr-FR" sz="2000" b="1" dirty="0" smtClean="0"/>
              <a:t>importants</a:t>
            </a:r>
            <a:endParaRPr lang="fr-FR" sz="2000" b="1" dirty="0"/>
          </a:p>
          <a:p>
            <a:pPr marL="742950" lvl="1" indent="-285750">
              <a:lnSpc>
                <a:spcPct val="90000"/>
              </a:lnSpc>
              <a:spcBef>
                <a:spcPct val="20000"/>
              </a:spcBef>
              <a:buFont typeface="Arial" pitchFamily="34" charset="0"/>
              <a:buChar char="–"/>
              <a:defRPr/>
            </a:pPr>
            <a:r>
              <a:rPr lang="fr-FR" sz="2000" dirty="0" err="1"/>
              <a:t>SCImago</a:t>
            </a:r>
            <a:r>
              <a:rPr lang="fr-FR" sz="2000" dirty="0"/>
              <a:t> Institutions </a:t>
            </a:r>
            <a:r>
              <a:rPr lang="fr-FR" sz="2000" dirty="0" err="1"/>
              <a:t>Rankings</a:t>
            </a:r>
            <a:r>
              <a:rPr lang="fr-FR" sz="2000" dirty="0"/>
              <a:t> (SIR</a:t>
            </a:r>
            <a:r>
              <a:rPr lang="fr-FR" sz="2000" dirty="0" smtClean="0"/>
              <a:t>)</a:t>
            </a:r>
            <a:endParaRPr lang="fr-FR" sz="2000" dirty="0"/>
          </a:p>
          <a:p>
            <a:pPr marL="742950" lvl="1" indent="-285750">
              <a:lnSpc>
                <a:spcPct val="90000"/>
              </a:lnSpc>
              <a:spcBef>
                <a:spcPct val="20000"/>
              </a:spcBef>
              <a:buFont typeface="Arial" pitchFamily="34" charset="0"/>
              <a:buChar char="–"/>
              <a:defRPr/>
            </a:pPr>
            <a:r>
              <a:rPr lang="fr-FR" sz="2000" dirty="0" err="1" smtClean="0"/>
              <a:t>Webometrics</a:t>
            </a:r>
            <a:r>
              <a:rPr lang="fr-FR" sz="2000" dirty="0" smtClean="0"/>
              <a:t> (liens, pages, documents, Google </a:t>
            </a:r>
            <a:r>
              <a:rPr lang="fr-FR" sz="2000" dirty="0" err="1" smtClean="0"/>
              <a:t>Scholar</a:t>
            </a:r>
            <a:r>
              <a:rPr lang="fr-FR" sz="2000" dirty="0" smtClean="0"/>
              <a:t>)</a:t>
            </a:r>
            <a:endParaRPr lang="fr-FR" sz="2400" b="1" dirty="0" smtClean="0"/>
          </a:p>
          <a:p>
            <a:pPr marL="742950" marR="0" lvl="1" indent="-285750" algn="l" defTabSz="914400" rtl="0" eaLnBrk="1" fontAlgn="auto" latinLnBrk="0" hangingPunct="1">
              <a:lnSpc>
                <a:spcPct val="90000"/>
              </a:lnSpc>
              <a:spcBef>
                <a:spcPct val="20000"/>
              </a:spcBef>
              <a:spcAft>
                <a:spcPts val="0"/>
              </a:spcAft>
              <a:buClrTx/>
              <a:buSzTx/>
              <a:tabLst/>
              <a:defRPr/>
            </a:pP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p:cTn id="61" dur="1000" fill="hold"/>
                                        <p:tgtEl>
                                          <p:spTgt spid="5">
                                            <p:txEl>
                                              <p:pRg st="10" end="10"/>
                                            </p:txEl>
                                          </p:spTgt>
                                        </p:tgtEl>
                                        <p:attrNameLst>
                                          <p:attrName>ppt_w</p:attrName>
                                        </p:attrNameLst>
                                      </p:cBhvr>
                                      <p:tavLst>
                                        <p:tav tm="0">
                                          <p:val>
                                            <p:strVal val="#ppt_w*0.70"/>
                                          </p:val>
                                        </p:tav>
                                        <p:tav tm="100000">
                                          <p:val>
                                            <p:strVal val="#ppt_w"/>
                                          </p:val>
                                        </p:tav>
                                      </p:tavLst>
                                    </p:anim>
                                    <p:anim calcmode="lin" valueType="num">
                                      <p:cBhvr>
                                        <p:cTn id="62" dur="1000" fill="hold"/>
                                        <p:tgtEl>
                                          <p:spTgt spid="5">
                                            <p:txEl>
                                              <p:pRg st="10" end="10"/>
                                            </p:txEl>
                                          </p:spTgt>
                                        </p:tgtEl>
                                        <p:attrNameLst>
                                          <p:attrName>ppt_h</p:attrName>
                                        </p:attrNameLst>
                                      </p:cBhvr>
                                      <p:tavLst>
                                        <p:tav tm="0">
                                          <p:val>
                                            <p:strVal val="#ppt_h"/>
                                          </p:val>
                                        </p:tav>
                                        <p:tav tm="100000">
                                          <p:val>
                                            <p:strVal val="#ppt_h"/>
                                          </p:val>
                                        </p:tav>
                                      </p:tavLst>
                                    </p:anim>
                                    <p:animEffect transition="in" filter="fade">
                                      <p:cBhvr>
                                        <p:cTn id="63" dur="1000"/>
                                        <p:tgtEl>
                                          <p:spTgt spid="5">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 calcmode="lin" valueType="num">
                                      <p:cBhvr additive="base">
                                        <p:cTn id="6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2" end="2"/>
                                            </p:txEl>
                                          </p:spTgt>
                                        </p:tgtEl>
                                        <p:attrNameLst>
                                          <p:attrName>style.visibility</p:attrName>
                                        </p:attrNameLst>
                                      </p:cBhvr>
                                      <p:to>
                                        <p:strVal val="visible"/>
                                      </p:to>
                                    </p:set>
                                    <p:anim calcmode="lin" valueType="num">
                                      <p:cBhvr additive="base">
                                        <p:cTn id="7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
                                            <p:txEl>
                                              <p:pRg st="3" end="3"/>
                                            </p:txEl>
                                          </p:spTgt>
                                        </p:tgtEl>
                                        <p:attrNameLst>
                                          <p:attrName>style.visibility</p:attrName>
                                        </p:attrNameLst>
                                      </p:cBhvr>
                                      <p:to>
                                        <p:strVal val="visible"/>
                                      </p:to>
                                    </p:set>
                                    <p:anim calcmode="lin" valueType="num">
                                      <p:cBhvr additive="base">
                                        <p:cTn id="8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4">
                                            <p:txEl>
                                              <p:pRg st="5" end="5"/>
                                            </p:txEl>
                                          </p:spTgt>
                                        </p:tgtEl>
                                        <p:attrNameLst>
                                          <p:attrName>style.visibility</p:attrName>
                                        </p:attrNameLst>
                                      </p:cBhvr>
                                      <p:to>
                                        <p:strVal val="visible"/>
                                      </p:to>
                                    </p:set>
                                    <p:anim calcmode="lin" valueType="num">
                                      <p:cBhvr additive="base">
                                        <p:cTn id="8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4">
                                            <p:txEl>
                                              <p:pRg st="6" end="6"/>
                                            </p:txEl>
                                          </p:spTgt>
                                        </p:tgtEl>
                                        <p:attrNameLst>
                                          <p:attrName>style.visibility</p:attrName>
                                        </p:attrNameLst>
                                      </p:cBhvr>
                                      <p:to>
                                        <p:strVal val="visible"/>
                                      </p:to>
                                    </p:set>
                                    <p:anim calcmode="lin" valueType="num">
                                      <p:cBhvr additive="base">
                                        <p:cTn id="9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4">
                                            <p:txEl>
                                              <p:pRg st="7" end="7"/>
                                            </p:txEl>
                                          </p:spTgt>
                                        </p:tgtEl>
                                        <p:attrNameLst>
                                          <p:attrName>style.visibility</p:attrName>
                                        </p:attrNameLst>
                                      </p:cBhvr>
                                      <p:to>
                                        <p:strVal val="visible"/>
                                      </p:to>
                                    </p:set>
                                    <p:anim calcmode="lin" valueType="num">
                                      <p:cBhvr additive="base">
                                        <p:cTn id="9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8" y="1124744"/>
            <a:ext cx="898575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a:spLocks noChangeArrowheads="1"/>
          </p:cNvSpPr>
          <p:nvPr/>
        </p:nvSpPr>
        <p:spPr bwMode="auto">
          <a:xfrm>
            <a:off x="107504" y="-27384"/>
            <a:ext cx="8892480" cy="1015663"/>
          </a:xfrm>
          <a:prstGeom prst="rect">
            <a:avLst/>
          </a:prstGeom>
          <a:noFill/>
          <a:ln w="9525">
            <a:noFill/>
            <a:miter lim="800000"/>
            <a:headEnd/>
            <a:tailEnd/>
          </a:ln>
        </p:spPr>
        <p:txBody>
          <a:bodyPr wrap="square">
            <a:spAutoFit/>
          </a:bodyPr>
          <a:lstStyle/>
          <a:p>
            <a:pPr algn="ctr"/>
            <a:r>
              <a:rPr lang="en-US" sz="3600" b="1" kern="0" dirty="0" smtClean="0">
                <a:solidFill>
                  <a:srgbClr val="C0504D"/>
                </a:solidFill>
              </a:rPr>
              <a:t>Web of Science (</a:t>
            </a:r>
            <a:r>
              <a:rPr lang="en-US" sz="3600" b="1" kern="0" dirty="0" err="1" smtClean="0">
                <a:solidFill>
                  <a:srgbClr val="C0504D"/>
                </a:solidFill>
              </a:rPr>
              <a:t>WoS</a:t>
            </a:r>
            <a:r>
              <a:rPr lang="en-US" sz="3600" b="1" kern="0" dirty="0" smtClean="0">
                <a:solidFill>
                  <a:srgbClr val="C0504D"/>
                </a:solidFill>
              </a:rPr>
              <a:t>)</a:t>
            </a:r>
            <a:r>
              <a:rPr lang="fr-FR" sz="3600" b="1" kern="0" dirty="0" smtClean="0">
                <a:solidFill>
                  <a:srgbClr val="C0504D"/>
                </a:solidFill>
              </a:rPr>
              <a:t> de Thomson Reuters</a:t>
            </a:r>
          </a:p>
          <a:p>
            <a:pPr algn="ctr"/>
            <a:r>
              <a:rPr lang="fr-FR" sz="2400" b="1" kern="0" dirty="0" smtClean="0">
                <a:solidFill>
                  <a:srgbClr val="002060"/>
                </a:solidFill>
              </a:rPr>
              <a:t>Distribution des revues par pays dans le </a:t>
            </a:r>
            <a:r>
              <a:rPr lang="fr-FR" sz="2400" b="1" kern="0" dirty="0" err="1" smtClean="0">
                <a:solidFill>
                  <a:srgbClr val="002060"/>
                </a:solidFill>
              </a:rPr>
              <a:t>WoS</a:t>
            </a:r>
            <a:endParaRPr lang="en-GB" sz="2400" b="1" kern="0" dirty="0">
              <a:solidFill>
                <a:srgbClr val="002060"/>
              </a:solidFill>
            </a:endParaRPr>
          </a:p>
        </p:txBody>
      </p:sp>
    </p:spTree>
    <p:extLst>
      <p:ext uri="{BB962C8B-B14F-4D97-AF65-F5344CB8AC3E}">
        <p14:creationId xmlns:p14="http://schemas.microsoft.com/office/powerpoint/2010/main" val="1617038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1124744"/>
            <a:ext cx="8208912" cy="2246769"/>
          </a:xfrm>
          <a:prstGeom prst="rect">
            <a:avLst/>
          </a:prstGeom>
          <a:noFill/>
        </p:spPr>
        <p:txBody>
          <a:bodyPr wrap="square" rtlCol="0">
            <a:spAutoFit/>
          </a:bodyPr>
          <a:lstStyle/>
          <a:p>
            <a:pPr algn="just"/>
            <a:r>
              <a:rPr lang="fr-FR" sz="2800" dirty="0" smtClean="0"/>
              <a:t>Elle permet d’appréhender l’état des lieux des entités de recherche (Individus, laboratoires, unités de recherche, centres de recherches et établissements d’enseignement supérieur) ainsi que la promotion des chercheur et des enseignants-chercheurs. </a:t>
            </a:r>
            <a:endParaRPr lang="fr-FR" sz="2800" dirty="0">
              <a:latin typeface="Perpetua" pitchFamily="18" charset="0"/>
            </a:endParaRPr>
          </a:p>
        </p:txBody>
      </p:sp>
      <p:sp>
        <p:nvSpPr>
          <p:cNvPr id="5" name="Titre 1"/>
          <p:cNvSpPr>
            <a:spLocks noGrp="1"/>
          </p:cNvSpPr>
          <p:nvPr>
            <p:ph type="title"/>
          </p:nvPr>
        </p:nvSpPr>
        <p:spPr>
          <a:xfrm>
            <a:off x="428596" y="0"/>
            <a:ext cx="8229600" cy="796908"/>
          </a:xfrm>
        </p:spPr>
        <p:txBody>
          <a:bodyPr>
            <a:normAutofit/>
          </a:bodyPr>
          <a:lstStyle/>
          <a:p>
            <a:r>
              <a:rPr lang="fr-FR" sz="3600" b="1" dirty="0">
                <a:solidFill>
                  <a:schemeClr val="accent6">
                    <a:lumMod val="75000"/>
                  </a:schemeClr>
                </a:solidFill>
                <a:latin typeface="+mn-lt"/>
              </a:rPr>
              <a:t>Catégorisation des revues scientifiques </a:t>
            </a:r>
          </a:p>
        </p:txBody>
      </p:sp>
      <p:sp>
        <p:nvSpPr>
          <p:cNvPr id="6" name="ZoneTexte 5"/>
          <p:cNvSpPr txBox="1"/>
          <p:nvPr/>
        </p:nvSpPr>
        <p:spPr>
          <a:xfrm>
            <a:off x="357158" y="3786190"/>
            <a:ext cx="8215370" cy="2554545"/>
          </a:xfrm>
          <a:prstGeom prst="rect">
            <a:avLst/>
          </a:prstGeom>
          <a:noFill/>
        </p:spPr>
        <p:txBody>
          <a:bodyPr wrap="square" rtlCol="0">
            <a:spAutoFit/>
          </a:bodyPr>
          <a:lstStyle/>
          <a:p>
            <a:r>
              <a:rPr lang="fr-FR" sz="2400" b="1" dirty="0" smtClean="0"/>
              <a:t>- Catégorie exceptionnelle : </a:t>
            </a:r>
          </a:p>
          <a:p>
            <a:pPr algn="ctr"/>
            <a:r>
              <a:rPr lang="fr-FR" sz="2400" dirty="0" smtClean="0">
                <a:solidFill>
                  <a:srgbClr val="7030A0"/>
                </a:solidFill>
              </a:rPr>
              <a:t>les revues</a:t>
            </a:r>
            <a:r>
              <a:rPr lang="fr-FR" sz="2400" i="1" dirty="0" smtClean="0">
                <a:solidFill>
                  <a:srgbClr val="7030A0"/>
                </a:solidFill>
              </a:rPr>
              <a:t> </a:t>
            </a:r>
            <a:r>
              <a:rPr lang="fr-FR" sz="2400" b="1" i="1" dirty="0" smtClean="0">
                <a:solidFill>
                  <a:srgbClr val="7030A0"/>
                </a:solidFill>
              </a:rPr>
              <a:t>«</a:t>
            </a:r>
            <a:r>
              <a:rPr lang="fr-FR" sz="2400" b="1" dirty="0" smtClean="0">
                <a:solidFill>
                  <a:srgbClr val="7030A0"/>
                </a:solidFill>
              </a:rPr>
              <a:t> </a:t>
            </a:r>
            <a:r>
              <a:rPr lang="fr-FR" sz="2400" b="1" i="1" dirty="0" smtClean="0">
                <a:solidFill>
                  <a:srgbClr val="7030A0"/>
                </a:solidFill>
              </a:rPr>
              <a:t>Nature »</a:t>
            </a:r>
            <a:r>
              <a:rPr lang="fr-FR" sz="2400" b="1" dirty="0" smtClean="0">
                <a:solidFill>
                  <a:srgbClr val="7030A0"/>
                </a:solidFill>
              </a:rPr>
              <a:t> et « </a:t>
            </a:r>
            <a:r>
              <a:rPr lang="fr-FR" sz="2400" b="1" i="1" dirty="0" smtClean="0">
                <a:solidFill>
                  <a:srgbClr val="7030A0"/>
                </a:solidFill>
              </a:rPr>
              <a:t>Science ».</a:t>
            </a:r>
          </a:p>
          <a:p>
            <a:pPr algn="ctr"/>
            <a:endParaRPr lang="fr-FR" sz="800" dirty="0" smtClean="0"/>
          </a:p>
          <a:p>
            <a:pPr>
              <a:buFontTx/>
              <a:buChar char="-"/>
            </a:pPr>
            <a:r>
              <a:rPr lang="fr-FR" sz="2400" b="1" dirty="0" smtClean="0"/>
              <a:t> Catégorie A+ :</a:t>
            </a:r>
            <a:r>
              <a:rPr lang="fr-FR" sz="2400" dirty="0" smtClean="0"/>
              <a:t> </a:t>
            </a:r>
            <a:r>
              <a:rPr lang="fr-FR" sz="2400" dirty="0" smtClean="0">
                <a:solidFill>
                  <a:srgbClr val="00B050"/>
                </a:solidFill>
              </a:rPr>
              <a:t>le </a:t>
            </a:r>
            <a:r>
              <a:rPr lang="fr-FR" sz="2400" b="1" dirty="0" smtClean="0">
                <a:solidFill>
                  <a:srgbClr val="00B050"/>
                </a:solidFill>
              </a:rPr>
              <a:t>Top 10%</a:t>
            </a:r>
            <a:r>
              <a:rPr lang="fr-FR" sz="2400" dirty="0" smtClean="0">
                <a:solidFill>
                  <a:srgbClr val="00B050"/>
                </a:solidFill>
              </a:rPr>
              <a:t> des </a:t>
            </a:r>
            <a:r>
              <a:rPr lang="fr-FR" sz="2400" b="1" dirty="0" smtClean="0">
                <a:solidFill>
                  <a:srgbClr val="00B050"/>
                </a:solidFill>
              </a:rPr>
              <a:t>micro-domaines</a:t>
            </a:r>
            <a:r>
              <a:rPr lang="fr-FR" sz="2400" dirty="0" smtClean="0">
                <a:solidFill>
                  <a:srgbClr val="00B050"/>
                </a:solidFill>
              </a:rPr>
              <a:t>.</a:t>
            </a:r>
          </a:p>
          <a:p>
            <a:endParaRPr lang="fr-FR" sz="800" dirty="0" smtClean="0"/>
          </a:p>
          <a:p>
            <a:r>
              <a:rPr lang="fr-FR" sz="2400" dirty="0" smtClean="0"/>
              <a:t>- </a:t>
            </a:r>
            <a:r>
              <a:rPr lang="fr-FR" sz="2400" b="1" dirty="0" smtClean="0"/>
              <a:t>Catégorie A :</a:t>
            </a:r>
            <a:r>
              <a:rPr lang="fr-FR" sz="2400" dirty="0" smtClean="0"/>
              <a:t> </a:t>
            </a:r>
            <a:r>
              <a:rPr lang="fr-FR" sz="2400" dirty="0" smtClean="0">
                <a:solidFill>
                  <a:schemeClr val="accent2">
                    <a:lumMod val="75000"/>
                  </a:schemeClr>
                </a:solidFill>
              </a:rPr>
              <a:t>le </a:t>
            </a:r>
            <a:r>
              <a:rPr lang="fr-FR" sz="2400" b="1" dirty="0" smtClean="0">
                <a:solidFill>
                  <a:schemeClr val="accent2">
                    <a:lumMod val="75000"/>
                  </a:schemeClr>
                </a:solidFill>
              </a:rPr>
              <a:t>Web of Science (</a:t>
            </a:r>
            <a:r>
              <a:rPr lang="fr-FR" sz="2400" b="1" dirty="0" err="1" smtClean="0">
                <a:solidFill>
                  <a:schemeClr val="accent2">
                    <a:lumMod val="75000"/>
                  </a:schemeClr>
                </a:solidFill>
              </a:rPr>
              <a:t>WoS</a:t>
            </a:r>
            <a:r>
              <a:rPr lang="fr-FR" sz="2400" b="1" dirty="0" smtClean="0">
                <a:solidFill>
                  <a:schemeClr val="accent2">
                    <a:lumMod val="75000"/>
                  </a:schemeClr>
                </a:solidFill>
              </a:rPr>
              <a:t>) de Thomson Reuters</a:t>
            </a:r>
            <a:r>
              <a:rPr lang="fr-FR" sz="2400" dirty="0" smtClean="0">
                <a:solidFill>
                  <a:schemeClr val="accent2">
                    <a:lumMod val="75000"/>
                  </a:schemeClr>
                </a:solidFill>
              </a:rPr>
              <a:t> (avec Impact Factor)</a:t>
            </a:r>
            <a:r>
              <a:rPr lang="fr-FR" sz="2400" dirty="0" smtClean="0"/>
              <a:t>. C’est la catégorie minimale qui permet la visibilité des institutions.</a:t>
            </a:r>
            <a:endParaRPr lang="fr-FR" sz="2400" dirty="0">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428604"/>
            <a:ext cx="8786874" cy="5704126"/>
          </a:xfrm>
          <a:prstGeom prst="rect">
            <a:avLst/>
          </a:prstGeom>
          <a:noFill/>
        </p:spPr>
        <p:txBody>
          <a:bodyPr wrap="square" rtlCol="0">
            <a:spAutoFit/>
          </a:bodyPr>
          <a:lstStyle/>
          <a:p>
            <a:r>
              <a:rPr lang="fr-FR" sz="2000" dirty="0" smtClean="0"/>
              <a:t> </a:t>
            </a:r>
          </a:p>
          <a:p>
            <a:pPr>
              <a:buFontTx/>
              <a:buChar char="-"/>
            </a:pPr>
            <a:r>
              <a:rPr lang="fr-FR" sz="2200" b="1" dirty="0" smtClean="0"/>
              <a:t>  Catégorie B :</a:t>
            </a:r>
            <a:r>
              <a:rPr lang="fr-FR" sz="2200" dirty="0" smtClean="0"/>
              <a:t> </a:t>
            </a:r>
          </a:p>
          <a:p>
            <a:pPr lvl="0">
              <a:spcBef>
                <a:spcPts val="400"/>
              </a:spcBef>
            </a:pPr>
            <a:r>
              <a:rPr lang="fr-FR" sz="2200" dirty="0" smtClean="0"/>
              <a:t>Les revues scientifiques, </a:t>
            </a:r>
            <a:r>
              <a:rPr lang="fr-FR" sz="2200" b="1" dirty="0" smtClean="0"/>
              <a:t>non payantes</a:t>
            </a:r>
            <a:r>
              <a:rPr lang="fr-FR" sz="2200" dirty="0" smtClean="0"/>
              <a:t> et ayant plus de </a:t>
            </a:r>
            <a:r>
              <a:rPr lang="fr-FR" sz="2200" b="1" dirty="0" smtClean="0"/>
              <a:t>5 ans</a:t>
            </a:r>
            <a:r>
              <a:rPr lang="fr-FR" sz="2200" dirty="0" smtClean="0"/>
              <a:t> d’existence, provenant de bases sélectives telles que :</a:t>
            </a:r>
          </a:p>
          <a:p>
            <a:pPr lvl="0" algn="just">
              <a:spcBef>
                <a:spcPts val="400"/>
              </a:spcBef>
              <a:buFont typeface="Arial" pitchFamily="34" charset="0"/>
              <a:buChar char="•"/>
            </a:pPr>
            <a:r>
              <a:rPr lang="fr-FR" sz="2200" b="1" dirty="0" smtClean="0">
                <a:solidFill>
                  <a:srgbClr val="7030A0"/>
                </a:solidFill>
              </a:rPr>
              <a:t>    SCOPUS </a:t>
            </a:r>
            <a:r>
              <a:rPr lang="fr-FR" sz="2200" dirty="0" smtClean="0">
                <a:solidFill>
                  <a:srgbClr val="7030A0"/>
                </a:solidFill>
              </a:rPr>
              <a:t>d’Elsevier,</a:t>
            </a:r>
          </a:p>
          <a:p>
            <a:pPr lvl="0" algn="just">
              <a:spcBef>
                <a:spcPts val="400"/>
              </a:spcBef>
              <a:buFont typeface="Arial" pitchFamily="34" charset="0"/>
              <a:buChar char="•"/>
            </a:pPr>
            <a:r>
              <a:rPr lang="fr-FR" sz="2200" dirty="0" smtClean="0"/>
              <a:t>   </a:t>
            </a:r>
            <a:r>
              <a:rPr lang="fr-FR" sz="2200" dirty="0" smtClean="0">
                <a:solidFill>
                  <a:srgbClr val="00B050"/>
                </a:solidFill>
              </a:rPr>
              <a:t>« </a:t>
            </a:r>
            <a:r>
              <a:rPr lang="fr-FR" sz="2200" b="1" dirty="0" smtClean="0">
                <a:solidFill>
                  <a:srgbClr val="00B050"/>
                </a:solidFill>
              </a:rPr>
              <a:t>All </a:t>
            </a:r>
            <a:r>
              <a:rPr lang="fr-FR" sz="2200" b="1" dirty="0" err="1" smtClean="0">
                <a:solidFill>
                  <a:srgbClr val="00B050"/>
                </a:solidFill>
              </a:rPr>
              <a:t>databases</a:t>
            </a:r>
            <a:r>
              <a:rPr lang="fr-FR" sz="2200" b="1" dirty="0" smtClean="0">
                <a:solidFill>
                  <a:srgbClr val="00B050"/>
                </a:solidFill>
              </a:rPr>
              <a:t> </a:t>
            </a:r>
            <a:r>
              <a:rPr lang="fr-FR" sz="2200" dirty="0" smtClean="0">
                <a:solidFill>
                  <a:srgbClr val="00B050"/>
                </a:solidFill>
              </a:rPr>
              <a:t>» de Thomson Reuters (</a:t>
            </a:r>
            <a:r>
              <a:rPr lang="fr-FR" sz="2200" dirty="0" err="1" smtClean="0">
                <a:solidFill>
                  <a:srgbClr val="00B050"/>
                </a:solidFill>
              </a:rPr>
              <a:t>Medline</a:t>
            </a:r>
            <a:r>
              <a:rPr lang="fr-FR" sz="2200" dirty="0" smtClean="0">
                <a:solidFill>
                  <a:srgbClr val="00B050"/>
                </a:solidFill>
              </a:rPr>
              <a:t>, INSPEC, </a:t>
            </a:r>
            <a:r>
              <a:rPr lang="fr-FR" sz="2200" dirty="0" err="1" smtClean="0">
                <a:solidFill>
                  <a:srgbClr val="00B050"/>
                </a:solidFill>
              </a:rPr>
              <a:t>Biosis</a:t>
            </a:r>
            <a:r>
              <a:rPr lang="fr-FR" sz="2200" dirty="0" smtClean="0">
                <a:solidFill>
                  <a:srgbClr val="00B050"/>
                </a:solidFill>
              </a:rPr>
              <a:t>, ...), 20411+14448</a:t>
            </a:r>
          </a:p>
          <a:p>
            <a:pPr lvl="0" algn="just">
              <a:spcBef>
                <a:spcPts val="400"/>
              </a:spcBef>
              <a:buFont typeface="Arial" pitchFamily="34" charset="0"/>
              <a:buChar char="•"/>
            </a:pPr>
            <a:r>
              <a:rPr lang="fr-FR" sz="2200" dirty="0" smtClean="0"/>
              <a:t>   </a:t>
            </a:r>
            <a:r>
              <a:rPr lang="fr-FR" sz="2200" dirty="0" smtClean="0">
                <a:solidFill>
                  <a:srgbClr val="C00000"/>
                </a:solidFill>
              </a:rPr>
              <a:t>L’</a:t>
            </a:r>
            <a:r>
              <a:rPr lang="fr-FR" sz="2200" b="1" dirty="0" smtClean="0">
                <a:solidFill>
                  <a:srgbClr val="C00000"/>
                </a:solidFill>
              </a:rPr>
              <a:t>AERES,</a:t>
            </a:r>
            <a:r>
              <a:rPr lang="fr-FR" sz="2200" dirty="0" smtClean="0">
                <a:solidFill>
                  <a:srgbClr val="C00000"/>
                </a:solidFill>
              </a:rPr>
              <a:t> liste actualisée de l’Agence d’Evaluation de la Recherche et de  l’Enseignement Supérieur, </a:t>
            </a:r>
          </a:p>
          <a:p>
            <a:pPr lvl="0" algn="just">
              <a:spcBef>
                <a:spcPts val="400"/>
              </a:spcBef>
              <a:buFont typeface="Arial" pitchFamily="34" charset="0"/>
              <a:buChar char="•"/>
            </a:pPr>
            <a:r>
              <a:rPr lang="fr-FR" sz="2200" dirty="0" smtClean="0"/>
              <a:t>    </a:t>
            </a:r>
            <a:r>
              <a:rPr lang="fr-FR" sz="2200" dirty="0" smtClean="0">
                <a:solidFill>
                  <a:schemeClr val="accent4">
                    <a:lumMod val="50000"/>
                  </a:schemeClr>
                </a:solidFill>
              </a:rPr>
              <a:t>L’</a:t>
            </a:r>
            <a:r>
              <a:rPr lang="fr-FR" sz="2200" b="1" dirty="0" smtClean="0">
                <a:solidFill>
                  <a:schemeClr val="accent4">
                    <a:lumMod val="50000"/>
                  </a:schemeClr>
                </a:solidFill>
              </a:rPr>
              <a:t>ERIH,</a:t>
            </a:r>
            <a:r>
              <a:rPr lang="fr-FR" sz="2200" dirty="0" smtClean="0">
                <a:solidFill>
                  <a:schemeClr val="accent4">
                    <a:lumMod val="50000"/>
                  </a:schemeClr>
                </a:solidFill>
              </a:rPr>
              <a:t> liste actualisée de l’</a:t>
            </a:r>
            <a:r>
              <a:rPr lang="fr-FR" sz="2200" dirty="0" err="1" smtClean="0">
                <a:solidFill>
                  <a:schemeClr val="accent4">
                    <a:lumMod val="50000"/>
                  </a:schemeClr>
                </a:solidFill>
              </a:rPr>
              <a:t>European</a:t>
            </a:r>
            <a:r>
              <a:rPr lang="fr-FR" sz="2200" dirty="0" smtClean="0">
                <a:solidFill>
                  <a:schemeClr val="accent4">
                    <a:lumMod val="50000"/>
                  </a:schemeClr>
                </a:solidFill>
              </a:rPr>
              <a:t> </a:t>
            </a:r>
            <a:r>
              <a:rPr lang="fr-FR" sz="2200" dirty="0" err="1" smtClean="0">
                <a:solidFill>
                  <a:schemeClr val="accent4">
                    <a:lumMod val="50000"/>
                  </a:schemeClr>
                </a:solidFill>
              </a:rPr>
              <a:t>Reference</a:t>
            </a:r>
            <a:r>
              <a:rPr lang="fr-FR" sz="2200" dirty="0" smtClean="0">
                <a:solidFill>
                  <a:schemeClr val="accent4">
                    <a:lumMod val="50000"/>
                  </a:schemeClr>
                </a:solidFill>
              </a:rPr>
              <a:t> Index for the </a:t>
            </a:r>
            <a:r>
              <a:rPr lang="fr-FR" sz="2200" dirty="0" err="1" smtClean="0">
                <a:solidFill>
                  <a:schemeClr val="accent4">
                    <a:lumMod val="50000"/>
                  </a:schemeClr>
                </a:solidFill>
              </a:rPr>
              <a:t>Humanities</a:t>
            </a:r>
            <a:r>
              <a:rPr lang="fr-FR" sz="2200" dirty="0" smtClean="0">
                <a:solidFill>
                  <a:schemeClr val="accent4">
                    <a:lumMod val="50000"/>
                  </a:schemeClr>
                </a:solidFill>
              </a:rPr>
              <a:t> , </a:t>
            </a:r>
          </a:p>
          <a:p>
            <a:pPr lvl="0" algn="just">
              <a:spcBef>
                <a:spcPts val="400"/>
              </a:spcBef>
              <a:buFont typeface="Arial" pitchFamily="34" charset="0"/>
              <a:buChar char="•"/>
            </a:pPr>
            <a:r>
              <a:rPr lang="fr-FR" sz="2200" dirty="0" smtClean="0"/>
              <a:t>    </a:t>
            </a:r>
            <a:r>
              <a:rPr lang="fr-FR" sz="2200" dirty="0" smtClean="0">
                <a:solidFill>
                  <a:schemeClr val="accent3">
                    <a:lumMod val="75000"/>
                  </a:schemeClr>
                </a:solidFill>
              </a:rPr>
              <a:t>La catégorisation actualisée des revues en économie et en gestion du CNRS, </a:t>
            </a:r>
          </a:p>
          <a:p>
            <a:pPr lvl="0" algn="just">
              <a:spcBef>
                <a:spcPts val="400"/>
              </a:spcBef>
              <a:buFont typeface="Arial" pitchFamily="34" charset="0"/>
              <a:buChar char="•"/>
            </a:pPr>
            <a:r>
              <a:rPr lang="fr-FR" sz="2200" dirty="0" smtClean="0"/>
              <a:t> ABDC </a:t>
            </a:r>
            <a:r>
              <a:rPr lang="fr-FR" sz="2200" dirty="0"/>
              <a:t>Journal </a:t>
            </a:r>
            <a:r>
              <a:rPr lang="fr-FR" sz="2200" dirty="0" err="1"/>
              <a:t>Quality</a:t>
            </a:r>
            <a:r>
              <a:rPr lang="fr-FR" sz="2200" dirty="0"/>
              <a:t> List 2013</a:t>
            </a:r>
            <a:endParaRPr lang="fr-FR" sz="2200" dirty="0" smtClean="0"/>
          </a:p>
          <a:p>
            <a:pPr lvl="0" algn="ctr">
              <a:spcBef>
                <a:spcPts val="400"/>
              </a:spcBef>
            </a:pPr>
            <a:r>
              <a:rPr lang="fr-FR" sz="3200" dirty="0" smtClean="0"/>
              <a:t> </a:t>
            </a:r>
            <a:endParaRPr lang="fr-FR" sz="2800" dirty="0">
              <a:solidFill>
                <a:schemeClr val="accent6">
                  <a:lumMod val="50000"/>
                </a:schemeClr>
              </a:solidFill>
            </a:endParaRPr>
          </a:p>
        </p:txBody>
      </p:sp>
      <p:sp>
        <p:nvSpPr>
          <p:cNvPr id="5" name="Titre 1"/>
          <p:cNvSpPr>
            <a:spLocks noGrp="1"/>
          </p:cNvSpPr>
          <p:nvPr>
            <p:ph type="title"/>
          </p:nvPr>
        </p:nvSpPr>
        <p:spPr>
          <a:xfrm>
            <a:off x="428596" y="0"/>
            <a:ext cx="8229600" cy="796908"/>
          </a:xfrm>
        </p:spPr>
        <p:txBody>
          <a:bodyPr>
            <a:normAutofit/>
          </a:bodyPr>
          <a:lstStyle/>
          <a:p>
            <a:r>
              <a:rPr lang="fr-FR" sz="3600" b="1" dirty="0">
                <a:solidFill>
                  <a:schemeClr val="accent6">
                    <a:lumMod val="75000"/>
                  </a:schemeClr>
                </a:solidFill>
                <a:latin typeface="+mn-lt"/>
              </a:rPr>
              <a:t>Catégorisation des revues scientifiques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8596" y="857232"/>
            <a:ext cx="8208912" cy="5324535"/>
          </a:xfrm>
          <a:prstGeom prst="rect">
            <a:avLst/>
          </a:prstGeom>
          <a:noFill/>
        </p:spPr>
        <p:txBody>
          <a:bodyPr wrap="square" rtlCol="0">
            <a:spAutoFit/>
          </a:bodyPr>
          <a:lstStyle/>
          <a:p>
            <a:r>
              <a:rPr lang="fr-FR" sz="2000" dirty="0" smtClean="0"/>
              <a:t> </a:t>
            </a:r>
          </a:p>
          <a:p>
            <a:pPr algn="just">
              <a:buFontTx/>
              <a:buChar char="-"/>
            </a:pPr>
            <a:r>
              <a:rPr lang="fr-FR" sz="2000" b="1" dirty="0" smtClean="0"/>
              <a:t> Catégorie C : </a:t>
            </a:r>
            <a:r>
              <a:rPr lang="fr-FR" sz="2000" dirty="0" smtClean="0">
                <a:solidFill>
                  <a:schemeClr val="accent6">
                    <a:lumMod val="50000"/>
                  </a:schemeClr>
                </a:solidFill>
              </a:rPr>
              <a:t>les revues scientifiques ayant  un ISSN, un comité de lecture, et dont les abstracts sont accessibles sur le net (avec une régularité de publication bien établie).</a:t>
            </a:r>
          </a:p>
          <a:p>
            <a:pPr algn="just">
              <a:buFontTx/>
              <a:buChar char="-"/>
            </a:pPr>
            <a:endParaRPr lang="fr-FR" sz="2000" dirty="0" smtClean="0"/>
          </a:p>
          <a:p>
            <a:pPr algn="just">
              <a:buFontTx/>
              <a:buChar char="-"/>
            </a:pPr>
            <a:r>
              <a:rPr lang="fr-FR" sz="2000" b="1" dirty="0" smtClean="0"/>
              <a:t> Catégorie D :</a:t>
            </a:r>
            <a:r>
              <a:rPr lang="fr-FR" sz="2000" dirty="0" smtClean="0"/>
              <a:t> </a:t>
            </a:r>
            <a:r>
              <a:rPr lang="fr-FR" sz="2000" dirty="0" smtClean="0">
                <a:solidFill>
                  <a:schemeClr val="accent6">
                    <a:lumMod val="50000"/>
                  </a:schemeClr>
                </a:solidFill>
              </a:rPr>
              <a:t>les revues sans comité de lecture ou les prépublications enregistrées dans les bibliothèques avec des abstracts accessibles sur le net dans les deux cas.</a:t>
            </a:r>
          </a:p>
          <a:p>
            <a:pPr>
              <a:buFontTx/>
              <a:buChar char="-"/>
            </a:pPr>
            <a:endParaRPr lang="fr-FR" sz="2000" dirty="0" smtClean="0"/>
          </a:p>
          <a:p>
            <a:pPr>
              <a:buFontTx/>
              <a:buChar char="-"/>
            </a:pPr>
            <a:r>
              <a:rPr lang="fr-FR" sz="2000" b="1" dirty="0" smtClean="0"/>
              <a:t> Catégorie E :</a:t>
            </a:r>
            <a:r>
              <a:rPr lang="fr-FR" sz="2000" dirty="0" smtClean="0"/>
              <a:t> </a:t>
            </a:r>
            <a:r>
              <a:rPr lang="fr-FR" sz="2000" dirty="0" smtClean="0">
                <a:solidFill>
                  <a:schemeClr val="accent6">
                    <a:lumMod val="50000"/>
                  </a:schemeClr>
                </a:solidFill>
              </a:rPr>
              <a:t>les revues ou ouvrages de vulgarisation.</a:t>
            </a:r>
          </a:p>
          <a:p>
            <a:pPr>
              <a:buFontTx/>
              <a:buChar char="-"/>
            </a:pPr>
            <a:endParaRPr lang="fr-FR" sz="2000" dirty="0" smtClean="0"/>
          </a:p>
          <a:p>
            <a:pPr algn="just"/>
            <a:r>
              <a:rPr lang="fr-FR" sz="2000" dirty="0" smtClean="0">
                <a:solidFill>
                  <a:srgbClr val="7030A0"/>
                </a:solidFill>
              </a:rPr>
              <a:t>Il est à noter que les revues en «open </a:t>
            </a:r>
            <a:r>
              <a:rPr lang="fr-FR" sz="2000" dirty="0" err="1" smtClean="0">
                <a:solidFill>
                  <a:srgbClr val="7030A0"/>
                </a:solidFill>
              </a:rPr>
              <a:t>access</a:t>
            </a:r>
            <a:r>
              <a:rPr lang="fr-FR" sz="2000" dirty="0" smtClean="0">
                <a:solidFill>
                  <a:srgbClr val="7030A0"/>
                </a:solidFill>
              </a:rPr>
              <a:t>» sont considérées comme des revues non payantes, une revue en open </a:t>
            </a:r>
            <a:r>
              <a:rPr lang="fr-FR" sz="2000" dirty="0" err="1" smtClean="0">
                <a:solidFill>
                  <a:srgbClr val="7030A0"/>
                </a:solidFill>
              </a:rPr>
              <a:t>access</a:t>
            </a:r>
            <a:r>
              <a:rPr lang="fr-FR" sz="2000" dirty="0" smtClean="0">
                <a:solidFill>
                  <a:srgbClr val="7030A0"/>
                </a:solidFill>
              </a:rPr>
              <a:t> suit un autre modèle économique de diffusion de l’information scientifique et technique. Le cout d’un article est financé par l’auteur ou son institution pour le rendre accessible et donc visible immédiatement. Contrairement à l’abonnement, où il est consulté qu’après acquisition de </a:t>
            </a:r>
            <a:r>
              <a:rPr lang="fr-FR" sz="2000" smtClean="0">
                <a:solidFill>
                  <a:srgbClr val="7030A0"/>
                </a:solidFill>
              </a:rPr>
              <a:t>la revue.</a:t>
            </a:r>
            <a:endParaRPr lang="fr-FR" sz="2000" dirty="0">
              <a:solidFill>
                <a:srgbClr val="7030A0"/>
              </a:solidFill>
            </a:endParaRPr>
          </a:p>
        </p:txBody>
      </p:sp>
      <p:sp>
        <p:nvSpPr>
          <p:cNvPr id="5" name="Titre 1"/>
          <p:cNvSpPr>
            <a:spLocks noGrp="1"/>
          </p:cNvSpPr>
          <p:nvPr>
            <p:ph type="title"/>
          </p:nvPr>
        </p:nvSpPr>
        <p:spPr>
          <a:xfrm>
            <a:off x="428596" y="0"/>
            <a:ext cx="8229600" cy="796908"/>
          </a:xfrm>
        </p:spPr>
        <p:txBody>
          <a:bodyPr>
            <a:normAutofit/>
          </a:bodyPr>
          <a:lstStyle/>
          <a:p>
            <a:r>
              <a:rPr lang="fr-FR" sz="3600" b="1" dirty="0">
                <a:solidFill>
                  <a:schemeClr val="accent6">
                    <a:lumMod val="75000"/>
                  </a:schemeClr>
                </a:solidFill>
                <a:latin typeface="+mn-lt"/>
              </a:rPr>
              <a:t>Catégorisation des revues scientifiques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928670"/>
            <a:ext cx="8215370" cy="1643074"/>
          </a:xfrm>
        </p:spPr>
        <p:txBody>
          <a:bodyPr>
            <a:noAutofit/>
          </a:bodyPr>
          <a:lstStyle/>
          <a:p>
            <a:pPr lvl="0">
              <a:spcBef>
                <a:spcPts val="500"/>
              </a:spcBef>
              <a:buNone/>
            </a:pPr>
            <a:r>
              <a:rPr lang="fr-FR" sz="3600" b="1" dirty="0" smtClean="0"/>
              <a:t>Les deux grandes thématiques</a:t>
            </a:r>
            <a:endParaRPr lang="fr-FR" b="1" dirty="0"/>
          </a:p>
          <a:p>
            <a:pPr marL="800100" lvl="1" indent="-342900">
              <a:spcBef>
                <a:spcPts val="400"/>
              </a:spcBef>
              <a:buFont typeface="+mj-lt"/>
              <a:buAutoNum type="arabicPeriod"/>
            </a:pPr>
            <a:r>
              <a:rPr lang="fr-FR" sz="3200" dirty="0" smtClean="0"/>
              <a:t> </a:t>
            </a:r>
            <a:r>
              <a:rPr lang="fr-FR" dirty="0" smtClean="0"/>
              <a:t>Sciences </a:t>
            </a:r>
            <a:r>
              <a:rPr lang="fr-FR" dirty="0"/>
              <a:t>et </a:t>
            </a:r>
            <a:r>
              <a:rPr lang="fr-FR" dirty="0" smtClean="0"/>
              <a:t>techniques,</a:t>
            </a:r>
            <a:endParaRPr lang="fr-FR" dirty="0"/>
          </a:p>
          <a:p>
            <a:pPr marL="800100" lvl="1" indent="-342900">
              <a:spcBef>
                <a:spcPts val="400"/>
              </a:spcBef>
              <a:buFont typeface="+mj-lt"/>
              <a:buAutoNum type="arabicPeriod"/>
            </a:pPr>
            <a:r>
              <a:rPr lang="fr-FR" dirty="0" smtClean="0"/>
              <a:t> Sciences </a:t>
            </a:r>
            <a:r>
              <a:rPr lang="fr-FR" dirty="0"/>
              <a:t>sociales, humaines et </a:t>
            </a:r>
            <a:r>
              <a:rPr lang="fr-FR" dirty="0" smtClean="0"/>
              <a:t>arts.</a:t>
            </a:r>
            <a:endParaRPr lang="fr-FR" dirty="0"/>
          </a:p>
        </p:txBody>
      </p:sp>
      <p:sp>
        <p:nvSpPr>
          <p:cNvPr id="6" name="Titre 1"/>
          <p:cNvSpPr>
            <a:spLocks noGrp="1"/>
          </p:cNvSpPr>
          <p:nvPr>
            <p:ph type="title"/>
          </p:nvPr>
        </p:nvSpPr>
        <p:spPr>
          <a:xfrm>
            <a:off x="428596" y="0"/>
            <a:ext cx="8229600" cy="928670"/>
          </a:xfrm>
        </p:spPr>
        <p:txBody>
          <a:bodyPr>
            <a:normAutofit/>
          </a:bodyPr>
          <a:lstStyle/>
          <a:p>
            <a:r>
              <a:rPr lang="fr-FR" sz="3600" dirty="0" smtClean="0">
                <a:solidFill>
                  <a:schemeClr val="accent6">
                    <a:lumMod val="75000"/>
                  </a:schemeClr>
                </a:solidFill>
                <a:latin typeface="+mn-lt"/>
              </a:rPr>
              <a:t>Classification</a:t>
            </a:r>
            <a:r>
              <a:rPr lang="fr-FR" dirty="0" smtClean="0">
                <a:solidFill>
                  <a:schemeClr val="accent6">
                    <a:lumMod val="75000"/>
                  </a:schemeClr>
                </a:solidFill>
                <a:latin typeface="+mn-lt"/>
              </a:rPr>
              <a:t> </a:t>
            </a:r>
            <a:r>
              <a:rPr lang="fr-FR" sz="4000" dirty="0">
                <a:solidFill>
                  <a:schemeClr val="accent6">
                    <a:lumMod val="75000"/>
                  </a:schemeClr>
                </a:solidFill>
                <a:latin typeface="+mn-lt"/>
              </a:rPr>
              <a:t>des branches scientifiques </a:t>
            </a:r>
          </a:p>
        </p:txBody>
      </p:sp>
      <p:sp>
        <p:nvSpPr>
          <p:cNvPr id="8" name="Espace réservé du contenu 2"/>
          <p:cNvSpPr txBox="1">
            <a:spLocks/>
          </p:cNvSpPr>
          <p:nvPr/>
        </p:nvSpPr>
        <p:spPr>
          <a:xfrm>
            <a:off x="500034" y="2500306"/>
            <a:ext cx="8286808" cy="642942"/>
          </a:xfrm>
          <a:prstGeom prst="rect">
            <a:avLst/>
          </a:prstGeom>
        </p:spPr>
        <p:txBody>
          <a:bodyPr vert="horz" lIns="91440" tIns="45720" rIns="91440" bIns="45720" rtlCol="0">
            <a:noAutofit/>
          </a:bodyPr>
          <a:lstStyle/>
          <a:p>
            <a:pPr marL="342900" lvl="0" indent="-342900">
              <a:spcBef>
                <a:spcPct val="20000"/>
              </a:spcBef>
            </a:pPr>
            <a:r>
              <a:rPr lang="fr-FR" sz="3600" b="1" dirty="0" smtClean="0"/>
              <a:t>Les neufs grands domaines</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Rectangle 10"/>
          <p:cNvSpPr/>
          <p:nvPr/>
        </p:nvSpPr>
        <p:spPr>
          <a:xfrm>
            <a:off x="500034" y="3000372"/>
            <a:ext cx="8072494" cy="3693319"/>
          </a:xfrm>
          <a:prstGeom prst="rect">
            <a:avLst/>
          </a:prstGeom>
        </p:spPr>
        <p:txBody>
          <a:bodyPr wrap="square">
            <a:spAutoFit/>
          </a:bodyPr>
          <a:lstStyle/>
          <a:p>
            <a:pPr marL="800100" lvl="1" indent="-342900">
              <a:buFont typeface="+mj-lt"/>
              <a:buAutoNum type="arabicPeriod"/>
            </a:pPr>
            <a:r>
              <a:rPr lang="fr-FR" sz="2600" dirty="0" smtClean="0"/>
              <a:t>Sciences de la nature et de la vie,</a:t>
            </a:r>
          </a:p>
          <a:p>
            <a:pPr marL="800100" lvl="1" indent="-342900">
              <a:buFont typeface="+mj-lt"/>
              <a:buAutoNum type="arabicPeriod"/>
            </a:pPr>
            <a:r>
              <a:rPr lang="fr-FR" sz="2600" dirty="0" smtClean="0"/>
              <a:t>Sciences de la terre et de l’univers,</a:t>
            </a:r>
          </a:p>
          <a:p>
            <a:pPr marL="800100" lvl="1" indent="-342900">
              <a:buFont typeface="+mj-lt"/>
              <a:buAutoNum type="arabicPeriod"/>
            </a:pPr>
            <a:r>
              <a:rPr lang="fr-FR" sz="2600" dirty="0" smtClean="0"/>
              <a:t>Sciences de la physique,</a:t>
            </a:r>
          </a:p>
          <a:p>
            <a:pPr marL="800100" lvl="1" indent="-342900">
              <a:buFont typeface="+mj-lt"/>
              <a:buAutoNum type="arabicPeriod"/>
            </a:pPr>
            <a:r>
              <a:rPr lang="fr-FR" sz="2600" dirty="0" smtClean="0"/>
              <a:t>Chimie,</a:t>
            </a:r>
          </a:p>
          <a:p>
            <a:pPr marL="800100" lvl="1" indent="-342900">
              <a:buFont typeface="+mj-lt"/>
              <a:buAutoNum type="arabicPeriod"/>
            </a:pPr>
            <a:r>
              <a:rPr lang="fr-FR" sz="2600" dirty="0" smtClean="0"/>
              <a:t>Sciences mathématiques et leurs interactions,</a:t>
            </a:r>
          </a:p>
          <a:p>
            <a:pPr marL="800100" lvl="1" indent="-342900">
              <a:buFont typeface="+mj-lt"/>
              <a:buAutoNum type="arabicPeriod"/>
            </a:pPr>
            <a:r>
              <a:rPr lang="fr-FR" sz="2600" dirty="0" smtClean="0"/>
              <a:t>Sciences pour l’ingénieur,</a:t>
            </a:r>
          </a:p>
          <a:p>
            <a:pPr marL="800100" lvl="1" indent="-342900">
              <a:buFont typeface="+mj-lt"/>
              <a:buAutoNum type="arabicPeriod"/>
            </a:pPr>
            <a:r>
              <a:rPr lang="fr-FR" sz="2600" dirty="0" smtClean="0"/>
              <a:t>Sciences sociales,</a:t>
            </a:r>
          </a:p>
          <a:p>
            <a:pPr marL="800100" lvl="1" indent="-342900">
              <a:buFont typeface="+mj-lt"/>
              <a:buAutoNum type="arabicPeriod"/>
            </a:pPr>
            <a:r>
              <a:rPr lang="fr-FR" sz="2600" dirty="0" smtClean="0"/>
              <a:t>Sciences humaines et arts,</a:t>
            </a:r>
          </a:p>
          <a:p>
            <a:pPr marL="800100" lvl="1" indent="-342900">
              <a:buFont typeface="+mj-lt"/>
              <a:buAutoNum type="arabicPeriod"/>
            </a:pPr>
            <a:r>
              <a:rPr lang="fr-FR" sz="2600" dirty="0" smtClean="0"/>
              <a:t>Multidisciplinaire</a:t>
            </a:r>
            <a:endParaRPr lang="fr-F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28596" y="0"/>
            <a:ext cx="8229600" cy="928670"/>
          </a:xfrm>
        </p:spPr>
        <p:txBody>
          <a:bodyPr>
            <a:normAutofit/>
          </a:bodyPr>
          <a:lstStyle/>
          <a:p>
            <a:r>
              <a:rPr lang="fr-FR" sz="3600" dirty="0" smtClean="0">
                <a:solidFill>
                  <a:schemeClr val="accent6">
                    <a:lumMod val="75000"/>
                  </a:schemeClr>
                </a:solidFill>
                <a:latin typeface="+mn-lt"/>
              </a:rPr>
              <a:t>Classification</a:t>
            </a:r>
            <a:r>
              <a:rPr lang="fr-FR" dirty="0" smtClean="0">
                <a:solidFill>
                  <a:schemeClr val="accent6">
                    <a:lumMod val="75000"/>
                  </a:schemeClr>
                </a:solidFill>
                <a:latin typeface="+mn-lt"/>
              </a:rPr>
              <a:t> </a:t>
            </a:r>
            <a:r>
              <a:rPr lang="fr-FR" sz="4000" dirty="0">
                <a:solidFill>
                  <a:schemeClr val="accent6">
                    <a:lumMod val="75000"/>
                  </a:schemeClr>
                </a:solidFill>
                <a:latin typeface="+mn-lt"/>
              </a:rPr>
              <a:t>des branches scientifiques </a:t>
            </a:r>
          </a:p>
        </p:txBody>
      </p:sp>
      <p:sp>
        <p:nvSpPr>
          <p:cNvPr id="9" name="Espace réservé du contenu 2"/>
          <p:cNvSpPr txBox="1">
            <a:spLocks/>
          </p:cNvSpPr>
          <p:nvPr/>
        </p:nvSpPr>
        <p:spPr>
          <a:xfrm>
            <a:off x="0" y="1357298"/>
            <a:ext cx="9001156" cy="4572032"/>
          </a:xfrm>
          <a:prstGeom prst="rect">
            <a:avLst/>
          </a:prstGeom>
        </p:spPr>
        <p:txBody>
          <a:bodyPr vert="horz" lIns="91440" tIns="45720" rIns="91440" bIns="45720" numCol="2" rtlCol="0">
            <a:noAutofit/>
          </a:bodyPr>
          <a:lstStyle/>
          <a:p>
            <a:pPr marL="342900" lvl="0" indent="-342900"/>
            <a:endParaRPr lang="fr-FR" sz="2000" b="1" dirty="0">
              <a:latin typeface="Perpetua" pitchFamily="18" charset="0"/>
            </a:endParaRPr>
          </a:p>
          <a:p>
            <a:pPr marL="800100" lvl="1" indent="-342900">
              <a:spcBef>
                <a:spcPts val="200"/>
              </a:spcBef>
              <a:buFont typeface="+mj-lt"/>
              <a:buAutoNum type="arabicPeriod"/>
            </a:pPr>
            <a:r>
              <a:rPr lang="fr-FR" sz="2200" b="1" dirty="0" smtClean="0">
                <a:latin typeface="Perpetua" pitchFamily="18" charset="0"/>
              </a:rPr>
              <a:t>Agriculture </a:t>
            </a:r>
            <a:r>
              <a:rPr lang="fr-FR" sz="2200" b="1" dirty="0">
                <a:latin typeface="Perpetua" pitchFamily="18" charset="0"/>
              </a:rPr>
              <a:t>et sciences vétérinaires,</a:t>
            </a:r>
          </a:p>
          <a:p>
            <a:pPr marL="800100" lvl="1" indent="-342900">
              <a:spcBef>
                <a:spcPts val="200"/>
              </a:spcBef>
              <a:buFont typeface="+mj-lt"/>
              <a:buAutoNum type="arabicPeriod"/>
            </a:pPr>
            <a:r>
              <a:rPr lang="fr-FR" sz="2200" b="1" dirty="0">
                <a:latin typeface="Perpetua" pitchFamily="18" charset="0"/>
              </a:rPr>
              <a:t>Biologie et </a:t>
            </a:r>
            <a:r>
              <a:rPr lang="fr-FR" sz="2200" b="1" dirty="0" smtClean="0">
                <a:latin typeface="Perpetua" pitchFamily="18" charset="0"/>
              </a:rPr>
              <a:t>biochimie,</a:t>
            </a:r>
          </a:p>
          <a:p>
            <a:pPr marL="800100" lvl="1" indent="-342900">
              <a:spcBef>
                <a:spcPts val="200"/>
              </a:spcBef>
              <a:buFont typeface="+mj-lt"/>
              <a:buAutoNum type="arabicPeriod"/>
            </a:pPr>
            <a:r>
              <a:rPr lang="fr-FR" sz="2200" b="1" dirty="0">
                <a:latin typeface="Perpetua" pitchFamily="18" charset="0"/>
              </a:rPr>
              <a:t>Chimie,</a:t>
            </a:r>
          </a:p>
          <a:p>
            <a:pPr marL="800100" lvl="1" indent="-342900">
              <a:spcBef>
                <a:spcPts val="200"/>
              </a:spcBef>
              <a:buFont typeface="+mj-lt"/>
              <a:buAutoNum type="arabicPeriod"/>
            </a:pPr>
            <a:r>
              <a:rPr lang="fr-FR" sz="2200" b="1" dirty="0">
                <a:latin typeface="Perpetua" pitchFamily="18" charset="0"/>
              </a:rPr>
              <a:t>Economie et finance,</a:t>
            </a:r>
          </a:p>
          <a:p>
            <a:pPr marL="800100" lvl="1" indent="-342900">
              <a:spcBef>
                <a:spcPts val="200"/>
              </a:spcBef>
              <a:buFont typeface="+mj-lt"/>
              <a:buAutoNum type="arabicPeriod"/>
            </a:pPr>
            <a:r>
              <a:rPr lang="fr-FR" sz="2200" b="1" dirty="0" smtClean="0">
                <a:latin typeface="Perpetua" pitchFamily="18" charset="0"/>
              </a:rPr>
              <a:t>Engineering,</a:t>
            </a:r>
          </a:p>
          <a:p>
            <a:pPr marL="800100" lvl="1" indent="-342900">
              <a:spcBef>
                <a:spcPts val="200"/>
              </a:spcBef>
              <a:buFont typeface="+mj-lt"/>
              <a:buAutoNum type="arabicPeriod"/>
            </a:pPr>
            <a:r>
              <a:rPr lang="fr-FR" sz="2200" b="1" dirty="0">
                <a:latin typeface="Perpetua" pitchFamily="18" charset="0"/>
              </a:rPr>
              <a:t>Environnement et écologie,</a:t>
            </a:r>
          </a:p>
          <a:p>
            <a:pPr marL="800100" lvl="1" indent="-342900">
              <a:spcBef>
                <a:spcPts val="200"/>
              </a:spcBef>
              <a:buFont typeface="+mj-lt"/>
              <a:buAutoNum type="arabicPeriod"/>
            </a:pPr>
            <a:r>
              <a:rPr lang="fr-FR" sz="2200" b="1" dirty="0">
                <a:latin typeface="Perpetua" pitchFamily="18" charset="0"/>
              </a:rPr>
              <a:t>Informatique et télécommunication</a:t>
            </a:r>
            <a:r>
              <a:rPr lang="fr-FR" sz="2200" b="1" dirty="0" smtClean="0">
                <a:latin typeface="Perpetua" pitchFamily="18" charset="0"/>
              </a:rPr>
              <a:t>,</a:t>
            </a:r>
          </a:p>
          <a:p>
            <a:pPr marL="800100" lvl="1" indent="-342900">
              <a:spcBef>
                <a:spcPts val="200"/>
              </a:spcBef>
              <a:buFont typeface="+mj-lt"/>
              <a:buAutoNum type="arabicPeriod"/>
            </a:pPr>
            <a:r>
              <a:rPr lang="fr-FR" sz="2200" b="1" dirty="0" smtClean="0">
                <a:latin typeface="Perpetua" pitchFamily="18" charset="0"/>
              </a:rPr>
              <a:t>Mathématiques</a:t>
            </a:r>
            <a:r>
              <a:rPr lang="fr-FR" sz="2200" b="1" dirty="0">
                <a:latin typeface="Perpetua" pitchFamily="18" charset="0"/>
              </a:rPr>
              <a:t>,</a:t>
            </a:r>
          </a:p>
          <a:p>
            <a:pPr marL="800100" lvl="1" indent="-342900">
              <a:spcBef>
                <a:spcPts val="200"/>
              </a:spcBef>
              <a:buFont typeface="+mj-lt"/>
              <a:buAutoNum type="arabicPeriod"/>
            </a:pPr>
            <a:r>
              <a:rPr lang="fr-FR" sz="2200" b="1" dirty="0">
                <a:latin typeface="Perpetua" pitchFamily="18" charset="0"/>
              </a:rPr>
              <a:t>Médecine</a:t>
            </a:r>
            <a:r>
              <a:rPr lang="fr-FR" sz="2200" b="1" dirty="0" smtClean="0">
                <a:latin typeface="Perpetua" pitchFamily="18" charset="0"/>
              </a:rPr>
              <a:t>,</a:t>
            </a:r>
          </a:p>
          <a:p>
            <a:pPr marL="800100" lvl="1" indent="-342900">
              <a:spcBef>
                <a:spcPts val="200"/>
              </a:spcBef>
              <a:buFont typeface="+mj-lt"/>
              <a:buAutoNum type="arabicPeriod"/>
            </a:pPr>
            <a:endParaRPr lang="fr-FR" sz="2200" b="1" dirty="0">
              <a:latin typeface="Perpetua" pitchFamily="18" charset="0"/>
            </a:endParaRPr>
          </a:p>
          <a:p>
            <a:pPr marL="800100" lvl="1" indent="-342900">
              <a:spcBef>
                <a:spcPts val="200"/>
              </a:spcBef>
              <a:buFont typeface="+mj-lt"/>
              <a:buAutoNum type="arabicPeriod"/>
            </a:pPr>
            <a:endParaRPr lang="fr-FR" sz="2200" b="1" dirty="0">
              <a:latin typeface="Perpetua" pitchFamily="18" charset="0"/>
            </a:endParaRPr>
          </a:p>
          <a:p>
            <a:pPr marL="800100" lvl="1" indent="-342900">
              <a:spcBef>
                <a:spcPts val="200"/>
              </a:spcBef>
              <a:buFont typeface="+mj-lt"/>
              <a:buAutoNum type="arabicPeriod"/>
            </a:pPr>
            <a:r>
              <a:rPr lang="fr-FR" sz="2200" b="1" dirty="0" smtClean="0">
                <a:latin typeface="Perpetua" pitchFamily="18" charset="0"/>
              </a:rPr>
              <a:t> Neuroscience</a:t>
            </a:r>
            <a:r>
              <a:rPr lang="fr-FR" sz="2200" b="1" dirty="0">
                <a:latin typeface="Perpetua" pitchFamily="18" charset="0"/>
              </a:rPr>
              <a:t>,</a:t>
            </a:r>
          </a:p>
          <a:p>
            <a:pPr marL="800100" lvl="1" indent="-342900">
              <a:spcBef>
                <a:spcPts val="200"/>
              </a:spcBef>
              <a:buFont typeface="+mj-lt"/>
              <a:buAutoNum type="arabicPeriod"/>
            </a:pPr>
            <a:r>
              <a:rPr lang="fr-FR" sz="2200" b="1" dirty="0" smtClean="0">
                <a:latin typeface="Perpetua" pitchFamily="18" charset="0"/>
              </a:rPr>
              <a:t> Pharmacologie</a:t>
            </a:r>
            <a:r>
              <a:rPr lang="fr-FR" sz="2200" b="1" dirty="0">
                <a:latin typeface="Perpetua" pitchFamily="18" charset="0"/>
              </a:rPr>
              <a:t>,</a:t>
            </a:r>
          </a:p>
          <a:p>
            <a:pPr marL="800100" lvl="1" indent="-342900">
              <a:spcBef>
                <a:spcPts val="200"/>
              </a:spcBef>
              <a:buFont typeface="+mj-lt"/>
              <a:buAutoNum type="arabicPeriod"/>
            </a:pPr>
            <a:r>
              <a:rPr lang="fr-FR" sz="2200" b="1" dirty="0" smtClean="0">
                <a:latin typeface="Perpetua" pitchFamily="18" charset="0"/>
              </a:rPr>
              <a:t> Physique</a:t>
            </a:r>
            <a:r>
              <a:rPr lang="fr-FR" sz="2200" b="1" dirty="0">
                <a:latin typeface="Perpetua" pitchFamily="18" charset="0"/>
              </a:rPr>
              <a:t>,</a:t>
            </a:r>
          </a:p>
          <a:p>
            <a:pPr marL="800100" lvl="1" indent="-342900">
              <a:spcBef>
                <a:spcPts val="200"/>
              </a:spcBef>
              <a:buFont typeface="+mj-lt"/>
              <a:buAutoNum type="arabicPeriod"/>
            </a:pPr>
            <a:r>
              <a:rPr lang="fr-FR" sz="2200" b="1" dirty="0" smtClean="0">
                <a:latin typeface="Perpetua" pitchFamily="18" charset="0"/>
              </a:rPr>
              <a:t> Sciences </a:t>
            </a:r>
            <a:r>
              <a:rPr lang="fr-FR" sz="2200" b="1" dirty="0">
                <a:latin typeface="Perpetua" pitchFamily="18" charset="0"/>
              </a:rPr>
              <a:t>de la terre,</a:t>
            </a:r>
          </a:p>
          <a:p>
            <a:pPr marL="800100" lvl="1" indent="-342900">
              <a:spcBef>
                <a:spcPts val="200"/>
              </a:spcBef>
              <a:buFont typeface="+mj-lt"/>
              <a:buAutoNum type="arabicPeriod"/>
            </a:pPr>
            <a:r>
              <a:rPr lang="fr-FR" sz="2200" b="1" dirty="0" smtClean="0">
                <a:latin typeface="Perpetua" pitchFamily="18" charset="0"/>
              </a:rPr>
              <a:t> Sciences </a:t>
            </a:r>
            <a:r>
              <a:rPr lang="fr-FR" sz="2200" b="1" dirty="0">
                <a:latin typeface="Perpetua" pitchFamily="18" charset="0"/>
              </a:rPr>
              <a:t>de l’univers,</a:t>
            </a:r>
          </a:p>
          <a:p>
            <a:pPr marL="800100" lvl="1" indent="-342900">
              <a:spcBef>
                <a:spcPts val="200"/>
              </a:spcBef>
              <a:buFont typeface="+mj-lt"/>
              <a:buAutoNum type="arabicPeriod"/>
            </a:pPr>
            <a:r>
              <a:rPr lang="fr-FR" sz="2200" b="1" dirty="0" smtClean="0">
                <a:latin typeface="Perpetua" pitchFamily="18" charset="0"/>
              </a:rPr>
              <a:t> Sciences </a:t>
            </a:r>
            <a:r>
              <a:rPr lang="fr-FR" sz="2200" b="1" dirty="0">
                <a:latin typeface="Perpetua" pitchFamily="18" charset="0"/>
              </a:rPr>
              <a:t>des matériaux,</a:t>
            </a:r>
          </a:p>
          <a:p>
            <a:pPr marL="800100" lvl="1" indent="-342900">
              <a:spcBef>
                <a:spcPts val="200"/>
              </a:spcBef>
              <a:buFont typeface="+mj-lt"/>
              <a:buAutoNum type="arabicPeriod"/>
            </a:pPr>
            <a:r>
              <a:rPr lang="fr-FR" sz="2200" b="1" dirty="0" smtClean="0">
                <a:latin typeface="Perpetua" pitchFamily="18" charset="0"/>
              </a:rPr>
              <a:t> Sciences </a:t>
            </a:r>
            <a:r>
              <a:rPr lang="fr-FR" sz="2200" b="1" dirty="0">
                <a:latin typeface="Perpetua" pitchFamily="18" charset="0"/>
              </a:rPr>
              <a:t>humaines et arts,</a:t>
            </a:r>
          </a:p>
          <a:p>
            <a:pPr marL="800100" lvl="1" indent="-342900">
              <a:spcBef>
                <a:spcPts val="200"/>
              </a:spcBef>
              <a:buFont typeface="+mj-lt"/>
              <a:buAutoNum type="arabicPeriod"/>
            </a:pPr>
            <a:r>
              <a:rPr lang="fr-FR" sz="2200" b="1" dirty="0" smtClean="0">
                <a:latin typeface="Perpetua" pitchFamily="18" charset="0"/>
              </a:rPr>
              <a:t> Sciences </a:t>
            </a:r>
            <a:r>
              <a:rPr lang="fr-FR" sz="2200" b="1" dirty="0">
                <a:latin typeface="Perpetua" pitchFamily="18" charset="0"/>
              </a:rPr>
              <a:t>sociales,</a:t>
            </a:r>
          </a:p>
          <a:p>
            <a:pPr marL="800100" lvl="1" indent="-342900">
              <a:spcBef>
                <a:spcPts val="200"/>
              </a:spcBef>
              <a:buFont typeface="+mj-lt"/>
              <a:buAutoNum type="arabicPeriod"/>
            </a:pPr>
            <a:r>
              <a:rPr lang="fr-FR" sz="2200" b="1" dirty="0" smtClean="0">
                <a:latin typeface="Perpetua" pitchFamily="18" charset="0"/>
              </a:rPr>
              <a:t> Psychologie </a:t>
            </a:r>
            <a:r>
              <a:rPr lang="fr-FR" sz="2200" b="1" dirty="0">
                <a:latin typeface="Perpetua" pitchFamily="18" charset="0"/>
              </a:rPr>
              <a:t>et sciences </a:t>
            </a:r>
            <a:r>
              <a:rPr lang="fr-FR" sz="2200" b="1" dirty="0" smtClean="0">
                <a:latin typeface="Perpetua" pitchFamily="18" charset="0"/>
              </a:rPr>
              <a:t>cognitives,</a:t>
            </a:r>
          </a:p>
          <a:p>
            <a:pPr marL="800100" lvl="1" indent="-342900">
              <a:spcBef>
                <a:spcPts val="200"/>
              </a:spcBef>
              <a:buFont typeface="+mj-lt"/>
              <a:buAutoNum type="arabicPeriod"/>
            </a:pPr>
            <a:r>
              <a:rPr lang="fr-FR" sz="2200" b="1" dirty="0" smtClean="0">
                <a:latin typeface="Perpetua" pitchFamily="18" charset="0"/>
              </a:rPr>
              <a:t> Multidisciplinaire</a:t>
            </a:r>
            <a:r>
              <a:rPr lang="fr-FR" sz="2200" dirty="0" smtClean="0">
                <a:latin typeface="Perpetua" pitchFamily="18" charset="0"/>
              </a:rPr>
              <a:t>.</a:t>
            </a:r>
            <a:endParaRPr lang="fr-FR" sz="2200" dirty="0">
              <a:latin typeface="Perpetua" pitchFamily="18" charset="0"/>
            </a:endParaRPr>
          </a:p>
        </p:txBody>
      </p:sp>
      <p:sp>
        <p:nvSpPr>
          <p:cNvPr id="10" name="Espace réservé du contenu 2"/>
          <p:cNvSpPr txBox="1">
            <a:spLocks/>
          </p:cNvSpPr>
          <p:nvPr/>
        </p:nvSpPr>
        <p:spPr>
          <a:xfrm>
            <a:off x="500034" y="1000108"/>
            <a:ext cx="8286808" cy="642942"/>
          </a:xfrm>
          <a:prstGeom prst="rect">
            <a:avLst/>
          </a:prstGeom>
        </p:spPr>
        <p:txBody>
          <a:bodyPr vert="horz" lIns="91440" tIns="45720" rIns="91440" bIns="45720" rtlCol="0">
            <a:noAutofit/>
          </a:bodyPr>
          <a:lstStyle/>
          <a:p>
            <a:pPr marL="342900" lvl="0" indent="-342900">
              <a:spcBef>
                <a:spcPct val="20000"/>
              </a:spcBef>
            </a:pPr>
            <a:r>
              <a:rPr lang="fr-FR" sz="3600" b="1" dirty="0" smtClean="0"/>
              <a:t>Dix neuf domaines</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Espace réservé du contenu 2"/>
          <p:cNvSpPr txBox="1">
            <a:spLocks/>
          </p:cNvSpPr>
          <p:nvPr/>
        </p:nvSpPr>
        <p:spPr>
          <a:xfrm>
            <a:off x="285720" y="5857892"/>
            <a:ext cx="8286808" cy="714380"/>
          </a:xfrm>
          <a:prstGeom prst="rect">
            <a:avLst/>
          </a:prstGeom>
        </p:spPr>
        <p:txBody>
          <a:bodyPr vert="horz" lIns="91440" tIns="45720" rIns="91440" bIns="45720" rtlCol="0">
            <a:noAutofit/>
          </a:bodyPr>
          <a:lstStyle/>
          <a:p>
            <a:pPr marL="342900" lvl="0" indent="-342900" algn="ctr">
              <a:spcBef>
                <a:spcPct val="20000"/>
              </a:spcBef>
            </a:pPr>
            <a:r>
              <a:rPr lang="fr-FR" sz="3600" b="1" dirty="0" smtClean="0">
                <a:latin typeface="Perpetua" pitchFamily="18" charset="0"/>
              </a:rPr>
              <a:t>251 micro domaines (Web </a:t>
            </a:r>
            <a:r>
              <a:rPr lang="fr-FR" sz="3600" b="1" dirty="0">
                <a:latin typeface="Perpetua" pitchFamily="18" charset="0"/>
              </a:rPr>
              <a:t>o</a:t>
            </a:r>
            <a:r>
              <a:rPr lang="fr-FR" sz="3600" b="1" dirty="0" smtClean="0">
                <a:latin typeface="Perpetua" pitchFamily="18" charset="0"/>
              </a:rPr>
              <a:t>f </a:t>
            </a:r>
            <a:r>
              <a:rPr lang="fr-FR" sz="3600" b="1" dirty="0">
                <a:latin typeface="Perpetua" pitchFamily="18" charset="0"/>
              </a:rPr>
              <a:t>S</a:t>
            </a:r>
            <a:r>
              <a:rPr lang="fr-FR" sz="3600" b="1" dirty="0" smtClean="0">
                <a:latin typeface="Perpetua" pitchFamily="18" charset="0"/>
              </a:rPr>
              <a:t>cience)</a:t>
            </a:r>
            <a:endParaRPr kumimoji="0" lang="fr-FR"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cstate="print"/>
          <a:srcRect/>
          <a:stretch>
            <a:fillRect/>
          </a:stretch>
        </p:blipFill>
        <p:spPr bwMode="auto">
          <a:xfrm>
            <a:off x="467544" y="0"/>
            <a:ext cx="831714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6995120" cy="346050"/>
          </a:xfrm>
        </p:spPr>
        <p:txBody>
          <a:bodyPr>
            <a:normAutofit fontScale="90000"/>
          </a:bodyPr>
          <a:lstStyle/>
          <a:p>
            <a:r>
              <a:rPr lang="fr-FR" sz="2000" dirty="0" smtClean="0">
                <a:solidFill>
                  <a:schemeClr val="accent6">
                    <a:lumMod val="50000"/>
                  </a:schemeClr>
                </a:solidFill>
              </a:rPr>
              <a:t>UNESCO Science Report </a:t>
            </a:r>
            <a:r>
              <a:rPr lang="fr-FR" sz="2000" dirty="0" err="1" smtClean="0">
                <a:solidFill>
                  <a:schemeClr val="accent6">
                    <a:lumMod val="50000"/>
                  </a:schemeClr>
                </a:solidFill>
              </a:rPr>
              <a:t>Toward</a:t>
            </a:r>
            <a:r>
              <a:rPr lang="fr-FR" sz="2000" dirty="0" smtClean="0">
                <a:solidFill>
                  <a:schemeClr val="accent6">
                    <a:lumMod val="50000"/>
                  </a:schemeClr>
                </a:solidFill>
              </a:rPr>
              <a:t> 2030</a:t>
            </a:r>
            <a:endParaRPr lang="fr-FR" sz="2000" dirty="0">
              <a:solidFill>
                <a:schemeClr val="accent6">
                  <a:lumMod val="50000"/>
                </a:schemeClr>
              </a:solidFill>
            </a:endParaRPr>
          </a:p>
        </p:txBody>
      </p:sp>
      <p:sp>
        <p:nvSpPr>
          <p:cNvPr id="3" name="Espace réservé du contenu 2"/>
          <p:cNvSpPr>
            <a:spLocks noGrp="1"/>
          </p:cNvSpPr>
          <p:nvPr>
            <p:ph idx="1"/>
          </p:nvPr>
        </p:nvSpPr>
        <p:spPr/>
        <p:txBody>
          <a:bodyPr/>
          <a:lstStyle/>
          <a:p>
            <a:endParaRPr lang="fr-FR"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302" y="985325"/>
            <a:ext cx="8768166" cy="5410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02" y="1916831"/>
            <a:ext cx="8768166" cy="379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09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571184" cy="562074"/>
          </a:xfrm>
        </p:spPr>
        <p:txBody>
          <a:bodyPr>
            <a:normAutofit/>
          </a:bodyPr>
          <a:lstStyle/>
          <a:p>
            <a:r>
              <a:rPr lang="fr-FR" sz="2400" dirty="0" smtClean="0">
                <a:solidFill>
                  <a:srgbClr val="C00000"/>
                </a:solidFill>
              </a:rPr>
              <a:t>RESEARCH REPORT: AFRICA</a:t>
            </a:r>
            <a:endParaRPr lang="fr-FR" sz="2400" dirty="0">
              <a:solidFill>
                <a:srgbClr val="C00000"/>
              </a:solidFill>
            </a:endParaRPr>
          </a:p>
        </p:txBody>
      </p:sp>
      <p:sp>
        <p:nvSpPr>
          <p:cNvPr id="3" name="Espace réservé du contenu 2"/>
          <p:cNvSpPr>
            <a:spLocks noGrp="1"/>
          </p:cNvSpPr>
          <p:nvPr>
            <p:ph idx="1"/>
          </p:nvPr>
        </p:nvSpPr>
        <p:spPr/>
        <p:txBody>
          <a:bodyPr/>
          <a:lstStyle/>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051" y="1268760"/>
            <a:ext cx="862033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17" y="2043113"/>
            <a:ext cx="8739567" cy="376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86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874663"/>
            <a:ext cx="9036496" cy="529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669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32" y="560715"/>
            <a:ext cx="8532440" cy="6179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345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7510</TotalTime>
  <Words>694</Words>
  <Application>Microsoft Office PowerPoint</Application>
  <PresentationFormat>Affichage à l'écran (4:3)</PresentationFormat>
  <Paragraphs>146</Paragraphs>
  <Slides>24</Slides>
  <Notes>1</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24</vt:i4>
      </vt:variant>
    </vt:vector>
  </HeadingPairs>
  <TitlesOfParts>
    <vt:vector size="29" baseType="lpstr">
      <vt:lpstr>Arial</vt:lpstr>
      <vt:lpstr>Calibri</vt:lpstr>
      <vt:lpstr>Perpetua</vt:lpstr>
      <vt:lpstr>Thème Office</vt:lpstr>
      <vt:lpstr>1_Thème Office</vt:lpstr>
      <vt:lpstr>DOCTORIALES 2017  Indicateurs Scientométriques et Catégorisation des Revues</vt:lpstr>
      <vt:lpstr>Classification des branches scientifiques selon les différentes strates </vt:lpstr>
      <vt:lpstr>Classification des branches scientifiques </vt:lpstr>
      <vt:lpstr>Classification des branches scientifiques </vt:lpstr>
      <vt:lpstr>Présentation PowerPoint</vt:lpstr>
      <vt:lpstr>UNESCO Science Report Toward 2030</vt:lpstr>
      <vt:lpstr>RESEARCH REPORT: AFRICA</vt:lpstr>
      <vt:lpstr>Présentation PowerPoint</vt:lpstr>
      <vt:lpstr>Présentation PowerPoint</vt:lpstr>
      <vt:lpstr>Présentation PowerPoint</vt:lpstr>
      <vt:lpstr>Présentation PowerPoint</vt:lpstr>
      <vt:lpstr>World Social Science Report UNESCO / Institute of Development Studies/ International Social Science Council</vt:lpstr>
      <vt:lpstr>Présentation PowerPoint</vt:lpstr>
      <vt:lpstr>Présentation PowerPoint</vt:lpstr>
      <vt:lpstr>TOP h-index au monde</vt:lpstr>
      <vt:lpstr>Other indicators</vt:lpstr>
      <vt:lpstr>Highly cited papers  (110)</vt:lpstr>
      <vt:lpstr>Hot papers (8)</vt:lpstr>
      <vt:lpstr>Présentation PowerPoint</vt:lpstr>
      <vt:lpstr>Présentation PowerPoint</vt:lpstr>
      <vt:lpstr>Présentation PowerPoint</vt:lpstr>
      <vt:lpstr>Catégorisation des revues scientifiques </vt:lpstr>
      <vt:lpstr>Catégorisation des revues scientifiques </vt:lpstr>
      <vt:lpstr>Catégorisation des revues scientifiques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Etude Scientométrique de la production scientifique de l’université Ziane Achour Djelfa</dc:title>
  <dc:creator>GENICOM</dc:creator>
  <cp:lastModifiedBy>Av-ABOUDAOU-AV</cp:lastModifiedBy>
  <cp:revision>149</cp:revision>
  <dcterms:created xsi:type="dcterms:W3CDTF">2013-12-04T19:09:52Z</dcterms:created>
  <dcterms:modified xsi:type="dcterms:W3CDTF">2017-08-05T08:35:12Z</dcterms:modified>
</cp:coreProperties>
</file>