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9" r:id="rId3"/>
    <p:sldId id="299" r:id="rId4"/>
    <p:sldId id="289" r:id="rId5"/>
    <p:sldId id="292" r:id="rId6"/>
    <p:sldId id="291" r:id="rId7"/>
    <p:sldId id="290" r:id="rId8"/>
    <p:sldId id="280" r:id="rId9"/>
    <p:sldId id="281" r:id="rId10"/>
    <p:sldId id="287" r:id="rId11"/>
    <p:sldId id="283" r:id="rId12"/>
    <p:sldId id="284" r:id="rId13"/>
    <p:sldId id="282" r:id="rId14"/>
    <p:sldId id="285" r:id="rId15"/>
    <p:sldId id="300" r:id="rId16"/>
    <p:sldId id="263" r:id="rId17"/>
    <p:sldId id="265" r:id="rId18"/>
    <p:sldId id="266" r:id="rId19"/>
    <p:sldId id="267" r:id="rId20"/>
    <p:sldId id="268" r:id="rId21"/>
    <p:sldId id="269" r:id="rId22"/>
    <p:sldId id="270" r:id="rId23"/>
    <p:sldId id="271" r:id="rId24"/>
    <p:sldId id="298" r:id="rId25"/>
    <p:sldId id="272" r:id="rId26"/>
    <p:sldId id="273" r:id="rId27"/>
    <p:sldId id="258" r:id="rId28"/>
    <p:sldId id="259" r:id="rId29"/>
    <p:sldId id="260" r:id="rId30"/>
    <p:sldId id="295" r:id="rId31"/>
    <p:sldId id="274" r:id="rId32"/>
    <p:sldId id="296" r:id="rId33"/>
    <p:sldId id="297"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55C331-BA11-4A0A-B68A-B933D805618C}"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55C331-BA11-4A0A-B68A-B933D805618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FE55C331-BA11-4A0A-B68A-B933D805618C}"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FE55C331-BA11-4A0A-B68A-B933D805618C}"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55C331-BA11-4A0A-B68A-B933D805618C}"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45AD8BBF-8086-4561-AB00-4460E642AEC0}" type="datetimeFigureOut">
              <a:rPr lang="fr-FR" smtClean="0"/>
              <a:pPr/>
              <a:t>06/05/2017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55C331-BA11-4A0A-B68A-B933D805618C}"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FE55C331-BA11-4A0A-B68A-B933D805618C}"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FE55C331-BA11-4A0A-B68A-B933D805618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55C331-BA11-4A0A-B68A-B933D805618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55C331-BA11-4A0A-B68A-B933D805618C}"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45AD8BBF-8086-4561-AB00-4460E642AEC0}" type="datetimeFigureOut">
              <a:rPr lang="fr-FR" smtClean="0"/>
              <a:pPr/>
              <a:t>06/05/2017</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FE55C331-BA11-4A0A-B68A-B933D805618C}"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45AD8BBF-8086-4561-AB00-4460E642AEC0}" type="datetimeFigureOut">
              <a:rPr lang="fr-FR" smtClean="0"/>
              <a:pPr/>
              <a:t>06/05/2017</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AD8BBF-8086-4561-AB00-4460E642AEC0}" type="datetimeFigureOut">
              <a:rPr lang="fr-FR" smtClean="0"/>
              <a:pPr/>
              <a:t>06/05/2017</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55C331-BA11-4A0A-B68A-B933D805618C}"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92500" lnSpcReduction="10000"/>
          </a:bodyPr>
          <a:lstStyle/>
          <a:p>
            <a:r>
              <a:rPr lang="fr-FR" sz="1800" i="1" dirty="0" err="1" smtClean="0">
                <a:solidFill>
                  <a:srgbClr val="C00000"/>
                </a:solidFill>
              </a:rPr>
              <a:t>Faiza</a:t>
            </a:r>
            <a:r>
              <a:rPr lang="fr-FR" sz="1800" i="1" dirty="0" smtClean="0">
                <a:solidFill>
                  <a:srgbClr val="C00000"/>
                </a:solidFill>
              </a:rPr>
              <a:t> </a:t>
            </a:r>
            <a:r>
              <a:rPr lang="fr-FR" sz="1800" i="1" dirty="0" err="1" smtClean="0">
                <a:solidFill>
                  <a:srgbClr val="C00000"/>
                </a:solidFill>
              </a:rPr>
              <a:t>Bensemmane</a:t>
            </a:r>
            <a:r>
              <a:rPr lang="fr-FR" sz="1800" i="1" dirty="0" smtClean="0">
                <a:solidFill>
                  <a:srgbClr val="C00000"/>
                </a:solidFill>
              </a:rPr>
              <a:t>,</a:t>
            </a:r>
            <a:br>
              <a:rPr lang="fr-FR" sz="1800" i="1" dirty="0" smtClean="0">
                <a:solidFill>
                  <a:srgbClr val="C00000"/>
                </a:solidFill>
              </a:rPr>
            </a:br>
            <a:r>
              <a:rPr lang="fr-FR" sz="1800" i="1" dirty="0" err="1" smtClean="0">
                <a:solidFill>
                  <a:srgbClr val="C00000"/>
                </a:solidFill>
              </a:rPr>
              <a:t>University</a:t>
            </a:r>
            <a:r>
              <a:rPr lang="fr-FR" sz="1800" i="1" dirty="0" smtClean="0">
                <a:solidFill>
                  <a:srgbClr val="C00000"/>
                </a:solidFill>
              </a:rPr>
              <a:t> of </a:t>
            </a:r>
            <a:r>
              <a:rPr lang="fr-FR" sz="1800" i="1" dirty="0" err="1" smtClean="0">
                <a:solidFill>
                  <a:srgbClr val="C00000"/>
                </a:solidFill>
              </a:rPr>
              <a:t>Algiers</a:t>
            </a:r>
            <a:r>
              <a:rPr lang="fr-FR" sz="1800" i="1" dirty="0" smtClean="0">
                <a:solidFill>
                  <a:srgbClr val="C00000"/>
                </a:solidFill>
              </a:rPr>
              <a:t> 2</a:t>
            </a:r>
            <a:endParaRPr lang="fr-FR" sz="1800" dirty="0" smtClean="0">
              <a:solidFill>
                <a:srgbClr val="C00000"/>
              </a:solidFill>
            </a:endParaRPr>
          </a:p>
          <a:p>
            <a:endParaRPr lang="fr-FR" sz="1800" dirty="0" smtClean="0">
              <a:solidFill>
                <a:schemeClr val="tx1"/>
              </a:solidFill>
            </a:endParaRPr>
          </a:p>
          <a:p>
            <a:endParaRPr lang="fr-FR" sz="1800" dirty="0" smtClean="0">
              <a:solidFill>
                <a:schemeClr val="tx1"/>
              </a:solidFill>
            </a:endParaRPr>
          </a:p>
          <a:p>
            <a:r>
              <a:rPr lang="fr-FR" sz="1800" dirty="0" err="1" smtClean="0">
                <a:solidFill>
                  <a:schemeClr val="tx1"/>
                </a:solidFill>
              </a:rPr>
              <a:t>University</a:t>
            </a:r>
            <a:r>
              <a:rPr lang="fr-FR" sz="1800" dirty="0" smtClean="0">
                <a:solidFill>
                  <a:schemeClr val="tx1"/>
                </a:solidFill>
              </a:rPr>
              <a:t> of Bejaia </a:t>
            </a:r>
            <a:r>
              <a:rPr lang="fr-FR" sz="1800" dirty="0" err="1" smtClean="0">
                <a:solidFill>
                  <a:schemeClr val="tx1"/>
                </a:solidFill>
              </a:rPr>
              <a:t>Study</a:t>
            </a:r>
            <a:r>
              <a:rPr lang="fr-FR" sz="1800" dirty="0" smtClean="0">
                <a:solidFill>
                  <a:schemeClr val="tx1"/>
                </a:solidFill>
              </a:rPr>
              <a:t> Day</a:t>
            </a:r>
          </a:p>
          <a:p>
            <a:r>
              <a:rPr lang="fr-FR" sz="1800" dirty="0" err="1" smtClean="0">
                <a:solidFill>
                  <a:schemeClr val="tx1"/>
                </a:solidFill>
              </a:rPr>
              <a:t>Monday</a:t>
            </a:r>
            <a:r>
              <a:rPr lang="fr-FR" sz="1800" dirty="0" smtClean="0">
                <a:solidFill>
                  <a:schemeClr val="tx1"/>
                </a:solidFill>
              </a:rPr>
              <a:t> 8th May 2017</a:t>
            </a:r>
            <a:endParaRPr lang="fr-FR" sz="1800" dirty="0">
              <a:solidFill>
                <a:schemeClr val="tx1"/>
              </a:solidFill>
            </a:endParaRPr>
          </a:p>
        </p:txBody>
      </p:sp>
      <p:sp>
        <p:nvSpPr>
          <p:cNvPr id="2" name="Titre 1"/>
          <p:cNvSpPr>
            <a:spLocks noGrp="1"/>
          </p:cNvSpPr>
          <p:nvPr>
            <p:ph type="ctrTitle"/>
          </p:nvPr>
        </p:nvSpPr>
        <p:spPr>
          <a:xfrm>
            <a:off x="428596" y="285728"/>
            <a:ext cx="7772400" cy="1752600"/>
          </a:xfrm>
        </p:spPr>
        <p:txBody>
          <a:bodyPr>
            <a:normAutofit fontScale="90000"/>
          </a:bodyPr>
          <a:lstStyle/>
          <a:p>
            <a:r>
              <a:rPr lang="fr-FR" dirty="0" smtClean="0"/>
              <a:t/>
            </a:r>
            <a:br>
              <a:rPr lang="fr-FR" dirty="0" smtClean="0"/>
            </a:br>
            <a:r>
              <a:rPr lang="fr-FR" sz="3100" b="1" dirty="0" smtClean="0"/>
              <a:t>‘</a:t>
            </a:r>
            <a:r>
              <a:rPr lang="fr-FR" sz="3100" b="1" dirty="0" err="1" smtClean="0">
                <a:solidFill>
                  <a:srgbClr val="C00000"/>
                </a:solidFill>
              </a:rPr>
              <a:t>Reviewing</a:t>
            </a:r>
            <a:r>
              <a:rPr lang="fr-FR" sz="3100" b="1" dirty="0" smtClean="0">
                <a:solidFill>
                  <a:srgbClr val="C00000"/>
                </a:solidFill>
              </a:rPr>
              <a:t>  the </a:t>
            </a:r>
            <a:r>
              <a:rPr lang="fr-FR" sz="3100" b="1" dirty="0">
                <a:solidFill>
                  <a:srgbClr val="C00000"/>
                </a:solidFill>
              </a:rPr>
              <a:t>E</a:t>
            </a:r>
            <a:r>
              <a:rPr lang="fr-FR" sz="3100" b="1" dirty="0" smtClean="0">
                <a:solidFill>
                  <a:srgbClr val="C00000"/>
                </a:solidFill>
              </a:rPr>
              <a:t>nglish </a:t>
            </a:r>
            <a:r>
              <a:rPr lang="fr-FR" sz="3100" b="1" dirty="0" err="1" smtClean="0">
                <a:solidFill>
                  <a:srgbClr val="C00000"/>
                </a:solidFill>
              </a:rPr>
              <a:t>Degree</a:t>
            </a:r>
            <a:r>
              <a:rPr lang="fr-FR" sz="3100" b="1" dirty="0" smtClean="0">
                <a:solidFill>
                  <a:srgbClr val="C00000"/>
                </a:solidFill>
              </a:rPr>
              <a:t> Curriculum in light of the </a:t>
            </a:r>
            <a:r>
              <a:rPr lang="fr-FR" sz="3100" b="1" dirty="0" err="1" smtClean="0">
                <a:solidFill>
                  <a:srgbClr val="C00000"/>
                </a:solidFill>
              </a:rPr>
              <a:t>recent</a:t>
            </a:r>
            <a:r>
              <a:rPr lang="fr-FR" sz="3100" b="1" dirty="0" smtClean="0">
                <a:solidFill>
                  <a:srgbClr val="C00000"/>
                </a:solidFill>
              </a:rPr>
              <a:t> changes</a:t>
            </a:r>
            <a:r>
              <a:rPr lang="fr-FR" sz="3600" dirty="0" smtClean="0">
                <a:solidFill>
                  <a:srgbClr val="C00000"/>
                </a:solidFill>
              </a:rPr>
              <a:t> ’</a:t>
            </a:r>
            <a:r>
              <a:rPr lang="fr-FR" dirty="0" smtClean="0"/>
              <a:t/>
            </a:r>
            <a:br>
              <a:rPr lang="fr-FR" dirty="0" smtClean="0"/>
            </a:br>
            <a:endParaRPr lang="fr-FR" sz="31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sz="3600" dirty="0" smtClean="0"/>
              <a:t>The official </a:t>
            </a:r>
            <a:r>
              <a:rPr lang="fr-FR" sz="3600" dirty="0" err="1" smtClean="0"/>
              <a:t>outline</a:t>
            </a:r>
            <a:r>
              <a:rPr lang="fr-FR" sz="3600" dirty="0" smtClean="0"/>
              <a:t> of the English </a:t>
            </a:r>
            <a:r>
              <a:rPr lang="fr-FR" sz="3600" dirty="0" err="1" smtClean="0"/>
              <a:t>degree</a:t>
            </a:r>
            <a:r>
              <a:rPr lang="fr-FR" sz="3600" dirty="0" smtClean="0"/>
              <a:t> curriculum (le canevas) </a:t>
            </a:r>
            <a:r>
              <a:rPr lang="fr-FR" sz="3600" dirty="0" err="1" smtClean="0"/>
              <a:t>issued</a:t>
            </a:r>
            <a:r>
              <a:rPr lang="fr-FR" sz="3600" dirty="0" smtClean="0"/>
              <a:t> by the </a:t>
            </a:r>
            <a:r>
              <a:rPr lang="fr-FR" sz="3600" dirty="0" err="1" smtClean="0"/>
              <a:t>ministry</a:t>
            </a:r>
            <a:r>
              <a:rPr lang="fr-FR" sz="3600" dirty="0" smtClean="0"/>
              <a:t> of </a:t>
            </a:r>
            <a:r>
              <a:rPr lang="fr-FR" sz="3600" dirty="0" err="1" smtClean="0"/>
              <a:t>higher</a:t>
            </a:r>
            <a:r>
              <a:rPr lang="fr-FR" sz="3600" dirty="0" smtClean="0"/>
              <a:t> </a:t>
            </a:r>
            <a:r>
              <a:rPr lang="fr-FR" sz="3600" dirty="0" err="1" smtClean="0"/>
              <a:t>education</a:t>
            </a:r>
            <a:r>
              <a:rPr lang="fr-FR" sz="3600" dirty="0" smtClean="0"/>
              <a:t> </a:t>
            </a:r>
            <a:r>
              <a:rPr lang="fr-FR" sz="3600" dirty="0" err="1" smtClean="0"/>
              <a:t>seems</a:t>
            </a:r>
            <a:r>
              <a:rPr lang="fr-FR" sz="3600" dirty="0" smtClean="0"/>
              <a:t> to have been </a:t>
            </a:r>
            <a:r>
              <a:rPr lang="fr-FR" sz="3600" dirty="0" err="1" smtClean="0"/>
              <a:t>established</a:t>
            </a:r>
            <a:r>
              <a:rPr lang="fr-FR" sz="3600" dirty="0" smtClean="0"/>
              <a:t>  on the basis of </a:t>
            </a:r>
            <a:r>
              <a:rPr lang="fr-FR" sz="3600" dirty="0" err="1" smtClean="0"/>
              <a:t>student</a:t>
            </a:r>
            <a:r>
              <a:rPr lang="fr-FR" sz="3600" dirty="0" smtClean="0"/>
              <a:t> </a:t>
            </a:r>
            <a:r>
              <a:rPr lang="fr-FR" sz="3600" dirty="0" err="1" smtClean="0"/>
              <a:t>perceived</a:t>
            </a:r>
            <a:r>
              <a:rPr lang="fr-FR" sz="3600" dirty="0" smtClean="0"/>
              <a:t> </a:t>
            </a:r>
            <a:r>
              <a:rPr lang="fr-FR" sz="3600" dirty="0" err="1" smtClean="0"/>
              <a:t>needs</a:t>
            </a:r>
            <a:endParaRPr lang="fr-FR" sz="3600"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dirty="0" smtClean="0"/>
              <a:t>As </a:t>
            </a:r>
            <a:r>
              <a:rPr lang="fr-FR" dirty="0" err="1" smtClean="0"/>
              <a:t>infered</a:t>
            </a:r>
            <a:r>
              <a:rPr lang="fr-FR" dirty="0" smtClean="0"/>
              <a:t> </a:t>
            </a:r>
            <a:r>
              <a:rPr lang="fr-FR" dirty="0" err="1" smtClean="0"/>
              <a:t>from</a:t>
            </a:r>
            <a:r>
              <a:rPr lang="fr-FR" dirty="0" smtClean="0"/>
              <a:t> the </a:t>
            </a:r>
            <a:r>
              <a:rPr lang="fr-FR" dirty="0" err="1" smtClean="0"/>
              <a:t>various</a:t>
            </a:r>
            <a:r>
              <a:rPr lang="fr-FR" dirty="0" smtClean="0"/>
              <a:t> documents </a:t>
            </a:r>
            <a:r>
              <a:rPr lang="fr-FR" dirty="0" err="1" smtClean="0"/>
              <a:t>issued</a:t>
            </a:r>
            <a:r>
              <a:rPr lang="fr-FR" dirty="0" smtClean="0"/>
              <a:t> by the </a:t>
            </a:r>
            <a:r>
              <a:rPr lang="fr-FR" dirty="0" err="1" smtClean="0"/>
              <a:t>MoHE</a:t>
            </a:r>
            <a:r>
              <a:rPr lang="fr-FR" dirty="0" smtClean="0"/>
              <a:t>, the </a:t>
            </a:r>
            <a:r>
              <a:rPr lang="fr-FR" dirty="0" err="1" smtClean="0"/>
              <a:t>aims</a:t>
            </a:r>
            <a:r>
              <a:rPr lang="fr-FR" dirty="0" smtClean="0"/>
              <a:t> of the English </a:t>
            </a:r>
            <a:r>
              <a:rPr lang="fr-FR" dirty="0" err="1" smtClean="0"/>
              <a:t>degree</a:t>
            </a:r>
            <a:r>
              <a:rPr lang="fr-FR" dirty="0" smtClean="0"/>
              <a:t> course are:</a:t>
            </a:r>
          </a:p>
          <a:p>
            <a:r>
              <a:rPr lang="fr-FR" dirty="0" smtClean="0"/>
              <a:t>To </a:t>
            </a:r>
            <a:r>
              <a:rPr lang="fr-FR" dirty="0" err="1" smtClean="0"/>
              <a:t>prepare</a:t>
            </a:r>
            <a:r>
              <a:rPr lang="fr-FR" dirty="0" smtClean="0"/>
              <a:t> </a:t>
            </a:r>
            <a:r>
              <a:rPr lang="fr-FR" dirty="0" err="1" smtClean="0"/>
              <a:t>students</a:t>
            </a:r>
            <a:r>
              <a:rPr lang="fr-FR" dirty="0" smtClean="0"/>
              <a:t> for the use of English as a </a:t>
            </a:r>
            <a:r>
              <a:rPr lang="fr-FR" dirty="0" err="1" smtClean="0"/>
              <a:t>tool</a:t>
            </a:r>
            <a:r>
              <a:rPr lang="fr-FR" dirty="0" smtClean="0"/>
              <a:t> for  communication,   </a:t>
            </a:r>
            <a:r>
              <a:rPr lang="fr-FR" dirty="0" err="1" smtClean="0"/>
              <a:t>academic</a:t>
            </a:r>
            <a:r>
              <a:rPr lang="fr-FR" dirty="0" smtClean="0"/>
              <a:t> </a:t>
            </a:r>
            <a:r>
              <a:rPr lang="fr-FR" dirty="0" err="1" smtClean="0"/>
              <a:t>study</a:t>
            </a:r>
            <a:r>
              <a:rPr lang="fr-FR" dirty="0" smtClean="0"/>
              <a:t> and  </a:t>
            </a:r>
            <a:r>
              <a:rPr lang="fr-FR" dirty="0" err="1" smtClean="0"/>
              <a:t>work</a:t>
            </a:r>
            <a:endParaRPr lang="fr-FR" dirty="0" smtClean="0"/>
          </a:p>
          <a:p>
            <a:r>
              <a:rPr lang="fr-FR" dirty="0" smtClean="0"/>
              <a:t>To </a:t>
            </a:r>
            <a:r>
              <a:rPr lang="fr-FR" dirty="0" err="1" smtClean="0"/>
              <a:t>give</a:t>
            </a:r>
            <a:r>
              <a:rPr lang="fr-FR" dirty="0" smtClean="0"/>
              <a:t> </a:t>
            </a:r>
            <a:r>
              <a:rPr lang="fr-FR" dirty="0" err="1" smtClean="0"/>
              <a:t>them</a:t>
            </a:r>
            <a:r>
              <a:rPr lang="fr-FR" dirty="0" smtClean="0"/>
              <a:t> </a:t>
            </a:r>
            <a:r>
              <a:rPr lang="fr-FR" dirty="0" err="1" smtClean="0"/>
              <a:t>wider</a:t>
            </a:r>
            <a:r>
              <a:rPr lang="fr-FR" dirty="0" smtClean="0"/>
              <a:t> </a:t>
            </a:r>
            <a:r>
              <a:rPr lang="fr-FR" dirty="0" err="1" smtClean="0"/>
              <a:t>access</a:t>
            </a:r>
            <a:r>
              <a:rPr lang="fr-FR" dirty="0" smtClean="0"/>
              <a:t> to </a:t>
            </a:r>
            <a:r>
              <a:rPr lang="fr-FR" dirty="0" err="1" smtClean="0"/>
              <a:t>knowledge</a:t>
            </a:r>
            <a:r>
              <a:rPr lang="fr-FR" dirty="0" smtClean="0"/>
              <a:t>, science and </a:t>
            </a:r>
            <a:r>
              <a:rPr lang="fr-FR" dirty="0" err="1" smtClean="0"/>
              <a:t>technology</a:t>
            </a:r>
            <a:endParaRPr lang="fr-FR" dirty="0" smtClean="0"/>
          </a:p>
          <a:p>
            <a:r>
              <a:rPr lang="fr-FR" dirty="0" smtClean="0"/>
              <a:t>To </a:t>
            </a:r>
            <a:r>
              <a:rPr lang="fr-FR" dirty="0" err="1" smtClean="0"/>
              <a:t>broaden</a:t>
            </a:r>
            <a:r>
              <a:rPr lang="fr-FR" dirty="0" smtClean="0"/>
              <a:t> </a:t>
            </a:r>
            <a:r>
              <a:rPr lang="fr-FR" dirty="0" err="1" smtClean="0"/>
              <a:t>their</a:t>
            </a:r>
            <a:r>
              <a:rPr lang="fr-FR" dirty="0" smtClean="0"/>
              <a:t> </a:t>
            </a:r>
            <a:r>
              <a:rPr lang="fr-FR" dirty="0" err="1" smtClean="0"/>
              <a:t>minds</a:t>
            </a:r>
            <a:r>
              <a:rPr lang="fr-FR" dirty="0" smtClean="0"/>
              <a:t> by </a:t>
            </a:r>
            <a:r>
              <a:rPr lang="fr-FR" dirty="0" err="1" smtClean="0"/>
              <a:t>learning</a:t>
            </a:r>
            <a:r>
              <a:rPr lang="fr-FR" dirty="0" smtClean="0"/>
              <a:t> about </a:t>
            </a:r>
            <a:r>
              <a:rPr lang="fr-FR" dirty="0" err="1" smtClean="0"/>
              <a:t>other</a:t>
            </a:r>
            <a:r>
              <a:rPr lang="fr-FR" dirty="0" smtClean="0"/>
              <a:t> cultures and </a:t>
            </a:r>
            <a:r>
              <a:rPr lang="fr-FR" dirty="0" err="1" smtClean="0"/>
              <a:t>developing</a:t>
            </a:r>
            <a:r>
              <a:rPr lang="fr-FR" dirty="0" smtClean="0"/>
              <a:t> </a:t>
            </a:r>
            <a:r>
              <a:rPr lang="fr-FR" dirty="0" err="1" smtClean="0"/>
              <a:t>intercultural</a:t>
            </a:r>
            <a:r>
              <a:rPr lang="fr-FR" dirty="0" smtClean="0"/>
              <a:t> dialogue , </a:t>
            </a:r>
            <a:r>
              <a:rPr lang="fr-FR" dirty="0" err="1" smtClean="0"/>
              <a:t>tolerance</a:t>
            </a:r>
            <a:r>
              <a:rPr lang="fr-FR" dirty="0" smtClean="0"/>
              <a:t> and </a:t>
            </a:r>
            <a:r>
              <a:rPr lang="fr-FR" dirty="0" err="1" smtClean="0"/>
              <a:t>understanding</a:t>
            </a:r>
            <a:r>
              <a:rPr lang="fr-FR" dirty="0" smtClean="0"/>
              <a:t> to </a:t>
            </a:r>
            <a:r>
              <a:rPr lang="fr-FR" dirty="0" err="1" smtClean="0"/>
              <a:t>avoid</a:t>
            </a:r>
            <a:r>
              <a:rPr lang="fr-FR" dirty="0" smtClean="0"/>
              <a:t> </a:t>
            </a:r>
            <a:r>
              <a:rPr lang="fr-FR" dirty="0" err="1" smtClean="0"/>
              <a:t>conflicts</a:t>
            </a:r>
            <a:r>
              <a:rPr lang="fr-FR" dirty="0" smtClean="0"/>
              <a:t> and live in a world of </a:t>
            </a:r>
            <a:r>
              <a:rPr lang="fr-FR" dirty="0" err="1" smtClean="0"/>
              <a:t>peace</a:t>
            </a:r>
            <a:endParaRPr lang="fr-FR" dirty="0" smtClean="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smtClean="0"/>
              <a:t>Goals </a:t>
            </a:r>
            <a:r>
              <a:rPr lang="fr-FR" dirty="0" smtClean="0"/>
              <a:t>are </a:t>
            </a:r>
            <a:r>
              <a:rPr lang="fr-FR" dirty="0" err="1" smtClean="0"/>
              <a:t>general</a:t>
            </a:r>
            <a:r>
              <a:rPr lang="fr-FR" dirty="0" smtClean="0"/>
              <a:t> </a:t>
            </a:r>
            <a:r>
              <a:rPr lang="fr-FR" dirty="0" err="1" smtClean="0"/>
              <a:t>statements</a:t>
            </a:r>
            <a:r>
              <a:rPr lang="fr-FR" dirty="0" smtClean="0"/>
              <a:t> about the </a:t>
            </a:r>
            <a:r>
              <a:rPr lang="fr-FR" dirty="0" err="1" smtClean="0"/>
              <a:t>aims</a:t>
            </a:r>
            <a:r>
              <a:rPr lang="fr-FR" dirty="0" smtClean="0"/>
              <a:t> of a course and are </a:t>
            </a:r>
            <a:r>
              <a:rPr lang="fr-FR" dirty="0" err="1" smtClean="0"/>
              <a:t>based</a:t>
            </a:r>
            <a:r>
              <a:rPr lang="fr-FR" dirty="0" smtClean="0"/>
              <a:t> on </a:t>
            </a:r>
            <a:r>
              <a:rPr lang="fr-FR" dirty="0" err="1" smtClean="0"/>
              <a:t>student</a:t>
            </a:r>
            <a:r>
              <a:rPr lang="fr-FR" dirty="0" smtClean="0"/>
              <a:t> </a:t>
            </a:r>
            <a:r>
              <a:rPr lang="fr-FR" dirty="0" err="1" smtClean="0"/>
              <a:t>needs</a:t>
            </a:r>
            <a:endParaRPr lang="fr-FR" dirty="0" smtClean="0"/>
          </a:p>
          <a:p>
            <a:r>
              <a:rPr lang="fr-FR" dirty="0" err="1" smtClean="0"/>
              <a:t>These</a:t>
            </a:r>
            <a:r>
              <a:rPr lang="fr-FR" dirty="0" smtClean="0"/>
              <a:t> </a:t>
            </a:r>
            <a:r>
              <a:rPr lang="fr-FR" dirty="0" err="1" smtClean="0"/>
              <a:t>broad</a:t>
            </a:r>
            <a:r>
              <a:rPr lang="fr-FR" dirty="0" smtClean="0"/>
              <a:t> </a:t>
            </a:r>
            <a:r>
              <a:rPr lang="fr-FR" dirty="0" err="1" smtClean="0"/>
              <a:t>statements</a:t>
            </a:r>
            <a:r>
              <a:rPr lang="fr-FR" dirty="0" smtClean="0"/>
              <a:t> </a:t>
            </a:r>
            <a:r>
              <a:rPr lang="fr-FR" dirty="0" err="1" smtClean="0"/>
              <a:t>provide</a:t>
            </a:r>
            <a:r>
              <a:rPr lang="fr-FR" dirty="0" smtClean="0"/>
              <a:t> </a:t>
            </a:r>
            <a:r>
              <a:rPr lang="fr-FR" dirty="0" err="1" smtClean="0"/>
              <a:t>general</a:t>
            </a:r>
            <a:r>
              <a:rPr lang="fr-FR" dirty="0" smtClean="0"/>
              <a:t> </a:t>
            </a:r>
            <a:r>
              <a:rPr lang="fr-FR" dirty="0" err="1" smtClean="0"/>
              <a:t>signpost</a:t>
            </a:r>
            <a:r>
              <a:rPr lang="fr-FR" dirty="0" smtClean="0"/>
              <a:t> for  course </a:t>
            </a:r>
            <a:r>
              <a:rPr lang="fr-FR" dirty="0" err="1" smtClean="0"/>
              <a:t>development</a:t>
            </a:r>
            <a:r>
              <a:rPr lang="fr-FR" dirty="0" smtClean="0"/>
              <a:t>(Brown 1995, </a:t>
            </a:r>
            <a:r>
              <a:rPr lang="fr-FR" dirty="0" err="1" smtClean="0"/>
              <a:t>Nunan</a:t>
            </a:r>
            <a:r>
              <a:rPr lang="fr-FR" dirty="0" smtClean="0"/>
              <a:t> &amp; Lamb 2001), i.e. </a:t>
            </a:r>
            <a:r>
              <a:rPr lang="fr-FR" dirty="0" err="1" smtClean="0"/>
              <a:t>they</a:t>
            </a:r>
            <a:r>
              <a:rPr lang="fr-FR" dirty="0" smtClean="0"/>
              <a:t> are the basis for </a:t>
            </a:r>
            <a:r>
              <a:rPr lang="fr-FR" dirty="0" err="1" smtClean="0"/>
              <a:t>developing</a:t>
            </a:r>
            <a:r>
              <a:rPr lang="fr-FR" dirty="0" smtClean="0"/>
              <a:t> </a:t>
            </a:r>
            <a:r>
              <a:rPr lang="fr-FR" dirty="0" err="1" smtClean="0"/>
              <a:t>precise</a:t>
            </a:r>
            <a:r>
              <a:rPr lang="fr-FR" dirty="0" smtClean="0"/>
              <a:t> and observable objectives</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b="1" dirty="0" smtClean="0"/>
              <a:t>Objectives</a:t>
            </a:r>
            <a:r>
              <a:rPr lang="fr-FR" dirty="0" smtClean="0"/>
              <a:t> are </a:t>
            </a:r>
            <a:r>
              <a:rPr lang="fr-FR" dirty="0" err="1" smtClean="0"/>
              <a:t>specific</a:t>
            </a:r>
            <a:r>
              <a:rPr lang="fr-FR" dirty="0" smtClean="0"/>
              <a:t> </a:t>
            </a:r>
            <a:r>
              <a:rPr lang="fr-FR" dirty="0" err="1" smtClean="0"/>
              <a:t>statements</a:t>
            </a:r>
            <a:r>
              <a:rPr lang="fr-FR" dirty="0" smtClean="0"/>
              <a:t> </a:t>
            </a:r>
            <a:r>
              <a:rPr lang="fr-FR" dirty="0" err="1" smtClean="0"/>
              <a:t>that</a:t>
            </a:r>
            <a:r>
              <a:rPr lang="fr-FR" dirty="0" smtClean="0"/>
              <a:t> </a:t>
            </a:r>
            <a:r>
              <a:rPr lang="fr-FR" dirty="0" err="1" smtClean="0"/>
              <a:t>describe</a:t>
            </a:r>
            <a:r>
              <a:rPr lang="fr-FR" dirty="0" smtClean="0"/>
              <a:t> </a:t>
            </a:r>
            <a:r>
              <a:rPr lang="fr-FR" dirty="0" err="1" smtClean="0"/>
              <a:t>precisely</a:t>
            </a:r>
            <a:r>
              <a:rPr lang="fr-FR" dirty="0" smtClean="0"/>
              <a:t>  </a:t>
            </a:r>
            <a:r>
              <a:rPr lang="fr-FR" dirty="0" err="1" smtClean="0"/>
              <a:t>what</a:t>
            </a:r>
            <a:r>
              <a:rPr lang="fr-FR" dirty="0" smtClean="0"/>
              <a:t> </a:t>
            </a:r>
            <a:r>
              <a:rPr lang="fr-FR" dirty="0" err="1" smtClean="0"/>
              <a:t>students</a:t>
            </a:r>
            <a:r>
              <a:rPr lang="fr-FR" dirty="0" smtClean="0"/>
              <a:t> </a:t>
            </a:r>
            <a:r>
              <a:rPr lang="fr-FR" dirty="0" err="1" smtClean="0"/>
              <a:t>will</a:t>
            </a:r>
            <a:r>
              <a:rPr lang="fr-FR" dirty="0" smtClean="0"/>
              <a:t> know or </a:t>
            </a:r>
            <a:r>
              <a:rPr lang="fr-FR" dirty="0" err="1" smtClean="0"/>
              <a:t>will</a:t>
            </a:r>
            <a:r>
              <a:rPr lang="fr-FR" dirty="0" smtClean="0"/>
              <a:t> </a:t>
            </a:r>
            <a:r>
              <a:rPr lang="fr-FR" dirty="0" err="1" smtClean="0"/>
              <a:t>be</a:t>
            </a:r>
            <a:r>
              <a:rPr lang="fr-FR" dirty="0" smtClean="0"/>
              <a:t> able to do </a:t>
            </a:r>
            <a:r>
              <a:rPr lang="fr-FR" dirty="0" err="1" smtClean="0"/>
              <a:t>at</a:t>
            </a:r>
            <a:r>
              <a:rPr lang="fr-FR" dirty="0" smtClean="0"/>
              <a:t> the end of a course, as a </a:t>
            </a:r>
            <a:r>
              <a:rPr lang="fr-FR" dirty="0" err="1" smtClean="0"/>
              <a:t>result</a:t>
            </a:r>
            <a:r>
              <a:rPr lang="fr-FR" dirty="0" smtClean="0"/>
              <a:t> of a </a:t>
            </a:r>
            <a:r>
              <a:rPr lang="fr-FR" dirty="0" err="1" smtClean="0"/>
              <a:t>learning</a:t>
            </a:r>
            <a:r>
              <a:rPr lang="fr-FR" dirty="0" smtClean="0"/>
              <a:t> </a:t>
            </a:r>
            <a:r>
              <a:rPr lang="fr-FR" dirty="0" err="1" smtClean="0"/>
              <a:t>activity</a:t>
            </a:r>
            <a:endParaRPr lang="fr-FR" dirty="0" smtClean="0"/>
          </a:p>
          <a:p>
            <a:r>
              <a:rPr lang="fr-FR" dirty="0" smtClean="0"/>
              <a:t>Objectives help </a:t>
            </a:r>
            <a:r>
              <a:rPr lang="fr-FR" dirty="0" err="1" smtClean="0"/>
              <a:t>teachers</a:t>
            </a:r>
            <a:r>
              <a:rPr lang="fr-FR" dirty="0" smtClean="0"/>
              <a:t> to </a:t>
            </a:r>
            <a:r>
              <a:rPr lang="fr-FR" dirty="0" err="1" smtClean="0"/>
              <a:t>construct</a:t>
            </a:r>
            <a:r>
              <a:rPr lang="fr-FR" dirty="0" smtClean="0"/>
              <a:t> </a:t>
            </a:r>
            <a:r>
              <a:rPr lang="fr-FR" dirty="0" err="1" smtClean="0"/>
              <a:t>valid</a:t>
            </a:r>
            <a:r>
              <a:rPr lang="fr-FR" dirty="0" smtClean="0"/>
              <a:t> and </a:t>
            </a:r>
            <a:r>
              <a:rPr lang="fr-FR" dirty="0" err="1" smtClean="0"/>
              <a:t>reliable</a:t>
            </a:r>
            <a:r>
              <a:rPr lang="fr-FR" dirty="0" smtClean="0"/>
              <a:t> </a:t>
            </a:r>
            <a:r>
              <a:rPr lang="fr-FR" dirty="0" err="1" smtClean="0"/>
              <a:t>assessment</a:t>
            </a:r>
            <a:r>
              <a:rPr lang="fr-FR" dirty="0" smtClean="0"/>
              <a:t> </a:t>
            </a:r>
            <a:r>
              <a:rPr lang="fr-FR" dirty="0" err="1" smtClean="0"/>
              <a:t>tools</a:t>
            </a:r>
            <a:endParaRPr lang="fr-FR" dirty="0" smtClean="0"/>
          </a:p>
          <a:p>
            <a:r>
              <a:rPr lang="fr-FR" dirty="0" smtClean="0"/>
              <a:t>Objectives are </a:t>
            </a:r>
            <a:r>
              <a:rPr lang="fr-FR" dirty="0" err="1" smtClean="0"/>
              <a:t>called</a:t>
            </a:r>
            <a:r>
              <a:rPr lang="fr-FR" dirty="0" smtClean="0"/>
              <a:t> « </a:t>
            </a:r>
            <a:r>
              <a:rPr lang="fr-FR" dirty="0" err="1" smtClean="0"/>
              <a:t>learning</a:t>
            </a:r>
            <a:r>
              <a:rPr lang="fr-FR" dirty="0" smtClean="0"/>
              <a:t> </a:t>
            </a:r>
            <a:r>
              <a:rPr lang="fr-FR" dirty="0" err="1" smtClean="0"/>
              <a:t>outcomes</a:t>
            </a:r>
            <a:r>
              <a:rPr lang="fr-FR" dirty="0" smtClean="0"/>
              <a:t> ». </a:t>
            </a:r>
            <a:r>
              <a:rPr lang="fr-FR" dirty="0" err="1" smtClean="0"/>
              <a:t>They</a:t>
            </a:r>
            <a:r>
              <a:rPr lang="fr-FR" dirty="0" smtClean="0"/>
              <a:t> are </a:t>
            </a:r>
            <a:r>
              <a:rPr lang="fr-FR" dirty="0" err="1" smtClean="0"/>
              <a:t>usually</a:t>
            </a:r>
            <a:r>
              <a:rPr lang="fr-FR" dirty="0" smtClean="0"/>
              <a:t> </a:t>
            </a:r>
            <a:r>
              <a:rPr lang="fr-FR" dirty="0" err="1" smtClean="0"/>
              <a:t>expressed</a:t>
            </a:r>
            <a:r>
              <a:rPr lang="fr-FR" dirty="0" smtClean="0"/>
              <a:t> as </a:t>
            </a:r>
            <a:r>
              <a:rPr lang="fr-FR" dirty="0" err="1" smtClean="0"/>
              <a:t>knowledge</a:t>
            </a:r>
            <a:r>
              <a:rPr lang="fr-FR" dirty="0" smtClean="0"/>
              <a:t>, </a:t>
            </a:r>
            <a:r>
              <a:rPr lang="fr-FR" dirty="0" err="1" smtClean="0"/>
              <a:t>skills</a:t>
            </a:r>
            <a:r>
              <a:rPr lang="fr-FR" dirty="0" smtClean="0"/>
              <a:t> and attitudes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buNone/>
            </a:pPr>
            <a:r>
              <a:rPr lang="fr-FR" dirty="0" err="1" smtClean="0"/>
              <a:t>Three</a:t>
            </a:r>
            <a:r>
              <a:rPr lang="fr-FR" dirty="0" smtClean="0"/>
              <a:t>  </a:t>
            </a:r>
            <a:r>
              <a:rPr lang="fr-FR" dirty="0" err="1" smtClean="0"/>
              <a:t>characteristics</a:t>
            </a:r>
            <a:r>
              <a:rPr lang="fr-FR" dirty="0" smtClean="0"/>
              <a:t> of a </a:t>
            </a:r>
            <a:r>
              <a:rPr lang="fr-FR" dirty="0" err="1" smtClean="0"/>
              <a:t>specific</a:t>
            </a:r>
            <a:r>
              <a:rPr lang="fr-FR" dirty="0" smtClean="0"/>
              <a:t> </a:t>
            </a:r>
            <a:r>
              <a:rPr lang="fr-FR" dirty="0" err="1" smtClean="0"/>
              <a:t>learning</a:t>
            </a:r>
            <a:r>
              <a:rPr lang="fr-FR" dirty="0" smtClean="0"/>
              <a:t> </a:t>
            </a:r>
            <a:r>
              <a:rPr lang="fr-FR" dirty="0" err="1" smtClean="0"/>
              <a:t>outcome</a:t>
            </a:r>
            <a:r>
              <a:rPr lang="fr-FR" dirty="0" smtClean="0"/>
              <a:t>:</a:t>
            </a:r>
          </a:p>
          <a:p>
            <a:r>
              <a:rPr lang="fr-FR" dirty="0" smtClean="0"/>
              <a:t>the </a:t>
            </a:r>
            <a:r>
              <a:rPr lang="fr-FR" dirty="0" err="1" smtClean="0"/>
              <a:t>specified</a:t>
            </a:r>
            <a:r>
              <a:rPr lang="fr-FR" dirty="0" smtClean="0"/>
              <a:t> action must </a:t>
            </a:r>
            <a:r>
              <a:rPr lang="fr-FR" dirty="0" err="1" smtClean="0"/>
              <a:t>be</a:t>
            </a:r>
            <a:r>
              <a:rPr lang="fr-FR" dirty="0" smtClean="0"/>
              <a:t> </a:t>
            </a:r>
            <a:r>
              <a:rPr lang="fr-FR" b="1" dirty="0" smtClean="0"/>
              <a:t>observable</a:t>
            </a:r>
          </a:p>
          <a:p>
            <a:r>
              <a:rPr lang="fr-FR" dirty="0" err="1" smtClean="0"/>
              <a:t>it</a:t>
            </a:r>
            <a:r>
              <a:rPr lang="fr-FR" dirty="0" smtClean="0"/>
              <a:t> must </a:t>
            </a:r>
            <a:r>
              <a:rPr lang="fr-FR" dirty="0" err="1" smtClean="0"/>
              <a:t>be</a:t>
            </a:r>
            <a:r>
              <a:rPr lang="fr-FR" dirty="0" smtClean="0"/>
              <a:t> </a:t>
            </a:r>
            <a:r>
              <a:rPr lang="fr-FR" b="1" dirty="0" err="1" smtClean="0"/>
              <a:t>measurable</a:t>
            </a:r>
            <a:endParaRPr lang="fr-FR" b="1" dirty="0" smtClean="0"/>
          </a:p>
          <a:p>
            <a:r>
              <a:rPr lang="fr-FR" dirty="0" err="1" smtClean="0"/>
              <a:t>it</a:t>
            </a:r>
            <a:r>
              <a:rPr lang="fr-FR" dirty="0" smtClean="0"/>
              <a:t> must </a:t>
            </a:r>
            <a:r>
              <a:rPr lang="fr-FR" dirty="0" err="1" smtClean="0"/>
              <a:t>be</a:t>
            </a:r>
            <a:r>
              <a:rPr lang="fr-FR" dirty="0" smtClean="0"/>
              <a:t> </a:t>
            </a:r>
            <a:r>
              <a:rPr lang="fr-FR" b="1" dirty="0" err="1" smtClean="0"/>
              <a:t>done</a:t>
            </a:r>
            <a:r>
              <a:rPr lang="fr-FR" dirty="0" smtClean="0"/>
              <a:t> by the </a:t>
            </a:r>
            <a:r>
              <a:rPr lang="fr-FR" dirty="0" err="1" smtClean="0"/>
              <a:t>student</a:t>
            </a:r>
            <a:endParaRPr lang="fr-FR" dirty="0" smtClean="0"/>
          </a:p>
          <a:p>
            <a:pPr>
              <a:buNone/>
            </a:pPr>
            <a:r>
              <a:rPr lang="fr-FR" dirty="0" err="1" smtClean="0"/>
              <a:t>Bloom’s</a:t>
            </a:r>
            <a:r>
              <a:rPr lang="fr-FR" dirty="0" smtClean="0"/>
              <a:t> </a:t>
            </a:r>
            <a:r>
              <a:rPr lang="fr-FR" dirty="0" err="1" smtClean="0"/>
              <a:t>Taxonomy</a:t>
            </a:r>
            <a:r>
              <a:rPr lang="fr-FR" dirty="0" smtClean="0"/>
              <a:t> of Learning Objectives </a:t>
            </a:r>
            <a:r>
              <a:rPr lang="fr-FR" dirty="0" err="1" smtClean="0"/>
              <a:t>is</a:t>
            </a:r>
            <a:r>
              <a:rPr lang="fr-FR" dirty="0" smtClean="0"/>
              <a:t> </a:t>
            </a:r>
            <a:r>
              <a:rPr lang="fr-FR" dirty="0" err="1" smtClean="0"/>
              <a:t>usually</a:t>
            </a:r>
            <a:r>
              <a:rPr lang="fr-FR" dirty="0" smtClean="0"/>
              <a:t> </a:t>
            </a:r>
            <a:r>
              <a:rPr lang="fr-FR" dirty="0" err="1" smtClean="0"/>
              <a:t>used</a:t>
            </a:r>
            <a:r>
              <a:rPr lang="fr-FR" dirty="0" smtClean="0"/>
              <a:t> to express the </a:t>
            </a:r>
            <a:r>
              <a:rPr lang="fr-FR" dirty="0" err="1" smtClean="0"/>
              <a:t>hierarchical</a:t>
            </a:r>
            <a:r>
              <a:rPr lang="fr-FR" dirty="0" smtClean="0"/>
              <a:t> classification of a </a:t>
            </a:r>
            <a:r>
              <a:rPr lang="fr-FR" dirty="0" err="1" smtClean="0"/>
              <a:t>learning</a:t>
            </a:r>
            <a:r>
              <a:rPr lang="fr-FR" dirty="0" smtClean="0"/>
              <a:t> objective</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err="1" smtClean="0"/>
              <a:t>However</a:t>
            </a:r>
            <a:r>
              <a:rPr lang="fr-FR" dirty="0" smtClean="0"/>
              <a:t>, </a:t>
            </a:r>
            <a:r>
              <a:rPr lang="fr-FR" dirty="0" err="1" smtClean="0"/>
              <a:t>it</a:t>
            </a:r>
            <a:r>
              <a:rPr lang="fr-FR" dirty="0" smtClean="0"/>
              <a:t> must </a:t>
            </a:r>
            <a:r>
              <a:rPr lang="fr-FR" dirty="0" err="1" smtClean="0"/>
              <a:t>be</a:t>
            </a:r>
            <a:r>
              <a:rPr lang="fr-FR" dirty="0" smtClean="0"/>
              <a:t> </a:t>
            </a:r>
            <a:r>
              <a:rPr lang="fr-FR" dirty="0" err="1" smtClean="0"/>
              <a:t>mentioned</a:t>
            </a:r>
            <a:r>
              <a:rPr lang="fr-FR" dirty="0" smtClean="0"/>
              <a:t> </a:t>
            </a:r>
            <a:r>
              <a:rPr lang="fr-FR" dirty="0" err="1" smtClean="0"/>
              <a:t>that</a:t>
            </a:r>
            <a:r>
              <a:rPr lang="fr-FR" dirty="0" smtClean="0"/>
              <a:t> the English curriculum </a:t>
            </a:r>
            <a:r>
              <a:rPr lang="fr-FR" dirty="0" err="1" smtClean="0"/>
              <a:t>outline</a:t>
            </a:r>
            <a:r>
              <a:rPr lang="fr-FR" dirty="0" smtClean="0"/>
              <a:t> </a:t>
            </a:r>
            <a:r>
              <a:rPr lang="fr-FR" dirty="0" err="1" smtClean="0"/>
              <a:t>was</a:t>
            </a:r>
            <a:r>
              <a:rPr lang="fr-FR" dirty="0" smtClean="0"/>
              <a:t> not </a:t>
            </a:r>
            <a:r>
              <a:rPr lang="fr-FR" dirty="0" err="1" smtClean="0"/>
              <a:t>based</a:t>
            </a:r>
            <a:r>
              <a:rPr lang="fr-FR" dirty="0" smtClean="0"/>
              <a:t> </a:t>
            </a:r>
            <a:r>
              <a:rPr lang="fr-FR" dirty="0" err="1" smtClean="0"/>
              <a:t>explicitly</a:t>
            </a:r>
            <a:r>
              <a:rPr lang="fr-FR" dirty="0" smtClean="0"/>
              <a:t> on the Council of Europe  </a:t>
            </a:r>
            <a:r>
              <a:rPr lang="fr-FR" dirty="0" err="1" smtClean="0"/>
              <a:t>Three</a:t>
            </a:r>
            <a:r>
              <a:rPr lang="fr-FR" dirty="0" smtClean="0"/>
              <a:t> Standards (2002) i.e.:</a:t>
            </a:r>
          </a:p>
          <a:p>
            <a:r>
              <a:rPr lang="fr-FR" dirty="0" smtClean="0"/>
              <a:t>Basic user: A1 (</a:t>
            </a:r>
            <a:r>
              <a:rPr lang="fr-FR" dirty="0" err="1" smtClean="0"/>
              <a:t>breakthrough</a:t>
            </a:r>
            <a:r>
              <a:rPr lang="fr-FR" dirty="0" smtClean="0"/>
              <a:t>) and A2 (</a:t>
            </a:r>
            <a:r>
              <a:rPr lang="fr-FR" dirty="0" err="1" smtClean="0"/>
              <a:t>waystage</a:t>
            </a:r>
            <a:r>
              <a:rPr lang="fr-FR" dirty="0" smtClean="0"/>
              <a:t>)</a:t>
            </a:r>
          </a:p>
          <a:p>
            <a:r>
              <a:rPr lang="fr-FR" dirty="0" smtClean="0"/>
              <a:t>Independent user : B1 (</a:t>
            </a:r>
            <a:r>
              <a:rPr lang="fr-FR" dirty="0" err="1" smtClean="0"/>
              <a:t>threshold</a:t>
            </a:r>
            <a:r>
              <a:rPr lang="fr-FR" dirty="0" smtClean="0"/>
              <a:t>) and B2 (</a:t>
            </a:r>
            <a:r>
              <a:rPr lang="fr-FR" dirty="0" err="1" smtClean="0"/>
              <a:t>vantage</a:t>
            </a:r>
            <a:r>
              <a:rPr lang="fr-FR" dirty="0" smtClean="0"/>
              <a:t>)</a:t>
            </a:r>
          </a:p>
          <a:p>
            <a:r>
              <a:rPr lang="fr-FR" dirty="0" err="1" smtClean="0"/>
              <a:t>Proficient</a:t>
            </a:r>
            <a:r>
              <a:rPr lang="fr-FR" dirty="0" smtClean="0"/>
              <a:t> user : C1(effective </a:t>
            </a:r>
            <a:r>
              <a:rPr lang="fr-FR" dirty="0" err="1" smtClean="0"/>
              <a:t>operational</a:t>
            </a:r>
            <a:r>
              <a:rPr lang="fr-FR" dirty="0" smtClean="0"/>
              <a:t> </a:t>
            </a:r>
            <a:r>
              <a:rPr lang="fr-FR" dirty="0" err="1" smtClean="0"/>
              <a:t>efficiency</a:t>
            </a:r>
            <a:r>
              <a:rPr lang="fr-FR" dirty="0" smtClean="0"/>
              <a:t>) and C2 (</a:t>
            </a:r>
            <a:r>
              <a:rPr lang="fr-FR" dirty="0" err="1" smtClean="0"/>
              <a:t>mastery</a:t>
            </a:r>
            <a:r>
              <a:rPr lang="fr-FR" dirty="0" smtClean="0"/>
              <a:t>)</a:t>
            </a:r>
          </a:p>
          <a:p>
            <a:r>
              <a:rPr lang="fr-FR" dirty="0" smtClean="0"/>
              <a:t>But </a:t>
            </a:r>
            <a:r>
              <a:rPr lang="fr-FR" dirty="0" err="1" smtClean="0"/>
              <a:t>teachers</a:t>
            </a:r>
            <a:r>
              <a:rPr lang="fr-FR" dirty="0" smtClean="0"/>
              <a:t> </a:t>
            </a:r>
            <a:r>
              <a:rPr lang="fr-FR" dirty="0" err="1" smtClean="0"/>
              <a:t>implicit</a:t>
            </a:r>
            <a:r>
              <a:rPr lang="fr-FR" dirty="0" smtClean="0"/>
              <a:t> </a:t>
            </a:r>
            <a:r>
              <a:rPr lang="fr-FR" dirty="0" err="1" smtClean="0"/>
              <a:t>function</a:t>
            </a:r>
            <a:r>
              <a:rPr lang="fr-FR" dirty="0" smtClean="0"/>
              <a:t> </a:t>
            </a:r>
            <a:r>
              <a:rPr lang="fr-FR" dirty="0" err="1" smtClean="0"/>
              <a:t>with</a:t>
            </a:r>
            <a:r>
              <a:rPr lang="fr-FR" dirty="0" smtClean="0"/>
              <a:t> the standards B2, C1 and C2</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25000" lnSpcReduction="20000"/>
          </a:bodyPr>
          <a:lstStyle/>
          <a:p>
            <a:pPr algn="ctr"/>
            <a:r>
              <a:rPr lang="fr-FR" dirty="0"/>
              <a:t> </a:t>
            </a:r>
            <a:endParaRPr lang="fr-FR" sz="7200" dirty="0"/>
          </a:p>
          <a:p>
            <a:pPr algn="ctr">
              <a:buNone/>
            </a:pPr>
            <a:r>
              <a:rPr lang="fr-FR" sz="7200" i="1" dirty="0"/>
              <a:t>Université Alger 2</a:t>
            </a:r>
            <a:endParaRPr lang="fr-FR" sz="7200" dirty="0"/>
          </a:p>
          <a:p>
            <a:pPr algn="ctr">
              <a:buNone/>
            </a:pPr>
            <a:r>
              <a:rPr lang="fr-FR" sz="7200" i="1" dirty="0"/>
              <a:t>Faculté des langues étrangères</a:t>
            </a:r>
            <a:endParaRPr lang="fr-FR" sz="7200" dirty="0"/>
          </a:p>
          <a:p>
            <a:pPr algn="ctr">
              <a:buNone/>
            </a:pPr>
            <a:r>
              <a:rPr lang="fr-FR" sz="7200" i="1" dirty="0"/>
              <a:t>Département d’anglais</a:t>
            </a:r>
            <a:endParaRPr lang="fr-FR" sz="7200" dirty="0"/>
          </a:p>
          <a:p>
            <a:pPr algn="ctr">
              <a:buNone/>
            </a:pPr>
            <a:r>
              <a:rPr lang="fr-FR" sz="8000" b="1" u="sng" dirty="0"/>
              <a:t>PV de la commission littérature et civilisation de 1</a:t>
            </a:r>
            <a:r>
              <a:rPr lang="fr-FR" sz="8000" b="1" u="sng" baseline="30000" dirty="0"/>
              <a:t>ère</a:t>
            </a:r>
            <a:r>
              <a:rPr lang="fr-FR" sz="8000" b="1" u="sng" dirty="0"/>
              <a:t>, 2</a:t>
            </a:r>
            <a:r>
              <a:rPr lang="fr-FR" sz="8000" b="1" u="sng" baseline="30000" dirty="0"/>
              <a:t>ème</a:t>
            </a:r>
            <a:r>
              <a:rPr lang="fr-FR" sz="8000" b="1" u="sng" dirty="0"/>
              <a:t> et 3</a:t>
            </a:r>
            <a:r>
              <a:rPr lang="fr-FR" sz="8000" b="1" u="sng" baseline="30000" dirty="0"/>
              <a:t>ème</a:t>
            </a:r>
            <a:r>
              <a:rPr lang="fr-FR" sz="8000" b="1" u="sng" dirty="0"/>
              <a:t> année  de licence(2016-2017)</a:t>
            </a:r>
            <a:endParaRPr lang="fr-FR" sz="8000" dirty="0"/>
          </a:p>
          <a:p>
            <a:r>
              <a:rPr lang="fr-FR" sz="8000" dirty="0"/>
              <a:t>Date  de la réunion :…………………………</a:t>
            </a:r>
          </a:p>
          <a:p>
            <a:r>
              <a:rPr lang="fr-FR" sz="8000" b="1" u="sng" dirty="0"/>
              <a:t>Présidente</a:t>
            </a:r>
            <a:r>
              <a:rPr lang="fr-FR" sz="8000" u="sng" dirty="0"/>
              <a:t>  </a:t>
            </a:r>
            <a:r>
              <a:rPr lang="fr-FR" sz="8000" dirty="0"/>
              <a:t>: …………………………………..…………..signature :…………………….</a:t>
            </a:r>
          </a:p>
          <a:p>
            <a:r>
              <a:rPr lang="fr-FR" sz="8000" dirty="0"/>
              <a:t>Spécialité :………………………</a:t>
            </a:r>
          </a:p>
          <a:p>
            <a:r>
              <a:rPr lang="fr-FR" sz="8000" b="1" u="sng" dirty="0" err="1" smtClean="0"/>
              <a:t>Vice-Présidente</a:t>
            </a:r>
            <a:r>
              <a:rPr lang="fr-FR" sz="8000" b="1" u="sng" dirty="0" smtClean="0"/>
              <a:t> </a:t>
            </a:r>
            <a:r>
              <a:rPr lang="fr-FR" sz="8000" u="sng" dirty="0"/>
              <a:t> </a:t>
            </a:r>
            <a:r>
              <a:rPr lang="fr-FR" sz="8000" dirty="0"/>
              <a:t>: ………………………………….. </a:t>
            </a:r>
            <a:r>
              <a:rPr lang="fr-FR" sz="8000" dirty="0" smtClean="0"/>
              <a:t>……signature</a:t>
            </a:r>
            <a:r>
              <a:rPr lang="fr-FR" sz="8000" dirty="0"/>
              <a:t> :……………………</a:t>
            </a:r>
          </a:p>
          <a:p>
            <a:r>
              <a:rPr lang="fr-FR" sz="8000" dirty="0"/>
              <a:t>Spécialité :………………………</a:t>
            </a:r>
          </a:p>
          <a:p>
            <a:r>
              <a:rPr lang="fr-FR" sz="8000" b="1" u="sng" dirty="0"/>
              <a:t>Membres :</a:t>
            </a:r>
            <a:r>
              <a:rPr lang="fr-FR" sz="8000" dirty="0"/>
              <a:t> </a:t>
            </a:r>
          </a:p>
          <a:p>
            <a:r>
              <a:rPr lang="fr-FR" sz="8000" b="1" dirty="0" smtClean="0"/>
              <a:t>Nom </a:t>
            </a:r>
            <a:r>
              <a:rPr lang="fr-FR" sz="8000" b="1" dirty="0"/>
              <a:t>et </a:t>
            </a:r>
            <a:r>
              <a:rPr lang="fr-FR" sz="8000" b="1" dirty="0" smtClean="0"/>
              <a:t>prénom       Matières enseignées        Année(</a:t>
            </a:r>
            <a:r>
              <a:rPr lang="fr-FR" sz="8000" b="1" dirty="0" err="1" smtClean="0"/>
              <a:t>lic</a:t>
            </a:r>
            <a:r>
              <a:rPr lang="fr-FR" sz="8000" b="1" dirty="0" smtClean="0"/>
              <a:t>.)          signature</a:t>
            </a:r>
            <a:endParaRPr lang="fr-FR" sz="8000" dirty="0"/>
          </a:p>
          <a:p>
            <a:r>
              <a:rPr lang="fr-FR" sz="8000" dirty="0" smtClean="0"/>
              <a:t>1</a:t>
            </a:r>
          </a:p>
          <a:p>
            <a:r>
              <a:rPr lang="fr-FR" sz="8000" dirty="0" smtClean="0"/>
              <a:t>2</a:t>
            </a:r>
          </a:p>
          <a:p>
            <a:r>
              <a:rPr lang="fr-FR" sz="8000" dirty="0" smtClean="0"/>
              <a:t>3</a:t>
            </a:r>
          </a:p>
          <a:p>
            <a:endParaRPr lang="fr-FR" dirty="0" smtClean="0"/>
          </a:p>
          <a:p>
            <a:pPr>
              <a:buNone/>
            </a:pPr>
            <a:r>
              <a:rPr lang="fr-FR" dirty="0"/>
              <a:t> </a:t>
            </a:r>
          </a:p>
          <a:p>
            <a:pPr>
              <a:buNone/>
            </a:pPr>
            <a:r>
              <a:rPr lang="fr-FR" dirty="0"/>
              <a:t> </a:t>
            </a:r>
          </a:p>
          <a:p>
            <a:endParaRPr lang="fr-FR" dirty="0"/>
          </a:p>
          <a:p>
            <a:r>
              <a:rPr lang="fr-FR" dirty="0"/>
              <a:t> </a:t>
            </a:r>
          </a:p>
          <a:p>
            <a:r>
              <a:rPr lang="fr-FR" dirty="0"/>
              <a:t> </a:t>
            </a:r>
          </a:p>
          <a:p>
            <a:r>
              <a:rPr lang="fr-FR" dirty="0"/>
              <a:t> </a:t>
            </a:r>
          </a:p>
          <a:p>
            <a:r>
              <a:rPr lang="fr-FR" dirty="0"/>
              <a:t> </a:t>
            </a:r>
          </a:p>
          <a:p>
            <a:r>
              <a:rPr lang="fr-FR" dirty="0"/>
              <a:t>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62500" lnSpcReduction="20000"/>
          </a:bodyPr>
          <a:lstStyle/>
          <a:p>
            <a:pPr algn="ctr"/>
            <a:r>
              <a:rPr lang="fr-FR" dirty="0" smtClean="0"/>
              <a:t> </a:t>
            </a:r>
            <a:endParaRPr lang="fr-FR" sz="2800" dirty="0" smtClean="0"/>
          </a:p>
          <a:p>
            <a:pPr algn="ctr">
              <a:buNone/>
            </a:pPr>
            <a:r>
              <a:rPr lang="fr-FR" sz="2800" i="1" dirty="0" smtClean="0"/>
              <a:t>Université Alger 2</a:t>
            </a:r>
            <a:endParaRPr lang="fr-FR" sz="2800" dirty="0" smtClean="0"/>
          </a:p>
          <a:p>
            <a:pPr algn="ctr">
              <a:buNone/>
            </a:pPr>
            <a:r>
              <a:rPr lang="fr-FR" sz="2800" i="1" dirty="0" smtClean="0"/>
              <a:t>Faculté des langues étrangères</a:t>
            </a:r>
            <a:endParaRPr lang="fr-FR" sz="2800" dirty="0" smtClean="0"/>
          </a:p>
          <a:p>
            <a:pPr algn="ctr">
              <a:buNone/>
            </a:pPr>
            <a:r>
              <a:rPr lang="fr-FR" sz="2800" i="1" dirty="0" smtClean="0"/>
              <a:t>Département d’anglais</a:t>
            </a:r>
            <a:endParaRPr lang="fr-FR" sz="2800" dirty="0" smtClean="0"/>
          </a:p>
          <a:p>
            <a:pPr algn="ctr">
              <a:buNone/>
            </a:pPr>
            <a:r>
              <a:rPr lang="fr-FR" b="1" u="sng" dirty="0" smtClean="0"/>
              <a:t>PV de la commission linguistique et didactique de 1</a:t>
            </a:r>
            <a:r>
              <a:rPr lang="fr-FR" b="1" u="sng" baseline="30000" dirty="0" smtClean="0"/>
              <a:t>ère</a:t>
            </a:r>
            <a:r>
              <a:rPr lang="fr-FR" b="1" u="sng" dirty="0" smtClean="0"/>
              <a:t>, 2</a:t>
            </a:r>
            <a:r>
              <a:rPr lang="fr-FR" b="1" u="sng" baseline="30000" dirty="0" smtClean="0"/>
              <a:t>ème</a:t>
            </a:r>
            <a:r>
              <a:rPr lang="fr-FR" b="1" u="sng" dirty="0" smtClean="0"/>
              <a:t> et 3</a:t>
            </a:r>
            <a:r>
              <a:rPr lang="fr-FR" b="1" u="sng" baseline="30000" dirty="0" smtClean="0"/>
              <a:t>ème</a:t>
            </a:r>
            <a:r>
              <a:rPr lang="fr-FR" b="1" u="sng" dirty="0" smtClean="0"/>
              <a:t> année  de licence(2016-2017)</a:t>
            </a:r>
            <a:endParaRPr lang="fr-FR" dirty="0" smtClean="0"/>
          </a:p>
          <a:p>
            <a:r>
              <a:rPr lang="fr-FR" dirty="0" smtClean="0"/>
              <a:t>Date  de la réunion :…………………………</a:t>
            </a:r>
          </a:p>
          <a:p>
            <a:r>
              <a:rPr lang="fr-FR" b="1" u="sng" dirty="0" smtClean="0"/>
              <a:t>Présidente</a:t>
            </a:r>
            <a:r>
              <a:rPr lang="fr-FR" u="sng" dirty="0" smtClean="0"/>
              <a:t>  </a:t>
            </a:r>
            <a:r>
              <a:rPr lang="fr-FR" dirty="0" smtClean="0"/>
              <a:t>: …………………………………..…………..signature :…………………….</a:t>
            </a:r>
          </a:p>
          <a:p>
            <a:r>
              <a:rPr lang="fr-FR" dirty="0" smtClean="0"/>
              <a:t>Spécialité :………………………</a:t>
            </a:r>
          </a:p>
          <a:p>
            <a:r>
              <a:rPr lang="fr-FR" b="1" u="sng" dirty="0" err="1" smtClean="0"/>
              <a:t>Vice-Présidente</a:t>
            </a:r>
            <a:r>
              <a:rPr lang="fr-FR" b="1" u="sng" dirty="0" smtClean="0"/>
              <a:t> </a:t>
            </a:r>
            <a:r>
              <a:rPr lang="fr-FR" u="sng" dirty="0" smtClean="0"/>
              <a:t> </a:t>
            </a:r>
            <a:r>
              <a:rPr lang="fr-FR" dirty="0" smtClean="0"/>
              <a:t>: ………………………………….. ……signature :……………………</a:t>
            </a:r>
          </a:p>
          <a:p>
            <a:r>
              <a:rPr lang="fr-FR" dirty="0" smtClean="0"/>
              <a:t>Spécialité :………………………</a:t>
            </a:r>
          </a:p>
          <a:p>
            <a:r>
              <a:rPr lang="fr-FR" b="1" u="sng" dirty="0" smtClean="0"/>
              <a:t>Membres :</a:t>
            </a:r>
            <a:r>
              <a:rPr lang="fr-FR" dirty="0" smtClean="0"/>
              <a:t> </a:t>
            </a:r>
          </a:p>
          <a:p>
            <a:r>
              <a:rPr lang="fr-FR" b="1" dirty="0" smtClean="0"/>
              <a:t>Nom et prénom       Matières enseignées        Année(</a:t>
            </a:r>
            <a:r>
              <a:rPr lang="fr-FR" b="1" dirty="0" err="1" smtClean="0"/>
              <a:t>lic</a:t>
            </a:r>
            <a:r>
              <a:rPr lang="fr-FR" b="1" dirty="0" smtClean="0"/>
              <a:t>.)          signature</a:t>
            </a:r>
            <a:endParaRPr lang="fr-FR" dirty="0" smtClean="0"/>
          </a:p>
          <a:p>
            <a:r>
              <a:rPr lang="fr-FR" dirty="0" smtClean="0"/>
              <a:t>1</a:t>
            </a:r>
          </a:p>
          <a:p>
            <a:r>
              <a:rPr lang="fr-FR" dirty="0" smtClean="0"/>
              <a:t>2</a:t>
            </a:r>
          </a:p>
          <a:p>
            <a:r>
              <a:rPr lang="fr-FR" dirty="0" smtClean="0"/>
              <a:t>3</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62500" lnSpcReduction="20000"/>
          </a:bodyPr>
          <a:lstStyle/>
          <a:p>
            <a:pPr algn="ctr"/>
            <a:r>
              <a:rPr lang="fr-FR" dirty="0" smtClean="0"/>
              <a:t> </a:t>
            </a:r>
            <a:endParaRPr lang="fr-FR" sz="2800" dirty="0" smtClean="0"/>
          </a:p>
          <a:p>
            <a:pPr algn="ctr">
              <a:buNone/>
            </a:pPr>
            <a:r>
              <a:rPr lang="fr-FR" sz="2800" i="1" dirty="0" smtClean="0"/>
              <a:t>Université Alger 2</a:t>
            </a:r>
            <a:endParaRPr lang="fr-FR" sz="2800" dirty="0" smtClean="0"/>
          </a:p>
          <a:p>
            <a:pPr algn="ctr">
              <a:buNone/>
            </a:pPr>
            <a:r>
              <a:rPr lang="fr-FR" sz="2800" i="1" dirty="0" smtClean="0"/>
              <a:t>Faculté des langues étrangères</a:t>
            </a:r>
            <a:endParaRPr lang="fr-FR" sz="2800" dirty="0" smtClean="0"/>
          </a:p>
          <a:p>
            <a:pPr algn="ctr">
              <a:buNone/>
            </a:pPr>
            <a:r>
              <a:rPr lang="fr-FR" sz="2800" i="1" dirty="0" smtClean="0"/>
              <a:t>Département d’anglais</a:t>
            </a:r>
            <a:endParaRPr lang="fr-FR" sz="2800" dirty="0" smtClean="0"/>
          </a:p>
          <a:p>
            <a:pPr algn="ctr">
              <a:buNone/>
            </a:pPr>
            <a:r>
              <a:rPr lang="fr-FR" b="1" u="sng" dirty="0" smtClean="0"/>
              <a:t>PV de la commission </a:t>
            </a:r>
            <a:r>
              <a:rPr lang="fr-FR" b="1" u="sng" dirty="0" err="1" smtClean="0"/>
              <a:t>reading</a:t>
            </a:r>
            <a:r>
              <a:rPr lang="fr-FR" b="1" u="sng" dirty="0" smtClean="0"/>
              <a:t>, </a:t>
            </a:r>
            <a:r>
              <a:rPr lang="fr-FR" b="1" u="sng" dirty="0" err="1" smtClean="0"/>
              <a:t>writing</a:t>
            </a:r>
            <a:r>
              <a:rPr lang="fr-FR" b="1" u="sng" dirty="0" smtClean="0"/>
              <a:t> , </a:t>
            </a:r>
            <a:r>
              <a:rPr lang="fr-FR" b="1" u="sng" dirty="0" err="1" smtClean="0"/>
              <a:t>critical</a:t>
            </a:r>
            <a:r>
              <a:rPr lang="fr-FR" b="1" u="sng" dirty="0" smtClean="0"/>
              <a:t> </a:t>
            </a:r>
            <a:r>
              <a:rPr lang="fr-FR" b="1" u="sng" dirty="0" err="1" smtClean="0"/>
              <a:t>essay</a:t>
            </a:r>
            <a:r>
              <a:rPr lang="fr-FR" b="1" u="sng" dirty="0" smtClean="0"/>
              <a:t> </a:t>
            </a:r>
            <a:r>
              <a:rPr lang="fr-FR" b="1" u="sng" dirty="0" err="1" smtClean="0"/>
              <a:t>writing</a:t>
            </a:r>
            <a:r>
              <a:rPr lang="fr-FR" b="1" u="sng" dirty="0" smtClean="0"/>
              <a:t> and </a:t>
            </a:r>
            <a:r>
              <a:rPr lang="fr-FR" b="1" u="sng" dirty="0" err="1" smtClean="0"/>
              <a:t>grammar</a:t>
            </a:r>
            <a:r>
              <a:rPr lang="fr-FR" b="1" u="sng" dirty="0" smtClean="0"/>
              <a:t> de 1</a:t>
            </a:r>
            <a:r>
              <a:rPr lang="fr-FR" b="1" u="sng" baseline="30000" dirty="0" smtClean="0"/>
              <a:t>ère</a:t>
            </a:r>
            <a:r>
              <a:rPr lang="fr-FR" b="1" u="sng" dirty="0" smtClean="0"/>
              <a:t>, 2</a:t>
            </a:r>
            <a:r>
              <a:rPr lang="fr-FR" b="1" u="sng" baseline="30000" dirty="0" smtClean="0"/>
              <a:t>ème</a:t>
            </a:r>
            <a:r>
              <a:rPr lang="fr-FR" b="1" u="sng" dirty="0" smtClean="0"/>
              <a:t> et 3</a:t>
            </a:r>
            <a:r>
              <a:rPr lang="fr-FR" b="1" u="sng" baseline="30000" dirty="0" smtClean="0"/>
              <a:t>ème</a:t>
            </a:r>
            <a:r>
              <a:rPr lang="fr-FR" b="1" u="sng" dirty="0" smtClean="0"/>
              <a:t> année  de licence(2016-2017)</a:t>
            </a:r>
            <a:endParaRPr lang="fr-FR" dirty="0" smtClean="0"/>
          </a:p>
          <a:p>
            <a:r>
              <a:rPr lang="fr-FR" dirty="0" smtClean="0"/>
              <a:t>Date  de la réunion :…………………………</a:t>
            </a:r>
          </a:p>
          <a:p>
            <a:r>
              <a:rPr lang="fr-FR" b="1" u="sng" dirty="0" smtClean="0"/>
              <a:t>Présidente</a:t>
            </a:r>
            <a:r>
              <a:rPr lang="fr-FR" u="sng" dirty="0" smtClean="0"/>
              <a:t>  </a:t>
            </a:r>
            <a:r>
              <a:rPr lang="fr-FR" dirty="0" smtClean="0"/>
              <a:t>: …………………………………..…………..signature :…………………….</a:t>
            </a:r>
          </a:p>
          <a:p>
            <a:r>
              <a:rPr lang="fr-FR" dirty="0" smtClean="0"/>
              <a:t>Spécialité :………………………</a:t>
            </a:r>
          </a:p>
          <a:p>
            <a:r>
              <a:rPr lang="fr-FR" b="1" u="sng" dirty="0" err="1" smtClean="0"/>
              <a:t>Vice-Présidente</a:t>
            </a:r>
            <a:r>
              <a:rPr lang="fr-FR" b="1" u="sng" dirty="0" smtClean="0"/>
              <a:t> </a:t>
            </a:r>
            <a:r>
              <a:rPr lang="fr-FR" u="sng" dirty="0" smtClean="0"/>
              <a:t> </a:t>
            </a:r>
            <a:r>
              <a:rPr lang="fr-FR" dirty="0" smtClean="0"/>
              <a:t>: ………………………………….. ……signature :……………………</a:t>
            </a:r>
          </a:p>
          <a:p>
            <a:r>
              <a:rPr lang="fr-FR" dirty="0" smtClean="0"/>
              <a:t>Spécialité :………………………</a:t>
            </a:r>
          </a:p>
          <a:p>
            <a:r>
              <a:rPr lang="fr-FR" b="1" u="sng" dirty="0" smtClean="0"/>
              <a:t>Membres :</a:t>
            </a:r>
            <a:r>
              <a:rPr lang="fr-FR" dirty="0" smtClean="0"/>
              <a:t> </a:t>
            </a:r>
          </a:p>
          <a:p>
            <a:r>
              <a:rPr lang="fr-FR" b="1" dirty="0" smtClean="0"/>
              <a:t>Nom et prénom       Matières enseignées        Année(</a:t>
            </a:r>
            <a:r>
              <a:rPr lang="fr-FR" b="1" dirty="0" err="1" smtClean="0"/>
              <a:t>lic</a:t>
            </a:r>
            <a:r>
              <a:rPr lang="fr-FR" b="1" dirty="0" smtClean="0"/>
              <a:t>.)          signature</a:t>
            </a:r>
            <a:endParaRPr lang="fr-FR" dirty="0" smtClean="0"/>
          </a:p>
          <a:p>
            <a:r>
              <a:rPr lang="fr-FR" dirty="0" smtClean="0"/>
              <a:t>1</a:t>
            </a:r>
          </a:p>
          <a:p>
            <a:r>
              <a:rPr lang="fr-FR" dirty="0" smtClean="0"/>
              <a:t>2</a:t>
            </a:r>
          </a:p>
          <a:p>
            <a:r>
              <a:rPr lang="fr-FR" dirty="0" smtClean="0"/>
              <a:t>3</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62500" lnSpcReduction="20000"/>
          </a:bodyPr>
          <a:lstStyle/>
          <a:p>
            <a:pPr algn="ctr"/>
            <a:r>
              <a:rPr lang="fr-FR" dirty="0" smtClean="0"/>
              <a:t> </a:t>
            </a:r>
            <a:endParaRPr lang="fr-FR" sz="2800" dirty="0" smtClean="0"/>
          </a:p>
          <a:p>
            <a:pPr algn="ctr">
              <a:buNone/>
            </a:pPr>
            <a:r>
              <a:rPr lang="fr-FR" sz="2800" i="1" dirty="0" smtClean="0"/>
              <a:t>Université Alger 2</a:t>
            </a:r>
            <a:endParaRPr lang="fr-FR" sz="2800" dirty="0" smtClean="0"/>
          </a:p>
          <a:p>
            <a:pPr algn="ctr">
              <a:buNone/>
            </a:pPr>
            <a:r>
              <a:rPr lang="fr-FR" sz="2800" i="1" dirty="0" smtClean="0"/>
              <a:t>Faculté des langues étrangères</a:t>
            </a:r>
            <a:endParaRPr lang="fr-FR" sz="2800" dirty="0" smtClean="0"/>
          </a:p>
          <a:p>
            <a:pPr algn="ctr">
              <a:buNone/>
            </a:pPr>
            <a:r>
              <a:rPr lang="fr-FR" sz="2800" i="1" dirty="0" smtClean="0"/>
              <a:t>Département d’anglais</a:t>
            </a:r>
            <a:endParaRPr lang="fr-FR" sz="2800" dirty="0" smtClean="0"/>
          </a:p>
          <a:p>
            <a:pPr algn="ctr">
              <a:buNone/>
            </a:pPr>
            <a:r>
              <a:rPr lang="fr-FR" b="1" u="sng" dirty="0" smtClean="0"/>
              <a:t>PV de la commission </a:t>
            </a:r>
            <a:r>
              <a:rPr lang="fr-FR" b="1" u="sng" dirty="0" err="1" smtClean="0"/>
              <a:t>listening</a:t>
            </a:r>
            <a:r>
              <a:rPr lang="fr-FR" b="1" u="sng" dirty="0" smtClean="0"/>
              <a:t>, </a:t>
            </a:r>
            <a:r>
              <a:rPr lang="fr-FR" b="1" u="sng" dirty="0" err="1" smtClean="0"/>
              <a:t>speaking</a:t>
            </a:r>
            <a:r>
              <a:rPr lang="fr-FR" b="1" u="sng" dirty="0" smtClean="0"/>
              <a:t>, </a:t>
            </a:r>
            <a:r>
              <a:rPr lang="fr-FR" b="1" u="sng" dirty="0" err="1" smtClean="0"/>
              <a:t>phonetics</a:t>
            </a:r>
            <a:r>
              <a:rPr lang="fr-FR" b="1" u="sng" dirty="0" smtClean="0"/>
              <a:t> and communication </a:t>
            </a:r>
            <a:r>
              <a:rPr lang="fr-FR" b="1" u="sng" dirty="0" err="1" smtClean="0"/>
              <a:t>skills</a:t>
            </a:r>
            <a:r>
              <a:rPr lang="fr-FR" b="1" u="sng" dirty="0" smtClean="0"/>
              <a:t> de 1</a:t>
            </a:r>
            <a:r>
              <a:rPr lang="fr-FR" b="1" u="sng" baseline="30000" dirty="0" smtClean="0"/>
              <a:t>ère</a:t>
            </a:r>
            <a:r>
              <a:rPr lang="fr-FR" b="1" u="sng" dirty="0" smtClean="0"/>
              <a:t>, 2</a:t>
            </a:r>
            <a:r>
              <a:rPr lang="fr-FR" b="1" u="sng" baseline="30000" dirty="0" smtClean="0"/>
              <a:t>ème</a:t>
            </a:r>
            <a:r>
              <a:rPr lang="fr-FR" b="1" u="sng" dirty="0" smtClean="0"/>
              <a:t> et 3</a:t>
            </a:r>
            <a:r>
              <a:rPr lang="fr-FR" b="1" u="sng" baseline="30000" dirty="0" smtClean="0"/>
              <a:t>ème</a:t>
            </a:r>
            <a:r>
              <a:rPr lang="fr-FR" b="1" u="sng" dirty="0" smtClean="0"/>
              <a:t> année  de licence(2016-2017)</a:t>
            </a:r>
            <a:endParaRPr lang="fr-FR" dirty="0" smtClean="0"/>
          </a:p>
          <a:p>
            <a:r>
              <a:rPr lang="fr-FR" dirty="0" smtClean="0"/>
              <a:t>Date  de la réunion :…………………………</a:t>
            </a:r>
          </a:p>
          <a:p>
            <a:r>
              <a:rPr lang="fr-FR" b="1" u="sng" dirty="0" smtClean="0"/>
              <a:t>Présidente</a:t>
            </a:r>
            <a:r>
              <a:rPr lang="fr-FR" u="sng" dirty="0" smtClean="0"/>
              <a:t>  </a:t>
            </a:r>
            <a:r>
              <a:rPr lang="fr-FR" dirty="0" smtClean="0"/>
              <a:t>: …………………………………..…………..signature :…………………….</a:t>
            </a:r>
          </a:p>
          <a:p>
            <a:r>
              <a:rPr lang="fr-FR" dirty="0" smtClean="0"/>
              <a:t>Spécialité :………………………</a:t>
            </a:r>
          </a:p>
          <a:p>
            <a:r>
              <a:rPr lang="fr-FR" b="1" u="sng" dirty="0" err="1" smtClean="0"/>
              <a:t>Vice-Présidente</a:t>
            </a:r>
            <a:r>
              <a:rPr lang="fr-FR" b="1" u="sng" dirty="0" smtClean="0"/>
              <a:t> </a:t>
            </a:r>
            <a:r>
              <a:rPr lang="fr-FR" u="sng" dirty="0" smtClean="0"/>
              <a:t> </a:t>
            </a:r>
            <a:r>
              <a:rPr lang="fr-FR" dirty="0" smtClean="0"/>
              <a:t>: ………………………………….. ……signature :……………………</a:t>
            </a:r>
          </a:p>
          <a:p>
            <a:r>
              <a:rPr lang="fr-FR" dirty="0" smtClean="0"/>
              <a:t>Spécialité :………………………</a:t>
            </a:r>
          </a:p>
          <a:p>
            <a:r>
              <a:rPr lang="fr-FR" b="1" u="sng" dirty="0" smtClean="0"/>
              <a:t>Membres :</a:t>
            </a:r>
            <a:r>
              <a:rPr lang="fr-FR" dirty="0" smtClean="0"/>
              <a:t> </a:t>
            </a:r>
          </a:p>
          <a:p>
            <a:r>
              <a:rPr lang="fr-FR" b="1" dirty="0" smtClean="0"/>
              <a:t>Nom et prénom       Matières enseignées        Année(</a:t>
            </a:r>
            <a:r>
              <a:rPr lang="fr-FR" b="1" dirty="0" err="1" smtClean="0"/>
              <a:t>lic</a:t>
            </a:r>
            <a:r>
              <a:rPr lang="fr-FR" b="1" dirty="0" smtClean="0"/>
              <a:t>.)          signature</a:t>
            </a:r>
            <a:endParaRPr lang="fr-FR" dirty="0" smtClean="0"/>
          </a:p>
          <a:p>
            <a:r>
              <a:rPr lang="fr-FR" dirty="0" smtClean="0"/>
              <a:t>1</a:t>
            </a:r>
          </a:p>
          <a:p>
            <a:r>
              <a:rPr lang="fr-FR" dirty="0" smtClean="0"/>
              <a:t>2</a:t>
            </a:r>
          </a:p>
          <a:p>
            <a:r>
              <a:rPr lang="fr-FR" dirty="0" smtClean="0"/>
              <a:t>3</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2800" dirty="0" smtClean="0"/>
              <a:t>In </a:t>
            </a:r>
            <a:r>
              <a:rPr lang="fr-FR" sz="2800" dirty="0" err="1" smtClean="0"/>
              <a:t>June</a:t>
            </a:r>
            <a:r>
              <a:rPr lang="fr-FR" sz="2800" dirty="0" smtClean="0"/>
              <a:t> 2016, a note </a:t>
            </a:r>
            <a:r>
              <a:rPr lang="fr-FR" sz="2800" dirty="0" err="1" smtClean="0"/>
              <a:t>issued</a:t>
            </a:r>
            <a:r>
              <a:rPr lang="fr-FR" sz="2800" dirty="0" smtClean="0"/>
              <a:t> by the </a:t>
            </a:r>
            <a:r>
              <a:rPr lang="fr-FR" sz="2800" dirty="0" err="1" smtClean="0"/>
              <a:t>head</a:t>
            </a:r>
            <a:r>
              <a:rPr lang="fr-FR" sz="2800" dirty="0" smtClean="0"/>
              <a:t> of the </a:t>
            </a:r>
            <a:r>
              <a:rPr lang="fr-FR" sz="2800" dirty="0" err="1" smtClean="0"/>
              <a:t>Foreign</a:t>
            </a:r>
            <a:r>
              <a:rPr lang="fr-FR" sz="2800" dirty="0" smtClean="0"/>
              <a:t> </a:t>
            </a:r>
            <a:r>
              <a:rPr lang="fr-FR" sz="2800" dirty="0" err="1" smtClean="0"/>
              <a:t>language</a:t>
            </a:r>
            <a:r>
              <a:rPr lang="fr-FR" sz="2800" dirty="0" smtClean="0"/>
              <a:t> and </a:t>
            </a:r>
            <a:r>
              <a:rPr lang="fr-FR" sz="2800" dirty="0" err="1" smtClean="0"/>
              <a:t>literature</a:t>
            </a:r>
            <a:r>
              <a:rPr lang="fr-FR" sz="2800" dirty="0" smtClean="0"/>
              <a:t> Domain (DLLE)</a:t>
            </a:r>
            <a:r>
              <a:rPr lang="fr-FR" sz="2800" dirty="0" err="1" smtClean="0"/>
              <a:t>was</a:t>
            </a:r>
            <a:r>
              <a:rPr lang="fr-FR" sz="2800" dirty="0" smtClean="0"/>
              <a:t> sent to the </a:t>
            </a:r>
            <a:r>
              <a:rPr lang="fr-FR" sz="2800" dirty="0" err="1" smtClean="0"/>
              <a:t>department</a:t>
            </a:r>
            <a:r>
              <a:rPr lang="fr-FR" sz="2800" dirty="0" smtClean="0"/>
              <a:t> </a:t>
            </a:r>
            <a:r>
              <a:rPr lang="fr-FR" sz="2800" dirty="0" err="1" smtClean="0"/>
              <a:t>urging</a:t>
            </a:r>
            <a:r>
              <a:rPr lang="fr-FR" sz="2800" dirty="0" smtClean="0"/>
              <a:t> the </a:t>
            </a:r>
            <a:r>
              <a:rPr lang="fr-FR" sz="2800" dirty="0" err="1" smtClean="0"/>
              <a:t>teaching</a:t>
            </a:r>
            <a:r>
              <a:rPr lang="fr-FR" sz="2800" dirty="0" smtClean="0"/>
              <a:t> teams to </a:t>
            </a:r>
            <a:r>
              <a:rPr lang="fr-FR" sz="2800" dirty="0" err="1" smtClean="0"/>
              <a:t>review</a:t>
            </a:r>
            <a:r>
              <a:rPr lang="fr-FR" sz="2800" dirty="0" smtClean="0"/>
              <a:t> the English  curriculum in light of the </a:t>
            </a:r>
            <a:r>
              <a:rPr lang="fr-FR" sz="2800" dirty="0" err="1" smtClean="0"/>
              <a:t>recent</a:t>
            </a:r>
            <a:r>
              <a:rPr lang="fr-FR" sz="2800" dirty="0" smtClean="0"/>
              <a:t> changes </a:t>
            </a:r>
            <a:r>
              <a:rPr lang="fr-FR" sz="2800" dirty="0" err="1" smtClean="0"/>
              <a:t>that</a:t>
            </a:r>
            <a:r>
              <a:rPr lang="fr-FR" sz="2800" dirty="0" smtClean="0"/>
              <a:t> </a:t>
            </a:r>
            <a:r>
              <a:rPr lang="fr-FR" sz="2800" dirty="0" err="1" smtClean="0"/>
              <a:t>were</a:t>
            </a:r>
            <a:r>
              <a:rPr lang="fr-FR" sz="2800" dirty="0" smtClean="0"/>
              <a:t> </a:t>
            </a:r>
            <a:r>
              <a:rPr lang="fr-FR" sz="2800" dirty="0" err="1" smtClean="0"/>
              <a:t>brought</a:t>
            </a:r>
            <a:r>
              <a:rPr lang="fr-FR" sz="2800" dirty="0" smtClean="0"/>
              <a:t> </a:t>
            </a:r>
            <a:r>
              <a:rPr lang="fr-FR" sz="2800" dirty="0" err="1" smtClean="0"/>
              <a:t>into</a:t>
            </a:r>
            <a:r>
              <a:rPr lang="fr-FR" sz="2800" dirty="0" smtClean="0"/>
              <a:t> the first and second </a:t>
            </a:r>
            <a:r>
              <a:rPr lang="fr-FR" sz="2800" dirty="0" err="1" smtClean="0"/>
              <a:t>years</a:t>
            </a:r>
            <a:r>
              <a:rPr lang="fr-FR" sz="2800" dirty="0" smtClean="0"/>
              <a:t> of the </a:t>
            </a:r>
            <a:r>
              <a:rPr lang="fr-FR" sz="2800" dirty="0" err="1" smtClean="0"/>
              <a:t>degree</a:t>
            </a:r>
            <a:r>
              <a:rPr lang="fr-FR" sz="2800" dirty="0" smtClean="0"/>
              <a:t> course(socle commun)</a:t>
            </a:r>
          </a:p>
          <a:p>
            <a:r>
              <a:rPr lang="fr-FR" sz="2800" dirty="0" smtClean="0"/>
              <a:t>The </a:t>
            </a:r>
            <a:r>
              <a:rPr lang="fr-FR" sz="2800" dirty="0" err="1" smtClean="0"/>
              <a:t>aim</a:t>
            </a:r>
            <a:r>
              <a:rPr lang="fr-FR" sz="2800" dirty="0" smtClean="0"/>
              <a:t> </a:t>
            </a:r>
            <a:r>
              <a:rPr lang="fr-FR" sz="2800" dirty="0" err="1" smtClean="0"/>
              <a:t>was</a:t>
            </a:r>
            <a:r>
              <a:rPr lang="fr-FR" sz="2800" dirty="0" smtClean="0"/>
              <a:t> to </a:t>
            </a:r>
            <a:r>
              <a:rPr lang="fr-FR" sz="2800" dirty="0" err="1" smtClean="0"/>
              <a:t>make</a:t>
            </a:r>
            <a:r>
              <a:rPr lang="fr-FR" sz="2800" dirty="0" smtClean="0"/>
              <a:t> </a:t>
            </a:r>
            <a:r>
              <a:rPr lang="fr-FR" sz="2800" dirty="0" err="1" smtClean="0"/>
              <a:t>it</a:t>
            </a:r>
            <a:r>
              <a:rPr lang="fr-FR" sz="2800" dirty="0" smtClean="0"/>
              <a:t> more </a:t>
            </a:r>
            <a:r>
              <a:rPr lang="fr-FR" sz="2800" dirty="0" err="1" smtClean="0"/>
              <a:t>coherent</a:t>
            </a:r>
            <a:r>
              <a:rPr lang="fr-FR" sz="2800" dirty="0" smtClean="0"/>
              <a:t>, </a:t>
            </a:r>
            <a:r>
              <a:rPr lang="fr-FR" sz="2800" dirty="0" err="1" smtClean="0"/>
              <a:t>organized</a:t>
            </a:r>
            <a:r>
              <a:rPr lang="fr-FR" sz="2800" dirty="0" smtClean="0"/>
              <a:t> and </a:t>
            </a:r>
            <a:r>
              <a:rPr lang="fr-FR" sz="2800" dirty="0" err="1" smtClean="0"/>
              <a:t>sequenced</a:t>
            </a:r>
            <a:r>
              <a:rPr lang="fr-FR" sz="2800" dirty="0" smtClean="0"/>
              <a:t> to </a:t>
            </a:r>
            <a:r>
              <a:rPr lang="fr-FR" sz="2800" dirty="0" err="1" smtClean="0"/>
              <a:t>facilitate</a:t>
            </a:r>
            <a:r>
              <a:rPr lang="fr-FR" sz="2800" dirty="0" smtClean="0"/>
              <a:t> </a:t>
            </a:r>
            <a:r>
              <a:rPr lang="fr-FR" sz="2800" dirty="0" err="1" smtClean="0"/>
              <a:t>learning</a:t>
            </a:r>
            <a:endParaRPr lang="fr-F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62500" lnSpcReduction="20000"/>
          </a:bodyPr>
          <a:lstStyle/>
          <a:p>
            <a:pPr algn="ctr"/>
            <a:r>
              <a:rPr lang="fr-FR" dirty="0" smtClean="0"/>
              <a:t> </a:t>
            </a:r>
            <a:endParaRPr lang="fr-FR" sz="2800" dirty="0" smtClean="0"/>
          </a:p>
          <a:p>
            <a:pPr algn="ctr">
              <a:buNone/>
            </a:pPr>
            <a:r>
              <a:rPr lang="fr-FR" sz="2800" i="1" dirty="0" smtClean="0"/>
              <a:t>Université Alger 2</a:t>
            </a:r>
            <a:endParaRPr lang="fr-FR" sz="2800" dirty="0" smtClean="0"/>
          </a:p>
          <a:p>
            <a:pPr algn="ctr">
              <a:buNone/>
            </a:pPr>
            <a:r>
              <a:rPr lang="fr-FR" sz="2800" i="1" dirty="0" smtClean="0"/>
              <a:t>Faculté des langues étrangères</a:t>
            </a:r>
            <a:endParaRPr lang="fr-FR" sz="2800" dirty="0" smtClean="0"/>
          </a:p>
          <a:p>
            <a:pPr algn="ctr">
              <a:buNone/>
            </a:pPr>
            <a:r>
              <a:rPr lang="fr-FR" sz="2800" i="1" dirty="0" smtClean="0"/>
              <a:t>Département d’anglais</a:t>
            </a:r>
            <a:endParaRPr lang="fr-FR" sz="2800" dirty="0" smtClean="0"/>
          </a:p>
          <a:p>
            <a:pPr algn="ctr">
              <a:buNone/>
            </a:pPr>
            <a:r>
              <a:rPr lang="fr-FR" b="1" u="sng" dirty="0" smtClean="0"/>
              <a:t>PV de la commission </a:t>
            </a:r>
            <a:r>
              <a:rPr lang="fr-FR" b="1" u="sng" dirty="0" err="1" smtClean="0"/>
              <a:t>study</a:t>
            </a:r>
            <a:r>
              <a:rPr lang="fr-FR" b="1" u="sng" dirty="0" smtClean="0"/>
              <a:t> </a:t>
            </a:r>
            <a:r>
              <a:rPr lang="fr-FR" b="1" u="sng" dirty="0" err="1" smtClean="0"/>
              <a:t>skills</a:t>
            </a:r>
            <a:r>
              <a:rPr lang="fr-FR" b="1" u="sng" dirty="0" smtClean="0"/>
              <a:t> and </a:t>
            </a:r>
            <a:r>
              <a:rPr lang="fr-FR" b="1" u="sng" dirty="0" err="1" smtClean="0"/>
              <a:t>research</a:t>
            </a:r>
            <a:r>
              <a:rPr lang="fr-FR" b="1" u="sng" dirty="0" smtClean="0"/>
              <a:t> </a:t>
            </a:r>
            <a:r>
              <a:rPr lang="fr-FR" b="1" u="sng" dirty="0" err="1" smtClean="0"/>
              <a:t>project</a:t>
            </a:r>
            <a:r>
              <a:rPr lang="fr-FR" b="1" u="sng" dirty="0" smtClean="0"/>
              <a:t> </a:t>
            </a:r>
            <a:r>
              <a:rPr lang="fr-FR" b="1" u="sng" dirty="0" err="1" smtClean="0"/>
              <a:t>writing</a:t>
            </a:r>
            <a:r>
              <a:rPr lang="fr-FR" b="1" u="sng" dirty="0" smtClean="0"/>
              <a:t> de 1</a:t>
            </a:r>
            <a:r>
              <a:rPr lang="fr-FR" b="1" u="sng" baseline="30000" dirty="0" smtClean="0"/>
              <a:t>ère</a:t>
            </a:r>
            <a:r>
              <a:rPr lang="fr-FR" b="1" u="sng" dirty="0" smtClean="0"/>
              <a:t>, 2</a:t>
            </a:r>
            <a:r>
              <a:rPr lang="fr-FR" b="1" u="sng" baseline="30000" dirty="0" smtClean="0"/>
              <a:t>ème</a:t>
            </a:r>
            <a:r>
              <a:rPr lang="fr-FR" b="1" u="sng" dirty="0" smtClean="0"/>
              <a:t> et 3</a:t>
            </a:r>
            <a:r>
              <a:rPr lang="fr-FR" b="1" u="sng" baseline="30000" dirty="0" smtClean="0"/>
              <a:t>ème</a:t>
            </a:r>
            <a:r>
              <a:rPr lang="fr-FR" b="1" u="sng" dirty="0" smtClean="0"/>
              <a:t> année  de licence(2016-2017)</a:t>
            </a:r>
            <a:endParaRPr lang="fr-FR" dirty="0" smtClean="0"/>
          </a:p>
          <a:p>
            <a:r>
              <a:rPr lang="fr-FR" dirty="0" smtClean="0"/>
              <a:t>Date  de la réunion :…………………………</a:t>
            </a:r>
          </a:p>
          <a:p>
            <a:r>
              <a:rPr lang="fr-FR" b="1" u="sng" dirty="0" smtClean="0"/>
              <a:t>Présidente</a:t>
            </a:r>
            <a:r>
              <a:rPr lang="fr-FR" u="sng" dirty="0" smtClean="0"/>
              <a:t>  </a:t>
            </a:r>
            <a:r>
              <a:rPr lang="fr-FR" dirty="0" smtClean="0"/>
              <a:t>: …………………………………..…………..signature :…………………….</a:t>
            </a:r>
          </a:p>
          <a:p>
            <a:r>
              <a:rPr lang="fr-FR" dirty="0" smtClean="0"/>
              <a:t>Spécialité :………………………</a:t>
            </a:r>
          </a:p>
          <a:p>
            <a:r>
              <a:rPr lang="fr-FR" b="1" u="sng" dirty="0" err="1" smtClean="0"/>
              <a:t>Vice-Présidente</a:t>
            </a:r>
            <a:r>
              <a:rPr lang="fr-FR" b="1" u="sng" dirty="0" smtClean="0"/>
              <a:t> </a:t>
            </a:r>
            <a:r>
              <a:rPr lang="fr-FR" u="sng" dirty="0" smtClean="0"/>
              <a:t> </a:t>
            </a:r>
            <a:r>
              <a:rPr lang="fr-FR" dirty="0" smtClean="0"/>
              <a:t>: ………………………………….. ……signature :……………………</a:t>
            </a:r>
          </a:p>
          <a:p>
            <a:r>
              <a:rPr lang="fr-FR" dirty="0" smtClean="0"/>
              <a:t>Spécialité :………………………</a:t>
            </a:r>
          </a:p>
          <a:p>
            <a:r>
              <a:rPr lang="fr-FR" b="1" u="sng" dirty="0" smtClean="0"/>
              <a:t>Membres :</a:t>
            </a:r>
            <a:r>
              <a:rPr lang="fr-FR" dirty="0" smtClean="0"/>
              <a:t> </a:t>
            </a:r>
          </a:p>
          <a:p>
            <a:r>
              <a:rPr lang="fr-FR" b="1" dirty="0" smtClean="0"/>
              <a:t>Nom et prénom       Matières enseignées        Année(</a:t>
            </a:r>
            <a:r>
              <a:rPr lang="fr-FR" b="1" dirty="0" err="1" smtClean="0"/>
              <a:t>lic</a:t>
            </a:r>
            <a:r>
              <a:rPr lang="fr-FR" b="1" dirty="0" smtClean="0"/>
              <a:t>.)          signature</a:t>
            </a:r>
            <a:endParaRPr lang="fr-FR" dirty="0" smtClean="0"/>
          </a:p>
          <a:p>
            <a:r>
              <a:rPr lang="fr-FR" dirty="0" smtClean="0"/>
              <a:t>1</a:t>
            </a:r>
          </a:p>
          <a:p>
            <a:r>
              <a:rPr lang="fr-FR" dirty="0" smtClean="0"/>
              <a:t>2</a:t>
            </a:r>
          </a:p>
          <a:p>
            <a:r>
              <a:rPr lang="fr-FR" dirty="0" smtClean="0"/>
              <a:t>3</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55000" lnSpcReduction="20000"/>
          </a:bodyPr>
          <a:lstStyle/>
          <a:p>
            <a:pPr algn="ctr"/>
            <a:r>
              <a:rPr lang="fr-FR" dirty="0" smtClean="0"/>
              <a:t> </a:t>
            </a:r>
            <a:endParaRPr lang="fr-FR" sz="2800" dirty="0" smtClean="0"/>
          </a:p>
          <a:p>
            <a:pPr algn="ctr">
              <a:buNone/>
            </a:pPr>
            <a:r>
              <a:rPr lang="fr-FR" sz="2800" i="1" dirty="0" smtClean="0"/>
              <a:t>Université Alger 2</a:t>
            </a:r>
            <a:endParaRPr lang="fr-FR" sz="2800" dirty="0" smtClean="0"/>
          </a:p>
          <a:p>
            <a:pPr algn="ctr">
              <a:buNone/>
            </a:pPr>
            <a:r>
              <a:rPr lang="fr-FR" sz="2800" i="1" dirty="0" smtClean="0"/>
              <a:t>Faculté des langues étrangères</a:t>
            </a:r>
            <a:endParaRPr lang="fr-FR" sz="2800" dirty="0" smtClean="0"/>
          </a:p>
          <a:p>
            <a:pPr algn="ctr">
              <a:buNone/>
            </a:pPr>
            <a:r>
              <a:rPr lang="fr-FR" sz="2800" i="1" dirty="0" smtClean="0"/>
              <a:t>Département d’anglais</a:t>
            </a:r>
            <a:endParaRPr lang="fr-FR" sz="2800" dirty="0" smtClean="0"/>
          </a:p>
          <a:p>
            <a:pPr algn="ctr">
              <a:buNone/>
            </a:pPr>
            <a:r>
              <a:rPr lang="fr-FR" b="1" u="sng" dirty="0" smtClean="0"/>
              <a:t>PV de la commission des unités de découverte (translation, </a:t>
            </a:r>
            <a:r>
              <a:rPr lang="fr-FR" b="1" u="sng" dirty="0" err="1" smtClean="0"/>
              <a:t>sociology</a:t>
            </a:r>
            <a:r>
              <a:rPr lang="fr-FR" b="1" u="sng" dirty="0" smtClean="0"/>
              <a:t>, </a:t>
            </a:r>
            <a:r>
              <a:rPr lang="fr-FR" b="1" u="sng" dirty="0" err="1" smtClean="0"/>
              <a:t>neurolinguistics</a:t>
            </a:r>
            <a:r>
              <a:rPr lang="fr-FR" b="1" u="sng" dirty="0" smtClean="0"/>
              <a:t>, </a:t>
            </a:r>
            <a:r>
              <a:rPr lang="fr-FR" b="1" u="sng" dirty="0" err="1" smtClean="0"/>
              <a:t>Arabic</a:t>
            </a:r>
            <a:r>
              <a:rPr lang="fr-FR" b="1" u="sng" dirty="0" smtClean="0"/>
              <a:t> </a:t>
            </a:r>
            <a:r>
              <a:rPr lang="fr-FR" b="1" u="sng" dirty="0" err="1" smtClean="0"/>
              <a:t>philology</a:t>
            </a:r>
            <a:r>
              <a:rPr lang="fr-FR" b="1" u="sng" dirty="0" smtClean="0"/>
              <a:t>) et transversales (</a:t>
            </a:r>
            <a:r>
              <a:rPr lang="fr-FR" b="1" u="sng" dirty="0" err="1" smtClean="0"/>
              <a:t>foreign</a:t>
            </a:r>
            <a:r>
              <a:rPr lang="fr-FR" b="1" u="sng" dirty="0" smtClean="0"/>
              <a:t> </a:t>
            </a:r>
            <a:r>
              <a:rPr lang="fr-FR" b="1" u="sng" dirty="0" err="1" smtClean="0"/>
              <a:t>language</a:t>
            </a:r>
            <a:r>
              <a:rPr lang="fr-FR" b="1" u="sng" dirty="0" smtClean="0"/>
              <a:t>, </a:t>
            </a:r>
            <a:r>
              <a:rPr lang="fr-FR" b="1" u="sng" dirty="0" err="1" smtClean="0"/>
              <a:t>ICTs</a:t>
            </a:r>
            <a:r>
              <a:rPr lang="fr-FR" b="1" u="sng" dirty="0" smtClean="0"/>
              <a:t> and </a:t>
            </a:r>
            <a:r>
              <a:rPr lang="fr-FR" b="1" u="sng" dirty="0" err="1" smtClean="0"/>
              <a:t>educational</a:t>
            </a:r>
            <a:r>
              <a:rPr lang="fr-FR" b="1" u="sng" dirty="0" smtClean="0"/>
              <a:t> </a:t>
            </a:r>
            <a:r>
              <a:rPr lang="fr-FR" b="1" u="sng" dirty="0" err="1" smtClean="0"/>
              <a:t>technology</a:t>
            </a:r>
            <a:r>
              <a:rPr lang="fr-FR" b="1" u="sng" dirty="0" smtClean="0"/>
              <a:t>, comparative </a:t>
            </a:r>
            <a:r>
              <a:rPr lang="fr-FR" b="1" u="sng" dirty="0" err="1" smtClean="0"/>
              <a:t>literature</a:t>
            </a:r>
            <a:r>
              <a:rPr lang="fr-FR" b="1" u="sng" dirty="0" smtClean="0"/>
              <a:t>) de 1</a:t>
            </a:r>
            <a:r>
              <a:rPr lang="fr-FR" b="1" u="sng" baseline="30000" dirty="0" smtClean="0"/>
              <a:t>ère</a:t>
            </a:r>
            <a:r>
              <a:rPr lang="fr-FR" b="1" u="sng" dirty="0" smtClean="0"/>
              <a:t>, 2</a:t>
            </a:r>
            <a:r>
              <a:rPr lang="fr-FR" b="1" u="sng" baseline="30000" dirty="0" smtClean="0"/>
              <a:t>ème</a:t>
            </a:r>
            <a:r>
              <a:rPr lang="fr-FR" b="1" u="sng" dirty="0" smtClean="0"/>
              <a:t> et 3</a:t>
            </a:r>
            <a:r>
              <a:rPr lang="fr-FR" b="1" u="sng" baseline="30000" dirty="0" smtClean="0"/>
              <a:t>ème</a:t>
            </a:r>
            <a:r>
              <a:rPr lang="fr-FR" b="1" u="sng" dirty="0" smtClean="0"/>
              <a:t> année  de licence(2016-2017)</a:t>
            </a:r>
            <a:endParaRPr lang="fr-FR" dirty="0" smtClean="0"/>
          </a:p>
          <a:p>
            <a:r>
              <a:rPr lang="fr-FR" dirty="0" smtClean="0"/>
              <a:t>Date  de la réunion :…………………………</a:t>
            </a:r>
          </a:p>
          <a:p>
            <a:r>
              <a:rPr lang="fr-FR" b="1" u="sng" dirty="0" smtClean="0"/>
              <a:t>Présidente</a:t>
            </a:r>
            <a:r>
              <a:rPr lang="fr-FR" u="sng" dirty="0" smtClean="0"/>
              <a:t>  </a:t>
            </a:r>
            <a:r>
              <a:rPr lang="fr-FR" dirty="0" smtClean="0"/>
              <a:t>: …………………………………..…………..signature :…………………….</a:t>
            </a:r>
          </a:p>
          <a:p>
            <a:r>
              <a:rPr lang="fr-FR" dirty="0" smtClean="0"/>
              <a:t>Spécialité :………………………</a:t>
            </a:r>
          </a:p>
          <a:p>
            <a:r>
              <a:rPr lang="fr-FR" b="1" u="sng" dirty="0" err="1" smtClean="0"/>
              <a:t>Vice-Présidente</a:t>
            </a:r>
            <a:r>
              <a:rPr lang="fr-FR" b="1" u="sng" dirty="0" smtClean="0"/>
              <a:t> </a:t>
            </a:r>
            <a:r>
              <a:rPr lang="fr-FR" u="sng" dirty="0" smtClean="0"/>
              <a:t> </a:t>
            </a:r>
            <a:r>
              <a:rPr lang="fr-FR" dirty="0" smtClean="0"/>
              <a:t>: ………………………………….. ……signature :……………………</a:t>
            </a:r>
          </a:p>
          <a:p>
            <a:r>
              <a:rPr lang="fr-FR" dirty="0" smtClean="0"/>
              <a:t>Spécialité :………………………</a:t>
            </a:r>
          </a:p>
          <a:p>
            <a:r>
              <a:rPr lang="fr-FR" b="1" u="sng" dirty="0" smtClean="0"/>
              <a:t>Membres :</a:t>
            </a:r>
            <a:r>
              <a:rPr lang="fr-FR" dirty="0" smtClean="0"/>
              <a:t> </a:t>
            </a:r>
          </a:p>
          <a:p>
            <a:r>
              <a:rPr lang="fr-FR" b="1" dirty="0" smtClean="0"/>
              <a:t>Nom et prénom       Matières enseignées        Année(</a:t>
            </a:r>
            <a:r>
              <a:rPr lang="fr-FR" b="1" dirty="0" err="1" smtClean="0"/>
              <a:t>lic</a:t>
            </a:r>
            <a:r>
              <a:rPr lang="fr-FR" b="1" dirty="0" smtClean="0"/>
              <a:t>.)          signature</a:t>
            </a:r>
            <a:endParaRPr lang="fr-FR" dirty="0" smtClean="0"/>
          </a:p>
          <a:p>
            <a:r>
              <a:rPr lang="fr-FR" dirty="0" smtClean="0"/>
              <a:t>1</a:t>
            </a:r>
          </a:p>
          <a:p>
            <a:r>
              <a:rPr lang="fr-FR" dirty="0" smtClean="0"/>
              <a:t>2</a:t>
            </a:r>
          </a:p>
          <a:p>
            <a:r>
              <a:rPr lang="fr-FR" dirty="0" smtClean="0"/>
              <a:t>3</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1800" b="1" dirty="0" smtClean="0"/>
              <a:t/>
            </a:r>
            <a:br>
              <a:rPr lang="fr-FR" sz="1800" b="1" dirty="0" smtClean="0"/>
            </a:br>
            <a:r>
              <a:rPr lang="fr-FR" sz="1800" b="1" dirty="0" smtClean="0"/>
              <a:t>Université Alger 2</a:t>
            </a:r>
            <a:r>
              <a:rPr lang="fr-FR" sz="1800" dirty="0" smtClean="0"/>
              <a:t/>
            </a:r>
            <a:br>
              <a:rPr lang="fr-FR" sz="1800" dirty="0" smtClean="0"/>
            </a:br>
            <a:r>
              <a:rPr lang="fr-FR" sz="1800" b="1" dirty="0" smtClean="0"/>
              <a:t>Faculté des langues étrangères</a:t>
            </a:r>
            <a:r>
              <a:rPr lang="fr-FR" sz="1800" dirty="0" smtClean="0"/>
              <a:t/>
            </a:r>
            <a:br>
              <a:rPr lang="fr-FR" sz="1800" dirty="0" smtClean="0"/>
            </a:br>
            <a:r>
              <a:rPr lang="fr-FR" sz="1800" b="1" dirty="0" smtClean="0"/>
              <a:t>Département d’anglais</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fontScale="25000" lnSpcReduction="20000"/>
          </a:bodyPr>
          <a:lstStyle/>
          <a:p>
            <a:pPr algn="ctr">
              <a:buNone/>
            </a:pPr>
            <a:r>
              <a:rPr lang="fr-FR" sz="4800" b="1" dirty="0"/>
              <a:t> </a:t>
            </a:r>
            <a:endParaRPr lang="fr-FR" sz="4800" dirty="0"/>
          </a:p>
          <a:p>
            <a:pPr algn="ctr">
              <a:buNone/>
            </a:pPr>
            <a:r>
              <a:rPr lang="fr-FR" sz="5600" b="1" dirty="0"/>
              <a:t>COMMISSION DES PROGRAMMES 2016-2017 : REVISION  DE  L1+L2+L3</a:t>
            </a:r>
          </a:p>
          <a:p>
            <a:pPr algn="ctr">
              <a:buNone/>
            </a:pPr>
            <a:r>
              <a:rPr lang="fr-FR" sz="5600" b="1" u="sng" dirty="0" smtClean="0">
                <a:solidFill>
                  <a:srgbClr val="FF0000"/>
                </a:solidFill>
              </a:rPr>
              <a:t>      Dates   +       Président-e-s /v-</a:t>
            </a:r>
            <a:r>
              <a:rPr lang="fr-FR" sz="5600" b="1" u="sng" dirty="0" err="1" smtClean="0">
                <a:solidFill>
                  <a:srgbClr val="FF0000"/>
                </a:solidFill>
              </a:rPr>
              <a:t>pres</a:t>
            </a:r>
            <a:r>
              <a:rPr lang="fr-FR" sz="5600" b="1" u="sng" dirty="0" smtClean="0">
                <a:solidFill>
                  <a:srgbClr val="FF0000"/>
                </a:solidFill>
              </a:rPr>
              <a:t>. de commissions             +          Ateliers</a:t>
            </a:r>
            <a:r>
              <a:rPr lang="fr-FR" sz="5600" b="1" u="sng" dirty="0">
                <a:solidFill>
                  <a:srgbClr val="FF0000"/>
                </a:solidFill>
              </a:rPr>
              <a:t> : de 9h30 à </a:t>
            </a:r>
            <a:r>
              <a:rPr lang="fr-FR" sz="5600" b="1" u="sng" dirty="0" smtClean="0">
                <a:solidFill>
                  <a:srgbClr val="FF0000"/>
                </a:solidFill>
              </a:rPr>
              <a:t>14h30(staff-</a:t>
            </a:r>
            <a:r>
              <a:rPr lang="fr-FR" sz="5600" b="1" u="sng" dirty="0" err="1" smtClean="0">
                <a:solidFill>
                  <a:srgbClr val="FF0000"/>
                </a:solidFill>
              </a:rPr>
              <a:t>rooms</a:t>
            </a:r>
            <a:r>
              <a:rPr lang="fr-FR" sz="5600" b="1" u="sng" dirty="0" smtClean="0">
                <a:solidFill>
                  <a:srgbClr val="FF0000"/>
                </a:solidFill>
              </a:rPr>
              <a:t>)</a:t>
            </a:r>
            <a:endParaRPr lang="fr-FR" sz="5600" b="1" u="sng" dirty="0">
              <a:solidFill>
                <a:srgbClr val="FF0000"/>
              </a:solidFill>
            </a:endParaRPr>
          </a:p>
          <a:p>
            <a:r>
              <a:rPr lang="fr-FR" sz="5600" b="1" dirty="0">
                <a:solidFill>
                  <a:srgbClr val="FF0000"/>
                </a:solidFill>
              </a:rPr>
              <a:t>Dimanche 18 septembre : </a:t>
            </a:r>
            <a:r>
              <a:rPr lang="fr-FR" sz="5600" b="1" dirty="0" smtClean="0">
                <a:solidFill>
                  <a:srgbClr val="FF0000"/>
                </a:solidFill>
              </a:rPr>
              <a:t>Commission n°1(UF)</a:t>
            </a:r>
          </a:p>
          <a:p>
            <a:pPr>
              <a:buNone/>
            </a:pPr>
            <a:r>
              <a:rPr lang="fr-FR" sz="5600" b="1" dirty="0" smtClean="0"/>
              <a:t>Mme </a:t>
            </a:r>
            <a:r>
              <a:rPr lang="fr-FR" sz="5600" b="1" dirty="0"/>
              <a:t>Ait </a:t>
            </a:r>
            <a:r>
              <a:rPr lang="fr-FR" sz="5600" b="1" dirty="0" err="1"/>
              <a:t>Hamou</a:t>
            </a:r>
            <a:r>
              <a:rPr lang="fr-FR" sz="5600" b="1" dirty="0"/>
              <a:t> </a:t>
            </a:r>
            <a:r>
              <a:rPr lang="fr-FR" sz="5600" b="1" dirty="0" smtClean="0"/>
              <a:t>Louisa/Mme </a:t>
            </a:r>
            <a:r>
              <a:rPr lang="fr-FR" sz="5600" b="1" dirty="0" err="1" smtClean="0"/>
              <a:t>Nafa</a:t>
            </a:r>
            <a:r>
              <a:rPr lang="fr-FR" sz="5600" b="1" dirty="0" smtClean="0"/>
              <a:t>/M. </a:t>
            </a:r>
            <a:r>
              <a:rPr lang="fr-FR" sz="5600" b="1" dirty="0" err="1" smtClean="0"/>
              <a:t>Bensemmane</a:t>
            </a:r>
            <a:endParaRPr lang="fr-FR" sz="5600" dirty="0"/>
          </a:p>
          <a:p>
            <a:r>
              <a:rPr lang="en-GB" sz="5600" b="1" dirty="0"/>
              <a:t>Literary genres/literary theory/drama &amp; fiction/critical  writing/focus on literary genres/cultural issues/</a:t>
            </a:r>
            <a:r>
              <a:rPr lang="en-GB" sz="5600" b="1" dirty="0" err="1"/>
              <a:t>anglophone</a:t>
            </a:r>
            <a:r>
              <a:rPr lang="en-GB" sz="5600" b="1" dirty="0"/>
              <a:t> cultures /Anglophone literatures</a:t>
            </a:r>
            <a:endParaRPr lang="fr-FR" sz="5600" dirty="0"/>
          </a:p>
          <a:p>
            <a:r>
              <a:rPr lang="fr-FR" sz="5600" b="1" dirty="0">
                <a:solidFill>
                  <a:srgbClr val="FF0000"/>
                </a:solidFill>
              </a:rPr>
              <a:t>Lundi 19 sept : commission </a:t>
            </a:r>
            <a:r>
              <a:rPr lang="fr-FR" sz="5600" b="1" dirty="0" smtClean="0">
                <a:solidFill>
                  <a:srgbClr val="FF0000"/>
                </a:solidFill>
              </a:rPr>
              <a:t>n°2(UF</a:t>
            </a:r>
            <a:r>
              <a:rPr lang="fr-FR" sz="5600" b="1" dirty="0">
                <a:solidFill>
                  <a:srgbClr val="FF0000"/>
                </a:solidFill>
              </a:rPr>
              <a:t>)</a:t>
            </a:r>
            <a:endParaRPr lang="fr-FR" sz="5600" dirty="0">
              <a:solidFill>
                <a:srgbClr val="FF0000"/>
              </a:solidFill>
            </a:endParaRPr>
          </a:p>
          <a:p>
            <a:pPr>
              <a:buNone/>
            </a:pPr>
            <a:r>
              <a:rPr lang="en-GB" sz="5600" b="1" dirty="0"/>
              <a:t>Mme </a:t>
            </a:r>
            <a:r>
              <a:rPr lang="en-GB" sz="5600" b="1" dirty="0" err="1"/>
              <a:t>Hamitouche</a:t>
            </a:r>
            <a:r>
              <a:rPr lang="en-GB" sz="5600" b="1" dirty="0"/>
              <a:t> </a:t>
            </a:r>
            <a:r>
              <a:rPr lang="en-GB" sz="5600" b="1" dirty="0" err="1" smtClean="0"/>
              <a:t>Fatiha</a:t>
            </a:r>
            <a:r>
              <a:rPr lang="en-GB" sz="5600" b="1" dirty="0" smtClean="0"/>
              <a:t>/Mme </a:t>
            </a:r>
            <a:r>
              <a:rPr lang="en-GB" sz="5600" b="1" dirty="0" err="1" smtClean="0"/>
              <a:t>Bessai</a:t>
            </a:r>
            <a:endParaRPr lang="en-GB" sz="5600" b="1" dirty="0" smtClean="0"/>
          </a:p>
          <a:p>
            <a:r>
              <a:rPr lang="en-GB" sz="5600" b="1" dirty="0" smtClean="0"/>
              <a:t>Linguistic </a:t>
            </a:r>
            <a:r>
              <a:rPr lang="en-GB" sz="5600" b="1" dirty="0"/>
              <a:t>concepts/linguistic theories/ </a:t>
            </a:r>
            <a:r>
              <a:rPr lang="en-GB" sz="5600" b="1" dirty="0" err="1"/>
              <a:t>neurolinguistics</a:t>
            </a:r>
            <a:r>
              <a:rPr lang="en-GB" sz="5600" b="1" dirty="0"/>
              <a:t>/theories of </a:t>
            </a:r>
            <a:r>
              <a:rPr lang="en-GB" sz="5600" b="1" dirty="0" err="1"/>
              <a:t>lang</a:t>
            </a:r>
            <a:r>
              <a:rPr lang="en-GB" sz="5600" b="1" dirty="0"/>
              <a:t> acquisition/</a:t>
            </a:r>
            <a:r>
              <a:rPr lang="en-GB" sz="5600" b="1" dirty="0" err="1"/>
              <a:t>teachg</a:t>
            </a:r>
            <a:r>
              <a:rPr lang="en-GB" sz="5600" b="1" dirty="0"/>
              <a:t> &amp; </a:t>
            </a:r>
            <a:r>
              <a:rPr lang="en-GB" sz="5600" b="1" dirty="0" err="1"/>
              <a:t>assessg</a:t>
            </a:r>
            <a:r>
              <a:rPr lang="en-GB" sz="5600" b="1" dirty="0"/>
              <a:t> skills/methods of curriculum design/Arabic philology</a:t>
            </a:r>
            <a:endParaRPr lang="fr-FR" sz="5600" dirty="0"/>
          </a:p>
          <a:p>
            <a:r>
              <a:rPr lang="fr-FR" sz="5600" b="1" dirty="0">
                <a:solidFill>
                  <a:srgbClr val="FF0000"/>
                </a:solidFill>
              </a:rPr>
              <a:t>Mardi 20 sept: commission </a:t>
            </a:r>
            <a:r>
              <a:rPr lang="fr-FR" sz="5600" b="1" dirty="0" smtClean="0">
                <a:solidFill>
                  <a:srgbClr val="FF0000"/>
                </a:solidFill>
              </a:rPr>
              <a:t>n°3(UF+UM</a:t>
            </a:r>
            <a:r>
              <a:rPr lang="fr-FR" sz="5600" b="1" dirty="0">
                <a:solidFill>
                  <a:srgbClr val="FF0000"/>
                </a:solidFill>
              </a:rPr>
              <a:t>)</a:t>
            </a:r>
            <a:endParaRPr lang="fr-FR" sz="5600" dirty="0">
              <a:solidFill>
                <a:srgbClr val="FF0000"/>
              </a:solidFill>
            </a:endParaRPr>
          </a:p>
          <a:p>
            <a:pPr>
              <a:buNone/>
            </a:pPr>
            <a:r>
              <a:rPr lang="fr-FR" sz="5600" b="1" dirty="0"/>
              <a:t>Mme </a:t>
            </a:r>
            <a:r>
              <a:rPr lang="fr-FR" sz="5600" b="1" dirty="0" err="1"/>
              <a:t>Fasla</a:t>
            </a:r>
            <a:r>
              <a:rPr lang="fr-FR" sz="5600" b="1" dirty="0"/>
              <a:t> </a:t>
            </a:r>
            <a:r>
              <a:rPr lang="fr-FR" sz="5600" b="1" dirty="0" smtClean="0"/>
              <a:t>Meriem/Mme </a:t>
            </a:r>
            <a:r>
              <a:rPr lang="fr-FR" sz="5600" b="1" dirty="0" err="1" smtClean="0"/>
              <a:t>Benhacine</a:t>
            </a:r>
            <a:r>
              <a:rPr lang="fr-FR" sz="5600" b="1" dirty="0" smtClean="0"/>
              <a:t>/ Mme </a:t>
            </a:r>
            <a:r>
              <a:rPr lang="fr-FR" sz="5600" b="1" dirty="0" err="1" smtClean="0"/>
              <a:t>Rebaine</a:t>
            </a:r>
            <a:endParaRPr lang="fr-FR" sz="5600" b="1" dirty="0" smtClean="0"/>
          </a:p>
          <a:p>
            <a:r>
              <a:rPr lang="en-GB" sz="5600" b="1" dirty="0" smtClean="0"/>
              <a:t>Reading </a:t>
            </a:r>
            <a:r>
              <a:rPr lang="en-GB" sz="5600" b="1" dirty="0"/>
              <a:t>&amp; writing/English grammar/study skills/research paper writing/critical writing/computer skills(ICT)</a:t>
            </a:r>
            <a:endParaRPr lang="fr-FR" sz="5600" dirty="0"/>
          </a:p>
          <a:p>
            <a:r>
              <a:rPr lang="fr-FR" sz="5600" b="1" dirty="0">
                <a:solidFill>
                  <a:srgbClr val="FF0000"/>
                </a:solidFill>
              </a:rPr>
              <a:t>Mercredi 21 sept: commission </a:t>
            </a:r>
            <a:r>
              <a:rPr lang="fr-FR" sz="5600" b="1" dirty="0" smtClean="0">
                <a:solidFill>
                  <a:srgbClr val="FF0000"/>
                </a:solidFill>
              </a:rPr>
              <a:t>n°4(UF+UM</a:t>
            </a:r>
            <a:r>
              <a:rPr lang="fr-FR" sz="5600" b="1" dirty="0">
                <a:solidFill>
                  <a:srgbClr val="FF0000"/>
                </a:solidFill>
              </a:rPr>
              <a:t>)</a:t>
            </a:r>
            <a:endParaRPr lang="fr-FR" sz="5600" dirty="0">
              <a:solidFill>
                <a:srgbClr val="FF0000"/>
              </a:solidFill>
            </a:endParaRPr>
          </a:p>
          <a:p>
            <a:pPr>
              <a:buNone/>
            </a:pPr>
            <a:r>
              <a:rPr lang="en-GB" sz="5600" b="1" dirty="0"/>
              <a:t>Mme </a:t>
            </a:r>
            <a:r>
              <a:rPr lang="en-GB" sz="5600" b="1" dirty="0" err="1"/>
              <a:t>Lamara</a:t>
            </a:r>
            <a:r>
              <a:rPr lang="en-GB" sz="5600" b="1" dirty="0"/>
              <a:t> </a:t>
            </a:r>
            <a:r>
              <a:rPr lang="en-GB" sz="5600" b="1" dirty="0" err="1" smtClean="0"/>
              <a:t>Djazia</a:t>
            </a:r>
            <a:r>
              <a:rPr lang="en-GB" sz="5600" b="1" dirty="0" smtClean="0"/>
              <a:t>/Mme </a:t>
            </a:r>
            <a:r>
              <a:rPr lang="en-GB" sz="5600" b="1" dirty="0" err="1" smtClean="0"/>
              <a:t>Boukhedimi</a:t>
            </a:r>
            <a:endParaRPr lang="en-GB" sz="5600" b="1" dirty="0" smtClean="0"/>
          </a:p>
          <a:p>
            <a:r>
              <a:rPr lang="en-GB" sz="5600" b="1" dirty="0" smtClean="0"/>
              <a:t>Listening </a:t>
            </a:r>
            <a:r>
              <a:rPr lang="en-GB" sz="5600" b="1" dirty="0"/>
              <a:t>&amp; speaking/phonetics/oral communication  skills</a:t>
            </a:r>
            <a:endParaRPr lang="fr-FR" sz="5600" dirty="0"/>
          </a:p>
          <a:p>
            <a:r>
              <a:rPr lang="fr-FR" sz="5600" b="1" dirty="0">
                <a:solidFill>
                  <a:srgbClr val="FF0000"/>
                </a:solidFill>
              </a:rPr>
              <a:t>Jeudi 22 sept : commission </a:t>
            </a:r>
            <a:r>
              <a:rPr lang="fr-FR" sz="5600" b="1" dirty="0" smtClean="0">
                <a:solidFill>
                  <a:srgbClr val="FF0000"/>
                </a:solidFill>
              </a:rPr>
              <a:t>n°5(UD </a:t>
            </a:r>
            <a:r>
              <a:rPr lang="fr-FR" sz="5600" b="1" dirty="0">
                <a:solidFill>
                  <a:srgbClr val="FF0000"/>
                </a:solidFill>
              </a:rPr>
              <a:t>+UT)</a:t>
            </a:r>
            <a:endParaRPr lang="fr-FR" sz="5600" dirty="0">
              <a:solidFill>
                <a:srgbClr val="FF0000"/>
              </a:solidFill>
            </a:endParaRPr>
          </a:p>
          <a:p>
            <a:pPr>
              <a:buNone/>
            </a:pPr>
            <a:r>
              <a:rPr lang="fr-FR" sz="5600" b="1" dirty="0"/>
              <a:t>Mlle </a:t>
            </a:r>
            <a:r>
              <a:rPr lang="fr-FR" sz="5600" b="1" dirty="0" err="1"/>
              <a:t>Messaoudi</a:t>
            </a:r>
            <a:r>
              <a:rPr lang="fr-FR" sz="5600" b="1" dirty="0"/>
              <a:t> Lila /M. </a:t>
            </a:r>
            <a:r>
              <a:rPr lang="fr-FR" sz="5600" b="1" dirty="0" err="1" smtClean="0"/>
              <a:t>Chebre</a:t>
            </a:r>
            <a:r>
              <a:rPr lang="fr-FR" sz="5600" b="1" dirty="0" smtClean="0"/>
              <a:t>/</a:t>
            </a:r>
            <a:r>
              <a:rPr lang="fr-FR" sz="5600" b="1" dirty="0" err="1" smtClean="0"/>
              <a:t>M.Douifi</a:t>
            </a:r>
            <a:endParaRPr lang="fr-FR" sz="5600" dirty="0"/>
          </a:p>
          <a:p>
            <a:r>
              <a:rPr lang="en-GB" sz="5600" b="1" dirty="0"/>
              <a:t>Media </a:t>
            </a:r>
            <a:r>
              <a:rPr lang="en-GB" sz="5600" b="1" dirty="0" smtClean="0"/>
              <a:t>studies/sociology/educational </a:t>
            </a:r>
            <a:r>
              <a:rPr lang="en-GB" sz="5600" b="1" dirty="0"/>
              <a:t>technology/comparative literature/translation/foreign language</a:t>
            </a:r>
            <a:endParaRPr lang="fr-FR" sz="5600" dirty="0"/>
          </a:p>
          <a:p>
            <a:r>
              <a:rPr lang="en-GB" b="1" dirty="0"/>
              <a:t> </a:t>
            </a:r>
            <a:endParaRPr lang="fr-FR" dirty="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1600" i="1" dirty="0" smtClean="0"/>
              <a:t/>
            </a:r>
            <a:br>
              <a:rPr lang="fr-FR" sz="1600" i="1" dirty="0" smtClean="0"/>
            </a:br>
            <a:r>
              <a:rPr lang="fr-FR" sz="1600" i="1" dirty="0"/>
              <a:t/>
            </a:r>
            <a:br>
              <a:rPr lang="fr-FR" sz="1600" i="1" dirty="0"/>
            </a:br>
            <a:r>
              <a:rPr lang="fr-FR" sz="1600" i="1" dirty="0" smtClean="0"/>
              <a:t>Université Alger  2 “</a:t>
            </a:r>
            <a:r>
              <a:rPr lang="fr-FR" sz="1600" i="1" dirty="0" err="1" smtClean="0"/>
              <a:t>Aboulkacem</a:t>
            </a:r>
            <a:r>
              <a:rPr lang="fr-FR" sz="1600" i="1" dirty="0" smtClean="0"/>
              <a:t> </a:t>
            </a:r>
            <a:r>
              <a:rPr lang="fr-FR" sz="1600" i="1" dirty="0" err="1" smtClean="0"/>
              <a:t>Saadallah</a:t>
            </a:r>
            <a:r>
              <a:rPr lang="fr-FR" sz="1600" i="1" dirty="0" smtClean="0"/>
              <a:t>” </a:t>
            </a:r>
            <a:r>
              <a:rPr lang="fr-FR" sz="1600" dirty="0" smtClean="0"/>
              <a:t/>
            </a:r>
            <a:br>
              <a:rPr lang="fr-FR" sz="1600" dirty="0" smtClean="0"/>
            </a:br>
            <a:r>
              <a:rPr lang="fr-FR" sz="1600" i="1" dirty="0" smtClean="0"/>
              <a:t>Faculté des Langues Etrangères</a:t>
            </a:r>
            <a:r>
              <a:rPr lang="fr-FR" sz="1600" dirty="0" smtClean="0"/>
              <a:t/>
            </a:r>
            <a:br>
              <a:rPr lang="fr-FR" sz="1600" dirty="0" smtClean="0"/>
            </a:br>
            <a:r>
              <a:rPr lang="en-GB" sz="1600" i="1" dirty="0" err="1" smtClean="0"/>
              <a:t>Département</a:t>
            </a:r>
            <a:r>
              <a:rPr lang="en-GB" sz="1600" i="1" dirty="0" smtClean="0"/>
              <a:t> </a:t>
            </a:r>
            <a:r>
              <a:rPr lang="en-GB" sz="1600" i="1" dirty="0" err="1" smtClean="0"/>
              <a:t>d’Anglais</a:t>
            </a:r>
            <a:r>
              <a:rPr lang="fr-FR" dirty="0" smtClean="0"/>
              <a:t/>
            </a:r>
            <a:br>
              <a:rPr lang="fr-FR" dirty="0" smtClean="0"/>
            </a:br>
            <a:r>
              <a:rPr lang="en-GB" sz="1800" b="1" u="sng" dirty="0" smtClean="0">
                <a:solidFill>
                  <a:schemeClr val="tx1"/>
                </a:solidFill>
              </a:rPr>
              <a:t>GUIDELINES FOR RE/DESIGNING COURSES (2016-2017)</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fontScale="32500" lnSpcReduction="20000"/>
          </a:bodyPr>
          <a:lstStyle/>
          <a:p>
            <a:pPr>
              <a:buNone/>
            </a:pPr>
            <a:r>
              <a:rPr lang="en-GB" sz="7200" b="1" u="sng" dirty="0" smtClean="0">
                <a:solidFill>
                  <a:srgbClr val="FF0000"/>
                </a:solidFill>
              </a:rPr>
              <a:t>A/  LEARNING </a:t>
            </a:r>
            <a:r>
              <a:rPr lang="en-GB" sz="7200" b="1" u="sng" dirty="0">
                <a:solidFill>
                  <a:srgbClr val="FF0000"/>
                </a:solidFill>
              </a:rPr>
              <a:t>OUTCOMES</a:t>
            </a:r>
            <a:r>
              <a:rPr lang="en-GB" sz="7200" b="1" dirty="0">
                <a:solidFill>
                  <a:srgbClr val="FF0000"/>
                </a:solidFill>
              </a:rPr>
              <a:t> </a:t>
            </a:r>
            <a:r>
              <a:rPr lang="en-GB" sz="7200" dirty="0"/>
              <a:t>:State 1 or 2 objectives of your  course ; describe what </a:t>
            </a:r>
            <a:r>
              <a:rPr lang="en-GB" sz="7200" b="1" dirty="0"/>
              <a:t>the student </a:t>
            </a:r>
            <a:r>
              <a:rPr lang="en-GB" sz="7200" dirty="0"/>
              <a:t>will do, not the teacher; use action verbs, </a:t>
            </a:r>
            <a:r>
              <a:rPr lang="en-GB" sz="7200" dirty="0">
                <a:solidFill>
                  <a:srgbClr val="FF0000"/>
                </a:solidFill>
              </a:rPr>
              <a:t>for </a:t>
            </a:r>
            <a:r>
              <a:rPr lang="en-GB" sz="7200" dirty="0" smtClean="0">
                <a:solidFill>
                  <a:srgbClr val="FF0000"/>
                </a:solidFill>
              </a:rPr>
              <a:t>example: </a:t>
            </a:r>
            <a:endParaRPr lang="fr-FR" sz="7200" dirty="0" smtClean="0">
              <a:solidFill>
                <a:srgbClr val="FF0000"/>
              </a:solidFill>
            </a:endParaRPr>
          </a:p>
          <a:p>
            <a:pPr>
              <a:buNone/>
            </a:pPr>
            <a:r>
              <a:rPr lang="en-GB" sz="7200" dirty="0" smtClean="0"/>
              <a:t>Upon completion of the course,</a:t>
            </a:r>
            <a:r>
              <a:rPr lang="en-GB" sz="7200" b="1" dirty="0" smtClean="0"/>
              <a:t> </a:t>
            </a:r>
            <a:r>
              <a:rPr lang="en-GB" sz="7200" dirty="0" smtClean="0"/>
              <a:t> students should be able to: </a:t>
            </a:r>
            <a:endParaRPr lang="fr-FR" sz="7200" dirty="0" smtClean="0"/>
          </a:p>
          <a:p>
            <a:pPr lvl="0"/>
            <a:r>
              <a:rPr lang="en-GB" sz="7200" b="1" i="1" u="sng" dirty="0" smtClean="0"/>
              <a:t>Identify</a:t>
            </a:r>
            <a:r>
              <a:rPr lang="en-GB" sz="7200" i="1" u="sng" dirty="0" smtClean="0"/>
              <a:t> </a:t>
            </a:r>
            <a:r>
              <a:rPr lang="en-GB" sz="7200" i="1" dirty="0"/>
              <a:t>the elements of prose genres (fiction, drama, satire): plot, setting, character, theme, irony, and argument.</a:t>
            </a:r>
            <a:endParaRPr lang="fr-FR" sz="7200" dirty="0"/>
          </a:p>
          <a:p>
            <a:pPr lvl="0"/>
            <a:r>
              <a:rPr lang="en-GB" sz="7200" b="1" i="1" u="sng" dirty="0"/>
              <a:t>Identify</a:t>
            </a:r>
            <a:r>
              <a:rPr lang="en-GB" sz="7200" b="1" i="1" dirty="0"/>
              <a:t> </a:t>
            </a:r>
            <a:r>
              <a:rPr lang="en-GB" sz="7200" i="1" dirty="0"/>
              <a:t>the elements of poetry ( basic rhythms, meters, and rhyme schemes; uses of metaphor;  conventions of the sonnet and other poetic forms)</a:t>
            </a:r>
            <a:endParaRPr lang="fr-FR" sz="7200" dirty="0"/>
          </a:p>
          <a:p>
            <a:pPr lvl="0"/>
            <a:r>
              <a:rPr lang="en-GB" sz="7200" b="1" i="1" u="sng" dirty="0"/>
              <a:t>Describe</a:t>
            </a:r>
            <a:r>
              <a:rPr lang="en-GB" sz="7200" i="1" dirty="0"/>
              <a:t> language using appropriate linguistic concepts and terminology;</a:t>
            </a:r>
            <a:endParaRPr lang="fr-FR" sz="7200" dirty="0"/>
          </a:p>
          <a:p>
            <a:pPr lvl="0"/>
            <a:r>
              <a:rPr lang="en-GB" sz="7200" b="1" i="1" u="sng" dirty="0"/>
              <a:t>Understand</a:t>
            </a:r>
            <a:r>
              <a:rPr lang="en-GB" sz="7200" i="1" u="sng" dirty="0"/>
              <a:t> </a:t>
            </a:r>
            <a:r>
              <a:rPr lang="en-GB" sz="7200" i="1" dirty="0"/>
              <a:t>both psychological and social factors associated with language acquisition and development;</a:t>
            </a:r>
            <a:endParaRPr lang="fr-FR" sz="7200" dirty="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pPr lvl="0"/>
            <a:r>
              <a:rPr lang="en-GB" sz="2800" b="1" i="1" u="sng" dirty="0" smtClean="0"/>
              <a:t>Demonstrate</a:t>
            </a:r>
            <a:r>
              <a:rPr lang="en-GB" sz="2800" i="1" dirty="0" smtClean="0"/>
              <a:t> understanding of the cultural and socio-political dimensions of language</a:t>
            </a:r>
            <a:endParaRPr lang="fr-FR" sz="2800" dirty="0" smtClean="0"/>
          </a:p>
          <a:p>
            <a:pPr lvl="0"/>
            <a:r>
              <a:rPr lang="en-GB" sz="2800" b="1" i="1" u="sng" dirty="0" smtClean="0"/>
              <a:t>Master</a:t>
            </a:r>
            <a:r>
              <a:rPr lang="en-GB" sz="2800" i="1" dirty="0" smtClean="0"/>
              <a:t> a variety of language teaching methods;</a:t>
            </a:r>
            <a:endParaRPr lang="fr-FR" sz="2800" dirty="0" smtClean="0"/>
          </a:p>
          <a:p>
            <a:pPr lvl="0"/>
            <a:r>
              <a:rPr lang="en-GB" sz="2800" b="1" i="1" dirty="0" smtClean="0"/>
              <a:t>Analyze /apply/ contrast/ create/ define/describe/ design/ distinguish between / explain/ illustrate/ list/  show /solve/  summarize/ write</a:t>
            </a:r>
            <a:r>
              <a:rPr lang="en-GB" sz="2800" i="1" dirty="0" smtClean="0"/>
              <a:t>...</a:t>
            </a:r>
            <a:endParaRPr lang="fr-FR" sz="2800" dirty="0" smtClean="0"/>
          </a:p>
          <a:p>
            <a:r>
              <a:rPr lang="en-GB" sz="2800" dirty="0" smtClean="0"/>
              <a:t>Start with the</a:t>
            </a:r>
            <a:r>
              <a:rPr lang="en-GB" sz="2800" b="1" dirty="0" smtClean="0"/>
              <a:t> terminal</a:t>
            </a:r>
            <a:r>
              <a:rPr lang="en-GB" sz="2800" dirty="0" smtClean="0"/>
              <a:t> </a:t>
            </a:r>
            <a:r>
              <a:rPr lang="en-GB" sz="2800" b="1" dirty="0" smtClean="0"/>
              <a:t>objectives</a:t>
            </a:r>
            <a:r>
              <a:rPr lang="en-GB" sz="2800" dirty="0" smtClean="0"/>
              <a:t> of each course:  what the students will be able to do in year 3,  then in year 2 and lastly in  year 1.</a:t>
            </a:r>
            <a:endParaRPr lang="fr-FR" sz="2800" dirty="0" smtClean="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25000" lnSpcReduction="20000"/>
          </a:bodyPr>
          <a:lstStyle/>
          <a:p>
            <a:pPr>
              <a:buNone/>
            </a:pPr>
            <a:r>
              <a:rPr lang="en-GB" sz="8000" b="1" u="sng" dirty="0" smtClean="0">
                <a:solidFill>
                  <a:srgbClr val="FF0000"/>
                </a:solidFill>
              </a:rPr>
              <a:t>B/COURSE OUTLINE</a:t>
            </a:r>
            <a:r>
              <a:rPr lang="en-GB" sz="8000" dirty="0" smtClean="0"/>
              <a:t>: Write  5 main topics/points (max)to be  covered over 12 weeks  per semester (excluding tests and exams)</a:t>
            </a:r>
            <a:endParaRPr lang="fr-FR" sz="8000" dirty="0" smtClean="0"/>
          </a:p>
          <a:p>
            <a:pPr lvl="0"/>
            <a:r>
              <a:rPr lang="en-GB" sz="8000" b="1" dirty="0" smtClean="0">
                <a:solidFill>
                  <a:srgbClr val="FF0000"/>
                </a:solidFill>
              </a:rPr>
              <a:t>For Skills courses</a:t>
            </a:r>
            <a:r>
              <a:rPr lang="en-GB" sz="8000" b="1" dirty="0" smtClean="0"/>
              <a:t>: </a:t>
            </a:r>
            <a:r>
              <a:rPr lang="en-GB" sz="8000" dirty="0" smtClean="0"/>
              <a:t>(listening/speaking/reading/writing/grammar/phonetics): </a:t>
            </a:r>
            <a:r>
              <a:rPr lang="en-GB" sz="8000" dirty="0" smtClean="0">
                <a:solidFill>
                  <a:srgbClr val="FF0000"/>
                </a:solidFill>
              </a:rPr>
              <a:t>a  week by week outline</a:t>
            </a:r>
            <a:r>
              <a:rPr lang="en-GB" sz="8000" dirty="0" smtClean="0"/>
              <a:t>, with focus on specific aspects of skills learning and activities </a:t>
            </a:r>
            <a:endParaRPr lang="fr-FR" sz="8000" dirty="0" smtClean="0"/>
          </a:p>
          <a:p>
            <a:pPr lvl="0"/>
            <a:r>
              <a:rPr lang="en-GB" sz="8000" b="1" dirty="0" smtClean="0">
                <a:solidFill>
                  <a:srgbClr val="FF0000"/>
                </a:solidFill>
              </a:rPr>
              <a:t>For Content courses</a:t>
            </a:r>
            <a:r>
              <a:rPr lang="en-GB" sz="8000" dirty="0" smtClean="0">
                <a:solidFill>
                  <a:srgbClr val="FF0000"/>
                </a:solidFill>
              </a:rPr>
              <a:t>:  </a:t>
            </a:r>
            <a:r>
              <a:rPr lang="en-GB" sz="8000" b="1" dirty="0" smtClean="0">
                <a:solidFill>
                  <a:srgbClr val="FF0000"/>
                </a:solidFill>
              </a:rPr>
              <a:t>a week by week outline </a:t>
            </a:r>
            <a:r>
              <a:rPr lang="en-GB" sz="8000" dirty="0" smtClean="0"/>
              <a:t>with focus on knowledge (theory) and application (practice); do not exceed 5 main topics per semester; avoid padding your course and  teaching extra classes.</a:t>
            </a:r>
            <a:endParaRPr lang="fr-FR" sz="8000" dirty="0" smtClean="0"/>
          </a:p>
          <a:p>
            <a:r>
              <a:rPr lang="en-GB" sz="8000" b="1" dirty="0" smtClean="0"/>
              <a:t> </a:t>
            </a:r>
            <a:r>
              <a:rPr lang="en-GB" sz="8000" b="1" dirty="0" smtClean="0">
                <a:solidFill>
                  <a:srgbClr val="FF0000"/>
                </a:solidFill>
              </a:rPr>
              <a:t>PS: the formation team must agree on the SAME teaching materials ( short story, novel, poem, textbook, etc) for all groups of the same year in order to ensure  a more homogeneous formation  across groups and avoid possible discrepancies</a:t>
            </a:r>
            <a:r>
              <a:rPr lang="en-GB" sz="8000" b="1" dirty="0" smtClean="0"/>
              <a:t>. </a:t>
            </a:r>
            <a:endParaRPr lang="fr-FR" sz="8000" dirty="0" smtClean="0"/>
          </a:p>
          <a:p>
            <a:pPr lvl="0"/>
            <a:r>
              <a:rPr lang="en-GB" sz="8000" b="1" dirty="0" smtClean="0">
                <a:solidFill>
                  <a:srgbClr val="FF0000"/>
                </a:solidFill>
              </a:rPr>
              <a:t>For Methodology courses</a:t>
            </a:r>
            <a:r>
              <a:rPr lang="en-GB" sz="8000" dirty="0" smtClean="0">
                <a:solidFill>
                  <a:srgbClr val="FF0000"/>
                </a:solidFill>
              </a:rPr>
              <a:t> </a:t>
            </a:r>
            <a:r>
              <a:rPr lang="en-GB" sz="8000" dirty="0" smtClean="0"/>
              <a:t>(study skills/ICT, research paper writing/ICT, critical writing ,advanced writing, ICT ): a</a:t>
            </a:r>
            <a:r>
              <a:rPr lang="en-GB" sz="8000" dirty="0" smtClean="0">
                <a:solidFill>
                  <a:srgbClr val="FF0000"/>
                </a:solidFill>
              </a:rPr>
              <a:t>  week by week outline </a:t>
            </a:r>
            <a:r>
              <a:rPr lang="en-GB" sz="8000" dirty="0" smtClean="0"/>
              <a:t>in order to develop  methodological skills  , including  ICT skills</a:t>
            </a:r>
            <a:endParaRPr lang="fr-FR" sz="8000" dirty="0" smtClean="0"/>
          </a:p>
          <a:p>
            <a:pPr lvl="0"/>
            <a:r>
              <a:rPr lang="en-GB" sz="8000" b="1" dirty="0" smtClean="0">
                <a:solidFill>
                  <a:srgbClr val="FF0000"/>
                </a:solidFill>
              </a:rPr>
              <a:t>For Discovery and Transversal courses</a:t>
            </a:r>
            <a:r>
              <a:rPr lang="en-GB" sz="8000" b="1" dirty="0" smtClean="0"/>
              <a:t>: </a:t>
            </a:r>
            <a:r>
              <a:rPr lang="en-GB" sz="8000" dirty="0" smtClean="0"/>
              <a:t>same as above, </a:t>
            </a:r>
            <a:r>
              <a:rPr lang="en-GB" sz="8000" dirty="0" smtClean="0">
                <a:solidFill>
                  <a:srgbClr val="FF0000"/>
                </a:solidFill>
              </a:rPr>
              <a:t>with a week by week outlin</a:t>
            </a:r>
            <a:r>
              <a:rPr lang="en-GB" sz="8000" dirty="0" smtClean="0"/>
              <a:t>e</a:t>
            </a:r>
            <a:endParaRPr lang="fr-FR" sz="8000" dirty="0" smtClean="0"/>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0000" lnSpcReduction="20000"/>
          </a:bodyPr>
          <a:lstStyle/>
          <a:p>
            <a:pPr>
              <a:buNone/>
            </a:pPr>
            <a:r>
              <a:rPr lang="en-GB" sz="2900" b="1" u="sng" dirty="0" smtClean="0">
                <a:solidFill>
                  <a:srgbClr val="FF0000"/>
                </a:solidFill>
              </a:rPr>
              <a:t>C/ASSESSMENT</a:t>
            </a:r>
            <a:r>
              <a:rPr lang="en-GB" sz="2900" u="sng" dirty="0" smtClean="0">
                <a:solidFill>
                  <a:srgbClr val="FF0000"/>
                </a:solidFill>
              </a:rPr>
              <a:t> </a:t>
            </a:r>
            <a:r>
              <a:rPr lang="en-GB" sz="2900" b="1" u="sng" dirty="0" smtClean="0">
                <a:solidFill>
                  <a:srgbClr val="FF0000"/>
                </a:solidFill>
              </a:rPr>
              <a:t>METHOD</a:t>
            </a:r>
            <a:r>
              <a:rPr lang="en-GB" sz="2900" dirty="0" smtClean="0">
                <a:solidFill>
                  <a:srgbClr val="FF0000"/>
                </a:solidFill>
              </a:rPr>
              <a:t> </a:t>
            </a:r>
            <a:r>
              <a:rPr lang="en-GB" sz="2900" dirty="0" smtClean="0"/>
              <a:t>: this refers to  the evaluation of student achievement . </a:t>
            </a:r>
          </a:p>
          <a:p>
            <a:pPr>
              <a:buNone/>
            </a:pPr>
            <a:r>
              <a:rPr lang="en-GB" sz="2900" dirty="0" smtClean="0"/>
              <a:t>Method is  both formative( mid-course/term  tests , class presentations, self- and peer assessment, ...) and summative( end-of-course/term exams, research paper)</a:t>
            </a:r>
            <a:endParaRPr lang="fr-FR" sz="2900" dirty="0" smtClean="0"/>
          </a:p>
          <a:p>
            <a:pPr>
              <a:buNone/>
            </a:pPr>
            <a:r>
              <a:rPr lang="en-GB" sz="2900" b="1" u="sng" dirty="0" smtClean="0">
                <a:solidFill>
                  <a:srgbClr val="FF0000"/>
                </a:solidFill>
              </a:rPr>
              <a:t>D/BASIC READINGS</a:t>
            </a:r>
            <a:r>
              <a:rPr lang="en-GB" sz="2900" dirty="0" smtClean="0">
                <a:solidFill>
                  <a:srgbClr val="FF0000"/>
                </a:solidFill>
              </a:rPr>
              <a:t>: </a:t>
            </a:r>
            <a:r>
              <a:rPr lang="en-GB" sz="2900" dirty="0" smtClean="0"/>
              <a:t>this refers to 2-3 main books /chapters/articles;  websites/links can also be mentioned in the reference list.</a:t>
            </a:r>
            <a:endParaRPr lang="fr-FR" sz="2900" dirty="0" smtClean="0"/>
          </a:p>
          <a:p>
            <a:pPr>
              <a:buNone/>
            </a:pPr>
            <a:r>
              <a:rPr lang="en-GB" sz="2900" b="1" i="1" u="sng" dirty="0" smtClean="0">
                <a:solidFill>
                  <a:srgbClr val="FF0000"/>
                </a:solidFill>
              </a:rPr>
              <a:t>FINAL REMARK</a:t>
            </a:r>
            <a:r>
              <a:rPr lang="en-GB" sz="2900" i="1" dirty="0" smtClean="0">
                <a:solidFill>
                  <a:srgbClr val="FF0000"/>
                </a:solidFill>
              </a:rPr>
              <a:t>: </a:t>
            </a:r>
            <a:r>
              <a:rPr lang="en-GB" sz="2900" dirty="0" smtClean="0"/>
              <a:t>Content course teams should collaborate with skills and methodology teams  </a:t>
            </a:r>
            <a:r>
              <a:rPr lang="en-GB" sz="2900" dirty="0" smtClean="0">
                <a:solidFill>
                  <a:srgbClr val="FF0000"/>
                </a:solidFill>
              </a:rPr>
              <a:t>at all stages of programme development.</a:t>
            </a:r>
          </a:p>
          <a:p>
            <a:pPr>
              <a:buNone/>
            </a:pPr>
            <a:r>
              <a:rPr lang="en-GB" sz="2900" dirty="0" smtClean="0"/>
              <a:t> </a:t>
            </a:r>
          </a:p>
          <a:p>
            <a:pPr>
              <a:buNone/>
            </a:pPr>
            <a:r>
              <a:rPr lang="en-GB" sz="2900" dirty="0" smtClean="0"/>
              <a:t>Thanking you all  for your collaboration.</a:t>
            </a:r>
          </a:p>
          <a:p>
            <a:pPr>
              <a:buNone/>
            </a:pPr>
            <a:r>
              <a:rPr lang="en-GB" sz="2900" dirty="0" smtClean="0"/>
              <a:t>Best regards,</a:t>
            </a:r>
            <a:endParaRPr lang="fr-FR" sz="2900" dirty="0" smtClean="0"/>
          </a:p>
          <a:p>
            <a:pPr>
              <a:buNone/>
            </a:pPr>
            <a:r>
              <a:rPr lang="en-GB" sz="2900" dirty="0" smtClean="0"/>
              <a:t>Prof. </a:t>
            </a:r>
            <a:r>
              <a:rPr lang="en-GB" sz="2900" dirty="0" err="1" smtClean="0"/>
              <a:t>F.Bensemmane</a:t>
            </a:r>
            <a:r>
              <a:rPr lang="en-GB" sz="2900" dirty="0" smtClean="0"/>
              <a:t>, Head of the English Department</a:t>
            </a:r>
            <a:endParaRPr lang="fr-FR" sz="2900" dirty="0" smtClean="0"/>
          </a:p>
          <a:p>
            <a:pPr>
              <a:buNone/>
            </a:pPr>
            <a:r>
              <a:rPr lang="en-GB" sz="2900" dirty="0" smtClean="0"/>
              <a:t>14/09/2016</a:t>
            </a:r>
            <a:endParaRPr lang="fr-FR" sz="2900"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pPr>
              <a:buNone/>
            </a:pPr>
            <a:r>
              <a:rPr lang="en-GB" b="1" dirty="0" smtClean="0"/>
              <a:t>READING AND WRITING-1</a:t>
            </a:r>
            <a:r>
              <a:rPr lang="en-GB" b="1" baseline="30000" dirty="0" smtClean="0"/>
              <a:t>ST</a:t>
            </a:r>
            <a:r>
              <a:rPr lang="en-GB" b="1" dirty="0" smtClean="0"/>
              <a:t> YEAR</a:t>
            </a:r>
          </a:p>
          <a:p>
            <a:pPr>
              <a:buNone/>
            </a:pPr>
            <a:r>
              <a:rPr lang="en-GB" b="1" u="sng" dirty="0" smtClean="0"/>
              <a:t>Objectives: </a:t>
            </a:r>
          </a:p>
          <a:p>
            <a:pPr>
              <a:buNone/>
            </a:pPr>
            <a:r>
              <a:rPr lang="en-GB" dirty="0" smtClean="0"/>
              <a:t>By the end of the course</a:t>
            </a:r>
            <a:r>
              <a:rPr lang="en-GB" dirty="0"/>
              <a:t>, students </a:t>
            </a:r>
            <a:r>
              <a:rPr lang="en-GB" dirty="0" smtClean="0"/>
              <a:t>should be able to :</a:t>
            </a:r>
            <a:endParaRPr lang="fr-FR" dirty="0"/>
          </a:p>
          <a:p>
            <a:pPr lvl="0"/>
            <a:r>
              <a:rPr lang="en-GB" dirty="0" smtClean="0"/>
              <a:t>Develop effective reading strategies : predicting, s</a:t>
            </a:r>
            <a:r>
              <a:rPr lang="en-US" dirty="0" err="1" smtClean="0"/>
              <a:t>kimming</a:t>
            </a:r>
            <a:r>
              <a:rPr lang="en-US" dirty="0" smtClean="0"/>
              <a:t>, scanning,  previewing a text,  etc)</a:t>
            </a:r>
            <a:endParaRPr lang="fr-FR" dirty="0" smtClean="0"/>
          </a:p>
          <a:p>
            <a:r>
              <a:rPr lang="en-US" dirty="0" smtClean="0"/>
              <a:t>Increase </a:t>
            </a:r>
            <a:r>
              <a:rPr lang="en-US" dirty="0"/>
              <a:t>their vocabulary  repertoire </a:t>
            </a:r>
            <a:endParaRPr lang="fr-FR" dirty="0"/>
          </a:p>
          <a:p>
            <a:pPr lvl="0"/>
            <a:r>
              <a:rPr lang="en-US" dirty="0" smtClean="0"/>
              <a:t> Reflect on information and ideas in texts and use them to write texts of different types and lengths (paragraph, short essay).</a:t>
            </a:r>
            <a:endParaRPr lang="fr-FR" dirty="0" smtClean="0"/>
          </a:p>
          <a:p>
            <a:pPr lvl="0"/>
            <a:r>
              <a:rPr lang="en-GB" dirty="0" smtClean="0"/>
              <a:t>Develop effective writing techniques for paragraph and essay writing: outlining, organisation of ideas( </a:t>
            </a:r>
            <a:r>
              <a:rPr lang="en-GB" dirty="0" err="1" smtClean="0"/>
              <a:t>cohesion,coherence</a:t>
            </a:r>
            <a:r>
              <a:rPr lang="en-GB" dirty="0" smtClean="0"/>
              <a:t>),  unity, word order,     topic sentence, transition sentence, etc </a:t>
            </a:r>
            <a:endParaRPr lang="fr-FR" dirty="0" smtClean="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buNone/>
            </a:pPr>
            <a:r>
              <a:rPr lang="en-GB" b="1" dirty="0" smtClean="0"/>
              <a:t>READING and  </a:t>
            </a:r>
            <a:r>
              <a:rPr lang="en-GB" b="1" dirty="0"/>
              <a:t>WRITING 2</a:t>
            </a:r>
            <a:r>
              <a:rPr lang="en-GB" b="1" baseline="30000" dirty="0"/>
              <a:t>ND</a:t>
            </a:r>
            <a:r>
              <a:rPr lang="en-GB" b="1" dirty="0"/>
              <a:t> YEAR</a:t>
            </a:r>
            <a:endParaRPr lang="fr-FR" dirty="0"/>
          </a:p>
          <a:p>
            <a:pPr>
              <a:buNone/>
            </a:pPr>
            <a:r>
              <a:rPr lang="en-GB" b="1" u="sng" dirty="0" smtClean="0"/>
              <a:t>Objectives:</a:t>
            </a:r>
            <a:endParaRPr lang="fr-FR" b="1" u="sng" dirty="0" smtClean="0"/>
          </a:p>
          <a:p>
            <a:pPr>
              <a:buNone/>
            </a:pPr>
            <a:r>
              <a:rPr lang="fr-FR" dirty="0" smtClean="0"/>
              <a:t>By the end of the </a:t>
            </a:r>
            <a:r>
              <a:rPr lang="en-GB" dirty="0" smtClean="0"/>
              <a:t>course</a:t>
            </a:r>
            <a:r>
              <a:rPr lang="en-GB" dirty="0"/>
              <a:t>, students </a:t>
            </a:r>
            <a:r>
              <a:rPr lang="en-GB" dirty="0" smtClean="0"/>
              <a:t>should be able to:</a:t>
            </a:r>
            <a:endParaRPr lang="fr-FR" dirty="0"/>
          </a:p>
          <a:p>
            <a:pPr lvl="0"/>
            <a:r>
              <a:rPr lang="en-GB" dirty="0" smtClean="0"/>
              <a:t>Develop effective  </a:t>
            </a:r>
            <a:r>
              <a:rPr lang="en-US" dirty="0" smtClean="0"/>
              <a:t>reading  and writing skills and strategies </a:t>
            </a:r>
            <a:endParaRPr lang="fr-FR" dirty="0" smtClean="0"/>
          </a:p>
          <a:p>
            <a:pPr lvl="0"/>
            <a:r>
              <a:rPr lang="en-US" dirty="0" smtClean="0"/>
              <a:t>Identify different types of texts and registers;</a:t>
            </a:r>
            <a:endParaRPr lang="fr-FR" dirty="0" smtClean="0"/>
          </a:p>
          <a:p>
            <a:pPr lvl="0"/>
            <a:r>
              <a:rPr lang="en-GB" dirty="0" smtClean="0"/>
              <a:t>P</a:t>
            </a:r>
            <a:r>
              <a:rPr lang="en-US" dirty="0" err="1" smtClean="0"/>
              <a:t>roduce</a:t>
            </a:r>
            <a:r>
              <a:rPr lang="en-US" dirty="0" smtClean="0"/>
              <a:t> a full-length essay</a:t>
            </a:r>
            <a:endParaRPr lang="fr-FR" dirty="0" smtClean="0"/>
          </a:p>
          <a:p>
            <a:pPr lvl="0"/>
            <a:r>
              <a:rPr lang="en-US" dirty="0" smtClean="0"/>
              <a:t>Increase their lexical and cultural knowledge.</a:t>
            </a:r>
            <a:endParaRPr lang="fr-FR" dirty="0" smtClean="0"/>
          </a:p>
          <a:p>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20000"/>
          </a:bodyPr>
          <a:lstStyle/>
          <a:p>
            <a:pPr>
              <a:buNone/>
            </a:pPr>
            <a:r>
              <a:rPr lang="en-GB" b="1" dirty="0" smtClean="0"/>
              <a:t>For example:</a:t>
            </a:r>
          </a:p>
          <a:p>
            <a:pPr>
              <a:buNone/>
            </a:pPr>
            <a:r>
              <a:rPr lang="en-GB" b="1" dirty="0" smtClean="0"/>
              <a:t>Name of course: CRITICAL </a:t>
            </a:r>
            <a:r>
              <a:rPr lang="en-GB" b="1" dirty="0"/>
              <a:t>ESSAY </a:t>
            </a:r>
            <a:r>
              <a:rPr lang="en-GB" b="1" dirty="0" smtClean="0"/>
              <a:t>WRITING: </a:t>
            </a:r>
            <a:r>
              <a:rPr lang="en-GB" b="1" dirty="0"/>
              <a:t>3RD </a:t>
            </a:r>
            <a:r>
              <a:rPr lang="en-GB" b="1" dirty="0" smtClean="0"/>
              <a:t>YEAR</a:t>
            </a:r>
            <a:endParaRPr lang="fr-FR" dirty="0"/>
          </a:p>
          <a:p>
            <a:pPr>
              <a:buNone/>
            </a:pPr>
            <a:r>
              <a:rPr lang="en-GB" b="1" u="sng" dirty="0"/>
              <a:t>O</a:t>
            </a:r>
            <a:r>
              <a:rPr lang="en-GB" b="1" u="sng" dirty="0" smtClean="0"/>
              <a:t>bjectives</a:t>
            </a:r>
            <a:r>
              <a:rPr lang="en-GB" b="1" u="sng" dirty="0"/>
              <a:t> :</a:t>
            </a:r>
            <a:endParaRPr lang="fr-FR" u="sng" dirty="0"/>
          </a:p>
          <a:p>
            <a:pPr>
              <a:buNone/>
            </a:pPr>
            <a:r>
              <a:rPr lang="en-GB" dirty="0"/>
              <a:t>Upon completion of the course, students </a:t>
            </a:r>
            <a:r>
              <a:rPr lang="en-GB" dirty="0" smtClean="0"/>
              <a:t>should be able to :</a:t>
            </a:r>
            <a:endParaRPr lang="fr-FR" dirty="0"/>
          </a:p>
          <a:p>
            <a:pPr lvl="0"/>
            <a:r>
              <a:rPr lang="en-US" dirty="0"/>
              <a:t>Use effective reading techniques to evaluate critically  rhetorical </a:t>
            </a:r>
            <a:r>
              <a:rPr lang="en-US" dirty="0" smtClean="0"/>
              <a:t>modes of writing </a:t>
            </a:r>
            <a:endParaRPr lang="fr-FR" dirty="0"/>
          </a:p>
          <a:p>
            <a:pPr lvl="0"/>
            <a:r>
              <a:rPr lang="en-GB" dirty="0"/>
              <a:t>Identify effective writing </a:t>
            </a:r>
            <a:r>
              <a:rPr lang="en-GB" dirty="0" err="1"/>
              <a:t>techn</a:t>
            </a:r>
            <a:r>
              <a:rPr lang="en-US" dirty="0" err="1"/>
              <a:t>iques</a:t>
            </a:r>
            <a:r>
              <a:rPr lang="en-US" dirty="0"/>
              <a:t>  ,integrate and document research;</a:t>
            </a:r>
            <a:endParaRPr lang="fr-FR" dirty="0"/>
          </a:p>
          <a:p>
            <a:pPr lvl="0"/>
            <a:r>
              <a:rPr lang="en-US" dirty="0"/>
              <a:t>Develop effective critical writing strategies: recognize emotional appeals, distinguish fact from opinion, </a:t>
            </a:r>
            <a:r>
              <a:rPr lang="en-US" dirty="0" smtClean="0"/>
              <a:t>identify </a:t>
            </a:r>
            <a:r>
              <a:rPr lang="en-US" dirty="0"/>
              <a:t>assumptions, stereotypes, generalizations and </a:t>
            </a:r>
            <a:r>
              <a:rPr lang="en-US" dirty="0" smtClean="0"/>
              <a:t>bias.</a:t>
            </a:r>
            <a:endParaRPr lang="fr-FR" dirty="0"/>
          </a:p>
          <a:p>
            <a:pPr lvl="0"/>
            <a:r>
              <a:rPr lang="en-US" dirty="0"/>
              <a:t>Use English correctly and appropriately</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In </a:t>
            </a:r>
            <a:r>
              <a:rPr lang="fr-FR" dirty="0" err="1" smtClean="0"/>
              <a:t>September</a:t>
            </a:r>
            <a:r>
              <a:rPr lang="fr-FR" dirty="0" smtClean="0"/>
              <a:t> 2016, the </a:t>
            </a:r>
            <a:r>
              <a:rPr lang="fr-FR" dirty="0" err="1" smtClean="0"/>
              <a:t>head</a:t>
            </a:r>
            <a:r>
              <a:rPr lang="fr-FR" dirty="0" smtClean="0"/>
              <a:t> of </a:t>
            </a:r>
            <a:r>
              <a:rPr lang="fr-FR" dirty="0" err="1" smtClean="0"/>
              <a:t>department</a:t>
            </a:r>
            <a:r>
              <a:rPr lang="fr-FR" dirty="0" smtClean="0"/>
              <a:t> set up five commissions(commissions de révision des programmes) </a:t>
            </a:r>
            <a:r>
              <a:rPr lang="fr-FR" dirty="0" err="1" smtClean="0"/>
              <a:t>whose</a:t>
            </a:r>
            <a:r>
              <a:rPr lang="fr-FR" dirty="0" smtClean="0"/>
              <a:t> </a:t>
            </a:r>
            <a:r>
              <a:rPr lang="fr-FR" dirty="0" err="1" smtClean="0"/>
              <a:t>role</a:t>
            </a:r>
            <a:r>
              <a:rPr lang="fr-FR" dirty="0" smtClean="0"/>
              <a:t> </a:t>
            </a:r>
            <a:r>
              <a:rPr lang="fr-FR" dirty="0" err="1" smtClean="0"/>
              <a:t>was</a:t>
            </a:r>
            <a:r>
              <a:rPr lang="fr-FR" dirty="0" smtClean="0"/>
              <a:t> to </a:t>
            </a:r>
            <a:r>
              <a:rPr lang="fr-FR" dirty="0" err="1" smtClean="0"/>
              <a:t>reflect</a:t>
            </a:r>
            <a:r>
              <a:rPr lang="fr-FR" dirty="0" smtClean="0"/>
              <a:t> on the </a:t>
            </a:r>
            <a:r>
              <a:rPr lang="fr-FR" dirty="0" err="1" smtClean="0"/>
              <a:t>current</a:t>
            </a:r>
            <a:r>
              <a:rPr lang="fr-FR" dirty="0" smtClean="0"/>
              <a:t> programmes, critique </a:t>
            </a:r>
            <a:r>
              <a:rPr lang="fr-FR" dirty="0" err="1" smtClean="0"/>
              <a:t>them</a:t>
            </a:r>
            <a:r>
              <a:rPr lang="fr-FR" dirty="0" smtClean="0"/>
              <a:t> </a:t>
            </a:r>
            <a:r>
              <a:rPr lang="fr-FR" dirty="0" smtClean="0"/>
              <a:t>and </a:t>
            </a:r>
            <a:r>
              <a:rPr lang="fr-FR" dirty="0" err="1" smtClean="0"/>
              <a:t>improve</a:t>
            </a:r>
            <a:r>
              <a:rPr lang="fr-FR" dirty="0" smtClean="0"/>
              <a:t> </a:t>
            </a:r>
            <a:r>
              <a:rPr lang="fr-FR" dirty="0" err="1" smtClean="0"/>
              <a:t>them</a:t>
            </a:r>
            <a:r>
              <a:rPr lang="fr-FR" dirty="0" smtClean="0"/>
              <a:t> </a:t>
            </a:r>
            <a:r>
              <a:rPr lang="fr-FR" dirty="0" err="1" smtClean="0"/>
              <a:t>taking</a:t>
            </a:r>
            <a:r>
              <a:rPr lang="fr-FR" dirty="0" smtClean="0"/>
              <a:t> </a:t>
            </a:r>
            <a:r>
              <a:rPr lang="fr-FR" dirty="0" err="1" smtClean="0"/>
              <a:t>into</a:t>
            </a:r>
            <a:r>
              <a:rPr lang="fr-FR" dirty="0" smtClean="0"/>
              <a:t> </a:t>
            </a:r>
            <a:r>
              <a:rPr lang="fr-FR" dirty="0" err="1" smtClean="0"/>
              <a:t>account</a:t>
            </a:r>
            <a:r>
              <a:rPr lang="fr-FR" dirty="0" smtClean="0"/>
              <a:t> </a:t>
            </a:r>
            <a:r>
              <a:rPr lang="fr-FR" dirty="0" err="1" smtClean="0"/>
              <a:t>their</a:t>
            </a:r>
            <a:r>
              <a:rPr lang="fr-FR" dirty="0" smtClean="0"/>
              <a:t> </a:t>
            </a:r>
            <a:r>
              <a:rPr lang="fr-FR" dirty="0" err="1" smtClean="0"/>
              <a:t>knowledge</a:t>
            </a:r>
            <a:r>
              <a:rPr lang="fr-FR" dirty="0" smtClean="0"/>
              <a:t> of the </a:t>
            </a:r>
            <a:r>
              <a:rPr lang="fr-FR" dirty="0" err="1" smtClean="0"/>
              <a:t>subject</a:t>
            </a:r>
            <a:r>
              <a:rPr lang="fr-FR" dirty="0" smtClean="0"/>
              <a:t> </a:t>
            </a:r>
            <a:r>
              <a:rPr lang="fr-FR" dirty="0" err="1" smtClean="0"/>
              <a:t>matters</a:t>
            </a:r>
            <a:r>
              <a:rPr lang="fr-FR" dirty="0" smtClean="0"/>
              <a:t>  and </a:t>
            </a:r>
            <a:r>
              <a:rPr lang="fr-FR" dirty="0" err="1" smtClean="0"/>
              <a:t>their</a:t>
            </a:r>
            <a:r>
              <a:rPr lang="fr-FR" dirty="0" smtClean="0"/>
              <a:t> </a:t>
            </a:r>
            <a:r>
              <a:rPr lang="fr-FR" dirty="0" err="1" smtClean="0"/>
              <a:t>teaching</a:t>
            </a:r>
            <a:r>
              <a:rPr lang="fr-FR" dirty="0" smtClean="0"/>
              <a:t> practice and </a:t>
            </a:r>
            <a:r>
              <a:rPr lang="fr-FR" dirty="0" err="1" smtClean="0"/>
              <a:t>experience</a:t>
            </a: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pPr>
              <a:buNone/>
            </a:pPr>
            <a:r>
              <a:rPr lang="fr-FR" b="1" u="sng" dirty="0" smtClean="0"/>
              <a:t>Course </a:t>
            </a:r>
            <a:r>
              <a:rPr lang="fr-FR" b="1" u="sng" dirty="0" err="1" smtClean="0"/>
              <a:t>outline</a:t>
            </a:r>
            <a:r>
              <a:rPr lang="fr-FR" b="1" u="sng" dirty="0" smtClean="0"/>
              <a:t>:</a:t>
            </a:r>
          </a:p>
          <a:p>
            <a:pPr>
              <a:buNone/>
            </a:pPr>
            <a:r>
              <a:rPr lang="fr-FR" dirty="0" smtClean="0"/>
              <a:t>In </a:t>
            </a:r>
            <a:r>
              <a:rPr lang="fr-FR" dirty="0" err="1" smtClean="0"/>
              <a:t>this</a:t>
            </a:r>
            <a:r>
              <a:rPr lang="fr-FR" dirty="0" smtClean="0"/>
              <a:t> section, </a:t>
            </a:r>
            <a:r>
              <a:rPr lang="fr-FR" dirty="0" err="1" smtClean="0"/>
              <a:t>teaching</a:t>
            </a:r>
            <a:r>
              <a:rPr lang="fr-FR" dirty="0" smtClean="0"/>
              <a:t> points are </a:t>
            </a:r>
            <a:r>
              <a:rPr lang="fr-FR" dirty="0" err="1" smtClean="0"/>
              <a:t>listed</a:t>
            </a:r>
            <a:r>
              <a:rPr lang="fr-FR" dirty="0" smtClean="0"/>
              <a:t> </a:t>
            </a:r>
            <a:r>
              <a:rPr lang="fr-FR" dirty="0" err="1" smtClean="0"/>
              <a:t>such</a:t>
            </a:r>
            <a:r>
              <a:rPr lang="fr-FR" dirty="0" smtClean="0"/>
              <a:t> as </a:t>
            </a:r>
            <a:r>
              <a:rPr lang="fr-FR" dirty="0" err="1" smtClean="0"/>
              <a:t>topics</a:t>
            </a:r>
            <a:r>
              <a:rPr lang="fr-FR" dirty="0" smtClean="0"/>
              <a:t> to </a:t>
            </a:r>
            <a:r>
              <a:rPr lang="fr-FR" dirty="0" err="1" smtClean="0"/>
              <a:t>cover</a:t>
            </a:r>
            <a:r>
              <a:rPr lang="fr-FR" dirty="0" smtClean="0"/>
              <a:t>, </a:t>
            </a:r>
            <a:r>
              <a:rPr lang="fr-FR" dirty="0" err="1" smtClean="0"/>
              <a:t>skills</a:t>
            </a:r>
            <a:r>
              <a:rPr lang="fr-FR" dirty="0" smtClean="0"/>
              <a:t> and </a:t>
            </a:r>
            <a:r>
              <a:rPr lang="fr-FR" dirty="0" err="1" smtClean="0"/>
              <a:t>subskills</a:t>
            </a:r>
            <a:r>
              <a:rPr lang="fr-FR" dirty="0" smtClean="0"/>
              <a:t> essential for the </a:t>
            </a:r>
            <a:r>
              <a:rPr lang="fr-FR" dirty="0" err="1" smtClean="0"/>
              <a:t>academic</a:t>
            </a:r>
            <a:r>
              <a:rPr lang="fr-FR" dirty="0" smtClean="0"/>
              <a:t> </a:t>
            </a:r>
            <a:r>
              <a:rPr lang="fr-FR" dirty="0" err="1" smtClean="0"/>
              <a:t>activities</a:t>
            </a:r>
            <a:r>
              <a:rPr lang="fr-FR" dirty="0" smtClean="0"/>
              <a:t> </a:t>
            </a:r>
            <a:r>
              <a:rPr lang="fr-FR" dirty="0" err="1" smtClean="0"/>
              <a:t>provided</a:t>
            </a:r>
            <a:r>
              <a:rPr lang="fr-FR" dirty="0" smtClean="0"/>
              <a:t> in the </a:t>
            </a:r>
            <a:r>
              <a:rPr lang="fr-FR" dirty="0" err="1" smtClean="0"/>
              <a:t>different</a:t>
            </a:r>
            <a:r>
              <a:rPr lang="fr-FR" dirty="0" smtClean="0"/>
              <a:t> courses. </a:t>
            </a:r>
          </a:p>
          <a:p>
            <a:pPr>
              <a:buNone/>
            </a:pPr>
            <a:r>
              <a:rPr lang="fr-FR" dirty="0" smtClean="0"/>
              <a:t>A </a:t>
            </a:r>
            <a:r>
              <a:rPr lang="fr-FR" dirty="0" err="1" smtClean="0"/>
              <a:t>week</a:t>
            </a:r>
            <a:r>
              <a:rPr lang="fr-FR" dirty="0" smtClean="0"/>
              <a:t>-by-</a:t>
            </a:r>
            <a:r>
              <a:rPr lang="fr-FR" dirty="0" err="1" smtClean="0"/>
              <a:t>week</a:t>
            </a:r>
            <a:r>
              <a:rPr lang="fr-FR" dirty="0" smtClean="0"/>
              <a:t> table </a:t>
            </a:r>
            <a:r>
              <a:rPr lang="fr-FR" dirty="0" err="1" smtClean="0"/>
              <a:t>is</a:t>
            </a:r>
            <a:r>
              <a:rPr lang="fr-FR" dirty="0" smtClean="0"/>
              <a:t> </a:t>
            </a:r>
            <a:r>
              <a:rPr lang="fr-FR" dirty="0" err="1" smtClean="0"/>
              <a:t>provided</a:t>
            </a:r>
            <a:r>
              <a:rPr lang="fr-FR" dirty="0" smtClean="0"/>
              <a:t> </a:t>
            </a:r>
            <a:r>
              <a:rPr lang="fr-FR" dirty="0" err="1" smtClean="0"/>
              <a:t>with</a:t>
            </a:r>
            <a:r>
              <a:rPr lang="fr-FR" dirty="0" smtClean="0"/>
              <a:t> </a:t>
            </a:r>
            <a:r>
              <a:rPr lang="fr-FR" dirty="0" err="1" smtClean="0"/>
              <a:t>teaching</a:t>
            </a:r>
            <a:r>
              <a:rPr lang="fr-FR" dirty="0" smtClean="0"/>
              <a:t> points over a </a:t>
            </a:r>
            <a:r>
              <a:rPr lang="fr-FR" dirty="0" err="1" smtClean="0"/>
              <a:t>period</a:t>
            </a:r>
            <a:r>
              <a:rPr lang="fr-FR" dirty="0" smtClean="0"/>
              <a:t> of 14-16 </a:t>
            </a:r>
            <a:r>
              <a:rPr lang="fr-FR" dirty="0" err="1" smtClean="0"/>
              <a:t>weeks</a:t>
            </a:r>
            <a:r>
              <a:rPr lang="fr-FR" dirty="0" smtClean="0"/>
              <a:t>  per </a:t>
            </a:r>
            <a:r>
              <a:rPr lang="fr-FR" dirty="0" err="1" smtClean="0"/>
              <a:t>term</a:t>
            </a:r>
            <a:endParaRPr lang="fr-FR" dirty="0" smtClean="0"/>
          </a:p>
          <a:p>
            <a:pPr>
              <a:buNone/>
            </a:pPr>
            <a:r>
              <a:rPr lang="fr-FR" b="1" u="sng" dirty="0" err="1" smtClean="0"/>
              <a:t>Teaching</a:t>
            </a:r>
            <a:r>
              <a:rPr lang="fr-FR" b="1" u="sng" dirty="0" smtClean="0"/>
              <a:t> </a:t>
            </a:r>
            <a:r>
              <a:rPr lang="fr-FR" b="1" u="sng" dirty="0" err="1" smtClean="0"/>
              <a:t>method</a:t>
            </a:r>
            <a:r>
              <a:rPr lang="fr-FR" b="1" u="sng" dirty="0" smtClean="0"/>
              <a:t>:</a:t>
            </a:r>
          </a:p>
          <a:p>
            <a:pPr>
              <a:buNone/>
            </a:pPr>
            <a:r>
              <a:rPr lang="fr-FR" dirty="0" smtClean="0"/>
              <a:t>In </a:t>
            </a:r>
            <a:r>
              <a:rPr lang="fr-FR" dirty="0" err="1" smtClean="0"/>
              <a:t>this</a:t>
            </a:r>
            <a:r>
              <a:rPr lang="fr-FR" dirty="0" smtClean="0"/>
              <a:t> section, the </a:t>
            </a:r>
            <a:r>
              <a:rPr lang="fr-FR" dirty="0" err="1" smtClean="0"/>
              <a:t>tasks</a:t>
            </a:r>
            <a:r>
              <a:rPr lang="fr-FR" dirty="0" smtClean="0"/>
              <a:t> and the </a:t>
            </a:r>
            <a:r>
              <a:rPr lang="fr-FR" dirty="0" err="1" smtClean="0"/>
              <a:t>skills</a:t>
            </a:r>
            <a:r>
              <a:rPr lang="fr-FR" dirty="0" smtClean="0"/>
              <a:t> </a:t>
            </a:r>
            <a:r>
              <a:rPr lang="fr-FR" dirty="0" err="1" smtClean="0"/>
              <a:t>required</a:t>
            </a:r>
            <a:r>
              <a:rPr lang="fr-FR" dirty="0" smtClean="0"/>
              <a:t> to </a:t>
            </a:r>
            <a:r>
              <a:rPr lang="fr-FR" dirty="0" err="1" smtClean="0"/>
              <a:t>achieve</a:t>
            </a:r>
            <a:r>
              <a:rPr lang="fr-FR" dirty="0" smtClean="0"/>
              <a:t> the </a:t>
            </a:r>
            <a:r>
              <a:rPr lang="fr-FR" dirty="0" err="1" smtClean="0"/>
              <a:t>learning</a:t>
            </a:r>
            <a:r>
              <a:rPr lang="fr-FR" dirty="0" smtClean="0"/>
              <a:t> objectives are </a:t>
            </a:r>
            <a:r>
              <a:rPr lang="fr-FR" dirty="0" err="1" smtClean="0"/>
              <a:t>suggested</a:t>
            </a:r>
            <a:r>
              <a:rPr lang="fr-FR" dirty="0" smtClean="0"/>
              <a:t> to </a:t>
            </a:r>
            <a:r>
              <a:rPr lang="fr-FR" dirty="0" err="1" smtClean="0"/>
              <a:t>teachers</a:t>
            </a:r>
            <a:r>
              <a:rPr lang="fr-FR" dirty="0" smtClean="0"/>
              <a:t>;</a:t>
            </a:r>
          </a:p>
          <a:p>
            <a:pPr>
              <a:buNone/>
            </a:pPr>
            <a:r>
              <a:rPr lang="fr-FR" dirty="0" err="1" smtClean="0"/>
              <a:t>Also</a:t>
            </a:r>
            <a:r>
              <a:rPr lang="fr-FR" dirty="0" smtClean="0"/>
              <a:t> the conditions </a:t>
            </a:r>
            <a:r>
              <a:rPr lang="fr-FR" dirty="0" err="1" smtClean="0"/>
              <a:t>under</a:t>
            </a:r>
            <a:r>
              <a:rPr lang="fr-FR" dirty="0" smtClean="0"/>
              <a:t> </a:t>
            </a:r>
            <a:r>
              <a:rPr lang="fr-FR" dirty="0" err="1" smtClean="0"/>
              <a:t>which</a:t>
            </a:r>
            <a:r>
              <a:rPr lang="fr-FR" dirty="0" smtClean="0"/>
              <a:t> the </a:t>
            </a:r>
            <a:r>
              <a:rPr lang="fr-FR" dirty="0" err="1" smtClean="0"/>
              <a:t>task</a:t>
            </a:r>
            <a:r>
              <a:rPr lang="fr-FR" dirty="0" smtClean="0"/>
              <a:t> </a:t>
            </a:r>
            <a:r>
              <a:rPr lang="fr-FR" dirty="0" err="1" smtClean="0"/>
              <a:t>will</a:t>
            </a:r>
            <a:r>
              <a:rPr lang="fr-FR" dirty="0" smtClean="0"/>
              <a:t> </a:t>
            </a:r>
            <a:r>
              <a:rPr lang="fr-FR" dirty="0" err="1" smtClean="0"/>
              <a:t>be</a:t>
            </a:r>
            <a:r>
              <a:rPr lang="fr-FR" dirty="0" smtClean="0"/>
              <a:t> </a:t>
            </a:r>
            <a:r>
              <a:rPr lang="fr-FR" dirty="0" err="1" smtClean="0"/>
              <a:t>carried</a:t>
            </a:r>
            <a:r>
              <a:rPr lang="fr-FR" dirty="0" smtClean="0"/>
              <a:t> out ( pair or group </a:t>
            </a:r>
            <a:r>
              <a:rPr lang="fr-FR" dirty="0" err="1" smtClean="0"/>
              <a:t>work</a:t>
            </a:r>
            <a:r>
              <a:rPr lang="fr-FR" dirty="0" smtClean="0"/>
              <a:t> , </a:t>
            </a:r>
            <a:r>
              <a:rPr lang="fr-FR" dirty="0" err="1" smtClean="0"/>
              <a:t>alone</a:t>
            </a:r>
            <a:r>
              <a:rPr lang="fr-FR" dirty="0" smtClean="0"/>
              <a:t> or class </a:t>
            </a:r>
            <a:r>
              <a:rPr lang="fr-FR" dirty="0" err="1" smtClean="0"/>
              <a:t>work</a:t>
            </a:r>
            <a:r>
              <a:rPr lang="fr-FR" dirty="0" smtClean="0"/>
              <a:t>) </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en-GB" b="1" u="sng" dirty="0"/>
              <a:t>Assessment method:</a:t>
            </a:r>
            <a:endParaRPr lang="fr-FR" dirty="0"/>
          </a:p>
          <a:p>
            <a:pPr>
              <a:buNone/>
            </a:pPr>
            <a:r>
              <a:rPr lang="en-GB" dirty="0"/>
              <a:t>For both semesters there is a mid-term test &amp; </a:t>
            </a:r>
            <a:r>
              <a:rPr lang="en-GB" dirty="0" smtClean="0"/>
              <a:t>an exam</a:t>
            </a:r>
            <a:r>
              <a:rPr lang="en-GB" dirty="0"/>
              <a:t>. The format for both is to be decided  by the teachers of the Formation Team.</a:t>
            </a:r>
            <a:endParaRPr lang="fr-FR" dirty="0"/>
          </a:p>
          <a:p>
            <a:r>
              <a:rPr lang="en-GB" b="1" u="sng" dirty="0" smtClean="0"/>
              <a:t>Recommended </a:t>
            </a:r>
            <a:r>
              <a:rPr lang="en-GB" b="1" u="sng" dirty="0"/>
              <a:t>Readings:</a:t>
            </a:r>
            <a:endParaRPr lang="fr-FR" dirty="0"/>
          </a:p>
          <a:p>
            <a:pPr lvl="0"/>
            <a:r>
              <a:rPr lang="en-US" dirty="0" smtClean="0"/>
              <a:t>Carter, R. R, Hughes &amp; M, McCarthy (2000) </a:t>
            </a:r>
            <a:r>
              <a:rPr lang="en-US" i="1" dirty="0" smtClean="0"/>
              <a:t>Exploring Grammar in context. Grammar reference &amp; practice upper-intermediate and advanced.</a:t>
            </a:r>
            <a:r>
              <a:rPr lang="en-US" dirty="0" smtClean="0"/>
              <a:t> CUP</a:t>
            </a:r>
            <a:endParaRPr lang="fr-FR" dirty="0" smtClean="0"/>
          </a:p>
          <a:p>
            <a:pPr lvl="0"/>
            <a:r>
              <a:rPr lang="en-US" dirty="0" err="1" smtClean="0"/>
              <a:t>Hewings</a:t>
            </a:r>
            <a:r>
              <a:rPr lang="en-US" dirty="0" smtClean="0"/>
              <a:t>, M (2005) </a:t>
            </a:r>
            <a:r>
              <a:rPr lang="en-US" i="1" dirty="0" smtClean="0"/>
              <a:t>Advanced Grammar in Use.</a:t>
            </a:r>
            <a:r>
              <a:rPr lang="en-US" dirty="0" smtClean="0"/>
              <a:t> CUP</a:t>
            </a:r>
            <a:endParaRPr lang="fr-FR" dirty="0" smtClean="0"/>
          </a:p>
          <a:p>
            <a:pPr lvl="0"/>
            <a:r>
              <a:rPr lang="en-US" dirty="0" smtClean="0"/>
              <a:t>Yule, G (1998) </a:t>
            </a:r>
            <a:r>
              <a:rPr lang="en-US" i="1" dirty="0" smtClean="0"/>
              <a:t>Explaining English Grammar.</a:t>
            </a:r>
            <a:r>
              <a:rPr lang="en-US" dirty="0" smtClean="0"/>
              <a:t> OUP</a:t>
            </a:r>
            <a:endParaRPr lang="fr-FR" dirty="0" smtClean="0"/>
          </a:p>
          <a:p>
            <a:pPr lvl="0"/>
            <a:r>
              <a:rPr lang="en-US" dirty="0" smtClean="0"/>
              <a:t>Yule, G (2005) </a:t>
            </a:r>
            <a:r>
              <a:rPr lang="en-US" i="1" dirty="0" smtClean="0"/>
              <a:t>Oxford Practice Grammar</a:t>
            </a:r>
            <a:r>
              <a:rPr lang="en-US" dirty="0" smtClean="0"/>
              <a:t> OUP</a:t>
            </a:r>
            <a:endParaRPr lang="fr-FR" dirty="0" smtClean="0"/>
          </a:p>
          <a:p>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dirty="0" smtClean="0">
                <a:solidFill>
                  <a:srgbClr val="C00000"/>
                </a:solidFill>
              </a:rPr>
              <a:t>In conclusion:</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The </a:t>
            </a:r>
            <a:r>
              <a:rPr lang="fr-FR" dirty="0" err="1" smtClean="0"/>
              <a:t>project</a:t>
            </a:r>
            <a:r>
              <a:rPr lang="fr-FR" dirty="0" smtClean="0"/>
              <a:t> of </a:t>
            </a:r>
            <a:r>
              <a:rPr lang="fr-FR" dirty="0" err="1" smtClean="0"/>
              <a:t>reviewing</a:t>
            </a:r>
            <a:r>
              <a:rPr lang="fr-FR" dirty="0" smtClean="0"/>
              <a:t> the </a:t>
            </a:r>
            <a:r>
              <a:rPr lang="fr-FR" dirty="0" err="1" smtClean="0"/>
              <a:t>Algerian</a:t>
            </a:r>
            <a:r>
              <a:rPr lang="fr-FR" dirty="0" smtClean="0"/>
              <a:t> LMD </a:t>
            </a:r>
            <a:r>
              <a:rPr lang="fr-FR" dirty="0" err="1" smtClean="0"/>
              <a:t>reform</a:t>
            </a:r>
            <a:r>
              <a:rPr lang="fr-FR" dirty="0" smtClean="0"/>
              <a:t> curricula </a:t>
            </a:r>
            <a:r>
              <a:rPr lang="fr-FR" dirty="0" err="1" smtClean="0"/>
              <a:t>grew</a:t>
            </a:r>
            <a:r>
              <a:rPr lang="fr-FR" dirty="0" smtClean="0"/>
              <a:t> out of the </a:t>
            </a:r>
            <a:r>
              <a:rPr lang="fr-FR" dirty="0" err="1" smtClean="0"/>
              <a:t>necessity</a:t>
            </a:r>
            <a:r>
              <a:rPr lang="fr-FR" dirty="0" smtClean="0"/>
              <a:t> to </a:t>
            </a:r>
            <a:r>
              <a:rPr lang="fr-FR" dirty="0" err="1" smtClean="0"/>
              <a:t>teach</a:t>
            </a:r>
            <a:r>
              <a:rPr lang="fr-FR" dirty="0" smtClean="0"/>
              <a:t> a </a:t>
            </a:r>
            <a:r>
              <a:rPr lang="fr-FR" dirty="0" err="1" smtClean="0"/>
              <a:t>coherent</a:t>
            </a:r>
            <a:r>
              <a:rPr lang="fr-FR" dirty="0" smtClean="0"/>
              <a:t> curriculum as </a:t>
            </a:r>
            <a:r>
              <a:rPr lang="fr-FR" dirty="0" err="1" smtClean="0"/>
              <a:t>what</a:t>
            </a:r>
            <a:r>
              <a:rPr lang="fr-FR" dirty="0" smtClean="0"/>
              <a:t> </a:t>
            </a:r>
            <a:r>
              <a:rPr lang="fr-FR" dirty="0" err="1" smtClean="0"/>
              <a:t>was</a:t>
            </a:r>
            <a:r>
              <a:rPr lang="fr-FR" dirty="0" smtClean="0"/>
              <a:t> </a:t>
            </a:r>
            <a:r>
              <a:rPr lang="fr-FR" dirty="0" err="1" smtClean="0"/>
              <a:t>taught</a:t>
            </a:r>
            <a:r>
              <a:rPr lang="fr-FR" dirty="0" smtClean="0"/>
              <a:t> in the </a:t>
            </a:r>
            <a:r>
              <a:rPr lang="fr-FR" dirty="0" err="1" smtClean="0"/>
              <a:t>different</a:t>
            </a:r>
            <a:r>
              <a:rPr lang="fr-FR" dirty="0" smtClean="0"/>
              <a:t> </a:t>
            </a:r>
            <a:r>
              <a:rPr lang="fr-FR" dirty="0" err="1" smtClean="0"/>
              <a:t>universities</a:t>
            </a:r>
            <a:r>
              <a:rPr lang="fr-FR" dirty="0" smtClean="0"/>
              <a:t> and </a:t>
            </a:r>
            <a:r>
              <a:rPr lang="fr-FR" dirty="0" err="1" smtClean="0"/>
              <a:t>departmente</a:t>
            </a:r>
            <a:r>
              <a:rPr lang="fr-FR" dirty="0" smtClean="0"/>
              <a:t> </a:t>
            </a:r>
            <a:r>
              <a:rPr lang="fr-FR" dirty="0" err="1" smtClean="0"/>
              <a:t>was</a:t>
            </a:r>
            <a:r>
              <a:rPr lang="fr-FR" dirty="0" smtClean="0"/>
              <a:t> </a:t>
            </a:r>
            <a:r>
              <a:rPr lang="fr-FR" dirty="0" err="1" smtClean="0"/>
              <a:t>largely</a:t>
            </a:r>
            <a:r>
              <a:rPr lang="fr-FR" dirty="0" smtClean="0"/>
              <a:t> </a:t>
            </a:r>
            <a:r>
              <a:rPr lang="fr-FR" dirty="0" err="1" smtClean="0"/>
              <a:t>misaligned</a:t>
            </a:r>
            <a:r>
              <a:rPr lang="fr-FR" dirty="0" smtClean="0"/>
              <a:t>, </a:t>
            </a:r>
            <a:r>
              <a:rPr lang="fr-FR" dirty="0" err="1" smtClean="0"/>
              <a:t>random</a:t>
            </a:r>
            <a:r>
              <a:rPr lang="fr-FR" dirty="0" smtClean="0"/>
              <a:t>, </a:t>
            </a:r>
            <a:r>
              <a:rPr lang="fr-FR" dirty="0" err="1" smtClean="0"/>
              <a:t>disordered</a:t>
            </a:r>
            <a:r>
              <a:rPr lang="fr-FR" dirty="0" smtClean="0"/>
              <a:t> and </a:t>
            </a:r>
            <a:r>
              <a:rPr lang="fr-FR" dirty="0" err="1" smtClean="0"/>
              <a:t>detrimental</a:t>
            </a:r>
            <a:r>
              <a:rPr lang="fr-FR" dirty="0" smtClean="0"/>
              <a:t> to </a:t>
            </a:r>
            <a:r>
              <a:rPr lang="fr-FR" dirty="0" err="1" smtClean="0"/>
              <a:t>students</a:t>
            </a:r>
            <a:r>
              <a:rPr lang="fr-FR" dirty="0" smtClean="0"/>
              <a:t> </a:t>
            </a:r>
            <a:r>
              <a:rPr lang="fr-FR" dirty="0" err="1" smtClean="0"/>
              <a:t>generally</a:t>
            </a:r>
            <a:endParaRPr lang="fr-FR" dirty="0" smtClean="0"/>
          </a:p>
          <a:p>
            <a:r>
              <a:rPr lang="fr-FR" dirty="0" smtClean="0"/>
              <a:t>Curricula </a:t>
            </a:r>
            <a:r>
              <a:rPr lang="fr-FR" dirty="0" err="1" smtClean="0"/>
              <a:t>were</a:t>
            </a:r>
            <a:r>
              <a:rPr lang="fr-FR" dirty="0" smtClean="0"/>
              <a:t> </a:t>
            </a:r>
            <a:r>
              <a:rPr lang="fr-FR" dirty="0" err="1" smtClean="0"/>
              <a:t>often</a:t>
            </a:r>
            <a:r>
              <a:rPr lang="fr-FR" dirty="0" smtClean="0"/>
              <a:t> </a:t>
            </a:r>
            <a:r>
              <a:rPr lang="fr-FR" dirty="0" err="1" smtClean="0"/>
              <a:t>based</a:t>
            </a:r>
            <a:r>
              <a:rPr lang="fr-FR" dirty="0" smtClean="0"/>
              <a:t> on </a:t>
            </a:r>
            <a:r>
              <a:rPr lang="fr-FR" dirty="0" err="1" smtClean="0"/>
              <a:t>personal</a:t>
            </a:r>
            <a:r>
              <a:rPr lang="fr-FR" dirty="0" smtClean="0"/>
              <a:t> </a:t>
            </a:r>
            <a:r>
              <a:rPr lang="fr-FR" dirty="0" err="1" smtClean="0"/>
              <a:t>preferences</a:t>
            </a:r>
            <a:r>
              <a:rPr lang="fr-FR" dirty="0" smtClean="0"/>
              <a:t>, </a:t>
            </a:r>
            <a:r>
              <a:rPr lang="fr-FR" dirty="0" err="1" smtClean="0"/>
              <a:t>convenience</a:t>
            </a:r>
            <a:r>
              <a:rPr lang="fr-FR" dirty="0" smtClean="0"/>
              <a:t>, </a:t>
            </a:r>
            <a:r>
              <a:rPr lang="fr-FR" dirty="0" err="1" smtClean="0"/>
              <a:t>past</a:t>
            </a:r>
            <a:r>
              <a:rPr lang="fr-FR" dirty="0" smtClean="0"/>
              <a:t> habits, </a:t>
            </a:r>
            <a:r>
              <a:rPr lang="fr-FR" dirty="0" err="1" smtClean="0"/>
              <a:t>outdated</a:t>
            </a:r>
            <a:r>
              <a:rPr lang="fr-FR" dirty="0" smtClean="0"/>
              <a:t> </a:t>
            </a:r>
            <a:r>
              <a:rPr lang="fr-FR" dirty="0" err="1" smtClean="0"/>
              <a:t>materials</a:t>
            </a:r>
            <a:r>
              <a:rPr lang="fr-FR" dirty="0" smtClean="0"/>
              <a:t>, etc. This </a:t>
            </a:r>
          </a:p>
          <a:p>
            <a:pPr>
              <a:buNone/>
            </a:pPr>
            <a:r>
              <a:rPr lang="fr-FR" smtClean="0"/>
              <a:t>    </a:t>
            </a:r>
            <a:r>
              <a:rPr lang="fr-FR" dirty="0" smtClean="0"/>
              <a:t>has </a:t>
            </a:r>
            <a:r>
              <a:rPr lang="fr-FR" dirty="0" err="1" smtClean="0"/>
              <a:t>led</a:t>
            </a:r>
            <a:r>
              <a:rPr lang="fr-FR" dirty="0" smtClean="0"/>
              <a:t> to </a:t>
            </a:r>
            <a:r>
              <a:rPr lang="fr-FR" dirty="0" err="1" smtClean="0"/>
              <a:t>educational</a:t>
            </a:r>
            <a:r>
              <a:rPr lang="fr-FR" dirty="0" smtClean="0"/>
              <a:t> </a:t>
            </a:r>
            <a:r>
              <a:rPr lang="fr-FR" dirty="0" err="1" smtClean="0"/>
              <a:t>disparities</a:t>
            </a:r>
            <a:r>
              <a:rPr lang="fr-FR" dirty="0" smtClean="0"/>
              <a:t> </a:t>
            </a:r>
            <a:r>
              <a:rPr lang="fr-FR" dirty="0" err="1" smtClean="0"/>
              <a:t>that</a:t>
            </a:r>
            <a:r>
              <a:rPr lang="fr-FR" dirty="0" smtClean="0"/>
              <a:t> have </a:t>
            </a:r>
            <a:r>
              <a:rPr lang="fr-FR" dirty="0" err="1" smtClean="0"/>
              <a:t>disadvantaged</a:t>
            </a:r>
            <a:r>
              <a:rPr lang="fr-FR" dirty="0" smtClean="0"/>
              <a:t> </a:t>
            </a:r>
            <a:r>
              <a:rPr lang="fr-FR" dirty="0" err="1" smtClean="0"/>
              <a:t>some</a:t>
            </a:r>
            <a:r>
              <a:rPr lang="fr-FR" dirty="0" smtClean="0"/>
              <a:t> </a:t>
            </a:r>
            <a:r>
              <a:rPr lang="fr-FR" dirty="0" err="1" smtClean="0"/>
              <a:t>students</a:t>
            </a:r>
            <a:endParaRPr lang="fr-FR" dirty="0" smtClean="0"/>
          </a:p>
          <a:p>
            <a:r>
              <a:rPr lang="fr-FR" dirty="0" err="1" smtClean="0"/>
              <a:t>Greater</a:t>
            </a:r>
            <a:r>
              <a:rPr lang="fr-FR" dirty="0" smtClean="0"/>
              <a:t> </a:t>
            </a:r>
            <a:r>
              <a:rPr lang="fr-FR" dirty="0" err="1" smtClean="0"/>
              <a:t>standardization</a:t>
            </a:r>
            <a:r>
              <a:rPr lang="fr-FR" dirty="0" smtClean="0"/>
              <a:t> </a:t>
            </a:r>
            <a:r>
              <a:rPr lang="fr-FR" dirty="0" err="1" smtClean="0"/>
              <a:t>is</a:t>
            </a:r>
            <a:r>
              <a:rPr lang="fr-FR" dirty="0" smtClean="0"/>
              <a:t> </a:t>
            </a:r>
            <a:r>
              <a:rPr lang="fr-FR" dirty="0" err="1" smtClean="0"/>
              <a:t>therefore</a:t>
            </a:r>
            <a:r>
              <a:rPr lang="fr-FR" dirty="0" smtClean="0"/>
              <a:t> </a:t>
            </a:r>
            <a:r>
              <a:rPr lang="fr-FR" dirty="0" err="1" smtClean="0"/>
              <a:t>needed</a:t>
            </a:r>
            <a:r>
              <a:rPr lang="fr-FR" dirty="0" smtClean="0"/>
              <a:t> to </a:t>
            </a:r>
            <a:r>
              <a:rPr lang="fr-FR" dirty="0" err="1" smtClean="0"/>
              <a:t>improve</a:t>
            </a:r>
            <a:r>
              <a:rPr lang="fr-FR" dirty="0" smtClean="0"/>
              <a:t> </a:t>
            </a:r>
            <a:r>
              <a:rPr lang="fr-FR" dirty="0" err="1" smtClean="0"/>
              <a:t>educational</a:t>
            </a:r>
            <a:r>
              <a:rPr lang="fr-FR" dirty="0" smtClean="0"/>
              <a:t> </a:t>
            </a:r>
            <a:r>
              <a:rPr lang="fr-FR" dirty="0" err="1" smtClean="0"/>
              <a:t>quality</a:t>
            </a:r>
            <a:r>
              <a:rPr lang="fr-FR" dirty="0" smtClean="0"/>
              <a:t> and </a:t>
            </a:r>
            <a:r>
              <a:rPr lang="fr-FR" dirty="0" err="1" smtClean="0"/>
              <a:t>students</a:t>
            </a:r>
            <a:r>
              <a:rPr lang="fr-FR" dirty="0" smtClean="0"/>
              <a:t>’ </a:t>
            </a:r>
            <a:r>
              <a:rPr lang="fr-FR" dirty="0" err="1" smtClean="0"/>
              <a:t>academic</a:t>
            </a:r>
            <a:r>
              <a:rPr lang="fr-FR" dirty="0" smtClean="0"/>
              <a:t> </a:t>
            </a:r>
            <a:r>
              <a:rPr lang="fr-FR" dirty="0" err="1" smtClean="0"/>
              <a:t>achievement</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dirty="0" smtClean="0"/>
          </a:p>
          <a:p>
            <a:pPr algn="ctr"/>
            <a:endParaRPr lang="fr-FR" dirty="0" smtClean="0"/>
          </a:p>
          <a:p>
            <a:pPr algn="ctr">
              <a:buNone/>
            </a:pPr>
            <a:r>
              <a:rPr lang="fr-FR" dirty="0" smtClean="0"/>
              <a:t> THANK YOU FOR YOUR ATTENTION </a:t>
            </a:r>
            <a:r>
              <a:rPr lang="fr-FR" dirty="0" smtClean="0">
                <a:sym typeface="Wingdings" pitchFamily="2" charset="2"/>
              </a:rPr>
              <a:t></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2800" dirty="0" err="1" smtClean="0"/>
              <a:t>When</a:t>
            </a:r>
            <a:r>
              <a:rPr lang="fr-FR" sz="2800" dirty="0" smtClean="0"/>
              <a:t> </a:t>
            </a:r>
            <a:r>
              <a:rPr lang="fr-FR" sz="2800" dirty="0" err="1" smtClean="0"/>
              <a:t>reviewing</a:t>
            </a:r>
            <a:r>
              <a:rPr lang="fr-FR" sz="2800" dirty="0" smtClean="0"/>
              <a:t> the curriculum, </a:t>
            </a:r>
            <a:r>
              <a:rPr lang="fr-FR" sz="2800" dirty="0" smtClean="0"/>
              <a:t>the  </a:t>
            </a:r>
            <a:r>
              <a:rPr lang="fr-FR" sz="2800" dirty="0" err="1" smtClean="0"/>
              <a:t>members</a:t>
            </a:r>
            <a:r>
              <a:rPr lang="fr-FR" sz="2800" dirty="0" smtClean="0"/>
              <a:t> of the </a:t>
            </a:r>
            <a:r>
              <a:rPr lang="fr-FR" sz="2800" dirty="0" err="1" smtClean="0"/>
              <a:t>pedagogic</a:t>
            </a:r>
            <a:r>
              <a:rPr lang="fr-FR" sz="2800" dirty="0" smtClean="0"/>
              <a:t> commissions </a:t>
            </a:r>
            <a:r>
              <a:rPr lang="fr-FR" sz="2800" dirty="0" err="1" smtClean="0"/>
              <a:t>ensured</a:t>
            </a:r>
            <a:r>
              <a:rPr lang="fr-FR" sz="2800" dirty="0" smtClean="0"/>
              <a:t> </a:t>
            </a:r>
            <a:r>
              <a:rPr lang="fr-FR" sz="2800" dirty="0" err="1" smtClean="0"/>
              <a:t>that</a:t>
            </a:r>
            <a:r>
              <a:rPr lang="fr-FR" sz="2800" dirty="0" smtClean="0"/>
              <a:t> gaps and </a:t>
            </a:r>
            <a:r>
              <a:rPr lang="fr-FR" sz="2800" dirty="0" err="1" smtClean="0"/>
              <a:t>needless</a:t>
            </a:r>
            <a:r>
              <a:rPr lang="fr-FR" sz="2800" dirty="0" smtClean="0"/>
              <a:t> </a:t>
            </a:r>
            <a:r>
              <a:rPr lang="fr-FR" sz="2800" dirty="0" err="1" smtClean="0"/>
              <a:t>repetitions</a:t>
            </a:r>
            <a:r>
              <a:rPr lang="fr-FR" sz="2800" dirty="0" smtClean="0"/>
              <a:t> </a:t>
            </a:r>
            <a:r>
              <a:rPr lang="fr-FR" sz="2800" dirty="0" err="1" smtClean="0"/>
              <a:t>were</a:t>
            </a:r>
            <a:r>
              <a:rPr lang="fr-FR" sz="2800" dirty="0" smtClean="0"/>
              <a:t> </a:t>
            </a:r>
            <a:r>
              <a:rPr lang="fr-FR" sz="2800" dirty="0" err="1" smtClean="0"/>
              <a:t>avoided</a:t>
            </a:r>
            <a:r>
              <a:rPr lang="fr-FR" sz="2800" dirty="0" smtClean="0"/>
              <a:t>, </a:t>
            </a:r>
            <a:r>
              <a:rPr lang="fr-FR" sz="2800" dirty="0" err="1" smtClean="0"/>
              <a:t>that</a:t>
            </a:r>
            <a:r>
              <a:rPr lang="fr-FR" sz="2800" dirty="0" smtClean="0"/>
              <a:t> </a:t>
            </a:r>
            <a:r>
              <a:rPr lang="fr-FR" sz="2800" dirty="0" err="1" smtClean="0"/>
              <a:t>any</a:t>
            </a:r>
            <a:r>
              <a:rPr lang="fr-FR" sz="2800" dirty="0" smtClean="0"/>
              <a:t> </a:t>
            </a:r>
            <a:r>
              <a:rPr lang="fr-FR" sz="2800" dirty="0" err="1" smtClean="0"/>
              <a:t>given</a:t>
            </a:r>
            <a:r>
              <a:rPr lang="fr-FR" sz="2800" dirty="0" smtClean="0"/>
              <a:t> course </a:t>
            </a:r>
            <a:r>
              <a:rPr lang="fr-FR" sz="2800" dirty="0" err="1" smtClean="0"/>
              <a:t>will</a:t>
            </a:r>
            <a:r>
              <a:rPr lang="fr-FR" sz="2800" dirty="0" smtClean="0"/>
              <a:t> not </a:t>
            </a:r>
            <a:r>
              <a:rPr lang="fr-FR" sz="2800" dirty="0" err="1" smtClean="0"/>
              <a:t>unnecessaily</a:t>
            </a:r>
            <a:r>
              <a:rPr lang="fr-FR" sz="2800" dirty="0" smtClean="0"/>
              <a:t> </a:t>
            </a:r>
            <a:r>
              <a:rPr lang="fr-FR" sz="2800" dirty="0" err="1" smtClean="0"/>
              <a:t>repeat</a:t>
            </a:r>
            <a:r>
              <a:rPr lang="fr-FR" sz="2800" dirty="0" smtClean="0"/>
              <a:t> </a:t>
            </a:r>
            <a:r>
              <a:rPr lang="fr-FR" sz="2800" dirty="0" err="1" smtClean="0"/>
              <a:t>lessons</a:t>
            </a:r>
            <a:r>
              <a:rPr lang="fr-FR" sz="2800" dirty="0" smtClean="0"/>
              <a:t> </a:t>
            </a:r>
            <a:r>
              <a:rPr lang="fr-FR" sz="2800" dirty="0" err="1" smtClean="0"/>
              <a:t>from</a:t>
            </a:r>
            <a:r>
              <a:rPr lang="fr-FR" sz="2800" dirty="0" smtClean="0"/>
              <a:t> </a:t>
            </a:r>
            <a:r>
              <a:rPr lang="fr-FR" sz="2800" dirty="0" err="1" smtClean="0"/>
              <a:t>previous</a:t>
            </a:r>
            <a:r>
              <a:rPr lang="fr-FR" sz="2800" dirty="0" smtClean="0"/>
              <a:t> </a:t>
            </a:r>
            <a:r>
              <a:rPr lang="fr-FR" sz="2800" dirty="0" err="1" smtClean="0"/>
              <a:t>years</a:t>
            </a:r>
            <a:r>
              <a:rPr lang="fr-FR" sz="2800" dirty="0" smtClean="0"/>
              <a:t>, </a:t>
            </a:r>
            <a:r>
              <a:rPr lang="fr-FR" sz="2800" dirty="0" err="1" smtClean="0"/>
              <a:t>will</a:t>
            </a:r>
            <a:r>
              <a:rPr lang="fr-FR" sz="2800" dirty="0" smtClean="0"/>
              <a:t> not </a:t>
            </a:r>
            <a:r>
              <a:rPr lang="fr-FR" sz="2800" dirty="0" err="1" smtClean="0"/>
              <a:t>overlap</a:t>
            </a:r>
            <a:r>
              <a:rPr lang="fr-FR" sz="2800" dirty="0" smtClean="0"/>
              <a:t> </a:t>
            </a:r>
            <a:r>
              <a:rPr lang="fr-FR" sz="2800" dirty="0" err="1" smtClean="0"/>
              <a:t>with</a:t>
            </a:r>
            <a:r>
              <a:rPr lang="fr-FR" sz="2800" dirty="0" smtClean="0"/>
              <a:t> </a:t>
            </a:r>
            <a:r>
              <a:rPr lang="fr-FR" sz="2800" dirty="0" err="1" smtClean="0"/>
              <a:t>what</a:t>
            </a:r>
            <a:r>
              <a:rPr lang="fr-FR" sz="2800" dirty="0" smtClean="0"/>
              <a:t> </a:t>
            </a:r>
            <a:r>
              <a:rPr lang="fr-FR" sz="2800" dirty="0" err="1" smtClean="0"/>
              <a:t>is</a:t>
            </a:r>
            <a:r>
              <a:rPr lang="fr-FR" sz="2800" dirty="0" smtClean="0"/>
              <a:t> </a:t>
            </a:r>
            <a:r>
              <a:rPr lang="fr-FR" sz="2800" dirty="0" err="1" smtClean="0"/>
              <a:t>taught</a:t>
            </a:r>
            <a:r>
              <a:rPr lang="fr-FR" sz="2800" dirty="0" smtClean="0"/>
              <a:t> in </a:t>
            </a:r>
            <a:r>
              <a:rPr lang="fr-FR" sz="2800" dirty="0" err="1" smtClean="0"/>
              <a:t>other</a:t>
            </a:r>
            <a:r>
              <a:rPr lang="fr-FR" sz="2800" dirty="0" smtClean="0"/>
              <a:t> </a:t>
            </a:r>
            <a:r>
              <a:rPr lang="fr-FR" sz="2800" dirty="0" smtClean="0"/>
              <a:t>courses, </a:t>
            </a:r>
            <a:r>
              <a:rPr lang="fr-FR" sz="2800" dirty="0" err="1" smtClean="0"/>
              <a:t>etc</a:t>
            </a:r>
            <a:endParaRPr lang="fr-FR" sz="2800" dirty="0" smtClean="0"/>
          </a:p>
          <a:p>
            <a:r>
              <a:rPr lang="fr-FR" sz="2800" dirty="0" smtClean="0"/>
              <a:t>So vertical and horizontal </a:t>
            </a:r>
            <a:r>
              <a:rPr lang="fr-FR" sz="2800" dirty="0" err="1" smtClean="0"/>
              <a:t>alignment</a:t>
            </a:r>
            <a:r>
              <a:rPr lang="fr-FR" sz="2800" dirty="0" smtClean="0"/>
              <a:t> / </a:t>
            </a:r>
            <a:r>
              <a:rPr lang="fr-FR" sz="2800" dirty="0" err="1" smtClean="0"/>
              <a:t>coherence</a:t>
            </a:r>
            <a:r>
              <a:rPr lang="fr-FR" sz="2800" dirty="0" smtClean="0"/>
              <a:t> </a:t>
            </a:r>
            <a:r>
              <a:rPr lang="fr-FR" sz="2800" dirty="0" err="1" smtClean="0"/>
              <a:t>were</a:t>
            </a:r>
            <a:r>
              <a:rPr lang="fr-FR" sz="2800" dirty="0" smtClean="0"/>
              <a:t>  </a:t>
            </a:r>
            <a:r>
              <a:rPr lang="fr-FR" sz="2800" dirty="0" err="1" smtClean="0"/>
              <a:t>checked</a:t>
            </a:r>
            <a:r>
              <a:rPr lang="fr-FR" sz="2800" dirty="0" smtClean="0"/>
              <a:t> </a:t>
            </a:r>
            <a:r>
              <a:rPr lang="fr-FR" sz="2800" dirty="0" err="1" smtClean="0"/>
              <a:t>scrupulously</a:t>
            </a:r>
            <a:r>
              <a:rPr lang="fr-FR" sz="2800" dirty="0" smtClean="0"/>
              <a:t> </a:t>
            </a:r>
            <a:r>
              <a:rPr lang="fr-FR" sz="2800" dirty="0" err="1" smtClean="0"/>
              <a:t>at</a:t>
            </a:r>
            <a:r>
              <a:rPr lang="fr-FR" sz="2800" dirty="0" smtClean="0"/>
              <a:t> </a:t>
            </a:r>
            <a:r>
              <a:rPr lang="fr-FR" sz="2800" dirty="0" err="1" smtClean="0"/>
              <a:t>every</a:t>
            </a:r>
            <a:r>
              <a:rPr lang="fr-FR" sz="2800" dirty="0" smtClean="0"/>
              <a:t> stage of curriculum </a:t>
            </a:r>
            <a:r>
              <a:rPr lang="fr-FR" sz="2800" dirty="0" err="1" smtClean="0"/>
              <a:t>development</a:t>
            </a:r>
            <a:endParaRPr lang="fr-FR" sz="2800" dirty="0" smtClean="0"/>
          </a:p>
          <a:p>
            <a:endParaRPr lang="fr-FR"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sz="2800" dirty="0" smtClean="0"/>
              <a:t>A curriculum </a:t>
            </a:r>
            <a:r>
              <a:rPr lang="fr-FR" sz="2800" dirty="0" err="1" smtClean="0"/>
              <a:t>is</a:t>
            </a:r>
            <a:r>
              <a:rPr lang="fr-FR" sz="2800" dirty="0" smtClean="0"/>
              <a:t> </a:t>
            </a:r>
            <a:r>
              <a:rPr lang="fr-FR" sz="2800" b="1" dirty="0" err="1" smtClean="0"/>
              <a:t>vertically</a:t>
            </a:r>
            <a:r>
              <a:rPr lang="fr-FR" sz="2800" b="1" dirty="0" smtClean="0"/>
              <a:t> </a:t>
            </a:r>
            <a:r>
              <a:rPr lang="fr-FR" sz="2800" b="1" dirty="0" err="1" smtClean="0"/>
              <a:t>aligned</a:t>
            </a:r>
            <a:r>
              <a:rPr lang="fr-FR" sz="2800" b="1" dirty="0" smtClean="0"/>
              <a:t> (or </a:t>
            </a:r>
            <a:r>
              <a:rPr lang="fr-FR" sz="2800" b="1" dirty="0" err="1" smtClean="0"/>
              <a:t>coherent</a:t>
            </a:r>
            <a:r>
              <a:rPr lang="fr-FR" sz="2800" b="1" dirty="0" smtClean="0"/>
              <a:t>)</a:t>
            </a:r>
            <a:r>
              <a:rPr lang="fr-FR" sz="2800" dirty="0" err="1" smtClean="0"/>
              <a:t>when</a:t>
            </a:r>
            <a:r>
              <a:rPr lang="fr-FR" sz="2800" dirty="0" smtClean="0"/>
              <a:t> </a:t>
            </a:r>
            <a:r>
              <a:rPr lang="fr-FR" sz="2800" dirty="0" err="1" smtClean="0"/>
              <a:t>what</a:t>
            </a:r>
            <a:r>
              <a:rPr lang="fr-FR" sz="2800" dirty="0" smtClean="0"/>
              <a:t> </a:t>
            </a:r>
            <a:r>
              <a:rPr lang="fr-FR" sz="2800" dirty="0" err="1" smtClean="0"/>
              <a:t>students</a:t>
            </a:r>
            <a:r>
              <a:rPr lang="fr-FR" sz="2800" dirty="0" smtClean="0"/>
              <a:t> </a:t>
            </a:r>
            <a:r>
              <a:rPr lang="fr-FR" sz="2800" dirty="0" err="1" smtClean="0"/>
              <a:t>learn</a:t>
            </a:r>
            <a:r>
              <a:rPr lang="fr-FR" sz="2800" dirty="0" smtClean="0"/>
              <a:t> in one </a:t>
            </a:r>
            <a:r>
              <a:rPr lang="fr-FR" sz="2800" dirty="0" err="1" smtClean="0"/>
              <a:t>lesson</a:t>
            </a:r>
            <a:r>
              <a:rPr lang="fr-FR" sz="2800" dirty="0" smtClean="0"/>
              <a:t>, one course and one </a:t>
            </a:r>
            <a:r>
              <a:rPr lang="fr-FR" sz="2800" dirty="0" err="1" smtClean="0"/>
              <a:t>degree</a:t>
            </a:r>
            <a:r>
              <a:rPr lang="fr-FR" sz="2800" dirty="0" smtClean="0"/>
              <a:t> </a:t>
            </a:r>
            <a:r>
              <a:rPr lang="fr-FR" sz="2800" dirty="0" err="1" smtClean="0"/>
              <a:t>year</a:t>
            </a:r>
            <a:r>
              <a:rPr lang="fr-FR" sz="2800" dirty="0" smtClean="0"/>
              <a:t>  </a:t>
            </a:r>
            <a:r>
              <a:rPr lang="fr-FR" sz="2800" dirty="0" err="1" smtClean="0"/>
              <a:t>level</a:t>
            </a:r>
            <a:r>
              <a:rPr lang="fr-FR" sz="2800" dirty="0" smtClean="0"/>
              <a:t> </a:t>
            </a:r>
            <a:r>
              <a:rPr lang="fr-FR" sz="2800" dirty="0" err="1" smtClean="0"/>
              <a:t>prepares</a:t>
            </a:r>
            <a:r>
              <a:rPr lang="fr-FR" sz="2800" dirty="0" smtClean="0"/>
              <a:t> </a:t>
            </a:r>
            <a:r>
              <a:rPr lang="fr-FR" sz="2800" dirty="0" err="1" smtClean="0"/>
              <a:t>them</a:t>
            </a:r>
            <a:r>
              <a:rPr lang="fr-FR" sz="2800" dirty="0" smtClean="0"/>
              <a:t> for the </a:t>
            </a:r>
            <a:r>
              <a:rPr lang="fr-FR" sz="2800" dirty="0" err="1" smtClean="0"/>
              <a:t>next</a:t>
            </a:r>
            <a:r>
              <a:rPr lang="fr-FR" sz="2800" dirty="0" smtClean="0"/>
              <a:t> </a:t>
            </a:r>
            <a:r>
              <a:rPr lang="fr-FR" sz="2800" dirty="0" err="1" smtClean="0"/>
              <a:t>lesson</a:t>
            </a:r>
            <a:r>
              <a:rPr lang="fr-FR" sz="2800" dirty="0" smtClean="0"/>
              <a:t>, course or </a:t>
            </a:r>
            <a:r>
              <a:rPr lang="fr-FR" sz="2800" dirty="0" err="1" smtClean="0"/>
              <a:t>year</a:t>
            </a:r>
            <a:r>
              <a:rPr lang="fr-FR" sz="2800" dirty="0" smtClean="0"/>
              <a:t> </a:t>
            </a:r>
            <a:r>
              <a:rPr lang="fr-FR" sz="2800" dirty="0" err="1" smtClean="0"/>
              <a:t>level</a:t>
            </a:r>
            <a:endParaRPr lang="fr-FR" sz="2800" dirty="0" smtClean="0"/>
          </a:p>
          <a:p>
            <a:r>
              <a:rPr lang="fr-FR" sz="2800" dirty="0" smtClean="0"/>
              <a:t>A curriculum </a:t>
            </a:r>
            <a:r>
              <a:rPr lang="fr-FR" sz="2800" dirty="0" err="1" smtClean="0"/>
              <a:t>is</a:t>
            </a:r>
            <a:r>
              <a:rPr lang="fr-FR" sz="2800" dirty="0" smtClean="0"/>
              <a:t> </a:t>
            </a:r>
            <a:r>
              <a:rPr lang="fr-FR" sz="2800" b="1" dirty="0" err="1" smtClean="0"/>
              <a:t>horizontally</a:t>
            </a:r>
            <a:r>
              <a:rPr lang="fr-FR" sz="2800" b="1" dirty="0" smtClean="0"/>
              <a:t> </a:t>
            </a:r>
            <a:r>
              <a:rPr lang="fr-FR" sz="2800" b="1" dirty="0" err="1" smtClean="0"/>
              <a:t>aligned</a:t>
            </a:r>
            <a:r>
              <a:rPr lang="fr-FR" sz="2800" b="1" dirty="0" smtClean="0"/>
              <a:t> (or </a:t>
            </a:r>
            <a:r>
              <a:rPr lang="fr-FR" sz="2800" b="1" dirty="0" err="1" smtClean="0"/>
              <a:t>coherent</a:t>
            </a:r>
            <a:r>
              <a:rPr lang="fr-FR" sz="2800" b="1" dirty="0" smtClean="0"/>
              <a:t>)</a:t>
            </a:r>
            <a:r>
              <a:rPr lang="fr-FR" sz="2800" dirty="0" err="1" smtClean="0"/>
              <a:t>when</a:t>
            </a:r>
            <a:r>
              <a:rPr lang="fr-FR" sz="2800" dirty="0" smtClean="0"/>
              <a:t> </a:t>
            </a:r>
            <a:r>
              <a:rPr lang="fr-FR" sz="2800" dirty="0" err="1" smtClean="0"/>
              <a:t>what</a:t>
            </a:r>
            <a:r>
              <a:rPr lang="fr-FR" sz="2800" dirty="0" smtClean="0"/>
              <a:t> </a:t>
            </a:r>
            <a:r>
              <a:rPr lang="fr-FR" sz="2800" dirty="0" err="1" smtClean="0"/>
              <a:t>students</a:t>
            </a:r>
            <a:r>
              <a:rPr lang="fr-FR" sz="2800" dirty="0" smtClean="0"/>
              <a:t> are </a:t>
            </a:r>
            <a:r>
              <a:rPr lang="fr-FR" sz="2800" dirty="0" err="1" smtClean="0"/>
              <a:t>learning</a:t>
            </a:r>
            <a:r>
              <a:rPr lang="fr-FR" sz="2800" dirty="0" smtClean="0"/>
              <a:t> in one group (</a:t>
            </a:r>
            <a:r>
              <a:rPr lang="fr-FR" sz="2800" dirty="0" err="1" smtClean="0"/>
              <a:t>say</a:t>
            </a:r>
            <a:r>
              <a:rPr lang="fr-FR" sz="2800" dirty="0" smtClean="0"/>
              <a:t>, 2</a:t>
            </a:r>
            <a:r>
              <a:rPr lang="fr-FR" sz="2800" baseline="30000" dirty="0" smtClean="0"/>
              <a:t>nd</a:t>
            </a:r>
            <a:r>
              <a:rPr lang="fr-FR" sz="2800" dirty="0" smtClean="0"/>
              <a:t> </a:t>
            </a:r>
            <a:r>
              <a:rPr lang="fr-FR" sz="2800" dirty="0" err="1" smtClean="0"/>
              <a:t>year</a:t>
            </a:r>
            <a:r>
              <a:rPr lang="fr-FR" sz="2800" dirty="0" smtClean="0"/>
              <a:t> </a:t>
            </a:r>
            <a:r>
              <a:rPr lang="fr-FR" sz="2800" dirty="0" err="1" smtClean="0"/>
              <a:t>literature</a:t>
            </a:r>
            <a:r>
              <a:rPr lang="fr-FR" sz="2800" dirty="0" smtClean="0"/>
              <a:t>) </a:t>
            </a:r>
            <a:r>
              <a:rPr lang="fr-FR" sz="2800" dirty="0" err="1" smtClean="0"/>
              <a:t>mirrors</a:t>
            </a:r>
            <a:r>
              <a:rPr lang="fr-FR" sz="2800" dirty="0" smtClean="0"/>
              <a:t> </a:t>
            </a:r>
            <a:r>
              <a:rPr lang="fr-FR" sz="2800" dirty="0" err="1" smtClean="0"/>
              <a:t>what</a:t>
            </a:r>
            <a:r>
              <a:rPr lang="fr-FR" sz="2800" dirty="0" smtClean="0"/>
              <a:t> </a:t>
            </a:r>
            <a:r>
              <a:rPr lang="fr-FR" sz="2800" dirty="0" err="1" smtClean="0"/>
              <a:t>other</a:t>
            </a:r>
            <a:r>
              <a:rPr lang="fr-FR" sz="2800" dirty="0" smtClean="0"/>
              <a:t> </a:t>
            </a:r>
            <a:r>
              <a:rPr lang="fr-FR" sz="2800" dirty="0" err="1" smtClean="0"/>
              <a:t>students</a:t>
            </a:r>
            <a:r>
              <a:rPr lang="fr-FR" sz="2800" dirty="0" smtClean="0"/>
              <a:t> are </a:t>
            </a:r>
            <a:r>
              <a:rPr lang="fr-FR" sz="2800" dirty="0" err="1" smtClean="0"/>
              <a:t>learning</a:t>
            </a:r>
            <a:r>
              <a:rPr lang="fr-FR" sz="2800" dirty="0" smtClean="0"/>
              <a:t> in a </a:t>
            </a:r>
            <a:r>
              <a:rPr lang="fr-FR" sz="2800" dirty="0" err="1" smtClean="0"/>
              <a:t>different</a:t>
            </a:r>
            <a:r>
              <a:rPr lang="fr-FR" sz="2800" dirty="0" smtClean="0"/>
              <a:t> group of the </a:t>
            </a:r>
            <a:r>
              <a:rPr lang="fr-FR" sz="2800" dirty="0" err="1" smtClean="0"/>
              <a:t>same</a:t>
            </a:r>
            <a:r>
              <a:rPr lang="fr-FR" sz="2800" dirty="0" smtClean="0"/>
              <a:t> </a:t>
            </a:r>
            <a:r>
              <a:rPr lang="fr-FR" sz="2800" dirty="0" err="1" smtClean="0"/>
              <a:t>year</a:t>
            </a:r>
            <a:endParaRPr lang="fr-FR" sz="2800"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en-US" dirty="0" smtClean="0"/>
              <a:t> </a:t>
            </a:r>
            <a:r>
              <a:rPr lang="en-US" sz="3200" dirty="0" smtClean="0"/>
              <a:t>In addition, the exams, tests and other methods used to evaluate learning achievement and progress should be based on what has been taught to students in all groups and on the learning standards/ objectives that the students are expected to meet in a particular course , or in a particular year level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77500" lnSpcReduction="20000"/>
          </a:bodyPr>
          <a:lstStyle/>
          <a:p>
            <a:r>
              <a:rPr lang="fr-FR" sz="3200" dirty="0" smtClean="0"/>
              <a:t>The </a:t>
            </a:r>
            <a:r>
              <a:rPr lang="fr-FR" sz="3200" dirty="0" err="1" smtClean="0"/>
              <a:t>teachers</a:t>
            </a:r>
            <a:r>
              <a:rPr lang="fr-FR" sz="3200" dirty="0" smtClean="0"/>
              <a:t> of English </a:t>
            </a:r>
            <a:r>
              <a:rPr lang="fr-FR" sz="3200" dirty="0" err="1" smtClean="0"/>
              <a:t>who</a:t>
            </a:r>
            <a:r>
              <a:rPr lang="fr-FR" sz="3200" dirty="0" smtClean="0"/>
              <a:t> </a:t>
            </a:r>
            <a:r>
              <a:rPr lang="fr-FR" sz="3200" dirty="0" err="1" smtClean="0"/>
              <a:t>were</a:t>
            </a:r>
            <a:r>
              <a:rPr lang="fr-FR" sz="3200" dirty="0" smtClean="0"/>
              <a:t> </a:t>
            </a:r>
            <a:r>
              <a:rPr lang="fr-FR" sz="3200" dirty="0" err="1" smtClean="0"/>
              <a:t>invited</a:t>
            </a:r>
            <a:r>
              <a:rPr lang="fr-FR" sz="3200" dirty="0" smtClean="0"/>
              <a:t> to </a:t>
            </a:r>
            <a:r>
              <a:rPr lang="fr-FR" sz="3200" dirty="0" err="1" smtClean="0"/>
              <a:t>join</a:t>
            </a:r>
            <a:r>
              <a:rPr lang="fr-FR" sz="3200" dirty="0" smtClean="0"/>
              <a:t> </a:t>
            </a:r>
            <a:r>
              <a:rPr lang="fr-FR" sz="3200" dirty="0" err="1" smtClean="0"/>
              <a:t>different</a:t>
            </a:r>
            <a:r>
              <a:rPr lang="fr-FR" sz="3200" dirty="0" smtClean="0"/>
              <a:t> </a:t>
            </a:r>
            <a:r>
              <a:rPr lang="fr-FR" sz="3200" dirty="0" err="1" smtClean="0"/>
              <a:t>pedagogic</a:t>
            </a:r>
            <a:r>
              <a:rPr lang="fr-FR" sz="3200" dirty="0" smtClean="0"/>
              <a:t> commissions </a:t>
            </a:r>
            <a:r>
              <a:rPr lang="fr-FR" sz="3200" dirty="0" err="1" smtClean="0"/>
              <a:t>were</a:t>
            </a:r>
            <a:r>
              <a:rPr lang="fr-FR" sz="3200" dirty="0" smtClean="0"/>
              <a:t> </a:t>
            </a:r>
            <a:r>
              <a:rPr lang="fr-FR" sz="3200" dirty="0" err="1" smtClean="0"/>
              <a:t>requested</a:t>
            </a:r>
            <a:r>
              <a:rPr lang="fr-FR" sz="3200" dirty="0" smtClean="0"/>
              <a:t> to «</a:t>
            </a:r>
            <a:r>
              <a:rPr lang="fr-FR" sz="3200" dirty="0" smtClean="0"/>
              <a:t> </a:t>
            </a:r>
            <a:r>
              <a:rPr lang="fr-FR" sz="3200" dirty="0" err="1" smtClean="0"/>
              <a:t>repair</a:t>
            </a:r>
            <a:r>
              <a:rPr lang="fr-FR" sz="3200" dirty="0" smtClean="0"/>
              <a:t> » or </a:t>
            </a:r>
            <a:r>
              <a:rPr lang="fr-FR" sz="3200" dirty="0" err="1" smtClean="0"/>
              <a:t>redesign</a:t>
            </a:r>
            <a:r>
              <a:rPr lang="fr-FR" sz="3200" dirty="0" smtClean="0"/>
              <a:t> </a:t>
            </a:r>
            <a:r>
              <a:rPr lang="fr-FR" sz="3200" dirty="0" err="1" smtClean="0"/>
              <a:t>any</a:t>
            </a:r>
            <a:r>
              <a:rPr lang="fr-FR" sz="3200" dirty="0" smtClean="0"/>
              <a:t> </a:t>
            </a:r>
            <a:r>
              <a:rPr lang="fr-FR" sz="3200" dirty="0" err="1" smtClean="0"/>
              <a:t>incoherent</a:t>
            </a:r>
            <a:r>
              <a:rPr lang="fr-FR" sz="3200" dirty="0" smtClean="0"/>
              <a:t> </a:t>
            </a:r>
            <a:r>
              <a:rPr lang="fr-FR" sz="3200" dirty="0" smtClean="0"/>
              <a:t>course </a:t>
            </a:r>
            <a:r>
              <a:rPr lang="fr-FR" sz="3200" dirty="0" err="1" smtClean="0"/>
              <a:t>such</a:t>
            </a:r>
            <a:r>
              <a:rPr lang="fr-FR" sz="3200" dirty="0" smtClean="0"/>
              <a:t> as </a:t>
            </a:r>
            <a:endParaRPr lang="fr-FR" sz="3200" dirty="0" smtClean="0"/>
          </a:p>
          <a:p>
            <a:r>
              <a:rPr lang="fr-FR" sz="3200" dirty="0" err="1" smtClean="0"/>
              <a:t>containing</a:t>
            </a:r>
            <a:r>
              <a:rPr lang="fr-FR" sz="3200" dirty="0" smtClean="0"/>
              <a:t> </a:t>
            </a:r>
            <a:r>
              <a:rPr lang="fr-FR" sz="3200" dirty="0" smtClean="0"/>
              <a:t>an </a:t>
            </a:r>
            <a:r>
              <a:rPr lang="fr-FR" sz="3200" dirty="0" err="1" smtClean="0"/>
              <a:t>academic</a:t>
            </a:r>
            <a:r>
              <a:rPr lang="fr-FR" sz="3200" dirty="0" smtClean="0"/>
              <a:t> programme in </a:t>
            </a:r>
            <a:r>
              <a:rPr lang="fr-FR" sz="3200" dirty="0" err="1" smtClean="0"/>
              <a:t>which</a:t>
            </a:r>
            <a:r>
              <a:rPr lang="fr-FR" sz="3200" dirty="0" smtClean="0"/>
              <a:t> </a:t>
            </a:r>
            <a:r>
              <a:rPr lang="fr-FR" sz="3200" dirty="0" err="1" smtClean="0"/>
              <a:t>teachers</a:t>
            </a:r>
            <a:r>
              <a:rPr lang="fr-FR" sz="3200" dirty="0" smtClean="0"/>
              <a:t> </a:t>
            </a:r>
            <a:r>
              <a:rPr lang="fr-FR" sz="3200" dirty="0" err="1" smtClean="0"/>
              <a:t>had</a:t>
            </a:r>
            <a:r>
              <a:rPr lang="fr-FR" sz="3200" dirty="0" smtClean="0"/>
              <a:t> </a:t>
            </a:r>
            <a:r>
              <a:rPr lang="fr-FR" sz="3200" dirty="0" err="1" smtClean="0"/>
              <a:t>independently</a:t>
            </a:r>
            <a:r>
              <a:rPr lang="fr-FR" sz="3200" dirty="0" smtClean="0"/>
              <a:t> </a:t>
            </a:r>
            <a:r>
              <a:rPr lang="fr-FR" sz="3200" dirty="0" err="1" smtClean="0"/>
              <a:t>decided</a:t>
            </a:r>
            <a:r>
              <a:rPr lang="fr-FR" sz="3200" dirty="0" smtClean="0"/>
              <a:t> </a:t>
            </a:r>
            <a:r>
              <a:rPr lang="fr-FR" sz="3200" dirty="0" err="1" smtClean="0"/>
              <a:t>what</a:t>
            </a:r>
            <a:r>
              <a:rPr lang="fr-FR" sz="3200" dirty="0" smtClean="0"/>
              <a:t> </a:t>
            </a:r>
            <a:r>
              <a:rPr lang="fr-FR" sz="3200" dirty="0" err="1" smtClean="0"/>
              <a:t>students</a:t>
            </a:r>
            <a:r>
              <a:rPr lang="fr-FR" sz="3200" dirty="0" smtClean="0"/>
              <a:t> </a:t>
            </a:r>
            <a:r>
              <a:rPr lang="fr-FR" sz="3200" dirty="0" err="1" smtClean="0"/>
              <a:t>will</a:t>
            </a:r>
            <a:r>
              <a:rPr lang="fr-FR" sz="3200" dirty="0" smtClean="0"/>
              <a:t> </a:t>
            </a:r>
            <a:r>
              <a:rPr lang="fr-FR" sz="3200" dirty="0" err="1" smtClean="0"/>
              <a:t>learn</a:t>
            </a:r>
            <a:r>
              <a:rPr lang="fr-FR" sz="3200" dirty="0" smtClean="0"/>
              <a:t>, </a:t>
            </a:r>
            <a:r>
              <a:rPr lang="fr-FR" sz="3200" dirty="0" err="1" smtClean="0"/>
              <a:t>without</a:t>
            </a:r>
            <a:r>
              <a:rPr lang="fr-FR" sz="3200" dirty="0" smtClean="0"/>
              <a:t> </a:t>
            </a:r>
            <a:r>
              <a:rPr lang="fr-FR" sz="3200" dirty="0" err="1" smtClean="0"/>
              <a:t>collaborating</a:t>
            </a:r>
            <a:r>
              <a:rPr lang="fr-FR" sz="3200" dirty="0" smtClean="0"/>
              <a:t> and </a:t>
            </a:r>
            <a:r>
              <a:rPr lang="fr-FR" sz="3200" dirty="0" err="1" smtClean="0"/>
              <a:t>deciding</a:t>
            </a:r>
            <a:r>
              <a:rPr lang="fr-FR" sz="3200" dirty="0" smtClean="0"/>
              <a:t> </a:t>
            </a:r>
            <a:r>
              <a:rPr lang="fr-FR" sz="3200" dirty="0" err="1" smtClean="0"/>
              <a:t>with</a:t>
            </a:r>
            <a:r>
              <a:rPr lang="fr-FR" sz="3200" dirty="0" smtClean="0"/>
              <a:t> </a:t>
            </a:r>
            <a:r>
              <a:rPr lang="fr-FR" sz="3200" dirty="0" err="1" smtClean="0"/>
              <a:t>other</a:t>
            </a:r>
            <a:r>
              <a:rPr lang="fr-FR" sz="3200" dirty="0" smtClean="0"/>
              <a:t> </a:t>
            </a:r>
            <a:r>
              <a:rPr lang="fr-FR" sz="3200" dirty="0" err="1" smtClean="0"/>
              <a:t>teachers</a:t>
            </a:r>
            <a:endParaRPr lang="fr-FR" sz="3200" dirty="0" smtClean="0"/>
          </a:p>
          <a:p>
            <a:r>
              <a:rPr lang="fr-FR" sz="3200" dirty="0" smtClean="0"/>
              <a:t>Not </a:t>
            </a:r>
            <a:r>
              <a:rPr lang="fr-FR" sz="3200" dirty="0" err="1" smtClean="0"/>
              <a:t>linking</a:t>
            </a:r>
            <a:r>
              <a:rPr lang="fr-FR" sz="3200" dirty="0" smtClean="0"/>
              <a:t> the course to a </a:t>
            </a:r>
            <a:r>
              <a:rPr lang="fr-FR" sz="3200" dirty="0" err="1" smtClean="0"/>
              <a:t>previous</a:t>
            </a:r>
            <a:r>
              <a:rPr lang="fr-FR" sz="3200" dirty="0" smtClean="0"/>
              <a:t> one </a:t>
            </a:r>
            <a:r>
              <a:rPr lang="fr-FR" sz="3200" dirty="0" err="1" smtClean="0"/>
              <a:t>at</a:t>
            </a:r>
            <a:r>
              <a:rPr lang="fr-FR" sz="3200" dirty="0" smtClean="0"/>
              <a:t> a </a:t>
            </a:r>
            <a:r>
              <a:rPr lang="fr-FR" sz="3200" dirty="0" err="1" smtClean="0"/>
              <a:t>lower</a:t>
            </a:r>
            <a:r>
              <a:rPr lang="fr-FR" sz="3200" dirty="0" smtClean="0"/>
              <a:t> </a:t>
            </a:r>
            <a:r>
              <a:rPr lang="fr-FR" sz="3200" dirty="0" err="1" smtClean="0"/>
              <a:t>degree</a:t>
            </a:r>
            <a:r>
              <a:rPr lang="fr-FR" sz="3200" dirty="0" smtClean="0"/>
              <a:t> </a:t>
            </a:r>
            <a:r>
              <a:rPr lang="fr-FR" sz="3200" dirty="0" err="1" smtClean="0"/>
              <a:t>year</a:t>
            </a:r>
            <a:endParaRPr lang="fr-FR" sz="3200" dirty="0" smtClean="0"/>
          </a:p>
          <a:p>
            <a:r>
              <a:rPr lang="fr-FR" sz="3200" dirty="0" smtClean="0"/>
              <a:t>Not </a:t>
            </a:r>
            <a:r>
              <a:rPr lang="fr-FR" sz="3200" dirty="0" err="1" smtClean="0"/>
              <a:t>sufficiently</a:t>
            </a:r>
            <a:r>
              <a:rPr lang="fr-FR" sz="3200" dirty="0" smtClean="0"/>
              <a:t> </a:t>
            </a:r>
            <a:r>
              <a:rPr lang="fr-FR" sz="3200" dirty="0" err="1" smtClean="0"/>
              <a:t>addressing</a:t>
            </a:r>
            <a:r>
              <a:rPr lang="fr-FR" sz="3200" dirty="0" smtClean="0"/>
              <a:t> </a:t>
            </a:r>
            <a:r>
              <a:rPr lang="fr-FR" sz="3200" dirty="0" err="1" smtClean="0"/>
              <a:t>teacher</a:t>
            </a:r>
            <a:r>
              <a:rPr lang="fr-FR" sz="3200" dirty="0" smtClean="0"/>
              <a:t> and </a:t>
            </a:r>
            <a:r>
              <a:rPr lang="fr-FR" sz="3200" dirty="0" err="1" smtClean="0"/>
              <a:t>learner</a:t>
            </a:r>
            <a:r>
              <a:rPr lang="fr-FR" sz="3200" dirty="0" smtClean="0"/>
              <a:t> </a:t>
            </a:r>
            <a:r>
              <a:rPr lang="fr-FR" sz="3200" dirty="0" err="1" smtClean="0"/>
              <a:t>autonomy</a:t>
            </a:r>
            <a:endParaRPr lang="fr-FR" sz="3200" dirty="0" smtClean="0"/>
          </a:p>
          <a:p>
            <a:r>
              <a:rPr lang="fr-FR" sz="3200" dirty="0" smtClean="0"/>
              <a:t>Not </a:t>
            </a:r>
            <a:r>
              <a:rPr lang="fr-FR" sz="3200" dirty="0" err="1" smtClean="0"/>
              <a:t>focusing</a:t>
            </a:r>
            <a:r>
              <a:rPr lang="fr-FR" sz="3200" dirty="0" smtClean="0"/>
              <a:t> on </a:t>
            </a:r>
            <a:r>
              <a:rPr lang="fr-FR" sz="3200" dirty="0" err="1" smtClean="0"/>
              <a:t>problem</a:t>
            </a:r>
            <a:r>
              <a:rPr lang="fr-FR" sz="3200" dirty="0" smtClean="0"/>
              <a:t>-</a:t>
            </a:r>
            <a:r>
              <a:rPr lang="fr-FR" sz="3200" dirty="0" err="1" smtClean="0"/>
              <a:t>based</a:t>
            </a:r>
            <a:r>
              <a:rPr lang="fr-FR" sz="3200" dirty="0" smtClean="0"/>
              <a:t> and </a:t>
            </a:r>
            <a:r>
              <a:rPr lang="fr-FR" sz="3200" dirty="0" err="1" smtClean="0"/>
              <a:t>task</a:t>
            </a:r>
            <a:r>
              <a:rPr lang="fr-FR" sz="3200" dirty="0" smtClean="0"/>
              <a:t>-</a:t>
            </a:r>
            <a:r>
              <a:rPr lang="fr-FR" sz="3200" dirty="0" err="1" smtClean="0"/>
              <a:t>based</a:t>
            </a:r>
            <a:r>
              <a:rPr lang="fr-FR" sz="3200" dirty="0" smtClean="0"/>
              <a:t> </a:t>
            </a:r>
            <a:r>
              <a:rPr lang="fr-FR" sz="3200" dirty="0" err="1" smtClean="0"/>
              <a:t>teaching</a:t>
            </a:r>
            <a:endParaRPr lang="fr-FR" sz="3200" dirty="0" smtClean="0"/>
          </a:p>
          <a:p>
            <a:r>
              <a:rPr lang="fr-FR" sz="3200" dirty="0" smtClean="0"/>
              <a:t>Etc.</a:t>
            </a:r>
            <a:endParaRPr lang="fr-F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3600" dirty="0" smtClean="0"/>
              <a:t>One of the </a:t>
            </a:r>
            <a:r>
              <a:rPr lang="fr-FR" sz="3600" dirty="0" err="1" smtClean="0"/>
              <a:t>priorities</a:t>
            </a:r>
            <a:r>
              <a:rPr lang="fr-FR" sz="3600" dirty="0" smtClean="0"/>
              <a:t> of the </a:t>
            </a:r>
            <a:r>
              <a:rPr lang="fr-FR" sz="3600" dirty="0" err="1" smtClean="0"/>
              <a:t>head</a:t>
            </a:r>
            <a:r>
              <a:rPr lang="fr-FR" sz="3600" dirty="0" smtClean="0"/>
              <a:t> of </a:t>
            </a:r>
            <a:r>
              <a:rPr lang="fr-FR" sz="3600" dirty="0" err="1" smtClean="0"/>
              <a:t>department</a:t>
            </a:r>
            <a:r>
              <a:rPr lang="fr-FR" sz="3600" dirty="0" smtClean="0"/>
              <a:t> </a:t>
            </a:r>
            <a:r>
              <a:rPr lang="fr-FR" sz="3600" dirty="0" err="1" smtClean="0"/>
              <a:t>was</a:t>
            </a:r>
            <a:r>
              <a:rPr lang="fr-FR" sz="3600" dirty="0" smtClean="0"/>
              <a:t> to </a:t>
            </a:r>
            <a:r>
              <a:rPr lang="fr-FR" sz="3600" dirty="0" err="1" smtClean="0"/>
              <a:t>provide</a:t>
            </a:r>
            <a:r>
              <a:rPr lang="fr-FR" sz="3600" dirty="0" smtClean="0"/>
              <a:t> </a:t>
            </a:r>
            <a:r>
              <a:rPr lang="fr-FR" sz="3600" b="1" dirty="0" smtClean="0"/>
              <a:t>guidelines </a:t>
            </a:r>
            <a:r>
              <a:rPr lang="fr-FR" sz="3600" dirty="0" smtClean="0"/>
              <a:t>to the </a:t>
            </a:r>
            <a:r>
              <a:rPr lang="fr-FR" sz="3600" dirty="0" err="1" smtClean="0"/>
              <a:t>teachers</a:t>
            </a:r>
            <a:r>
              <a:rPr lang="fr-FR" sz="3600" dirty="0" smtClean="0"/>
              <a:t> </a:t>
            </a:r>
            <a:r>
              <a:rPr lang="fr-FR" sz="3600" dirty="0" err="1" smtClean="0"/>
              <a:t>before</a:t>
            </a:r>
            <a:r>
              <a:rPr lang="fr-FR" sz="3600" dirty="0" smtClean="0"/>
              <a:t> </a:t>
            </a:r>
            <a:r>
              <a:rPr lang="fr-FR" sz="3600" dirty="0" err="1" smtClean="0"/>
              <a:t>starting</a:t>
            </a:r>
            <a:r>
              <a:rPr lang="fr-FR" sz="3600" dirty="0" smtClean="0"/>
              <a:t>  </a:t>
            </a:r>
          </a:p>
          <a:p>
            <a:r>
              <a:rPr lang="fr-FR" sz="3600" dirty="0" smtClean="0"/>
              <a:t>A document </a:t>
            </a:r>
            <a:r>
              <a:rPr lang="fr-FR" sz="3600" dirty="0" err="1" smtClean="0"/>
              <a:t>was</a:t>
            </a:r>
            <a:r>
              <a:rPr lang="fr-FR" sz="3600" dirty="0" smtClean="0"/>
              <a:t> sent by email to all the </a:t>
            </a:r>
            <a:r>
              <a:rPr lang="fr-FR" sz="3600" dirty="0" err="1" smtClean="0"/>
              <a:t>teachers</a:t>
            </a:r>
            <a:r>
              <a:rPr lang="fr-FR" sz="3600" dirty="0" smtClean="0"/>
              <a:t> </a:t>
            </a:r>
            <a:r>
              <a:rPr lang="fr-FR" sz="3600" dirty="0" err="1" smtClean="0"/>
              <a:t>commissioned</a:t>
            </a:r>
            <a:r>
              <a:rPr lang="fr-FR" sz="3600" dirty="0" smtClean="0"/>
              <a:t> for </a:t>
            </a:r>
            <a:r>
              <a:rPr lang="fr-FR" sz="3600" dirty="0" err="1" smtClean="0"/>
              <a:t>this</a:t>
            </a:r>
            <a:r>
              <a:rPr lang="fr-FR" sz="3600" dirty="0" smtClean="0"/>
              <a:t> job(permanent, </a:t>
            </a:r>
            <a:r>
              <a:rPr lang="fr-FR" sz="3600" dirty="0" err="1" smtClean="0"/>
              <a:t>associate</a:t>
            </a:r>
            <a:r>
              <a:rPr lang="fr-FR" sz="3600" dirty="0" smtClean="0"/>
              <a:t> and </a:t>
            </a:r>
            <a:r>
              <a:rPr lang="fr-FR" sz="3600" dirty="0" err="1" smtClean="0"/>
              <a:t>part-timers</a:t>
            </a:r>
            <a:r>
              <a:rPr lang="fr-FR" sz="3600"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r>
              <a:rPr lang="fr-FR" sz="3200" dirty="0" smtClean="0"/>
              <a:t>It </a:t>
            </a:r>
            <a:r>
              <a:rPr lang="fr-FR" sz="3200" dirty="0" err="1" smtClean="0"/>
              <a:t>was</a:t>
            </a:r>
            <a:r>
              <a:rPr lang="fr-FR" sz="3200" dirty="0" smtClean="0"/>
              <a:t> important to </a:t>
            </a:r>
            <a:r>
              <a:rPr lang="fr-FR" sz="3200" dirty="0" err="1" smtClean="0"/>
              <a:t>clarify</a:t>
            </a:r>
            <a:r>
              <a:rPr lang="fr-FR" sz="3200" dirty="0" smtClean="0"/>
              <a:t> </a:t>
            </a:r>
            <a:r>
              <a:rPr lang="fr-FR" sz="3200" dirty="0" err="1" smtClean="0"/>
              <a:t>some</a:t>
            </a:r>
            <a:r>
              <a:rPr lang="fr-FR" sz="3200" dirty="0" smtClean="0"/>
              <a:t> basic  </a:t>
            </a:r>
            <a:r>
              <a:rPr lang="fr-FR" sz="3200" dirty="0" err="1" smtClean="0"/>
              <a:t>educational</a:t>
            </a:r>
            <a:r>
              <a:rPr lang="fr-FR" sz="3200" dirty="0" smtClean="0"/>
              <a:t> concepts  </a:t>
            </a:r>
            <a:r>
              <a:rPr lang="fr-FR" sz="3200" dirty="0" err="1" smtClean="0"/>
              <a:t>such</a:t>
            </a:r>
            <a:r>
              <a:rPr lang="fr-FR" sz="3200" dirty="0" smtClean="0"/>
              <a:t> as </a:t>
            </a:r>
            <a:r>
              <a:rPr lang="fr-FR" sz="3200" dirty="0" err="1" smtClean="0"/>
              <a:t>aims</a:t>
            </a:r>
            <a:r>
              <a:rPr lang="fr-FR" sz="3200" dirty="0" smtClean="0"/>
              <a:t>, goals and objectives of a </a:t>
            </a:r>
            <a:r>
              <a:rPr lang="fr-FR" sz="3200" dirty="0" err="1" smtClean="0"/>
              <a:t>foreign</a:t>
            </a:r>
            <a:r>
              <a:rPr lang="fr-FR" sz="3200" dirty="0" smtClean="0"/>
              <a:t> </a:t>
            </a:r>
            <a:r>
              <a:rPr lang="fr-FR" sz="3200" dirty="0" err="1" smtClean="0"/>
              <a:t>language</a:t>
            </a:r>
            <a:r>
              <a:rPr lang="fr-FR" sz="3200" dirty="0" smtClean="0"/>
              <a:t> course</a:t>
            </a:r>
          </a:p>
          <a:p>
            <a:r>
              <a:rPr lang="fr-FR" sz="3200" b="1" dirty="0" err="1" smtClean="0"/>
              <a:t>Aims</a:t>
            </a:r>
            <a:r>
              <a:rPr lang="fr-FR" sz="3200" dirty="0" smtClean="0"/>
              <a:t> are </a:t>
            </a:r>
            <a:r>
              <a:rPr lang="fr-FR" sz="3200" dirty="0" err="1" smtClean="0"/>
              <a:t>general</a:t>
            </a:r>
            <a:r>
              <a:rPr lang="fr-FR" sz="3200" dirty="0" smtClean="0"/>
              <a:t> and direct the construction of goals and objectives. </a:t>
            </a:r>
          </a:p>
          <a:p>
            <a:r>
              <a:rPr lang="fr-FR" sz="3200" dirty="0" smtClean="0"/>
              <a:t>A </a:t>
            </a:r>
            <a:r>
              <a:rPr lang="fr-FR" sz="3200" dirty="0" err="1" smtClean="0"/>
              <a:t>needs</a:t>
            </a:r>
            <a:r>
              <a:rPr lang="fr-FR" sz="3200" dirty="0" smtClean="0"/>
              <a:t> </a:t>
            </a:r>
            <a:r>
              <a:rPr lang="fr-FR" sz="3200" dirty="0" err="1" smtClean="0"/>
              <a:t>analysis</a:t>
            </a:r>
            <a:r>
              <a:rPr lang="fr-FR" sz="3200" dirty="0" smtClean="0"/>
              <a:t> </a:t>
            </a:r>
            <a:r>
              <a:rPr lang="fr-FR" sz="3200" dirty="0" err="1" smtClean="0"/>
              <a:t>is</a:t>
            </a:r>
            <a:r>
              <a:rPr lang="fr-FR" sz="3200" dirty="0" smtClean="0"/>
              <a:t> </a:t>
            </a:r>
            <a:r>
              <a:rPr lang="fr-FR" sz="3200" dirty="0" err="1" smtClean="0"/>
              <a:t>usually</a:t>
            </a:r>
            <a:r>
              <a:rPr lang="fr-FR" sz="3200" dirty="0" smtClean="0"/>
              <a:t> </a:t>
            </a:r>
            <a:r>
              <a:rPr lang="fr-FR" sz="3200" dirty="0" err="1" smtClean="0"/>
              <a:t>conducted</a:t>
            </a:r>
            <a:r>
              <a:rPr lang="fr-FR" sz="3200" dirty="0" smtClean="0"/>
              <a:t> </a:t>
            </a:r>
            <a:r>
              <a:rPr lang="fr-FR" sz="3200" dirty="0" err="1" smtClean="0"/>
              <a:t>prior</a:t>
            </a:r>
            <a:r>
              <a:rPr lang="fr-FR" sz="3200" dirty="0" smtClean="0"/>
              <a:t> to </a:t>
            </a:r>
            <a:r>
              <a:rPr lang="fr-FR" sz="3200" dirty="0" err="1" smtClean="0"/>
              <a:t>aim</a:t>
            </a:r>
            <a:r>
              <a:rPr lang="fr-FR" sz="3200" dirty="0" smtClean="0"/>
              <a:t>, goal and objective setting</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1192</TotalTime>
  <Words>1384</Words>
  <Application>Microsoft Office PowerPoint</Application>
  <PresentationFormat>Affichage à l'écran (4:3)</PresentationFormat>
  <Paragraphs>233</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Civil</vt:lpstr>
      <vt:lpstr> ‘Reviewing  the English Degree Curriculum in light of the recent changes ’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 Université Alger 2 Faculté des langues étrangères Département d’anglais </vt:lpstr>
      <vt:lpstr>  Université Alger  2 “Aboulkacem Saadallah”  Faculté des Langues Etrangères Département d’Anglais GUIDELINES FOR RE/DESIGNING COURSES (2016-2017) </vt:lpstr>
      <vt:lpstr>Diapositive 24</vt:lpstr>
      <vt:lpstr>Diapositive 25</vt:lpstr>
      <vt:lpstr>Diapositive 26</vt:lpstr>
      <vt:lpstr>Diapositive 27</vt:lpstr>
      <vt:lpstr>Diapositive 28</vt:lpstr>
      <vt:lpstr>Diapositive 29</vt:lpstr>
      <vt:lpstr>Diapositive 30</vt:lpstr>
      <vt:lpstr>Diapositive 31</vt:lpstr>
      <vt:lpstr>In conclusion: </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Redesigning the English degree course: goals, aims and objectives</dc:title>
  <dc:creator>F.Bensemanne</dc:creator>
  <cp:lastModifiedBy>F.Bensemanne</cp:lastModifiedBy>
  <cp:revision>119</cp:revision>
  <dcterms:created xsi:type="dcterms:W3CDTF">2017-05-04T13:54:05Z</dcterms:created>
  <dcterms:modified xsi:type="dcterms:W3CDTF">2017-05-06T15:44:20Z</dcterms:modified>
</cp:coreProperties>
</file>