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256" r:id="rId2"/>
    <p:sldId id="442" r:id="rId3"/>
    <p:sldId id="377" r:id="rId4"/>
    <p:sldId id="334" r:id="rId5"/>
    <p:sldId id="378" r:id="rId6"/>
    <p:sldId id="258" r:id="rId7"/>
    <p:sldId id="265" r:id="rId8"/>
    <p:sldId id="379" r:id="rId9"/>
    <p:sldId id="392" r:id="rId10"/>
    <p:sldId id="380" r:id="rId11"/>
    <p:sldId id="381" r:id="rId12"/>
    <p:sldId id="382" r:id="rId13"/>
    <p:sldId id="384" r:id="rId14"/>
    <p:sldId id="383" r:id="rId15"/>
    <p:sldId id="386" r:id="rId16"/>
    <p:sldId id="387" r:id="rId17"/>
    <p:sldId id="388" r:id="rId18"/>
    <p:sldId id="385" r:id="rId19"/>
    <p:sldId id="393" r:id="rId20"/>
    <p:sldId id="394" r:id="rId21"/>
    <p:sldId id="395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30" r:id="rId30"/>
    <p:sldId id="441" r:id="rId31"/>
    <p:sldId id="406" r:id="rId32"/>
    <p:sldId id="404" r:id="rId33"/>
    <p:sldId id="408" r:id="rId34"/>
    <p:sldId id="405" r:id="rId35"/>
    <p:sldId id="409" r:id="rId36"/>
    <p:sldId id="411" r:id="rId37"/>
    <p:sldId id="414" r:id="rId38"/>
    <p:sldId id="412" r:id="rId39"/>
    <p:sldId id="415" r:id="rId40"/>
    <p:sldId id="416" r:id="rId41"/>
    <p:sldId id="439" r:id="rId42"/>
    <p:sldId id="417" r:id="rId43"/>
    <p:sldId id="432" r:id="rId44"/>
    <p:sldId id="434" r:id="rId45"/>
    <p:sldId id="436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9" r:id="rId54"/>
    <p:sldId id="438" r:id="rId55"/>
    <p:sldId id="440" r:id="rId56"/>
    <p:sldId id="437" r:id="rId57"/>
  </p:sldIdLst>
  <p:sldSz cx="9144000" cy="6858000" type="screen4x3"/>
  <p:notesSz cx="9144000" cy="68580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 baseline="30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32F"/>
    <a:srgbClr val="FFFF00"/>
    <a:srgbClr val="CC6600"/>
    <a:srgbClr val="FFFF66"/>
    <a:srgbClr val="FF9900"/>
    <a:srgbClr val="FFCC00"/>
    <a:srgbClr val="F3E4BB"/>
    <a:srgbClr val="F1E0B1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6448" autoAdjust="0"/>
    <p:restoredTop sz="99764" autoAdjust="0"/>
  </p:normalViewPr>
  <p:slideViewPr>
    <p:cSldViewPr>
      <p:cViewPr>
        <p:scale>
          <a:sx n="75" d="100"/>
          <a:sy n="75" d="100"/>
        </p:scale>
        <p:origin x="-91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arrow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10g de miel+20ml eau distillé </a:t>
          </a:r>
          <a:endParaRPr lang="fr-FR" sz="2400" b="1" dirty="0"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/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/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Culot + gélatine glycériné </a:t>
          </a:r>
          <a:endParaRPr lang="fr-FR" sz="2400" b="1" dirty="0">
            <a:latin typeface="Arial" pitchFamily="34" charset="0"/>
            <a:cs typeface="Arial" pitchFamily="34" charset="0"/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/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/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latin typeface="Arial" pitchFamily="34" charset="0"/>
              <a:cs typeface="Arial" pitchFamily="34" charset="0"/>
            </a:rPr>
            <a:t>Culot +10 ml eau distillé </a:t>
          </a:r>
          <a:endParaRPr lang="fr-FR" sz="2400" b="1" dirty="0"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/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/>
        </a:p>
      </dgm:t>
    </dgm:pt>
    <dgm:pt modelId="{87813232-2BAA-48D0-8F06-8E1EFFEC2120}" type="pres">
      <dgm:prSet presAssocID="{301B4430-C774-4305-A3FD-7A36E65658D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599121-B5A3-4F74-BCB1-DCCF8B56D507}" type="pres">
      <dgm:prSet presAssocID="{301B4430-C774-4305-A3FD-7A36E65658DD}" presName="arrow" presStyleLbl="bgShp" presStyleIdx="0" presStyleCnt="1" custScaleX="93900" custLinFactNeighborX="-1227"/>
      <dgm:spPr/>
      <dgm:t>
        <a:bodyPr/>
        <a:lstStyle/>
        <a:p>
          <a:endParaRPr lang="fr-FR"/>
        </a:p>
      </dgm:t>
    </dgm:pt>
    <dgm:pt modelId="{C601C374-BF44-4BC8-8F0E-9ED2CCF433E4}" type="pres">
      <dgm:prSet presAssocID="{301B4430-C774-4305-A3FD-7A36E65658DD}" presName="arrowDiagram3" presStyleCnt="0"/>
      <dgm:spPr/>
      <dgm:t>
        <a:bodyPr/>
        <a:lstStyle/>
        <a:p>
          <a:endParaRPr lang="fr-FR"/>
        </a:p>
      </dgm:t>
    </dgm:pt>
    <dgm:pt modelId="{12548F9A-FE17-460A-ADDD-FA4E4C1A3796}" type="pres">
      <dgm:prSet presAssocID="{F2B0EEB8-BDB9-4E4A-8317-D8112F889084}" presName="bullet3a" presStyleLbl="node1" presStyleIdx="0" presStyleCnt="3" custLinFactX="-200000" custLinFactY="100000" custLinFactNeighborX="-240646" custLinFactNeighborY="178933"/>
      <dgm:spPr/>
      <dgm:t>
        <a:bodyPr/>
        <a:lstStyle/>
        <a:p>
          <a:endParaRPr lang="fr-FR"/>
        </a:p>
      </dgm:t>
    </dgm:pt>
    <dgm:pt modelId="{BFA72454-DC5F-4357-83D8-13FA439F8208}" type="pres">
      <dgm:prSet presAssocID="{F2B0EEB8-BDB9-4E4A-8317-D8112F889084}" presName="textBox3a" presStyleLbl="revTx" presStyleIdx="0" presStyleCnt="3" custScaleX="312108" custScaleY="48799" custLinFactNeighborX="79141" custLinFactNeighborY="256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1534D3-97F0-4B9A-A06B-AE22A0C52FFE}" type="pres">
      <dgm:prSet presAssocID="{3B35CA7E-79AF-4E30-BB9B-0AFC7820A415}" presName="bullet3b" presStyleLbl="node1" presStyleIdx="1" presStyleCnt="3" custLinFactX="-90871" custLinFactY="7770" custLinFactNeighborX="-100000" custLinFactNeighborY="100000"/>
      <dgm:spPr/>
      <dgm:t>
        <a:bodyPr/>
        <a:lstStyle/>
        <a:p>
          <a:endParaRPr lang="fr-FR"/>
        </a:p>
      </dgm:t>
    </dgm:pt>
    <dgm:pt modelId="{4AFF319F-8CD7-4099-95F8-F3AB2C2DF81E}" type="pres">
      <dgm:prSet presAssocID="{3B35CA7E-79AF-4E30-BB9B-0AFC7820A415}" presName="textBox3b" presStyleLbl="revTx" presStyleIdx="1" presStyleCnt="3" custScaleX="254209" custScaleY="26310" custLinFactNeighborX="24540" custLinFactNeighborY="-14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8E64B1-8564-437B-8FF4-77C9D4E746BF}" type="pres">
      <dgm:prSet presAssocID="{58928DEF-A661-43FF-9062-698C7F01CFEC}" presName="bullet3c" presStyleLbl="node1" presStyleIdx="2" presStyleCnt="3" custLinFactNeighborX="-72134" custLinFactNeighborY="95942"/>
      <dgm:spPr/>
      <dgm:t>
        <a:bodyPr/>
        <a:lstStyle/>
        <a:p>
          <a:endParaRPr lang="fr-FR"/>
        </a:p>
      </dgm:t>
    </dgm:pt>
    <dgm:pt modelId="{912CCF77-C47E-48A5-AC22-0B685B329B9E}" type="pres">
      <dgm:prSet presAssocID="{58928DEF-A661-43FF-9062-698C7F01CFEC}" presName="textBox3c" presStyleLbl="revTx" presStyleIdx="2" presStyleCnt="3" custScaleX="243643" custScaleY="18619" custLinFactNeighborY="-14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493BF0BE-8757-4A99-9A49-EF4DFB1E656C}" type="presOf" srcId="{58928DEF-A661-43FF-9062-698C7F01CFEC}" destId="{912CCF77-C47E-48A5-AC22-0B685B329B9E}" srcOrd="0" destOrd="0" presId="urn:microsoft.com/office/officeart/2005/8/layout/arrow2"/>
    <dgm:cxn modelId="{D7BFC134-741A-4C2C-AC2A-1F14BD23E798}" type="presOf" srcId="{F2B0EEB8-BDB9-4E4A-8317-D8112F889084}" destId="{BFA72454-DC5F-4357-83D8-13FA439F8208}" srcOrd="0" destOrd="0" presId="urn:microsoft.com/office/officeart/2005/8/layout/arrow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55E01890-8B48-4D7D-9562-6A1CD969B7D0}" type="presOf" srcId="{3B35CA7E-79AF-4E30-BB9B-0AFC7820A415}" destId="{4AFF319F-8CD7-4099-95F8-F3AB2C2DF81E}" srcOrd="0" destOrd="0" presId="urn:microsoft.com/office/officeart/2005/8/layout/arrow2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B4C69C29-0434-448E-A603-3AACACDB5506}" type="presOf" srcId="{301B4430-C774-4305-A3FD-7A36E65658DD}" destId="{87813232-2BAA-48D0-8F06-8E1EFFEC2120}" srcOrd="0" destOrd="0" presId="urn:microsoft.com/office/officeart/2005/8/layout/arrow2"/>
    <dgm:cxn modelId="{AC5AB516-7516-4BC4-A983-4FBB10E99E05}" type="presParOf" srcId="{87813232-2BAA-48D0-8F06-8E1EFFEC2120}" destId="{4B599121-B5A3-4F74-BCB1-DCCF8B56D507}" srcOrd="0" destOrd="0" presId="urn:microsoft.com/office/officeart/2005/8/layout/arrow2"/>
    <dgm:cxn modelId="{417B66B4-EDC8-4588-AE6B-455AF079DF7B}" type="presParOf" srcId="{87813232-2BAA-48D0-8F06-8E1EFFEC2120}" destId="{C601C374-BF44-4BC8-8F0E-9ED2CCF433E4}" srcOrd="1" destOrd="0" presId="urn:microsoft.com/office/officeart/2005/8/layout/arrow2"/>
    <dgm:cxn modelId="{5FAB641C-D1BA-4884-A3B8-9D0C54ED2D0C}" type="presParOf" srcId="{C601C374-BF44-4BC8-8F0E-9ED2CCF433E4}" destId="{12548F9A-FE17-460A-ADDD-FA4E4C1A3796}" srcOrd="0" destOrd="0" presId="urn:microsoft.com/office/officeart/2005/8/layout/arrow2"/>
    <dgm:cxn modelId="{95577D02-791E-40F8-9CE8-B38589F35AAE}" type="presParOf" srcId="{C601C374-BF44-4BC8-8F0E-9ED2CCF433E4}" destId="{BFA72454-DC5F-4357-83D8-13FA439F8208}" srcOrd="1" destOrd="0" presId="urn:microsoft.com/office/officeart/2005/8/layout/arrow2"/>
    <dgm:cxn modelId="{977F4DC0-ECBA-47D8-8F7A-4AC9D96C7310}" type="presParOf" srcId="{C601C374-BF44-4BC8-8F0E-9ED2CCF433E4}" destId="{251534D3-97F0-4B9A-A06B-AE22A0C52FFE}" srcOrd="2" destOrd="0" presId="urn:microsoft.com/office/officeart/2005/8/layout/arrow2"/>
    <dgm:cxn modelId="{FBE10386-12E4-4D09-8576-8C6CC71B829E}" type="presParOf" srcId="{C601C374-BF44-4BC8-8F0E-9ED2CCF433E4}" destId="{4AFF319F-8CD7-4099-95F8-F3AB2C2DF81E}" srcOrd="3" destOrd="0" presId="urn:microsoft.com/office/officeart/2005/8/layout/arrow2"/>
    <dgm:cxn modelId="{A2DED914-353F-411F-8E40-B3E2FFD17CCC}" type="presParOf" srcId="{C601C374-BF44-4BC8-8F0E-9ED2CCF433E4}" destId="{028E64B1-8564-437B-8FF4-77C9D4E746BF}" srcOrd="4" destOrd="0" presId="urn:microsoft.com/office/officeart/2005/8/layout/arrow2"/>
    <dgm:cxn modelId="{6CD5512B-CA06-4BFA-B05A-145D8918DA7A}" type="presParOf" srcId="{C601C374-BF44-4BC8-8F0E-9ED2CCF433E4}" destId="{912CCF77-C47E-48A5-AC22-0B685B329B9E}" srcOrd="5" destOrd="0" presId="urn:microsoft.com/office/officeart/2005/8/layout/arrow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4.fractionnement sur colonne sur gel de silice 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6.CCM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5.Elution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7E43D-88FA-44C9-92ED-08639D62ED18}" type="pres">
      <dgm:prSet presAssocID="{9B4332B7-3560-48C3-ACE1-F5B13011054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2031278C-E2B3-42FC-8A97-0CDB76CDE4DB}" type="pres">
      <dgm:prSet presAssocID="{9B4332B7-3560-48C3-ACE1-F5B13011054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EEF5D1A-ECDC-475A-9D18-2F43F1782860}" type="pres">
      <dgm:prSet presAssocID="{58928DEF-A661-43FF-9062-698C7F01CF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2CEDD0-FD67-4852-8329-90C5769C72D7}" type="presOf" srcId="{F2B0EEB8-BDB9-4E4A-8317-D8112F889084}" destId="{592794B7-92E7-4480-BCFC-BA6FE00E3712}" srcOrd="0" destOrd="0" presId="urn:microsoft.com/office/officeart/2005/8/layout/process2"/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8883084E-A2D6-4134-B2D0-AC60FE43CBF9}" type="presOf" srcId="{3B35CA7E-79AF-4E30-BB9B-0AFC7820A415}" destId="{79838AA7-EE2E-4609-BC49-01E706DC00C1}" srcOrd="0" destOrd="0" presId="urn:microsoft.com/office/officeart/2005/8/layout/process2"/>
    <dgm:cxn modelId="{E5DE94EF-3B14-4C5A-B1A7-09E147CB5134}" type="presOf" srcId="{9B4332B7-3560-48C3-ACE1-F5B13011054B}" destId="{3357E43D-88FA-44C9-92ED-08639D62ED18}" srcOrd="0" destOrd="0" presId="urn:microsoft.com/office/officeart/2005/8/layout/process2"/>
    <dgm:cxn modelId="{62852E64-20BC-4A1B-B4FE-0921B2795674}" type="presOf" srcId="{9A73DB1D-43D8-4A21-98EF-C1760C246E62}" destId="{B2A2DF80-D475-4FBB-92F9-9B0A175907B9}" srcOrd="0" destOrd="0" presId="urn:microsoft.com/office/officeart/2005/8/layout/process2"/>
    <dgm:cxn modelId="{816C3588-8645-40D2-9DFA-6160DFE86480}" type="presOf" srcId="{58928DEF-A661-43FF-9062-698C7F01CFEC}" destId="{1EEF5D1A-ECDC-475A-9D18-2F43F1782860}" srcOrd="0" destOrd="0" presId="urn:microsoft.com/office/officeart/2005/8/layout/process2"/>
    <dgm:cxn modelId="{C55DDB7B-BA8B-4CE8-9A74-07DA4DFAD2EE}" type="presOf" srcId="{9B4332B7-3560-48C3-ACE1-F5B13011054B}" destId="{2031278C-E2B3-42FC-8A97-0CDB76CDE4DB}" srcOrd="1" destOrd="0" presId="urn:microsoft.com/office/officeart/2005/8/layout/process2"/>
    <dgm:cxn modelId="{BE45FD54-5318-480D-B659-83783C49C110}" type="presOf" srcId="{9A73DB1D-43D8-4A21-98EF-C1760C246E62}" destId="{789C498D-34DA-4F73-A8A3-E5B1CCD9F419}" srcOrd="1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E8905391-BF05-4BFC-AC97-79C2399DDB9D}" type="presOf" srcId="{301B4430-C774-4305-A3FD-7A36E65658DD}" destId="{7DF91578-E8B1-4089-B945-F126D2457277}" srcOrd="0" destOrd="0" presId="urn:microsoft.com/office/officeart/2005/8/layout/process2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0A42373E-DAB9-4F11-B580-2DA7F1A07625}" type="presParOf" srcId="{7DF91578-E8B1-4089-B945-F126D2457277}" destId="{592794B7-92E7-4480-BCFC-BA6FE00E3712}" srcOrd="0" destOrd="0" presId="urn:microsoft.com/office/officeart/2005/8/layout/process2"/>
    <dgm:cxn modelId="{4480D280-CDE1-4A25-A719-C8AD616CB282}" type="presParOf" srcId="{7DF91578-E8B1-4089-B945-F126D2457277}" destId="{B2A2DF80-D475-4FBB-92F9-9B0A175907B9}" srcOrd="1" destOrd="0" presId="urn:microsoft.com/office/officeart/2005/8/layout/process2"/>
    <dgm:cxn modelId="{BBE37012-A951-46FA-BD94-EDBCDC4A18E9}" type="presParOf" srcId="{B2A2DF80-D475-4FBB-92F9-9B0A175907B9}" destId="{789C498D-34DA-4F73-A8A3-E5B1CCD9F419}" srcOrd="0" destOrd="0" presId="urn:microsoft.com/office/officeart/2005/8/layout/process2"/>
    <dgm:cxn modelId="{205D10DD-3F17-4F5C-8121-6B3B8DEB9752}" type="presParOf" srcId="{7DF91578-E8B1-4089-B945-F126D2457277}" destId="{79838AA7-EE2E-4609-BC49-01E706DC00C1}" srcOrd="2" destOrd="0" presId="urn:microsoft.com/office/officeart/2005/8/layout/process2"/>
    <dgm:cxn modelId="{11BA02D0-59A8-4559-80FE-F4EBAD5A4406}" type="presParOf" srcId="{7DF91578-E8B1-4089-B945-F126D2457277}" destId="{3357E43D-88FA-44C9-92ED-08639D62ED18}" srcOrd="3" destOrd="0" presId="urn:microsoft.com/office/officeart/2005/8/layout/process2"/>
    <dgm:cxn modelId="{F537C6C5-170F-41E5-892E-FC760A426F6D}" type="presParOf" srcId="{3357E43D-88FA-44C9-92ED-08639D62ED18}" destId="{2031278C-E2B3-42FC-8A97-0CDB76CDE4DB}" srcOrd="0" destOrd="0" presId="urn:microsoft.com/office/officeart/2005/8/layout/process2"/>
    <dgm:cxn modelId="{58FD8F8C-DE90-488C-A336-130D0DC728B4}" type="presParOf" srcId="{7DF91578-E8B1-4089-B945-F126D2457277}" destId="{1EEF5D1A-ECDC-475A-9D18-2F43F1782860}" srcOrd="4" destOrd="0" presId="urn:microsoft.com/office/officeart/2005/8/layout/process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D42A25-1F1A-4610-A703-4DDE1A5F07CA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F5D75885-45E9-451B-B506-292158E77F33}">
      <dgm:prSet phldrT="[Testo]" custT="1"/>
      <dgm:spPr/>
      <dgm:t>
        <a:bodyPr/>
        <a:lstStyle/>
        <a:p>
          <a:r>
            <a:rPr lang="fr-FR" sz="1600" b="1" dirty="0" smtClean="0">
              <a:solidFill>
                <a:schemeClr val="bg1"/>
              </a:solidFill>
            </a:rPr>
            <a:t>chromatographie sur colonne et CCM</a:t>
          </a:r>
        </a:p>
        <a:p>
          <a:r>
            <a:rPr lang="fr-FR" sz="1600" b="1" dirty="0" smtClean="0">
              <a:solidFill>
                <a:schemeClr val="bg1"/>
              </a:solidFill>
            </a:rPr>
            <a:t>de P9 et P4 </a:t>
          </a:r>
          <a:endParaRPr lang="it-IT" sz="1100" b="1" dirty="0">
            <a:solidFill>
              <a:schemeClr val="bg1"/>
            </a:solidFill>
          </a:endParaRPr>
        </a:p>
      </dgm:t>
    </dgm:pt>
    <dgm:pt modelId="{8742D993-98BD-4720-9A57-8C6B1C8EEE81}" type="parTrans" cxnId="{68F7EF80-9FC3-4772-A727-3AD9358E37C9}">
      <dgm:prSet/>
      <dgm:spPr/>
      <dgm:t>
        <a:bodyPr/>
        <a:lstStyle/>
        <a:p>
          <a:endParaRPr lang="it-IT"/>
        </a:p>
      </dgm:t>
    </dgm:pt>
    <dgm:pt modelId="{0856454D-3E60-4CBC-A439-ED03198C0725}" type="sibTrans" cxnId="{68F7EF80-9FC3-4772-A727-3AD9358E37C9}">
      <dgm:prSet/>
      <dgm:spPr/>
      <dgm:t>
        <a:bodyPr/>
        <a:lstStyle/>
        <a:p>
          <a:endParaRPr lang="it-IT"/>
        </a:p>
      </dgm:t>
    </dgm:pt>
    <dgm:pt modelId="{64039666-0478-4AB7-B691-EB9A75885EB7}" type="asst">
      <dgm:prSet phldrT="[Testo]" custT="1"/>
      <dgm:spPr/>
      <dgm:t>
        <a:bodyPr/>
        <a:lstStyle/>
        <a:p>
          <a:r>
            <a:rPr lang="fr-F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Six fractions pour l’échantillon P9 </a:t>
          </a:r>
          <a:endParaRPr lang="it-IT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54CD441-83F2-4CD7-B89F-F761ADD9A1CF}" type="parTrans" cxnId="{0515774C-D755-48FE-B27B-CB5E6FFA755D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8388C534-34AB-4B4E-B9C4-D371FAD76BC9}" type="sibTrans" cxnId="{0515774C-D755-48FE-B27B-CB5E6FFA755D}">
      <dgm:prSet/>
      <dgm:spPr/>
      <dgm:t>
        <a:bodyPr/>
        <a:lstStyle/>
        <a:p>
          <a:endParaRPr lang="it-IT"/>
        </a:p>
      </dgm:t>
    </dgm:pt>
    <dgm:pt modelId="{A6DB0C53-70E6-4A21-B2D5-BB7B2489E25D}" type="asst">
      <dgm:prSet custT="1"/>
      <dgm:spPr/>
      <dgm:t>
        <a:bodyPr/>
        <a:lstStyle/>
        <a:p>
          <a:r>
            <a:rPr lang="fr-F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Neuf fractions pour l’échantillon P4</a:t>
          </a:r>
          <a:endParaRPr lang="it-IT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DB52D0F-6674-478D-B327-AD75E0557EB9}" type="parTrans" cxnId="{4539EEB6-3B89-4454-A4ED-E7948441D67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7E869AA-D953-4947-B9E6-B4002958BF6F}" type="sibTrans" cxnId="{4539EEB6-3B89-4454-A4ED-E7948441D67C}">
      <dgm:prSet/>
      <dgm:spPr/>
      <dgm:t>
        <a:bodyPr/>
        <a:lstStyle/>
        <a:p>
          <a:endParaRPr lang="it-IT"/>
        </a:p>
      </dgm:t>
    </dgm:pt>
    <dgm:pt modelId="{86C9D4FB-6FF5-40C2-B481-27C075F107F9}" type="pres">
      <dgm:prSet presAssocID="{9FD42A25-1F1A-4610-A703-4DDE1A5F07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9891BC9-93D4-4698-AFB8-53B236DA4966}" type="pres">
      <dgm:prSet presAssocID="{F5D75885-45E9-451B-B506-292158E77F33}" presName="hierRoot1" presStyleCnt="0">
        <dgm:presLayoutVars>
          <dgm:hierBranch val="init"/>
        </dgm:presLayoutVars>
      </dgm:prSet>
      <dgm:spPr/>
    </dgm:pt>
    <dgm:pt modelId="{D349F367-27A5-4C32-B785-3623C9E2B911}" type="pres">
      <dgm:prSet presAssocID="{F5D75885-45E9-451B-B506-292158E77F33}" presName="rootComposite1" presStyleCnt="0"/>
      <dgm:spPr/>
    </dgm:pt>
    <dgm:pt modelId="{6BF8B996-037D-4FFA-BED4-92D2F2180E57}" type="pres">
      <dgm:prSet presAssocID="{F5D75885-45E9-451B-B506-292158E77F33}" presName="rootText1" presStyleLbl="node0" presStyleIdx="0" presStyleCnt="1" custScaleX="118905" custScaleY="70996" custLinFactNeighborY="-458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7143178-B8A0-4AFC-BD75-71C61FD6E00C}" type="pres">
      <dgm:prSet presAssocID="{F5D75885-45E9-451B-B506-292158E77F33}" presName="rootConnector1" presStyleLbl="node1" presStyleIdx="0" presStyleCnt="0"/>
      <dgm:spPr/>
      <dgm:t>
        <a:bodyPr/>
        <a:lstStyle/>
        <a:p>
          <a:endParaRPr lang="it-IT"/>
        </a:p>
      </dgm:t>
    </dgm:pt>
    <dgm:pt modelId="{05CE0A74-2E42-4E70-AD1E-E1BA7267E264}" type="pres">
      <dgm:prSet presAssocID="{F5D75885-45E9-451B-B506-292158E77F33}" presName="hierChild2" presStyleCnt="0"/>
      <dgm:spPr/>
    </dgm:pt>
    <dgm:pt modelId="{08166B5C-F6E4-4E54-8160-3C48AEC386BC}" type="pres">
      <dgm:prSet presAssocID="{F5D75885-45E9-451B-B506-292158E77F33}" presName="hierChild3" presStyleCnt="0"/>
      <dgm:spPr/>
    </dgm:pt>
    <dgm:pt modelId="{C757819E-4B32-49E0-AED5-775BF932836D}" type="pres">
      <dgm:prSet presAssocID="{154CD441-83F2-4CD7-B89F-F761ADD9A1CF}" presName="Name111" presStyleLbl="parChTrans1D2" presStyleIdx="0" presStyleCnt="2"/>
      <dgm:spPr/>
      <dgm:t>
        <a:bodyPr/>
        <a:lstStyle/>
        <a:p>
          <a:endParaRPr lang="it-IT"/>
        </a:p>
      </dgm:t>
    </dgm:pt>
    <dgm:pt modelId="{738016F5-9E5C-43A0-8053-00BD2B0A9687}" type="pres">
      <dgm:prSet presAssocID="{64039666-0478-4AB7-B691-EB9A75885EB7}" presName="hierRoot3" presStyleCnt="0">
        <dgm:presLayoutVars>
          <dgm:hierBranch val="init"/>
        </dgm:presLayoutVars>
      </dgm:prSet>
      <dgm:spPr/>
    </dgm:pt>
    <dgm:pt modelId="{ACDD5092-536F-4214-BF34-920FA24D845C}" type="pres">
      <dgm:prSet presAssocID="{64039666-0478-4AB7-B691-EB9A75885EB7}" presName="rootComposite3" presStyleCnt="0"/>
      <dgm:spPr/>
    </dgm:pt>
    <dgm:pt modelId="{579AFA9E-98D7-4ADB-951A-609C76F0903B}" type="pres">
      <dgm:prSet presAssocID="{64039666-0478-4AB7-B691-EB9A75885EB7}" presName="rootText3" presStyleLbl="asst1" presStyleIdx="0" presStyleCnt="2" custScaleX="82509" custScaleY="58597" custLinFactNeighborX="-688" custLinFactNeighborY="-254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2E5C59B-20FB-4370-9DBA-40001748A67D}" type="pres">
      <dgm:prSet presAssocID="{64039666-0478-4AB7-B691-EB9A75885EB7}" presName="rootConnector3" presStyleLbl="asst1" presStyleIdx="0" presStyleCnt="2"/>
      <dgm:spPr/>
      <dgm:t>
        <a:bodyPr/>
        <a:lstStyle/>
        <a:p>
          <a:endParaRPr lang="it-IT"/>
        </a:p>
      </dgm:t>
    </dgm:pt>
    <dgm:pt modelId="{E4742489-1B48-46C0-A2F4-15F080F819A1}" type="pres">
      <dgm:prSet presAssocID="{64039666-0478-4AB7-B691-EB9A75885EB7}" presName="hierChild6" presStyleCnt="0"/>
      <dgm:spPr/>
    </dgm:pt>
    <dgm:pt modelId="{B2CCC0BC-94CD-4D4D-AC98-75EEA8007C80}" type="pres">
      <dgm:prSet presAssocID="{64039666-0478-4AB7-B691-EB9A75885EB7}" presName="hierChild7" presStyleCnt="0"/>
      <dgm:spPr/>
    </dgm:pt>
    <dgm:pt modelId="{3C23C9E3-B209-4E3A-8E6E-D5EB16BFEE66}" type="pres">
      <dgm:prSet presAssocID="{ADB52D0F-6674-478D-B327-AD75E0557EB9}" presName="Name111" presStyleLbl="parChTrans1D2" presStyleIdx="1" presStyleCnt="2"/>
      <dgm:spPr/>
      <dgm:t>
        <a:bodyPr/>
        <a:lstStyle/>
        <a:p>
          <a:endParaRPr lang="it-IT"/>
        </a:p>
      </dgm:t>
    </dgm:pt>
    <dgm:pt modelId="{02151A73-7EF0-4048-8FEE-74D7E5C74415}" type="pres">
      <dgm:prSet presAssocID="{A6DB0C53-70E6-4A21-B2D5-BB7B2489E25D}" presName="hierRoot3" presStyleCnt="0">
        <dgm:presLayoutVars>
          <dgm:hierBranch val="init"/>
        </dgm:presLayoutVars>
      </dgm:prSet>
      <dgm:spPr/>
    </dgm:pt>
    <dgm:pt modelId="{20306F26-46E2-4D37-9B80-532CF29491E6}" type="pres">
      <dgm:prSet presAssocID="{A6DB0C53-70E6-4A21-B2D5-BB7B2489E25D}" presName="rootComposite3" presStyleCnt="0"/>
      <dgm:spPr/>
    </dgm:pt>
    <dgm:pt modelId="{27C124D8-4763-4CE5-9AC9-2C85FAEE82EF}" type="pres">
      <dgm:prSet presAssocID="{A6DB0C53-70E6-4A21-B2D5-BB7B2489E25D}" presName="rootText3" presStyleLbl="asst1" presStyleIdx="1" presStyleCnt="2" custScaleX="82533" custScaleY="58597" custLinFactNeighborX="-6129" custLinFactNeighborY="-254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2B9884-7719-4FD7-B6E5-A2EEECAC3387}" type="pres">
      <dgm:prSet presAssocID="{A6DB0C53-70E6-4A21-B2D5-BB7B2489E25D}" presName="rootConnector3" presStyleLbl="asst1" presStyleIdx="1" presStyleCnt="2"/>
      <dgm:spPr/>
      <dgm:t>
        <a:bodyPr/>
        <a:lstStyle/>
        <a:p>
          <a:endParaRPr lang="it-IT"/>
        </a:p>
      </dgm:t>
    </dgm:pt>
    <dgm:pt modelId="{F43CDA21-18D5-444A-9D96-0D8121CA819B}" type="pres">
      <dgm:prSet presAssocID="{A6DB0C53-70E6-4A21-B2D5-BB7B2489E25D}" presName="hierChild6" presStyleCnt="0"/>
      <dgm:spPr/>
    </dgm:pt>
    <dgm:pt modelId="{4C40C9E1-0079-4522-A581-C523015F8CB9}" type="pres">
      <dgm:prSet presAssocID="{A6DB0C53-70E6-4A21-B2D5-BB7B2489E25D}" presName="hierChild7" presStyleCnt="0"/>
      <dgm:spPr/>
    </dgm:pt>
  </dgm:ptLst>
  <dgm:cxnLst>
    <dgm:cxn modelId="{4DCD28FF-B471-4C12-8A7C-E9560BDCEA2F}" type="presOf" srcId="{64039666-0478-4AB7-B691-EB9A75885EB7}" destId="{D2E5C59B-20FB-4370-9DBA-40001748A67D}" srcOrd="1" destOrd="0" presId="urn:microsoft.com/office/officeart/2005/8/layout/orgChart1"/>
    <dgm:cxn modelId="{0515774C-D755-48FE-B27B-CB5E6FFA755D}" srcId="{F5D75885-45E9-451B-B506-292158E77F33}" destId="{64039666-0478-4AB7-B691-EB9A75885EB7}" srcOrd="0" destOrd="0" parTransId="{154CD441-83F2-4CD7-B89F-F761ADD9A1CF}" sibTransId="{8388C534-34AB-4B4E-B9C4-D371FAD76BC9}"/>
    <dgm:cxn modelId="{6FFFA1BA-5437-49A3-913A-40F574EE08B5}" type="presOf" srcId="{ADB52D0F-6674-478D-B327-AD75E0557EB9}" destId="{3C23C9E3-B209-4E3A-8E6E-D5EB16BFEE66}" srcOrd="0" destOrd="0" presId="urn:microsoft.com/office/officeart/2005/8/layout/orgChart1"/>
    <dgm:cxn modelId="{9741915D-C692-4873-B58A-CB9D8A481CD5}" type="presOf" srcId="{154CD441-83F2-4CD7-B89F-F761ADD9A1CF}" destId="{C757819E-4B32-49E0-AED5-775BF932836D}" srcOrd="0" destOrd="0" presId="urn:microsoft.com/office/officeart/2005/8/layout/orgChart1"/>
    <dgm:cxn modelId="{E6F06BF3-B839-41F6-9467-67BA202F7FDB}" type="presOf" srcId="{A6DB0C53-70E6-4A21-B2D5-BB7B2489E25D}" destId="{212B9884-7719-4FD7-B6E5-A2EEECAC3387}" srcOrd="1" destOrd="0" presId="urn:microsoft.com/office/officeart/2005/8/layout/orgChart1"/>
    <dgm:cxn modelId="{550B5A88-CDE4-48CD-AE1E-C18D8270760C}" type="presOf" srcId="{F5D75885-45E9-451B-B506-292158E77F33}" destId="{6BF8B996-037D-4FFA-BED4-92D2F2180E57}" srcOrd="0" destOrd="0" presId="urn:microsoft.com/office/officeart/2005/8/layout/orgChart1"/>
    <dgm:cxn modelId="{4E0E0823-A00B-40DF-A616-E1F2C1278B15}" type="presOf" srcId="{9FD42A25-1F1A-4610-A703-4DDE1A5F07CA}" destId="{86C9D4FB-6FF5-40C2-B481-27C075F107F9}" srcOrd="0" destOrd="0" presId="urn:microsoft.com/office/officeart/2005/8/layout/orgChart1"/>
    <dgm:cxn modelId="{4539EEB6-3B89-4454-A4ED-E7948441D67C}" srcId="{F5D75885-45E9-451B-B506-292158E77F33}" destId="{A6DB0C53-70E6-4A21-B2D5-BB7B2489E25D}" srcOrd="1" destOrd="0" parTransId="{ADB52D0F-6674-478D-B327-AD75E0557EB9}" sibTransId="{57E869AA-D953-4947-B9E6-B4002958BF6F}"/>
    <dgm:cxn modelId="{68F7EF80-9FC3-4772-A727-3AD9358E37C9}" srcId="{9FD42A25-1F1A-4610-A703-4DDE1A5F07CA}" destId="{F5D75885-45E9-451B-B506-292158E77F33}" srcOrd="0" destOrd="0" parTransId="{8742D993-98BD-4720-9A57-8C6B1C8EEE81}" sibTransId="{0856454D-3E60-4CBC-A439-ED03198C0725}"/>
    <dgm:cxn modelId="{6C5AB0CC-1D83-4284-8745-C9FB2E3A92C2}" type="presOf" srcId="{A6DB0C53-70E6-4A21-B2D5-BB7B2489E25D}" destId="{27C124D8-4763-4CE5-9AC9-2C85FAEE82EF}" srcOrd="0" destOrd="0" presId="urn:microsoft.com/office/officeart/2005/8/layout/orgChart1"/>
    <dgm:cxn modelId="{56F030A3-3A10-4E49-8C47-78D5AE370EBF}" type="presOf" srcId="{64039666-0478-4AB7-B691-EB9A75885EB7}" destId="{579AFA9E-98D7-4ADB-951A-609C76F0903B}" srcOrd="0" destOrd="0" presId="urn:microsoft.com/office/officeart/2005/8/layout/orgChart1"/>
    <dgm:cxn modelId="{A43984E0-B47B-47F7-9BF3-2564FDE31C20}" type="presOf" srcId="{F5D75885-45E9-451B-B506-292158E77F33}" destId="{A7143178-B8A0-4AFC-BD75-71C61FD6E00C}" srcOrd="1" destOrd="0" presId="urn:microsoft.com/office/officeart/2005/8/layout/orgChart1"/>
    <dgm:cxn modelId="{54B20528-9928-4B03-8AB5-75AA4C4387E7}" type="presParOf" srcId="{86C9D4FB-6FF5-40C2-B481-27C075F107F9}" destId="{99891BC9-93D4-4698-AFB8-53B236DA4966}" srcOrd="0" destOrd="0" presId="urn:microsoft.com/office/officeart/2005/8/layout/orgChart1"/>
    <dgm:cxn modelId="{D95F14E9-7A0C-4A35-A280-6DE37CDB5D2D}" type="presParOf" srcId="{99891BC9-93D4-4698-AFB8-53B236DA4966}" destId="{D349F367-27A5-4C32-B785-3623C9E2B911}" srcOrd="0" destOrd="0" presId="urn:microsoft.com/office/officeart/2005/8/layout/orgChart1"/>
    <dgm:cxn modelId="{5CC0C519-3383-4C6A-B01F-8E95BB1DE83E}" type="presParOf" srcId="{D349F367-27A5-4C32-B785-3623C9E2B911}" destId="{6BF8B996-037D-4FFA-BED4-92D2F2180E57}" srcOrd="0" destOrd="0" presId="urn:microsoft.com/office/officeart/2005/8/layout/orgChart1"/>
    <dgm:cxn modelId="{994885BB-2880-459A-A06D-A55267035BA5}" type="presParOf" srcId="{D349F367-27A5-4C32-B785-3623C9E2B911}" destId="{A7143178-B8A0-4AFC-BD75-71C61FD6E00C}" srcOrd="1" destOrd="0" presId="urn:microsoft.com/office/officeart/2005/8/layout/orgChart1"/>
    <dgm:cxn modelId="{9076BBC4-5A2E-45B7-87CC-D4947CE14225}" type="presParOf" srcId="{99891BC9-93D4-4698-AFB8-53B236DA4966}" destId="{05CE0A74-2E42-4E70-AD1E-E1BA7267E264}" srcOrd="1" destOrd="0" presId="urn:microsoft.com/office/officeart/2005/8/layout/orgChart1"/>
    <dgm:cxn modelId="{54F277C4-2ABD-43EC-B6FD-C1316E93607C}" type="presParOf" srcId="{99891BC9-93D4-4698-AFB8-53B236DA4966}" destId="{08166B5C-F6E4-4E54-8160-3C48AEC386BC}" srcOrd="2" destOrd="0" presId="urn:microsoft.com/office/officeart/2005/8/layout/orgChart1"/>
    <dgm:cxn modelId="{9F7E1456-E427-4869-BA7C-84D60C0DD6E0}" type="presParOf" srcId="{08166B5C-F6E4-4E54-8160-3C48AEC386BC}" destId="{C757819E-4B32-49E0-AED5-775BF932836D}" srcOrd="0" destOrd="0" presId="urn:microsoft.com/office/officeart/2005/8/layout/orgChart1"/>
    <dgm:cxn modelId="{77728A66-F00A-4C64-832F-89A0535F6748}" type="presParOf" srcId="{08166B5C-F6E4-4E54-8160-3C48AEC386BC}" destId="{738016F5-9E5C-43A0-8053-00BD2B0A9687}" srcOrd="1" destOrd="0" presId="urn:microsoft.com/office/officeart/2005/8/layout/orgChart1"/>
    <dgm:cxn modelId="{AEE65DDC-28EC-44C1-9BCC-0C0FBBE18E06}" type="presParOf" srcId="{738016F5-9E5C-43A0-8053-00BD2B0A9687}" destId="{ACDD5092-536F-4214-BF34-920FA24D845C}" srcOrd="0" destOrd="0" presId="urn:microsoft.com/office/officeart/2005/8/layout/orgChart1"/>
    <dgm:cxn modelId="{BD7C4281-CD35-4D81-AFF6-DC2CB22DBD53}" type="presParOf" srcId="{ACDD5092-536F-4214-BF34-920FA24D845C}" destId="{579AFA9E-98D7-4ADB-951A-609C76F0903B}" srcOrd="0" destOrd="0" presId="urn:microsoft.com/office/officeart/2005/8/layout/orgChart1"/>
    <dgm:cxn modelId="{DB2A8EA3-C23B-497C-A967-51005B9D1BB6}" type="presParOf" srcId="{ACDD5092-536F-4214-BF34-920FA24D845C}" destId="{D2E5C59B-20FB-4370-9DBA-40001748A67D}" srcOrd="1" destOrd="0" presId="urn:microsoft.com/office/officeart/2005/8/layout/orgChart1"/>
    <dgm:cxn modelId="{D178E279-FC92-4ADD-8521-2CF13960D7FE}" type="presParOf" srcId="{738016F5-9E5C-43A0-8053-00BD2B0A9687}" destId="{E4742489-1B48-46C0-A2F4-15F080F819A1}" srcOrd="1" destOrd="0" presId="urn:microsoft.com/office/officeart/2005/8/layout/orgChart1"/>
    <dgm:cxn modelId="{65204B8A-F8D7-4E84-A1A0-198052522F02}" type="presParOf" srcId="{738016F5-9E5C-43A0-8053-00BD2B0A9687}" destId="{B2CCC0BC-94CD-4D4D-AC98-75EEA8007C80}" srcOrd="2" destOrd="0" presId="urn:microsoft.com/office/officeart/2005/8/layout/orgChart1"/>
    <dgm:cxn modelId="{8189FFBB-5B31-4FD2-93AB-04523D782E0F}" type="presParOf" srcId="{08166B5C-F6E4-4E54-8160-3C48AEC386BC}" destId="{3C23C9E3-B209-4E3A-8E6E-D5EB16BFEE66}" srcOrd="2" destOrd="0" presId="urn:microsoft.com/office/officeart/2005/8/layout/orgChart1"/>
    <dgm:cxn modelId="{7C568915-FBED-44B0-9739-F0DCE03778ED}" type="presParOf" srcId="{08166B5C-F6E4-4E54-8160-3C48AEC386BC}" destId="{02151A73-7EF0-4048-8FEE-74D7E5C74415}" srcOrd="3" destOrd="0" presId="urn:microsoft.com/office/officeart/2005/8/layout/orgChart1"/>
    <dgm:cxn modelId="{B454AD5C-82D3-4CFC-BD78-E6BB09296032}" type="presParOf" srcId="{02151A73-7EF0-4048-8FEE-74D7E5C74415}" destId="{20306F26-46E2-4D37-9B80-532CF29491E6}" srcOrd="0" destOrd="0" presId="urn:microsoft.com/office/officeart/2005/8/layout/orgChart1"/>
    <dgm:cxn modelId="{6BB3100F-4465-4C0C-8EDD-C166E0E8608F}" type="presParOf" srcId="{20306F26-46E2-4D37-9B80-532CF29491E6}" destId="{27C124D8-4763-4CE5-9AC9-2C85FAEE82EF}" srcOrd="0" destOrd="0" presId="urn:microsoft.com/office/officeart/2005/8/layout/orgChart1"/>
    <dgm:cxn modelId="{407A7BEF-F53D-4148-96E4-04EFF453994D}" type="presParOf" srcId="{20306F26-46E2-4D37-9B80-532CF29491E6}" destId="{212B9884-7719-4FD7-B6E5-A2EEECAC3387}" srcOrd="1" destOrd="0" presId="urn:microsoft.com/office/officeart/2005/8/layout/orgChart1"/>
    <dgm:cxn modelId="{43325997-A213-4639-B41B-FDC94D4EA3C7}" type="presParOf" srcId="{02151A73-7EF0-4048-8FEE-74D7E5C74415}" destId="{F43CDA21-18D5-444A-9D96-0D8121CA819B}" srcOrd="1" destOrd="0" presId="urn:microsoft.com/office/officeart/2005/8/layout/orgChart1"/>
    <dgm:cxn modelId="{9A300B10-31CD-4A5A-AEDC-24A776ACC94F}" type="presParOf" srcId="{02151A73-7EF0-4048-8FEE-74D7E5C74415}" destId="{4C40C9E1-0079-4522-A581-C523015F8CB9}" srcOrd="2" destOrd="0" presId="urn:microsoft.com/office/officeart/2005/8/layout/orgChart1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D42A25-1F1A-4610-A703-4DDE1A5F07CA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F5D75885-45E9-451B-B506-292158E77F33}">
      <dgm:prSet phldrT="[Testo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HPLC-IR</a:t>
          </a:r>
          <a:endParaRPr lang="it-IT" sz="2400" b="1" dirty="0">
            <a:solidFill>
              <a:schemeClr val="bg1"/>
            </a:solidFill>
          </a:endParaRPr>
        </a:p>
      </dgm:t>
    </dgm:pt>
    <dgm:pt modelId="{8742D993-98BD-4720-9A57-8C6B1C8EEE81}" type="parTrans" cxnId="{68F7EF80-9FC3-4772-A727-3AD9358E37C9}">
      <dgm:prSet/>
      <dgm:spPr/>
      <dgm:t>
        <a:bodyPr/>
        <a:lstStyle/>
        <a:p>
          <a:endParaRPr lang="it-IT"/>
        </a:p>
      </dgm:t>
    </dgm:pt>
    <dgm:pt modelId="{0856454D-3E60-4CBC-A439-ED03198C0725}" type="sibTrans" cxnId="{68F7EF80-9FC3-4772-A727-3AD9358E37C9}">
      <dgm:prSet/>
      <dgm:spPr/>
      <dgm:t>
        <a:bodyPr/>
        <a:lstStyle/>
        <a:p>
          <a:endParaRPr lang="it-IT"/>
        </a:p>
      </dgm:t>
    </dgm:pt>
    <dgm:pt modelId="{64039666-0478-4AB7-B691-EB9A75885EB7}" type="asst">
      <dgm:prSet phldrT="[Testo]" custT="1"/>
      <dgm:spPr/>
      <dgm:t>
        <a:bodyPr/>
        <a:lstStyle/>
        <a:p>
          <a:r>
            <a:rPr lang="fr-F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10 composants pour P9</a:t>
          </a:r>
        </a:p>
        <a:p>
          <a:r>
            <a:rPr lang="fr-F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(1-10) </a:t>
          </a:r>
          <a:endParaRPr lang="it-IT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54CD441-83F2-4CD7-B89F-F761ADD9A1CF}" type="parTrans" cxnId="{0515774C-D755-48FE-B27B-CB5E6FFA755D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8388C534-34AB-4B4E-B9C4-D371FAD76BC9}" type="sibTrans" cxnId="{0515774C-D755-48FE-B27B-CB5E6FFA755D}">
      <dgm:prSet/>
      <dgm:spPr/>
      <dgm:t>
        <a:bodyPr/>
        <a:lstStyle/>
        <a:p>
          <a:endParaRPr lang="it-IT"/>
        </a:p>
      </dgm:t>
    </dgm:pt>
    <dgm:pt modelId="{A6DB0C53-70E6-4A21-B2D5-BB7B2489E25D}" type="asst">
      <dgm:prSet custT="1"/>
      <dgm:spPr/>
      <dgm:t>
        <a:bodyPr/>
        <a:lstStyle/>
        <a:p>
          <a:r>
            <a:rPr lang="fr-F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10 composants pour P4</a:t>
          </a:r>
        </a:p>
        <a:p>
          <a:r>
            <a:rPr lang="fr-F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(11-20) </a:t>
          </a:r>
          <a:endParaRPr lang="it-IT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DB52D0F-6674-478D-B327-AD75E0557EB9}" type="parTrans" cxnId="{4539EEB6-3B89-4454-A4ED-E7948441D67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7E869AA-D953-4947-B9E6-B4002958BF6F}" type="sibTrans" cxnId="{4539EEB6-3B89-4454-A4ED-E7948441D67C}">
      <dgm:prSet/>
      <dgm:spPr/>
      <dgm:t>
        <a:bodyPr/>
        <a:lstStyle/>
        <a:p>
          <a:endParaRPr lang="it-IT"/>
        </a:p>
      </dgm:t>
    </dgm:pt>
    <dgm:pt modelId="{86C9D4FB-6FF5-40C2-B481-27C075F107F9}" type="pres">
      <dgm:prSet presAssocID="{9FD42A25-1F1A-4610-A703-4DDE1A5F07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9891BC9-93D4-4698-AFB8-53B236DA4966}" type="pres">
      <dgm:prSet presAssocID="{F5D75885-45E9-451B-B506-292158E77F33}" presName="hierRoot1" presStyleCnt="0">
        <dgm:presLayoutVars>
          <dgm:hierBranch val="init"/>
        </dgm:presLayoutVars>
      </dgm:prSet>
      <dgm:spPr/>
    </dgm:pt>
    <dgm:pt modelId="{D349F367-27A5-4C32-B785-3623C9E2B911}" type="pres">
      <dgm:prSet presAssocID="{F5D75885-45E9-451B-B506-292158E77F33}" presName="rootComposite1" presStyleCnt="0"/>
      <dgm:spPr/>
    </dgm:pt>
    <dgm:pt modelId="{6BF8B996-037D-4FFA-BED4-92D2F2180E57}" type="pres">
      <dgm:prSet presAssocID="{F5D75885-45E9-451B-B506-292158E77F33}" presName="rootText1" presStyleLbl="node0" presStyleIdx="0" presStyleCnt="1" custScaleX="62481" custScaleY="46814" custLinFactNeighborY="-458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7143178-B8A0-4AFC-BD75-71C61FD6E00C}" type="pres">
      <dgm:prSet presAssocID="{F5D75885-45E9-451B-B506-292158E77F33}" presName="rootConnector1" presStyleLbl="node1" presStyleIdx="0" presStyleCnt="0"/>
      <dgm:spPr/>
      <dgm:t>
        <a:bodyPr/>
        <a:lstStyle/>
        <a:p>
          <a:endParaRPr lang="it-IT"/>
        </a:p>
      </dgm:t>
    </dgm:pt>
    <dgm:pt modelId="{05CE0A74-2E42-4E70-AD1E-E1BA7267E264}" type="pres">
      <dgm:prSet presAssocID="{F5D75885-45E9-451B-B506-292158E77F33}" presName="hierChild2" presStyleCnt="0"/>
      <dgm:spPr/>
    </dgm:pt>
    <dgm:pt modelId="{08166B5C-F6E4-4E54-8160-3C48AEC386BC}" type="pres">
      <dgm:prSet presAssocID="{F5D75885-45E9-451B-B506-292158E77F33}" presName="hierChild3" presStyleCnt="0"/>
      <dgm:spPr/>
    </dgm:pt>
    <dgm:pt modelId="{C757819E-4B32-49E0-AED5-775BF932836D}" type="pres">
      <dgm:prSet presAssocID="{154CD441-83F2-4CD7-B89F-F761ADD9A1CF}" presName="Name111" presStyleLbl="parChTrans1D2" presStyleIdx="0" presStyleCnt="2"/>
      <dgm:spPr/>
      <dgm:t>
        <a:bodyPr/>
        <a:lstStyle/>
        <a:p>
          <a:endParaRPr lang="it-IT"/>
        </a:p>
      </dgm:t>
    </dgm:pt>
    <dgm:pt modelId="{738016F5-9E5C-43A0-8053-00BD2B0A9687}" type="pres">
      <dgm:prSet presAssocID="{64039666-0478-4AB7-B691-EB9A75885EB7}" presName="hierRoot3" presStyleCnt="0">
        <dgm:presLayoutVars>
          <dgm:hierBranch val="init"/>
        </dgm:presLayoutVars>
      </dgm:prSet>
      <dgm:spPr/>
    </dgm:pt>
    <dgm:pt modelId="{ACDD5092-536F-4214-BF34-920FA24D845C}" type="pres">
      <dgm:prSet presAssocID="{64039666-0478-4AB7-B691-EB9A75885EB7}" presName="rootComposite3" presStyleCnt="0"/>
      <dgm:spPr/>
    </dgm:pt>
    <dgm:pt modelId="{579AFA9E-98D7-4ADB-951A-609C76F0903B}" type="pres">
      <dgm:prSet presAssocID="{64039666-0478-4AB7-B691-EB9A75885EB7}" presName="rootText3" presStyleLbl="asst1" presStyleIdx="0" presStyleCnt="2" custScaleX="82509" custScaleY="58597" custLinFactNeighborX="-688" custLinFactNeighborY="-254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2E5C59B-20FB-4370-9DBA-40001748A67D}" type="pres">
      <dgm:prSet presAssocID="{64039666-0478-4AB7-B691-EB9A75885EB7}" presName="rootConnector3" presStyleLbl="asst1" presStyleIdx="0" presStyleCnt="2"/>
      <dgm:spPr/>
      <dgm:t>
        <a:bodyPr/>
        <a:lstStyle/>
        <a:p>
          <a:endParaRPr lang="it-IT"/>
        </a:p>
      </dgm:t>
    </dgm:pt>
    <dgm:pt modelId="{E4742489-1B48-46C0-A2F4-15F080F819A1}" type="pres">
      <dgm:prSet presAssocID="{64039666-0478-4AB7-B691-EB9A75885EB7}" presName="hierChild6" presStyleCnt="0"/>
      <dgm:spPr/>
    </dgm:pt>
    <dgm:pt modelId="{B2CCC0BC-94CD-4D4D-AC98-75EEA8007C80}" type="pres">
      <dgm:prSet presAssocID="{64039666-0478-4AB7-B691-EB9A75885EB7}" presName="hierChild7" presStyleCnt="0"/>
      <dgm:spPr/>
    </dgm:pt>
    <dgm:pt modelId="{3C23C9E3-B209-4E3A-8E6E-D5EB16BFEE66}" type="pres">
      <dgm:prSet presAssocID="{ADB52D0F-6674-478D-B327-AD75E0557EB9}" presName="Name111" presStyleLbl="parChTrans1D2" presStyleIdx="1" presStyleCnt="2"/>
      <dgm:spPr/>
      <dgm:t>
        <a:bodyPr/>
        <a:lstStyle/>
        <a:p>
          <a:endParaRPr lang="it-IT"/>
        </a:p>
      </dgm:t>
    </dgm:pt>
    <dgm:pt modelId="{02151A73-7EF0-4048-8FEE-74D7E5C74415}" type="pres">
      <dgm:prSet presAssocID="{A6DB0C53-70E6-4A21-B2D5-BB7B2489E25D}" presName="hierRoot3" presStyleCnt="0">
        <dgm:presLayoutVars>
          <dgm:hierBranch val="init"/>
        </dgm:presLayoutVars>
      </dgm:prSet>
      <dgm:spPr/>
    </dgm:pt>
    <dgm:pt modelId="{20306F26-46E2-4D37-9B80-532CF29491E6}" type="pres">
      <dgm:prSet presAssocID="{A6DB0C53-70E6-4A21-B2D5-BB7B2489E25D}" presName="rootComposite3" presStyleCnt="0"/>
      <dgm:spPr/>
    </dgm:pt>
    <dgm:pt modelId="{27C124D8-4763-4CE5-9AC9-2C85FAEE82EF}" type="pres">
      <dgm:prSet presAssocID="{A6DB0C53-70E6-4A21-B2D5-BB7B2489E25D}" presName="rootText3" presStyleLbl="asst1" presStyleIdx="1" presStyleCnt="2" custScaleX="82533" custScaleY="58597" custLinFactNeighborX="-6129" custLinFactNeighborY="-254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2B9884-7719-4FD7-B6E5-A2EEECAC3387}" type="pres">
      <dgm:prSet presAssocID="{A6DB0C53-70E6-4A21-B2D5-BB7B2489E25D}" presName="rootConnector3" presStyleLbl="asst1" presStyleIdx="1" presStyleCnt="2"/>
      <dgm:spPr/>
      <dgm:t>
        <a:bodyPr/>
        <a:lstStyle/>
        <a:p>
          <a:endParaRPr lang="it-IT"/>
        </a:p>
      </dgm:t>
    </dgm:pt>
    <dgm:pt modelId="{F43CDA21-18D5-444A-9D96-0D8121CA819B}" type="pres">
      <dgm:prSet presAssocID="{A6DB0C53-70E6-4A21-B2D5-BB7B2489E25D}" presName="hierChild6" presStyleCnt="0"/>
      <dgm:spPr/>
    </dgm:pt>
    <dgm:pt modelId="{4C40C9E1-0079-4522-A581-C523015F8CB9}" type="pres">
      <dgm:prSet presAssocID="{A6DB0C53-70E6-4A21-B2D5-BB7B2489E25D}" presName="hierChild7" presStyleCnt="0"/>
      <dgm:spPr/>
    </dgm:pt>
  </dgm:ptLst>
  <dgm:cxnLst>
    <dgm:cxn modelId="{495309C8-E1F9-4649-927E-AEC09D52CFA6}" type="presOf" srcId="{64039666-0478-4AB7-B691-EB9A75885EB7}" destId="{D2E5C59B-20FB-4370-9DBA-40001748A67D}" srcOrd="1" destOrd="0" presId="urn:microsoft.com/office/officeart/2005/8/layout/orgChart1"/>
    <dgm:cxn modelId="{E20A9C8A-FF94-48F2-86A3-8C10571DDE35}" type="presOf" srcId="{A6DB0C53-70E6-4A21-B2D5-BB7B2489E25D}" destId="{27C124D8-4763-4CE5-9AC9-2C85FAEE82EF}" srcOrd="0" destOrd="0" presId="urn:microsoft.com/office/officeart/2005/8/layout/orgChart1"/>
    <dgm:cxn modelId="{888ED306-8F96-4F33-AD05-7803AFCB7480}" type="presOf" srcId="{F5D75885-45E9-451B-B506-292158E77F33}" destId="{6BF8B996-037D-4FFA-BED4-92D2F2180E57}" srcOrd="0" destOrd="0" presId="urn:microsoft.com/office/officeart/2005/8/layout/orgChart1"/>
    <dgm:cxn modelId="{0515774C-D755-48FE-B27B-CB5E6FFA755D}" srcId="{F5D75885-45E9-451B-B506-292158E77F33}" destId="{64039666-0478-4AB7-B691-EB9A75885EB7}" srcOrd="0" destOrd="0" parTransId="{154CD441-83F2-4CD7-B89F-F761ADD9A1CF}" sibTransId="{8388C534-34AB-4B4E-B9C4-D371FAD76BC9}"/>
    <dgm:cxn modelId="{4539EEB6-3B89-4454-A4ED-E7948441D67C}" srcId="{F5D75885-45E9-451B-B506-292158E77F33}" destId="{A6DB0C53-70E6-4A21-B2D5-BB7B2489E25D}" srcOrd="1" destOrd="0" parTransId="{ADB52D0F-6674-478D-B327-AD75E0557EB9}" sibTransId="{57E869AA-D953-4947-B9E6-B4002958BF6F}"/>
    <dgm:cxn modelId="{68F7EF80-9FC3-4772-A727-3AD9358E37C9}" srcId="{9FD42A25-1F1A-4610-A703-4DDE1A5F07CA}" destId="{F5D75885-45E9-451B-B506-292158E77F33}" srcOrd="0" destOrd="0" parTransId="{8742D993-98BD-4720-9A57-8C6B1C8EEE81}" sibTransId="{0856454D-3E60-4CBC-A439-ED03198C0725}"/>
    <dgm:cxn modelId="{50D43ACE-798B-40CB-912A-F9D907456AB5}" type="presOf" srcId="{64039666-0478-4AB7-B691-EB9A75885EB7}" destId="{579AFA9E-98D7-4ADB-951A-609C76F0903B}" srcOrd="0" destOrd="0" presId="urn:microsoft.com/office/officeart/2005/8/layout/orgChart1"/>
    <dgm:cxn modelId="{F052F0DD-165C-47D8-9035-4DAF3B13309F}" type="presOf" srcId="{A6DB0C53-70E6-4A21-B2D5-BB7B2489E25D}" destId="{212B9884-7719-4FD7-B6E5-A2EEECAC3387}" srcOrd="1" destOrd="0" presId="urn:microsoft.com/office/officeart/2005/8/layout/orgChart1"/>
    <dgm:cxn modelId="{D5611EC5-AEA8-4525-A694-A94B044BC3E3}" type="presOf" srcId="{154CD441-83F2-4CD7-B89F-F761ADD9A1CF}" destId="{C757819E-4B32-49E0-AED5-775BF932836D}" srcOrd="0" destOrd="0" presId="urn:microsoft.com/office/officeart/2005/8/layout/orgChart1"/>
    <dgm:cxn modelId="{D624BE5A-5662-4A0E-8CE2-E0D3A6607BD6}" type="presOf" srcId="{F5D75885-45E9-451B-B506-292158E77F33}" destId="{A7143178-B8A0-4AFC-BD75-71C61FD6E00C}" srcOrd="1" destOrd="0" presId="urn:microsoft.com/office/officeart/2005/8/layout/orgChart1"/>
    <dgm:cxn modelId="{546A6AE9-DAA5-4989-B214-E8CD4ECDE599}" type="presOf" srcId="{ADB52D0F-6674-478D-B327-AD75E0557EB9}" destId="{3C23C9E3-B209-4E3A-8E6E-D5EB16BFEE66}" srcOrd="0" destOrd="0" presId="urn:microsoft.com/office/officeart/2005/8/layout/orgChart1"/>
    <dgm:cxn modelId="{00886591-896F-4FC1-BF7B-44B17DA10C62}" type="presOf" srcId="{9FD42A25-1F1A-4610-A703-4DDE1A5F07CA}" destId="{86C9D4FB-6FF5-40C2-B481-27C075F107F9}" srcOrd="0" destOrd="0" presId="urn:microsoft.com/office/officeart/2005/8/layout/orgChart1"/>
    <dgm:cxn modelId="{34B9252E-7471-47C4-B214-CFEEBB852C26}" type="presParOf" srcId="{86C9D4FB-6FF5-40C2-B481-27C075F107F9}" destId="{99891BC9-93D4-4698-AFB8-53B236DA4966}" srcOrd="0" destOrd="0" presId="urn:microsoft.com/office/officeart/2005/8/layout/orgChart1"/>
    <dgm:cxn modelId="{A2AEB9EB-5F34-466D-80EF-87F7534E417A}" type="presParOf" srcId="{99891BC9-93D4-4698-AFB8-53B236DA4966}" destId="{D349F367-27A5-4C32-B785-3623C9E2B911}" srcOrd="0" destOrd="0" presId="urn:microsoft.com/office/officeart/2005/8/layout/orgChart1"/>
    <dgm:cxn modelId="{B0F10C93-5B7D-4F7A-B6A7-D3C0717266E6}" type="presParOf" srcId="{D349F367-27A5-4C32-B785-3623C9E2B911}" destId="{6BF8B996-037D-4FFA-BED4-92D2F2180E57}" srcOrd="0" destOrd="0" presId="urn:microsoft.com/office/officeart/2005/8/layout/orgChart1"/>
    <dgm:cxn modelId="{481E713C-422C-41B7-8803-411AFB6C3B6F}" type="presParOf" srcId="{D349F367-27A5-4C32-B785-3623C9E2B911}" destId="{A7143178-B8A0-4AFC-BD75-71C61FD6E00C}" srcOrd="1" destOrd="0" presId="urn:microsoft.com/office/officeart/2005/8/layout/orgChart1"/>
    <dgm:cxn modelId="{F2B7B7FC-810A-44C6-A79B-09B9D53FF053}" type="presParOf" srcId="{99891BC9-93D4-4698-AFB8-53B236DA4966}" destId="{05CE0A74-2E42-4E70-AD1E-E1BA7267E264}" srcOrd="1" destOrd="0" presId="urn:microsoft.com/office/officeart/2005/8/layout/orgChart1"/>
    <dgm:cxn modelId="{BA8F28DD-EC24-48E3-BF80-E79356C0BC25}" type="presParOf" srcId="{99891BC9-93D4-4698-AFB8-53B236DA4966}" destId="{08166B5C-F6E4-4E54-8160-3C48AEC386BC}" srcOrd="2" destOrd="0" presId="urn:microsoft.com/office/officeart/2005/8/layout/orgChart1"/>
    <dgm:cxn modelId="{19B3CEC2-E17E-4EFA-BCB7-9B54A153F808}" type="presParOf" srcId="{08166B5C-F6E4-4E54-8160-3C48AEC386BC}" destId="{C757819E-4B32-49E0-AED5-775BF932836D}" srcOrd="0" destOrd="0" presId="urn:microsoft.com/office/officeart/2005/8/layout/orgChart1"/>
    <dgm:cxn modelId="{7D7B1525-F96F-4742-9AF2-F6AB3BC9C87A}" type="presParOf" srcId="{08166B5C-F6E4-4E54-8160-3C48AEC386BC}" destId="{738016F5-9E5C-43A0-8053-00BD2B0A9687}" srcOrd="1" destOrd="0" presId="urn:microsoft.com/office/officeart/2005/8/layout/orgChart1"/>
    <dgm:cxn modelId="{5F061C8C-7447-47D5-8787-14057ECBBAA4}" type="presParOf" srcId="{738016F5-9E5C-43A0-8053-00BD2B0A9687}" destId="{ACDD5092-536F-4214-BF34-920FA24D845C}" srcOrd="0" destOrd="0" presId="urn:microsoft.com/office/officeart/2005/8/layout/orgChart1"/>
    <dgm:cxn modelId="{C391E39C-1481-4029-B9C3-FFC36FC80DED}" type="presParOf" srcId="{ACDD5092-536F-4214-BF34-920FA24D845C}" destId="{579AFA9E-98D7-4ADB-951A-609C76F0903B}" srcOrd="0" destOrd="0" presId="urn:microsoft.com/office/officeart/2005/8/layout/orgChart1"/>
    <dgm:cxn modelId="{839012D6-3E34-4A02-9370-5F97B794C175}" type="presParOf" srcId="{ACDD5092-536F-4214-BF34-920FA24D845C}" destId="{D2E5C59B-20FB-4370-9DBA-40001748A67D}" srcOrd="1" destOrd="0" presId="urn:microsoft.com/office/officeart/2005/8/layout/orgChart1"/>
    <dgm:cxn modelId="{FF136F35-7398-4863-8D3E-C044421546D6}" type="presParOf" srcId="{738016F5-9E5C-43A0-8053-00BD2B0A9687}" destId="{E4742489-1B48-46C0-A2F4-15F080F819A1}" srcOrd="1" destOrd="0" presId="urn:microsoft.com/office/officeart/2005/8/layout/orgChart1"/>
    <dgm:cxn modelId="{C7923169-30B0-43CC-97CF-78217C00FEC7}" type="presParOf" srcId="{738016F5-9E5C-43A0-8053-00BD2B0A9687}" destId="{B2CCC0BC-94CD-4D4D-AC98-75EEA8007C80}" srcOrd="2" destOrd="0" presId="urn:microsoft.com/office/officeart/2005/8/layout/orgChart1"/>
    <dgm:cxn modelId="{98FC9285-8403-4207-830E-F62BDD21214B}" type="presParOf" srcId="{08166B5C-F6E4-4E54-8160-3C48AEC386BC}" destId="{3C23C9E3-B209-4E3A-8E6E-D5EB16BFEE66}" srcOrd="2" destOrd="0" presId="urn:microsoft.com/office/officeart/2005/8/layout/orgChart1"/>
    <dgm:cxn modelId="{FA83072D-35D4-41D7-BC49-BE795904C0A0}" type="presParOf" srcId="{08166B5C-F6E4-4E54-8160-3C48AEC386BC}" destId="{02151A73-7EF0-4048-8FEE-74D7E5C74415}" srcOrd="3" destOrd="0" presId="urn:microsoft.com/office/officeart/2005/8/layout/orgChart1"/>
    <dgm:cxn modelId="{3356C428-87F9-4087-9784-1CF8B3A73471}" type="presParOf" srcId="{02151A73-7EF0-4048-8FEE-74D7E5C74415}" destId="{20306F26-46E2-4D37-9B80-532CF29491E6}" srcOrd="0" destOrd="0" presId="urn:microsoft.com/office/officeart/2005/8/layout/orgChart1"/>
    <dgm:cxn modelId="{A1066643-E12E-4D66-BE78-B97C167DD1F9}" type="presParOf" srcId="{20306F26-46E2-4D37-9B80-532CF29491E6}" destId="{27C124D8-4763-4CE5-9AC9-2C85FAEE82EF}" srcOrd="0" destOrd="0" presId="urn:microsoft.com/office/officeart/2005/8/layout/orgChart1"/>
    <dgm:cxn modelId="{F611E948-1DAD-4DDD-992D-33FE6C51C517}" type="presParOf" srcId="{20306F26-46E2-4D37-9B80-532CF29491E6}" destId="{212B9884-7719-4FD7-B6E5-A2EEECAC3387}" srcOrd="1" destOrd="0" presId="urn:microsoft.com/office/officeart/2005/8/layout/orgChart1"/>
    <dgm:cxn modelId="{2ED6B88D-3294-44A8-84E1-138401F6B862}" type="presParOf" srcId="{02151A73-7EF0-4048-8FEE-74D7E5C74415}" destId="{F43CDA21-18D5-444A-9D96-0D8121CA819B}" srcOrd="1" destOrd="0" presId="urn:microsoft.com/office/officeart/2005/8/layout/orgChart1"/>
    <dgm:cxn modelId="{DEED1055-AFBB-4F20-9E9C-69CA24A42FA5}" type="presParOf" srcId="{02151A73-7EF0-4048-8FEE-74D7E5C74415}" destId="{4C40C9E1-0079-4522-A581-C523015F8CB9}" srcOrd="2" destOrd="0" presId="urn:microsoft.com/office/officeart/2005/8/layout/orgChart1"/>
  </dgm:cxnLst>
  <dgm:bg>
    <a:noFill/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 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phenethyl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(E)-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caffeate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la 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galangine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la 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pinobanksine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et la 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pinobanksine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3-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acetate</a:t>
          </a:r>
          <a:endParaRPr lang="fr-F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73DB1D-43D8-4A21-98EF-C1760C246E62}" type="sibTrans" cxnId="{EC4B1739-6183-4886-99DF-7CA45CD08844}">
      <dgm:prSet custT="1"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marqueurs </a:t>
          </a:r>
          <a:r>
            <a:rPr lang="fr-FR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polyphenoliques</a:t>
          </a:r>
          <a:endParaRPr lang="fr-FR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4332B7-3560-48C3-ACE1-F5B13011054B}" type="sibTrans" cxnId="{DD87ECE0-A934-4ECD-836E-80167762482A}">
      <dgm:prSet custT="1"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2" custScaleX="114461" custLinFactNeighborX="20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1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2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AAD1ED-0E22-4A23-A1C5-006C1F86F1F5}" type="presOf" srcId="{F2B0EEB8-BDB9-4E4A-8317-D8112F889084}" destId="{592794B7-92E7-4480-BCFC-BA6FE00E3712}" srcOrd="0" destOrd="0" presId="urn:microsoft.com/office/officeart/2005/8/layout/process2"/>
    <dgm:cxn modelId="{1E30C92F-7CAF-4623-BE36-F787EE4CFDCA}" type="presOf" srcId="{3B35CA7E-79AF-4E30-BB9B-0AFC7820A415}" destId="{79838AA7-EE2E-4609-BC49-01E706DC00C1}" srcOrd="0" destOrd="0" presId="urn:microsoft.com/office/officeart/2005/8/layout/process2"/>
    <dgm:cxn modelId="{2CA99BEF-F18F-4A78-AA55-C403C9A180C9}" type="presOf" srcId="{9A73DB1D-43D8-4A21-98EF-C1760C246E62}" destId="{B2A2DF80-D475-4FBB-92F9-9B0A175907B9}" srcOrd="0" destOrd="0" presId="urn:microsoft.com/office/officeart/2005/8/layout/process2"/>
    <dgm:cxn modelId="{01674299-4918-47D0-8C16-68164E7B4D1A}" type="presOf" srcId="{301B4430-C774-4305-A3FD-7A36E65658DD}" destId="{7DF91578-E8B1-4089-B945-F126D2457277}" srcOrd="0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F81EB536-B508-4A7E-96E8-3C472AC8ABC2}" type="presOf" srcId="{9A73DB1D-43D8-4A21-98EF-C1760C246E62}" destId="{789C498D-34DA-4F73-A8A3-E5B1CCD9F419}" srcOrd="1" destOrd="0" presId="urn:microsoft.com/office/officeart/2005/8/layout/process2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51545F11-0B71-42BE-8041-19C14A28B8DA}" type="presParOf" srcId="{7DF91578-E8B1-4089-B945-F126D2457277}" destId="{592794B7-92E7-4480-BCFC-BA6FE00E3712}" srcOrd="0" destOrd="0" presId="urn:microsoft.com/office/officeart/2005/8/layout/process2"/>
    <dgm:cxn modelId="{9AAC421E-CF04-4DB2-8D1D-E64C772B8337}" type="presParOf" srcId="{7DF91578-E8B1-4089-B945-F126D2457277}" destId="{B2A2DF80-D475-4FBB-92F9-9B0A175907B9}" srcOrd="1" destOrd="0" presId="urn:microsoft.com/office/officeart/2005/8/layout/process2"/>
    <dgm:cxn modelId="{0A40E8B8-BA30-44C9-BC75-F405878C3A22}" type="presParOf" srcId="{B2A2DF80-D475-4FBB-92F9-9B0A175907B9}" destId="{789C498D-34DA-4F73-A8A3-E5B1CCD9F419}" srcOrd="0" destOrd="0" presId="urn:microsoft.com/office/officeart/2005/8/layout/process2"/>
    <dgm:cxn modelId="{37242DD4-7013-485F-867A-704EECF8B292}" type="presParOf" srcId="{7DF91578-E8B1-4089-B945-F126D2457277}" destId="{79838AA7-EE2E-4609-BC49-01E706DC00C1}" srcOrd="2" destOrd="0" presId="urn:microsoft.com/office/officeart/2005/8/layout/process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l’acide 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cupressique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la 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myricetine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3, 7, 4, 5′-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tetramethyl</a:t>
          </a:r>
          <a:r>
            <a:rPr lang="fr-F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fr-FR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ether</a:t>
          </a:r>
          <a:endParaRPr lang="fr-F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73DB1D-43D8-4A21-98EF-C1760C246E62}" type="sibTrans" cxnId="{EC4B1739-6183-4886-99DF-7CA45CD08844}">
      <dgm:prSet custT="1"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marqueurs </a:t>
          </a:r>
          <a:r>
            <a:rPr lang="fr-FR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diterpéniques</a:t>
          </a:r>
          <a:endParaRPr lang="fr-FR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4332B7-3560-48C3-ACE1-F5B13011054B}" type="sibTrans" cxnId="{DD87ECE0-A934-4ECD-836E-80167762482A}">
      <dgm:prSet custT="1"/>
      <dgm:spPr/>
      <dgm:t>
        <a:bodyPr/>
        <a:lstStyle/>
        <a:p>
          <a:endParaRPr lang="fr-FR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2" custScaleX="114461" custLinFactNeighborX="20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1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2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DCCFCB-A0DF-4296-A1D4-02FB2DFB614E}" type="presOf" srcId="{9A73DB1D-43D8-4A21-98EF-C1760C246E62}" destId="{B2A2DF80-D475-4FBB-92F9-9B0A175907B9}" srcOrd="0" destOrd="0" presId="urn:microsoft.com/office/officeart/2005/8/layout/process2"/>
    <dgm:cxn modelId="{90E345BC-EF4D-4201-B2B4-AE0DBA497F2F}" type="presOf" srcId="{301B4430-C774-4305-A3FD-7A36E65658DD}" destId="{7DF91578-E8B1-4089-B945-F126D2457277}" srcOrd="0" destOrd="0" presId="urn:microsoft.com/office/officeart/2005/8/layout/process2"/>
    <dgm:cxn modelId="{4246DD53-A783-401D-837E-77CDCDEA2028}" type="presOf" srcId="{9A73DB1D-43D8-4A21-98EF-C1760C246E62}" destId="{789C498D-34DA-4F73-A8A3-E5B1CCD9F419}" srcOrd="1" destOrd="0" presId="urn:microsoft.com/office/officeart/2005/8/layout/process2"/>
    <dgm:cxn modelId="{4B3B0D69-BE08-48F1-A4AC-BF5513AB2240}" type="presOf" srcId="{F2B0EEB8-BDB9-4E4A-8317-D8112F889084}" destId="{592794B7-92E7-4480-BCFC-BA6FE00E3712}" srcOrd="0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997B9E0E-CACC-41A1-A274-1269B3F6F140}" type="presOf" srcId="{3B35CA7E-79AF-4E30-BB9B-0AFC7820A415}" destId="{79838AA7-EE2E-4609-BC49-01E706DC00C1}" srcOrd="0" destOrd="0" presId="urn:microsoft.com/office/officeart/2005/8/layout/process2"/>
    <dgm:cxn modelId="{30702EDF-5301-4E0C-A224-559EBC14D487}" type="presParOf" srcId="{7DF91578-E8B1-4089-B945-F126D2457277}" destId="{592794B7-92E7-4480-BCFC-BA6FE00E3712}" srcOrd="0" destOrd="0" presId="urn:microsoft.com/office/officeart/2005/8/layout/process2"/>
    <dgm:cxn modelId="{8D04F5EC-F89B-49F8-8B5D-8E68266C6CDB}" type="presParOf" srcId="{7DF91578-E8B1-4089-B945-F126D2457277}" destId="{B2A2DF80-D475-4FBB-92F9-9B0A175907B9}" srcOrd="1" destOrd="0" presId="urn:microsoft.com/office/officeart/2005/8/layout/process2"/>
    <dgm:cxn modelId="{BAE3089C-FE3D-44B7-B197-2094A9F5DF96}" type="presParOf" srcId="{B2A2DF80-D475-4FBB-92F9-9B0A175907B9}" destId="{789C498D-34DA-4F73-A8A3-E5B1CCD9F419}" srcOrd="0" destOrd="0" presId="urn:microsoft.com/office/officeart/2005/8/layout/process2"/>
    <dgm:cxn modelId="{ED5743C1-27E3-4848-BCA3-63814BE974B3}" type="presParOf" srcId="{7DF91578-E8B1-4089-B945-F126D2457277}" destId="{79838AA7-EE2E-4609-BC49-01E706DC00C1}" srcOrd="2" destOrd="0" presId="urn:microsoft.com/office/officeart/2005/8/layout/process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Test du DPPH</a:t>
          </a:r>
          <a:endParaRPr lang="fr-FR" sz="3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73DB1D-43D8-4A21-98EF-C1760C246E62}" type="sibTrans" cxnId="{EC4B1739-6183-4886-99DF-7CA45CD08844}">
      <dgm:prSet custT="1"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IC50</a:t>
          </a:r>
          <a:endParaRPr lang="fr-FR" sz="3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B4332B7-3560-48C3-ACE1-F5B13011054B}" type="sibTrans" cxnId="{DD87ECE0-A934-4ECD-836E-80167762482A}">
      <dgm:prSet custT="1"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2" custScaleX="114461" custLinFactNeighborX="20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1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2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FB240B-3517-4E90-81D7-4EAF2D1CD33D}" type="presOf" srcId="{301B4430-C774-4305-A3FD-7A36E65658DD}" destId="{7DF91578-E8B1-4089-B945-F126D2457277}" srcOrd="0" destOrd="0" presId="urn:microsoft.com/office/officeart/2005/8/layout/process2"/>
    <dgm:cxn modelId="{25197826-9711-419A-9013-8A26DDADEAD5}" type="presOf" srcId="{9A73DB1D-43D8-4A21-98EF-C1760C246E62}" destId="{789C498D-34DA-4F73-A8A3-E5B1CCD9F419}" srcOrd="1" destOrd="0" presId="urn:microsoft.com/office/officeart/2005/8/layout/process2"/>
    <dgm:cxn modelId="{EA22A3EF-D842-442B-95C9-F4F436D070AB}" type="presOf" srcId="{F2B0EEB8-BDB9-4E4A-8317-D8112F889084}" destId="{592794B7-92E7-4480-BCFC-BA6FE00E3712}" srcOrd="0" destOrd="0" presId="urn:microsoft.com/office/officeart/2005/8/layout/process2"/>
    <dgm:cxn modelId="{3F31EC9C-1F6E-46D8-B4F8-E44463247FA2}" type="presOf" srcId="{3B35CA7E-79AF-4E30-BB9B-0AFC7820A415}" destId="{79838AA7-EE2E-4609-BC49-01E706DC00C1}" srcOrd="0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71E2951F-A319-44EC-BF0A-854864E6C8A2}" type="presOf" srcId="{9A73DB1D-43D8-4A21-98EF-C1760C246E62}" destId="{B2A2DF80-D475-4FBB-92F9-9B0A175907B9}" srcOrd="0" destOrd="0" presId="urn:microsoft.com/office/officeart/2005/8/layout/process2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91D3E536-3449-41EA-9229-24B55ADAB3E4}" type="presParOf" srcId="{7DF91578-E8B1-4089-B945-F126D2457277}" destId="{592794B7-92E7-4480-BCFC-BA6FE00E3712}" srcOrd="0" destOrd="0" presId="urn:microsoft.com/office/officeart/2005/8/layout/process2"/>
    <dgm:cxn modelId="{2770F4CE-0060-46E6-A5B9-F9E3DA3DC81C}" type="presParOf" srcId="{7DF91578-E8B1-4089-B945-F126D2457277}" destId="{B2A2DF80-D475-4FBB-92F9-9B0A175907B9}" srcOrd="1" destOrd="0" presId="urn:microsoft.com/office/officeart/2005/8/layout/process2"/>
    <dgm:cxn modelId="{AB778907-8C4E-4A75-AC26-11605F111E38}" type="presParOf" srcId="{B2A2DF80-D475-4FBB-92F9-9B0A175907B9}" destId="{789C498D-34DA-4F73-A8A3-E5B1CCD9F419}" srcOrd="0" destOrd="0" presId="urn:microsoft.com/office/officeart/2005/8/layout/process2"/>
    <dgm:cxn modelId="{A79AD79B-8954-4D16-8B0C-09671D15C913}" type="presParOf" srcId="{7DF91578-E8B1-4089-B945-F126D2457277}" destId="{79838AA7-EE2E-4609-BC49-01E706DC00C1}" srcOrd="2" destOrd="0" presId="urn:microsoft.com/office/officeart/2005/8/layout/process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vProcess5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pPr algn="ctr"/>
          <a:r>
            <a:rPr lang="fr-FR" sz="2000" b="1" dirty="0" smtClean="0">
              <a:solidFill>
                <a:schemeClr val="bg1"/>
              </a:solidFill>
            </a:rPr>
            <a:t>HPLC-DAD</a:t>
          </a:r>
          <a:r>
            <a:rPr lang="fr-FR" sz="3200" dirty="0" smtClean="0"/>
            <a:t> </a:t>
          </a:r>
          <a:endParaRPr lang="fr-FR" sz="3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73DB1D-43D8-4A21-98EF-C1760C246E62}" type="sibTrans" cxnId="{EC4B1739-6183-4886-99DF-7CA45CD08844}">
      <dgm:prSet custT="1"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B35CA7E-79AF-4E30-BB9B-0AFC7820A415}">
      <dgm:prSet custT="1"/>
      <dgm:spPr/>
      <dgm:t>
        <a:bodyPr/>
        <a:lstStyle/>
        <a:p>
          <a:pPr algn="ctr"/>
          <a:r>
            <a:rPr lang="fr-FR" sz="2000" b="1" dirty="0" smtClean="0">
              <a:solidFill>
                <a:schemeClr val="bg1"/>
              </a:solidFill>
            </a:rPr>
            <a:t>spectrométrie de masse et RMN  </a:t>
          </a:r>
          <a:endParaRPr lang="fr-FR" sz="2000" b="1" dirty="0">
            <a:solidFill>
              <a:schemeClr val="bg1"/>
            </a:solidFill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B4332B7-3560-48C3-ACE1-F5B13011054B}" type="sibTrans" cxnId="{DD87ECE0-A934-4ECD-836E-80167762482A}">
      <dgm:prSet custT="1"/>
      <dgm:spPr/>
      <dgm:t>
        <a:bodyPr/>
        <a:lstStyle/>
        <a:p>
          <a:endParaRPr lang="fr-FR" sz="3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99CA3C5-22A2-4458-A67E-396AE0A4852F}">
      <dgm:prSet custT="1"/>
      <dgm:spPr/>
      <dgm:t>
        <a:bodyPr/>
        <a:lstStyle/>
        <a:p>
          <a:pPr algn="ctr"/>
          <a:r>
            <a:rPr lang="fr-FR" sz="2000" b="1" dirty="0" smtClean="0">
              <a:solidFill>
                <a:schemeClr val="bg1"/>
              </a:solidFill>
            </a:rPr>
            <a:t>activité </a:t>
          </a:r>
          <a:r>
            <a:rPr lang="fr-FR" sz="2000" b="1" dirty="0" err="1" smtClean="0">
              <a:solidFill>
                <a:schemeClr val="bg1"/>
              </a:solidFill>
            </a:rPr>
            <a:t>antiradicalaire</a:t>
          </a:r>
          <a:r>
            <a:rPr lang="fr-FR" sz="2000" b="1" dirty="0" smtClean="0">
              <a:solidFill>
                <a:schemeClr val="bg1"/>
              </a:solidFill>
            </a:rPr>
            <a:t> (IC</a:t>
          </a:r>
          <a:r>
            <a:rPr lang="fr-FR" sz="2000" b="1" baseline="-25000" dirty="0" smtClean="0">
              <a:solidFill>
                <a:schemeClr val="bg1"/>
              </a:solidFill>
            </a:rPr>
            <a:t>50 )</a:t>
          </a:r>
          <a:endParaRPr lang="fr-FR" sz="2000" b="1" dirty="0">
            <a:solidFill>
              <a:schemeClr val="bg1"/>
            </a:solidFill>
          </a:endParaRPr>
        </a:p>
      </dgm:t>
    </dgm:pt>
    <dgm:pt modelId="{073CC16C-85B1-4A7E-AFBD-FE9AB90F6A99}" type="parTrans" cxnId="{D5A3B085-C673-4BE2-96F9-87D99F0563C7}">
      <dgm:prSet/>
      <dgm:spPr/>
      <dgm:t>
        <a:bodyPr/>
        <a:lstStyle/>
        <a:p>
          <a:endParaRPr lang="fr-FR"/>
        </a:p>
      </dgm:t>
    </dgm:pt>
    <dgm:pt modelId="{280F73F7-0A84-4BDB-979C-BFE913D83180}" type="sibTrans" cxnId="{D5A3B085-C673-4BE2-96F9-87D99F0563C7}">
      <dgm:prSet/>
      <dgm:spPr/>
      <dgm:t>
        <a:bodyPr/>
        <a:lstStyle/>
        <a:p>
          <a:endParaRPr lang="fr-FR"/>
        </a:p>
      </dgm:t>
    </dgm:pt>
    <dgm:pt modelId="{6D8AB112-7F2F-4887-8119-538868E8829D}" type="pres">
      <dgm:prSet presAssocID="{301B4430-C774-4305-A3FD-7A36E65658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DC00EC-2305-4D11-B04B-8A246D51F77F}" type="pres">
      <dgm:prSet presAssocID="{301B4430-C774-4305-A3FD-7A36E65658DD}" presName="dummyMaxCanvas" presStyleCnt="0">
        <dgm:presLayoutVars/>
      </dgm:prSet>
      <dgm:spPr/>
    </dgm:pt>
    <dgm:pt modelId="{60458AC3-35E7-4E6B-9A59-BE489F22D720}" type="pres">
      <dgm:prSet presAssocID="{301B4430-C774-4305-A3FD-7A36E65658D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25AB8E-A78E-4D02-9A11-09707630130B}" type="pres">
      <dgm:prSet presAssocID="{301B4430-C774-4305-A3FD-7A36E65658D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17E6F3-EB1C-4637-8B90-0F0357BB33F8}" type="pres">
      <dgm:prSet presAssocID="{301B4430-C774-4305-A3FD-7A36E65658D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163DE7-A2C5-46A2-A88D-250E80552ED5}" type="pres">
      <dgm:prSet presAssocID="{301B4430-C774-4305-A3FD-7A36E65658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A59D10-A7C1-481A-9799-0DEFC4DA39EE}" type="pres">
      <dgm:prSet presAssocID="{301B4430-C774-4305-A3FD-7A36E65658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F4EA92-6562-4F46-BA41-B7E11BF5E3DB}" type="pres">
      <dgm:prSet presAssocID="{301B4430-C774-4305-A3FD-7A36E65658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2E0ECE-F964-4E93-9FE7-D0A6EEA3284E}" type="pres">
      <dgm:prSet presAssocID="{301B4430-C774-4305-A3FD-7A36E65658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C6D63-6326-41ED-A0AB-FF8E22F435FF}" type="pres">
      <dgm:prSet presAssocID="{301B4430-C774-4305-A3FD-7A36E65658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18FA56-9C78-4961-ADF6-B52F8BC6640E}" type="presOf" srcId="{301B4430-C774-4305-A3FD-7A36E65658DD}" destId="{6D8AB112-7F2F-4887-8119-538868E8829D}" srcOrd="0" destOrd="0" presId="urn:microsoft.com/office/officeart/2005/8/layout/vProcess5"/>
    <dgm:cxn modelId="{42505AC6-02D7-46CA-835E-1F54D3EB714F}" type="presOf" srcId="{9A73DB1D-43D8-4A21-98EF-C1760C246E62}" destId="{3F163DE7-A2C5-46A2-A88D-250E80552ED5}" srcOrd="0" destOrd="0" presId="urn:microsoft.com/office/officeart/2005/8/layout/vProcess5"/>
    <dgm:cxn modelId="{288143E8-30B8-4A8D-9C12-FFB80D3681B0}" type="presOf" srcId="{3B35CA7E-79AF-4E30-BB9B-0AFC7820A415}" destId="{1B2E0ECE-F964-4E93-9FE7-D0A6EEA3284E}" srcOrd="1" destOrd="0" presId="urn:microsoft.com/office/officeart/2005/8/layout/vProcess5"/>
    <dgm:cxn modelId="{32485BAE-376C-4805-B827-2E3C288E621D}" type="presOf" srcId="{199CA3C5-22A2-4458-A67E-396AE0A4852F}" destId="{499C6D63-6326-41ED-A0AB-FF8E22F435FF}" srcOrd="1" destOrd="0" presId="urn:microsoft.com/office/officeart/2005/8/layout/vProcess5"/>
    <dgm:cxn modelId="{87626A9B-1D91-43B5-BAFD-CA4490798FD7}" type="presOf" srcId="{9B4332B7-3560-48C3-ACE1-F5B13011054B}" destId="{3EA59D10-A7C1-481A-9799-0DEFC4DA39EE}" srcOrd="0" destOrd="0" presId="urn:microsoft.com/office/officeart/2005/8/layout/vProcess5"/>
    <dgm:cxn modelId="{0C6064CA-8016-404F-AE79-CE0894140C73}" type="presOf" srcId="{F2B0EEB8-BDB9-4E4A-8317-D8112F889084}" destId="{62F4EA92-6562-4F46-BA41-B7E11BF5E3DB}" srcOrd="1" destOrd="0" presId="urn:microsoft.com/office/officeart/2005/8/layout/vProcess5"/>
    <dgm:cxn modelId="{29B4998A-3B57-41E5-8DD5-C71C0BC23293}" type="presOf" srcId="{3B35CA7E-79AF-4E30-BB9B-0AFC7820A415}" destId="{BC25AB8E-A78E-4D02-9A11-09707630130B}" srcOrd="0" destOrd="0" presId="urn:microsoft.com/office/officeart/2005/8/layout/vProcess5"/>
    <dgm:cxn modelId="{D5A3B085-C673-4BE2-96F9-87D99F0563C7}" srcId="{301B4430-C774-4305-A3FD-7A36E65658DD}" destId="{199CA3C5-22A2-4458-A67E-396AE0A4852F}" srcOrd="2" destOrd="0" parTransId="{073CC16C-85B1-4A7E-AFBD-FE9AB90F6A99}" sibTransId="{280F73F7-0A84-4BDB-979C-BFE913D83180}"/>
    <dgm:cxn modelId="{7F4DB134-818B-4C5B-B7A9-FD8152E809ED}" type="presOf" srcId="{F2B0EEB8-BDB9-4E4A-8317-D8112F889084}" destId="{60458AC3-35E7-4E6B-9A59-BE489F22D720}" srcOrd="0" destOrd="0" presId="urn:microsoft.com/office/officeart/2005/8/layout/vProcess5"/>
    <dgm:cxn modelId="{391DFAC9-A3B4-4B16-AC58-003989939CFD}" type="presOf" srcId="{199CA3C5-22A2-4458-A67E-396AE0A4852F}" destId="{0917E6F3-EB1C-4637-8B90-0F0357BB33F8}" srcOrd="0" destOrd="0" presId="urn:microsoft.com/office/officeart/2005/8/layout/vProcess5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44B82804-AEC1-4DE6-AF34-A515F93ADB7B}" type="presParOf" srcId="{6D8AB112-7F2F-4887-8119-538868E8829D}" destId="{FEDC00EC-2305-4D11-B04B-8A246D51F77F}" srcOrd="0" destOrd="0" presId="urn:microsoft.com/office/officeart/2005/8/layout/vProcess5"/>
    <dgm:cxn modelId="{A377D28A-FD0C-448F-802C-DE29D5FBC209}" type="presParOf" srcId="{6D8AB112-7F2F-4887-8119-538868E8829D}" destId="{60458AC3-35E7-4E6B-9A59-BE489F22D720}" srcOrd="1" destOrd="0" presId="urn:microsoft.com/office/officeart/2005/8/layout/vProcess5"/>
    <dgm:cxn modelId="{9FF45E8D-5E31-4AEE-95B4-1154A19C5532}" type="presParOf" srcId="{6D8AB112-7F2F-4887-8119-538868E8829D}" destId="{BC25AB8E-A78E-4D02-9A11-09707630130B}" srcOrd="2" destOrd="0" presId="urn:microsoft.com/office/officeart/2005/8/layout/vProcess5"/>
    <dgm:cxn modelId="{6E55A1D5-3174-4856-A9AB-E1795EF1EAF3}" type="presParOf" srcId="{6D8AB112-7F2F-4887-8119-538868E8829D}" destId="{0917E6F3-EB1C-4637-8B90-0F0357BB33F8}" srcOrd="3" destOrd="0" presId="urn:microsoft.com/office/officeart/2005/8/layout/vProcess5"/>
    <dgm:cxn modelId="{A1DCC77B-8D26-4660-B28E-C420A0E349F0}" type="presParOf" srcId="{6D8AB112-7F2F-4887-8119-538868E8829D}" destId="{3F163DE7-A2C5-46A2-A88D-250E80552ED5}" srcOrd="4" destOrd="0" presId="urn:microsoft.com/office/officeart/2005/8/layout/vProcess5"/>
    <dgm:cxn modelId="{645B4AAC-051F-4660-9842-83F1447D1D8F}" type="presParOf" srcId="{6D8AB112-7F2F-4887-8119-538868E8829D}" destId="{3EA59D10-A7C1-481A-9799-0DEFC4DA39EE}" srcOrd="5" destOrd="0" presId="urn:microsoft.com/office/officeart/2005/8/layout/vProcess5"/>
    <dgm:cxn modelId="{98B245B5-0395-47D5-A007-521B8E834722}" type="presParOf" srcId="{6D8AB112-7F2F-4887-8119-538868E8829D}" destId="{62F4EA92-6562-4F46-BA41-B7E11BF5E3DB}" srcOrd="6" destOrd="0" presId="urn:microsoft.com/office/officeart/2005/8/layout/vProcess5"/>
    <dgm:cxn modelId="{70E4037C-F188-42D0-8407-880588729379}" type="presParOf" srcId="{6D8AB112-7F2F-4887-8119-538868E8829D}" destId="{1B2E0ECE-F964-4E93-9FE7-D0A6EEA3284E}" srcOrd="7" destOrd="0" presId="urn:microsoft.com/office/officeart/2005/8/layout/vProcess5"/>
    <dgm:cxn modelId="{2EA5E7B3-15E9-47E7-9482-633BB08675E3}" type="presParOf" srcId="{6D8AB112-7F2F-4887-8119-538868E8829D}" destId="{499C6D63-6326-41ED-A0AB-FF8E22F435FF}" srcOrd="8" destOrd="0" presId="urn:microsoft.com/office/officeart/2005/8/layout/vProcess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Miel ou propolis</a:t>
          </a:r>
          <a:endParaRPr lang="fr-FR" sz="2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 sz="28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73DB1D-43D8-4A21-98EF-C1760C246E62}" type="sibTrans" cxnId="{EC4B1739-6183-4886-99DF-7CA45CD08844}">
      <dgm:prSet custT="1"/>
      <dgm:spPr/>
      <dgm:t>
        <a:bodyPr/>
        <a:lstStyle/>
        <a:p>
          <a:endParaRPr lang="fr-FR" sz="28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1" custScaleX="114461" custLinFactNeighborY="9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9593E6-D4C3-4697-8511-64FDCA056F94}" type="presOf" srcId="{301B4430-C774-4305-A3FD-7A36E65658DD}" destId="{7DF91578-E8B1-4089-B945-F126D2457277}" srcOrd="0" destOrd="0" presId="urn:microsoft.com/office/officeart/2005/8/layout/process2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E9F7EDA3-B3BE-43FA-B705-AA794572A358}" type="presOf" srcId="{F2B0EEB8-BDB9-4E4A-8317-D8112F889084}" destId="{592794B7-92E7-4480-BCFC-BA6FE00E3712}" srcOrd="0" destOrd="0" presId="urn:microsoft.com/office/officeart/2005/8/layout/process2"/>
    <dgm:cxn modelId="{899AB4DB-3F16-43CC-B3FD-05B6F572A844}" type="presParOf" srcId="{7DF91578-E8B1-4089-B945-F126D2457277}" destId="{592794B7-92E7-4480-BCFC-BA6FE00E3712}" srcOrd="0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lProcess3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1.Origine botanique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C00F99F-EA3C-4D8B-A776-D73E4D3A21AC}" type="pres">
      <dgm:prSet presAssocID="{301B4430-C774-4305-A3FD-7A36E65658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0D6246-882D-4848-A8E0-1AE4372F8FEB}" type="pres">
      <dgm:prSet presAssocID="{F2B0EEB8-BDB9-4E4A-8317-D8112F889084}" presName="horFlow" presStyleCnt="0"/>
      <dgm:spPr/>
    </dgm:pt>
    <dgm:pt modelId="{864C4382-ABE9-4F37-AABE-AF6EDEFF4687}" type="pres">
      <dgm:prSet presAssocID="{F2B0EEB8-BDB9-4E4A-8317-D8112F889084}" presName="bigChev" presStyleLbl="node1" presStyleIdx="0" presStyleCnt="1" custScaleX="170952" custLinFactY="-14874" custLinFactNeighborX="-2457" custLinFactNeighborY="-100000"/>
      <dgm:spPr/>
      <dgm:t>
        <a:bodyPr/>
        <a:lstStyle/>
        <a:p>
          <a:endParaRPr lang="fr-FR"/>
        </a:p>
      </dgm:t>
    </dgm:pt>
  </dgm:ptLst>
  <dgm:cxnLst>
    <dgm:cxn modelId="{9CEE6B4D-196B-44B4-BFF8-94E95DFAC74C}" type="presOf" srcId="{301B4430-C774-4305-A3FD-7A36E65658DD}" destId="{7C00F99F-EA3C-4D8B-A776-D73E4D3A21AC}" srcOrd="0" destOrd="0" presId="urn:microsoft.com/office/officeart/2005/8/layout/lProcess3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5539894D-2B89-401D-BA94-8FF08CE9A581}" type="presOf" srcId="{F2B0EEB8-BDB9-4E4A-8317-D8112F889084}" destId="{864C4382-ABE9-4F37-AABE-AF6EDEFF4687}" srcOrd="0" destOrd="0" presId="urn:microsoft.com/office/officeart/2005/8/layout/lProcess3"/>
    <dgm:cxn modelId="{ADEDD68D-E5EA-483F-8C4E-BD0D97A1649F}" type="presParOf" srcId="{7C00F99F-EA3C-4D8B-A776-D73E4D3A21AC}" destId="{FA0D6246-882D-4848-A8E0-1AE4372F8FEB}" srcOrd="0" destOrd="0" presId="urn:microsoft.com/office/officeart/2005/8/layout/lProcess3"/>
    <dgm:cxn modelId="{57C59A4A-488C-43F0-9142-9CFE2072227C}" type="presParOf" srcId="{FA0D6246-882D-4848-A8E0-1AE4372F8FEB}" destId="{864C4382-ABE9-4F37-AABE-AF6EDEFF4687}" srcOrd="0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chevron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</a:t>
          </a:r>
          <a:endParaRPr lang="fr-FR" sz="2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</a:t>
          </a:r>
          <a:endParaRPr lang="fr-FR" sz="2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</a:t>
          </a:r>
          <a:endParaRPr lang="fr-FR" sz="2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B59296C0-77B4-4F24-932C-DA1E227982A8}" type="pres">
      <dgm:prSet presAssocID="{301B4430-C774-4305-A3FD-7A36E65658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554F932-2F10-47A7-8EB5-311BCA3E9E1F}" type="pres">
      <dgm:prSet presAssocID="{F2B0EEB8-BDB9-4E4A-8317-D8112F889084}" presName="composite" presStyleCnt="0"/>
      <dgm:spPr/>
      <dgm:t>
        <a:bodyPr/>
        <a:lstStyle/>
        <a:p>
          <a:endParaRPr lang="fr-FR"/>
        </a:p>
      </dgm:t>
    </dgm:pt>
    <dgm:pt modelId="{5B7436CB-166A-4BF7-B174-7A7B48B9F923}" type="pres">
      <dgm:prSet presAssocID="{F2B0EEB8-BDB9-4E4A-8317-D8112F8890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8C490-E5BF-49A3-A79B-655ADB228DC1}" type="pres">
      <dgm:prSet presAssocID="{F2B0EEB8-BDB9-4E4A-8317-D8112F88908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C0B075-775D-485F-8660-22ADB4311BD5}" type="pres">
      <dgm:prSet presAssocID="{9A73DB1D-43D8-4A21-98EF-C1760C246E62}" presName="sp" presStyleCnt="0"/>
      <dgm:spPr/>
      <dgm:t>
        <a:bodyPr/>
        <a:lstStyle/>
        <a:p>
          <a:endParaRPr lang="fr-FR"/>
        </a:p>
      </dgm:t>
    </dgm:pt>
    <dgm:pt modelId="{2B5917A7-D39A-464A-83AD-950CAECC1EAA}" type="pres">
      <dgm:prSet presAssocID="{3B35CA7E-79AF-4E30-BB9B-0AFC7820A415}" presName="composite" presStyleCnt="0"/>
      <dgm:spPr/>
      <dgm:t>
        <a:bodyPr/>
        <a:lstStyle/>
        <a:p>
          <a:endParaRPr lang="fr-FR"/>
        </a:p>
      </dgm:t>
    </dgm:pt>
    <dgm:pt modelId="{B33301AF-40C3-4F81-A1A7-A8D069E01D07}" type="pres">
      <dgm:prSet presAssocID="{3B35CA7E-79AF-4E30-BB9B-0AFC7820A4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94E307-BC19-41FB-951C-00B13E75052E}" type="pres">
      <dgm:prSet presAssocID="{3B35CA7E-79AF-4E30-BB9B-0AFC7820A415}" presName="descendantText" presStyleLbl="alignAcc1" presStyleIdx="1" presStyleCnt="3" custScaleY="116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CA6D40-E2E7-4581-8A0E-D5678A9BECA2}" type="pres">
      <dgm:prSet presAssocID="{9B4332B7-3560-48C3-ACE1-F5B13011054B}" presName="sp" presStyleCnt="0"/>
      <dgm:spPr/>
      <dgm:t>
        <a:bodyPr/>
        <a:lstStyle/>
        <a:p>
          <a:endParaRPr lang="fr-FR"/>
        </a:p>
      </dgm:t>
    </dgm:pt>
    <dgm:pt modelId="{81A6C9C2-59B6-411C-9883-2DF569C5D637}" type="pres">
      <dgm:prSet presAssocID="{58928DEF-A661-43FF-9062-698C7F01CFEC}" presName="composite" presStyleCnt="0"/>
      <dgm:spPr/>
      <dgm:t>
        <a:bodyPr/>
        <a:lstStyle/>
        <a:p>
          <a:endParaRPr lang="fr-FR"/>
        </a:p>
      </dgm:t>
    </dgm:pt>
    <dgm:pt modelId="{945EF887-F97E-4CB6-9660-E0EE291A0CC1}" type="pres">
      <dgm:prSet presAssocID="{58928DEF-A661-43FF-9062-698C7F01CF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60A139-9AEE-46B2-B9E8-864AC159612E}" type="pres">
      <dgm:prSet presAssocID="{58928DEF-A661-43FF-9062-698C7F01CFEC}" presName="descendantText" presStyleLbl="alignAcc1" presStyleIdx="2" presStyleCnt="3" custScaleY="1403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E43E0081-B655-4620-B50F-A31ADBBECD96}" type="presOf" srcId="{58928DEF-A661-43FF-9062-698C7F01CFEC}" destId="{945EF887-F97E-4CB6-9660-E0EE291A0CC1}" srcOrd="0" destOrd="0" presId="urn:microsoft.com/office/officeart/2005/8/layout/chevron2"/>
    <dgm:cxn modelId="{B28C09B3-036B-4B89-8975-5B8D5C5C4AD5}" type="presOf" srcId="{301B4430-C774-4305-A3FD-7A36E65658DD}" destId="{B59296C0-77B4-4F24-932C-DA1E227982A8}" srcOrd="0" destOrd="0" presId="urn:microsoft.com/office/officeart/2005/8/layout/chevron2"/>
    <dgm:cxn modelId="{F1A40D72-A3E0-4653-985D-EDFCBF67F560}" type="presOf" srcId="{3B35CA7E-79AF-4E30-BB9B-0AFC7820A415}" destId="{B33301AF-40C3-4F81-A1A7-A8D069E01D07}" srcOrd="0" destOrd="0" presId="urn:microsoft.com/office/officeart/2005/8/layout/chevron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FE1476AB-B495-4B46-9181-CB99230DD802}" type="presOf" srcId="{F2B0EEB8-BDB9-4E4A-8317-D8112F889084}" destId="{5B7436CB-166A-4BF7-B174-7A7B48B9F923}" srcOrd="0" destOrd="0" presId="urn:microsoft.com/office/officeart/2005/8/layout/chevron2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5D755F45-6129-4801-8796-D26F3A39A7FE}" type="presParOf" srcId="{B59296C0-77B4-4F24-932C-DA1E227982A8}" destId="{B554F932-2F10-47A7-8EB5-311BCA3E9E1F}" srcOrd="0" destOrd="0" presId="urn:microsoft.com/office/officeart/2005/8/layout/chevron2"/>
    <dgm:cxn modelId="{BCEE0D0A-CA1A-4E29-9E19-526D57036B60}" type="presParOf" srcId="{B554F932-2F10-47A7-8EB5-311BCA3E9E1F}" destId="{5B7436CB-166A-4BF7-B174-7A7B48B9F923}" srcOrd="0" destOrd="0" presId="urn:microsoft.com/office/officeart/2005/8/layout/chevron2"/>
    <dgm:cxn modelId="{44F45FDE-6A1D-4EA6-82FC-F21585DA1AF6}" type="presParOf" srcId="{B554F932-2F10-47A7-8EB5-311BCA3E9E1F}" destId="{7988C490-E5BF-49A3-A79B-655ADB228DC1}" srcOrd="1" destOrd="0" presId="urn:microsoft.com/office/officeart/2005/8/layout/chevron2"/>
    <dgm:cxn modelId="{0D9E171B-F2AB-4911-A9AC-328DC871158F}" type="presParOf" srcId="{B59296C0-77B4-4F24-932C-DA1E227982A8}" destId="{F2C0B075-775D-485F-8660-22ADB4311BD5}" srcOrd="1" destOrd="0" presId="urn:microsoft.com/office/officeart/2005/8/layout/chevron2"/>
    <dgm:cxn modelId="{C4CADB57-3F29-4345-A73F-7CB9F3FF40BC}" type="presParOf" srcId="{B59296C0-77B4-4F24-932C-DA1E227982A8}" destId="{2B5917A7-D39A-464A-83AD-950CAECC1EAA}" srcOrd="2" destOrd="0" presId="urn:microsoft.com/office/officeart/2005/8/layout/chevron2"/>
    <dgm:cxn modelId="{5A29266C-64AB-45ED-8F50-6F6646673801}" type="presParOf" srcId="{2B5917A7-D39A-464A-83AD-950CAECC1EAA}" destId="{B33301AF-40C3-4F81-A1A7-A8D069E01D07}" srcOrd="0" destOrd="0" presId="urn:microsoft.com/office/officeart/2005/8/layout/chevron2"/>
    <dgm:cxn modelId="{62925310-5AFE-4620-8897-C29097B5620C}" type="presParOf" srcId="{2B5917A7-D39A-464A-83AD-950CAECC1EAA}" destId="{BB94E307-BC19-41FB-951C-00B13E75052E}" srcOrd="1" destOrd="0" presId="urn:microsoft.com/office/officeart/2005/8/layout/chevron2"/>
    <dgm:cxn modelId="{A164719F-4C8D-435A-A305-21BB44D4CB0D}" type="presParOf" srcId="{B59296C0-77B4-4F24-932C-DA1E227982A8}" destId="{9ECA6D40-E2E7-4581-8A0E-D5678A9BECA2}" srcOrd="3" destOrd="0" presId="urn:microsoft.com/office/officeart/2005/8/layout/chevron2"/>
    <dgm:cxn modelId="{B118E566-EDF5-48E3-B3D9-D3905C108E4A}" type="presParOf" srcId="{B59296C0-77B4-4F24-932C-DA1E227982A8}" destId="{81A6C9C2-59B6-411C-9883-2DF569C5D637}" srcOrd="4" destOrd="0" presId="urn:microsoft.com/office/officeart/2005/8/layout/chevron2"/>
    <dgm:cxn modelId="{5D047447-E128-41E1-B864-38C864DF0B77}" type="presParOf" srcId="{81A6C9C2-59B6-411C-9883-2DF569C5D637}" destId="{945EF887-F97E-4CB6-9660-E0EE291A0CC1}" srcOrd="0" destOrd="0" presId="urn:microsoft.com/office/officeart/2005/8/layout/chevron2"/>
    <dgm:cxn modelId="{CCEF93AC-79BD-49E4-A908-7B3FD136E709}" type="presParOf" srcId="{81A6C9C2-59B6-411C-9883-2DF569C5D637}" destId="{AA60A139-9AEE-46B2-B9E8-864AC159612E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chevron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4</a:t>
          </a:r>
          <a:endParaRPr lang="fr-FR" sz="2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6</a:t>
          </a:r>
          <a:endParaRPr lang="fr-FR" sz="2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</a:t>
          </a:r>
          <a:endParaRPr lang="fr-FR" sz="2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B59296C0-77B4-4F24-932C-DA1E227982A8}" type="pres">
      <dgm:prSet presAssocID="{301B4430-C774-4305-A3FD-7A36E65658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554F932-2F10-47A7-8EB5-311BCA3E9E1F}" type="pres">
      <dgm:prSet presAssocID="{F2B0EEB8-BDB9-4E4A-8317-D8112F889084}" presName="composite" presStyleCnt="0"/>
      <dgm:spPr/>
      <dgm:t>
        <a:bodyPr/>
        <a:lstStyle/>
        <a:p>
          <a:endParaRPr lang="fr-FR"/>
        </a:p>
      </dgm:t>
    </dgm:pt>
    <dgm:pt modelId="{5B7436CB-166A-4BF7-B174-7A7B48B9F923}" type="pres">
      <dgm:prSet presAssocID="{F2B0EEB8-BDB9-4E4A-8317-D8112F8890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8C490-E5BF-49A3-A79B-655ADB228DC1}" type="pres">
      <dgm:prSet presAssocID="{F2B0EEB8-BDB9-4E4A-8317-D8112F88908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C0B075-775D-485F-8660-22ADB4311BD5}" type="pres">
      <dgm:prSet presAssocID="{9A73DB1D-43D8-4A21-98EF-C1760C246E62}" presName="sp" presStyleCnt="0"/>
      <dgm:spPr/>
      <dgm:t>
        <a:bodyPr/>
        <a:lstStyle/>
        <a:p>
          <a:endParaRPr lang="fr-FR"/>
        </a:p>
      </dgm:t>
    </dgm:pt>
    <dgm:pt modelId="{2B5917A7-D39A-464A-83AD-950CAECC1EAA}" type="pres">
      <dgm:prSet presAssocID="{3B35CA7E-79AF-4E30-BB9B-0AFC7820A415}" presName="composite" presStyleCnt="0"/>
      <dgm:spPr/>
      <dgm:t>
        <a:bodyPr/>
        <a:lstStyle/>
        <a:p>
          <a:endParaRPr lang="fr-FR"/>
        </a:p>
      </dgm:t>
    </dgm:pt>
    <dgm:pt modelId="{B33301AF-40C3-4F81-A1A7-A8D069E01D07}" type="pres">
      <dgm:prSet presAssocID="{3B35CA7E-79AF-4E30-BB9B-0AFC7820A4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94E307-BC19-41FB-951C-00B13E75052E}" type="pres">
      <dgm:prSet presAssocID="{3B35CA7E-79AF-4E30-BB9B-0AFC7820A415}" presName="descendantText" presStyleLbl="alignAcc1" presStyleIdx="1" presStyleCnt="3" custScaleY="116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CA6D40-E2E7-4581-8A0E-D5678A9BECA2}" type="pres">
      <dgm:prSet presAssocID="{9B4332B7-3560-48C3-ACE1-F5B13011054B}" presName="sp" presStyleCnt="0"/>
      <dgm:spPr/>
      <dgm:t>
        <a:bodyPr/>
        <a:lstStyle/>
        <a:p>
          <a:endParaRPr lang="fr-FR"/>
        </a:p>
      </dgm:t>
    </dgm:pt>
    <dgm:pt modelId="{81A6C9C2-59B6-411C-9883-2DF569C5D637}" type="pres">
      <dgm:prSet presAssocID="{58928DEF-A661-43FF-9062-698C7F01CFEC}" presName="composite" presStyleCnt="0"/>
      <dgm:spPr/>
      <dgm:t>
        <a:bodyPr/>
        <a:lstStyle/>
        <a:p>
          <a:endParaRPr lang="fr-FR"/>
        </a:p>
      </dgm:t>
    </dgm:pt>
    <dgm:pt modelId="{945EF887-F97E-4CB6-9660-E0EE291A0CC1}" type="pres">
      <dgm:prSet presAssocID="{58928DEF-A661-43FF-9062-698C7F01CF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60A139-9AEE-46B2-B9E8-864AC159612E}" type="pres">
      <dgm:prSet presAssocID="{58928DEF-A661-43FF-9062-698C7F01CFEC}" presName="descendantText" presStyleLbl="alignAcc1" presStyleIdx="2" presStyleCnt="3" custScaleY="1403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7321B2-EF92-422F-B55D-5CE27078DCD9}" type="presOf" srcId="{58928DEF-A661-43FF-9062-698C7F01CFEC}" destId="{945EF887-F97E-4CB6-9660-E0EE291A0CC1}" srcOrd="0" destOrd="0" presId="urn:microsoft.com/office/officeart/2005/8/layout/chevron2"/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75AD8BD8-0120-4D6F-BF54-CD881B3218AD}" type="presOf" srcId="{3B35CA7E-79AF-4E30-BB9B-0AFC7820A415}" destId="{B33301AF-40C3-4F81-A1A7-A8D069E01D07}" srcOrd="0" destOrd="0" presId="urn:microsoft.com/office/officeart/2005/8/layout/chevron2"/>
    <dgm:cxn modelId="{87E45DB3-6441-449D-9674-1735006284F2}" type="presOf" srcId="{F2B0EEB8-BDB9-4E4A-8317-D8112F889084}" destId="{5B7436CB-166A-4BF7-B174-7A7B48B9F923}" srcOrd="0" destOrd="0" presId="urn:microsoft.com/office/officeart/2005/8/layout/chevron2"/>
    <dgm:cxn modelId="{092E96AF-B3E3-400B-8153-58F6CE6A8CFE}" type="presOf" srcId="{301B4430-C774-4305-A3FD-7A36E65658DD}" destId="{B59296C0-77B4-4F24-932C-DA1E227982A8}" srcOrd="0" destOrd="0" presId="urn:microsoft.com/office/officeart/2005/8/layout/chevron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A887AD93-F914-4409-894A-E443DD9888E0}" type="presParOf" srcId="{B59296C0-77B4-4F24-932C-DA1E227982A8}" destId="{B554F932-2F10-47A7-8EB5-311BCA3E9E1F}" srcOrd="0" destOrd="0" presId="urn:microsoft.com/office/officeart/2005/8/layout/chevron2"/>
    <dgm:cxn modelId="{654C945A-AFE5-47E4-B545-3BAE53F0609B}" type="presParOf" srcId="{B554F932-2F10-47A7-8EB5-311BCA3E9E1F}" destId="{5B7436CB-166A-4BF7-B174-7A7B48B9F923}" srcOrd="0" destOrd="0" presId="urn:microsoft.com/office/officeart/2005/8/layout/chevron2"/>
    <dgm:cxn modelId="{043E748B-5813-4C0C-9BD4-FC163F66FCD6}" type="presParOf" srcId="{B554F932-2F10-47A7-8EB5-311BCA3E9E1F}" destId="{7988C490-E5BF-49A3-A79B-655ADB228DC1}" srcOrd="1" destOrd="0" presId="urn:microsoft.com/office/officeart/2005/8/layout/chevron2"/>
    <dgm:cxn modelId="{A14E8505-7211-4711-9708-D018D8526BCE}" type="presParOf" srcId="{B59296C0-77B4-4F24-932C-DA1E227982A8}" destId="{F2C0B075-775D-485F-8660-22ADB4311BD5}" srcOrd="1" destOrd="0" presId="urn:microsoft.com/office/officeart/2005/8/layout/chevron2"/>
    <dgm:cxn modelId="{CDBE6A9E-161B-4320-B681-10063C3EB98A}" type="presParOf" srcId="{B59296C0-77B4-4F24-932C-DA1E227982A8}" destId="{2B5917A7-D39A-464A-83AD-950CAECC1EAA}" srcOrd="2" destOrd="0" presId="urn:microsoft.com/office/officeart/2005/8/layout/chevron2"/>
    <dgm:cxn modelId="{05D1D68C-423B-412B-BABF-487C53CE3F99}" type="presParOf" srcId="{2B5917A7-D39A-464A-83AD-950CAECC1EAA}" destId="{B33301AF-40C3-4F81-A1A7-A8D069E01D07}" srcOrd="0" destOrd="0" presId="urn:microsoft.com/office/officeart/2005/8/layout/chevron2"/>
    <dgm:cxn modelId="{23E5E5D3-3DC5-4F8E-968C-B226C8E3E0CB}" type="presParOf" srcId="{2B5917A7-D39A-464A-83AD-950CAECC1EAA}" destId="{BB94E307-BC19-41FB-951C-00B13E75052E}" srcOrd="1" destOrd="0" presId="urn:microsoft.com/office/officeart/2005/8/layout/chevron2"/>
    <dgm:cxn modelId="{C2B1A8A4-B744-47B8-AB11-AACA7E1D3E91}" type="presParOf" srcId="{B59296C0-77B4-4F24-932C-DA1E227982A8}" destId="{9ECA6D40-E2E7-4581-8A0E-D5678A9BECA2}" srcOrd="3" destOrd="0" presId="urn:microsoft.com/office/officeart/2005/8/layout/chevron2"/>
    <dgm:cxn modelId="{C690F866-4914-4277-915C-0CFD8C097A79}" type="presParOf" srcId="{B59296C0-77B4-4F24-932C-DA1E227982A8}" destId="{81A6C9C2-59B6-411C-9883-2DF569C5D637}" srcOrd="4" destOrd="0" presId="urn:microsoft.com/office/officeart/2005/8/layout/chevron2"/>
    <dgm:cxn modelId="{E2D4C7E5-0375-46CD-8279-EFE534A70E4E}" type="presParOf" srcId="{81A6C9C2-59B6-411C-9883-2DF569C5D637}" destId="{945EF887-F97E-4CB6-9660-E0EE291A0CC1}" srcOrd="0" destOrd="0" presId="urn:microsoft.com/office/officeart/2005/8/layout/chevron2"/>
    <dgm:cxn modelId="{E517909B-23C6-4AF7-BF13-CB428BC1B7AB}" type="presParOf" srcId="{81A6C9C2-59B6-411C-9883-2DF569C5D637}" destId="{AA60A139-9AEE-46B2-B9E8-864AC159612E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1.Congélation a </a:t>
          </a:r>
          <a:r>
            <a:rPr lang="fr-FR" sz="2400" dirty="0" smtClean="0">
              <a:solidFill>
                <a:schemeClr val="bg1"/>
              </a:solidFill>
            </a:rPr>
            <a:t>−20 °C 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3.Macération avec du </a:t>
          </a:r>
          <a:r>
            <a:rPr lang="fr-FR" sz="2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methanol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2.Broyage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7E43D-88FA-44C9-92ED-08639D62ED18}" type="pres">
      <dgm:prSet presAssocID="{9B4332B7-3560-48C3-ACE1-F5B13011054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2031278C-E2B3-42FC-8A97-0CDB76CDE4DB}" type="pres">
      <dgm:prSet presAssocID="{9B4332B7-3560-48C3-ACE1-F5B13011054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EEF5D1A-ECDC-475A-9D18-2F43F1782860}" type="pres">
      <dgm:prSet presAssocID="{58928DEF-A661-43FF-9062-698C7F01CF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4592AE-94AF-4FEF-AE64-B090CBCDF65D}" type="presOf" srcId="{9B4332B7-3560-48C3-ACE1-F5B13011054B}" destId="{2031278C-E2B3-42FC-8A97-0CDB76CDE4DB}" srcOrd="1" destOrd="0" presId="urn:microsoft.com/office/officeart/2005/8/layout/process2"/>
    <dgm:cxn modelId="{04F64323-43F5-4180-BD3F-9BA637DC95E4}" type="presOf" srcId="{9B4332B7-3560-48C3-ACE1-F5B13011054B}" destId="{3357E43D-88FA-44C9-92ED-08639D62ED18}" srcOrd="0" destOrd="0" presId="urn:microsoft.com/office/officeart/2005/8/layout/process2"/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F50D384D-8CD7-4C8B-BCA0-4B14A6E9013D}" type="presOf" srcId="{9A73DB1D-43D8-4A21-98EF-C1760C246E62}" destId="{789C498D-34DA-4F73-A8A3-E5B1CCD9F419}" srcOrd="1" destOrd="0" presId="urn:microsoft.com/office/officeart/2005/8/layout/process2"/>
    <dgm:cxn modelId="{BB79D232-DB24-46CA-844F-9FAC7FFF0A93}" type="presOf" srcId="{3B35CA7E-79AF-4E30-BB9B-0AFC7820A415}" destId="{79838AA7-EE2E-4609-BC49-01E706DC00C1}" srcOrd="0" destOrd="0" presId="urn:microsoft.com/office/officeart/2005/8/layout/process2"/>
    <dgm:cxn modelId="{B3FFEF38-FDF7-4FFB-B562-4E488B13D42A}" type="presOf" srcId="{F2B0EEB8-BDB9-4E4A-8317-D8112F889084}" destId="{592794B7-92E7-4480-BCFC-BA6FE00E3712}" srcOrd="0" destOrd="0" presId="urn:microsoft.com/office/officeart/2005/8/layout/process2"/>
    <dgm:cxn modelId="{57B3F5EF-E687-400A-9FC0-02CE3B1E5805}" type="presOf" srcId="{9A73DB1D-43D8-4A21-98EF-C1760C246E62}" destId="{B2A2DF80-D475-4FBB-92F9-9B0A175907B9}" srcOrd="0" destOrd="0" presId="urn:microsoft.com/office/officeart/2005/8/layout/process2"/>
    <dgm:cxn modelId="{8C789472-0ACD-4678-8041-B0F3F27BA722}" type="presOf" srcId="{58928DEF-A661-43FF-9062-698C7F01CFEC}" destId="{1EEF5D1A-ECDC-475A-9D18-2F43F1782860}" srcOrd="0" destOrd="0" presId="urn:microsoft.com/office/officeart/2005/8/layout/process2"/>
    <dgm:cxn modelId="{3BBD3C69-38A6-43D2-A871-1B28A27724A2}" type="presOf" srcId="{301B4430-C774-4305-A3FD-7A36E65658DD}" destId="{7DF91578-E8B1-4089-B945-F126D2457277}" srcOrd="0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AE6D4995-1337-4C03-B0EF-4CE0449BBA0C}" type="presParOf" srcId="{7DF91578-E8B1-4089-B945-F126D2457277}" destId="{592794B7-92E7-4480-BCFC-BA6FE00E3712}" srcOrd="0" destOrd="0" presId="urn:microsoft.com/office/officeart/2005/8/layout/process2"/>
    <dgm:cxn modelId="{09C29EB7-0565-48F6-A79E-4DB191E7F25F}" type="presParOf" srcId="{7DF91578-E8B1-4089-B945-F126D2457277}" destId="{B2A2DF80-D475-4FBB-92F9-9B0A175907B9}" srcOrd="1" destOrd="0" presId="urn:microsoft.com/office/officeart/2005/8/layout/process2"/>
    <dgm:cxn modelId="{75BB7011-3393-4E34-9709-E73C98E19DAE}" type="presParOf" srcId="{B2A2DF80-D475-4FBB-92F9-9B0A175907B9}" destId="{789C498D-34DA-4F73-A8A3-E5B1CCD9F419}" srcOrd="0" destOrd="0" presId="urn:microsoft.com/office/officeart/2005/8/layout/process2"/>
    <dgm:cxn modelId="{7DFF4369-AE72-4AD2-BAAF-54F475ADE26C}" type="presParOf" srcId="{7DF91578-E8B1-4089-B945-F126D2457277}" destId="{79838AA7-EE2E-4609-BC49-01E706DC00C1}" srcOrd="2" destOrd="0" presId="urn:microsoft.com/office/officeart/2005/8/layout/process2"/>
    <dgm:cxn modelId="{40AAEF16-06C6-4656-85C1-D5DC73F3F1D2}" type="presParOf" srcId="{7DF91578-E8B1-4089-B945-F126D2457277}" destId="{3357E43D-88FA-44C9-92ED-08639D62ED18}" srcOrd="3" destOrd="0" presId="urn:microsoft.com/office/officeart/2005/8/layout/process2"/>
    <dgm:cxn modelId="{146E32ED-8019-4374-982D-9261733CBE13}" type="presParOf" srcId="{3357E43D-88FA-44C9-92ED-08639D62ED18}" destId="{2031278C-E2B3-42FC-8A97-0CDB76CDE4DB}" srcOrd="0" destOrd="0" presId="urn:microsoft.com/office/officeart/2005/8/layout/process2"/>
    <dgm:cxn modelId="{50DD008B-742B-40EC-BBC9-A62F98E1CB96}" type="presParOf" srcId="{7DF91578-E8B1-4089-B945-F126D2457277}" destId="{1EEF5D1A-ECDC-475A-9D18-2F43F1782860}" srcOrd="4" destOrd="0" presId="urn:microsoft.com/office/officeart/2005/8/layout/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4.Filtration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6.Séchage a l’</a:t>
          </a:r>
          <a:r>
            <a:rPr lang="fr-FR" sz="2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etuve</a:t>
          </a:r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5.Evaporation au </a:t>
          </a:r>
          <a:r>
            <a:rPr lang="fr-FR" sz="2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rotavapeur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7E43D-88FA-44C9-92ED-08639D62ED18}" type="pres">
      <dgm:prSet presAssocID="{9B4332B7-3560-48C3-ACE1-F5B13011054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2031278C-E2B3-42FC-8A97-0CDB76CDE4DB}" type="pres">
      <dgm:prSet presAssocID="{9B4332B7-3560-48C3-ACE1-F5B13011054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EEF5D1A-ECDC-475A-9D18-2F43F1782860}" type="pres">
      <dgm:prSet presAssocID="{58928DEF-A661-43FF-9062-698C7F01CF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5BF23C-D87B-48AD-8725-891F525870F1}" type="presOf" srcId="{9B4332B7-3560-48C3-ACE1-F5B13011054B}" destId="{2031278C-E2B3-42FC-8A97-0CDB76CDE4DB}" srcOrd="1" destOrd="0" presId="urn:microsoft.com/office/officeart/2005/8/layout/process2"/>
    <dgm:cxn modelId="{973CEA2D-C7EF-4417-B049-F3398152841F}" type="presOf" srcId="{9A73DB1D-43D8-4A21-98EF-C1760C246E62}" destId="{B2A2DF80-D475-4FBB-92F9-9B0A175907B9}" srcOrd="0" destOrd="0" presId="urn:microsoft.com/office/officeart/2005/8/layout/process2"/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CA62A354-5561-49C0-946F-DA5C922D3D5C}" type="presOf" srcId="{9B4332B7-3560-48C3-ACE1-F5B13011054B}" destId="{3357E43D-88FA-44C9-92ED-08639D62ED18}" srcOrd="0" destOrd="0" presId="urn:microsoft.com/office/officeart/2005/8/layout/process2"/>
    <dgm:cxn modelId="{4FA7188F-C992-4278-AE6E-623A11539F1E}" type="presOf" srcId="{F2B0EEB8-BDB9-4E4A-8317-D8112F889084}" destId="{592794B7-92E7-4480-BCFC-BA6FE00E3712}" srcOrd="0" destOrd="0" presId="urn:microsoft.com/office/officeart/2005/8/layout/process2"/>
    <dgm:cxn modelId="{96D0A3C8-DC54-44ED-B1DB-D4F8A4103F3C}" type="presOf" srcId="{3B35CA7E-79AF-4E30-BB9B-0AFC7820A415}" destId="{79838AA7-EE2E-4609-BC49-01E706DC00C1}" srcOrd="0" destOrd="0" presId="urn:microsoft.com/office/officeart/2005/8/layout/process2"/>
    <dgm:cxn modelId="{B282145D-D032-4B5E-AE8A-8A7728C377DD}" type="presOf" srcId="{301B4430-C774-4305-A3FD-7A36E65658DD}" destId="{7DF91578-E8B1-4089-B945-F126D2457277}" srcOrd="0" destOrd="0" presId="urn:microsoft.com/office/officeart/2005/8/layout/process2"/>
    <dgm:cxn modelId="{DE906F34-EF23-4257-A5E3-B8771195DBD0}" type="presOf" srcId="{9A73DB1D-43D8-4A21-98EF-C1760C246E62}" destId="{789C498D-34DA-4F73-A8A3-E5B1CCD9F419}" srcOrd="1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FAB9CED4-4BA5-4300-BF67-9EFD8D7C010D}" type="presOf" srcId="{58928DEF-A661-43FF-9062-698C7F01CFEC}" destId="{1EEF5D1A-ECDC-475A-9D18-2F43F1782860}" srcOrd="0" destOrd="0" presId="urn:microsoft.com/office/officeart/2005/8/layout/process2"/>
    <dgm:cxn modelId="{FA8CA3FD-912D-4D53-93DE-68C9AAA4565A}" type="presParOf" srcId="{7DF91578-E8B1-4089-B945-F126D2457277}" destId="{592794B7-92E7-4480-BCFC-BA6FE00E3712}" srcOrd="0" destOrd="0" presId="urn:microsoft.com/office/officeart/2005/8/layout/process2"/>
    <dgm:cxn modelId="{BF86F409-366A-4F16-B4DD-2AA6AB363D3E}" type="presParOf" srcId="{7DF91578-E8B1-4089-B945-F126D2457277}" destId="{B2A2DF80-D475-4FBB-92F9-9B0A175907B9}" srcOrd="1" destOrd="0" presId="urn:microsoft.com/office/officeart/2005/8/layout/process2"/>
    <dgm:cxn modelId="{A0381D82-C412-44D0-9AEE-95355C6D7C93}" type="presParOf" srcId="{B2A2DF80-D475-4FBB-92F9-9B0A175907B9}" destId="{789C498D-34DA-4F73-A8A3-E5B1CCD9F419}" srcOrd="0" destOrd="0" presId="urn:microsoft.com/office/officeart/2005/8/layout/process2"/>
    <dgm:cxn modelId="{86961496-0CB9-4984-A700-A483EDB71EE9}" type="presParOf" srcId="{7DF91578-E8B1-4089-B945-F126D2457277}" destId="{79838AA7-EE2E-4609-BC49-01E706DC00C1}" srcOrd="2" destOrd="0" presId="urn:microsoft.com/office/officeart/2005/8/layout/process2"/>
    <dgm:cxn modelId="{92C9957F-0207-4416-9C80-DCE6A3C1CC99}" type="presParOf" srcId="{7DF91578-E8B1-4089-B945-F126D2457277}" destId="{3357E43D-88FA-44C9-92ED-08639D62ED18}" srcOrd="3" destOrd="0" presId="urn:microsoft.com/office/officeart/2005/8/layout/process2"/>
    <dgm:cxn modelId="{35B2F7D0-4ECB-4DD5-A333-62B93A084EBD}" type="presParOf" srcId="{3357E43D-88FA-44C9-92ED-08639D62ED18}" destId="{2031278C-E2B3-42FC-8A97-0CDB76CDE4DB}" srcOrd="0" destOrd="0" presId="urn:microsoft.com/office/officeart/2005/8/layout/process2"/>
    <dgm:cxn modelId="{03D998D5-F73C-45FE-838E-AB3E4333D96D}" type="presParOf" srcId="{7DF91578-E8B1-4089-B945-F126D2457277}" destId="{1EEF5D1A-ECDC-475A-9D18-2F43F1782860}" srcOrd="4" destOrd="0" presId="urn:microsoft.com/office/officeart/2005/8/layout/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1.Solution d’extrait de propolis (méthanol</a:t>
          </a:r>
          <a:r>
            <a:rPr lang="fr-FR" sz="2400" b="1" dirty="0" smtClean="0">
              <a:solidFill>
                <a:schemeClr val="bg1"/>
              </a:solidFill>
            </a:rPr>
            <a:t>/H</a:t>
          </a:r>
          <a:r>
            <a:rPr lang="fr-FR" sz="2400" b="1" baseline="-25000" dirty="0" smtClean="0">
              <a:solidFill>
                <a:schemeClr val="bg1"/>
              </a:solidFill>
            </a:rPr>
            <a:t>2</a:t>
          </a:r>
          <a:r>
            <a:rPr lang="fr-FR" sz="2400" b="1" dirty="0" smtClean="0">
              <a:solidFill>
                <a:schemeClr val="bg1"/>
              </a:solidFill>
            </a:rPr>
            <a:t>O)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</a:t>
          </a:r>
          <a:r>
            <a:rPr lang="fr-FR" sz="2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Detection</a:t>
          </a:r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à </a:t>
          </a:r>
          <a:r>
            <a:rPr lang="fr-FR" sz="2400" b="1" dirty="0" smtClean="0">
              <a:solidFill>
                <a:schemeClr val="bg1"/>
              </a:solidFill>
            </a:rPr>
            <a:t>280 et 320 nm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 Séparation sur colonne C18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3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3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7E43D-88FA-44C9-92ED-08639D62ED18}" type="pres">
      <dgm:prSet presAssocID="{9B4332B7-3560-48C3-ACE1-F5B13011054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2031278C-E2B3-42FC-8A97-0CDB76CDE4DB}" type="pres">
      <dgm:prSet presAssocID="{9B4332B7-3560-48C3-ACE1-F5B13011054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EEF5D1A-ECDC-475A-9D18-2F43F1782860}" type="pres">
      <dgm:prSet presAssocID="{58928DEF-A661-43FF-9062-698C7F01CFEC}" presName="node" presStyleLbl="node1" presStyleIdx="2" presStyleCnt="3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7C8C4E-C386-442A-BA81-6F6B9B627E81}" type="presOf" srcId="{F2B0EEB8-BDB9-4E4A-8317-D8112F889084}" destId="{592794B7-92E7-4480-BCFC-BA6FE00E3712}" srcOrd="0" destOrd="0" presId="urn:microsoft.com/office/officeart/2005/8/layout/process2"/>
    <dgm:cxn modelId="{C25D9FED-52D9-456C-B091-6E4ED3A2E04F}" type="presOf" srcId="{9A73DB1D-43D8-4A21-98EF-C1760C246E62}" destId="{789C498D-34DA-4F73-A8A3-E5B1CCD9F419}" srcOrd="1" destOrd="0" presId="urn:microsoft.com/office/officeart/2005/8/layout/process2"/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DB283A36-CBB9-4E24-8549-BB8DAD56665E}" type="presOf" srcId="{9B4332B7-3560-48C3-ACE1-F5B13011054B}" destId="{2031278C-E2B3-42FC-8A97-0CDB76CDE4DB}" srcOrd="1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927C065E-A0CF-4BC0-8EF4-81B9ABB2F04D}" type="presOf" srcId="{3B35CA7E-79AF-4E30-BB9B-0AFC7820A415}" destId="{79838AA7-EE2E-4609-BC49-01E706DC00C1}" srcOrd="0" destOrd="0" presId="urn:microsoft.com/office/officeart/2005/8/layout/process2"/>
    <dgm:cxn modelId="{4E452509-2638-4F6E-9769-23155C6E0E7F}" type="presOf" srcId="{301B4430-C774-4305-A3FD-7A36E65658DD}" destId="{7DF91578-E8B1-4089-B945-F126D2457277}" srcOrd="0" destOrd="0" presId="urn:microsoft.com/office/officeart/2005/8/layout/process2"/>
    <dgm:cxn modelId="{82580CA5-400B-448E-8AEF-996F94A42135}" type="presOf" srcId="{9B4332B7-3560-48C3-ACE1-F5B13011054B}" destId="{3357E43D-88FA-44C9-92ED-08639D62ED18}" srcOrd="0" destOrd="0" presId="urn:microsoft.com/office/officeart/2005/8/layout/process2"/>
    <dgm:cxn modelId="{C37CF3B1-76DD-4A93-AF59-35D9766EB943}" type="presOf" srcId="{58928DEF-A661-43FF-9062-698C7F01CFEC}" destId="{1EEF5D1A-ECDC-475A-9D18-2F43F1782860}" srcOrd="0" destOrd="0" presId="urn:microsoft.com/office/officeart/2005/8/layout/process2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126A7A94-639D-48E5-BA9E-C1BB32F24C9A}" type="presOf" srcId="{9A73DB1D-43D8-4A21-98EF-C1760C246E62}" destId="{B2A2DF80-D475-4FBB-92F9-9B0A175907B9}" srcOrd="0" destOrd="0" presId="urn:microsoft.com/office/officeart/2005/8/layout/process2"/>
    <dgm:cxn modelId="{39A0C1AD-1E62-4B23-9813-601280DF19EB}" type="presParOf" srcId="{7DF91578-E8B1-4089-B945-F126D2457277}" destId="{592794B7-92E7-4480-BCFC-BA6FE00E3712}" srcOrd="0" destOrd="0" presId="urn:microsoft.com/office/officeart/2005/8/layout/process2"/>
    <dgm:cxn modelId="{62217777-8A4E-4D06-BEA7-3DCC5567CE83}" type="presParOf" srcId="{7DF91578-E8B1-4089-B945-F126D2457277}" destId="{B2A2DF80-D475-4FBB-92F9-9B0A175907B9}" srcOrd="1" destOrd="0" presId="urn:microsoft.com/office/officeart/2005/8/layout/process2"/>
    <dgm:cxn modelId="{2A799844-0853-4A14-B711-2FDF7AA8C76D}" type="presParOf" srcId="{B2A2DF80-D475-4FBB-92F9-9B0A175907B9}" destId="{789C498D-34DA-4F73-A8A3-E5B1CCD9F419}" srcOrd="0" destOrd="0" presId="urn:microsoft.com/office/officeart/2005/8/layout/process2"/>
    <dgm:cxn modelId="{602D0255-9125-4E4B-8E13-680144B950FD}" type="presParOf" srcId="{7DF91578-E8B1-4089-B945-F126D2457277}" destId="{79838AA7-EE2E-4609-BC49-01E706DC00C1}" srcOrd="2" destOrd="0" presId="urn:microsoft.com/office/officeart/2005/8/layout/process2"/>
    <dgm:cxn modelId="{2A463482-DA7F-46B3-8856-4F48836138CC}" type="presParOf" srcId="{7DF91578-E8B1-4089-B945-F126D2457277}" destId="{3357E43D-88FA-44C9-92ED-08639D62ED18}" srcOrd="3" destOrd="0" presId="urn:microsoft.com/office/officeart/2005/8/layout/process2"/>
    <dgm:cxn modelId="{F5D2EA72-8F32-4266-BA9D-76302B8A5D46}" type="presParOf" srcId="{3357E43D-88FA-44C9-92ED-08639D62ED18}" destId="{2031278C-E2B3-42FC-8A97-0CDB76CDE4DB}" srcOrd="0" destOrd="0" presId="urn:microsoft.com/office/officeart/2005/8/layout/process2"/>
    <dgm:cxn modelId="{B2F79A48-448C-43B7-8D25-728F10E4C04F}" type="presParOf" srcId="{7DF91578-E8B1-4089-B945-F126D2457277}" destId="{1EEF5D1A-ECDC-475A-9D18-2F43F1782860}" srcOrd="4" destOrd="0" presId="urn:microsoft.com/office/officeart/2005/8/layout/process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D42A25-1F1A-4610-A703-4DDE1A5F07CA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F5D75885-45E9-451B-B506-292158E77F33}">
      <dgm:prSet phldrT="[Testo]" custT="1"/>
      <dgm:spPr/>
      <dgm:t>
        <a:bodyPr/>
        <a:lstStyle/>
        <a:p>
          <a:r>
            <a:rPr lang="fr-FR" sz="1600" b="1" dirty="0" smtClean="0">
              <a:solidFill>
                <a:schemeClr val="bg1"/>
              </a:solidFill>
            </a:rPr>
            <a:t>Résultats de l’HPLC DAD</a:t>
          </a:r>
          <a:endParaRPr lang="it-IT" sz="1100" b="1" dirty="0">
            <a:solidFill>
              <a:schemeClr val="bg1"/>
            </a:solidFill>
          </a:endParaRPr>
        </a:p>
      </dgm:t>
    </dgm:pt>
    <dgm:pt modelId="{8742D993-98BD-4720-9A57-8C6B1C8EEE81}" type="parTrans" cxnId="{68F7EF80-9FC3-4772-A727-3AD9358E37C9}">
      <dgm:prSet/>
      <dgm:spPr/>
      <dgm:t>
        <a:bodyPr/>
        <a:lstStyle/>
        <a:p>
          <a:endParaRPr lang="it-IT"/>
        </a:p>
      </dgm:t>
    </dgm:pt>
    <dgm:pt modelId="{0856454D-3E60-4CBC-A439-ED03198C0725}" type="sibTrans" cxnId="{68F7EF80-9FC3-4772-A727-3AD9358E37C9}">
      <dgm:prSet/>
      <dgm:spPr/>
      <dgm:t>
        <a:bodyPr/>
        <a:lstStyle/>
        <a:p>
          <a:endParaRPr lang="it-IT"/>
        </a:p>
      </dgm:t>
    </dgm:pt>
    <dgm:pt modelId="{64039666-0478-4AB7-B691-EB9A75885EB7}" type="asst">
      <dgm:prSet phldrT="[Testo]" custT="1"/>
      <dgm:spPr/>
      <dgm:t>
        <a:bodyPr/>
        <a:lstStyle/>
        <a:p>
          <a:r>
            <a:rPr lang="fr-FR" sz="1600" b="1" dirty="0" smtClean="0"/>
            <a:t>P9 pour le groupe G1 riche en composés phénoliques</a:t>
          </a:r>
          <a:endParaRPr lang="it-IT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54CD441-83F2-4CD7-B89F-F761ADD9A1CF}" type="parTrans" cxnId="{0515774C-D755-48FE-B27B-CB5E6FFA755D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8388C534-34AB-4B4E-B9C4-D371FAD76BC9}" type="sibTrans" cxnId="{0515774C-D755-48FE-B27B-CB5E6FFA755D}">
      <dgm:prSet/>
      <dgm:spPr/>
      <dgm:t>
        <a:bodyPr/>
        <a:lstStyle/>
        <a:p>
          <a:endParaRPr lang="it-IT"/>
        </a:p>
      </dgm:t>
    </dgm:pt>
    <dgm:pt modelId="{A6DB0C53-70E6-4A21-B2D5-BB7B2489E25D}" type="asst">
      <dgm:prSet custT="1"/>
      <dgm:spPr/>
      <dgm:t>
        <a:bodyPr/>
        <a:lstStyle/>
        <a:p>
          <a:r>
            <a:rPr lang="fr-FR" sz="1600" b="1" dirty="0" smtClean="0"/>
            <a:t>P4 pour le groupe G2 riche en composés </a:t>
          </a:r>
          <a:r>
            <a:rPr lang="fr-FR" sz="1600" b="1" dirty="0" err="1" smtClean="0"/>
            <a:t>terpénoides</a:t>
          </a:r>
          <a:endParaRPr lang="it-IT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DB52D0F-6674-478D-B327-AD75E0557EB9}" type="parTrans" cxnId="{4539EEB6-3B89-4454-A4ED-E7948441D67C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7E869AA-D953-4947-B9E6-B4002958BF6F}" type="sibTrans" cxnId="{4539EEB6-3B89-4454-A4ED-E7948441D67C}">
      <dgm:prSet/>
      <dgm:spPr/>
      <dgm:t>
        <a:bodyPr/>
        <a:lstStyle/>
        <a:p>
          <a:endParaRPr lang="it-IT"/>
        </a:p>
      </dgm:t>
    </dgm:pt>
    <dgm:pt modelId="{86C9D4FB-6FF5-40C2-B481-27C075F107F9}" type="pres">
      <dgm:prSet presAssocID="{9FD42A25-1F1A-4610-A703-4DDE1A5F07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9891BC9-93D4-4698-AFB8-53B236DA4966}" type="pres">
      <dgm:prSet presAssocID="{F5D75885-45E9-451B-B506-292158E77F33}" presName="hierRoot1" presStyleCnt="0">
        <dgm:presLayoutVars>
          <dgm:hierBranch val="init"/>
        </dgm:presLayoutVars>
      </dgm:prSet>
      <dgm:spPr/>
    </dgm:pt>
    <dgm:pt modelId="{D349F367-27A5-4C32-B785-3623C9E2B911}" type="pres">
      <dgm:prSet presAssocID="{F5D75885-45E9-451B-B506-292158E77F33}" presName="rootComposite1" presStyleCnt="0"/>
      <dgm:spPr/>
    </dgm:pt>
    <dgm:pt modelId="{6BF8B996-037D-4FFA-BED4-92D2F2180E57}" type="pres">
      <dgm:prSet presAssocID="{F5D75885-45E9-451B-B506-292158E77F33}" presName="rootText1" presStyleLbl="node0" presStyleIdx="0" presStyleCnt="1" custScaleX="118905" custScaleY="70996" custLinFactNeighborY="502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7143178-B8A0-4AFC-BD75-71C61FD6E00C}" type="pres">
      <dgm:prSet presAssocID="{F5D75885-45E9-451B-B506-292158E77F33}" presName="rootConnector1" presStyleLbl="node1" presStyleIdx="0" presStyleCnt="0"/>
      <dgm:spPr/>
      <dgm:t>
        <a:bodyPr/>
        <a:lstStyle/>
        <a:p>
          <a:endParaRPr lang="it-IT"/>
        </a:p>
      </dgm:t>
    </dgm:pt>
    <dgm:pt modelId="{05CE0A74-2E42-4E70-AD1E-E1BA7267E264}" type="pres">
      <dgm:prSet presAssocID="{F5D75885-45E9-451B-B506-292158E77F33}" presName="hierChild2" presStyleCnt="0"/>
      <dgm:spPr/>
    </dgm:pt>
    <dgm:pt modelId="{08166B5C-F6E4-4E54-8160-3C48AEC386BC}" type="pres">
      <dgm:prSet presAssocID="{F5D75885-45E9-451B-B506-292158E77F33}" presName="hierChild3" presStyleCnt="0"/>
      <dgm:spPr/>
    </dgm:pt>
    <dgm:pt modelId="{C757819E-4B32-49E0-AED5-775BF932836D}" type="pres">
      <dgm:prSet presAssocID="{154CD441-83F2-4CD7-B89F-F761ADD9A1CF}" presName="Name111" presStyleLbl="parChTrans1D2" presStyleIdx="0" presStyleCnt="2"/>
      <dgm:spPr/>
      <dgm:t>
        <a:bodyPr/>
        <a:lstStyle/>
        <a:p>
          <a:endParaRPr lang="it-IT"/>
        </a:p>
      </dgm:t>
    </dgm:pt>
    <dgm:pt modelId="{738016F5-9E5C-43A0-8053-00BD2B0A9687}" type="pres">
      <dgm:prSet presAssocID="{64039666-0478-4AB7-B691-EB9A75885EB7}" presName="hierRoot3" presStyleCnt="0">
        <dgm:presLayoutVars>
          <dgm:hierBranch val="init"/>
        </dgm:presLayoutVars>
      </dgm:prSet>
      <dgm:spPr/>
    </dgm:pt>
    <dgm:pt modelId="{ACDD5092-536F-4214-BF34-920FA24D845C}" type="pres">
      <dgm:prSet presAssocID="{64039666-0478-4AB7-B691-EB9A75885EB7}" presName="rootComposite3" presStyleCnt="0"/>
      <dgm:spPr/>
    </dgm:pt>
    <dgm:pt modelId="{579AFA9E-98D7-4ADB-951A-609C76F0903B}" type="pres">
      <dgm:prSet presAssocID="{64039666-0478-4AB7-B691-EB9A75885EB7}" presName="rootText3" presStyleLbl="asst1" presStyleIdx="0" presStyleCnt="2" custScaleX="82509" custScaleY="58597" custLinFactNeighborX="-688" custLinFactNeighborY="-254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2E5C59B-20FB-4370-9DBA-40001748A67D}" type="pres">
      <dgm:prSet presAssocID="{64039666-0478-4AB7-B691-EB9A75885EB7}" presName="rootConnector3" presStyleLbl="asst1" presStyleIdx="0" presStyleCnt="2"/>
      <dgm:spPr/>
      <dgm:t>
        <a:bodyPr/>
        <a:lstStyle/>
        <a:p>
          <a:endParaRPr lang="it-IT"/>
        </a:p>
      </dgm:t>
    </dgm:pt>
    <dgm:pt modelId="{E4742489-1B48-46C0-A2F4-15F080F819A1}" type="pres">
      <dgm:prSet presAssocID="{64039666-0478-4AB7-B691-EB9A75885EB7}" presName="hierChild6" presStyleCnt="0"/>
      <dgm:spPr/>
    </dgm:pt>
    <dgm:pt modelId="{B2CCC0BC-94CD-4D4D-AC98-75EEA8007C80}" type="pres">
      <dgm:prSet presAssocID="{64039666-0478-4AB7-B691-EB9A75885EB7}" presName="hierChild7" presStyleCnt="0"/>
      <dgm:spPr/>
    </dgm:pt>
    <dgm:pt modelId="{3C23C9E3-B209-4E3A-8E6E-D5EB16BFEE66}" type="pres">
      <dgm:prSet presAssocID="{ADB52D0F-6674-478D-B327-AD75E0557EB9}" presName="Name111" presStyleLbl="parChTrans1D2" presStyleIdx="1" presStyleCnt="2"/>
      <dgm:spPr/>
      <dgm:t>
        <a:bodyPr/>
        <a:lstStyle/>
        <a:p>
          <a:endParaRPr lang="it-IT"/>
        </a:p>
      </dgm:t>
    </dgm:pt>
    <dgm:pt modelId="{02151A73-7EF0-4048-8FEE-74D7E5C74415}" type="pres">
      <dgm:prSet presAssocID="{A6DB0C53-70E6-4A21-B2D5-BB7B2489E25D}" presName="hierRoot3" presStyleCnt="0">
        <dgm:presLayoutVars>
          <dgm:hierBranch val="init"/>
        </dgm:presLayoutVars>
      </dgm:prSet>
      <dgm:spPr/>
    </dgm:pt>
    <dgm:pt modelId="{20306F26-46E2-4D37-9B80-532CF29491E6}" type="pres">
      <dgm:prSet presAssocID="{A6DB0C53-70E6-4A21-B2D5-BB7B2489E25D}" presName="rootComposite3" presStyleCnt="0"/>
      <dgm:spPr/>
    </dgm:pt>
    <dgm:pt modelId="{27C124D8-4763-4CE5-9AC9-2C85FAEE82EF}" type="pres">
      <dgm:prSet presAssocID="{A6DB0C53-70E6-4A21-B2D5-BB7B2489E25D}" presName="rootText3" presStyleLbl="asst1" presStyleIdx="1" presStyleCnt="2" custScaleX="82533" custScaleY="58597" custLinFactNeighborX="-6129" custLinFactNeighborY="-254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2B9884-7719-4FD7-B6E5-A2EEECAC3387}" type="pres">
      <dgm:prSet presAssocID="{A6DB0C53-70E6-4A21-B2D5-BB7B2489E25D}" presName="rootConnector3" presStyleLbl="asst1" presStyleIdx="1" presStyleCnt="2"/>
      <dgm:spPr/>
      <dgm:t>
        <a:bodyPr/>
        <a:lstStyle/>
        <a:p>
          <a:endParaRPr lang="it-IT"/>
        </a:p>
      </dgm:t>
    </dgm:pt>
    <dgm:pt modelId="{F43CDA21-18D5-444A-9D96-0D8121CA819B}" type="pres">
      <dgm:prSet presAssocID="{A6DB0C53-70E6-4A21-B2D5-BB7B2489E25D}" presName="hierChild6" presStyleCnt="0"/>
      <dgm:spPr/>
    </dgm:pt>
    <dgm:pt modelId="{4C40C9E1-0079-4522-A581-C523015F8CB9}" type="pres">
      <dgm:prSet presAssocID="{A6DB0C53-70E6-4A21-B2D5-BB7B2489E25D}" presName="hierChild7" presStyleCnt="0"/>
      <dgm:spPr/>
    </dgm:pt>
  </dgm:ptLst>
  <dgm:cxnLst>
    <dgm:cxn modelId="{0515774C-D755-48FE-B27B-CB5E6FFA755D}" srcId="{F5D75885-45E9-451B-B506-292158E77F33}" destId="{64039666-0478-4AB7-B691-EB9A75885EB7}" srcOrd="0" destOrd="0" parTransId="{154CD441-83F2-4CD7-B89F-F761ADD9A1CF}" sibTransId="{8388C534-34AB-4B4E-B9C4-D371FAD76BC9}"/>
    <dgm:cxn modelId="{44D8A916-A6C0-40B5-9CF3-709A7D0E8EEA}" type="presOf" srcId="{ADB52D0F-6674-478D-B327-AD75E0557EB9}" destId="{3C23C9E3-B209-4E3A-8E6E-D5EB16BFEE66}" srcOrd="0" destOrd="0" presId="urn:microsoft.com/office/officeart/2005/8/layout/orgChart1"/>
    <dgm:cxn modelId="{1A1B835A-EEA7-4BC0-B643-DA190BBFB22D}" type="presOf" srcId="{F5D75885-45E9-451B-B506-292158E77F33}" destId="{6BF8B996-037D-4FFA-BED4-92D2F2180E57}" srcOrd="0" destOrd="0" presId="urn:microsoft.com/office/officeart/2005/8/layout/orgChart1"/>
    <dgm:cxn modelId="{6D402686-FB9D-4858-A991-9C1C57376A62}" type="presOf" srcId="{154CD441-83F2-4CD7-B89F-F761ADD9A1CF}" destId="{C757819E-4B32-49E0-AED5-775BF932836D}" srcOrd="0" destOrd="0" presId="urn:microsoft.com/office/officeart/2005/8/layout/orgChart1"/>
    <dgm:cxn modelId="{5F5F48F0-B4BB-4F6C-A8D0-73F26CBF64DB}" type="presOf" srcId="{64039666-0478-4AB7-B691-EB9A75885EB7}" destId="{D2E5C59B-20FB-4370-9DBA-40001748A67D}" srcOrd="1" destOrd="0" presId="urn:microsoft.com/office/officeart/2005/8/layout/orgChart1"/>
    <dgm:cxn modelId="{CB00CF66-5DF1-4748-A223-9AAF19617138}" type="presOf" srcId="{A6DB0C53-70E6-4A21-B2D5-BB7B2489E25D}" destId="{212B9884-7719-4FD7-B6E5-A2EEECAC3387}" srcOrd="1" destOrd="0" presId="urn:microsoft.com/office/officeart/2005/8/layout/orgChart1"/>
    <dgm:cxn modelId="{300880C2-8290-4477-9F34-CDCA53723028}" type="presOf" srcId="{F5D75885-45E9-451B-B506-292158E77F33}" destId="{A7143178-B8A0-4AFC-BD75-71C61FD6E00C}" srcOrd="1" destOrd="0" presId="urn:microsoft.com/office/officeart/2005/8/layout/orgChart1"/>
    <dgm:cxn modelId="{4539EEB6-3B89-4454-A4ED-E7948441D67C}" srcId="{F5D75885-45E9-451B-B506-292158E77F33}" destId="{A6DB0C53-70E6-4A21-B2D5-BB7B2489E25D}" srcOrd="1" destOrd="0" parTransId="{ADB52D0F-6674-478D-B327-AD75E0557EB9}" sibTransId="{57E869AA-D953-4947-B9E6-B4002958BF6F}"/>
    <dgm:cxn modelId="{68F7EF80-9FC3-4772-A727-3AD9358E37C9}" srcId="{9FD42A25-1F1A-4610-A703-4DDE1A5F07CA}" destId="{F5D75885-45E9-451B-B506-292158E77F33}" srcOrd="0" destOrd="0" parTransId="{8742D993-98BD-4720-9A57-8C6B1C8EEE81}" sibTransId="{0856454D-3E60-4CBC-A439-ED03198C0725}"/>
    <dgm:cxn modelId="{E0269584-6072-4D76-B1A6-8E449B69D250}" type="presOf" srcId="{9FD42A25-1F1A-4610-A703-4DDE1A5F07CA}" destId="{86C9D4FB-6FF5-40C2-B481-27C075F107F9}" srcOrd="0" destOrd="0" presId="urn:microsoft.com/office/officeart/2005/8/layout/orgChart1"/>
    <dgm:cxn modelId="{289D7D6F-BDC5-4E34-B1D0-160A1E4A3D24}" type="presOf" srcId="{A6DB0C53-70E6-4A21-B2D5-BB7B2489E25D}" destId="{27C124D8-4763-4CE5-9AC9-2C85FAEE82EF}" srcOrd="0" destOrd="0" presId="urn:microsoft.com/office/officeart/2005/8/layout/orgChart1"/>
    <dgm:cxn modelId="{19026AB6-E1D2-4832-BD27-7451F435385C}" type="presOf" srcId="{64039666-0478-4AB7-B691-EB9A75885EB7}" destId="{579AFA9E-98D7-4ADB-951A-609C76F0903B}" srcOrd="0" destOrd="0" presId="urn:microsoft.com/office/officeart/2005/8/layout/orgChart1"/>
    <dgm:cxn modelId="{680A9C29-5A7A-4CA5-9AB0-FEB6E981D7CE}" type="presParOf" srcId="{86C9D4FB-6FF5-40C2-B481-27C075F107F9}" destId="{99891BC9-93D4-4698-AFB8-53B236DA4966}" srcOrd="0" destOrd="0" presId="urn:microsoft.com/office/officeart/2005/8/layout/orgChart1"/>
    <dgm:cxn modelId="{27C7A0D3-E486-41AF-9DE7-3D41F057784A}" type="presParOf" srcId="{99891BC9-93D4-4698-AFB8-53B236DA4966}" destId="{D349F367-27A5-4C32-B785-3623C9E2B911}" srcOrd="0" destOrd="0" presId="urn:microsoft.com/office/officeart/2005/8/layout/orgChart1"/>
    <dgm:cxn modelId="{CEFA84D3-9127-4BF7-8957-C5DC6E896867}" type="presParOf" srcId="{D349F367-27A5-4C32-B785-3623C9E2B911}" destId="{6BF8B996-037D-4FFA-BED4-92D2F2180E57}" srcOrd="0" destOrd="0" presId="urn:microsoft.com/office/officeart/2005/8/layout/orgChart1"/>
    <dgm:cxn modelId="{4AEC8E94-EEFB-472A-ADAA-4BF0DD2B60B4}" type="presParOf" srcId="{D349F367-27A5-4C32-B785-3623C9E2B911}" destId="{A7143178-B8A0-4AFC-BD75-71C61FD6E00C}" srcOrd="1" destOrd="0" presId="urn:microsoft.com/office/officeart/2005/8/layout/orgChart1"/>
    <dgm:cxn modelId="{CF9C21BE-342B-4D9B-B751-CA0AF37EF51D}" type="presParOf" srcId="{99891BC9-93D4-4698-AFB8-53B236DA4966}" destId="{05CE0A74-2E42-4E70-AD1E-E1BA7267E264}" srcOrd="1" destOrd="0" presId="urn:microsoft.com/office/officeart/2005/8/layout/orgChart1"/>
    <dgm:cxn modelId="{54683BA1-FE7C-4EC4-9D16-DD281EB5270D}" type="presParOf" srcId="{99891BC9-93D4-4698-AFB8-53B236DA4966}" destId="{08166B5C-F6E4-4E54-8160-3C48AEC386BC}" srcOrd="2" destOrd="0" presId="urn:microsoft.com/office/officeart/2005/8/layout/orgChart1"/>
    <dgm:cxn modelId="{5F268317-BFAF-48BA-8BE7-624DBBBBFFB9}" type="presParOf" srcId="{08166B5C-F6E4-4E54-8160-3C48AEC386BC}" destId="{C757819E-4B32-49E0-AED5-775BF932836D}" srcOrd="0" destOrd="0" presId="urn:microsoft.com/office/officeart/2005/8/layout/orgChart1"/>
    <dgm:cxn modelId="{5182A4EB-B00C-455B-B881-9C5BAA81AF59}" type="presParOf" srcId="{08166B5C-F6E4-4E54-8160-3C48AEC386BC}" destId="{738016F5-9E5C-43A0-8053-00BD2B0A9687}" srcOrd="1" destOrd="0" presId="urn:microsoft.com/office/officeart/2005/8/layout/orgChart1"/>
    <dgm:cxn modelId="{108B17CE-F981-478D-A984-CDC4F730F0F9}" type="presParOf" srcId="{738016F5-9E5C-43A0-8053-00BD2B0A9687}" destId="{ACDD5092-536F-4214-BF34-920FA24D845C}" srcOrd="0" destOrd="0" presId="urn:microsoft.com/office/officeart/2005/8/layout/orgChart1"/>
    <dgm:cxn modelId="{40439E4F-931B-4805-98F4-4C9208184091}" type="presParOf" srcId="{ACDD5092-536F-4214-BF34-920FA24D845C}" destId="{579AFA9E-98D7-4ADB-951A-609C76F0903B}" srcOrd="0" destOrd="0" presId="urn:microsoft.com/office/officeart/2005/8/layout/orgChart1"/>
    <dgm:cxn modelId="{06DD8621-24ED-4C04-B2BF-F49986CEE714}" type="presParOf" srcId="{ACDD5092-536F-4214-BF34-920FA24D845C}" destId="{D2E5C59B-20FB-4370-9DBA-40001748A67D}" srcOrd="1" destOrd="0" presId="urn:microsoft.com/office/officeart/2005/8/layout/orgChart1"/>
    <dgm:cxn modelId="{A62E4724-DF64-46C0-BEF5-E71FA2D422BD}" type="presParOf" srcId="{738016F5-9E5C-43A0-8053-00BD2B0A9687}" destId="{E4742489-1B48-46C0-A2F4-15F080F819A1}" srcOrd="1" destOrd="0" presId="urn:microsoft.com/office/officeart/2005/8/layout/orgChart1"/>
    <dgm:cxn modelId="{938E6151-8F72-4755-B5E9-7044A73F07D0}" type="presParOf" srcId="{738016F5-9E5C-43A0-8053-00BD2B0A9687}" destId="{B2CCC0BC-94CD-4D4D-AC98-75EEA8007C80}" srcOrd="2" destOrd="0" presId="urn:microsoft.com/office/officeart/2005/8/layout/orgChart1"/>
    <dgm:cxn modelId="{6E1DB9B6-174D-4725-9812-F4B2EEF597C9}" type="presParOf" srcId="{08166B5C-F6E4-4E54-8160-3C48AEC386BC}" destId="{3C23C9E3-B209-4E3A-8E6E-D5EB16BFEE66}" srcOrd="2" destOrd="0" presId="urn:microsoft.com/office/officeart/2005/8/layout/orgChart1"/>
    <dgm:cxn modelId="{558227A9-04DE-4754-8A7D-1233052A9740}" type="presParOf" srcId="{08166B5C-F6E4-4E54-8160-3C48AEC386BC}" destId="{02151A73-7EF0-4048-8FEE-74D7E5C74415}" srcOrd="3" destOrd="0" presId="urn:microsoft.com/office/officeart/2005/8/layout/orgChart1"/>
    <dgm:cxn modelId="{4288848C-14ED-4713-BF95-8DC1A558B837}" type="presParOf" srcId="{02151A73-7EF0-4048-8FEE-74D7E5C74415}" destId="{20306F26-46E2-4D37-9B80-532CF29491E6}" srcOrd="0" destOrd="0" presId="urn:microsoft.com/office/officeart/2005/8/layout/orgChart1"/>
    <dgm:cxn modelId="{9ED1DB4B-6AD6-459E-8AF8-7F0B2F719298}" type="presParOf" srcId="{20306F26-46E2-4D37-9B80-532CF29491E6}" destId="{27C124D8-4763-4CE5-9AC9-2C85FAEE82EF}" srcOrd="0" destOrd="0" presId="urn:microsoft.com/office/officeart/2005/8/layout/orgChart1"/>
    <dgm:cxn modelId="{0610490A-7608-4F7F-89AB-FEA7FDEB7252}" type="presParOf" srcId="{20306F26-46E2-4D37-9B80-532CF29491E6}" destId="{212B9884-7719-4FD7-B6E5-A2EEECAC3387}" srcOrd="1" destOrd="0" presId="urn:microsoft.com/office/officeart/2005/8/layout/orgChart1"/>
    <dgm:cxn modelId="{E8D60178-979D-435B-8394-A8E5196D65B7}" type="presParOf" srcId="{02151A73-7EF0-4048-8FEE-74D7E5C74415}" destId="{F43CDA21-18D5-444A-9D96-0D8121CA819B}" srcOrd="1" destOrd="0" presId="urn:microsoft.com/office/officeart/2005/8/layout/orgChart1"/>
    <dgm:cxn modelId="{BBB173C6-223F-43CA-96CD-1F4D0E274EA3}" type="presParOf" srcId="{02151A73-7EF0-4048-8FEE-74D7E5C74415}" destId="{4C40C9E1-0079-4522-A581-C523015F8CB9}" srcOrd="2" destOrd="0" presId="urn:microsoft.com/office/officeart/2005/8/layout/orgChart1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1B4430-C774-4305-A3FD-7A36E65658DD}" type="doc">
      <dgm:prSet loTypeId="urn:microsoft.com/office/officeart/2005/8/layout/process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2B0EEB8-BDB9-4E4A-8317-D8112F889084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1.Dissolution des extraits dans du chloroforme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13DF12-26B0-4974-B240-5F2DD43DE9BE}" type="par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A73DB1D-43D8-4A21-98EF-C1760C246E62}" type="sibTrans" cxnId="{EC4B1739-6183-4886-99DF-7CA45CD0884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8928DEF-A661-43FF-9062-698C7F01CFEC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 Evaporation sous vide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17AC618-44C0-4394-927A-90E431FE3CCE}" type="par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14DF356-F102-46EF-B976-239CAD485193}" type="sibTrans" cxnId="{0BDDB4D9-295B-4AD4-B1CD-E3FBA8AC6FE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35CA7E-79AF-4E30-BB9B-0AFC7820A415}">
      <dgm:prSet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 Homogénéisation avec de la </a:t>
          </a:r>
          <a:r>
            <a:rPr lang="fr-FR" sz="2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celite</a:t>
          </a:r>
          <a:endParaRPr lang="fr-FR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0772B7-697B-457F-AB03-865A2DC0890E}" type="par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B4332B7-3560-48C3-ACE1-F5B13011054B}" type="sibTrans" cxnId="{DD87ECE0-A934-4ECD-836E-80167762482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DF91578-E8B1-4089-B945-F126D2457277}" type="pres">
      <dgm:prSet presAssocID="{301B4430-C774-4305-A3FD-7A36E65658D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2794B7-92E7-4480-BCFC-BA6FE00E3712}" type="pres">
      <dgm:prSet presAssocID="{F2B0EEB8-BDB9-4E4A-8317-D8112F889084}" presName="node" presStyleLbl="node1" presStyleIdx="0" presStyleCnt="3" custScaleX="114461" custLinFactNeighborX="20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2DF80-D475-4FBB-92F9-9B0A175907B9}" type="pres">
      <dgm:prSet presAssocID="{9A73DB1D-43D8-4A21-98EF-C1760C246E6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789C498D-34DA-4F73-A8A3-E5B1CCD9F419}" type="pres">
      <dgm:prSet presAssocID="{9A73DB1D-43D8-4A21-98EF-C1760C246E6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79838AA7-EE2E-4609-BC49-01E706DC00C1}" type="pres">
      <dgm:prSet presAssocID="{3B35CA7E-79AF-4E30-BB9B-0AFC7820A415}" presName="node" presStyleLbl="node1" presStyleIdx="1" presStyleCnt="3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7E43D-88FA-44C9-92ED-08639D62ED18}" type="pres">
      <dgm:prSet presAssocID="{9B4332B7-3560-48C3-ACE1-F5B13011054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2031278C-E2B3-42FC-8A97-0CDB76CDE4DB}" type="pres">
      <dgm:prSet presAssocID="{9B4332B7-3560-48C3-ACE1-F5B13011054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EEF5D1A-ECDC-475A-9D18-2F43F1782860}" type="pres">
      <dgm:prSet presAssocID="{58928DEF-A661-43FF-9062-698C7F01CFEC}" presName="node" presStyleLbl="node1" presStyleIdx="2" presStyleCnt="3" custScaleX="114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6875A2-D8CD-45F1-B1AD-356331EC3488}" type="presOf" srcId="{301B4430-C774-4305-A3FD-7A36E65658DD}" destId="{7DF91578-E8B1-4089-B945-F126D2457277}" srcOrd="0" destOrd="0" presId="urn:microsoft.com/office/officeart/2005/8/layout/process2"/>
    <dgm:cxn modelId="{E08EB265-9A56-4AE0-B073-64B851F05E4C}" type="presOf" srcId="{9A73DB1D-43D8-4A21-98EF-C1760C246E62}" destId="{B2A2DF80-D475-4FBB-92F9-9B0A175907B9}" srcOrd="0" destOrd="0" presId="urn:microsoft.com/office/officeart/2005/8/layout/process2"/>
    <dgm:cxn modelId="{0C6E088B-3292-4CFB-9A8A-B84CF64D8C26}" type="presOf" srcId="{58928DEF-A661-43FF-9062-698C7F01CFEC}" destId="{1EEF5D1A-ECDC-475A-9D18-2F43F1782860}" srcOrd="0" destOrd="0" presId="urn:microsoft.com/office/officeart/2005/8/layout/process2"/>
    <dgm:cxn modelId="{0BDDB4D9-295B-4AD4-B1CD-E3FBA8AC6FE3}" srcId="{301B4430-C774-4305-A3FD-7A36E65658DD}" destId="{58928DEF-A661-43FF-9062-698C7F01CFEC}" srcOrd="2" destOrd="0" parTransId="{717AC618-44C0-4394-927A-90E431FE3CCE}" sibTransId="{614DF356-F102-46EF-B976-239CAD485193}"/>
    <dgm:cxn modelId="{C56AC056-4509-465A-975A-3C87CFC255E6}" type="presOf" srcId="{9B4332B7-3560-48C3-ACE1-F5B13011054B}" destId="{3357E43D-88FA-44C9-92ED-08639D62ED18}" srcOrd="0" destOrd="0" presId="urn:microsoft.com/office/officeart/2005/8/layout/process2"/>
    <dgm:cxn modelId="{009A6813-0974-4AA9-8569-C999FB665905}" type="presOf" srcId="{9B4332B7-3560-48C3-ACE1-F5B13011054B}" destId="{2031278C-E2B3-42FC-8A97-0CDB76CDE4DB}" srcOrd="1" destOrd="0" presId="urn:microsoft.com/office/officeart/2005/8/layout/process2"/>
    <dgm:cxn modelId="{8504569D-6E50-4D3D-8A50-5A25C1E434EE}" type="presOf" srcId="{9A73DB1D-43D8-4A21-98EF-C1760C246E62}" destId="{789C498D-34DA-4F73-A8A3-E5B1CCD9F419}" srcOrd="1" destOrd="0" presId="urn:microsoft.com/office/officeart/2005/8/layout/process2"/>
    <dgm:cxn modelId="{DD87ECE0-A934-4ECD-836E-80167762482A}" srcId="{301B4430-C774-4305-A3FD-7A36E65658DD}" destId="{3B35CA7E-79AF-4E30-BB9B-0AFC7820A415}" srcOrd="1" destOrd="0" parTransId="{870772B7-697B-457F-AB03-865A2DC0890E}" sibTransId="{9B4332B7-3560-48C3-ACE1-F5B13011054B}"/>
    <dgm:cxn modelId="{EC4B1739-6183-4886-99DF-7CA45CD08844}" srcId="{301B4430-C774-4305-A3FD-7A36E65658DD}" destId="{F2B0EEB8-BDB9-4E4A-8317-D8112F889084}" srcOrd="0" destOrd="0" parTransId="{7713DF12-26B0-4974-B240-5F2DD43DE9BE}" sibTransId="{9A73DB1D-43D8-4A21-98EF-C1760C246E62}"/>
    <dgm:cxn modelId="{FF4F7BC5-2277-4175-B504-9CD728E5C8A9}" type="presOf" srcId="{3B35CA7E-79AF-4E30-BB9B-0AFC7820A415}" destId="{79838AA7-EE2E-4609-BC49-01E706DC00C1}" srcOrd="0" destOrd="0" presId="urn:microsoft.com/office/officeart/2005/8/layout/process2"/>
    <dgm:cxn modelId="{4D38A8B1-9C82-462B-A834-B8F46838EF47}" type="presOf" srcId="{F2B0EEB8-BDB9-4E4A-8317-D8112F889084}" destId="{592794B7-92E7-4480-BCFC-BA6FE00E3712}" srcOrd="0" destOrd="0" presId="urn:microsoft.com/office/officeart/2005/8/layout/process2"/>
    <dgm:cxn modelId="{0CB405E1-8200-47FC-AC9B-C706B1CE4CB3}" type="presParOf" srcId="{7DF91578-E8B1-4089-B945-F126D2457277}" destId="{592794B7-92E7-4480-BCFC-BA6FE00E3712}" srcOrd="0" destOrd="0" presId="urn:microsoft.com/office/officeart/2005/8/layout/process2"/>
    <dgm:cxn modelId="{06B99CFE-585A-47A2-B9B2-BB8FFE69E2FE}" type="presParOf" srcId="{7DF91578-E8B1-4089-B945-F126D2457277}" destId="{B2A2DF80-D475-4FBB-92F9-9B0A175907B9}" srcOrd="1" destOrd="0" presId="urn:microsoft.com/office/officeart/2005/8/layout/process2"/>
    <dgm:cxn modelId="{B86384E6-8E99-43F7-8CC0-348116F71D3E}" type="presParOf" srcId="{B2A2DF80-D475-4FBB-92F9-9B0A175907B9}" destId="{789C498D-34DA-4F73-A8A3-E5B1CCD9F419}" srcOrd="0" destOrd="0" presId="urn:microsoft.com/office/officeart/2005/8/layout/process2"/>
    <dgm:cxn modelId="{5A86DB02-50FE-486F-8D5C-D97D8CBB08E1}" type="presParOf" srcId="{7DF91578-E8B1-4089-B945-F126D2457277}" destId="{79838AA7-EE2E-4609-BC49-01E706DC00C1}" srcOrd="2" destOrd="0" presId="urn:microsoft.com/office/officeart/2005/8/layout/process2"/>
    <dgm:cxn modelId="{BDBB4733-EB63-4639-9C35-2A211404A6F4}" type="presParOf" srcId="{7DF91578-E8B1-4089-B945-F126D2457277}" destId="{3357E43D-88FA-44C9-92ED-08639D62ED18}" srcOrd="3" destOrd="0" presId="urn:microsoft.com/office/officeart/2005/8/layout/process2"/>
    <dgm:cxn modelId="{F52048A4-2B44-4FED-A7F2-46063830701F}" type="presParOf" srcId="{3357E43D-88FA-44C9-92ED-08639D62ED18}" destId="{2031278C-E2B3-42FC-8A97-0CDB76CDE4DB}" srcOrd="0" destOrd="0" presId="urn:microsoft.com/office/officeart/2005/8/layout/process2"/>
    <dgm:cxn modelId="{F4C5DC2C-13AE-468F-B427-E0CD6EE9BCEF}" type="presParOf" srcId="{7DF91578-E8B1-4089-B945-F126D2457277}" destId="{1EEF5D1A-ECDC-475A-9D18-2F43F1782860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/>
            </a:lvl1pPr>
          </a:lstStyle>
          <a:p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/>
            </a:lvl1pPr>
          </a:lstStyle>
          <a:p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fld id="{05CF64A8-0E77-4E32-80B9-FB1CF2E6FB3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/>
            </a:lvl1pPr>
          </a:lstStyle>
          <a:p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endParaRPr lang="fr-F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/>
            </a:lvl1pPr>
          </a:lstStyle>
          <a:p>
            <a:endParaRPr lang="fr-F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fld id="{50A59172-7BE8-4719-8CA0-73752B04088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59172-7BE8-4719-8CA0-73752B04088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198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8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99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199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20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8ACA66-5A34-4ADA-9204-E9DBACC4BCA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5A9AA-1C5A-415B-8E49-74893A97D7C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A719B-D871-45CB-AD8F-D735C9B262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948614-6A2D-4426-8B23-91C9CB0CE8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4CF097-656B-459A-A581-27ABB2AE900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4A204A-07F3-4386-B331-BAB2B393E57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7E4E-EDC0-44D6-8993-4C27569AAC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43ED7-1497-42F7-9ED4-ECF3BA952EA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0007A-F8B8-456A-8009-9A1EB9E98A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3C409-263C-4A18-BE53-59A733F2FB9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A09C3-3ABD-4A25-B13D-CB1A6D33E88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C0C8D-E157-4E9F-A159-75CC864DDB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23B67-6834-4017-8F94-25FBD0119CE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9561-459A-4EAA-97D1-64D1A9A3B13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96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096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09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EA45242-2008-4C09-A624-AF4E62D0337B}" type="slidenum">
              <a:rPr lang="fr-FR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954477"/>
            <a:ext cx="8558212" cy="974721"/>
          </a:xfrm>
        </p:spPr>
        <p:txBody>
          <a:bodyPr/>
          <a:lstStyle/>
          <a:p>
            <a:pPr algn="ctr"/>
            <a:r>
              <a:rPr lang="fr-FR" sz="2800" kern="1200" dirty="0" err="1" smtClean="0">
                <a:solidFill>
                  <a:srgbClr val="FFFF00"/>
                </a:solidFill>
                <a:latin typeface="Arial" charset="0"/>
                <a:ea typeface="+mn-ea"/>
                <a:cs typeface="Times New Roman" pitchFamily="18" charset="0"/>
              </a:rPr>
              <a:t>Theme</a:t>
            </a:r>
            <a:r>
              <a:rPr lang="fr-FR" sz="2400" u="sng" dirty="0" smtClean="0">
                <a:cs typeface="Times New Roman" pitchFamily="18" charset="0"/>
              </a:rPr>
              <a:t/>
            </a:r>
            <a:br>
              <a:rPr lang="fr-FR" sz="2400" u="sng" dirty="0" smtClean="0">
                <a:cs typeface="Times New Roman" pitchFamily="18" charset="0"/>
              </a:rPr>
            </a:br>
            <a:r>
              <a:rPr lang="fr-FR" sz="2600" dirty="0" smtClean="0"/>
              <a:t>Caractéristiques physico-chimiques et activités </a:t>
            </a:r>
            <a:r>
              <a:rPr lang="fr-FR" sz="2600" dirty="0" err="1" smtClean="0"/>
              <a:t>antioxydante</a:t>
            </a:r>
            <a:r>
              <a:rPr lang="fr-FR" sz="2600" dirty="0" smtClean="0"/>
              <a:t> du miel et de la propolis</a:t>
            </a:r>
            <a:endParaRPr lang="fr-FR" sz="26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450" y="4652963"/>
            <a:ext cx="770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fr-FR" sz="1800" baseline="0">
              <a:latin typeface="Tahoma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55688" y="5429264"/>
            <a:ext cx="79375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sz="2000" b="1" baseline="0" dirty="0" smtClean="0">
                <a:solidFill>
                  <a:srgbClr val="FFFF00"/>
                </a:solidFill>
              </a:rPr>
              <a:t>Sous la direction de</a:t>
            </a:r>
            <a:r>
              <a:rPr lang="fr-FR" sz="2000" b="1" dirty="0">
                <a:solidFill>
                  <a:srgbClr val="FFFF00"/>
                </a:solidFill>
              </a:rPr>
              <a:t> </a:t>
            </a:r>
            <a:r>
              <a:rPr lang="fr-FR" sz="1800" b="1" dirty="0">
                <a:solidFill>
                  <a:srgbClr val="FFFF00"/>
                </a:solidFill>
              </a:rPr>
              <a:t>:</a:t>
            </a:r>
            <a:endParaRPr lang="fr-FR" sz="1800" dirty="0">
              <a:solidFill>
                <a:srgbClr val="FFFF00"/>
              </a:solidFill>
            </a:endParaRPr>
          </a:p>
          <a:p>
            <a:r>
              <a:rPr lang="fr-FR" sz="1800" b="1" dirty="0"/>
              <a:t> </a:t>
            </a:r>
            <a:endParaRPr lang="fr-FR" sz="1800" dirty="0"/>
          </a:p>
          <a:p>
            <a:pPr algn="l"/>
            <a:r>
              <a:rPr lang="fr-FR" sz="1800" b="1" dirty="0"/>
              <a:t>         	             </a:t>
            </a:r>
            <a:endParaRPr lang="fr-FR" sz="1800" dirty="0"/>
          </a:p>
          <a:p>
            <a:pPr algn="l"/>
            <a:r>
              <a:rPr lang="fr-FR" sz="1800" b="1" dirty="0">
                <a:solidFill>
                  <a:srgbClr val="FFFF00"/>
                </a:solidFill>
              </a:rPr>
              <a:t> </a:t>
            </a:r>
            <a:r>
              <a:rPr lang="fr-FR" sz="2400" b="1" dirty="0" smtClean="0"/>
              <a:t>Pr </a:t>
            </a:r>
            <a:r>
              <a:rPr lang="fr-FR" sz="2400" dirty="0" err="1"/>
              <a:t>Abderezak</a:t>
            </a:r>
            <a:r>
              <a:rPr lang="fr-FR" sz="2400" dirty="0"/>
              <a:t> TAMENDJARI </a:t>
            </a:r>
            <a:r>
              <a:rPr lang="fr-FR" sz="1800" dirty="0" smtClean="0"/>
              <a:t> </a:t>
            </a:r>
            <a:r>
              <a:rPr lang="fr-FR" sz="1800" b="1" dirty="0"/>
              <a:t>		</a:t>
            </a:r>
            <a:endParaRPr lang="fr-FR" sz="1800" dirty="0"/>
          </a:p>
          <a:p>
            <a:pPr algn="l"/>
            <a:r>
              <a:rPr lang="fr-FR" sz="1800" b="1" dirty="0"/>
              <a:t>      </a:t>
            </a:r>
            <a:endParaRPr lang="fr-FR" sz="1800" b="1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71472" y="0"/>
            <a:ext cx="8429684" cy="39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sz="2400" b="1" i="1" u="sng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r>
              <a:rPr lang="fr-FR" sz="2000" b="1" dirty="0"/>
              <a:t>République Algérienne Démocratique et Populaire</a:t>
            </a:r>
            <a:endParaRPr lang="fr-FR" sz="2000" dirty="0"/>
          </a:p>
          <a:p>
            <a:r>
              <a:rPr lang="fr-FR" sz="2000" b="1" dirty="0"/>
              <a:t>Ministère de l’Enseignement Supérieure et de la Recherche Scientifique</a:t>
            </a:r>
            <a:endParaRPr lang="fr-FR" sz="2000" dirty="0"/>
          </a:p>
          <a:p>
            <a:r>
              <a:rPr lang="fr-FR" sz="2000" b="1" dirty="0"/>
              <a:t>Université A. Mira de Bejaïa</a:t>
            </a:r>
            <a:endParaRPr lang="fr-FR" sz="2000" dirty="0"/>
          </a:p>
          <a:p>
            <a:r>
              <a:rPr lang="fr-FR" sz="2000" b="1" dirty="0"/>
              <a:t>Faculté des Sciences de la Nature et  de la Vie</a:t>
            </a:r>
            <a:endParaRPr lang="fr-FR" sz="2000" dirty="0"/>
          </a:p>
          <a:p>
            <a:r>
              <a:rPr lang="fr-FR" sz="2000" b="1" dirty="0"/>
              <a:t>Département des  Sciences </a:t>
            </a:r>
            <a:r>
              <a:rPr lang="fr-FR" sz="2000" b="1" dirty="0" smtClean="0"/>
              <a:t>Alimentaires</a:t>
            </a:r>
          </a:p>
          <a:p>
            <a:r>
              <a:rPr lang="fr-FR" sz="2400" b="1" dirty="0" smtClean="0"/>
              <a:t> </a:t>
            </a:r>
            <a:endParaRPr lang="fr-FR" sz="2400" dirty="0"/>
          </a:p>
          <a:p>
            <a:endParaRPr lang="fr-FR" sz="2400" b="1" dirty="0" smtClean="0"/>
          </a:p>
          <a:p>
            <a:endParaRPr lang="fr-FR" sz="2000" b="1" dirty="0" smtClean="0"/>
          </a:p>
          <a:p>
            <a:r>
              <a:rPr lang="fr-FR" sz="2400" b="1" dirty="0" smtClean="0">
                <a:solidFill>
                  <a:srgbClr val="FFFF00"/>
                </a:solidFill>
              </a:rPr>
              <a:t>THÈSE</a:t>
            </a:r>
            <a:endParaRPr lang="fr-FR" sz="2400" dirty="0">
              <a:solidFill>
                <a:srgbClr val="FFFF00"/>
              </a:solidFill>
            </a:endParaRPr>
          </a:p>
          <a:p>
            <a:r>
              <a:rPr lang="fr-FR" sz="2000" b="1" dirty="0"/>
              <a:t>Présentée </a:t>
            </a:r>
            <a:r>
              <a:rPr lang="fr-FR" sz="2000" b="1" dirty="0" smtClean="0"/>
              <a:t>par</a:t>
            </a:r>
          </a:p>
          <a:p>
            <a:endParaRPr lang="fr-FR" sz="2000" dirty="0"/>
          </a:p>
          <a:p>
            <a:r>
              <a:rPr lang="fr-FR" sz="3200" b="1" dirty="0"/>
              <a:t>Mme TAFININE MOUHOUBI Zina</a:t>
            </a:r>
            <a:endParaRPr lang="fr-FR" sz="3200" dirty="0"/>
          </a:p>
          <a:p>
            <a:r>
              <a:rPr lang="fr-FR" sz="2000" b="1" dirty="0"/>
              <a:t> </a:t>
            </a:r>
            <a:endParaRPr lang="fr-FR" sz="2000" dirty="0"/>
          </a:p>
          <a:p>
            <a:r>
              <a:rPr lang="fr-FR" sz="2000" b="1" dirty="0"/>
              <a:t>Pour l’obtention du grade de</a:t>
            </a:r>
            <a:endParaRPr lang="fr-FR" sz="2000" dirty="0"/>
          </a:p>
          <a:p>
            <a:r>
              <a:rPr lang="fr-FR" sz="2000" b="1" dirty="0"/>
              <a:t>DOCTEUR EN </a:t>
            </a:r>
            <a:r>
              <a:rPr lang="fr-FR" sz="2000" b="1" dirty="0" smtClean="0"/>
              <a:t>SCIENCES</a:t>
            </a:r>
          </a:p>
          <a:p>
            <a:endParaRPr lang="fr-FR" sz="2000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00113" y="1844675"/>
            <a:ext cx="824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24"/>
          <p:cNvSpPr>
            <a:spLocks noGrp="1"/>
          </p:cNvSpPr>
          <p:nvPr>
            <p:ph type="sldNum" sz="quarter" idx="4294967295"/>
          </p:nvPr>
        </p:nvSpPr>
        <p:spPr>
          <a:xfrm>
            <a:off x="285720" y="714356"/>
            <a:ext cx="609600" cy="521208"/>
          </a:xfrm>
          <a:prstGeom prst="rect">
            <a:avLst/>
          </a:prstGeom>
        </p:spPr>
        <p:txBody>
          <a:bodyPr/>
          <a:lstStyle/>
          <a:p>
            <a:fld id="{20A0E9F4-FB09-4913-AD4C-195B9E16CFBF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4"/>
          <p:cNvGraphicFramePr>
            <a:graphicFrameLocks/>
          </p:cNvGraphicFramePr>
          <p:nvPr/>
        </p:nvGraphicFramePr>
        <p:xfrm>
          <a:off x="1457331" y="2271733"/>
          <a:ext cx="7043759" cy="4086225"/>
        </p:xfrm>
        <a:graphic>
          <a:graphicData uri="http://schemas.openxmlformats.org/presentationml/2006/ole">
            <p:oleObj spid="_x0000_s174081" name="Worksheet" r:id="rId3" imgW="4438638" imgH="2495536" progId="Excel.Sheet.8">
              <p:embed/>
            </p:oleObj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54001"/>
            <a:ext cx="7543800" cy="1431925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L’humidité</a:t>
            </a:r>
            <a:r>
              <a:rPr lang="fr-FR" sz="3200" dirty="0">
                <a:latin typeface="Arial" charset="0"/>
              </a:rPr>
              <a:t> </a:t>
            </a:r>
            <a:br>
              <a:rPr lang="fr-FR" sz="3200" dirty="0">
                <a:latin typeface="Arial" charset="0"/>
              </a:rPr>
            </a:br>
            <a:r>
              <a:rPr lang="fr-FR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(Maturité)</a:t>
            </a:r>
            <a:br>
              <a:rPr lang="fr-FR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endParaRPr lang="fr-FR" sz="3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3880846" y="3500438"/>
            <a:ext cx="3048608" cy="1584325"/>
            <a:chOff x="2841" y="1508"/>
            <a:chExt cx="1621" cy="1056"/>
          </a:xfrm>
        </p:grpSpPr>
        <p:sp>
          <p:nvSpPr>
            <p:cNvPr id="7" name="Rectangle 94"/>
            <p:cNvSpPr>
              <a:spLocks noChangeArrowheads="1"/>
            </p:cNvSpPr>
            <p:nvPr/>
          </p:nvSpPr>
          <p:spPr bwMode="auto">
            <a:xfrm>
              <a:off x="2841" y="1508"/>
              <a:ext cx="1621" cy="105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 sz="1800" baseline="0"/>
            </a:p>
          </p:txBody>
        </p:sp>
        <p:sp>
          <p:nvSpPr>
            <p:cNvPr id="9" name="Rectangle 96"/>
            <p:cNvSpPr>
              <a:spLocks noChangeArrowheads="1"/>
            </p:cNvSpPr>
            <p:nvPr/>
          </p:nvSpPr>
          <p:spPr bwMode="auto">
            <a:xfrm>
              <a:off x="2841" y="1608"/>
              <a:ext cx="1621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32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Echantillons murs </a:t>
              </a:r>
              <a:endParaRPr lang="fr-FR" sz="3200" b="1" baseline="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10</a:t>
            </a:fld>
            <a:endParaRPr lang="fr-FR" sz="1800" b="1" dirty="0"/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2566974" y="3105148"/>
            <a:ext cx="600079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4786314" y="250030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baseline="0" dirty="0" smtClean="0">
              <a:solidFill>
                <a:srgbClr val="993300"/>
              </a:solidFill>
              <a:cs typeface="Times New Roman" pitchFamily="18" charset="0"/>
            </a:endParaRPr>
          </a:p>
          <a:p>
            <a:r>
              <a:rPr lang="fr-FR" sz="3200" b="1" dirty="0" smtClean="0">
                <a:solidFill>
                  <a:srgbClr val="FF0000"/>
                </a:solidFill>
              </a:rPr>
              <a:t>&lt; 20%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21429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Le pH</a:t>
            </a:r>
            <a:b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(origine botanique)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pic>
        <p:nvPicPr>
          <p:cNvPr id="226305" name="Graphiqu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98" y="2357430"/>
            <a:ext cx="685801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962528" y="3263723"/>
            <a:ext cx="64953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3,64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33886" y="2306630"/>
            <a:ext cx="64953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4,02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500430" y="3130559"/>
            <a:ext cx="3095625" cy="1584325"/>
            <a:chOff x="2651" y="1928"/>
            <a:chExt cx="1646" cy="1056"/>
          </a:xfrm>
        </p:grpSpPr>
        <p:sp>
          <p:nvSpPr>
            <p:cNvPr id="6" name="Rectangle 94"/>
            <p:cNvSpPr>
              <a:spLocks noChangeArrowheads="1"/>
            </p:cNvSpPr>
            <p:nvPr/>
          </p:nvSpPr>
          <p:spPr bwMode="auto">
            <a:xfrm>
              <a:off x="2651" y="1928"/>
              <a:ext cx="1621" cy="105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 sz="1800" baseline="0"/>
            </a:p>
          </p:txBody>
        </p:sp>
        <p:sp>
          <p:nvSpPr>
            <p:cNvPr id="7" name="Rectangle 96"/>
            <p:cNvSpPr>
              <a:spLocks noChangeArrowheads="1"/>
            </p:cNvSpPr>
            <p:nvPr/>
          </p:nvSpPr>
          <p:spPr bwMode="auto">
            <a:xfrm>
              <a:off x="2676" y="2039"/>
              <a:ext cx="1621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 sz="1500" b="1" baseline="0">
                <a:solidFill>
                  <a:srgbClr val="993300"/>
                </a:solidFill>
                <a:cs typeface="Times New Roman" pitchFamily="18" charset="0"/>
              </a:endParaRPr>
            </a:p>
            <a:p>
              <a:r>
                <a:rPr lang="fr-FR" sz="4800" b="1" baseline="0">
                  <a:solidFill>
                    <a:srgbClr val="FF3300"/>
                  </a:solidFill>
                  <a:cs typeface="Times New Roman" pitchFamily="18" charset="0"/>
                </a:rPr>
                <a:t>Nectar</a:t>
              </a:r>
              <a:r>
                <a:rPr lang="fr-FR" sz="4000" b="1" baseline="0">
                  <a:solidFill>
                    <a:srgbClr val="FF3300"/>
                  </a:solidFill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11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8"/>
            <a:ext cx="6929486" cy="40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786314" y="3714752"/>
            <a:ext cx="928694" cy="6668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3600" b="1" dirty="0" smtClean="0">
                <a:solidFill>
                  <a:srgbClr val="FF0000"/>
                </a:solidFill>
              </a:rPr>
              <a:t>&lt; 40</a:t>
            </a:r>
            <a:endParaRPr lang="fr-FR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2976" y="285728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L’acidité</a:t>
            </a:r>
            <a:b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(fermentation)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1071602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12</a:t>
            </a:fld>
            <a:endParaRPr lang="fr-FR" sz="1800" b="1"/>
          </a:p>
        </p:txBody>
      </p:sp>
      <p:cxnSp>
        <p:nvCxnSpPr>
          <p:cNvPr id="11" name="Connecteur droit 10"/>
          <p:cNvCxnSpPr/>
          <p:nvPr/>
        </p:nvCxnSpPr>
        <p:spPr bwMode="auto">
          <a:xfrm flipV="1">
            <a:off x="2071670" y="4500570"/>
            <a:ext cx="6215106" cy="12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3429135" y="3500438"/>
            <a:ext cx="3748087" cy="2016129"/>
            <a:chOff x="3307" y="672"/>
            <a:chExt cx="1905" cy="1044"/>
          </a:xfrm>
        </p:grpSpPr>
        <p:sp>
          <p:nvSpPr>
            <p:cNvPr id="7" name="Rectangle 111"/>
            <p:cNvSpPr>
              <a:spLocks noChangeArrowheads="1"/>
            </p:cNvSpPr>
            <p:nvPr/>
          </p:nvSpPr>
          <p:spPr bwMode="auto">
            <a:xfrm flipH="1">
              <a:off x="3307" y="672"/>
              <a:ext cx="1905" cy="104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EABD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112"/>
            <p:cNvSpPr>
              <a:spLocks noChangeArrowheads="1"/>
            </p:cNvSpPr>
            <p:nvPr/>
          </p:nvSpPr>
          <p:spPr bwMode="auto">
            <a:xfrm>
              <a:off x="3452" y="801"/>
              <a:ext cx="1705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4000" b="1" baseline="0" dirty="0" smtClean="0">
                  <a:solidFill>
                    <a:srgbClr val="FF3300"/>
                  </a:solidFill>
                </a:rPr>
                <a:t>Absence </a:t>
              </a:r>
              <a:r>
                <a:rPr lang="fr-FR" sz="4000" b="1" baseline="0" dirty="0">
                  <a:solidFill>
                    <a:srgbClr val="FF3300"/>
                  </a:solidFill>
                </a:rPr>
                <a:t>de fermentation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38250" y="36195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La </a:t>
            </a:r>
            <a:r>
              <a:rPr lang="fr-FR" sz="4400" b="1" kern="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charset="0"/>
              </a:rPr>
              <a:t>c</a:t>
            </a:r>
            <a:r>
              <a:rPr kumimoji="0" lang="fr-F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onductivité</a:t>
            </a: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électrique</a:t>
            </a: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(origine botanique)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pic>
        <p:nvPicPr>
          <p:cNvPr id="244737" name="Graphique 4"/>
          <p:cNvPicPr>
            <a:picLocks noChangeArrowheads="1"/>
          </p:cNvPicPr>
          <p:nvPr/>
        </p:nvPicPr>
        <p:blipFill>
          <a:blip r:embed="rId2"/>
          <a:srcRect b="-89"/>
          <a:stretch>
            <a:fillRect/>
          </a:stretch>
        </p:blipFill>
        <p:spPr bwMode="auto">
          <a:xfrm>
            <a:off x="1643042" y="2285992"/>
            <a:ext cx="6500858" cy="387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428992" y="3286124"/>
            <a:ext cx="3095625" cy="1584325"/>
            <a:chOff x="2651" y="1928"/>
            <a:chExt cx="1646" cy="1056"/>
          </a:xfrm>
        </p:grpSpPr>
        <p:sp>
          <p:nvSpPr>
            <p:cNvPr id="6" name="Rectangle 94"/>
            <p:cNvSpPr>
              <a:spLocks noChangeArrowheads="1"/>
            </p:cNvSpPr>
            <p:nvPr/>
          </p:nvSpPr>
          <p:spPr bwMode="auto">
            <a:xfrm>
              <a:off x="2651" y="1928"/>
              <a:ext cx="1621" cy="105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 sz="1800" baseline="0"/>
            </a:p>
          </p:txBody>
        </p:sp>
        <p:sp>
          <p:nvSpPr>
            <p:cNvPr id="7" name="Rectangle 96"/>
            <p:cNvSpPr>
              <a:spLocks noChangeArrowheads="1"/>
            </p:cNvSpPr>
            <p:nvPr/>
          </p:nvSpPr>
          <p:spPr bwMode="auto">
            <a:xfrm>
              <a:off x="2676" y="2039"/>
              <a:ext cx="1621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 sz="1500" b="1" baseline="0" dirty="0">
                <a:solidFill>
                  <a:srgbClr val="993300"/>
                </a:solidFill>
                <a:cs typeface="Times New Roman" pitchFamily="18" charset="0"/>
              </a:endParaRPr>
            </a:p>
            <a:p>
              <a:r>
                <a:rPr lang="fr-FR" sz="4800" b="1" baseline="0" dirty="0">
                  <a:solidFill>
                    <a:srgbClr val="FF3300"/>
                  </a:solidFill>
                  <a:cs typeface="Times New Roman" pitchFamily="18" charset="0"/>
                </a:rPr>
                <a:t>Nectar</a:t>
              </a:r>
              <a:r>
                <a:rPr lang="fr-FR" sz="4000" b="1" baseline="0" dirty="0">
                  <a:solidFill>
                    <a:srgbClr val="FF3300"/>
                  </a:solidFill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13</a:t>
            </a:fld>
            <a:endParaRPr lang="fr-FR" sz="1800" b="1" dirty="0"/>
          </a:p>
        </p:txBody>
      </p:sp>
      <p:sp>
        <p:nvSpPr>
          <p:cNvPr id="8" name="Rectangle 96"/>
          <p:cNvSpPr>
            <a:spLocks noChangeArrowheads="1"/>
          </p:cNvSpPr>
          <p:nvPr/>
        </p:nvSpPr>
        <p:spPr bwMode="auto">
          <a:xfrm>
            <a:off x="5500694" y="2428868"/>
            <a:ext cx="3048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&lt;  0,8</a:t>
            </a:r>
            <a:r>
              <a:rPr lang="fr-FR" sz="3200" b="1" baseline="0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mS</a:t>
            </a:r>
            <a:r>
              <a:rPr lang="fr-FR" sz="3200" b="1" dirty="0" smtClean="0">
                <a:solidFill>
                  <a:srgbClr val="FF0000"/>
                </a:solidFill>
              </a:rPr>
              <a:t>/cm</a:t>
            </a:r>
            <a:endParaRPr lang="fr-FR" sz="3200" b="1" baseline="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1"/>
          <p:cNvGraphicFramePr>
            <a:graphicFrameLocks/>
          </p:cNvGraphicFramePr>
          <p:nvPr/>
        </p:nvGraphicFramePr>
        <p:xfrm>
          <a:off x="1428728" y="2214554"/>
          <a:ext cx="7145339" cy="4286280"/>
        </p:xfrm>
        <a:graphic>
          <a:graphicData uri="http://schemas.openxmlformats.org/presentationml/2006/ole">
            <p:oleObj spid="_x0000_s214017" name="Worksheet" r:id="rId3" imgW="4848138" imgH="2466923" progId="Excel.Sheet.8">
              <p:embed/>
            </p:oleObj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Les c</a:t>
            </a:r>
            <a:r>
              <a:rPr kumimoji="0" lang="fr-F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endres</a:t>
            </a: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 </a:t>
            </a: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/>
            </a:r>
            <a:b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(origine botanique)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3714744" y="3357562"/>
            <a:ext cx="3054250" cy="1584325"/>
            <a:chOff x="2651" y="1928"/>
            <a:chExt cx="1624" cy="1056"/>
          </a:xfrm>
        </p:grpSpPr>
        <p:sp>
          <p:nvSpPr>
            <p:cNvPr id="7" name="Rectangle 94"/>
            <p:cNvSpPr>
              <a:spLocks noChangeArrowheads="1"/>
            </p:cNvSpPr>
            <p:nvPr/>
          </p:nvSpPr>
          <p:spPr bwMode="auto">
            <a:xfrm>
              <a:off x="2651" y="1928"/>
              <a:ext cx="1621" cy="105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 sz="1800" baseline="0"/>
            </a:p>
          </p:txBody>
        </p:sp>
        <p:sp>
          <p:nvSpPr>
            <p:cNvPr id="8" name="Rectangle 96"/>
            <p:cNvSpPr>
              <a:spLocks noChangeArrowheads="1"/>
            </p:cNvSpPr>
            <p:nvPr/>
          </p:nvSpPr>
          <p:spPr bwMode="auto">
            <a:xfrm>
              <a:off x="2654" y="1937"/>
              <a:ext cx="1621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 sz="1500" b="1" baseline="0" dirty="0">
                <a:solidFill>
                  <a:srgbClr val="993300"/>
                </a:solidFill>
                <a:cs typeface="Times New Roman" pitchFamily="18" charset="0"/>
              </a:endParaRPr>
            </a:p>
            <a:p>
              <a:r>
                <a:rPr lang="fr-FR" sz="4800" b="1" baseline="0" dirty="0">
                  <a:solidFill>
                    <a:srgbClr val="FF3300"/>
                  </a:solidFill>
                  <a:cs typeface="Times New Roman" pitchFamily="18" charset="0"/>
                </a:rPr>
                <a:t>Nectar</a:t>
              </a:r>
              <a:r>
                <a:rPr lang="fr-FR" sz="4000" b="1" baseline="0" dirty="0">
                  <a:solidFill>
                    <a:srgbClr val="FF3300"/>
                  </a:solidFill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Rectangle 96"/>
          <p:cNvSpPr>
            <a:spLocks noChangeArrowheads="1"/>
          </p:cNvSpPr>
          <p:nvPr/>
        </p:nvSpPr>
        <p:spPr bwMode="auto">
          <a:xfrm>
            <a:off x="5738234" y="2556213"/>
            <a:ext cx="3048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&lt;  0,6</a:t>
            </a:r>
            <a:r>
              <a:rPr lang="fr-FR" sz="6000" dirty="0" smtClean="0"/>
              <a:t> </a:t>
            </a:r>
            <a:r>
              <a:rPr lang="fr-FR" sz="6000" b="1" dirty="0" smtClean="0">
                <a:solidFill>
                  <a:srgbClr val="FF0000"/>
                </a:solidFill>
              </a:rPr>
              <a:t>%</a:t>
            </a:r>
            <a:endParaRPr lang="fr-FR" sz="6000" b="1" baseline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-1071602" y="1328726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14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8888" y="26035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La couleur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43714" name="Object 113"/>
          <p:cNvGraphicFramePr>
            <a:graphicFrameLocks/>
          </p:cNvGraphicFramePr>
          <p:nvPr/>
        </p:nvGraphicFramePr>
        <p:xfrm>
          <a:off x="1500166" y="2259035"/>
          <a:ext cx="7143800" cy="4313237"/>
        </p:xfrm>
        <a:graphic>
          <a:graphicData uri="http://schemas.openxmlformats.org/presentationml/2006/ole">
            <p:oleObj spid="_x0000_s243714" name="Worksheet" r:id="rId3" imgW="4438638" imgH="2381354" progId="Excel.Sheet.8">
              <p:embed/>
            </p:oleObj>
          </a:graphicData>
        </a:graphic>
      </p:graphicFrame>
      <p:sp>
        <p:nvSpPr>
          <p:cNvPr id="7" name="Rectangle 77"/>
          <p:cNvSpPr>
            <a:spLocks noChangeArrowheads="1"/>
          </p:cNvSpPr>
          <p:nvPr/>
        </p:nvSpPr>
        <p:spPr bwMode="auto">
          <a:xfrm>
            <a:off x="3394384" y="3071810"/>
            <a:ext cx="3606508" cy="228123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7D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DC47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 sz="2400" baseline="0">
              <a:solidFill>
                <a:srgbClr val="FF33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15</a:t>
            </a:fld>
            <a:endParaRPr lang="fr-FR" sz="1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715008" y="4714884"/>
            <a:ext cx="64953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0,29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79983" y="2549343"/>
            <a:ext cx="64953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1,84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3481396" y="3214686"/>
            <a:ext cx="3448058" cy="201285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7D5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3200" b="1" baseline="0" dirty="0">
                <a:solidFill>
                  <a:srgbClr val="FF3300"/>
                </a:solidFill>
              </a:rPr>
              <a:t>Cendres, </a:t>
            </a:r>
            <a:r>
              <a:rPr lang="fr-FR" sz="3200" b="1" baseline="0" dirty="0" err="1">
                <a:solidFill>
                  <a:srgbClr val="FF3300"/>
                </a:solidFill>
              </a:rPr>
              <a:t>Flavonoides</a:t>
            </a:r>
            <a:r>
              <a:rPr lang="fr-FR" sz="3200" b="1" baseline="0" dirty="0">
                <a:solidFill>
                  <a:srgbClr val="FF3300"/>
                </a:solidFill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fr-FR" sz="3200" b="1" baseline="0" dirty="0">
                <a:solidFill>
                  <a:srgbClr val="FF3300"/>
                </a:solidFill>
              </a:rPr>
              <a:t>Caroténoïdes,…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4513" y="304800"/>
            <a:ext cx="86756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L’</a:t>
            </a:r>
            <a:r>
              <a:rPr kumimoji="0" lang="fr-FR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hydroxyméthylfurfural</a:t>
            </a: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 (HMF)</a:t>
            </a:r>
            <a:b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(Fraîcheur)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ct 110"/>
          <p:cNvGraphicFramePr>
            <a:graphicFrameLocks/>
          </p:cNvGraphicFramePr>
          <p:nvPr/>
        </p:nvGraphicFramePr>
        <p:xfrm>
          <a:off x="1500166" y="2285992"/>
          <a:ext cx="7215238" cy="4357687"/>
        </p:xfrm>
        <a:graphic>
          <a:graphicData uri="http://schemas.openxmlformats.org/presentationml/2006/ole">
            <p:oleObj spid="_x0000_s242690" name="Worksheet" r:id="rId3" imgW="4248059" imgH="1971595" progId="Excel.Sheet.8">
              <p:embed/>
            </p:oleObj>
          </a:graphicData>
        </a:graphic>
      </p:graphicFrame>
      <p:cxnSp>
        <p:nvCxnSpPr>
          <p:cNvPr id="12" name="Connecteur droit avec flèche 11"/>
          <p:cNvCxnSpPr/>
          <p:nvPr/>
        </p:nvCxnSpPr>
        <p:spPr bwMode="auto">
          <a:xfrm rot="5400000">
            <a:off x="3463917" y="4712503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rot="5400000">
            <a:off x="4614863" y="4691071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rot="5400000">
            <a:off x="6951679" y="4767271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rot="5400000">
            <a:off x="5180017" y="3821115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rot="5400000">
            <a:off x="5751521" y="3892553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16</a:t>
            </a:fld>
            <a:endParaRPr lang="fr-FR" sz="1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000892" y="4214818"/>
            <a:ext cx="56938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 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Rectangle 96"/>
          <p:cNvSpPr>
            <a:spLocks noChangeArrowheads="1"/>
          </p:cNvSpPr>
          <p:nvPr/>
        </p:nvSpPr>
        <p:spPr bwMode="auto">
          <a:xfrm>
            <a:off x="3357554" y="3071810"/>
            <a:ext cx="3048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&lt;  40</a:t>
            </a:r>
            <a:r>
              <a:rPr lang="fr-FR" sz="3600" dirty="0" smtClean="0">
                <a:solidFill>
                  <a:srgbClr val="FF0000"/>
                </a:solidFill>
              </a:rPr>
              <a:t>mg/Kg</a:t>
            </a:r>
            <a:endParaRPr lang="fr-FR" sz="3600" b="1" baseline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2285984" y="2433630"/>
            <a:ext cx="500066" cy="31432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2870188" y="3306762"/>
            <a:ext cx="500066" cy="22955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7500958" y="3500438"/>
            <a:ext cx="500066" cy="21526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4071934" y="3714752"/>
            <a:ext cx="500066" cy="1938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 bwMode="auto">
          <a:xfrm rot="5400000">
            <a:off x="8107387" y="4019553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Ellipse 27"/>
          <p:cNvSpPr/>
          <p:nvPr/>
        </p:nvSpPr>
        <p:spPr bwMode="auto">
          <a:xfrm>
            <a:off x="6357950" y="3500438"/>
            <a:ext cx="500066" cy="21526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857620" y="2911487"/>
            <a:ext cx="3492500" cy="2232025"/>
            <a:chOff x="3722706" y="2840049"/>
            <a:chExt cx="3492500" cy="2232025"/>
          </a:xfrm>
        </p:grpSpPr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3786182" y="2840049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8" name="AutoShape 87"/>
            <p:cNvSpPr>
              <a:spLocks noChangeArrowheads="1"/>
            </p:cNvSpPr>
            <p:nvPr/>
          </p:nvSpPr>
          <p:spPr bwMode="auto">
            <a:xfrm>
              <a:off x="3722706" y="3720569"/>
              <a:ext cx="3492500" cy="494249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vieillissement</a:t>
              </a:r>
              <a:endParaRPr lang="fr-FR" sz="3600" b="1" baseline="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La proline </a:t>
            </a:r>
            <a:b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(maturité et adultération)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pic>
        <p:nvPicPr>
          <p:cNvPr id="5" name="Graphiqu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253" y="2285992"/>
            <a:ext cx="70262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215074" y="4286256"/>
            <a:ext cx="641522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200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00364" y="200024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900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-1047776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17</a:t>
            </a:fld>
            <a:endParaRPr lang="fr-FR" sz="1800" b="1"/>
          </a:p>
        </p:txBody>
      </p:sp>
      <p:grpSp>
        <p:nvGrpSpPr>
          <p:cNvPr id="10" name="Groupe 9"/>
          <p:cNvGrpSpPr/>
          <p:nvPr/>
        </p:nvGrpSpPr>
        <p:grpSpPr>
          <a:xfrm>
            <a:off x="3428992" y="2786058"/>
            <a:ext cx="3492500" cy="2232025"/>
            <a:chOff x="4071934" y="1000108"/>
            <a:chExt cx="3492500" cy="2232025"/>
          </a:xfrm>
        </p:grpSpPr>
        <p:sp>
          <p:nvSpPr>
            <p:cNvPr id="6" name="Rectangle 88"/>
            <p:cNvSpPr>
              <a:spLocks noChangeArrowheads="1"/>
            </p:cNvSpPr>
            <p:nvPr/>
          </p:nvSpPr>
          <p:spPr bwMode="auto">
            <a:xfrm>
              <a:off x="4143372" y="1000108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7" name="AutoShape 87"/>
            <p:cNvSpPr>
              <a:spLocks noChangeArrowheads="1"/>
            </p:cNvSpPr>
            <p:nvPr/>
          </p:nvSpPr>
          <p:spPr bwMode="auto">
            <a:xfrm>
              <a:off x="4071934" y="1214422"/>
              <a:ext cx="3492500" cy="1753985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>
                  <a:solidFill>
                    <a:srgbClr val="FF3300"/>
                  </a:solidFill>
                  <a:cs typeface="Times New Roman" pitchFamily="18" charset="0"/>
                </a:rPr>
                <a:t>Miels murs 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>
                  <a:solidFill>
                    <a:srgbClr val="FF3300"/>
                  </a:solidFill>
                  <a:cs typeface="Times New Roman" pitchFamily="18" charset="0"/>
                </a:rPr>
                <a:t>et 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>
                  <a:solidFill>
                    <a:srgbClr val="FF3300"/>
                  </a:solidFill>
                  <a:cs typeface="Times New Roman" pitchFamily="18" charset="0"/>
                </a:rPr>
                <a:t>authentiques</a:t>
              </a:r>
            </a:p>
          </p:txBody>
        </p:sp>
      </p:grpSp>
      <p:sp>
        <p:nvSpPr>
          <p:cNvPr id="11" name="Rectangle 96"/>
          <p:cNvSpPr>
            <a:spLocks noChangeArrowheads="1"/>
          </p:cNvSpPr>
          <p:nvPr/>
        </p:nvSpPr>
        <p:spPr bwMode="auto">
          <a:xfrm>
            <a:off x="5881110" y="2270461"/>
            <a:ext cx="3048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&gt;180</a:t>
            </a:r>
            <a:endParaRPr lang="fr-FR" sz="6000" b="1" baseline="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7"/>
          <p:cNvGraphicFramePr>
            <a:graphicFrameLocks/>
          </p:cNvGraphicFramePr>
          <p:nvPr/>
        </p:nvGraphicFramePr>
        <p:xfrm>
          <a:off x="1571604" y="2285992"/>
          <a:ext cx="7000924" cy="4286280"/>
        </p:xfrm>
        <a:graphic>
          <a:graphicData uri="http://schemas.openxmlformats.org/presentationml/2006/ole">
            <p:oleObj spid="_x0000_s257025" name="Worksheet" r:id="rId3" imgW="5038716" imgH="2724170" progId="Excel.Sheet.8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9200" y="21429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Les composés phénoliques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 bwMode="auto">
          <a:xfrm rot="5400000">
            <a:off x="5276855" y="4211643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 rot="5400000">
            <a:off x="4751389" y="2606669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e 7"/>
          <p:cNvGrpSpPr/>
          <p:nvPr/>
        </p:nvGrpSpPr>
        <p:grpSpPr>
          <a:xfrm>
            <a:off x="3714744" y="2786058"/>
            <a:ext cx="3492500" cy="2232025"/>
            <a:chOff x="4000496" y="928670"/>
            <a:chExt cx="3492500" cy="2232025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4000496" y="928670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0" name="AutoShape 87"/>
            <p:cNvSpPr>
              <a:spLocks noChangeArrowheads="1"/>
            </p:cNvSpPr>
            <p:nvPr/>
          </p:nvSpPr>
          <p:spPr bwMode="auto">
            <a:xfrm>
              <a:off x="4000496" y="1500174"/>
              <a:ext cx="3492500" cy="1443800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Origine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 botanique</a:t>
              </a:r>
              <a:endParaRPr lang="fr-FR" sz="1600" b="1" baseline="0" dirty="0" smtClean="0">
                <a:solidFill>
                  <a:srgbClr val="FF3300"/>
                </a:solidFill>
                <a:cs typeface="Times New Roman" pitchFamily="18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1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(</a:t>
              </a:r>
              <a:r>
                <a:rPr lang="fr-FR" sz="14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nectar et secrétions végétales)</a:t>
              </a:r>
              <a:endParaRPr lang="fr-FR" sz="1400" b="1" baseline="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18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7"/>
          <p:cNvGraphicFramePr>
            <a:graphicFrameLocks/>
          </p:cNvGraphicFramePr>
          <p:nvPr/>
        </p:nvGraphicFramePr>
        <p:xfrm>
          <a:off x="1474814" y="2357430"/>
          <a:ext cx="6954838" cy="4143375"/>
        </p:xfrm>
        <a:graphic>
          <a:graphicData uri="http://schemas.openxmlformats.org/presentationml/2006/ole">
            <p:oleObj spid="_x0000_s270338" name="Worksheet" r:id="rId3" imgW="4638664" imgH="2352741" progId="Excel.Sheet.8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9200" y="21429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Les flavonoïdes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5400000">
            <a:off x="4465637" y="2392355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rot="5400000">
            <a:off x="4965703" y="4392619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e 9"/>
          <p:cNvGrpSpPr/>
          <p:nvPr/>
        </p:nvGrpSpPr>
        <p:grpSpPr>
          <a:xfrm>
            <a:off x="2928926" y="2214554"/>
            <a:ext cx="4000528" cy="3916873"/>
            <a:chOff x="3875764" y="1427975"/>
            <a:chExt cx="3492500" cy="3729875"/>
          </a:xfrm>
        </p:grpSpPr>
        <p:sp>
          <p:nvSpPr>
            <p:cNvPr id="11" name="Rectangle 88"/>
            <p:cNvSpPr>
              <a:spLocks noChangeArrowheads="1"/>
            </p:cNvSpPr>
            <p:nvPr/>
          </p:nvSpPr>
          <p:spPr bwMode="auto">
            <a:xfrm>
              <a:off x="4000496" y="1427975"/>
              <a:ext cx="3227540" cy="223202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2" name="AutoShape 87"/>
            <p:cNvSpPr>
              <a:spLocks noChangeArrowheads="1"/>
            </p:cNvSpPr>
            <p:nvPr/>
          </p:nvSpPr>
          <p:spPr bwMode="auto">
            <a:xfrm>
              <a:off x="3875764" y="1500176"/>
              <a:ext cx="3492500" cy="3657674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 err="1" smtClean="0">
                  <a:solidFill>
                    <a:srgbClr val="FF3300"/>
                  </a:solidFill>
                  <a:cs typeface="Times New Roman" pitchFamily="18" charset="0"/>
                </a:rPr>
                <a:t>Correlation</a:t>
              </a:r>
              <a:endParaRPr lang="fr-FR" sz="3600" b="1" baseline="0" dirty="0" smtClean="0">
                <a:solidFill>
                  <a:srgbClr val="FF3300"/>
                </a:solidFill>
                <a:cs typeface="Times New Roman" pitchFamily="18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 avec les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 </a:t>
              </a:r>
              <a:r>
                <a:rPr lang="fr-FR" sz="3600" b="1" baseline="0" dirty="0" err="1" smtClean="0">
                  <a:solidFill>
                    <a:srgbClr val="FF3300"/>
                  </a:solidFill>
                  <a:cs typeface="Times New Roman" pitchFamily="18" charset="0"/>
                </a:rPr>
                <a:t>polyphénols</a:t>
              </a:r>
              <a:endParaRPr lang="fr-FR" sz="3600" b="1" baseline="0" dirty="0" smtClean="0">
                <a:solidFill>
                  <a:srgbClr val="FF3300"/>
                </a:solidFill>
                <a:cs typeface="Times New Roman" pitchFamily="18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sz="3600" b="1" dirty="0" smtClean="0">
                  <a:solidFill>
                    <a:srgbClr val="FF0000"/>
                  </a:solidFill>
                </a:rPr>
                <a:t>(r=0,83)</a:t>
              </a:r>
              <a:endParaRPr lang="fr-FR" sz="3600" b="1" baseline="0" dirty="0" smtClean="0">
                <a:solidFill>
                  <a:srgbClr val="FF0000"/>
                </a:solidFill>
                <a:cs typeface="Times New Roman" pitchFamily="18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fr-FR" sz="3600" b="1" baseline="0" dirty="0" smtClean="0">
                <a:solidFill>
                  <a:srgbClr val="FF3300"/>
                </a:solidFill>
                <a:cs typeface="Times New Roman" pitchFamily="18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fr-FR" sz="3600" b="1" baseline="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-1071602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19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fr-FR" sz="6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7E4E-EDC0-44D6-8993-4C27569AAC8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142976" y="3711587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Introduction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4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4000" b="1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Partie</a:t>
            </a:r>
            <a:r>
              <a:rPr lang="fr-FR" sz="6000" b="1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b="1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expérimentale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3600" b="1" kern="0" baseline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 et 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perspectives</a:t>
            </a:r>
            <a:endParaRPr kumimoji="0" lang="fr-FR" sz="3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6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8"/>
          <p:cNvGraphicFramePr>
            <a:graphicFrameLocks/>
          </p:cNvGraphicFramePr>
          <p:nvPr/>
        </p:nvGraphicFramePr>
        <p:xfrm>
          <a:off x="1571604" y="2428868"/>
          <a:ext cx="6810375" cy="4262438"/>
        </p:xfrm>
        <a:graphic>
          <a:graphicData uri="http://schemas.openxmlformats.org/presentationml/2006/ole">
            <p:oleObj spid="_x0000_s271362" name="Worksheet" r:id="rId3" imgW="5038716" imgH="2724170" progId="Excel.Sheet.8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9200" y="21429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L’activité </a:t>
            </a:r>
            <a:r>
              <a:rPr kumimoji="0" lang="fr-F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Times New Roman" pitchFamily="18" charset="0"/>
              </a:rPr>
              <a:t>antiradicalaire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12" y="2214554"/>
            <a:ext cx="1357313" cy="357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D432F"/>
                </a:solidFill>
                <a:latin typeface="Arial" pitchFamily="34" charset="0"/>
                <a:cs typeface="Arial" pitchFamily="34" charset="0"/>
              </a:rPr>
              <a:t>32.51 %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6380" y="4572008"/>
            <a:ext cx="1214437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D432F"/>
                </a:solidFill>
                <a:latin typeface="Arial" pitchFamily="34" charset="0"/>
                <a:cs typeface="Arial" pitchFamily="34" charset="0"/>
              </a:rPr>
              <a:t>7.43 %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643306" y="2643182"/>
            <a:ext cx="3492500" cy="2232025"/>
            <a:chOff x="5000628" y="2285992"/>
            <a:chExt cx="3492500" cy="2232025"/>
          </a:xfrm>
        </p:grpSpPr>
        <p:sp>
          <p:nvSpPr>
            <p:cNvPr id="8" name="Rectangle 88"/>
            <p:cNvSpPr>
              <a:spLocks noChangeArrowheads="1"/>
            </p:cNvSpPr>
            <p:nvPr/>
          </p:nvSpPr>
          <p:spPr bwMode="auto">
            <a:xfrm>
              <a:off x="5072066" y="228599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0" name="AutoShape 87"/>
            <p:cNvSpPr>
              <a:spLocks noChangeArrowheads="1"/>
            </p:cNvSpPr>
            <p:nvPr/>
          </p:nvSpPr>
          <p:spPr bwMode="auto">
            <a:xfrm>
              <a:off x="5000628" y="2285992"/>
              <a:ext cx="3492500" cy="1827380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fr-FR" sz="3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Composés phénoliques</a:t>
              </a:r>
              <a:endParaRPr lang="fr-FR" sz="3600" b="1" baseline="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20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Conclusion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3565531"/>
            <a:ext cx="8929687" cy="5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fr-FR" sz="3200" dirty="0">
                <a:latin typeface="Comic Sans MS" pitchFamily="66" charset="0"/>
                <a:ea typeface="Times New Roman" pitchFamily="18" charset="0"/>
              </a:rPr>
              <a:t>    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2143108" y="2214554"/>
          <a:ext cx="528641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2143108" y="3786190"/>
            <a:ext cx="5260033" cy="1234872"/>
            <a:chOff x="4406" y="1418546"/>
            <a:chExt cx="5260033" cy="1234872"/>
          </a:xfrm>
        </p:grpSpPr>
        <p:sp>
          <p:nvSpPr>
            <p:cNvPr id="11" name="Chevron 10"/>
            <p:cNvSpPr/>
            <p:nvPr/>
          </p:nvSpPr>
          <p:spPr>
            <a:xfrm>
              <a:off x="4406" y="1418546"/>
              <a:ext cx="5260033" cy="123487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65519"/>
                <a:satOff val="47821"/>
                <a:lumOff val="19984"/>
                <a:alphaOff val="0"/>
              </a:schemeClr>
            </a:fillRef>
            <a:effectRef idx="3">
              <a:schemeClr val="accent5">
                <a:shade val="50000"/>
                <a:hueOff val="65519"/>
                <a:satOff val="47821"/>
                <a:lumOff val="199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621842" y="1418546"/>
              <a:ext cx="4025161" cy="1234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2.Qualité physicochimique</a:t>
              </a:r>
              <a:endParaRPr lang="fr-FR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214546" y="5286388"/>
            <a:ext cx="5268800" cy="1234872"/>
            <a:chOff x="4406" y="2122424"/>
            <a:chExt cx="5268800" cy="1234872"/>
          </a:xfrm>
        </p:grpSpPr>
        <p:sp>
          <p:nvSpPr>
            <p:cNvPr id="14" name="Chevron 13"/>
            <p:cNvSpPr/>
            <p:nvPr/>
          </p:nvSpPr>
          <p:spPr>
            <a:xfrm>
              <a:off x="4406" y="2122424"/>
              <a:ext cx="5268800" cy="1234872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fillRef>
            <a:effect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621842" y="2122424"/>
              <a:ext cx="4033928" cy="1234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 Activité </a:t>
              </a:r>
              <a:r>
                <a:rPr lang="fr-FR" sz="36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antioxydante</a:t>
              </a:r>
              <a:endParaRPr lang="fr-FR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21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1604" y="1928802"/>
            <a:ext cx="7543800" cy="4114800"/>
          </a:xfrm>
        </p:spPr>
        <p:txBody>
          <a:bodyPr/>
          <a:lstStyle/>
          <a:p>
            <a:pPr algn="ctr">
              <a:buNone/>
            </a:pPr>
            <a:endParaRPr lang="fr-FR" sz="7200" b="1" i="1" dirty="0" smtClean="0">
              <a:solidFill>
                <a:srgbClr val="FFFF00"/>
              </a:solidFill>
              <a:effectLst/>
              <a:latin typeface="Monotype Corsiva" pitchFamily="66" charset="0"/>
              <a:cs typeface="Arial" charset="0"/>
            </a:endParaRPr>
          </a:p>
          <a:p>
            <a:pPr algn="ctr">
              <a:buNone/>
            </a:pPr>
            <a:r>
              <a:rPr lang="fr-FR" sz="5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Analyse de la propolis</a:t>
            </a:r>
            <a:endParaRPr lang="fr-FR" sz="5400" b="1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1000164" y="1328726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22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00100" y="2100798"/>
          <a:ext cx="7858179" cy="4632960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3170054"/>
                <a:gridCol w="4688125"/>
              </a:tblGrid>
              <a:tr h="2839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Echantillon de </a:t>
                      </a:r>
                      <a:r>
                        <a:rPr lang="fr-FR" sz="1600" dirty="0" smtClean="0">
                          <a:effectLst/>
                        </a:rPr>
                        <a:t>propolis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    Origine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8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P3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P4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P6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P7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P8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P9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P10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P11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P12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P13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P14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/>
                        <a:t>Ait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Ousalah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/>
                        <a:t>Amtik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Ntafat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/>
                        <a:t>Bejaia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/>
                        <a:t>Ibouhatmen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/>
                        <a:t>Boulimat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Iazouen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/>
                        <a:t>Amizour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/>
                        <a:t>Boumerdes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Isser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/>
                        <a:t>Boumerdes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Isser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/>
                        <a:t>Akbou</a:t>
                      </a:r>
                      <a:r>
                        <a:rPr lang="fr-FR" sz="2000" dirty="0"/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/>
                        <a:t>Ouedghir</a:t>
                      </a:r>
                      <a:r>
                        <a:rPr lang="fr-FR" sz="2000" dirty="0"/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/>
                        <a:t>Tizi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Ouzou</a:t>
                      </a:r>
                      <a:r>
                        <a:rPr lang="fr-FR" sz="2000" dirty="0"/>
                        <a:t>, </a:t>
                      </a:r>
                      <a:r>
                        <a:rPr lang="fr-FR" sz="2000" dirty="0" err="1"/>
                        <a:t>Iakouren</a:t>
                      </a:r>
                      <a:r>
                        <a:rPr lang="fr-FR" sz="2000" dirty="0"/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Bejaia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Bejaia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Bejaia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Echantillons de </a:t>
            </a:r>
            <a:r>
              <a:rPr lang="fr-FR" dirty="0" smtClean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propolis</a:t>
            </a:r>
            <a:endParaRPr lang="fr-FR" dirty="0">
              <a:solidFill>
                <a:srgbClr val="FFFF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23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Etude chimique</a:t>
            </a:r>
            <a:endParaRPr lang="fr-FR" dirty="0">
              <a:solidFill>
                <a:srgbClr val="FFFF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9807" y="2143116"/>
            <a:ext cx="4277879" cy="4214842"/>
            <a:chOff x="-2571800" y="714356"/>
            <a:chExt cx="4810936" cy="4071966"/>
          </a:xfrm>
        </p:grpSpPr>
        <p:graphicFrame>
          <p:nvGraphicFramePr>
            <p:cNvPr id="5" name="Diagramme 4"/>
            <p:cNvGraphicFramePr/>
            <p:nvPr/>
          </p:nvGraphicFramePr>
          <p:xfrm>
            <a:off x="-2571800" y="714356"/>
            <a:ext cx="4786346" cy="40719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ZoneTexte 6"/>
            <p:cNvSpPr txBox="1"/>
            <p:nvPr/>
          </p:nvSpPr>
          <p:spPr>
            <a:xfrm>
              <a:off x="-846690" y="1077442"/>
              <a:ext cx="2523448" cy="327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Préparation des extraits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1240626" y="2288911"/>
              <a:ext cx="3294492" cy="564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Analyse préliminaire </a:t>
              </a:r>
              <a:endPara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x-none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 échantillons par HPLC-DAD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-1561421" y="3405995"/>
              <a:ext cx="3800557" cy="921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x-none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Isolement des principaux </a:t>
              </a:r>
              <a:endPara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fr-FR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x-none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étabolites</a:t>
              </a:r>
              <a:r>
                <a:rPr lang="fr-FR" sz="24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x-none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secondaires des </a:t>
              </a:r>
              <a:endPara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x-none" sz="2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deux types de propolis identifiés</a:t>
              </a:r>
              <a:endPara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24</a:t>
            </a:fld>
            <a:endParaRPr lang="fr-FR" sz="18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449245" y="2071678"/>
            <a:ext cx="4623349" cy="4071966"/>
            <a:chOff x="4449245" y="2071678"/>
            <a:chExt cx="4623349" cy="4071966"/>
          </a:xfrm>
        </p:grpSpPr>
        <p:grpSp>
          <p:nvGrpSpPr>
            <p:cNvPr id="12" name="Groupe 11"/>
            <p:cNvGrpSpPr/>
            <p:nvPr/>
          </p:nvGrpSpPr>
          <p:grpSpPr>
            <a:xfrm>
              <a:off x="4449245" y="2071678"/>
              <a:ext cx="4623349" cy="4071966"/>
              <a:chOff x="-2571800" y="714356"/>
              <a:chExt cx="5194853" cy="4071966"/>
            </a:xfrm>
          </p:grpSpPr>
          <p:graphicFrame>
            <p:nvGraphicFramePr>
              <p:cNvPr id="13" name="Diagramme 12"/>
              <p:cNvGraphicFramePr/>
              <p:nvPr/>
            </p:nvGraphicFramePr>
            <p:xfrm>
              <a:off x="-2571800" y="714356"/>
              <a:ext cx="5134012" cy="40719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14" name="ZoneTexte 13"/>
              <p:cNvSpPr txBox="1"/>
              <p:nvPr/>
            </p:nvSpPr>
            <p:spPr>
              <a:xfrm>
                <a:off x="-1340315" y="857232"/>
                <a:ext cx="36422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Caractérisation structurale </a:t>
                </a:r>
                <a:endParaRPr lang="fr-FR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x-none" sz="24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des composés isolés par 1D et </a:t>
                </a:r>
                <a:endParaRPr lang="fr-FR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x-none" sz="24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2D – RMN</a:t>
                </a:r>
                <a:endParaRPr lang="fr-FR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fr-FR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-1548781" y="3526697"/>
                <a:ext cx="41718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fr-FR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Evaluation de l'activité </a:t>
                </a:r>
                <a:r>
                  <a:rPr lang="fr-FR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antioxydante</a:t>
                </a:r>
                <a:endParaRPr lang="fr-FR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None/>
                </a:pPr>
                <a:r>
                  <a:rPr lang="fr-FR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des </a:t>
                </a:r>
                <a:r>
                  <a:rPr lang="fr-FR" sz="24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extraits </a:t>
                </a:r>
                <a:r>
                  <a:rPr lang="fr-FR" sz="24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par </a:t>
                </a:r>
                <a:r>
                  <a:rPr lang="fr-FR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la méthode</a:t>
                </a:r>
              </a:p>
              <a:p>
                <a:pPr>
                  <a:buNone/>
                </a:pPr>
                <a:r>
                  <a:rPr lang="fr-FR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du DPPH </a:t>
                </a:r>
                <a:endParaRPr lang="fr-FR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5992070" y="3661950"/>
              <a:ext cx="27061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Analyse semi quantitative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1. Préparation des extraits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714348" y="2000240"/>
          <a:ext cx="457203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4786314" y="2000240"/>
          <a:ext cx="457203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071602" y="1400164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25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Rendement d’extraction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85918" y="2100798"/>
          <a:ext cx="6357981" cy="4678680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2564863"/>
                <a:gridCol w="3793118"/>
              </a:tblGrid>
              <a:tr h="28396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Echantillon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Rendement d’extraction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8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Times New Roman"/>
                        </a:rPr>
                        <a:t>P1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Times New Roman"/>
                        </a:rPr>
                        <a:t>P2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Times New Roman"/>
                        </a:rPr>
                        <a:t>P3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Times New Roman"/>
                        </a:rPr>
                        <a:t>P4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Times New Roman"/>
                        </a:rPr>
                        <a:t>P5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Times New Roman"/>
                        </a:rPr>
                        <a:t>P6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Times New Roman"/>
                          <a:cs typeface="Times New Roman"/>
                        </a:rPr>
                        <a:t>P7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P8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P9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P10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P11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P12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P13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P14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 bwMode="auto">
          <a:xfrm>
            <a:off x="4214810" y="5500702"/>
            <a:ext cx="714380" cy="428628"/>
          </a:xfrm>
          <a:prstGeom prst="ellipse">
            <a:avLst/>
          </a:prstGeom>
          <a:noFill/>
          <a:ln w="38100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4189410" y="4883160"/>
            <a:ext cx="714380" cy="428628"/>
          </a:xfrm>
          <a:prstGeom prst="ellipse">
            <a:avLst/>
          </a:prstGeom>
          <a:noFill/>
          <a:ln w="38100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26</a:t>
            </a:fld>
            <a:endParaRPr lang="fr-FR" sz="18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3508392" y="2928934"/>
            <a:ext cx="3492500" cy="2296516"/>
            <a:chOff x="2714612" y="1928802"/>
            <a:chExt cx="3492500" cy="2296516"/>
          </a:xfrm>
        </p:grpSpPr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1" name="AutoShape 87"/>
            <p:cNvSpPr>
              <a:spLocks noChangeArrowheads="1"/>
            </p:cNvSpPr>
            <p:nvPr/>
          </p:nvSpPr>
          <p:spPr bwMode="auto">
            <a:xfrm>
              <a:off x="2714612" y="2143116"/>
              <a:ext cx="3492500" cy="2082202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fr-FR" sz="20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La solubilité des biomolécules dépend </a:t>
              </a:r>
              <a:r>
                <a:rPr lang="fr-FR" sz="2000" b="1" baseline="0" dirty="0" err="1" smtClean="0">
                  <a:solidFill>
                    <a:srgbClr val="FF3300"/>
                  </a:solidFill>
                  <a:cs typeface="Times New Roman" pitchFamily="18" charset="0"/>
                </a:rPr>
                <a:t>essentielement</a:t>
              </a:r>
              <a:r>
                <a:rPr lang="fr-FR" sz="20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 de leur nature chimique</a:t>
              </a:r>
              <a:endParaRPr lang="fr-FR" sz="2000" b="1" baseline="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8031" y="714356"/>
            <a:ext cx="5835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2. Analyse </a:t>
            </a:r>
            <a:r>
              <a:rPr lang="fr-FR" sz="5400" b="1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par HPLC-DAD</a:t>
            </a:r>
            <a:endParaRPr lang="fr-FR" sz="5400" b="1" dirty="0" smtClean="0">
              <a:solidFill>
                <a:srgbClr val="FFFF00"/>
              </a:solidFill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2500298" y="2500306"/>
          <a:ext cx="492922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27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Profil HPLC </a:t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G1 (P1, P5, P8, </a:t>
            </a:r>
            <a:r>
              <a:rPr lang="fr-FR" sz="3600" dirty="0" smtClean="0">
                <a:solidFill>
                  <a:srgbClr val="FFFF00"/>
                </a:solidFill>
                <a:effectLst/>
              </a:rPr>
              <a:t>P9</a:t>
            </a:r>
            <a:r>
              <a:rPr lang="fr-FR" sz="3600" dirty="0" smtClean="0">
                <a:solidFill>
                  <a:srgbClr val="FFFF00"/>
                </a:solidFill>
              </a:rPr>
              <a:t> et P13)</a:t>
            </a: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43803"/>
            <a:ext cx="6929486" cy="4814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reccia circolare in giù 2"/>
          <p:cNvSpPr/>
          <p:nvPr/>
        </p:nvSpPr>
        <p:spPr>
          <a:xfrm>
            <a:off x="4500562" y="1571612"/>
            <a:ext cx="1516067" cy="5000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28794" y="2214554"/>
            <a:ext cx="5072098" cy="4286280"/>
          </a:xfrm>
          <a:prstGeom prst="rect">
            <a:avLst/>
          </a:prstGeom>
          <a:noFill/>
          <a:ln w="38100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71736" y="2571744"/>
            <a:ext cx="122020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D432F"/>
                </a:solidFill>
              </a:rPr>
              <a:t>4- 65 min</a:t>
            </a:r>
            <a:endParaRPr lang="fr-FR" b="1" dirty="0">
              <a:solidFill>
                <a:srgbClr val="FD432F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143240" y="2928934"/>
            <a:ext cx="3492500" cy="2232025"/>
            <a:chOff x="2714612" y="1928802"/>
            <a:chExt cx="3492500" cy="2232025"/>
          </a:xfrm>
        </p:grpSpPr>
        <p:sp>
          <p:nvSpPr>
            <p:cNvPr id="11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2" name="AutoShape 87"/>
            <p:cNvSpPr>
              <a:spLocks noChangeArrowheads="1"/>
            </p:cNvSpPr>
            <p:nvPr/>
          </p:nvSpPr>
          <p:spPr bwMode="auto">
            <a:xfrm>
              <a:off x="2714612" y="2143116"/>
              <a:ext cx="3492500" cy="1827380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fr-FR" sz="3600" b="1" baseline="0" dirty="0" smtClean="0">
                  <a:solidFill>
                    <a:srgbClr val="FF3300"/>
                  </a:solidFill>
                  <a:cs typeface="Times New Roman" pitchFamily="18" charset="0"/>
                </a:rPr>
                <a:t>Substances phénoliques</a:t>
              </a:r>
              <a:endParaRPr lang="fr-FR" sz="3600" b="1" baseline="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660" y="2097356"/>
            <a:ext cx="4275340" cy="2117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4" name="Groupe 13"/>
          <p:cNvGrpSpPr/>
          <p:nvPr/>
        </p:nvGrpSpPr>
        <p:grpSpPr>
          <a:xfrm>
            <a:off x="5500694" y="4429132"/>
            <a:ext cx="3492500" cy="2923779"/>
            <a:chOff x="2714612" y="1928802"/>
            <a:chExt cx="3492500" cy="2923779"/>
          </a:xfrm>
        </p:grpSpPr>
        <p:sp>
          <p:nvSpPr>
            <p:cNvPr id="15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6" name="AutoShape 87"/>
            <p:cNvSpPr>
              <a:spLocks noChangeArrowheads="1"/>
            </p:cNvSpPr>
            <p:nvPr/>
          </p:nvSpPr>
          <p:spPr bwMode="auto">
            <a:xfrm>
              <a:off x="2714612" y="2071678"/>
              <a:ext cx="3492500" cy="2780903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4000" b="1" dirty="0" smtClean="0">
                  <a:solidFill>
                    <a:srgbClr val="FD432F"/>
                  </a:solidFill>
                </a:rPr>
                <a:t>drivés de l’acide caféique, de dérivés </a:t>
              </a:r>
              <a:r>
                <a:rPr lang="fr-FR" sz="4000" b="1" dirty="0" err="1" smtClean="0">
                  <a:solidFill>
                    <a:srgbClr val="FD432F"/>
                  </a:solidFill>
                </a:rPr>
                <a:t>flavones</a:t>
              </a:r>
              <a:r>
                <a:rPr lang="fr-FR" sz="4000" b="1" dirty="0" smtClean="0">
                  <a:solidFill>
                    <a:srgbClr val="FD432F"/>
                  </a:solidFill>
                </a:rPr>
                <a:t>, de </a:t>
              </a:r>
              <a:r>
                <a:rPr lang="fr-FR" sz="4000" b="1" dirty="0" err="1" smtClean="0">
                  <a:solidFill>
                    <a:srgbClr val="FD432F"/>
                  </a:solidFill>
                </a:rPr>
                <a:t>flavonol</a:t>
              </a:r>
              <a:r>
                <a:rPr lang="fr-FR" sz="4000" b="1" dirty="0" smtClean="0">
                  <a:solidFill>
                    <a:srgbClr val="FD432F"/>
                  </a:solidFill>
                </a:rPr>
                <a:t>, et de </a:t>
              </a:r>
              <a:r>
                <a:rPr lang="fr-FR" sz="4000" b="1" dirty="0" err="1" smtClean="0">
                  <a:solidFill>
                    <a:srgbClr val="FD432F"/>
                  </a:solidFill>
                </a:rPr>
                <a:t>flavononol</a:t>
              </a:r>
              <a:r>
                <a:rPr lang="fr-FR" sz="3600" b="1" dirty="0" smtClean="0"/>
                <a:t>.</a:t>
              </a:r>
            </a:p>
            <a:p>
              <a:r>
                <a:rPr lang="fr-FR" sz="3600" b="1" dirty="0" smtClean="0"/>
                <a:t> </a:t>
              </a:r>
              <a:endParaRPr lang="fr-FR" sz="3600" b="1" dirty="0"/>
            </a:p>
          </p:txBody>
        </p:sp>
      </p:grpSp>
      <p:cxnSp>
        <p:nvCxnSpPr>
          <p:cNvPr id="30" name="Connecteur droit avec flèche 29"/>
          <p:cNvCxnSpPr/>
          <p:nvPr/>
        </p:nvCxnSpPr>
        <p:spPr bwMode="auto">
          <a:xfrm rot="5400000">
            <a:off x="7215206" y="4357694"/>
            <a:ext cx="28575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28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6905410" cy="479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Profil HPLC </a:t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G2 (P2, P4 et P14)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026028" y="3740152"/>
            <a:ext cx="642942" cy="30003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2571736" y="5000636"/>
            <a:ext cx="4500594" cy="1731959"/>
            <a:chOff x="2571736" y="5000636"/>
            <a:chExt cx="4500594" cy="1731959"/>
          </a:xfrm>
        </p:grpSpPr>
        <p:sp>
          <p:nvSpPr>
            <p:cNvPr id="12" name="Rectangle 88"/>
            <p:cNvSpPr>
              <a:spLocks noChangeArrowheads="1"/>
            </p:cNvSpPr>
            <p:nvPr/>
          </p:nvSpPr>
          <p:spPr bwMode="auto">
            <a:xfrm>
              <a:off x="2770299" y="5000636"/>
              <a:ext cx="4159155" cy="1731959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3" name="AutoShape 87"/>
            <p:cNvSpPr>
              <a:spLocks noChangeArrowheads="1"/>
            </p:cNvSpPr>
            <p:nvPr/>
          </p:nvSpPr>
          <p:spPr bwMode="auto">
            <a:xfrm>
              <a:off x="2571736" y="5406492"/>
              <a:ext cx="4500594" cy="1237218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4000" b="1" dirty="0" smtClean="0">
                  <a:solidFill>
                    <a:srgbClr val="FD432F"/>
                  </a:solidFill>
                </a:rPr>
                <a:t>composés aliphatiques (</a:t>
              </a:r>
              <a:r>
                <a:rPr lang="fr-FR" sz="4000" b="1" dirty="0" err="1" smtClean="0">
                  <a:solidFill>
                    <a:srgbClr val="FD432F"/>
                  </a:solidFill>
                </a:rPr>
                <a:t>Terpénoides</a:t>
              </a:r>
              <a:r>
                <a:rPr lang="fr-FR" sz="4000" b="1" dirty="0" smtClean="0">
                  <a:solidFill>
                    <a:srgbClr val="FD432F"/>
                  </a:solidFill>
                </a:rPr>
                <a:t>)</a:t>
              </a:r>
              <a:endParaRPr lang="fr-FR" sz="4000" b="1" baseline="0" dirty="0">
                <a:solidFill>
                  <a:srgbClr val="FD432F"/>
                </a:solidFill>
                <a:cs typeface="Times New Roman" pitchFamily="18" charset="0"/>
              </a:endParaRPr>
            </a:p>
          </p:txBody>
        </p:sp>
      </p:grpSp>
      <p:sp>
        <p:nvSpPr>
          <p:cNvPr id="20" name="Flèche vers le bas 19"/>
          <p:cNvSpPr/>
          <p:nvPr/>
        </p:nvSpPr>
        <p:spPr bwMode="auto">
          <a:xfrm>
            <a:off x="4714876" y="4286256"/>
            <a:ext cx="285752" cy="714380"/>
          </a:xfrm>
          <a:prstGeom prst="downArrow">
            <a:avLst/>
          </a:prstGeom>
          <a:solidFill>
            <a:srgbClr val="FD432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5786446" y="4143380"/>
            <a:ext cx="3929090" cy="1589083"/>
            <a:chOff x="5786446" y="4143380"/>
            <a:chExt cx="3929090" cy="1589083"/>
          </a:xfrm>
        </p:grpSpPr>
        <p:sp>
          <p:nvSpPr>
            <p:cNvPr id="21" name="Rectangle 88"/>
            <p:cNvSpPr>
              <a:spLocks noChangeArrowheads="1"/>
            </p:cNvSpPr>
            <p:nvPr/>
          </p:nvSpPr>
          <p:spPr bwMode="auto">
            <a:xfrm>
              <a:off x="6286480" y="4143380"/>
              <a:ext cx="2857520" cy="158908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22" name="AutoShape 87"/>
            <p:cNvSpPr>
              <a:spLocks noChangeArrowheads="1"/>
            </p:cNvSpPr>
            <p:nvPr/>
          </p:nvSpPr>
          <p:spPr bwMode="auto">
            <a:xfrm>
              <a:off x="5786446" y="4429132"/>
              <a:ext cx="3929090" cy="1237218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4000" b="1" dirty="0" smtClean="0">
                  <a:solidFill>
                    <a:srgbClr val="FD432F"/>
                  </a:solidFill>
                </a:rPr>
                <a:t>flavonoïdes </a:t>
              </a:r>
              <a:r>
                <a:rPr lang="fr-FR" sz="4000" b="1" dirty="0" err="1" smtClean="0">
                  <a:solidFill>
                    <a:srgbClr val="FD432F"/>
                  </a:solidFill>
                </a:rPr>
                <a:t>méthoxylés</a:t>
              </a:r>
              <a:endParaRPr lang="fr-FR" sz="4000" b="1" baseline="0" dirty="0">
                <a:solidFill>
                  <a:srgbClr val="FD432F"/>
                </a:solidFill>
                <a:cs typeface="Times New Roman" pitchFamily="18" charset="0"/>
              </a:endParaRPr>
            </a:p>
          </p:txBody>
        </p:sp>
      </p:grpSp>
      <p:sp>
        <p:nvSpPr>
          <p:cNvPr id="23" name="Flèche droite 22"/>
          <p:cNvSpPr/>
          <p:nvPr/>
        </p:nvSpPr>
        <p:spPr bwMode="auto">
          <a:xfrm>
            <a:off x="5643570" y="4857760"/>
            <a:ext cx="642942" cy="214314"/>
          </a:xfrm>
          <a:prstGeom prst="rightArrow">
            <a:avLst/>
          </a:prstGeom>
          <a:solidFill>
            <a:srgbClr val="FD432F"/>
          </a:solidFill>
          <a:ln w="952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ccia circolare in giù 2"/>
          <p:cNvSpPr/>
          <p:nvPr/>
        </p:nvSpPr>
        <p:spPr>
          <a:xfrm>
            <a:off x="4929190" y="1500174"/>
            <a:ext cx="1516067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9259" y="1857364"/>
            <a:ext cx="3664741" cy="19893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2571736" y="2054231"/>
            <a:ext cx="4500594" cy="2232025"/>
            <a:chOff x="2659176" y="1928802"/>
            <a:chExt cx="3492500" cy="2232025"/>
          </a:xfrm>
        </p:grpSpPr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1" name="AutoShape 87"/>
            <p:cNvSpPr>
              <a:spLocks noChangeArrowheads="1"/>
            </p:cNvSpPr>
            <p:nvPr/>
          </p:nvSpPr>
          <p:spPr bwMode="auto">
            <a:xfrm>
              <a:off x="2659176" y="2285992"/>
              <a:ext cx="3492500" cy="1691243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4000" b="1" dirty="0" smtClean="0">
                  <a:solidFill>
                    <a:srgbClr val="FD432F"/>
                  </a:solidFill>
                </a:rPr>
                <a:t>Absence de liaisons conjuguées et de chromophores</a:t>
              </a:r>
              <a:endParaRPr lang="fr-FR" sz="4000" b="1" baseline="0" dirty="0">
                <a:solidFill>
                  <a:srgbClr val="FD432F"/>
                </a:solidFill>
                <a:cs typeface="Times New Roman" pitchFamily="18" charset="0"/>
              </a:endParaRPr>
            </a:p>
          </p:txBody>
        </p:sp>
      </p:grp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29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0" grpId="1" animBg="1"/>
      <p:bldP spid="2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smtClean="0">
                <a:solidFill>
                  <a:srgbClr val="FFFF00"/>
                </a:solidFill>
                <a:latin typeface="+mn-lt"/>
              </a:rPr>
              <a:t>Introduction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000232" y="2956699"/>
            <a:ext cx="915636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SzPct val="135000"/>
            </a:pPr>
            <a:r>
              <a:rPr lang="en-US" sz="4400" b="1" dirty="0" err="1" smtClean="0">
                <a:solidFill>
                  <a:schemeClr val="hlink"/>
                </a:solidFill>
              </a:rPr>
              <a:t>Miel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572132" y="2928934"/>
            <a:ext cx="1688284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SzPct val="135000"/>
            </a:pPr>
            <a:r>
              <a:rPr lang="en-US" sz="4400" b="1" dirty="0" err="1" smtClean="0">
                <a:solidFill>
                  <a:schemeClr val="hlink"/>
                </a:solidFill>
              </a:rPr>
              <a:t>Propolis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2268536" y="1928802"/>
            <a:ext cx="2089150" cy="576262"/>
          </a:xfrm>
          <a:prstGeom prst="curvedDownArrow">
            <a:avLst>
              <a:gd name="adj1" fmla="val 72507"/>
              <a:gd name="adj2" fmla="val 145014"/>
              <a:gd name="adj3" fmla="val 30028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flipH="1">
            <a:off x="4500562" y="1928802"/>
            <a:ext cx="2016125" cy="576263"/>
          </a:xfrm>
          <a:prstGeom prst="curvedDownArrow">
            <a:avLst>
              <a:gd name="adj1" fmla="val 69972"/>
              <a:gd name="adj2" fmla="val 139945"/>
              <a:gd name="adj3" fmla="val 33333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flipH="1" flipV="1">
            <a:off x="4556139" y="3714752"/>
            <a:ext cx="1944687" cy="719138"/>
          </a:xfrm>
          <a:prstGeom prst="curvedDownArrow">
            <a:avLst>
              <a:gd name="adj1" fmla="val 54084"/>
              <a:gd name="adj2" fmla="val 108168"/>
              <a:gd name="adj3" fmla="val 33333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 flipV="1">
            <a:off x="2268536" y="3714752"/>
            <a:ext cx="2160588" cy="719137"/>
          </a:xfrm>
          <a:prstGeom prst="curvedDownArrow">
            <a:avLst>
              <a:gd name="adj1" fmla="val 60088"/>
              <a:gd name="adj2" fmla="val 120177"/>
              <a:gd name="adj3" fmla="val 33778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 flipH="1">
            <a:off x="857224" y="3075006"/>
            <a:ext cx="900113" cy="2997200"/>
          </a:xfrm>
          <a:prstGeom prst="curvedLeftArrow">
            <a:avLst>
              <a:gd name="adj1" fmla="val 29984"/>
              <a:gd name="adj2" fmla="val 93836"/>
              <a:gd name="adj3" fmla="val 23333"/>
            </a:avLst>
          </a:prstGeom>
          <a:gradFill rotWithShape="1">
            <a:gsLst>
              <a:gs pos="0">
                <a:srgbClr val="76002F"/>
              </a:gs>
              <a:gs pos="50000">
                <a:srgbClr val="FF0066"/>
              </a:gs>
              <a:gs pos="100000">
                <a:srgbClr val="76002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7429520" y="3000372"/>
            <a:ext cx="857250" cy="2997200"/>
          </a:xfrm>
          <a:prstGeom prst="curvedLeftArrow">
            <a:avLst>
              <a:gd name="adj1" fmla="val 26773"/>
              <a:gd name="adj2" fmla="val 83782"/>
              <a:gd name="adj3" fmla="val 23333"/>
            </a:avLst>
          </a:prstGeom>
          <a:gradFill rotWithShape="1">
            <a:gsLst>
              <a:gs pos="0">
                <a:srgbClr val="76002F"/>
              </a:gs>
              <a:gs pos="50000">
                <a:srgbClr val="FF0066"/>
              </a:gs>
              <a:gs pos="100000">
                <a:srgbClr val="76002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785918" y="5357826"/>
            <a:ext cx="5670566" cy="625812"/>
          </a:xfrm>
          <a:prstGeom prst="rect">
            <a:avLst/>
          </a:prstGeom>
          <a:gradFill rotWithShape="1">
            <a:gsLst>
              <a:gs pos="0">
                <a:srgbClr val="6F3268"/>
              </a:gs>
              <a:gs pos="50000">
                <a:srgbClr val="EF6DE0"/>
              </a:gs>
              <a:gs pos="100000">
                <a:srgbClr val="6F326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  </a:t>
            </a:r>
            <a:endParaRPr lang="en-US" sz="2400" b="1" dirty="0" smtClean="0"/>
          </a:p>
          <a:p>
            <a:r>
              <a:rPr lang="en-US" b="1" dirty="0" err="1" smtClean="0"/>
              <a:t>Propriétés</a:t>
            </a:r>
            <a:r>
              <a:rPr lang="en-US" b="1" dirty="0" smtClean="0"/>
              <a:t> </a:t>
            </a:r>
            <a:r>
              <a:rPr lang="en-US" b="1" dirty="0" err="1"/>
              <a:t>thérapeutiques</a:t>
            </a:r>
            <a:r>
              <a:rPr lang="en-US" b="1"/>
              <a:t> </a:t>
            </a:r>
            <a:endParaRPr lang="en-US" b="1" dirty="0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857576" y="2571744"/>
            <a:ext cx="1285928" cy="543739"/>
          </a:xfrm>
          <a:prstGeom prst="rect">
            <a:avLst/>
          </a:prstGeom>
          <a:gradFill rotWithShape="1">
            <a:gsLst>
              <a:gs pos="0">
                <a:srgbClr val="6F3268"/>
              </a:gs>
              <a:gs pos="50000">
                <a:srgbClr val="EF6DE0"/>
              </a:gs>
              <a:gs pos="100000">
                <a:srgbClr val="6F326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1" dirty="0" smtClean="0"/>
          </a:p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712816" y="3171013"/>
            <a:ext cx="1645002" cy="543739"/>
          </a:xfrm>
          <a:prstGeom prst="rect">
            <a:avLst/>
          </a:prstGeom>
          <a:gradFill rotWithShape="1">
            <a:gsLst>
              <a:gs pos="0">
                <a:srgbClr val="6F3268"/>
              </a:gs>
              <a:gs pos="50000">
                <a:srgbClr val="EF6DE0"/>
              </a:gs>
              <a:gs pos="100000">
                <a:srgbClr val="6F326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r>
              <a:rPr lang="en-US" b="1" dirty="0" smtClean="0"/>
              <a:t>Composition</a:t>
            </a:r>
            <a:endParaRPr lang="en-US" b="1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14438"/>
            <a:ext cx="14287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82" y="1196972"/>
            <a:ext cx="14287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214282" y="214290"/>
            <a:ext cx="476240" cy="457200"/>
          </a:xfrm>
        </p:spPr>
        <p:txBody>
          <a:bodyPr/>
          <a:lstStyle/>
          <a:p>
            <a:fld id="{D7607E4E-EDC0-44D6-8993-4C27569AAC8A}" type="slidenum">
              <a:rPr lang="fr-FR" sz="2000" smtClean="0"/>
              <a:pPr/>
              <a:t>3</a:t>
            </a:fld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6" grpId="0" animBg="1"/>
      <p:bldP spid="5139" grpId="0" animBg="1"/>
      <p:bldP spid="5142" grpId="0" animBg="1"/>
      <p:bldP spid="5143" grpId="0" animBg="1"/>
      <p:bldP spid="5146" grpId="0" animBg="1"/>
      <p:bldP spid="5149" grpId="0" animBg="1"/>
      <p:bldP spid="5150" grpId="0" animBg="1"/>
      <p:bldP spid="5151" grpId="0" animBg="1"/>
      <p:bldP spid="51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480" y="304800"/>
            <a:ext cx="7543800" cy="1431925"/>
          </a:xfrm>
        </p:spPr>
        <p:txBody>
          <a:bodyPr/>
          <a:lstStyle/>
          <a:p>
            <a:r>
              <a:rPr lang="fr-FR" sz="2800" dirty="0" smtClean="0">
                <a:solidFill>
                  <a:srgbClr val="FFFF00"/>
                </a:solidFill>
              </a:rPr>
              <a:t>Echantillons représentant les 2 groupes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600" b="1" smtClean="0"/>
              <a:pPr/>
              <a:t>30</a:t>
            </a:fld>
            <a:endParaRPr lang="fr-FR" sz="1600" b="1" dirty="0"/>
          </a:p>
        </p:txBody>
      </p:sp>
      <p:graphicFrame>
        <p:nvGraphicFramePr>
          <p:cNvPr id="5" name="Diagramma 2"/>
          <p:cNvGraphicFramePr/>
          <p:nvPr/>
        </p:nvGraphicFramePr>
        <p:xfrm>
          <a:off x="1357290" y="1777211"/>
          <a:ext cx="7215238" cy="508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071538" y="2143116"/>
          <a:ext cx="40005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83520" y="500042"/>
            <a:ext cx="69461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4. </a:t>
            </a:r>
            <a:r>
              <a:rPr lang="fr-FR" sz="4800" b="1" dirty="0" smtClean="0">
                <a:solidFill>
                  <a:srgbClr val="FFFF00"/>
                </a:solidFill>
              </a:rPr>
              <a:t>Fractionnement de P9 et P4 </a:t>
            </a:r>
          </a:p>
          <a:p>
            <a:r>
              <a:rPr lang="fr-FR" sz="4800" b="1" dirty="0" smtClean="0">
                <a:solidFill>
                  <a:srgbClr val="FFFF00"/>
                </a:solidFill>
              </a:rPr>
              <a:t>par chromatographie sur colonne. </a:t>
            </a:r>
            <a:endParaRPr lang="fr-FR" sz="4800" b="1" dirty="0" smtClean="0">
              <a:solidFill>
                <a:srgbClr val="FFFF00"/>
              </a:solidFill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4786314" y="2143116"/>
          <a:ext cx="457203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-1000164" y="1328726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31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2"/>
          <p:cNvGraphicFramePr/>
          <p:nvPr/>
        </p:nvGraphicFramePr>
        <p:xfrm>
          <a:off x="1142976" y="1285860"/>
          <a:ext cx="7215238" cy="508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48031" y="714356"/>
            <a:ext cx="6160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 smtClean="0">
                <a:solidFill>
                  <a:srgbClr val="FFFF00"/>
                </a:solidFill>
                <a:ea typeface="+mj-ea"/>
                <a:cs typeface="Times New Roman" pitchFamily="18" charset="0"/>
              </a:rPr>
              <a:t>Résultat du fractionnement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857488" y="4883160"/>
            <a:ext cx="3804466" cy="1546236"/>
            <a:chOff x="2857488" y="4883160"/>
            <a:chExt cx="3804466" cy="1546236"/>
          </a:xfrm>
        </p:grpSpPr>
        <p:grpSp>
          <p:nvGrpSpPr>
            <p:cNvPr id="6" name="Groupe 5"/>
            <p:cNvGrpSpPr/>
            <p:nvPr/>
          </p:nvGrpSpPr>
          <p:grpSpPr>
            <a:xfrm>
              <a:off x="3143240" y="5528152"/>
              <a:ext cx="3357586" cy="901244"/>
              <a:chOff x="1499764" y="571501"/>
              <a:chExt cx="4215282" cy="1258434"/>
            </a:xfrm>
            <a:scene3d>
              <a:camera prst="orthographicFront"/>
              <a:lightRig rig="flat" dir="t"/>
            </a:scene3d>
          </p:grpSpPr>
          <p:sp>
            <p:nvSpPr>
              <p:cNvPr id="7" name="Rectangle 6"/>
              <p:cNvSpPr/>
              <p:nvPr/>
            </p:nvSpPr>
            <p:spPr>
              <a:xfrm>
                <a:off x="1499764" y="571501"/>
                <a:ext cx="4215282" cy="1258434"/>
              </a:xfrm>
              <a:prstGeom prst="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Rectangle 7"/>
              <p:cNvSpPr/>
              <p:nvPr/>
            </p:nvSpPr>
            <p:spPr>
              <a:xfrm>
                <a:off x="1499764" y="571501"/>
                <a:ext cx="4215282" cy="125843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FR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HPLC-IR semi-</a:t>
                </a:r>
                <a:r>
                  <a:rPr lang="fr-FR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préparative</a:t>
                </a:r>
                <a:endParaRPr lang="it-IT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Connecteur droit 9"/>
            <p:cNvCxnSpPr/>
            <p:nvPr/>
          </p:nvCxnSpPr>
          <p:spPr bwMode="auto">
            <a:xfrm rot="5400000">
              <a:off x="6518284" y="5026036"/>
              <a:ext cx="285752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eur droit 10"/>
            <p:cNvCxnSpPr/>
            <p:nvPr/>
          </p:nvCxnSpPr>
          <p:spPr bwMode="auto">
            <a:xfrm rot="5400000">
              <a:off x="2728106" y="5025242"/>
              <a:ext cx="285752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cteur droit 12"/>
            <p:cNvCxnSpPr/>
            <p:nvPr/>
          </p:nvCxnSpPr>
          <p:spPr bwMode="auto">
            <a:xfrm rot="10800000">
              <a:off x="2857488" y="5168912"/>
              <a:ext cx="3786214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14"/>
            <p:cNvCxnSpPr/>
            <p:nvPr/>
          </p:nvCxnSpPr>
          <p:spPr bwMode="auto">
            <a:xfrm rot="5400000">
              <a:off x="4536281" y="5347507"/>
              <a:ext cx="35719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32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Résultats de l’ HPLC-IR</a:t>
            </a:r>
            <a:endParaRPr lang="fr-FR" sz="28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a 2"/>
          <p:cNvGraphicFramePr/>
          <p:nvPr/>
        </p:nvGraphicFramePr>
        <p:xfrm>
          <a:off x="1142976" y="1571612"/>
          <a:ext cx="7215238" cy="508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3143240" y="5599590"/>
            <a:ext cx="3357586" cy="901244"/>
            <a:chOff x="1499764" y="571501"/>
            <a:chExt cx="4215282" cy="1258434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1499764" y="571501"/>
              <a:ext cx="4215282" cy="125843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499764" y="571501"/>
              <a:ext cx="4215282" cy="12584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Spectrométrie de masse </a:t>
              </a: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et RMN </a:t>
              </a:r>
              <a:endPara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Connecteur droit 8"/>
          <p:cNvCxnSpPr/>
          <p:nvPr/>
        </p:nvCxnSpPr>
        <p:spPr bwMode="auto">
          <a:xfrm rot="5400000">
            <a:off x="6518284" y="5097474"/>
            <a:ext cx="28575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 rot="5400000">
            <a:off x="2728106" y="5096680"/>
            <a:ext cx="28575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rot="10800000">
            <a:off x="2857488" y="5240350"/>
            <a:ext cx="378621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 rot="5400000">
            <a:off x="4536281" y="5418945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33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Identification des constituants </a:t>
            </a:r>
            <a:b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P9</a:t>
            </a:r>
            <a:endParaRPr lang="fr-F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554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3929089" cy="26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5" name="Imag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857760"/>
            <a:ext cx="4962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6" name="Imag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4048953" cy="268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e 27"/>
          <p:cNvGrpSpPr/>
          <p:nvPr/>
        </p:nvGrpSpPr>
        <p:grpSpPr>
          <a:xfrm>
            <a:off x="1311252" y="2428868"/>
            <a:ext cx="3546500" cy="1285884"/>
            <a:chOff x="1311252" y="2428868"/>
            <a:chExt cx="3546500" cy="1285884"/>
          </a:xfrm>
        </p:grpSpPr>
        <p:sp>
          <p:nvSpPr>
            <p:cNvPr id="279558" name="Text Box 6"/>
            <p:cNvSpPr txBox="1">
              <a:spLocks noChangeArrowheads="1"/>
            </p:cNvSpPr>
            <p:nvPr/>
          </p:nvSpPr>
          <p:spPr bwMode="auto">
            <a:xfrm>
              <a:off x="3357554" y="2428868"/>
              <a:ext cx="1500198" cy="2524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2-</a:t>
              </a: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methyl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-2-</a:t>
              </a: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butenyl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(E)-</a:t>
              </a: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caffeate</a:t>
              </a:r>
              <a:r>
                <a:rPr lang="fr-FR" sz="1100" baseline="0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fr-FR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(2)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560" name="Text Box 8"/>
            <p:cNvSpPr txBox="1">
              <a:spLocks noChangeArrowheads="1"/>
            </p:cNvSpPr>
            <p:nvPr/>
          </p:nvSpPr>
          <p:spPr bwMode="auto">
            <a:xfrm>
              <a:off x="1311252" y="2466968"/>
              <a:ext cx="1576022" cy="4619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3-</a:t>
              </a: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methyl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-3-</a:t>
              </a: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butenyl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(E)-</a:t>
              </a: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caffeate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(1)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562" name="Text Box 10"/>
            <p:cNvSpPr txBox="1">
              <a:spLocks noChangeArrowheads="1"/>
            </p:cNvSpPr>
            <p:nvPr/>
          </p:nvSpPr>
          <p:spPr bwMode="auto">
            <a:xfrm>
              <a:off x="2520936" y="3324224"/>
              <a:ext cx="1636219" cy="2030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phenethyl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(E)-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caffeate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(3)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28728" y="2500306"/>
              <a:ext cx="1357322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428992" y="2500306"/>
              <a:ext cx="1357322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643174" y="3357562"/>
              <a:ext cx="1357322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928794" y="4143380"/>
            <a:ext cx="2928958" cy="377828"/>
            <a:chOff x="1928794" y="4143380"/>
            <a:chExt cx="2928958" cy="377828"/>
          </a:xfrm>
        </p:grpSpPr>
        <p:sp>
          <p:nvSpPr>
            <p:cNvPr id="279563" name="Text Box 11"/>
            <p:cNvSpPr txBox="1">
              <a:spLocks noChangeArrowheads="1"/>
            </p:cNvSpPr>
            <p:nvPr/>
          </p:nvSpPr>
          <p:spPr bwMode="auto">
            <a:xfrm>
              <a:off x="1928794" y="4143380"/>
              <a:ext cx="797611" cy="21708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Chrysine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(4)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564" name="Text Box 12"/>
            <p:cNvSpPr txBox="1">
              <a:spLocks noChangeArrowheads="1"/>
            </p:cNvSpPr>
            <p:nvPr/>
          </p:nvSpPr>
          <p:spPr bwMode="auto">
            <a:xfrm>
              <a:off x="4071934" y="4148142"/>
              <a:ext cx="785818" cy="2809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Epigenine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(5)</a:t>
              </a:r>
              <a:endParaRPr kumimoji="0" lang="fr-F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28794" y="4143380"/>
              <a:ext cx="785818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071934" y="4164018"/>
              <a:ext cx="785818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929190" y="2571744"/>
            <a:ext cx="3714776" cy="1954226"/>
            <a:chOff x="4929190" y="2571744"/>
            <a:chExt cx="3714776" cy="1954226"/>
          </a:xfrm>
        </p:grpSpPr>
        <p:sp>
          <p:nvSpPr>
            <p:cNvPr id="279566" name="Text Box 14"/>
            <p:cNvSpPr txBox="1">
              <a:spLocks noChangeArrowheads="1"/>
            </p:cNvSpPr>
            <p:nvPr/>
          </p:nvSpPr>
          <p:spPr bwMode="auto">
            <a:xfrm>
              <a:off x="6858016" y="2571744"/>
              <a:ext cx="1068387" cy="576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Pinobanksine</a:t>
              </a: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(8)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567" name="Text Box 15"/>
            <p:cNvSpPr txBox="1">
              <a:spLocks noChangeArrowheads="1"/>
            </p:cNvSpPr>
            <p:nvPr/>
          </p:nvSpPr>
          <p:spPr bwMode="auto">
            <a:xfrm>
              <a:off x="4929191" y="4143380"/>
              <a:ext cx="2071702" cy="2857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pinobanksine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3-</a:t>
              </a:r>
              <a:r>
                <a:rPr kumimoji="0" lang="fr-FR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acetate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(9)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568" name="Text Box 16"/>
            <p:cNvSpPr txBox="1">
              <a:spLocks noChangeArrowheads="1"/>
            </p:cNvSpPr>
            <p:nvPr/>
          </p:nvSpPr>
          <p:spPr bwMode="auto">
            <a:xfrm>
              <a:off x="6715140" y="4143380"/>
              <a:ext cx="1928826" cy="2857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pinobanksine 3-(E)-caffeate</a:t>
              </a: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(10)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975492" y="2592382"/>
              <a:ext cx="857256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786578" y="4168780"/>
              <a:ext cx="1785950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929190" y="4143380"/>
              <a:ext cx="1785950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3551230" y="5791216"/>
            <a:ext cx="3803670" cy="642939"/>
            <a:chOff x="3551230" y="5791216"/>
            <a:chExt cx="3803670" cy="642939"/>
          </a:xfrm>
        </p:grpSpPr>
        <p:sp>
          <p:nvSpPr>
            <p:cNvPr id="279559" name="Text Box 7"/>
            <p:cNvSpPr txBox="1">
              <a:spLocks noChangeArrowheads="1"/>
            </p:cNvSpPr>
            <p:nvPr/>
          </p:nvSpPr>
          <p:spPr bwMode="auto">
            <a:xfrm>
              <a:off x="3551230" y="5791216"/>
              <a:ext cx="1020770" cy="3524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Kaempferol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(6)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565" name="Text Box 13"/>
            <p:cNvSpPr txBox="1">
              <a:spLocks noChangeArrowheads="1"/>
            </p:cNvSpPr>
            <p:nvPr/>
          </p:nvSpPr>
          <p:spPr bwMode="auto">
            <a:xfrm>
              <a:off x="6286512" y="5857892"/>
              <a:ext cx="1068388" cy="576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galangine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(7)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71868" y="5857892"/>
              <a:ext cx="928694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357950" y="5929330"/>
              <a:ext cx="928694" cy="357190"/>
            </a:xfrm>
            <a:prstGeom prst="rect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34</a:t>
            </a:fld>
            <a:endParaRPr lang="fr-FR" sz="1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4500562" y="6500834"/>
            <a:ext cx="120898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Flavonols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383064" y="4549607"/>
            <a:ext cx="147508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Flavononols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727607" y="4572008"/>
            <a:ext cx="434445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Derivés</a:t>
            </a:r>
            <a:r>
              <a:rPr lang="fr-FR" dirty="0" smtClean="0"/>
              <a:t> de l’acide </a:t>
            </a:r>
            <a:r>
              <a:rPr lang="fr-FR" dirty="0" err="1" smtClean="0"/>
              <a:t>cafeique</a:t>
            </a:r>
            <a:r>
              <a:rPr lang="fr-FR" dirty="0" smtClean="0"/>
              <a:t> et </a:t>
            </a:r>
            <a:r>
              <a:rPr lang="fr-FR" dirty="0" err="1" smtClean="0"/>
              <a:t>Flavones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Identification des constituants </a:t>
            </a:r>
            <a:b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fr-F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P4</a:t>
            </a:r>
            <a:endParaRPr lang="fr-F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4674" name="Imag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85926"/>
            <a:ext cx="400052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3806820" y="2357430"/>
            <a:ext cx="1077278" cy="425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Acide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cupressique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(11)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5980122" y="2285992"/>
            <a:ext cx="1077278" cy="426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acid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isocupressique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(12)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5926824" y="3255962"/>
            <a:ext cx="1002630" cy="425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Torulosal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(14)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3706806" y="3286124"/>
            <a:ext cx="1199253" cy="425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Acide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imbricatoloique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(13)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5500694" y="4214818"/>
            <a:ext cx="1002630" cy="426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Torulosol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imSun" pitchFamily="2" charset="-122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(16)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3500430" y="4286256"/>
            <a:ext cx="1002630" cy="426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Isoagathotal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(15)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3643306" y="5214950"/>
            <a:ext cx="1002142" cy="425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Agathadiol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(17)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5500694" y="5214950"/>
            <a:ext cx="1002630" cy="425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Cistadiol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(18)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3617906" y="6340496"/>
            <a:ext cx="1643074" cy="4286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Acide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18-hydroxy-cis-clerodan-3-ene-15-oic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(19)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5429256" y="6424634"/>
            <a:ext cx="1608134" cy="2301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Myricetine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3,7,4,5′-</a:t>
            </a: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tetramethyl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ether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(20)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71802" y="1785926"/>
            <a:ext cx="2000264" cy="5072074"/>
          </a:xfrm>
          <a:prstGeom prst="rect">
            <a:avLst/>
          </a:prstGeom>
          <a:noFill/>
          <a:ln w="38100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72066" y="1785926"/>
            <a:ext cx="2000264" cy="3786214"/>
          </a:xfrm>
          <a:prstGeom prst="rect">
            <a:avLst/>
          </a:prstGeom>
          <a:noFill/>
          <a:ln w="38100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72066" y="5572140"/>
            <a:ext cx="2000264" cy="128588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00628" y="1844664"/>
            <a:ext cx="142876" cy="36639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35</a:t>
            </a:fld>
            <a:endParaRPr lang="fr-FR" sz="1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714480" y="5000636"/>
            <a:ext cx="130195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diterpenes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109628" y="5786454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aseline="0" dirty="0" smtClean="0"/>
              <a:t> </a:t>
            </a:r>
            <a:r>
              <a:rPr lang="fr-FR" sz="2000" baseline="0" dirty="0" err="1" smtClean="0"/>
              <a:t>myricetine</a:t>
            </a:r>
            <a:r>
              <a:rPr lang="fr-FR" sz="2000" baseline="0" dirty="0" smtClean="0"/>
              <a:t> </a:t>
            </a:r>
          </a:p>
          <a:p>
            <a:r>
              <a:rPr lang="fr-FR" sz="2000" baseline="0" dirty="0" err="1" smtClean="0"/>
              <a:t>tetramethyl</a:t>
            </a:r>
            <a:r>
              <a:rPr lang="fr-FR" sz="2000" baseline="0" dirty="0" smtClean="0"/>
              <a:t> </a:t>
            </a:r>
            <a:r>
              <a:rPr lang="fr-FR" sz="2000" baseline="0" dirty="0" err="1" smtClean="0"/>
              <a:t>ether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1" animBg="1"/>
      <p:bldP spid="20" grpId="0"/>
      <p:bldP spid="20" grpId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Analyse semi quantitative</a:t>
            </a:r>
          </a:p>
        </p:txBody>
      </p:sp>
      <p:graphicFrame>
        <p:nvGraphicFramePr>
          <p:cNvPr id="9" name="Diagramme 8"/>
          <p:cNvGraphicFramePr/>
          <p:nvPr/>
        </p:nvGraphicFramePr>
        <p:xfrm>
          <a:off x="1071538" y="2143116"/>
          <a:ext cx="40005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e 9"/>
          <p:cNvGraphicFramePr/>
          <p:nvPr/>
        </p:nvGraphicFramePr>
        <p:xfrm>
          <a:off x="4857752" y="2143116"/>
          <a:ext cx="40005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36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Distribution des composants </a:t>
            </a:r>
            <a:r>
              <a:rPr lang="fr-FR" sz="2400" dirty="0" err="1" smtClean="0">
                <a:solidFill>
                  <a:srgbClr val="FFFF00"/>
                </a:solidFill>
              </a:rPr>
              <a:t>phenoliques</a:t>
            </a:r>
            <a:r>
              <a:rPr lang="fr-FR" sz="2400" dirty="0" smtClean="0">
                <a:solidFill>
                  <a:srgbClr val="FFFF00"/>
                </a:solidFill>
              </a:rPr>
              <a:t> dans les échantillons de propolis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142976" y="1893758"/>
            <a:ext cx="7597288" cy="4964242"/>
            <a:chOff x="1142976" y="1893758"/>
            <a:chExt cx="7597288" cy="4964242"/>
          </a:xfrm>
        </p:grpSpPr>
        <p:pic>
          <p:nvPicPr>
            <p:cNvPr id="274434" name="Imag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1893758"/>
              <a:ext cx="7597288" cy="496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4435" name="Objet 4"/>
            <p:cNvPicPr>
              <a:picLocks noChangeArrowheads="1"/>
            </p:cNvPicPr>
            <p:nvPr/>
          </p:nvPicPr>
          <p:blipFill>
            <a:blip r:embed="rId3"/>
            <a:srcRect l="1091" t="974" r="1334" b="85257"/>
            <a:stretch>
              <a:fillRect/>
            </a:stretch>
          </p:blipFill>
          <p:spPr bwMode="auto">
            <a:xfrm>
              <a:off x="1714480" y="2000240"/>
              <a:ext cx="678661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lèche vers le bas 4"/>
          <p:cNvSpPr/>
          <p:nvPr/>
        </p:nvSpPr>
        <p:spPr bwMode="auto">
          <a:xfrm>
            <a:off x="5694370" y="2643182"/>
            <a:ext cx="500066" cy="4286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857356" y="1954202"/>
            <a:ext cx="3962428" cy="642942"/>
            <a:chOff x="1857356" y="1954202"/>
            <a:chExt cx="3962428" cy="642942"/>
          </a:xfrm>
        </p:grpSpPr>
        <p:sp>
          <p:nvSpPr>
            <p:cNvPr id="7" name="Ellipse 6"/>
            <p:cNvSpPr/>
            <p:nvPr/>
          </p:nvSpPr>
          <p:spPr bwMode="auto">
            <a:xfrm>
              <a:off x="1857356" y="2344730"/>
              <a:ext cx="1143008" cy="21431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890694" y="1954202"/>
              <a:ext cx="2133616" cy="28575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4176710" y="2311392"/>
              <a:ext cx="1643074" cy="28575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-1071602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37</a:t>
            </a:fld>
            <a:endParaRPr lang="fr-FR" sz="1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2000" y="3571876"/>
            <a:ext cx="3070071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Quantité </a:t>
            </a:r>
            <a:r>
              <a:rPr lang="fr-FR" sz="2000" b="1" dirty="0" err="1" smtClean="0">
                <a:solidFill>
                  <a:srgbClr val="FF0000"/>
                </a:solidFill>
              </a:rPr>
              <a:t>éléves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En composés de nature </a:t>
            </a:r>
            <a:r>
              <a:rPr lang="fr-FR" sz="2000" b="1" dirty="0" err="1" smtClean="0">
                <a:solidFill>
                  <a:srgbClr val="FF0000"/>
                </a:solidFill>
              </a:rPr>
              <a:t>phenolique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Distribution des composants </a:t>
            </a:r>
            <a:r>
              <a:rPr lang="fr-FR" sz="2400" dirty="0" err="1" smtClean="0">
                <a:solidFill>
                  <a:srgbClr val="FFFF00"/>
                </a:solidFill>
              </a:rPr>
              <a:t>terpenoides</a:t>
            </a:r>
            <a:r>
              <a:rPr lang="fr-FR" sz="2400" dirty="0" smtClean="0">
                <a:solidFill>
                  <a:srgbClr val="FFFF00"/>
                </a:solidFill>
              </a:rPr>
              <a:t> dans les échantillons de propolis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357322" y="2071678"/>
            <a:ext cx="7215206" cy="4572032"/>
            <a:chOff x="1357322" y="2071678"/>
            <a:chExt cx="7215206" cy="4572032"/>
          </a:xfrm>
        </p:grpSpPr>
        <p:pic>
          <p:nvPicPr>
            <p:cNvPr id="297986" name="Imag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7322" y="2071678"/>
              <a:ext cx="7215206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987" name="Objet 6"/>
            <p:cNvPicPr>
              <a:picLocks noChangeArrowheads="1"/>
            </p:cNvPicPr>
            <p:nvPr/>
          </p:nvPicPr>
          <p:blipFill>
            <a:blip r:embed="rId3"/>
            <a:srcRect l="6508" t="2367" r="1247" b="79755"/>
            <a:stretch>
              <a:fillRect/>
            </a:stretch>
          </p:blipFill>
          <p:spPr bwMode="auto">
            <a:xfrm>
              <a:off x="1633552" y="2143116"/>
              <a:ext cx="686753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lèche vers le bas 7"/>
          <p:cNvSpPr/>
          <p:nvPr/>
        </p:nvSpPr>
        <p:spPr bwMode="auto">
          <a:xfrm>
            <a:off x="2689212" y="2870196"/>
            <a:ext cx="500066" cy="4286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èche vers le bas 8"/>
          <p:cNvSpPr/>
          <p:nvPr/>
        </p:nvSpPr>
        <p:spPr bwMode="auto">
          <a:xfrm>
            <a:off x="3546468" y="3597276"/>
            <a:ext cx="500066" cy="4286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760518" y="2105016"/>
            <a:ext cx="3732238" cy="785818"/>
            <a:chOff x="1760518" y="2105016"/>
            <a:chExt cx="3732238" cy="785818"/>
          </a:xfrm>
        </p:grpSpPr>
        <p:sp>
          <p:nvSpPr>
            <p:cNvPr id="10" name="Ellipse 9"/>
            <p:cNvSpPr/>
            <p:nvPr/>
          </p:nvSpPr>
          <p:spPr bwMode="auto">
            <a:xfrm>
              <a:off x="1760518" y="2105016"/>
              <a:ext cx="1571636" cy="28575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3921120" y="2117716"/>
              <a:ext cx="1571636" cy="28575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1760518" y="2605082"/>
              <a:ext cx="2339992" cy="28575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38</a:t>
            </a:fld>
            <a:endParaRPr lang="fr-FR" sz="1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4274114"/>
            <a:ext cx="242887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800" b="1" baseline="0" dirty="0" smtClean="0">
                <a:solidFill>
                  <a:srgbClr val="FF0000"/>
                </a:solidFill>
              </a:rPr>
              <a:t>riches en </a:t>
            </a:r>
            <a:r>
              <a:rPr lang="fr-FR" sz="1800" b="1" baseline="0" dirty="0" err="1" smtClean="0">
                <a:solidFill>
                  <a:srgbClr val="FF0000"/>
                </a:solidFill>
              </a:rPr>
              <a:t>diterpenes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Activité anti radicalaire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2714612" y="2214554"/>
          <a:ext cx="40005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1071602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39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195263"/>
            <a:ext cx="8316912" cy="143192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Objectifs</a:t>
            </a:r>
            <a:r>
              <a:rPr lang="fr-FR" sz="4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40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2197100"/>
            <a:ext cx="8364538" cy="38115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fr-FR" b="1" dirty="0" smtClean="0">
                <a:effectLst/>
                <a:latin typeface="Arial" charset="0"/>
                <a:cs typeface="Times New Roman" pitchFamily="18" charset="0"/>
              </a:rPr>
              <a:t>Analyse du miel</a:t>
            </a:r>
            <a:endParaRPr lang="fr-FR" b="1" dirty="0">
              <a:effectLst/>
              <a:latin typeface="Arial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fr-FR" b="1" dirty="0" smtClean="0">
                <a:effectLst/>
                <a:latin typeface="Arial" charset="0"/>
                <a:cs typeface="Times New Roman" pitchFamily="18" charset="0"/>
              </a:rPr>
              <a:t>Analyse de la propolis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fr-FR" b="1" dirty="0" smtClean="0"/>
              <a:t>Comparaison entre l’activité </a:t>
            </a:r>
            <a:r>
              <a:rPr lang="fr-FR" b="1" dirty="0" err="1"/>
              <a:t>antioxydante</a:t>
            </a:r>
            <a:r>
              <a:rPr lang="fr-FR" b="1" dirty="0"/>
              <a:t> du miel et de la propolis</a:t>
            </a:r>
            <a:endParaRPr lang="fr-FR" dirty="0"/>
          </a:p>
          <a:p>
            <a:pPr>
              <a:buNone/>
            </a:pPr>
            <a:r>
              <a:rPr lang="fr-FR" b="1" i="1" dirty="0"/>
              <a:t/>
            </a:r>
            <a:br>
              <a:rPr lang="fr-FR" b="1" i="1" dirty="0"/>
            </a:br>
            <a:endParaRPr lang="fr-FR" b="1" dirty="0" smtClean="0">
              <a:effectLst/>
              <a:latin typeface="Arial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None/>
            </a:pPr>
            <a:endParaRPr lang="fr-FR" b="1" dirty="0" smtClean="0">
              <a:effectLst/>
              <a:latin typeface="Arial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fr-FR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900113" y="1844675"/>
            <a:ext cx="824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85720" y="1357298"/>
            <a:ext cx="619116" cy="457200"/>
          </a:xfrm>
        </p:spPr>
        <p:txBody>
          <a:bodyPr/>
          <a:lstStyle/>
          <a:p>
            <a:fld id="{D7607E4E-EDC0-44D6-8993-4C27569AAC8A}" type="slidenum">
              <a:rPr lang="fr-FR" sz="2000" smtClean="0"/>
              <a:pPr/>
              <a:t>4</a:t>
            </a:fld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43800" cy="1431925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Résultats du test au DPPH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42975" y="2655882"/>
          <a:ext cx="7572429" cy="3402665"/>
        </p:xfrm>
        <a:graphic>
          <a:graphicData uri="http://schemas.openxmlformats.org/drawingml/2006/table">
            <a:tbl>
              <a:tblPr/>
              <a:tblGrid>
                <a:gridCol w="1920853"/>
                <a:gridCol w="2079856"/>
                <a:gridCol w="1773588"/>
                <a:gridCol w="1798132"/>
              </a:tblGrid>
              <a:tr h="47172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Echantillon       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IC</a:t>
                      </a:r>
                      <a:r>
                        <a:rPr lang="fr-FR" sz="20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μg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/ml)          Echantillon        IC</a:t>
                      </a:r>
                      <a:r>
                        <a:rPr lang="fr-FR" sz="20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μg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mL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309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43,3 ± 1,2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 ± 15,6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71,2 ± 0,7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441.2 ± 12,3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68,5 ± 1,7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82,5 ± 1,5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42,1 ± 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P8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P9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P10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P11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P12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P13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P14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α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tocopherol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48,7 ± 0,6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60,4 ± 1,6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79,8 ± 1,9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75,0 ± 0,9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208,3 ± 11,7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32,3 ± 1,9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483,9 ± 10,2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10,1 ± 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3000364" y="3071810"/>
            <a:ext cx="5273712" cy="1903426"/>
            <a:chOff x="3000364" y="3071810"/>
            <a:chExt cx="5273712" cy="1903426"/>
          </a:xfrm>
        </p:grpSpPr>
        <p:sp>
          <p:nvSpPr>
            <p:cNvPr id="5" name="Ellipse 4"/>
            <p:cNvSpPr/>
            <p:nvPr/>
          </p:nvSpPr>
          <p:spPr bwMode="auto">
            <a:xfrm>
              <a:off x="3000364" y="3071810"/>
              <a:ext cx="1428760" cy="357190"/>
            </a:xfrm>
            <a:prstGeom prst="ellipse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3000364" y="3668714"/>
              <a:ext cx="1428760" cy="357190"/>
            </a:xfrm>
            <a:prstGeom prst="ellipse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3000364" y="4286256"/>
              <a:ext cx="1428760" cy="357190"/>
            </a:xfrm>
            <a:prstGeom prst="ellipse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6832616" y="3979866"/>
              <a:ext cx="1428760" cy="357190"/>
            </a:xfrm>
            <a:prstGeom prst="ellipse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6845316" y="4618046"/>
              <a:ext cx="1428760" cy="357190"/>
            </a:xfrm>
            <a:prstGeom prst="ellipse">
              <a:avLst/>
            </a:prstGeom>
            <a:noFill/>
            <a:ln w="38100" cap="flat" cmpd="sng" algn="ctr">
              <a:solidFill>
                <a:srgbClr val="FD432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786050" y="3268677"/>
            <a:ext cx="4500594" cy="2232025"/>
            <a:chOff x="2659176" y="1928802"/>
            <a:chExt cx="3492500" cy="2232025"/>
          </a:xfrm>
        </p:grpSpPr>
        <p:sp>
          <p:nvSpPr>
            <p:cNvPr id="12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13" name="AutoShape 87"/>
            <p:cNvSpPr>
              <a:spLocks noChangeArrowheads="1"/>
            </p:cNvSpPr>
            <p:nvPr/>
          </p:nvSpPr>
          <p:spPr bwMode="auto">
            <a:xfrm>
              <a:off x="2659176" y="2285992"/>
              <a:ext cx="3492500" cy="1600438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4400" b="1" dirty="0" smtClean="0">
                  <a:solidFill>
                    <a:srgbClr val="FF0000"/>
                  </a:solidFill>
                </a:rPr>
                <a:t>teneur élevée en ester d’acide caféique et en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flavonols</a:t>
              </a:r>
              <a:endParaRPr lang="fr-FR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000364" y="3357562"/>
            <a:ext cx="5357850" cy="1928826"/>
            <a:chOff x="3000364" y="3357562"/>
            <a:chExt cx="5357850" cy="1928826"/>
          </a:xfrm>
        </p:grpSpPr>
        <p:sp>
          <p:nvSpPr>
            <p:cNvPr id="14" name="Ellipse 13"/>
            <p:cNvSpPr/>
            <p:nvPr/>
          </p:nvSpPr>
          <p:spPr bwMode="auto">
            <a:xfrm>
              <a:off x="3000364" y="3357562"/>
              <a:ext cx="1500198" cy="357190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3000364" y="4000504"/>
              <a:ext cx="1500198" cy="357190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6858016" y="4286256"/>
              <a:ext cx="1500198" cy="357190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858016" y="4929198"/>
              <a:ext cx="1500198" cy="357190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786050" y="3338922"/>
            <a:ext cx="4500594" cy="2304656"/>
            <a:chOff x="2659176" y="1928802"/>
            <a:chExt cx="3492500" cy="2304656"/>
          </a:xfrm>
        </p:grpSpPr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21" name="AutoShape 87"/>
            <p:cNvSpPr>
              <a:spLocks noChangeArrowheads="1"/>
            </p:cNvSpPr>
            <p:nvPr/>
          </p:nvSpPr>
          <p:spPr bwMode="auto">
            <a:xfrm>
              <a:off x="2659176" y="2133592"/>
              <a:ext cx="3492500" cy="2099866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4400" b="1" dirty="0" smtClean="0">
                  <a:solidFill>
                    <a:srgbClr val="FF0000"/>
                  </a:solidFill>
                </a:rPr>
                <a:t>faible teneur en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polyphénols</a:t>
              </a:r>
              <a:r>
                <a:rPr lang="fr-FR" sz="4400" b="1" dirty="0" smtClean="0">
                  <a:solidFill>
                    <a:srgbClr val="FF0000"/>
                  </a:solidFill>
                </a:rPr>
                <a:t> et leur teneur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elevée</a:t>
              </a:r>
              <a:r>
                <a:rPr lang="fr-FR" sz="4400" b="1" smtClean="0">
                  <a:solidFill>
                    <a:srgbClr val="FF0000"/>
                  </a:solidFill>
                </a:rPr>
                <a:t> en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diterpénes</a:t>
              </a:r>
              <a:r>
                <a:rPr lang="fr-FR" sz="4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labdane</a:t>
              </a:r>
              <a:endParaRPr lang="fr-FR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-1047776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40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Conclusion</a:t>
            </a:r>
            <a:endParaRPr lang="fr-FR" dirty="0">
              <a:solidFill>
                <a:srgbClr val="FFFF00"/>
              </a:solidFill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1071538" y="2357430"/>
          <a:ext cx="385765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èche droite rayée 10"/>
          <p:cNvSpPr/>
          <p:nvPr/>
        </p:nvSpPr>
        <p:spPr bwMode="auto">
          <a:xfrm>
            <a:off x="4357686" y="2714620"/>
            <a:ext cx="714380" cy="428628"/>
          </a:xfrm>
          <a:prstGeom prst="striped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143504" y="2500306"/>
            <a:ext cx="3500462" cy="1000132"/>
            <a:chOff x="785849" y="3410450"/>
            <a:chExt cx="3520464" cy="7614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785849" y="3410450"/>
              <a:ext cx="3520464" cy="7329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39312"/>
                <a:satOff val="28692"/>
                <a:lumOff val="11990"/>
                <a:alphaOff val="0"/>
              </a:schemeClr>
            </a:fillRef>
            <a:effectRef idx="3">
              <a:schemeClr val="accent5">
                <a:shade val="50000"/>
                <a:hueOff val="39312"/>
                <a:satOff val="28692"/>
                <a:lumOff val="119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073034" y="3481888"/>
              <a:ext cx="2738218" cy="690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 principaux types de propolis représentés</a:t>
              </a:r>
              <a:r>
                <a:rPr lang="fr-FR" sz="24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par P9 et P4 </a:t>
              </a:r>
              <a:endParaRPr lang="fr-F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Flèche droite rayée 14"/>
          <p:cNvSpPr/>
          <p:nvPr/>
        </p:nvSpPr>
        <p:spPr bwMode="auto">
          <a:xfrm>
            <a:off x="4652962" y="4143380"/>
            <a:ext cx="704856" cy="428628"/>
          </a:xfrm>
          <a:prstGeom prst="striped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322239" y="3946448"/>
            <a:ext cx="3821761" cy="911314"/>
            <a:chOff x="850830" y="4320568"/>
            <a:chExt cx="3021463" cy="732956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850830" y="4320568"/>
              <a:ext cx="3021463" cy="7329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39312"/>
                <a:satOff val="28692"/>
                <a:lumOff val="11990"/>
                <a:alphaOff val="0"/>
              </a:schemeClr>
            </a:fillRef>
            <a:effectRef idx="3">
              <a:schemeClr val="accent5">
                <a:shade val="50000"/>
                <a:hueOff val="39312"/>
                <a:satOff val="28692"/>
                <a:lumOff val="119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073034" y="4363505"/>
              <a:ext cx="2738218" cy="690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P9: composés phénoliques</a:t>
              </a:r>
              <a:endParaRPr lang="fr-FR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P4: composés </a:t>
              </a:r>
              <a:r>
                <a:rPr lang="fr-FR" sz="18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terpenoides</a:t>
              </a:r>
              <a:endParaRPr lang="fr-F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Flèche droite rayée 18"/>
          <p:cNvSpPr/>
          <p:nvPr/>
        </p:nvSpPr>
        <p:spPr bwMode="auto">
          <a:xfrm>
            <a:off x="4867276" y="5572140"/>
            <a:ext cx="704856" cy="428628"/>
          </a:xfrm>
          <a:prstGeom prst="striped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552130" y="5357826"/>
            <a:ext cx="3520464" cy="1000132"/>
            <a:chOff x="785849" y="3410450"/>
            <a:chExt cx="3520464" cy="761457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785849" y="3410450"/>
              <a:ext cx="3520464" cy="7329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39312"/>
                <a:satOff val="28692"/>
                <a:lumOff val="11990"/>
                <a:alphaOff val="0"/>
              </a:schemeClr>
            </a:fillRef>
            <a:effectRef idx="3">
              <a:schemeClr val="accent5">
                <a:shade val="50000"/>
                <a:hueOff val="39312"/>
                <a:satOff val="28692"/>
                <a:lumOff val="119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073034" y="3481888"/>
              <a:ext cx="2738218" cy="690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00628" y="54555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les échantillons riches en </a:t>
            </a:r>
          </a:p>
          <a:p>
            <a:r>
              <a:rPr lang="fr-FR" sz="2400" b="1" dirty="0" err="1" smtClean="0">
                <a:solidFill>
                  <a:schemeClr val="bg1"/>
                </a:solidFill>
              </a:rPr>
              <a:t>polyphénols</a:t>
            </a:r>
            <a:r>
              <a:rPr lang="fr-FR" sz="2400" b="1" dirty="0" smtClean="0">
                <a:solidFill>
                  <a:schemeClr val="bg1"/>
                </a:solidFill>
              </a:rPr>
              <a:t> ont une meilleur 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activité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41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5" grpId="0" animBg="1"/>
      <p:bldP spid="19" grpId="0" animBg="1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1"/>
          <p:cNvSpPr>
            <a:spLocks noChangeArrowheads="1"/>
          </p:cNvSpPr>
          <p:nvPr/>
        </p:nvSpPr>
        <p:spPr bwMode="auto">
          <a:xfrm>
            <a:off x="571472" y="2571744"/>
            <a:ext cx="8241714" cy="42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Activité </a:t>
            </a:r>
            <a:r>
              <a:rPr kumimoji="0" lang="fr-FR" sz="4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antioxydante</a:t>
            </a: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 miel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de la propolis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42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71556" y="357173"/>
            <a:ext cx="82296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400" dirty="0" smtClean="0">
                <a:solidFill>
                  <a:srgbClr val="FFFF00"/>
                </a:solidFill>
                <a:latin typeface="+mn-lt"/>
              </a:rPr>
              <a:t>Les échantillons</a:t>
            </a: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1785918" y="3000372"/>
          <a:ext cx="6286575" cy="3079434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2536056"/>
                <a:gridCol w="3750519"/>
              </a:tblGrid>
              <a:tr h="7862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Echantillon de </a:t>
                      </a:r>
                      <a:r>
                        <a:rPr lang="fr-FR" sz="1600" dirty="0" smtClean="0">
                          <a:effectLst/>
                        </a:rPr>
                        <a:t>propolis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    Origine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93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M1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M2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M3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M4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P3</a:t>
                      </a:r>
                      <a:endParaRPr lang="fr-F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 smtClean="0"/>
                        <a:t>Adekar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/>
                        <a:t>Bejaia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 smtClean="0"/>
                        <a:t>Ouedghir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smtClean="0"/>
                        <a:t>El-</a:t>
                      </a:r>
                      <a:r>
                        <a:rPr lang="fr-FR" sz="2000" dirty="0" err="1" smtClean="0"/>
                        <a:t>kseur</a:t>
                      </a:r>
                      <a:r>
                        <a:rPr lang="fr-FR" sz="2000" dirty="0" smtClean="0"/>
                        <a:t>  </a:t>
                      </a:r>
                      <a:endParaRPr lang="fr-FR" sz="20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Bejaia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/>
                        <a:t>Bejaia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2000" dirty="0" err="1" smtClean="0"/>
                        <a:t>Ouedghir</a:t>
                      </a:r>
                      <a:endParaRPr lang="fr-FR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12948614-6A2D-4426-8B23-91C9CB0CE8B3}" type="slidenum">
              <a:rPr lang="fr-FR" sz="1800" b="1" smtClean="0"/>
              <a:pPr/>
              <a:t>43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80" y="214298"/>
            <a:ext cx="8229600" cy="1143000"/>
          </a:xfrm>
          <a:noFill/>
        </p:spPr>
        <p:txBody>
          <a:bodyPr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effectLst/>
              </a:rPr>
              <a:t>Extraction</a:t>
            </a:r>
            <a:r>
              <a:rPr lang="fr-FR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effectLst/>
              </a:rPr>
              <a:t>des </a:t>
            </a:r>
            <a:r>
              <a:rPr lang="fr-FR" sz="2800" dirty="0" err="1" smtClean="0">
                <a:solidFill>
                  <a:srgbClr val="FFFF00"/>
                </a:solidFill>
                <a:effectLst/>
              </a:rPr>
              <a:t>polyphénols</a:t>
            </a:r>
            <a:r>
              <a:rPr lang="fr-FR" sz="2800" dirty="0" smtClean="0">
                <a:solidFill>
                  <a:srgbClr val="FFFF00"/>
                </a:solidFill>
                <a:effectLst/>
              </a:rPr>
              <a:t> </a:t>
            </a:r>
          </a:p>
        </p:txBody>
      </p:sp>
      <p:graphicFrame>
        <p:nvGraphicFramePr>
          <p:cNvPr id="33" name="Diagramme 32"/>
          <p:cNvGraphicFramePr/>
          <p:nvPr/>
        </p:nvGraphicFramePr>
        <p:xfrm>
          <a:off x="3929058" y="3622676"/>
          <a:ext cx="214314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4" name="Groupe 33"/>
          <p:cNvGrpSpPr/>
          <p:nvPr/>
        </p:nvGrpSpPr>
        <p:grpSpPr>
          <a:xfrm>
            <a:off x="6777054" y="2000241"/>
            <a:ext cx="2357454" cy="1285883"/>
            <a:chOff x="285761" y="2428888"/>
            <a:chExt cx="3354966" cy="1724174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285761" y="2428888"/>
              <a:ext cx="3354966" cy="16283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fillRef>
            <a:effect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439748" y="2620062"/>
              <a:ext cx="3011202" cy="153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fr-FR" sz="36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Methanol</a:t>
              </a:r>
              <a:r>
                <a:rPr lang="fr-FR" sz="36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50</a:t>
              </a:r>
              <a:r>
                <a:rPr lang="en-US" sz="3600" b="1" dirty="0" smtClean="0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%</a:t>
              </a:r>
              <a:endParaRPr lang="fr-FR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6742876" y="5500702"/>
            <a:ext cx="2329718" cy="1214446"/>
            <a:chOff x="221622" y="2428888"/>
            <a:chExt cx="3419105" cy="1628388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285761" y="2428888"/>
              <a:ext cx="3354966" cy="16283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fillRef>
            <a:effect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221622" y="2524275"/>
              <a:ext cx="3259579" cy="153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Ethanol 85 %</a:t>
              </a:r>
              <a:endParaRPr lang="fr-FR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000100" y="5500703"/>
            <a:ext cx="2214578" cy="1285884"/>
            <a:chOff x="285761" y="2428888"/>
            <a:chExt cx="3354966" cy="1724175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285761" y="2428888"/>
              <a:ext cx="3354966" cy="16283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fillRef>
            <a:effect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333455" y="2620063"/>
              <a:ext cx="3259577" cy="153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Ethanol 50 %</a:t>
              </a:r>
              <a:endParaRPr lang="fr-FR" sz="3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1000100" y="2000240"/>
            <a:ext cx="2143140" cy="1223970"/>
            <a:chOff x="285761" y="2428888"/>
            <a:chExt cx="3354966" cy="1628388"/>
          </a:xfrm>
        </p:grpSpPr>
        <p:sp>
          <p:nvSpPr>
            <p:cNvPr id="44" name="Rectangle à coins arrondis 43"/>
            <p:cNvSpPr/>
            <p:nvPr/>
          </p:nvSpPr>
          <p:spPr>
            <a:xfrm>
              <a:off x="285761" y="2428888"/>
              <a:ext cx="3354966" cy="16283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fillRef>
            <a:effectRef idx="3">
              <a:schemeClr val="accent5">
                <a:shade val="50000"/>
                <a:hueOff val="98279"/>
                <a:satOff val="71731"/>
                <a:lumOff val="299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333455" y="2476582"/>
              <a:ext cx="3259578" cy="153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eau</a:t>
              </a:r>
              <a:endParaRPr lang="fr-FR" sz="36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lèche droite 15"/>
          <p:cNvSpPr/>
          <p:nvPr/>
        </p:nvSpPr>
        <p:spPr bwMode="auto">
          <a:xfrm rot="18926568">
            <a:off x="5719701" y="2510492"/>
            <a:ext cx="1071570" cy="8572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 rot="13272515">
            <a:off x="3116702" y="2616522"/>
            <a:ext cx="1071570" cy="8572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 rot="7907975">
            <a:off x="3150718" y="5241086"/>
            <a:ext cx="1071570" cy="8572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 rot="2879792">
            <a:off x="5784834" y="5152203"/>
            <a:ext cx="1071570" cy="8572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2000" b="1" smtClean="0"/>
              <a:pPr/>
              <a:t>44</a:t>
            </a:fld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16" grpId="0" animBg="1"/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57506" y="285736"/>
            <a:ext cx="5514956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400" dirty="0" smtClean="0">
                <a:solidFill>
                  <a:srgbClr val="FFFF00"/>
                </a:solidFill>
                <a:latin typeface="+mn-lt"/>
              </a:rPr>
              <a:t>Méthodes d’analyses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85870" y="19272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fr-FR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sz="2400" b="1" dirty="0" smtClean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214415" y="2714620"/>
          <a:ext cx="7286676" cy="2990876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3187908"/>
                <a:gridCol w="4098768"/>
              </a:tblGrid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Paramètres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Méthodes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0076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Composés phénoliques totaux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Folin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Ciocalteu</a:t>
                      </a:r>
                      <a:endParaRPr lang="fr-FR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Flavonoïdes totaux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Chlorure d’aluminium</a:t>
                      </a:r>
                      <a:endParaRPr lang="fr-FR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La vitamine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DCPIP</a:t>
                      </a:r>
                      <a:endParaRPr lang="fr-FR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caroténoïdes 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Extraction et abs a 470nm</a:t>
                      </a:r>
                      <a:endParaRPr lang="fr-FR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pouvoir réducteur          réduction </a:t>
                      </a:r>
                      <a:endParaRPr lang="fr-FR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Réduction du Fe 3+</a:t>
                      </a:r>
                      <a:endParaRPr lang="fr-FR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45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85786" y="1845413"/>
            <a:ext cx="8282047" cy="4102404"/>
            <a:chOff x="-3175" y="1114425"/>
            <a:chExt cx="9061450" cy="4502150"/>
          </a:xfrm>
        </p:grpSpPr>
        <p:sp>
          <p:nvSpPr>
            <p:cNvPr id="6" name="Text Box 333"/>
            <p:cNvSpPr txBox="1">
              <a:spLocks noChangeArrowheads="1"/>
            </p:cNvSpPr>
            <p:nvPr/>
          </p:nvSpPr>
          <p:spPr bwMode="auto">
            <a:xfrm>
              <a:off x="8601075" y="1439863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300" b="1">
                  <a:solidFill>
                    <a:schemeClr val="bg2"/>
                  </a:solidFill>
                  <a:latin typeface="Times New Roman" pitchFamily="18" charset="0"/>
                </a:rPr>
                <a:t>(b)</a:t>
              </a:r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99357" y="1125538"/>
              <a:ext cx="4319587" cy="44719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Text Box 313"/>
            <p:cNvSpPr txBox="1">
              <a:spLocks noChangeArrowheads="1"/>
            </p:cNvSpPr>
            <p:nvPr/>
          </p:nvSpPr>
          <p:spPr bwMode="auto">
            <a:xfrm>
              <a:off x="5665788" y="4057650"/>
              <a:ext cx="309562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9" name="Text Box 315"/>
            <p:cNvSpPr txBox="1">
              <a:spLocks noChangeArrowheads="1"/>
            </p:cNvSpPr>
            <p:nvPr/>
          </p:nvSpPr>
          <p:spPr bwMode="auto">
            <a:xfrm>
              <a:off x="6048375" y="4098925"/>
              <a:ext cx="30956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0" name="Text Box 316"/>
            <p:cNvSpPr txBox="1">
              <a:spLocks noChangeArrowheads="1"/>
            </p:cNvSpPr>
            <p:nvPr/>
          </p:nvSpPr>
          <p:spPr bwMode="auto">
            <a:xfrm>
              <a:off x="6473825" y="3138488"/>
              <a:ext cx="309563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" name="Text Box 317"/>
            <p:cNvSpPr txBox="1">
              <a:spLocks noChangeArrowheads="1"/>
            </p:cNvSpPr>
            <p:nvPr/>
          </p:nvSpPr>
          <p:spPr bwMode="auto">
            <a:xfrm>
              <a:off x="6484176" y="1441137"/>
              <a:ext cx="309562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320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fr-FR" sz="3200" dirty="0">
                <a:solidFill>
                  <a:schemeClr val="bg2"/>
                </a:solidFill>
              </a:endParaRPr>
            </a:p>
          </p:txBody>
        </p:sp>
        <p:sp>
          <p:nvSpPr>
            <p:cNvPr id="12" name="Text Box 318"/>
            <p:cNvSpPr txBox="1">
              <a:spLocks noChangeArrowheads="1"/>
            </p:cNvSpPr>
            <p:nvPr/>
          </p:nvSpPr>
          <p:spPr bwMode="auto">
            <a:xfrm>
              <a:off x="6789738" y="3351213"/>
              <a:ext cx="309562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" name="Text Box 319"/>
            <p:cNvSpPr txBox="1">
              <a:spLocks noChangeArrowheads="1"/>
            </p:cNvSpPr>
            <p:nvPr/>
          </p:nvSpPr>
          <p:spPr bwMode="auto">
            <a:xfrm>
              <a:off x="7219950" y="4008438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4" name="Text Box 320"/>
            <p:cNvSpPr txBox="1">
              <a:spLocks noChangeArrowheads="1"/>
            </p:cNvSpPr>
            <p:nvPr/>
          </p:nvSpPr>
          <p:spPr bwMode="auto">
            <a:xfrm>
              <a:off x="7966075" y="3421063"/>
              <a:ext cx="309563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5" name="Text Box 322"/>
            <p:cNvSpPr txBox="1">
              <a:spLocks noChangeArrowheads="1"/>
            </p:cNvSpPr>
            <p:nvPr/>
          </p:nvSpPr>
          <p:spPr bwMode="auto">
            <a:xfrm>
              <a:off x="7535863" y="3970338"/>
              <a:ext cx="309562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6" name="Text Box 323"/>
            <p:cNvSpPr txBox="1">
              <a:spLocks noChangeArrowheads="1"/>
            </p:cNvSpPr>
            <p:nvPr/>
          </p:nvSpPr>
          <p:spPr bwMode="auto">
            <a:xfrm>
              <a:off x="8267700" y="2744788"/>
              <a:ext cx="311150" cy="37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7" name="Text Box 324"/>
            <p:cNvSpPr txBox="1">
              <a:spLocks noChangeArrowheads="1"/>
            </p:cNvSpPr>
            <p:nvPr/>
          </p:nvSpPr>
          <p:spPr bwMode="auto">
            <a:xfrm>
              <a:off x="5778500" y="1198936"/>
              <a:ext cx="309563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18" name="Text Box 326"/>
            <p:cNvSpPr txBox="1">
              <a:spLocks noChangeArrowheads="1"/>
            </p:cNvSpPr>
            <p:nvPr/>
          </p:nvSpPr>
          <p:spPr bwMode="auto">
            <a:xfrm>
              <a:off x="7281863" y="1214372"/>
              <a:ext cx="3095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19" name="AutoShape 331"/>
            <p:cNvSpPr>
              <a:spLocks/>
            </p:cNvSpPr>
            <p:nvPr/>
          </p:nvSpPr>
          <p:spPr bwMode="auto">
            <a:xfrm rot="5400000">
              <a:off x="5750719" y="1162844"/>
              <a:ext cx="342900" cy="700088"/>
            </a:xfrm>
            <a:prstGeom prst="leftBrace">
              <a:avLst>
                <a:gd name="adj1" fmla="val 2001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332"/>
            <p:cNvSpPr txBox="1">
              <a:spLocks noChangeArrowheads="1"/>
            </p:cNvSpPr>
            <p:nvPr/>
          </p:nvSpPr>
          <p:spPr bwMode="auto">
            <a:xfrm>
              <a:off x="7367588" y="3529013"/>
              <a:ext cx="309562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21" name="AutoShape 334"/>
            <p:cNvSpPr>
              <a:spLocks/>
            </p:cNvSpPr>
            <p:nvPr/>
          </p:nvSpPr>
          <p:spPr bwMode="auto">
            <a:xfrm rot="5400000">
              <a:off x="6469973" y="1134968"/>
              <a:ext cx="342900" cy="700088"/>
            </a:xfrm>
            <a:prstGeom prst="leftBrace">
              <a:avLst>
                <a:gd name="adj1" fmla="val 2001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AutoShape 335"/>
            <p:cNvSpPr>
              <a:spLocks/>
            </p:cNvSpPr>
            <p:nvPr/>
          </p:nvSpPr>
          <p:spPr bwMode="auto">
            <a:xfrm rot="5400000">
              <a:off x="7249319" y="1162844"/>
              <a:ext cx="342900" cy="700088"/>
            </a:xfrm>
            <a:prstGeom prst="leftBrace">
              <a:avLst>
                <a:gd name="adj1" fmla="val 2001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AutoShape 336"/>
            <p:cNvSpPr>
              <a:spLocks/>
            </p:cNvSpPr>
            <p:nvPr/>
          </p:nvSpPr>
          <p:spPr bwMode="auto">
            <a:xfrm rot="5400000">
              <a:off x="7992298" y="1141761"/>
              <a:ext cx="342900" cy="701675"/>
            </a:xfrm>
            <a:prstGeom prst="leftBrace">
              <a:avLst>
                <a:gd name="adj1" fmla="val 200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928" y="1114425"/>
              <a:ext cx="4487862" cy="45021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1101725" y="1603375"/>
              <a:ext cx="38735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bc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1285875" y="1422400"/>
              <a:ext cx="31115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1012825" y="1731963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1749425" y="3032125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2035175" y="3314700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1855788" y="2801938"/>
              <a:ext cx="3873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bc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2522538" y="3541713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2" name="Text Box 43"/>
            <p:cNvSpPr txBox="1">
              <a:spLocks noChangeArrowheads="1"/>
            </p:cNvSpPr>
            <p:nvPr/>
          </p:nvSpPr>
          <p:spPr bwMode="auto">
            <a:xfrm>
              <a:off x="2166938" y="2619375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2797175" y="3482975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2659063" y="2944813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3263900" y="3443288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2908300" y="2546350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7" name="Text Box 48"/>
            <p:cNvSpPr txBox="1">
              <a:spLocks noChangeArrowheads="1"/>
            </p:cNvSpPr>
            <p:nvPr/>
          </p:nvSpPr>
          <p:spPr bwMode="auto">
            <a:xfrm>
              <a:off x="3392488" y="3236913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8" name="Text Box 49"/>
            <p:cNvSpPr txBox="1">
              <a:spLocks noChangeArrowheads="1"/>
            </p:cNvSpPr>
            <p:nvPr/>
          </p:nvSpPr>
          <p:spPr bwMode="auto">
            <a:xfrm>
              <a:off x="3519488" y="3033713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39" name="Text Box 50"/>
            <p:cNvSpPr txBox="1">
              <a:spLocks noChangeArrowheads="1"/>
            </p:cNvSpPr>
            <p:nvPr/>
          </p:nvSpPr>
          <p:spPr bwMode="auto">
            <a:xfrm>
              <a:off x="3656013" y="2859088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1893888" y="1162050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2620963" y="1139825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3305175" y="1139825"/>
              <a:ext cx="3111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3" name="Text Box 55"/>
            <p:cNvSpPr txBox="1">
              <a:spLocks noChangeArrowheads="1"/>
            </p:cNvSpPr>
            <p:nvPr/>
          </p:nvSpPr>
          <p:spPr bwMode="auto">
            <a:xfrm>
              <a:off x="1411288" y="2755900"/>
              <a:ext cx="309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4" name="AutoShape 56"/>
            <p:cNvSpPr>
              <a:spLocks/>
            </p:cNvSpPr>
            <p:nvPr/>
          </p:nvSpPr>
          <p:spPr bwMode="auto">
            <a:xfrm rot="5400000">
              <a:off x="1160462" y="1150938"/>
              <a:ext cx="411163" cy="731838"/>
            </a:xfrm>
            <a:prstGeom prst="leftBrace">
              <a:avLst>
                <a:gd name="adj1" fmla="val 1744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/>
            </a:p>
          </p:txBody>
        </p:sp>
        <p:sp>
          <p:nvSpPr>
            <p:cNvPr id="45" name="AutoShape 57"/>
            <p:cNvSpPr>
              <a:spLocks/>
            </p:cNvSpPr>
            <p:nvPr/>
          </p:nvSpPr>
          <p:spPr bwMode="auto">
            <a:xfrm rot="5400000">
              <a:off x="1933575" y="1204913"/>
              <a:ext cx="338138" cy="671512"/>
            </a:xfrm>
            <a:prstGeom prst="leftBrace">
              <a:avLst>
                <a:gd name="adj1" fmla="val 1946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Text Box 60"/>
            <p:cNvSpPr txBox="1">
              <a:spLocks noChangeArrowheads="1"/>
            </p:cNvSpPr>
            <p:nvPr/>
          </p:nvSpPr>
          <p:spPr bwMode="auto">
            <a:xfrm>
              <a:off x="3960813" y="112395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300" b="1">
                  <a:solidFill>
                    <a:srgbClr val="000000"/>
                  </a:solidFill>
                  <a:latin typeface="Times New Roman" pitchFamily="18" charset="0"/>
                </a:rPr>
                <a:t>(a)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7" name="AutoShape 311"/>
            <p:cNvSpPr>
              <a:spLocks/>
            </p:cNvSpPr>
            <p:nvPr/>
          </p:nvSpPr>
          <p:spPr bwMode="auto">
            <a:xfrm rot="5400000">
              <a:off x="3354388" y="1196975"/>
              <a:ext cx="338137" cy="671513"/>
            </a:xfrm>
            <a:prstGeom prst="leftBrace">
              <a:avLst>
                <a:gd name="adj1" fmla="val 1946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AutoShape 312"/>
            <p:cNvSpPr>
              <a:spLocks/>
            </p:cNvSpPr>
            <p:nvPr/>
          </p:nvSpPr>
          <p:spPr bwMode="auto">
            <a:xfrm rot="5400000">
              <a:off x="2657475" y="1196976"/>
              <a:ext cx="338137" cy="671512"/>
            </a:xfrm>
            <a:prstGeom prst="leftBrace">
              <a:avLst>
                <a:gd name="adj1" fmla="val 1946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Text Box 327"/>
            <p:cNvSpPr txBox="1">
              <a:spLocks noChangeArrowheads="1"/>
            </p:cNvSpPr>
            <p:nvPr/>
          </p:nvSpPr>
          <p:spPr bwMode="auto">
            <a:xfrm>
              <a:off x="8010918" y="1147762"/>
              <a:ext cx="309564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600" b="1" u="sng" dirty="0">
                  <a:solidFill>
                    <a:srgbClr val="FF0066"/>
                  </a:solidFill>
                  <a:latin typeface="Times New Roman" pitchFamily="18" charset="0"/>
                </a:rPr>
                <a:t>B</a:t>
              </a:r>
              <a:endParaRPr lang="fr-FR" sz="1600" b="1" u="sng" dirty="0">
                <a:solidFill>
                  <a:srgbClr val="FF0066"/>
                </a:solidFill>
              </a:endParaRPr>
            </a:p>
          </p:txBody>
        </p:sp>
        <p:sp>
          <p:nvSpPr>
            <p:cNvPr id="56" name="Text Box 51"/>
            <p:cNvSpPr txBox="1">
              <a:spLocks noChangeArrowheads="1"/>
            </p:cNvSpPr>
            <p:nvPr/>
          </p:nvSpPr>
          <p:spPr bwMode="auto">
            <a:xfrm>
              <a:off x="1231900" y="1173699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600" b="1" u="sng" dirty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endParaRPr lang="fr-FR" sz="16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 Box 325"/>
            <p:cNvSpPr txBox="1">
              <a:spLocks noChangeArrowheads="1"/>
            </p:cNvSpPr>
            <p:nvPr/>
          </p:nvSpPr>
          <p:spPr bwMode="auto">
            <a:xfrm>
              <a:off x="6498404" y="1167349"/>
              <a:ext cx="309564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600" b="1" u="sng" dirty="0">
                  <a:solidFill>
                    <a:srgbClr val="FF0066"/>
                  </a:solidFill>
                  <a:latin typeface="Times New Roman" pitchFamily="18" charset="0"/>
                </a:rPr>
                <a:t>B</a:t>
              </a:r>
              <a:endParaRPr lang="fr-FR" sz="1600" b="1" u="sng" dirty="0">
                <a:solidFill>
                  <a:srgbClr val="FF0066"/>
                </a:solidFill>
              </a:endParaRPr>
            </a:p>
          </p:txBody>
        </p:sp>
        <p:sp>
          <p:nvSpPr>
            <p:cNvPr id="60" name="Text Box 321"/>
            <p:cNvSpPr txBox="1">
              <a:spLocks noChangeArrowheads="1"/>
            </p:cNvSpPr>
            <p:nvPr/>
          </p:nvSpPr>
          <p:spPr bwMode="auto">
            <a:xfrm>
              <a:off x="7969232" y="1433513"/>
              <a:ext cx="309564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sp>
          <p:nvSpPr>
            <p:cNvPr id="62" name="Text Box 314"/>
            <p:cNvSpPr txBox="1">
              <a:spLocks noChangeArrowheads="1"/>
            </p:cNvSpPr>
            <p:nvPr/>
          </p:nvSpPr>
          <p:spPr bwMode="auto">
            <a:xfrm>
              <a:off x="6024563" y="4057650"/>
              <a:ext cx="311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64" name="Text Box 49"/>
            <p:cNvSpPr txBox="1">
              <a:spLocks noChangeArrowheads="1"/>
            </p:cNvSpPr>
            <p:nvPr/>
          </p:nvSpPr>
          <p:spPr bwMode="auto">
            <a:xfrm>
              <a:off x="5810250" y="3914775"/>
              <a:ext cx="3095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5" name="Text Box 77"/>
            <p:cNvSpPr txBox="1">
              <a:spLocks noChangeArrowheads="1"/>
            </p:cNvSpPr>
            <p:nvPr/>
          </p:nvSpPr>
          <p:spPr bwMode="auto">
            <a:xfrm>
              <a:off x="-3175" y="52181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66" name="Text Box 78"/>
            <p:cNvSpPr txBox="1">
              <a:spLocks noChangeArrowheads="1"/>
            </p:cNvSpPr>
            <p:nvPr/>
          </p:nvSpPr>
          <p:spPr bwMode="auto">
            <a:xfrm>
              <a:off x="2185329" y="5204292"/>
              <a:ext cx="625475" cy="3667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3300"/>
                  </a:solidFill>
                </a:rPr>
                <a:t>Miel</a:t>
              </a:r>
            </a:p>
          </p:txBody>
        </p:sp>
        <p:sp>
          <p:nvSpPr>
            <p:cNvPr id="67" name="Text Box 79"/>
            <p:cNvSpPr txBox="1">
              <a:spLocks noChangeArrowheads="1"/>
            </p:cNvSpPr>
            <p:nvPr/>
          </p:nvSpPr>
          <p:spPr bwMode="auto">
            <a:xfrm>
              <a:off x="6484176" y="5167705"/>
              <a:ext cx="989012" cy="3667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3300"/>
                  </a:solidFill>
                </a:rPr>
                <a:t>Propolis</a:t>
              </a:r>
            </a:p>
          </p:txBody>
        </p:sp>
      </p:grpSp>
      <p:sp>
        <p:nvSpPr>
          <p:cNvPr id="7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00250" y="571480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fr-FR" sz="3400" dirty="0" smtClean="0">
                <a:solidFill>
                  <a:srgbClr val="FFFF00"/>
                </a:solidFill>
                <a:latin typeface="+mn-lt"/>
              </a:rPr>
              <a:t>La teneur en polyphénols</a:t>
            </a:r>
          </a:p>
        </p:txBody>
      </p:sp>
      <p:sp>
        <p:nvSpPr>
          <p:cNvPr id="76" name="Ellipse 75"/>
          <p:cNvSpPr/>
          <p:nvPr/>
        </p:nvSpPr>
        <p:spPr bwMode="auto">
          <a:xfrm>
            <a:off x="1311252" y="1903402"/>
            <a:ext cx="428628" cy="3429024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5441956" y="1839902"/>
            <a:ext cx="428628" cy="3429024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2675656" y="2697173"/>
            <a:ext cx="5253930" cy="2232025"/>
            <a:chOff x="2847570" y="1982793"/>
            <a:chExt cx="3572444" cy="2232025"/>
          </a:xfrm>
        </p:grpSpPr>
        <p:sp>
          <p:nvSpPr>
            <p:cNvPr id="74" name="Rectangle 88"/>
            <p:cNvSpPr>
              <a:spLocks noChangeArrowheads="1"/>
            </p:cNvSpPr>
            <p:nvPr/>
          </p:nvSpPr>
          <p:spPr bwMode="auto">
            <a:xfrm>
              <a:off x="2847570" y="1982793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75" name="AutoShape 87"/>
            <p:cNvSpPr>
              <a:spLocks noChangeArrowheads="1"/>
            </p:cNvSpPr>
            <p:nvPr/>
          </p:nvSpPr>
          <p:spPr bwMode="auto">
            <a:xfrm>
              <a:off x="2927514" y="2071678"/>
              <a:ext cx="3492500" cy="1908112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3200" dirty="0" smtClean="0">
                  <a:solidFill>
                    <a:srgbClr val="FF0000"/>
                  </a:solidFill>
                </a:rPr>
                <a:t>Nature chimique, degré de polymérisation et la solubilité des composés</a:t>
              </a:r>
              <a:r>
                <a:rPr lang="fr-FR" sz="3200" baseline="0" dirty="0" smtClean="0">
                  <a:solidFill>
                    <a:srgbClr val="FF0000"/>
                  </a:solidFill>
                </a:rPr>
                <a:t> </a:t>
              </a:r>
              <a:r>
                <a:rPr lang="fr-FR" sz="3200" dirty="0" smtClean="0">
                  <a:solidFill>
                    <a:srgbClr val="FF0000"/>
                  </a:solidFill>
                </a:rPr>
                <a:t>phénoliques </a:t>
              </a:r>
              <a:endParaRPr lang="fr-FR" sz="3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Ellipse 77"/>
          <p:cNvSpPr/>
          <p:nvPr/>
        </p:nvSpPr>
        <p:spPr bwMode="auto">
          <a:xfrm>
            <a:off x="1760518" y="1785926"/>
            <a:ext cx="571504" cy="357190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6572264" y="1785926"/>
            <a:ext cx="571504" cy="357190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7929586" y="1785926"/>
            <a:ext cx="571504" cy="357190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Espace réservé du numéro de diapositive 68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46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49500" y="676260"/>
            <a:ext cx="43576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400" b="1" dirty="0">
                <a:solidFill>
                  <a:srgbClr val="FFFF00"/>
                </a:solidFill>
                <a:latin typeface="+mn-lt"/>
              </a:rPr>
              <a:t>Teneur en flavonoïdes</a:t>
            </a:r>
            <a:r>
              <a:rPr lang="fr-FR" sz="3400" dirty="0">
                <a:latin typeface="+mn-lt"/>
              </a:rPr>
              <a:t>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82" y="1825645"/>
            <a:ext cx="4248150" cy="4448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807" y="1814533"/>
            <a:ext cx="4427537" cy="4471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1196951" y="1925650"/>
            <a:ext cx="7473950" cy="3289300"/>
            <a:chOff x="691" y="871"/>
            <a:chExt cx="4708" cy="2072"/>
          </a:xfrm>
        </p:grpSpPr>
        <p:sp>
          <p:nvSpPr>
            <p:cNvPr id="10" name="AutoShape 8"/>
            <p:cNvSpPr>
              <a:spLocks/>
            </p:cNvSpPr>
            <p:nvPr/>
          </p:nvSpPr>
          <p:spPr bwMode="auto">
            <a:xfrm rot="5400000">
              <a:off x="826" y="969"/>
              <a:ext cx="227" cy="409"/>
            </a:xfrm>
            <a:prstGeom prst="leftBrace">
              <a:avLst>
                <a:gd name="adj1" fmla="val 1795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442" y="1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697" y="128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dirty="0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599" y="1061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dirty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779" y="104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b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fr-FR" sz="2400" b="1">
                <a:solidFill>
                  <a:schemeClr val="bg2"/>
                </a:solidFill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927" y="163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141" y="23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237" y="15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258" y="238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411" y="203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353" y="172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176" y="1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269" y="129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691" y="149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710" y="90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b="1" dirty="0">
                  <a:solidFill>
                    <a:srgbClr val="FF0066"/>
                  </a:solidFill>
                  <a:latin typeface="Times New Roman" pitchFamily="18" charset="0"/>
                </a:rPr>
                <a:t>C</a:t>
              </a:r>
              <a:endParaRPr lang="fr-FR" sz="2400" b="1" dirty="0">
                <a:solidFill>
                  <a:srgbClr val="FF0066"/>
                </a:solidFill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271" y="94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780" y="95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757" y="1531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bc  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868" y="1771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933" y="1633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248" y="94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31" name="AutoShape 33"/>
            <p:cNvSpPr>
              <a:spLocks/>
            </p:cNvSpPr>
            <p:nvPr/>
          </p:nvSpPr>
          <p:spPr bwMode="auto">
            <a:xfrm rot="5400000">
              <a:off x="1239" y="985"/>
              <a:ext cx="227" cy="409"/>
            </a:xfrm>
            <a:prstGeom prst="leftBrace">
              <a:avLst>
                <a:gd name="adj1" fmla="val 1795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  <p:sp>
          <p:nvSpPr>
            <p:cNvPr id="32" name="AutoShape 34"/>
            <p:cNvSpPr>
              <a:spLocks/>
            </p:cNvSpPr>
            <p:nvPr/>
          </p:nvSpPr>
          <p:spPr bwMode="auto">
            <a:xfrm rot="5400000">
              <a:off x="1746" y="982"/>
              <a:ext cx="227" cy="409"/>
            </a:xfrm>
            <a:prstGeom prst="leftBrace">
              <a:avLst>
                <a:gd name="adj1" fmla="val 1795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  <p:sp>
          <p:nvSpPr>
            <p:cNvPr id="33" name="AutoShape 35"/>
            <p:cNvSpPr>
              <a:spLocks/>
            </p:cNvSpPr>
            <p:nvPr/>
          </p:nvSpPr>
          <p:spPr bwMode="auto">
            <a:xfrm rot="5400000">
              <a:off x="2224" y="982"/>
              <a:ext cx="227" cy="409"/>
            </a:xfrm>
            <a:prstGeom prst="leftBrace">
              <a:avLst>
                <a:gd name="adj1" fmla="val 1795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  <p:sp>
          <p:nvSpPr>
            <p:cNvPr id="34" name="AutoShape 36"/>
            <p:cNvSpPr>
              <a:spLocks/>
            </p:cNvSpPr>
            <p:nvPr/>
          </p:nvSpPr>
          <p:spPr bwMode="auto">
            <a:xfrm rot="5400000">
              <a:off x="3597" y="912"/>
              <a:ext cx="181" cy="381"/>
            </a:xfrm>
            <a:prstGeom prst="leftBrace">
              <a:avLst>
                <a:gd name="adj1" fmla="val 209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606" y="871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3515" y="263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3628" y="2611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3737" y="265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4105" y="879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4574" y="871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5004" y="871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3995" y="252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4101" y="250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4203" y="215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4475" y="265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6" name="Text Box 51"/>
            <p:cNvSpPr txBox="1">
              <a:spLocks noChangeArrowheads="1"/>
            </p:cNvSpPr>
            <p:nvPr/>
          </p:nvSpPr>
          <p:spPr bwMode="auto">
            <a:xfrm>
              <a:off x="4563" y="262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7" name="Text Box 52"/>
            <p:cNvSpPr txBox="1">
              <a:spLocks noChangeArrowheads="1"/>
            </p:cNvSpPr>
            <p:nvPr/>
          </p:nvSpPr>
          <p:spPr bwMode="auto">
            <a:xfrm>
              <a:off x="4685" y="263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auto">
            <a:xfrm>
              <a:off x="4939" y="108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5045" y="136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5159" y="162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fr-FR" sz="2400">
                <a:solidFill>
                  <a:schemeClr val="bg2"/>
                </a:solidFill>
              </a:endParaRPr>
            </a:p>
          </p:txBody>
        </p:sp>
        <p:sp>
          <p:nvSpPr>
            <p:cNvPr id="51" name="AutoShape 56"/>
            <p:cNvSpPr>
              <a:spLocks/>
            </p:cNvSpPr>
            <p:nvPr/>
          </p:nvSpPr>
          <p:spPr bwMode="auto">
            <a:xfrm rot="5400000">
              <a:off x="4093" y="912"/>
              <a:ext cx="181" cy="381"/>
            </a:xfrm>
            <a:prstGeom prst="leftBrace">
              <a:avLst>
                <a:gd name="adj1" fmla="val 209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  <p:sp>
          <p:nvSpPr>
            <p:cNvPr id="52" name="AutoShape 57"/>
            <p:cNvSpPr>
              <a:spLocks/>
            </p:cNvSpPr>
            <p:nvPr/>
          </p:nvSpPr>
          <p:spPr bwMode="auto">
            <a:xfrm rot="5400000">
              <a:off x="4568" y="915"/>
              <a:ext cx="181" cy="381"/>
            </a:xfrm>
            <a:prstGeom prst="leftBrace">
              <a:avLst>
                <a:gd name="adj1" fmla="val 209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  <p:sp>
          <p:nvSpPr>
            <p:cNvPr id="53" name="AutoShape 58"/>
            <p:cNvSpPr>
              <a:spLocks/>
            </p:cNvSpPr>
            <p:nvPr/>
          </p:nvSpPr>
          <p:spPr bwMode="auto">
            <a:xfrm rot="5400000">
              <a:off x="5003" y="917"/>
              <a:ext cx="181" cy="381"/>
            </a:xfrm>
            <a:prstGeom prst="leftBrace">
              <a:avLst>
                <a:gd name="adj1" fmla="val 209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fr-FR" sz="2400"/>
            </a:p>
          </p:txBody>
        </p:sp>
      </p:grpSp>
      <p:cxnSp>
        <p:nvCxnSpPr>
          <p:cNvPr id="61" name="Connecteur droit avec flèche 60"/>
          <p:cNvCxnSpPr/>
          <p:nvPr/>
        </p:nvCxnSpPr>
        <p:spPr>
          <a:xfrm rot="5400000" flipH="1" flipV="1">
            <a:off x="3565525" y="6072207"/>
            <a:ext cx="357188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2786050" y="1960583"/>
            <a:ext cx="517525" cy="227012"/>
          </a:xfrm>
          <a:prstGeom prst="flowChartConnector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2268556" y="5856344"/>
            <a:ext cx="62547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Miel</a:t>
            </a:r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6691365" y="5856344"/>
            <a:ext cx="989012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Propolis</a:t>
            </a:r>
          </a:p>
        </p:txBody>
      </p:sp>
      <p:sp>
        <p:nvSpPr>
          <p:cNvPr id="69" name="Ellipse 68"/>
          <p:cNvSpPr/>
          <p:nvPr/>
        </p:nvSpPr>
        <p:spPr bwMode="auto">
          <a:xfrm>
            <a:off x="928662" y="1928802"/>
            <a:ext cx="428628" cy="3429024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5286380" y="1785926"/>
            <a:ext cx="428628" cy="3429024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AutoShape 16"/>
          <p:cNvSpPr>
            <a:spLocks noChangeArrowheads="1"/>
          </p:cNvSpPr>
          <p:nvPr/>
        </p:nvSpPr>
        <p:spPr bwMode="auto">
          <a:xfrm>
            <a:off x="7929586" y="1928802"/>
            <a:ext cx="517525" cy="227012"/>
          </a:xfrm>
          <a:prstGeom prst="flowChartConnector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>
          <a:xfrm>
            <a:off x="-1047776" y="125728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47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6" grpId="0" animBg="1"/>
      <p:bldP spid="7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9338" y="587363"/>
            <a:ext cx="79613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400" b="1" dirty="0">
                <a:solidFill>
                  <a:srgbClr val="FFFF00"/>
                </a:solidFill>
              </a:rPr>
              <a:t>Corrélation entre la teneur en </a:t>
            </a:r>
            <a:r>
              <a:rPr lang="fr-FR" sz="3400" b="1" dirty="0" err="1">
                <a:solidFill>
                  <a:srgbClr val="FFFF00"/>
                </a:solidFill>
              </a:rPr>
              <a:t>polyphénols</a:t>
            </a:r>
            <a:r>
              <a:rPr lang="fr-FR" sz="3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fr-FR" sz="3400" b="1" dirty="0">
                <a:solidFill>
                  <a:srgbClr val="FFFF00"/>
                </a:solidFill>
              </a:rPr>
              <a:t>et </a:t>
            </a:r>
            <a:r>
              <a:rPr lang="fr-FR" sz="3200" b="1" dirty="0">
                <a:solidFill>
                  <a:srgbClr val="FFFF00"/>
                </a:solidFill>
              </a:rPr>
              <a:t>en</a:t>
            </a:r>
            <a:r>
              <a:rPr lang="fr-FR" sz="3200" dirty="0"/>
              <a:t> </a:t>
            </a:r>
            <a:r>
              <a:rPr lang="fr-FR" sz="3400" b="1" dirty="0">
                <a:solidFill>
                  <a:srgbClr val="FFFF00"/>
                </a:solidFill>
              </a:rPr>
              <a:t>flavonoïdes </a:t>
            </a:r>
          </a:p>
        </p:txBody>
      </p:sp>
      <p:sp>
        <p:nvSpPr>
          <p:cNvPr id="8" name="AutoShape 7"/>
          <p:cNvSpPr>
            <a:spLocks noChangeAspect="1" noChangeArrowheads="1" noTextEdit="1"/>
          </p:cNvSpPr>
          <p:nvPr/>
        </p:nvSpPr>
        <p:spPr bwMode="auto">
          <a:xfrm>
            <a:off x="2243138" y="1928813"/>
            <a:ext cx="5400675" cy="424338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ln w="3810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057525" y="2220913"/>
            <a:ext cx="1588" cy="3136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016250" y="535781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016250" y="48323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016250" y="4306888"/>
            <a:ext cx="41275" cy="31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016250" y="379412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016250" y="3268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016250" y="27447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016250" y="222091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057525" y="5357813"/>
            <a:ext cx="4281488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057525" y="535781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3771900" y="5357813"/>
            <a:ext cx="3175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484688" y="5357813"/>
            <a:ext cx="3175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197475" y="5357813"/>
            <a:ext cx="3175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910263" y="5357813"/>
            <a:ext cx="3175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6626225" y="535781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7339013" y="535781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0765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305752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30765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0765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3152775" y="5249863"/>
            <a:ext cx="50800" cy="571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5"/>
              </a:cxn>
              <a:cxn ang="0">
                <a:pos x="14" y="30"/>
              </a:cxn>
              <a:cxn ang="0">
                <a:pos x="0" y="15"/>
              </a:cxn>
              <a:cxn ang="0">
                <a:pos x="14" y="0"/>
              </a:cxn>
            </a:cxnLst>
            <a:rect l="0" t="0" r="r" b="b"/>
            <a:pathLst>
              <a:path w="28" h="30">
                <a:moveTo>
                  <a:pt x="14" y="0"/>
                </a:moveTo>
                <a:lnTo>
                  <a:pt x="28" y="15"/>
                </a:lnTo>
                <a:lnTo>
                  <a:pt x="14" y="30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3381375" y="5191125"/>
            <a:ext cx="50800" cy="587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3203575" y="5221288"/>
            <a:ext cx="50800" cy="571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5"/>
              </a:cxn>
              <a:cxn ang="0">
                <a:pos x="14" y="30"/>
              </a:cxn>
              <a:cxn ang="0">
                <a:pos x="0" y="15"/>
              </a:cxn>
              <a:cxn ang="0">
                <a:pos x="14" y="0"/>
              </a:cxn>
            </a:cxnLst>
            <a:rect l="0" t="0" r="r" b="b"/>
            <a:pathLst>
              <a:path w="28" h="30">
                <a:moveTo>
                  <a:pt x="14" y="0"/>
                </a:moveTo>
                <a:lnTo>
                  <a:pt x="28" y="15"/>
                </a:lnTo>
                <a:lnTo>
                  <a:pt x="14" y="30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30511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305752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0511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05752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4162425" y="4492625"/>
            <a:ext cx="50800" cy="587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5"/>
              </a:cxn>
              <a:cxn ang="0">
                <a:pos x="14" y="31"/>
              </a:cxn>
              <a:cxn ang="0">
                <a:pos x="0" y="15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5"/>
                </a:lnTo>
                <a:lnTo>
                  <a:pt x="14" y="31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6759575" y="5103813"/>
            <a:ext cx="50800" cy="587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527550" y="5075238"/>
            <a:ext cx="50800" cy="587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5"/>
              </a:cxn>
              <a:cxn ang="0">
                <a:pos x="14" y="31"/>
              </a:cxn>
              <a:cxn ang="0">
                <a:pos x="0" y="15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5"/>
                </a:lnTo>
                <a:lnTo>
                  <a:pt x="14" y="31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041650" y="5316538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305752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3051175" y="5316538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305752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3321050" y="5200650"/>
            <a:ext cx="50800" cy="587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3976688" y="5240338"/>
            <a:ext cx="50800" cy="571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5"/>
              </a:cxn>
              <a:cxn ang="0">
                <a:pos x="14" y="30"/>
              </a:cxn>
              <a:cxn ang="0">
                <a:pos x="0" y="15"/>
              </a:cxn>
              <a:cxn ang="0">
                <a:pos x="14" y="0"/>
              </a:cxn>
            </a:cxnLst>
            <a:rect l="0" t="0" r="r" b="b"/>
            <a:pathLst>
              <a:path w="28" h="30">
                <a:moveTo>
                  <a:pt x="14" y="0"/>
                </a:moveTo>
                <a:lnTo>
                  <a:pt x="28" y="15"/>
                </a:lnTo>
                <a:lnTo>
                  <a:pt x="14" y="30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3279775" y="5259388"/>
            <a:ext cx="50800" cy="571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5"/>
              </a:cxn>
              <a:cxn ang="0">
                <a:pos x="14" y="30"/>
              </a:cxn>
              <a:cxn ang="0">
                <a:pos x="0" y="15"/>
              </a:cxn>
              <a:cxn ang="0">
                <a:pos x="14" y="0"/>
              </a:cxn>
            </a:cxnLst>
            <a:rect l="0" t="0" r="r" b="b"/>
            <a:pathLst>
              <a:path w="28" h="30">
                <a:moveTo>
                  <a:pt x="14" y="0"/>
                </a:moveTo>
                <a:lnTo>
                  <a:pt x="28" y="15"/>
                </a:lnTo>
                <a:lnTo>
                  <a:pt x="14" y="30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30511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305752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30511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3051175" y="5326063"/>
            <a:ext cx="50800" cy="603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4933950" y="3551238"/>
            <a:ext cx="50800" cy="571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5"/>
              </a:cxn>
              <a:cxn ang="0">
                <a:pos x="14" y="30"/>
              </a:cxn>
              <a:cxn ang="0">
                <a:pos x="0" y="15"/>
              </a:cxn>
              <a:cxn ang="0">
                <a:pos x="14" y="0"/>
              </a:cxn>
            </a:cxnLst>
            <a:rect l="0" t="0" r="r" b="b"/>
            <a:pathLst>
              <a:path w="28" h="30">
                <a:moveTo>
                  <a:pt x="14" y="0"/>
                </a:moveTo>
                <a:lnTo>
                  <a:pt x="28" y="15"/>
                </a:lnTo>
                <a:lnTo>
                  <a:pt x="14" y="30"/>
                </a:lnTo>
                <a:lnTo>
                  <a:pt x="0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854825" y="3521075"/>
            <a:ext cx="50800" cy="5873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4119563" y="2744788"/>
            <a:ext cx="50800" cy="587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8" y="16"/>
              </a:cxn>
              <a:cxn ang="0">
                <a:pos x="14" y="31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28" h="31">
                <a:moveTo>
                  <a:pt x="14" y="0"/>
                </a:moveTo>
                <a:lnTo>
                  <a:pt x="28" y="16"/>
                </a:lnTo>
                <a:lnTo>
                  <a:pt x="14" y="31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3067050" y="3851275"/>
            <a:ext cx="3813175" cy="1417638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5172075" y="2035175"/>
            <a:ext cx="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4933950" y="2249488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r = 0,59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2871788" y="5268913"/>
            <a:ext cx="1031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641600" y="4745038"/>
            <a:ext cx="409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1000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2641600" y="4221163"/>
            <a:ext cx="409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2000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2641600" y="3706813"/>
            <a:ext cx="409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3000</a:t>
            </a:r>
            <a:endParaRPr lang="fr-FR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2641600" y="3181350"/>
            <a:ext cx="409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4000</a:t>
            </a:r>
            <a:endParaRPr lang="fr-FR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2641600" y="2657475"/>
            <a:ext cx="409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5000</a:t>
            </a:r>
            <a:endParaRPr lang="fr-FR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2641600" y="2133600"/>
            <a:ext cx="409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6000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3025775" y="5511800"/>
            <a:ext cx="101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3619500" y="5511800"/>
            <a:ext cx="411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1000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4332288" y="551180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2000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5045075" y="5511800"/>
            <a:ext cx="411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3000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5757863" y="551180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4000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472238" y="551180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5000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7185025" y="5511800"/>
            <a:ext cx="411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6000</a:t>
            </a:r>
            <a:endParaRPr lang="fr-FR" sz="16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3643313" y="5851525"/>
            <a:ext cx="294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Teneur en polyphénols (mg/100g) </a:t>
            </a:r>
            <a:endParaRPr lang="fr-FR" sz="1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4356100" y="2133600"/>
            <a:ext cx="16002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solidFill>
                  <a:schemeClr val="bg2"/>
                </a:solidFill>
                <a:latin typeface="Times New Roman" pitchFamily="18" charset="0"/>
              </a:rPr>
              <a:t>r = 0,59</a:t>
            </a:r>
          </a:p>
          <a:p>
            <a:pPr algn="ctr"/>
            <a:r>
              <a:rPr lang="fr-FR" sz="1600" b="1">
                <a:solidFill>
                  <a:schemeClr val="bg2"/>
                </a:solidFill>
                <a:latin typeface="Times New Roman" pitchFamily="18" charset="0"/>
              </a:rPr>
              <a:t>P &lt; 0,05</a:t>
            </a:r>
          </a:p>
        </p:txBody>
      </p:sp>
      <p:sp>
        <p:nvSpPr>
          <p:cNvPr id="73" name="Oval 75"/>
          <p:cNvSpPr>
            <a:spLocks noChangeArrowheads="1"/>
          </p:cNvSpPr>
          <p:nvPr/>
        </p:nvSpPr>
        <p:spPr bwMode="auto">
          <a:xfrm>
            <a:off x="4716463" y="2060575"/>
            <a:ext cx="914400" cy="7207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0800000">
            <a:off x="2308214" y="1928813"/>
            <a:ext cx="6207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Times New Roman" pitchFamily="18" charset="0"/>
              </a:rPr>
              <a:t>Teneur en </a:t>
            </a:r>
            <a:r>
              <a:rPr lang="fr-FR" sz="2000" b="1" dirty="0" err="1">
                <a:solidFill>
                  <a:schemeClr val="bg1"/>
                </a:solidFill>
                <a:latin typeface="Times New Roman" pitchFamily="18" charset="0"/>
              </a:rPr>
              <a:t>flavonoides</a:t>
            </a:r>
            <a:r>
              <a:rPr lang="fr-FR" sz="2000" b="1" dirty="0">
                <a:solidFill>
                  <a:schemeClr val="bg1"/>
                </a:solidFill>
                <a:latin typeface="Times New Roman" pitchFamily="18" charset="0"/>
              </a:rPr>
              <a:t> (mg/100 g)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4" name="Espace réservé du numéro de diapositive 73"/>
          <p:cNvSpPr>
            <a:spLocks noGrp="1"/>
          </p:cNvSpPr>
          <p:nvPr>
            <p:ph type="sldNum" sz="quarter" idx="12"/>
          </p:nvPr>
        </p:nvSpPr>
        <p:spPr>
          <a:xfrm>
            <a:off x="-1071602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48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32000" y="598472"/>
            <a:ext cx="5486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400" b="1" dirty="0">
                <a:solidFill>
                  <a:srgbClr val="FFFF00"/>
                </a:solidFill>
                <a:latin typeface="+mn-lt"/>
              </a:rPr>
              <a:t>Teneur en acide ascorbique 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1857365"/>
            <a:ext cx="4071967" cy="364017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887787" cy="3640171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19260" y="3367110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06635" y="3668735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90835" y="3313135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76622" y="1982810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251672" y="2592410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13" name="AutoShape 13"/>
          <p:cNvSpPr>
            <a:spLocks noChangeAspect="1" noChangeArrowheads="1"/>
          </p:cNvSpPr>
          <p:nvPr/>
        </p:nvSpPr>
        <p:spPr bwMode="auto">
          <a:xfrm>
            <a:off x="5243485" y="1889147"/>
            <a:ext cx="3887787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4" name="Groupe 22"/>
          <p:cNvGrpSpPr>
            <a:grpSpLocks/>
          </p:cNvGrpSpPr>
          <p:nvPr/>
        </p:nvGrpSpPr>
        <p:grpSpPr bwMode="auto">
          <a:xfrm>
            <a:off x="2535209" y="3163913"/>
            <a:ext cx="822342" cy="433563"/>
            <a:chOff x="2195497" y="2785987"/>
            <a:chExt cx="822348" cy="432912"/>
          </a:xfrm>
        </p:grpSpPr>
        <p:sp>
          <p:nvSpPr>
            <p:cNvPr id="15" name="Rectangle 14"/>
            <p:cNvSpPr/>
            <p:nvPr/>
          </p:nvSpPr>
          <p:spPr>
            <a:xfrm flipH="1">
              <a:off x="2232027" y="2785987"/>
              <a:ext cx="571505" cy="285321"/>
            </a:xfrm>
            <a:prstGeom prst="wedgeRectCallout">
              <a:avLst>
                <a:gd name="adj1" fmla="val 10202"/>
                <a:gd name="adj2" fmla="val 15084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6" name="ZoneTexte 19"/>
            <p:cNvSpPr txBox="1">
              <a:spLocks noChangeArrowheads="1"/>
            </p:cNvSpPr>
            <p:nvPr/>
          </p:nvSpPr>
          <p:spPr bwMode="auto">
            <a:xfrm>
              <a:off x="2195497" y="2839878"/>
              <a:ext cx="822348" cy="37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</a:rPr>
                <a:t>0,39</a:t>
              </a:r>
            </a:p>
          </p:txBody>
        </p:sp>
      </p:grpSp>
      <p:grpSp>
        <p:nvGrpSpPr>
          <p:cNvPr id="17" name="Groupe 21"/>
          <p:cNvGrpSpPr>
            <a:grpSpLocks/>
          </p:cNvGrpSpPr>
          <p:nvPr/>
        </p:nvGrpSpPr>
        <p:grpSpPr bwMode="auto">
          <a:xfrm>
            <a:off x="2922597" y="2054248"/>
            <a:ext cx="792147" cy="422453"/>
            <a:chOff x="2306657" y="1857313"/>
            <a:chExt cx="792153" cy="421819"/>
          </a:xfrm>
        </p:grpSpPr>
        <p:sp>
          <p:nvSpPr>
            <p:cNvPr id="18" name="Rectangle 17"/>
            <p:cNvSpPr/>
            <p:nvPr/>
          </p:nvSpPr>
          <p:spPr>
            <a:xfrm flipH="1">
              <a:off x="2428857" y="1857313"/>
              <a:ext cx="500067" cy="285321"/>
            </a:xfrm>
            <a:prstGeom prst="wedgeRectCallout">
              <a:avLst>
                <a:gd name="adj1" fmla="val -68462"/>
                <a:gd name="adj2" fmla="val 1032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9" name="ZoneTexte 20"/>
            <p:cNvSpPr txBox="1">
              <a:spLocks noChangeArrowheads="1"/>
            </p:cNvSpPr>
            <p:nvPr/>
          </p:nvSpPr>
          <p:spPr bwMode="auto">
            <a:xfrm>
              <a:off x="2306657" y="1900111"/>
              <a:ext cx="792153" cy="37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2"/>
                  </a:solidFill>
                </a:rPr>
                <a:t>3,37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429388" y="2100285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6337312" y="2112985"/>
            <a:ext cx="517525" cy="227012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899372" y="2859110"/>
            <a:ext cx="3048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794597" y="2873397"/>
            <a:ext cx="517525" cy="227013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2803517" y="4643446"/>
            <a:ext cx="62547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Miel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6869136" y="4572008"/>
            <a:ext cx="989012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3300"/>
                </a:solidFill>
              </a:rPr>
              <a:t>Propolis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2643174" y="2786058"/>
            <a:ext cx="4500594" cy="2232025"/>
            <a:chOff x="2659175" y="1928802"/>
            <a:chExt cx="3492500" cy="2232025"/>
          </a:xfrm>
        </p:grpSpPr>
        <p:sp>
          <p:nvSpPr>
            <p:cNvPr id="29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30" name="AutoShape 87"/>
            <p:cNvSpPr>
              <a:spLocks noChangeArrowheads="1"/>
            </p:cNvSpPr>
            <p:nvPr/>
          </p:nvSpPr>
          <p:spPr bwMode="auto">
            <a:xfrm>
              <a:off x="2659175" y="2500306"/>
              <a:ext cx="3492500" cy="1010206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4000" b="1" dirty="0" smtClean="0">
                  <a:solidFill>
                    <a:srgbClr val="FF0000"/>
                  </a:solidFill>
                </a:rPr>
                <a:t>   Origine florale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4000" b="1" dirty="0" smtClean="0">
                  <a:solidFill>
                    <a:srgbClr val="FF0000"/>
                  </a:solidFill>
                </a:rPr>
                <a:t>Conditions climatiques</a:t>
              </a:r>
              <a:endParaRPr lang="fr-FR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49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928802"/>
            <a:ext cx="7543800" cy="4114800"/>
          </a:xfrm>
        </p:spPr>
        <p:txBody>
          <a:bodyPr/>
          <a:lstStyle/>
          <a:p>
            <a:pPr algn="ctr">
              <a:buNone/>
            </a:pPr>
            <a:endParaRPr lang="fr-FR" sz="7200" b="1" i="1" dirty="0" smtClean="0">
              <a:solidFill>
                <a:srgbClr val="FFFF00"/>
              </a:solidFill>
              <a:effectLst/>
              <a:latin typeface="Monotype Corsiva" pitchFamily="66" charset="0"/>
              <a:cs typeface="Arial" charset="0"/>
            </a:endParaRPr>
          </a:p>
          <a:p>
            <a:pPr algn="ctr">
              <a:buNone/>
            </a:pPr>
            <a:r>
              <a:rPr lang="fr-FR" sz="54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Analyse </a:t>
            </a:r>
            <a:r>
              <a:rPr lang="fr-FR" sz="5400" b="1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du miel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1071602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5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68525" y="954117"/>
            <a:ext cx="46180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400" b="1" dirty="0">
                <a:solidFill>
                  <a:srgbClr val="FFFF00"/>
                </a:solidFill>
                <a:latin typeface="+mn-lt"/>
              </a:rPr>
              <a:t>Teneur en caroténoïdes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253" y="2285992"/>
            <a:ext cx="4046375" cy="376400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930" y="2285992"/>
            <a:ext cx="3862225" cy="3806862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357554" y="3571876"/>
            <a:ext cx="304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86620" y="3211513"/>
            <a:ext cx="342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786710" y="258603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429388" y="3211513"/>
            <a:ext cx="342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86050" y="2285992"/>
            <a:ext cx="304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d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865558" y="363220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946393" y="5133989"/>
            <a:ext cx="62547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Miel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6654822" y="5205427"/>
            <a:ext cx="989012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Propolis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-1071602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50</a:t>
            </a:fld>
            <a:endParaRPr lang="fr-FR" sz="1800" b="1" dirty="0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252646" y="3101972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785918" y="2143116"/>
            <a:ext cx="428628" cy="2786082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5903922" y="2281230"/>
            <a:ext cx="428628" cy="2786082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643174" y="2786058"/>
            <a:ext cx="4500594" cy="2311413"/>
            <a:chOff x="2659175" y="1928802"/>
            <a:chExt cx="3492500" cy="2311413"/>
          </a:xfrm>
        </p:grpSpPr>
        <p:sp>
          <p:nvSpPr>
            <p:cNvPr id="32" name="Rectangle 88"/>
            <p:cNvSpPr>
              <a:spLocks noChangeArrowheads="1"/>
            </p:cNvSpPr>
            <p:nvPr/>
          </p:nvSpPr>
          <p:spPr bwMode="auto">
            <a:xfrm>
              <a:off x="2786050" y="1928802"/>
              <a:ext cx="3227540" cy="223202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F7D5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FF9900"/>
                </a:solidFill>
              </a:endParaRPr>
            </a:p>
          </p:txBody>
        </p:sp>
        <p:sp>
          <p:nvSpPr>
            <p:cNvPr id="33" name="AutoShape 87"/>
            <p:cNvSpPr>
              <a:spLocks noChangeArrowheads="1"/>
            </p:cNvSpPr>
            <p:nvPr/>
          </p:nvSpPr>
          <p:spPr bwMode="auto">
            <a:xfrm>
              <a:off x="2659175" y="2321959"/>
              <a:ext cx="3492500" cy="1918256"/>
            </a:xfrm>
            <a:prstGeom prst="wedgeRoundRectCallout">
              <a:avLst>
                <a:gd name="adj1" fmla="val 68588"/>
                <a:gd name="adj2" fmla="val -211866"/>
                <a:gd name="adj3" fmla="val 1666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4000" b="1" dirty="0" smtClean="0">
                  <a:solidFill>
                    <a:srgbClr val="FF0000"/>
                  </a:solidFill>
                </a:rPr>
                <a:t> Conditions de culture</a:t>
              </a:r>
            </a:p>
            <a:p>
              <a:pPr>
                <a:buFont typeface="Arial" pitchFamily="34" charset="0"/>
                <a:buChar char="•"/>
              </a:pPr>
              <a:endParaRPr lang="fr-FR" sz="4000" b="1" dirty="0" smtClean="0">
                <a:solidFill>
                  <a:srgbClr val="FF000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fr-FR" sz="4000" b="1" dirty="0" smtClean="0">
                  <a:solidFill>
                    <a:srgbClr val="FF0000"/>
                  </a:solidFill>
                </a:rPr>
                <a:t>maturité des fruits butinées par les abeilles</a:t>
              </a:r>
              <a:endParaRPr lang="fr-FR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216171"/>
            <a:ext cx="4284663" cy="41767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54313" y="776309"/>
            <a:ext cx="3473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400" b="1" dirty="0">
                <a:solidFill>
                  <a:srgbClr val="FFFF00"/>
                </a:solidFill>
                <a:latin typeface="+mn-lt"/>
              </a:rPr>
              <a:t>Pouvoir réducteur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54271"/>
            <a:ext cx="4319588" cy="41052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 rot="10800000">
            <a:off x="227013" y="3111521"/>
            <a:ext cx="414337" cy="205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r>
              <a:rPr lang="fr-FR" b="1">
                <a:solidFill>
                  <a:schemeClr val="bg2"/>
                </a:solidFill>
                <a:latin typeface="Times New Roman" pitchFamily="18" charset="0"/>
              </a:rPr>
              <a:t>                QAEAG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0800000">
            <a:off x="4675188" y="3079771"/>
            <a:ext cx="414337" cy="205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r>
              <a:rPr lang="fr-FR" b="1">
                <a:solidFill>
                  <a:schemeClr val="bg2"/>
                </a:solidFill>
                <a:latin typeface="Times New Roman" pitchFamily="18" charset="0"/>
              </a:rPr>
              <a:t>                QAEAG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38200" y="41211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62025" y="41719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58925" y="4478359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754287" y="41814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644750" y="416403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228950" y="42703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48012" y="42068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546725" y="50831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11825" y="490222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876925" y="51339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303963" y="4579959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470650" y="33178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651625" y="4275159"/>
            <a:ext cx="3397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088188" y="5126059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245350" y="36639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418388" y="2733696"/>
            <a:ext cx="304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829550" y="45624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002588" y="34861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8177213" y="387193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500412" y="4021159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640112" y="40163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293813" y="26479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1423962" y="3406796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890687" y="440533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2038325" y="34353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2165325" y="34099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505050" y="399893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2914625" y="3970359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38" name="AutoShape 39"/>
          <p:cNvSpPr>
            <a:spLocks/>
          </p:cNvSpPr>
          <p:nvPr/>
        </p:nvSpPr>
        <p:spPr bwMode="auto">
          <a:xfrm rot="5400000">
            <a:off x="1195388" y="2301896"/>
            <a:ext cx="301625" cy="561975"/>
          </a:xfrm>
          <a:prstGeom prst="leftBrace">
            <a:avLst>
              <a:gd name="adj1" fmla="val 1857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AutoShape 44"/>
          <p:cNvSpPr>
            <a:spLocks/>
          </p:cNvSpPr>
          <p:nvPr/>
        </p:nvSpPr>
        <p:spPr bwMode="auto">
          <a:xfrm rot="5400000">
            <a:off x="6383338" y="2314596"/>
            <a:ext cx="342900" cy="619125"/>
          </a:xfrm>
          <a:prstGeom prst="leftBrace">
            <a:avLst>
              <a:gd name="adj1" fmla="val 1799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AutoShape 45"/>
          <p:cNvSpPr>
            <a:spLocks/>
          </p:cNvSpPr>
          <p:nvPr/>
        </p:nvSpPr>
        <p:spPr bwMode="auto">
          <a:xfrm rot="5400000">
            <a:off x="7167563" y="2306658"/>
            <a:ext cx="342900" cy="619125"/>
          </a:xfrm>
          <a:prstGeom prst="leftBrace">
            <a:avLst>
              <a:gd name="adj1" fmla="val 1799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AutoShape 46"/>
          <p:cNvSpPr>
            <a:spLocks/>
          </p:cNvSpPr>
          <p:nvPr/>
        </p:nvSpPr>
        <p:spPr bwMode="auto">
          <a:xfrm rot="5400000">
            <a:off x="7934326" y="2311421"/>
            <a:ext cx="342900" cy="619125"/>
          </a:xfrm>
          <a:prstGeom prst="leftBrace">
            <a:avLst>
              <a:gd name="adj1" fmla="val 1799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AutoShape 47"/>
          <p:cNvSpPr>
            <a:spLocks/>
          </p:cNvSpPr>
          <p:nvPr/>
        </p:nvSpPr>
        <p:spPr bwMode="auto">
          <a:xfrm rot="5400000">
            <a:off x="5659438" y="2314596"/>
            <a:ext cx="342900" cy="619125"/>
          </a:xfrm>
          <a:prstGeom prst="leftBrace">
            <a:avLst>
              <a:gd name="adj1" fmla="val 1799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5689600" y="2249509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>
                <a:solidFill>
                  <a:schemeClr val="bg2"/>
                </a:solidFill>
                <a:latin typeface="Times New Roman" pitchFamily="18" charset="0"/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6311912" y="2262209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7966075" y="2249482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6" name="AutoShape 52"/>
          <p:cNvSpPr>
            <a:spLocks/>
          </p:cNvSpPr>
          <p:nvPr/>
        </p:nvSpPr>
        <p:spPr bwMode="auto">
          <a:xfrm rot="5400000">
            <a:off x="1868488" y="2301896"/>
            <a:ext cx="301625" cy="561975"/>
          </a:xfrm>
          <a:prstGeom prst="leftBrace">
            <a:avLst>
              <a:gd name="adj1" fmla="val 1857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AutoShape 54"/>
          <p:cNvSpPr>
            <a:spLocks/>
          </p:cNvSpPr>
          <p:nvPr/>
        </p:nvSpPr>
        <p:spPr bwMode="auto">
          <a:xfrm rot="5400000">
            <a:off x="2637631" y="2256653"/>
            <a:ext cx="288925" cy="639762"/>
          </a:xfrm>
          <a:prstGeom prst="leftBrace">
            <a:avLst>
              <a:gd name="adj1" fmla="val 2207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AutoShape 56"/>
          <p:cNvSpPr>
            <a:spLocks/>
          </p:cNvSpPr>
          <p:nvPr/>
        </p:nvSpPr>
        <p:spPr bwMode="auto">
          <a:xfrm rot="5400000">
            <a:off x="3348831" y="2256653"/>
            <a:ext cx="288925" cy="639762"/>
          </a:xfrm>
          <a:prstGeom prst="leftBrace">
            <a:avLst>
              <a:gd name="adj1" fmla="val 2207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2633663" y="2259034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1693863" y="2241571"/>
            <a:ext cx="66673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</a:rPr>
              <a:t>AB 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1" name="Text Box 60"/>
          <p:cNvSpPr txBox="1">
            <a:spLocks noChangeArrowheads="1"/>
          </p:cNvSpPr>
          <p:nvPr/>
        </p:nvSpPr>
        <p:spPr bwMode="auto">
          <a:xfrm>
            <a:off x="3338513" y="2249482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1187450" y="2216171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7216775" y="2230459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2160575" y="5991246"/>
            <a:ext cx="62547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Miel</a:t>
            </a: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6583384" y="5991246"/>
            <a:ext cx="989012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3300"/>
                </a:solidFill>
              </a:rPr>
              <a:t>Propolis</a:t>
            </a:r>
          </a:p>
        </p:txBody>
      </p:sp>
      <p:sp>
        <p:nvSpPr>
          <p:cNvPr id="59" name="Espace réservé du numéro de diapositive 58"/>
          <p:cNvSpPr>
            <a:spLocks noGrp="1"/>
          </p:cNvSpPr>
          <p:nvPr>
            <p:ph type="sldNum" sz="quarter" idx="12"/>
          </p:nvPr>
        </p:nvSpPr>
        <p:spPr>
          <a:xfrm>
            <a:off x="-1071602" y="1071546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51</a:t>
            </a:fld>
            <a:endParaRPr lang="fr-FR" sz="1800" b="1" dirty="0"/>
          </a:p>
        </p:txBody>
      </p:sp>
      <p:sp>
        <p:nvSpPr>
          <p:cNvPr id="60" name="Ellipse 59"/>
          <p:cNvSpPr/>
          <p:nvPr/>
        </p:nvSpPr>
        <p:spPr bwMode="auto">
          <a:xfrm>
            <a:off x="642910" y="2071678"/>
            <a:ext cx="500066" cy="3857652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5089528" y="2063740"/>
            <a:ext cx="500066" cy="3857652"/>
          </a:xfrm>
          <a:prstGeom prst="ellipse">
            <a:avLst/>
          </a:prstGeom>
          <a:noFill/>
          <a:ln w="28575" cap="flat" cmpd="sng" algn="ctr">
            <a:solidFill>
              <a:srgbClr val="FD432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2786050" y="2643182"/>
            <a:ext cx="4500594" cy="251777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7D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FF9900"/>
              </a:solidFill>
            </a:endParaRPr>
          </a:p>
        </p:txBody>
      </p:sp>
      <p:sp>
        <p:nvSpPr>
          <p:cNvPr id="63" name="AutoShape 87"/>
          <p:cNvSpPr>
            <a:spLocks noChangeArrowheads="1"/>
          </p:cNvSpPr>
          <p:nvPr/>
        </p:nvSpPr>
        <p:spPr bwMode="auto">
          <a:xfrm>
            <a:off x="2357422" y="2786058"/>
            <a:ext cx="5000660" cy="2440384"/>
          </a:xfrm>
          <a:prstGeom prst="wedgeRoundRectCallout">
            <a:avLst>
              <a:gd name="adj1" fmla="val 68588"/>
              <a:gd name="adj2" fmla="val -211866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 algn="l">
              <a:buFont typeface="Arial" pitchFamily="34" charset="0"/>
              <a:buChar char="•"/>
            </a:pP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Le degré d’hydroxylation et de </a:t>
            </a:r>
            <a:r>
              <a:rPr lang="fr-FR" b="1" baseline="0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méthylation</a:t>
            </a:r>
            <a:r>
              <a:rPr lang="fr-FR" b="1" dirty="0" smtClean="0">
                <a:solidFill>
                  <a:srgbClr val="FF0000"/>
                </a:solidFill>
              </a:rPr>
              <a:t> des composées phénoliques</a:t>
            </a:r>
          </a:p>
          <a:p>
            <a:pPr algn="just"/>
            <a:endParaRPr lang="fr-FR" sz="2400" b="1" dirty="0" smtClean="0">
              <a:solidFill>
                <a:srgbClr val="FF00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présence d’autres composés non phénoliques tels que les enzymes et les substances non enzymatiques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282" y="479448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400" b="1" dirty="0">
                <a:solidFill>
                  <a:srgbClr val="FFFF00"/>
                </a:solidFill>
                <a:latin typeface="+mn-lt"/>
              </a:rPr>
              <a:t>Corrélation entre la teneur en polyphénols </a:t>
            </a:r>
          </a:p>
          <a:p>
            <a:pPr algn="ctr">
              <a:defRPr/>
            </a:pPr>
            <a:r>
              <a:rPr lang="fr-FR" sz="3400" b="1" dirty="0">
                <a:solidFill>
                  <a:srgbClr val="FFFF00"/>
                </a:solidFill>
                <a:latin typeface="+mn-lt"/>
              </a:rPr>
              <a:t>et le pouvoir réducteur </a:t>
            </a:r>
          </a:p>
        </p:txBody>
      </p:sp>
      <p:grpSp>
        <p:nvGrpSpPr>
          <p:cNvPr id="7" name="Groupe 128"/>
          <p:cNvGrpSpPr>
            <a:grpSpLocks/>
          </p:cNvGrpSpPr>
          <p:nvPr/>
        </p:nvGrpSpPr>
        <p:grpSpPr bwMode="auto">
          <a:xfrm>
            <a:off x="928662" y="1857364"/>
            <a:ext cx="3929090" cy="3000396"/>
            <a:chOff x="2044700" y="2192338"/>
            <a:chExt cx="5050632" cy="3829050"/>
          </a:xfrm>
        </p:grpSpPr>
        <p:sp>
          <p:nvSpPr>
            <p:cNvPr id="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44700" y="2192338"/>
              <a:ext cx="5048250" cy="3829050"/>
            </a:xfrm>
            <a:prstGeom prst="rect">
              <a:avLst/>
            </a:prstGeom>
            <a:solidFill>
              <a:srgbClr val="E5E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90738" y="2235201"/>
              <a:ext cx="4956175" cy="3751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952750" y="2365376"/>
              <a:ext cx="1588" cy="2921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906713" y="5286376"/>
              <a:ext cx="460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906713" y="4802188"/>
              <a:ext cx="460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906713" y="4310063"/>
              <a:ext cx="460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906713" y="3825876"/>
              <a:ext cx="460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906713" y="3341688"/>
              <a:ext cx="460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906713" y="2849563"/>
              <a:ext cx="460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06713" y="2365376"/>
              <a:ext cx="460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952750" y="5286376"/>
              <a:ext cx="38957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952750" y="5286376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3606800" y="5286376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251325" y="5286376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4905375" y="5286376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5549900" y="5286376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6202363" y="5286376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6848475" y="5286376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62275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52750" y="5226051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970213" y="52085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8" y="0"/>
                  </a:moveTo>
                  <a:lnTo>
                    <a:pt x="35" y="16"/>
                  </a:lnTo>
                  <a:lnTo>
                    <a:pt x="18" y="33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962275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033713" y="5183188"/>
              <a:ext cx="55563" cy="50800"/>
            </a:xfrm>
            <a:custGeom>
              <a:avLst/>
              <a:gdLst>
                <a:gd name="T0" fmla="*/ 2147483647 w 35"/>
                <a:gd name="T1" fmla="*/ 0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0 w 35"/>
                <a:gd name="T7" fmla="*/ 2147483647 h 32"/>
                <a:gd name="T8" fmla="*/ 2147483647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18" y="0"/>
                  </a:moveTo>
                  <a:lnTo>
                    <a:pt x="35" y="16"/>
                  </a:lnTo>
                  <a:lnTo>
                    <a:pt x="18" y="32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243263" y="49926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089275" y="514826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962275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952750" y="5226051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62275" y="52085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962275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43238" y="517366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243263" y="4949826"/>
              <a:ext cx="53975" cy="50800"/>
            </a:xfrm>
            <a:custGeom>
              <a:avLst/>
              <a:gdLst>
                <a:gd name="T0" fmla="*/ 2147483647 w 34"/>
                <a:gd name="T1" fmla="*/ 0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0 w 34"/>
                <a:gd name="T7" fmla="*/ 2147483647 h 32"/>
                <a:gd name="T8" fmla="*/ 2147483647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2"/>
                <a:gd name="T17" fmla="*/ 34 w 3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2">
                  <a:moveTo>
                    <a:pt x="17" y="0"/>
                  </a:moveTo>
                  <a:lnTo>
                    <a:pt x="34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079750" y="5130801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962275" y="523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43225" y="5226051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962275" y="5218113"/>
              <a:ext cx="53975" cy="50800"/>
            </a:xfrm>
            <a:custGeom>
              <a:avLst/>
              <a:gdLst>
                <a:gd name="T0" fmla="*/ 2147483647 w 34"/>
                <a:gd name="T1" fmla="*/ 0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0 w 34"/>
                <a:gd name="T7" fmla="*/ 2147483647 h 32"/>
                <a:gd name="T8" fmla="*/ 2147483647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2"/>
                <a:gd name="T17" fmla="*/ 34 w 3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2">
                  <a:moveTo>
                    <a:pt x="17" y="0"/>
                  </a:moveTo>
                  <a:lnTo>
                    <a:pt x="34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962275" y="523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033713" y="517366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8" y="0"/>
                  </a:moveTo>
                  <a:lnTo>
                    <a:pt x="35" y="17"/>
                  </a:lnTo>
                  <a:lnTo>
                    <a:pt x="18" y="33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233738" y="495776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070225" y="5140326"/>
              <a:ext cx="55563" cy="50800"/>
            </a:xfrm>
            <a:custGeom>
              <a:avLst/>
              <a:gdLst>
                <a:gd name="T0" fmla="*/ 2147483647 w 35"/>
                <a:gd name="T1" fmla="*/ 0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0 w 35"/>
                <a:gd name="T7" fmla="*/ 2147483647 h 32"/>
                <a:gd name="T8" fmla="*/ 2147483647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17" y="0"/>
                  </a:moveTo>
                  <a:lnTo>
                    <a:pt x="35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943225" y="5226051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935288" y="5226051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914775" y="4352926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275388" y="3506788"/>
              <a:ext cx="55563" cy="50800"/>
            </a:xfrm>
            <a:custGeom>
              <a:avLst/>
              <a:gdLst>
                <a:gd name="T0" fmla="*/ 2147483647 w 35"/>
                <a:gd name="T1" fmla="*/ 0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0 w 35"/>
                <a:gd name="T7" fmla="*/ 2147483647 h 32"/>
                <a:gd name="T8" fmla="*/ 2147483647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17" y="0"/>
                  </a:moveTo>
                  <a:lnTo>
                    <a:pt x="35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87838" y="46466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952750" y="5226051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943225" y="5226051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914775" y="446563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275388" y="3489326"/>
              <a:ext cx="55563" cy="50800"/>
            </a:xfrm>
            <a:custGeom>
              <a:avLst/>
              <a:gdLst>
                <a:gd name="T0" fmla="*/ 2147483647 w 35"/>
                <a:gd name="T1" fmla="*/ 0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0 w 35"/>
                <a:gd name="T7" fmla="*/ 2147483647 h 32"/>
                <a:gd name="T8" fmla="*/ 2147483647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17" y="0"/>
                  </a:moveTo>
                  <a:lnTo>
                    <a:pt x="35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287838" y="468153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952750" y="5226051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943225" y="5226051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952750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033838" y="446563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02388" y="3419476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287838" y="4689476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935288" y="523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952750" y="523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935288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97225" y="2867026"/>
              <a:ext cx="55563" cy="50800"/>
            </a:xfrm>
            <a:custGeom>
              <a:avLst/>
              <a:gdLst>
                <a:gd name="T0" fmla="*/ 2147483647 w 35"/>
                <a:gd name="T1" fmla="*/ 0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0 w 35"/>
                <a:gd name="T7" fmla="*/ 2147483647 h 32"/>
                <a:gd name="T8" fmla="*/ 2147483647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18" y="0"/>
                  </a:moveTo>
                  <a:lnTo>
                    <a:pt x="35" y="16"/>
                  </a:lnTo>
                  <a:lnTo>
                    <a:pt x="18" y="32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778250" y="3800476"/>
              <a:ext cx="55563" cy="50800"/>
            </a:xfrm>
            <a:custGeom>
              <a:avLst/>
              <a:gdLst>
                <a:gd name="T0" fmla="*/ 2147483647 w 35"/>
                <a:gd name="T1" fmla="*/ 0 h 32"/>
                <a:gd name="T2" fmla="*/ 2147483647 w 35"/>
                <a:gd name="T3" fmla="*/ 2147483647 h 32"/>
                <a:gd name="T4" fmla="*/ 2147483647 w 35"/>
                <a:gd name="T5" fmla="*/ 2147483647 h 32"/>
                <a:gd name="T6" fmla="*/ 0 w 35"/>
                <a:gd name="T7" fmla="*/ 2147483647 h 32"/>
                <a:gd name="T8" fmla="*/ 2147483647 w 3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2"/>
                <a:gd name="T17" fmla="*/ 35 w 3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2">
                  <a:moveTo>
                    <a:pt x="18" y="0"/>
                  </a:moveTo>
                  <a:lnTo>
                    <a:pt x="35" y="16"/>
                  </a:lnTo>
                  <a:lnTo>
                    <a:pt x="18" y="32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152775" y="5156201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935288" y="523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935288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70238" y="489743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778250" y="3756026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8" y="0"/>
                  </a:moveTo>
                  <a:lnTo>
                    <a:pt x="35" y="17"/>
                  </a:lnTo>
                  <a:lnTo>
                    <a:pt x="18" y="33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152775" y="514826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35288" y="523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935288" y="523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189288" y="2867026"/>
              <a:ext cx="53975" cy="50800"/>
            </a:xfrm>
            <a:custGeom>
              <a:avLst/>
              <a:gdLst>
                <a:gd name="T0" fmla="*/ 2147483647 w 34"/>
                <a:gd name="T1" fmla="*/ 0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0 w 34"/>
                <a:gd name="T7" fmla="*/ 2147483647 h 32"/>
                <a:gd name="T8" fmla="*/ 2147483647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2"/>
                <a:gd name="T17" fmla="*/ 34 w 3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2">
                  <a:moveTo>
                    <a:pt x="17" y="0"/>
                  </a:moveTo>
                  <a:lnTo>
                    <a:pt x="34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778250" y="3756026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8" y="0"/>
                  </a:moveTo>
                  <a:lnTo>
                    <a:pt x="35" y="17"/>
                  </a:lnTo>
                  <a:lnTo>
                    <a:pt x="18" y="33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160713" y="5156201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8" y="0"/>
                  </a:moveTo>
                  <a:lnTo>
                    <a:pt x="35" y="17"/>
                  </a:lnTo>
                  <a:lnTo>
                    <a:pt x="18" y="33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935288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778375" y="3963988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6402388" y="36179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914775" y="46212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35288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532313" y="4033838"/>
              <a:ext cx="53975" cy="50800"/>
            </a:xfrm>
            <a:custGeom>
              <a:avLst/>
              <a:gdLst>
                <a:gd name="T0" fmla="*/ 2147483647 w 34"/>
                <a:gd name="T1" fmla="*/ 0 h 32"/>
                <a:gd name="T2" fmla="*/ 2147483647 w 34"/>
                <a:gd name="T3" fmla="*/ 2147483647 h 32"/>
                <a:gd name="T4" fmla="*/ 2147483647 w 34"/>
                <a:gd name="T5" fmla="*/ 2147483647 h 32"/>
                <a:gd name="T6" fmla="*/ 0 w 34"/>
                <a:gd name="T7" fmla="*/ 2147483647 h 32"/>
                <a:gd name="T8" fmla="*/ 2147483647 w 3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2"/>
                <a:gd name="T17" fmla="*/ 34 w 3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2">
                  <a:moveTo>
                    <a:pt x="17" y="0"/>
                  </a:moveTo>
                  <a:lnTo>
                    <a:pt x="34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6402388" y="36179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914775" y="46466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935288" y="524351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0 w 34"/>
                <a:gd name="T7" fmla="*/ 2147483647 h 33"/>
                <a:gd name="T8" fmla="*/ 214748364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7" y="0"/>
                  </a:moveTo>
                  <a:lnTo>
                    <a:pt x="34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943225" y="5233988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943225" y="5243513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659313" y="4076701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6402388" y="3600451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914775" y="4664076"/>
              <a:ext cx="55563" cy="52388"/>
            </a:xfrm>
            <a:custGeom>
              <a:avLst/>
              <a:gdLst>
                <a:gd name="T0" fmla="*/ 2147483647 w 35"/>
                <a:gd name="T1" fmla="*/ 0 h 33"/>
                <a:gd name="T2" fmla="*/ 2147483647 w 35"/>
                <a:gd name="T3" fmla="*/ 2147483647 h 33"/>
                <a:gd name="T4" fmla="*/ 2147483647 w 35"/>
                <a:gd name="T5" fmla="*/ 2147483647 h 33"/>
                <a:gd name="T6" fmla="*/ 0 w 35"/>
                <a:gd name="T7" fmla="*/ 2147483647 h 33"/>
                <a:gd name="T8" fmla="*/ 2147483647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17" y="0"/>
                  </a:moveTo>
                  <a:lnTo>
                    <a:pt x="35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6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 flipV="1">
              <a:off x="2962275" y="3359151"/>
              <a:ext cx="3467100" cy="1797050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4876800" y="2347913"/>
              <a:ext cx="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sz="1600" b="1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541838" y="2538413"/>
              <a:ext cx="776244" cy="21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000000"/>
                  </a:solidFill>
                  <a:latin typeface="Times New Roman" pitchFamily="18" charset="0"/>
                </a:rPr>
                <a:t>r = 0.7744</a:t>
              </a:r>
              <a:endParaRPr lang="fr-FR" sz="2400" b="1" dirty="0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752725" y="5208588"/>
              <a:ext cx="1025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fr-FR" sz="1600" b="1"/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2589213" y="4724401"/>
              <a:ext cx="30777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endParaRPr lang="fr-FR" sz="1600" b="1"/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2508250" y="4232276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endParaRPr lang="fr-FR" sz="1600" b="1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2508250" y="37480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1500</a:t>
              </a:r>
              <a:endParaRPr lang="fr-FR" sz="1600" b="1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2508250" y="3263901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2000</a:t>
              </a:r>
              <a:endParaRPr lang="fr-FR" sz="1600" b="1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2508250" y="2771776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2500</a:t>
              </a:r>
              <a:endParaRPr lang="fr-FR" sz="1600" b="1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508250" y="22875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3000</a:t>
              </a:r>
              <a:endParaRPr lang="fr-FR" sz="1600" b="1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2916238" y="5424488"/>
              <a:ext cx="1025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fr-FR" sz="1600" b="1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443288" y="54244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endParaRPr lang="fr-FR" sz="1600" b="1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4087813" y="54244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2000</a:t>
              </a:r>
              <a:endParaRPr lang="fr-FR" sz="1600" b="1"/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4741863" y="54244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3000</a:t>
              </a:r>
              <a:endParaRPr lang="fr-FR" sz="1600" b="1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5386388" y="54244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4000</a:t>
              </a:r>
              <a:endParaRPr lang="fr-FR" sz="1600" b="1"/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6040438" y="54244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5000</a:t>
              </a:r>
              <a:endParaRPr lang="fr-FR" sz="1600" b="1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6684963" y="5424488"/>
              <a:ext cx="41036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6000</a:t>
              </a:r>
              <a:endParaRPr lang="fr-FR" sz="1600" b="1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4714239" y="5770164"/>
              <a:ext cx="981282" cy="21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Polyphenols </a:t>
              </a:r>
              <a:endParaRPr lang="fr-FR" sz="1600" b="1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 rot="-5400000">
              <a:off x="1863265" y="3806747"/>
              <a:ext cx="7518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QAEAG</a:t>
              </a:r>
              <a:endParaRPr lang="fr-FR" sz="1600" b="1"/>
            </a:p>
          </p:txBody>
        </p:sp>
      </p:grpSp>
      <p:sp>
        <p:nvSpPr>
          <p:cNvPr id="130" name="Oval 132"/>
          <p:cNvSpPr>
            <a:spLocks noChangeArrowheads="1"/>
          </p:cNvSpPr>
          <p:nvPr/>
        </p:nvSpPr>
        <p:spPr bwMode="auto">
          <a:xfrm>
            <a:off x="2643174" y="2000240"/>
            <a:ext cx="107950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9" name="Groupe 72"/>
          <p:cNvGrpSpPr>
            <a:grpSpLocks/>
          </p:cNvGrpSpPr>
          <p:nvPr/>
        </p:nvGrpSpPr>
        <p:grpSpPr bwMode="auto">
          <a:xfrm>
            <a:off x="5072066" y="3857628"/>
            <a:ext cx="4071934" cy="3000372"/>
            <a:chOff x="2555875" y="2156302"/>
            <a:chExt cx="5038725" cy="3541885"/>
          </a:xfrm>
        </p:grpSpPr>
        <p:sp>
          <p:nvSpPr>
            <p:cNvPr id="13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555875" y="2173937"/>
              <a:ext cx="5038725" cy="3524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3414713" y="2233613"/>
              <a:ext cx="1588" cy="2438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9"/>
            <p:cNvSpPr>
              <a:spLocks noChangeShapeType="1"/>
            </p:cNvSpPr>
            <p:nvPr/>
          </p:nvSpPr>
          <p:spPr bwMode="auto">
            <a:xfrm>
              <a:off x="3371850" y="4672013"/>
              <a:ext cx="428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10"/>
            <p:cNvSpPr>
              <a:spLocks noChangeShapeType="1"/>
            </p:cNvSpPr>
            <p:nvPr/>
          </p:nvSpPr>
          <p:spPr bwMode="auto">
            <a:xfrm>
              <a:off x="3371850" y="4267200"/>
              <a:ext cx="428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Line 11"/>
            <p:cNvSpPr>
              <a:spLocks noChangeShapeType="1"/>
            </p:cNvSpPr>
            <p:nvPr/>
          </p:nvSpPr>
          <p:spPr bwMode="auto">
            <a:xfrm>
              <a:off x="3371850" y="3860800"/>
              <a:ext cx="428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12"/>
            <p:cNvSpPr>
              <a:spLocks noChangeShapeType="1"/>
            </p:cNvSpPr>
            <p:nvPr/>
          </p:nvSpPr>
          <p:spPr bwMode="auto">
            <a:xfrm>
              <a:off x="3371850" y="3455988"/>
              <a:ext cx="428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13"/>
            <p:cNvSpPr>
              <a:spLocks noChangeShapeType="1"/>
            </p:cNvSpPr>
            <p:nvPr/>
          </p:nvSpPr>
          <p:spPr bwMode="auto">
            <a:xfrm>
              <a:off x="3371850" y="3043238"/>
              <a:ext cx="428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14"/>
            <p:cNvSpPr>
              <a:spLocks noChangeShapeType="1"/>
            </p:cNvSpPr>
            <p:nvPr/>
          </p:nvSpPr>
          <p:spPr bwMode="auto">
            <a:xfrm>
              <a:off x="3371850" y="2638425"/>
              <a:ext cx="428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15"/>
            <p:cNvSpPr>
              <a:spLocks noChangeShapeType="1"/>
            </p:cNvSpPr>
            <p:nvPr/>
          </p:nvSpPr>
          <p:spPr bwMode="auto">
            <a:xfrm>
              <a:off x="3371850" y="2233613"/>
              <a:ext cx="428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16"/>
            <p:cNvSpPr>
              <a:spLocks noChangeShapeType="1"/>
            </p:cNvSpPr>
            <p:nvPr/>
          </p:nvSpPr>
          <p:spPr bwMode="auto">
            <a:xfrm>
              <a:off x="3414713" y="4672013"/>
              <a:ext cx="3946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 flipV="1">
              <a:off x="3414713" y="4672013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 flipV="1">
              <a:off x="4073525" y="4672013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4732338" y="4672013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Line 20"/>
            <p:cNvSpPr>
              <a:spLocks noChangeShapeType="1"/>
            </p:cNvSpPr>
            <p:nvPr/>
          </p:nvSpPr>
          <p:spPr bwMode="auto">
            <a:xfrm flipV="1">
              <a:off x="5391150" y="4672013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21"/>
            <p:cNvSpPr>
              <a:spLocks noChangeShapeType="1"/>
            </p:cNvSpPr>
            <p:nvPr/>
          </p:nvSpPr>
          <p:spPr bwMode="auto">
            <a:xfrm flipV="1">
              <a:off x="6042025" y="4672013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22"/>
            <p:cNvSpPr>
              <a:spLocks noChangeShapeType="1"/>
            </p:cNvSpPr>
            <p:nvPr/>
          </p:nvSpPr>
          <p:spPr bwMode="auto">
            <a:xfrm flipV="1">
              <a:off x="6700838" y="4672013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23"/>
            <p:cNvSpPr>
              <a:spLocks noChangeShapeType="1"/>
            </p:cNvSpPr>
            <p:nvPr/>
          </p:nvSpPr>
          <p:spPr bwMode="auto">
            <a:xfrm flipV="1">
              <a:off x="7361238" y="4672013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Freeform 24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49" name="Freeform 25"/>
            <p:cNvSpPr>
              <a:spLocks/>
            </p:cNvSpPr>
            <p:nvPr/>
          </p:nvSpPr>
          <p:spPr bwMode="auto">
            <a:xfrm>
              <a:off x="3397250" y="4619625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0" name="Freeform 26"/>
            <p:cNvSpPr>
              <a:spLocks/>
            </p:cNvSpPr>
            <p:nvPr/>
          </p:nvSpPr>
          <p:spPr bwMode="auto">
            <a:xfrm>
              <a:off x="3387725" y="4611688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1" name="Freeform 27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2" name="Freeform 28"/>
            <p:cNvSpPr>
              <a:spLocks/>
            </p:cNvSpPr>
            <p:nvPr/>
          </p:nvSpPr>
          <p:spPr bwMode="auto">
            <a:xfrm>
              <a:off x="3484563" y="4576763"/>
              <a:ext cx="50800" cy="52388"/>
            </a:xfrm>
            <a:custGeom>
              <a:avLst/>
              <a:gdLst>
                <a:gd name="T0" fmla="*/ 2147483647 w 32"/>
                <a:gd name="T1" fmla="*/ 0 h 33"/>
                <a:gd name="T2" fmla="*/ 2147483647 w 32"/>
                <a:gd name="T3" fmla="*/ 2147483647 h 33"/>
                <a:gd name="T4" fmla="*/ 2147483647 w 32"/>
                <a:gd name="T5" fmla="*/ 2147483647 h 33"/>
                <a:gd name="T6" fmla="*/ 0 w 32"/>
                <a:gd name="T7" fmla="*/ 2147483647 h 33"/>
                <a:gd name="T8" fmla="*/ 2147483647 w 3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3" name="Freeform 29"/>
            <p:cNvSpPr>
              <a:spLocks/>
            </p:cNvSpPr>
            <p:nvPr/>
          </p:nvSpPr>
          <p:spPr bwMode="auto">
            <a:xfrm>
              <a:off x="3562350" y="4395788"/>
              <a:ext cx="50800" cy="52388"/>
            </a:xfrm>
            <a:custGeom>
              <a:avLst/>
              <a:gdLst>
                <a:gd name="T0" fmla="*/ 2147483647 w 32"/>
                <a:gd name="T1" fmla="*/ 0 h 33"/>
                <a:gd name="T2" fmla="*/ 2147483647 w 32"/>
                <a:gd name="T3" fmla="*/ 2147483647 h 33"/>
                <a:gd name="T4" fmla="*/ 2147483647 w 32"/>
                <a:gd name="T5" fmla="*/ 2147483647 h 33"/>
                <a:gd name="T6" fmla="*/ 0 w 32"/>
                <a:gd name="T7" fmla="*/ 2147483647 h 33"/>
                <a:gd name="T8" fmla="*/ 2147483647 w 3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4" name="Freeform 30"/>
            <p:cNvSpPr>
              <a:spLocks/>
            </p:cNvSpPr>
            <p:nvPr/>
          </p:nvSpPr>
          <p:spPr bwMode="auto">
            <a:xfrm>
              <a:off x="3517900" y="454183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5" name="Freeform 31"/>
            <p:cNvSpPr>
              <a:spLocks/>
            </p:cNvSpPr>
            <p:nvPr/>
          </p:nvSpPr>
          <p:spPr bwMode="auto">
            <a:xfrm>
              <a:off x="3387725" y="463708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6" name="Freeform 32"/>
            <p:cNvSpPr>
              <a:spLocks/>
            </p:cNvSpPr>
            <p:nvPr/>
          </p:nvSpPr>
          <p:spPr bwMode="auto">
            <a:xfrm>
              <a:off x="3387725" y="4619625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7" name="Freeform 33"/>
            <p:cNvSpPr>
              <a:spLocks/>
            </p:cNvSpPr>
            <p:nvPr/>
          </p:nvSpPr>
          <p:spPr bwMode="auto">
            <a:xfrm>
              <a:off x="3387725" y="4559300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8" name="Freeform 34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59" name="Freeform 35"/>
            <p:cNvSpPr>
              <a:spLocks/>
            </p:cNvSpPr>
            <p:nvPr/>
          </p:nvSpPr>
          <p:spPr bwMode="auto">
            <a:xfrm>
              <a:off x="4437063" y="45767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0" name="Freeform 36"/>
            <p:cNvSpPr>
              <a:spLocks/>
            </p:cNvSpPr>
            <p:nvPr/>
          </p:nvSpPr>
          <p:spPr bwMode="auto">
            <a:xfrm>
              <a:off x="3665538" y="417988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7"/>
                  </a:lnTo>
                  <a:lnTo>
                    <a:pt x="17" y="33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1" name="Freeform 37"/>
            <p:cNvSpPr>
              <a:spLocks/>
            </p:cNvSpPr>
            <p:nvPr/>
          </p:nvSpPr>
          <p:spPr bwMode="auto">
            <a:xfrm>
              <a:off x="3709988" y="4551363"/>
              <a:ext cx="50800" cy="50800"/>
            </a:xfrm>
            <a:custGeom>
              <a:avLst/>
              <a:gdLst>
                <a:gd name="T0" fmla="*/ 2147483647 w 32"/>
                <a:gd name="T1" fmla="*/ 0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0 w 32"/>
                <a:gd name="T7" fmla="*/ 2147483647 h 32"/>
                <a:gd name="T8" fmla="*/ 2147483647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2" name="Freeform 38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3" name="Freeform 39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4" name="Freeform 40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5" name="Freeform 41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6" name="Freeform 42"/>
            <p:cNvSpPr>
              <a:spLocks/>
            </p:cNvSpPr>
            <p:nvPr/>
          </p:nvSpPr>
          <p:spPr bwMode="auto">
            <a:xfrm>
              <a:off x="3544888" y="26463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7" name="Freeform 43"/>
            <p:cNvSpPr>
              <a:spLocks/>
            </p:cNvSpPr>
            <p:nvPr/>
          </p:nvSpPr>
          <p:spPr bwMode="auto">
            <a:xfrm>
              <a:off x="3500438" y="3387725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8" name="Freeform 44"/>
            <p:cNvSpPr>
              <a:spLocks/>
            </p:cNvSpPr>
            <p:nvPr/>
          </p:nvSpPr>
          <p:spPr bwMode="auto">
            <a:xfrm>
              <a:off x="3467100" y="4559300"/>
              <a:ext cx="50800" cy="52388"/>
            </a:xfrm>
            <a:custGeom>
              <a:avLst/>
              <a:gdLst>
                <a:gd name="T0" fmla="*/ 2147483647 w 32"/>
                <a:gd name="T1" fmla="*/ 0 h 33"/>
                <a:gd name="T2" fmla="*/ 2147483647 w 32"/>
                <a:gd name="T3" fmla="*/ 2147483647 h 33"/>
                <a:gd name="T4" fmla="*/ 2147483647 w 32"/>
                <a:gd name="T5" fmla="*/ 2147483647 h 33"/>
                <a:gd name="T6" fmla="*/ 0 w 32"/>
                <a:gd name="T7" fmla="*/ 2147483647 h 33"/>
                <a:gd name="T8" fmla="*/ 2147483647 w 32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69" name="Freeform 45"/>
            <p:cNvSpPr>
              <a:spLocks/>
            </p:cNvSpPr>
            <p:nvPr/>
          </p:nvSpPr>
          <p:spPr bwMode="auto">
            <a:xfrm>
              <a:off x="3387725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70" name="Freeform 46"/>
            <p:cNvSpPr>
              <a:spLocks/>
            </p:cNvSpPr>
            <p:nvPr/>
          </p:nvSpPr>
          <p:spPr bwMode="auto">
            <a:xfrm>
              <a:off x="3387725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71" name="Freeform 47"/>
            <p:cNvSpPr>
              <a:spLocks/>
            </p:cNvSpPr>
            <p:nvPr/>
          </p:nvSpPr>
          <p:spPr bwMode="auto">
            <a:xfrm>
              <a:off x="3387725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72" name="Freeform 48"/>
            <p:cNvSpPr>
              <a:spLocks/>
            </p:cNvSpPr>
            <p:nvPr/>
          </p:nvSpPr>
          <p:spPr bwMode="auto">
            <a:xfrm>
              <a:off x="3397250" y="4629150"/>
              <a:ext cx="52388" cy="50800"/>
            </a:xfrm>
            <a:custGeom>
              <a:avLst/>
              <a:gdLst>
                <a:gd name="T0" fmla="*/ 2147483647 w 33"/>
                <a:gd name="T1" fmla="*/ 0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0 w 33"/>
                <a:gd name="T7" fmla="*/ 2147483647 h 32"/>
                <a:gd name="T8" fmla="*/ 2147483647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73" name="Freeform 49"/>
            <p:cNvSpPr>
              <a:spLocks/>
            </p:cNvSpPr>
            <p:nvPr/>
          </p:nvSpPr>
          <p:spPr bwMode="auto">
            <a:xfrm>
              <a:off x="5616575" y="3654425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7" y="0"/>
                  </a:moveTo>
                  <a:lnTo>
                    <a:pt x="33" y="16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74" name="Freeform 50"/>
            <p:cNvSpPr>
              <a:spLocks/>
            </p:cNvSpPr>
            <p:nvPr/>
          </p:nvSpPr>
          <p:spPr bwMode="auto">
            <a:xfrm>
              <a:off x="5661025" y="3257550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6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75" name="Freeform 51"/>
            <p:cNvSpPr>
              <a:spLocks/>
            </p:cNvSpPr>
            <p:nvPr/>
          </p:nvSpPr>
          <p:spPr bwMode="auto">
            <a:xfrm>
              <a:off x="6640513" y="415448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16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 b="1"/>
            </a:p>
          </p:txBody>
        </p:sp>
        <p:sp>
          <p:nvSpPr>
            <p:cNvPr id="176" name="Line 52"/>
            <p:cNvSpPr>
              <a:spLocks noChangeShapeType="1"/>
            </p:cNvSpPr>
            <p:nvPr/>
          </p:nvSpPr>
          <p:spPr bwMode="auto">
            <a:xfrm flipV="1">
              <a:off x="3414713" y="3619500"/>
              <a:ext cx="3251200" cy="879475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5358280" y="2156302"/>
              <a:ext cx="1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sz="1600" b="1"/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5036004" y="2345236"/>
              <a:ext cx="765057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400" b="1" dirty="0">
                  <a:solidFill>
                    <a:srgbClr val="000000"/>
                  </a:solidFill>
                  <a:latin typeface="Times New Roman" pitchFamily="18" charset="0"/>
                </a:rPr>
                <a:t>r = 0,4364</a:t>
              </a:r>
              <a:endParaRPr lang="fr-FR" sz="2400" b="1" dirty="0"/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3224249" y="4594811"/>
              <a:ext cx="89677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fr-FR" sz="1600" b="1"/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3067314" y="4189232"/>
              <a:ext cx="269031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endParaRPr lang="fr-FR" sz="1600" b="1"/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2988847" y="3784913"/>
              <a:ext cx="358708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endParaRPr lang="fr-FR" sz="1600" b="1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2988847" y="3378075"/>
              <a:ext cx="358708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1500</a:t>
              </a:r>
              <a:endParaRPr lang="fr-FR" sz="1600" b="1"/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2988847" y="2964939"/>
              <a:ext cx="358708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2000</a:t>
              </a:r>
              <a:endParaRPr lang="fr-FR" sz="1600" b="1"/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2988847" y="2560620"/>
              <a:ext cx="358708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2500</a:t>
              </a:r>
              <a:endParaRPr lang="fr-FR" sz="1600" b="1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2988847" y="2156302"/>
              <a:ext cx="358708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3000</a:t>
              </a:r>
              <a:endParaRPr lang="fr-FR" sz="1600" b="1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3379782" y="4810195"/>
              <a:ext cx="89677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fr-FR" sz="1600" b="1"/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3917844" y="4810195"/>
              <a:ext cx="358708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endParaRPr lang="fr-FR" sz="1600" b="1"/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4576409" y="4810195"/>
              <a:ext cx="358708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2000</a:t>
              </a:r>
              <a:endParaRPr lang="fr-FR" sz="1600" b="1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5234975" y="4810195"/>
              <a:ext cx="358708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3000</a:t>
              </a:r>
              <a:endParaRPr lang="fr-FR" sz="1600" b="1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5886534" y="4810195"/>
              <a:ext cx="358708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4000</a:t>
              </a:r>
              <a:endParaRPr lang="fr-FR" sz="1600" b="1"/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6545099" y="4810195"/>
              <a:ext cx="358708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5000</a:t>
              </a:r>
              <a:endParaRPr lang="fr-FR" sz="1600" b="1"/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7203873" y="4810195"/>
              <a:ext cx="358724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6000</a:t>
              </a:r>
              <a:endParaRPr lang="fr-FR" sz="1600" b="1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4697009" y="5145238"/>
              <a:ext cx="1695531" cy="19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Teneur en flavonoides</a:t>
              </a:r>
              <a:endParaRPr lang="fr-FR" sz="1600" b="1"/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5052930" y="5335432"/>
              <a:ext cx="858976" cy="19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 (mg/100g) </a:t>
              </a:r>
              <a:endParaRPr lang="fr-FR" sz="1600" b="1"/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 rot="-5400000">
              <a:off x="2530953" y="3358976"/>
              <a:ext cx="590734" cy="215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  <a:latin typeface="Times New Roman" pitchFamily="18" charset="0"/>
                </a:rPr>
                <a:t>QAEAG</a:t>
              </a:r>
              <a:endParaRPr lang="fr-FR" sz="1600" b="1"/>
            </a:p>
          </p:txBody>
        </p:sp>
      </p:grpSp>
      <p:sp>
        <p:nvSpPr>
          <p:cNvPr id="196" name="Oval 132"/>
          <p:cNvSpPr>
            <a:spLocks noChangeArrowheads="1"/>
          </p:cNvSpPr>
          <p:nvPr/>
        </p:nvSpPr>
        <p:spPr bwMode="auto">
          <a:xfrm>
            <a:off x="6858016" y="3854456"/>
            <a:ext cx="107950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7" name="Rectangle 196"/>
          <p:cNvSpPr/>
          <p:nvPr/>
        </p:nvSpPr>
        <p:spPr bwMode="auto">
          <a:xfrm>
            <a:off x="928662" y="1857364"/>
            <a:ext cx="3929090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072066" y="3857628"/>
            <a:ext cx="4071966" cy="3000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Espace réservé du numéro de diapositive 199"/>
          <p:cNvSpPr>
            <a:spLocks noGrp="1"/>
          </p:cNvSpPr>
          <p:nvPr>
            <p:ph type="sldNum" sz="quarter" idx="12"/>
          </p:nvPr>
        </p:nvSpPr>
        <p:spPr>
          <a:xfrm>
            <a:off x="-1071602" y="1400164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52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132138" y="2500306"/>
            <a:ext cx="3225812" cy="913070"/>
          </a:xfrm>
          <a:prstGeom prst="rect">
            <a:avLst/>
          </a:prstGeom>
          <a:gradFill rotWithShape="1">
            <a:gsLst>
              <a:gs pos="0">
                <a:srgbClr val="5D0A53"/>
              </a:gs>
              <a:gs pos="50000">
                <a:srgbClr val="C816B3"/>
              </a:gs>
              <a:gs pos="100000">
                <a:srgbClr val="5D0A5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chemeClr val="hlink"/>
              </a:solidFill>
            </a:endParaRPr>
          </a:p>
          <a:p>
            <a:r>
              <a:rPr lang="en-US" sz="2800" b="1" dirty="0" smtClean="0">
                <a:solidFill>
                  <a:schemeClr val="hlink"/>
                </a:solidFill>
              </a:rPr>
              <a:t>Agents </a:t>
            </a:r>
            <a:r>
              <a:rPr lang="en-US" sz="2800" b="1" dirty="0" err="1" smtClean="0">
                <a:solidFill>
                  <a:schemeClr val="hlink"/>
                </a:solidFill>
              </a:rPr>
              <a:t>antioxydants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6588125" y="2928935"/>
            <a:ext cx="503238" cy="1546246"/>
          </a:xfrm>
          <a:prstGeom prst="curvedLeftArrow">
            <a:avLst>
              <a:gd name="adj1" fmla="val 45804"/>
              <a:gd name="adj2" fmla="val 91609"/>
              <a:gd name="adj3" fmla="val 33333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 flipH="1">
            <a:off x="2411413" y="2928935"/>
            <a:ext cx="576262" cy="1546246"/>
          </a:xfrm>
          <a:prstGeom prst="curvedLeftArrow">
            <a:avLst>
              <a:gd name="adj1" fmla="val 40000"/>
              <a:gd name="adj2" fmla="val 80000"/>
              <a:gd name="adj3" fmla="val 33056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214678" y="3857629"/>
            <a:ext cx="3214710" cy="954107"/>
          </a:xfrm>
          <a:prstGeom prst="rect">
            <a:avLst/>
          </a:prstGeom>
          <a:gradFill rotWithShape="1">
            <a:gsLst>
              <a:gs pos="0">
                <a:srgbClr val="5D0A53"/>
              </a:gs>
              <a:gs pos="50000">
                <a:srgbClr val="C816B3"/>
              </a:gs>
              <a:gs pos="100000">
                <a:srgbClr val="5D0A5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b="1" dirty="0" err="1" smtClean="0"/>
              <a:t>propolis</a:t>
            </a:r>
            <a:r>
              <a:rPr lang="en-US" b="1" dirty="0" smtClean="0"/>
              <a:t> </a:t>
            </a:r>
            <a:r>
              <a:rPr lang="en-US" b="1" dirty="0"/>
              <a:t>&gt; </a:t>
            </a:r>
            <a:r>
              <a:rPr lang="en-US" b="1" dirty="0" err="1" smtClean="0"/>
              <a:t>miel</a:t>
            </a:r>
            <a:endParaRPr lang="en-US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132138" y="5260975"/>
            <a:ext cx="3311525" cy="954107"/>
          </a:xfrm>
          <a:prstGeom prst="rect">
            <a:avLst/>
          </a:prstGeom>
          <a:gradFill rotWithShape="1">
            <a:gsLst>
              <a:gs pos="0">
                <a:srgbClr val="5D0A53"/>
              </a:gs>
              <a:gs pos="50000">
                <a:srgbClr val="C816B3"/>
              </a:gs>
              <a:gs pos="100000">
                <a:srgbClr val="5D0A5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chemeClr val="hlink"/>
              </a:solidFill>
            </a:endParaRPr>
          </a:p>
          <a:p>
            <a:r>
              <a:rPr lang="en-US" sz="2800" b="1" dirty="0" err="1" smtClean="0">
                <a:solidFill>
                  <a:schemeClr val="hlink"/>
                </a:solidFill>
              </a:rPr>
              <a:t>pouvoir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réducteur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 flipV="1">
            <a:off x="6588125" y="4546616"/>
            <a:ext cx="503238" cy="1311275"/>
          </a:xfrm>
          <a:prstGeom prst="curvedLeftArrow">
            <a:avLst>
              <a:gd name="adj1" fmla="val 42965"/>
              <a:gd name="adj2" fmla="val 85931"/>
              <a:gd name="adj3" fmla="val 33333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 flipH="1" flipV="1">
            <a:off x="2411413" y="4546616"/>
            <a:ext cx="576262" cy="1382713"/>
          </a:xfrm>
          <a:prstGeom prst="curvedLeftArrow">
            <a:avLst>
              <a:gd name="adj1" fmla="val 40000"/>
              <a:gd name="adj2" fmla="val 80000"/>
              <a:gd name="adj3" fmla="val 33056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0" y="670683"/>
            <a:ext cx="914400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b="1" dirty="0">
                <a:solidFill>
                  <a:srgbClr val="FFFF00"/>
                </a:solidFill>
              </a:rPr>
              <a:t>Conclusion 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-1047776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53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Perspectives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857364"/>
            <a:ext cx="7543800" cy="4114800"/>
          </a:xfrm>
        </p:spPr>
        <p:txBody>
          <a:bodyPr/>
          <a:lstStyle/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Elargir l’échantillonnage du miel et de la propolis sur tout le territoire algérien</a:t>
            </a:r>
          </a:p>
          <a:p>
            <a:pPr algn="just"/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 Etablir leur composition chimique moyenne, afin de repérer les régions qui produisent du miel et de la propolis de meilleure qualité. </a:t>
            </a:r>
          </a:p>
          <a:p>
            <a:pPr algn="just"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Etudier d’autres propriétés de ces deux produits de la ruche (antimicrobiennes, thérapeutiques, ...).</a:t>
            </a:r>
          </a:p>
          <a:p>
            <a:pPr algn="just"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Réaliser des enquêtes ethniques sur les utilisations thérapeutiques du miel et de la propolis en Algérie.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54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928934"/>
            <a:ext cx="7543800" cy="1431925"/>
          </a:xfrm>
        </p:spPr>
        <p:txBody>
          <a:bodyPr/>
          <a:lstStyle/>
          <a:p>
            <a:pPr algn="ctr"/>
            <a:r>
              <a:rPr lang="fr-FR" sz="4800" dirty="0" smtClean="0">
                <a:solidFill>
                  <a:srgbClr val="FFFF00"/>
                </a:solidFill>
              </a:rPr>
              <a:t>Merci pour votre attention</a:t>
            </a:r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7E4E-EDC0-44D6-8993-4C27569AAC8A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Publications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72386" name="Image 15"/>
          <p:cNvPicPr>
            <a:picLocks noChangeAspect="1" noChangeArrowheads="1"/>
          </p:cNvPicPr>
          <p:nvPr/>
        </p:nvPicPr>
        <p:blipFill>
          <a:blip r:embed="rId2"/>
          <a:srcRect b="76363"/>
          <a:stretch>
            <a:fillRect/>
          </a:stretch>
        </p:blipFill>
        <p:spPr bwMode="auto">
          <a:xfrm>
            <a:off x="1500166" y="1857364"/>
            <a:ext cx="6766003" cy="23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3"/>
          <a:srcRect b="72762"/>
          <a:stretch>
            <a:fillRect/>
          </a:stretch>
        </p:blipFill>
        <p:spPr bwMode="auto">
          <a:xfrm>
            <a:off x="1500166" y="4214818"/>
            <a:ext cx="6762757" cy="238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56</a:t>
            </a:fld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209550"/>
            <a:ext cx="8675687" cy="1431925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Echantillons de miel</a:t>
            </a:r>
          </a:p>
        </p:txBody>
      </p:sp>
      <p:graphicFrame>
        <p:nvGraphicFramePr>
          <p:cNvPr id="42" name="Tableau 41"/>
          <p:cNvGraphicFramePr>
            <a:graphicFrameLocks noGrp="1"/>
          </p:cNvGraphicFramePr>
          <p:nvPr/>
        </p:nvGraphicFramePr>
        <p:xfrm>
          <a:off x="1700379" y="1916462"/>
          <a:ext cx="6729273" cy="4870124"/>
        </p:xfrm>
        <a:graphic>
          <a:graphicData uri="http://schemas.openxmlformats.org/drawingml/2006/table">
            <a:tbl>
              <a:tblPr firstRow="1" firstCol="1" bandRow="1" bandCol="1">
                <a:tableStyleId>{793D81CF-94F2-401A-BA57-92F5A7B2D0C5}</a:tableStyleId>
              </a:tblPr>
              <a:tblGrid>
                <a:gridCol w="2714644"/>
                <a:gridCol w="4014629"/>
              </a:tblGrid>
              <a:tr h="2839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Echantillon de miel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    Origine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87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M1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600" dirty="0" err="1" smtClean="0">
                          <a:effectLst/>
                        </a:rPr>
                        <a:t>Ibakouren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(</a:t>
                      </a:r>
                      <a:r>
                        <a:rPr lang="fr-FR" sz="1600" dirty="0" err="1">
                          <a:effectLst/>
                        </a:rPr>
                        <a:t>Amizour</a:t>
                      </a:r>
                      <a:r>
                        <a:rPr lang="fr-FR" sz="1600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M2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Oued Ghir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M3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Tazmalt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M4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Kharrata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M5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Toudja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87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M6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Tigzirt</a:t>
                      </a:r>
                      <a:r>
                        <a:rPr lang="fr-FR" sz="1600" dirty="0">
                          <a:effectLst/>
                        </a:rPr>
                        <a:t> (</a:t>
                      </a:r>
                      <a:r>
                        <a:rPr lang="fr-FR" sz="1600" dirty="0" err="1">
                          <a:effectLst/>
                        </a:rPr>
                        <a:t>Tizi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Ouazou</a:t>
                      </a:r>
                      <a:r>
                        <a:rPr lang="fr-FR" sz="1600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M7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Sidi </a:t>
                      </a:r>
                      <a:r>
                        <a:rPr lang="fr-FR" sz="1600" dirty="0" smtClean="0">
                          <a:effectLst/>
                        </a:rPr>
                        <a:t>Aiche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M8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Tizi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Ouazou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M9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Isser</a:t>
                      </a:r>
                      <a:r>
                        <a:rPr lang="fr-FR" sz="1600" dirty="0">
                          <a:effectLst/>
                        </a:rPr>
                        <a:t> (</a:t>
                      </a:r>
                      <a:r>
                        <a:rPr lang="fr-FR" sz="1600" dirty="0" err="1" smtClean="0">
                          <a:effectLst/>
                        </a:rPr>
                        <a:t>Boumérdes</a:t>
                      </a:r>
                      <a:r>
                        <a:rPr lang="fr-FR" sz="1600" dirty="0" smtClean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87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M10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Lakhdaria</a:t>
                      </a:r>
                      <a:r>
                        <a:rPr lang="fr-FR" sz="1600" dirty="0">
                          <a:effectLst/>
                        </a:rPr>
                        <a:t> ( </a:t>
                      </a:r>
                      <a:r>
                        <a:rPr lang="fr-FR" sz="1600" dirty="0" err="1">
                          <a:effectLst/>
                        </a:rPr>
                        <a:t>Bouira</a:t>
                      </a:r>
                      <a:r>
                        <a:rPr lang="fr-FR" sz="1600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79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M11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Tizi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</a:rPr>
                        <a:t>Ouazou</a:t>
                      </a:r>
                      <a:r>
                        <a:rPr lang="fr-FR" sz="1600" dirty="0" smtClean="0">
                          <a:effectLst/>
                        </a:rPr>
                        <a:t> (</a:t>
                      </a:r>
                      <a:r>
                        <a:rPr lang="fr-FR" sz="1600" dirty="0" err="1" smtClean="0">
                          <a:effectLst/>
                        </a:rPr>
                        <a:t>Iakouren</a:t>
                      </a:r>
                      <a:r>
                        <a:rPr lang="fr-FR" sz="1600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1047776" y="1400164"/>
            <a:ext cx="1905000" cy="457200"/>
          </a:xfrm>
        </p:spPr>
        <p:txBody>
          <a:bodyPr/>
          <a:lstStyle/>
          <a:p>
            <a:fld id="{12948614-6A2D-4426-8B23-91C9CB0CE8B3}" type="slidenum">
              <a:rPr lang="fr-FR" sz="1800" b="1" smtClean="0"/>
              <a:pPr/>
              <a:t>6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76375" y="765175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fr-FR" sz="1800" baseline="0">
              <a:latin typeface="Tahoma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0413" y="357166"/>
            <a:ext cx="83835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8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sz="48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pollinique</a:t>
            </a:r>
            <a:endParaRPr lang="fr-FR" sz="48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900113" y="1844675"/>
            <a:ext cx="824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10" name="Diagramme 9"/>
          <p:cNvGraphicFramePr/>
          <p:nvPr/>
        </p:nvGraphicFramePr>
        <p:xfrm>
          <a:off x="728792" y="2112749"/>
          <a:ext cx="7272232" cy="445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965557" y="3341387"/>
            <a:ext cx="6362490" cy="2175203"/>
            <a:chOff x="965557" y="3341387"/>
            <a:chExt cx="6362490" cy="2175203"/>
          </a:xfrm>
        </p:grpSpPr>
        <p:sp>
          <p:nvSpPr>
            <p:cNvPr id="11" name="ZoneTexte 10"/>
            <p:cNvSpPr txBox="1">
              <a:spLocks noChangeArrowheads="1"/>
            </p:cNvSpPr>
            <p:nvPr/>
          </p:nvSpPr>
          <p:spPr bwMode="auto">
            <a:xfrm rot="19021862">
              <a:off x="965557" y="5178036"/>
              <a:ext cx="21828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Centrifugation</a:t>
              </a:r>
            </a:p>
          </p:txBody>
        </p:sp>
        <p:sp>
          <p:nvSpPr>
            <p:cNvPr id="12" name="ZoneTexte 11"/>
            <p:cNvSpPr txBox="1">
              <a:spLocks noChangeArrowheads="1"/>
            </p:cNvSpPr>
            <p:nvPr/>
          </p:nvSpPr>
          <p:spPr bwMode="auto">
            <a:xfrm rot="20274725">
              <a:off x="2419601" y="3982881"/>
              <a:ext cx="27352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Centrifugation</a:t>
              </a:r>
            </a:p>
          </p:txBody>
        </p:sp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 rot="20771707">
              <a:off x="4940447" y="3341387"/>
              <a:ext cx="2387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Observation</a:t>
              </a:r>
            </a:p>
          </p:txBody>
        </p:sp>
      </p:grpSp>
      <p:pic>
        <p:nvPicPr>
          <p:cNvPr id="14" name="Picture 5" descr="C:\Users\LENOVO\Pictures\labo\vgh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51" y="1857364"/>
            <a:ext cx="1255905" cy="227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7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925486" y="1803635"/>
          <a:ext cx="8128031" cy="5079765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3016617"/>
                <a:gridCol w="2988074"/>
                <a:gridCol w="2123340"/>
              </a:tblGrid>
              <a:tr h="439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Echantillon de miel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     Origine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Origine </a:t>
                      </a:r>
                      <a:r>
                        <a:rPr lang="fr-FR" sz="1600" b="1" dirty="0" smtClean="0">
                          <a:effectLst/>
                        </a:rPr>
                        <a:t>botanique</a:t>
                      </a:r>
                      <a:endParaRPr lang="fr-FR" sz="16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M1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 </a:t>
                      </a:r>
                      <a:r>
                        <a:rPr lang="fr-FR" sz="1600" b="1" dirty="0" err="1" smtClean="0">
                          <a:effectLst/>
                        </a:rPr>
                        <a:t>Ibakouren</a:t>
                      </a:r>
                      <a:r>
                        <a:rPr lang="fr-FR" sz="1600" b="1" dirty="0" smtClean="0">
                          <a:effectLst/>
                        </a:rPr>
                        <a:t> </a:t>
                      </a:r>
                      <a:r>
                        <a:rPr lang="fr-FR" sz="1600" b="1" dirty="0">
                          <a:effectLst/>
                        </a:rPr>
                        <a:t>(</a:t>
                      </a:r>
                      <a:r>
                        <a:rPr lang="fr-FR" sz="1600" b="1" dirty="0" err="1">
                          <a:effectLst/>
                        </a:rPr>
                        <a:t>Amizour</a:t>
                      </a:r>
                      <a:r>
                        <a:rPr lang="fr-FR" sz="1600" b="1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</a:rPr>
                        <a:t>Multifloral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394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M2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Oued Ghir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4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M3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Tazmalt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4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M4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</a:rPr>
                        <a:t>Kharrata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Fabaceae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4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M5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Toudja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Erica </a:t>
                      </a:r>
                      <a:r>
                        <a:rPr lang="fr-FR" sz="1600" b="1" dirty="0" err="1" smtClean="0">
                          <a:effectLst/>
                        </a:rPr>
                        <a:t>arborea</a:t>
                      </a:r>
                      <a:endParaRPr lang="fr-FR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9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M6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Tigzirt</a:t>
                      </a:r>
                      <a:r>
                        <a:rPr lang="fr-FR" sz="1600" b="1" dirty="0">
                          <a:effectLst/>
                        </a:rPr>
                        <a:t> (</a:t>
                      </a:r>
                      <a:r>
                        <a:rPr lang="fr-FR" sz="1600" b="1" dirty="0" err="1">
                          <a:effectLst/>
                        </a:rPr>
                        <a:t>Tizi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b="1" dirty="0" err="1" smtClean="0">
                          <a:effectLst/>
                        </a:rPr>
                        <a:t>Ouazou</a:t>
                      </a:r>
                      <a:r>
                        <a:rPr lang="fr-FR" sz="1600" b="1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b="1" dirty="0" err="1">
                          <a:effectLst/>
                        </a:rPr>
                        <a:t>Fabaceae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4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M7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Sidi </a:t>
                      </a:r>
                      <a:r>
                        <a:rPr lang="fr-FR" sz="1600" b="1" dirty="0" smtClean="0">
                          <a:effectLst/>
                        </a:rPr>
                        <a:t>Aiche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Fabaceae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4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M8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Tizi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b="1" dirty="0" err="1" smtClean="0">
                          <a:effectLst/>
                        </a:rPr>
                        <a:t>Ouazou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Fabaceae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44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M9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Isser</a:t>
                      </a:r>
                      <a:r>
                        <a:rPr lang="fr-FR" sz="1600" b="1" dirty="0">
                          <a:effectLst/>
                        </a:rPr>
                        <a:t> (</a:t>
                      </a:r>
                      <a:r>
                        <a:rPr lang="fr-FR" sz="1600" b="1" dirty="0" err="1" smtClean="0">
                          <a:effectLst/>
                        </a:rPr>
                        <a:t>Boumérdes</a:t>
                      </a:r>
                      <a:r>
                        <a:rPr lang="fr-FR" sz="1600" b="1" dirty="0" smtClean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</a:rPr>
                        <a:t>Multifloral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9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M10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Lakhdaria</a:t>
                      </a:r>
                      <a:r>
                        <a:rPr lang="fr-FR" sz="1600" b="1" dirty="0">
                          <a:effectLst/>
                        </a:rPr>
                        <a:t> ( </a:t>
                      </a:r>
                      <a:r>
                        <a:rPr lang="fr-FR" sz="1600" b="1" dirty="0" err="1">
                          <a:effectLst/>
                        </a:rPr>
                        <a:t>Bouira</a:t>
                      </a:r>
                      <a:r>
                        <a:rPr lang="fr-FR" sz="1600" b="1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Eucalyptus</a:t>
                      </a:r>
                      <a:endParaRPr lang="fr-FR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39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</a:rPr>
                        <a:t>M11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</a:rPr>
                        <a:t>Tizi</a:t>
                      </a:r>
                      <a:r>
                        <a:rPr lang="fr-FR" sz="1600" b="1" dirty="0" smtClean="0">
                          <a:effectLst/>
                        </a:rPr>
                        <a:t> </a:t>
                      </a:r>
                      <a:r>
                        <a:rPr lang="fr-FR" sz="1600" b="1" dirty="0" err="1" smtClean="0">
                          <a:effectLst/>
                        </a:rPr>
                        <a:t>Ouazou</a:t>
                      </a:r>
                      <a:r>
                        <a:rPr lang="fr-FR" sz="1600" b="1" dirty="0" smtClean="0">
                          <a:effectLst/>
                        </a:rPr>
                        <a:t> (</a:t>
                      </a:r>
                      <a:r>
                        <a:rPr lang="fr-FR" sz="1600" b="1" dirty="0" err="1" smtClean="0">
                          <a:effectLst/>
                        </a:rPr>
                        <a:t>Iakouren</a:t>
                      </a:r>
                      <a:r>
                        <a:rPr lang="fr-FR" sz="1600" b="1" dirty="0">
                          <a:effectLst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</a:rPr>
                        <a:t>Multifloral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00298" y="812053"/>
            <a:ext cx="424815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Résultats de l’analyse pollinique</a:t>
            </a:r>
          </a:p>
        </p:txBody>
      </p:sp>
      <p:sp>
        <p:nvSpPr>
          <p:cNvPr id="7" name="Ellipse 6"/>
          <p:cNvSpPr/>
          <p:nvPr/>
        </p:nvSpPr>
        <p:spPr>
          <a:xfrm>
            <a:off x="7132667" y="3500438"/>
            <a:ext cx="1582737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143768" y="4367222"/>
            <a:ext cx="1643074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143768" y="4795850"/>
            <a:ext cx="15843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131079" y="5214950"/>
            <a:ext cx="1584325" cy="388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131079" y="3929066"/>
            <a:ext cx="1584325" cy="431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143768" y="6072206"/>
            <a:ext cx="1714512" cy="4333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-1071602" y="1328726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8</a:t>
            </a:fld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1604" y="304800"/>
            <a:ext cx="7543800" cy="1431925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Analyses physicochimiques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44563" y="2000240"/>
          <a:ext cx="8128031" cy="4642096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3555999"/>
                <a:gridCol w="4572032"/>
              </a:tblGrid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Paramètres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Méthodes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0076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Humidité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Réfractomètre 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pH</a:t>
                      </a:r>
                      <a:r>
                        <a:rPr lang="fr-FR" sz="1800" b="0" baseline="0" dirty="0" smtClean="0"/>
                        <a:t> 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pH mètre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baseline="0" dirty="0" smtClean="0"/>
                        <a:t>Acidité</a:t>
                      </a:r>
                      <a:endParaRPr lang="fr-F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Dosage </a:t>
                      </a:r>
                      <a:r>
                        <a:rPr lang="fr-FR" sz="1800" dirty="0" err="1" smtClean="0"/>
                        <a:t>potentiomètrique</a:t>
                      </a:r>
                      <a:r>
                        <a:rPr lang="fr-FR" sz="1800" dirty="0" smtClean="0"/>
                        <a:t> 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Cendres</a:t>
                      </a:r>
                      <a:endParaRPr lang="fr-F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Incinération</a:t>
                      </a:r>
                      <a:r>
                        <a:rPr lang="fr-FR" sz="1800" baseline="0" dirty="0" smtClean="0"/>
                        <a:t> 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Conductivité électrique</a:t>
                      </a:r>
                      <a:endParaRPr lang="fr-F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Conductimètre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076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Couleur</a:t>
                      </a:r>
                      <a:endParaRPr lang="fr-F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aseline="0" dirty="0" smtClean="0"/>
                        <a:t>Absorbance </a:t>
                      </a:r>
                      <a:r>
                        <a:rPr lang="fr-FR" sz="1800" dirty="0" smtClean="0"/>
                        <a:t>à  420 nm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HMF</a:t>
                      </a:r>
                      <a:endParaRPr lang="fr-F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aseline="0" dirty="0" smtClean="0"/>
                        <a:t>absorbance à 284 nm et 336 nm</a:t>
                      </a:r>
                      <a:endParaRPr lang="fr-F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246">
                <a:tc>
                  <a:txBody>
                    <a:bodyPr/>
                    <a:lstStyle/>
                    <a:p>
                      <a:r>
                        <a:rPr lang="fr-FR" sz="1800" b="0" dirty="0" smtClean="0"/>
                        <a:t>Proline</a:t>
                      </a:r>
                      <a:endParaRPr lang="fr-F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Ninhydrine</a:t>
                      </a:r>
                      <a:r>
                        <a:rPr lang="fr-FR" sz="1800" dirty="0" smtClean="0"/>
                        <a:t> </a:t>
                      </a:r>
                    </a:p>
                  </a:txBody>
                  <a:tcPr/>
                </a:tc>
              </a:tr>
              <a:tr h="376259"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Composés phénoliques totaux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aseline="0" dirty="0" err="1" smtClean="0"/>
                        <a:t>Folin</a:t>
                      </a:r>
                      <a:r>
                        <a:rPr lang="fr-FR" sz="2000" baseline="0" dirty="0" smtClean="0"/>
                        <a:t>-</a:t>
                      </a:r>
                      <a:r>
                        <a:rPr lang="fr-FR" sz="2000" baseline="0" dirty="0" err="1" smtClean="0"/>
                        <a:t>Ciocalteu</a:t>
                      </a:r>
                      <a:endParaRPr lang="fr-FR" sz="2000" dirty="0"/>
                    </a:p>
                  </a:txBody>
                  <a:tcPr/>
                </a:tc>
              </a:tr>
              <a:tr h="400076"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Flavonoïdes totaux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aseline="0" dirty="0" smtClean="0"/>
                        <a:t>Chlorure d’aluminium</a:t>
                      </a:r>
                      <a:endParaRPr lang="fr-FR" sz="2000" dirty="0"/>
                    </a:p>
                  </a:txBody>
                  <a:tcPr/>
                </a:tc>
              </a:tr>
              <a:tr h="400076"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Activité anti-radicalaire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kern="1200" dirty="0" smtClean="0"/>
                        <a:t>DPPH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1000164" y="1357298"/>
            <a:ext cx="1905000" cy="457200"/>
          </a:xfrm>
        </p:spPr>
        <p:txBody>
          <a:bodyPr/>
          <a:lstStyle/>
          <a:p>
            <a:fld id="{D7607E4E-EDC0-44D6-8993-4C27569AAC8A}" type="slidenum">
              <a:rPr lang="fr-FR" sz="1800" b="1" smtClean="0"/>
              <a:pPr/>
              <a:t>9</a:t>
            </a:fld>
            <a:endParaRPr lang="fr-FR" sz="1800" b="1" dirty="0"/>
          </a:p>
        </p:txBody>
      </p:sp>
      <p:sp>
        <p:nvSpPr>
          <p:cNvPr id="7" name="Flèche droite 6"/>
          <p:cNvSpPr/>
          <p:nvPr/>
        </p:nvSpPr>
        <p:spPr bwMode="auto">
          <a:xfrm>
            <a:off x="142844" y="2433630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142844" y="2857496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Flèche droite 8"/>
          <p:cNvSpPr/>
          <p:nvPr/>
        </p:nvSpPr>
        <p:spPr bwMode="auto">
          <a:xfrm>
            <a:off x="142844" y="3214686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Flèche droite 9"/>
          <p:cNvSpPr/>
          <p:nvPr/>
        </p:nvSpPr>
        <p:spPr bwMode="auto">
          <a:xfrm>
            <a:off x="142844" y="3571876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Flèche droite 10"/>
          <p:cNvSpPr/>
          <p:nvPr/>
        </p:nvSpPr>
        <p:spPr bwMode="auto">
          <a:xfrm>
            <a:off x="142844" y="3929066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142844" y="4357694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142844" y="4786322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Flèche droite 13"/>
          <p:cNvSpPr/>
          <p:nvPr/>
        </p:nvSpPr>
        <p:spPr bwMode="auto">
          <a:xfrm>
            <a:off x="142844" y="5143512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142844" y="5500702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Flèche droite 15"/>
          <p:cNvSpPr/>
          <p:nvPr/>
        </p:nvSpPr>
        <p:spPr bwMode="auto">
          <a:xfrm>
            <a:off x="142844" y="5929330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142844" y="6286520"/>
            <a:ext cx="642942" cy="28575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theme/theme1.xml><?xml version="1.0" encoding="utf-8"?>
<a:theme xmlns:a="http://schemas.openxmlformats.org/drawingml/2006/main" name="Vibration">
  <a:themeElements>
    <a:clrScheme name="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FF"/>
      </a:hlink>
      <a:folHlink>
        <a:srgbClr val="00FFFF"/>
      </a:folHlink>
    </a:clrScheme>
    <a:fontScheme name="Vibr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bration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11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1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13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14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FF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15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FF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16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10391</TotalTime>
  <Words>1567</Words>
  <Application>Microsoft Office PowerPoint</Application>
  <PresentationFormat>Affichage à l'écran (4:3)</PresentationFormat>
  <Paragraphs>753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Vibration</vt:lpstr>
      <vt:lpstr>Worksheet</vt:lpstr>
      <vt:lpstr>Theme Caractéristiques physico-chimiques et activités antioxydante du miel et de la propolis</vt:lpstr>
      <vt:lpstr>plan</vt:lpstr>
      <vt:lpstr>Introduction</vt:lpstr>
      <vt:lpstr>Objectifs </vt:lpstr>
      <vt:lpstr>Diapositive 5</vt:lpstr>
      <vt:lpstr>Echantillons de miel</vt:lpstr>
      <vt:lpstr>Diapositive 7</vt:lpstr>
      <vt:lpstr>Diapositive 8</vt:lpstr>
      <vt:lpstr>Analyses physicochimiques</vt:lpstr>
      <vt:lpstr>L’humidité  (Maturité) 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Conclusion</vt:lpstr>
      <vt:lpstr>Diapositive 22</vt:lpstr>
      <vt:lpstr>Echantillons de propolis</vt:lpstr>
      <vt:lpstr>Etude chimique</vt:lpstr>
      <vt:lpstr>1. Préparation des extraits  </vt:lpstr>
      <vt:lpstr>Rendement d’extraction</vt:lpstr>
      <vt:lpstr>Diapositive 27</vt:lpstr>
      <vt:lpstr>Profil HPLC  G1 (P1, P5, P8, P9 et P13)</vt:lpstr>
      <vt:lpstr>Profil HPLC  G2 (P2, P4 et P14)</vt:lpstr>
      <vt:lpstr>Echantillons représentant les 2 groupes</vt:lpstr>
      <vt:lpstr>Diapositive 31</vt:lpstr>
      <vt:lpstr>Diapositive 32</vt:lpstr>
      <vt:lpstr>Résultats de l’ HPLC-IR</vt:lpstr>
      <vt:lpstr>Identification des constituants  de P9</vt:lpstr>
      <vt:lpstr>Identification des constituants  de P4</vt:lpstr>
      <vt:lpstr>Analyse semi quantitative</vt:lpstr>
      <vt:lpstr>Distribution des composants phenoliques dans les échantillons de propolis</vt:lpstr>
      <vt:lpstr>Distribution des composants terpenoides dans les échantillons de propolis</vt:lpstr>
      <vt:lpstr>Activité anti radicalaire</vt:lpstr>
      <vt:lpstr>Résultats du test au DPPH</vt:lpstr>
      <vt:lpstr>Conclusion</vt:lpstr>
      <vt:lpstr>Diapositive 42</vt:lpstr>
      <vt:lpstr>Les échantillons</vt:lpstr>
      <vt:lpstr>Extraction des polyphénols </vt:lpstr>
      <vt:lpstr>Méthodes d’analyses</vt:lpstr>
      <vt:lpstr>La teneur en polyphénols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Perspectives</vt:lpstr>
      <vt:lpstr>Merci pour votre attention</vt:lpstr>
      <vt:lpstr>Publications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de la température de conservation sur la qualité du miel : effet sur le pouvoir anti-oxydant</dc:title>
  <dc:creator>axxam</dc:creator>
  <cp:lastModifiedBy>lenovo</cp:lastModifiedBy>
  <cp:revision>887</cp:revision>
  <dcterms:created xsi:type="dcterms:W3CDTF">2007-05-10T16:56:49Z</dcterms:created>
  <dcterms:modified xsi:type="dcterms:W3CDTF">2017-05-10T07:09:50Z</dcterms:modified>
</cp:coreProperties>
</file>