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66" r:id="rId3"/>
    <p:sldId id="278" r:id="rId4"/>
    <p:sldId id="279" r:id="rId5"/>
    <p:sldId id="261" r:id="rId6"/>
    <p:sldId id="262" r:id="rId7"/>
    <p:sldId id="263" r:id="rId8"/>
    <p:sldId id="264" r:id="rId9"/>
    <p:sldId id="265" r:id="rId10"/>
    <p:sldId id="257" r:id="rId11"/>
    <p:sldId id="258" r:id="rId12"/>
    <p:sldId id="267" r:id="rId13"/>
    <p:sldId id="268" r:id="rId14"/>
    <p:sldId id="269" r:id="rId15"/>
    <p:sldId id="277" r:id="rId16"/>
    <p:sldId id="270" r:id="rId17"/>
    <p:sldId id="271" r:id="rId18"/>
    <p:sldId id="272" r:id="rId19"/>
    <p:sldId id="273" r:id="rId20"/>
    <p:sldId id="274" r:id="rId21"/>
    <p:sldId id="285" r:id="rId22"/>
    <p:sldId id="286" r:id="rId23"/>
    <p:sldId id="287" r:id="rId24"/>
    <p:sldId id="275" r:id="rId25"/>
    <p:sldId id="296" r:id="rId26"/>
    <p:sldId id="288" r:id="rId27"/>
    <p:sldId id="291" r:id="rId28"/>
    <p:sldId id="293" r:id="rId29"/>
    <p:sldId id="294" r:id="rId30"/>
    <p:sldId id="295" r:id="rId31"/>
    <p:sldId id="276" r:id="rId32"/>
    <p:sldId id="297" r:id="rId33"/>
    <p:sldId id="301" r:id="rId34"/>
    <p:sldId id="302" r:id="rId35"/>
    <p:sldId id="298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3857AA4-5376-4BD0-893B-38A4D135D8C6}">
          <p14:sldIdLst>
            <p14:sldId id="256"/>
            <p14:sldId id="266"/>
            <p14:sldId id="278"/>
            <p14:sldId id="279"/>
            <p14:sldId id="261"/>
            <p14:sldId id="262"/>
            <p14:sldId id="263"/>
            <p14:sldId id="264"/>
          </p14:sldIdLst>
        </p14:section>
        <p14:section name="Section sans titre" id="{B94280DC-5D2E-4B87-8E1B-DB15BB124CD6}">
          <p14:sldIdLst>
            <p14:sldId id="265"/>
            <p14:sldId id="257"/>
            <p14:sldId id="258"/>
            <p14:sldId id="267"/>
            <p14:sldId id="268"/>
            <p14:sldId id="269"/>
            <p14:sldId id="277"/>
            <p14:sldId id="270"/>
            <p14:sldId id="271"/>
            <p14:sldId id="272"/>
            <p14:sldId id="273"/>
            <p14:sldId id="274"/>
            <p14:sldId id="285"/>
            <p14:sldId id="286"/>
            <p14:sldId id="287"/>
            <p14:sldId id="275"/>
            <p14:sldId id="296"/>
            <p14:sldId id="288"/>
            <p14:sldId id="291"/>
            <p14:sldId id="293"/>
            <p14:sldId id="294"/>
            <p14:sldId id="295"/>
            <p14:sldId id="276"/>
            <p14:sldId id="297"/>
            <p14:sldId id="301"/>
            <p14:sldId id="302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DDF2-9D71-4E98-8047-AF16F9CBD36C}" type="datetimeFigureOut">
              <a:rPr lang="fr-FR" smtClean="0"/>
              <a:t>06/05/2017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F9B99-B45C-4DD3-9439-DEE19284E9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36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F9B99-B45C-4DD3-9439-DEE19284E92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026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F9B99-B45C-4DD3-9439-DEE19284E92D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24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08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82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5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56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2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4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25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31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14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55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FC792-8E0D-4B55-8AC0-3D20740A3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3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 nouveau modèle de croissance économique (NMCE) :</a:t>
            </a:r>
            <a:b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contexte, ambitions, repères et limites.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r-FR" sz="24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fr-FR" sz="24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fr-F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Professeur Farid YAÏCI</a:t>
            </a:r>
          </a:p>
          <a:p>
            <a:r>
              <a:rPr lang="fr-F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Université de Bejaia</a:t>
            </a:r>
            <a:endParaRPr lang="fr-FR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fr-FR" sz="1200" b="1" dirty="0" smtClean="0">
              <a:latin typeface="Book Antiqua" panose="02040602050305030304" pitchFamily="18" charset="0"/>
            </a:endParaRPr>
          </a:p>
          <a:p>
            <a:pPr algn="just"/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C’est dans ce contexte de crise que le Gouvernement </a:t>
            </a:r>
            <a:r>
              <a:rPr lang="fr-FR" sz="2400" b="1" dirty="0" smtClean="0">
                <a:latin typeface="Book Antiqua" panose="02040602050305030304" pitchFamily="18" charset="0"/>
              </a:rPr>
              <a:t>algérien a </a:t>
            </a:r>
            <a:r>
              <a:rPr lang="fr-FR" sz="2400" b="1" dirty="0">
                <a:latin typeface="Book Antiqua" panose="02040602050305030304" pitchFamily="18" charset="0"/>
              </a:rPr>
              <a:t>adopté le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26 juillet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2016</a:t>
            </a:r>
            <a:r>
              <a:rPr lang="fr-FR" sz="2400" b="1" dirty="0" smtClean="0">
                <a:latin typeface="Book Antiqua" panose="02040602050305030304" pitchFamily="18" charset="0"/>
              </a:rPr>
              <a:t> </a:t>
            </a:r>
            <a:r>
              <a:rPr lang="fr-FR" sz="2400" b="1" dirty="0">
                <a:latin typeface="Book Antiqua" panose="02040602050305030304" pitchFamily="18" charset="0"/>
              </a:rPr>
              <a:t>un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Nouveau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modèle de croissance économique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(NMCE) </a:t>
            </a:r>
            <a:r>
              <a:rPr lang="fr-FR" sz="2400" b="1" dirty="0" smtClean="0">
                <a:latin typeface="Book Antiqua" panose="02040602050305030304" pitchFamily="18" charset="0"/>
              </a:rPr>
              <a:t>qui </a:t>
            </a:r>
            <a:r>
              <a:rPr lang="fr-FR" sz="2400" b="1" dirty="0">
                <a:latin typeface="Book Antiqua" panose="02040602050305030304" pitchFamily="18" charset="0"/>
              </a:rPr>
              <a:t>s'appuie </a:t>
            </a:r>
            <a:r>
              <a:rPr lang="fr-FR" sz="2400" b="1" dirty="0" smtClean="0">
                <a:latin typeface="Book Antiqua" panose="02040602050305030304" pitchFamily="18" charset="0"/>
              </a:rPr>
              <a:t>:</a:t>
            </a:r>
          </a:p>
          <a:p>
            <a:pPr algn="just"/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>
                <a:latin typeface="Book Antiqua" panose="02040602050305030304" pitchFamily="18" charset="0"/>
              </a:rPr>
              <a:t>- d’une part, sur une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ouvelle trajectoire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budgétaire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2016-2019</a:t>
            </a:r>
            <a:r>
              <a:rPr lang="fr-FR" sz="2400" b="1" dirty="0" smtClean="0">
                <a:latin typeface="Book Antiqua" panose="02040602050305030304" pitchFamily="18" charset="0"/>
              </a:rPr>
              <a:t>;</a:t>
            </a:r>
            <a:endParaRPr lang="fr-FR" sz="2400" b="1" dirty="0" smtClean="0">
              <a:latin typeface="Book Antiqua" panose="02040602050305030304" pitchFamily="18" charset="0"/>
            </a:endParaRPr>
          </a:p>
          <a:p>
            <a:pPr algn="just"/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>
                <a:latin typeface="Book Antiqua" panose="02040602050305030304" pitchFamily="18" charset="0"/>
              </a:rPr>
              <a:t>- </a:t>
            </a:r>
            <a:r>
              <a:rPr lang="fr-FR" sz="2400" b="1" dirty="0" smtClean="0">
                <a:latin typeface="Book Antiqua" panose="02040602050305030304" pitchFamily="18" charset="0"/>
              </a:rPr>
              <a:t>et, d’autre </a:t>
            </a:r>
            <a:r>
              <a:rPr lang="fr-FR" sz="2400" b="1" dirty="0">
                <a:latin typeface="Book Antiqua" panose="02040602050305030304" pitchFamily="18" charset="0"/>
              </a:rPr>
              <a:t>part, </a:t>
            </a:r>
            <a:r>
              <a:rPr lang="fr-FR" sz="2400" b="1" dirty="0" smtClean="0">
                <a:latin typeface="Book Antiqua" panose="02040602050305030304" pitchFamily="18" charset="0"/>
              </a:rPr>
              <a:t>sur une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Perspective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 diversification et de transformation de l’économie</a:t>
            </a:r>
            <a:r>
              <a:rPr lang="fr-FR" sz="2400" b="1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à l’horizon 2030</a:t>
            </a:r>
            <a:r>
              <a:rPr lang="fr-FR" sz="2400" b="1" dirty="0">
                <a:latin typeface="Book Antiqua" panose="02040602050305030304" pitchFamily="18" charset="0"/>
              </a:rPr>
              <a:t>.</a:t>
            </a:r>
          </a:p>
          <a:p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9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24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Dans </a:t>
            </a:r>
            <a:r>
              <a:rPr lang="fr-FR" sz="2400" b="1" dirty="0">
                <a:latin typeface="Book Antiqua" panose="02040602050305030304" pitchFamily="18" charset="0"/>
              </a:rPr>
              <a:t>son </a:t>
            </a:r>
            <a:r>
              <a:rPr lang="fr-FR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volet budgétaire</a:t>
            </a:r>
            <a:r>
              <a:rPr lang="fr-FR" sz="2400" b="1" dirty="0">
                <a:latin typeface="Book Antiqua" panose="02040602050305030304" pitchFamily="18" charset="0"/>
              </a:rPr>
              <a:t>, le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NMCE</a:t>
            </a:r>
            <a:r>
              <a:rPr lang="fr-FR" sz="2400" b="1" dirty="0" smtClean="0">
                <a:latin typeface="Book Antiqua" panose="02040602050305030304" pitchFamily="18" charset="0"/>
              </a:rPr>
              <a:t> </a:t>
            </a:r>
            <a:r>
              <a:rPr lang="fr-FR" sz="2400" b="1" dirty="0">
                <a:latin typeface="Book Antiqua" panose="02040602050305030304" pitchFamily="18" charset="0"/>
              </a:rPr>
              <a:t>met en exergue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trois objectifs</a:t>
            </a:r>
            <a:r>
              <a:rPr lang="fr-FR" sz="2400" b="1" dirty="0" smtClean="0">
                <a:latin typeface="Book Antiqua" panose="02040602050305030304" pitchFamily="18" charset="0"/>
              </a:rPr>
              <a:t> à </a:t>
            </a:r>
            <a:r>
              <a:rPr lang="fr-FR" sz="2400" b="1" dirty="0">
                <a:latin typeface="Book Antiqua" panose="02040602050305030304" pitchFamily="18" charset="0"/>
              </a:rPr>
              <a:t>l’horizon </a:t>
            </a:r>
            <a:r>
              <a:rPr lang="fr-FR" sz="2400" b="1" dirty="0" smtClean="0">
                <a:latin typeface="Book Antiqua" panose="02040602050305030304" pitchFamily="18" charset="0"/>
              </a:rPr>
              <a:t>2019.</a:t>
            </a:r>
          </a:p>
          <a:p>
            <a:pPr algn="just">
              <a:buFontTx/>
              <a:buChar char="-"/>
            </a:pPr>
            <a:endParaRPr lang="fr-FR" sz="24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>
                <a:latin typeface="Book Antiqua" panose="02040602050305030304" pitchFamily="18" charset="0"/>
              </a:rPr>
              <a:t>Dans son </a:t>
            </a:r>
            <a:r>
              <a:rPr lang="fr-FR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volet diversification et transformation de l’économie</a:t>
            </a:r>
            <a:r>
              <a:rPr lang="fr-FR" sz="2400" b="1" dirty="0">
                <a:latin typeface="Book Antiqua" panose="02040602050305030304" pitchFamily="18" charset="0"/>
              </a:rPr>
              <a:t>, le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NMCE</a:t>
            </a:r>
            <a:r>
              <a:rPr lang="fr-FR" sz="2400" b="1" dirty="0">
                <a:latin typeface="Book Antiqua" panose="02040602050305030304" pitchFamily="18" charset="0"/>
              </a:rPr>
              <a:t> définit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six objectifs </a:t>
            </a:r>
            <a:r>
              <a:rPr lang="fr-FR" sz="2400" b="1" dirty="0">
                <a:latin typeface="Book Antiqua" panose="02040602050305030304" pitchFamily="18" charset="0"/>
              </a:rPr>
              <a:t>cibles à atteindre sur la période </a:t>
            </a:r>
            <a:r>
              <a:rPr lang="fr-FR" sz="2400" b="1" dirty="0" smtClean="0">
                <a:latin typeface="Book Antiqua" panose="02040602050305030304" pitchFamily="18" charset="0"/>
              </a:rPr>
              <a:t>2020-2030.</a:t>
            </a:r>
            <a:endParaRPr lang="fr-FR" sz="24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7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2.1. Volet budgétaire</a:t>
            </a:r>
          </a:p>
          <a:p>
            <a:pPr marL="0" indent="0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2.1.1. Cadre macroéconomique et budgétaire 2017-2019</a:t>
            </a:r>
          </a:p>
          <a:p>
            <a:pPr marL="0" indent="0">
              <a:buNone/>
            </a:pPr>
            <a:endParaRPr lang="fr-F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 scénario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bas</a:t>
            </a:r>
            <a:r>
              <a:rPr lang="fr-FR" sz="2400" b="1" dirty="0" smtClean="0">
                <a:latin typeface="Book Antiqua" panose="02040602050305030304" pitchFamily="18" charset="0"/>
              </a:rPr>
              <a:t>, </a:t>
            </a:r>
            <a:r>
              <a:rPr lang="fr-FR" sz="2400" b="1" dirty="0" smtClean="0">
                <a:latin typeface="Book Antiqua" panose="02040602050305030304" pitchFamily="18" charset="0"/>
              </a:rPr>
              <a:t>sans ajustement budgétaire, prévoit un prix de pétrole à 40 USD en 2017, 45 en 2018 et 50 en 2019 et prolonge la tendance actuelle de l’évolution de la dépense publique, </a:t>
            </a:r>
            <a:r>
              <a:rPr lang="fr-FR" sz="2400" b="1" dirty="0" smtClean="0">
                <a:latin typeface="Book Antiqua" panose="02040602050305030304" pitchFamily="18" charset="0"/>
              </a:rPr>
              <a:t>dans </a:t>
            </a:r>
            <a:r>
              <a:rPr lang="fr-FR" sz="2400" b="1" dirty="0" smtClean="0">
                <a:latin typeface="Book Antiqua" panose="02040602050305030304" pitchFamily="18" charset="0"/>
              </a:rPr>
              <a:t>son volet fonctionnement.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Les résultats de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 scénario</a:t>
            </a:r>
            <a:r>
              <a:rPr lang="fr-FR" sz="2400" b="1" dirty="0" smtClean="0">
                <a:latin typeface="Book Antiqua" panose="02040602050305030304" pitchFamily="18" charset="0"/>
              </a:rPr>
              <a:t> affichent une aggravation </a:t>
            </a:r>
            <a:r>
              <a:rPr lang="fr-FR" sz="2400" b="1" dirty="0">
                <a:latin typeface="Book Antiqua" panose="02040602050305030304" pitchFamily="18" charset="0"/>
              </a:rPr>
              <a:t>d</a:t>
            </a:r>
            <a:r>
              <a:rPr lang="fr-FR" sz="2400" b="1" dirty="0" smtClean="0">
                <a:latin typeface="Book Antiqua" panose="02040602050305030304" pitchFamily="18" charset="0"/>
              </a:rPr>
              <a:t>es déficits du Trésor (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accentuation de l’endettement interne</a:t>
            </a:r>
            <a:r>
              <a:rPr lang="fr-FR" sz="2400" b="1" dirty="0" smtClean="0">
                <a:latin typeface="Book Antiqua" panose="02040602050305030304" pitchFamily="18" charset="0"/>
              </a:rPr>
              <a:t>) et une détérioration du solde de la BP (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réduction de l’encours des réserves de change</a:t>
            </a:r>
            <a:r>
              <a:rPr lang="fr-FR" sz="2400" b="1" dirty="0" smtClean="0">
                <a:latin typeface="Book Antiqua" panose="02040602050305030304" pitchFamily="18" charset="0"/>
              </a:rPr>
              <a:t>) en fin de période (2019).</a:t>
            </a:r>
          </a:p>
          <a:p>
            <a:pPr marL="0" indent="0" algn="just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2400" b="1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1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fr-FR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 </a:t>
            </a:r>
            <a:r>
              <a:rPr lang="fr-FR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scénario de stabilisation</a:t>
            </a:r>
            <a:r>
              <a:rPr lang="fr-FR" sz="2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fr-FR" sz="2600" b="1" dirty="0" smtClean="0">
                <a:latin typeface="Book Antiqua" panose="02040602050305030304" pitchFamily="18" charset="0"/>
              </a:rPr>
              <a:t>prévoit</a:t>
            </a:r>
            <a:r>
              <a:rPr lang="fr-FR" sz="2600" b="1" dirty="0" smtClean="0">
                <a:latin typeface="Book Antiqua" panose="02040602050305030304" pitchFamily="18" charset="0"/>
              </a:rPr>
              <a:t>, sur 2016-2019 :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- l’évolution des prix du baril de pétrole brut algérien à 50 USD en 2017, 55 en 2018 et 60 en 2019 ;</a:t>
            </a:r>
          </a:p>
          <a:p>
            <a:pPr algn="just">
              <a:buFontTx/>
              <a:buChar char="-"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- la progression des recettes fiscales de 11% par an en vue de couvrir </a:t>
            </a:r>
            <a:r>
              <a:rPr lang="fr-FR" sz="2600" b="1" dirty="0" smtClean="0">
                <a:latin typeface="Book Antiqua" panose="02040602050305030304" pitchFamily="18" charset="0"/>
              </a:rPr>
              <a:t>les </a:t>
            </a:r>
            <a:r>
              <a:rPr lang="fr-FR" sz="2600" b="1" dirty="0" smtClean="0">
                <a:latin typeface="Book Antiqua" panose="02040602050305030304" pitchFamily="18" charset="0"/>
              </a:rPr>
              <a:t>dépenses de fonctionnement à hauteur de 84% en 2019, contre 47% en 2014 ;</a:t>
            </a:r>
          </a:p>
          <a:p>
            <a:pPr algn="just">
              <a:buFontTx/>
              <a:buChar char="-"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- la stabilisation des dépenses budgétaires, aussi bien de fonctionnement que d’équipement à un montant global de 7000 Mrds de DA par an (en termes de décaissements).</a:t>
            </a:r>
          </a:p>
          <a:p>
            <a:pPr algn="just">
              <a:buFontTx/>
              <a:buChar char="-"/>
            </a:pPr>
            <a:endParaRPr lang="fr-FR" sz="1300" b="1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3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Les résultats de ce scénario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latin typeface="Book Antiqua" panose="02040602050305030304" pitchFamily="18" charset="0"/>
              </a:rPr>
              <a:t>affichent, en 2019, des soldes du Trésor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(-1,9% du PIB</a:t>
            </a:r>
            <a:r>
              <a:rPr lang="fr-FR" sz="2400" b="1" dirty="0" smtClean="0">
                <a:latin typeface="Book Antiqua" panose="02040602050305030304" pitchFamily="18" charset="0"/>
              </a:rPr>
              <a:t>) et de la </a:t>
            </a:r>
            <a:r>
              <a:rPr lang="fr-FR" sz="2400" b="1" dirty="0" smtClean="0">
                <a:latin typeface="Book Antiqua" panose="02040602050305030304" pitchFamily="18" charset="0"/>
              </a:rPr>
              <a:t>BP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(+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2,2 Mrds USD</a:t>
            </a:r>
            <a:r>
              <a:rPr lang="fr-FR" sz="2400" b="1" dirty="0" smtClean="0">
                <a:latin typeface="Book Antiqua" panose="02040602050305030304" pitchFamily="18" charset="0"/>
              </a:rPr>
              <a:t>) plus soutenables.</a:t>
            </a:r>
            <a:endParaRPr lang="fr-FR" sz="24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Ces résultats écartent </a:t>
            </a:r>
            <a:r>
              <a:rPr lang="fr-FR" sz="2400" b="1" dirty="0" smtClean="0">
                <a:latin typeface="Book Antiqua" panose="02040602050305030304" pitchFamily="18" charset="0"/>
              </a:rPr>
              <a:t>le </a:t>
            </a:r>
            <a:r>
              <a:rPr lang="fr-FR" sz="2400" b="1" dirty="0" smtClean="0">
                <a:latin typeface="Book Antiqua" panose="02040602050305030304" pitchFamily="18" charset="0"/>
              </a:rPr>
              <a:t>risque d’une aggravation de l’endettement aussi bien interne qu’externe tout en concourant à un confortement des réserves de change (27 mois d’importations) .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N.B. :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Pour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les deux (02) scénarii</a:t>
            </a:r>
            <a:r>
              <a:rPr lang="fr-FR" sz="2400" b="1" dirty="0">
                <a:latin typeface="Book Antiqua" panose="02040602050305030304" pitchFamily="18" charset="0"/>
              </a:rPr>
              <a:t>, il est maintenu, sur la période 2016-2019, les niveaux </a:t>
            </a:r>
            <a:r>
              <a:rPr lang="fr-FR" sz="2400" b="1" dirty="0" smtClean="0">
                <a:latin typeface="Book Antiqua" panose="02040602050305030304" pitchFamily="18" charset="0"/>
              </a:rPr>
              <a:t>du </a:t>
            </a:r>
            <a:r>
              <a:rPr lang="fr-FR" sz="2400" b="1" dirty="0">
                <a:latin typeface="Book Antiqua" panose="02040602050305030304" pitchFamily="18" charset="0"/>
              </a:rPr>
              <a:t>taux de change à 108 DA/$US et </a:t>
            </a:r>
            <a:r>
              <a:rPr lang="fr-FR" sz="2400" b="1" dirty="0" smtClean="0">
                <a:latin typeface="Book Antiqua" panose="02040602050305030304" pitchFamily="18" charset="0"/>
              </a:rPr>
              <a:t>de </a:t>
            </a:r>
            <a:r>
              <a:rPr lang="fr-FR" sz="2400" b="1" dirty="0">
                <a:latin typeface="Book Antiqua" panose="02040602050305030304" pitchFamily="18" charset="0"/>
              </a:rPr>
              <a:t>l’inflation à 4%.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1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2.1.2. Objectifs cibles</a:t>
            </a:r>
          </a:p>
          <a:p>
            <a:pPr marL="0" indent="0" algn="just">
              <a:buNone/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Le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NMCE</a:t>
            </a:r>
            <a:r>
              <a:rPr lang="fr-FR" sz="2400" b="1" dirty="0"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latin typeface="Book Antiqua" panose="02040602050305030304" pitchFamily="18" charset="0"/>
              </a:rPr>
              <a:t>prévoit </a:t>
            </a:r>
            <a:r>
              <a:rPr lang="fr-FR" sz="2400" b="1" dirty="0">
                <a:latin typeface="Book Antiqua" panose="02040602050305030304" pitchFamily="18" charset="0"/>
              </a:rPr>
              <a:t>les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trois objectifs</a:t>
            </a:r>
            <a:r>
              <a:rPr lang="fr-FR" sz="2400" b="1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fr-FR" sz="2400" b="1" dirty="0">
                <a:latin typeface="Book Antiqua" panose="02040602050305030304" pitchFamily="18" charset="0"/>
              </a:rPr>
              <a:t>ci-après à l’horizon 2019 :</a:t>
            </a:r>
          </a:p>
          <a:p>
            <a:pPr marL="0" indent="0" algn="just">
              <a:buNone/>
            </a:pPr>
            <a:endParaRPr lang="fr-FR" sz="1200" b="1" dirty="0">
              <a:latin typeface="Book Antiqua" panose="02040602050305030304" pitchFamily="18" charset="0"/>
            </a:endParaRPr>
          </a:p>
          <a:p>
            <a:pPr algn="just">
              <a:buFontTx/>
              <a:buChar char="-"/>
            </a:pPr>
            <a:r>
              <a:rPr lang="fr-FR" sz="2400" b="1" dirty="0">
                <a:latin typeface="Book Antiqua" panose="02040602050305030304" pitchFamily="18" charset="0"/>
              </a:rPr>
              <a:t>une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amélioration des recettes de la fiscalité ordinaire </a:t>
            </a:r>
            <a:r>
              <a:rPr lang="fr-FR" sz="2400" b="1" dirty="0">
                <a:latin typeface="Book Antiqua" panose="02040602050305030304" pitchFamily="18" charset="0"/>
              </a:rPr>
              <a:t>de sorte qu'elle puisse couvrir l’essentiel des dépenses de fonctionnement ;</a:t>
            </a:r>
          </a:p>
          <a:p>
            <a:pPr algn="just">
              <a:buFontTx/>
              <a:buChar char="-"/>
            </a:pPr>
            <a:endParaRPr lang="fr-FR" sz="1200" b="1" dirty="0">
              <a:latin typeface="Book Antiqua" panose="02040602050305030304" pitchFamily="18" charset="0"/>
            </a:endParaRPr>
          </a:p>
          <a:p>
            <a:pPr algn="just">
              <a:buFontTx/>
              <a:buChar char="-"/>
            </a:pPr>
            <a:r>
              <a:rPr lang="fr-FR" sz="2400" b="1" dirty="0">
                <a:latin typeface="Book Antiqua" panose="02040602050305030304" pitchFamily="18" charset="0"/>
              </a:rPr>
              <a:t>une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réduction sensible du déficit du Trésor </a:t>
            </a:r>
            <a:r>
              <a:rPr lang="fr-FR" sz="2400" b="1" dirty="0">
                <a:latin typeface="Book Antiqua" panose="02040602050305030304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>
                <a:latin typeface="Book Antiqua" panose="02040602050305030304" pitchFamily="18" charset="0"/>
              </a:rPr>
              <a:t>- une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mobilisation des ressources additionnelles </a:t>
            </a:r>
            <a:r>
              <a:rPr lang="fr-FR" sz="2400" b="1" dirty="0">
                <a:latin typeface="Book Antiqua" panose="02040602050305030304" pitchFamily="18" charset="0"/>
              </a:rPr>
              <a:t>nécessaires sur le marché financier interne.</a:t>
            </a:r>
          </a:p>
          <a:p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90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2.1.3. Réformes envisagées du cadre et de la politique budgétaires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	i. une 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réforme du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cadre fiscal</a:t>
            </a:r>
            <a:r>
              <a:rPr lang="fr-FR" sz="2400" b="1" dirty="0" smtClean="0">
                <a:latin typeface="Book Antiqua" panose="0204060205030503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	ii. une 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réforme du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cadre institutionnel</a:t>
            </a:r>
            <a:r>
              <a:rPr lang="fr-FR" sz="2400" b="1" dirty="0" smtClean="0">
                <a:latin typeface="Book Antiqua" panose="0204060205030503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fr-FR" sz="2400" b="1" dirty="0">
                <a:latin typeface="Book Antiqua" panose="02040602050305030304" pitchFamily="18" charset="0"/>
              </a:rPr>
              <a:t>	</a:t>
            </a:r>
            <a:r>
              <a:rPr lang="fr-FR" sz="2400" b="1" dirty="0" smtClean="0">
                <a:latin typeface="Book Antiqua" panose="02040602050305030304" pitchFamily="18" charset="0"/>
              </a:rPr>
              <a:t>iii. une 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réforme de la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fiscalité</a:t>
            </a:r>
            <a:r>
              <a:rPr lang="fr-FR" sz="2400" b="1" dirty="0" smtClean="0">
                <a:latin typeface="Book Antiqua" panose="0204060205030503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fr-FR" sz="2400" b="1" dirty="0">
                <a:latin typeface="Book Antiqua" panose="02040602050305030304" pitchFamily="18" charset="0"/>
              </a:rPr>
              <a:t>	</a:t>
            </a:r>
            <a:r>
              <a:rPr lang="fr-FR" sz="2400" b="1" dirty="0" smtClean="0">
                <a:latin typeface="Book Antiqua" panose="02040602050305030304" pitchFamily="18" charset="0"/>
              </a:rPr>
              <a:t>iv. une 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rationalisation des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dépenses publiques</a:t>
            </a:r>
            <a:r>
              <a:rPr lang="fr-FR" sz="2400" b="1" dirty="0" smtClean="0">
                <a:latin typeface="Book Antiqua" panose="0204060205030503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fr-FR" sz="2400" b="1" dirty="0">
                <a:latin typeface="Book Antiqua" panose="02040602050305030304" pitchFamily="18" charset="0"/>
              </a:rPr>
              <a:t>	</a:t>
            </a:r>
            <a:r>
              <a:rPr lang="fr-FR" sz="2400" b="1" dirty="0" smtClean="0">
                <a:latin typeface="Book Antiqua" panose="02040602050305030304" pitchFamily="18" charset="0"/>
              </a:rPr>
              <a:t>v. une 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refonte du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fonctionnement des grandes entreprises de réseaux</a:t>
            </a:r>
            <a:r>
              <a:rPr lang="fr-FR" sz="2400" b="1" dirty="0" smtClean="0">
                <a:latin typeface="Book Antiqua" panose="02040602050305030304" pitchFamily="18" charset="0"/>
              </a:rPr>
              <a:t> (eau, électricité, gaz, etc.).</a:t>
            </a:r>
            <a:endParaRPr lang="fr-FR" sz="2400" b="1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3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2.2. Volet diversification et transformation de l’économie</a:t>
            </a:r>
          </a:p>
          <a:p>
            <a:pPr marL="0" indent="0">
              <a:buNone/>
            </a:pPr>
            <a:endParaRPr lang="fr-F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2.2.1.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Trois phases de croissance </a:t>
            </a:r>
            <a:r>
              <a:rPr lang="fr-FR" sz="2400" b="1" dirty="0" smtClean="0">
                <a:latin typeface="Book Antiqua" panose="02040602050305030304" pitchFamily="18" charset="0"/>
              </a:rPr>
              <a:t>sont retenues :</a:t>
            </a:r>
          </a:p>
          <a:p>
            <a:pPr marL="0" indent="0" algn="just">
              <a:buNone/>
            </a:pPr>
            <a:endParaRPr lang="fr-FR" sz="1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-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phase de décollage (2016-2019)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latin typeface="Book Antiqua" panose="02040602050305030304" pitchFamily="18" charset="0"/>
              </a:rPr>
              <a:t>qui sera marquée par une évolution de la part des </a:t>
            </a:r>
            <a:r>
              <a:rPr lang="fr-FR" sz="2400" b="1" dirty="0" smtClean="0">
                <a:latin typeface="Book Antiqua" panose="02040602050305030304" pitchFamily="18" charset="0"/>
              </a:rPr>
              <a:t>secteurs </a:t>
            </a:r>
            <a:r>
              <a:rPr lang="fr-FR" sz="2400" b="1" dirty="0" smtClean="0">
                <a:latin typeface="Book Antiqua" panose="02040602050305030304" pitchFamily="18" charset="0"/>
              </a:rPr>
              <a:t>dans </a:t>
            </a:r>
            <a:r>
              <a:rPr lang="fr-FR" sz="2400" b="1" dirty="0" smtClean="0">
                <a:latin typeface="Book Antiqua" panose="02040602050305030304" pitchFamily="18" charset="0"/>
              </a:rPr>
              <a:t>la VA vers </a:t>
            </a:r>
            <a:r>
              <a:rPr lang="fr-FR" sz="2400" b="1" dirty="0" smtClean="0">
                <a:latin typeface="Book Antiqua" panose="02040602050305030304" pitchFamily="18" charset="0"/>
              </a:rPr>
              <a:t>leur niveau cible.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- La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phase de transition (2020-2025)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latin typeface="Book Antiqua" panose="02040602050305030304" pitchFamily="18" charset="0"/>
              </a:rPr>
              <a:t>qui permettra la réalisation du potentiel de rattrapage de l’économie.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- La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phase de stabilisation ou convergence (2026-2030)</a:t>
            </a:r>
            <a:r>
              <a:rPr lang="fr-FR" sz="2400" b="1" dirty="0" smtClean="0">
                <a:latin typeface="Book Antiqua" panose="02040602050305030304" pitchFamily="18" charset="0"/>
              </a:rPr>
              <a:t>, à la fin de laquelle l’économie nationale </a:t>
            </a:r>
            <a:r>
              <a:rPr lang="fr-FR" sz="2400" b="1" dirty="0" smtClean="0">
                <a:latin typeface="Book Antiqua" panose="02040602050305030304" pitchFamily="18" charset="0"/>
              </a:rPr>
              <a:t>épuisera </a:t>
            </a:r>
            <a:r>
              <a:rPr lang="fr-FR" sz="2400" b="1" dirty="0" smtClean="0">
                <a:latin typeface="Book Antiqua" panose="02040602050305030304" pitchFamily="18" charset="0"/>
              </a:rPr>
              <a:t>son potentiel de rattrapage et les différentes variables de l’économie convergeront vers leur valeur d’équilibre.</a:t>
            </a:r>
          </a:p>
          <a:p>
            <a:pPr algn="just">
              <a:buFontTx/>
              <a:buChar char="-"/>
            </a:pPr>
            <a:endParaRPr lang="fr-FR" sz="2400" b="1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5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2.2.2. Objectifs cibles</a:t>
            </a:r>
          </a:p>
          <a:p>
            <a:pPr marL="0" indent="0" algn="just">
              <a:buNone/>
            </a:pPr>
            <a:endParaRPr lang="fr-FR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Sur  le  plan  de  la  transformation  structurelle  de l’économie</a:t>
            </a:r>
            <a:r>
              <a:rPr lang="fr-FR" sz="2400" b="1" dirty="0" smtClean="0">
                <a:latin typeface="Book Antiqua" panose="0204060205030503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six objectifs</a:t>
            </a:r>
            <a:r>
              <a:rPr lang="fr-FR" sz="2400" b="1" dirty="0" smtClean="0">
                <a:latin typeface="Book Antiqua" panose="02040602050305030304" pitchFamily="18" charset="0"/>
              </a:rPr>
              <a:t> sont ciblés :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trajectoire soutenue de croissance du PIB hors hydrocarbures</a:t>
            </a:r>
            <a:r>
              <a:rPr lang="fr-FR" sz="2400" b="1" dirty="0" smtClean="0">
                <a:latin typeface="Book Antiqua" panose="02040602050305030304" pitchFamily="18" charset="0"/>
              </a:rPr>
              <a:t> de 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6,5% par an sur la période 2020-2030</a:t>
            </a:r>
            <a:r>
              <a:rPr lang="fr-FR" sz="2400" b="1" dirty="0" smtClean="0">
                <a:latin typeface="Book Antiqua" panose="02040602050305030304" pitchFamily="18" charset="0"/>
              </a:rPr>
              <a:t>;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élévation sensible du revenu du PIB par habitant </a:t>
            </a:r>
            <a:r>
              <a:rPr lang="fr-FR" sz="2400" b="1" dirty="0" smtClean="0">
                <a:latin typeface="Book Antiqua" panose="02040602050305030304" pitchFamily="18" charset="0"/>
              </a:rPr>
              <a:t>qui devrait être multiplié par 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2,3 fois</a:t>
            </a:r>
            <a:r>
              <a:rPr lang="fr-FR" sz="2400" b="1" dirty="0" smtClean="0">
                <a:latin typeface="Book Antiqua" panose="02040602050305030304" pitchFamily="18" charset="0"/>
              </a:rPr>
              <a:t>;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doublement de la part de l’industrie manufacturière</a:t>
            </a:r>
            <a:r>
              <a:rPr lang="fr-FR" sz="2400" b="1" dirty="0" smtClean="0">
                <a:latin typeface="Book Antiqua" panose="02040602050305030304" pitchFamily="18" charset="0"/>
              </a:rPr>
              <a:t>, en termes de valeur ajoutée (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de 5,3% en 2015 à 10% du PIB à l’horizon 2030</a:t>
            </a:r>
            <a:r>
              <a:rPr lang="fr-FR" sz="2400" b="1" dirty="0" smtClean="0">
                <a:latin typeface="Book Antiqua" panose="02040602050305030304" pitchFamily="18" charset="0"/>
              </a:rPr>
              <a:t>) ; </a:t>
            </a:r>
            <a:endParaRPr lang="fr-FR" sz="2400" b="1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2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modernisation du secteur agricole </a:t>
            </a:r>
            <a:r>
              <a:rPr lang="fr-FR" sz="2400" b="1" dirty="0" smtClean="0">
                <a:latin typeface="Book Antiqua" panose="02040602050305030304" pitchFamily="18" charset="0"/>
              </a:rPr>
              <a:t>permettant d’atteindre l’objectif de sécurité alimentaire et de réaliser son potentiel de diversification des </a:t>
            </a:r>
            <a:r>
              <a:rPr lang="fr-FR" sz="2400" b="1" dirty="0" smtClean="0">
                <a:latin typeface="Book Antiqua" panose="02040602050305030304" pitchFamily="18" charset="0"/>
              </a:rPr>
              <a:t>exportations; </a:t>
            </a:r>
            <a:endParaRPr lang="fr-FR" sz="2400" b="1" dirty="0" smtClean="0">
              <a:latin typeface="Book Antiqua" panose="02040602050305030304" pitchFamily="18" charset="0"/>
            </a:endParaRPr>
          </a:p>
          <a:p>
            <a:pPr algn="just">
              <a:buFontTx/>
              <a:buChar char="-"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transition énergétique </a:t>
            </a:r>
            <a:r>
              <a:rPr lang="fr-FR" sz="2400" b="1" dirty="0" smtClean="0">
                <a:latin typeface="Book Antiqua" panose="02040602050305030304" pitchFamily="18" charset="0"/>
              </a:rPr>
              <a:t>permettant de diviser par deux le taux de croissance annuel de la </a:t>
            </a:r>
            <a:r>
              <a:rPr lang="fr-FR" sz="2400" b="1" dirty="0" smtClean="0">
                <a:latin typeface="Book Antiqua" panose="02040602050305030304" pitchFamily="18" charset="0"/>
              </a:rPr>
              <a:t>C°</a:t>
            </a:r>
            <a:r>
              <a:rPr lang="fr-FR" sz="2400" b="1" dirty="0" smtClean="0"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latin typeface="Book Antiqua" panose="02040602050305030304" pitchFamily="18" charset="0"/>
              </a:rPr>
              <a:t>interne </a:t>
            </a:r>
            <a:r>
              <a:rPr lang="fr-FR" sz="2400" b="1" dirty="0" smtClean="0">
                <a:latin typeface="Book Antiqua" panose="02040602050305030304" pitchFamily="18" charset="0"/>
              </a:rPr>
              <a:t>d’énergie, </a:t>
            </a:r>
            <a:r>
              <a:rPr lang="fr-FR" sz="2400" b="1" dirty="0" smtClean="0">
                <a:latin typeface="Book Antiqua" panose="02040602050305030304" pitchFamily="18" charset="0"/>
              </a:rPr>
              <a:t>en donnant un « juste » prix à l’énergie </a:t>
            </a:r>
            <a:r>
              <a:rPr lang="fr-FR" sz="2400" b="1" dirty="0" smtClean="0">
                <a:latin typeface="Book Antiqua" panose="02040602050305030304" pitchFamily="18" charset="0"/>
              </a:rPr>
              <a:t>et </a:t>
            </a:r>
            <a:r>
              <a:rPr lang="fr-FR" sz="2400" b="1" dirty="0" smtClean="0">
                <a:latin typeface="Book Antiqua" panose="02040602050305030304" pitchFamily="18" charset="0"/>
              </a:rPr>
              <a:t>en n’extrayant du sous-sol que ce qui est strictement nécessaire au développement; </a:t>
            </a:r>
          </a:p>
          <a:p>
            <a:pPr algn="just">
              <a:buFontTx/>
              <a:buChar char="-"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diversification des exportations </a:t>
            </a:r>
            <a:r>
              <a:rPr lang="fr-FR" sz="2400" b="1" dirty="0" smtClean="0">
                <a:latin typeface="Book Antiqua" panose="02040602050305030304" pitchFamily="18" charset="0"/>
              </a:rPr>
              <a:t>permettant de soutenir le financement de la croissance économique accélérée. </a:t>
            </a:r>
            <a:endParaRPr lang="fr-FR" sz="2400" b="1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Sommaire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1. Le contexte (international et national)</a:t>
            </a:r>
          </a:p>
          <a:p>
            <a:pPr marL="0" indent="0">
              <a:buNone/>
            </a:pPr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2. Le nouveau modèle de croissance économique</a:t>
            </a:r>
          </a:p>
          <a:p>
            <a:pPr marL="0" indent="0">
              <a:buNone/>
            </a:pPr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3. Quelques repères théoriques et historiques</a:t>
            </a:r>
          </a:p>
          <a:p>
            <a:pPr marL="0" indent="0">
              <a:buNone/>
            </a:pPr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4. Les limites du NMCE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2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2.2.3. Principes d’action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Pour atteindre ces objectifs,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trois principes d’action</a:t>
            </a:r>
            <a:r>
              <a:rPr lang="fr-FR" sz="2400" b="1" dirty="0" smtClean="0">
                <a:latin typeface="Book Antiqua" panose="02040602050305030304" pitchFamily="18" charset="0"/>
              </a:rPr>
              <a:t>, qui constituent autant d’axes stratégiques, doivent guider cette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nouvelle politique de croissance</a:t>
            </a:r>
            <a:r>
              <a:rPr lang="fr-FR" sz="2400" b="1" dirty="0" smtClean="0">
                <a:latin typeface="Book Antiqua" panose="02040602050305030304" pitchFamily="18" charset="0"/>
              </a:rPr>
              <a:t> :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i.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dynamique des secteurs </a:t>
            </a:r>
            <a:r>
              <a:rPr lang="fr-FR" sz="2400" b="1" dirty="0" smtClean="0">
                <a:latin typeface="Book Antiqua" panose="02040602050305030304" pitchFamily="18" charset="0"/>
              </a:rPr>
              <a:t>requise</a:t>
            </a:r>
          </a:p>
          <a:p>
            <a:pPr algn="just">
              <a:buFontTx/>
              <a:buChar char="-"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ii. L’évolution requise du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régime d’investissement</a:t>
            </a:r>
          </a:p>
          <a:p>
            <a:pPr algn="just">
              <a:buFontTx/>
              <a:buChar char="-"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iii.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solvabilité externe 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36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fr-F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i. La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dynamique des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secteurs</a:t>
            </a:r>
          </a:p>
          <a:p>
            <a:pPr marL="0" indent="0" algn="just">
              <a:buNone/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L’objectif </a:t>
            </a:r>
            <a:r>
              <a:rPr lang="fr-FR" sz="2400" b="1" dirty="0">
                <a:latin typeface="Book Antiqua" panose="02040602050305030304" pitchFamily="18" charset="0"/>
              </a:rPr>
              <a:t>pour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l’industrie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HH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visera à atteindre  10% </a:t>
            </a:r>
            <a:r>
              <a:rPr lang="fr-FR" sz="2400" b="1" dirty="0">
                <a:latin typeface="Book Antiqua" panose="02040602050305030304" pitchFamily="18" charset="0"/>
              </a:rPr>
              <a:t>dans la </a:t>
            </a:r>
            <a:r>
              <a:rPr lang="fr-FR" sz="2400" b="1" dirty="0" smtClean="0">
                <a:latin typeface="Book Antiqua" panose="02040602050305030304" pitchFamily="18" charset="0"/>
              </a:rPr>
              <a:t>VA</a:t>
            </a:r>
            <a:r>
              <a:rPr lang="fr-FR" sz="2400" b="1" dirty="0" smtClean="0">
                <a:latin typeface="Book Antiqua" panose="02040602050305030304" pitchFamily="18" charset="0"/>
              </a:rPr>
              <a:t> </a:t>
            </a:r>
            <a:r>
              <a:rPr lang="fr-FR" sz="2400" b="1" dirty="0">
                <a:latin typeface="Book Antiqua" panose="02040602050305030304" pitchFamily="18" charset="0"/>
              </a:rPr>
              <a:t>totale à l’horizon </a:t>
            </a:r>
            <a:r>
              <a:rPr lang="fr-FR" sz="2400" b="1" dirty="0" smtClean="0">
                <a:latin typeface="Book Antiqua" panose="02040602050305030304" pitchFamily="18" charset="0"/>
              </a:rPr>
              <a:t>2030.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Les </a:t>
            </a:r>
            <a:r>
              <a:rPr lang="fr-FR" sz="2400" b="1" dirty="0">
                <a:latin typeface="Book Antiqua" panose="02040602050305030304" pitchFamily="18" charset="0"/>
              </a:rPr>
              <a:t>autres secteurs devront, également, connaître une croissance moyenne soutenue de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6,5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% par an pour l’agriculture</a:t>
            </a:r>
            <a:r>
              <a:rPr lang="fr-FR" sz="2400" b="1" dirty="0">
                <a:latin typeface="Book Antiqua" panose="02040602050305030304" pitchFamily="18" charset="0"/>
              </a:rPr>
              <a:t> et de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7,4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% pour les services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marchands</a:t>
            </a:r>
            <a:r>
              <a:rPr lang="fr-FR" sz="2400" b="1" dirty="0" smtClean="0"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La croissance </a:t>
            </a:r>
            <a:r>
              <a:rPr lang="fr-FR" sz="2400" b="1" dirty="0">
                <a:latin typeface="Book Antiqua" panose="02040602050305030304" pitchFamily="18" charset="0"/>
              </a:rPr>
              <a:t>des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services de connaissances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fr-FR" sz="2400" b="1" dirty="0">
                <a:latin typeface="Book Antiqua" panose="02040602050305030304" pitchFamily="18" charset="0"/>
              </a:rPr>
              <a:t>sera de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1,7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%</a:t>
            </a:r>
            <a:r>
              <a:rPr lang="fr-FR" sz="2400" b="1" dirty="0">
                <a:latin typeface="Book Antiqua" panose="02040602050305030304" pitchFamily="18" charset="0"/>
              </a:rPr>
              <a:t> en moyenne sur la période.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0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ii.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 régime d’investissement</a:t>
            </a:r>
          </a:p>
          <a:p>
            <a:pPr marL="0" indent="0" algn="just">
              <a:buNone/>
            </a:pPr>
            <a:endParaRPr lang="fr-F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libération</a:t>
            </a:r>
            <a:r>
              <a:rPr lang="fr-FR" sz="2400" b="1" dirty="0">
                <a:latin typeface="Book Antiqua" panose="02040602050305030304" pitchFamily="18" charset="0"/>
              </a:rPr>
              <a:t> de </a:t>
            </a:r>
            <a:r>
              <a:rPr lang="fr-FR" sz="2400" b="1" dirty="0" smtClean="0">
                <a:latin typeface="Book Antiqua" panose="02040602050305030304" pitchFamily="18" charset="0"/>
              </a:rPr>
              <a:t>l’investissement;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>
                <a:latin typeface="Book Antiqua" panose="02040602050305030304" pitchFamily="18" charset="0"/>
              </a:rPr>
              <a:t>politique </a:t>
            </a:r>
            <a:r>
              <a:rPr lang="fr-FR" sz="2400" b="1" dirty="0" smtClean="0">
                <a:latin typeface="Book Antiqua" panose="02040602050305030304" pitchFamily="18" charset="0"/>
              </a:rPr>
              <a:t>de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transfert technologique</a:t>
            </a:r>
            <a:r>
              <a:rPr lang="fr-FR" sz="2400" b="1" dirty="0" smtClean="0">
                <a:latin typeface="Book Antiqua" panose="02040602050305030304" pitchFamily="18" charset="0"/>
              </a:rPr>
              <a:t>;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réallocation de l’investissement</a:t>
            </a:r>
            <a:r>
              <a:rPr lang="fr-FR" sz="2400" b="1" dirty="0">
                <a:latin typeface="Book Antiqua" panose="02040602050305030304" pitchFamily="18" charset="0"/>
              </a:rPr>
              <a:t> en faveur du secteur hors </a:t>
            </a:r>
            <a:r>
              <a:rPr lang="fr-FR" sz="2400" b="1" dirty="0" smtClean="0">
                <a:latin typeface="Book Antiqua" panose="02040602050305030304" pitchFamily="18" charset="0"/>
              </a:rPr>
              <a:t>énergie;</a:t>
            </a:r>
          </a:p>
          <a:p>
            <a:pPr marL="0" indent="0" algn="just">
              <a:buNone/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>
                <a:latin typeface="Book Antiqua" panose="02040602050305030304" pitchFamily="18" charset="0"/>
              </a:rPr>
              <a:t>réallocation de l’investissement des administrations vers les </a:t>
            </a:r>
            <a:r>
              <a:rPr lang="fr-FR" sz="2400" b="1" dirty="0" smtClean="0">
                <a:latin typeface="Book Antiqua" panose="02040602050305030304" pitchFamily="18" charset="0"/>
              </a:rPr>
              <a:t>entreprises;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une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amélioration de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PGF</a:t>
            </a:r>
            <a:r>
              <a:rPr lang="fr-FR" sz="2400" b="1" dirty="0" smtClean="0">
                <a:latin typeface="Book Antiqua" panose="02040602050305030304" pitchFamily="18" charset="0"/>
              </a:rPr>
              <a:t>.</a:t>
            </a:r>
            <a:endParaRPr lang="fr-FR" sz="2400" b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1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iii</a:t>
            </a:r>
            <a:r>
              <a:rPr lang="fr-FR" sz="2400" b="1" dirty="0">
                <a:latin typeface="Book Antiqua" panose="02040602050305030304" pitchFamily="18" charset="0"/>
              </a:rPr>
              <a:t>. La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solvabilité externe 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>
                <a:latin typeface="Book Antiqua" panose="02040602050305030304" pitchFamily="18" charset="0"/>
              </a:rPr>
              <a:t>La </a:t>
            </a:r>
            <a:r>
              <a:rPr lang="fr-FR" sz="2400" b="1" dirty="0" smtClean="0">
                <a:latin typeface="Book Antiqua" panose="02040602050305030304" pitchFamily="18" charset="0"/>
              </a:rPr>
              <a:t>solvabilité externe implique :</a:t>
            </a:r>
          </a:p>
          <a:p>
            <a:pPr marL="0" indent="0" algn="just">
              <a:buNone/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la </a:t>
            </a:r>
            <a:r>
              <a:rPr lang="fr-FR" sz="2400" b="1" dirty="0">
                <a:latin typeface="Book Antiqua" panose="02040602050305030304" pitchFamily="18" charset="0"/>
              </a:rPr>
              <a:t>mise en place d’une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politique soutenue d’efficacité énergétique et de développement des énergies renouvelables</a:t>
            </a:r>
            <a:r>
              <a:rPr lang="fr-FR" sz="2400" b="1" dirty="0">
                <a:latin typeface="Book Antiqua" panose="02040602050305030304" pitchFamily="18" charset="0"/>
              </a:rPr>
              <a:t> qui permet de dégager un surplus conséquent de </a:t>
            </a:r>
            <a:r>
              <a:rPr lang="fr-FR" sz="2400" b="1" dirty="0" smtClean="0">
                <a:latin typeface="Book Antiqua" panose="02040602050305030304" pitchFamily="18" charset="0"/>
              </a:rPr>
              <a:t>P° </a:t>
            </a:r>
            <a:r>
              <a:rPr lang="fr-FR" sz="2400" b="1" dirty="0">
                <a:latin typeface="Book Antiqua" panose="02040602050305030304" pitchFamily="18" charset="0"/>
              </a:rPr>
              <a:t>exportable </a:t>
            </a:r>
            <a:r>
              <a:rPr lang="fr-FR" sz="2400" b="1" dirty="0" smtClean="0">
                <a:latin typeface="Book Antiqua" panose="02040602050305030304" pitchFamily="18" charset="0"/>
              </a:rPr>
              <a:t>d’hydrocarbures ;</a:t>
            </a:r>
          </a:p>
          <a:p>
            <a:pPr marL="0" indent="0" algn="just">
              <a:buNone/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l’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accélération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du rythme des exportations hors hydrocarbures </a:t>
            </a:r>
            <a:r>
              <a:rPr lang="fr-FR" sz="2400" b="1" dirty="0">
                <a:latin typeface="Book Antiqua" panose="02040602050305030304" pitchFamily="18" charset="0"/>
              </a:rPr>
              <a:t>(agriculture, industrie, services).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4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Le nouveau modèle de croissance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2.2.4. Les « recommandations 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</a:p>
          <a:p>
            <a:pPr marL="0" indent="0">
              <a:buNone/>
            </a:pPr>
            <a:endParaRPr lang="fr-F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Les recommandations </a:t>
            </a:r>
            <a:r>
              <a:rPr lang="fr-FR" sz="2400" b="1" dirty="0" smtClean="0">
                <a:latin typeface="Book Antiqua" panose="02040602050305030304" pitchFamily="18" charset="0"/>
              </a:rPr>
              <a:t>concernent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six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axes stratégiques</a:t>
            </a:r>
            <a:r>
              <a:rPr lang="fr-FR" sz="2400" b="1" dirty="0" smtClean="0"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latin typeface="Book Antiqua" panose="02040602050305030304" pitchFamily="18" charset="0"/>
              </a:rPr>
              <a:t>:</a:t>
            </a:r>
          </a:p>
          <a:p>
            <a:pPr marL="0" indent="0" algn="just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la stimulation de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création d’entreprise </a:t>
            </a:r>
            <a:r>
              <a:rPr lang="fr-FR" sz="2400" b="1" dirty="0" smtClean="0">
                <a:latin typeface="Book Antiqua" panose="02040602050305030304" pitchFamily="18" charset="0"/>
              </a:rPr>
              <a:t>en Algérie</a:t>
            </a: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le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financement </a:t>
            </a:r>
            <a:r>
              <a:rPr lang="fr-FR" sz="2400" b="1" dirty="0" smtClean="0">
                <a:latin typeface="Book Antiqua" panose="02040602050305030304" pitchFamily="18" charset="0"/>
              </a:rPr>
              <a:t>de l’investissement</a:t>
            </a: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politique industrielle </a:t>
            </a:r>
            <a:r>
              <a:rPr lang="fr-FR" sz="2400" b="1" dirty="0" smtClean="0">
                <a:latin typeface="Book Antiqua" panose="02040602050305030304" pitchFamily="18" charset="0"/>
              </a:rPr>
              <a:t>et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diversification</a:t>
            </a: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territorialisation </a:t>
            </a:r>
            <a:r>
              <a:rPr lang="fr-FR" sz="2400" b="1" dirty="0" smtClean="0">
                <a:latin typeface="Book Antiqua" panose="02040602050305030304" pitchFamily="18" charset="0"/>
              </a:rPr>
              <a:t>du développement industriel</a:t>
            </a: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</a:t>
            </a:r>
            <a:r>
              <a:rPr lang="fr-FR" sz="2400" b="1" dirty="0" smtClean="0">
                <a:latin typeface="Book Antiqua" panose="02040602050305030304" pitchFamily="18" charset="0"/>
              </a:rPr>
              <a:t>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sécurité</a:t>
            </a:r>
            <a:r>
              <a:rPr lang="fr-FR" sz="2400" b="1" dirty="0" smtClean="0">
                <a:latin typeface="Book Antiqua" panose="02040602050305030304" pitchFamily="18" charset="0"/>
              </a:rPr>
              <a:t> et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diversification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énergétiques</a:t>
            </a: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-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gouvernance</a:t>
            </a:r>
            <a:r>
              <a:rPr lang="fr-FR" sz="2400" b="1" dirty="0" smtClean="0">
                <a:latin typeface="Book Antiqua" panose="02040602050305030304" pitchFamily="18" charset="0"/>
              </a:rPr>
              <a:t> du </a:t>
            </a:r>
            <a:r>
              <a:rPr lang="fr-FR" sz="2400" b="1" dirty="0" smtClean="0">
                <a:latin typeface="Book Antiqua" panose="02040602050305030304" pitchFamily="18" charset="0"/>
              </a:rPr>
              <a:t>NMCE</a:t>
            </a:r>
          </a:p>
          <a:p>
            <a:pPr algn="just">
              <a:buFontTx/>
              <a:buChar char="-"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Remarque</a:t>
            </a:r>
            <a:r>
              <a:rPr lang="fr-FR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: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Le document ne nous indique pas le système économique que nous quittons, ni celui vers lequel nous souhaitons converger.</a:t>
            </a:r>
            <a:endParaRPr lang="fr-FR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6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 Quelques repères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théoriques et historiques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3.1. Le capitalisme </a:t>
            </a:r>
            <a:r>
              <a:rPr lang="fr-F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d’Etat</a:t>
            </a:r>
          </a:p>
          <a:p>
            <a:pPr marL="0" indent="0">
              <a:buNone/>
            </a:pPr>
            <a:endParaRPr lang="fr-FR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3100" b="1" dirty="0" smtClean="0">
                <a:latin typeface="Book Antiqua" panose="02040602050305030304" pitchFamily="18" charset="0"/>
              </a:rPr>
              <a:t>Il désigne </a:t>
            </a:r>
            <a:r>
              <a:rPr lang="fr-FR" sz="3100" b="1" dirty="0">
                <a:latin typeface="Book Antiqua" panose="02040602050305030304" pitchFamily="18" charset="0"/>
              </a:rPr>
              <a:t>un </a:t>
            </a:r>
            <a:r>
              <a:rPr lang="fr-F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système économique dans lequel l’Etat contrôle une part essentielle du capital, de l’industrie et des </a:t>
            </a:r>
            <a:r>
              <a:rPr lang="fr-F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entreprises</a:t>
            </a:r>
            <a:r>
              <a:rPr lang="fr-FR" sz="3100" b="1" dirty="0">
                <a:latin typeface="Book Antiqua" panose="02040602050305030304" pitchFamily="18" charset="0"/>
              </a:rPr>
              <a:t> </a:t>
            </a:r>
            <a:r>
              <a:rPr lang="fr-FR" sz="3100" b="1" dirty="0" smtClean="0">
                <a:latin typeface="Book Antiqua" panose="02040602050305030304" pitchFamily="18" charset="0"/>
              </a:rPr>
              <a:t>(Mikhaïl Bakounine</a:t>
            </a:r>
            <a:r>
              <a:rPr lang="fr-FR" sz="3100" b="1" dirty="0">
                <a:latin typeface="Book Antiqua" panose="02040602050305030304" pitchFamily="18" charset="0"/>
              </a:rPr>
              <a:t>)</a:t>
            </a:r>
            <a:r>
              <a:rPr lang="fr-F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fr-FR" sz="3100" b="1" dirty="0" smtClean="0">
                <a:latin typeface="Book Antiqua" panose="02040602050305030304" pitchFamily="18" charset="0"/>
              </a:rPr>
              <a:t>. </a:t>
            </a:r>
          </a:p>
          <a:p>
            <a:pPr marL="0" indent="0" algn="just">
              <a:buNone/>
            </a:pPr>
            <a:endParaRPr lang="fr-FR" sz="16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3100" b="1" dirty="0">
                <a:latin typeface="Book Antiqua" panose="02040602050305030304" pitchFamily="18" charset="0"/>
              </a:rPr>
              <a:t>C’est un </a:t>
            </a:r>
            <a:r>
              <a:rPr lang="fr-F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système dirigiste </a:t>
            </a:r>
            <a:r>
              <a:rPr lang="fr-FR" sz="3100" b="1" dirty="0">
                <a:latin typeface="Book Antiqua" panose="02040602050305030304" pitchFamily="18" charset="0"/>
              </a:rPr>
              <a:t>où </a:t>
            </a:r>
            <a:r>
              <a:rPr lang="fr-FR" sz="3100" b="1" dirty="0" smtClean="0">
                <a:latin typeface="Book Antiqua" panose="02040602050305030304" pitchFamily="18" charset="0"/>
              </a:rPr>
              <a:t>les </a:t>
            </a:r>
            <a:r>
              <a:rPr lang="fr-FR" sz="3100" b="1" dirty="0">
                <a:latin typeface="Book Antiqua" panose="02040602050305030304" pitchFamily="18" charset="0"/>
              </a:rPr>
              <a:t>moyens de P° sont la propriété de l’Etat, ou soumis à ses directives. Parfois, </a:t>
            </a:r>
            <a:r>
              <a:rPr lang="fr-FR" sz="3100" b="1" dirty="0" smtClean="0">
                <a:latin typeface="Book Antiqua" panose="02040602050305030304" pitchFamily="18" charset="0"/>
              </a:rPr>
              <a:t>ils </a:t>
            </a:r>
            <a:r>
              <a:rPr lang="fr-FR" sz="3100" b="1" dirty="0">
                <a:latin typeface="Book Antiqua" panose="02040602050305030304" pitchFamily="18" charset="0"/>
              </a:rPr>
              <a:t>se </a:t>
            </a:r>
            <a:r>
              <a:rPr lang="fr-FR" sz="3100" b="1" dirty="0" smtClean="0">
                <a:latin typeface="Book Antiqua" panose="02040602050305030304" pitchFamily="18" charset="0"/>
              </a:rPr>
              <a:t>révèlent détenus</a:t>
            </a:r>
            <a:r>
              <a:rPr lang="fr-FR" sz="3100" b="1" dirty="0">
                <a:latin typeface="Book Antiqua" panose="02040602050305030304" pitchFamily="18" charset="0"/>
              </a:rPr>
              <a:t>, privatisés ou contrôlés par une classe privilégiée de la population </a:t>
            </a:r>
            <a:r>
              <a:rPr lang="fr-FR" sz="3100" b="1" dirty="0" smtClean="0">
                <a:latin typeface="Book Antiqua" panose="02040602050305030304" pitchFamily="18" charset="0"/>
              </a:rPr>
              <a:t>: </a:t>
            </a:r>
            <a:r>
              <a:rPr lang="fr-F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celle qui </a:t>
            </a:r>
            <a:r>
              <a:rPr lang="fr-F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monopolise le pouvoir politique</a:t>
            </a:r>
            <a:r>
              <a:rPr lang="fr-FR" sz="3100" b="1" dirty="0" smtClean="0"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endParaRPr lang="fr-FR" sz="15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C’était le cas de l’Algérie dans les années 1970/1980 </a:t>
            </a:r>
            <a:r>
              <a:rPr lang="fr-FR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(V. Raffinot et Jaquemot pour l’Algérie).</a:t>
            </a:r>
          </a:p>
          <a:p>
            <a:pPr marL="0" indent="0" algn="just">
              <a:buNone/>
            </a:pPr>
            <a:endParaRPr lang="fr-FR" b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3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 Quelques repères théoriques et historiques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3.2. Le Consensus de Washington</a:t>
            </a:r>
          </a:p>
          <a:p>
            <a:pPr marL="0" indent="0">
              <a:buNone/>
            </a:pPr>
            <a:endParaRPr lang="fr-F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C’est un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corpus de mesures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d’inspiration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libérale </a:t>
            </a:r>
            <a:r>
              <a:rPr lang="fr-FR" sz="2400" b="1" dirty="0" smtClean="0">
                <a:latin typeface="Book Antiqua" panose="02040602050305030304" pitchFamily="18" charset="0"/>
              </a:rPr>
              <a:t>appliquées aux économies en difficulté face à leur dette par la BM et le FMI et soutenues par le Trésor US. 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Il reprend les idées présentées en 1989, sous la forme d’un article, par l’économiste </a:t>
            </a:r>
            <a:r>
              <a:rPr lang="fr-FR" sz="2400" b="1" dirty="0" smtClean="0">
                <a:latin typeface="Book Antiqua" panose="02040602050305030304" pitchFamily="18" charset="0"/>
              </a:rPr>
              <a:t>John Williamson </a:t>
            </a:r>
            <a:r>
              <a:rPr lang="fr-FR" sz="2400" b="1" dirty="0" smtClean="0">
                <a:latin typeface="Book Antiqua" panose="02040602050305030304" pitchFamily="18" charset="0"/>
              </a:rPr>
              <a:t>soutenant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dix propositions</a:t>
            </a:r>
            <a:r>
              <a:rPr lang="en-ZA" sz="24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fortement inspirées de l’idéologie de l’école de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Chicago (M. Friedman)</a:t>
            </a:r>
            <a:r>
              <a:rPr lang="fr-FR" sz="2400" b="1" dirty="0" smtClean="0">
                <a:latin typeface="Book Antiqua" panose="02040602050305030304" pitchFamily="18" charset="0"/>
              </a:rPr>
              <a:t>.</a:t>
            </a: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C’est le PAS suivi par l’Algérie, sous la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tutelle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du FMI,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 1994 à 1998.</a:t>
            </a:r>
            <a:endParaRPr lang="fr-FR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8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 Quelques repères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théoriques et historiques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3.3. L’économie de transition</a:t>
            </a:r>
          </a:p>
          <a:p>
            <a:pPr marL="0" indent="0">
              <a:buNone/>
            </a:pPr>
            <a:endParaRPr lang="fr-FR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C’est une </a:t>
            </a: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économie anciennement planifiée ayant amorcé un passage vers l’économie de marché</a:t>
            </a:r>
            <a:r>
              <a:rPr lang="fr-FR" sz="2600" b="1" dirty="0" smtClean="0">
                <a:latin typeface="Book Antiqua" panose="02040602050305030304" pitchFamily="18" charset="0"/>
              </a:rPr>
              <a:t>, et où :</a:t>
            </a: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- l’Etat a perdu une grande partie de son rôle dans la P°;</a:t>
            </a: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- l’entrepreneuriat privé a été mis en </a:t>
            </a:r>
            <a:r>
              <a:rPr lang="fr-FR" sz="2600" b="1" dirty="0" smtClean="0">
                <a:latin typeface="Book Antiqua" panose="02040602050305030304" pitchFamily="18" charset="0"/>
              </a:rPr>
              <a:t>place.</a:t>
            </a:r>
            <a:endParaRPr lang="fr-FR" sz="26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Deux approches existent sur les modalités de transition :</a:t>
            </a: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- les partisans d’une « </a:t>
            </a: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thérapie de choc</a:t>
            </a:r>
            <a:r>
              <a:rPr lang="fr-FR" sz="2600" b="1" dirty="0" smtClean="0">
                <a:latin typeface="Book Antiqua" panose="02040602050305030304" pitchFamily="18" charset="0"/>
              </a:rPr>
              <a:t> » (Jeffrey Sachs);</a:t>
            </a: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- les </a:t>
            </a: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institutionnalistes </a:t>
            </a:r>
            <a:r>
              <a:rPr lang="fr-FR" sz="2600" b="1" dirty="0" smtClean="0">
                <a:latin typeface="Book Antiqua" panose="02040602050305030304" pitchFamily="18" charset="0"/>
              </a:rPr>
              <a:t>ou </a:t>
            </a: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gradualistes</a:t>
            </a:r>
            <a:r>
              <a:rPr lang="fr-FR" sz="2600" b="1" dirty="0" smtClean="0">
                <a:latin typeface="Book Antiqua" panose="02040602050305030304" pitchFamily="18" charset="0"/>
              </a:rPr>
              <a:t> (Joseph Stiglitz),</a:t>
            </a:r>
            <a:r>
              <a:rPr lang="fr-FR" sz="2600" dirty="0" smtClean="0"/>
              <a:t> </a:t>
            </a:r>
            <a:r>
              <a:rPr lang="fr-FR" sz="2600" b="1" dirty="0">
                <a:latin typeface="Book Antiqua" panose="02040602050305030304" pitchFamily="18" charset="0"/>
              </a:rPr>
              <a:t>prônant une transition </a:t>
            </a:r>
            <a:r>
              <a:rPr lang="fr-FR" sz="2600" b="1" dirty="0" smtClean="0">
                <a:latin typeface="Book Antiqua" panose="02040602050305030304" pitchFamily="18" charset="0"/>
              </a:rPr>
              <a:t>progressive</a:t>
            </a:r>
            <a:r>
              <a:rPr lang="fr-FR" sz="2600" b="1" dirty="0">
                <a:latin typeface="Book Antiqua" panose="02040602050305030304" pitchFamily="18" charset="0"/>
              </a:rPr>
              <a:t>, </a:t>
            </a:r>
            <a:r>
              <a:rPr lang="fr-FR" sz="2600" b="1" dirty="0" smtClean="0">
                <a:latin typeface="Book Antiqua" panose="02040602050305030304" pitchFamily="18" charset="0"/>
              </a:rPr>
              <a:t>après </a:t>
            </a:r>
            <a:r>
              <a:rPr lang="fr-FR" sz="2600" b="1" dirty="0" smtClean="0">
                <a:latin typeface="Book Antiqua" panose="02040602050305030304" pitchFamily="18" charset="0"/>
              </a:rPr>
              <a:t>mise </a:t>
            </a:r>
            <a:r>
              <a:rPr lang="fr-FR" sz="2600" b="1" dirty="0" smtClean="0">
                <a:latin typeface="Book Antiqua" panose="02040602050305030304" pitchFamily="18" charset="0"/>
              </a:rPr>
              <a:t>en place des </a:t>
            </a:r>
            <a:r>
              <a:rPr lang="fr-FR" sz="2600" b="1" dirty="0">
                <a:latin typeface="Book Antiqua" panose="02040602050305030304" pitchFamily="18" charset="0"/>
              </a:rPr>
              <a:t>institutions </a:t>
            </a:r>
            <a:r>
              <a:rPr lang="fr-FR" sz="2600" b="1" dirty="0" smtClean="0">
                <a:latin typeface="Book Antiqua" panose="02040602050305030304" pitchFamily="18" charset="0"/>
              </a:rPr>
              <a:t>nécessaires.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L’économie algérienne est en transition depuis 28 ans.</a:t>
            </a:r>
            <a:endParaRPr lang="fr-FR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36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 Quelques repères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théoriques et historiques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3.4. L’Etat rentier et l’économie rentière</a:t>
            </a:r>
          </a:p>
          <a:p>
            <a:pPr marL="0" indent="0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>
                <a:latin typeface="Book Antiqua" panose="02040602050305030304" pitchFamily="18" charset="0"/>
              </a:rPr>
              <a:t>Un </a:t>
            </a:r>
            <a:r>
              <a:rPr lang="fr-F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Etat </a:t>
            </a: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rentier </a:t>
            </a:r>
            <a:r>
              <a:rPr lang="fr-FR" sz="2600" b="1" dirty="0" smtClean="0">
                <a:latin typeface="Book Antiqua" panose="02040602050305030304" pitchFamily="18" charset="0"/>
              </a:rPr>
              <a:t>est un Etat qui tire la majeure partie de son revenu national d’une rente provenant de ressources indigènes (pétrole, par </a:t>
            </a:r>
            <a:r>
              <a:rPr lang="fr-FR" sz="2600" b="1" dirty="0" smtClean="0">
                <a:latin typeface="Book Antiqua" panose="02040602050305030304" pitchFamily="18" charset="0"/>
              </a:rPr>
              <a:t>exemple) </a:t>
            </a:r>
            <a:r>
              <a:rPr lang="fr-FR" sz="2600" b="1" dirty="0" smtClean="0">
                <a:latin typeface="Book Antiqua" panose="02040602050305030304" pitchFamily="18" charset="0"/>
              </a:rPr>
              <a:t>et vendues à des clients externes </a:t>
            </a:r>
            <a:r>
              <a:rPr lang="fr-FR" sz="2600" b="1" dirty="0" smtClean="0">
                <a:latin typeface="Book Antiqua" panose="02040602050305030304" pitchFamily="18" charset="0"/>
              </a:rPr>
              <a:t>(Hossein Mahdavy</a:t>
            </a:r>
            <a:r>
              <a:rPr lang="fr-FR" sz="2600" b="1" dirty="0" smtClean="0">
                <a:latin typeface="Book Antiqua" panose="02040602050305030304" pitchFamily="18" charset="0"/>
              </a:rPr>
              <a:t>).</a:t>
            </a:r>
          </a:p>
          <a:p>
            <a:pPr marL="0" indent="0" algn="just">
              <a:buNone/>
            </a:pPr>
            <a:endParaRPr lang="fr-FR" sz="13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 smtClean="0">
                <a:latin typeface="Book Antiqua" panose="02040602050305030304" pitchFamily="18" charset="0"/>
              </a:rPr>
              <a:t>Par cela, l’</a:t>
            </a:r>
            <a:r>
              <a:rPr lang="fr-F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économie rentière </a:t>
            </a:r>
            <a:r>
              <a:rPr lang="fr-FR" sz="2600" b="1" dirty="0" smtClean="0">
                <a:latin typeface="Book Antiqua" panose="02040602050305030304" pitchFamily="18" charset="0"/>
              </a:rPr>
              <a:t>n’est pas basée sur la création de valeur qu’une économie industrielle pourrait réaliser. Tous les processus de fabrication, ou de création de valeur par transformation, ne sont pas applicables à une économie de rente.</a:t>
            </a:r>
          </a:p>
          <a:p>
            <a:pPr marL="0" indent="0" algn="just">
              <a:buNone/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C’est le cas de l’Etat algérien et de l’économie algérienne depuis un </a:t>
            </a:r>
            <a:r>
              <a:rPr lang="fr-FR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demi siècle.</a:t>
            </a:r>
            <a:endParaRPr lang="fr-FR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4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 Quelques repères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théoriques et historiques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3.5. Economie </a:t>
            </a: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sociale de </a:t>
            </a: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marché</a:t>
            </a:r>
          </a:p>
          <a:p>
            <a:pPr marL="0" indent="0">
              <a:buNone/>
            </a:pPr>
            <a:endParaRPr lang="fr-FR" sz="8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200" b="1" dirty="0" smtClean="0">
                <a:latin typeface="Book Antiqua" panose="02040602050305030304" pitchFamily="18" charset="0"/>
              </a:rPr>
              <a:t>C’est </a:t>
            </a:r>
            <a:r>
              <a:rPr lang="fr-FR" sz="2200" b="1" dirty="0">
                <a:latin typeface="Book Antiqua" panose="02040602050305030304" pitchFamily="18" charset="0"/>
              </a:rPr>
              <a:t>un système économique fondé sur le </a:t>
            </a: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capitalisme de marché</a:t>
            </a:r>
            <a:r>
              <a:rPr lang="fr-FR" sz="2200" b="1" dirty="0">
                <a:latin typeface="Book Antiqua" panose="02040602050305030304" pitchFamily="18" charset="0"/>
              </a:rPr>
              <a:t>, </a:t>
            </a:r>
            <a:r>
              <a:rPr lang="fr-FR" sz="2200" b="1" dirty="0" smtClean="0">
                <a:latin typeface="Book Antiqua" panose="02040602050305030304" pitchFamily="18" charset="0"/>
              </a:rPr>
              <a:t>inspiré </a:t>
            </a:r>
            <a:r>
              <a:rPr lang="fr-FR" sz="2200" b="1" dirty="0">
                <a:latin typeface="Book Antiqua" panose="02040602050305030304" pitchFamily="18" charset="0"/>
              </a:rPr>
              <a:t>par les idées de </a:t>
            </a:r>
            <a:r>
              <a:rPr lang="fr-FR" sz="2200" b="1" dirty="0" smtClean="0">
                <a:latin typeface="Book Antiqua" panose="02040602050305030304" pitchFamily="18" charset="0"/>
              </a:rPr>
              <a:t>la </a:t>
            </a: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social-démocratie</a:t>
            </a:r>
            <a:r>
              <a:rPr lang="fr-FR" sz="2200" b="1" dirty="0">
                <a:latin typeface="Book Antiqua" panose="02040602050305030304" pitchFamily="18" charset="0"/>
              </a:rPr>
              <a:t> </a:t>
            </a:r>
            <a:r>
              <a:rPr lang="fr-FR" sz="2200" b="1" dirty="0" smtClean="0">
                <a:latin typeface="Book Antiqua" panose="02040602050305030304" pitchFamily="18" charset="0"/>
              </a:rPr>
              <a:t>et développé </a:t>
            </a:r>
            <a:r>
              <a:rPr lang="fr-FR" sz="2200" b="1" dirty="0">
                <a:latin typeface="Book Antiqua" panose="02040602050305030304" pitchFamily="18" charset="0"/>
              </a:rPr>
              <a:t>par </a:t>
            </a:r>
            <a:r>
              <a:rPr lang="fr-FR" sz="2200" b="1" dirty="0" smtClean="0">
                <a:latin typeface="Book Antiqua" panose="02040602050305030304" pitchFamily="18" charset="0"/>
              </a:rPr>
              <a:t>Konrad Adenauer </a:t>
            </a:r>
            <a:r>
              <a:rPr lang="fr-FR" sz="2200" b="1" dirty="0" smtClean="0">
                <a:latin typeface="Book Antiqua" panose="02040602050305030304" pitchFamily="18" charset="0"/>
              </a:rPr>
              <a:t>en Allemagne de l’Ouest. </a:t>
            </a:r>
          </a:p>
          <a:p>
            <a:pPr marL="0" indent="0" algn="just">
              <a:buNone/>
            </a:pPr>
            <a:endParaRPr lang="fr-FR" sz="8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200" b="1" dirty="0">
                <a:latin typeface="Book Antiqua" panose="02040602050305030304" pitchFamily="18" charset="0"/>
              </a:rPr>
              <a:t>Ce système s'oppose à l'</a:t>
            </a: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économie </a:t>
            </a: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planifiée</a:t>
            </a:r>
            <a:r>
              <a:rPr lang="fr-FR" sz="2200" b="1" dirty="0" smtClean="0">
                <a:latin typeface="Book Antiqua" panose="02040602050305030304" pitchFamily="18" charset="0"/>
              </a:rPr>
              <a:t>, </a:t>
            </a:r>
            <a:r>
              <a:rPr lang="fr-FR" sz="2200" b="1" dirty="0">
                <a:latin typeface="Book Antiqua" panose="02040602050305030304" pitchFamily="18" charset="0"/>
              </a:rPr>
              <a:t>à </a:t>
            </a: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l'économie de marché</a:t>
            </a:r>
            <a:r>
              <a:rPr lang="fr-FR" sz="2200" b="1" dirty="0">
                <a:latin typeface="Book Antiqua" panose="02040602050305030304" pitchFamily="18" charset="0"/>
              </a:rPr>
              <a:t> complètement </a:t>
            </a:r>
            <a:r>
              <a:rPr lang="fr-FR" sz="2200" b="1" dirty="0" smtClean="0">
                <a:latin typeface="Book Antiqua" panose="02040602050305030304" pitchFamily="18" charset="0"/>
              </a:rPr>
              <a:t>libre</a:t>
            </a:r>
            <a:r>
              <a:rPr lang="fr-FR" sz="2200" b="1" dirty="0">
                <a:latin typeface="Book Antiqua" panose="02040602050305030304" pitchFamily="18" charset="0"/>
              </a:rPr>
              <a:t> et </a:t>
            </a:r>
            <a:r>
              <a:rPr lang="fr-FR" sz="2200" b="1" dirty="0" smtClean="0">
                <a:latin typeface="Book Antiqua" panose="02040602050305030304" pitchFamily="18" charset="0"/>
              </a:rPr>
              <a:t>à l’</a:t>
            </a: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économie mixte</a:t>
            </a:r>
            <a:r>
              <a:rPr lang="fr-FR" sz="2200" b="1" dirty="0" smtClean="0"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endParaRPr lang="fr-FR" sz="8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200" b="1" dirty="0" smtClean="0">
                <a:latin typeface="Book Antiqua" panose="02040602050305030304" pitchFamily="18" charset="0"/>
              </a:rPr>
              <a:t>Il se caractérise par une </a:t>
            </a: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croissance</a:t>
            </a: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 élevée</a:t>
            </a:r>
            <a:r>
              <a:rPr lang="fr-FR" sz="2200" b="1" dirty="0">
                <a:latin typeface="Book Antiqua" panose="02040602050305030304" pitchFamily="18" charset="0"/>
              </a:rPr>
              <a:t>, une </a:t>
            </a: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faible inflation</a:t>
            </a:r>
            <a:r>
              <a:rPr lang="fr-FR" sz="2200" b="1" dirty="0" smtClean="0">
                <a:latin typeface="Book Antiqua" panose="02040602050305030304" pitchFamily="18" charset="0"/>
              </a:rPr>
              <a:t>, </a:t>
            </a:r>
            <a:r>
              <a:rPr lang="fr-FR" sz="2200" b="1" dirty="0">
                <a:latin typeface="Book Antiqua" panose="02040602050305030304" pitchFamily="18" charset="0"/>
              </a:rPr>
              <a:t>un </a:t>
            </a:r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faible chômage</a:t>
            </a:r>
            <a:r>
              <a:rPr lang="fr-FR" sz="2200" b="1" dirty="0" smtClean="0">
                <a:latin typeface="Book Antiqua" panose="02040602050305030304" pitchFamily="18" charset="0"/>
              </a:rPr>
              <a:t>, </a:t>
            </a:r>
            <a:r>
              <a:rPr lang="fr-FR" sz="2200" b="1" dirty="0">
                <a:latin typeface="Book Antiqua" panose="02040602050305030304" pitchFamily="18" charset="0"/>
              </a:rPr>
              <a:t>de </a:t>
            </a: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bonnes conditions de travail</a:t>
            </a:r>
            <a:r>
              <a:rPr lang="fr-FR" sz="2200" b="1" dirty="0">
                <a:latin typeface="Book Antiqua" panose="02040602050305030304" pitchFamily="18" charset="0"/>
              </a:rPr>
              <a:t> et une </a:t>
            </a:r>
            <a:r>
              <a:rPr lang="fr-F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protection sociale</a:t>
            </a:r>
            <a:r>
              <a:rPr lang="fr-FR" sz="2200" b="1" dirty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endParaRPr lang="fr-FR" sz="800" b="1" strike="sngStrike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Nous aurions aimé que ce soit le cas de l’Algérie mais ce n’est pas le cas.</a:t>
            </a:r>
            <a:endParaRPr lang="fr-FR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7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Le contexte (international)</a:t>
            </a:r>
            <a:r>
              <a:rPr lang="nb-NO" sz="3200" dirty="0" smtClean="0">
                <a:solidFill>
                  <a:srgbClr val="C00000"/>
                </a:solidFill>
              </a:rPr>
              <a:t/>
            </a:r>
            <a:br>
              <a:rPr lang="nb-NO" sz="3200" dirty="0" smtClean="0">
                <a:solidFill>
                  <a:srgbClr val="C00000"/>
                </a:solidFill>
              </a:rPr>
            </a:br>
            <a:r>
              <a:rPr lang="nb-NO" altLang="en-US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Offre mondiale de pétrole depuis janvier 2005</a:t>
            </a:r>
            <a:br>
              <a:rPr lang="nb-NO" altLang="en-US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nb-NO" altLang="en-US" sz="2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Croissance</a:t>
            </a:r>
            <a:r>
              <a:rPr lang="nb-NO" altLang="en-US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en </a:t>
            </a:r>
            <a:r>
              <a:rPr lang="nb-NO" altLang="en-US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millions </a:t>
            </a:r>
            <a:r>
              <a:rPr lang="nb-NO" altLang="en-US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 barils par jour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67664" y="1409813"/>
            <a:ext cx="8205676" cy="4792663"/>
            <a:chOff x="0" y="0"/>
            <a:chExt cx="7089178" cy="3724485"/>
          </a:xfrm>
        </p:grpSpPr>
        <p:sp>
          <p:nvSpPr>
            <p:cNvPr id="9" name="Shape 160"/>
            <p:cNvSpPr/>
            <p:nvPr/>
          </p:nvSpPr>
          <p:spPr>
            <a:xfrm>
              <a:off x="351683" y="123368"/>
              <a:ext cx="6321741" cy="3175496"/>
            </a:xfrm>
            <a:custGeom>
              <a:avLst/>
              <a:gdLst/>
              <a:ahLst/>
              <a:cxnLst/>
              <a:rect l="0" t="0" r="0" b="0"/>
              <a:pathLst>
                <a:path w="6321552" h="3176016">
                  <a:moveTo>
                    <a:pt x="0" y="3176016"/>
                  </a:moveTo>
                  <a:lnTo>
                    <a:pt x="6321552" y="3176016"/>
                  </a:lnTo>
                  <a:lnTo>
                    <a:pt x="6321552" y="0"/>
                  </a:lnTo>
                  <a:lnTo>
                    <a:pt x="0" y="0"/>
                  </a:lnTo>
                  <a:close/>
                </a:path>
              </a:pathLst>
            </a:custGeom>
            <a:ln w="9144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0" name="Shape 161"/>
            <p:cNvSpPr/>
            <p:nvPr/>
          </p:nvSpPr>
          <p:spPr>
            <a:xfrm>
              <a:off x="2708097" y="2901619"/>
              <a:ext cx="296154" cy="119667"/>
            </a:xfrm>
            <a:custGeom>
              <a:avLst/>
              <a:gdLst/>
              <a:ahLst/>
              <a:cxnLst/>
              <a:rect l="0" t="0" r="0" b="0"/>
              <a:pathLst>
                <a:path w="295347" h="119113">
                  <a:moveTo>
                    <a:pt x="0" y="0"/>
                  </a:moveTo>
                  <a:lnTo>
                    <a:pt x="25844" y="0"/>
                  </a:lnTo>
                  <a:lnTo>
                    <a:pt x="76022" y="0"/>
                  </a:lnTo>
                  <a:lnTo>
                    <a:pt x="126187" y="0"/>
                  </a:lnTo>
                  <a:lnTo>
                    <a:pt x="176365" y="0"/>
                  </a:lnTo>
                  <a:lnTo>
                    <a:pt x="226542" y="0"/>
                  </a:lnTo>
                  <a:lnTo>
                    <a:pt x="276708" y="0"/>
                  </a:lnTo>
                  <a:lnTo>
                    <a:pt x="295347" y="0"/>
                  </a:lnTo>
                  <a:lnTo>
                    <a:pt x="276708" y="25807"/>
                  </a:lnTo>
                  <a:lnTo>
                    <a:pt x="226542" y="47651"/>
                  </a:lnTo>
                  <a:lnTo>
                    <a:pt x="176365" y="61544"/>
                  </a:lnTo>
                  <a:lnTo>
                    <a:pt x="126187" y="119113"/>
                  </a:lnTo>
                  <a:lnTo>
                    <a:pt x="76022" y="105220"/>
                  </a:lnTo>
                  <a:lnTo>
                    <a:pt x="25844" y="1012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C73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1" name="Shape 162"/>
            <p:cNvSpPr/>
            <p:nvPr/>
          </p:nvSpPr>
          <p:spPr>
            <a:xfrm>
              <a:off x="1415273" y="2901619"/>
              <a:ext cx="471283" cy="80190"/>
            </a:xfrm>
            <a:custGeom>
              <a:avLst/>
              <a:gdLst/>
              <a:ahLst/>
              <a:cxnLst/>
              <a:rect l="0" t="0" r="0" b="0"/>
              <a:pathLst>
                <a:path w="471206" h="79413">
                  <a:moveTo>
                    <a:pt x="0" y="0"/>
                  </a:moveTo>
                  <a:lnTo>
                    <a:pt x="14158" y="0"/>
                  </a:lnTo>
                  <a:lnTo>
                    <a:pt x="64336" y="0"/>
                  </a:lnTo>
                  <a:lnTo>
                    <a:pt x="114501" y="0"/>
                  </a:lnTo>
                  <a:lnTo>
                    <a:pt x="164679" y="0"/>
                  </a:lnTo>
                  <a:lnTo>
                    <a:pt x="214856" y="0"/>
                  </a:lnTo>
                  <a:lnTo>
                    <a:pt x="265021" y="0"/>
                  </a:lnTo>
                  <a:lnTo>
                    <a:pt x="315199" y="0"/>
                  </a:lnTo>
                  <a:lnTo>
                    <a:pt x="365364" y="0"/>
                  </a:lnTo>
                  <a:lnTo>
                    <a:pt x="415542" y="0"/>
                  </a:lnTo>
                  <a:lnTo>
                    <a:pt x="465719" y="0"/>
                  </a:lnTo>
                  <a:lnTo>
                    <a:pt x="471206" y="0"/>
                  </a:lnTo>
                  <a:lnTo>
                    <a:pt x="465719" y="13894"/>
                  </a:lnTo>
                  <a:lnTo>
                    <a:pt x="415542" y="7938"/>
                  </a:lnTo>
                  <a:lnTo>
                    <a:pt x="365364" y="69482"/>
                  </a:lnTo>
                  <a:lnTo>
                    <a:pt x="315199" y="49632"/>
                  </a:lnTo>
                  <a:lnTo>
                    <a:pt x="265021" y="21844"/>
                  </a:lnTo>
                  <a:lnTo>
                    <a:pt x="214856" y="69482"/>
                  </a:lnTo>
                  <a:lnTo>
                    <a:pt x="164679" y="79413"/>
                  </a:lnTo>
                  <a:lnTo>
                    <a:pt x="114501" y="63526"/>
                  </a:lnTo>
                  <a:lnTo>
                    <a:pt x="64336" y="33744"/>
                  </a:lnTo>
                  <a:lnTo>
                    <a:pt x="14158" y="2184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C73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2" name="Shape 163"/>
            <p:cNvSpPr/>
            <p:nvPr/>
          </p:nvSpPr>
          <p:spPr>
            <a:xfrm>
              <a:off x="1124814" y="2901619"/>
              <a:ext cx="7120" cy="4935"/>
            </a:xfrm>
            <a:custGeom>
              <a:avLst/>
              <a:gdLst/>
              <a:ahLst/>
              <a:cxnLst/>
              <a:rect l="0" t="0" r="0" b="0"/>
              <a:pathLst>
                <a:path w="6380" h="3975">
                  <a:moveTo>
                    <a:pt x="0" y="0"/>
                  </a:moveTo>
                  <a:lnTo>
                    <a:pt x="3139" y="0"/>
                  </a:lnTo>
                  <a:lnTo>
                    <a:pt x="6380" y="0"/>
                  </a:lnTo>
                  <a:lnTo>
                    <a:pt x="3139" y="397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C73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3" name="Shape 164"/>
            <p:cNvSpPr/>
            <p:nvPr/>
          </p:nvSpPr>
          <p:spPr>
            <a:xfrm>
              <a:off x="1131934" y="2737540"/>
              <a:ext cx="283339" cy="164079"/>
            </a:xfrm>
            <a:custGeom>
              <a:avLst/>
              <a:gdLst/>
              <a:ahLst/>
              <a:cxnLst/>
              <a:rect l="0" t="0" r="0" b="0"/>
              <a:pathLst>
                <a:path w="283642" h="164757">
                  <a:moveTo>
                    <a:pt x="147279" y="0"/>
                  </a:moveTo>
                  <a:lnTo>
                    <a:pt x="197457" y="71463"/>
                  </a:lnTo>
                  <a:lnTo>
                    <a:pt x="247622" y="109182"/>
                  </a:lnTo>
                  <a:lnTo>
                    <a:pt x="283642" y="164757"/>
                  </a:lnTo>
                  <a:lnTo>
                    <a:pt x="247622" y="164757"/>
                  </a:lnTo>
                  <a:lnTo>
                    <a:pt x="197457" y="164757"/>
                  </a:lnTo>
                  <a:lnTo>
                    <a:pt x="147279" y="164757"/>
                  </a:lnTo>
                  <a:lnTo>
                    <a:pt x="97114" y="164757"/>
                  </a:lnTo>
                  <a:lnTo>
                    <a:pt x="46937" y="164757"/>
                  </a:lnTo>
                  <a:lnTo>
                    <a:pt x="0" y="164757"/>
                  </a:lnTo>
                  <a:lnTo>
                    <a:pt x="46937" y="107188"/>
                  </a:lnTo>
                  <a:lnTo>
                    <a:pt x="97114" y="25807"/>
                  </a:lnTo>
                  <a:lnTo>
                    <a:pt x="147279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C73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4" name="Shape 165"/>
            <p:cNvSpPr/>
            <p:nvPr/>
          </p:nvSpPr>
          <p:spPr>
            <a:xfrm>
              <a:off x="375887" y="2668454"/>
              <a:ext cx="748927" cy="233165"/>
            </a:xfrm>
            <a:custGeom>
              <a:avLst/>
              <a:gdLst/>
              <a:ahLst/>
              <a:cxnLst/>
              <a:rect l="0" t="0" r="0" b="0"/>
              <a:pathLst>
                <a:path w="749450" h="234239">
                  <a:moveTo>
                    <a:pt x="351206" y="0"/>
                  </a:moveTo>
                  <a:lnTo>
                    <a:pt x="401384" y="71463"/>
                  </a:lnTo>
                  <a:lnTo>
                    <a:pt x="451561" y="83376"/>
                  </a:lnTo>
                  <a:lnTo>
                    <a:pt x="501726" y="97270"/>
                  </a:lnTo>
                  <a:lnTo>
                    <a:pt x="551904" y="158814"/>
                  </a:lnTo>
                  <a:lnTo>
                    <a:pt x="602069" y="148882"/>
                  </a:lnTo>
                  <a:lnTo>
                    <a:pt x="652247" y="180645"/>
                  </a:lnTo>
                  <a:lnTo>
                    <a:pt x="702424" y="174689"/>
                  </a:lnTo>
                  <a:lnTo>
                    <a:pt x="749450" y="234239"/>
                  </a:lnTo>
                  <a:lnTo>
                    <a:pt x="702424" y="234239"/>
                  </a:lnTo>
                  <a:lnTo>
                    <a:pt x="652247" y="234239"/>
                  </a:lnTo>
                  <a:lnTo>
                    <a:pt x="602069" y="234239"/>
                  </a:lnTo>
                  <a:lnTo>
                    <a:pt x="551904" y="234239"/>
                  </a:lnTo>
                  <a:lnTo>
                    <a:pt x="501726" y="234239"/>
                  </a:lnTo>
                  <a:lnTo>
                    <a:pt x="451561" y="234239"/>
                  </a:lnTo>
                  <a:lnTo>
                    <a:pt x="401384" y="234239"/>
                  </a:lnTo>
                  <a:lnTo>
                    <a:pt x="351206" y="234239"/>
                  </a:lnTo>
                  <a:lnTo>
                    <a:pt x="301041" y="234239"/>
                  </a:lnTo>
                  <a:lnTo>
                    <a:pt x="250863" y="234239"/>
                  </a:lnTo>
                  <a:lnTo>
                    <a:pt x="200698" y="234239"/>
                  </a:lnTo>
                  <a:lnTo>
                    <a:pt x="150520" y="234239"/>
                  </a:lnTo>
                  <a:lnTo>
                    <a:pt x="100343" y="234239"/>
                  </a:lnTo>
                  <a:lnTo>
                    <a:pt x="50178" y="234239"/>
                  </a:lnTo>
                  <a:lnTo>
                    <a:pt x="0" y="234239"/>
                  </a:lnTo>
                  <a:lnTo>
                    <a:pt x="0" y="206451"/>
                  </a:lnTo>
                  <a:lnTo>
                    <a:pt x="50178" y="172707"/>
                  </a:lnTo>
                  <a:lnTo>
                    <a:pt x="100343" y="140945"/>
                  </a:lnTo>
                  <a:lnTo>
                    <a:pt x="150520" y="162776"/>
                  </a:lnTo>
                  <a:lnTo>
                    <a:pt x="200698" y="129032"/>
                  </a:lnTo>
                  <a:lnTo>
                    <a:pt x="250863" y="73444"/>
                  </a:lnTo>
                  <a:lnTo>
                    <a:pt x="301041" y="81395"/>
                  </a:lnTo>
                  <a:lnTo>
                    <a:pt x="351206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C73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5" name="Shape 166"/>
            <p:cNvSpPr/>
            <p:nvPr/>
          </p:nvSpPr>
          <p:spPr>
            <a:xfrm>
              <a:off x="1886556" y="2443924"/>
              <a:ext cx="821541" cy="457695"/>
            </a:xfrm>
            <a:custGeom>
              <a:avLst/>
              <a:gdLst/>
              <a:ahLst/>
              <a:cxnLst/>
              <a:rect l="0" t="0" r="0" b="0"/>
              <a:pathLst>
                <a:path w="821601" h="458546">
                  <a:moveTo>
                    <a:pt x="546417" y="0"/>
                  </a:moveTo>
                  <a:lnTo>
                    <a:pt x="596583" y="35725"/>
                  </a:lnTo>
                  <a:lnTo>
                    <a:pt x="646760" y="97269"/>
                  </a:lnTo>
                  <a:lnTo>
                    <a:pt x="696925" y="93294"/>
                  </a:lnTo>
                  <a:lnTo>
                    <a:pt x="747103" y="238201"/>
                  </a:lnTo>
                  <a:lnTo>
                    <a:pt x="797281" y="363271"/>
                  </a:lnTo>
                  <a:lnTo>
                    <a:pt x="821601" y="458546"/>
                  </a:lnTo>
                  <a:lnTo>
                    <a:pt x="797281" y="458546"/>
                  </a:lnTo>
                  <a:lnTo>
                    <a:pt x="747103" y="458546"/>
                  </a:lnTo>
                  <a:lnTo>
                    <a:pt x="696925" y="458546"/>
                  </a:lnTo>
                  <a:lnTo>
                    <a:pt x="646760" y="458546"/>
                  </a:lnTo>
                  <a:lnTo>
                    <a:pt x="596583" y="458546"/>
                  </a:lnTo>
                  <a:lnTo>
                    <a:pt x="546417" y="458546"/>
                  </a:lnTo>
                  <a:lnTo>
                    <a:pt x="496240" y="458546"/>
                  </a:lnTo>
                  <a:lnTo>
                    <a:pt x="446062" y="458546"/>
                  </a:lnTo>
                  <a:lnTo>
                    <a:pt x="395897" y="458546"/>
                  </a:lnTo>
                  <a:lnTo>
                    <a:pt x="345720" y="458546"/>
                  </a:lnTo>
                  <a:lnTo>
                    <a:pt x="295542" y="458546"/>
                  </a:lnTo>
                  <a:lnTo>
                    <a:pt x="245377" y="458546"/>
                  </a:lnTo>
                  <a:lnTo>
                    <a:pt x="195199" y="458546"/>
                  </a:lnTo>
                  <a:lnTo>
                    <a:pt x="145034" y="458546"/>
                  </a:lnTo>
                  <a:lnTo>
                    <a:pt x="94856" y="458546"/>
                  </a:lnTo>
                  <a:lnTo>
                    <a:pt x="44679" y="458546"/>
                  </a:lnTo>
                  <a:lnTo>
                    <a:pt x="0" y="458546"/>
                  </a:lnTo>
                  <a:lnTo>
                    <a:pt x="44679" y="345402"/>
                  </a:lnTo>
                  <a:lnTo>
                    <a:pt x="94856" y="305702"/>
                  </a:lnTo>
                  <a:lnTo>
                    <a:pt x="145034" y="347383"/>
                  </a:lnTo>
                  <a:lnTo>
                    <a:pt x="195199" y="202476"/>
                  </a:lnTo>
                  <a:lnTo>
                    <a:pt x="245377" y="172695"/>
                  </a:lnTo>
                  <a:lnTo>
                    <a:pt x="295542" y="152845"/>
                  </a:lnTo>
                  <a:lnTo>
                    <a:pt x="345720" y="107188"/>
                  </a:lnTo>
                  <a:lnTo>
                    <a:pt x="395897" y="164757"/>
                  </a:lnTo>
                  <a:lnTo>
                    <a:pt x="446062" y="105207"/>
                  </a:lnTo>
                  <a:lnTo>
                    <a:pt x="496240" y="79400"/>
                  </a:lnTo>
                  <a:lnTo>
                    <a:pt x="54641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C73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6" name="Shape 167"/>
            <p:cNvSpPr/>
            <p:nvPr/>
          </p:nvSpPr>
          <p:spPr>
            <a:xfrm>
              <a:off x="3004251" y="2278610"/>
              <a:ext cx="3643544" cy="623009"/>
            </a:xfrm>
            <a:custGeom>
              <a:avLst/>
              <a:gdLst/>
              <a:ahLst/>
              <a:cxnLst/>
              <a:rect l="0" t="0" r="0" b="0"/>
              <a:pathLst>
                <a:path w="3643989" h="623316">
                  <a:moveTo>
                    <a:pt x="1687249" y="0"/>
                  </a:moveTo>
                  <a:lnTo>
                    <a:pt x="1737415" y="85357"/>
                  </a:lnTo>
                  <a:lnTo>
                    <a:pt x="1787592" y="65506"/>
                  </a:lnTo>
                  <a:lnTo>
                    <a:pt x="1837757" y="79400"/>
                  </a:lnTo>
                  <a:lnTo>
                    <a:pt x="1887935" y="29782"/>
                  </a:lnTo>
                  <a:lnTo>
                    <a:pt x="1938112" y="95288"/>
                  </a:lnTo>
                  <a:lnTo>
                    <a:pt x="1988278" y="192557"/>
                  </a:lnTo>
                  <a:lnTo>
                    <a:pt x="2038455" y="206451"/>
                  </a:lnTo>
                  <a:lnTo>
                    <a:pt x="2088620" y="262039"/>
                  </a:lnTo>
                  <a:lnTo>
                    <a:pt x="2138798" y="309677"/>
                  </a:lnTo>
                  <a:lnTo>
                    <a:pt x="2188976" y="321589"/>
                  </a:lnTo>
                  <a:lnTo>
                    <a:pt x="2239141" y="287846"/>
                  </a:lnTo>
                  <a:lnTo>
                    <a:pt x="2289319" y="202476"/>
                  </a:lnTo>
                  <a:lnTo>
                    <a:pt x="2339496" y="186601"/>
                  </a:lnTo>
                  <a:lnTo>
                    <a:pt x="2389661" y="234239"/>
                  </a:lnTo>
                  <a:lnTo>
                    <a:pt x="2439839" y="202476"/>
                  </a:lnTo>
                  <a:lnTo>
                    <a:pt x="2490004" y="224320"/>
                  </a:lnTo>
                  <a:lnTo>
                    <a:pt x="2540182" y="371208"/>
                  </a:lnTo>
                  <a:lnTo>
                    <a:pt x="2590359" y="359308"/>
                  </a:lnTo>
                  <a:lnTo>
                    <a:pt x="2640524" y="458559"/>
                  </a:lnTo>
                  <a:lnTo>
                    <a:pt x="2690701" y="422821"/>
                  </a:lnTo>
                  <a:lnTo>
                    <a:pt x="2740880" y="313639"/>
                  </a:lnTo>
                  <a:lnTo>
                    <a:pt x="2791044" y="285852"/>
                  </a:lnTo>
                  <a:lnTo>
                    <a:pt x="2841222" y="387096"/>
                  </a:lnTo>
                  <a:lnTo>
                    <a:pt x="2891387" y="379159"/>
                  </a:lnTo>
                  <a:lnTo>
                    <a:pt x="2941565" y="400990"/>
                  </a:lnTo>
                  <a:lnTo>
                    <a:pt x="2991743" y="399009"/>
                  </a:lnTo>
                  <a:lnTo>
                    <a:pt x="3041908" y="333502"/>
                  </a:lnTo>
                  <a:lnTo>
                    <a:pt x="3092085" y="289827"/>
                  </a:lnTo>
                  <a:lnTo>
                    <a:pt x="3142263" y="208432"/>
                  </a:lnTo>
                  <a:lnTo>
                    <a:pt x="3192428" y="194539"/>
                  </a:lnTo>
                  <a:lnTo>
                    <a:pt x="3242606" y="293789"/>
                  </a:lnTo>
                  <a:lnTo>
                    <a:pt x="3292771" y="262039"/>
                  </a:lnTo>
                  <a:lnTo>
                    <a:pt x="3342948" y="323571"/>
                  </a:lnTo>
                  <a:lnTo>
                    <a:pt x="3393126" y="317614"/>
                  </a:lnTo>
                  <a:lnTo>
                    <a:pt x="3443291" y="158814"/>
                  </a:lnTo>
                  <a:lnTo>
                    <a:pt x="3493469" y="138963"/>
                  </a:lnTo>
                  <a:lnTo>
                    <a:pt x="3543634" y="146901"/>
                  </a:lnTo>
                  <a:lnTo>
                    <a:pt x="3593811" y="61544"/>
                  </a:lnTo>
                  <a:lnTo>
                    <a:pt x="3643989" y="55588"/>
                  </a:lnTo>
                  <a:lnTo>
                    <a:pt x="3643989" y="623316"/>
                  </a:lnTo>
                  <a:lnTo>
                    <a:pt x="3593811" y="623316"/>
                  </a:lnTo>
                  <a:lnTo>
                    <a:pt x="3543634" y="623316"/>
                  </a:lnTo>
                  <a:lnTo>
                    <a:pt x="3493469" y="623316"/>
                  </a:lnTo>
                  <a:lnTo>
                    <a:pt x="3443291" y="623316"/>
                  </a:lnTo>
                  <a:lnTo>
                    <a:pt x="3393126" y="623316"/>
                  </a:lnTo>
                  <a:lnTo>
                    <a:pt x="3342948" y="623316"/>
                  </a:lnTo>
                  <a:lnTo>
                    <a:pt x="3292771" y="623316"/>
                  </a:lnTo>
                  <a:lnTo>
                    <a:pt x="3242606" y="623316"/>
                  </a:lnTo>
                  <a:lnTo>
                    <a:pt x="3192428" y="623316"/>
                  </a:lnTo>
                  <a:lnTo>
                    <a:pt x="3142263" y="623316"/>
                  </a:lnTo>
                  <a:lnTo>
                    <a:pt x="3092085" y="623316"/>
                  </a:lnTo>
                  <a:lnTo>
                    <a:pt x="3041908" y="623316"/>
                  </a:lnTo>
                  <a:lnTo>
                    <a:pt x="2991743" y="623316"/>
                  </a:lnTo>
                  <a:lnTo>
                    <a:pt x="2941565" y="623316"/>
                  </a:lnTo>
                  <a:lnTo>
                    <a:pt x="2891387" y="623316"/>
                  </a:lnTo>
                  <a:lnTo>
                    <a:pt x="2841222" y="623316"/>
                  </a:lnTo>
                  <a:lnTo>
                    <a:pt x="2791044" y="623316"/>
                  </a:lnTo>
                  <a:lnTo>
                    <a:pt x="2740880" y="623316"/>
                  </a:lnTo>
                  <a:lnTo>
                    <a:pt x="2690701" y="623316"/>
                  </a:lnTo>
                  <a:lnTo>
                    <a:pt x="2640524" y="623316"/>
                  </a:lnTo>
                  <a:lnTo>
                    <a:pt x="2590359" y="623316"/>
                  </a:lnTo>
                  <a:lnTo>
                    <a:pt x="2540182" y="623316"/>
                  </a:lnTo>
                  <a:lnTo>
                    <a:pt x="2490004" y="623316"/>
                  </a:lnTo>
                  <a:lnTo>
                    <a:pt x="2439839" y="623316"/>
                  </a:lnTo>
                  <a:lnTo>
                    <a:pt x="2389661" y="623316"/>
                  </a:lnTo>
                  <a:lnTo>
                    <a:pt x="2339496" y="623316"/>
                  </a:lnTo>
                  <a:lnTo>
                    <a:pt x="2289319" y="623316"/>
                  </a:lnTo>
                  <a:lnTo>
                    <a:pt x="2239141" y="623316"/>
                  </a:lnTo>
                  <a:lnTo>
                    <a:pt x="2188976" y="623316"/>
                  </a:lnTo>
                  <a:lnTo>
                    <a:pt x="2138798" y="623316"/>
                  </a:lnTo>
                  <a:lnTo>
                    <a:pt x="2088620" y="623316"/>
                  </a:lnTo>
                  <a:lnTo>
                    <a:pt x="2038455" y="623316"/>
                  </a:lnTo>
                  <a:lnTo>
                    <a:pt x="1988278" y="623316"/>
                  </a:lnTo>
                  <a:lnTo>
                    <a:pt x="1938112" y="623316"/>
                  </a:lnTo>
                  <a:lnTo>
                    <a:pt x="1887935" y="623316"/>
                  </a:lnTo>
                  <a:lnTo>
                    <a:pt x="1837757" y="623316"/>
                  </a:lnTo>
                  <a:lnTo>
                    <a:pt x="1787592" y="623316"/>
                  </a:lnTo>
                  <a:lnTo>
                    <a:pt x="1737415" y="623316"/>
                  </a:lnTo>
                  <a:lnTo>
                    <a:pt x="1687249" y="623316"/>
                  </a:lnTo>
                  <a:lnTo>
                    <a:pt x="1637072" y="623316"/>
                  </a:lnTo>
                  <a:lnTo>
                    <a:pt x="1586894" y="623316"/>
                  </a:lnTo>
                  <a:lnTo>
                    <a:pt x="1536729" y="623316"/>
                  </a:lnTo>
                  <a:lnTo>
                    <a:pt x="1486551" y="623316"/>
                  </a:lnTo>
                  <a:lnTo>
                    <a:pt x="1436374" y="623316"/>
                  </a:lnTo>
                  <a:lnTo>
                    <a:pt x="1386208" y="623316"/>
                  </a:lnTo>
                  <a:lnTo>
                    <a:pt x="1336031" y="623316"/>
                  </a:lnTo>
                  <a:lnTo>
                    <a:pt x="1285853" y="623316"/>
                  </a:lnTo>
                  <a:lnTo>
                    <a:pt x="1235688" y="623316"/>
                  </a:lnTo>
                  <a:lnTo>
                    <a:pt x="1185511" y="623316"/>
                  </a:lnTo>
                  <a:lnTo>
                    <a:pt x="1135345" y="623316"/>
                  </a:lnTo>
                  <a:lnTo>
                    <a:pt x="1085168" y="623316"/>
                  </a:lnTo>
                  <a:lnTo>
                    <a:pt x="1034990" y="623316"/>
                  </a:lnTo>
                  <a:lnTo>
                    <a:pt x="984825" y="623316"/>
                  </a:lnTo>
                  <a:lnTo>
                    <a:pt x="934647" y="623316"/>
                  </a:lnTo>
                  <a:lnTo>
                    <a:pt x="884482" y="623316"/>
                  </a:lnTo>
                  <a:lnTo>
                    <a:pt x="834305" y="623316"/>
                  </a:lnTo>
                  <a:lnTo>
                    <a:pt x="784127" y="623316"/>
                  </a:lnTo>
                  <a:lnTo>
                    <a:pt x="733962" y="623316"/>
                  </a:lnTo>
                  <a:lnTo>
                    <a:pt x="683784" y="623316"/>
                  </a:lnTo>
                  <a:lnTo>
                    <a:pt x="633607" y="623316"/>
                  </a:lnTo>
                  <a:lnTo>
                    <a:pt x="583442" y="623316"/>
                  </a:lnTo>
                  <a:lnTo>
                    <a:pt x="533264" y="623316"/>
                  </a:lnTo>
                  <a:lnTo>
                    <a:pt x="483099" y="623316"/>
                  </a:lnTo>
                  <a:lnTo>
                    <a:pt x="432921" y="623316"/>
                  </a:lnTo>
                  <a:lnTo>
                    <a:pt x="382743" y="623316"/>
                  </a:lnTo>
                  <a:lnTo>
                    <a:pt x="332579" y="623316"/>
                  </a:lnTo>
                  <a:lnTo>
                    <a:pt x="282401" y="623316"/>
                  </a:lnTo>
                  <a:lnTo>
                    <a:pt x="232236" y="623316"/>
                  </a:lnTo>
                  <a:lnTo>
                    <a:pt x="182058" y="623316"/>
                  </a:lnTo>
                  <a:lnTo>
                    <a:pt x="131880" y="623316"/>
                  </a:lnTo>
                  <a:lnTo>
                    <a:pt x="81715" y="623316"/>
                  </a:lnTo>
                  <a:lnTo>
                    <a:pt x="31538" y="623316"/>
                  </a:lnTo>
                  <a:lnTo>
                    <a:pt x="0" y="623316"/>
                  </a:lnTo>
                  <a:lnTo>
                    <a:pt x="31538" y="579653"/>
                  </a:lnTo>
                  <a:lnTo>
                    <a:pt x="81715" y="555828"/>
                  </a:lnTo>
                  <a:lnTo>
                    <a:pt x="131880" y="563766"/>
                  </a:lnTo>
                  <a:lnTo>
                    <a:pt x="182058" y="547891"/>
                  </a:lnTo>
                  <a:lnTo>
                    <a:pt x="232236" y="539940"/>
                  </a:lnTo>
                  <a:lnTo>
                    <a:pt x="282401" y="541934"/>
                  </a:lnTo>
                  <a:lnTo>
                    <a:pt x="332579" y="555828"/>
                  </a:lnTo>
                  <a:lnTo>
                    <a:pt x="382743" y="516128"/>
                  </a:lnTo>
                  <a:lnTo>
                    <a:pt x="432921" y="508190"/>
                  </a:lnTo>
                  <a:lnTo>
                    <a:pt x="483099" y="482384"/>
                  </a:lnTo>
                  <a:lnTo>
                    <a:pt x="533264" y="496278"/>
                  </a:lnTo>
                  <a:lnTo>
                    <a:pt x="583442" y="373202"/>
                  </a:lnTo>
                  <a:lnTo>
                    <a:pt x="633607" y="343421"/>
                  </a:lnTo>
                  <a:lnTo>
                    <a:pt x="683784" y="339446"/>
                  </a:lnTo>
                  <a:lnTo>
                    <a:pt x="733962" y="337464"/>
                  </a:lnTo>
                  <a:lnTo>
                    <a:pt x="784127" y="426796"/>
                  </a:lnTo>
                  <a:lnTo>
                    <a:pt x="834305" y="399009"/>
                  </a:lnTo>
                  <a:lnTo>
                    <a:pt x="884482" y="393052"/>
                  </a:lnTo>
                  <a:lnTo>
                    <a:pt x="934647" y="236232"/>
                  </a:lnTo>
                  <a:lnTo>
                    <a:pt x="984825" y="319596"/>
                  </a:lnTo>
                  <a:lnTo>
                    <a:pt x="1034990" y="577659"/>
                  </a:lnTo>
                  <a:lnTo>
                    <a:pt x="1085168" y="551853"/>
                  </a:lnTo>
                  <a:lnTo>
                    <a:pt x="1135345" y="543916"/>
                  </a:lnTo>
                  <a:lnTo>
                    <a:pt x="1185511" y="416865"/>
                  </a:lnTo>
                  <a:lnTo>
                    <a:pt x="1235688" y="369227"/>
                  </a:lnTo>
                  <a:lnTo>
                    <a:pt x="1285853" y="343421"/>
                  </a:lnTo>
                  <a:lnTo>
                    <a:pt x="1336031" y="331508"/>
                  </a:lnTo>
                  <a:lnTo>
                    <a:pt x="1386208" y="387096"/>
                  </a:lnTo>
                  <a:lnTo>
                    <a:pt x="1436374" y="220345"/>
                  </a:lnTo>
                  <a:lnTo>
                    <a:pt x="1486551" y="212408"/>
                  </a:lnTo>
                  <a:lnTo>
                    <a:pt x="1536729" y="133007"/>
                  </a:lnTo>
                  <a:lnTo>
                    <a:pt x="1586894" y="57569"/>
                  </a:lnTo>
                  <a:lnTo>
                    <a:pt x="1637072" y="55588"/>
                  </a:lnTo>
                  <a:lnTo>
                    <a:pt x="1687249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C73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7" name="Shape 168"/>
            <p:cNvSpPr/>
            <p:nvPr/>
          </p:nvSpPr>
          <p:spPr>
            <a:xfrm>
              <a:off x="375887" y="1493989"/>
              <a:ext cx="6271908" cy="1527298"/>
            </a:xfrm>
            <a:custGeom>
              <a:avLst/>
              <a:gdLst/>
              <a:ahLst/>
              <a:cxnLst/>
              <a:rect l="0" t="0" r="0" b="0"/>
              <a:pathLst>
                <a:path w="6271615" h="1527340">
                  <a:moveTo>
                    <a:pt x="6271615" y="0"/>
                  </a:moveTo>
                  <a:lnTo>
                    <a:pt x="6271615" y="840512"/>
                  </a:lnTo>
                  <a:lnTo>
                    <a:pt x="6221438" y="846455"/>
                  </a:lnTo>
                  <a:lnTo>
                    <a:pt x="6171260" y="931825"/>
                  </a:lnTo>
                  <a:lnTo>
                    <a:pt x="6121095" y="923874"/>
                  </a:lnTo>
                  <a:lnTo>
                    <a:pt x="6070918" y="943724"/>
                  </a:lnTo>
                  <a:lnTo>
                    <a:pt x="6020753" y="1102538"/>
                  </a:lnTo>
                  <a:lnTo>
                    <a:pt x="5970575" y="1108494"/>
                  </a:lnTo>
                  <a:lnTo>
                    <a:pt x="5920397" y="1046950"/>
                  </a:lnTo>
                  <a:lnTo>
                    <a:pt x="5870232" y="1078713"/>
                  </a:lnTo>
                  <a:lnTo>
                    <a:pt x="5820055" y="979462"/>
                  </a:lnTo>
                  <a:lnTo>
                    <a:pt x="5769890" y="993356"/>
                  </a:lnTo>
                  <a:lnTo>
                    <a:pt x="5719712" y="1074750"/>
                  </a:lnTo>
                  <a:lnTo>
                    <a:pt x="5669534" y="1118413"/>
                  </a:lnTo>
                  <a:lnTo>
                    <a:pt x="5619369" y="1183932"/>
                  </a:lnTo>
                  <a:lnTo>
                    <a:pt x="5569192" y="1185913"/>
                  </a:lnTo>
                  <a:lnTo>
                    <a:pt x="5519013" y="1164069"/>
                  </a:lnTo>
                  <a:lnTo>
                    <a:pt x="5468849" y="1172020"/>
                  </a:lnTo>
                  <a:lnTo>
                    <a:pt x="5418671" y="1070775"/>
                  </a:lnTo>
                  <a:lnTo>
                    <a:pt x="5368506" y="1098563"/>
                  </a:lnTo>
                  <a:lnTo>
                    <a:pt x="5318328" y="1207745"/>
                  </a:lnTo>
                  <a:lnTo>
                    <a:pt x="5268151" y="1243482"/>
                  </a:lnTo>
                  <a:lnTo>
                    <a:pt x="5217986" y="1144219"/>
                  </a:lnTo>
                  <a:lnTo>
                    <a:pt x="5167808" y="1156132"/>
                  </a:lnTo>
                  <a:lnTo>
                    <a:pt x="5117631" y="1009243"/>
                  </a:lnTo>
                  <a:lnTo>
                    <a:pt x="5067465" y="987399"/>
                  </a:lnTo>
                  <a:lnTo>
                    <a:pt x="5017288" y="1019162"/>
                  </a:lnTo>
                  <a:lnTo>
                    <a:pt x="4967123" y="971524"/>
                  </a:lnTo>
                  <a:lnTo>
                    <a:pt x="4916945" y="987399"/>
                  </a:lnTo>
                  <a:lnTo>
                    <a:pt x="4866767" y="1072756"/>
                  </a:lnTo>
                  <a:lnTo>
                    <a:pt x="4816602" y="1106513"/>
                  </a:lnTo>
                  <a:lnTo>
                    <a:pt x="4766424" y="1094600"/>
                  </a:lnTo>
                  <a:lnTo>
                    <a:pt x="4716247" y="1046950"/>
                  </a:lnTo>
                  <a:lnTo>
                    <a:pt x="4666082" y="991375"/>
                  </a:lnTo>
                  <a:lnTo>
                    <a:pt x="4615904" y="977481"/>
                  </a:lnTo>
                  <a:lnTo>
                    <a:pt x="4565739" y="880211"/>
                  </a:lnTo>
                  <a:lnTo>
                    <a:pt x="4515561" y="814705"/>
                  </a:lnTo>
                  <a:lnTo>
                    <a:pt x="4465384" y="864324"/>
                  </a:lnTo>
                  <a:lnTo>
                    <a:pt x="4415219" y="850430"/>
                  </a:lnTo>
                  <a:lnTo>
                    <a:pt x="4365041" y="870280"/>
                  </a:lnTo>
                  <a:lnTo>
                    <a:pt x="4314876" y="784923"/>
                  </a:lnTo>
                  <a:lnTo>
                    <a:pt x="4264698" y="840512"/>
                  </a:lnTo>
                  <a:lnTo>
                    <a:pt x="4214521" y="842493"/>
                  </a:lnTo>
                  <a:lnTo>
                    <a:pt x="4164356" y="917918"/>
                  </a:lnTo>
                  <a:lnTo>
                    <a:pt x="4114178" y="997331"/>
                  </a:lnTo>
                  <a:lnTo>
                    <a:pt x="4064000" y="1005269"/>
                  </a:lnTo>
                  <a:lnTo>
                    <a:pt x="4013835" y="1172020"/>
                  </a:lnTo>
                  <a:lnTo>
                    <a:pt x="3963657" y="1116432"/>
                  </a:lnTo>
                  <a:lnTo>
                    <a:pt x="3913480" y="1128344"/>
                  </a:lnTo>
                  <a:lnTo>
                    <a:pt x="3863315" y="1154151"/>
                  </a:lnTo>
                  <a:lnTo>
                    <a:pt x="3813137" y="1201788"/>
                  </a:lnTo>
                  <a:lnTo>
                    <a:pt x="3762972" y="1328839"/>
                  </a:lnTo>
                  <a:lnTo>
                    <a:pt x="3712794" y="1336777"/>
                  </a:lnTo>
                  <a:lnTo>
                    <a:pt x="3662616" y="1362583"/>
                  </a:lnTo>
                  <a:lnTo>
                    <a:pt x="3612452" y="1104519"/>
                  </a:lnTo>
                  <a:lnTo>
                    <a:pt x="3562274" y="1021144"/>
                  </a:lnTo>
                  <a:lnTo>
                    <a:pt x="3512109" y="1177976"/>
                  </a:lnTo>
                  <a:lnTo>
                    <a:pt x="3461931" y="1183932"/>
                  </a:lnTo>
                  <a:lnTo>
                    <a:pt x="3411754" y="1211720"/>
                  </a:lnTo>
                  <a:lnTo>
                    <a:pt x="3361588" y="1122388"/>
                  </a:lnTo>
                  <a:lnTo>
                    <a:pt x="3311411" y="1124369"/>
                  </a:lnTo>
                  <a:lnTo>
                    <a:pt x="3261233" y="1128344"/>
                  </a:lnTo>
                  <a:lnTo>
                    <a:pt x="3211068" y="1158126"/>
                  </a:lnTo>
                  <a:lnTo>
                    <a:pt x="3160891" y="1281201"/>
                  </a:lnTo>
                  <a:lnTo>
                    <a:pt x="3110725" y="1267295"/>
                  </a:lnTo>
                  <a:lnTo>
                    <a:pt x="3060548" y="1293101"/>
                  </a:lnTo>
                  <a:lnTo>
                    <a:pt x="3010370" y="1301052"/>
                  </a:lnTo>
                  <a:lnTo>
                    <a:pt x="2960205" y="1340752"/>
                  </a:lnTo>
                  <a:lnTo>
                    <a:pt x="2910027" y="1326858"/>
                  </a:lnTo>
                  <a:lnTo>
                    <a:pt x="2859862" y="1324864"/>
                  </a:lnTo>
                  <a:lnTo>
                    <a:pt x="2809684" y="1332802"/>
                  </a:lnTo>
                  <a:lnTo>
                    <a:pt x="2759507" y="1348689"/>
                  </a:lnTo>
                  <a:lnTo>
                    <a:pt x="2709342" y="1340752"/>
                  </a:lnTo>
                  <a:lnTo>
                    <a:pt x="2659164" y="1364564"/>
                  </a:lnTo>
                  <a:lnTo>
                    <a:pt x="2608987" y="1434046"/>
                  </a:lnTo>
                  <a:lnTo>
                    <a:pt x="2558821" y="1455877"/>
                  </a:lnTo>
                  <a:lnTo>
                    <a:pt x="2508644" y="1469784"/>
                  </a:lnTo>
                  <a:lnTo>
                    <a:pt x="2458466" y="1527340"/>
                  </a:lnTo>
                  <a:lnTo>
                    <a:pt x="2408301" y="1513446"/>
                  </a:lnTo>
                  <a:lnTo>
                    <a:pt x="2358123" y="1509484"/>
                  </a:lnTo>
                  <a:lnTo>
                    <a:pt x="2307958" y="1312951"/>
                  </a:lnTo>
                  <a:lnTo>
                    <a:pt x="2257781" y="1187895"/>
                  </a:lnTo>
                  <a:lnTo>
                    <a:pt x="2207603" y="1042988"/>
                  </a:lnTo>
                  <a:lnTo>
                    <a:pt x="2157438" y="1046950"/>
                  </a:lnTo>
                  <a:lnTo>
                    <a:pt x="2107260" y="985419"/>
                  </a:lnTo>
                  <a:lnTo>
                    <a:pt x="2057095" y="949681"/>
                  </a:lnTo>
                  <a:lnTo>
                    <a:pt x="2006917" y="1029094"/>
                  </a:lnTo>
                  <a:lnTo>
                    <a:pt x="1956740" y="1054900"/>
                  </a:lnTo>
                  <a:lnTo>
                    <a:pt x="1906575" y="1114451"/>
                  </a:lnTo>
                  <a:lnTo>
                    <a:pt x="1856397" y="1056881"/>
                  </a:lnTo>
                  <a:lnTo>
                    <a:pt x="1806219" y="1102538"/>
                  </a:lnTo>
                  <a:lnTo>
                    <a:pt x="1756055" y="1122388"/>
                  </a:lnTo>
                  <a:lnTo>
                    <a:pt x="1705877" y="1152169"/>
                  </a:lnTo>
                  <a:lnTo>
                    <a:pt x="1655712" y="1297076"/>
                  </a:lnTo>
                  <a:lnTo>
                    <a:pt x="1605534" y="1255395"/>
                  </a:lnTo>
                  <a:lnTo>
                    <a:pt x="1555356" y="1295095"/>
                  </a:lnTo>
                  <a:lnTo>
                    <a:pt x="1505191" y="1422133"/>
                  </a:lnTo>
                  <a:lnTo>
                    <a:pt x="1455014" y="1416177"/>
                  </a:lnTo>
                  <a:lnTo>
                    <a:pt x="1404836" y="1477721"/>
                  </a:lnTo>
                  <a:lnTo>
                    <a:pt x="1354671" y="1457871"/>
                  </a:lnTo>
                  <a:lnTo>
                    <a:pt x="1304493" y="1430071"/>
                  </a:lnTo>
                  <a:lnTo>
                    <a:pt x="1254328" y="1477721"/>
                  </a:lnTo>
                  <a:lnTo>
                    <a:pt x="1204151" y="1487640"/>
                  </a:lnTo>
                  <a:lnTo>
                    <a:pt x="1153973" y="1471765"/>
                  </a:lnTo>
                  <a:lnTo>
                    <a:pt x="1103808" y="1441983"/>
                  </a:lnTo>
                  <a:lnTo>
                    <a:pt x="1053630" y="1430071"/>
                  </a:lnTo>
                  <a:lnTo>
                    <a:pt x="1003452" y="1352664"/>
                  </a:lnTo>
                  <a:lnTo>
                    <a:pt x="953287" y="1314945"/>
                  </a:lnTo>
                  <a:lnTo>
                    <a:pt x="903110" y="1243482"/>
                  </a:lnTo>
                  <a:lnTo>
                    <a:pt x="852945" y="1269289"/>
                  </a:lnTo>
                  <a:lnTo>
                    <a:pt x="802767" y="1350670"/>
                  </a:lnTo>
                  <a:lnTo>
                    <a:pt x="752589" y="1412215"/>
                  </a:lnTo>
                  <a:lnTo>
                    <a:pt x="702424" y="1348689"/>
                  </a:lnTo>
                  <a:lnTo>
                    <a:pt x="652247" y="1354646"/>
                  </a:lnTo>
                  <a:lnTo>
                    <a:pt x="602069" y="1322883"/>
                  </a:lnTo>
                  <a:lnTo>
                    <a:pt x="551904" y="1332802"/>
                  </a:lnTo>
                  <a:lnTo>
                    <a:pt x="501726" y="1271270"/>
                  </a:lnTo>
                  <a:lnTo>
                    <a:pt x="451561" y="1257376"/>
                  </a:lnTo>
                  <a:lnTo>
                    <a:pt x="401384" y="1245464"/>
                  </a:lnTo>
                  <a:lnTo>
                    <a:pt x="351206" y="1174001"/>
                  </a:lnTo>
                  <a:lnTo>
                    <a:pt x="301041" y="1255395"/>
                  </a:lnTo>
                  <a:lnTo>
                    <a:pt x="250863" y="1247445"/>
                  </a:lnTo>
                  <a:lnTo>
                    <a:pt x="200698" y="1303033"/>
                  </a:lnTo>
                  <a:lnTo>
                    <a:pt x="150520" y="1336777"/>
                  </a:lnTo>
                  <a:lnTo>
                    <a:pt x="100343" y="1314945"/>
                  </a:lnTo>
                  <a:lnTo>
                    <a:pt x="50178" y="1346708"/>
                  </a:lnTo>
                  <a:lnTo>
                    <a:pt x="0" y="1380452"/>
                  </a:lnTo>
                  <a:lnTo>
                    <a:pt x="0" y="1378661"/>
                  </a:lnTo>
                  <a:lnTo>
                    <a:pt x="50178" y="1344194"/>
                  </a:lnTo>
                  <a:lnTo>
                    <a:pt x="100343" y="1312444"/>
                  </a:lnTo>
                  <a:lnTo>
                    <a:pt x="150520" y="1334618"/>
                  </a:lnTo>
                  <a:lnTo>
                    <a:pt x="200698" y="1301229"/>
                  </a:lnTo>
                  <a:lnTo>
                    <a:pt x="250863" y="1246480"/>
                  </a:lnTo>
                  <a:lnTo>
                    <a:pt x="301041" y="1253058"/>
                  </a:lnTo>
                  <a:lnTo>
                    <a:pt x="351206" y="1172363"/>
                  </a:lnTo>
                  <a:lnTo>
                    <a:pt x="401384" y="1241552"/>
                  </a:lnTo>
                  <a:lnTo>
                    <a:pt x="451561" y="1253033"/>
                  </a:lnTo>
                  <a:lnTo>
                    <a:pt x="501726" y="1267613"/>
                  </a:lnTo>
                  <a:lnTo>
                    <a:pt x="551904" y="1328179"/>
                  </a:lnTo>
                  <a:lnTo>
                    <a:pt x="602069" y="1318539"/>
                  </a:lnTo>
                  <a:lnTo>
                    <a:pt x="652247" y="1348778"/>
                  </a:lnTo>
                  <a:lnTo>
                    <a:pt x="702424" y="1343813"/>
                  </a:lnTo>
                  <a:lnTo>
                    <a:pt x="752589" y="1407109"/>
                  </a:lnTo>
                  <a:lnTo>
                    <a:pt x="802767" y="1346048"/>
                  </a:lnTo>
                  <a:lnTo>
                    <a:pt x="852945" y="1264273"/>
                  </a:lnTo>
                  <a:lnTo>
                    <a:pt x="903110" y="1238428"/>
                  </a:lnTo>
                  <a:lnTo>
                    <a:pt x="953287" y="1307440"/>
                  </a:lnTo>
                  <a:lnTo>
                    <a:pt x="1003452" y="1343787"/>
                  </a:lnTo>
                  <a:lnTo>
                    <a:pt x="1053630" y="1419848"/>
                  </a:lnTo>
                  <a:lnTo>
                    <a:pt x="1103808" y="1432738"/>
                  </a:lnTo>
                  <a:lnTo>
                    <a:pt x="1153973" y="1463917"/>
                  </a:lnTo>
                  <a:lnTo>
                    <a:pt x="1204151" y="1481544"/>
                  </a:lnTo>
                  <a:lnTo>
                    <a:pt x="1254328" y="1467257"/>
                  </a:lnTo>
                  <a:lnTo>
                    <a:pt x="1304493" y="1417384"/>
                  </a:lnTo>
                  <a:lnTo>
                    <a:pt x="1354671" y="1444282"/>
                  </a:lnTo>
                  <a:lnTo>
                    <a:pt x="1404836" y="1465606"/>
                  </a:lnTo>
                  <a:lnTo>
                    <a:pt x="1455014" y="1402791"/>
                  </a:lnTo>
                  <a:lnTo>
                    <a:pt x="1505191" y="1407655"/>
                  </a:lnTo>
                  <a:lnTo>
                    <a:pt x="1555356" y="1280439"/>
                  </a:lnTo>
                  <a:lnTo>
                    <a:pt x="1605534" y="1238631"/>
                  </a:lnTo>
                  <a:lnTo>
                    <a:pt x="1655712" y="1279424"/>
                  </a:lnTo>
                  <a:lnTo>
                    <a:pt x="1705877" y="1133488"/>
                  </a:lnTo>
                  <a:lnTo>
                    <a:pt x="1756055" y="1103541"/>
                  </a:lnTo>
                  <a:lnTo>
                    <a:pt x="1806219" y="1082281"/>
                  </a:lnTo>
                  <a:lnTo>
                    <a:pt x="1856397" y="1033234"/>
                  </a:lnTo>
                  <a:lnTo>
                    <a:pt x="1906575" y="1090333"/>
                  </a:lnTo>
                  <a:lnTo>
                    <a:pt x="1956740" y="1029221"/>
                  </a:lnTo>
                  <a:lnTo>
                    <a:pt x="2006917" y="1001052"/>
                  </a:lnTo>
                  <a:lnTo>
                    <a:pt x="2057095" y="918985"/>
                  </a:lnTo>
                  <a:lnTo>
                    <a:pt x="2107260" y="954088"/>
                  </a:lnTo>
                  <a:lnTo>
                    <a:pt x="2157438" y="1012977"/>
                  </a:lnTo>
                  <a:lnTo>
                    <a:pt x="2207603" y="1000887"/>
                  </a:lnTo>
                  <a:lnTo>
                    <a:pt x="2257781" y="1141247"/>
                  </a:lnTo>
                  <a:lnTo>
                    <a:pt x="2307958" y="1268628"/>
                  </a:lnTo>
                  <a:lnTo>
                    <a:pt x="2358123" y="1467015"/>
                  </a:lnTo>
                  <a:lnTo>
                    <a:pt x="2408301" y="1469466"/>
                  </a:lnTo>
                  <a:lnTo>
                    <a:pt x="2458466" y="1483335"/>
                  </a:lnTo>
                  <a:lnTo>
                    <a:pt x="2508644" y="1427175"/>
                  </a:lnTo>
                  <a:lnTo>
                    <a:pt x="2558821" y="1412456"/>
                  </a:lnTo>
                  <a:lnTo>
                    <a:pt x="2608987" y="1390549"/>
                  </a:lnTo>
                  <a:lnTo>
                    <a:pt x="2659164" y="1320203"/>
                  </a:lnTo>
                  <a:lnTo>
                    <a:pt x="2709342" y="1294778"/>
                  </a:lnTo>
                  <a:lnTo>
                    <a:pt x="2759507" y="1300264"/>
                  </a:lnTo>
                  <a:lnTo>
                    <a:pt x="2809684" y="1283335"/>
                  </a:lnTo>
                  <a:lnTo>
                    <a:pt x="2859862" y="1271537"/>
                  </a:lnTo>
                  <a:lnTo>
                    <a:pt x="2910027" y="1274483"/>
                  </a:lnTo>
                  <a:lnTo>
                    <a:pt x="2960205" y="1285862"/>
                  </a:lnTo>
                  <a:lnTo>
                    <a:pt x="3010370" y="1241857"/>
                  </a:lnTo>
                  <a:lnTo>
                    <a:pt x="3060548" y="1226312"/>
                  </a:lnTo>
                  <a:lnTo>
                    <a:pt x="3110725" y="1198258"/>
                  </a:lnTo>
                  <a:lnTo>
                    <a:pt x="3160891" y="1205357"/>
                  </a:lnTo>
                  <a:lnTo>
                    <a:pt x="3211068" y="1077747"/>
                  </a:lnTo>
                  <a:lnTo>
                    <a:pt x="3261233" y="1043927"/>
                  </a:lnTo>
                  <a:lnTo>
                    <a:pt x="3311411" y="1033844"/>
                  </a:lnTo>
                  <a:lnTo>
                    <a:pt x="3361588" y="1024496"/>
                  </a:lnTo>
                  <a:lnTo>
                    <a:pt x="3411754" y="1109586"/>
                  </a:lnTo>
                  <a:lnTo>
                    <a:pt x="3461931" y="1071880"/>
                  </a:lnTo>
                  <a:lnTo>
                    <a:pt x="3512109" y="1062317"/>
                  </a:lnTo>
                  <a:lnTo>
                    <a:pt x="3562274" y="903059"/>
                  </a:lnTo>
                  <a:lnTo>
                    <a:pt x="3612452" y="987222"/>
                  </a:lnTo>
                  <a:lnTo>
                    <a:pt x="3662616" y="1229551"/>
                  </a:lnTo>
                  <a:lnTo>
                    <a:pt x="3712794" y="1200036"/>
                  </a:lnTo>
                  <a:lnTo>
                    <a:pt x="3762972" y="1181875"/>
                  </a:lnTo>
                  <a:lnTo>
                    <a:pt x="3813137" y="1045083"/>
                  </a:lnTo>
                  <a:lnTo>
                    <a:pt x="3863315" y="982154"/>
                  </a:lnTo>
                  <a:lnTo>
                    <a:pt x="3913480" y="942836"/>
                  </a:lnTo>
                  <a:lnTo>
                    <a:pt x="3963657" y="916559"/>
                  </a:lnTo>
                  <a:lnTo>
                    <a:pt x="4013835" y="957199"/>
                  </a:lnTo>
                  <a:lnTo>
                    <a:pt x="4064000" y="773303"/>
                  </a:lnTo>
                  <a:lnTo>
                    <a:pt x="4114178" y="755117"/>
                  </a:lnTo>
                  <a:lnTo>
                    <a:pt x="4164356" y="662394"/>
                  </a:lnTo>
                  <a:lnTo>
                    <a:pt x="4214521" y="573938"/>
                  </a:lnTo>
                  <a:lnTo>
                    <a:pt x="4264698" y="562737"/>
                  </a:lnTo>
                  <a:lnTo>
                    <a:pt x="4314876" y="484886"/>
                  </a:lnTo>
                  <a:lnTo>
                    <a:pt x="4365041" y="553555"/>
                  </a:lnTo>
                  <a:lnTo>
                    <a:pt x="4415219" y="522923"/>
                  </a:lnTo>
                  <a:lnTo>
                    <a:pt x="4465384" y="520548"/>
                  </a:lnTo>
                  <a:lnTo>
                    <a:pt x="4515561" y="453746"/>
                  </a:lnTo>
                  <a:lnTo>
                    <a:pt x="4565739" y="505117"/>
                  </a:lnTo>
                  <a:lnTo>
                    <a:pt x="4615904" y="580746"/>
                  </a:lnTo>
                  <a:lnTo>
                    <a:pt x="4666082" y="588467"/>
                  </a:lnTo>
                  <a:lnTo>
                    <a:pt x="4716247" y="627977"/>
                  </a:lnTo>
                  <a:lnTo>
                    <a:pt x="4766424" y="673176"/>
                  </a:lnTo>
                  <a:lnTo>
                    <a:pt x="4816602" y="665404"/>
                  </a:lnTo>
                  <a:lnTo>
                    <a:pt x="4866767" y="616788"/>
                  </a:lnTo>
                  <a:lnTo>
                    <a:pt x="4916945" y="520040"/>
                  </a:lnTo>
                  <a:lnTo>
                    <a:pt x="4967123" y="485267"/>
                  </a:lnTo>
                  <a:lnTo>
                    <a:pt x="5017288" y="518592"/>
                  </a:lnTo>
                  <a:lnTo>
                    <a:pt x="5067465" y="465455"/>
                  </a:lnTo>
                  <a:lnTo>
                    <a:pt x="5117631" y="469278"/>
                  </a:lnTo>
                  <a:lnTo>
                    <a:pt x="5167808" y="608305"/>
                  </a:lnTo>
                  <a:lnTo>
                    <a:pt x="5217986" y="586626"/>
                  </a:lnTo>
                  <a:lnTo>
                    <a:pt x="5268151" y="675335"/>
                  </a:lnTo>
                  <a:lnTo>
                    <a:pt x="5318328" y="632536"/>
                  </a:lnTo>
                  <a:lnTo>
                    <a:pt x="5368506" y="505739"/>
                  </a:lnTo>
                  <a:lnTo>
                    <a:pt x="5418671" y="456895"/>
                  </a:lnTo>
                  <a:lnTo>
                    <a:pt x="5468849" y="541058"/>
                  </a:lnTo>
                  <a:lnTo>
                    <a:pt x="5519013" y="506171"/>
                  </a:lnTo>
                  <a:lnTo>
                    <a:pt x="5569192" y="511086"/>
                  </a:lnTo>
                  <a:lnTo>
                    <a:pt x="5619369" y="484289"/>
                  </a:lnTo>
                  <a:lnTo>
                    <a:pt x="5669534" y="398196"/>
                  </a:lnTo>
                  <a:lnTo>
                    <a:pt x="5719712" y="333527"/>
                  </a:lnTo>
                  <a:lnTo>
                    <a:pt x="5769890" y="242964"/>
                  </a:lnTo>
                  <a:lnTo>
                    <a:pt x="5820055" y="206400"/>
                  </a:lnTo>
                  <a:lnTo>
                    <a:pt x="5870232" y="287541"/>
                  </a:lnTo>
                  <a:lnTo>
                    <a:pt x="5920397" y="225260"/>
                  </a:lnTo>
                  <a:lnTo>
                    <a:pt x="5970575" y="286626"/>
                  </a:lnTo>
                  <a:lnTo>
                    <a:pt x="6020753" y="265316"/>
                  </a:lnTo>
                  <a:lnTo>
                    <a:pt x="6070918" y="93688"/>
                  </a:lnTo>
                  <a:lnTo>
                    <a:pt x="6121095" y="76136"/>
                  </a:lnTo>
                  <a:lnTo>
                    <a:pt x="6171260" y="81356"/>
                  </a:lnTo>
                  <a:lnTo>
                    <a:pt x="6221438" y="9208"/>
                  </a:lnTo>
                  <a:lnTo>
                    <a:pt x="6271615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3316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8" name="Shape 169"/>
            <p:cNvSpPr/>
            <p:nvPr/>
          </p:nvSpPr>
          <p:spPr>
            <a:xfrm>
              <a:off x="1873741" y="2843636"/>
              <a:ext cx="29901" cy="80189"/>
            </a:xfrm>
            <a:custGeom>
              <a:avLst/>
              <a:gdLst/>
              <a:ahLst/>
              <a:cxnLst/>
              <a:rect l="0" t="0" r="0" b="0"/>
              <a:pathLst>
                <a:path w="30141" h="80078">
                  <a:moveTo>
                    <a:pt x="30141" y="0"/>
                  </a:moveTo>
                  <a:lnTo>
                    <a:pt x="7403" y="80078"/>
                  </a:lnTo>
                  <a:lnTo>
                    <a:pt x="0" y="56943"/>
                  </a:lnTo>
                  <a:lnTo>
                    <a:pt x="7403" y="57662"/>
                  </a:lnTo>
                  <a:lnTo>
                    <a:pt x="30141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19" name="Shape 170"/>
            <p:cNvSpPr/>
            <p:nvPr/>
          </p:nvSpPr>
          <p:spPr>
            <a:xfrm>
              <a:off x="2703826" y="2842402"/>
              <a:ext cx="38443" cy="140640"/>
            </a:xfrm>
            <a:custGeom>
              <a:avLst/>
              <a:gdLst/>
              <a:ahLst/>
              <a:cxnLst/>
              <a:rect l="0" t="0" r="0" b="0"/>
              <a:pathLst>
                <a:path w="38734" h="141145">
                  <a:moveTo>
                    <a:pt x="0" y="0"/>
                  </a:moveTo>
                  <a:lnTo>
                    <a:pt x="29974" y="118539"/>
                  </a:lnTo>
                  <a:lnTo>
                    <a:pt x="38734" y="118967"/>
                  </a:lnTo>
                  <a:lnTo>
                    <a:pt x="29974" y="1411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0" name="Shape 171"/>
            <p:cNvSpPr/>
            <p:nvPr/>
          </p:nvSpPr>
          <p:spPr>
            <a:xfrm>
              <a:off x="1156138" y="2827598"/>
              <a:ext cx="29901" cy="43179"/>
            </a:xfrm>
            <a:custGeom>
              <a:avLst/>
              <a:gdLst/>
              <a:ahLst/>
              <a:cxnLst/>
              <a:rect l="0" t="0" r="0" b="0"/>
              <a:pathLst>
                <a:path w="30737" h="43397">
                  <a:moveTo>
                    <a:pt x="30737" y="0"/>
                  </a:moveTo>
                  <a:lnTo>
                    <a:pt x="22788" y="43397"/>
                  </a:lnTo>
                  <a:lnTo>
                    <a:pt x="0" y="40692"/>
                  </a:lnTo>
                  <a:lnTo>
                    <a:pt x="22788" y="12955"/>
                  </a:lnTo>
                  <a:lnTo>
                    <a:pt x="3073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1" name="Shape 172"/>
            <p:cNvSpPr/>
            <p:nvPr/>
          </p:nvSpPr>
          <p:spPr>
            <a:xfrm>
              <a:off x="1066438" y="2826365"/>
              <a:ext cx="89700" cy="75254"/>
            </a:xfrm>
            <a:custGeom>
              <a:avLst/>
              <a:gdLst/>
              <a:ahLst/>
              <a:cxnLst/>
              <a:rect l="0" t="0" r="0" b="0"/>
              <a:pathLst>
                <a:path w="88910" h="74307">
                  <a:moveTo>
                    <a:pt x="11356" y="0"/>
                  </a:moveTo>
                  <a:lnTo>
                    <a:pt x="61521" y="37719"/>
                  </a:lnTo>
                  <a:lnTo>
                    <a:pt x="88910" y="40970"/>
                  </a:lnTo>
                  <a:lnTo>
                    <a:pt x="61521" y="74307"/>
                  </a:lnTo>
                  <a:lnTo>
                    <a:pt x="11356" y="11011"/>
                  </a:lnTo>
                  <a:lnTo>
                    <a:pt x="0" y="12132"/>
                  </a:lnTo>
                  <a:lnTo>
                    <a:pt x="11356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2" name="Shape 173"/>
            <p:cNvSpPr/>
            <p:nvPr/>
          </p:nvSpPr>
          <p:spPr>
            <a:xfrm>
              <a:off x="992400" y="2821430"/>
              <a:ext cx="74038" cy="59217"/>
            </a:xfrm>
            <a:custGeom>
              <a:avLst/>
              <a:gdLst/>
              <a:ahLst/>
              <a:cxnLst/>
              <a:rect l="0" t="0" r="0" b="0"/>
              <a:pathLst>
                <a:path w="74360" h="59051">
                  <a:moveTo>
                    <a:pt x="0" y="0"/>
                  </a:moveTo>
                  <a:lnTo>
                    <a:pt x="35538" y="21408"/>
                  </a:lnTo>
                  <a:lnTo>
                    <a:pt x="74360" y="17576"/>
                  </a:lnTo>
                  <a:lnTo>
                    <a:pt x="35538" y="5905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3" name="Shape 174"/>
            <p:cNvSpPr/>
            <p:nvPr/>
          </p:nvSpPr>
          <p:spPr>
            <a:xfrm>
              <a:off x="909819" y="2796756"/>
              <a:ext cx="82581" cy="25907"/>
            </a:xfrm>
            <a:custGeom>
              <a:avLst/>
              <a:gdLst/>
              <a:ahLst/>
              <a:cxnLst/>
              <a:rect l="0" t="0" r="0" b="0"/>
              <a:pathLst>
                <a:path w="82436" h="25146">
                  <a:moveTo>
                    <a:pt x="67797" y="0"/>
                  </a:moveTo>
                  <a:lnTo>
                    <a:pt x="82436" y="24325"/>
                  </a:lnTo>
                  <a:lnTo>
                    <a:pt x="67797" y="15506"/>
                  </a:lnTo>
                  <a:lnTo>
                    <a:pt x="17632" y="25146"/>
                  </a:lnTo>
                  <a:lnTo>
                    <a:pt x="0" y="3863"/>
                  </a:lnTo>
                  <a:lnTo>
                    <a:pt x="17632" y="5956"/>
                  </a:lnTo>
                  <a:lnTo>
                    <a:pt x="6779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4" name="Shape 175"/>
            <p:cNvSpPr/>
            <p:nvPr/>
          </p:nvSpPr>
          <p:spPr>
            <a:xfrm>
              <a:off x="838628" y="2749877"/>
              <a:ext cx="71191" cy="50581"/>
            </a:xfrm>
            <a:custGeom>
              <a:avLst/>
              <a:gdLst/>
              <a:ahLst/>
              <a:cxnLst/>
              <a:rect l="0" t="0" r="0" b="0"/>
              <a:pathLst>
                <a:path w="72057" h="50767">
                  <a:moveTo>
                    <a:pt x="0" y="0"/>
                  </a:moveTo>
                  <a:lnTo>
                    <a:pt x="39511" y="11483"/>
                  </a:lnTo>
                  <a:lnTo>
                    <a:pt x="72057" y="50767"/>
                  </a:lnTo>
                  <a:lnTo>
                    <a:pt x="39511" y="4690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5" name="Shape 176"/>
            <p:cNvSpPr/>
            <p:nvPr/>
          </p:nvSpPr>
          <p:spPr>
            <a:xfrm>
              <a:off x="824390" y="2737540"/>
              <a:ext cx="14238" cy="12337"/>
            </a:xfrm>
            <a:custGeom>
              <a:avLst/>
              <a:gdLst/>
              <a:ahLst/>
              <a:cxnLst/>
              <a:rect l="0" t="0" r="0" b="0"/>
              <a:pathLst>
                <a:path w="13256" h="12647">
                  <a:moveTo>
                    <a:pt x="2602" y="0"/>
                  </a:moveTo>
                  <a:lnTo>
                    <a:pt x="13256" y="12647"/>
                  </a:lnTo>
                  <a:lnTo>
                    <a:pt x="2602" y="9551"/>
                  </a:lnTo>
                  <a:lnTo>
                    <a:pt x="0" y="8955"/>
                  </a:lnTo>
                  <a:lnTo>
                    <a:pt x="260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6" name="Shape 177"/>
            <p:cNvSpPr/>
            <p:nvPr/>
          </p:nvSpPr>
          <p:spPr>
            <a:xfrm>
              <a:off x="598003" y="2665986"/>
              <a:ext cx="226387" cy="244269"/>
            </a:xfrm>
            <a:custGeom>
              <a:avLst/>
              <a:gdLst/>
              <a:ahLst/>
              <a:cxnLst/>
              <a:rect l="0" t="0" r="0" b="0"/>
              <a:pathLst>
                <a:path w="226773" h="243815">
                  <a:moveTo>
                    <a:pt x="129019" y="0"/>
                  </a:moveTo>
                  <a:lnTo>
                    <a:pt x="179197" y="69190"/>
                  </a:lnTo>
                  <a:lnTo>
                    <a:pt x="226773" y="80075"/>
                  </a:lnTo>
                  <a:lnTo>
                    <a:pt x="179197" y="243815"/>
                  </a:lnTo>
                  <a:lnTo>
                    <a:pt x="129019" y="235877"/>
                  </a:lnTo>
                  <a:lnTo>
                    <a:pt x="78854" y="96913"/>
                  </a:lnTo>
                  <a:lnTo>
                    <a:pt x="28677" y="140589"/>
                  </a:lnTo>
                  <a:lnTo>
                    <a:pt x="0" y="105414"/>
                  </a:lnTo>
                  <a:lnTo>
                    <a:pt x="28677" y="74117"/>
                  </a:lnTo>
                  <a:lnTo>
                    <a:pt x="78854" y="80696"/>
                  </a:lnTo>
                  <a:lnTo>
                    <a:pt x="129019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7" name="Shape 178"/>
            <p:cNvSpPr/>
            <p:nvPr/>
          </p:nvSpPr>
          <p:spPr>
            <a:xfrm>
              <a:off x="375887" y="2646247"/>
              <a:ext cx="222115" cy="225763"/>
            </a:xfrm>
            <a:custGeom>
              <a:avLst/>
              <a:gdLst/>
              <a:ahLst/>
              <a:cxnLst/>
              <a:rect l="0" t="0" r="0" b="0"/>
              <a:pathLst>
                <a:path w="222187" h="226504">
                  <a:moveTo>
                    <a:pt x="150520" y="0"/>
                  </a:moveTo>
                  <a:lnTo>
                    <a:pt x="200698" y="99263"/>
                  </a:lnTo>
                  <a:lnTo>
                    <a:pt x="222187" y="125620"/>
                  </a:lnTo>
                  <a:lnTo>
                    <a:pt x="200698" y="149073"/>
                  </a:lnTo>
                  <a:lnTo>
                    <a:pt x="150520" y="182461"/>
                  </a:lnTo>
                  <a:lnTo>
                    <a:pt x="100343" y="160287"/>
                  </a:lnTo>
                  <a:lnTo>
                    <a:pt x="50178" y="192024"/>
                  </a:lnTo>
                  <a:lnTo>
                    <a:pt x="0" y="226504"/>
                  </a:lnTo>
                  <a:lnTo>
                    <a:pt x="0" y="178664"/>
                  </a:lnTo>
                  <a:lnTo>
                    <a:pt x="50178" y="154838"/>
                  </a:lnTo>
                  <a:lnTo>
                    <a:pt x="100343" y="65519"/>
                  </a:lnTo>
                  <a:lnTo>
                    <a:pt x="15052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8" name="Shape 179"/>
            <p:cNvSpPr/>
            <p:nvPr/>
          </p:nvSpPr>
          <p:spPr>
            <a:xfrm>
              <a:off x="1186039" y="2596900"/>
              <a:ext cx="687702" cy="378740"/>
            </a:xfrm>
            <a:custGeom>
              <a:avLst/>
              <a:gdLst/>
              <a:ahLst/>
              <a:cxnLst/>
              <a:rect l="0" t="0" r="0" b="0"/>
              <a:pathLst>
                <a:path w="687073" h="378994">
                  <a:moveTo>
                    <a:pt x="42229" y="0"/>
                  </a:moveTo>
                  <a:lnTo>
                    <a:pt x="92394" y="33744"/>
                  </a:lnTo>
                  <a:lnTo>
                    <a:pt x="142571" y="150863"/>
                  </a:lnTo>
                  <a:lnTo>
                    <a:pt x="192736" y="99251"/>
                  </a:lnTo>
                  <a:lnTo>
                    <a:pt x="242914" y="202476"/>
                  </a:lnTo>
                  <a:lnTo>
                    <a:pt x="293092" y="260045"/>
                  </a:lnTo>
                  <a:lnTo>
                    <a:pt x="343257" y="301727"/>
                  </a:lnTo>
                  <a:lnTo>
                    <a:pt x="393435" y="254089"/>
                  </a:lnTo>
                  <a:lnTo>
                    <a:pt x="443612" y="287833"/>
                  </a:lnTo>
                  <a:lnTo>
                    <a:pt x="493777" y="196520"/>
                  </a:lnTo>
                  <a:lnTo>
                    <a:pt x="543955" y="258064"/>
                  </a:lnTo>
                  <a:lnTo>
                    <a:pt x="594120" y="269964"/>
                  </a:lnTo>
                  <a:lnTo>
                    <a:pt x="644298" y="170714"/>
                  </a:lnTo>
                  <a:lnTo>
                    <a:pt x="687073" y="304398"/>
                  </a:lnTo>
                  <a:lnTo>
                    <a:pt x="644298" y="300241"/>
                  </a:lnTo>
                  <a:lnTo>
                    <a:pt x="594120" y="363055"/>
                  </a:lnTo>
                  <a:lnTo>
                    <a:pt x="543955" y="341744"/>
                  </a:lnTo>
                  <a:lnTo>
                    <a:pt x="493777" y="314846"/>
                  </a:lnTo>
                  <a:lnTo>
                    <a:pt x="443612" y="364706"/>
                  </a:lnTo>
                  <a:lnTo>
                    <a:pt x="393435" y="378994"/>
                  </a:lnTo>
                  <a:lnTo>
                    <a:pt x="343257" y="361379"/>
                  </a:lnTo>
                  <a:lnTo>
                    <a:pt x="293092" y="330200"/>
                  </a:lnTo>
                  <a:lnTo>
                    <a:pt x="242914" y="317310"/>
                  </a:lnTo>
                  <a:lnTo>
                    <a:pt x="192736" y="241249"/>
                  </a:lnTo>
                  <a:lnTo>
                    <a:pt x="142571" y="204902"/>
                  </a:lnTo>
                  <a:lnTo>
                    <a:pt x="92394" y="135890"/>
                  </a:lnTo>
                  <a:lnTo>
                    <a:pt x="42229" y="161722"/>
                  </a:lnTo>
                  <a:lnTo>
                    <a:pt x="0" y="230543"/>
                  </a:lnTo>
                  <a:lnTo>
                    <a:pt x="42229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29" name="Shape 180"/>
            <p:cNvSpPr/>
            <p:nvPr/>
          </p:nvSpPr>
          <p:spPr>
            <a:xfrm>
              <a:off x="2485982" y="2451326"/>
              <a:ext cx="86853" cy="305953"/>
            </a:xfrm>
            <a:custGeom>
              <a:avLst/>
              <a:gdLst/>
              <a:ahLst/>
              <a:cxnLst/>
              <a:rect l="0" t="0" r="0" b="0"/>
              <a:pathLst>
                <a:path w="87138" h="306479">
                  <a:moveTo>
                    <a:pt x="0" y="0"/>
                  </a:moveTo>
                  <a:lnTo>
                    <a:pt x="47820" y="56111"/>
                  </a:lnTo>
                  <a:lnTo>
                    <a:pt x="87138" y="46644"/>
                  </a:lnTo>
                  <a:lnTo>
                    <a:pt x="47820" y="30647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0" name="Shape 181"/>
            <p:cNvSpPr/>
            <p:nvPr/>
          </p:nvSpPr>
          <p:spPr>
            <a:xfrm>
              <a:off x="2572835" y="2425418"/>
              <a:ext cx="130991" cy="416984"/>
            </a:xfrm>
            <a:custGeom>
              <a:avLst/>
              <a:gdLst/>
              <a:ahLst/>
              <a:cxnLst/>
              <a:rect l="0" t="0" r="0" b="0"/>
              <a:pathLst>
                <a:path w="131394" h="416665">
                  <a:moveTo>
                    <a:pt x="10847" y="0"/>
                  </a:moveTo>
                  <a:lnTo>
                    <a:pt x="61025" y="53607"/>
                  </a:lnTo>
                  <a:lnTo>
                    <a:pt x="111203" y="321589"/>
                  </a:lnTo>
                  <a:lnTo>
                    <a:pt x="131394" y="416665"/>
                  </a:lnTo>
                  <a:lnTo>
                    <a:pt x="111203" y="336817"/>
                  </a:lnTo>
                  <a:lnTo>
                    <a:pt x="61025" y="209436"/>
                  </a:lnTo>
                  <a:lnTo>
                    <a:pt x="10847" y="69075"/>
                  </a:lnTo>
                  <a:lnTo>
                    <a:pt x="0" y="71687"/>
                  </a:lnTo>
                  <a:lnTo>
                    <a:pt x="1084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1" name="Shape 182"/>
            <p:cNvSpPr/>
            <p:nvPr/>
          </p:nvSpPr>
          <p:spPr>
            <a:xfrm>
              <a:off x="1903642" y="2245300"/>
              <a:ext cx="582340" cy="598336"/>
            </a:xfrm>
            <a:custGeom>
              <a:avLst/>
              <a:gdLst/>
              <a:ahLst/>
              <a:cxnLst/>
              <a:rect l="0" t="0" r="0" b="0"/>
              <a:pathLst>
                <a:path w="581689" h="598813">
                  <a:moveTo>
                    <a:pt x="529166" y="0"/>
                  </a:moveTo>
                  <a:lnTo>
                    <a:pt x="579331" y="190564"/>
                  </a:lnTo>
                  <a:lnTo>
                    <a:pt x="581689" y="205674"/>
                  </a:lnTo>
                  <a:lnTo>
                    <a:pt x="579331" y="202908"/>
                  </a:lnTo>
                  <a:lnTo>
                    <a:pt x="529166" y="167805"/>
                  </a:lnTo>
                  <a:lnTo>
                    <a:pt x="478988" y="249872"/>
                  </a:lnTo>
                  <a:lnTo>
                    <a:pt x="428811" y="278028"/>
                  </a:lnTo>
                  <a:lnTo>
                    <a:pt x="378646" y="339153"/>
                  </a:lnTo>
                  <a:lnTo>
                    <a:pt x="328468" y="282054"/>
                  </a:lnTo>
                  <a:lnTo>
                    <a:pt x="278290" y="331102"/>
                  </a:lnTo>
                  <a:lnTo>
                    <a:pt x="228125" y="352349"/>
                  </a:lnTo>
                  <a:lnTo>
                    <a:pt x="177947" y="382295"/>
                  </a:lnTo>
                  <a:lnTo>
                    <a:pt x="127783" y="528231"/>
                  </a:lnTo>
                  <a:lnTo>
                    <a:pt x="77605" y="487451"/>
                  </a:lnTo>
                  <a:lnTo>
                    <a:pt x="27427" y="529260"/>
                  </a:lnTo>
                  <a:lnTo>
                    <a:pt x="0" y="598813"/>
                  </a:lnTo>
                  <a:lnTo>
                    <a:pt x="27427" y="502221"/>
                  </a:lnTo>
                  <a:lnTo>
                    <a:pt x="77605" y="347383"/>
                  </a:lnTo>
                  <a:lnTo>
                    <a:pt x="127783" y="397015"/>
                  </a:lnTo>
                  <a:lnTo>
                    <a:pt x="177947" y="301727"/>
                  </a:lnTo>
                  <a:lnTo>
                    <a:pt x="228125" y="317614"/>
                  </a:lnTo>
                  <a:lnTo>
                    <a:pt x="278290" y="281877"/>
                  </a:lnTo>
                  <a:lnTo>
                    <a:pt x="328468" y="246151"/>
                  </a:lnTo>
                  <a:lnTo>
                    <a:pt x="378646" y="337464"/>
                  </a:lnTo>
                  <a:lnTo>
                    <a:pt x="428811" y="192544"/>
                  </a:lnTo>
                  <a:lnTo>
                    <a:pt x="478988" y="202476"/>
                  </a:lnTo>
                  <a:lnTo>
                    <a:pt x="529166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2" name="Shape 183"/>
            <p:cNvSpPr/>
            <p:nvPr/>
          </p:nvSpPr>
          <p:spPr>
            <a:xfrm>
              <a:off x="2742269" y="531717"/>
              <a:ext cx="3905526" cy="2445157"/>
            </a:xfrm>
            <a:custGeom>
              <a:avLst/>
              <a:gdLst/>
              <a:ahLst/>
              <a:cxnLst/>
              <a:rect l="0" t="0" r="0" b="0"/>
              <a:pathLst>
                <a:path w="3904732" h="2445296">
                  <a:moveTo>
                    <a:pt x="3854555" y="0"/>
                  </a:moveTo>
                  <a:lnTo>
                    <a:pt x="3904732" y="23825"/>
                  </a:lnTo>
                  <a:lnTo>
                    <a:pt x="3904732" y="961961"/>
                  </a:lnTo>
                  <a:lnTo>
                    <a:pt x="3854555" y="971169"/>
                  </a:lnTo>
                  <a:lnTo>
                    <a:pt x="3804377" y="1043318"/>
                  </a:lnTo>
                  <a:lnTo>
                    <a:pt x="3754212" y="1038098"/>
                  </a:lnTo>
                  <a:lnTo>
                    <a:pt x="3704035" y="1055649"/>
                  </a:lnTo>
                  <a:lnTo>
                    <a:pt x="3653869" y="1227277"/>
                  </a:lnTo>
                  <a:lnTo>
                    <a:pt x="3603692" y="1248588"/>
                  </a:lnTo>
                  <a:lnTo>
                    <a:pt x="3553514" y="1187221"/>
                  </a:lnTo>
                  <a:lnTo>
                    <a:pt x="3503349" y="1249502"/>
                  </a:lnTo>
                  <a:lnTo>
                    <a:pt x="3453172" y="1168362"/>
                  </a:lnTo>
                  <a:lnTo>
                    <a:pt x="3403006" y="1204925"/>
                  </a:lnTo>
                  <a:lnTo>
                    <a:pt x="3352829" y="1295489"/>
                  </a:lnTo>
                  <a:lnTo>
                    <a:pt x="3302651" y="1360145"/>
                  </a:lnTo>
                  <a:lnTo>
                    <a:pt x="3252486" y="1446251"/>
                  </a:lnTo>
                  <a:lnTo>
                    <a:pt x="3202309" y="1473048"/>
                  </a:lnTo>
                  <a:lnTo>
                    <a:pt x="3152130" y="1468133"/>
                  </a:lnTo>
                  <a:lnTo>
                    <a:pt x="3101966" y="1503020"/>
                  </a:lnTo>
                  <a:lnTo>
                    <a:pt x="3051787" y="1418844"/>
                  </a:lnTo>
                  <a:lnTo>
                    <a:pt x="3001623" y="1467701"/>
                  </a:lnTo>
                  <a:lnTo>
                    <a:pt x="2951445" y="1594498"/>
                  </a:lnTo>
                  <a:lnTo>
                    <a:pt x="2901268" y="1637297"/>
                  </a:lnTo>
                  <a:lnTo>
                    <a:pt x="2851102" y="1548587"/>
                  </a:lnTo>
                  <a:lnTo>
                    <a:pt x="2800925" y="1570253"/>
                  </a:lnTo>
                  <a:lnTo>
                    <a:pt x="2750747" y="1431239"/>
                  </a:lnTo>
                  <a:lnTo>
                    <a:pt x="2700582" y="1427416"/>
                  </a:lnTo>
                  <a:lnTo>
                    <a:pt x="2650405" y="1480553"/>
                  </a:lnTo>
                  <a:lnTo>
                    <a:pt x="2600239" y="1447228"/>
                  </a:lnTo>
                  <a:lnTo>
                    <a:pt x="2550062" y="1482001"/>
                  </a:lnTo>
                  <a:lnTo>
                    <a:pt x="2499884" y="1578737"/>
                  </a:lnTo>
                  <a:lnTo>
                    <a:pt x="2449719" y="1627353"/>
                  </a:lnTo>
                  <a:lnTo>
                    <a:pt x="2399541" y="1635138"/>
                  </a:lnTo>
                  <a:lnTo>
                    <a:pt x="2349364" y="1589938"/>
                  </a:lnTo>
                  <a:lnTo>
                    <a:pt x="2299199" y="1550429"/>
                  </a:lnTo>
                  <a:lnTo>
                    <a:pt x="2249021" y="1542707"/>
                  </a:lnTo>
                  <a:lnTo>
                    <a:pt x="2198856" y="1467079"/>
                  </a:lnTo>
                  <a:lnTo>
                    <a:pt x="2148678" y="1415707"/>
                  </a:lnTo>
                  <a:lnTo>
                    <a:pt x="2098501" y="1482509"/>
                  </a:lnTo>
                  <a:lnTo>
                    <a:pt x="2048335" y="1484884"/>
                  </a:lnTo>
                  <a:lnTo>
                    <a:pt x="1998158" y="1515516"/>
                  </a:lnTo>
                  <a:lnTo>
                    <a:pt x="1947993" y="1446847"/>
                  </a:lnTo>
                  <a:lnTo>
                    <a:pt x="1897815" y="1524698"/>
                  </a:lnTo>
                  <a:lnTo>
                    <a:pt x="1847637" y="1535900"/>
                  </a:lnTo>
                  <a:lnTo>
                    <a:pt x="1797473" y="1624355"/>
                  </a:lnTo>
                  <a:lnTo>
                    <a:pt x="1747295" y="1717078"/>
                  </a:lnTo>
                  <a:lnTo>
                    <a:pt x="1697117" y="1735265"/>
                  </a:lnTo>
                  <a:lnTo>
                    <a:pt x="1646952" y="1919160"/>
                  </a:lnTo>
                  <a:lnTo>
                    <a:pt x="1596774" y="1878521"/>
                  </a:lnTo>
                  <a:lnTo>
                    <a:pt x="1546597" y="1904797"/>
                  </a:lnTo>
                  <a:lnTo>
                    <a:pt x="1496432" y="1944116"/>
                  </a:lnTo>
                  <a:lnTo>
                    <a:pt x="1446254" y="2007045"/>
                  </a:lnTo>
                  <a:lnTo>
                    <a:pt x="1396089" y="2143824"/>
                  </a:lnTo>
                  <a:lnTo>
                    <a:pt x="1345911" y="2161997"/>
                  </a:lnTo>
                  <a:lnTo>
                    <a:pt x="1295733" y="2191512"/>
                  </a:lnTo>
                  <a:lnTo>
                    <a:pt x="1245569" y="1949183"/>
                  </a:lnTo>
                  <a:lnTo>
                    <a:pt x="1195391" y="1865020"/>
                  </a:lnTo>
                  <a:lnTo>
                    <a:pt x="1145226" y="2024278"/>
                  </a:lnTo>
                  <a:lnTo>
                    <a:pt x="1095048" y="2033841"/>
                  </a:lnTo>
                  <a:lnTo>
                    <a:pt x="1044870" y="2071548"/>
                  </a:lnTo>
                  <a:lnTo>
                    <a:pt x="994705" y="1986458"/>
                  </a:lnTo>
                  <a:lnTo>
                    <a:pt x="944528" y="1995805"/>
                  </a:lnTo>
                  <a:lnTo>
                    <a:pt x="894350" y="2005876"/>
                  </a:lnTo>
                  <a:lnTo>
                    <a:pt x="844185" y="2039709"/>
                  </a:lnTo>
                  <a:lnTo>
                    <a:pt x="794007" y="2167319"/>
                  </a:lnTo>
                  <a:lnTo>
                    <a:pt x="743842" y="2160219"/>
                  </a:lnTo>
                  <a:lnTo>
                    <a:pt x="693665" y="2188274"/>
                  </a:lnTo>
                  <a:lnTo>
                    <a:pt x="643487" y="2203818"/>
                  </a:lnTo>
                  <a:lnTo>
                    <a:pt x="593322" y="2247824"/>
                  </a:lnTo>
                  <a:lnTo>
                    <a:pt x="543144" y="2236445"/>
                  </a:lnTo>
                  <a:lnTo>
                    <a:pt x="492979" y="2233498"/>
                  </a:lnTo>
                  <a:lnTo>
                    <a:pt x="442801" y="2245284"/>
                  </a:lnTo>
                  <a:lnTo>
                    <a:pt x="392624" y="2262226"/>
                  </a:lnTo>
                  <a:lnTo>
                    <a:pt x="342459" y="2256739"/>
                  </a:lnTo>
                  <a:lnTo>
                    <a:pt x="292281" y="2282165"/>
                  </a:lnTo>
                  <a:lnTo>
                    <a:pt x="242103" y="2352497"/>
                  </a:lnTo>
                  <a:lnTo>
                    <a:pt x="191938" y="2374418"/>
                  </a:lnTo>
                  <a:lnTo>
                    <a:pt x="141761" y="2389137"/>
                  </a:lnTo>
                  <a:lnTo>
                    <a:pt x="91583" y="2445296"/>
                  </a:lnTo>
                  <a:lnTo>
                    <a:pt x="41418" y="2431428"/>
                  </a:lnTo>
                  <a:lnTo>
                    <a:pt x="0" y="2429405"/>
                  </a:lnTo>
                  <a:lnTo>
                    <a:pt x="41418" y="2324545"/>
                  </a:lnTo>
                  <a:lnTo>
                    <a:pt x="91583" y="2348370"/>
                  </a:lnTo>
                  <a:lnTo>
                    <a:pt x="141761" y="2255063"/>
                  </a:lnTo>
                  <a:lnTo>
                    <a:pt x="191938" y="2259038"/>
                  </a:lnTo>
                  <a:lnTo>
                    <a:pt x="242103" y="2199488"/>
                  </a:lnTo>
                  <a:lnTo>
                    <a:pt x="292281" y="2020824"/>
                  </a:lnTo>
                  <a:lnTo>
                    <a:pt x="342459" y="2096262"/>
                  </a:lnTo>
                  <a:lnTo>
                    <a:pt x="392624" y="2008912"/>
                  </a:lnTo>
                  <a:lnTo>
                    <a:pt x="442801" y="1909661"/>
                  </a:lnTo>
                  <a:lnTo>
                    <a:pt x="492979" y="1881873"/>
                  </a:lnTo>
                  <a:lnTo>
                    <a:pt x="543144" y="1959292"/>
                  </a:lnTo>
                  <a:lnTo>
                    <a:pt x="593322" y="1981124"/>
                  </a:lnTo>
                  <a:lnTo>
                    <a:pt x="643487" y="1877898"/>
                  </a:lnTo>
                  <a:lnTo>
                    <a:pt x="693665" y="1800479"/>
                  </a:lnTo>
                  <a:lnTo>
                    <a:pt x="743842" y="1748866"/>
                  </a:lnTo>
                  <a:lnTo>
                    <a:pt x="794007" y="1677403"/>
                  </a:lnTo>
                  <a:lnTo>
                    <a:pt x="844185" y="1657553"/>
                  </a:lnTo>
                  <a:lnTo>
                    <a:pt x="894350" y="1562265"/>
                  </a:lnTo>
                  <a:lnTo>
                    <a:pt x="944528" y="1574178"/>
                  </a:lnTo>
                  <a:lnTo>
                    <a:pt x="994705" y="1548371"/>
                  </a:lnTo>
                  <a:lnTo>
                    <a:pt x="1044870" y="1582115"/>
                  </a:lnTo>
                  <a:lnTo>
                    <a:pt x="1095048" y="1482865"/>
                  </a:lnTo>
                  <a:lnTo>
                    <a:pt x="1145226" y="1532496"/>
                  </a:lnTo>
                  <a:lnTo>
                    <a:pt x="1195391" y="1407427"/>
                  </a:lnTo>
                  <a:lnTo>
                    <a:pt x="1245569" y="1625791"/>
                  </a:lnTo>
                  <a:lnTo>
                    <a:pt x="1295733" y="1796504"/>
                  </a:lnTo>
                  <a:lnTo>
                    <a:pt x="1345911" y="1796504"/>
                  </a:lnTo>
                  <a:lnTo>
                    <a:pt x="1396089" y="1838198"/>
                  </a:lnTo>
                  <a:lnTo>
                    <a:pt x="1446254" y="1663510"/>
                  </a:lnTo>
                  <a:lnTo>
                    <a:pt x="1496432" y="1592047"/>
                  </a:lnTo>
                  <a:lnTo>
                    <a:pt x="1546597" y="1478890"/>
                  </a:lnTo>
                  <a:lnTo>
                    <a:pt x="1596774" y="1619834"/>
                  </a:lnTo>
                  <a:lnTo>
                    <a:pt x="1646952" y="1534478"/>
                  </a:lnTo>
                  <a:lnTo>
                    <a:pt x="1697117" y="1337958"/>
                  </a:lnTo>
                  <a:lnTo>
                    <a:pt x="1747295" y="1264501"/>
                  </a:lnTo>
                  <a:lnTo>
                    <a:pt x="1797473" y="1218844"/>
                  </a:lnTo>
                  <a:lnTo>
                    <a:pt x="1847637" y="1137463"/>
                  </a:lnTo>
                  <a:lnTo>
                    <a:pt x="1897815" y="1236713"/>
                  </a:lnTo>
                  <a:lnTo>
                    <a:pt x="1947993" y="1163269"/>
                  </a:lnTo>
                  <a:lnTo>
                    <a:pt x="1998158" y="1246645"/>
                  </a:lnTo>
                  <a:lnTo>
                    <a:pt x="2048335" y="1286345"/>
                  </a:lnTo>
                  <a:lnTo>
                    <a:pt x="2098501" y="1214882"/>
                  </a:lnTo>
                  <a:lnTo>
                    <a:pt x="2148678" y="1183119"/>
                  </a:lnTo>
                  <a:lnTo>
                    <a:pt x="2198856" y="1335964"/>
                  </a:lnTo>
                  <a:lnTo>
                    <a:pt x="2249021" y="1189076"/>
                  </a:lnTo>
                  <a:lnTo>
                    <a:pt x="2299199" y="1105700"/>
                  </a:lnTo>
                  <a:lnTo>
                    <a:pt x="2349364" y="1143419"/>
                  </a:lnTo>
                  <a:lnTo>
                    <a:pt x="2399541" y="1296264"/>
                  </a:lnTo>
                  <a:lnTo>
                    <a:pt x="2449719" y="1347876"/>
                  </a:lnTo>
                  <a:lnTo>
                    <a:pt x="2499884" y="1298258"/>
                  </a:lnTo>
                  <a:lnTo>
                    <a:pt x="2550062" y="1121575"/>
                  </a:lnTo>
                  <a:lnTo>
                    <a:pt x="2600239" y="1075918"/>
                  </a:lnTo>
                  <a:lnTo>
                    <a:pt x="2650405" y="1069962"/>
                  </a:lnTo>
                  <a:lnTo>
                    <a:pt x="2700582" y="907187"/>
                  </a:lnTo>
                  <a:lnTo>
                    <a:pt x="2750747" y="940930"/>
                  </a:lnTo>
                  <a:lnTo>
                    <a:pt x="2800925" y="1067981"/>
                  </a:lnTo>
                  <a:lnTo>
                    <a:pt x="2851102" y="1006449"/>
                  </a:lnTo>
                  <a:lnTo>
                    <a:pt x="2901268" y="929030"/>
                  </a:lnTo>
                  <a:lnTo>
                    <a:pt x="2951445" y="923074"/>
                  </a:lnTo>
                  <a:lnTo>
                    <a:pt x="3001623" y="942924"/>
                  </a:lnTo>
                  <a:lnTo>
                    <a:pt x="3051787" y="825805"/>
                  </a:lnTo>
                  <a:lnTo>
                    <a:pt x="3101966" y="934987"/>
                  </a:lnTo>
                  <a:lnTo>
                    <a:pt x="3152130" y="831761"/>
                  </a:lnTo>
                  <a:lnTo>
                    <a:pt x="3202309" y="851611"/>
                  </a:lnTo>
                  <a:lnTo>
                    <a:pt x="3252486" y="672948"/>
                  </a:lnTo>
                  <a:lnTo>
                    <a:pt x="3302651" y="641185"/>
                  </a:lnTo>
                  <a:lnTo>
                    <a:pt x="3352829" y="571703"/>
                  </a:lnTo>
                  <a:lnTo>
                    <a:pt x="3403006" y="458559"/>
                  </a:lnTo>
                  <a:lnTo>
                    <a:pt x="3453172" y="279895"/>
                  </a:lnTo>
                  <a:lnTo>
                    <a:pt x="3503349" y="351358"/>
                  </a:lnTo>
                  <a:lnTo>
                    <a:pt x="3553514" y="234239"/>
                  </a:lnTo>
                  <a:lnTo>
                    <a:pt x="3603692" y="440690"/>
                  </a:lnTo>
                  <a:lnTo>
                    <a:pt x="3653869" y="436728"/>
                  </a:lnTo>
                  <a:lnTo>
                    <a:pt x="3704035" y="238214"/>
                  </a:lnTo>
                  <a:lnTo>
                    <a:pt x="3754212" y="256083"/>
                  </a:lnTo>
                  <a:lnTo>
                    <a:pt x="3804377" y="206451"/>
                  </a:lnTo>
                  <a:lnTo>
                    <a:pt x="3854555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3" name="Shape 184"/>
            <p:cNvSpPr/>
            <p:nvPr/>
          </p:nvSpPr>
          <p:spPr>
            <a:xfrm>
              <a:off x="6673424" y="123368"/>
              <a:ext cx="0" cy="3175496"/>
            </a:xfrm>
            <a:custGeom>
              <a:avLst/>
              <a:gdLst/>
              <a:ahLst/>
              <a:cxnLst/>
              <a:rect l="0" t="0" r="0" b="0"/>
              <a:pathLst>
                <a:path h="3176016">
                  <a:moveTo>
                    <a:pt x="0" y="3176016"/>
                  </a:moveTo>
                  <a:lnTo>
                    <a:pt x="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4" name="Shape 185"/>
            <p:cNvSpPr/>
            <p:nvPr/>
          </p:nvSpPr>
          <p:spPr>
            <a:xfrm>
              <a:off x="6619319" y="3298864"/>
              <a:ext cx="54105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5" name="Shape 186"/>
            <p:cNvSpPr/>
            <p:nvPr/>
          </p:nvSpPr>
          <p:spPr>
            <a:xfrm>
              <a:off x="6619319" y="2902853"/>
              <a:ext cx="54105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6" name="Shape 187"/>
            <p:cNvSpPr/>
            <p:nvPr/>
          </p:nvSpPr>
          <p:spPr>
            <a:xfrm>
              <a:off x="6619319" y="2504374"/>
              <a:ext cx="54105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7" name="Shape 188"/>
            <p:cNvSpPr/>
            <p:nvPr/>
          </p:nvSpPr>
          <p:spPr>
            <a:xfrm>
              <a:off x="6619319" y="2108362"/>
              <a:ext cx="54105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8" name="Shape 189"/>
            <p:cNvSpPr/>
            <p:nvPr/>
          </p:nvSpPr>
          <p:spPr>
            <a:xfrm>
              <a:off x="6619319" y="1711117"/>
              <a:ext cx="54105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39" name="Shape 190"/>
            <p:cNvSpPr/>
            <p:nvPr/>
          </p:nvSpPr>
          <p:spPr>
            <a:xfrm>
              <a:off x="6619319" y="1315105"/>
              <a:ext cx="54105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0" name="Shape 191"/>
            <p:cNvSpPr/>
            <p:nvPr/>
          </p:nvSpPr>
          <p:spPr>
            <a:xfrm>
              <a:off x="6619319" y="916626"/>
              <a:ext cx="54105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1" name="Shape 192"/>
            <p:cNvSpPr/>
            <p:nvPr/>
          </p:nvSpPr>
          <p:spPr>
            <a:xfrm>
              <a:off x="6619319" y="520614"/>
              <a:ext cx="54105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2" name="Shape 193"/>
            <p:cNvSpPr/>
            <p:nvPr/>
          </p:nvSpPr>
          <p:spPr>
            <a:xfrm>
              <a:off x="6619319" y="123368"/>
              <a:ext cx="54105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3" name="Shape 194"/>
            <p:cNvSpPr/>
            <p:nvPr/>
          </p:nvSpPr>
          <p:spPr>
            <a:xfrm>
              <a:off x="351683" y="123368"/>
              <a:ext cx="0" cy="3175496"/>
            </a:xfrm>
            <a:custGeom>
              <a:avLst/>
              <a:gdLst/>
              <a:ahLst/>
              <a:cxnLst/>
              <a:rect l="0" t="0" r="0" b="0"/>
              <a:pathLst>
                <a:path h="3176016">
                  <a:moveTo>
                    <a:pt x="0" y="3176016"/>
                  </a:moveTo>
                  <a:lnTo>
                    <a:pt x="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4" name="Shape 195"/>
            <p:cNvSpPr/>
            <p:nvPr/>
          </p:nvSpPr>
          <p:spPr>
            <a:xfrm>
              <a:off x="351683" y="3298864"/>
              <a:ext cx="52681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5" name="Shape 196"/>
            <p:cNvSpPr/>
            <p:nvPr/>
          </p:nvSpPr>
          <p:spPr>
            <a:xfrm>
              <a:off x="351683" y="2902853"/>
              <a:ext cx="52681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6" name="Shape 197"/>
            <p:cNvSpPr/>
            <p:nvPr/>
          </p:nvSpPr>
          <p:spPr>
            <a:xfrm>
              <a:off x="351683" y="2504374"/>
              <a:ext cx="52681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7" name="Shape 198"/>
            <p:cNvSpPr/>
            <p:nvPr/>
          </p:nvSpPr>
          <p:spPr>
            <a:xfrm>
              <a:off x="351683" y="2108362"/>
              <a:ext cx="52681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8" name="Shape 199"/>
            <p:cNvSpPr/>
            <p:nvPr/>
          </p:nvSpPr>
          <p:spPr>
            <a:xfrm>
              <a:off x="351683" y="1711117"/>
              <a:ext cx="52681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49" name="Shape 200"/>
            <p:cNvSpPr/>
            <p:nvPr/>
          </p:nvSpPr>
          <p:spPr>
            <a:xfrm>
              <a:off x="351683" y="1315105"/>
              <a:ext cx="52681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0" name="Shape 201"/>
            <p:cNvSpPr/>
            <p:nvPr/>
          </p:nvSpPr>
          <p:spPr>
            <a:xfrm>
              <a:off x="351683" y="916626"/>
              <a:ext cx="52681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1" name="Shape 202"/>
            <p:cNvSpPr/>
            <p:nvPr/>
          </p:nvSpPr>
          <p:spPr>
            <a:xfrm>
              <a:off x="351683" y="520614"/>
              <a:ext cx="52681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2" name="Shape 203"/>
            <p:cNvSpPr/>
            <p:nvPr/>
          </p:nvSpPr>
          <p:spPr>
            <a:xfrm>
              <a:off x="351683" y="123368"/>
              <a:ext cx="52681" cy="0"/>
            </a:xfrm>
            <a:custGeom>
              <a:avLst/>
              <a:gdLst/>
              <a:ahLst/>
              <a:cxnLst/>
              <a:rect l="0" t="0" r="0" b="0"/>
              <a:pathLst>
                <a:path w="53340">
                  <a:moveTo>
                    <a:pt x="0" y="0"/>
                  </a:moveTo>
                  <a:lnTo>
                    <a:pt x="53340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3" name="Shape 204"/>
            <p:cNvSpPr/>
            <p:nvPr/>
          </p:nvSpPr>
          <p:spPr>
            <a:xfrm>
              <a:off x="351683" y="2902853"/>
              <a:ext cx="6321741" cy="0"/>
            </a:xfrm>
            <a:custGeom>
              <a:avLst/>
              <a:gdLst/>
              <a:ahLst/>
              <a:cxnLst/>
              <a:rect l="0" t="0" r="0" b="0"/>
              <a:pathLst>
                <a:path w="6321552">
                  <a:moveTo>
                    <a:pt x="0" y="0"/>
                  </a:moveTo>
                  <a:lnTo>
                    <a:pt x="6321552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4" name="Shape 205"/>
            <p:cNvSpPr/>
            <p:nvPr/>
          </p:nvSpPr>
          <p:spPr>
            <a:xfrm>
              <a:off x="351683" y="2902853"/>
              <a:ext cx="0" cy="53048"/>
            </a:xfrm>
            <a:custGeom>
              <a:avLst/>
              <a:gdLst/>
              <a:ahLst/>
              <a:cxnLst/>
              <a:rect l="0" t="0" r="0" b="0"/>
              <a:pathLst>
                <a:path h="53340">
                  <a:moveTo>
                    <a:pt x="0" y="0"/>
                  </a:moveTo>
                  <a:lnTo>
                    <a:pt x="0" y="5334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5" name="Shape 206"/>
            <p:cNvSpPr/>
            <p:nvPr/>
          </p:nvSpPr>
          <p:spPr>
            <a:xfrm>
              <a:off x="1554807" y="2902853"/>
              <a:ext cx="0" cy="53048"/>
            </a:xfrm>
            <a:custGeom>
              <a:avLst/>
              <a:gdLst/>
              <a:ahLst/>
              <a:cxnLst/>
              <a:rect l="0" t="0" r="0" b="0"/>
              <a:pathLst>
                <a:path h="53340">
                  <a:moveTo>
                    <a:pt x="0" y="0"/>
                  </a:moveTo>
                  <a:lnTo>
                    <a:pt x="0" y="5334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6" name="Shape 207"/>
            <p:cNvSpPr/>
            <p:nvPr/>
          </p:nvSpPr>
          <p:spPr>
            <a:xfrm>
              <a:off x="2759355" y="2902853"/>
              <a:ext cx="0" cy="53048"/>
            </a:xfrm>
            <a:custGeom>
              <a:avLst/>
              <a:gdLst/>
              <a:ahLst/>
              <a:cxnLst/>
              <a:rect l="0" t="0" r="0" b="0"/>
              <a:pathLst>
                <a:path h="53340">
                  <a:moveTo>
                    <a:pt x="0" y="0"/>
                  </a:moveTo>
                  <a:lnTo>
                    <a:pt x="0" y="5334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7" name="Shape 208"/>
            <p:cNvSpPr/>
            <p:nvPr/>
          </p:nvSpPr>
          <p:spPr>
            <a:xfrm>
              <a:off x="3963902" y="2902853"/>
              <a:ext cx="0" cy="53048"/>
            </a:xfrm>
            <a:custGeom>
              <a:avLst/>
              <a:gdLst/>
              <a:ahLst/>
              <a:cxnLst/>
              <a:rect l="0" t="0" r="0" b="0"/>
              <a:pathLst>
                <a:path h="53340">
                  <a:moveTo>
                    <a:pt x="0" y="0"/>
                  </a:moveTo>
                  <a:lnTo>
                    <a:pt x="0" y="5334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8" name="Shape 209"/>
            <p:cNvSpPr/>
            <p:nvPr/>
          </p:nvSpPr>
          <p:spPr>
            <a:xfrm>
              <a:off x="5167027" y="2902853"/>
              <a:ext cx="0" cy="53048"/>
            </a:xfrm>
            <a:custGeom>
              <a:avLst/>
              <a:gdLst/>
              <a:ahLst/>
              <a:cxnLst/>
              <a:rect l="0" t="0" r="0" b="0"/>
              <a:pathLst>
                <a:path h="53340">
                  <a:moveTo>
                    <a:pt x="0" y="0"/>
                  </a:moveTo>
                  <a:lnTo>
                    <a:pt x="0" y="5334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59" name="Shape 210"/>
            <p:cNvSpPr/>
            <p:nvPr/>
          </p:nvSpPr>
          <p:spPr>
            <a:xfrm>
              <a:off x="6371575" y="2902853"/>
              <a:ext cx="0" cy="53048"/>
            </a:xfrm>
            <a:custGeom>
              <a:avLst/>
              <a:gdLst/>
              <a:ahLst/>
              <a:cxnLst/>
              <a:rect l="0" t="0" r="0" b="0"/>
              <a:pathLst>
                <a:path h="53340">
                  <a:moveTo>
                    <a:pt x="0" y="0"/>
                  </a:moveTo>
                  <a:lnTo>
                    <a:pt x="0" y="5334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868686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60" name="Shape 211"/>
            <p:cNvSpPr/>
            <p:nvPr/>
          </p:nvSpPr>
          <p:spPr>
            <a:xfrm>
              <a:off x="375887" y="531717"/>
              <a:ext cx="6270484" cy="2451325"/>
            </a:xfrm>
            <a:custGeom>
              <a:avLst/>
              <a:gdLst/>
              <a:ahLst/>
              <a:cxnLst/>
              <a:rect l="0" t="0" r="0" b="0"/>
              <a:pathLst>
                <a:path w="6271260" h="2452116">
                  <a:moveTo>
                    <a:pt x="0" y="2293620"/>
                  </a:moveTo>
                  <a:lnTo>
                    <a:pt x="50292" y="2269236"/>
                  </a:lnTo>
                  <a:lnTo>
                    <a:pt x="100584" y="2180844"/>
                  </a:lnTo>
                  <a:lnTo>
                    <a:pt x="150876" y="2115312"/>
                  </a:lnTo>
                  <a:lnTo>
                    <a:pt x="201168" y="2214372"/>
                  </a:lnTo>
                  <a:lnTo>
                    <a:pt x="251460" y="2275332"/>
                  </a:lnTo>
                  <a:lnTo>
                    <a:pt x="301752" y="2232660"/>
                  </a:lnTo>
                  <a:lnTo>
                    <a:pt x="352044" y="2371344"/>
                  </a:lnTo>
                  <a:lnTo>
                    <a:pt x="400812" y="2378964"/>
                  </a:lnTo>
                  <a:lnTo>
                    <a:pt x="451104" y="2206752"/>
                  </a:lnTo>
                  <a:lnTo>
                    <a:pt x="501396" y="2266188"/>
                  </a:lnTo>
                  <a:lnTo>
                    <a:pt x="551688" y="2272284"/>
                  </a:lnTo>
                  <a:lnTo>
                    <a:pt x="601980" y="2266188"/>
                  </a:lnTo>
                  <a:lnTo>
                    <a:pt x="652272" y="2348484"/>
                  </a:lnTo>
                  <a:lnTo>
                    <a:pt x="702564" y="2295144"/>
                  </a:lnTo>
                  <a:lnTo>
                    <a:pt x="752856" y="2333244"/>
                  </a:lnTo>
                  <a:lnTo>
                    <a:pt x="803148" y="2339340"/>
                  </a:lnTo>
                  <a:lnTo>
                    <a:pt x="853440" y="2065020"/>
                  </a:lnTo>
                  <a:lnTo>
                    <a:pt x="903732" y="2098548"/>
                  </a:lnTo>
                  <a:lnTo>
                    <a:pt x="954024" y="2215896"/>
                  </a:lnTo>
                  <a:lnTo>
                    <a:pt x="1004316" y="2164080"/>
                  </a:lnTo>
                  <a:lnTo>
                    <a:pt x="1053084" y="2267712"/>
                  </a:lnTo>
                  <a:lnTo>
                    <a:pt x="1103376" y="2325624"/>
                  </a:lnTo>
                  <a:lnTo>
                    <a:pt x="1153668" y="2366772"/>
                  </a:lnTo>
                  <a:lnTo>
                    <a:pt x="1203960" y="2319528"/>
                  </a:lnTo>
                  <a:lnTo>
                    <a:pt x="1254252" y="2353056"/>
                  </a:lnTo>
                  <a:lnTo>
                    <a:pt x="1304544" y="2261616"/>
                  </a:lnTo>
                  <a:lnTo>
                    <a:pt x="1354836" y="2322576"/>
                  </a:lnTo>
                  <a:lnTo>
                    <a:pt x="1405128" y="2334768"/>
                  </a:lnTo>
                  <a:lnTo>
                    <a:pt x="1455420" y="2235708"/>
                  </a:lnTo>
                  <a:lnTo>
                    <a:pt x="1505712" y="2392680"/>
                  </a:lnTo>
                  <a:lnTo>
                    <a:pt x="1556004" y="2215896"/>
                  </a:lnTo>
                  <a:lnTo>
                    <a:pt x="1606296" y="2061972"/>
                  </a:lnTo>
                  <a:lnTo>
                    <a:pt x="1656588" y="2110740"/>
                  </a:lnTo>
                  <a:lnTo>
                    <a:pt x="1705356" y="2016252"/>
                  </a:lnTo>
                  <a:lnTo>
                    <a:pt x="1755648" y="2031492"/>
                  </a:lnTo>
                  <a:lnTo>
                    <a:pt x="1805940" y="1996440"/>
                  </a:lnTo>
                  <a:lnTo>
                    <a:pt x="1856232" y="1959864"/>
                  </a:lnTo>
                  <a:lnTo>
                    <a:pt x="1906524" y="2051304"/>
                  </a:lnTo>
                  <a:lnTo>
                    <a:pt x="1956816" y="1906524"/>
                  </a:lnTo>
                  <a:lnTo>
                    <a:pt x="2007108" y="1915668"/>
                  </a:lnTo>
                  <a:lnTo>
                    <a:pt x="2057400" y="1714500"/>
                  </a:lnTo>
                  <a:lnTo>
                    <a:pt x="2107692" y="1905000"/>
                  </a:lnTo>
                  <a:lnTo>
                    <a:pt x="2157984" y="2226564"/>
                  </a:lnTo>
                  <a:lnTo>
                    <a:pt x="2208276" y="1894332"/>
                  </a:lnTo>
                  <a:lnTo>
                    <a:pt x="2258568" y="1947672"/>
                  </a:lnTo>
                  <a:lnTo>
                    <a:pt x="2307336" y="2215896"/>
                  </a:lnTo>
                  <a:lnTo>
                    <a:pt x="2357628" y="2452116"/>
                  </a:lnTo>
                  <a:lnTo>
                    <a:pt x="2407920" y="2325624"/>
                  </a:lnTo>
                  <a:lnTo>
                    <a:pt x="2458212" y="2348484"/>
                  </a:lnTo>
                  <a:lnTo>
                    <a:pt x="2508504" y="2255520"/>
                  </a:lnTo>
                  <a:lnTo>
                    <a:pt x="2558796" y="2260092"/>
                  </a:lnTo>
                  <a:lnTo>
                    <a:pt x="2609088" y="2200656"/>
                  </a:lnTo>
                  <a:lnTo>
                    <a:pt x="2659380" y="2020824"/>
                  </a:lnTo>
                  <a:lnTo>
                    <a:pt x="2709672" y="2097024"/>
                  </a:lnTo>
                  <a:lnTo>
                    <a:pt x="2759964" y="2010156"/>
                  </a:lnTo>
                  <a:lnTo>
                    <a:pt x="2810256" y="1911096"/>
                  </a:lnTo>
                  <a:lnTo>
                    <a:pt x="2860548" y="1882140"/>
                  </a:lnTo>
                  <a:lnTo>
                    <a:pt x="2910840" y="1959864"/>
                  </a:lnTo>
                  <a:lnTo>
                    <a:pt x="2959608" y="1981200"/>
                  </a:lnTo>
                  <a:lnTo>
                    <a:pt x="3009900" y="1879092"/>
                  </a:lnTo>
                  <a:lnTo>
                    <a:pt x="3060192" y="1801368"/>
                  </a:lnTo>
                  <a:lnTo>
                    <a:pt x="3110484" y="1749552"/>
                  </a:lnTo>
                  <a:lnTo>
                    <a:pt x="3160776" y="1677924"/>
                  </a:lnTo>
                  <a:lnTo>
                    <a:pt x="3211068" y="1658112"/>
                  </a:lnTo>
                  <a:lnTo>
                    <a:pt x="3261360" y="1563624"/>
                  </a:lnTo>
                  <a:lnTo>
                    <a:pt x="3311652" y="1574292"/>
                  </a:lnTo>
                  <a:lnTo>
                    <a:pt x="3361944" y="1548384"/>
                  </a:lnTo>
                  <a:lnTo>
                    <a:pt x="3412236" y="1583436"/>
                  </a:lnTo>
                  <a:lnTo>
                    <a:pt x="3462528" y="1482852"/>
                  </a:lnTo>
                  <a:lnTo>
                    <a:pt x="3512820" y="1533144"/>
                  </a:lnTo>
                  <a:lnTo>
                    <a:pt x="3563112" y="1408176"/>
                  </a:lnTo>
                  <a:lnTo>
                    <a:pt x="3611880" y="1626108"/>
                  </a:lnTo>
                  <a:lnTo>
                    <a:pt x="3662172" y="1796796"/>
                  </a:lnTo>
                  <a:lnTo>
                    <a:pt x="3712464" y="1796796"/>
                  </a:lnTo>
                  <a:lnTo>
                    <a:pt x="3762756" y="1839468"/>
                  </a:lnTo>
                  <a:lnTo>
                    <a:pt x="3813048" y="1664208"/>
                  </a:lnTo>
                  <a:lnTo>
                    <a:pt x="3863340" y="1592580"/>
                  </a:lnTo>
                  <a:lnTo>
                    <a:pt x="3913632" y="1479804"/>
                  </a:lnTo>
                  <a:lnTo>
                    <a:pt x="3963924" y="1620012"/>
                  </a:lnTo>
                  <a:lnTo>
                    <a:pt x="4014216" y="1534668"/>
                  </a:lnTo>
                  <a:lnTo>
                    <a:pt x="4064508" y="1338072"/>
                  </a:lnTo>
                  <a:lnTo>
                    <a:pt x="4114800" y="1264920"/>
                  </a:lnTo>
                  <a:lnTo>
                    <a:pt x="4165092" y="1219200"/>
                  </a:lnTo>
                  <a:lnTo>
                    <a:pt x="4215384" y="1138428"/>
                  </a:lnTo>
                  <a:lnTo>
                    <a:pt x="4264152" y="1237488"/>
                  </a:lnTo>
                  <a:lnTo>
                    <a:pt x="4314444" y="1164336"/>
                  </a:lnTo>
                  <a:lnTo>
                    <a:pt x="4364736" y="1246632"/>
                  </a:lnTo>
                  <a:lnTo>
                    <a:pt x="4415028" y="1287780"/>
                  </a:lnTo>
                  <a:lnTo>
                    <a:pt x="4465320" y="1216152"/>
                  </a:lnTo>
                  <a:lnTo>
                    <a:pt x="4515612" y="1184148"/>
                  </a:lnTo>
                  <a:lnTo>
                    <a:pt x="4565904" y="1336548"/>
                  </a:lnTo>
                  <a:lnTo>
                    <a:pt x="4616196" y="1190244"/>
                  </a:lnTo>
                  <a:lnTo>
                    <a:pt x="4666488" y="1106424"/>
                  </a:lnTo>
                  <a:lnTo>
                    <a:pt x="4716780" y="1144524"/>
                  </a:lnTo>
                  <a:lnTo>
                    <a:pt x="4767072" y="1296924"/>
                  </a:lnTo>
                  <a:lnTo>
                    <a:pt x="4817364" y="1348740"/>
                  </a:lnTo>
                  <a:lnTo>
                    <a:pt x="4867656" y="1298448"/>
                  </a:lnTo>
                  <a:lnTo>
                    <a:pt x="4916424" y="1121664"/>
                  </a:lnTo>
                  <a:lnTo>
                    <a:pt x="4966716" y="1075944"/>
                  </a:lnTo>
                  <a:lnTo>
                    <a:pt x="5017008" y="1071372"/>
                  </a:lnTo>
                  <a:lnTo>
                    <a:pt x="5067300" y="908304"/>
                  </a:lnTo>
                  <a:lnTo>
                    <a:pt x="5117592" y="941832"/>
                  </a:lnTo>
                  <a:lnTo>
                    <a:pt x="5167884" y="1068324"/>
                  </a:lnTo>
                  <a:lnTo>
                    <a:pt x="5218176" y="1007364"/>
                  </a:lnTo>
                  <a:lnTo>
                    <a:pt x="5268468" y="929640"/>
                  </a:lnTo>
                  <a:lnTo>
                    <a:pt x="5318760" y="923544"/>
                  </a:lnTo>
                  <a:lnTo>
                    <a:pt x="5369052" y="943356"/>
                  </a:lnTo>
                  <a:lnTo>
                    <a:pt x="5419344" y="826008"/>
                  </a:lnTo>
                  <a:lnTo>
                    <a:pt x="5469637" y="935736"/>
                  </a:lnTo>
                  <a:lnTo>
                    <a:pt x="5518404" y="832104"/>
                  </a:lnTo>
                  <a:lnTo>
                    <a:pt x="5568696" y="851916"/>
                  </a:lnTo>
                  <a:lnTo>
                    <a:pt x="5618989" y="673608"/>
                  </a:lnTo>
                  <a:lnTo>
                    <a:pt x="5669280" y="641604"/>
                  </a:lnTo>
                  <a:lnTo>
                    <a:pt x="5719572" y="573024"/>
                  </a:lnTo>
                  <a:lnTo>
                    <a:pt x="5769865" y="458724"/>
                  </a:lnTo>
                  <a:lnTo>
                    <a:pt x="5820156" y="280416"/>
                  </a:lnTo>
                  <a:lnTo>
                    <a:pt x="5870448" y="352044"/>
                  </a:lnTo>
                  <a:lnTo>
                    <a:pt x="5920741" y="234696"/>
                  </a:lnTo>
                  <a:lnTo>
                    <a:pt x="5971032" y="441960"/>
                  </a:lnTo>
                  <a:lnTo>
                    <a:pt x="6021324" y="437388"/>
                  </a:lnTo>
                  <a:lnTo>
                    <a:pt x="6071616" y="239268"/>
                  </a:lnTo>
                  <a:lnTo>
                    <a:pt x="6121908" y="257556"/>
                  </a:lnTo>
                  <a:lnTo>
                    <a:pt x="6170676" y="207264"/>
                  </a:lnTo>
                  <a:lnTo>
                    <a:pt x="6220968" y="0"/>
                  </a:lnTo>
                  <a:lnTo>
                    <a:pt x="6271260" y="24384"/>
                  </a:lnTo>
                </a:path>
              </a:pathLst>
            </a:custGeom>
            <a:ln w="27432" cap="rnd">
              <a:round/>
            </a:ln>
          </p:spPr>
          <p:style>
            <a:lnRef idx="1">
              <a:srgbClr val="74A17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61" name="Rectangle 56"/>
            <p:cNvSpPr>
              <a:spLocks noChangeArrowheads="1"/>
            </p:cNvSpPr>
            <p:nvPr/>
          </p:nvSpPr>
          <p:spPr bwMode="auto">
            <a:xfrm>
              <a:off x="6825467" y="3176143"/>
              <a:ext cx="210862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-2</a:t>
              </a: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825467" y="2779051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auto">
            <a:xfrm>
              <a:off x="6825467" y="2381959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6825467" y="1984867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6825467" y="1587775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6</a:t>
              </a: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6825467" y="1190684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8</a:t>
              </a: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auto">
            <a:xfrm>
              <a:off x="6825467" y="793592"/>
              <a:ext cx="26371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10</a:t>
              </a:r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6825467" y="396500"/>
              <a:ext cx="26371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12</a:t>
              </a:r>
            </a:p>
          </p:txBody>
        </p:sp>
        <p:sp>
          <p:nvSpPr>
            <p:cNvPr id="69" name="Rectangle 64"/>
            <p:cNvSpPr>
              <a:spLocks noChangeArrowheads="1"/>
            </p:cNvSpPr>
            <p:nvPr/>
          </p:nvSpPr>
          <p:spPr bwMode="auto">
            <a:xfrm>
              <a:off x="6825467" y="0"/>
              <a:ext cx="26371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14</a:t>
              </a:r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39688" y="3176143"/>
              <a:ext cx="210862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-2</a:t>
              </a:r>
            </a:p>
          </p:txBody>
        </p:sp>
        <p:sp>
          <p:nvSpPr>
            <p:cNvPr id="71" name="Rectangle 66"/>
            <p:cNvSpPr>
              <a:spLocks noChangeArrowheads="1"/>
            </p:cNvSpPr>
            <p:nvPr/>
          </p:nvSpPr>
          <p:spPr bwMode="auto">
            <a:xfrm>
              <a:off x="98886" y="2779051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98886" y="2381959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2</a:t>
              </a:r>
            </a:p>
          </p:txBody>
        </p:sp>
        <p:sp>
          <p:nvSpPr>
            <p:cNvPr id="73" name="Rectangle 68"/>
            <p:cNvSpPr>
              <a:spLocks noChangeArrowheads="1"/>
            </p:cNvSpPr>
            <p:nvPr/>
          </p:nvSpPr>
          <p:spPr bwMode="auto">
            <a:xfrm>
              <a:off x="98886" y="1984867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98886" y="1587775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6</a:t>
              </a:r>
            </a:p>
          </p:txBody>
        </p:sp>
        <p:sp>
          <p:nvSpPr>
            <p:cNvPr id="75" name="Rectangle 70"/>
            <p:cNvSpPr>
              <a:spLocks noChangeArrowheads="1"/>
            </p:cNvSpPr>
            <p:nvPr/>
          </p:nvSpPr>
          <p:spPr bwMode="auto">
            <a:xfrm>
              <a:off x="98886" y="1190684"/>
              <a:ext cx="131891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8</a:t>
              </a:r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103" y="793592"/>
              <a:ext cx="263710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10</a:t>
              </a:r>
            </a:p>
          </p:txBody>
        </p:sp>
        <p:sp>
          <p:nvSpPr>
            <p:cNvPr id="77" name="Rectangle 72"/>
            <p:cNvSpPr>
              <a:spLocks noChangeArrowheads="1"/>
            </p:cNvSpPr>
            <p:nvPr/>
          </p:nvSpPr>
          <p:spPr bwMode="auto">
            <a:xfrm>
              <a:off x="103" y="396500"/>
              <a:ext cx="263710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12</a:t>
              </a:r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0" y="0"/>
              <a:ext cx="263710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14</a:t>
              </a:r>
            </a:p>
          </p:txBody>
        </p:sp>
        <p:sp>
          <p:nvSpPr>
            <p:cNvPr id="79" name="Rectangle 74"/>
            <p:cNvSpPr>
              <a:spLocks noChangeArrowheads="1"/>
            </p:cNvSpPr>
            <p:nvPr/>
          </p:nvSpPr>
          <p:spPr bwMode="auto">
            <a:xfrm>
              <a:off x="112201" y="3408839"/>
              <a:ext cx="527184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2005</a:t>
              </a:r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1382207" y="3387978"/>
              <a:ext cx="527184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2007</a:t>
              </a:r>
            </a:p>
          </p:txBody>
        </p:sp>
        <p:sp>
          <p:nvSpPr>
            <p:cNvPr id="81" name="Rectangle 76"/>
            <p:cNvSpPr>
              <a:spLocks noChangeArrowheads="1"/>
            </p:cNvSpPr>
            <p:nvPr/>
          </p:nvSpPr>
          <p:spPr bwMode="auto">
            <a:xfrm>
              <a:off x="2586356" y="3387978"/>
              <a:ext cx="527184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2009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3790506" y="3387978"/>
              <a:ext cx="527184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2011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/>
          </p:nvSpPr>
          <p:spPr bwMode="auto">
            <a:xfrm>
              <a:off x="4994656" y="3387978"/>
              <a:ext cx="527184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2013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6198804" y="3387978"/>
              <a:ext cx="527184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600" b="1" dirty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2015</a:t>
              </a:r>
            </a:p>
          </p:txBody>
        </p:sp>
        <p:sp>
          <p:nvSpPr>
            <p:cNvPr id="85" name="Shape 13219"/>
            <p:cNvSpPr/>
            <p:nvPr/>
          </p:nvSpPr>
          <p:spPr>
            <a:xfrm>
              <a:off x="1248687" y="441658"/>
              <a:ext cx="244896" cy="90059"/>
            </a:xfrm>
            <a:custGeom>
              <a:avLst/>
              <a:gdLst/>
              <a:ahLst/>
              <a:cxnLst/>
              <a:rect l="0" t="0" r="0" b="0"/>
              <a:pathLst>
                <a:path w="243840" h="89916">
                  <a:moveTo>
                    <a:pt x="0" y="0"/>
                  </a:moveTo>
                  <a:lnTo>
                    <a:pt x="243840" y="0"/>
                  </a:lnTo>
                  <a:lnTo>
                    <a:pt x="243840" y="89916"/>
                  </a:lnTo>
                  <a:lnTo>
                    <a:pt x="0" y="89916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8B4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518297" y="363031"/>
              <a:ext cx="1654427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800" b="1" dirty="0" smtClean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 Reste du monde</a:t>
              </a:r>
              <a:endParaRPr lang="nb-NO" altLang="en-US" sz="1800" b="1" dirty="0">
                <a:solidFill>
                  <a:srgbClr val="000000"/>
                </a:solidFill>
                <a:latin typeface="Book Antiqua" panose="02040602050305030304" pitchFamily="18" charset="0"/>
                <a:ea typeface="Arial" pitchFamily="34" charset="0"/>
                <a:cs typeface="Calibri" pitchFamily="34" charset="0"/>
              </a:endParaRPr>
            </a:p>
          </p:txBody>
        </p:sp>
        <p:sp>
          <p:nvSpPr>
            <p:cNvPr id="87" name="Shape 13220"/>
            <p:cNvSpPr/>
            <p:nvPr/>
          </p:nvSpPr>
          <p:spPr>
            <a:xfrm>
              <a:off x="1248687" y="766117"/>
              <a:ext cx="244896" cy="90058"/>
            </a:xfrm>
            <a:custGeom>
              <a:avLst/>
              <a:gdLst/>
              <a:ahLst/>
              <a:cxnLst/>
              <a:rect l="0" t="0" r="0" b="0"/>
              <a:pathLst>
                <a:path w="243840" h="89916">
                  <a:moveTo>
                    <a:pt x="0" y="0"/>
                  </a:moveTo>
                  <a:lnTo>
                    <a:pt x="243840" y="0"/>
                  </a:lnTo>
                  <a:lnTo>
                    <a:pt x="243840" y="89916"/>
                  </a:lnTo>
                  <a:lnTo>
                    <a:pt x="0" y="89916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3316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1518298" y="687682"/>
              <a:ext cx="1716636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800" b="1" dirty="0" smtClean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 Schiste Etats-Unis</a:t>
              </a:r>
              <a:endParaRPr lang="nb-NO" altLang="en-US" sz="1800" b="1" dirty="0">
                <a:solidFill>
                  <a:srgbClr val="000000"/>
                </a:solidFill>
                <a:latin typeface="Book Antiqua" panose="02040602050305030304" pitchFamily="18" charset="0"/>
                <a:ea typeface="Arial" pitchFamily="34" charset="0"/>
                <a:cs typeface="Calibri" pitchFamily="34" charset="0"/>
              </a:endParaRPr>
            </a:p>
          </p:txBody>
        </p:sp>
        <p:sp>
          <p:nvSpPr>
            <p:cNvPr id="89" name="Shape 13221"/>
            <p:cNvSpPr/>
            <p:nvPr/>
          </p:nvSpPr>
          <p:spPr>
            <a:xfrm>
              <a:off x="1248687" y="1090574"/>
              <a:ext cx="244896" cy="90059"/>
            </a:xfrm>
            <a:custGeom>
              <a:avLst/>
              <a:gdLst/>
              <a:ahLst/>
              <a:cxnLst/>
              <a:rect l="0" t="0" r="0" b="0"/>
              <a:pathLst>
                <a:path w="243840" h="89916">
                  <a:moveTo>
                    <a:pt x="0" y="0"/>
                  </a:moveTo>
                  <a:lnTo>
                    <a:pt x="243840" y="0"/>
                  </a:lnTo>
                  <a:lnTo>
                    <a:pt x="243840" y="89916"/>
                  </a:lnTo>
                  <a:lnTo>
                    <a:pt x="0" y="89916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C739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1518298" y="1012335"/>
              <a:ext cx="669988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800" b="1" dirty="0" smtClean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 OPEP</a:t>
              </a:r>
              <a:endParaRPr lang="nb-NO" altLang="en-US" sz="1800" b="1" dirty="0">
                <a:solidFill>
                  <a:srgbClr val="000000"/>
                </a:solidFill>
                <a:latin typeface="Book Antiqua" panose="02040602050305030304" pitchFamily="18" charset="0"/>
                <a:ea typeface="Arial" pitchFamily="34" charset="0"/>
                <a:cs typeface="Calibri" pitchFamily="34" charset="0"/>
              </a:endParaRPr>
            </a:p>
          </p:txBody>
        </p:sp>
        <p:sp>
          <p:nvSpPr>
            <p:cNvPr id="91" name="Shape 242"/>
            <p:cNvSpPr/>
            <p:nvPr/>
          </p:nvSpPr>
          <p:spPr>
            <a:xfrm>
              <a:off x="1248687" y="1459446"/>
              <a:ext cx="244896" cy="0"/>
            </a:xfrm>
            <a:custGeom>
              <a:avLst/>
              <a:gdLst/>
              <a:ahLst/>
              <a:cxnLst/>
              <a:rect l="0" t="0" r="0" b="0"/>
              <a:pathLst>
                <a:path w="243840">
                  <a:moveTo>
                    <a:pt x="0" y="0"/>
                  </a:moveTo>
                  <a:lnTo>
                    <a:pt x="243840" y="0"/>
                  </a:lnTo>
                </a:path>
              </a:pathLst>
            </a:custGeom>
            <a:ln w="27432" cap="rnd">
              <a:round/>
            </a:ln>
          </p:spPr>
          <p:style>
            <a:lnRef idx="1">
              <a:srgbClr val="74A17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eaLnBrk="1" hangingPunct="1">
                <a:defRPr/>
              </a:pPr>
              <a:endParaRPr lang="nb-NO">
                <a:latin typeface="Times" pitchFamily="18" charset="0"/>
              </a:endParaRPr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1518298" y="1336986"/>
              <a:ext cx="736824" cy="315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eaLnBrk="1" hangingPunct="1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FontTx/>
                <a:buNone/>
              </a:pPr>
              <a:r>
                <a:rPr lang="nb-NO" altLang="en-US" sz="1800" b="1" dirty="0" smtClean="0">
                  <a:solidFill>
                    <a:srgbClr val="000000"/>
                  </a:solidFill>
                  <a:latin typeface="Book Antiqua" panose="02040602050305030304" pitchFamily="18" charset="0"/>
                  <a:ea typeface="Arial" pitchFamily="34" charset="0"/>
                  <a:cs typeface="Calibri" pitchFamily="34" charset="0"/>
                </a:rPr>
                <a:t> Total</a:t>
              </a:r>
              <a:endParaRPr lang="nb-NO" altLang="en-US" sz="1800" b="1" dirty="0">
                <a:solidFill>
                  <a:srgbClr val="000000"/>
                </a:solidFill>
                <a:latin typeface="Book Antiqua" panose="02040602050305030304" pitchFamily="18" charset="0"/>
                <a:ea typeface="Arial" pitchFamily="34" charset="0"/>
                <a:cs typeface="Calibri" pitchFamily="34" charset="0"/>
              </a:endParaRPr>
            </a:p>
          </p:txBody>
        </p:sp>
      </p:grpSp>
      <p:sp>
        <p:nvSpPr>
          <p:cNvPr id="94" name="Espace réservé de la date 9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95" name="Espace réservé du pied de page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1024" name="Espace réservé du numéro de diapositive 10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3</a:t>
            </a:fld>
            <a:endParaRPr lang="fr-FR"/>
          </a:p>
        </p:txBody>
      </p:sp>
      <p:sp>
        <p:nvSpPr>
          <p:cNvPr id="1025" name="Rectangle 1024"/>
          <p:cNvSpPr/>
          <p:nvPr/>
        </p:nvSpPr>
        <p:spPr>
          <a:xfrm>
            <a:off x="1207748" y="5769459"/>
            <a:ext cx="67400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nb-NO" altLang="nb-NO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>
              <a:defRPr/>
            </a:pPr>
            <a:r>
              <a:rPr lang="nb-NO" altLang="nb-NO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Nouvelle </a:t>
            </a:r>
            <a:r>
              <a:rPr lang="nb-NO" altLang="nb-NO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technologie</a:t>
            </a:r>
            <a:r>
              <a:rPr lang="nb-NO" altLang="nb-NO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nb-NO" altLang="nb-NO" sz="2000" b="1" dirty="0">
                <a:latin typeface="Book Antiqua" panose="02040602050305030304" pitchFamily="18" charset="0"/>
              </a:rPr>
              <a:t>(</a:t>
            </a:r>
            <a:r>
              <a:rPr lang="nb-NO" altLang="nb-N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progrès </a:t>
            </a:r>
            <a:r>
              <a:rPr lang="nb-NO" altLang="nb-N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technique) responsable</a:t>
            </a:r>
            <a:r>
              <a:rPr lang="nb-NO" altLang="nb-NO" sz="2000" b="1" dirty="0">
                <a:latin typeface="Book Antiqua" panose="02040602050305030304" pitchFamily="18" charset="0"/>
              </a:rPr>
              <a:t> </a:t>
            </a:r>
            <a:r>
              <a:rPr lang="nb-NO" altLang="nb-NO" sz="2000" b="1" dirty="0" smtClean="0">
                <a:latin typeface="Book Antiqua" panose="02040602050305030304" pitchFamily="18" charset="0"/>
              </a:rPr>
              <a:t>!</a:t>
            </a:r>
            <a:endParaRPr lang="nb-NO" altLang="nb-NO" sz="2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 Quelques repères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théoriques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et historiques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fr-FR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3.6. L’économie de marché</a:t>
            </a:r>
          </a:p>
          <a:p>
            <a:pPr marL="0" indent="0" algn="just">
              <a:buNone/>
            </a:pPr>
            <a:endParaRPr lang="fr-FR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C’est un système où </a:t>
            </a:r>
            <a:r>
              <a:rPr lang="fr-FR" sz="2400" b="1" dirty="0">
                <a:latin typeface="Book Antiqua" panose="02040602050305030304" pitchFamily="18" charset="0"/>
              </a:rPr>
              <a:t>les décisions de produire, d'échanger et d'allouer </a:t>
            </a:r>
            <a:r>
              <a:rPr lang="fr-FR" sz="2400" b="1" dirty="0" smtClean="0">
                <a:latin typeface="Book Antiqua" panose="02040602050305030304" pitchFamily="18" charset="0"/>
              </a:rPr>
              <a:t>des </a:t>
            </a:r>
            <a:r>
              <a:rPr lang="fr-FR" sz="2400" b="1" dirty="0" smtClean="0">
                <a:latin typeface="Book Antiqua" panose="02040602050305030304" pitchFamily="18" charset="0"/>
              </a:rPr>
              <a:t>biens et services </a:t>
            </a:r>
            <a:r>
              <a:rPr lang="fr-FR" sz="2400" b="1" dirty="0" smtClean="0">
                <a:latin typeface="Book Antiqua" panose="02040602050305030304" pitchFamily="18" charset="0"/>
              </a:rPr>
              <a:t>rares </a:t>
            </a:r>
            <a:r>
              <a:rPr lang="fr-FR" sz="2400" b="1" dirty="0">
                <a:latin typeface="Book Antiqua" panose="02040602050305030304" pitchFamily="18" charset="0"/>
              </a:rPr>
              <a:t>sont déterminées majoritairement à l'aide d'informations résultant de la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confrontation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 l’offre et de la demande</a:t>
            </a:r>
            <a:r>
              <a:rPr lang="fr-FR" sz="2400" b="1" dirty="0" smtClean="0">
                <a:latin typeface="Book Antiqua" panose="02040602050305030304" pitchFamily="18" charset="0"/>
              </a:rPr>
              <a:t> telle </a:t>
            </a:r>
            <a:r>
              <a:rPr lang="fr-FR" sz="2400" b="1" dirty="0">
                <a:latin typeface="Book Antiqua" panose="02040602050305030304" pitchFamily="18" charset="0"/>
              </a:rPr>
              <a:t>qu'établie par </a:t>
            </a:r>
            <a:r>
              <a:rPr lang="fr-FR" sz="2400" b="1" dirty="0" smtClean="0">
                <a:latin typeface="Book Antiqua" panose="02040602050305030304" pitchFamily="18" charset="0"/>
              </a:rPr>
              <a:t>le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libre jeu du marché </a:t>
            </a:r>
            <a:r>
              <a:rPr lang="fr-FR" sz="2400" b="1" dirty="0" smtClean="0">
                <a:latin typeface="Book Antiqua" panose="02040602050305030304" pitchFamily="18" charset="0"/>
              </a:rPr>
              <a:t>(sans intervention de l’Etat).</a:t>
            </a:r>
          </a:p>
          <a:p>
            <a:pPr marL="0" indent="0" algn="just">
              <a:buNone/>
            </a:pPr>
            <a:endParaRPr lang="fr-FR" sz="10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Cette confrontation détermine </a:t>
            </a:r>
            <a:r>
              <a:rPr lang="fr-FR" sz="2400" b="1" dirty="0">
                <a:latin typeface="Book Antiqua" panose="02040602050305030304" pitchFamily="18" charset="0"/>
              </a:rPr>
              <a:t>les informations de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prix</a:t>
            </a:r>
            <a:r>
              <a:rPr lang="fr-FR" sz="2400" b="1" dirty="0">
                <a:latin typeface="Book Antiqua" panose="02040602050305030304" pitchFamily="18" charset="0"/>
              </a:rPr>
              <a:t>, mais aussi de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qualité</a:t>
            </a:r>
            <a:r>
              <a:rPr lang="fr-FR" sz="2400" b="1" dirty="0">
                <a:latin typeface="Book Antiqua" panose="02040602050305030304" pitchFamily="18" charset="0"/>
              </a:rPr>
              <a:t>, de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disponibilité</a:t>
            </a:r>
            <a:r>
              <a:rPr lang="fr-FR" sz="2400" b="1" dirty="0" smtClean="0"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endParaRPr lang="fr-FR" sz="10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Ce n’est pas encore le cas de l’économie algérienne.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1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Les limites du NMCE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4.1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</a:t>
            </a:r>
            <a:r>
              <a:rPr lang="fr-FR" sz="2400" b="1" dirty="0" smtClean="0"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 crise n’a pas été anticipée, voire ignorée</a:t>
            </a:r>
            <a:r>
              <a:rPr lang="fr-FR" sz="2400" b="1" dirty="0" smtClean="0"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latin typeface="Book Antiqua" panose="02040602050305030304" pitchFamily="18" charset="0"/>
              </a:rPr>
              <a:t>au début</a:t>
            </a:r>
            <a:r>
              <a:rPr lang="fr-FR" sz="2400" b="1" dirty="0" smtClean="0">
                <a:latin typeface="Book Antiqua" panose="02040602050305030304" pitchFamily="18" charset="0"/>
              </a:rPr>
              <a:t>, </a:t>
            </a:r>
            <a:r>
              <a:rPr lang="fr-FR" sz="2400" b="1" dirty="0" smtClean="0">
                <a:latin typeface="Book Antiqua" panose="02040602050305030304" pitchFamily="18" charset="0"/>
              </a:rPr>
              <a:t>et ce, malgré les leçons </a:t>
            </a:r>
            <a:r>
              <a:rPr lang="fr-FR" sz="2400" b="1" dirty="0" smtClean="0">
                <a:latin typeface="Book Antiqua" panose="02040602050305030304" pitchFamily="18" charset="0"/>
              </a:rPr>
              <a:t>de la crise </a:t>
            </a:r>
            <a:r>
              <a:rPr lang="fr-FR" sz="2400" b="1" dirty="0" smtClean="0">
                <a:latin typeface="Book Antiqua" panose="02040602050305030304" pitchFamily="18" charset="0"/>
              </a:rPr>
              <a:t>de </a:t>
            </a:r>
            <a:r>
              <a:rPr lang="fr-FR" sz="2400" b="1" dirty="0" smtClean="0">
                <a:latin typeface="Book Antiqua" panose="02040602050305030304" pitchFamily="18" charset="0"/>
              </a:rPr>
              <a:t>1986, la </a:t>
            </a:r>
            <a:r>
              <a:rPr lang="fr-FR" sz="2400" b="1" dirty="0" smtClean="0">
                <a:latin typeface="Book Antiqua" panose="02040602050305030304" pitchFamily="18" charset="0"/>
              </a:rPr>
              <a:t>récession de 2009, la quasi-totale dépendance de l’économie </a:t>
            </a:r>
            <a:r>
              <a:rPr lang="fr-FR" sz="2400" b="1" dirty="0" smtClean="0">
                <a:latin typeface="Book Antiqua" panose="02040602050305030304" pitchFamily="18" charset="0"/>
              </a:rPr>
              <a:t>aux hydrocarbures </a:t>
            </a:r>
            <a:r>
              <a:rPr lang="fr-FR" sz="2400" b="1" dirty="0" smtClean="0">
                <a:latin typeface="Book Antiqua" panose="02040602050305030304" pitchFamily="18" charset="0"/>
              </a:rPr>
              <a:t>et les mises en garde répétées des experts algériens et internationaux.</a:t>
            </a:r>
          </a:p>
          <a:p>
            <a:pPr marL="0" indent="0" algn="just"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4.2.</a:t>
            </a:r>
            <a:r>
              <a:rPr lang="fr-FR" sz="2400" b="1" dirty="0" smtClean="0">
                <a:latin typeface="Book Antiqua" panose="02040602050305030304" pitchFamily="18" charset="0"/>
              </a:rPr>
              <a:t> Il a été observé une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absence de volonté politique</a:t>
            </a:r>
            <a:r>
              <a:rPr lang="fr-FR" sz="2400" b="1" dirty="0" smtClean="0">
                <a:latin typeface="Book Antiqua" panose="02040602050305030304" pitchFamily="18" charset="0"/>
              </a:rPr>
              <a:t> à engager les réformes structurelles </a:t>
            </a:r>
            <a:r>
              <a:rPr lang="fr-FR" sz="2400" b="1" dirty="0" smtClean="0">
                <a:latin typeface="Book Antiqua" panose="02040602050305030304" pitchFamily="18" charset="0"/>
              </a:rPr>
              <a:t>de </a:t>
            </a:r>
            <a:r>
              <a:rPr lang="fr-FR" sz="2400" b="1" dirty="0" smtClean="0">
                <a:latin typeface="Book Antiqua" panose="02040602050305030304" pitchFamily="18" charset="0"/>
              </a:rPr>
              <a:t>la part de la classe dirigeante, privilégiant </a:t>
            </a:r>
            <a:r>
              <a:rPr lang="fr-FR" sz="2400" b="1" dirty="0" smtClean="0">
                <a:latin typeface="Book Antiqua" panose="02040602050305030304" pitchFamily="18" charset="0"/>
              </a:rPr>
              <a:t>l’exportation </a:t>
            </a:r>
            <a:r>
              <a:rPr lang="fr-FR" sz="2400" b="1" dirty="0">
                <a:latin typeface="Book Antiqua" panose="02040602050305030304" pitchFamily="18" charset="0"/>
              </a:rPr>
              <a:t>des hydrocarbures </a:t>
            </a:r>
            <a:r>
              <a:rPr lang="fr-FR" sz="2400" b="1" dirty="0" smtClean="0">
                <a:latin typeface="Book Antiqua" panose="02040602050305030304" pitchFamily="18" charset="0"/>
              </a:rPr>
              <a:t>et </a:t>
            </a:r>
            <a:r>
              <a:rPr lang="fr-FR" sz="2400" b="1" dirty="0" smtClean="0">
                <a:latin typeface="Book Antiqua" panose="02040602050305030304" pitchFamily="18" charset="0"/>
              </a:rPr>
              <a:t>les importations à l’investissement et à la P° locale.</a:t>
            </a:r>
            <a:endParaRPr lang="fr-FR" sz="2400" b="1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4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4. Les limites du NMCE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4.3.</a:t>
            </a:r>
            <a:r>
              <a:rPr lang="fr-FR" sz="2400" b="1" dirty="0" smtClean="0">
                <a:latin typeface="Book Antiqua" panose="02040602050305030304" pitchFamily="18" charset="0"/>
              </a:rPr>
              <a:t> Au-delà </a:t>
            </a:r>
            <a:r>
              <a:rPr lang="fr-FR" sz="2400" b="1" dirty="0">
                <a:latin typeface="Book Antiqua" panose="02040602050305030304" pitchFamily="18" charset="0"/>
              </a:rPr>
              <a:t>du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volet budgétaire</a:t>
            </a:r>
            <a:r>
              <a:rPr lang="fr-FR" sz="2400" b="1" dirty="0">
                <a:latin typeface="Book Antiqua" panose="02040602050305030304" pitchFamily="18" charset="0"/>
              </a:rPr>
              <a:t>, </a:t>
            </a:r>
            <a:r>
              <a:rPr lang="en-ZA" sz="2400" b="1" dirty="0" smtClean="0">
                <a:latin typeface="Book Antiqua" panose="02040602050305030304" pitchFamily="18" charset="0"/>
              </a:rPr>
              <a:t>d’apparence</a:t>
            </a:r>
            <a:r>
              <a:rPr lang="en-ZA" sz="2400" b="1" baseline="30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4</a:t>
            </a:r>
            <a:r>
              <a:rPr lang="fr-FR" sz="2400" b="1" dirty="0" smtClean="0">
                <a:latin typeface="Book Antiqua" panose="02040602050305030304" pitchFamily="18" charset="0"/>
              </a:rPr>
              <a:t> </a:t>
            </a:r>
            <a:r>
              <a:rPr lang="fr-FR" sz="2400" b="1" dirty="0">
                <a:latin typeface="Book Antiqua" panose="02040602050305030304" pitchFamily="18" charset="0"/>
              </a:rPr>
              <a:t>plus facile à mettre en œuvre sur le plan technique, mais qui </a:t>
            </a:r>
            <a:r>
              <a:rPr lang="fr-FR" sz="2400" b="1" dirty="0" smtClean="0">
                <a:latin typeface="Book Antiqua" panose="02040602050305030304" pitchFamily="18" charset="0"/>
              </a:rPr>
              <a:t>risquerait </a:t>
            </a:r>
            <a:r>
              <a:rPr lang="fr-FR" sz="2400" b="1" dirty="0">
                <a:latin typeface="Book Antiqua" panose="02040602050305030304" pitchFamily="18" charset="0"/>
              </a:rPr>
              <a:t>tout de même </a:t>
            </a:r>
            <a:r>
              <a:rPr lang="fr-FR" sz="2400" b="1" dirty="0" smtClean="0">
                <a:latin typeface="Book Antiqua" panose="02040602050305030304" pitchFamily="18" charset="0"/>
              </a:rPr>
              <a:t>d’être confronté </a:t>
            </a:r>
            <a:r>
              <a:rPr lang="fr-FR" sz="2400" b="1" dirty="0">
                <a:latin typeface="Book Antiqua" panose="02040602050305030304" pitchFamily="18" charset="0"/>
              </a:rPr>
              <a:t>à des résistances </a:t>
            </a:r>
            <a:r>
              <a:rPr lang="fr-FR" sz="2400" b="1" dirty="0" smtClean="0">
                <a:latin typeface="Book Antiqua" panose="02040602050305030304" pitchFamily="18" charset="0"/>
              </a:rPr>
              <a:t>lorsque </a:t>
            </a:r>
            <a:r>
              <a:rPr lang="fr-FR" sz="2400" b="1" dirty="0">
                <a:latin typeface="Book Antiqua" panose="02040602050305030304" pitchFamily="18" charset="0"/>
              </a:rPr>
              <a:t>ses effets </a:t>
            </a:r>
            <a:r>
              <a:rPr lang="fr-FR" sz="2400" b="1" dirty="0" smtClean="0">
                <a:latin typeface="Book Antiqua" panose="02040602050305030304" pitchFamily="18" charset="0"/>
              </a:rPr>
              <a:t>ne pourront plus être supportés par la population, le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volet diversification et transformation de l’économie</a:t>
            </a:r>
            <a:r>
              <a:rPr lang="fr-FR" sz="2400" b="1" dirty="0" smtClean="0">
                <a:latin typeface="Book Antiqua" panose="02040602050305030304" pitchFamily="18" charset="0"/>
              </a:rPr>
              <a:t> sera encore plus difficile à exécuter en raison des difficultés et des délais nécessaires à :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i.</a:t>
            </a:r>
            <a:r>
              <a:rPr lang="fr-FR" sz="2400" b="1" dirty="0" smtClean="0">
                <a:latin typeface="Book Antiqua" panose="02040602050305030304" pitchFamily="18" charset="0"/>
              </a:rPr>
              <a:t> l’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achèvement des réformes systémiques </a:t>
            </a:r>
            <a:r>
              <a:rPr lang="fr-FR" sz="2400" b="1" dirty="0" smtClean="0">
                <a:latin typeface="Book Antiqua" panose="02040602050305030304" pitchFamily="18" charset="0"/>
              </a:rPr>
              <a:t>longtemps retardées;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ii.</a:t>
            </a:r>
            <a:r>
              <a:rPr lang="fr-FR" sz="2400" b="1" dirty="0" smtClean="0">
                <a:latin typeface="Book Antiqua" panose="02040602050305030304" pitchFamily="18" charset="0"/>
              </a:rPr>
              <a:t>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transformation structurelle de l’économie </a:t>
            </a:r>
            <a:r>
              <a:rPr lang="fr-FR" sz="2400" b="1" dirty="0" smtClean="0">
                <a:latin typeface="Book Antiqua" panose="02040602050305030304" pitchFamily="18" charset="0"/>
              </a:rPr>
              <a:t>dans un contexte de difficultés financières;</a:t>
            </a:r>
          </a:p>
          <a:p>
            <a:pPr marL="0" indent="0" algn="just">
              <a:buNone/>
            </a:pPr>
            <a:endParaRPr lang="fr-FR" sz="1300" dirty="0" smtClean="0"/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iii.</a:t>
            </a:r>
            <a:r>
              <a:rPr lang="fr-FR" sz="2400" b="1" dirty="0" smtClean="0">
                <a:latin typeface="Book Antiqua" panose="02040602050305030304" pitchFamily="18" charset="0"/>
              </a:rPr>
              <a:t> la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mutation institutionnelle</a:t>
            </a:r>
            <a:r>
              <a:rPr lang="fr-FR" sz="2400" b="1" dirty="0" smtClean="0">
                <a:latin typeface="Book Antiqua" panose="02040602050305030304" pitchFamily="18" charset="0"/>
              </a:rPr>
              <a:t> indispensable incluant un choc de simplification des procédures, délais et coûts dans le domaine du climat des affaires</a:t>
            </a:r>
            <a:r>
              <a:rPr lang="fr-FR" sz="2400" b="1" baseline="30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5</a:t>
            </a:r>
            <a:r>
              <a:rPr lang="fr-FR" sz="2400" b="1" dirty="0" smtClean="0">
                <a:latin typeface="Book Antiqua" panose="02040602050305030304" pitchFamily="18" charset="0"/>
              </a:rPr>
              <a:t>.</a:t>
            </a:r>
            <a:endParaRPr lang="fr-FR" sz="2400" b="1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9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4. Les limites du NMCE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4.4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</a:t>
            </a:r>
            <a:r>
              <a:rPr lang="fr-FR" sz="2400" b="1" dirty="0" smtClean="0"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Sur un plan plus technique</a:t>
            </a:r>
            <a:r>
              <a:rPr lang="fr-FR" sz="2400" b="1" dirty="0" smtClean="0">
                <a:latin typeface="Book Antiqua" panose="02040602050305030304" pitchFamily="18" charset="0"/>
              </a:rPr>
              <a:t>, les simulations des experts ayant élaboré le document NMCE donnent une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trajectoire soutenue de croissance du PIB hors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hydrocarbures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 6,5% par an</a:t>
            </a:r>
            <a:r>
              <a:rPr lang="fr-FR" sz="2400" b="1" dirty="0">
                <a:latin typeface="Book Antiqua" panose="02040602050305030304" pitchFamily="18" charset="0"/>
              </a:rPr>
              <a:t> sur la période </a:t>
            </a:r>
            <a:r>
              <a:rPr lang="fr-FR" sz="2400" b="1" dirty="0" smtClean="0">
                <a:latin typeface="Book Antiqua" panose="02040602050305030304" pitchFamily="18" charset="0"/>
              </a:rPr>
              <a:t>2020-2030. </a:t>
            </a:r>
          </a:p>
          <a:p>
            <a:pPr marL="0" indent="0" algn="just">
              <a:buNone/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Book Antiqua" panose="02040602050305030304" pitchFamily="18" charset="0"/>
              </a:rPr>
              <a:t>Au-delà du fait de savoir que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la croissance économique ne se décrète pas</a:t>
            </a:r>
            <a:r>
              <a:rPr lang="fr-FR" sz="2400" b="1" dirty="0" smtClean="0">
                <a:latin typeface="Book Antiqua" panose="02040602050305030304" pitchFamily="18" charset="0"/>
              </a:rPr>
              <a:t>, il y a lieu de noter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que les institutions internationales telles que la BM et le FMI révisent tous les trois mois leurs prévisions de croissance </a:t>
            </a:r>
            <a:r>
              <a:rPr lang="fr-FR" sz="2400" b="1" dirty="0" smtClean="0">
                <a:latin typeface="Book Antiqua" panose="02040602050305030304" pitchFamily="18" charset="0"/>
              </a:rPr>
              <a:t>d’autant que la croissance dépend d’une multitude de facteurs tant endogènes qu’exogènes à une économie.</a:t>
            </a:r>
            <a:endParaRPr lang="fr-FR" sz="2400" b="1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2400" b="1" dirty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 Farid YAÏCI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7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4. Les limites du NMCE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fr-FR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4.5. Last but not least</a:t>
            </a:r>
            <a:r>
              <a:rPr lang="fr-FR" sz="2400" b="1" dirty="0" smtClean="0">
                <a:latin typeface="Book Antiqua" panose="02040602050305030304" pitchFamily="18" charset="0"/>
              </a:rPr>
              <a:t>, le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NMCE</a:t>
            </a:r>
            <a:r>
              <a:rPr lang="fr-FR" sz="2400" b="1" dirty="0" smtClean="0">
                <a:latin typeface="Book Antiqua" panose="02040602050305030304" pitchFamily="18" charset="0"/>
              </a:rPr>
              <a:t> doit s’inscrire, </a:t>
            </a:r>
            <a:r>
              <a:rPr lang="fr-FR" sz="2400" b="1" dirty="0">
                <a:latin typeface="Book Antiqua" panose="02040602050305030304" pitchFamily="18" charset="0"/>
              </a:rPr>
              <a:t>d’une part,</a:t>
            </a:r>
            <a:r>
              <a:rPr lang="fr-FR" sz="2400" b="1" dirty="0" smtClean="0">
                <a:latin typeface="Book Antiqua" panose="02040602050305030304" pitchFamily="18" charset="0"/>
              </a:rPr>
              <a:t> dans un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système économique à identifier et à nommer</a:t>
            </a:r>
            <a:r>
              <a:rPr lang="fr-FR" sz="2400" b="1" dirty="0" smtClean="0">
                <a:latin typeface="Book Antiqua" panose="02040602050305030304" pitchFamily="18" charset="0"/>
              </a:rPr>
              <a:t> (chaque système économique étant régi par ses propres lois de fonctionnement) et, d’autre part, dans le cadre de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réformes plus globales</a:t>
            </a:r>
            <a:r>
              <a:rPr lang="fr-FR" sz="2400" b="1" dirty="0" smtClean="0">
                <a:latin typeface="Book Antiqua" panose="02040602050305030304" pitchFamily="18" charset="0"/>
              </a:rPr>
              <a:t> incluant celles de la politique, l’administration, la justice, l’éducation et la santé.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Merci de votre attention !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Le contexte (international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endParaRPr lang="nb-NO" altLang="nb-NO" sz="1200" b="1" dirty="0" smtClean="0">
              <a:latin typeface="Book Antiqua" panose="02040602050305030304" pitchFamily="18" charset="0"/>
            </a:endParaRPr>
          </a:p>
          <a:p>
            <a:pPr marL="0" indent="0">
              <a:buNone/>
              <a:defRPr/>
            </a:pPr>
            <a:r>
              <a:rPr lang="nb-NO" altLang="nb-N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Top </a:t>
            </a:r>
            <a:r>
              <a:rPr lang="nb-NO" altLang="nb-NO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 </a:t>
            </a:r>
            <a:r>
              <a:rPr lang="nb-NO" altLang="nb-N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pétrole de schiste</a:t>
            </a:r>
            <a:r>
              <a:rPr lang="nb-NO" altLang="nb-NO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nb-NO" altLang="nb-NO" sz="2400" b="1" dirty="0" smtClean="0">
                <a:latin typeface="Book Antiqua" panose="02040602050305030304" pitchFamily="18" charset="0"/>
              </a:rPr>
              <a:t>en pourcentage des Etats-Unis :</a:t>
            </a:r>
            <a:endParaRPr lang="nb-NO" altLang="nb-NO" sz="2400" b="1" dirty="0">
              <a:latin typeface="Book Antiqua" panose="02040602050305030304" pitchFamily="18" charset="0"/>
            </a:endParaRPr>
          </a:p>
          <a:p>
            <a:pPr marL="0" indent="0">
              <a:buNone/>
              <a:defRPr/>
            </a:pPr>
            <a:r>
              <a:rPr lang="nb-NO" altLang="nb-NO" sz="2400" b="1" dirty="0">
                <a:latin typeface="Book Antiqua" panose="02040602050305030304" pitchFamily="18" charset="0"/>
              </a:rPr>
              <a:t>	</a:t>
            </a:r>
            <a:r>
              <a:rPr lang="nb-NO" altLang="nb-NO" sz="2400" b="1" dirty="0" smtClean="0">
                <a:latin typeface="Book Antiqua" panose="02040602050305030304" pitchFamily="18" charset="0"/>
              </a:rPr>
              <a:t>- Russie      129</a:t>
            </a:r>
            <a:endParaRPr lang="nb-NO" altLang="nb-NO" sz="2400" b="1" dirty="0">
              <a:latin typeface="Book Antiqua" panose="02040602050305030304" pitchFamily="18" charset="0"/>
            </a:endParaRPr>
          </a:p>
          <a:p>
            <a:pPr marL="0" indent="0">
              <a:buNone/>
              <a:defRPr/>
            </a:pPr>
            <a:r>
              <a:rPr lang="nb-NO" altLang="nb-NO" sz="2400" b="1" dirty="0">
                <a:latin typeface="Book Antiqua" panose="02040602050305030304" pitchFamily="18" charset="0"/>
              </a:rPr>
              <a:t>	</a:t>
            </a:r>
            <a:r>
              <a:rPr lang="nb-NO" altLang="nb-NO" sz="2400" b="1" dirty="0" smtClean="0">
                <a:latin typeface="Book Antiqua" panose="02040602050305030304" pitchFamily="18" charset="0"/>
              </a:rPr>
              <a:t>- Chine         55</a:t>
            </a:r>
            <a:endParaRPr lang="nb-NO" altLang="nb-NO" sz="2400" b="1" dirty="0">
              <a:latin typeface="Book Antiqua" panose="02040602050305030304" pitchFamily="18" charset="0"/>
            </a:endParaRPr>
          </a:p>
          <a:p>
            <a:pPr marL="0" indent="0">
              <a:buNone/>
              <a:defRPr/>
            </a:pPr>
            <a:r>
              <a:rPr lang="nb-NO" altLang="nb-NO" sz="2400" b="1" dirty="0">
                <a:latin typeface="Book Antiqua" panose="02040602050305030304" pitchFamily="18" charset="0"/>
              </a:rPr>
              <a:t>	</a:t>
            </a:r>
            <a:r>
              <a:rPr lang="nb-NO" altLang="nb-NO" sz="2400" b="1" dirty="0" smtClean="0">
                <a:latin typeface="Book Antiqua" panose="02040602050305030304" pitchFamily="18" charset="0"/>
              </a:rPr>
              <a:t>- Argentine  47            </a:t>
            </a:r>
            <a:r>
              <a:rPr lang="nb-NO" altLang="nb-N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298</a:t>
            </a:r>
            <a:endParaRPr lang="nb-NO" altLang="nb-NO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>
              <a:buNone/>
              <a:defRPr/>
            </a:pPr>
            <a:r>
              <a:rPr lang="nb-NO" altLang="nb-NO" sz="2400" b="1" dirty="0">
                <a:latin typeface="Book Antiqua" panose="02040602050305030304" pitchFamily="18" charset="0"/>
              </a:rPr>
              <a:t>	</a:t>
            </a:r>
            <a:r>
              <a:rPr lang="nb-NO" altLang="nb-NO" sz="2400" b="1" dirty="0" smtClean="0">
                <a:latin typeface="Book Antiqua" panose="02040602050305030304" pitchFamily="18" charset="0"/>
              </a:rPr>
              <a:t>- Libye          45</a:t>
            </a:r>
            <a:endParaRPr lang="nb-NO" altLang="nb-NO" sz="2400" b="1" dirty="0">
              <a:latin typeface="Book Antiqua" panose="02040602050305030304" pitchFamily="18" charset="0"/>
            </a:endParaRPr>
          </a:p>
          <a:p>
            <a:pPr marL="0" indent="0">
              <a:buNone/>
              <a:defRPr/>
            </a:pPr>
            <a:r>
              <a:rPr lang="nb-NO" altLang="nb-NO" sz="2400" b="1" dirty="0">
                <a:latin typeface="Book Antiqua" panose="02040602050305030304" pitchFamily="18" charset="0"/>
              </a:rPr>
              <a:t>	</a:t>
            </a:r>
            <a:r>
              <a:rPr lang="nb-NO" altLang="nb-NO" sz="2400" b="1" dirty="0" smtClean="0">
                <a:latin typeface="Book Antiqua" panose="02040602050305030304" pitchFamily="18" charset="0"/>
              </a:rPr>
              <a:t>- Venezuela 22</a:t>
            </a:r>
          </a:p>
          <a:p>
            <a:pPr marL="0" indent="0">
              <a:buNone/>
              <a:defRPr/>
            </a:pPr>
            <a:endParaRPr lang="nb-NO" altLang="nb-NO" sz="1200" b="1" dirty="0">
              <a:latin typeface="Book Antiqua" panose="02040602050305030304" pitchFamily="18" charset="0"/>
            </a:endParaRPr>
          </a:p>
          <a:p>
            <a:pPr marL="0" indent="0" algn="r">
              <a:buNone/>
              <a:defRPr/>
            </a:pPr>
            <a:r>
              <a:rPr lang="nb-NO" altLang="nb-NO" sz="2400" b="1" dirty="0">
                <a:latin typeface="Book Antiqua" panose="02040602050305030304" pitchFamily="18" charset="0"/>
              </a:rPr>
              <a:t> </a:t>
            </a:r>
            <a:r>
              <a:rPr lang="nb-NO" altLang="nb-NO" sz="2000" b="1" u="sng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Source :</a:t>
            </a:r>
            <a:r>
              <a:rPr lang="nb-NO" altLang="nb-NO" sz="20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r>
              <a:rPr lang="nb-NO" altLang="nb-NO" sz="2000" b="1" dirty="0">
                <a:solidFill>
                  <a:schemeClr val="tx2"/>
                </a:solidFill>
                <a:latin typeface="Book Antiqua" panose="02040602050305030304" pitchFamily="18" charset="0"/>
              </a:rPr>
              <a:t>US Energy Administration </a:t>
            </a:r>
            <a:r>
              <a:rPr lang="nb-NO" altLang="nb-NO" sz="20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Information</a:t>
            </a:r>
          </a:p>
          <a:p>
            <a:pPr marL="0" indent="0" algn="r">
              <a:buNone/>
              <a:defRPr/>
            </a:pPr>
            <a:endParaRPr lang="nb-NO" altLang="nb-NO" sz="1200" b="1" dirty="0">
              <a:latin typeface="Book Antiqua" panose="02040602050305030304" pitchFamily="18" charset="0"/>
            </a:endParaRPr>
          </a:p>
          <a:p>
            <a:pPr marL="0" indent="0">
              <a:buNone/>
              <a:defRPr/>
            </a:pPr>
            <a:r>
              <a:rPr lang="nb-NO" altLang="nb-NO" sz="2400" b="1" dirty="0" smtClean="0">
                <a:latin typeface="Book Antiqua" panose="02040602050305030304" pitchFamily="18" charset="0"/>
              </a:rPr>
              <a:t>Qu’en sera-t-il du </a:t>
            </a:r>
            <a:r>
              <a:rPr lang="nb-NO" altLang="nb-NO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gaz de schiste</a:t>
            </a:r>
            <a:r>
              <a:rPr lang="nb-NO" altLang="nb-NO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nb-NO" altLang="nb-NO" sz="2400" b="1" dirty="0" smtClean="0">
                <a:latin typeface="Book Antiqua" panose="02040602050305030304" pitchFamily="18" charset="0"/>
              </a:rPr>
              <a:t>(réserves + importantes)?</a:t>
            </a:r>
            <a:endParaRPr lang="nb-NO" altLang="nb-NO" sz="2400" b="1" dirty="0">
              <a:latin typeface="Book Antiqua" panose="02040602050305030304" pitchFamily="18" charset="0"/>
            </a:endParaRPr>
          </a:p>
          <a:p>
            <a:endParaRPr lang="fr-FR" sz="2400" dirty="0"/>
          </a:p>
        </p:txBody>
      </p:sp>
      <p:sp>
        <p:nvSpPr>
          <p:cNvPr id="5" name="Accolade fermante 4"/>
          <p:cNvSpPr/>
          <p:nvPr/>
        </p:nvSpPr>
        <p:spPr>
          <a:xfrm>
            <a:off x="3856752" y="2348880"/>
            <a:ext cx="288032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3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Le contexte (national)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1.1. Prix de pétrole et réserves de change</a:t>
            </a:r>
          </a:p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En 2013</a:t>
            </a:r>
            <a:r>
              <a:rPr lang="fr-FR" sz="2400" b="1" dirty="0" smtClean="0">
                <a:latin typeface="Book Antiqua" panose="02040602050305030304" pitchFamily="18" charset="0"/>
              </a:rPr>
              <a:t>, les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hydrocarbures</a:t>
            </a:r>
            <a:r>
              <a:rPr lang="fr-FR" sz="2400" b="1" dirty="0" smtClean="0">
                <a:latin typeface="Book Antiqua" panose="02040602050305030304" pitchFamily="18" charset="0"/>
              </a:rPr>
              <a:t> représentent encore 98% des exportations, 2/3 du budget de l’Etat et 1/3 du PIB.</a:t>
            </a:r>
          </a:p>
          <a:p>
            <a:pPr marL="0" indent="0" algn="just">
              <a:buNone/>
            </a:pPr>
            <a:endParaRPr lang="fr-FR" sz="13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En 2014</a:t>
            </a:r>
            <a:r>
              <a:rPr lang="fr-FR" sz="2400" b="1" dirty="0" smtClean="0">
                <a:latin typeface="Book Antiqua" panose="02040602050305030304" pitchFamily="18" charset="0"/>
              </a:rPr>
              <a:t>, le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prix du baril de brut 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a chuté de 111,8 USD </a:t>
            </a:r>
            <a:r>
              <a:rPr lang="fr-FR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en juin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fr-FR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à 62,2 USD en décembre</a:t>
            </a:r>
            <a:r>
              <a:rPr lang="fr-FR" sz="2400" b="1" dirty="0" smtClean="0">
                <a:latin typeface="Book Antiqua" panose="02040602050305030304" pitchFamily="18" charset="0"/>
              </a:rPr>
              <a:t>, soit une baisse de </a:t>
            </a:r>
            <a:r>
              <a:rPr lang="fr-FR" sz="2400" b="1" dirty="0" smtClean="0">
                <a:latin typeface="Book Antiqua" panose="02040602050305030304" pitchFamily="18" charset="0"/>
              </a:rPr>
              <a:t>44.</a:t>
            </a:r>
            <a:endParaRPr lang="fr-FR" dirty="0"/>
          </a:p>
          <a:p>
            <a:pPr marL="0" indent="0">
              <a:buNone/>
            </a:pPr>
            <a:endParaRPr lang="fr-FR" sz="13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404642"/>
              </p:ext>
            </p:extLst>
          </p:nvPr>
        </p:nvGraphicFramePr>
        <p:xfrm>
          <a:off x="539552" y="2204864"/>
          <a:ext cx="8064897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880"/>
                <a:gridCol w="1761145"/>
                <a:gridCol w="1557936"/>
                <a:gridCol w="1557936"/>
              </a:tblGrid>
              <a:tr h="324232">
                <a:tc>
                  <a:txBody>
                    <a:bodyPr/>
                    <a:lstStyle/>
                    <a:p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2013</a:t>
                      </a:r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2014</a:t>
                      </a:r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2015</a:t>
                      </a:r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Prix de pétrole (USD)</a:t>
                      </a:r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108,971</a:t>
                      </a:r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100,234</a:t>
                      </a:r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53,066</a:t>
                      </a:r>
                      <a:endParaRPr lang="fr-F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fr-F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(-51,3%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 en 2015 par rapport à 2013)</a:t>
                      </a:r>
                    </a:p>
                    <a:p>
                      <a:pPr algn="r"/>
                      <a:r>
                        <a:rPr lang="fr-F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Prix du brent le 5 mai 2017 :</a:t>
                      </a:r>
                      <a:r>
                        <a:rPr lang="fr-FR" sz="20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 49,41 USD</a:t>
                      </a:r>
                      <a:endParaRPr lang="fr-F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Réserves de change</a:t>
                      </a:r>
                    </a:p>
                    <a:p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(Mrds</a:t>
                      </a:r>
                      <a:r>
                        <a:rPr lang="fr-FR" sz="2000" b="1" baseline="0" dirty="0" smtClean="0">
                          <a:latin typeface="Book Antiqua" panose="02040602050305030304" pitchFamily="18" charset="0"/>
                        </a:rPr>
                        <a:t> USD)</a:t>
                      </a:r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194,012</a:t>
                      </a:r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1" dirty="0" smtClean="0">
                          <a:latin typeface="Book Antiqua" panose="02040602050305030304" pitchFamily="18" charset="0"/>
                        </a:rPr>
                        <a:t>178,938</a:t>
                      </a:r>
                      <a:endParaRPr lang="fr-FR" sz="20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144,133</a:t>
                      </a:r>
                      <a:endParaRPr lang="fr-FR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9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Le contexte (national)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1.2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Exportations et importations (Mrds USD)</a:t>
            </a:r>
          </a:p>
          <a:p>
            <a:pPr marL="0" indent="0" algn="ctr">
              <a:buNone/>
            </a:pPr>
            <a:endParaRPr lang="fr-FR" sz="2400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66741"/>
              </p:ext>
            </p:extLst>
          </p:nvPr>
        </p:nvGraphicFramePr>
        <p:xfrm>
          <a:off x="467544" y="2996952"/>
          <a:ext cx="8208912" cy="234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519"/>
                <a:gridCol w="1685758"/>
                <a:gridCol w="1639467"/>
                <a:gridCol w="1512168"/>
              </a:tblGrid>
              <a:tr h="399592">
                <a:tc>
                  <a:txBody>
                    <a:bodyPr/>
                    <a:lstStyle/>
                    <a:p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2013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2014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2015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471602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Exportations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64,867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60,129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34,566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471602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     Hydrocarbures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63,816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58,462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33,081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471602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     H. Hydrocarbures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1,051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1,667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1,485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471602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Importations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-54,987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-59,670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-52,649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0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Le contexte (national)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1.3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Soldes de la BP (Mrds USD)</a:t>
            </a: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2400" b="1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1500" b="1" dirty="0" smtClean="0">
              <a:latin typeface="Book Antiqua" panose="0204060205030503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742159"/>
              </p:ext>
            </p:extLst>
          </p:nvPr>
        </p:nvGraphicFramePr>
        <p:xfrm>
          <a:off x="539552" y="3068960"/>
          <a:ext cx="813690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1584176"/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2013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2014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2015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Balance commerciale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9,880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0,459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-18,083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Solde extérieur courant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1,153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-9,277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-27,476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Solde global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0,133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-5,881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-27,537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28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Le contexte (national)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1.4. Recettes et dépenses de l’Etat (Mrds DA)</a:t>
            </a: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429320"/>
              </p:ext>
            </p:extLst>
          </p:nvPr>
        </p:nvGraphicFramePr>
        <p:xfrm>
          <a:off x="611560" y="2348880"/>
          <a:ext cx="7896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512168"/>
                <a:gridCol w="1512168"/>
                <a:gridCol w="1415480"/>
              </a:tblGrid>
              <a:tr h="370840">
                <a:tc>
                  <a:txBody>
                    <a:bodyPr/>
                    <a:lstStyle/>
                    <a:p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2013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2014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2015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Recettes budgétaires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5 </a:t>
                      </a:r>
                      <a:r>
                        <a:rPr lang="fr-FR" sz="2400" b="1" baseline="0" dirty="0" smtClean="0">
                          <a:latin typeface="Book Antiqua" panose="02040602050305030304" pitchFamily="18" charset="0"/>
                        </a:rPr>
                        <a:t>957,5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5 738,4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5 103,1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   Recettes</a:t>
                      </a:r>
                      <a:r>
                        <a:rPr lang="fr-FR" sz="2400" b="1" baseline="0" dirty="0" smtClean="0">
                          <a:latin typeface="Book Antiqua" panose="02040602050305030304" pitchFamily="18" charset="0"/>
                        </a:rPr>
                        <a:t> hydroc.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3 678,1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3 388,4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2 373,5</a:t>
                      </a: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(-35,5%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 en 2015 par rapport à 2013)</a:t>
                      </a:r>
                      <a:endParaRPr lang="fr-FR" sz="24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2400" b="1" dirty="0" smtClean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   Recettes H. Hydroc.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2 279,4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2 349,9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2 729,6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   FRR net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-70,2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-1 155,0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-2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 336,0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Dépenses</a:t>
                      </a:r>
                      <a:r>
                        <a:rPr lang="fr-FR" sz="2400" b="1" baseline="0" dirty="0" smtClean="0">
                          <a:latin typeface="Book Antiqua" panose="02040602050305030304" pitchFamily="18" charset="0"/>
                        </a:rPr>
                        <a:t> budgétaires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6 024,1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6 995,7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7 656,3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Solde global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 du Trésor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-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143,7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-1 375,3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-2 621,7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8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Le contexte (national)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1.5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Inflation, chômage et taux de change</a:t>
            </a: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11454"/>
              </p:ext>
            </p:extLst>
          </p:nvPr>
        </p:nvGraphicFramePr>
        <p:xfrm>
          <a:off x="467544" y="2924944"/>
          <a:ext cx="820891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512168"/>
                <a:gridCol w="1512168"/>
                <a:gridCol w="1440160"/>
              </a:tblGrid>
              <a:tr h="370840">
                <a:tc>
                  <a:txBody>
                    <a:bodyPr/>
                    <a:lstStyle/>
                    <a:p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2013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2014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2015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IPC</a:t>
                      </a:r>
                      <a:r>
                        <a:rPr lang="fr-FR" sz="2400" b="1" baseline="0" dirty="0" smtClean="0">
                          <a:latin typeface="Book Antiqua" panose="02040602050305030304" pitchFamily="18" charset="0"/>
                        </a:rPr>
                        <a:t> (%)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3,26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2,92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4,78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Taux de chômage (%)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9,8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10,6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11,12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Taux de change DA/USD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79,38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80,56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100,46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Le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 DA s’est déprécié de 26,5% p/r 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à l’USD </a:t>
                      </a:r>
                      <a:r>
                        <a:rPr lang="fr-FR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en deux ans.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Taux</a:t>
                      </a:r>
                      <a:r>
                        <a:rPr lang="fr-FR" sz="2400" b="1" baseline="0" dirty="0" smtClean="0">
                          <a:latin typeface="Book Antiqua" panose="02040602050305030304" pitchFamily="18" charset="0"/>
                        </a:rPr>
                        <a:t> de change DA/Euro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105,44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latin typeface="Book Antiqua" panose="02040602050305030304" pitchFamily="18" charset="0"/>
                        </a:rPr>
                        <a:t>106,91</a:t>
                      </a:r>
                      <a:endParaRPr lang="fr-FR" sz="2400" b="1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 Antiqua" panose="02040602050305030304" pitchFamily="18" charset="0"/>
                        </a:rPr>
                        <a:t>111,44</a:t>
                      </a:r>
                      <a:endParaRPr lang="fr-FR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07/05/2017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 Farid YAÏCI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FC792-8E0D-4B55-8AC0-3D20740A3B9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4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5074</TotalTime>
  <Words>2485</Words>
  <Application>Microsoft Office PowerPoint</Application>
  <PresentationFormat>Affichage à l'écran (4:3)</PresentationFormat>
  <Paragraphs>527</Paragraphs>
  <Slides>35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Le nouveau modèle de croissance économique (NMCE) : contexte, ambitions, repères et limites.</vt:lpstr>
      <vt:lpstr>Sommaire</vt:lpstr>
      <vt:lpstr> 1. Le contexte (international) Offre mondiale de pétrole depuis janvier 2005 Croissance en millions de barils par jour </vt:lpstr>
      <vt:lpstr>1. Le contexte (international)</vt:lpstr>
      <vt:lpstr>1. Le contexte (national)</vt:lpstr>
      <vt:lpstr>1. Le contexte (national)</vt:lpstr>
      <vt:lpstr>1. Le contexte (national)</vt:lpstr>
      <vt:lpstr>1. Le contexte (national)</vt:lpstr>
      <vt:lpstr>1. Le contexte (national)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2. Le nouveau modèle de croissance</vt:lpstr>
      <vt:lpstr>3. Quelques repères théoriques et historiques</vt:lpstr>
      <vt:lpstr>3. Quelques repères théoriques et historiques</vt:lpstr>
      <vt:lpstr>3. Quelques repères théoriques et historiques</vt:lpstr>
      <vt:lpstr>3. Quelques repères théoriques et historiques</vt:lpstr>
      <vt:lpstr>3. Quelques repères théoriques et historiques</vt:lpstr>
      <vt:lpstr>3. Quelques repères théoriques et historiques</vt:lpstr>
      <vt:lpstr>4. Les limites du NMCE</vt:lpstr>
      <vt:lpstr>4. Les limites du NMCE</vt:lpstr>
      <vt:lpstr>4. Les limites du NMCE</vt:lpstr>
      <vt:lpstr>4. Les limites du NMCE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Windows User</dc:creator>
  <cp:lastModifiedBy>Windows User</cp:lastModifiedBy>
  <cp:revision>172</cp:revision>
  <dcterms:created xsi:type="dcterms:W3CDTF">2017-04-30T14:35:18Z</dcterms:created>
  <dcterms:modified xsi:type="dcterms:W3CDTF">2017-05-06T17:32:48Z</dcterms:modified>
</cp:coreProperties>
</file>