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89" r:id="rId10"/>
    <p:sldId id="290" r:id="rId11"/>
    <p:sldId id="283" r:id="rId12"/>
    <p:sldId id="284" r:id="rId13"/>
    <p:sldId id="287" r:id="rId14"/>
    <p:sldId id="288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SHIBA" initials="T" lastIdx="0" clrIdx="0">
    <p:extLst>
      <p:ext uri="{19B8F6BF-5375-455C-9EA6-DF929625EA0E}">
        <p15:presenceInfo xmlns="" xmlns:p15="http://schemas.microsoft.com/office/powerpoint/2012/main" userId="TOSHIB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19" autoAdjust="0"/>
    <p:restoredTop sz="94660"/>
  </p:normalViewPr>
  <p:slideViewPr>
    <p:cSldViewPr>
      <p:cViewPr varScale="1">
        <p:scale>
          <a:sx n="86" d="100"/>
          <a:sy n="86" d="100"/>
        </p:scale>
        <p:origin x="-3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7978-72F3-446C-8ABB-0A694C4BF900}" type="datetimeFigureOut">
              <a:rPr lang="fr-FR" smtClean="0"/>
              <a:pPr/>
              <a:t>18/05/2017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0E3BD487-001B-4803-9677-54221844D9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1596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7978-72F3-446C-8ABB-0A694C4BF900}" type="datetimeFigureOut">
              <a:rPr lang="fr-FR" smtClean="0"/>
              <a:pPr/>
              <a:t>18/05/2017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E3BD487-001B-4803-9677-54221844D9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27679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7978-72F3-446C-8ABB-0A694C4BF900}" type="datetimeFigureOut">
              <a:rPr lang="fr-FR" smtClean="0"/>
              <a:pPr/>
              <a:t>18/05/2017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E3BD487-001B-4803-9677-54221844D96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652122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7978-72F3-446C-8ABB-0A694C4BF900}" type="datetimeFigureOut">
              <a:rPr lang="fr-FR" smtClean="0"/>
              <a:pPr/>
              <a:t>18/05/2017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E3BD487-001B-4803-9677-54221844D9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63183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7978-72F3-446C-8ABB-0A694C4BF900}" type="datetimeFigureOut">
              <a:rPr lang="fr-FR" smtClean="0"/>
              <a:pPr/>
              <a:t>18/05/2017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E3BD487-001B-4803-9677-54221844D96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666788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7978-72F3-446C-8ABB-0A694C4BF900}" type="datetimeFigureOut">
              <a:rPr lang="fr-FR" smtClean="0"/>
              <a:pPr/>
              <a:t>18/05/2017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E3BD487-001B-4803-9677-54221844D9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95302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7978-72F3-446C-8ABB-0A694C4BF900}" type="datetimeFigureOut">
              <a:rPr lang="fr-FR" smtClean="0"/>
              <a:pPr/>
              <a:t>18/05/2017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487-001B-4803-9677-54221844D9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79338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7978-72F3-446C-8ABB-0A694C4BF900}" type="datetimeFigureOut">
              <a:rPr lang="fr-FR" smtClean="0"/>
              <a:pPr/>
              <a:t>18/05/2017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487-001B-4803-9677-54221844D9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80339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7978-72F3-446C-8ABB-0A694C4BF900}" type="datetimeFigureOut">
              <a:rPr lang="fr-FR" smtClean="0"/>
              <a:pPr/>
              <a:t>18/05/2017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487-001B-4803-9677-54221844D9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7378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7978-72F3-446C-8ABB-0A694C4BF900}" type="datetimeFigureOut">
              <a:rPr lang="fr-FR" smtClean="0"/>
              <a:pPr/>
              <a:t>18/05/2017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E3BD487-001B-4803-9677-54221844D9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2120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7978-72F3-446C-8ABB-0A694C4BF900}" type="datetimeFigureOut">
              <a:rPr lang="fr-FR" smtClean="0"/>
              <a:pPr/>
              <a:t>18/05/2017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E3BD487-001B-4803-9677-54221844D9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9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7978-72F3-446C-8ABB-0A694C4BF900}" type="datetimeFigureOut">
              <a:rPr lang="fr-FR" smtClean="0"/>
              <a:pPr/>
              <a:t>18/05/2017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E3BD487-001B-4803-9677-54221844D9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45862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7978-72F3-446C-8ABB-0A694C4BF900}" type="datetimeFigureOut">
              <a:rPr lang="fr-FR" smtClean="0"/>
              <a:pPr/>
              <a:t>18/05/2017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487-001B-4803-9677-54221844D9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0009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7978-72F3-446C-8ABB-0A694C4BF900}" type="datetimeFigureOut">
              <a:rPr lang="fr-FR" smtClean="0"/>
              <a:pPr/>
              <a:t>18/05/2017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487-001B-4803-9677-54221844D9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30350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7978-72F3-446C-8ABB-0A694C4BF900}" type="datetimeFigureOut">
              <a:rPr lang="fr-FR" smtClean="0"/>
              <a:pPr/>
              <a:t>18/05/2017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487-001B-4803-9677-54221844D9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40300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7978-72F3-446C-8ABB-0A694C4BF900}" type="datetimeFigureOut">
              <a:rPr lang="fr-FR" smtClean="0"/>
              <a:pPr/>
              <a:t>18/05/2017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E3BD487-001B-4803-9677-54221844D9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6250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47978-72F3-446C-8ABB-0A694C4BF900}" type="datetimeFigureOut">
              <a:rPr lang="fr-FR" smtClean="0"/>
              <a:pPr/>
              <a:t>18/05/2017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E3BD487-001B-4803-9677-54221844D96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9438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92696"/>
            <a:ext cx="8610600" cy="1828800"/>
          </a:xfrm>
        </p:spPr>
        <p:txBody>
          <a:bodyPr>
            <a:normAutofit/>
          </a:bodyPr>
          <a:lstStyle/>
          <a:p>
            <a:pPr algn="ctr"/>
            <a:r>
              <a:rPr lang="fr-FR" sz="2800" b="1" i="1" dirty="0" smtClean="0">
                <a:latin typeface="Garamond" panose="02020404030301010803" pitchFamily="18" charset="0"/>
              </a:rPr>
              <a:t>Conduite  de l’entretien motivationnel</a:t>
            </a:r>
            <a:endParaRPr lang="fr-FR" sz="2800" b="1" i="1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359080" cy="1752600"/>
          </a:xfrm>
        </p:spPr>
        <p:txBody>
          <a:bodyPr>
            <a:normAutofit/>
          </a:bodyPr>
          <a:lstStyle/>
          <a:p>
            <a:pPr algn="l"/>
            <a:endParaRPr lang="fr-FR" dirty="0"/>
          </a:p>
          <a:p>
            <a:pPr algn="r"/>
            <a:r>
              <a:rPr lang="fr-FR" sz="2000" dirty="0" smtClean="0">
                <a:latin typeface="Garamond" panose="02020404030301010803" pitchFamily="18" charset="0"/>
              </a:rPr>
              <a:t>Pr. </a:t>
            </a:r>
            <a:r>
              <a:rPr lang="fr-FR" sz="2000" dirty="0" err="1" smtClean="0">
                <a:latin typeface="Garamond" panose="02020404030301010803" pitchFamily="18" charset="0"/>
              </a:rPr>
              <a:t>K.Bessedik</a:t>
            </a:r>
            <a:r>
              <a:rPr lang="fr-FR" sz="2000" dirty="0" smtClean="0">
                <a:latin typeface="Garamond" panose="02020404030301010803" pitchFamily="18" charset="0"/>
              </a:rPr>
              <a:t>, Dr </a:t>
            </a:r>
            <a:r>
              <a:rPr lang="fr-FR" sz="2000" dirty="0" err="1" smtClean="0">
                <a:latin typeface="Garamond" panose="02020404030301010803" pitchFamily="18" charset="0"/>
              </a:rPr>
              <a:t>ouail</a:t>
            </a:r>
            <a:r>
              <a:rPr lang="fr-FR" sz="2000" dirty="0" smtClean="0">
                <a:latin typeface="Garamond" panose="02020404030301010803" pitchFamily="18" charset="0"/>
              </a:rPr>
              <a:t>, Pr. M. A. Bencharif</a:t>
            </a:r>
          </a:p>
          <a:p>
            <a:pPr algn="r"/>
            <a:r>
              <a:rPr lang="fr-FR" dirty="0">
                <a:latin typeface="Garamond" panose="02020404030301010803" pitchFamily="18" charset="0"/>
              </a:rPr>
              <a:t>Service de Psychiatrie Légale,  EHS Frantz- Fanon,  Blida</a:t>
            </a:r>
          </a:p>
          <a:p>
            <a:pPr algn="r"/>
            <a:endParaRPr lang="fr-FR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452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42415" y="428604"/>
            <a:ext cx="6591985" cy="6072230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Les </a:t>
            </a:r>
            <a:r>
              <a:rPr lang="fr-FR" dirty="0" err="1" smtClean="0"/>
              <a:t>précomtemplateurs</a:t>
            </a:r>
            <a:r>
              <a:rPr lang="fr-FR" dirty="0" smtClean="0"/>
              <a:t> : n’envisagent pas le changement de leurs comportement  la motivation résulte de facteurs externe maladie, difficultés sociales</a:t>
            </a:r>
          </a:p>
          <a:p>
            <a:pPr>
              <a:buNone/>
            </a:pPr>
            <a:r>
              <a:rPr lang="fr-FR" dirty="0" smtClean="0"/>
              <a:t>La contemplation :admet qu’il a un problème et étudie les possibilité et  les couts </a:t>
            </a:r>
          </a:p>
          <a:p>
            <a:pPr>
              <a:buNone/>
            </a:pPr>
            <a:r>
              <a:rPr lang="fr-FR" dirty="0" smtClean="0"/>
              <a:t>Décision :  envisager les action nécessaire et développer les résolution ferme </a:t>
            </a:r>
          </a:p>
          <a:p>
            <a:pPr>
              <a:buNone/>
            </a:pPr>
            <a:r>
              <a:rPr lang="fr-FR" dirty="0" smtClean="0"/>
              <a:t>Action :commencer a modifier le comportement ((essentiellement l’</a:t>
            </a:r>
            <a:r>
              <a:rPr lang="fr-FR" dirty="0" err="1" smtClean="0"/>
              <a:t>autocontrol</a:t>
            </a:r>
            <a:r>
              <a:rPr lang="fr-FR" dirty="0" smtClean="0"/>
              <a:t>))</a:t>
            </a:r>
          </a:p>
          <a:p>
            <a:pPr>
              <a:buNone/>
            </a:pPr>
            <a:r>
              <a:rPr lang="fr-FR" dirty="0" smtClean="0"/>
              <a:t>Maintient changement maintenu</a:t>
            </a:r>
          </a:p>
          <a:p>
            <a:pPr>
              <a:buNone/>
            </a:pPr>
            <a:r>
              <a:rPr lang="fr-FR" dirty="0" smtClean="0"/>
              <a:t>Rechute :l’ensemble des effort </a:t>
            </a:r>
            <a:r>
              <a:rPr lang="fr-FR" dirty="0" err="1" smtClean="0"/>
              <a:t>echoue</a:t>
            </a:r>
            <a:r>
              <a:rPr lang="fr-FR" dirty="0" smtClean="0"/>
              <a:t> et un nouveau cycle </a:t>
            </a:r>
            <a:r>
              <a:rPr lang="fr-FR" dirty="0" err="1" smtClean="0"/>
              <a:t>reprond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 dirty="0">
                <a:latin typeface="Garamond" panose="02020404030301010803" pitchFamily="18" charset="0"/>
              </a:rPr>
              <a:t>Il faut mettre l’accent sur :</a:t>
            </a:r>
            <a:br>
              <a:rPr lang="fr-FR" sz="2400" dirty="0">
                <a:latin typeface="Garamond" panose="02020404030301010803" pitchFamily="18" charset="0"/>
              </a:rPr>
            </a:br>
            <a:r>
              <a:rPr lang="fr-FR" sz="2400" dirty="0">
                <a:latin typeface="Garamond" panose="02020404030301010803" pitchFamily="18" charset="0"/>
              </a:rPr>
              <a:t>- la contradiction entre certaines valeurs profondes et la réalité de la situation (dissonance).. </a:t>
            </a:r>
            <a:br>
              <a:rPr lang="fr-FR" sz="2400" dirty="0">
                <a:latin typeface="Garamond" panose="02020404030301010803" pitchFamily="18" charset="0"/>
              </a:rPr>
            </a:br>
            <a:r>
              <a:rPr lang="fr-FR" sz="2400" dirty="0">
                <a:latin typeface="Garamond" panose="02020404030301010803" pitchFamily="18" charset="0"/>
              </a:rPr>
              <a:t>- et éviter l’affrontement (confrontation), </a:t>
            </a:r>
            <a:br>
              <a:rPr lang="fr-FR" sz="2400" dirty="0">
                <a:latin typeface="Garamond" panose="02020404030301010803" pitchFamily="18" charset="0"/>
              </a:rPr>
            </a:br>
            <a:r>
              <a:rPr lang="fr-FR" sz="2400" dirty="0">
                <a:latin typeface="Garamond" panose="02020404030301010803" pitchFamily="18" charset="0"/>
              </a:rPr>
              <a:t>- ne pas forcer les résistances, </a:t>
            </a:r>
            <a:br>
              <a:rPr lang="fr-FR" sz="2400" dirty="0">
                <a:latin typeface="Garamond" panose="02020404030301010803" pitchFamily="18" charset="0"/>
              </a:rPr>
            </a:br>
            <a:r>
              <a:rPr lang="fr-FR" sz="2400" dirty="0">
                <a:latin typeface="Garamond" panose="02020404030301010803" pitchFamily="18" charset="0"/>
              </a:rPr>
              <a:t>- renforcer le sentiment de liberté de choix et la confiance dans les capacités à changer (efficacité personnelle).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94655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400" b="1" i="1" dirty="0" smtClean="0">
                <a:latin typeface="Garamond" panose="02020404030301010803" pitchFamily="18" charset="0"/>
              </a:rPr>
              <a:t>Balance motivationnelle</a:t>
            </a:r>
            <a:endParaRPr lang="fr-FR" sz="2400" b="1" i="1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Object 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03874309"/>
              </p:ext>
            </p:extLst>
          </p:nvPr>
        </p:nvGraphicFramePr>
        <p:xfrm>
          <a:off x="827584" y="2492896"/>
          <a:ext cx="7859216" cy="2880320"/>
        </p:xfrm>
        <a:graphic>
          <a:graphicData uri="http://schemas.openxmlformats.org/presentationml/2006/ole">
            <p:oleObj spid="_x0000_s1037" name="MS Organigramme hiérarchique 2.0" r:id="rId3" imgW="7727760" imgH="1936440" progId="">
              <p:embed followColorScheme="full"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13752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400" b="1" i="1" dirty="0" smtClean="0">
                <a:latin typeface="Garamond" panose="02020404030301010803" pitchFamily="18" charset="0"/>
              </a:rPr>
              <a:t>Les pièges motivationnels</a:t>
            </a:r>
            <a:endParaRPr lang="fr-FR" sz="2400" b="1" i="1" dirty="0"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r-FR" dirty="0">
                <a:latin typeface="Garamond" panose="02020404030301010803" pitchFamily="18" charset="0"/>
              </a:rPr>
              <a:t>Questions-réponses enchaînées</a:t>
            </a:r>
            <a:br>
              <a:rPr lang="fr-FR" dirty="0">
                <a:latin typeface="Garamond" panose="02020404030301010803" pitchFamily="18" charset="0"/>
              </a:rPr>
            </a:br>
            <a:r>
              <a:rPr lang="fr-FR" dirty="0">
                <a:latin typeface="Garamond" panose="02020404030301010803" pitchFamily="18" charset="0"/>
              </a:rPr>
              <a:t>(sans liberté de discours)</a:t>
            </a:r>
          </a:p>
          <a:p>
            <a:pPr>
              <a:lnSpc>
                <a:spcPct val="90000"/>
              </a:lnSpc>
            </a:pPr>
            <a:r>
              <a:rPr lang="fr-FR" dirty="0">
                <a:latin typeface="Garamond" panose="02020404030301010803" pitchFamily="18" charset="0"/>
              </a:rPr>
              <a:t>Confrontation</a:t>
            </a:r>
            <a:br>
              <a:rPr lang="fr-FR" dirty="0">
                <a:latin typeface="Garamond" panose="02020404030301010803" pitchFamily="18" charset="0"/>
              </a:rPr>
            </a:br>
            <a:r>
              <a:rPr lang="fr-FR" dirty="0">
                <a:latin typeface="Garamond" panose="02020404030301010803" pitchFamily="18" charset="0"/>
              </a:rPr>
              <a:t>(vouloir persuader, prouver, tenir une position..)</a:t>
            </a:r>
          </a:p>
          <a:p>
            <a:pPr>
              <a:lnSpc>
                <a:spcPct val="90000"/>
              </a:lnSpc>
            </a:pPr>
            <a:r>
              <a:rPr lang="fr-FR" dirty="0">
                <a:latin typeface="Garamond" panose="02020404030301010803" pitchFamily="18" charset="0"/>
              </a:rPr>
              <a:t>Expert</a:t>
            </a:r>
            <a:br>
              <a:rPr lang="fr-FR" dirty="0">
                <a:latin typeface="Garamond" panose="02020404030301010803" pitchFamily="18" charset="0"/>
              </a:rPr>
            </a:br>
            <a:r>
              <a:rPr lang="fr-FR" dirty="0">
                <a:latin typeface="Garamond" panose="02020404030301010803" pitchFamily="18" charset="0"/>
              </a:rPr>
              <a:t>(savoir ce qui est bien pour l’autre..)</a:t>
            </a:r>
          </a:p>
          <a:p>
            <a:pPr>
              <a:lnSpc>
                <a:spcPct val="90000"/>
              </a:lnSpc>
            </a:pPr>
            <a:r>
              <a:rPr lang="fr-FR" dirty="0">
                <a:latin typeface="Garamond" panose="02020404030301010803" pitchFamily="18" charset="0"/>
              </a:rPr>
              <a:t>Étiquette diagnostique</a:t>
            </a:r>
            <a:br>
              <a:rPr lang="fr-FR" dirty="0">
                <a:latin typeface="Garamond" panose="02020404030301010803" pitchFamily="18" charset="0"/>
              </a:rPr>
            </a:br>
            <a:r>
              <a:rPr lang="fr-FR" dirty="0">
                <a:latin typeface="Garamond" panose="02020404030301010803" pitchFamily="18" charset="0"/>
              </a:rPr>
              <a:t>(alcoolique, toxicomane..)</a:t>
            </a:r>
          </a:p>
          <a:p>
            <a:pPr>
              <a:lnSpc>
                <a:spcPct val="90000"/>
              </a:lnSpc>
            </a:pPr>
            <a:r>
              <a:rPr lang="fr-FR" dirty="0">
                <a:latin typeface="Garamond" panose="02020404030301010803" pitchFamily="18" charset="0"/>
              </a:rPr>
              <a:t>Focalisation sur un aspect du problème</a:t>
            </a:r>
            <a:br>
              <a:rPr lang="fr-FR" dirty="0">
                <a:latin typeface="Garamond" panose="02020404030301010803" pitchFamily="18" charset="0"/>
              </a:rPr>
            </a:br>
            <a:r>
              <a:rPr lang="fr-FR" dirty="0">
                <a:latin typeface="Garamond" panose="02020404030301010803" pitchFamily="18" charset="0"/>
              </a:rPr>
              <a:t>(vue d’ensemble)</a:t>
            </a:r>
          </a:p>
          <a:p>
            <a:pPr>
              <a:lnSpc>
                <a:spcPct val="90000"/>
              </a:lnSpc>
            </a:pPr>
            <a:r>
              <a:rPr lang="fr-FR" dirty="0">
                <a:latin typeface="Garamond" panose="02020404030301010803" pitchFamily="18" charset="0"/>
              </a:rPr>
              <a:t>Jugement</a:t>
            </a:r>
            <a:br>
              <a:rPr lang="fr-FR" dirty="0">
                <a:latin typeface="Garamond" panose="02020404030301010803" pitchFamily="18" charset="0"/>
              </a:rPr>
            </a:br>
            <a:r>
              <a:rPr lang="fr-FR" dirty="0">
                <a:latin typeface="Garamond" panose="02020404030301010803" pitchFamily="18" charset="0"/>
              </a:rPr>
              <a:t>(où l’on apporte ses valeurs..)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Picture 5" descr="e:\pfiles\msoffice\clipart\standard\stddir1\BD04900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16216" y="2132856"/>
            <a:ext cx="2369592" cy="36941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3768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400" b="1" i="1" dirty="0" smtClean="0">
                <a:latin typeface="Garamond" panose="02020404030301010803" pitchFamily="18" charset="0"/>
              </a:rPr>
              <a:t>Jeux de rôle</a:t>
            </a:r>
            <a:endParaRPr lang="fr-FR" sz="2400" b="1" i="1" dirty="0">
              <a:latin typeface="Garamond" panose="02020404030301010803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400" dirty="0">
              <a:latin typeface="Garamond" panose="02020404030301010803" pitchFamily="18" charset="0"/>
            </a:endParaRPr>
          </a:p>
          <a:p>
            <a:r>
              <a:rPr lang="fr-FR" sz="2400" dirty="0" smtClean="0">
                <a:latin typeface="Garamond" panose="02020404030301010803" pitchFamily="18" charset="0"/>
              </a:rPr>
              <a:t> </a:t>
            </a:r>
            <a:r>
              <a:rPr lang="fr-FR" sz="2400" dirty="0">
                <a:latin typeface="Garamond" panose="02020404030301010803" pitchFamily="18" charset="0"/>
              </a:rPr>
              <a:t>Citer les qualités que l’on attribue à une personne ayant compté dans le choix de </a:t>
            </a:r>
            <a:r>
              <a:rPr lang="fr-FR" sz="2400" dirty="0" smtClean="0">
                <a:latin typeface="Garamond" panose="02020404030301010803" pitchFamily="18" charset="0"/>
              </a:rPr>
              <a:t>notre </a:t>
            </a:r>
            <a:r>
              <a:rPr lang="fr-FR" sz="2400" dirty="0">
                <a:latin typeface="Garamond" panose="02020404030301010803" pitchFamily="18" charset="0"/>
              </a:rPr>
              <a:t>orientation professionnelle</a:t>
            </a:r>
          </a:p>
        </p:txBody>
      </p:sp>
    </p:spTree>
    <p:extLst>
      <p:ext uri="{BB962C8B-B14F-4D97-AF65-F5344CB8AC3E}">
        <p14:creationId xmlns="" xmlns:p14="http://schemas.microsoft.com/office/powerpoint/2010/main" val="113457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>
                <a:latin typeface="Garamond" panose="02020404030301010803" pitchFamily="18" charset="0"/>
              </a:rPr>
              <a:t>Au centre du concept : </a:t>
            </a:r>
            <a:br>
              <a:rPr lang="fr-FR" sz="2400" dirty="0">
                <a:latin typeface="Garamond" panose="02020404030301010803" pitchFamily="18" charset="0"/>
              </a:rPr>
            </a:br>
            <a:r>
              <a:rPr lang="fr-FR" sz="2400" dirty="0">
                <a:latin typeface="Garamond" panose="02020404030301010803" pitchFamily="18" charset="0"/>
                <a:sym typeface="Monotype Sorts" pitchFamily="2" charset="2"/>
              </a:rPr>
              <a:t> </a:t>
            </a:r>
            <a:r>
              <a:rPr lang="fr-FR" sz="2400" dirty="0" smtClean="0">
                <a:latin typeface="Garamond" panose="02020404030301010803" pitchFamily="18" charset="0"/>
                <a:sym typeface="Monotype Sorts" pitchFamily="2" charset="2"/>
              </a:rPr>
              <a:t> </a:t>
            </a:r>
            <a:r>
              <a:rPr lang="fr-FR" sz="2400" dirty="0">
                <a:latin typeface="Garamond" panose="02020404030301010803" pitchFamily="18" charset="0"/>
                <a:sym typeface="Monotype Sorts" pitchFamily="2" charset="2"/>
              </a:rPr>
              <a:t>L</a:t>
            </a:r>
            <a:r>
              <a:rPr lang="fr-FR" sz="2400" dirty="0">
                <a:latin typeface="Garamond" panose="02020404030301010803" pitchFamily="18" charset="0"/>
              </a:rPr>
              <a:t>a motivation est le produit d’interactions successives entre le patient et son entourage mais aussi le patient et son thérapeute.</a:t>
            </a:r>
            <a:br>
              <a:rPr lang="fr-FR" sz="2400" dirty="0">
                <a:latin typeface="Garamond" panose="02020404030301010803" pitchFamily="18" charset="0"/>
              </a:rPr>
            </a:br>
            <a:r>
              <a:rPr lang="fr-FR" sz="2400" dirty="0" smtClean="0">
                <a:latin typeface="Garamond" panose="02020404030301010803" pitchFamily="18" charset="0"/>
              </a:rPr>
              <a:t> </a:t>
            </a:r>
            <a:r>
              <a:rPr lang="fr-FR" sz="2400" dirty="0">
                <a:latin typeface="Garamond" panose="02020404030301010803" pitchFamily="18" charset="0"/>
              </a:rPr>
              <a:t>L’on ne fait donc pas qu’attendre que la motivation vienne du patient, mais la </a:t>
            </a:r>
            <a:r>
              <a:rPr lang="fr-FR" sz="2400" b="1" dirty="0">
                <a:latin typeface="Garamond" panose="02020404030301010803" pitchFamily="18" charset="0"/>
              </a:rPr>
              <a:t>motivation devient aussi le problème du thérapeute</a:t>
            </a:r>
            <a:r>
              <a:rPr lang="fr-FR" sz="2400" dirty="0">
                <a:latin typeface="Garamond" panose="02020404030301010803" pitchFamily="18" charset="0"/>
              </a:rPr>
              <a:t>!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04747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sz="2400" b="1" i="1" dirty="0" smtClean="0">
                <a:latin typeface="Garamond" panose="02020404030301010803" pitchFamily="18" charset="0"/>
              </a:rPr>
              <a:t>Qui utilise cette technique?</a:t>
            </a:r>
            <a:endParaRPr lang="fr-FR" sz="2400" b="1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120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6131024" cy="541588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800" dirty="0"/>
              <a:t>Les médias, divers enquêteurs ou investigateurs, recruteurs..</a:t>
            </a:r>
            <a:br>
              <a:rPr lang="fr-FR" sz="2800" dirty="0"/>
            </a:br>
            <a:r>
              <a:rPr lang="fr-FR" sz="2800" dirty="0">
                <a:sym typeface="Monotype Sorts" pitchFamily="2" charset="2"/>
              </a:rPr>
              <a:t> </a:t>
            </a:r>
            <a:r>
              <a:rPr lang="fr-FR" sz="2800" dirty="0"/>
              <a:t>quand l'utilisateur y cherche son intérêt exclusif ou y cherche à vendre son produit (marketing, médias, prosélytisme..)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/>
              <a:t>MAIS aussi.. Le Praticien, </a:t>
            </a:r>
            <a:br>
              <a:rPr lang="fr-FR" sz="2800" dirty="0"/>
            </a:br>
            <a:r>
              <a:rPr lang="fr-FR" sz="2800" dirty="0">
                <a:sym typeface="Monotype Sorts" pitchFamily="2" charset="2"/>
              </a:rPr>
              <a:t> </a:t>
            </a:r>
            <a:r>
              <a:rPr lang="fr-FR" sz="2800" dirty="0"/>
              <a:t>quand l'utilisateur y cherche l'intérêt de l'interlocuteur,</a:t>
            </a:r>
            <a:br>
              <a:rPr lang="fr-FR" sz="2800" dirty="0"/>
            </a:br>
            <a:r>
              <a:rPr lang="fr-FR" sz="2800" dirty="0"/>
              <a:t>pour être un </a:t>
            </a:r>
            <a:r>
              <a:rPr lang="fr-FR" sz="2800" b="1" dirty="0"/>
              <a:t>facilitateur du changement</a:t>
            </a:r>
            <a:r>
              <a:rPr lang="fr-FR" sz="2800" dirty="0"/>
              <a:t> voulu par le patient.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/>
              <a:t>On cherche alors à susciter du </a:t>
            </a:r>
            <a:br>
              <a:rPr lang="fr-FR" sz="2800" dirty="0"/>
            </a:br>
            <a:r>
              <a:rPr lang="fr-FR" sz="2800" b="1" dirty="0"/>
              <a:t>langage de changement</a:t>
            </a:r>
            <a:r>
              <a:rPr lang="fr-FR" sz="2800" dirty="0"/>
              <a:t>, </a:t>
            </a:r>
            <a:br>
              <a:rPr lang="fr-FR" sz="2800" dirty="0"/>
            </a:br>
            <a:r>
              <a:rPr lang="fr-FR" sz="2800" dirty="0"/>
              <a:t>à favoriser une </a:t>
            </a:r>
            <a:r>
              <a:rPr lang="fr-FR" sz="2800" b="1" dirty="0"/>
              <a:t>prise de conscience</a:t>
            </a:r>
            <a:r>
              <a:rPr lang="fr-FR" sz="2800" dirty="0"/>
              <a:t>, </a:t>
            </a:r>
            <a:br>
              <a:rPr lang="fr-FR" sz="2800" dirty="0"/>
            </a:br>
            <a:r>
              <a:rPr lang="fr-FR" sz="2800" dirty="0"/>
              <a:t>et faire tourner des  moteurs de </a:t>
            </a:r>
            <a:r>
              <a:rPr lang="fr-FR" sz="2800" dirty="0" smtClean="0"/>
              <a:t>motivations .</a:t>
            </a:r>
            <a:endParaRPr lang="fr-F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/>
              <a:t>Cela permet d’éviter le style confrontationnel, </a:t>
            </a:r>
            <a:br>
              <a:rPr lang="fr-FR" sz="2800" dirty="0"/>
            </a:br>
            <a:r>
              <a:rPr lang="fr-FR" sz="2800" dirty="0"/>
              <a:t>et favoriser </a:t>
            </a:r>
            <a:r>
              <a:rPr lang="fr-FR" sz="2800" b="1" dirty="0"/>
              <a:t>l’écoute empathique et réflective</a:t>
            </a:r>
            <a:r>
              <a:rPr lang="fr-FR" sz="2800" dirty="0"/>
              <a:t> </a:t>
            </a:r>
            <a:r>
              <a:rPr lang="fr-FR" sz="2800" dirty="0" smtClean="0"/>
              <a:t>.</a:t>
            </a:r>
            <a:endParaRPr lang="fr-FR" sz="2800" dirty="0"/>
          </a:p>
          <a:p>
            <a:endParaRPr lang="fr-FR" dirty="0"/>
          </a:p>
        </p:txBody>
      </p:sp>
      <p:pic>
        <p:nvPicPr>
          <p:cNvPr id="4" name="Picture 5" descr="e:\pfiles\msoffice\clipart\standard\stddir1\BD05497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48264" y="908720"/>
            <a:ext cx="1631950" cy="2093913"/>
          </a:xfrm>
          <a:prstGeom prst="rect">
            <a:avLst/>
          </a:prstGeom>
        </p:spPr>
      </p:pic>
      <p:pic>
        <p:nvPicPr>
          <p:cNvPr id="5" name="Picture 7" descr="e:\pfiles\msoffice\clipart\standard\stddir1\BD06526_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951" y="3789040"/>
            <a:ext cx="1806575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78052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2400" dirty="0">
                <a:latin typeface="Garamond" panose="02020404030301010803" pitchFamily="18" charset="0"/>
              </a:rPr>
              <a:t>1-Définition</a:t>
            </a:r>
            <a:r>
              <a:rPr lang="fr-FR" sz="2400" dirty="0" smtClean="0">
                <a:latin typeface="Garamond" panose="02020404030301010803" pitchFamily="18" charset="0"/>
              </a:rPr>
              <a:t>.</a:t>
            </a:r>
          </a:p>
          <a:p>
            <a:r>
              <a:rPr lang="fr-FR" sz="2400" dirty="0" smtClean="0"/>
              <a:t>C’est une intervention particulière, applicable en toxicomanie et dans tous les domaines où une </a:t>
            </a:r>
            <a:r>
              <a:rPr lang="fr-FR" sz="2400" dirty="0" smtClean="0"/>
              <a:t>modification </a:t>
            </a:r>
            <a:r>
              <a:rPr lang="fr-FR" sz="2400" dirty="0" smtClean="0"/>
              <a:t>du comportement est souhaitable</a:t>
            </a:r>
            <a:r>
              <a:rPr lang="fr-FR" sz="2400" dirty="0" smtClean="0"/>
              <a:t>.</a:t>
            </a:r>
          </a:p>
          <a:p>
            <a:r>
              <a:rPr lang="fr-FR" sz="2400" dirty="0" smtClean="0"/>
              <a:t> </a:t>
            </a:r>
            <a:r>
              <a:rPr lang="fr-FR" sz="2400" dirty="0" smtClean="0"/>
              <a:t>Cet entretien </a:t>
            </a:r>
            <a:r>
              <a:rPr lang="fr-FR" sz="2400" dirty="0" smtClean="0"/>
              <a:t>centré </a:t>
            </a:r>
            <a:r>
              <a:rPr lang="fr-FR" sz="2400" dirty="0" smtClean="0"/>
              <a:t>sur la personne est de </a:t>
            </a:r>
            <a:r>
              <a:rPr lang="fr-FR" sz="2400" dirty="0" smtClean="0"/>
              <a:t> nature </a:t>
            </a:r>
            <a:r>
              <a:rPr lang="fr-FR" sz="2400" dirty="0" smtClean="0"/>
              <a:t>non directive, mais orientée. Il vise à susciter la motivation à agir et le changement en </a:t>
            </a:r>
            <a:r>
              <a:rPr lang="fr-FR" sz="2400" dirty="0" smtClean="0"/>
              <a:t>aidant </a:t>
            </a:r>
            <a:r>
              <a:rPr lang="fr-FR" sz="2400" dirty="0" smtClean="0"/>
              <a:t>les personnes à résoudre leur ambivalence et à retrouver leur estime de soi.</a:t>
            </a:r>
          </a:p>
          <a:p>
            <a:pPr marL="0" indent="0">
              <a:buNone/>
            </a:pPr>
            <a:endParaRPr lang="fr-FR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718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sz="2400" b="1" i="1" dirty="0" smtClean="0">
                <a:latin typeface="Garamond" panose="02020404030301010803" pitchFamily="18" charset="0"/>
              </a:rPr>
              <a:t>Méthodes de base</a:t>
            </a:r>
            <a:endParaRPr lang="fr-FR" sz="2400" b="1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209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>
                <a:latin typeface="Garamond" panose="02020404030301010803" pitchFamily="18" charset="0"/>
              </a:rPr>
              <a:t>Poser des questions ouvertes</a:t>
            </a:r>
          </a:p>
          <a:p>
            <a:pPr marL="0" indent="0">
              <a:buNone/>
            </a:pPr>
            <a:endParaRPr lang="fr-FR" sz="2400" dirty="0" smtClean="0">
              <a:latin typeface="Garamond" panose="02020404030301010803" pitchFamily="18" charset="0"/>
            </a:endParaRPr>
          </a:p>
          <a:p>
            <a:r>
              <a:rPr lang="fr-FR" sz="2400" dirty="0" smtClean="0">
                <a:latin typeface="Garamond" panose="02020404030301010803" pitchFamily="18" charset="0"/>
              </a:rPr>
              <a:t>Pratiquer une écoute réflective</a:t>
            </a:r>
          </a:p>
          <a:p>
            <a:pPr marL="0" indent="0">
              <a:buNone/>
            </a:pPr>
            <a:endParaRPr lang="fr-FR" sz="2400" dirty="0" smtClean="0">
              <a:latin typeface="Garamond" panose="02020404030301010803" pitchFamily="18" charset="0"/>
            </a:endParaRPr>
          </a:p>
          <a:p>
            <a:r>
              <a:rPr lang="fr-FR" sz="2400" dirty="0" smtClean="0">
                <a:latin typeface="Garamond" panose="02020404030301010803" pitchFamily="18" charset="0"/>
              </a:rPr>
              <a:t>Résumer</a:t>
            </a:r>
          </a:p>
          <a:p>
            <a:pPr marL="0" indent="0">
              <a:buNone/>
            </a:pPr>
            <a:endParaRPr lang="fr-FR" sz="2400" dirty="0" smtClean="0">
              <a:latin typeface="Garamond" panose="02020404030301010803" pitchFamily="18" charset="0"/>
            </a:endParaRPr>
          </a:p>
          <a:p>
            <a:r>
              <a:rPr lang="fr-FR" sz="2400" dirty="0" smtClean="0">
                <a:latin typeface="Garamond" panose="02020404030301010803" pitchFamily="18" charset="0"/>
              </a:rPr>
              <a:t>Exprimer de l’empathie</a:t>
            </a:r>
          </a:p>
          <a:p>
            <a:endParaRPr lang="fr-FR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601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sz="2400" b="1" i="1" dirty="0" smtClean="0">
                <a:latin typeface="Garamond" panose="02020404030301010803" pitchFamily="18" charset="0"/>
              </a:rPr>
              <a:t>Les étapes du changement</a:t>
            </a:r>
            <a:endParaRPr lang="fr-FR" sz="2400" b="1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865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:\Users\user\Desktop\18554964_1888212628100178_1676438969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8715436" cy="65008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471</TotalTime>
  <Words>239</Words>
  <Application>Microsoft Office PowerPoint</Application>
  <PresentationFormat>Affichage à l'écran (4:3)</PresentationFormat>
  <Paragraphs>41</Paragraphs>
  <Slides>14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6" baseType="lpstr">
      <vt:lpstr>Brin</vt:lpstr>
      <vt:lpstr>MS Organigramme hiérarchique 2.0</vt:lpstr>
      <vt:lpstr>Conduite  de l’entretien motivationnel</vt:lpstr>
      <vt:lpstr>Diapositive 2</vt:lpstr>
      <vt:lpstr>Qui utilise cette technique?</vt:lpstr>
      <vt:lpstr>Diapositive 4</vt:lpstr>
      <vt:lpstr>Diapositive 5</vt:lpstr>
      <vt:lpstr>Méthodes de base</vt:lpstr>
      <vt:lpstr>Diapositive 7</vt:lpstr>
      <vt:lpstr>Les étapes du changement</vt:lpstr>
      <vt:lpstr>Diapositive 9</vt:lpstr>
      <vt:lpstr>Diapositive 10</vt:lpstr>
      <vt:lpstr>Diapositive 11</vt:lpstr>
      <vt:lpstr>Balance motivationnelle</vt:lpstr>
      <vt:lpstr>Les pièges motivationnels</vt:lpstr>
      <vt:lpstr>Jeux de rôle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Conduite  de l’entretien motivationnel</dc:title>
  <dc:creator>zaza</dc:creator>
  <cp:lastModifiedBy>user</cp:lastModifiedBy>
  <cp:revision>74</cp:revision>
  <dcterms:created xsi:type="dcterms:W3CDTF">2017-03-15T18:26:18Z</dcterms:created>
  <dcterms:modified xsi:type="dcterms:W3CDTF">2017-05-18T01:16:57Z</dcterms:modified>
</cp:coreProperties>
</file>