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7" r:id="rId21"/>
    <p:sldId id="291" r:id="rId22"/>
    <p:sldId id="278" r:id="rId23"/>
    <p:sldId id="279" r:id="rId24"/>
    <p:sldId id="281" r:id="rId25"/>
    <p:sldId id="282" r:id="rId26"/>
    <p:sldId id="283" r:id="rId27"/>
    <p:sldId id="284" r:id="rId28"/>
    <p:sldId id="285" r:id="rId29"/>
    <p:sldId id="293" r:id="rId30"/>
    <p:sldId id="286" r:id="rId31"/>
    <p:sldId id="292"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68" autoAdjust="0"/>
  </p:normalViewPr>
  <p:slideViewPr>
    <p:cSldViewPr>
      <p:cViewPr>
        <p:scale>
          <a:sx n="80" d="100"/>
          <a:sy n="80" d="100"/>
        </p:scale>
        <p:origin x="-1590" y="-1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36D878-9143-41FF-9EB8-5047B2CE671E}" type="datetimeFigureOut">
              <a:rPr lang="fr-FR" smtClean="0"/>
              <a:pPr/>
              <a:t>17/04/2017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9E68FE-1A95-4418-B1AD-384F9552F88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89E68FE-1A95-4418-B1AD-384F9552F88C}"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89E68FE-1A95-4418-B1AD-384F9552F88C}" type="slidenum">
              <a:rPr lang="fr-FR" smtClean="0"/>
              <a:pPr/>
              <a:t>7</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Le référentiel se décline en </a:t>
            </a:r>
            <a:r>
              <a:rPr kumimoji="0" lang="fr-FR" sz="12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Domaines</a:t>
            </a:r>
            <a:r>
              <a:rPr kumimoji="0" lang="fr-FR"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fr-FR" sz="12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Champs</a:t>
            </a:r>
            <a:r>
              <a:rPr kumimoji="0" lang="fr-FR"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fr-FR" sz="12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Références</a:t>
            </a:r>
            <a:r>
              <a:rPr kumimoji="0" lang="fr-FR"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fr-FR" sz="12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Critères </a:t>
            </a:r>
            <a:r>
              <a:rPr kumimoji="0" lang="fr-FR"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et </a:t>
            </a:r>
            <a:r>
              <a:rPr kumimoji="0" lang="fr-FR" sz="12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Preuves</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Il est complété par des «</a:t>
            </a:r>
            <a:r>
              <a:rPr kumimoji="0" lang="fr-FR" sz="12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Règles d’interprétation</a:t>
            </a:r>
            <a:r>
              <a:rPr kumimoji="0" lang="fr-FR" sz="12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qui aident à expliciter les pourtours des champs et des références. Composition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Espace réservé du numéro de diapositive 3"/>
          <p:cNvSpPr>
            <a:spLocks noGrp="1"/>
          </p:cNvSpPr>
          <p:nvPr>
            <p:ph type="sldNum" sz="quarter" idx="10"/>
          </p:nvPr>
        </p:nvSpPr>
        <p:spPr/>
        <p:txBody>
          <a:bodyPr/>
          <a:lstStyle/>
          <a:p>
            <a:fld id="{589E68FE-1A95-4418-B1AD-384F9552F88C}" type="slidenum">
              <a:rPr lang="fr-FR" smtClean="0"/>
              <a:pPr/>
              <a:t>18</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89E68FE-1A95-4418-B1AD-384F9552F88C}" type="slidenum">
              <a:rPr lang="fr-FR" smtClean="0"/>
              <a:pPr/>
              <a:t>19</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89E68FE-1A95-4418-B1AD-384F9552F88C}" type="slidenum">
              <a:rPr lang="fr-FR" smtClean="0"/>
              <a:pPr/>
              <a:t>21</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228600" indent="-228600">
              <a:buAutoNum type="arabicPeriod"/>
            </a:pPr>
            <a:r>
              <a:rPr lang="fr-FR" sz="800" dirty="0" smtClean="0"/>
              <a:t>La satisfaction d’une référence exige souvent la mise en œuvre de plusieurs actions (critères). Aussi, c’est en évaluant ses critères qu’on apprécie le niveau de concrétisation d’une référence. La matérialisation d’un critère peut être étayée par plusieurs éléments ou preuves. Par conséquent, c’est sur ces dernières que les évaluateurs devront porter leur attention en définitive (voir référence 1 de la bibliographie.</a:t>
            </a:r>
          </a:p>
          <a:p>
            <a:pPr marL="228600" indent="-228600">
              <a:buAutoNum type="arabicPeriod"/>
            </a:pPr>
            <a:r>
              <a:rPr lang="fr-FR" sz="800" dirty="0" smtClean="0"/>
              <a:t>En d’autres termes, pour une même référence, les critères peuvent varier d’une institution à une autre. L’idée du RNAQES est de proposer également, en plus des références, des critères et les preuves qui les accompagnent. La CIAQES pourrait puiser parmi les ajouts proposés par les institutions des critères (et preuves) pour les inclure dans la prochaine version du référentiel. </a:t>
            </a:r>
          </a:p>
          <a:p>
            <a:pPr marL="228600" indent="-228600">
              <a:buAutoNum type="arabicPeriod"/>
            </a:pPr>
            <a:r>
              <a:rPr lang="fr-FR" sz="800" dirty="0" smtClean="0"/>
              <a:t> De ce point de vue, elle constitue un moyen sur lequel on peut s’appuyer pour développer une culture qualité au sein de l’institution.</a:t>
            </a:r>
            <a:endParaRPr lang="fr-FR" sz="800" dirty="0"/>
          </a:p>
        </p:txBody>
      </p:sp>
      <p:sp>
        <p:nvSpPr>
          <p:cNvPr id="4" name="Espace réservé du numéro de diapositive 3"/>
          <p:cNvSpPr>
            <a:spLocks noGrp="1"/>
          </p:cNvSpPr>
          <p:nvPr>
            <p:ph type="sldNum" sz="quarter" idx="10"/>
          </p:nvPr>
        </p:nvSpPr>
        <p:spPr/>
        <p:txBody>
          <a:bodyPr/>
          <a:lstStyle/>
          <a:p>
            <a:fld id="{589E68FE-1A95-4418-B1AD-384F9552F88C}" type="slidenum">
              <a:rPr lang="fr-FR" smtClean="0"/>
              <a:pPr/>
              <a:t>24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F6325FDD-C5C9-47ED-9A9A-36DE586874FE}" type="datetime1">
              <a:rPr lang="fr-FR" smtClean="0"/>
              <a:pPr/>
              <a:t>17/04/2017</a:t>
            </a:fld>
            <a:endParaRPr lang="fr-FR"/>
          </a:p>
        </p:txBody>
      </p:sp>
      <p:sp>
        <p:nvSpPr>
          <p:cNvPr id="17" name="Espace réservé du pied de page 16"/>
          <p:cNvSpPr>
            <a:spLocks noGrp="1"/>
          </p:cNvSpPr>
          <p:nvPr>
            <p:ph type="ftr" sz="quarter" idx="11"/>
          </p:nvPr>
        </p:nvSpPr>
        <p:spPr/>
        <p:txBody>
          <a:bodyPr/>
          <a:lstStyle/>
          <a:p>
            <a:r>
              <a:rPr lang="fr-FR" smtClean="0"/>
              <a:t>Sources : Séminaires  sur l’Assurance Qualité dans l'enseignement supérieur (CIAQES)</a:t>
            </a:r>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E4DD90F-5837-47E1-B1A6-2745FB0F3BAD}"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4C1732F-0DE8-4639-AB20-42764E0CA8FF}" type="datetime1">
              <a:rPr lang="fr-FR" smtClean="0"/>
              <a:pPr/>
              <a:t>17/04/2017</a:t>
            </a:fld>
            <a:endParaRPr lang="fr-FR"/>
          </a:p>
        </p:txBody>
      </p:sp>
      <p:sp>
        <p:nvSpPr>
          <p:cNvPr id="5" name="Espace réservé du pied de page 4"/>
          <p:cNvSpPr>
            <a:spLocks noGrp="1"/>
          </p:cNvSpPr>
          <p:nvPr>
            <p:ph type="ftr" sz="quarter" idx="11"/>
          </p:nvPr>
        </p:nvSpPr>
        <p:spPr/>
        <p:txBody>
          <a:bodyPr/>
          <a:lstStyle/>
          <a:p>
            <a:r>
              <a:rPr lang="fr-FR" smtClean="0"/>
              <a:t>Sources : Séminaires  sur l’Assurance Qualité dans l'enseignement supérieur (CIAQES)</a:t>
            </a:r>
            <a:endParaRPr lang="fr-FR"/>
          </a:p>
        </p:txBody>
      </p:sp>
      <p:sp>
        <p:nvSpPr>
          <p:cNvPr id="6" name="Espace réservé du numéro de diapositive 5"/>
          <p:cNvSpPr>
            <a:spLocks noGrp="1"/>
          </p:cNvSpPr>
          <p:nvPr>
            <p:ph type="sldNum" sz="quarter" idx="12"/>
          </p:nvPr>
        </p:nvSpPr>
        <p:spPr/>
        <p:txBody>
          <a:bodyPr/>
          <a:lstStyle/>
          <a:p>
            <a:fld id="{8E4DD90F-5837-47E1-B1A6-2745FB0F3BAD}"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8E4DD90F-5837-47E1-B1A6-2745FB0F3BAD}"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02C78A4-FFE7-42E1-A475-3B97DA1F1030}" type="datetime1">
              <a:rPr lang="fr-FR" smtClean="0"/>
              <a:pPr/>
              <a:t>17/04/2017</a:t>
            </a:fld>
            <a:endParaRPr lang="fr-FR"/>
          </a:p>
        </p:txBody>
      </p:sp>
      <p:sp>
        <p:nvSpPr>
          <p:cNvPr id="5" name="Espace réservé du pied de page 4"/>
          <p:cNvSpPr>
            <a:spLocks noGrp="1"/>
          </p:cNvSpPr>
          <p:nvPr>
            <p:ph type="ftr" sz="quarter" idx="11"/>
          </p:nvPr>
        </p:nvSpPr>
        <p:spPr/>
        <p:txBody>
          <a:bodyPr/>
          <a:lstStyle/>
          <a:p>
            <a:r>
              <a:rPr lang="fr-FR" smtClean="0"/>
              <a:t>Sources : Séminaires  sur l’Assurance Qualité dans l'enseignement supérieur (CIAQES)</a:t>
            </a:r>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D1E6C6E8-AB7F-4A77-9FBE-808BD6B07F42}" type="datetime1">
              <a:rPr lang="fr-FR" smtClean="0"/>
              <a:pPr/>
              <a:t>17/04/2017</a:t>
            </a:fld>
            <a:endParaRPr lang="fr-FR"/>
          </a:p>
        </p:txBody>
      </p:sp>
      <p:sp>
        <p:nvSpPr>
          <p:cNvPr id="5" name="Espace réservé du pied de page 4"/>
          <p:cNvSpPr>
            <a:spLocks noGrp="1"/>
          </p:cNvSpPr>
          <p:nvPr>
            <p:ph type="ftr" sz="quarter" idx="11"/>
          </p:nvPr>
        </p:nvSpPr>
        <p:spPr/>
        <p:txBody>
          <a:bodyPr/>
          <a:lstStyle/>
          <a:p>
            <a:r>
              <a:rPr lang="fr-FR" smtClean="0"/>
              <a:t>Sources : Séminaires  sur l’Assurance Qualité dans l'enseignement supérieur (CIAQES)</a:t>
            </a:r>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8E4DD90F-5837-47E1-B1A6-2745FB0F3BAD}"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r>
              <a:rPr lang="fr-FR" smtClean="0"/>
              <a:t>Sources : Séminaires  sur l’Assurance Qualité dans l'enseignement supérieur (CIAQES)</a:t>
            </a:r>
            <a:endParaRPr lang="fr-FR"/>
          </a:p>
        </p:txBody>
      </p:sp>
      <p:sp>
        <p:nvSpPr>
          <p:cNvPr id="4" name="Espace réservé de la date 3"/>
          <p:cNvSpPr>
            <a:spLocks noGrp="1"/>
          </p:cNvSpPr>
          <p:nvPr>
            <p:ph type="dt" sz="half" idx="10"/>
          </p:nvPr>
        </p:nvSpPr>
        <p:spPr/>
        <p:txBody>
          <a:bodyPr/>
          <a:lstStyle/>
          <a:p>
            <a:fld id="{EDE72B4E-5E9D-478D-B8A2-33907F368AB6}" type="datetime1">
              <a:rPr lang="fr-FR" smtClean="0"/>
              <a:pPr/>
              <a:t>17/04/2017</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E4DD90F-5837-47E1-B1A6-2745FB0F3BAD}"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B64E696A-9B75-48FD-A619-7F905B49BC1A}" type="datetime1">
              <a:rPr lang="fr-FR" smtClean="0"/>
              <a:pPr/>
              <a:t>17/04/2017</a:t>
            </a:fld>
            <a:endParaRPr lang="fr-FR"/>
          </a:p>
        </p:txBody>
      </p:sp>
      <p:sp>
        <p:nvSpPr>
          <p:cNvPr id="6" name="Espace réservé du pied de page 5"/>
          <p:cNvSpPr>
            <a:spLocks noGrp="1"/>
          </p:cNvSpPr>
          <p:nvPr>
            <p:ph type="ftr" sz="quarter" idx="11"/>
          </p:nvPr>
        </p:nvSpPr>
        <p:spPr/>
        <p:txBody>
          <a:bodyPr/>
          <a:lstStyle/>
          <a:p>
            <a:r>
              <a:rPr lang="fr-FR" smtClean="0"/>
              <a:t>Sources : Séminaires  sur l’Assurance Qualité dans l'enseignement supérieur (CIAQES)</a:t>
            </a:r>
            <a:endParaRPr lang="fr-FR"/>
          </a:p>
        </p:txBody>
      </p:sp>
      <p:sp>
        <p:nvSpPr>
          <p:cNvPr id="7" name="Espace réservé du numéro de diapositive 6"/>
          <p:cNvSpPr>
            <a:spLocks noGrp="1"/>
          </p:cNvSpPr>
          <p:nvPr>
            <p:ph type="sldNum" sz="quarter" idx="12"/>
          </p:nvPr>
        </p:nvSpPr>
        <p:spPr/>
        <p:txBody>
          <a:bodyPr/>
          <a:lstStyle/>
          <a:p>
            <a:fld id="{8E4DD90F-5837-47E1-B1A6-2745FB0F3BAD}"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4A30B2B2-D982-49EB-865C-A20FBAA1772A}" type="datetime1">
              <a:rPr lang="fr-FR" smtClean="0"/>
              <a:pPr/>
              <a:t>17/04/2017</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r>
              <a:rPr lang="fr-FR" smtClean="0"/>
              <a:t>Sources : Séminaires  sur l’Assurance Qualité dans l'enseignement supérieur (CIAQES)</a:t>
            </a:r>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8E4DD90F-5837-47E1-B1A6-2745FB0F3BAD}"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3D6D17F-7592-46A6-B5D7-2F5B30166FBA}" type="datetime1">
              <a:rPr lang="fr-FR" smtClean="0"/>
              <a:pPr/>
              <a:t>17/04/2017</a:t>
            </a:fld>
            <a:endParaRPr lang="fr-FR"/>
          </a:p>
        </p:txBody>
      </p:sp>
      <p:sp>
        <p:nvSpPr>
          <p:cNvPr id="4" name="Espace réservé du pied de page 3"/>
          <p:cNvSpPr>
            <a:spLocks noGrp="1"/>
          </p:cNvSpPr>
          <p:nvPr>
            <p:ph type="ftr" sz="quarter" idx="11"/>
          </p:nvPr>
        </p:nvSpPr>
        <p:spPr/>
        <p:txBody>
          <a:bodyPr/>
          <a:lstStyle/>
          <a:p>
            <a:r>
              <a:rPr lang="fr-FR" smtClean="0"/>
              <a:t>Sources : Séminaires  sur l’Assurance Qualité dans l'enseignement supérieur (CIAQES)</a:t>
            </a:r>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8E4DD90F-5837-47E1-B1A6-2745FB0F3BA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42AE728D-BE0B-4DB0-8E2B-FD437C55CED3}" type="datetime1">
              <a:rPr lang="fr-FR" smtClean="0"/>
              <a:pPr/>
              <a:t>17/04/2017</a:t>
            </a:fld>
            <a:endParaRPr lang="fr-FR"/>
          </a:p>
        </p:txBody>
      </p:sp>
      <p:sp>
        <p:nvSpPr>
          <p:cNvPr id="3" name="Espace réservé du pied de page 2"/>
          <p:cNvSpPr>
            <a:spLocks noGrp="1"/>
          </p:cNvSpPr>
          <p:nvPr>
            <p:ph type="ftr" sz="quarter" idx="11"/>
          </p:nvPr>
        </p:nvSpPr>
        <p:spPr/>
        <p:txBody>
          <a:bodyPr/>
          <a:lstStyle/>
          <a:p>
            <a:r>
              <a:rPr lang="fr-FR" smtClean="0"/>
              <a:t>Sources : Séminaires  sur l’Assurance Qualité dans l'enseignement supérieur (CIAQES)</a:t>
            </a:r>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E4DD90F-5837-47E1-B1A6-2745FB0F3BA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E4DD90F-5837-47E1-B1A6-2745FB0F3BAD}"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5E28C055-C6BE-494C-83BA-D92939C78FB4}" type="datetime1">
              <a:rPr lang="fr-FR" smtClean="0"/>
              <a:pPr/>
              <a:t>17/04/2017</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r>
              <a:rPr lang="fr-FR" smtClean="0"/>
              <a:t>Sources : Séminaires  sur l’Assurance Qualité dans l'enseignement supérieur (CIAQES)</a:t>
            </a:r>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8E4DD90F-5837-47E1-B1A6-2745FB0F3BAD}"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18EBDE29-4290-4E3D-B2EF-E0D9BF51F5A0}" type="datetime1">
              <a:rPr lang="fr-FR" smtClean="0"/>
              <a:pPr/>
              <a:t>17/04/2017</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r>
              <a:rPr lang="fr-FR" smtClean="0"/>
              <a:t>Sources : Séminaires  sur l’Assurance Qualité dans l'enseignement supérieur (CIAQES)</a:t>
            </a:r>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813EA26-D627-4DFB-8221-DAD2793B9C8F}" type="datetime1">
              <a:rPr lang="fr-FR" smtClean="0"/>
              <a:pPr/>
              <a:t>17/04/2017</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fr-FR" smtClean="0"/>
              <a:t>Sources : Séminaires  sur l’Assurance Qualité dans l'enseignement supérieur (CIAQES)</a:t>
            </a:r>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E4DD90F-5837-47E1-B1A6-2745FB0F3BAD}"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RAQ/fichiers%20partag&#233;s/Appropriation%20du%20R&#233;f&#233;rentiel%20-%20Formation%20(paysage).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file:///F:\RAQ\fichiers%20partag&#233;s\Appropriation%20du%20R&#233;f&#233;rentiel%20-%20Formation%20(paysage).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2780928"/>
            <a:ext cx="8572560" cy="3577030"/>
          </a:xfrm>
        </p:spPr>
        <p:txBody>
          <a:bodyPr>
            <a:normAutofit/>
          </a:bodyPr>
          <a:lstStyle/>
          <a:p>
            <a:r>
              <a:rPr lang="fr-FR" sz="2000" b="1" dirty="0" smtClean="0">
                <a:solidFill>
                  <a:schemeClr val="tx1"/>
                </a:solidFill>
              </a:rPr>
              <a:t>Nuances </a:t>
            </a:r>
            <a:r>
              <a:rPr lang="fr-FR" sz="2000" b="1" dirty="0">
                <a:solidFill>
                  <a:schemeClr val="tx1"/>
                </a:solidFill>
              </a:rPr>
              <a:t>entre enseignement et </a:t>
            </a:r>
            <a:r>
              <a:rPr lang="fr-FR" sz="2000" b="1" dirty="0" smtClean="0">
                <a:solidFill>
                  <a:schemeClr val="tx1"/>
                </a:solidFill>
              </a:rPr>
              <a:t>entreprise</a:t>
            </a:r>
          </a:p>
          <a:p>
            <a:endParaRPr lang="fr-FR" sz="2000" b="1" dirty="0" smtClean="0">
              <a:solidFill>
                <a:schemeClr val="tx1"/>
              </a:solidFill>
            </a:endParaRPr>
          </a:p>
          <a:p>
            <a:pPr algn="l"/>
            <a:r>
              <a:rPr lang="fr-FR" sz="2000" dirty="0" smtClean="0">
                <a:solidFill>
                  <a:schemeClr val="tx1"/>
                </a:solidFill>
              </a:rPr>
              <a:t>• </a:t>
            </a:r>
            <a:r>
              <a:rPr lang="fr-FR" sz="2000" b="1" dirty="0">
                <a:solidFill>
                  <a:schemeClr val="tx1"/>
                </a:solidFill>
              </a:rPr>
              <a:t>Enseignement (progrès) </a:t>
            </a:r>
            <a:endParaRPr lang="fr-FR" sz="2000" b="1" dirty="0" smtClean="0">
              <a:solidFill>
                <a:schemeClr val="tx1"/>
              </a:solidFill>
            </a:endParaRPr>
          </a:p>
          <a:p>
            <a:pPr algn="l"/>
            <a:endParaRPr lang="fr-FR" sz="2000" b="1" dirty="0">
              <a:solidFill>
                <a:schemeClr val="tx1"/>
              </a:solidFill>
            </a:endParaRPr>
          </a:p>
          <a:p>
            <a:pPr algn="l"/>
            <a:r>
              <a:rPr lang="fr-FR" sz="2000" dirty="0">
                <a:solidFill>
                  <a:schemeClr val="tx1"/>
                </a:solidFill>
              </a:rPr>
              <a:t>• </a:t>
            </a:r>
            <a:r>
              <a:rPr lang="fr-FR" sz="2000" b="1" dirty="0">
                <a:solidFill>
                  <a:schemeClr val="tx1"/>
                </a:solidFill>
              </a:rPr>
              <a:t>Entreprise (exigences de clients)</a:t>
            </a:r>
            <a:r>
              <a:rPr lang="fr-FR" sz="2000" b="1" dirty="0"/>
              <a:t>. </a:t>
            </a:r>
          </a:p>
          <a:p>
            <a:endParaRPr lang="fr-FR" dirty="0"/>
          </a:p>
        </p:txBody>
      </p:sp>
      <p:sp>
        <p:nvSpPr>
          <p:cNvPr id="5" name="Espace réservé du pied de page 4"/>
          <p:cNvSpPr>
            <a:spLocks noGrp="1"/>
          </p:cNvSpPr>
          <p:nvPr>
            <p:ph type="ftr" sz="quarter" idx="11"/>
          </p:nvPr>
        </p:nvSpPr>
        <p:spPr>
          <a:xfrm>
            <a:off x="214282" y="6492875"/>
            <a:ext cx="8750206"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1</a:t>
            </a:fld>
            <a:endParaRPr lang="fr-FR" dirty="0"/>
          </a:p>
        </p:txBody>
      </p:sp>
      <p:sp>
        <p:nvSpPr>
          <p:cNvPr id="2" name="Titre 1"/>
          <p:cNvSpPr>
            <a:spLocks noGrp="1"/>
          </p:cNvSpPr>
          <p:nvPr>
            <p:ph type="ctrTitle"/>
          </p:nvPr>
        </p:nvSpPr>
        <p:spPr>
          <a:xfrm>
            <a:off x="642910" y="332656"/>
            <a:ext cx="7772400" cy="1872208"/>
          </a:xfrm>
        </p:spPr>
        <p:txBody>
          <a:bodyPr>
            <a:normAutofit fontScale="90000"/>
          </a:bodyPr>
          <a:lstStyle/>
          <a:p>
            <a:r>
              <a:rPr lang="fr-FR" sz="2800" b="1" dirty="0" smtClean="0">
                <a:solidFill>
                  <a:schemeClr val="accent5"/>
                </a:solidFill>
              </a:rPr>
              <a:t>Assurance </a:t>
            </a:r>
            <a:r>
              <a:rPr lang="fr-FR" sz="2800" b="1" dirty="0">
                <a:solidFill>
                  <a:schemeClr val="accent5"/>
                </a:solidFill>
              </a:rPr>
              <a:t>qualité dans l’enseignement </a:t>
            </a:r>
            <a:r>
              <a:rPr lang="fr-FR" sz="2800" b="1" dirty="0" smtClean="0">
                <a:solidFill>
                  <a:schemeClr val="accent5"/>
                </a:solidFill>
              </a:rPr>
              <a:t>supérieur</a:t>
            </a:r>
            <a:br>
              <a:rPr lang="fr-FR" sz="2800" b="1" dirty="0" smtClean="0">
                <a:solidFill>
                  <a:schemeClr val="accent5"/>
                </a:solidFill>
              </a:rPr>
            </a:br>
            <a:r>
              <a:rPr lang="fr-FR" sz="2800" b="1" dirty="0" smtClean="0">
                <a:solidFill>
                  <a:schemeClr val="accent5"/>
                </a:solidFill>
              </a:rPr>
              <a:t/>
            </a:r>
            <a:br>
              <a:rPr lang="fr-FR" sz="2800" b="1" dirty="0" smtClean="0">
                <a:solidFill>
                  <a:schemeClr val="accent5"/>
                </a:solidFill>
              </a:rPr>
            </a:br>
            <a:r>
              <a:rPr lang="fr-FR" sz="1800" b="1" dirty="0" smtClean="0">
                <a:solidFill>
                  <a:schemeClr val="accent5"/>
                </a:solidFill>
              </a:rPr>
              <a:t>Dr. M. ADLI </a:t>
            </a:r>
            <a:br>
              <a:rPr lang="fr-FR" sz="1800" b="1" dirty="0" smtClean="0">
                <a:solidFill>
                  <a:schemeClr val="accent5"/>
                </a:solidFill>
              </a:rPr>
            </a:br>
            <a:r>
              <a:rPr lang="fr-FR" sz="1800" b="1" dirty="0" smtClean="0">
                <a:solidFill>
                  <a:schemeClr val="accent5"/>
                </a:solidFill>
              </a:rPr>
              <a:t>Responsable de la Cellule Assurance Qualité</a:t>
            </a:r>
            <a:br>
              <a:rPr lang="fr-FR" sz="1800" b="1" dirty="0" smtClean="0">
                <a:solidFill>
                  <a:schemeClr val="accent5"/>
                </a:solidFill>
              </a:rPr>
            </a:br>
            <a:r>
              <a:rPr lang="fr-FR" sz="1800" b="1" dirty="0" smtClean="0">
                <a:solidFill>
                  <a:schemeClr val="accent5"/>
                </a:solidFill>
              </a:rPr>
              <a:t> Université de BEJAIA</a:t>
            </a:r>
            <a:endParaRPr lang="fr-FR" sz="1800" dirty="0">
              <a:solidFill>
                <a:schemeClr val="accent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800" b="1" dirty="0" smtClean="0"/>
              <a:t>comparaison </a:t>
            </a:r>
            <a:r>
              <a:rPr lang="fr-FR" sz="2800" b="1" dirty="0"/>
              <a:t>entre évaluation, accréditation et audit</a:t>
            </a:r>
            <a:endParaRPr lang="fr-FR" sz="2800" dirty="0"/>
          </a:p>
        </p:txBody>
      </p:sp>
      <p:sp>
        <p:nvSpPr>
          <p:cNvPr id="7" name="Espace réservé du pied de page 6"/>
          <p:cNvSpPr>
            <a:spLocks noGrp="1"/>
          </p:cNvSpPr>
          <p:nvPr>
            <p:ph type="ftr" sz="quarter" idx="11"/>
          </p:nvPr>
        </p:nvSpPr>
        <p:spPr>
          <a:xfrm>
            <a:off x="285720" y="6357958"/>
            <a:ext cx="8643998" cy="365125"/>
          </a:xfrm>
        </p:spPr>
        <p:txBody>
          <a:bodyPr/>
          <a:lstStyle/>
          <a:p>
            <a:pPr algn="ctr"/>
            <a:r>
              <a:rPr lang="fr-FR" i="1" dirty="0" smtClean="0"/>
              <a:t>Sources : Séminaires  sur l’Assurance Qualité dans l'enseignement supérieur (CIAQES)</a:t>
            </a:r>
            <a:endParaRPr lang="fr-FR" i="1" dirty="0"/>
          </a:p>
        </p:txBody>
      </p:sp>
      <p:sp>
        <p:nvSpPr>
          <p:cNvPr id="6" name="Espace réservé du numéro de diapositive 5"/>
          <p:cNvSpPr>
            <a:spLocks noGrp="1"/>
          </p:cNvSpPr>
          <p:nvPr>
            <p:ph type="sldNum" sz="quarter" idx="12"/>
          </p:nvPr>
        </p:nvSpPr>
        <p:spPr/>
        <p:txBody>
          <a:bodyPr/>
          <a:lstStyle/>
          <a:p>
            <a:fld id="{8E4DD90F-5837-47E1-B1A6-2745FB0F3BAD}" type="slidenum">
              <a:rPr lang="fr-FR" smtClean="0"/>
              <a:pPr/>
              <a:t>10</a:t>
            </a:fld>
            <a:endParaRPr lang="fr-FR"/>
          </a:p>
        </p:txBody>
      </p:sp>
      <p:sp>
        <p:nvSpPr>
          <p:cNvPr id="3" name="Espace réservé du contenu 2"/>
          <p:cNvSpPr>
            <a:spLocks noGrp="1"/>
          </p:cNvSpPr>
          <p:nvPr>
            <p:ph sz="quarter" idx="1"/>
          </p:nvPr>
        </p:nvSpPr>
        <p:spPr>
          <a:xfrm>
            <a:off x="539552" y="1268760"/>
            <a:ext cx="8229600" cy="1756791"/>
          </a:xfrm>
        </p:spPr>
        <p:txBody>
          <a:bodyPr>
            <a:normAutofit/>
          </a:bodyPr>
          <a:lstStyle/>
          <a:p>
            <a:pPr>
              <a:buNone/>
            </a:pPr>
            <a:r>
              <a:rPr lang="fr-FR" sz="2000" b="1" dirty="0" smtClean="0"/>
              <a:t>POINTS </a:t>
            </a:r>
            <a:r>
              <a:rPr lang="fr-FR" sz="2000" b="1" dirty="0"/>
              <a:t>D’APPUI : </a:t>
            </a:r>
          </a:p>
          <a:p>
            <a:pPr>
              <a:buNone/>
            </a:pPr>
            <a:r>
              <a:rPr lang="fr-FR" sz="2000" dirty="0"/>
              <a:t>1. évaluation: Plan de développement de l’institution, référentiel </a:t>
            </a:r>
          </a:p>
          <a:p>
            <a:pPr>
              <a:buNone/>
            </a:pPr>
            <a:r>
              <a:rPr lang="fr-FR" sz="2000" dirty="0"/>
              <a:t>2. accréditation: critères de seuil, plan de développement </a:t>
            </a:r>
          </a:p>
          <a:p>
            <a:pPr>
              <a:buNone/>
            </a:pPr>
            <a:r>
              <a:rPr lang="fr-FR" sz="2000" dirty="0"/>
              <a:t>3. audit: les outils tels que les référentiels d’AQ</a:t>
            </a:r>
          </a:p>
        </p:txBody>
      </p:sp>
      <p:sp>
        <p:nvSpPr>
          <p:cNvPr id="4" name="ZoneTexte 3"/>
          <p:cNvSpPr txBox="1"/>
          <p:nvPr/>
        </p:nvSpPr>
        <p:spPr>
          <a:xfrm>
            <a:off x="467544" y="3140968"/>
            <a:ext cx="7272808" cy="1323439"/>
          </a:xfrm>
          <a:prstGeom prst="rect">
            <a:avLst/>
          </a:prstGeom>
          <a:noFill/>
        </p:spPr>
        <p:txBody>
          <a:bodyPr wrap="square" rtlCol="0">
            <a:spAutoFit/>
          </a:bodyPr>
          <a:lstStyle/>
          <a:p>
            <a:r>
              <a:rPr lang="fr-FR" sz="2000" b="1" dirty="0" smtClean="0"/>
              <a:t>RESULTATS </a:t>
            </a:r>
            <a:endParaRPr lang="fr-FR" sz="2000" b="1" dirty="0"/>
          </a:p>
          <a:p>
            <a:r>
              <a:rPr lang="fr-FR" sz="2000" dirty="0"/>
              <a:t>1. Jugements et recommandations </a:t>
            </a:r>
          </a:p>
          <a:p>
            <a:r>
              <a:rPr lang="fr-FR" sz="2000" dirty="0"/>
              <a:t>2. décision OUI ou NON et recommandations </a:t>
            </a:r>
          </a:p>
          <a:p>
            <a:r>
              <a:rPr lang="fr-FR" sz="2000" dirty="0"/>
              <a:t>3. décision d’audit : rapport </a:t>
            </a:r>
          </a:p>
        </p:txBody>
      </p:sp>
      <p:sp>
        <p:nvSpPr>
          <p:cNvPr id="5" name="ZoneTexte 4"/>
          <p:cNvSpPr txBox="1"/>
          <p:nvPr/>
        </p:nvSpPr>
        <p:spPr>
          <a:xfrm>
            <a:off x="539552" y="4581128"/>
            <a:ext cx="7632848" cy="1323439"/>
          </a:xfrm>
          <a:prstGeom prst="rect">
            <a:avLst/>
          </a:prstGeom>
          <a:noFill/>
        </p:spPr>
        <p:txBody>
          <a:bodyPr wrap="square" rtlCol="0">
            <a:spAutoFit/>
          </a:bodyPr>
          <a:lstStyle/>
          <a:p>
            <a:r>
              <a:rPr lang="fr-FR" sz="2000" b="1" dirty="0" smtClean="0"/>
              <a:t>CONSEQUENCES </a:t>
            </a:r>
            <a:r>
              <a:rPr lang="fr-FR" sz="2000" b="1" dirty="0"/>
              <a:t>: </a:t>
            </a:r>
          </a:p>
          <a:p>
            <a:r>
              <a:rPr lang="fr-FR" sz="2000" dirty="0"/>
              <a:t>1. renforcement, amélioration, responsabilisation </a:t>
            </a:r>
          </a:p>
          <a:p>
            <a:r>
              <a:rPr lang="fr-FR" sz="2000" dirty="0"/>
              <a:t>2. responsabilité de fonctionnement , renforcement </a:t>
            </a:r>
          </a:p>
          <a:p>
            <a:r>
              <a:rPr lang="fr-FR" sz="2000" dirty="0"/>
              <a:t>3. Amélioration des mécanismes du système d’AQ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20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20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fade">
                                      <p:cBhvr>
                                        <p:cTn id="37" dur="20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fade">
                                      <p:cBhvr>
                                        <p:cTn id="42" dur="2000"/>
                                        <p:tgtEl>
                                          <p:spTgt spid="4">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animEffect transition="in" filter="fade">
                                      <p:cBhvr>
                                        <p:cTn id="47" dur="2000"/>
                                        <p:tgtEl>
                                          <p:spTgt spid="5">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1" end="1"/>
                                            </p:txEl>
                                          </p:spTgt>
                                        </p:tgtEl>
                                        <p:attrNameLst>
                                          <p:attrName>style.visibility</p:attrName>
                                        </p:attrNameLst>
                                      </p:cBhvr>
                                      <p:to>
                                        <p:strVal val="visible"/>
                                      </p:to>
                                    </p:set>
                                    <p:animEffect transition="in" filter="fade">
                                      <p:cBhvr>
                                        <p:cTn id="52" dur="2000"/>
                                        <p:tgtEl>
                                          <p:spTgt spid="5">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2" end="2"/>
                                            </p:txEl>
                                          </p:spTgt>
                                        </p:tgtEl>
                                        <p:attrNameLst>
                                          <p:attrName>style.visibility</p:attrName>
                                        </p:attrNameLst>
                                      </p:cBhvr>
                                      <p:to>
                                        <p:strVal val="visible"/>
                                      </p:to>
                                    </p:set>
                                    <p:animEffect transition="in" filter="fade">
                                      <p:cBhvr>
                                        <p:cTn id="57" dur="2000"/>
                                        <p:tgtEl>
                                          <p:spTgt spid="5">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xEl>
                                              <p:pRg st="3" end="3"/>
                                            </p:txEl>
                                          </p:spTgt>
                                        </p:tgtEl>
                                        <p:attrNameLst>
                                          <p:attrName>style.visibility</p:attrName>
                                        </p:attrNameLst>
                                      </p:cBhvr>
                                      <p:to>
                                        <p:strVal val="visible"/>
                                      </p:to>
                                    </p:set>
                                    <p:animEffect transition="in" filter="fade">
                                      <p:cBhvr>
                                        <p:cTn id="6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Démarche qualité « Définition »</a:t>
            </a:r>
            <a:endParaRPr lang="fr-FR" sz="2800" dirty="0"/>
          </a:p>
        </p:txBody>
      </p:sp>
      <p:sp>
        <p:nvSpPr>
          <p:cNvPr id="5" name="Espace réservé du pied de page 4"/>
          <p:cNvSpPr>
            <a:spLocks noGrp="1"/>
          </p:cNvSpPr>
          <p:nvPr>
            <p:ph type="ftr" sz="quarter" idx="11"/>
          </p:nvPr>
        </p:nvSpPr>
        <p:spPr>
          <a:xfrm>
            <a:off x="357158" y="6286520"/>
            <a:ext cx="8572560"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11</a:t>
            </a:fld>
            <a:endParaRPr lang="fr-FR"/>
          </a:p>
        </p:txBody>
      </p:sp>
      <p:sp>
        <p:nvSpPr>
          <p:cNvPr id="3" name="Espace réservé du contenu 2"/>
          <p:cNvSpPr>
            <a:spLocks noGrp="1"/>
          </p:cNvSpPr>
          <p:nvPr>
            <p:ph sz="quarter" idx="1"/>
          </p:nvPr>
        </p:nvSpPr>
        <p:spPr>
          <a:xfrm>
            <a:off x="457200" y="1600201"/>
            <a:ext cx="8229600" cy="1972815"/>
          </a:xfrm>
        </p:spPr>
        <p:txBody>
          <a:bodyPr>
            <a:normAutofit/>
          </a:bodyPr>
          <a:lstStyle/>
          <a:p>
            <a:r>
              <a:rPr lang="fr-FR" sz="2000" dirty="0" smtClean="0"/>
              <a:t>Ensemble </a:t>
            </a:r>
            <a:r>
              <a:rPr lang="fr-FR" sz="2000" dirty="0"/>
              <a:t>d’actions que mène l’université pour remplir ses missions et maitriser la qualité de ses services. </a:t>
            </a:r>
            <a:endParaRPr lang="fr-FR" sz="2000" dirty="0" smtClean="0"/>
          </a:p>
          <a:p>
            <a:endParaRPr lang="fr-FR" sz="2000" dirty="0"/>
          </a:p>
          <a:p>
            <a:r>
              <a:rPr lang="fr-FR" sz="2000" dirty="0" smtClean="0"/>
              <a:t>Elle </a:t>
            </a:r>
            <a:r>
              <a:rPr lang="fr-FR" sz="2000" dirty="0"/>
              <a:t>a pour ambition l’amélioration continue comme modélisé par Deming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Méthode </a:t>
            </a:r>
            <a:r>
              <a:rPr lang="fr-FR" sz="2800" b="1" dirty="0"/>
              <a:t>PDCA ou la roue de Deming</a:t>
            </a:r>
          </a:p>
        </p:txBody>
      </p:sp>
      <p:sp>
        <p:nvSpPr>
          <p:cNvPr id="7" name="Espace réservé du pied de page 6"/>
          <p:cNvSpPr>
            <a:spLocks noGrp="1"/>
          </p:cNvSpPr>
          <p:nvPr>
            <p:ph type="ftr" sz="quarter" idx="11"/>
          </p:nvPr>
        </p:nvSpPr>
        <p:spPr>
          <a:xfrm>
            <a:off x="251520" y="6309320"/>
            <a:ext cx="8678198" cy="365125"/>
          </a:xfrm>
        </p:spPr>
        <p:txBody>
          <a:bodyPr/>
          <a:lstStyle/>
          <a:p>
            <a:pPr algn="ctr"/>
            <a:r>
              <a:rPr lang="fr-FR" i="1" dirty="0" smtClean="0"/>
              <a:t>Sources : Séminaires  sur l’Assurance Qualité dans l'enseignement supérieur (CIAQES)</a:t>
            </a:r>
            <a:endParaRPr lang="fr-FR" i="1" dirty="0"/>
          </a:p>
        </p:txBody>
      </p:sp>
      <p:sp>
        <p:nvSpPr>
          <p:cNvPr id="5" name="Espace réservé du numéro de diapositive 4"/>
          <p:cNvSpPr>
            <a:spLocks noGrp="1"/>
          </p:cNvSpPr>
          <p:nvPr>
            <p:ph type="sldNum" sz="quarter" idx="12"/>
          </p:nvPr>
        </p:nvSpPr>
        <p:spPr/>
        <p:txBody>
          <a:bodyPr/>
          <a:lstStyle/>
          <a:p>
            <a:fld id="{8E4DD90F-5837-47E1-B1A6-2745FB0F3BAD}" type="slidenum">
              <a:rPr lang="fr-FR" smtClean="0"/>
              <a:pPr/>
              <a:t>12</a:t>
            </a:fld>
            <a:endParaRPr lang="fr-FR"/>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1691681" y="1196753"/>
            <a:ext cx="4464495" cy="2265455"/>
          </a:xfrm>
          <a:prstGeom prst="rect">
            <a:avLst/>
          </a:prstGeom>
          <a:noFill/>
          <a:ln w="9525">
            <a:noFill/>
            <a:miter lim="800000"/>
            <a:headEnd/>
            <a:tailEnd/>
          </a:ln>
        </p:spPr>
      </p:pic>
      <p:sp>
        <p:nvSpPr>
          <p:cNvPr id="6" name="ZoneTexte 5"/>
          <p:cNvSpPr txBox="1"/>
          <p:nvPr/>
        </p:nvSpPr>
        <p:spPr>
          <a:xfrm>
            <a:off x="683568" y="3573016"/>
            <a:ext cx="8352928" cy="2831544"/>
          </a:xfrm>
          <a:prstGeom prst="rect">
            <a:avLst/>
          </a:prstGeom>
          <a:noFill/>
        </p:spPr>
        <p:txBody>
          <a:bodyPr wrap="square" rtlCol="0">
            <a:spAutoFit/>
          </a:bodyPr>
          <a:lstStyle/>
          <a:p>
            <a:endParaRPr lang="fr-FR" dirty="0"/>
          </a:p>
          <a:p>
            <a:r>
              <a:rPr lang="fr-FR" sz="2000" b="1" dirty="0" smtClean="0"/>
              <a:t>ACT = </a:t>
            </a:r>
            <a:r>
              <a:rPr lang="fr-FR" sz="2000" dirty="0" smtClean="0"/>
              <a:t>décisions de nouvelles actions pour améliorer et corriger éventuellement = plan d’actions </a:t>
            </a:r>
          </a:p>
          <a:p>
            <a:r>
              <a:rPr lang="fr-FR" sz="2000" b="1" dirty="0" smtClean="0"/>
              <a:t>CHECK</a:t>
            </a:r>
            <a:r>
              <a:rPr lang="fr-FR" sz="2000" dirty="0" smtClean="0"/>
              <a:t> </a:t>
            </a:r>
            <a:r>
              <a:rPr lang="fr-FR" sz="2000" dirty="0"/>
              <a:t>= mesurer, vérifier les résultats, contrôler que le travail correspond à ce qui était attendu ; comprendre les écarts par rapport à la situation prévue = autoévaluation, production d’indicateurs et analyse. </a:t>
            </a:r>
            <a:endParaRPr lang="fr-FR" sz="2000" dirty="0" smtClean="0"/>
          </a:p>
          <a:p>
            <a:r>
              <a:rPr lang="fr-FR" sz="2000" b="1" dirty="0" smtClean="0"/>
              <a:t>PLAN </a:t>
            </a:r>
            <a:r>
              <a:rPr lang="fr-FR" sz="2000" b="1" dirty="0"/>
              <a:t>= </a:t>
            </a:r>
            <a:r>
              <a:rPr lang="fr-FR" sz="2000" dirty="0"/>
              <a:t>planifier ce que l’on va faire (cahier des charges) ; fixer les objectifs et mobiliser les moyens ; mise en mode projet</a:t>
            </a:r>
            <a:r>
              <a:rPr lang="fr-FR" sz="2000" b="1" dirty="0" smtClean="0"/>
              <a:t>.</a:t>
            </a:r>
          </a:p>
          <a:p>
            <a:r>
              <a:rPr lang="fr-FR" sz="2000" b="1" dirty="0" smtClean="0"/>
              <a:t>DO </a:t>
            </a:r>
            <a:r>
              <a:rPr lang="fr-FR" sz="2000" b="1" dirty="0"/>
              <a:t>= </a:t>
            </a:r>
            <a:r>
              <a:rPr lang="fr-FR" sz="2000" dirty="0"/>
              <a:t>Faire, produire, mise en </a:t>
            </a:r>
            <a:r>
              <a:rPr lang="fr-FR" sz="2000" dirty="0" smtClean="0"/>
              <a:t>œuvre </a:t>
            </a:r>
            <a:r>
              <a:rPr lang="fr-FR" sz="2000" dirty="0"/>
              <a:t>et pilotage du projet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2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20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20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b="1" dirty="0" smtClean="0"/>
              <a:t>Organisation de la qualité au sein de l’établissement</a:t>
            </a:r>
            <a:endParaRPr lang="fr-FR" dirty="0"/>
          </a:p>
        </p:txBody>
      </p:sp>
      <p:sp>
        <p:nvSpPr>
          <p:cNvPr id="5" name="Espace réservé du pied de page 4"/>
          <p:cNvSpPr>
            <a:spLocks noGrp="1"/>
          </p:cNvSpPr>
          <p:nvPr>
            <p:ph type="ftr" sz="quarter" idx="11"/>
          </p:nvPr>
        </p:nvSpPr>
        <p:spPr>
          <a:xfrm>
            <a:off x="467544" y="6309320"/>
            <a:ext cx="8462174"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13</a:t>
            </a:fld>
            <a:endParaRPr lang="fr-FR"/>
          </a:p>
        </p:txBody>
      </p:sp>
      <p:sp>
        <p:nvSpPr>
          <p:cNvPr id="3" name="Espace réservé du contenu 2"/>
          <p:cNvSpPr>
            <a:spLocks noGrp="1"/>
          </p:cNvSpPr>
          <p:nvPr>
            <p:ph sz="quarter" idx="1"/>
          </p:nvPr>
        </p:nvSpPr>
        <p:spPr>
          <a:xfrm>
            <a:off x="457200" y="1600201"/>
            <a:ext cx="8229600" cy="3845024"/>
          </a:xfrm>
        </p:spPr>
        <p:txBody>
          <a:bodyPr>
            <a:normAutofit fontScale="70000" lnSpcReduction="20000"/>
          </a:bodyPr>
          <a:lstStyle/>
          <a:p>
            <a:pPr>
              <a:buNone/>
            </a:pPr>
            <a:r>
              <a:rPr lang="fr-FR" dirty="0" smtClean="0"/>
              <a:t>La </a:t>
            </a:r>
            <a:r>
              <a:rPr lang="fr-FR" dirty="0"/>
              <a:t>mise en place d'une démarche qualité est un projet </a:t>
            </a:r>
            <a:r>
              <a:rPr lang="fr-FR" dirty="0" smtClean="0"/>
              <a:t>de l’université. </a:t>
            </a:r>
            <a:r>
              <a:rPr lang="fr-FR" dirty="0"/>
              <a:t>Il est ainsi nécessaire de définir une «</a:t>
            </a:r>
            <a:r>
              <a:rPr lang="fr-FR" b="1" dirty="0"/>
              <a:t>organisation qualité» s'intégrant et s'articulant avec l'organisation existante. </a:t>
            </a:r>
          </a:p>
          <a:p>
            <a:pPr>
              <a:buNone/>
            </a:pPr>
            <a:endParaRPr lang="fr-FR" b="1" dirty="0" smtClean="0"/>
          </a:p>
          <a:p>
            <a:pPr>
              <a:buNone/>
            </a:pPr>
            <a:r>
              <a:rPr lang="fr-FR" b="1" dirty="0" smtClean="0"/>
              <a:t>Le </a:t>
            </a:r>
            <a:r>
              <a:rPr lang="fr-FR" b="1" dirty="0"/>
              <a:t>responsable de la qualité (RAQ): </a:t>
            </a:r>
          </a:p>
          <a:p>
            <a:r>
              <a:rPr lang="fr-FR" dirty="0" smtClean="0"/>
              <a:t>C’est </a:t>
            </a:r>
            <a:r>
              <a:rPr lang="fr-FR" dirty="0"/>
              <a:t>un conseiller qualité </a:t>
            </a:r>
          </a:p>
          <a:p>
            <a:r>
              <a:rPr lang="fr-FR" dirty="0" smtClean="0"/>
              <a:t>Il </a:t>
            </a:r>
            <a:r>
              <a:rPr lang="fr-FR" dirty="0"/>
              <a:t>est désigné afin de piloter les actions qualité mises en </a:t>
            </a:r>
            <a:r>
              <a:rPr lang="fr-FR" dirty="0" smtClean="0"/>
              <a:t>œuvre. </a:t>
            </a:r>
            <a:endParaRPr lang="fr-FR" dirty="0"/>
          </a:p>
          <a:p>
            <a:endParaRPr lang="fr-FR" dirty="0"/>
          </a:p>
          <a:p>
            <a:pPr>
              <a:buNone/>
            </a:pPr>
            <a:r>
              <a:rPr lang="fr-FR" b="1" dirty="0"/>
              <a:t>La cellule qualité </a:t>
            </a:r>
          </a:p>
          <a:p>
            <a:r>
              <a:rPr lang="fr-FR" dirty="0" smtClean="0"/>
              <a:t>Assiste </a:t>
            </a:r>
            <a:r>
              <a:rPr lang="fr-FR" dirty="0"/>
              <a:t>le RAQ </a:t>
            </a:r>
          </a:p>
          <a:p>
            <a:r>
              <a:rPr lang="fr-FR" dirty="0" smtClean="0"/>
              <a:t>Réalise </a:t>
            </a:r>
            <a:r>
              <a:rPr lang="fr-FR" dirty="0"/>
              <a:t>les autoévaluations </a:t>
            </a:r>
          </a:p>
          <a:p>
            <a:r>
              <a:rPr lang="fr-FR" dirty="0" smtClean="0"/>
              <a:t>Supervise </a:t>
            </a:r>
            <a:r>
              <a:rPr lang="fr-FR" dirty="0"/>
              <a:t>les comités d’autoévaluation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a:bodyPr>
          <a:lstStyle/>
          <a:p>
            <a:r>
              <a:rPr lang="fr-FR" sz="2800" b="1" dirty="0" smtClean="0"/>
              <a:t>Gestion de la qualité </a:t>
            </a:r>
            <a:endParaRPr lang="fr-FR" sz="2800" b="1" dirty="0"/>
          </a:p>
        </p:txBody>
      </p:sp>
      <p:sp>
        <p:nvSpPr>
          <p:cNvPr id="5" name="Espace réservé du pied de page 4"/>
          <p:cNvSpPr>
            <a:spLocks noGrp="1"/>
          </p:cNvSpPr>
          <p:nvPr>
            <p:ph type="ftr" sz="quarter" idx="11"/>
          </p:nvPr>
        </p:nvSpPr>
        <p:spPr>
          <a:xfrm>
            <a:off x="323528" y="6309320"/>
            <a:ext cx="8606190"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14</a:t>
            </a:fld>
            <a:endParaRPr lang="fr-FR"/>
          </a:p>
        </p:txBody>
      </p:sp>
      <p:sp>
        <p:nvSpPr>
          <p:cNvPr id="3" name="Espace réservé du contenu 2"/>
          <p:cNvSpPr>
            <a:spLocks noGrp="1"/>
          </p:cNvSpPr>
          <p:nvPr>
            <p:ph sz="quarter" idx="1"/>
          </p:nvPr>
        </p:nvSpPr>
        <p:spPr>
          <a:xfrm>
            <a:off x="467544" y="1124744"/>
            <a:ext cx="8229600" cy="4525963"/>
          </a:xfrm>
        </p:spPr>
        <p:txBody>
          <a:bodyPr>
            <a:normAutofit fontScale="77500" lnSpcReduction="20000"/>
          </a:bodyPr>
          <a:lstStyle/>
          <a:p>
            <a:endParaRPr lang="fr-FR" dirty="0"/>
          </a:p>
          <a:p>
            <a:r>
              <a:rPr lang="fr-FR" dirty="0" smtClean="0"/>
              <a:t>Politique</a:t>
            </a:r>
            <a:r>
              <a:rPr lang="fr-FR" dirty="0"/>
              <a:t>, procédures de gestion de qualité et suivi </a:t>
            </a:r>
          </a:p>
          <a:p>
            <a:r>
              <a:rPr lang="fr-FR" dirty="0" smtClean="0"/>
              <a:t>Implication </a:t>
            </a:r>
            <a:r>
              <a:rPr lang="fr-FR" dirty="0"/>
              <a:t>des acteurs </a:t>
            </a:r>
          </a:p>
          <a:p>
            <a:r>
              <a:rPr lang="fr-FR" dirty="0" smtClean="0"/>
              <a:t>Approbation </a:t>
            </a:r>
            <a:r>
              <a:rPr lang="fr-FR" dirty="0"/>
              <a:t>des examens, et révision périodique des programmes </a:t>
            </a:r>
          </a:p>
          <a:p>
            <a:r>
              <a:rPr lang="fr-FR" dirty="0" smtClean="0"/>
              <a:t>Évaluation </a:t>
            </a:r>
            <a:r>
              <a:rPr lang="fr-FR" dirty="0"/>
              <a:t>des étudiants (pertinence des apprentissages acquis, transfert et impact) </a:t>
            </a:r>
          </a:p>
          <a:p>
            <a:r>
              <a:rPr lang="fr-FR" dirty="0" smtClean="0"/>
              <a:t>Gestion </a:t>
            </a:r>
            <a:r>
              <a:rPr lang="fr-FR" dirty="0"/>
              <a:t>de la qualité du corps enseignant </a:t>
            </a:r>
          </a:p>
          <a:p>
            <a:r>
              <a:rPr lang="fr-FR" dirty="0" smtClean="0"/>
              <a:t>Outils </a:t>
            </a:r>
            <a:r>
              <a:rPr lang="fr-FR" dirty="0"/>
              <a:t>pédagogiques et soutien aux étudiants </a:t>
            </a:r>
          </a:p>
          <a:p>
            <a:r>
              <a:rPr lang="fr-FR" dirty="0" smtClean="0"/>
              <a:t>Communication </a:t>
            </a:r>
            <a:r>
              <a:rPr lang="fr-FR" dirty="0"/>
              <a:t>externe et marketing avec le public et autres acteurs </a:t>
            </a:r>
          </a:p>
          <a:p>
            <a:r>
              <a:rPr lang="fr-FR" dirty="0" smtClean="0"/>
              <a:t>Évaluation </a:t>
            </a:r>
            <a:r>
              <a:rPr lang="fr-FR" dirty="0"/>
              <a:t>interne périodique des institutions, des programmes et des outils d’apprentissage </a:t>
            </a:r>
          </a:p>
          <a:p>
            <a:r>
              <a:rPr lang="fr-FR" dirty="0" smtClean="0"/>
              <a:t>Relations </a:t>
            </a:r>
            <a:r>
              <a:rPr lang="fr-FR" dirty="0"/>
              <a:t>avec la CIAQES </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a:bodyPr>
          <a:lstStyle/>
          <a:p>
            <a:r>
              <a:rPr lang="fr-FR" sz="2800" b="1" dirty="0" smtClean="0"/>
              <a:t>Obstacles</a:t>
            </a:r>
            <a:endParaRPr lang="fr-FR" sz="2800" b="1" dirty="0"/>
          </a:p>
        </p:txBody>
      </p:sp>
      <p:sp>
        <p:nvSpPr>
          <p:cNvPr id="5" name="Espace réservé du pied de page 4"/>
          <p:cNvSpPr>
            <a:spLocks noGrp="1"/>
          </p:cNvSpPr>
          <p:nvPr>
            <p:ph type="ftr" sz="quarter" idx="11"/>
          </p:nvPr>
        </p:nvSpPr>
        <p:spPr>
          <a:xfrm>
            <a:off x="179512" y="6309320"/>
            <a:ext cx="8750206"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15</a:t>
            </a:fld>
            <a:endParaRPr lang="fr-FR"/>
          </a:p>
        </p:txBody>
      </p:sp>
      <p:sp>
        <p:nvSpPr>
          <p:cNvPr id="3" name="Espace réservé du contenu 2"/>
          <p:cNvSpPr>
            <a:spLocks noGrp="1"/>
          </p:cNvSpPr>
          <p:nvPr>
            <p:ph sz="quarter" idx="1"/>
          </p:nvPr>
        </p:nvSpPr>
        <p:spPr>
          <a:xfrm>
            <a:off x="467544" y="1124744"/>
            <a:ext cx="8229600" cy="4525963"/>
          </a:xfrm>
        </p:spPr>
        <p:txBody>
          <a:bodyPr>
            <a:normAutofit fontScale="77500" lnSpcReduction="20000"/>
          </a:bodyPr>
          <a:lstStyle/>
          <a:p>
            <a:endParaRPr lang="fr-FR" dirty="0"/>
          </a:p>
          <a:p>
            <a:r>
              <a:rPr lang="fr-FR" dirty="0" smtClean="0"/>
              <a:t>Insuffisance </a:t>
            </a:r>
            <a:r>
              <a:rPr lang="fr-FR" dirty="0"/>
              <a:t>ou défaut de communication </a:t>
            </a:r>
          </a:p>
          <a:p>
            <a:r>
              <a:rPr lang="fr-FR" dirty="0" smtClean="0"/>
              <a:t>Manque </a:t>
            </a:r>
            <a:r>
              <a:rPr lang="fr-FR" dirty="0"/>
              <a:t>de sensibilisation et d’engagement des partenaires </a:t>
            </a:r>
          </a:p>
          <a:p>
            <a:r>
              <a:rPr lang="fr-FR" dirty="0" smtClean="0"/>
              <a:t>Manque </a:t>
            </a:r>
            <a:r>
              <a:rPr lang="fr-FR" dirty="0"/>
              <a:t>de cohésion car objectifs non compris </a:t>
            </a:r>
          </a:p>
          <a:p>
            <a:r>
              <a:rPr lang="fr-FR" dirty="0" smtClean="0"/>
              <a:t>Manque </a:t>
            </a:r>
            <a:r>
              <a:rPr lang="fr-FR" dirty="0"/>
              <a:t>de collaboration des membres </a:t>
            </a:r>
          </a:p>
          <a:p>
            <a:r>
              <a:rPr lang="fr-FR" dirty="0" smtClean="0"/>
              <a:t>Absence </a:t>
            </a:r>
            <a:r>
              <a:rPr lang="fr-FR" dirty="0"/>
              <a:t>de soutien de la direction </a:t>
            </a:r>
          </a:p>
          <a:p>
            <a:r>
              <a:rPr lang="fr-FR" dirty="0" smtClean="0"/>
              <a:t>Manque </a:t>
            </a:r>
            <a:r>
              <a:rPr lang="fr-FR" dirty="0"/>
              <a:t>de culture qualité </a:t>
            </a:r>
          </a:p>
          <a:p>
            <a:r>
              <a:rPr lang="fr-FR" dirty="0" smtClean="0"/>
              <a:t>Résistance </a:t>
            </a:r>
            <a:r>
              <a:rPr lang="fr-FR" dirty="0"/>
              <a:t>forte au changement </a:t>
            </a:r>
          </a:p>
          <a:p>
            <a:r>
              <a:rPr lang="fr-FR" dirty="0" smtClean="0"/>
              <a:t>Impression </a:t>
            </a:r>
            <a:r>
              <a:rPr lang="fr-FR" dirty="0"/>
              <a:t>de temps perdu </a:t>
            </a:r>
          </a:p>
          <a:p>
            <a:r>
              <a:rPr lang="fr-FR" dirty="0" smtClean="0"/>
              <a:t>Crainte </a:t>
            </a:r>
            <a:r>
              <a:rPr lang="fr-FR" dirty="0"/>
              <a:t>d’être mesuré , évalué </a:t>
            </a:r>
          </a:p>
          <a:p>
            <a:r>
              <a:rPr lang="fr-FR" dirty="0" smtClean="0"/>
              <a:t>Crainte </a:t>
            </a:r>
            <a:r>
              <a:rPr lang="fr-FR" dirty="0"/>
              <a:t>de perte de pouvoir </a:t>
            </a:r>
          </a:p>
          <a:p>
            <a:r>
              <a:rPr lang="fr-FR" dirty="0" smtClean="0"/>
              <a:t>Mauvaise </a:t>
            </a:r>
            <a:r>
              <a:rPr lang="fr-FR" dirty="0"/>
              <a:t>organisation entre les services </a:t>
            </a:r>
          </a:p>
          <a:p>
            <a:r>
              <a:rPr lang="fr-FR" dirty="0" smtClean="0"/>
              <a:t>Manque </a:t>
            </a:r>
            <a:r>
              <a:rPr lang="fr-FR" dirty="0"/>
              <a:t>de moyens techniques et financiers </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20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20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a:bodyPr>
          <a:lstStyle/>
          <a:p>
            <a:r>
              <a:rPr lang="fr-FR" sz="2800" b="1" dirty="0" smtClean="0"/>
              <a:t>Comment sensibiliser </a:t>
            </a:r>
            <a:endParaRPr lang="fr-FR" sz="2800" dirty="0"/>
          </a:p>
        </p:txBody>
      </p:sp>
      <p:sp>
        <p:nvSpPr>
          <p:cNvPr id="5" name="Espace réservé du pied de page 4"/>
          <p:cNvSpPr>
            <a:spLocks noGrp="1"/>
          </p:cNvSpPr>
          <p:nvPr>
            <p:ph type="ftr" sz="quarter" idx="11"/>
          </p:nvPr>
        </p:nvSpPr>
        <p:spPr>
          <a:xfrm>
            <a:off x="323528" y="6309320"/>
            <a:ext cx="8606190"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16</a:t>
            </a:fld>
            <a:endParaRPr lang="fr-FR"/>
          </a:p>
        </p:txBody>
      </p:sp>
      <p:sp>
        <p:nvSpPr>
          <p:cNvPr id="3" name="Espace réservé du contenu 2"/>
          <p:cNvSpPr>
            <a:spLocks noGrp="1"/>
          </p:cNvSpPr>
          <p:nvPr>
            <p:ph sz="quarter" idx="1"/>
          </p:nvPr>
        </p:nvSpPr>
        <p:spPr>
          <a:xfrm>
            <a:off x="467544" y="1412776"/>
            <a:ext cx="8229600" cy="3528393"/>
          </a:xfrm>
        </p:spPr>
        <p:txBody>
          <a:bodyPr>
            <a:normAutofit lnSpcReduction="10000"/>
          </a:bodyPr>
          <a:lstStyle/>
          <a:p>
            <a:endParaRPr lang="fr-FR" dirty="0"/>
          </a:p>
          <a:p>
            <a:r>
              <a:rPr lang="fr-FR" sz="2200" dirty="0" smtClean="0"/>
              <a:t>Informer </a:t>
            </a:r>
            <a:r>
              <a:rPr lang="fr-FR" sz="2200" dirty="0"/>
              <a:t>les partenaires concernés sur la stratégie , les objectifs et les résultats obtenus. </a:t>
            </a:r>
          </a:p>
          <a:p>
            <a:r>
              <a:rPr lang="fr-FR" sz="2200" dirty="0" smtClean="0"/>
              <a:t>Sensibiliser </a:t>
            </a:r>
            <a:r>
              <a:rPr lang="fr-FR" sz="2200" dirty="0"/>
              <a:t>les partenaires sur les apports de la démarche participative à l’aide d’exposés, films, plaquettes et visites d’autres organismes </a:t>
            </a:r>
          </a:p>
          <a:p>
            <a:r>
              <a:rPr lang="fr-FR" sz="2200" dirty="0" smtClean="0"/>
              <a:t>Mettre </a:t>
            </a:r>
            <a:r>
              <a:rPr lang="fr-FR" sz="2200" dirty="0"/>
              <a:t>en place des groupes d’amélioration par processus/ domaine/ secteur/ atelier; </a:t>
            </a:r>
          </a:p>
          <a:p>
            <a:r>
              <a:rPr lang="fr-FR" sz="2000" dirty="0" smtClean="0"/>
              <a:t>Mettre </a:t>
            </a:r>
            <a:r>
              <a:rPr lang="fr-FR" sz="2000" dirty="0"/>
              <a:t>les documents qualité à la bibliothèque / Site web (film, bulletin qualité).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a:bodyPr>
          <a:lstStyle/>
          <a:p>
            <a:r>
              <a:rPr lang="fr-FR" sz="2800" b="1" dirty="0" smtClean="0"/>
              <a:t>Comment </a:t>
            </a:r>
            <a:r>
              <a:rPr lang="fr-FR" sz="2800" b="1" dirty="0"/>
              <a:t>développer l’implication </a:t>
            </a:r>
            <a:endParaRPr lang="fr-FR" sz="2800" dirty="0"/>
          </a:p>
        </p:txBody>
      </p:sp>
      <p:sp>
        <p:nvSpPr>
          <p:cNvPr id="5" name="Espace réservé du pied de page 4"/>
          <p:cNvSpPr>
            <a:spLocks noGrp="1"/>
          </p:cNvSpPr>
          <p:nvPr>
            <p:ph type="ftr" sz="quarter" idx="11"/>
          </p:nvPr>
        </p:nvSpPr>
        <p:spPr>
          <a:xfrm>
            <a:off x="357158" y="6357958"/>
            <a:ext cx="8501122"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17</a:t>
            </a:fld>
            <a:endParaRPr lang="fr-FR"/>
          </a:p>
        </p:txBody>
      </p:sp>
      <p:sp>
        <p:nvSpPr>
          <p:cNvPr id="3" name="Espace réservé du contenu 2"/>
          <p:cNvSpPr>
            <a:spLocks noGrp="1"/>
          </p:cNvSpPr>
          <p:nvPr>
            <p:ph sz="quarter" idx="1"/>
          </p:nvPr>
        </p:nvSpPr>
        <p:spPr>
          <a:xfrm>
            <a:off x="457200" y="908720"/>
            <a:ext cx="8229600" cy="5400600"/>
          </a:xfrm>
        </p:spPr>
        <p:txBody>
          <a:bodyPr>
            <a:normAutofit fontScale="25000" lnSpcReduction="20000"/>
          </a:bodyPr>
          <a:lstStyle/>
          <a:p>
            <a:pPr>
              <a:buNone/>
            </a:pPr>
            <a:endParaRPr lang="fr-FR" dirty="0"/>
          </a:p>
          <a:p>
            <a:pPr>
              <a:buNone/>
            </a:pPr>
            <a:r>
              <a:rPr lang="fr-FR" sz="8000" b="1" dirty="0"/>
              <a:t>Participation </a:t>
            </a:r>
          </a:p>
          <a:p>
            <a:r>
              <a:rPr lang="fr-FR" sz="8000" dirty="0" smtClean="0"/>
              <a:t>Faire </a:t>
            </a:r>
            <a:r>
              <a:rPr lang="fr-FR" sz="8000" dirty="0"/>
              <a:t>participer les partenaires </a:t>
            </a:r>
            <a:r>
              <a:rPr lang="fr-FR" sz="8000" dirty="0" smtClean="0"/>
              <a:t>au programme </a:t>
            </a:r>
            <a:r>
              <a:rPr lang="fr-FR" sz="8000" dirty="0"/>
              <a:t>d’actions </a:t>
            </a:r>
          </a:p>
          <a:p>
            <a:r>
              <a:rPr lang="fr-FR" sz="8000" dirty="0" smtClean="0"/>
              <a:t>Faire </a:t>
            </a:r>
            <a:r>
              <a:rPr lang="fr-FR" sz="8000" dirty="0"/>
              <a:t>participer les partenaires à la définition des moyens </a:t>
            </a:r>
          </a:p>
          <a:p>
            <a:r>
              <a:rPr lang="fr-FR" sz="8000" dirty="0" smtClean="0"/>
              <a:t>Faire </a:t>
            </a:r>
            <a:r>
              <a:rPr lang="fr-FR" sz="8000" dirty="0"/>
              <a:t>participer les partenaires concerné à la définition du profil de chaque poste de travail </a:t>
            </a:r>
          </a:p>
          <a:p>
            <a:r>
              <a:rPr lang="fr-FR" sz="8000" dirty="0" smtClean="0"/>
              <a:t>Créer </a:t>
            </a:r>
            <a:r>
              <a:rPr lang="fr-FR" sz="8000" dirty="0"/>
              <a:t>l’ambiance de l’esprit d’équipe pour résoudre des problèmes. </a:t>
            </a:r>
          </a:p>
          <a:p>
            <a:pPr>
              <a:buNone/>
            </a:pPr>
            <a:endParaRPr lang="fr-FR" sz="8000" b="1" dirty="0" smtClean="0"/>
          </a:p>
          <a:p>
            <a:pPr>
              <a:buNone/>
            </a:pPr>
            <a:r>
              <a:rPr lang="fr-FR" sz="8000" b="1" dirty="0" smtClean="0"/>
              <a:t>Satisfaction </a:t>
            </a:r>
            <a:endParaRPr lang="fr-FR" sz="8000" b="1" dirty="0"/>
          </a:p>
          <a:p>
            <a:r>
              <a:rPr lang="fr-FR" sz="8000" dirty="0" smtClean="0"/>
              <a:t>Evaluer </a:t>
            </a:r>
            <a:r>
              <a:rPr lang="fr-FR" sz="8000" dirty="0"/>
              <a:t>la satisfaction de chaque membre à l’aide des entretiens périodiques, enquêtes… </a:t>
            </a:r>
          </a:p>
          <a:p>
            <a:r>
              <a:rPr lang="fr-FR" sz="8000" dirty="0" smtClean="0"/>
              <a:t>Tenir </a:t>
            </a:r>
            <a:r>
              <a:rPr lang="fr-FR" sz="8000" dirty="0"/>
              <a:t>compte des suggestions émises par les partenaires </a:t>
            </a:r>
          </a:p>
          <a:p>
            <a:r>
              <a:rPr lang="fr-FR" sz="8000" dirty="0" smtClean="0"/>
              <a:t>Développer </a:t>
            </a:r>
            <a:r>
              <a:rPr lang="fr-FR" sz="8000" dirty="0"/>
              <a:t>la fierté de l’image de marque ou de l’appartenance à l’organisme </a:t>
            </a:r>
          </a:p>
          <a:p>
            <a:pPr>
              <a:buNone/>
            </a:pPr>
            <a:endParaRPr lang="fr-FR" sz="8000" b="1" dirty="0" smtClean="0"/>
          </a:p>
          <a:p>
            <a:pPr>
              <a:buNone/>
            </a:pPr>
            <a:r>
              <a:rPr lang="fr-FR" sz="8000" b="1" dirty="0" smtClean="0"/>
              <a:t>Actions </a:t>
            </a:r>
            <a:r>
              <a:rPr lang="fr-FR" sz="8000" b="1" dirty="0"/>
              <a:t>de motivation </a:t>
            </a:r>
          </a:p>
          <a:p>
            <a:r>
              <a:rPr lang="fr-FR" sz="8000" dirty="0" smtClean="0"/>
              <a:t>Valorisation </a:t>
            </a:r>
            <a:r>
              <a:rPr lang="fr-FR" sz="8000" dirty="0"/>
              <a:t>des actions liées à la qualité par la direction de l’établissement universitaire </a:t>
            </a:r>
          </a:p>
          <a:p>
            <a:r>
              <a:rPr lang="fr-FR" sz="8000" dirty="0" smtClean="0"/>
              <a:t>Instaurer </a:t>
            </a:r>
            <a:r>
              <a:rPr lang="fr-FR" sz="8000" dirty="0"/>
              <a:t>un système de reconnaissance et de récompenses </a:t>
            </a:r>
          </a:p>
          <a:p>
            <a:endParaRPr lang="fr-FR" sz="8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20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20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fade">
                                      <p:cBhvr>
                                        <p:cTn id="52" dur="2000"/>
                                        <p:tgtEl>
                                          <p:spTgt spid="3">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fade">
                                      <p:cBhvr>
                                        <p:cTn id="57" dur="2000"/>
                                        <p:tgtEl>
                                          <p:spTgt spid="3">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4" end="14"/>
                                            </p:txEl>
                                          </p:spTgt>
                                        </p:tgtEl>
                                        <p:attrNameLst>
                                          <p:attrName>style.visibility</p:attrName>
                                        </p:attrNameLst>
                                      </p:cBhvr>
                                      <p:to>
                                        <p:strVal val="visible"/>
                                      </p:to>
                                    </p:set>
                                    <p:animEffect transition="in" filter="fade">
                                      <p:cBhvr>
                                        <p:cTn id="62"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357166"/>
            <a:ext cx="8229600" cy="642942"/>
          </a:xfrm>
        </p:spPr>
        <p:txBody>
          <a:bodyPr>
            <a:normAutofit/>
          </a:bodyPr>
          <a:lstStyle/>
          <a:p>
            <a:r>
              <a:rPr lang="fr-FR" sz="2800" b="1" dirty="0" smtClean="0"/>
              <a:t>Structuration du Référentiel National</a:t>
            </a:r>
            <a:endParaRPr lang="fr-FR" sz="2800" b="1" dirty="0"/>
          </a:p>
        </p:txBody>
      </p:sp>
      <p:sp>
        <p:nvSpPr>
          <p:cNvPr id="6" name="Espace réservé du pied de page 5"/>
          <p:cNvSpPr>
            <a:spLocks noGrp="1"/>
          </p:cNvSpPr>
          <p:nvPr>
            <p:ph type="ftr" sz="quarter" idx="11"/>
          </p:nvPr>
        </p:nvSpPr>
        <p:spPr>
          <a:xfrm>
            <a:off x="251520" y="6309320"/>
            <a:ext cx="8606760" cy="365125"/>
          </a:xfrm>
        </p:spPr>
        <p:txBody>
          <a:bodyPr/>
          <a:lstStyle/>
          <a:p>
            <a:pPr algn="ctr"/>
            <a:r>
              <a:rPr lang="fr-FR" i="1" dirty="0" smtClean="0"/>
              <a:t>Sources : Séminaires  sur l’Assurance Qualité dans l'enseignement supérieur (CIAQES)</a:t>
            </a:r>
            <a:endParaRPr lang="fr-FR" i="1" dirty="0"/>
          </a:p>
        </p:txBody>
      </p:sp>
      <p:sp>
        <p:nvSpPr>
          <p:cNvPr id="5" name="Espace réservé du numéro de diapositive 4"/>
          <p:cNvSpPr>
            <a:spLocks noGrp="1"/>
          </p:cNvSpPr>
          <p:nvPr>
            <p:ph type="sldNum" sz="quarter" idx="12"/>
          </p:nvPr>
        </p:nvSpPr>
        <p:spPr/>
        <p:txBody>
          <a:bodyPr/>
          <a:lstStyle/>
          <a:p>
            <a:fld id="{8E4DD90F-5837-47E1-B1A6-2745FB0F3BAD}" type="slidenum">
              <a:rPr lang="fr-FR" smtClean="0"/>
              <a:pPr/>
              <a:t>18</a:t>
            </a:fld>
            <a:endParaRPr lang="fr-FR"/>
          </a:p>
        </p:txBody>
      </p:sp>
      <p:graphicFrame>
        <p:nvGraphicFramePr>
          <p:cNvPr id="9" name="Tableau 8"/>
          <p:cNvGraphicFramePr>
            <a:graphicFrameLocks noGrp="1"/>
          </p:cNvGraphicFramePr>
          <p:nvPr/>
        </p:nvGraphicFramePr>
        <p:xfrm>
          <a:off x="214282" y="2420888"/>
          <a:ext cx="8715435" cy="3429024"/>
        </p:xfrm>
        <a:graphic>
          <a:graphicData uri="http://schemas.openxmlformats.org/drawingml/2006/table">
            <a:tbl>
              <a:tblPr firstRow="1" bandRow="1">
                <a:tableStyleId>{5C22544A-7EE6-4342-B048-85BDC9FD1C3A}</a:tableStyleId>
              </a:tblPr>
              <a:tblGrid>
                <a:gridCol w="4071966"/>
                <a:gridCol w="1071570"/>
                <a:gridCol w="1357322"/>
                <a:gridCol w="1143008"/>
                <a:gridCol w="1071569"/>
              </a:tblGrid>
              <a:tr h="428628">
                <a:tc>
                  <a:txBody>
                    <a:bodyPr/>
                    <a:lstStyle/>
                    <a:p>
                      <a:pPr algn="ctr"/>
                      <a:r>
                        <a:rPr lang="fr-FR" sz="1600" dirty="0" smtClean="0"/>
                        <a:t>Domaines</a:t>
                      </a:r>
                      <a:endParaRPr lang="fr-FR" sz="1600" dirty="0"/>
                    </a:p>
                  </a:txBody>
                  <a:tcPr/>
                </a:tc>
                <a:tc>
                  <a:txBody>
                    <a:bodyPr/>
                    <a:lstStyle/>
                    <a:p>
                      <a:pPr algn="ctr"/>
                      <a:r>
                        <a:rPr lang="fr-FR" sz="1600" dirty="0" smtClean="0"/>
                        <a:t>Champs</a:t>
                      </a:r>
                      <a:endParaRPr lang="fr-FR" sz="1600" dirty="0"/>
                    </a:p>
                  </a:txBody>
                  <a:tcPr/>
                </a:tc>
                <a:tc>
                  <a:txBody>
                    <a:bodyPr/>
                    <a:lstStyle/>
                    <a:p>
                      <a:pPr algn="ctr"/>
                      <a:r>
                        <a:rPr lang="fr-FR" sz="1600" dirty="0" smtClean="0"/>
                        <a:t>Références</a:t>
                      </a:r>
                      <a:endParaRPr lang="fr-FR" sz="1600" dirty="0"/>
                    </a:p>
                  </a:txBody>
                  <a:tcPr/>
                </a:tc>
                <a:tc>
                  <a:txBody>
                    <a:bodyPr/>
                    <a:lstStyle/>
                    <a:p>
                      <a:pPr algn="ctr"/>
                      <a:r>
                        <a:rPr lang="fr-FR" sz="1600" dirty="0" smtClean="0"/>
                        <a:t>Critères</a:t>
                      </a:r>
                      <a:endParaRPr lang="fr-FR" sz="1600" dirty="0"/>
                    </a:p>
                  </a:txBody>
                  <a:tcPr/>
                </a:tc>
                <a:tc>
                  <a:txBody>
                    <a:bodyPr/>
                    <a:lstStyle/>
                    <a:p>
                      <a:pPr algn="ctr"/>
                      <a:r>
                        <a:rPr lang="fr-FR" sz="1600" dirty="0" smtClean="0"/>
                        <a:t>Preuves</a:t>
                      </a:r>
                      <a:endParaRPr lang="fr-FR" sz="1600" dirty="0"/>
                    </a:p>
                  </a:txBody>
                  <a:tcPr/>
                </a:tc>
              </a:tr>
              <a:tr h="428628">
                <a:tc>
                  <a:txBody>
                    <a:bodyPr/>
                    <a:lstStyle/>
                    <a:p>
                      <a:r>
                        <a:rPr lang="fr-FR" sz="1600" b="1" dirty="0" smtClean="0"/>
                        <a:t>1</a:t>
                      </a:r>
                      <a:r>
                        <a:rPr lang="fr-FR" sz="1600" b="1" baseline="0" dirty="0" smtClean="0"/>
                        <a:t> </a:t>
                      </a:r>
                      <a:r>
                        <a:rPr lang="fr-FR" sz="1600" b="1" dirty="0" smtClean="0"/>
                        <a:t>Formation (F)</a:t>
                      </a:r>
                      <a:endParaRPr lang="fr-FR" sz="1600" dirty="0"/>
                    </a:p>
                  </a:txBody>
                  <a:tcPr/>
                </a:tc>
                <a:tc>
                  <a:txBody>
                    <a:bodyPr/>
                    <a:lstStyle/>
                    <a:p>
                      <a:pPr algn="ctr"/>
                      <a:r>
                        <a:rPr lang="fr-FR" dirty="0" smtClean="0"/>
                        <a:t>07</a:t>
                      </a:r>
                      <a:endParaRPr lang="fr-FR" dirty="0"/>
                    </a:p>
                  </a:txBody>
                  <a:tcPr/>
                </a:tc>
                <a:tc>
                  <a:txBody>
                    <a:bodyPr/>
                    <a:lstStyle/>
                    <a:p>
                      <a:pPr algn="ctr"/>
                      <a:r>
                        <a:rPr lang="fr-FR" dirty="0" smtClean="0"/>
                        <a:t>23</a:t>
                      </a:r>
                      <a:endParaRPr lang="fr-FR" dirty="0"/>
                    </a:p>
                  </a:txBody>
                  <a:tcPr/>
                </a:tc>
                <a:tc>
                  <a:txBody>
                    <a:bodyPr/>
                    <a:lstStyle/>
                    <a:p>
                      <a:pPr algn="ctr"/>
                      <a:r>
                        <a:rPr lang="fr-FR" dirty="0" smtClean="0"/>
                        <a:t>49</a:t>
                      </a:r>
                      <a:endParaRPr lang="fr-FR" dirty="0"/>
                    </a:p>
                  </a:txBody>
                  <a:tcPr/>
                </a:tc>
                <a:tc>
                  <a:txBody>
                    <a:bodyPr/>
                    <a:lstStyle/>
                    <a:p>
                      <a:pPr algn="ctr"/>
                      <a:r>
                        <a:rPr lang="fr-FR" dirty="0" smtClean="0"/>
                        <a:t>108</a:t>
                      </a:r>
                      <a:endParaRPr lang="fr-FR" dirty="0"/>
                    </a:p>
                  </a:txBody>
                  <a:tcPr/>
                </a:tc>
              </a:tr>
              <a:tr h="428628">
                <a:tc>
                  <a:txBody>
                    <a:bodyPr/>
                    <a:lstStyle/>
                    <a:p>
                      <a:r>
                        <a:rPr lang="fr-FR" sz="1600" b="1" dirty="0" smtClean="0"/>
                        <a:t>2 Recherche (R)</a:t>
                      </a:r>
                      <a:endParaRPr lang="fr-FR" sz="1600" dirty="0"/>
                    </a:p>
                  </a:txBody>
                  <a:tcPr/>
                </a:tc>
                <a:tc>
                  <a:txBody>
                    <a:bodyPr/>
                    <a:lstStyle/>
                    <a:p>
                      <a:pPr algn="ctr"/>
                      <a:r>
                        <a:rPr lang="fr-FR" dirty="0" smtClean="0"/>
                        <a:t>03</a:t>
                      </a:r>
                      <a:endParaRPr lang="fr-FR" dirty="0"/>
                    </a:p>
                  </a:txBody>
                  <a:tcPr/>
                </a:tc>
                <a:tc>
                  <a:txBody>
                    <a:bodyPr/>
                    <a:lstStyle/>
                    <a:p>
                      <a:pPr algn="ctr"/>
                      <a:r>
                        <a:rPr lang="fr-FR" dirty="0" smtClean="0"/>
                        <a:t>17</a:t>
                      </a:r>
                      <a:endParaRPr lang="fr-FR" dirty="0"/>
                    </a:p>
                  </a:txBody>
                  <a:tcPr/>
                </a:tc>
                <a:tc>
                  <a:txBody>
                    <a:bodyPr/>
                    <a:lstStyle/>
                    <a:p>
                      <a:pPr algn="ctr"/>
                      <a:r>
                        <a:rPr lang="fr-FR" dirty="0" smtClean="0"/>
                        <a:t>32</a:t>
                      </a:r>
                      <a:endParaRPr lang="fr-FR" dirty="0"/>
                    </a:p>
                  </a:txBody>
                  <a:tcPr/>
                </a:tc>
                <a:tc>
                  <a:txBody>
                    <a:bodyPr/>
                    <a:lstStyle/>
                    <a:p>
                      <a:pPr algn="ctr"/>
                      <a:r>
                        <a:rPr lang="fr-FR" dirty="0" smtClean="0"/>
                        <a:t>55</a:t>
                      </a:r>
                      <a:endParaRPr lang="fr-FR" dirty="0"/>
                    </a:p>
                  </a:txBody>
                  <a:tcPr/>
                </a:tc>
              </a:tr>
              <a:tr h="428628">
                <a:tc>
                  <a:txBody>
                    <a:bodyPr/>
                    <a:lstStyle/>
                    <a:p>
                      <a:r>
                        <a:rPr lang="fr-FR" sz="1600" b="1" dirty="0" smtClean="0"/>
                        <a:t>3 Gouvernance (G)</a:t>
                      </a:r>
                      <a:endParaRPr lang="fr-FR" sz="1600" dirty="0"/>
                    </a:p>
                  </a:txBody>
                  <a:tcPr/>
                </a:tc>
                <a:tc>
                  <a:txBody>
                    <a:bodyPr/>
                    <a:lstStyle/>
                    <a:p>
                      <a:pPr algn="ctr"/>
                      <a:r>
                        <a:rPr lang="fr-FR" dirty="0" smtClean="0"/>
                        <a:t>05</a:t>
                      </a:r>
                      <a:endParaRPr lang="fr-FR" dirty="0"/>
                    </a:p>
                  </a:txBody>
                  <a:tcPr/>
                </a:tc>
                <a:tc>
                  <a:txBody>
                    <a:bodyPr/>
                    <a:lstStyle/>
                    <a:p>
                      <a:pPr algn="ctr"/>
                      <a:r>
                        <a:rPr lang="fr-FR" dirty="0" smtClean="0"/>
                        <a:t>27</a:t>
                      </a:r>
                      <a:endParaRPr lang="fr-FR" dirty="0"/>
                    </a:p>
                  </a:txBody>
                  <a:tcPr/>
                </a:tc>
                <a:tc>
                  <a:txBody>
                    <a:bodyPr/>
                    <a:lstStyle/>
                    <a:p>
                      <a:pPr algn="ctr"/>
                      <a:r>
                        <a:rPr lang="fr-FR" dirty="0" smtClean="0"/>
                        <a:t>53</a:t>
                      </a:r>
                      <a:endParaRPr lang="fr-FR" dirty="0"/>
                    </a:p>
                  </a:txBody>
                  <a:tcPr/>
                </a:tc>
                <a:tc>
                  <a:txBody>
                    <a:bodyPr/>
                    <a:lstStyle/>
                    <a:p>
                      <a:pPr algn="ctr"/>
                      <a:r>
                        <a:rPr lang="fr-FR" dirty="0" smtClean="0"/>
                        <a:t>181</a:t>
                      </a:r>
                      <a:endParaRPr lang="fr-FR" dirty="0"/>
                    </a:p>
                  </a:txBody>
                  <a:tcPr/>
                </a:tc>
              </a:tr>
              <a:tr h="428628">
                <a:tc>
                  <a:txBody>
                    <a:bodyPr/>
                    <a:lstStyle/>
                    <a:p>
                      <a:r>
                        <a:rPr lang="fr-FR" sz="1600" b="1" dirty="0" smtClean="0"/>
                        <a:t>4 Vie à l’Université (V)</a:t>
                      </a:r>
                      <a:endParaRPr lang="fr-FR" sz="1600" dirty="0"/>
                    </a:p>
                  </a:txBody>
                  <a:tcPr/>
                </a:tc>
                <a:tc>
                  <a:txBody>
                    <a:bodyPr/>
                    <a:lstStyle/>
                    <a:p>
                      <a:pPr algn="ctr"/>
                      <a:r>
                        <a:rPr lang="fr-FR" dirty="0" smtClean="0"/>
                        <a:t>04</a:t>
                      </a:r>
                      <a:endParaRPr lang="fr-FR" dirty="0"/>
                    </a:p>
                  </a:txBody>
                  <a:tcPr/>
                </a:tc>
                <a:tc>
                  <a:txBody>
                    <a:bodyPr/>
                    <a:lstStyle/>
                    <a:p>
                      <a:pPr algn="ctr"/>
                      <a:r>
                        <a:rPr lang="fr-FR" dirty="0" smtClean="0"/>
                        <a:t>14</a:t>
                      </a:r>
                      <a:endParaRPr lang="fr-FR" dirty="0"/>
                    </a:p>
                  </a:txBody>
                  <a:tcPr/>
                </a:tc>
                <a:tc>
                  <a:txBody>
                    <a:bodyPr/>
                    <a:lstStyle/>
                    <a:p>
                      <a:pPr algn="ctr"/>
                      <a:r>
                        <a:rPr lang="fr-FR" dirty="0" smtClean="0"/>
                        <a:t>25</a:t>
                      </a:r>
                      <a:endParaRPr lang="fr-FR" dirty="0"/>
                    </a:p>
                  </a:txBody>
                  <a:tcPr/>
                </a:tc>
                <a:tc>
                  <a:txBody>
                    <a:bodyPr/>
                    <a:lstStyle/>
                    <a:p>
                      <a:pPr algn="ctr"/>
                      <a:r>
                        <a:rPr lang="fr-FR" dirty="0" smtClean="0"/>
                        <a:t>71</a:t>
                      </a:r>
                      <a:endParaRPr lang="fr-FR" dirty="0"/>
                    </a:p>
                  </a:txBody>
                  <a:tcPr/>
                </a:tc>
              </a:tr>
              <a:tr h="428628">
                <a:tc>
                  <a:txBody>
                    <a:bodyPr/>
                    <a:lstStyle/>
                    <a:p>
                      <a:r>
                        <a:rPr lang="fr-FR" sz="1600" b="1" dirty="0" smtClean="0"/>
                        <a:t>5 Infrastructures (I)</a:t>
                      </a:r>
                      <a:endParaRPr lang="fr-FR" sz="1600" dirty="0"/>
                    </a:p>
                  </a:txBody>
                  <a:tcPr/>
                </a:tc>
                <a:tc>
                  <a:txBody>
                    <a:bodyPr/>
                    <a:lstStyle/>
                    <a:p>
                      <a:pPr algn="ctr"/>
                      <a:r>
                        <a:rPr lang="fr-FR" dirty="0" smtClean="0"/>
                        <a:t>05</a:t>
                      </a:r>
                      <a:endParaRPr lang="fr-FR" dirty="0"/>
                    </a:p>
                  </a:txBody>
                  <a:tcPr/>
                </a:tc>
                <a:tc>
                  <a:txBody>
                    <a:bodyPr/>
                    <a:lstStyle/>
                    <a:p>
                      <a:pPr algn="ctr"/>
                      <a:r>
                        <a:rPr lang="fr-FR" dirty="0" smtClean="0"/>
                        <a:t>17</a:t>
                      </a:r>
                      <a:endParaRPr lang="fr-FR" dirty="0"/>
                    </a:p>
                  </a:txBody>
                  <a:tcPr/>
                </a:tc>
                <a:tc>
                  <a:txBody>
                    <a:bodyPr/>
                    <a:lstStyle/>
                    <a:p>
                      <a:pPr algn="ctr"/>
                      <a:r>
                        <a:rPr lang="fr-FR" dirty="0" smtClean="0"/>
                        <a:t>19</a:t>
                      </a:r>
                      <a:endParaRPr lang="fr-FR" dirty="0"/>
                    </a:p>
                  </a:txBody>
                  <a:tcPr/>
                </a:tc>
                <a:tc>
                  <a:txBody>
                    <a:bodyPr/>
                    <a:lstStyle/>
                    <a:p>
                      <a:pPr algn="ctr"/>
                      <a:r>
                        <a:rPr lang="fr-FR" dirty="0" smtClean="0"/>
                        <a:t>38</a:t>
                      </a:r>
                      <a:endParaRPr lang="fr-FR" dirty="0"/>
                    </a:p>
                  </a:txBody>
                  <a:tcPr/>
                </a:tc>
              </a:tr>
              <a:tr h="428628">
                <a:tc>
                  <a:txBody>
                    <a:bodyPr/>
                    <a:lstStyle/>
                    <a:p>
                      <a:r>
                        <a:rPr lang="fr-FR" sz="1600" dirty="0" smtClean="0"/>
                        <a:t>6 </a:t>
                      </a:r>
                      <a:r>
                        <a:rPr lang="fr-FR" sz="1600" b="1" dirty="0" smtClean="0"/>
                        <a:t>Coopération Internationale (C)</a:t>
                      </a:r>
                      <a:endParaRPr lang="fr-FR" sz="1600" dirty="0"/>
                    </a:p>
                  </a:txBody>
                  <a:tcPr/>
                </a:tc>
                <a:tc>
                  <a:txBody>
                    <a:bodyPr/>
                    <a:lstStyle/>
                    <a:p>
                      <a:pPr algn="ctr"/>
                      <a:r>
                        <a:rPr lang="fr-FR" dirty="0" smtClean="0"/>
                        <a:t>03</a:t>
                      </a:r>
                      <a:endParaRPr lang="fr-FR" dirty="0"/>
                    </a:p>
                  </a:txBody>
                  <a:tcPr/>
                </a:tc>
                <a:tc>
                  <a:txBody>
                    <a:bodyPr/>
                    <a:lstStyle/>
                    <a:p>
                      <a:pPr algn="ctr"/>
                      <a:r>
                        <a:rPr lang="fr-FR" dirty="0" smtClean="0"/>
                        <a:t>11</a:t>
                      </a:r>
                      <a:endParaRPr lang="fr-FR" dirty="0"/>
                    </a:p>
                  </a:txBody>
                  <a:tcPr/>
                </a:tc>
                <a:tc>
                  <a:txBody>
                    <a:bodyPr/>
                    <a:lstStyle/>
                    <a:p>
                      <a:pPr algn="ctr"/>
                      <a:r>
                        <a:rPr lang="fr-FR" dirty="0" smtClean="0"/>
                        <a:t>19</a:t>
                      </a:r>
                      <a:endParaRPr lang="fr-FR" dirty="0"/>
                    </a:p>
                  </a:txBody>
                  <a:tcPr/>
                </a:tc>
                <a:tc>
                  <a:txBody>
                    <a:bodyPr/>
                    <a:lstStyle/>
                    <a:p>
                      <a:pPr algn="ctr"/>
                      <a:r>
                        <a:rPr lang="fr-FR" dirty="0" smtClean="0"/>
                        <a:t>40</a:t>
                      </a:r>
                      <a:endParaRPr lang="fr-FR" dirty="0"/>
                    </a:p>
                  </a:txBody>
                  <a:tcPr/>
                </a:tc>
              </a:tr>
              <a:tr h="428628">
                <a:tc>
                  <a:txBody>
                    <a:bodyPr/>
                    <a:lstStyle/>
                    <a:p>
                      <a:r>
                        <a:rPr lang="fr-FR" sz="1600" dirty="0" smtClean="0"/>
                        <a:t>7 </a:t>
                      </a:r>
                      <a:r>
                        <a:rPr lang="fr-FR" sz="1600" b="1" dirty="0" smtClean="0"/>
                        <a:t>Relations avec l’environnement (S)</a:t>
                      </a:r>
                      <a:endParaRPr lang="fr-FR" sz="1600" dirty="0"/>
                    </a:p>
                  </a:txBody>
                  <a:tcPr/>
                </a:tc>
                <a:tc>
                  <a:txBody>
                    <a:bodyPr/>
                    <a:lstStyle/>
                    <a:p>
                      <a:pPr algn="ctr"/>
                      <a:r>
                        <a:rPr lang="fr-FR" dirty="0" smtClean="0"/>
                        <a:t>04</a:t>
                      </a:r>
                      <a:endParaRPr lang="fr-FR" dirty="0"/>
                    </a:p>
                  </a:txBody>
                  <a:tcPr/>
                </a:tc>
                <a:tc>
                  <a:txBody>
                    <a:bodyPr/>
                    <a:lstStyle/>
                    <a:p>
                      <a:pPr algn="ctr"/>
                      <a:r>
                        <a:rPr lang="fr-FR" dirty="0" smtClean="0"/>
                        <a:t>14</a:t>
                      </a:r>
                      <a:endParaRPr lang="fr-FR" dirty="0"/>
                    </a:p>
                  </a:txBody>
                  <a:tcPr/>
                </a:tc>
                <a:tc>
                  <a:txBody>
                    <a:bodyPr/>
                    <a:lstStyle/>
                    <a:p>
                      <a:pPr algn="ctr"/>
                      <a:r>
                        <a:rPr lang="fr-FR" dirty="0" smtClean="0"/>
                        <a:t>22</a:t>
                      </a:r>
                      <a:endParaRPr lang="fr-FR" dirty="0"/>
                    </a:p>
                  </a:txBody>
                  <a:tcPr/>
                </a:tc>
                <a:tc>
                  <a:txBody>
                    <a:bodyPr/>
                    <a:lstStyle/>
                    <a:p>
                      <a:pPr algn="ctr"/>
                      <a:r>
                        <a:rPr lang="fr-FR" dirty="0" smtClean="0"/>
                        <a:t>70</a:t>
                      </a:r>
                      <a:endParaRPr lang="fr-FR"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a:xfrm>
            <a:off x="467544" y="6309320"/>
            <a:ext cx="8390736"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19</a:t>
            </a:fld>
            <a:endParaRPr lang="fr-FR"/>
          </a:p>
        </p:txBody>
      </p:sp>
      <p:sp>
        <p:nvSpPr>
          <p:cNvPr id="3" name="Espace réservé du contenu 2"/>
          <p:cNvSpPr>
            <a:spLocks noGrp="1"/>
          </p:cNvSpPr>
          <p:nvPr>
            <p:ph sz="quarter" idx="1"/>
          </p:nvPr>
        </p:nvSpPr>
        <p:spPr>
          <a:xfrm>
            <a:off x="611560" y="1357298"/>
            <a:ext cx="8229600" cy="4572032"/>
          </a:xfrm>
        </p:spPr>
        <p:txBody>
          <a:bodyPr>
            <a:normAutofit fontScale="92500" lnSpcReduction="20000"/>
          </a:bodyPr>
          <a:lstStyle/>
          <a:p>
            <a:pPr algn="just">
              <a:buNone/>
            </a:pPr>
            <a:endParaRPr lang="fr-FR" sz="2000" b="1" dirty="0" smtClean="0"/>
          </a:p>
          <a:p>
            <a:pPr algn="ctr">
              <a:buNone/>
            </a:pPr>
            <a:r>
              <a:rPr lang="fr-FR" b="1" dirty="0" smtClean="0"/>
              <a:t>Définitions</a:t>
            </a:r>
          </a:p>
          <a:p>
            <a:pPr algn="ctr">
              <a:buNone/>
            </a:pPr>
            <a:endParaRPr lang="fr-FR" b="1" dirty="0" smtClean="0"/>
          </a:p>
          <a:p>
            <a:pPr algn="just">
              <a:buNone/>
            </a:pPr>
            <a:r>
              <a:rPr lang="fr-FR" sz="2000" b="1" dirty="0" smtClean="0"/>
              <a:t>RÉFÉRENTIEL: </a:t>
            </a:r>
            <a:r>
              <a:rPr lang="fr-FR" sz="2000" dirty="0" smtClean="0"/>
              <a:t>Il </a:t>
            </a:r>
            <a:r>
              <a:rPr lang="fr-FR" sz="2000" dirty="0"/>
              <a:t>porte l’ensemble d’objectifs et/ou valeurs que l’institution se </a:t>
            </a:r>
            <a:r>
              <a:rPr lang="fr-FR" sz="2000" dirty="0" smtClean="0"/>
              <a:t>donne dans </a:t>
            </a:r>
            <a:r>
              <a:rPr lang="fr-FR" sz="2000" dirty="0"/>
              <a:t>le </a:t>
            </a:r>
            <a:r>
              <a:rPr lang="fr-FR" sz="2000" dirty="0" smtClean="0"/>
              <a:t>cadre </a:t>
            </a:r>
            <a:r>
              <a:rPr lang="fr-FR" sz="2000" dirty="0"/>
              <a:t>de ses missions pour répondre aux attentes de ses </a:t>
            </a:r>
            <a:r>
              <a:rPr lang="fr-FR" sz="2000" dirty="0" smtClean="0"/>
              <a:t>parties prenantes usagers, </a:t>
            </a:r>
            <a:r>
              <a:rPr lang="fr-FR" sz="2000" dirty="0"/>
              <a:t>personnels et partenaires </a:t>
            </a:r>
            <a:r>
              <a:rPr lang="fr-FR" sz="2000" dirty="0" smtClean="0"/>
              <a:t>principalement</a:t>
            </a:r>
            <a:r>
              <a:rPr lang="fr-FR" sz="2000" dirty="0"/>
              <a:t>). </a:t>
            </a:r>
            <a:endParaRPr lang="fr-FR" sz="2000" dirty="0" smtClean="0"/>
          </a:p>
          <a:p>
            <a:pPr algn="just">
              <a:buNone/>
            </a:pPr>
            <a:endParaRPr lang="fr-FR" sz="2000" dirty="0"/>
          </a:p>
          <a:p>
            <a:pPr>
              <a:buNone/>
            </a:pPr>
            <a:r>
              <a:rPr lang="fr-FR" sz="2000" b="1" dirty="0"/>
              <a:t>DOMAINES ET </a:t>
            </a:r>
            <a:r>
              <a:rPr lang="fr-FR" sz="2000" b="1" dirty="0" smtClean="0"/>
              <a:t>CHAMPS: </a:t>
            </a:r>
            <a:r>
              <a:rPr lang="fr-FR" sz="2000" dirty="0" smtClean="0"/>
              <a:t>Ils </a:t>
            </a:r>
            <a:r>
              <a:rPr lang="fr-FR" sz="2000" dirty="0"/>
              <a:t>indiquent les secteurs et les activités au sein de l’institution qui sont </a:t>
            </a:r>
            <a:r>
              <a:rPr lang="fr-FR" sz="2000" dirty="0" smtClean="0"/>
              <a:t>concernés (couverts</a:t>
            </a:r>
            <a:r>
              <a:rPr lang="fr-FR" sz="2000" dirty="0"/>
              <a:t>) par le référentiel (ils délimitent le périmètre d’application</a:t>
            </a:r>
            <a:r>
              <a:rPr lang="fr-FR" sz="2000" dirty="0" smtClean="0"/>
              <a:t>).</a:t>
            </a:r>
          </a:p>
          <a:p>
            <a:pPr>
              <a:buNone/>
            </a:pPr>
            <a:endParaRPr lang="fr-FR" sz="2000" dirty="0"/>
          </a:p>
          <a:p>
            <a:pPr>
              <a:buNone/>
            </a:pPr>
            <a:r>
              <a:rPr lang="fr-FR" sz="2000" b="1" dirty="0" smtClean="0"/>
              <a:t>RÉFÉRENCE:</a:t>
            </a:r>
            <a:endParaRPr lang="fr-FR" sz="2000" b="1" dirty="0"/>
          </a:p>
          <a:p>
            <a:pPr>
              <a:buNone/>
            </a:pPr>
            <a:r>
              <a:rPr lang="fr-FR" sz="2000" dirty="0"/>
              <a:t>Une référence traduit en action un objectif (ou une valeur) que se fixe l’institution</a:t>
            </a:r>
            <a:r>
              <a:rPr lang="fr-FR" sz="2000" dirty="0" smtClean="0"/>
              <a:t>.</a:t>
            </a:r>
          </a:p>
          <a:p>
            <a:pPr>
              <a:buNone/>
            </a:pPr>
            <a:endParaRPr lang="fr-FR" sz="1800" dirty="0"/>
          </a:p>
          <a:p>
            <a:pPr>
              <a:buNone/>
            </a:pPr>
            <a:endParaRPr lang="fr-FR" sz="1800" dirty="0"/>
          </a:p>
          <a:p>
            <a:pPr>
              <a:buNone/>
            </a:pPr>
            <a:endParaRPr lang="fr-FR" sz="1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20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chemeClr val="accent5"/>
                </a:solidFill>
              </a:rPr>
              <a:t>Evolution </a:t>
            </a:r>
            <a:r>
              <a:rPr lang="fr-FR" sz="2800" b="1" dirty="0">
                <a:solidFill>
                  <a:schemeClr val="accent5"/>
                </a:solidFill>
              </a:rPr>
              <a:t>de la gestion de qualité</a:t>
            </a:r>
            <a:endParaRPr lang="fr-FR" sz="2800" dirty="0">
              <a:solidFill>
                <a:schemeClr val="accent5"/>
              </a:solidFill>
            </a:endParaRPr>
          </a:p>
        </p:txBody>
      </p:sp>
      <p:sp>
        <p:nvSpPr>
          <p:cNvPr id="5" name="Espace réservé du pied de page 4"/>
          <p:cNvSpPr>
            <a:spLocks noGrp="1"/>
          </p:cNvSpPr>
          <p:nvPr>
            <p:ph type="ftr" sz="quarter" idx="11"/>
          </p:nvPr>
        </p:nvSpPr>
        <p:spPr>
          <a:xfrm>
            <a:off x="285720" y="6357958"/>
            <a:ext cx="8715436"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2</a:t>
            </a:fld>
            <a:endParaRPr lang="fr-FR"/>
          </a:p>
        </p:txBody>
      </p:sp>
      <p:sp>
        <p:nvSpPr>
          <p:cNvPr id="3" name="Espace réservé du contenu 2"/>
          <p:cNvSpPr>
            <a:spLocks noGrp="1"/>
          </p:cNvSpPr>
          <p:nvPr>
            <p:ph sz="quarter" idx="1"/>
          </p:nvPr>
        </p:nvSpPr>
        <p:spPr>
          <a:xfrm>
            <a:off x="457200" y="1600200"/>
            <a:ext cx="8229600" cy="3757625"/>
          </a:xfrm>
        </p:spPr>
        <p:txBody>
          <a:bodyPr>
            <a:normAutofit/>
          </a:bodyPr>
          <a:lstStyle/>
          <a:p>
            <a:r>
              <a:rPr lang="fr-FR" sz="2000" b="1" dirty="0" smtClean="0"/>
              <a:t>Contrôle </a:t>
            </a:r>
            <a:r>
              <a:rPr lang="fr-FR" sz="2000" b="1" dirty="0"/>
              <a:t>de qualité </a:t>
            </a:r>
            <a:r>
              <a:rPr lang="fr-FR" sz="2000" b="1" dirty="0" smtClean="0"/>
              <a:t>		Contrôle du produit </a:t>
            </a:r>
          </a:p>
          <a:p>
            <a:pPr>
              <a:buNone/>
            </a:pPr>
            <a:r>
              <a:rPr lang="fr-FR" sz="1600" b="1" dirty="0" smtClean="0"/>
              <a:t>		(Années 20)</a:t>
            </a:r>
          </a:p>
          <a:p>
            <a:pPr>
              <a:buNone/>
            </a:pPr>
            <a:endParaRPr lang="fr-FR" sz="1600" b="1" dirty="0" smtClean="0"/>
          </a:p>
          <a:p>
            <a:r>
              <a:rPr lang="fr-FR" sz="2000" b="1" dirty="0" smtClean="0"/>
              <a:t>Assurance </a:t>
            </a:r>
            <a:r>
              <a:rPr lang="fr-FR" sz="2000" b="1" dirty="0"/>
              <a:t>de la </a:t>
            </a:r>
            <a:r>
              <a:rPr lang="fr-FR" sz="2000" b="1" dirty="0" smtClean="0"/>
              <a:t>qualité 	 	Procédures</a:t>
            </a:r>
          </a:p>
          <a:p>
            <a:pPr>
              <a:buNone/>
            </a:pPr>
            <a:r>
              <a:rPr lang="fr-FR" sz="1600" b="1" dirty="0" smtClean="0"/>
              <a:t>		(Années 80)</a:t>
            </a:r>
          </a:p>
          <a:p>
            <a:pPr>
              <a:buNone/>
            </a:pPr>
            <a:endParaRPr lang="fr-FR" sz="1600" b="1" dirty="0"/>
          </a:p>
          <a:p>
            <a:r>
              <a:rPr lang="fr-FR" sz="2000" b="1" dirty="0"/>
              <a:t>Qualité totale </a:t>
            </a:r>
            <a:r>
              <a:rPr lang="fr-FR" sz="2000" b="1" dirty="0" smtClean="0"/>
              <a:t>	 		Etudiants, personnels </a:t>
            </a:r>
          </a:p>
          <a:p>
            <a:pPr>
              <a:buNone/>
            </a:pPr>
            <a:r>
              <a:rPr lang="fr-FR" sz="1600" b="1" dirty="0" smtClean="0"/>
              <a:t>		(Années 90)</a:t>
            </a:r>
          </a:p>
          <a:p>
            <a:pPr>
              <a:buNone/>
            </a:pPr>
            <a:endParaRPr lang="fr-FR" sz="1600" b="1" dirty="0" smtClean="0"/>
          </a:p>
          <a:p>
            <a:r>
              <a:rPr lang="fr-FR" sz="2000" b="1" dirty="0" smtClean="0"/>
              <a:t>Amélioration </a:t>
            </a:r>
            <a:r>
              <a:rPr lang="fr-FR" sz="2000" b="1" dirty="0"/>
              <a:t>de la </a:t>
            </a:r>
            <a:r>
              <a:rPr lang="fr-FR" sz="2000" b="1" dirty="0" smtClean="0"/>
              <a:t>qualité 	Créativité</a:t>
            </a:r>
            <a:endParaRPr lang="fr-FR" sz="2000" dirty="0" smtClean="0"/>
          </a:p>
          <a:p>
            <a:pPr>
              <a:buNone/>
            </a:pPr>
            <a:r>
              <a:rPr lang="fr-FR" sz="1600" b="1" dirty="0" smtClean="0"/>
              <a:t>		(après 95)</a:t>
            </a:r>
            <a:endParaRPr lang="fr-FR"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20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a:xfrm>
            <a:off x="323528" y="6309320"/>
            <a:ext cx="8606190"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20</a:t>
            </a:fld>
            <a:endParaRPr lang="fr-FR"/>
          </a:p>
        </p:txBody>
      </p:sp>
      <p:sp>
        <p:nvSpPr>
          <p:cNvPr id="3" name="Espace réservé du contenu 2"/>
          <p:cNvSpPr>
            <a:spLocks noGrp="1"/>
          </p:cNvSpPr>
          <p:nvPr>
            <p:ph sz="quarter" idx="1"/>
          </p:nvPr>
        </p:nvSpPr>
        <p:spPr>
          <a:xfrm>
            <a:off x="457200" y="1600201"/>
            <a:ext cx="8229600" cy="3629000"/>
          </a:xfrm>
        </p:spPr>
        <p:txBody>
          <a:bodyPr>
            <a:normAutofit/>
          </a:bodyPr>
          <a:lstStyle/>
          <a:p>
            <a:pPr>
              <a:buNone/>
            </a:pPr>
            <a:r>
              <a:rPr lang="fr-FR" sz="2000" b="1" dirty="0" smtClean="0"/>
              <a:t>CRITÈRE: </a:t>
            </a:r>
            <a:r>
              <a:rPr lang="fr-FR" sz="2000" dirty="0" smtClean="0"/>
              <a:t>un critère constitue un élément qualitatif ou quantitatif qui permet d’apprécier le niveau de mise en œuvre d’une référence.</a:t>
            </a:r>
          </a:p>
          <a:p>
            <a:pPr>
              <a:buNone/>
            </a:pPr>
            <a:endParaRPr lang="fr-FR" sz="2000" b="1" dirty="0" smtClean="0"/>
          </a:p>
          <a:p>
            <a:pPr>
              <a:buNone/>
            </a:pPr>
            <a:r>
              <a:rPr lang="fr-FR" sz="2000" b="1" dirty="0" smtClean="0"/>
              <a:t>PREUVE: </a:t>
            </a:r>
            <a:r>
              <a:rPr lang="fr-FR" sz="2000" dirty="0" smtClean="0"/>
              <a:t>La preuve est l’élément qui permet de confirmer la réalisation effective d’un critère et son niveau éventuel de réalisation et de performance.</a:t>
            </a:r>
          </a:p>
          <a:p>
            <a:pPr>
              <a:buNone/>
            </a:pPr>
            <a:r>
              <a:rPr lang="fr-FR" sz="2000" dirty="0" smtClean="0"/>
              <a:t> </a:t>
            </a:r>
          </a:p>
          <a:p>
            <a:pPr>
              <a:buNone/>
            </a:pPr>
            <a:r>
              <a:rPr lang="fr-FR" sz="2000" b="1" dirty="0" smtClean="0"/>
              <a:t>RÈGLE D’INTERPRÉTATION: </a:t>
            </a:r>
            <a:r>
              <a:rPr lang="fr-FR" sz="2000" dirty="0" smtClean="0"/>
              <a:t>Il s’agit de traduire au niveau opérationnel une référence en exprimant les pourtours de cette référence et en tenant compte des spécificités de l’institution.</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Autofit/>
          </a:bodyPr>
          <a:lstStyle/>
          <a:p>
            <a:r>
              <a:rPr lang="fr-FR" sz="2800" b="1" dirty="0" smtClean="0"/>
              <a:t>EXEMPLE TIRÉ DU RNAQES</a:t>
            </a:r>
            <a:endParaRPr lang="fr-FR" sz="2800" dirty="0"/>
          </a:p>
        </p:txBody>
      </p:sp>
      <p:sp>
        <p:nvSpPr>
          <p:cNvPr id="6" name="Espace réservé du pied de page 5"/>
          <p:cNvSpPr>
            <a:spLocks noGrp="1"/>
          </p:cNvSpPr>
          <p:nvPr>
            <p:ph type="ftr" sz="quarter" idx="11"/>
          </p:nvPr>
        </p:nvSpPr>
        <p:spPr>
          <a:xfrm>
            <a:off x="323528" y="6309320"/>
            <a:ext cx="8534752"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21</a:t>
            </a:fld>
            <a:endParaRPr lang="fr-FR"/>
          </a:p>
        </p:txBody>
      </p:sp>
      <p:sp>
        <p:nvSpPr>
          <p:cNvPr id="5" name="Espace réservé du contenu 2"/>
          <p:cNvSpPr>
            <a:spLocks noGrp="1"/>
          </p:cNvSpPr>
          <p:nvPr>
            <p:ph sz="quarter" idx="1"/>
          </p:nvPr>
        </p:nvSpPr>
        <p:spPr>
          <a:xfrm>
            <a:off x="571472" y="1714488"/>
            <a:ext cx="8229600" cy="4429156"/>
          </a:xfrm>
        </p:spPr>
        <p:txBody>
          <a:bodyPr>
            <a:normAutofit/>
          </a:bodyPr>
          <a:lstStyle/>
          <a:p>
            <a:r>
              <a:rPr lang="fr-FR" sz="2000" b="1" dirty="0" smtClean="0"/>
              <a:t>Domaine</a:t>
            </a:r>
            <a:r>
              <a:rPr lang="fr-FR" sz="2000" b="1" dirty="0"/>
              <a:t>: </a:t>
            </a:r>
            <a:r>
              <a:rPr lang="fr-FR" sz="2000" dirty="0"/>
              <a:t>Formation</a:t>
            </a:r>
            <a:r>
              <a:rPr lang="fr-FR" sz="2000" b="1" dirty="0"/>
              <a:t> </a:t>
            </a:r>
            <a:endParaRPr lang="fr-FR" sz="2000" b="1" dirty="0" smtClean="0"/>
          </a:p>
          <a:p>
            <a:pPr>
              <a:buNone/>
            </a:pPr>
            <a:endParaRPr lang="fr-FR" sz="2000" b="1" dirty="0" smtClean="0"/>
          </a:p>
          <a:p>
            <a:r>
              <a:rPr lang="fr-FR" sz="2000" b="1" dirty="0" smtClean="0"/>
              <a:t>Champ</a:t>
            </a:r>
            <a:r>
              <a:rPr lang="fr-FR" sz="2000" b="1" dirty="0"/>
              <a:t>: </a:t>
            </a:r>
            <a:r>
              <a:rPr lang="fr-FR" sz="2000" dirty="0"/>
              <a:t>L’évaluation et la révision des </a:t>
            </a:r>
            <a:r>
              <a:rPr lang="fr-FR" sz="2000" dirty="0" smtClean="0"/>
              <a:t>enseignements</a:t>
            </a:r>
          </a:p>
          <a:p>
            <a:endParaRPr lang="fr-FR" sz="2000" dirty="0" smtClean="0"/>
          </a:p>
          <a:p>
            <a:r>
              <a:rPr lang="fr-FR" sz="2000" b="1" dirty="0" smtClean="0"/>
              <a:t>Référence</a:t>
            </a:r>
            <a:r>
              <a:rPr lang="fr-FR" sz="2000" b="1" dirty="0"/>
              <a:t>: </a:t>
            </a:r>
            <a:r>
              <a:rPr lang="fr-FR" sz="2000" dirty="0"/>
              <a:t>Les enseignements sont soumis à des révisions et </a:t>
            </a:r>
            <a:r>
              <a:rPr lang="fr-FR" sz="2000" dirty="0" smtClean="0"/>
              <a:t>		à </a:t>
            </a:r>
            <a:r>
              <a:rPr lang="fr-FR" sz="2000" dirty="0"/>
              <a:t>des évaluations </a:t>
            </a:r>
            <a:r>
              <a:rPr lang="fr-FR" sz="2000" dirty="0" smtClean="0"/>
              <a:t>particulières</a:t>
            </a:r>
          </a:p>
          <a:p>
            <a:endParaRPr lang="fr-FR" sz="2000" dirty="0" smtClean="0"/>
          </a:p>
          <a:p>
            <a:r>
              <a:rPr lang="fr-FR" sz="2000" b="1" dirty="0" smtClean="0"/>
              <a:t>Critère: </a:t>
            </a:r>
            <a:r>
              <a:rPr lang="fr-FR" sz="2000" dirty="0" smtClean="0"/>
              <a:t>Les enseignements sont évalués périodiquement</a:t>
            </a:r>
          </a:p>
          <a:p>
            <a:endParaRPr lang="fr-FR" sz="2000" dirty="0" smtClean="0"/>
          </a:p>
          <a:p>
            <a:r>
              <a:rPr lang="fr-FR" sz="2000" b="1" dirty="0" smtClean="0"/>
              <a:t>Preuve: </a:t>
            </a:r>
            <a:r>
              <a:rPr lang="fr-FR" sz="2000" dirty="0" smtClean="0"/>
              <a:t>Existence d’une cellule d’évaluation des enseignements</a:t>
            </a:r>
          </a:p>
          <a:p>
            <a:endParaRPr lang="fr-FR" sz="2000" dirty="0" smtClean="0"/>
          </a:p>
          <a:p>
            <a:pPr>
              <a:buNone/>
            </a:pPr>
            <a:r>
              <a:rPr lang="fr-FR" sz="1400" dirty="0" smtClean="0">
                <a:hlinkClick r:id="rId3" action="ppaction://hlinkfile"/>
                <a:hlinkMouseOver r:id="rId4" action="ppaction://hlinkfile"/>
              </a:rPr>
              <a:t>RAQ\fichiers </a:t>
            </a:r>
            <a:r>
              <a:rPr lang="fr-FR" sz="1400" dirty="0" err="1" smtClean="0">
                <a:hlinkClick r:id="rId3" action="ppaction://hlinkfile"/>
                <a:hlinkMouseOver r:id="rId4" action="ppaction://hlinkfile"/>
              </a:rPr>
              <a:t>partagés\Appropriation</a:t>
            </a:r>
            <a:r>
              <a:rPr lang="fr-FR" sz="1400" dirty="0" smtClean="0">
                <a:hlinkClick r:id="rId3" action="ppaction://hlinkfile"/>
                <a:hlinkMouseOver r:id="rId4" action="ppaction://hlinkfile"/>
              </a:rPr>
              <a:t> du Référentiel - Formation (paysage).</a:t>
            </a:r>
            <a:r>
              <a:rPr lang="fr-FR" sz="1400" dirty="0" err="1" smtClean="0">
                <a:hlinkClick r:id="rId3" action="ppaction://hlinkfile"/>
                <a:hlinkMouseOver r:id="rId4" action="ppaction://hlinkfile"/>
              </a:rPr>
              <a:t>docx</a:t>
            </a:r>
            <a:endParaRPr lang="fr-FR" sz="1400" dirty="0" smtClean="0"/>
          </a:p>
          <a:p>
            <a:endParaRPr lang="fr-FR" sz="1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20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2000"/>
                                        <p:tgtEl>
                                          <p:spTgt spid="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10" end="10"/>
                                            </p:txEl>
                                          </p:spTgt>
                                        </p:tgtEl>
                                        <p:attrNameLst>
                                          <p:attrName>style.visibility</p:attrName>
                                        </p:attrNameLst>
                                      </p:cBhvr>
                                      <p:to>
                                        <p:strVal val="visible"/>
                                      </p:to>
                                    </p:set>
                                    <p:animEffect transition="in" filter="fade">
                                      <p:cBhvr>
                                        <p:cTn id="32" dur="20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913874"/>
          </a:xfrm>
        </p:spPr>
        <p:txBody>
          <a:bodyPr>
            <a:normAutofit fontScale="90000"/>
          </a:bodyPr>
          <a:lstStyle/>
          <a:p>
            <a:r>
              <a:rPr lang="fr-FR" sz="2800" b="1" dirty="0" smtClean="0"/>
              <a:t>Objectifs de l’appropriation du référentiel par sa confrontation aux pratiques de l’établissement </a:t>
            </a:r>
            <a:endParaRPr lang="fr-FR" sz="2800" dirty="0"/>
          </a:p>
        </p:txBody>
      </p:sp>
      <p:sp>
        <p:nvSpPr>
          <p:cNvPr id="5" name="Espace réservé du pied de page 4"/>
          <p:cNvSpPr>
            <a:spLocks noGrp="1"/>
          </p:cNvSpPr>
          <p:nvPr>
            <p:ph type="ftr" sz="quarter" idx="11"/>
          </p:nvPr>
        </p:nvSpPr>
        <p:spPr>
          <a:xfrm>
            <a:off x="428596" y="6357958"/>
            <a:ext cx="8501122"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22</a:t>
            </a:fld>
            <a:endParaRPr lang="fr-FR"/>
          </a:p>
        </p:txBody>
      </p:sp>
      <p:sp>
        <p:nvSpPr>
          <p:cNvPr id="3" name="Espace réservé du contenu 2"/>
          <p:cNvSpPr>
            <a:spLocks noGrp="1"/>
          </p:cNvSpPr>
          <p:nvPr>
            <p:ph sz="quarter" idx="1"/>
          </p:nvPr>
        </p:nvSpPr>
        <p:spPr>
          <a:xfrm>
            <a:off x="357158" y="2000240"/>
            <a:ext cx="8503920" cy="4045092"/>
          </a:xfrm>
        </p:spPr>
        <p:txBody>
          <a:bodyPr>
            <a:normAutofit lnSpcReduction="10000"/>
          </a:bodyPr>
          <a:lstStyle/>
          <a:p>
            <a:r>
              <a:rPr lang="fr-FR" sz="2000" dirty="0" smtClean="0"/>
              <a:t>Prise </a:t>
            </a:r>
            <a:r>
              <a:rPr lang="fr-FR" sz="2000" dirty="0"/>
              <a:t>de connaissance complète du référentiel national par les membres de l’équipe, </a:t>
            </a:r>
            <a:endParaRPr lang="fr-FR" sz="2000" dirty="0" smtClean="0"/>
          </a:p>
          <a:p>
            <a:pPr>
              <a:buNone/>
            </a:pPr>
            <a:endParaRPr lang="fr-FR" sz="2000" dirty="0"/>
          </a:p>
          <a:p>
            <a:r>
              <a:rPr lang="fr-FR" sz="2000" dirty="0" smtClean="0"/>
              <a:t>Identification </a:t>
            </a:r>
            <a:r>
              <a:rPr lang="fr-FR" sz="2000" dirty="0"/>
              <a:t>des structures et acteurs concernés par chacune de ses références, </a:t>
            </a:r>
            <a:endParaRPr lang="fr-FR" sz="2000" dirty="0" smtClean="0"/>
          </a:p>
          <a:p>
            <a:pPr>
              <a:buNone/>
            </a:pPr>
            <a:endParaRPr lang="fr-FR" sz="2000" dirty="0"/>
          </a:p>
          <a:p>
            <a:r>
              <a:rPr lang="fr-FR" sz="2000" dirty="0" smtClean="0"/>
              <a:t>Précision </a:t>
            </a:r>
            <a:r>
              <a:rPr lang="fr-FR" sz="2000" dirty="0"/>
              <a:t>de la nature des informations (données) liées à chaque référence et devant alimenter le système d’information de l’institution, </a:t>
            </a:r>
            <a:endParaRPr lang="fr-FR" sz="2000" dirty="0" smtClean="0"/>
          </a:p>
          <a:p>
            <a:pPr>
              <a:buNone/>
            </a:pPr>
            <a:endParaRPr lang="fr-FR" sz="2000" dirty="0"/>
          </a:p>
          <a:p>
            <a:r>
              <a:rPr lang="fr-FR" sz="2000" dirty="0" smtClean="0"/>
              <a:t>Appréciation </a:t>
            </a:r>
            <a:r>
              <a:rPr lang="fr-FR" sz="2000" dirty="0"/>
              <a:t>de l’état d’application de chaque référence au sein de l’institution qui conduit en fin de compte à l’établissement d’un état des lieux.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r>
              <a:rPr lang="fr-FR" sz="2800" b="1" dirty="0" smtClean="0"/>
              <a:t>Buts recherchés par l’autoévaluation </a:t>
            </a:r>
            <a:endParaRPr lang="fr-FR" sz="2800" dirty="0"/>
          </a:p>
        </p:txBody>
      </p:sp>
      <p:sp>
        <p:nvSpPr>
          <p:cNvPr id="5" name="Espace réservé du pied de page 4"/>
          <p:cNvSpPr>
            <a:spLocks noGrp="1"/>
          </p:cNvSpPr>
          <p:nvPr>
            <p:ph type="ftr" sz="quarter" idx="11"/>
          </p:nvPr>
        </p:nvSpPr>
        <p:spPr>
          <a:xfrm>
            <a:off x="285720" y="6357958"/>
            <a:ext cx="8643998"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23</a:t>
            </a:fld>
            <a:endParaRPr lang="fr-FR"/>
          </a:p>
        </p:txBody>
      </p:sp>
      <p:sp>
        <p:nvSpPr>
          <p:cNvPr id="3" name="Espace réservé du contenu 2"/>
          <p:cNvSpPr>
            <a:spLocks noGrp="1"/>
          </p:cNvSpPr>
          <p:nvPr>
            <p:ph sz="quarter" idx="1"/>
          </p:nvPr>
        </p:nvSpPr>
        <p:spPr/>
        <p:txBody>
          <a:bodyPr>
            <a:normAutofit/>
          </a:bodyPr>
          <a:lstStyle/>
          <a:p>
            <a:pPr algn="just"/>
            <a:r>
              <a:rPr lang="fr-FR" sz="2000" dirty="0" smtClean="0"/>
              <a:t>savoir </a:t>
            </a:r>
            <a:r>
              <a:rPr lang="fr-FR" sz="2000" dirty="0"/>
              <a:t>d’où l’on part ; c’est-à-dire situer où en est l’institution au regard du </a:t>
            </a:r>
            <a:r>
              <a:rPr lang="fr-FR" sz="2000" i="1" dirty="0" smtClean="0"/>
              <a:t>référentiel national</a:t>
            </a:r>
            <a:endParaRPr lang="fr-FR" sz="2000" i="1" dirty="0"/>
          </a:p>
          <a:p>
            <a:pPr algn="just">
              <a:buNone/>
            </a:pPr>
            <a:endParaRPr lang="fr-FR" sz="2000" i="1" dirty="0"/>
          </a:p>
          <a:p>
            <a:pPr algn="just"/>
            <a:r>
              <a:rPr lang="fr-FR" sz="2000" dirty="0" smtClean="0"/>
              <a:t>permettre </a:t>
            </a:r>
            <a:r>
              <a:rPr lang="fr-FR" sz="2000" dirty="0"/>
              <a:t>aux membres de la CAQ de se former à la pratique de l’autoévaluation et se préparer ainsi à apporter un soutien efficace au comité </a:t>
            </a:r>
            <a:r>
              <a:rPr lang="fr-FR" sz="2000" dirty="0" smtClean="0"/>
              <a:t>d’autoévaluation </a:t>
            </a:r>
            <a:r>
              <a:rPr lang="fr-FR" sz="2000" dirty="0"/>
              <a:t>le moment </a:t>
            </a:r>
            <a:r>
              <a:rPr lang="fr-FR" sz="2000" dirty="0" smtClean="0"/>
              <a:t>venu</a:t>
            </a:r>
            <a:endParaRPr lang="fr-FR" sz="2000" dirty="0"/>
          </a:p>
          <a:p>
            <a:pPr algn="just"/>
            <a:endParaRPr lang="fr-FR" sz="2000" dirty="0"/>
          </a:p>
          <a:p>
            <a:pPr algn="just"/>
            <a:r>
              <a:rPr lang="fr-FR" sz="2000" dirty="0" smtClean="0"/>
              <a:t>Tester </a:t>
            </a:r>
            <a:r>
              <a:rPr lang="fr-FR" sz="2000" dirty="0"/>
              <a:t>l’efficacité des outils conçus dans cette perspective. </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28"/>
            <a:ext cx="8229600" cy="635792"/>
          </a:xfrm>
        </p:spPr>
        <p:txBody>
          <a:bodyPr>
            <a:normAutofit/>
          </a:bodyPr>
          <a:lstStyle/>
          <a:p>
            <a:r>
              <a:rPr lang="fr-FR" sz="2800" b="1" dirty="0" smtClean="0"/>
              <a:t>Autoévaluation</a:t>
            </a:r>
            <a:endParaRPr lang="fr-FR" sz="2800" b="1" dirty="0"/>
          </a:p>
        </p:txBody>
      </p:sp>
      <p:sp>
        <p:nvSpPr>
          <p:cNvPr id="5" name="Espace réservé du pied de page 4"/>
          <p:cNvSpPr>
            <a:spLocks noGrp="1"/>
          </p:cNvSpPr>
          <p:nvPr>
            <p:ph type="ftr" sz="quarter" idx="11"/>
          </p:nvPr>
        </p:nvSpPr>
        <p:spPr>
          <a:xfrm>
            <a:off x="323528" y="6309320"/>
            <a:ext cx="8534752"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24</a:t>
            </a:fld>
            <a:endParaRPr lang="fr-FR"/>
          </a:p>
        </p:txBody>
      </p:sp>
      <p:sp>
        <p:nvSpPr>
          <p:cNvPr id="3" name="Espace réservé du contenu 2"/>
          <p:cNvSpPr>
            <a:spLocks noGrp="1"/>
          </p:cNvSpPr>
          <p:nvPr>
            <p:ph sz="quarter" idx="1"/>
          </p:nvPr>
        </p:nvSpPr>
        <p:spPr>
          <a:xfrm>
            <a:off x="571472" y="1428736"/>
            <a:ext cx="8286808" cy="4680519"/>
          </a:xfrm>
        </p:spPr>
        <p:txBody>
          <a:bodyPr>
            <a:noAutofit/>
          </a:bodyPr>
          <a:lstStyle/>
          <a:p>
            <a:pPr marL="457200" indent="-457200" algn="just">
              <a:buAutoNum type="arabicPeriod"/>
            </a:pPr>
            <a:r>
              <a:rPr lang="fr-FR" sz="2000" dirty="0" smtClean="0"/>
              <a:t>Comparer les références du RNAQES - ensemble d’objectifs et de valeurs définissant un état idéal fixé - aux pratiques effectives de l’établissement, et ce, pour chacune des activités considérée (domaines et champs).</a:t>
            </a:r>
          </a:p>
          <a:p>
            <a:pPr marL="457200" indent="-457200" algn="just">
              <a:buNone/>
            </a:pPr>
            <a:r>
              <a:rPr lang="fr-FR" sz="2000" dirty="0" smtClean="0"/>
              <a:t>2. Tout établissement est tenu de mettre en œuvre les références qui lui sont applicables, chacun est en principe libre de les décliner à sa manière. </a:t>
            </a:r>
          </a:p>
          <a:p>
            <a:pPr marL="457200" indent="-457200" algn="just">
              <a:buNone/>
            </a:pPr>
            <a:r>
              <a:rPr lang="fr-FR" sz="2000" dirty="0" smtClean="0"/>
              <a:t>3. Les établissements doivent considérer les critères (et preuves) du RNAQES et les compléter par d’autres s’ils le souhaitent.</a:t>
            </a:r>
          </a:p>
          <a:p>
            <a:pPr marL="457200" indent="-457200" algn="just">
              <a:buAutoNum type="arabicPeriod" startAt="4"/>
            </a:pPr>
            <a:r>
              <a:rPr lang="fr-FR" sz="2000" dirty="0" smtClean="0"/>
              <a:t>Montrer les écarts éventuels entre la situation réelle et celle visée telle que décrite par le référentiel.</a:t>
            </a:r>
          </a:p>
          <a:p>
            <a:pPr marL="457200" indent="-457200" algn="just">
              <a:buNone/>
            </a:pPr>
            <a:r>
              <a:rPr lang="fr-FR" sz="2000" dirty="0" smtClean="0"/>
              <a:t>5. L’auto-évaluation a surtout pour finalité d’aider l’établissement à dégager des pistes d’amélioration de ses performances dans ses diverses activités.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28"/>
            <a:ext cx="8229600" cy="552124"/>
          </a:xfrm>
        </p:spPr>
        <p:txBody>
          <a:bodyPr>
            <a:normAutofit fontScale="90000"/>
          </a:bodyPr>
          <a:lstStyle/>
          <a:p>
            <a:r>
              <a:rPr lang="fr-FR" sz="2800" dirty="0" smtClean="0"/>
              <a:t/>
            </a:r>
            <a:br>
              <a:rPr lang="fr-FR" sz="2800" dirty="0" smtClean="0"/>
            </a:br>
            <a:r>
              <a:rPr lang="fr-FR" sz="2800" b="1" dirty="0" smtClean="0"/>
              <a:t>Le comité d’auto-évaluation </a:t>
            </a:r>
            <a:endParaRPr lang="fr-FR" sz="2800" b="1" dirty="0"/>
          </a:p>
        </p:txBody>
      </p:sp>
      <p:sp>
        <p:nvSpPr>
          <p:cNvPr id="5" name="Espace réservé du pied de page 4"/>
          <p:cNvSpPr>
            <a:spLocks noGrp="1"/>
          </p:cNvSpPr>
          <p:nvPr>
            <p:ph type="ftr" sz="quarter" idx="11"/>
          </p:nvPr>
        </p:nvSpPr>
        <p:spPr>
          <a:xfrm>
            <a:off x="323528" y="6309320"/>
            <a:ext cx="8606190"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25</a:t>
            </a:fld>
            <a:endParaRPr lang="fr-FR"/>
          </a:p>
        </p:txBody>
      </p:sp>
      <p:sp>
        <p:nvSpPr>
          <p:cNvPr id="3" name="Espace réservé du contenu 2"/>
          <p:cNvSpPr>
            <a:spLocks noGrp="1"/>
          </p:cNvSpPr>
          <p:nvPr>
            <p:ph sz="quarter" idx="1"/>
          </p:nvPr>
        </p:nvSpPr>
        <p:spPr>
          <a:xfrm>
            <a:off x="428596" y="1357298"/>
            <a:ext cx="8229600" cy="4929411"/>
          </a:xfrm>
        </p:spPr>
        <p:txBody>
          <a:bodyPr>
            <a:normAutofit lnSpcReduction="10000"/>
          </a:bodyPr>
          <a:lstStyle/>
          <a:p>
            <a:pPr algn="just">
              <a:buNone/>
            </a:pPr>
            <a:r>
              <a:rPr lang="fr-FR" sz="2000" dirty="0" smtClean="0"/>
              <a:t>L’opération d’auto-évaluation est menée par un comité ad hoc que l’institution crée à cet effet. Le président et les membres du comité sont nommés par décision du 1er responsable de l’institution. Ce dernier préside la cérémonie d’installation du comité pour marquer l’importance accorder à l’opération.</a:t>
            </a:r>
          </a:p>
          <a:p>
            <a:pPr>
              <a:buNone/>
            </a:pPr>
            <a:endParaRPr lang="fr-FR" sz="2000" dirty="0" smtClean="0"/>
          </a:p>
          <a:p>
            <a:pPr>
              <a:buNone/>
            </a:pPr>
            <a:r>
              <a:rPr lang="fr-FR" sz="2000" b="1" dirty="0" smtClean="0"/>
              <a:t>Composition du comité </a:t>
            </a:r>
          </a:p>
          <a:p>
            <a:pPr algn="just"/>
            <a:r>
              <a:rPr lang="fr-FR" sz="2000" dirty="0" smtClean="0"/>
              <a:t>La consistance du comité dépend de la dimension de l’institution et/ou du périmètre de l’auto-évaluation. Le comité doit comprendre des représentants de l’ensemble des parties prenantes de l’établissement et des membres, voire tous les membres, de la cellule assurance qualité (CAQ). Dans ce sens, il doit comporter : </a:t>
            </a:r>
          </a:p>
          <a:p>
            <a:pPr algn="just">
              <a:buNone/>
            </a:pPr>
            <a:r>
              <a:rPr lang="fr-FR" sz="2000" dirty="0" smtClean="0"/>
              <a:t>		-  des représentants de la haute direction </a:t>
            </a:r>
          </a:p>
          <a:p>
            <a:pPr algn="just">
              <a:buNone/>
            </a:pPr>
            <a:r>
              <a:rPr lang="fr-FR" sz="2000" dirty="0" smtClean="0"/>
              <a:t>		- des enseignants </a:t>
            </a:r>
          </a:p>
          <a:p>
            <a:pPr algn="just">
              <a:buNone/>
            </a:pPr>
            <a:r>
              <a:rPr lang="fr-FR" sz="2000" dirty="0" smtClean="0"/>
              <a:t>		- des administratifs </a:t>
            </a:r>
          </a:p>
          <a:p>
            <a:pPr algn="just">
              <a:buNone/>
            </a:pPr>
            <a:r>
              <a:rPr lang="fr-FR" sz="2000" dirty="0" smtClean="0"/>
              <a:t>		- un (des) étudiant(s) </a:t>
            </a:r>
          </a:p>
          <a:p>
            <a:pPr algn="just"/>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r>
              <a:rPr lang="fr-FR" sz="2800" b="1" dirty="0" smtClean="0"/>
              <a:t>Quelques traits des membres du comité</a:t>
            </a:r>
            <a:endParaRPr lang="fr-FR" sz="2800" b="1" dirty="0"/>
          </a:p>
        </p:txBody>
      </p:sp>
      <p:sp>
        <p:nvSpPr>
          <p:cNvPr id="5" name="Espace réservé du pied de page 4"/>
          <p:cNvSpPr>
            <a:spLocks noGrp="1"/>
          </p:cNvSpPr>
          <p:nvPr>
            <p:ph type="ftr" sz="quarter" idx="11"/>
          </p:nvPr>
        </p:nvSpPr>
        <p:spPr>
          <a:xfrm>
            <a:off x="395536" y="6309320"/>
            <a:ext cx="8462744"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26</a:t>
            </a:fld>
            <a:endParaRPr lang="fr-FR"/>
          </a:p>
        </p:txBody>
      </p:sp>
      <p:sp>
        <p:nvSpPr>
          <p:cNvPr id="3" name="Espace réservé du contenu 2"/>
          <p:cNvSpPr>
            <a:spLocks noGrp="1"/>
          </p:cNvSpPr>
          <p:nvPr>
            <p:ph sz="quarter" idx="1"/>
          </p:nvPr>
        </p:nvSpPr>
        <p:spPr>
          <a:xfrm>
            <a:off x="467544" y="1268760"/>
            <a:ext cx="8229600" cy="4349080"/>
          </a:xfrm>
        </p:spPr>
        <p:txBody>
          <a:bodyPr>
            <a:normAutofit fontScale="70000" lnSpcReduction="20000"/>
          </a:bodyPr>
          <a:lstStyle/>
          <a:p>
            <a:endParaRPr lang="fr-FR" dirty="0" smtClean="0"/>
          </a:p>
          <a:p>
            <a:pPr>
              <a:buNone/>
            </a:pPr>
            <a:r>
              <a:rPr lang="fr-FR" b="1" dirty="0" smtClean="0"/>
              <a:t>Les membres du comité sont choisis parmi ceux qui : </a:t>
            </a:r>
          </a:p>
          <a:p>
            <a:pPr>
              <a:buNone/>
            </a:pPr>
            <a:r>
              <a:rPr lang="fr-FR" dirty="0" smtClean="0"/>
              <a:t>		- croient en l’assurance qualité, </a:t>
            </a:r>
          </a:p>
          <a:p>
            <a:pPr>
              <a:buNone/>
            </a:pPr>
            <a:r>
              <a:rPr lang="fr-FR" dirty="0" smtClean="0"/>
              <a:t>		- connaissent bien l’institution (son passé et/ou son présent), </a:t>
            </a:r>
          </a:p>
          <a:p>
            <a:pPr>
              <a:buNone/>
            </a:pPr>
            <a:r>
              <a:rPr lang="fr-FR" dirty="0" smtClean="0"/>
              <a:t>		- sont prêts à donner de leur temps et consacrer des efforts pour 	réussir l’opération, </a:t>
            </a:r>
          </a:p>
          <a:p>
            <a:pPr>
              <a:buNone/>
            </a:pPr>
            <a:r>
              <a:rPr lang="fr-FR" dirty="0" smtClean="0"/>
              <a:t>		- s’impliquent habituellement dans des activités de l’établissement 	autres que celles dont ils ont la charge. </a:t>
            </a:r>
          </a:p>
          <a:p>
            <a:pPr>
              <a:buNone/>
            </a:pPr>
            <a:endParaRPr lang="fr-FR" dirty="0" smtClean="0"/>
          </a:p>
          <a:p>
            <a:pPr>
              <a:buNone/>
            </a:pPr>
            <a:r>
              <a:rPr lang="fr-FR" b="1" dirty="0" smtClean="0"/>
              <a:t>Le président du comité </a:t>
            </a:r>
            <a:endParaRPr lang="fr-FR" dirty="0" smtClean="0"/>
          </a:p>
          <a:p>
            <a:pPr algn="just">
              <a:buNone/>
            </a:pPr>
            <a:r>
              <a:rPr lang="fr-FR" dirty="0" smtClean="0"/>
              <a:t>Additivement aux critères ci-dessus, le président du comité que le chef d’établissement désignera sera quelqu’un qui jouit de respect et de confiance au sein de l’institution et qui a des qualités certaines en matière de communication et de gestion de réunions.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Démarche préconisée</a:t>
            </a:r>
            <a:endParaRPr lang="fr-FR" sz="2800" b="1" dirty="0"/>
          </a:p>
        </p:txBody>
      </p:sp>
      <p:sp>
        <p:nvSpPr>
          <p:cNvPr id="5" name="Espace réservé du pied de page 4"/>
          <p:cNvSpPr>
            <a:spLocks noGrp="1"/>
          </p:cNvSpPr>
          <p:nvPr>
            <p:ph type="ftr" sz="quarter" idx="11"/>
          </p:nvPr>
        </p:nvSpPr>
        <p:spPr>
          <a:xfrm>
            <a:off x="251520" y="6309320"/>
            <a:ext cx="8678198"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27</a:t>
            </a:fld>
            <a:endParaRPr lang="fr-FR"/>
          </a:p>
        </p:txBody>
      </p:sp>
      <p:sp>
        <p:nvSpPr>
          <p:cNvPr id="3" name="Espace réservé du contenu 2"/>
          <p:cNvSpPr>
            <a:spLocks noGrp="1"/>
          </p:cNvSpPr>
          <p:nvPr>
            <p:ph sz="quarter" idx="1"/>
          </p:nvPr>
        </p:nvSpPr>
        <p:spPr/>
        <p:txBody>
          <a:bodyPr>
            <a:normAutofit fontScale="55000" lnSpcReduction="20000"/>
          </a:bodyPr>
          <a:lstStyle/>
          <a:p>
            <a:endParaRPr lang="fr-FR" dirty="0" smtClean="0"/>
          </a:p>
          <a:p>
            <a:pPr algn="just"/>
            <a:r>
              <a:rPr lang="fr-FR" sz="3200" dirty="0" smtClean="0"/>
              <a:t>Planifier les rencontres avec les acteurs préalablement identifiés.</a:t>
            </a:r>
          </a:p>
          <a:p>
            <a:pPr algn="just">
              <a:buNone/>
            </a:pPr>
            <a:r>
              <a:rPr lang="fr-FR" sz="3200" dirty="0" smtClean="0"/>
              <a:t> </a:t>
            </a:r>
          </a:p>
          <a:p>
            <a:pPr algn="just"/>
            <a:r>
              <a:rPr lang="fr-FR" sz="3200" dirty="0" smtClean="0"/>
              <a:t>Le président du comité, aidé par d’autres membres éventuellement, prend contact avec les acteurs concernés pour fixer les dates des visites et des entretiens.</a:t>
            </a:r>
          </a:p>
          <a:p>
            <a:pPr algn="just">
              <a:buNone/>
            </a:pPr>
            <a:r>
              <a:rPr lang="fr-FR" sz="3200" dirty="0" smtClean="0"/>
              <a:t> </a:t>
            </a:r>
          </a:p>
          <a:p>
            <a:pPr algn="just"/>
            <a:r>
              <a:rPr lang="fr-FR" sz="3200" dirty="0" smtClean="0"/>
              <a:t>Les questionnaires seront remis à cette occasion aux intéressés de sorte à leur laisser suffisamment de temps pour préparer les réponses et réunir les preuves. </a:t>
            </a:r>
          </a:p>
          <a:p>
            <a:pPr algn="just">
              <a:buNone/>
            </a:pPr>
            <a:endParaRPr lang="fr-FR" sz="3200" dirty="0" smtClean="0"/>
          </a:p>
          <a:p>
            <a:pPr algn="just"/>
            <a:r>
              <a:rPr lang="fr-FR" sz="3200" dirty="0" smtClean="0"/>
              <a:t>Effectuer les visites et les entretiens afin de recueillir les informations et les traiter </a:t>
            </a:r>
          </a:p>
          <a:p>
            <a:pPr algn="just"/>
            <a:endParaRPr lang="fr-FR" sz="3200" dirty="0" smtClean="0"/>
          </a:p>
          <a:p>
            <a:pPr algn="just"/>
            <a:r>
              <a:rPr lang="fr-FR" sz="3200" dirty="0" smtClean="0"/>
              <a:t>Ces rencontres seront mises à profit pour procéder à la collecte des documents jugés utiles ou les commander s’ils ne sont pas disponibles. Les visites sont effectuées par des groupes de deux voire trois membres si c’est nécessaire. La constitution des sous-groupes de visiteurs et les rencontres que doit effectuer chacun d’eux sont décidées à l’avance.</a:t>
            </a:r>
            <a:endParaRPr lang="fr-F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800" b="1" dirty="0" smtClean="0"/>
              <a:t>Synthèse des informations et des données collectées  Analyse des résultats </a:t>
            </a:r>
          </a:p>
        </p:txBody>
      </p:sp>
      <p:sp>
        <p:nvSpPr>
          <p:cNvPr id="5" name="Espace réservé du pied de page 4"/>
          <p:cNvSpPr>
            <a:spLocks noGrp="1"/>
          </p:cNvSpPr>
          <p:nvPr>
            <p:ph type="ftr" sz="quarter" idx="11"/>
          </p:nvPr>
        </p:nvSpPr>
        <p:spPr>
          <a:xfrm>
            <a:off x="428596" y="6286520"/>
            <a:ext cx="8501122"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28</a:t>
            </a:fld>
            <a:endParaRPr lang="fr-FR"/>
          </a:p>
        </p:txBody>
      </p:sp>
      <p:sp>
        <p:nvSpPr>
          <p:cNvPr id="3" name="Espace réservé du contenu 2"/>
          <p:cNvSpPr>
            <a:spLocks noGrp="1"/>
          </p:cNvSpPr>
          <p:nvPr>
            <p:ph sz="quarter" idx="1"/>
          </p:nvPr>
        </p:nvSpPr>
        <p:spPr>
          <a:xfrm>
            <a:off x="457200" y="1600201"/>
            <a:ext cx="8229600" cy="3124944"/>
          </a:xfrm>
        </p:spPr>
        <p:txBody>
          <a:bodyPr>
            <a:normAutofit/>
          </a:bodyPr>
          <a:lstStyle/>
          <a:p>
            <a:endParaRPr lang="fr-FR" sz="2000" dirty="0" smtClean="0"/>
          </a:p>
          <a:p>
            <a:r>
              <a:rPr lang="fr-FR" sz="2000" dirty="0" smtClean="0"/>
              <a:t>La synthétisation des résultats de l’auto-évaluation vise à faire ressortir les enseignements globaux et à montrer les tendances générales. Elle doit montrer le niveau de couverture des références</a:t>
            </a:r>
          </a:p>
          <a:p>
            <a:pPr>
              <a:buNone/>
            </a:pPr>
            <a:endParaRPr lang="fr-FR" sz="2000" dirty="0" smtClean="0"/>
          </a:p>
          <a:p>
            <a:r>
              <a:rPr lang="fr-FR" sz="2000" dirty="0" smtClean="0"/>
              <a:t>L’analyse des données peut aussi mettre en évidence des compléments à apporter pour compléter l’état des lieux. Des tableaux et autres graphes établis peuvent être annexés au rapport de l’auto-évaluation</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it-IT" dirty="0" smtClean="0"/>
              <a:t>Résultat Global</a:t>
            </a:r>
            <a:endParaRPr lang="fr-FR" dirty="0"/>
          </a:p>
        </p:txBody>
      </p:sp>
      <p:sp>
        <p:nvSpPr>
          <p:cNvPr id="3" name="Espace réservé du pied de page 2"/>
          <p:cNvSpPr>
            <a:spLocks noGrp="1"/>
          </p:cNvSpPr>
          <p:nvPr>
            <p:ph type="ftr" sz="quarter" idx="11"/>
          </p:nvPr>
        </p:nvSpPr>
        <p:spPr/>
        <p:txBody>
          <a:bodyPr/>
          <a:lstStyle/>
          <a:p>
            <a:r>
              <a:rPr lang="fr-FR" smtClean="0"/>
              <a:t>Sources : Séminaires  sur l’Assurance Qualité dans l'enseignement supérieur (CIAQES)</a:t>
            </a:r>
            <a:endParaRPr lang="fr-FR"/>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29</a:t>
            </a:fld>
            <a:endParaRPr lang="fr-FR"/>
          </a:p>
        </p:txBody>
      </p:sp>
      <p:pic>
        <p:nvPicPr>
          <p:cNvPr id="6" name="Espace réservé du contenu 5" descr="Resultat Global.png"/>
          <p:cNvPicPr>
            <a:picLocks noGrp="1" noChangeAspect="1"/>
          </p:cNvPicPr>
          <p:nvPr>
            <p:ph sz="quarter" idx="1"/>
          </p:nvPr>
        </p:nvPicPr>
        <p:blipFill>
          <a:blip r:embed="rId2" cstate="print"/>
          <a:stretch>
            <a:fillRect/>
          </a:stretch>
        </p:blipFill>
        <p:spPr>
          <a:xfrm>
            <a:off x="896143" y="1527175"/>
            <a:ext cx="7315201" cy="4572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chemeClr val="accent5"/>
                </a:solidFill>
              </a:rPr>
              <a:t>Traduction de l’assurance qualité</a:t>
            </a:r>
            <a:endParaRPr lang="fr-FR" sz="2800" dirty="0">
              <a:solidFill>
                <a:schemeClr val="accent5"/>
              </a:solidFill>
            </a:endParaRPr>
          </a:p>
        </p:txBody>
      </p:sp>
      <p:sp>
        <p:nvSpPr>
          <p:cNvPr id="5" name="Espace réservé du pied de page 4"/>
          <p:cNvSpPr>
            <a:spLocks noGrp="1"/>
          </p:cNvSpPr>
          <p:nvPr>
            <p:ph type="ftr" sz="quarter" idx="11"/>
          </p:nvPr>
        </p:nvSpPr>
        <p:spPr>
          <a:xfrm>
            <a:off x="251520" y="6309320"/>
            <a:ext cx="8606760"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3</a:t>
            </a:fld>
            <a:endParaRPr lang="fr-FR"/>
          </a:p>
        </p:txBody>
      </p:sp>
      <p:sp>
        <p:nvSpPr>
          <p:cNvPr id="3" name="Espace réservé du contenu 2"/>
          <p:cNvSpPr>
            <a:spLocks noGrp="1"/>
          </p:cNvSpPr>
          <p:nvPr>
            <p:ph sz="quarter" idx="1"/>
          </p:nvPr>
        </p:nvSpPr>
        <p:spPr/>
        <p:txBody>
          <a:bodyPr/>
          <a:lstStyle/>
          <a:p>
            <a:endParaRPr lang="fr-FR" dirty="0" smtClean="0"/>
          </a:p>
          <a:p>
            <a:r>
              <a:rPr lang="fr-FR" sz="2000" b="1" dirty="0" smtClean="0"/>
              <a:t>l’évaluation </a:t>
            </a:r>
            <a:r>
              <a:rPr lang="fr-FR" sz="2000" b="1" dirty="0"/>
              <a:t>de la </a:t>
            </a:r>
            <a:r>
              <a:rPr lang="fr-FR" sz="2000" b="1" dirty="0" smtClean="0"/>
              <a:t>qualité</a:t>
            </a:r>
            <a:endParaRPr lang="fr-FR" sz="2000" b="1" dirty="0"/>
          </a:p>
          <a:p>
            <a:pPr>
              <a:buNone/>
            </a:pPr>
            <a:endParaRPr lang="fr-FR" sz="2000" b="1" dirty="0"/>
          </a:p>
          <a:p>
            <a:r>
              <a:rPr lang="fr-FR" sz="2000" b="1" dirty="0" smtClean="0"/>
              <a:t>l’assurance </a:t>
            </a:r>
            <a:r>
              <a:rPr lang="fr-FR" sz="2000" b="1" dirty="0"/>
              <a:t>de la qualité ou la garantie de la </a:t>
            </a:r>
            <a:r>
              <a:rPr lang="fr-FR" sz="2000" b="1" dirty="0" smtClean="0"/>
              <a:t>qualité</a:t>
            </a:r>
          </a:p>
          <a:p>
            <a:pPr>
              <a:buNone/>
            </a:pPr>
            <a:r>
              <a:rPr lang="fr-FR" sz="2000" b="1" dirty="0" smtClean="0"/>
              <a:t> </a:t>
            </a:r>
            <a:endParaRPr lang="fr-FR" sz="2000" b="1" dirty="0"/>
          </a:p>
          <a:p>
            <a:r>
              <a:rPr lang="fr-FR" sz="2000" b="1" dirty="0" smtClean="0"/>
              <a:t>le </a:t>
            </a:r>
            <a:r>
              <a:rPr lang="fr-FR" sz="2000" b="1" dirty="0"/>
              <a:t>management de la qualité. </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fontScale="90000"/>
          </a:bodyPr>
          <a:lstStyle/>
          <a:p>
            <a:r>
              <a:rPr lang="fr-FR" sz="2800" b="1" dirty="0" smtClean="0"/>
              <a:t>Le périmètre de l’auto-évaluation </a:t>
            </a:r>
            <a:br>
              <a:rPr lang="fr-FR" sz="2800" b="1" dirty="0" smtClean="0"/>
            </a:br>
            <a:endParaRPr lang="fr-FR" sz="2800" dirty="0"/>
          </a:p>
        </p:txBody>
      </p:sp>
      <p:sp>
        <p:nvSpPr>
          <p:cNvPr id="5" name="Espace réservé du pied de page 4"/>
          <p:cNvSpPr>
            <a:spLocks noGrp="1"/>
          </p:cNvSpPr>
          <p:nvPr>
            <p:ph type="ftr" sz="quarter" idx="11"/>
          </p:nvPr>
        </p:nvSpPr>
        <p:spPr>
          <a:xfrm>
            <a:off x="323528" y="6309320"/>
            <a:ext cx="8606190"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30</a:t>
            </a:fld>
            <a:endParaRPr lang="fr-FR"/>
          </a:p>
        </p:txBody>
      </p:sp>
      <p:sp>
        <p:nvSpPr>
          <p:cNvPr id="3" name="Espace réservé du contenu 2"/>
          <p:cNvSpPr>
            <a:spLocks noGrp="1"/>
          </p:cNvSpPr>
          <p:nvPr>
            <p:ph sz="quarter" idx="1"/>
          </p:nvPr>
        </p:nvSpPr>
        <p:spPr>
          <a:xfrm>
            <a:off x="467544" y="1196752"/>
            <a:ext cx="8229600" cy="4525963"/>
          </a:xfrm>
        </p:spPr>
        <p:txBody>
          <a:bodyPr>
            <a:normAutofit/>
          </a:bodyPr>
          <a:lstStyle/>
          <a:p>
            <a:pPr algn="just"/>
            <a:r>
              <a:rPr lang="fr-FR" sz="2000" dirty="0" smtClean="0"/>
              <a:t>Pour une première auto-évaluation, il serait préférable de considérer l’ensemble des domaines du RNAQES de sorte à avoir une idée générale quant aux pratiques de l’établissement par rapport aux préconisations du RNAQES.</a:t>
            </a:r>
          </a:p>
          <a:p>
            <a:pPr algn="just">
              <a:buNone/>
            </a:pPr>
            <a:endParaRPr lang="fr-FR" sz="2000" dirty="0" smtClean="0"/>
          </a:p>
          <a:p>
            <a:pPr algn="just"/>
            <a:r>
              <a:rPr lang="fr-FR" sz="2000" dirty="0" smtClean="0"/>
              <a:t>Les institutions de grande dimension peuvent constituer un comité d’auto-évaluation par structure (faculté ou département) et un conseil qui réunit les présidents pour veiller à l’harmonisation et l’uniformisation de la démarche.</a:t>
            </a:r>
          </a:p>
          <a:p>
            <a:pPr algn="just">
              <a:buNone/>
            </a:pPr>
            <a:r>
              <a:rPr lang="fr-FR" sz="2000" dirty="0" smtClean="0"/>
              <a:t> </a:t>
            </a:r>
          </a:p>
          <a:p>
            <a:pPr algn="just"/>
            <a:r>
              <a:rPr lang="fr-FR" sz="2000" dirty="0" smtClean="0"/>
              <a:t>Autrement, il peut être envisagé de réduire le nombre de domaines à considérer et/ou de limiter l’opération à une structure de l’institution (faculté ou département).</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pied de page 2"/>
          <p:cNvSpPr>
            <a:spLocks noGrp="1"/>
          </p:cNvSpPr>
          <p:nvPr>
            <p:ph type="ftr" sz="quarter" idx="11"/>
          </p:nvPr>
        </p:nvSpPr>
        <p:spPr/>
        <p:txBody>
          <a:bodyPr/>
          <a:lstStyle/>
          <a:p>
            <a:r>
              <a:rPr lang="fr-FR" smtClean="0"/>
              <a:t>Sources : Séminaires  sur l’Assurance Qualité dans l'enseignement supérieur (CIAQES)</a:t>
            </a:r>
            <a:endParaRPr lang="fr-FR"/>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31</a:t>
            </a:fld>
            <a:endParaRPr lang="fr-FR"/>
          </a:p>
        </p:txBody>
      </p:sp>
      <p:sp>
        <p:nvSpPr>
          <p:cNvPr id="5" name="Espace réservé du contenu 4"/>
          <p:cNvSpPr>
            <a:spLocks noGrp="1"/>
          </p:cNvSpPr>
          <p:nvPr>
            <p:ph sz="quarter" idx="1"/>
          </p:nvPr>
        </p:nvSpPr>
        <p:spPr/>
        <p:txBody>
          <a:bodyPr/>
          <a:lstStyle/>
          <a:p>
            <a:pPr algn="ctr"/>
            <a:endParaRPr lang="it-IT" dirty="0" smtClean="0"/>
          </a:p>
          <a:p>
            <a:pPr algn="ctr"/>
            <a:endParaRPr lang="it-IT" dirty="0" smtClean="0"/>
          </a:p>
          <a:p>
            <a:pPr algn="ctr">
              <a:buNone/>
            </a:pPr>
            <a:endParaRPr lang="it-IT" dirty="0" smtClean="0"/>
          </a:p>
          <a:p>
            <a:pPr algn="ctr"/>
            <a:endParaRPr lang="it-IT" dirty="0" smtClean="0"/>
          </a:p>
          <a:p>
            <a:pPr algn="ctr">
              <a:buNone/>
            </a:pPr>
            <a:r>
              <a:rPr lang="it-IT" dirty="0" smtClean="0"/>
              <a:t>Merci pour votre attention</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normAutofit fontScale="90000"/>
          </a:bodyPr>
          <a:lstStyle/>
          <a:p>
            <a:r>
              <a:rPr lang="fr-FR" sz="2800" b="1" dirty="0" smtClean="0">
                <a:solidFill>
                  <a:schemeClr val="accent5"/>
                </a:solidFill>
              </a:rPr>
              <a:t>Pourquoi </a:t>
            </a:r>
            <a:r>
              <a:rPr lang="fr-FR" sz="2800" b="1" dirty="0">
                <a:solidFill>
                  <a:schemeClr val="accent5"/>
                </a:solidFill>
              </a:rPr>
              <a:t>l’assurance qualité dans </a:t>
            </a:r>
            <a:r>
              <a:rPr lang="fr-FR" sz="2800" b="1" dirty="0" smtClean="0">
                <a:solidFill>
                  <a:schemeClr val="accent5"/>
                </a:solidFill>
              </a:rPr>
              <a:t>l’Enseignement Supérieur</a:t>
            </a:r>
            <a:endParaRPr lang="fr-FR" sz="2800" dirty="0">
              <a:solidFill>
                <a:schemeClr val="accent5"/>
              </a:solidFill>
            </a:endParaRPr>
          </a:p>
        </p:txBody>
      </p:sp>
      <p:sp>
        <p:nvSpPr>
          <p:cNvPr id="5" name="Espace réservé du pied de page 4"/>
          <p:cNvSpPr>
            <a:spLocks noGrp="1"/>
          </p:cNvSpPr>
          <p:nvPr>
            <p:ph type="ftr" sz="quarter" idx="11"/>
          </p:nvPr>
        </p:nvSpPr>
        <p:spPr>
          <a:xfrm>
            <a:off x="323528" y="6381328"/>
            <a:ext cx="8606190"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4</a:t>
            </a:fld>
            <a:endParaRPr lang="fr-FR" dirty="0"/>
          </a:p>
        </p:txBody>
      </p:sp>
      <p:sp>
        <p:nvSpPr>
          <p:cNvPr id="3" name="Espace réservé du contenu 2"/>
          <p:cNvSpPr>
            <a:spLocks noGrp="1"/>
          </p:cNvSpPr>
          <p:nvPr>
            <p:ph sz="quarter" idx="1"/>
          </p:nvPr>
        </p:nvSpPr>
        <p:spPr>
          <a:xfrm>
            <a:off x="457200" y="1857364"/>
            <a:ext cx="8229600" cy="3299827"/>
          </a:xfrm>
        </p:spPr>
        <p:txBody>
          <a:bodyPr>
            <a:normAutofit/>
          </a:bodyPr>
          <a:lstStyle/>
          <a:p>
            <a:r>
              <a:rPr lang="fr-FR" sz="2000" dirty="0" smtClean="0"/>
              <a:t>Offre de formation de qualité </a:t>
            </a:r>
          </a:p>
          <a:p>
            <a:endParaRPr lang="fr-FR" sz="2000" dirty="0" smtClean="0"/>
          </a:p>
          <a:p>
            <a:r>
              <a:rPr lang="fr-FR" sz="2000" dirty="0" smtClean="0"/>
              <a:t>Renforcement de la participation des acteurs universitaires à l’économie du savoir</a:t>
            </a:r>
          </a:p>
          <a:p>
            <a:pPr>
              <a:buNone/>
            </a:pPr>
            <a:endParaRPr lang="fr-FR" sz="2000" dirty="0" smtClean="0"/>
          </a:p>
          <a:p>
            <a:r>
              <a:rPr lang="fr-FR" sz="2000" dirty="0" smtClean="0"/>
              <a:t>L’amélioration</a:t>
            </a:r>
          </a:p>
          <a:p>
            <a:pPr>
              <a:buNone/>
            </a:pPr>
            <a:endParaRPr lang="fr-FR" sz="2000" dirty="0" smtClean="0"/>
          </a:p>
          <a:p>
            <a:r>
              <a:rPr lang="fr-FR" sz="2000" dirty="0" smtClean="0"/>
              <a:t>La reconnaissance internationale </a:t>
            </a:r>
          </a:p>
          <a:p>
            <a:endParaRPr lang="fr-FR" b="1"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720080"/>
          </a:xfrm>
        </p:spPr>
        <p:txBody>
          <a:bodyPr>
            <a:normAutofit fontScale="90000"/>
          </a:bodyPr>
          <a:lstStyle/>
          <a:p>
            <a:r>
              <a:rPr lang="fr-FR" b="1" dirty="0" smtClean="0"/>
              <a:t/>
            </a:r>
            <a:br>
              <a:rPr lang="fr-FR" b="1" dirty="0" smtClean="0"/>
            </a:br>
            <a:r>
              <a:rPr lang="fr-FR" sz="3100" b="1" dirty="0" smtClean="0">
                <a:solidFill>
                  <a:schemeClr val="accent5"/>
                </a:solidFill>
              </a:rPr>
              <a:t>Finalités de l’Assurance Qualité </a:t>
            </a:r>
            <a:endParaRPr lang="fr-FR" sz="3100" dirty="0">
              <a:solidFill>
                <a:schemeClr val="accent5"/>
              </a:solidFill>
            </a:endParaRPr>
          </a:p>
        </p:txBody>
      </p:sp>
      <p:sp>
        <p:nvSpPr>
          <p:cNvPr id="5" name="Espace réservé du pied de page 4"/>
          <p:cNvSpPr>
            <a:spLocks noGrp="1"/>
          </p:cNvSpPr>
          <p:nvPr>
            <p:ph type="ftr" sz="quarter" idx="11"/>
          </p:nvPr>
        </p:nvSpPr>
        <p:spPr>
          <a:xfrm>
            <a:off x="500034" y="6357958"/>
            <a:ext cx="8429684"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5</a:t>
            </a:fld>
            <a:endParaRPr lang="fr-FR"/>
          </a:p>
        </p:txBody>
      </p:sp>
      <p:sp>
        <p:nvSpPr>
          <p:cNvPr id="3" name="Espace réservé du contenu 2"/>
          <p:cNvSpPr>
            <a:spLocks noGrp="1"/>
          </p:cNvSpPr>
          <p:nvPr>
            <p:ph sz="quarter" idx="1"/>
          </p:nvPr>
        </p:nvSpPr>
        <p:spPr>
          <a:xfrm>
            <a:off x="457200" y="1600200"/>
            <a:ext cx="8229600" cy="3989039"/>
          </a:xfrm>
        </p:spPr>
        <p:txBody>
          <a:bodyPr>
            <a:normAutofit lnSpcReduction="10000"/>
          </a:bodyPr>
          <a:lstStyle/>
          <a:p>
            <a:r>
              <a:rPr lang="fr-FR" sz="2000" dirty="0" smtClean="0"/>
              <a:t>L’obligation </a:t>
            </a:r>
            <a:r>
              <a:rPr lang="fr-FR" sz="2000" dirty="0"/>
              <a:t>de rendre des comptes </a:t>
            </a:r>
            <a:endParaRPr lang="fr-FR" sz="2000" dirty="0" smtClean="0"/>
          </a:p>
          <a:p>
            <a:pPr>
              <a:buNone/>
            </a:pPr>
            <a:endParaRPr lang="fr-FR" sz="2000" dirty="0"/>
          </a:p>
          <a:p>
            <a:r>
              <a:rPr lang="fr-FR" sz="2000" dirty="0" smtClean="0"/>
              <a:t>Le contrôle</a:t>
            </a:r>
          </a:p>
          <a:p>
            <a:pPr>
              <a:buNone/>
            </a:pPr>
            <a:r>
              <a:rPr lang="fr-FR" sz="2000" dirty="0" smtClean="0"/>
              <a:t> </a:t>
            </a:r>
            <a:endParaRPr lang="fr-FR" sz="2000" dirty="0"/>
          </a:p>
          <a:p>
            <a:r>
              <a:rPr lang="fr-FR" sz="2000" dirty="0" smtClean="0"/>
              <a:t>L’information </a:t>
            </a:r>
            <a:r>
              <a:rPr lang="fr-FR" sz="2000" dirty="0"/>
              <a:t>publique </a:t>
            </a:r>
            <a:endParaRPr lang="fr-FR" sz="2000" dirty="0" smtClean="0"/>
          </a:p>
          <a:p>
            <a:pPr>
              <a:buNone/>
            </a:pPr>
            <a:endParaRPr lang="fr-FR" sz="2000" dirty="0"/>
          </a:p>
          <a:p>
            <a:r>
              <a:rPr lang="fr-FR" sz="2000" dirty="0" smtClean="0"/>
              <a:t>La </a:t>
            </a:r>
            <a:r>
              <a:rPr lang="fr-FR" sz="2000" dirty="0"/>
              <a:t>recherche de la confiance </a:t>
            </a:r>
            <a:endParaRPr lang="fr-FR" sz="2000" dirty="0" smtClean="0"/>
          </a:p>
          <a:p>
            <a:pPr>
              <a:buNone/>
            </a:pPr>
            <a:endParaRPr lang="fr-FR" sz="2000" dirty="0"/>
          </a:p>
          <a:p>
            <a:r>
              <a:rPr lang="fr-FR" sz="2000" dirty="0" smtClean="0"/>
              <a:t>Le </a:t>
            </a:r>
            <a:r>
              <a:rPr lang="fr-FR" sz="2000" dirty="0"/>
              <a:t>classement </a:t>
            </a:r>
            <a:endParaRPr lang="fr-FR" sz="2000" dirty="0" smtClean="0"/>
          </a:p>
          <a:p>
            <a:pPr>
              <a:buNone/>
            </a:pPr>
            <a:endParaRPr lang="fr-FR" sz="2000" dirty="0"/>
          </a:p>
          <a:p>
            <a:r>
              <a:rPr lang="fr-FR" sz="2000" dirty="0" smtClean="0"/>
              <a:t>L’attribution </a:t>
            </a:r>
            <a:r>
              <a:rPr lang="fr-FR" sz="2000" dirty="0"/>
              <a:t>des moyens </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down)">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down)">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800" b="1" dirty="0" smtClean="0">
                <a:solidFill>
                  <a:schemeClr val="accent5"/>
                </a:solidFill>
              </a:rPr>
              <a:t>Pratiques associées à l’Assurance qualité interne </a:t>
            </a:r>
            <a:endParaRPr lang="fr-FR" sz="2800" dirty="0">
              <a:solidFill>
                <a:schemeClr val="accent5"/>
              </a:solidFill>
            </a:endParaRPr>
          </a:p>
        </p:txBody>
      </p:sp>
      <p:sp>
        <p:nvSpPr>
          <p:cNvPr id="5" name="Espace réservé du pied de page 4"/>
          <p:cNvSpPr>
            <a:spLocks noGrp="1"/>
          </p:cNvSpPr>
          <p:nvPr>
            <p:ph type="ftr" sz="quarter" idx="11"/>
          </p:nvPr>
        </p:nvSpPr>
        <p:spPr>
          <a:xfrm>
            <a:off x="428596" y="6357958"/>
            <a:ext cx="8429684"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6</a:t>
            </a:fld>
            <a:endParaRPr lang="fr-FR"/>
          </a:p>
        </p:txBody>
      </p:sp>
      <p:sp>
        <p:nvSpPr>
          <p:cNvPr id="3" name="Espace réservé du contenu 2"/>
          <p:cNvSpPr>
            <a:spLocks noGrp="1"/>
          </p:cNvSpPr>
          <p:nvPr>
            <p:ph sz="quarter" idx="1"/>
          </p:nvPr>
        </p:nvSpPr>
        <p:spPr>
          <a:xfrm>
            <a:off x="467544" y="1196752"/>
            <a:ext cx="8229600" cy="4525963"/>
          </a:xfrm>
        </p:spPr>
        <p:txBody>
          <a:bodyPr>
            <a:normAutofit/>
          </a:bodyPr>
          <a:lstStyle/>
          <a:p>
            <a:endParaRPr lang="fr-FR" dirty="0"/>
          </a:p>
          <a:p>
            <a:r>
              <a:rPr lang="fr-FR" sz="2200" dirty="0" smtClean="0"/>
              <a:t>Pratiques </a:t>
            </a:r>
            <a:r>
              <a:rPr lang="fr-FR" sz="2200" dirty="0"/>
              <a:t>internes à l’établissement </a:t>
            </a:r>
          </a:p>
          <a:p>
            <a:r>
              <a:rPr lang="fr-FR" sz="2200" dirty="0" smtClean="0"/>
              <a:t>Remplit </a:t>
            </a:r>
            <a:r>
              <a:rPr lang="fr-FR" sz="2200" dirty="0"/>
              <a:t>ses objectifs et répond à des normes </a:t>
            </a:r>
          </a:p>
          <a:p>
            <a:r>
              <a:rPr lang="fr-FR" sz="2200" dirty="0" smtClean="0"/>
              <a:t>Elabore </a:t>
            </a:r>
            <a:r>
              <a:rPr lang="fr-FR" sz="2200" dirty="0"/>
              <a:t>ou choisit un référentiel qualité </a:t>
            </a:r>
          </a:p>
          <a:p>
            <a:r>
              <a:rPr lang="fr-FR" sz="2200" dirty="0" smtClean="0"/>
              <a:t>Produit </a:t>
            </a:r>
            <a:r>
              <a:rPr lang="fr-FR" sz="2200" dirty="0"/>
              <a:t>régulièrement un rapport d’autoévaluation </a:t>
            </a:r>
            <a:endParaRPr lang="fr-FR" sz="2200" dirty="0" smtClean="0"/>
          </a:p>
          <a:p>
            <a:r>
              <a:rPr lang="fr-FR" sz="2200" dirty="0" smtClean="0"/>
              <a:t>Le </a:t>
            </a:r>
            <a:r>
              <a:rPr lang="fr-FR" sz="2200" dirty="0"/>
              <a:t>rapport est nécessaire pour l’évaluation externe </a:t>
            </a:r>
          </a:p>
          <a:p>
            <a:r>
              <a:rPr lang="fr-FR" sz="2200" dirty="0" smtClean="0"/>
              <a:t>Responsabilité </a:t>
            </a:r>
            <a:r>
              <a:rPr lang="fr-FR" sz="2200" dirty="0"/>
              <a:t>de l’établissement </a:t>
            </a:r>
          </a:p>
          <a:p>
            <a:r>
              <a:rPr lang="fr-FR" sz="2200" dirty="0" smtClean="0"/>
              <a:t>Instauration d’une </a:t>
            </a:r>
            <a:r>
              <a:rPr lang="fr-FR" sz="2200" dirty="0"/>
              <a:t>culture qualité </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
            </a:r>
            <a:br>
              <a:rPr lang="fr-FR" dirty="0"/>
            </a:br>
            <a:r>
              <a:rPr lang="fr-FR" sz="3100" b="1" dirty="0" smtClean="0">
                <a:solidFill>
                  <a:schemeClr val="accent5"/>
                </a:solidFill>
              </a:rPr>
              <a:t>Sondages </a:t>
            </a:r>
            <a:r>
              <a:rPr lang="fr-FR" sz="3100" b="1" dirty="0">
                <a:solidFill>
                  <a:schemeClr val="accent5"/>
                </a:solidFill>
              </a:rPr>
              <a:t>auprès des étudiants, Notations des enseignants par les </a:t>
            </a:r>
            <a:r>
              <a:rPr lang="fr-FR" sz="3100" b="1" dirty="0" smtClean="0">
                <a:solidFill>
                  <a:schemeClr val="accent5"/>
                </a:solidFill>
              </a:rPr>
              <a:t>étudiants </a:t>
            </a:r>
            <a:endParaRPr lang="fr-FR" dirty="0">
              <a:solidFill>
                <a:schemeClr val="accent5"/>
              </a:solidFill>
            </a:endParaRPr>
          </a:p>
        </p:txBody>
      </p:sp>
      <p:sp>
        <p:nvSpPr>
          <p:cNvPr id="5" name="Espace réservé du pied de page 4"/>
          <p:cNvSpPr>
            <a:spLocks noGrp="1"/>
          </p:cNvSpPr>
          <p:nvPr>
            <p:ph type="ftr" sz="quarter" idx="11"/>
          </p:nvPr>
        </p:nvSpPr>
        <p:spPr>
          <a:xfrm>
            <a:off x="251520" y="6309320"/>
            <a:ext cx="8678198" cy="365125"/>
          </a:xfrm>
        </p:spPr>
        <p:txBody>
          <a:bodyPr/>
          <a:lstStyle/>
          <a:p>
            <a:r>
              <a:rPr lang="fr-FR" dirty="0" smtClean="0"/>
              <a:t>Sources : Séminaires  sur l’Assurance Qualité dans l'enseignement supérieur (CIAQES)</a:t>
            </a:r>
            <a:endParaRPr lang="fr-FR"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7</a:t>
            </a:fld>
            <a:endParaRPr lang="fr-FR"/>
          </a:p>
        </p:txBody>
      </p:sp>
      <p:sp>
        <p:nvSpPr>
          <p:cNvPr id="3" name="Espace réservé du contenu 2"/>
          <p:cNvSpPr>
            <a:spLocks noGrp="1"/>
          </p:cNvSpPr>
          <p:nvPr>
            <p:ph sz="quarter" idx="1"/>
          </p:nvPr>
        </p:nvSpPr>
        <p:spPr>
          <a:xfrm>
            <a:off x="457200" y="1600201"/>
            <a:ext cx="8229600" cy="3268960"/>
          </a:xfrm>
        </p:spPr>
        <p:txBody>
          <a:bodyPr>
            <a:normAutofit/>
          </a:bodyPr>
          <a:lstStyle/>
          <a:p>
            <a:r>
              <a:rPr lang="fr-FR" sz="2000" dirty="0" smtClean="0"/>
              <a:t>Forme de pratique interne</a:t>
            </a:r>
          </a:p>
          <a:p>
            <a:r>
              <a:rPr lang="fr-FR" sz="2000" dirty="0" smtClean="0"/>
              <a:t>A instituer avec l’assentiment des enseignants</a:t>
            </a:r>
          </a:p>
          <a:p>
            <a:r>
              <a:rPr lang="fr-FR" sz="2000" dirty="0" smtClean="0"/>
              <a:t>Sensibiliser les étudiants à l’objectivité</a:t>
            </a:r>
          </a:p>
          <a:p>
            <a:r>
              <a:rPr lang="fr-FR" sz="2000" dirty="0" smtClean="0"/>
              <a:t>Sensibiliser les évalués à son utilité</a:t>
            </a:r>
          </a:p>
          <a:p>
            <a:r>
              <a:rPr lang="fr-FR" sz="2000" dirty="0" smtClean="0"/>
              <a:t>Convaincre tous les acteurs de son apport à l’amélioration du climat et des performances</a:t>
            </a:r>
          </a:p>
          <a:p>
            <a:r>
              <a:rPr lang="fr-FR" sz="2000" dirty="0" smtClean="0"/>
              <a:t>Commencer par une pratique de l’anonymat?</a:t>
            </a:r>
            <a:endParaRPr lang="fr-FR" sz="20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chemeClr val="accent5"/>
                </a:solidFill>
              </a:rPr>
              <a:t>Pratiques externes de l’Assurance qualité</a:t>
            </a:r>
            <a:endParaRPr lang="fr-FR" sz="2800" dirty="0">
              <a:solidFill>
                <a:schemeClr val="accent5"/>
              </a:solidFill>
            </a:endParaRPr>
          </a:p>
        </p:txBody>
      </p:sp>
      <p:sp>
        <p:nvSpPr>
          <p:cNvPr id="5" name="Espace réservé du pied de page 4"/>
          <p:cNvSpPr>
            <a:spLocks noGrp="1"/>
          </p:cNvSpPr>
          <p:nvPr>
            <p:ph type="ftr" sz="quarter" idx="11"/>
          </p:nvPr>
        </p:nvSpPr>
        <p:spPr>
          <a:xfrm>
            <a:off x="285720" y="6286520"/>
            <a:ext cx="8643998"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8</a:t>
            </a:fld>
            <a:endParaRPr lang="fr-FR"/>
          </a:p>
        </p:txBody>
      </p:sp>
      <p:sp>
        <p:nvSpPr>
          <p:cNvPr id="3" name="Espace réservé du contenu 2"/>
          <p:cNvSpPr>
            <a:spLocks noGrp="1"/>
          </p:cNvSpPr>
          <p:nvPr>
            <p:ph sz="quarter" idx="1"/>
          </p:nvPr>
        </p:nvSpPr>
        <p:spPr/>
        <p:txBody>
          <a:bodyPr>
            <a:normAutofit/>
          </a:bodyPr>
          <a:lstStyle/>
          <a:p>
            <a:endParaRPr lang="fr-FR" dirty="0"/>
          </a:p>
          <a:p>
            <a:r>
              <a:rPr lang="fr-FR" sz="2000" dirty="0" smtClean="0"/>
              <a:t>Se </a:t>
            </a:r>
            <a:r>
              <a:rPr lang="fr-FR" sz="2000" dirty="0"/>
              <a:t>base sur le rapport d’autoévaluation </a:t>
            </a:r>
            <a:endParaRPr lang="fr-FR" sz="2000" dirty="0" smtClean="0"/>
          </a:p>
          <a:p>
            <a:pPr>
              <a:buNone/>
            </a:pPr>
            <a:endParaRPr lang="fr-FR" sz="2000" dirty="0"/>
          </a:p>
          <a:p>
            <a:r>
              <a:rPr lang="fr-FR" sz="2000" dirty="0" smtClean="0"/>
              <a:t>Evalue </a:t>
            </a:r>
            <a:r>
              <a:rPr lang="fr-FR" sz="2000" dirty="0"/>
              <a:t>le fonctionnement d’un </a:t>
            </a:r>
            <a:r>
              <a:rPr lang="fr-FR" sz="2000" dirty="0" smtClean="0"/>
              <a:t>établissement</a:t>
            </a:r>
          </a:p>
          <a:p>
            <a:pPr>
              <a:buNone/>
            </a:pPr>
            <a:r>
              <a:rPr lang="fr-FR" sz="2000" dirty="0" smtClean="0"/>
              <a:t> </a:t>
            </a:r>
            <a:endParaRPr lang="fr-FR" sz="2000" dirty="0"/>
          </a:p>
          <a:p>
            <a:r>
              <a:rPr lang="fr-FR" sz="2000" dirty="0" smtClean="0"/>
              <a:t>Evalue </a:t>
            </a:r>
            <a:r>
              <a:rPr lang="fr-FR" sz="2000" dirty="0"/>
              <a:t>les programmes </a:t>
            </a:r>
            <a:r>
              <a:rPr lang="fr-FR" sz="2000" dirty="0" smtClean="0"/>
              <a:t>d’études</a:t>
            </a:r>
          </a:p>
          <a:p>
            <a:pPr>
              <a:buNone/>
            </a:pPr>
            <a:r>
              <a:rPr lang="fr-FR" sz="2000" dirty="0" smtClean="0"/>
              <a:t> </a:t>
            </a:r>
            <a:endParaRPr lang="fr-FR" sz="2000" dirty="0"/>
          </a:p>
          <a:p>
            <a:r>
              <a:rPr lang="fr-FR" sz="2000" dirty="0" smtClean="0"/>
              <a:t>Réalisée </a:t>
            </a:r>
            <a:r>
              <a:rPr lang="fr-FR" sz="2000" dirty="0"/>
              <a:t>par un organisme </a:t>
            </a:r>
            <a:r>
              <a:rPr lang="fr-FR" sz="2000" dirty="0" smtClean="0"/>
              <a:t>externe</a:t>
            </a:r>
          </a:p>
          <a:p>
            <a:pPr>
              <a:buNone/>
            </a:pPr>
            <a:r>
              <a:rPr lang="fr-FR" sz="2000" dirty="0" smtClean="0"/>
              <a:t> </a:t>
            </a:r>
            <a:endParaRPr lang="fr-FR" sz="2000" dirty="0"/>
          </a:p>
          <a:p>
            <a:r>
              <a:rPr lang="fr-FR" sz="2000" dirty="0" smtClean="0"/>
              <a:t>Produit </a:t>
            </a:r>
            <a:r>
              <a:rPr lang="fr-FR" sz="2000" dirty="0"/>
              <a:t>un rapport de </a:t>
            </a:r>
            <a:r>
              <a:rPr lang="fr-FR" sz="2000" dirty="0" smtClean="0"/>
              <a:t>recommandations</a:t>
            </a:r>
            <a:endParaRPr lang="fr-FR"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chemeClr val="accent5"/>
                </a:solidFill>
              </a:rPr>
              <a:t>Pratiques externes de l’Assurance qualité</a:t>
            </a:r>
            <a:endParaRPr lang="fr-FR" sz="2800" dirty="0">
              <a:solidFill>
                <a:schemeClr val="accent5"/>
              </a:solidFill>
            </a:endParaRPr>
          </a:p>
        </p:txBody>
      </p:sp>
      <p:sp>
        <p:nvSpPr>
          <p:cNvPr id="5" name="Espace réservé du pied de page 4"/>
          <p:cNvSpPr>
            <a:spLocks noGrp="1"/>
          </p:cNvSpPr>
          <p:nvPr>
            <p:ph type="ftr" sz="quarter" idx="11"/>
          </p:nvPr>
        </p:nvSpPr>
        <p:spPr>
          <a:xfrm>
            <a:off x="428596" y="6286520"/>
            <a:ext cx="8501122" cy="365125"/>
          </a:xfrm>
        </p:spPr>
        <p:txBody>
          <a:bodyPr/>
          <a:lstStyle/>
          <a:p>
            <a:pPr algn="ctr"/>
            <a:r>
              <a:rPr lang="fr-FR" i="1" dirty="0" smtClean="0"/>
              <a:t>Sources : Séminaires  sur l’Assurance Qualité dans l'enseignement supérieur (CIAQES)</a:t>
            </a:r>
            <a:endParaRPr lang="fr-FR" i="1" dirty="0"/>
          </a:p>
        </p:txBody>
      </p:sp>
      <p:sp>
        <p:nvSpPr>
          <p:cNvPr id="4" name="Espace réservé du numéro de diapositive 3"/>
          <p:cNvSpPr>
            <a:spLocks noGrp="1"/>
          </p:cNvSpPr>
          <p:nvPr>
            <p:ph type="sldNum" sz="quarter" idx="12"/>
          </p:nvPr>
        </p:nvSpPr>
        <p:spPr/>
        <p:txBody>
          <a:bodyPr/>
          <a:lstStyle/>
          <a:p>
            <a:fld id="{8E4DD90F-5837-47E1-B1A6-2745FB0F3BAD}" type="slidenum">
              <a:rPr lang="fr-FR" smtClean="0"/>
              <a:pPr/>
              <a:t>9</a:t>
            </a:fld>
            <a:endParaRPr lang="fr-FR"/>
          </a:p>
        </p:txBody>
      </p:sp>
      <p:sp>
        <p:nvSpPr>
          <p:cNvPr id="3" name="Espace réservé du contenu 2"/>
          <p:cNvSpPr>
            <a:spLocks noGrp="1"/>
          </p:cNvSpPr>
          <p:nvPr>
            <p:ph sz="quarter" idx="1"/>
          </p:nvPr>
        </p:nvSpPr>
        <p:spPr>
          <a:xfrm>
            <a:off x="457200" y="1600201"/>
            <a:ext cx="8229600" cy="3268960"/>
          </a:xfrm>
        </p:spPr>
        <p:txBody>
          <a:bodyPr>
            <a:normAutofit/>
          </a:bodyPr>
          <a:lstStyle/>
          <a:p>
            <a:r>
              <a:rPr lang="fr-FR" sz="2000" b="1" dirty="0" smtClean="0"/>
              <a:t>Accréditation</a:t>
            </a:r>
          </a:p>
          <a:p>
            <a:pPr>
              <a:buNone/>
            </a:pPr>
            <a:endParaRPr lang="fr-FR" sz="2000" b="1" dirty="0" smtClean="0"/>
          </a:p>
          <a:p>
            <a:r>
              <a:rPr lang="fr-FR" sz="2000" b="1" dirty="0" smtClean="0"/>
              <a:t>Agrément  - </a:t>
            </a:r>
            <a:r>
              <a:rPr lang="fr-FR" sz="2000" dirty="0" smtClean="0"/>
              <a:t>Processus menant à la conformité d’un programme ou d’un établissement avec des normes de qualité spécifiques et prédéfinies</a:t>
            </a:r>
          </a:p>
          <a:p>
            <a:pPr>
              <a:buNone/>
            </a:pPr>
            <a:endParaRPr lang="fr-FR" sz="2000" dirty="0" smtClean="0"/>
          </a:p>
          <a:p>
            <a:r>
              <a:rPr lang="fr-FR" sz="2000" b="1" dirty="0" smtClean="0"/>
              <a:t>Homologation - </a:t>
            </a:r>
            <a:r>
              <a:rPr lang="fr-FR" sz="2000" dirty="0" smtClean="0"/>
              <a:t>accréditation=autorisation d’exercer</a:t>
            </a:r>
          </a:p>
          <a:p>
            <a:pPr>
              <a:buNone/>
            </a:pPr>
            <a:endParaRPr lang="fr-FR" sz="2000" dirty="0" smtClean="0"/>
          </a:p>
          <a:p>
            <a:r>
              <a:rPr lang="fr-FR" sz="2000" b="1" dirty="0" smtClean="0"/>
              <a:t>Audit - </a:t>
            </a:r>
            <a:r>
              <a:rPr lang="fr-FR" sz="2000" dirty="0" smtClean="0"/>
              <a:t>Evalue les mécanismes internes du système d’AQ</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9377</TotalTime>
  <Words>2441</Words>
  <Application>Microsoft Office PowerPoint</Application>
  <PresentationFormat>Affichage à l'écran (4:3)</PresentationFormat>
  <Paragraphs>369</Paragraphs>
  <Slides>31</Slides>
  <Notes>6</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Civil</vt:lpstr>
      <vt:lpstr>Assurance qualité dans l’enseignement supérieur  Dr. M. ADLI  Responsable de la Cellule Assurance Qualité  Université de BEJAIA</vt:lpstr>
      <vt:lpstr>Evolution de la gestion de qualité</vt:lpstr>
      <vt:lpstr>Traduction de l’assurance qualité</vt:lpstr>
      <vt:lpstr>Pourquoi l’assurance qualité dans l’Enseignement Supérieur</vt:lpstr>
      <vt:lpstr> Finalités de l’Assurance Qualité </vt:lpstr>
      <vt:lpstr>Pratiques associées à l’Assurance qualité interne </vt:lpstr>
      <vt:lpstr> Sondages auprès des étudiants, Notations des enseignants par les étudiants </vt:lpstr>
      <vt:lpstr>Pratiques externes de l’Assurance qualité</vt:lpstr>
      <vt:lpstr>Pratiques externes de l’Assurance qualité</vt:lpstr>
      <vt:lpstr>comparaison entre évaluation, accréditation et audit</vt:lpstr>
      <vt:lpstr>Démarche qualité « Définition »</vt:lpstr>
      <vt:lpstr>Méthode PDCA ou la roue de Deming</vt:lpstr>
      <vt:lpstr>Organisation de la qualité au sein de l’établissement</vt:lpstr>
      <vt:lpstr>Gestion de la qualité </vt:lpstr>
      <vt:lpstr>Obstacles</vt:lpstr>
      <vt:lpstr>Comment sensibiliser </vt:lpstr>
      <vt:lpstr>Comment développer l’implication </vt:lpstr>
      <vt:lpstr>Structuration du Référentiel National</vt:lpstr>
      <vt:lpstr>Diapositive 19</vt:lpstr>
      <vt:lpstr>Diapositive 20</vt:lpstr>
      <vt:lpstr>EXEMPLE TIRÉ DU RNAQES</vt:lpstr>
      <vt:lpstr>Objectifs de l’appropriation du référentiel par sa confrontation aux pratiques de l’établissement </vt:lpstr>
      <vt:lpstr>Buts recherchés par l’autoévaluation </vt:lpstr>
      <vt:lpstr>Autoévaluation</vt:lpstr>
      <vt:lpstr> Le comité d’auto-évaluation </vt:lpstr>
      <vt:lpstr>Quelques traits des membres du comité</vt:lpstr>
      <vt:lpstr>Démarche préconisée</vt:lpstr>
      <vt:lpstr>Synthèse des informations et des données collectées  Analyse des résultats </vt:lpstr>
      <vt:lpstr>Résultat Global</vt:lpstr>
      <vt:lpstr>Le périmètre de l’auto-évaluation  </vt:lpstr>
      <vt:lpstr>Diapositive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Assurance qualité dans l’enseignement supérieur</dc:title>
  <dc:creator>HP G6</dc:creator>
  <cp:lastModifiedBy>HP G6</cp:lastModifiedBy>
  <cp:revision>121</cp:revision>
  <dcterms:created xsi:type="dcterms:W3CDTF">2017-01-02T14:04:28Z</dcterms:created>
  <dcterms:modified xsi:type="dcterms:W3CDTF">2017-04-17T07:39:22Z</dcterms:modified>
</cp:coreProperties>
</file>