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3"/>
  </p:notesMasterIdLst>
  <p:sldIdLst>
    <p:sldId id="256" r:id="rId2"/>
    <p:sldId id="257" r:id="rId3"/>
    <p:sldId id="258" r:id="rId4"/>
    <p:sldId id="259" r:id="rId5"/>
    <p:sldId id="260" r:id="rId6"/>
    <p:sldId id="263" r:id="rId7"/>
    <p:sldId id="264" r:id="rId8"/>
    <p:sldId id="266" r:id="rId9"/>
    <p:sldId id="267" r:id="rId10"/>
    <p:sldId id="268" r:id="rId11"/>
    <p:sldId id="265" r:id="rId1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Style léger 3 - Accentuation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81883" autoAdjust="0"/>
  </p:normalViewPr>
  <p:slideViewPr>
    <p:cSldViewPr>
      <p:cViewPr>
        <p:scale>
          <a:sx n="70" d="100"/>
          <a:sy n="70" d="100"/>
        </p:scale>
        <p:origin x="-1980" y="-1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03B75C8-4794-452D-B521-7F5099FDF403}" type="datetimeFigureOut">
              <a:rPr lang="fr-FR" smtClean="0"/>
              <a:pPr/>
              <a:t>12/03/2017</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653E843-3FE3-42C3-AA91-24827416CB4B}" type="slidenum">
              <a:rPr lang="fr-FR" smtClean="0"/>
              <a:pPr/>
              <a:t>‹N°›</a:t>
            </a:fld>
            <a:endParaRPr lang="fr-FR"/>
          </a:p>
        </p:txBody>
      </p:sp>
    </p:spTree>
    <p:extLst>
      <p:ext uri="{BB962C8B-B14F-4D97-AF65-F5344CB8AC3E}">
        <p14:creationId xmlns:p14="http://schemas.microsoft.com/office/powerpoint/2010/main" xmlns="" val="13078563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D653E843-3FE3-42C3-AA91-24827416CB4B}" type="slidenum">
              <a:rPr lang="fr-FR" smtClean="0"/>
              <a:pPr/>
              <a:t>2</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re 28"/>
          <p:cNvSpPr>
            <a:spLocks noGrp="1"/>
          </p:cNvSpPr>
          <p:nvPr>
            <p:ph type="ctrTitle"/>
          </p:nvPr>
        </p:nvSpPr>
        <p:spPr>
          <a:xfrm>
            <a:off x="381000" y="4853411"/>
            <a:ext cx="8458200" cy="1222375"/>
          </a:xfrm>
        </p:spPr>
        <p:txBody>
          <a:bodyPr anchor="t"/>
          <a:lstStyle/>
          <a:p>
            <a:r>
              <a:rPr kumimoji="0" lang="fr-FR" smtClean="0"/>
              <a:t>Cliquez pour modifier le style du titre</a:t>
            </a:r>
            <a:endParaRPr kumimoji="0" lang="en-US"/>
          </a:p>
        </p:txBody>
      </p:sp>
      <p:sp>
        <p:nvSpPr>
          <p:cNvPr id="9" name="Sous-titr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16" name="Espace réservé de la date 15"/>
          <p:cNvSpPr>
            <a:spLocks noGrp="1"/>
          </p:cNvSpPr>
          <p:nvPr>
            <p:ph type="dt" sz="half" idx="10"/>
          </p:nvPr>
        </p:nvSpPr>
        <p:spPr/>
        <p:txBody>
          <a:bodyPr/>
          <a:lstStyle/>
          <a:p>
            <a:fld id="{018423EF-1149-41DC-99DE-5652B91FDD57}" type="datetimeFigureOut">
              <a:rPr lang="fr-FR" smtClean="0"/>
              <a:pPr/>
              <a:t>12/03/2017</a:t>
            </a:fld>
            <a:endParaRPr lang="fr-FR"/>
          </a:p>
        </p:txBody>
      </p:sp>
      <p:sp>
        <p:nvSpPr>
          <p:cNvPr id="2" name="Espace réservé du pied de page 1"/>
          <p:cNvSpPr>
            <a:spLocks noGrp="1"/>
          </p:cNvSpPr>
          <p:nvPr>
            <p:ph type="ftr" sz="quarter" idx="11"/>
          </p:nvPr>
        </p:nvSpPr>
        <p:spPr/>
        <p:txBody>
          <a:bodyPr/>
          <a:lstStyle/>
          <a:p>
            <a:endParaRPr lang="fr-FR"/>
          </a:p>
        </p:txBody>
      </p:sp>
      <p:sp>
        <p:nvSpPr>
          <p:cNvPr id="15" name="Espace réservé du numéro de diapositive 14"/>
          <p:cNvSpPr>
            <a:spLocks noGrp="1"/>
          </p:cNvSpPr>
          <p:nvPr>
            <p:ph type="sldNum" sz="quarter" idx="12"/>
          </p:nvPr>
        </p:nvSpPr>
        <p:spPr>
          <a:xfrm>
            <a:off x="8229600" y="6473952"/>
            <a:ext cx="758952" cy="246888"/>
          </a:xfrm>
        </p:spPr>
        <p:txBody>
          <a:bodyPr/>
          <a:lstStyle/>
          <a:p>
            <a:fld id="{0491B638-2F8D-48C4-AF48-AEF85C806857}" type="slidenum">
              <a:rPr lang="fr-FR" smtClean="0"/>
              <a:pPr/>
              <a:t>‹N°›</a:t>
            </a:fld>
            <a:endParaRPr lang="fr-FR"/>
          </a:p>
        </p:txBody>
      </p:sp>
    </p:spTree>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018423EF-1149-41DC-99DE-5652B91FDD57}" type="datetimeFigureOut">
              <a:rPr lang="fr-FR" smtClean="0"/>
              <a:pPr/>
              <a:t>12/03/2017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491B638-2F8D-48C4-AF48-AEF85C806857}" type="slidenum">
              <a:rPr lang="fr-FR" smtClean="0"/>
              <a:pPr/>
              <a:t>‹N°›</a:t>
            </a:fld>
            <a:endParaRPr lang="fr-FR"/>
          </a:p>
        </p:txBody>
      </p:sp>
    </p:spTree>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549276"/>
            <a:ext cx="18288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549276"/>
            <a:ext cx="62484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018423EF-1149-41DC-99DE-5652B91FDD57}" type="datetimeFigureOut">
              <a:rPr lang="fr-FR" smtClean="0"/>
              <a:pPr/>
              <a:t>12/03/2017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491B638-2F8D-48C4-AF48-AEF85C806857}" type="slidenum">
              <a:rPr lang="fr-FR" smtClean="0"/>
              <a:pPr/>
              <a:t>‹N°›</a:t>
            </a:fld>
            <a:endParaRPr lang="fr-FR"/>
          </a:p>
        </p:txBody>
      </p:sp>
    </p:spTree>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2" name="Titre 21"/>
          <p:cNvSpPr>
            <a:spLocks noGrp="1"/>
          </p:cNvSpPr>
          <p:nvPr>
            <p:ph type="title"/>
          </p:nvPr>
        </p:nvSpPr>
        <p:spPr/>
        <p:txBody>
          <a:bodyPr/>
          <a:lstStyle/>
          <a:p>
            <a:r>
              <a:rPr kumimoji="0" lang="fr-FR" smtClean="0"/>
              <a:t>Cliquez pour modifier le style du titre</a:t>
            </a:r>
            <a:endParaRPr kumimoji="0" lang="en-US"/>
          </a:p>
        </p:txBody>
      </p:sp>
      <p:sp>
        <p:nvSpPr>
          <p:cNvPr id="27" name="Espace réservé du contenu 26"/>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space réservé de la date 24"/>
          <p:cNvSpPr>
            <a:spLocks noGrp="1"/>
          </p:cNvSpPr>
          <p:nvPr>
            <p:ph type="dt" sz="half" idx="10"/>
          </p:nvPr>
        </p:nvSpPr>
        <p:spPr/>
        <p:txBody>
          <a:bodyPr/>
          <a:lstStyle/>
          <a:p>
            <a:fld id="{018423EF-1149-41DC-99DE-5652B91FDD57}" type="datetimeFigureOut">
              <a:rPr lang="fr-FR" smtClean="0"/>
              <a:pPr/>
              <a:t>12/03/2017</a:t>
            </a:fld>
            <a:endParaRPr lang="fr-FR"/>
          </a:p>
        </p:txBody>
      </p:sp>
      <p:sp>
        <p:nvSpPr>
          <p:cNvPr id="19" name="Espace réservé du pied de page 18"/>
          <p:cNvSpPr>
            <a:spLocks noGrp="1"/>
          </p:cNvSpPr>
          <p:nvPr>
            <p:ph type="ftr" sz="quarter" idx="11"/>
          </p:nvPr>
        </p:nvSpPr>
        <p:spPr>
          <a:xfrm>
            <a:off x="3581400" y="76200"/>
            <a:ext cx="2895600" cy="288925"/>
          </a:xfrm>
        </p:spPr>
        <p:txBody>
          <a:bodyPr/>
          <a:lstStyle/>
          <a:p>
            <a:endParaRPr lang="fr-FR"/>
          </a:p>
        </p:txBody>
      </p:sp>
      <p:sp>
        <p:nvSpPr>
          <p:cNvPr id="16" name="Espace réservé du numéro de diapositive 15"/>
          <p:cNvSpPr>
            <a:spLocks noGrp="1"/>
          </p:cNvSpPr>
          <p:nvPr>
            <p:ph type="sldNum" sz="quarter" idx="12"/>
          </p:nvPr>
        </p:nvSpPr>
        <p:spPr>
          <a:xfrm>
            <a:off x="8229600" y="6473952"/>
            <a:ext cx="758952" cy="246888"/>
          </a:xfrm>
        </p:spPr>
        <p:txBody>
          <a:bodyPr/>
          <a:lstStyle/>
          <a:p>
            <a:fld id="{0491B638-2F8D-48C4-AF48-AEF85C806857}" type="slidenum">
              <a:rPr lang="fr-FR" smtClean="0"/>
              <a:pPr/>
              <a:t>‹N°›</a:t>
            </a:fld>
            <a:endParaRPr lang="fr-FR"/>
          </a:p>
        </p:txBody>
      </p:sp>
    </p:spTree>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2"/>
      </p:bgRef>
    </p:bg>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texte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19" name="Espace réservé de la date 18"/>
          <p:cNvSpPr>
            <a:spLocks noGrp="1"/>
          </p:cNvSpPr>
          <p:nvPr>
            <p:ph type="dt" sz="half" idx="10"/>
          </p:nvPr>
        </p:nvSpPr>
        <p:spPr/>
        <p:txBody>
          <a:bodyPr/>
          <a:lstStyle/>
          <a:p>
            <a:fld id="{018423EF-1149-41DC-99DE-5652B91FDD57}" type="datetimeFigureOut">
              <a:rPr lang="fr-FR" smtClean="0"/>
              <a:pPr/>
              <a:t>12/03/2017</a:t>
            </a:fld>
            <a:endParaRPr lang="fr-FR"/>
          </a:p>
        </p:txBody>
      </p:sp>
      <p:sp>
        <p:nvSpPr>
          <p:cNvPr id="11" name="Espace réservé du pied de page 10"/>
          <p:cNvSpPr>
            <a:spLocks noGrp="1"/>
          </p:cNvSpPr>
          <p:nvPr>
            <p:ph type="ftr" sz="quarter" idx="11"/>
          </p:nvPr>
        </p:nvSpPr>
        <p:spPr/>
        <p:txBody>
          <a:bodyPr/>
          <a:lstStyle/>
          <a:p>
            <a:endParaRPr lang="fr-FR"/>
          </a:p>
        </p:txBody>
      </p:sp>
      <p:sp>
        <p:nvSpPr>
          <p:cNvPr id="16" name="Espace réservé du numéro de diapositive 15"/>
          <p:cNvSpPr>
            <a:spLocks noGrp="1"/>
          </p:cNvSpPr>
          <p:nvPr>
            <p:ph type="sldNum" sz="quarter" idx="12"/>
          </p:nvPr>
        </p:nvSpPr>
        <p:spPr/>
        <p:txBody>
          <a:bodyPr/>
          <a:lstStyle/>
          <a:p>
            <a:fld id="{0491B638-2F8D-48C4-AF48-AEF85C806857}" type="slidenum">
              <a:rPr lang="fr-FR" smtClean="0"/>
              <a:pPr/>
              <a:t>‹N°›</a:t>
            </a:fld>
            <a:endParaRPr lang="fr-FR"/>
          </a:p>
        </p:txBody>
      </p:sp>
      <p:sp>
        <p:nvSpPr>
          <p:cNvPr id="8" name="Titre 7"/>
          <p:cNvSpPr>
            <a:spLocks noGrp="1"/>
          </p:cNvSpPr>
          <p:nvPr>
            <p:ph type="title"/>
          </p:nvPr>
        </p:nvSpPr>
        <p:spPr>
          <a:xfrm>
            <a:off x="180475" y="2947085"/>
            <a:ext cx="8686800" cy="1184825"/>
          </a:xfrm>
        </p:spPr>
        <p:txBody>
          <a:bodyPr rtlCol="0" anchor="t"/>
          <a:lstStyle>
            <a:lvl1pPr algn="r">
              <a:defRPr/>
            </a:lvl1pPr>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0" name="Titre 19"/>
          <p:cNvSpPr>
            <a:spLocks noGrp="1"/>
          </p:cNvSpPr>
          <p:nvPr>
            <p:ph type="title"/>
          </p:nvPr>
        </p:nvSpPr>
        <p:spPr>
          <a:xfrm>
            <a:off x="301752" y="457200"/>
            <a:ext cx="8686800" cy="841248"/>
          </a:xfrm>
        </p:spPr>
        <p:txBody>
          <a:bodyPr/>
          <a:lstStyle/>
          <a:p>
            <a:r>
              <a:rPr kumimoji="0" lang="fr-FR" smtClean="0"/>
              <a:t>Cliquez pour modifier le style du titre</a:t>
            </a:r>
            <a:endParaRPr kumimoji="0" lang="en-US"/>
          </a:p>
        </p:txBody>
      </p:sp>
      <p:sp>
        <p:nvSpPr>
          <p:cNvPr id="14" name="Espace réservé du contenu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0"/>
          </p:nvPr>
        </p:nvSpPr>
        <p:spPr/>
        <p:txBody>
          <a:bodyPr/>
          <a:lstStyle/>
          <a:p>
            <a:fld id="{018423EF-1149-41DC-99DE-5652B91FDD57}" type="datetimeFigureOut">
              <a:rPr lang="fr-FR" smtClean="0"/>
              <a:pPr/>
              <a:t>12/03/2017</a:t>
            </a:fld>
            <a:endParaRPr lang="fr-FR"/>
          </a:p>
        </p:txBody>
      </p:sp>
      <p:sp>
        <p:nvSpPr>
          <p:cNvPr id="10" name="Espace réservé du pied de page 9"/>
          <p:cNvSpPr>
            <a:spLocks noGrp="1"/>
          </p:cNvSpPr>
          <p:nvPr>
            <p:ph type="ftr" sz="quarter" idx="11"/>
          </p:nvPr>
        </p:nvSpPr>
        <p:spPr/>
        <p:txBody>
          <a:bodyPr/>
          <a:lstStyle/>
          <a:p>
            <a:endParaRPr lang="fr-FR"/>
          </a:p>
        </p:txBody>
      </p:sp>
      <p:sp>
        <p:nvSpPr>
          <p:cNvPr id="31" name="Espace réservé du numéro de diapositive 30"/>
          <p:cNvSpPr>
            <a:spLocks noGrp="1"/>
          </p:cNvSpPr>
          <p:nvPr>
            <p:ph type="sldNum" sz="quarter" idx="12"/>
          </p:nvPr>
        </p:nvSpPr>
        <p:spPr/>
        <p:txBody>
          <a:bodyPr/>
          <a:lstStyle/>
          <a:p>
            <a:fld id="{0491B638-2F8D-48C4-AF48-AEF85C806857}" type="slidenum">
              <a:rPr lang="fr-FR" smtClean="0"/>
              <a:pPr/>
              <a:t>‹N°›</a:t>
            </a:fld>
            <a:endParaRPr lang="fr-FR"/>
          </a:p>
        </p:txBody>
      </p:sp>
    </p:spTree>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9" name="Titre 28"/>
          <p:cNvSpPr>
            <a:spLocks noGrp="1"/>
          </p:cNvSpPr>
          <p:nvPr>
            <p:ph type="title"/>
          </p:nvPr>
        </p:nvSpPr>
        <p:spPr>
          <a:xfrm>
            <a:off x="304800" y="5410200"/>
            <a:ext cx="8610600" cy="882650"/>
          </a:xfrm>
        </p:spPr>
        <p:txBody>
          <a:bodyPr anchor="ctr"/>
          <a:lstStyle>
            <a:lvl1pPr>
              <a:defRPr/>
            </a:lvl1p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25" name="Espace réservé du texte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8" name="Espace réservé du contenu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space réservé de la date 9"/>
          <p:cNvSpPr>
            <a:spLocks noGrp="1"/>
          </p:cNvSpPr>
          <p:nvPr>
            <p:ph type="dt" sz="half" idx="10"/>
          </p:nvPr>
        </p:nvSpPr>
        <p:spPr/>
        <p:txBody>
          <a:bodyPr/>
          <a:lstStyle/>
          <a:p>
            <a:fld id="{018423EF-1149-41DC-99DE-5652B91FDD57}" type="datetimeFigureOut">
              <a:rPr lang="fr-FR" smtClean="0"/>
              <a:pPr/>
              <a:t>12/03/2017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229600" y="6477000"/>
            <a:ext cx="762000" cy="246888"/>
          </a:xfrm>
        </p:spPr>
        <p:txBody>
          <a:bodyPr/>
          <a:lstStyle/>
          <a:p>
            <a:fld id="{0491B638-2F8D-48C4-AF48-AEF85C806857}" type="slidenum">
              <a:rPr lang="fr-FR" smtClean="0"/>
              <a:pPr/>
              <a:t>‹N°›</a:t>
            </a:fld>
            <a:endParaRPr lang="fr-FR"/>
          </a:p>
        </p:txBody>
      </p:sp>
      <p:sp>
        <p:nvSpPr>
          <p:cNvPr id="11" name="Connecteur droit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0" name="Titre 29"/>
          <p:cNvSpPr>
            <a:spLocks noGrp="1"/>
          </p:cNvSpPr>
          <p:nvPr>
            <p:ph type="title"/>
          </p:nvPr>
        </p:nvSpPr>
        <p:spPr>
          <a:xfrm>
            <a:off x="301752" y="457200"/>
            <a:ext cx="8686800" cy="841248"/>
          </a:xfrm>
        </p:spPr>
        <p:txBody>
          <a:bodyPr/>
          <a:lstStyle/>
          <a:p>
            <a:r>
              <a:rPr kumimoji="0" lang="fr-FR" smtClean="0"/>
              <a:t>Cliquez pour modifier le style du titre</a:t>
            </a:r>
            <a:endParaRPr kumimoji="0" lang="en-US"/>
          </a:p>
        </p:txBody>
      </p:sp>
      <p:sp>
        <p:nvSpPr>
          <p:cNvPr id="12" name="Espace réservé de la date 11"/>
          <p:cNvSpPr>
            <a:spLocks noGrp="1"/>
          </p:cNvSpPr>
          <p:nvPr>
            <p:ph type="dt" sz="half" idx="10"/>
          </p:nvPr>
        </p:nvSpPr>
        <p:spPr/>
        <p:txBody>
          <a:bodyPr/>
          <a:lstStyle/>
          <a:p>
            <a:fld id="{018423EF-1149-41DC-99DE-5652B91FDD57}" type="datetimeFigureOut">
              <a:rPr lang="fr-FR" smtClean="0"/>
              <a:pPr/>
              <a:t>12/03/2017</a:t>
            </a:fld>
            <a:endParaRPr lang="fr-FR"/>
          </a:p>
        </p:txBody>
      </p:sp>
      <p:sp>
        <p:nvSpPr>
          <p:cNvPr id="21" name="Espace réservé du pied de page 20"/>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491B638-2F8D-48C4-AF48-AEF85C806857}" type="slidenum">
              <a:rPr lang="fr-FR" smtClean="0"/>
              <a:pPr/>
              <a:t>‹N°›</a:t>
            </a:fld>
            <a:endParaRPr lang="fr-FR"/>
          </a:p>
        </p:txBody>
      </p:sp>
    </p:spTree>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fld id="{018423EF-1149-41DC-99DE-5652B91FDD57}" type="datetimeFigureOut">
              <a:rPr lang="fr-FR" smtClean="0"/>
              <a:pPr/>
              <a:t>12/03/2017</a:t>
            </a:fld>
            <a:endParaRPr lang="fr-FR"/>
          </a:p>
        </p:txBody>
      </p:sp>
      <p:sp>
        <p:nvSpPr>
          <p:cNvPr id="24" name="Espace réservé du pied de page 23"/>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491B638-2F8D-48C4-AF48-AEF85C806857}" type="slidenum">
              <a:rPr lang="fr-FR" smtClean="0"/>
              <a:pPr/>
              <a:t>‹N°›</a:t>
            </a:fld>
            <a:endParaRPr lang="fr-FR"/>
          </a:p>
        </p:txBody>
      </p:sp>
    </p:spTree>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Connecteur droit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re 11"/>
          <p:cNvSpPr>
            <a:spLocks noGrp="1"/>
          </p:cNvSpPr>
          <p:nvPr>
            <p:ph type="title"/>
          </p:nvPr>
        </p:nvSpPr>
        <p:spPr>
          <a:xfrm>
            <a:off x="457200" y="5486400"/>
            <a:ext cx="8458200" cy="520700"/>
          </a:xfrm>
        </p:spPr>
        <p:txBody>
          <a:bodyPr anchor="ctr"/>
          <a:lstStyle>
            <a:lvl1pPr algn="l">
              <a:buNone/>
              <a:defRPr sz="2000" b="1"/>
            </a:lvl1pPr>
          </a:lstStyle>
          <a:p>
            <a:r>
              <a:rPr kumimoji="0" lang="fr-FR" smtClean="0"/>
              <a:t>Cliquez pour modifier le style du titre</a:t>
            </a:r>
            <a:endParaRPr kumimoji="0" lang="en-US"/>
          </a:p>
        </p:txBody>
      </p:sp>
      <p:sp>
        <p:nvSpPr>
          <p:cNvPr id="26" name="Espace réservé du texte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14" name="Espace réservé du contenu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space réservé de la date 24"/>
          <p:cNvSpPr>
            <a:spLocks noGrp="1"/>
          </p:cNvSpPr>
          <p:nvPr>
            <p:ph type="dt" sz="half" idx="10"/>
          </p:nvPr>
        </p:nvSpPr>
        <p:spPr/>
        <p:txBody>
          <a:bodyPr/>
          <a:lstStyle/>
          <a:p>
            <a:fld id="{018423EF-1149-41DC-99DE-5652B91FDD57}" type="datetimeFigureOut">
              <a:rPr lang="fr-FR" smtClean="0"/>
              <a:pPr/>
              <a:t>12/03/2017</a:t>
            </a:fld>
            <a:endParaRPr lang="fr-FR"/>
          </a:p>
        </p:txBody>
      </p:sp>
      <p:sp>
        <p:nvSpPr>
          <p:cNvPr id="29" name="Espace réservé du pied de page 28"/>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491B638-2F8D-48C4-AF48-AEF85C806857}" type="slidenum">
              <a:rPr lang="fr-FR" smtClean="0"/>
              <a:pPr/>
              <a:t>‹N°›</a:t>
            </a:fld>
            <a:endParaRPr lang="fr-FR"/>
          </a:p>
        </p:txBody>
      </p:sp>
    </p:spTree>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3" name="Espace réservé pour une image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fr-FR" smtClean="0"/>
              <a:t>Cliquez sur l'icône pour ajouter une image</a:t>
            </a:r>
            <a:endParaRPr kumimoji="0" lang="en-US" dirty="0"/>
          </a:p>
        </p:txBody>
      </p:sp>
      <p:sp>
        <p:nvSpPr>
          <p:cNvPr id="7" name="Espace réservé de la date 6"/>
          <p:cNvSpPr>
            <a:spLocks noGrp="1"/>
          </p:cNvSpPr>
          <p:nvPr>
            <p:ph type="dt" sz="half" idx="10"/>
          </p:nvPr>
        </p:nvSpPr>
        <p:spPr/>
        <p:txBody>
          <a:bodyPr/>
          <a:lstStyle/>
          <a:p>
            <a:fld id="{018423EF-1149-41DC-99DE-5652B91FDD57}" type="datetimeFigureOut">
              <a:rPr lang="fr-FR" smtClean="0"/>
              <a:pPr/>
              <a:t>12/03/2017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31" name="Espace réservé du numéro de diapositive 30"/>
          <p:cNvSpPr>
            <a:spLocks noGrp="1"/>
          </p:cNvSpPr>
          <p:nvPr>
            <p:ph type="sldNum" sz="quarter" idx="12"/>
          </p:nvPr>
        </p:nvSpPr>
        <p:spPr/>
        <p:txBody>
          <a:bodyPr/>
          <a:lstStyle/>
          <a:p>
            <a:fld id="{0491B638-2F8D-48C4-AF48-AEF85C806857}" type="slidenum">
              <a:rPr lang="fr-FR" smtClean="0"/>
              <a:pPr/>
              <a:t>‹N°›</a:t>
            </a:fld>
            <a:endParaRPr lang="fr-FR"/>
          </a:p>
        </p:txBody>
      </p:sp>
      <p:sp>
        <p:nvSpPr>
          <p:cNvPr id="17" name="Titre 16"/>
          <p:cNvSpPr>
            <a:spLocks noGrp="1"/>
          </p:cNvSpPr>
          <p:nvPr>
            <p:ph type="title"/>
          </p:nvPr>
        </p:nvSpPr>
        <p:spPr>
          <a:xfrm>
            <a:off x="381000" y="4993760"/>
            <a:ext cx="5867400" cy="522288"/>
          </a:xfrm>
        </p:spPr>
        <p:txBody>
          <a:bodyPr anchor="ctr"/>
          <a:lstStyle>
            <a:lvl1pPr algn="l">
              <a:buNone/>
              <a:defRPr sz="2000" b="1"/>
            </a:lvl1pPr>
          </a:lstStyle>
          <a:p>
            <a:r>
              <a:rPr kumimoji="0" lang="fr-FR" smtClean="0"/>
              <a:t>Cliquez pour modifier le style du titre</a:t>
            </a:r>
            <a:endParaRPr kumimoji="0" lang="en-US"/>
          </a:p>
        </p:txBody>
      </p:sp>
      <p:sp>
        <p:nvSpPr>
          <p:cNvPr id="26" name="Espace réservé du texte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Tree>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Espace réservé du texte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1" name="Espace réservé de la date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018423EF-1149-41DC-99DE-5652B91FDD57}" type="datetimeFigureOut">
              <a:rPr lang="fr-FR" smtClean="0"/>
              <a:pPr/>
              <a:t>12/03/2017</a:t>
            </a:fld>
            <a:endParaRPr lang="fr-FR"/>
          </a:p>
        </p:txBody>
      </p:sp>
      <p:sp>
        <p:nvSpPr>
          <p:cNvPr id="28" name="Espace réservé du pied de page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fr-FR"/>
          </a:p>
        </p:txBody>
      </p:sp>
      <p:sp>
        <p:nvSpPr>
          <p:cNvPr id="5" name="Espace réservé du numéro de diapositive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0491B638-2F8D-48C4-AF48-AEF85C806857}" type="slidenum">
              <a:rPr lang="fr-FR" smtClean="0"/>
              <a:pPr/>
              <a:t>‹N°›</a:t>
            </a:fld>
            <a:endParaRPr lang="fr-FR"/>
          </a:p>
        </p:txBody>
      </p:sp>
      <p:sp>
        <p:nvSpPr>
          <p:cNvPr id="10" name="Espace réservé du titre 9"/>
          <p:cNvSpPr>
            <a:spLocks noGrp="1"/>
          </p:cNvSpPr>
          <p:nvPr>
            <p:ph type="title"/>
          </p:nvPr>
        </p:nvSpPr>
        <p:spPr>
          <a:xfrm>
            <a:off x="304800" y="457200"/>
            <a:ext cx="8686800" cy="838200"/>
          </a:xfrm>
          <a:prstGeom prst="rect">
            <a:avLst/>
          </a:prstGeom>
        </p:spPr>
        <p:txBody>
          <a:bodyPr vert="horz" anchor="ctr">
            <a:normAutofit/>
          </a:bodyPr>
          <a:lstStyle/>
          <a:p>
            <a:r>
              <a:rPr kumimoji="0" lang="fr-FR" smtClean="0"/>
              <a:t>Cliquez pour modifier le style du titre</a:t>
            </a:r>
            <a:endParaRPr kumimoji="0" lang="en-US"/>
          </a:p>
        </p:txBody>
      </p:sp>
      <p:sp>
        <p:nvSpPr>
          <p:cNvPr id="9" name="Connecteur droit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Connecteur droit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ransition spd="slow">
    <p:wipe/>
  </p:transition>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3400" y="428604"/>
            <a:ext cx="7851648" cy="1828800"/>
          </a:xfrm>
        </p:spPr>
        <p:txBody>
          <a:bodyPr>
            <a:normAutofit fontScale="90000"/>
          </a:bodyPr>
          <a:lstStyle/>
          <a:p>
            <a:pPr algn="ctr" rtl="1"/>
            <a:r>
              <a:rPr lang="ar-DZ" sz="4000" b="1" dirty="0" smtClean="0">
                <a:cs typeface="Andalus" pitchFamily="2" charset="-78"/>
              </a:rPr>
              <a:t>الجمهورية الجزائرية الديمقراطية الشعبية</a:t>
            </a:r>
            <a:br>
              <a:rPr lang="ar-DZ" sz="4000" b="1" dirty="0" smtClean="0">
                <a:cs typeface="Andalus" pitchFamily="2" charset="-78"/>
              </a:rPr>
            </a:br>
            <a:r>
              <a:rPr lang="ar-DZ" sz="4000" b="1" dirty="0" smtClean="0">
                <a:cs typeface="Andalus" pitchFamily="2" charset="-78"/>
              </a:rPr>
              <a:t>وزارة التربية الوطنية </a:t>
            </a:r>
            <a:br>
              <a:rPr lang="ar-DZ" sz="4000" b="1" dirty="0" smtClean="0">
                <a:cs typeface="Andalus" pitchFamily="2" charset="-78"/>
              </a:rPr>
            </a:br>
            <a:r>
              <a:rPr lang="ar-DZ" sz="4000" b="1" dirty="0" smtClean="0">
                <a:cs typeface="Andalus" pitchFamily="2" charset="-78"/>
              </a:rPr>
              <a:t>مديرية التربية لولاية بجاية</a:t>
            </a:r>
            <a:br>
              <a:rPr lang="ar-DZ" sz="4000" b="1" dirty="0" smtClean="0">
                <a:cs typeface="Andalus" pitchFamily="2" charset="-78"/>
              </a:rPr>
            </a:br>
            <a:endParaRPr lang="fr-FR" sz="4000" b="1" dirty="0">
              <a:cs typeface="Andalus" pitchFamily="2" charset="-78"/>
            </a:endParaRPr>
          </a:p>
        </p:txBody>
      </p:sp>
      <p:sp>
        <p:nvSpPr>
          <p:cNvPr id="3" name="Sous-titre 2"/>
          <p:cNvSpPr>
            <a:spLocks noGrp="1"/>
          </p:cNvSpPr>
          <p:nvPr>
            <p:ph type="subTitle" idx="1"/>
          </p:nvPr>
        </p:nvSpPr>
        <p:spPr>
          <a:xfrm>
            <a:off x="1571604" y="3071810"/>
            <a:ext cx="6000792" cy="1357322"/>
          </a:xfrm>
        </p:spPr>
        <p:txBody>
          <a:bodyPr>
            <a:normAutofit/>
          </a:bodyPr>
          <a:lstStyle/>
          <a:p>
            <a:endParaRPr lang="ar-DZ" dirty="0" smtClean="0"/>
          </a:p>
        </p:txBody>
      </p:sp>
      <p:sp>
        <p:nvSpPr>
          <p:cNvPr id="5" name="Parchemin horizontal 4"/>
          <p:cNvSpPr/>
          <p:nvPr/>
        </p:nvSpPr>
        <p:spPr>
          <a:xfrm>
            <a:off x="142844" y="1772816"/>
            <a:ext cx="8712968" cy="5085184"/>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3600" b="1" i="1" dirty="0" smtClean="0">
                <a:solidFill>
                  <a:schemeClr val="tx1"/>
                </a:solidFill>
                <a:latin typeface="Arial" pitchFamily="34" charset="0"/>
                <a:cs typeface="Arial" pitchFamily="34" charset="0"/>
              </a:rPr>
              <a:t>تنظيم المرحلة الثانية من الاستشارة  الميدانية حول </a:t>
            </a:r>
          </a:p>
          <a:p>
            <a:pPr algn="ctr" rtl="1"/>
            <a:r>
              <a:rPr lang="ar-DZ" sz="3600" b="1" i="1" dirty="0" smtClean="0">
                <a:solidFill>
                  <a:schemeClr val="tx1"/>
                </a:solidFill>
                <a:latin typeface="Arial" pitchFamily="34" charset="0"/>
                <a:cs typeface="Arial" pitchFamily="34" charset="0"/>
              </a:rPr>
              <a:t>التقويم البيداغوجي في مرحلتي</a:t>
            </a:r>
          </a:p>
          <a:p>
            <a:pPr algn="ctr" rtl="1"/>
            <a:r>
              <a:rPr lang="ar-DZ" sz="3600" b="1" i="1" dirty="0" smtClean="0">
                <a:solidFill>
                  <a:schemeClr val="tx1"/>
                </a:solidFill>
                <a:latin typeface="Arial" pitchFamily="34" charset="0"/>
                <a:cs typeface="Arial" pitchFamily="34" charset="0"/>
              </a:rPr>
              <a:t>التعليم </a:t>
            </a:r>
            <a:r>
              <a:rPr lang="ar-DZ" sz="3600" b="1" i="1" dirty="0" err="1" smtClean="0">
                <a:solidFill>
                  <a:schemeClr val="tx1"/>
                </a:solidFill>
                <a:latin typeface="Arial" pitchFamily="34" charset="0"/>
                <a:cs typeface="Arial" pitchFamily="34" charset="0"/>
              </a:rPr>
              <a:t>الإبتدائي</a:t>
            </a:r>
            <a:r>
              <a:rPr lang="ar-DZ" sz="3600" b="1" i="1" dirty="0" smtClean="0">
                <a:solidFill>
                  <a:schemeClr val="tx1"/>
                </a:solidFill>
                <a:latin typeface="Arial" pitchFamily="34" charset="0"/>
                <a:cs typeface="Arial" pitchFamily="34" charset="0"/>
              </a:rPr>
              <a:t> و التعليم المتوسط</a:t>
            </a:r>
          </a:p>
          <a:p>
            <a:pPr algn="ctr" rtl="1"/>
            <a:r>
              <a:rPr lang="ar-DZ" sz="3600" b="1" i="1" dirty="0" smtClean="0">
                <a:solidFill>
                  <a:schemeClr val="tx1"/>
                </a:solidFill>
                <a:latin typeface="Arial" pitchFamily="34" charset="0"/>
                <a:cs typeface="Arial" pitchFamily="34" charset="0"/>
              </a:rPr>
              <a:t>جامعة </a:t>
            </a:r>
            <a:r>
              <a:rPr lang="ar-DZ" sz="3600" b="1" i="1" dirty="0" err="1" smtClean="0">
                <a:solidFill>
                  <a:schemeClr val="tx1"/>
                </a:solidFill>
                <a:latin typeface="Arial" pitchFamily="34" charset="0"/>
                <a:cs typeface="Arial" pitchFamily="34" charset="0"/>
              </a:rPr>
              <a:t>تارقة</a:t>
            </a:r>
            <a:r>
              <a:rPr lang="ar-DZ" sz="3600" b="1" i="1" dirty="0" smtClean="0">
                <a:solidFill>
                  <a:schemeClr val="tx1"/>
                </a:solidFill>
                <a:latin typeface="Arial" pitchFamily="34" charset="0"/>
                <a:cs typeface="Arial" pitchFamily="34" charset="0"/>
              </a:rPr>
              <a:t> </a:t>
            </a:r>
            <a:r>
              <a:rPr lang="ar-DZ" sz="3600" b="1" i="1" dirty="0" err="1" smtClean="0">
                <a:solidFill>
                  <a:schemeClr val="tx1"/>
                </a:solidFill>
                <a:latin typeface="Arial" pitchFamily="34" charset="0"/>
                <a:cs typeface="Arial" pitchFamily="34" charset="0"/>
              </a:rPr>
              <a:t>أوزمور</a:t>
            </a:r>
            <a:r>
              <a:rPr lang="ar-DZ" sz="3600" b="1" i="1" dirty="0" smtClean="0">
                <a:solidFill>
                  <a:schemeClr val="tx1"/>
                </a:solidFill>
                <a:latin typeface="Arial" pitchFamily="34" charset="0"/>
                <a:cs typeface="Arial" pitchFamily="34" charset="0"/>
              </a:rPr>
              <a:t> يوم 09 مارس 2017</a:t>
            </a:r>
            <a:endParaRPr lang="fr-FR" sz="3600" b="1" i="1" dirty="0">
              <a:solidFill>
                <a:schemeClr val="tx1"/>
              </a:solidFill>
              <a:latin typeface="Arial" pitchFamily="34" charset="0"/>
              <a:cs typeface="Arial" pitchFamily="34" charset="0"/>
            </a:endParaRP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additive="base">
                                        <p:cTn id="14" dur="500" fill="hold"/>
                                        <p:tgtEl>
                                          <p:spTgt spid="5"/>
                                        </p:tgtEl>
                                        <p:attrNameLst>
                                          <p:attrName>ppt_x</p:attrName>
                                        </p:attrNameLst>
                                      </p:cBhvr>
                                      <p:tavLst>
                                        <p:tav tm="0">
                                          <p:val>
                                            <p:strVal val="#ppt_x"/>
                                          </p:val>
                                        </p:tav>
                                        <p:tav tm="100000">
                                          <p:val>
                                            <p:strVal val="#ppt_x"/>
                                          </p:val>
                                        </p:tav>
                                      </p:tavLst>
                                    </p:anim>
                                    <p:anim calcmode="lin" valueType="num">
                                      <p:cBhvr additive="base">
                                        <p:cTn id="1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040947"/>
            <a:ext cx="8786993" cy="2585323"/>
          </a:xfrm>
          <a:prstGeom prst="rect">
            <a:avLst/>
          </a:prstGeom>
        </p:spPr>
        <p:txBody>
          <a:bodyPr wrap="square">
            <a:spAutoFit/>
          </a:bodyPr>
          <a:lstStyle/>
          <a:p>
            <a:pPr algn="r" rtl="1"/>
            <a:r>
              <a:rPr lang="ar-DZ" sz="2400" dirty="0" smtClean="0">
                <a:latin typeface="Arial" pitchFamily="34" charset="0"/>
                <a:cs typeface="Arial" pitchFamily="34" charset="0"/>
              </a:rPr>
              <a:t>يتولى فريق العمل تلخيص تقارير المقاطعات البيداغوجيا، المتوسطات و كذا استشارة سلك مفتشي التعليم الابتدائي و المتوسط</a:t>
            </a:r>
          </a:p>
          <a:p>
            <a:pPr algn="r" rtl="1"/>
            <a:r>
              <a:rPr lang="ar-DZ" sz="2400" dirty="0" smtClean="0">
                <a:latin typeface="Arial" pitchFamily="34" charset="0"/>
                <a:cs typeface="Arial" pitchFamily="34" charset="0"/>
              </a:rPr>
              <a:t>المرفوعة إلى مدير التربية، و بعد ذلك يقوم بإعداد تقرير شامل حول </a:t>
            </a:r>
            <a:r>
              <a:rPr lang="ar-DZ" sz="2400" dirty="0" err="1" smtClean="0">
                <a:latin typeface="Arial" pitchFamily="34" charset="0"/>
                <a:cs typeface="Arial" pitchFamily="34" charset="0"/>
              </a:rPr>
              <a:t>الإستشارة</a:t>
            </a:r>
            <a:r>
              <a:rPr lang="ar-DZ" sz="2400" dirty="0" smtClean="0">
                <a:latin typeface="Arial" pitchFamily="34" charset="0"/>
                <a:cs typeface="Arial" pitchFamily="34" charset="0"/>
              </a:rPr>
              <a:t> في مرحلتها الثانية، يبرز المستويات المستهدفة</a:t>
            </a:r>
          </a:p>
          <a:p>
            <a:pPr algn="r" rtl="1"/>
            <a:r>
              <a:rPr lang="ar-DZ" sz="2400" dirty="0" smtClean="0">
                <a:latin typeface="Arial" pitchFamily="34" charset="0"/>
                <a:cs typeface="Arial" pitchFamily="34" charset="0"/>
              </a:rPr>
              <a:t>على مستوى كل من المدارس الابتدائية، المتوسطات و هيئة التفتيش، و يسلم مدير التربية التقرير </a:t>
            </a:r>
            <a:r>
              <a:rPr lang="ar-DZ" sz="2400" dirty="0" err="1" smtClean="0">
                <a:latin typeface="Arial" pitchFamily="34" charset="0"/>
                <a:cs typeface="Arial" pitchFamily="34" charset="0"/>
              </a:rPr>
              <a:t>الولائي</a:t>
            </a:r>
            <a:r>
              <a:rPr lang="ar-DZ" sz="2400" dirty="0" smtClean="0">
                <a:latin typeface="Arial" pitchFamily="34" charset="0"/>
                <a:cs typeface="Arial" pitchFamily="34" charset="0"/>
              </a:rPr>
              <a:t> إلى رئيس الندوة الجهوية</a:t>
            </a:r>
          </a:p>
          <a:p>
            <a:pPr algn="r" rtl="1"/>
            <a:endParaRPr lang="fr-FR" dirty="0"/>
          </a:p>
        </p:txBody>
      </p:sp>
    </p:spTree>
    <p:extLst>
      <p:ext uri="{BB962C8B-B14F-4D97-AF65-F5344CB8AC3E}">
        <p14:creationId xmlns:p14="http://schemas.microsoft.com/office/powerpoint/2010/main" xmlns="" val="2813794515"/>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54327" y="0"/>
            <a:ext cx="6906069" cy="646331"/>
          </a:xfrm>
          <a:prstGeom prst="rect">
            <a:avLst/>
          </a:prstGeom>
        </p:spPr>
        <p:txBody>
          <a:bodyPr wrap="square">
            <a:spAutoFit/>
          </a:bodyPr>
          <a:lstStyle/>
          <a:p>
            <a:pPr algn="r"/>
            <a:r>
              <a:rPr lang="ar-DZ" sz="3600" b="1" dirty="0" smtClean="0">
                <a:latin typeface="Arial" pitchFamily="34" charset="0"/>
                <a:cs typeface="Arial" pitchFamily="34" charset="0"/>
              </a:rPr>
              <a:t>2- رزنامة العمليات</a:t>
            </a:r>
            <a:endParaRPr lang="fr-FR" sz="3600" dirty="0"/>
          </a:p>
        </p:txBody>
      </p:sp>
      <p:graphicFrame>
        <p:nvGraphicFramePr>
          <p:cNvPr id="3" name="Tableau 2"/>
          <p:cNvGraphicFramePr>
            <a:graphicFrameLocks noGrp="1"/>
          </p:cNvGraphicFramePr>
          <p:nvPr>
            <p:extLst>
              <p:ext uri="{D42A27DB-BD31-4B8C-83A1-F6EECF244321}">
                <p14:modId xmlns:p14="http://schemas.microsoft.com/office/powerpoint/2010/main" xmlns="" val="2584519726"/>
              </p:ext>
            </p:extLst>
          </p:nvPr>
        </p:nvGraphicFramePr>
        <p:xfrm>
          <a:off x="251520" y="646331"/>
          <a:ext cx="8712969" cy="5136048"/>
        </p:xfrm>
        <a:graphic>
          <a:graphicData uri="http://schemas.openxmlformats.org/drawingml/2006/table">
            <a:tbl>
              <a:tblPr firstRow="1" bandRow="1">
                <a:tableStyleId>{E8B1032C-EA38-4F05-BA0D-38AFFFC7BED3}</a:tableStyleId>
              </a:tblPr>
              <a:tblGrid>
                <a:gridCol w="4123222"/>
                <a:gridCol w="1949159"/>
                <a:gridCol w="2640588"/>
              </a:tblGrid>
              <a:tr h="473940">
                <a:tc>
                  <a:txBody>
                    <a:bodyPr/>
                    <a:lstStyle/>
                    <a:p>
                      <a:pPr algn="r"/>
                      <a:r>
                        <a:rPr lang="ar-DZ" i="1" dirty="0" smtClean="0">
                          <a:latin typeface="Arial" pitchFamily="34" charset="0"/>
                          <a:cs typeface="Arial" pitchFamily="34" charset="0"/>
                        </a:rPr>
                        <a:t>استغلال التقارير</a:t>
                      </a:r>
                      <a:r>
                        <a:rPr lang="ar-DZ" i="1" baseline="0" dirty="0" smtClean="0">
                          <a:latin typeface="Arial" pitchFamily="34" charset="0"/>
                          <a:cs typeface="Arial" pitchFamily="34" charset="0"/>
                        </a:rPr>
                        <a:t> و إعداد التلاخيص</a:t>
                      </a:r>
                      <a:endParaRPr lang="fr-FR" i="1" dirty="0">
                        <a:solidFill>
                          <a:schemeClr val="tx1"/>
                        </a:solidFill>
                        <a:latin typeface="Arial" pitchFamily="34" charset="0"/>
                        <a:cs typeface="Arial" pitchFamily="34" charset="0"/>
                      </a:endParaRPr>
                    </a:p>
                  </a:txBody>
                  <a:tcPr/>
                </a:tc>
                <a:tc>
                  <a:txBody>
                    <a:bodyPr/>
                    <a:lstStyle/>
                    <a:p>
                      <a:pPr algn="r"/>
                      <a:r>
                        <a:rPr lang="ar-DZ" i="1" dirty="0" smtClean="0">
                          <a:latin typeface="Arial" pitchFamily="34" charset="0"/>
                          <a:cs typeface="Arial" pitchFamily="34" charset="0"/>
                        </a:rPr>
                        <a:t>التاريخ</a:t>
                      </a:r>
                      <a:endParaRPr lang="fr-FR" i="1" dirty="0">
                        <a:solidFill>
                          <a:schemeClr val="tx1"/>
                        </a:solidFill>
                        <a:latin typeface="Arial" pitchFamily="34" charset="0"/>
                        <a:cs typeface="Arial" pitchFamily="34" charset="0"/>
                      </a:endParaRPr>
                    </a:p>
                  </a:txBody>
                  <a:tcPr/>
                </a:tc>
                <a:tc>
                  <a:txBody>
                    <a:bodyPr/>
                    <a:lstStyle/>
                    <a:p>
                      <a:pPr algn="r"/>
                      <a:r>
                        <a:rPr lang="ar-DZ" i="1" dirty="0" smtClean="0">
                          <a:latin typeface="Arial" pitchFamily="34" charset="0"/>
                          <a:cs typeface="Arial" pitchFamily="34" charset="0"/>
                        </a:rPr>
                        <a:t>سير عملية الاستشارة</a:t>
                      </a:r>
                      <a:endParaRPr lang="fr-FR" i="1" dirty="0">
                        <a:solidFill>
                          <a:schemeClr val="tx1"/>
                        </a:solidFill>
                        <a:latin typeface="Arial" pitchFamily="34" charset="0"/>
                        <a:cs typeface="Arial" pitchFamily="34" charset="0"/>
                      </a:endParaRPr>
                    </a:p>
                  </a:txBody>
                  <a:tcPr/>
                </a:tc>
              </a:tr>
              <a:tr h="395796">
                <a:tc>
                  <a:txBody>
                    <a:bodyPr/>
                    <a:lstStyle/>
                    <a:p>
                      <a:pPr algn="r"/>
                      <a:r>
                        <a:rPr lang="ar-DZ" dirty="0" smtClean="0">
                          <a:latin typeface="Arial" pitchFamily="34" charset="0"/>
                          <a:cs typeface="Arial" pitchFamily="34" charset="0"/>
                        </a:rPr>
                        <a:t>مدير التربية</a:t>
                      </a:r>
                      <a:endParaRPr lang="fr-FR" dirty="0">
                        <a:solidFill>
                          <a:schemeClr val="tx1"/>
                        </a:solidFill>
                        <a:latin typeface="Arial" pitchFamily="34" charset="0"/>
                        <a:cs typeface="Arial" pitchFamily="34" charset="0"/>
                      </a:endParaRPr>
                    </a:p>
                  </a:txBody>
                  <a:tcPr/>
                </a:tc>
                <a:tc>
                  <a:txBody>
                    <a:bodyPr/>
                    <a:lstStyle/>
                    <a:p>
                      <a:pPr algn="r"/>
                      <a:r>
                        <a:rPr lang="ar-DZ" dirty="0" smtClean="0">
                          <a:latin typeface="Arial" pitchFamily="34" charset="0"/>
                          <a:cs typeface="Arial" pitchFamily="34" charset="0"/>
                        </a:rPr>
                        <a:t>5-6-7 مارس 2017</a:t>
                      </a:r>
                      <a:endParaRPr lang="fr-FR" dirty="0">
                        <a:solidFill>
                          <a:schemeClr val="tx1"/>
                        </a:solidFill>
                        <a:latin typeface="Arial" pitchFamily="34" charset="0"/>
                        <a:cs typeface="Arial" pitchFamily="34" charset="0"/>
                      </a:endParaRPr>
                    </a:p>
                  </a:txBody>
                  <a:tcPr/>
                </a:tc>
                <a:tc>
                  <a:txBody>
                    <a:bodyPr/>
                    <a:lstStyle/>
                    <a:p>
                      <a:pPr algn="r"/>
                      <a:r>
                        <a:rPr lang="ar-DZ" dirty="0" smtClean="0">
                          <a:latin typeface="Arial" pitchFamily="34" charset="0"/>
                          <a:cs typeface="Arial" pitchFamily="34" charset="0"/>
                        </a:rPr>
                        <a:t>الإعلام و التحسيس</a:t>
                      </a:r>
                      <a:endParaRPr lang="fr-FR" dirty="0">
                        <a:solidFill>
                          <a:schemeClr val="tx1"/>
                        </a:solidFill>
                        <a:latin typeface="Arial" pitchFamily="34" charset="0"/>
                        <a:cs typeface="Arial" pitchFamily="34" charset="0"/>
                      </a:endParaRPr>
                    </a:p>
                  </a:txBody>
                  <a:tcPr/>
                </a:tc>
              </a:tr>
              <a:tr h="395796">
                <a:tc>
                  <a:txBody>
                    <a:bodyPr/>
                    <a:lstStyle/>
                    <a:p>
                      <a:pPr algn="r"/>
                      <a:r>
                        <a:rPr lang="ar-DZ" dirty="0" smtClean="0">
                          <a:latin typeface="Arial" pitchFamily="34" charset="0"/>
                          <a:cs typeface="Arial" pitchFamily="34" charset="0"/>
                        </a:rPr>
                        <a:t>المقاطعة البيداغوجية من 20 إلى 23 مارس 2017</a:t>
                      </a:r>
                    </a:p>
                    <a:p>
                      <a:pPr algn="r" rtl="1"/>
                      <a:r>
                        <a:rPr lang="ar-DZ" dirty="0" smtClean="0">
                          <a:latin typeface="Arial" pitchFamily="34" charset="0"/>
                          <a:cs typeface="Arial" pitchFamily="34" charset="0"/>
                        </a:rPr>
                        <a:t>مديرية التربية 26-30 مارس 2017</a:t>
                      </a:r>
                    </a:p>
                    <a:p>
                      <a:pPr algn="r" rtl="1"/>
                      <a:r>
                        <a:rPr lang="ar-DZ" dirty="0" smtClean="0">
                          <a:latin typeface="Arial" pitchFamily="34" charset="0"/>
                          <a:cs typeface="Arial" pitchFamily="34" charset="0"/>
                        </a:rPr>
                        <a:t>فريق العمل المذكور في النقطة 1.2</a:t>
                      </a:r>
                      <a:r>
                        <a:rPr lang="ar-DZ" baseline="0" dirty="0" smtClean="0">
                          <a:latin typeface="Arial" pitchFamily="34" charset="0"/>
                          <a:cs typeface="Arial" pitchFamily="34" charset="0"/>
                        </a:rPr>
                        <a:t> </a:t>
                      </a:r>
                      <a:endParaRPr lang="fr-FR" dirty="0">
                        <a:solidFill>
                          <a:schemeClr val="tx1"/>
                        </a:solidFill>
                        <a:latin typeface="Arial" pitchFamily="34" charset="0"/>
                        <a:cs typeface="Arial" pitchFamily="34" charset="0"/>
                      </a:endParaRPr>
                    </a:p>
                  </a:txBody>
                  <a:tcPr/>
                </a:tc>
                <a:tc>
                  <a:txBody>
                    <a:bodyPr/>
                    <a:lstStyle/>
                    <a:p>
                      <a:pPr algn="r"/>
                      <a:r>
                        <a:rPr lang="ar-DZ" dirty="0" smtClean="0">
                          <a:latin typeface="Arial" pitchFamily="34" charset="0"/>
                          <a:cs typeface="Arial" pitchFamily="34" charset="0"/>
                        </a:rPr>
                        <a:t>8-16 مارس 2017</a:t>
                      </a:r>
                      <a:endParaRPr lang="fr-FR" dirty="0">
                        <a:solidFill>
                          <a:schemeClr val="tx1"/>
                        </a:solidFill>
                        <a:latin typeface="Arial" pitchFamily="34" charset="0"/>
                        <a:cs typeface="Arial" pitchFamily="34" charset="0"/>
                      </a:endParaRPr>
                    </a:p>
                  </a:txBody>
                  <a:tcPr/>
                </a:tc>
                <a:tc>
                  <a:txBody>
                    <a:bodyPr/>
                    <a:lstStyle/>
                    <a:p>
                      <a:pPr algn="r"/>
                      <a:r>
                        <a:rPr lang="ar-DZ" dirty="0" smtClean="0">
                          <a:latin typeface="Arial" pitchFamily="34" charset="0"/>
                          <a:cs typeface="Arial" pitchFamily="34" charset="0"/>
                        </a:rPr>
                        <a:t>المدارس الابتدائية</a:t>
                      </a:r>
                      <a:endParaRPr lang="fr-FR" dirty="0">
                        <a:solidFill>
                          <a:schemeClr val="tx1"/>
                        </a:solidFill>
                        <a:latin typeface="Arial" pitchFamily="34" charset="0"/>
                        <a:cs typeface="Arial" pitchFamily="34" charset="0"/>
                      </a:endParaRPr>
                    </a:p>
                  </a:txBody>
                  <a:tcPr/>
                </a:tc>
              </a:tr>
              <a:tr h="395796">
                <a:tc>
                  <a:txBody>
                    <a:bodyPr/>
                    <a:lstStyle/>
                    <a:p>
                      <a:pPr algn="r" rtl="1"/>
                      <a:r>
                        <a:rPr lang="ar-DZ" dirty="0" smtClean="0">
                          <a:solidFill>
                            <a:schemeClr val="tx1"/>
                          </a:solidFill>
                          <a:latin typeface="Arial" pitchFamily="34" charset="0"/>
                          <a:cs typeface="Arial" pitchFamily="34" charset="0"/>
                        </a:rPr>
                        <a:t>مديرية التربية 19-23 مارس 2017</a:t>
                      </a:r>
                    </a:p>
                    <a:p>
                      <a:pPr algn="r" rtl="1"/>
                      <a:r>
                        <a:rPr lang="ar-DZ" dirty="0" smtClean="0">
                          <a:solidFill>
                            <a:schemeClr val="tx1"/>
                          </a:solidFill>
                          <a:latin typeface="Arial" pitchFamily="34" charset="0"/>
                          <a:cs typeface="Arial" pitchFamily="34" charset="0"/>
                        </a:rPr>
                        <a:t>فريق العمل المذكور في النقطة 1.2</a:t>
                      </a:r>
                      <a:r>
                        <a:rPr lang="ar-DZ" baseline="0" dirty="0" smtClean="0">
                          <a:solidFill>
                            <a:schemeClr val="tx1"/>
                          </a:solidFill>
                          <a:latin typeface="Arial" pitchFamily="34" charset="0"/>
                          <a:cs typeface="Arial" pitchFamily="34" charset="0"/>
                        </a:rPr>
                        <a:t> </a:t>
                      </a:r>
                      <a:endParaRPr lang="fr-FR" dirty="0">
                        <a:solidFill>
                          <a:schemeClr val="tx1"/>
                        </a:solidFill>
                        <a:latin typeface="Arial" pitchFamily="34" charset="0"/>
                        <a:cs typeface="Arial" pitchFamily="34" charset="0"/>
                      </a:endParaRPr>
                    </a:p>
                  </a:txBody>
                  <a:tcPr/>
                </a:tc>
                <a:tc>
                  <a:txBody>
                    <a:bodyPr/>
                    <a:lstStyle/>
                    <a:p>
                      <a:pPr algn="r" rtl="1"/>
                      <a:r>
                        <a:rPr lang="ar-DZ" dirty="0" smtClean="0">
                          <a:solidFill>
                            <a:schemeClr val="tx1"/>
                          </a:solidFill>
                          <a:latin typeface="Arial" pitchFamily="34" charset="0"/>
                          <a:cs typeface="Arial" pitchFamily="34" charset="0"/>
                        </a:rPr>
                        <a:t>8-16 مارس 2017</a:t>
                      </a:r>
                      <a:endParaRPr lang="fr-FR" dirty="0">
                        <a:solidFill>
                          <a:schemeClr val="tx1"/>
                        </a:solidFill>
                        <a:latin typeface="Arial" pitchFamily="34" charset="0"/>
                        <a:cs typeface="Arial" pitchFamily="34" charset="0"/>
                      </a:endParaRPr>
                    </a:p>
                  </a:txBody>
                  <a:tcPr/>
                </a:tc>
                <a:tc>
                  <a:txBody>
                    <a:bodyPr/>
                    <a:lstStyle/>
                    <a:p>
                      <a:pPr algn="r" rtl="1"/>
                      <a:r>
                        <a:rPr lang="ar-DZ" dirty="0" smtClean="0">
                          <a:solidFill>
                            <a:schemeClr val="tx1"/>
                          </a:solidFill>
                          <a:latin typeface="Arial" pitchFamily="34" charset="0"/>
                          <a:cs typeface="Arial" pitchFamily="34" charset="0"/>
                        </a:rPr>
                        <a:t>المتوسطات</a:t>
                      </a:r>
                      <a:endParaRPr lang="fr-FR" dirty="0">
                        <a:solidFill>
                          <a:schemeClr val="tx1"/>
                        </a:solidFill>
                        <a:latin typeface="Arial" pitchFamily="34" charset="0"/>
                        <a:cs typeface="Arial" pitchFamily="34" charset="0"/>
                      </a:endParaRPr>
                    </a:p>
                  </a:txBody>
                  <a:tcPr/>
                </a:tc>
              </a:tr>
              <a:tr h="395796">
                <a:tc>
                  <a:txBody>
                    <a:bodyPr/>
                    <a:lstStyle/>
                    <a:p>
                      <a:pPr algn="r" rtl="1"/>
                      <a:r>
                        <a:rPr lang="ar-DZ" dirty="0" smtClean="0">
                          <a:solidFill>
                            <a:schemeClr val="tx1"/>
                          </a:solidFill>
                          <a:latin typeface="Arial" pitchFamily="34" charset="0"/>
                          <a:cs typeface="Arial" pitchFamily="34" charset="0"/>
                        </a:rPr>
                        <a:t>مكتب هيئة التفتيش 20-23 مارس 2017</a:t>
                      </a:r>
                      <a:endParaRPr lang="fr-FR" dirty="0">
                        <a:solidFill>
                          <a:schemeClr val="tx1"/>
                        </a:solidFill>
                        <a:latin typeface="Arial" pitchFamily="34" charset="0"/>
                        <a:cs typeface="Arial" pitchFamily="34" charset="0"/>
                      </a:endParaRPr>
                    </a:p>
                  </a:txBody>
                  <a:tcPr/>
                </a:tc>
                <a:tc>
                  <a:txBody>
                    <a:bodyPr/>
                    <a:lstStyle/>
                    <a:p>
                      <a:pPr algn="r" rtl="1"/>
                      <a:r>
                        <a:rPr lang="ar-DZ" dirty="0" smtClean="0">
                          <a:solidFill>
                            <a:schemeClr val="tx1"/>
                          </a:solidFill>
                          <a:latin typeface="Arial" pitchFamily="34" charset="0"/>
                          <a:cs typeface="Arial" pitchFamily="34" charset="0"/>
                        </a:rPr>
                        <a:t>13-19 مارس 2017</a:t>
                      </a:r>
                      <a:endParaRPr lang="fr-FR" dirty="0">
                        <a:solidFill>
                          <a:schemeClr val="tx1"/>
                        </a:solidFill>
                        <a:latin typeface="Arial" pitchFamily="34" charset="0"/>
                        <a:cs typeface="Arial" pitchFamily="34" charset="0"/>
                      </a:endParaRPr>
                    </a:p>
                  </a:txBody>
                  <a:tcPr/>
                </a:tc>
                <a:tc>
                  <a:txBody>
                    <a:bodyPr/>
                    <a:lstStyle/>
                    <a:p>
                      <a:pPr algn="r" rtl="1"/>
                      <a:r>
                        <a:rPr lang="ar-DZ" dirty="0" smtClean="0">
                          <a:solidFill>
                            <a:schemeClr val="tx1"/>
                          </a:solidFill>
                          <a:latin typeface="Arial" pitchFamily="34" charset="0"/>
                          <a:cs typeface="Arial" pitchFamily="34" charset="0"/>
                        </a:rPr>
                        <a:t>مفتشو التعليم الابتدائي و المتوسط</a:t>
                      </a:r>
                      <a:endParaRPr lang="fr-FR" dirty="0">
                        <a:solidFill>
                          <a:schemeClr val="tx1"/>
                        </a:solidFill>
                        <a:latin typeface="Arial" pitchFamily="34" charset="0"/>
                        <a:cs typeface="Arial" pitchFamily="34" charset="0"/>
                      </a:endParaRPr>
                    </a:p>
                  </a:txBody>
                  <a:tcPr/>
                </a:tc>
              </a:tr>
              <a:tr h="395796">
                <a:tc>
                  <a:txBody>
                    <a:bodyPr/>
                    <a:lstStyle/>
                    <a:p>
                      <a:pPr algn="r" rtl="1"/>
                      <a:r>
                        <a:rPr lang="ar-DZ" dirty="0" smtClean="0">
                          <a:solidFill>
                            <a:schemeClr val="tx1"/>
                          </a:solidFill>
                          <a:latin typeface="Arial" pitchFamily="34" charset="0"/>
                          <a:cs typeface="Arial" pitchFamily="34" charset="0"/>
                        </a:rPr>
                        <a:t>مديرية التربية 19 مارس – 6أفريل 2017</a:t>
                      </a:r>
                    </a:p>
                    <a:p>
                      <a:pPr algn="r" rtl="1"/>
                      <a:r>
                        <a:rPr lang="ar-DZ" dirty="0" smtClean="0">
                          <a:solidFill>
                            <a:schemeClr val="tx1"/>
                          </a:solidFill>
                          <a:latin typeface="Arial" pitchFamily="34" charset="0"/>
                          <a:cs typeface="Arial" pitchFamily="34" charset="0"/>
                        </a:rPr>
                        <a:t>فريق العمل المذكور في النقطة 1.2</a:t>
                      </a:r>
                      <a:endParaRPr lang="fr-FR" dirty="0">
                        <a:solidFill>
                          <a:schemeClr val="tx1"/>
                        </a:solidFill>
                        <a:latin typeface="Arial" pitchFamily="34" charset="0"/>
                        <a:cs typeface="Arial" pitchFamily="34" charset="0"/>
                      </a:endParaRPr>
                    </a:p>
                  </a:txBody>
                  <a:tcPr/>
                </a:tc>
                <a:tc>
                  <a:txBody>
                    <a:bodyPr/>
                    <a:lstStyle/>
                    <a:p>
                      <a:pPr algn="r" rtl="1"/>
                      <a:r>
                        <a:rPr lang="ar-DZ" dirty="0" smtClean="0">
                          <a:solidFill>
                            <a:schemeClr val="tx1"/>
                          </a:solidFill>
                          <a:latin typeface="Arial" pitchFamily="34" charset="0"/>
                          <a:cs typeface="Arial" pitchFamily="34" charset="0"/>
                        </a:rPr>
                        <a:t>19</a:t>
                      </a:r>
                      <a:r>
                        <a:rPr lang="ar-DZ" baseline="0" dirty="0" smtClean="0">
                          <a:solidFill>
                            <a:schemeClr val="tx1"/>
                          </a:solidFill>
                          <a:latin typeface="Arial" pitchFamily="34" charset="0"/>
                          <a:cs typeface="Arial" pitchFamily="34" charset="0"/>
                        </a:rPr>
                        <a:t> مارس -6 </a:t>
                      </a:r>
                      <a:r>
                        <a:rPr lang="ar-DZ" baseline="0" dirty="0" err="1" smtClean="0">
                          <a:solidFill>
                            <a:schemeClr val="tx1"/>
                          </a:solidFill>
                          <a:latin typeface="Arial" pitchFamily="34" charset="0"/>
                          <a:cs typeface="Arial" pitchFamily="34" charset="0"/>
                        </a:rPr>
                        <a:t>أفريل</a:t>
                      </a:r>
                      <a:endParaRPr lang="fr-FR" dirty="0">
                        <a:solidFill>
                          <a:schemeClr val="tx1"/>
                        </a:solidFill>
                        <a:latin typeface="Arial" pitchFamily="34" charset="0"/>
                        <a:cs typeface="Arial" pitchFamily="34" charset="0"/>
                      </a:endParaRPr>
                    </a:p>
                  </a:txBody>
                  <a:tcPr/>
                </a:tc>
                <a:tc>
                  <a:txBody>
                    <a:bodyPr/>
                    <a:lstStyle/>
                    <a:p>
                      <a:pPr algn="r" rtl="1"/>
                      <a:r>
                        <a:rPr lang="ar-DZ" dirty="0" smtClean="0">
                          <a:solidFill>
                            <a:schemeClr val="tx1"/>
                          </a:solidFill>
                          <a:latin typeface="Arial" pitchFamily="34" charset="0"/>
                          <a:cs typeface="Arial" pitchFamily="34" charset="0"/>
                        </a:rPr>
                        <a:t>مشروع التقرير </a:t>
                      </a:r>
                      <a:r>
                        <a:rPr lang="ar-DZ" dirty="0" err="1" smtClean="0">
                          <a:solidFill>
                            <a:schemeClr val="tx1"/>
                          </a:solidFill>
                          <a:latin typeface="Arial" pitchFamily="34" charset="0"/>
                          <a:cs typeface="Arial" pitchFamily="34" charset="0"/>
                        </a:rPr>
                        <a:t>الولائي</a:t>
                      </a:r>
                      <a:endParaRPr lang="fr-FR" dirty="0">
                        <a:solidFill>
                          <a:schemeClr val="tx1"/>
                        </a:solidFill>
                        <a:latin typeface="Arial" pitchFamily="34" charset="0"/>
                        <a:cs typeface="Arial" pitchFamily="34" charset="0"/>
                      </a:endParaRPr>
                    </a:p>
                  </a:txBody>
                  <a:tcPr/>
                </a:tc>
              </a:tr>
              <a:tr h="395796">
                <a:tc>
                  <a:txBody>
                    <a:bodyPr/>
                    <a:lstStyle/>
                    <a:p>
                      <a:pPr algn="r" rtl="1"/>
                      <a:r>
                        <a:rPr lang="ar-DZ" dirty="0" smtClean="0">
                          <a:solidFill>
                            <a:schemeClr val="tx1"/>
                          </a:solidFill>
                          <a:latin typeface="Arial" pitchFamily="34" charset="0"/>
                          <a:cs typeface="Arial" pitchFamily="34" charset="0"/>
                        </a:rPr>
                        <a:t>مديرية التربية</a:t>
                      </a:r>
                    </a:p>
                    <a:p>
                      <a:pPr algn="r" rtl="1"/>
                      <a:r>
                        <a:rPr lang="ar-DZ" dirty="0" smtClean="0">
                          <a:solidFill>
                            <a:schemeClr val="tx1"/>
                          </a:solidFill>
                          <a:latin typeface="Arial" pitchFamily="34" charset="0"/>
                          <a:cs typeface="Arial" pitchFamily="34" charset="0"/>
                        </a:rPr>
                        <a:t>مكتب هيئة التفتيش</a:t>
                      </a:r>
                      <a:endParaRPr lang="fr-FR" dirty="0">
                        <a:solidFill>
                          <a:schemeClr val="tx1"/>
                        </a:solidFill>
                        <a:latin typeface="Arial" pitchFamily="34" charset="0"/>
                        <a:cs typeface="Arial" pitchFamily="34" charset="0"/>
                      </a:endParaRPr>
                    </a:p>
                  </a:txBody>
                  <a:tcPr/>
                </a:tc>
                <a:tc>
                  <a:txBody>
                    <a:bodyPr/>
                    <a:lstStyle/>
                    <a:p>
                      <a:pPr algn="r" rtl="1"/>
                      <a:r>
                        <a:rPr lang="ar-DZ" dirty="0" smtClean="0">
                          <a:solidFill>
                            <a:schemeClr val="tx1"/>
                          </a:solidFill>
                          <a:latin typeface="Arial" pitchFamily="34" charset="0"/>
                          <a:cs typeface="Arial" pitchFamily="34" charset="0"/>
                        </a:rPr>
                        <a:t>9 و 10 </a:t>
                      </a:r>
                      <a:r>
                        <a:rPr lang="ar-DZ" dirty="0" err="1" smtClean="0">
                          <a:solidFill>
                            <a:schemeClr val="tx1"/>
                          </a:solidFill>
                          <a:latin typeface="Arial" pitchFamily="34" charset="0"/>
                          <a:cs typeface="Arial" pitchFamily="34" charset="0"/>
                        </a:rPr>
                        <a:t>أفريل</a:t>
                      </a:r>
                      <a:r>
                        <a:rPr lang="ar-DZ" dirty="0" smtClean="0">
                          <a:solidFill>
                            <a:schemeClr val="tx1"/>
                          </a:solidFill>
                          <a:latin typeface="Arial" pitchFamily="34" charset="0"/>
                          <a:cs typeface="Arial" pitchFamily="34" charset="0"/>
                        </a:rPr>
                        <a:t> 2017</a:t>
                      </a:r>
                      <a:endParaRPr lang="fr-FR" dirty="0">
                        <a:solidFill>
                          <a:schemeClr val="tx1"/>
                        </a:solidFill>
                        <a:latin typeface="Arial" pitchFamily="34" charset="0"/>
                        <a:cs typeface="Arial" pitchFamily="34" charset="0"/>
                      </a:endParaRPr>
                    </a:p>
                  </a:txBody>
                  <a:tcPr/>
                </a:tc>
                <a:tc>
                  <a:txBody>
                    <a:bodyPr/>
                    <a:lstStyle/>
                    <a:p>
                      <a:pPr algn="r" rtl="1"/>
                      <a:r>
                        <a:rPr lang="ar-DZ" dirty="0" smtClean="0">
                          <a:solidFill>
                            <a:schemeClr val="tx1"/>
                          </a:solidFill>
                          <a:latin typeface="Arial" pitchFamily="34" charset="0"/>
                          <a:cs typeface="Arial" pitchFamily="34" charset="0"/>
                        </a:rPr>
                        <a:t>الندوة الولائية</a:t>
                      </a:r>
                      <a:endParaRPr lang="fr-FR" dirty="0">
                        <a:solidFill>
                          <a:schemeClr val="tx1"/>
                        </a:solidFill>
                        <a:latin typeface="Arial" pitchFamily="34" charset="0"/>
                        <a:cs typeface="Arial" pitchFamily="34" charset="0"/>
                      </a:endParaRPr>
                    </a:p>
                  </a:txBody>
                  <a:tcPr/>
                </a:tc>
              </a:tr>
              <a:tr h="395796">
                <a:tc>
                  <a:txBody>
                    <a:bodyPr/>
                    <a:lstStyle/>
                    <a:p>
                      <a:pPr algn="r" rtl="1"/>
                      <a:r>
                        <a:rPr lang="ar-DZ" dirty="0" smtClean="0">
                          <a:solidFill>
                            <a:schemeClr val="tx1"/>
                          </a:solidFill>
                          <a:latin typeface="Arial" pitchFamily="34" charset="0"/>
                          <a:cs typeface="Arial" pitchFamily="34" charset="0"/>
                        </a:rPr>
                        <a:t>مديريات التربية</a:t>
                      </a:r>
                    </a:p>
                    <a:p>
                      <a:pPr algn="r" rtl="1"/>
                      <a:r>
                        <a:rPr lang="ar-DZ" dirty="0" smtClean="0">
                          <a:solidFill>
                            <a:schemeClr val="tx1"/>
                          </a:solidFill>
                          <a:latin typeface="Arial" pitchFamily="34" charset="0"/>
                          <a:cs typeface="Arial" pitchFamily="34" charset="0"/>
                        </a:rPr>
                        <a:t>مكاتب هيئات التفتيش</a:t>
                      </a:r>
                      <a:endParaRPr lang="fr-FR" dirty="0">
                        <a:solidFill>
                          <a:schemeClr val="tx1"/>
                        </a:solidFill>
                        <a:latin typeface="Arial" pitchFamily="34" charset="0"/>
                        <a:cs typeface="Arial" pitchFamily="34" charset="0"/>
                      </a:endParaRPr>
                    </a:p>
                  </a:txBody>
                  <a:tcPr/>
                </a:tc>
                <a:tc>
                  <a:txBody>
                    <a:bodyPr/>
                    <a:lstStyle/>
                    <a:p>
                      <a:pPr algn="r" rtl="1"/>
                      <a:r>
                        <a:rPr lang="ar-DZ" dirty="0" smtClean="0">
                          <a:solidFill>
                            <a:schemeClr val="tx1"/>
                          </a:solidFill>
                          <a:latin typeface="Arial" pitchFamily="34" charset="0"/>
                          <a:cs typeface="Arial" pitchFamily="34" charset="0"/>
                        </a:rPr>
                        <a:t>15</a:t>
                      </a:r>
                      <a:r>
                        <a:rPr lang="ar-DZ" baseline="0" dirty="0" smtClean="0">
                          <a:solidFill>
                            <a:schemeClr val="tx1"/>
                          </a:solidFill>
                          <a:latin typeface="Arial" pitchFamily="34" charset="0"/>
                          <a:cs typeface="Arial" pitchFamily="34" charset="0"/>
                        </a:rPr>
                        <a:t> و 16 </a:t>
                      </a:r>
                      <a:r>
                        <a:rPr lang="ar-DZ" baseline="0" dirty="0" err="1" smtClean="0">
                          <a:solidFill>
                            <a:schemeClr val="tx1"/>
                          </a:solidFill>
                          <a:latin typeface="Arial" pitchFamily="34" charset="0"/>
                          <a:cs typeface="Arial" pitchFamily="34" charset="0"/>
                        </a:rPr>
                        <a:t>أفريل</a:t>
                      </a:r>
                      <a:r>
                        <a:rPr lang="ar-DZ" baseline="0" dirty="0" smtClean="0">
                          <a:solidFill>
                            <a:schemeClr val="tx1"/>
                          </a:solidFill>
                          <a:latin typeface="Arial" pitchFamily="34" charset="0"/>
                          <a:cs typeface="Arial" pitchFamily="34" charset="0"/>
                        </a:rPr>
                        <a:t> 2017</a:t>
                      </a:r>
                      <a:endParaRPr lang="fr-FR" dirty="0">
                        <a:solidFill>
                          <a:schemeClr val="tx1"/>
                        </a:solidFill>
                        <a:latin typeface="Arial" pitchFamily="34" charset="0"/>
                        <a:cs typeface="Arial" pitchFamily="34" charset="0"/>
                      </a:endParaRPr>
                    </a:p>
                  </a:txBody>
                  <a:tcPr/>
                </a:tc>
                <a:tc>
                  <a:txBody>
                    <a:bodyPr/>
                    <a:lstStyle/>
                    <a:p>
                      <a:pPr algn="r" rtl="1"/>
                      <a:r>
                        <a:rPr lang="ar-DZ" dirty="0" smtClean="0">
                          <a:solidFill>
                            <a:schemeClr val="tx1"/>
                          </a:solidFill>
                          <a:latin typeface="Arial" pitchFamily="34" charset="0"/>
                          <a:cs typeface="Arial" pitchFamily="34" charset="0"/>
                        </a:rPr>
                        <a:t>الندوة الجهوية</a:t>
                      </a:r>
                      <a:endParaRPr lang="fr-FR" dirty="0">
                        <a:solidFill>
                          <a:schemeClr val="tx1"/>
                        </a:solidFill>
                        <a:latin typeface="Arial" pitchFamily="34" charset="0"/>
                        <a:cs typeface="Arial" pitchFamily="34" charset="0"/>
                      </a:endParaRPr>
                    </a:p>
                  </a:txBody>
                  <a:tcPr/>
                </a:tc>
              </a:tr>
              <a:tr h="395796">
                <a:tc>
                  <a:txBody>
                    <a:bodyPr/>
                    <a:lstStyle/>
                    <a:p>
                      <a:pPr algn="r" rtl="1"/>
                      <a:r>
                        <a:rPr lang="ar-DZ" dirty="0" smtClean="0">
                          <a:solidFill>
                            <a:schemeClr val="tx1"/>
                          </a:solidFill>
                          <a:latin typeface="Arial" pitchFamily="34" charset="0"/>
                          <a:cs typeface="Arial" pitchFamily="34" charset="0"/>
                        </a:rPr>
                        <a:t>وزارة التربية الوطنية</a:t>
                      </a:r>
                      <a:endParaRPr lang="fr-FR" dirty="0">
                        <a:solidFill>
                          <a:schemeClr val="tx1"/>
                        </a:solidFill>
                        <a:latin typeface="Arial" pitchFamily="34" charset="0"/>
                        <a:cs typeface="Arial" pitchFamily="34" charset="0"/>
                      </a:endParaRPr>
                    </a:p>
                  </a:txBody>
                  <a:tcPr/>
                </a:tc>
                <a:tc>
                  <a:txBody>
                    <a:bodyPr/>
                    <a:lstStyle/>
                    <a:p>
                      <a:pPr algn="r" rtl="1"/>
                      <a:r>
                        <a:rPr lang="ar-DZ" dirty="0" smtClean="0">
                          <a:solidFill>
                            <a:schemeClr val="tx1"/>
                          </a:solidFill>
                          <a:latin typeface="Arial" pitchFamily="34" charset="0"/>
                          <a:cs typeface="Arial" pitchFamily="34" charset="0"/>
                        </a:rPr>
                        <a:t>29 </a:t>
                      </a:r>
                      <a:r>
                        <a:rPr lang="ar-DZ" dirty="0" err="1" smtClean="0">
                          <a:solidFill>
                            <a:schemeClr val="tx1"/>
                          </a:solidFill>
                          <a:latin typeface="Arial" pitchFamily="34" charset="0"/>
                          <a:cs typeface="Arial" pitchFamily="34" charset="0"/>
                        </a:rPr>
                        <a:t>أفريل</a:t>
                      </a:r>
                      <a:r>
                        <a:rPr lang="ar-DZ" dirty="0" smtClean="0">
                          <a:solidFill>
                            <a:schemeClr val="tx1"/>
                          </a:solidFill>
                          <a:latin typeface="Arial" pitchFamily="34" charset="0"/>
                          <a:cs typeface="Arial" pitchFamily="34" charset="0"/>
                        </a:rPr>
                        <a:t> 2017</a:t>
                      </a:r>
                      <a:endParaRPr lang="fr-FR" dirty="0">
                        <a:solidFill>
                          <a:schemeClr val="tx1"/>
                        </a:solidFill>
                        <a:latin typeface="Arial" pitchFamily="34" charset="0"/>
                        <a:cs typeface="Arial" pitchFamily="34" charset="0"/>
                      </a:endParaRPr>
                    </a:p>
                  </a:txBody>
                  <a:tcPr/>
                </a:tc>
                <a:tc>
                  <a:txBody>
                    <a:bodyPr/>
                    <a:lstStyle/>
                    <a:p>
                      <a:pPr algn="r" rtl="1"/>
                      <a:r>
                        <a:rPr lang="ar-DZ" dirty="0" smtClean="0">
                          <a:solidFill>
                            <a:schemeClr val="tx1"/>
                          </a:solidFill>
                          <a:latin typeface="Arial" pitchFamily="34" charset="0"/>
                          <a:cs typeface="Arial" pitchFamily="34" charset="0"/>
                        </a:rPr>
                        <a:t>الندوة الوطنية</a:t>
                      </a:r>
                      <a:endParaRPr lang="fr-FR" dirty="0">
                        <a:solidFill>
                          <a:schemeClr val="tx1"/>
                        </a:solidFill>
                        <a:latin typeface="Arial" pitchFamily="34" charset="0"/>
                        <a:cs typeface="Arial" pitchFamily="34" charset="0"/>
                      </a:endParaRPr>
                    </a:p>
                  </a:txBody>
                  <a:tcPr/>
                </a:tc>
              </a:tr>
            </a:tbl>
          </a:graphicData>
        </a:graphic>
      </p:graphicFrame>
    </p:spTree>
    <p:extLst>
      <p:ext uri="{BB962C8B-B14F-4D97-AF65-F5344CB8AC3E}">
        <p14:creationId xmlns:p14="http://schemas.microsoft.com/office/powerpoint/2010/main" xmlns="" val="3270557953"/>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571472" y="357166"/>
            <a:ext cx="8572528" cy="707886"/>
          </a:xfrm>
          <a:prstGeom prst="rect">
            <a:avLst/>
          </a:prstGeom>
          <a:noFill/>
        </p:spPr>
        <p:txBody>
          <a:bodyPr wrap="square" rtlCol="0">
            <a:spAutoFit/>
          </a:bodyPr>
          <a:lstStyle/>
          <a:p>
            <a:pPr algn="ctr"/>
            <a:r>
              <a:rPr lang="ar-DZ" sz="4000" b="1" dirty="0" smtClean="0">
                <a:latin typeface="Arial" pitchFamily="34" charset="0"/>
                <a:cs typeface="Arial" pitchFamily="34" charset="0"/>
              </a:rPr>
              <a:t>التقويم البيداغوجي</a:t>
            </a:r>
            <a:r>
              <a:rPr lang="ar-DZ" sz="4000" dirty="0" smtClean="0"/>
              <a:t> </a:t>
            </a:r>
            <a:endParaRPr lang="fr-FR" sz="4000" dirty="0"/>
          </a:p>
        </p:txBody>
      </p:sp>
      <p:sp>
        <p:nvSpPr>
          <p:cNvPr id="3" name="ZoneTexte 2"/>
          <p:cNvSpPr txBox="1"/>
          <p:nvPr/>
        </p:nvSpPr>
        <p:spPr>
          <a:xfrm>
            <a:off x="0" y="1214423"/>
            <a:ext cx="9144000" cy="5663089"/>
          </a:xfrm>
          <a:prstGeom prst="rect">
            <a:avLst/>
          </a:prstGeom>
          <a:noFill/>
        </p:spPr>
        <p:txBody>
          <a:bodyPr wrap="square" rtlCol="0">
            <a:spAutoFit/>
          </a:bodyPr>
          <a:lstStyle/>
          <a:p>
            <a:pPr algn="ctr" rtl="1"/>
            <a:r>
              <a:rPr lang="ar-DZ" sz="2800" b="1" dirty="0" smtClean="0">
                <a:latin typeface="Arial" pitchFamily="34" charset="0"/>
                <a:cs typeface="Arial" pitchFamily="34" charset="0"/>
              </a:rPr>
              <a:t>مواصلة لعملية الاستشارة الميدانية حول نظام التقويم البيداغوجي في مرحلتي التعليم الابتدائي و المتوسط، و بعد انتهاء المرحلة الأولى منها و المتمثلة في ملء الاستبيان من قبل الأساتذة، و الذي لقي استجابة و إقبالا كبيرين، الأمر الذي يستدعي تقديم الشكر و التقدير إلى أعضاء الجماعة التربوية، لا سيما الأساتذة، على حسهم التربوي و هبتهم المسؤولة.</a:t>
            </a:r>
          </a:p>
          <a:p>
            <a:pPr algn="ctr" rtl="1"/>
            <a:r>
              <a:rPr lang="ar-DZ" sz="2800" b="1" dirty="0" smtClean="0">
                <a:latin typeface="Arial" pitchFamily="34" charset="0"/>
                <a:cs typeface="Arial" pitchFamily="34" charset="0"/>
              </a:rPr>
              <a:t>و بالموازاة مع ما تقوم به وزارة التربية الوطنية من استغلال الاستبيانات من قبل خلية مركزية مشكلة لهذا الغرض، تحضيرا لتنظيم الندوة الوطنية لتقديم نتائج الاستشارة، يشرفني أن أوافيكم بالإجراءات الخاصة بتنظيم المرحلة الثانية منها، و التي تهدف إلى الوصول لجملة من الإجابات و المقترحات تسمح بإبراز الجوانب النوعية، من خلال الأسئلة المطروحة للنقاش، المتعلقة بموضوع التقويم البيداغوجي و المتمثلة في: </a:t>
            </a:r>
            <a:endParaRPr lang="fr-FR" dirty="0" smtClean="0"/>
          </a:p>
          <a:p>
            <a:pPr algn="r" rtl="1"/>
            <a:endParaRPr lang="fr-FR" dirty="0" smtClean="0"/>
          </a:p>
          <a:p>
            <a:pPr algn="r" rtl="1"/>
            <a:r>
              <a:rPr lang="ar-DZ" dirty="0" smtClean="0"/>
              <a:t> </a:t>
            </a:r>
          </a:p>
          <a:p>
            <a:endParaRPr lang="fr-FR" dirty="0"/>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349875" y="503289"/>
            <a:ext cx="7715304" cy="707886"/>
          </a:xfrm>
          <a:prstGeom prst="rect">
            <a:avLst/>
          </a:prstGeom>
          <a:noFill/>
        </p:spPr>
        <p:txBody>
          <a:bodyPr wrap="square" rtlCol="0">
            <a:spAutoFit/>
          </a:bodyPr>
          <a:lstStyle/>
          <a:p>
            <a:pPr algn="r" rtl="1"/>
            <a:r>
              <a:rPr lang="ar-DZ" sz="4000" b="1" dirty="0" smtClean="0">
                <a:latin typeface="Arial" pitchFamily="34" charset="0"/>
                <a:cs typeface="Arial" pitchFamily="34" charset="0"/>
              </a:rPr>
              <a:t>1- </a:t>
            </a:r>
            <a:r>
              <a:rPr lang="ar-DZ" sz="3200" b="1" u="sng" dirty="0" smtClean="0">
                <a:latin typeface="Arial" pitchFamily="34" charset="0"/>
                <a:cs typeface="Arial" pitchFamily="34" charset="0"/>
              </a:rPr>
              <a:t>ما هي الممارسات التقويمية الحالية؟</a:t>
            </a:r>
            <a:endParaRPr lang="fr-FR" sz="3200" b="1" u="sng" dirty="0">
              <a:latin typeface="Arial" pitchFamily="34" charset="0"/>
              <a:cs typeface="Arial" pitchFamily="34" charset="0"/>
            </a:endParaRPr>
          </a:p>
        </p:txBody>
      </p:sp>
      <p:sp>
        <p:nvSpPr>
          <p:cNvPr id="4" name="ZoneTexte 3"/>
          <p:cNvSpPr txBox="1"/>
          <p:nvPr/>
        </p:nvSpPr>
        <p:spPr>
          <a:xfrm>
            <a:off x="-11970" y="1211175"/>
            <a:ext cx="9144000" cy="4801314"/>
          </a:xfrm>
          <a:prstGeom prst="rect">
            <a:avLst/>
          </a:prstGeom>
          <a:noFill/>
        </p:spPr>
        <p:txBody>
          <a:bodyPr wrap="square" rtlCol="0">
            <a:spAutoFit/>
          </a:bodyPr>
          <a:lstStyle/>
          <a:p>
            <a:pPr algn="r" rtl="1"/>
            <a:r>
              <a:rPr lang="ar-DZ" sz="2800" dirty="0" smtClean="0">
                <a:latin typeface="Arial" pitchFamily="34" charset="0"/>
                <a:cs typeface="Arial" pitchFamily="34" charset="0"/>
              </a:rPr>
              <a:t>بهدف رصد و تشخيص واقع الممارسات التقويمية في النظام المدرسي</a:t>
            </a:r>
          </a:p>
          <a:p>
            <a:pPr algn="r" rtl="1"/>
            <a:endParaRPr lang="fr-FR" b="1" dirty="0" smtClean="0">
              <a:latin typeface="Arial" pitchFamily="34" charset="0"/>
              <a:cs typeface="Arial" pitchFamily="34" charset="0"/>
            </a:endParaRPr>
          </a:p>
          <a:p>
            <a:pPr lvl="0" algn="r" rtl="1"/>
            <a:r>
              <a:rPr lang="ar-DZ" sz="4000" b="1" dirty="0">
                <a:solidFill>
                  <a:prstClr val="black"/>
                </a:solidFill>
                <a:latin typeface="Arial" pitchFamily="34" charset="0"/>
                <a:cs typeface="Arial" pitchFamily="34" charset="0"/>
              </a:rPr>
              <a:t>2</a:t>
            </a:r>
            <a:r>
              <a:rPr lang="ar-DZ" sz="4000" b="1" dirty="0" smtClean="0">
                <a:solidFill>
                  <a:prstClr val="black"/>
                </a:solidFill>
                <a:latin typeface="Arial" pitchFamily="34" charset="0"/>
                <a:cs typeface="Arial" pitchFamily="34" charset="0"/>
              </a:rPr>
              <a:t>  </a:t>
            </a:r>
            <a:r>
              <a:rPr lang="ar-DZ" sz="3200" b="1" u="sng" dirty="0" smtClean="0">
                <a:solidFill>
                  <a:prstClr val="black"/>
                </a:solidFill>
                <a:latin typeface="Arial" pitchFamily="34" charset="0"/>
                <a:cs typeface="Arial" pitchFamily="34" charset="0"/>
              </a:rPr>
              <a:t>- ما هي أهم النقاط الإيجابية و السلبية في نظام التقويم الحالي؟</a:t>
            </a:r>
          </a:p>
          <a:p>
            <a:pPr lvl="0" algn="r" rtl="1"/>
            <a:r>
              <a:rPr lang="ar-DZ" sz="2800" dirty="0" smtClean="0">
                <a:solidFill>
                  <a:prstClr val="black"/>
                </a:solidFill>
                <a:latin typeface="Arial" pitchFamily="34" charset="0"/>
                <a:cs typeface="Arial" pitchFamily="34" charset="0"/>
              </a:rPr>
              <a:t>بهدف تثمين و دعم الجوانب الإيجابية المتفق عليها مع استكشاف الجوانب التي تستدعي التعديل و التصحيح.</a:t>
            </a:r>
          </a:p>
          <a:p>
            <a:pPr lvl="0" algn="r" rtl="1"/>
            <a:r>
              <a:rPr lang="ar-DZ" sz="3600" b="1" u="sng" dirty="0" smtClean="0">
                <a:solidFill>
                  <a:prstClr val="black"/>
                </a:solidFill>
                <a:latin typeface="Arial" pitchFamily="34" charset="0"/>
                <a:cs typeface="Arial" pitchFamily="34" charset="0"/>
              </a:rPr>
              <a:t>3- </a:t>
            </a:r>
            <a:r>
              <a:rPr lang="ar-DZ" sz="3200" b="1" u="sng" dirty="0" smtClean="0">
                <a:solidFill>
                  <a:prstClr val="black"/>
                </a:solidFill>
                <a:latin typeface="Arial" pitchFamily="34" charset="0"/>
                <a:cs typeface="Arial" pitchFamily="34" charset="0"/>
              </a:rPr>
              <a:t>ما هي المقترحات التي يمكن استغلالها لتحسين نظام التقويم الحالي مع الأخذ بعين </a:t>
            </a:r>
            <a:r>
              <a:rPr lang="ar-DZ" sz="3200" b="1" u="sng" dirty="0" err="1" smtClean="0">
                <a:solidFill>
                  <a:prstClr val="black"/>
                </a:solidFill>
                <a:latin typeface="Arial" pitchFamily="34" charset="0"/>
                <a:cs typeface="Arial" pitchFamily="34" charset="0"/>
              </a:rPr>
              <a:t>الإعتبار</a:t>
            </a:r>
            <a:r>
              <a:rPr lang="ar-DZ" sz="3200" b="1" u="sng" dirty="0" smtClean="0">
                <a:solidFill>
                  <a:prstClr val="black"/>
                </a:solidFill>
                <a:latin typeface="Arial" pitchFamily="34" charset="0"/>
                <a:cs typeface="Arial" pitchFamily="34" charset="0"/>
              </a:rPr>
              <a:t> الذكاء المتعدد لدى التلاميذ؟</a:t>
            </a:r>
          </a:p>
          <a:p>
            <a:pPr lvl="0" algn="r" rtl="1"/>
            <a:endParaRPr lang="ar-DZ" sz="3200" b="1" u="sng" dirty="0" smtClean="0">
              <a:solidFill>
                <a:prstClr val="black"/>
              </a:solidFill>
              <a:latin typeface="Arial" pitchFamily="34" charset="0"/>
              <a:cs typeface="Arial" pitchFamily="34" charset="0"/>
            </a:endParaRPr>
          </a:p>
          <a:p>
            <a:pPr lvl="0" algn="r" rtl="1"/>
            <a:r>
              <a:rPr lang="ar-DZ" sz="2800" dirty="0" smtClean="0">
                <a:solidFill>
                  <a:prstClr val="black"/>
                </a:solidFill>
                <a:latin typeface="Arial" pitchFamily="34" charset="0"/>
                <a:cs typeface="Arial" pitchFamily="34" charset="0"/>
              </a:rPr>
              <a:t>بهدف إبداء أراء أو مقترحات من شأنها تحسين و تطوير نظام التقويم الحالي</a:t>
            </a:r>
            <a:endParaRPr lang="fr-FR" sz="2800" dirty="0">
              <a:solidFill>
                <a:prstClr val="black"/>
              </a:solidFill>
              <a:latin typeface="Arial" pitchFamily="34" charset="0"/>
              <a:cs typeface="Arial" pitchFamily="34" charset="0"/>
            </a:endParaRPr>
          </a:p>
          <a:p>
            <a:pPr algn="r" rtl="1"/>
            <a:endParaRPr lang="ar-DZ" dirty="0" smtClean="0"/>
          </a:p>
          <a:p>
            <a:pPr algn="r" rtl="1"/>
            <a:endParaRPr lang="fr-FR" dirty="0" smtClean="0"/>
          </a:p>
        </p:txBody>
      </p:sp>
    </p:spTree>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85720" y="642918"/>
            <a:ext cx="8501122" cy="584775"/>
          </a:xfrm>
          <a:prstGeom prst="rect">
            <a:avLst/>
          </a:prstGeom>
          <a:noFill/>
        </p:spPr>
        <p:txBody>
          <a:bodyPr wrap="square" rtlCol="0">
            <a:spAutoFit/>
          </a:bodyPr>
          <a:lstStyle/>
          <a:p>
            <a:pPr algn="r" rtl="1"/>
            <a:r>
              <a:rPr lang="ar-DZ" sz="3200" b="1" dirty="0" smtClean="0">
                <a:latin typeface="Arial" pitchFamily="34" charset="0"/>
                <a:cs typeface="Arial" pitchFamily="34" charset="0"/>
              </a:rPr>
              <a:t>1- تنظيم الاستشارة في المرحلة الثانية:</a:t>
            </a:r>
            <a:endParaRPr lang="fr-FR" sz="3200" b="1" dirty="0">
              <a:latin typeface="Arial" pitchFamily="34" charset="0"/>
              <a:cs typeface="Arial" pitchFamily="34" charset="0"/>
            </a:endParaRPr>
          </a:p>
        </p:txBody>
      </p:sp>
      <p:sp>
        <p:nvSpPr>
          <p:cNvPr id="3" name="ZoneTexte 2"/>
          <p:cNvSpPr txBox="1"/>
          <p:nvPr/>
        </p:nvSpPr>
        <p:spPr>
          <a:xfrm>
            <a:off x="214282" y="1340768"/>
            <a:ext cx="8429684" cy="954107"/>
          </a:xfrm>
          <a:prstGeom prst="rect">
            <a:avLst/>
          </a:prstGeom>
          <a:noFill/>
        </p:spPr>
        <p:txBody>
          <a:bodyPr wrap="square" rtlCol="0">
            <a:spAutoFit/>
          </a:bodyPr>
          <a:lstStyle/>
          <a:p>
            <a:pPr algn="r" rtl="1"/>
            <a:r>
              <a:rPr lang="ar-DZ" sz="2800" dirty="0" smtClean="0">
                <a:latin typeface="Arial" pitchFamily="34" charset="0"/>
                <a:cs typeface="Arial" pitchFamily="34" charset="0"/>
              </a:rPr>
              <a:t>من حيث الجانب التنظيمي، تشمل المرحلة الثانية من الاستشارة مستويات متعدد لها علاقة بتنفيذ و استغلال الفعل التقويمي:</a:t>
            </a:r>
            <a:endParaRPr lang="fr-FR" sz="2800" dirty="0">
              <a:latin typeface="Arial" pitchFamily="34" charset="0"/>
              <a:cs typeface="Arial" pitchFamily="34" charset="0"/>
            </a:endParaRPr>
          </a:p>
        </p:txBody>
      </p:sp>
      <p:sp>
        <p:nvSpPr>
          <p:cNvPr id="4" name="ZoneTexte 3"/>
          <p:cNvSpPr txBox="1"/>
          <p:nvPr/>
        </p:nvSpPr>
        <p:spPr>
          <a:xfrm>
            <a:off x="1214414" y="2420888"/>
            <a:ext cx="7572428" cy="2062103"/>
          </a:xfrm>
          <a:prstGeom prst="rect">
            <a:avLst/>
          </a:prstGeom>
          <a:noFill/>
        </p:spPr>
        <p:txBody>
          <a:bodyPr wrap="square" rtlCol="0">
            <a:spAutoFit/>
          </a:bodyPr>
          <a:lstStyle/>
          <a:p>
            <a:pPr marL="457200" indent="-457200" algn="r" rtl="1">
              <a:buFont typeface="Arial" charset="0"/>
              <a:buChar char="•"/>
            </a:pPr>
            <a:r>
              <a:rPr lang="ar-DZ" sz="3200" dirty="0" smtClean="0">
                <a:latin typeface="Arial" pitchFamily="34" charset="0"/>
                <a:cs typeface="Arial" pitchFamily="34" charset="0"/>
              </a:rPr>
              <a:t>المدارس الابتدائية و المتوسطات،</a:t>
            </a:r>
          </a:p>
          <a:p>
            <a:pPr marL="457200" indent="-457200" algn="r" rtl="1">
              <a:buFont typeface="Arial" charset="0"/>
              <a:buChar char="•"/>
            </a:pPr>
            <a:r>
              <a:rPr lang="ar-DZ" sz="3200" dirty="0" smtClean="0">
                <a:latin typeface="Arial" pitchFamily="34" charset="0"/>
                <a:cs typeface="Arial" pitchFamily="34" charset="0"/>
              </a:rPr>
              <a:t>الندوة الولائية،</a:t>
            </a:r>
          </a:p>
          <a:p>
            <a:pPr marL="457200" indent="-457200" algn="r" rtl="1">
              <a:buFont typeface="Arial" charset="0"/>
              <a:buChar char="•"/>
            </a:pPr>
            <a:r>
              <a:rPr lang="ar-DZ" sz="3200" dirty="0" smtClean="0">
                <a:latin typeface="Arial" pitchFamily="34" charset="0"/>
                <a:cs typeface="Arial" pitchFamily="34" charset="0"/>
              </a:rPr>
              <a:t>الندوات الجهوية</a:t>
            </a:r>
          </a:p>
          <a:p>
            <a:pPr marL="457200" indent="-457200" algn="r" rtl="1">
              <a:buFont typeface="Arial" charset="0"/>
              <a:buChar char="•"/>
            </a:pPr>
            <a:r>
              <a:rPr lang="ar-DZ" sz="3200" dirty="0" smtClean="0">
                <a:latin typeface="Arial" pitchFamily="34" charset="0"/>
                <a:cs typeface="Arial" pitchFamily="34" charset="0"/>
              </a:rPr>
              <a:t>الندوة الوطنية</a:t>
            </a:r>
            <a:endParaRPr lang="fr-FR" sz="3200" dirty="0">
              <a:latin typeface="Arial" pitchFamily="34" charset="0"/>
              <a:cs typeface="Arial" pitchFamily="34" charset="0"/>
            </a:endParaRPr>
          </a:p>
        </p:txBody>
      </p:sp>
      <p:sp>
        <p:nvSpPr>
          <p:cNvPr id="5" name="ZoneTexte 4"/>
          <p:cNvSpPr txBox="1"/>
          <p:nvPr/>
        </p:nvSpPr>
        <p:spPr>
          <a:xfrm>
            <a:off x="928662" y="4722990"/>
            <a:ext cx="7286676" cy="1938992"/>
          </a:xfrm>
          <a:prstGeom prst="rect">
            <a:avLst/>
          </a:prstGeom>
          <a:noFill/>
        </p:spPr>
        <p:txBody>
          <a:bodyPr wrap="square" rtlCol="0">
            <a:spAutoFit/>
          </a:bodyPr>
          <a:lstStyle/>
          <a:p>
            <a:pPr algn="ctr" rtl="1"/>
            <a:r>
              <a:rPr lang="ar-DZ" sz="4000" b="1" dirty="0" smtClean="0">
                <a:latin typeface="Arial" pitchFamily="34" charset="0"/>
                <a:cs typeface="Arial" pitchFamily="34" charset="0"/>
              </a:rPr>
              <a:t>يجذر التذكير بأن سير </a:t>
            </a:r>
            <a:r>
              <a:rPr lang="ar-DZ" sz="4000" b="1" dirty="0" err="1" smtClean="0">
                <a:latin typeface="Arial" pitchFamily="34" charset="0"/>
                <a:cs typeface="Arial" pitchFamily="34" charset="0"/>
              </a:rPr>
              <a:t>الستشارة</a:t>
            </a:r>
            <a:r>
              <a:rPr lang="ar-DZ" sz="4000" b="1" dirty="0" smtClean="0">
                <a:latin typeface="Arial" pitchFamily="34" charset="0"/>
                <a:cs typeface="Arial" pitchFamily="34" charset="0"/>
              </a:rPr>
              <a:t> لا ينبغي أن يؤثر على السير الحسن للمؤسسات و تنفيذ </a:t>
            </a:r>
            <a:r>
              <a:rPr lang="ar-DZ" sz="4000" b="1" dirty="0" err="1" smtClean="0">
                <a:latin typeface="Arial" pitchFamily="34" charset="0"/>
                <a:cs typeface="Arial" pitchFamily="34" charset="0"/>
              </a:rPr>
              <a:t>المنهاهج</a:t>
            </a:r>
            <a:r>
              <a:rPr lang="ar-DZ" sz="4000" b="1" dirty="0" smtClean="0">
                <a:latin typeface="Arial" pitchFamily="34" charset="0"/>
                <a:cs typeface="Arial" pitchFamily="34" charset="0"/>
              </a:rPr>
              <a:t> و الأنشطة المقررة</a:t>
            </a:r>
            <a:endParaRPr lang="fr-FR" sz="4000" b="1" dirty="0">
              <a:latin typeface="Arial" pitchFamily="34" charset="0"/>
              <a:cs typeface="Arial" pitchFamily="34" charset="0"/>
            </a:endParaRPr>
          </a:p>
        </p:txBody>
      </p:sp>
    </p:spTree>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571472" y="285728"/>
            <a:ext cx="8001056" cy="769441"/>
          </a:xfrm>
          <a:prstGeom prst="rect">
            <a:avLst/>
          </a:prstGeom>
          <a:noFill/>
        </p:spPr>
        <p:txBody>
          <a:bodyPr wrap="square" rtlCol="0">
            <a:spAutoFit/>
          </a:bodyPr>
          <a:lstStyle/>
          <a:p>
            <a:pPr algn="r" rtl="1"/>
            <a:r>
              <a:rPr lang="ar-DZ" sz="4400" b="1" dirty="0" smtClean="0">
                <a:latin typeface="Arial" pitchFamily="34" charset="0"/>
                <a:cs typeface="Arial" pitchFamily="34" charset="0"/>
              </a:rPr>
              <a:t>1.1 </a:t>
            </a:r>
            <a:r>
              <a:rPr lang="ar-DZ" sz="3200" b="1" u="sng" dirty="0" smtClean="0">
                <a:latin typeface="Arial" pitchFamily="34" charset="0"/>
                <a:cs typeface="Arial" pitchFamily="34" charset="0"/>
              </a:rPr>
              <a:t>الإعلام و التحسيس</a:t>
            </a:r>
            <a:endParaRPr lang="fr-FR" sz="3200" b="1" u="sng" dirty="0">
              <a:latin typeface="Arial" pitchFamily="34" charset="0"/>
              <a:cs typeface="Arial" pitchFamily="34" charset="0"/>
            </a:endParaRPr>
          </a:p>
        </p:txBody>
      </p:sp>
      <p:sp>
        <p:nvSpPr>
          <p:cNvPr id="3" name="ZoneTexte 2"/>
          <p:cNvSpPr txBox="1"/>
          <p:nvPr/>
        </p:nvSpPr>
        <p:spPr>
          <a:xfrm>
            <a:off x="0" y="1055169"/>
            <a:ext cx="9144000" cy="1815882"/>
          </a:xfrm>
          <a:prstGeom prst="rect">
            <a:avLst/>
          </a:prstGeom>
          <a:noFill/>
        </p:spPr>
        <p:txBody>
          <a:bodyPr wrap="square" rtlCol="0">
            <a:spAutoFit/>
          </a:bodyPr>
          <a:lstStyle/>
          <a:p>
            <a:pPr lvl="1" algn="r" rtl="1">
              <a:buFont typeface="Wingdings" pitchFamily="2" charset="2"/>
              <a:buChar char="v"/>
            </a:pPr>
            <a:r>
              <a:rPr lang="ar-DZ" sz="2800" dirty="0" smtClean="0">
                <a:latin typeface="Arial" pitchFamily="34" charset="0"/>
                <a:cs typeface="Arial" pitchFamily="34" charset="0"/>
              </a:rPr>
              <a:t>يتولى مدير التربية تنظيم عملية الإعلام و التحسيس على مستوى الولاية بتنظيم لقاءات مع مفتشي التعليم الابتدائي للمواد و مديري المتوسطات، و ذلك من 5 إلى 7 مارس 2017</a:t>
            </a:r>
          </a:p>
          <a:p>
            <a:pPr algn="r" rtl="1">
              <a:buFont typeface="Arial" pitchFamily="34" charset="0"/>
              <a:buChar char="•"/>
            </a:pPr>
            <a:endParaRPr lang="fr-FR" sz="2800" b="1" dirty="0">
              <a:latin typeface="Arial" pitchFamily="34" charset="0"/>
              <a:cs typeface="Arial" pitchFamily="34" charset="0"/>
            </a:endParaRPr>
          </a:p>
        </p:txBody>
      </p:sp>
      <p:sp>
        <p:nvSpPr>
          <p:cNvPr id="4" name="Titre 3"/>
          <p:cNvSpPr>
            <a:spLocks noGrp="1"/>
          </p:cNvSpPr>
          <p:nvPr>
            <p:ph type="ctrTitle"/>
          </p:nvPr>
        </p:nvSpPr>
        <p:spPr>
          <a:xfrm>
            <a:off x="539247" y="3356992"/>
            <a:ext cx="8458200" cy="2736304"/>
          </a:xfrm>
        </p:spPr>
        <p:txBody>
          <a:bodyPr>
            <a:normAutofit fontScale="90000"/>
          </a:bodyPr>
          <a:lstStyle/>
          <a:p>
            <a:r>
              <a:rPr lang="ar-DZ" dirty="0" smtClean="0">
                <a:latin typeface="Arial" pitchFamily="34" charset="0"/>
                <a:cs typeface="Arial" pitchFamily="34" charset="0"/>
              </a:rPr>
              <a:t>تضبط قوائم المشاركين المدعوين لهذه المرحلة و كيفية استغلال التقارير و إعداد الحوصلة النهائية بعد عقد جلسات الحوار و التشاور حول الأسئلة المطروحة، و كذا الرزنامة الزمنية لهذه العملية كما يلي:                        </a:t>
            </a:r>
            <a:endParaRPr lang="fr-FR" dirty="0">
              <a:latin typeface="Arial" pitchFamily="34" charset="0"/>
              <a:cs typeface="Arial" pitchFamily="34" charset="0"/>
            </a:endParaRPr>
          </a:p>
        </p:txBody>
      </p:sp>
      <p:sp>
        <p:nvSpPr>
          <p:cNvPr id="5" name="Sous-titre 4"/>
          <p:cNvSpPr>
            <a:spLocks noGrp="1"/>
          </p:cNvSpPr>
          <p:nvPr>
            <p:ph type="subTitle" idx="1"/>
          </p:nvPr>
        </p:nvSpPr>
        <p:spPr>
          <a:xfrm>
            <a:off x="536763" y="2638947"/>
            <a:ext cx="8458200" cy="574029"/>
          </a:xfrm>
        </p:spPr>
        <p:txBody>
          <a:bodyPr>
            <a:noAutofit/>
          </a:bodyPr>
          <a:lstStyle/>
          <a:p>
            <a:pPr algn="r"/>
            <a:r>
              <a:rPr lang="ar-DZ" sz="3200" b="1" u="sng" dirty="0" smtClean="0">
                <a:latin typeface="Arial" pitchFamily="34" charset="0"/>
                <a:cs typeface="Arial" pitchFamily="34" charset="0"/>
              </a:rPr>
              <a:t>2.1 سير </a:t>
            </a:r>
            <a:r>
              <a:rPr lang="ar-DZ" sz="3200" b="1" u="sng" dirty="0" err="1" smtClean="0">
                <a:latin typeface="Arial" pitchFamily="34" charset="0"/>
                <a:cs typeface="Arial" pitchFamily="34" charset="0"/>
              </a:rPr>
              <a:t>الإستشارة</a:t>
            </a:r>
            <a:r>
              <a:rPr lang="ar-DZ" sz="3200" b="1" u="sng" dirty="0" smtClean="0">
                <a:latin typeface="Arial" pitchFamily="34" charset="0"/>
                <a:cs typeface="Arial" pitchFamily="34" charset="0"/>
              </a:rPr>
              <a:t> </a:t>
            </a:r>
            <a:endParaRPr lang="fr-FR" sz="3200" b="1" u="sng" dirty="0">
              <a:latin typeface="Arial" pitchFamily="34" charset="0"/>
              <a:cs typeface="Arial" pitchFamily="34" charset="0"/>
            </a:endParaRPr>
          </a:p>
        </p:txBody>
      </p:sp>
    </p:spTree>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1331640" y="404664"/>
            <a:ext cx="7215238" cy="646331"/>
          </a:xfrm>
          <a:prstGeom prst="rect">
            <a:avLst/>
          </a:prstGeom>
          <a:noFill/>
        </p:spPr>
        <p:txBody>
          <a:bodyPr wrap="square" rtlCol="0">
            <a:spAutoFit/>
          </a:bodyPr>
          <a:lstStyle/>
          <a:p>
            <a:pPr algn="r" rtl="1">
              <a:buFont typeface="Wingdings" pitchFamily="2" charset="2"/>
              <a:buChar char="v"/>
            </a:pPr>
            <a:r>
              <a:rPr lang="ar-DZ" sz="3600" b="1" dirty="0" smtClean="0">
                <a:latin typeface="Arial" pitchFamily="34" charset="0"/>
                <a:cs typeface="Arial" pitchFamily="34" charset="0"/>
              </a:rPr>
              <a:t>1.2.1 على مستوى المدارس الابتدائية</a:t>
            </a:r>
            <a:endParaRPr lang="fr-FR" sz="3600" b="1" dirty="0">
              <a:latin typeface="Arial" pitchFamily="34" charset="0"/>
              <a:cs typeface="Arial" pitchFamily="34" charset="0"/>
            </a:endParaRPr>
          </a:p>
        </p:txBody>
      </p:sp>
      <p:sp>
        <p:nvSpPr>
          <p:cNvPr id="9" name="ZoneTexte 8"/>
          <p:cNvSpPr txBox="1"/>
          <p:nvPr/>
        </p:nvSpPr>
        <p:spPr>
          <a:xfrm>
            <a:off x="1484040" y="1628800"/>
            <a:ext cx="7215238" cy="954107"/>
          </a:xfrm>
          <a:prstGeom prst="rect">
            <a:avLst/>
          </a:prstGeom>
          <a:noFill/>
        </p:spPr>
        <p:txBody>
          <a:bodyPr wrap="square" rtlCol="0">
            <a:spAutoFit/>
          </a:bodyPr>
          <a:lstStyle/>
          <a:p>
            <a:pPr algn="r" rtl="1">
              <a:buFont typeface="Wingdings" pitchFamily="2" charset="2"/>
              <a:buChar char="v"/>
            </a:pPr>
            <a:r>
              <a:rPr lang="ar-DZ" sz="2800" dirty="0" smtClean="0">
                <a:latin typeface="Arial" pitchFamily="34" charset="0"/>
                <a:cs typeface="Arial" pitchFamily="34" charset="0"/>
              </a:rPr>
              <a:t>التنظيم و التنشيط: مدير المدرسة.</a:t>
            </a:r>
          </a:p>
          <a:p>
            <a:pPr algn="r" rtl="1">
              <a:buFont typeface="Wingdings" pitchFamily="2" charset="2"/>
              <a:buChar char="v"/>
            </a:pPr>
            <a:r>
              <a:rPr lang="ar-DZ" sz="2800" dirty="0" smtClean="0">
                <a:latin typeface="Arial" pitchFamily="34" charset="0"/>
                <a:cs typeface="Arial" pitchFamily="34" charset="0"/>
              </a:rPr>
              <a:t>المشاركون: الأساتذة</a:t>
            </a:r>
            <a:endParaRPr lang="fr-FR" sz="2800" dirty="0">
              <a:latin typeface="Arial" pitchFamily="34" charset="0"/>
              <a:cs typeface="Arial" pitchFamily="34" charset="0"/>
            </a:endParaRPr>
          </a:p>
        </p:txBody>
      </p:sp>
      <p:sp>
        <p:nvSpPr>
          <p:cNvPr id="10" name="ZoneTexte 9"/>
          <p:cNvSpPr txBox="1"/>
          <p:nvPr/>
        </p:nvSpPr>
        <p:spPr>
          <a:xfrm>
            <a:off x="351984" y="2780928"/>
            <a:ext cx="8583390" cy="2308324"/>
          </a:xfrm>
          <a:prstGeom prst="rect">
            <a:avLst/>
          </a:prstGeom>
          <a:noFill/>
        </p:spPr>
        <p:txBody>
          <a:bodyPr wrap="square" rtlCol="0">
            <a:spAutoFit/>
          </a:bodyPr>
          <a:lstStyle/>
          <a:p>
            <a:pPr algn="ctr" rtl="1"/>
            <a:r>
              <a:rPr lang="ar-DZ" sz="3600" dirty="0" smtClean="0">
                <a:latin typeface="Arial" pitchFamily="34" charset="0"/>
                <a:cs typeface="Arial" pitchFamily="34" charset="0"/>
              </a:rPr>
              <a:t>يسلم مديرو المدارس الابتدائية تقاريرهم إلى مفتش المقاطعة البيداغوجيا، الذي يشكل لجنة بيداغوجية تتكون من مديرين و أساتذة، للقيام بحوصلة هذه التقارير و ترفع هذه الحوصلة إلى مدير التربية بالولاية.</a:t>
            </a:r>
            <a:endParaRPr lang="fr-FR" sz="3600" dirty="0">
              <a:latin typeface="Arial" pitchFamily="34" charset="0"/>
              <a:cs typeface="Arial" pitchFamily="34" charset="0"/>
            </a:endParaRPr>
          </a:p>
        </p:txBody>
      </p:sp>
    </p:spTree>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045888" y="1196752"/>
            <a:ext cx="7786742" cy="1200329"/>
          </a:xfrm>
          <a:prstGeom prst="rect">
            <a:avLst/>
          </a:prstGeom>
          <a:noFill/>
        </p:spPr>
        <p:txBody>
          <a:bodyPr wrap="square" rtlCol="0">
            <a:spAutoFit/>
          </a:bodyPr>
          <a:lstStyle/>
          <a:p>
            <a:pPr marL="571500" indent="-571500" algn="r" rtl="1">
              <a:buFont typeface="Arial" charset="0"/>
              <a:buChar char="•"/>
            </a:pPr>
            <a:r>
              <a:rPr lang="ar-DZ" sz="3200" b="1" dirty="0" smtClean="0">
                <a:latin typeface="Arial" pitchFamily="34" charset="0"/>
                <a:cs typeface="Arial" pitchFamily="34" charset="0"/>
              </a:rPr>
              <a:t>التنظيم و التنشيط: مدير المتوسطة.</a:t>
            </a:r>
          </a:p>
          <a:p>
            <a:pPr marL="571500" indent="-571500" algn="ctr" rtl="1">
              <a:buFont typeface="Arial" charset="0"/>
              <a:buChar char="•"/>
            </a:pPr>
            <a:endParaRPr lang="fr-FR" sz="4000" b="1" dirty="0">
              <a:latin typeface="Arial" pitchFamily="34" charset="0"/>
              <a:cs typeface="Arial" pitchFamily="34" charset="0"/>
            </a:endParaRPr>
          </a:p>
        </p:txBody>
      </p:sp>
      <p:sp>
        <p:nvSpPr>
          <p:cNvPr id="3" name="ZoneTexte 2"/>
          <p:cNvSpPr txBox="1"/>
          <p:nvPr/>
        </p:nvSpPr>
        <p:spPr>
          <a:xfrm>
            <a:off x="912341" y="1916832"/>
            <a:ext cx="8143932" cy="3046988"/>
          </a:xfrm>
          <a:prstGeom prst="rect">
            <a:avLst/>
          </a:prstGeom>
          <a:noFill/>
        </p:spPr>
        <p:txBody>
          <a:bodyPr wrap="square" rtlCol="0">
            <a:spAutoFit/>
          </a:bodyPr>
          <a:lstStyle/>
          <a:p>
            <a:pPr marL="457200" indent="-457200" algn="r" rtl="1">
              <a:buFont typeface="Arial" charset="0"/>
              <a:buChar char="•"/>
            </a:pPr>
            <a:r>
              <a:rPr lang="ar-DZ" sz="3200" b="1" dirty="0" smtClean="0">
                <a:latin typeface="Arial" pitchFamily="34" charset="0"/>
                <a:cs typeface="Arial" pitchFamily="34" charset="0"/>
              </a:rPr>
              <a:t>المشاركون: الأساتذة</a:t>
            </a:r>
          </a:p>
          <a:p>
            <a:pPr marL="457200" indent="-457200" algn="r" rtl="1">
              <a:buFont typeface="Arial" charset="0"/>
              <a:buChar char="•"/>
            </a:pPr>
            <a:r>
              <a:rPr lang="ar-DZ" sz="3200" b="1" dirty="0" smtClean="0">
                <a:latin typeface="Arial" pitchFamily="34" charset="0"/>
                <a:cs typeface="Arial" pitchFamily="34" charset="0"/>
              </a:rPr>
              <a:t>يرفع مديرو المتوسطات تقاريرهم إلى مدير التربية بالولاية.</a:t>
            </a:r>
          </a:p>
          <a:p>
            <a:pPr marL="457200" indent="-457200" algn="r" rtl="1">
              <a:buFont typeface="Arial" charset="0"/>
              <a:buChar char="•"/>
            </a:pPr>
            <a:r>
              <a:rPr lang="ar-DZ" sz="3200" b="1" dirty="0" smtClean="0">
                <a:latin typeface="Arial" pitchFamily="34" charset="0"/>
                <a:cs typeface="Arial" pitchFamily="34" charset="0"/>
              </a:rPr>
              <a:t>يقوم مدير التربية بتوزيع مفتشي التعليم الابتدائي و المتوسط لمختلف المؤسسات التعليمية بالولاية للسهر على مرافقة و متابعة العملية.</a:t>
            </a:r>
            <a:endParaRPr lang="fr-FR" sz="3200" b="1" dirty="0">
              <a:latin typeface="Arial" pitchFamily="34" charset="0"/>
              <a:cs typeface="Arial" pitchFamily="34" charset="0"/>
            </a:endParaRPr>
          </a:p>
        </p:txBody>
      </p:sp>
      <p:sp>
        <p:nvSpPr>
          <p:cNvPr id="6" name="ZoneTexte 5"/>
          <p:cNvSpPr txBox="1"/>
          <p:nvPr/>
        </p:nvSpPr>
        <p:spPr>
          <a:xfrm>
            <a:off x="1331640" y="404664"/>
            <a:ext cx="7215238" cy="646331"/>
          </a:xfrm>
          <a:prstGeom prst="rect">
            <a:avLst/>
          </a:prstGeom>
          <a:noFill/>
        </p:spPr>
        <p:txBody>
          <a:bodyPr wrap="square" rtlCol="0">
            <a:spAutoFit/>
          </a:bodyPr>
          <a:lstStyle/>
          <a:p>
            <a:pPr algn="r" rtl="1">
              <a:buFont typeface="Wingdings" pitchFamily="2" charset="2"/>
              <a:buChar char="v"/>
            </a:pPr>
            <a:r>
              <a:rPr lang="ar-DZ" sz="3600" b="1" dirty="0" smtClean="0">
                <a:latin typeface="Arial" pitchFamily="34" charset="0"/>
                <a:cs typeface="Arial" pitchFamily="34" charset="0"/>
              </a:rPr>
              <a:t>2.2.1 على مستوى المتوسطات</a:t>
            </a:r>
            <a:endParaRPr lang="fr-FR" sz="3600" b="1" dirty="0">
              <a:latin typeface="Arial" pitchFamily="34" charset="0"/>
              <a:cs typeface="Arial" pitchFamily="34" charset="0"/>
            </a:endParaRPr>
          </a:p>
        </p:txBody>
      </p:sp>
    </p:spTree>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88024" y="304654"/>
            <a:ext cx="3835572" cy="523220"/>
          </a:xfrm>
          <a:prstGeom prst="rect">
            <a:avLst/>
          </a:prstGeom>
        </p:spPr>
        <p:txBody>
          <a:bodyPr wrap="square">
            <a:spAutoFit/>
          </a:bodyPr>
          <a:lstStyle/>
          <a:p>
            <a:pPr algn="r" rtl="1"/>
            <a:r>
              <a:rPr lang="ar-DZ" sz="2800" b="1" dirty="0" smtClean="0">
                <a:latin typeface="Arial" pitchFamily="34" charset="0"/>
                <a:cs typeface="Arial" pitchFamily="34" charset="0"/>
              </a:rPr>
              <a:t>3.1 الندوة الولائية</a:t>
            </a:r>
            <a:endParaRPr lang="fr-FR" sz="2800" dirty="0"/>
          </a:p>
        </p:txBody>
      </p:sp>
      <p:sp>
        <p:nvSpPr>
          <p:cNvPr id="3" name="Rectangle 2"/>
          <p:cNvSpPr/>
          <p:nvPr/>
        </p:nvSpPr>
        <p:spPr>
          <a:xfrm>
            <a:off x="5476581" y="1039774"/>
            <a:ext cx="3147015" cy="584775"/>
          </a:xfrm>
          <a:prstGeom prst="rect">
            <a:avLst/>
          </a:prstGeom>
        </p:spPr>
        <p:txBody>
          <a:bodyPr wrap="none">
            <a:spAutoFit/>
          </a:bodyPr>
          <a:lstStyle/>
          <a:p>
            <a:pPr algn="r" rtl="1"/>
            <a:r>
              <a:rPr lang="ar-DZ" sz="3200" dirty="0" smtClean="0">
                <a:latin typeface="Arial" pitchFamily="34" charset="0"/>
                <a:cs typeface="Arial" pitchFamily="34" charset="0"/>
              </a:rPr>
              <a:t>استشارة سلك المفتشين</a:t>
            </a:r>
            <a:r>
              <a:rPr lang="ar-DZ" b="1" dirty="0" smtClean="0">
                <a:latin typeface="Arial" pitchFamily="34" charset="0"/>
                <a:cs typeface="Arial" pitchFamily="34" charset="0"/>
              </a:rPr>
              <a:t>:</a:t>
            </a:r>
          </a:p>
        </p:txBody>
      </p:sp>
      <p:sp>
        <p:nvSpPr>
          <p:cNvPr id="4" name="Rectangle 3"/>
          <p:cNvSpPr/>
          <p:nvPr/>
        </p:nvSpPr>
        <p:spPr>
          <a:xfrm>
            <a:off x="5261778" y="1700808"/>
            <a:ext cx="3361818" cy="523220"/>
          </a:xfrm>
          <a:prstGeom prst="rect">
            <a:avLst/>
          </a:prstGeom>
        </p:spPr>
        <p:txBody>
          <a:bodyPr wrap="square">
            <a:spAutoFit/>
          </a:bodyPr>
          <a:lstStyle/>
          <a:p>
            <a:pPr marL="285750" indent="-285750" algn="r" rtl="1">
              <a:buFont typeface="Arial" charset="0"/>
              <a:buChar char="•"/>
            </a:pPr>
            <a:r>
              <a:rPr lang="ar-DZ" sz="2800" dirty="0" smtClean="0">
                <a:latin typeface="Arial" pitchFamily="34" charset="0"/>
                <a:cs typeface="Arial" pitchFamily="34" charset="0"/>
              </a:rPr>
              <a:t>التنظيم : مدير التربية</a:t>
            </a:r>
            <a:r>
              <a:rPr lang="ar-DZ" dirty="0" smtClean="0">
                <a:latin typeface="Arial" pitchFamily="34" charset="0"/>
                <a:cs typeface="Arial" pitchFamily="34" charset="0"/>
              </a:rPr>
              <a:t>.</a:t>
            </a:r>
          </a:p>
        </p:txBody>
      </p:sp>
      <p:sp>
        <p:nvSpPr>
          <p:cNvPr id="5" name="Rectangle 4"/>
          <p:cNvSpPr/>
          <p:nvPr/>
        </p:nvSpPr>
        <p:spPr>
          <a:xfrm>
            <a:off x="827584" y="2274568"/>
            <a:ext cx="8141585" cy="1938992"/>
          </a:xfrm>
          <a:prstGeom prst="rect">
            <a:avLst/>
          </a:prstGeom>
        </p:spPr>
        <p:txBody>
          <a:bodyPr wrap="square">
            <a:spAutoFit/>
          </a:bodyPr>
          <a:lstStyle/>
          <a:p>
            <a:pPr algn="r" rtl="1"/>
            <a:r>
              <a:rPr lang="ar-DZ" sz="2400" b="1" dirty="0" smtClean="0">
                <a:latin typeface="Arial" pitchFamily="34" charset="0"/>
                <a:cs typeface="Arial" pitchFamily="34" charset="0"/>
              </a:rPr>
              <a:t>التنشيط:</a:t>
            </a:r>
          </a:p>
          <a:p>
            <a:pPr marL="285750" indent="-285750" algn="r" rtl="1">
              <a:buFontTx/>
              <a:buChar char="-"/>
            </a:pPr>
            <a:r>
              <a:rPr lang="ar-DZ" sz="2400" b="1" dirty="0" smtClean="0">
                <a:latin typeface="Arial" pitchFamily="34" charset="0"/>
                <a:cs typeface="Arial" pitchFamily="34" charset="0"/>
              </a:rPr>
              <a:t>مكتب هيئة التفتيش</a:t>
            </a:r>
          </a:p>
          <a:p>
            <a:pPr marL="285750" indent="-285750" algn="r" rtl="1">
              <a:buFontTx/>
              <a:buChar char="-"/>
            </a:pPr>
            <a:r>
              <a:rPr lang="ar-DZ" sz="2400" b="1" dirty="0" smtClean="0">
                <a:latin typeface="Arial" pitchFamily="34" charset="0"/>
                <a:cs typeface="Arial" pitchFamily="34" charset="0"/>
              </a:rPr>
              <a:t>مفتش التعليم الابتدائي، عضو مكتب هيئة التفتيش</a:t>
            </a:r>
          </a:p>
          <a:p>
            <a:pPr marL="285750" indent="-285750" algn="r" rtl="1">
              <a:buFontTx/>
              <a:buChar char="-"/>
            </a:pPr>
            <a:r>
              <a:rPr lang="ar-DZ" sz="2400" b="1" dirty="0" err="1" smtClean="0">
                <a:latin typeface="Arial" pitchFamily="34" charset="0"/>
                <a:cs typeface="Arial" pitchFamily="34" charset="0"/>
              </a:rPr>
              <a:t>مفنش</a:t>
            </a:r>
            <a:r>
              <a:rPr lang="ar-DZ" sz="2400" b="1" dirty="0" smtClean="0">
                <a:latin typeface="Arial" pitchFamily="34" charset="0"/>
                <a:cs typeface="Arial" pitchFamily="34" charset="0"/>
              </a:rPr>
              <a:t> التعليم المتوسط، عضو مكتب هيئة التفتيش</a:t>
            </a:r>
          </a:p>
          <a:p>
            <a:pPr marL="285750" indent="-285750" algn="r" rtl="1">
              <a:buFontTx/>
              <a:buChar char="-"/>
            </a:pPr>
            <a:r>
              <a:rPr lang="ar-DZ" sz="2400" b="1" dirty="0" smtClean="0">
                <a:latin typeface="Arial" pitchFamily="34" charset="0"/>
                <a:cs typeface="Arial" pitchFamily="34" charset="0"/>
              </a:rPr>
              <a:t>المشاركون: مفتشو التعليم الابتدائي و المتوسط</a:t>
            </a:r>
          </a:p>
        </p:txBody>
      </p:sp>
      <p:sp>
        <p:nvSpPr>
          <p:cNvPr id="6" name="Rectangle 5"/>
          <p:cNvSpPr/>
          <p:nvPr/>
        </p:nvSpPr>
        <p:spPr>
          <a:xfrm>
            <a:off x="395536" y="4509120"/>
            <a:ext cx="8605090" cy="830997"/>
          </a:xfrm>
          <a:prstGeom prst="rect">
            <a:avLst/>
          </a:prstGeom>
        </p:spPr>
        <p:txBody>
          <a:bodyPr wrap="square">
            <a:spAutoFit/>
          </a:bodyPr>
          <a:lstStyle/>
          <a:p>
            <a:pPr algn="r" rtl="1"/>
            <a:r>
              <a:rPr lang="ar-DZ" sz="2400" dirty="0" smtClean="0">
                <a:latin typeface="Arial" pitchFamily="34" charset="0"/>
                <a:cs typeface="Arial" pitchFamily="34" charset="0"/>
              </a:rPr>
              <a:t>يرفع كل من مفتش التعليم الابتدائي و مفتش التعليم المتوسط عضوا مكتب هيئة التفتيش تقرير أعمال الاستشارة إلى مدير التربية للولاية</a:t>
            </a:r>
            <a:endParaRPr lang="fr-FR" sz="2400" dirty="0"/>
          </a:p>
        </p:txBody>
      </p:sp>
    </p:spTree>
    <p:extLst>
      <p:ext uri="{BB962C8B-B14F-4D97-AF65-F5344CB8AC3E}">
        <p14:creationId xmlns:p14="http://schemas.microsoft.com/office/powerpoint/2010/main" xmlns="" val="3766953792"/>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23728" y="508030"/>
            <a:ext cx="6721104" cy="461665"/>
          </a:xfrm>
          <a:prstGeom prst="rect">
            <a:avLst/>
          </a:prstGeom>
        </p:spPr>
        <p:txBody>
          <a:bodyPr wrap="square">
            <a:spAutoFit/>
          </a:bodyPr>
          <a:lstStyle/>
          <a:p>
            <a:pPr algn="r" rtl="1"/>
            <a:r>
              <a:rPr lang="ar-DZ" dirty="0" smtClean="0"/>
              <a:t>2- </a:t>
            </a:r>
            <a:r>
              <a:rPr lang="ar-DZ" sz="2400" b="1" dirty="0" smtClean="0">
                <a:latin typeface="Arial" pitchFamily="34" charset="0"/>
                <a:cs typeface="Arial" pitchFamily="34" charset="0"/>
              </a:rPr>
              <a:t>مستويات استغلال التقارير و إعداد التلاخيص</a:t>
            </a:r>
            <a:endParaRPr lang="fr-FR" sz="2400" b="1" dirty="0">
              <a:latin typeface="Arial" pitchFamily="34" charset="0"/>
              <a:cs typeface="Arial" pitchFamily="34" charset="0"/>
            </a:endParaRPr>
          </a:p>
        </p:txBody>
      </p:sp>
      <p:sp>
        <p:nvSpPr>
          <p:cNvPr id="3" name="Rectangle 2"/>
          <p:cNvSpPr/>
          <p:nvPr/>
        </p:nvSpPr>
        <p:spPr>
          <a:xfrm>
            <a:off x="1475656" y="1116724"/>
            <a:ext cx="7228494" cy="830997"/>
          </a:xfrm>
          <a:prstGeom prst="rect">
            <a:avLst/>
          </a:prstGeom>
        </p:spPr>
        <p:txBody>
          <a:bodyPr wrap="square">
            <a:spAutoFit/>
          </a:bodyPr>
          <a:lstStyle/>
          <a:p>
            <a:pPr algn="r" rtl="1"/>
            <a:r>
              <a:rPr lang="ar-DZ" b="1" dirty="0" smtClean="0">
                <a:latin typeface="Arial" pitchFamily="34" charset="0"/>
                <a:cs typeface="Arial" pitchFamily="34" charset="0"/>
              </a:rPr>
              <a:t>1.2 </a:t>
            </a:r>
            <a:r>
              <a:rPr lang="ar-DZ" sz="2400" b="1" dirty="0" smtClean="0">
                <a:latin typeface="Arial" pitchFamily="34" charset="0"/>
                <a:cs typeface="Arial" pitchFamily="34" charset="0"/>
              </a:rPr>
              <a:t>على مستوى الندوة الولائية</a:t>
            </a:r>
          </a:p>
          <a:p>
            <a:pPr algn="r" rtl="1"/>
            <a:r>
              <a:rPr lang="ar-DZ" sz="2400" b="1" dirty="0" smtClean="0">
                <a:latin typeface="Arial" pitchFamily="34" charset="0"/>
                <a:cs typeface="Arial" pitchFamily="34" charset="0"/>
              </a:rPr>
              <a:t>يشكل مدير التربية، فريق عمل، يترأسه شخصيا، يتكون من:</a:t>
            </a:r>
            <a:endParaRPr lang="fr-FR" sz="2400" dirty="0"/>
          </a:p>
        </p:txBody>
      </p:sp>
      <p:sp>
        <p:nvSpPr>
          <p:cNvPr id="4" name="Rectangle 3"/>
          <p:cNvSpPr/>
          <p:nvPr/>
        </p:nvSpPr>
        <p:spPr>
          <a:xfrm>
            <a:off x="179512" y="1916832"/>
            <a:ext cx="8524638" cy="3416320"/>
          </a:xfrm>
          <a:prstGeom prst="rect">
            <a:avLst/>
          </a:prstGeom>
        </p:spPr>
        <p:txBody>
          <a:bodyPr wrap="square">
            <a:spAutoFit/>
          </a:bodyPr>
          <a:lstStyle/>
          <a:p>
            <a:pPr marL="285750" indent="-285750" algn="r" rtl="1">
              <a:buFontTx/>
              <a:buChar char="-"/>
            </a:pPr>
            <a:r>
              <a:rPr lang="ar-DZ" sz="2400" b="1" dirty="0" smtClean="0">
                <a:latin typeface="Arial" pitchFamily="34" charset="0"/>
                <a:cs typeface="Arial" pitchFamily="34" charset="0"/>
              </a:rPr>
              <a:t>مكتب هيئة التفتيش</a:t>
            </a:r>
          </a:p>
          <a:p>
            <a:pPr marL="285750" indent="-285750" algn="r" rtl="1">
              <a:buFontTx/>
              <a:buChar char="-"/>
            </a:pPr>
            <a:r>
              <a:rPr lang="ar-DZ" sz="2400" b="1" dirty="0" smtClean="0">
                <a:latin typeface="Arial" pitchFamily="34" charset="0"/>
                <a:cs typeface="Arial" pitchFamily="34" charset="0"/>
              </a:rPr>
              <a:t>رئيس مصلحة </a:t>
            </a:r>
            <a:r>
              <a:rPr lang="ar-DZ" sz="2400" b="1" dirty="0" err="1" smtClean="0">
                <a:latin typeface="Arial" pitchFamily="34" charset="0"/>
                <a:cs typeface="Arial" pitchFamily="34" charset="0"/>
              </a:rPr>
              <a:t>التمدرس</a:t>
            </a:r>
            <a:r>
              <a:rPr lang="ar-DZ" sz="2400" b="1" dirty="0" smtClean="0">
                <a:latin typeface="Arial" pitchFamily="34" charset="0"/>
                <a:cs typeface="Arial" pitchFamily="34" charset="0"/>
              </a:rPr>
              <a:t> و الامتحانات</a:t>
            </a:r>
          </a:p>
          <a:p>
            <a:pPr marL="285750" indent="-285750" algn="r" rtl="1">
              <a:buFontTx/>
              <a:buChar char="-"/>
            </a:pPr>
            <a:r>
              <a:rPr lang="ar-DZ" sz="2400" b="1" dirty="0" smtClean="0">
                <a:latin typeface="Arial" pitchFamily="34" charset="0"/>
                <a:cs typeface="Arial" pitchFamily="34" charset="0"/>
              </a:rPr>
              <a:t>رئيس مصلحة التكوين</a:t>
            </a:r>
          </a:p>
          <a:p>
            <a:pPr marL="285750" indent="-285750" algn="r" rtl="1">
              <a:buFontTx/>
              <a:buChar char="-"/>
            </a:pPr>
            <a:r>
              <a:rPr lang="ar-DZ" sz="2400" b="1" dirty="0" smtClean="0">
                <a:latin typeface="Arial" pitchFamily="34" charset="0"/>
                <a:cs typeface="Arial" pitchFamily="34" charset="0"/>
              </a:rPr>
              <a:t>أربعة (04) مفتشين للمواد من كل مرحلة تعليمية (الابتدائي و المتوسط)</a:t>
            </a:r>
          </a:p>
          <a:p>
            <a:pPr marL="285750" indent="-285750" algn="r" rtl="1">
              <a:buFontTx/>
              <a:buChar char="-"/>
            </a:pPr>
            <a:r>
              <a:rPr lang="ar-DZ" sz="2400" b="1" dirty="0" smtClean="0">
                <a:latin typeface="Arial" pitchFamily="34" charset="0"/>
                <a:cs typeface="Arial" pitchFamily="34" charset="0"/>
              </a:rPr>
              <a:t>مفتش للإدارة من كل مرحلة تعليمية (الابتدائي و المتوسط)</a:t>
            </a:r>
          </a:p>
          <a:p>
            <a:pPr marL="285750" indent="-285750" algn="r" rtl="1">
              <a:buFontTx/>
              <a:buChar char="-"/>
            </a:pPr>
            <a:r>
              <a:rPr lang="ar-DZ" sz="2400" b="1" dirty="0" smtClean="0">
                <a:latin typeface="Arial" pitchFamily="34" charset="0"/>
                <a:cs typeface="Arial" pitchFamily="34" charset="0"/>
              </a:rPr>
              <a:t>مدير مركز التوجيه المدرسي و المهني</a:t>
            </a:r>
          </a:p>
          <a:p>
            <a:pPr marL="285750" indent="-285750" algn="r" rtl="1">
              <a:buFontTx/>
              <a:buChar char="-"/>
            </a:pPr>
            <a:r>
              <a:rPr lang="ar-DZ" sz="2400" b="1" dirty="0" smtClean="0">
                <a:latin typeface="Arial" pitchFamily="34" charset="0"/>
                <a:cs typeface="Arial" pitchFamily="34" charset="0"/>
              </a:rPr>
              <a:t>ثلاثة (03) مستشارين للتوجيه و الإرشاد المدرسي و المهني</a:t>
            </a:r>
          </a:p>
          <a:p>
            <a:pPr marL="285750" indent="-285750" algn="r" rtl="1">
              <a:buFontTx/>
              <a:buChar char="-"/>
            </a:pPr>
            <a:r>
              <a:rPr lang="ar-DZ" sz="2400" b="1" dirty="0" smtClean="0">
                <a:latin typeface="Arial" pitchFamily="34" charset="0"/>
                <a:cs typeface="Arial" pitchFamily="34" charset="0"/>
              </a:rPr>
              <a:t>ثلاثة (03) مديرين للمؤسسات من كل مرحلة تعليمية (الابتدائي و المتوسط)</a:t>
            </a:r>
          </a:p>
          <a:p>
            <a:pPr marL="285750" indent="-285750" algn="r" rtl="1">
              <a:buFontTx/>
              <a:buChar char="-"/>
            </a:pPr>
            <a:r>
              <a:rPr lang="ar-DZ" sz="2400" b="1" dirty="0" smtClean="0">
                <a:latin typeface="Arial" pitchFamily="34" charset="0"/>
                <a:cs typeface="Arial" pitchFamily="34" charset="0"/>
              </a:rPr>
              <a:t>ثلاثة (03) أساتذة من كل مرحلة تعليمية (الابتدائي و المتوسط)</a:t>
            </a:r>
            <a:endParaRPr lang="fr-FR" sz="2400" dirty="0"/>
          </a:p>
        </p:txBody>
      </p:sp>
    </p:spTree>
    <p:extLst>
      <p:ext uri="{BB962C8B-B14F-4D97-AF65-F5344CB8AC3E}">
        <p14:creationId xmlns:p14="http://schemas.microsoft.com/office/powerpoint/2010/main" xmlns="" val="2087500602"/>
      </p:ext>
    </p:extLst>
  </p:cSld>
  <p:clrMapOvr>
    <a:masterClrMapping/>
  </p:clrMapOvr>
  <p:transition spd="slow">
    <p:wip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romenade">
  <a:themeElements>
    <a:clrScheme name="Nuances de gris">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Promenade">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Promenade">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345</TotalTime>
  <Words>815</Words>
  <Application>Microsoft Office PowerPoint</Application>
  <PresentationFormat>Affichage à l'écran (4:3)</PresentationFormat>
  <Paragraphs>97</Paragraphs>
  <Slides>11</Slides>
  <Notes>1</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Promenade</vt:lpstr>
      <vt:lpstr>الجمهورية الجزائرية الديمقراطية الشعبية وزارة التربية الوطنية  مديرية التربية لولاية بجاية </vt:lpstr>
      <vt:lpstr>Diapositive 2</vt:lpstr>
      <vt:lpstr>Diapositive 3</vt:lpstr>
      <vt:lpstr>Diapositive 4</vt:lpstr>
      <vt:lpstr>تضبط قوائم المشاركين المدعوين لهذه المرحلة و كيفية استغلال التقارير و إعداد الحوصلة النهائية بعد عقد جلسات الحوار و التشاور حول الأسئلة المطروحة، و كذا الرزنامة الزمنية لهذه العملية كما يلي:                        </vt:lpstr>
      <vt:lpstr>Diapositive 6</vt:lpstr>
      <vt:lpstr>Diapositive 7</vt:lpstr>
      <vt:lpstr>Diapositive 8</vt:lpstr>
      <vt:lpstr>Diapositive 9</vt:lpstr>
      <vt:lpstr>Diapositive 10</vt:lpstr>
      <vt:lpstr>Diapositive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الجمهورية الجزائرية الديمقراطية الشعبية وزارة التربية الوطنية</dc:title>
  <dc:creator>Moyen</dc:creator>
  <cp:lastModifiedBy>Pc</cp:lastModifiedBy>
  <cp:revision>43</cp:revision>
  <dcterms:created xsi:type="dcterms:W3CDTF">2017-02-27T08:14:16Z</dcterms:created>
  <dcterms:modified xsi:type="dcterms:W3CDTF">2017-03-12T07:29:05Z</dcterms:modified>
</cp:coreProperties>
</file>