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4" r:id="rId10"/>
    <p:sldId id="275" r:id="rId11"/>
    <p:sldId id="296" r:id="rId12"/>
    <p:sldId id="265" r:id="rId13"/>
    <p:sldId id="266" r:id="rId14"/>
    <p:sldId id="267" r:id="rId15"/>
    <p:sldId id="268" r:id="rId16"/>
    <p:sldId id="269" r:id="rId17"/>
    <p:sldId id="270" r:id="rId18"/>
    <p:sldId id="273" r:id="rId19"/>
    <p:sldId id="297" r:id="rId20"/>
    <p:sldId id="276" r:id="rId21"/>
    <p:sldId id="278" r:id="rId22"/>
    <p:sldId id="279" r:id="rId23"/>
    <p:sldId id="280" r:id="rId24"/>
    <p:sldId id="281" r:id="rId25"/>
    <p:sldId id="282" r:id="rId26"/>
    <p:sldId id="283" r:id="rId27"/>
    <p:sldId id="284" r:id="rId28"/>
    <p:sldId id="294" r:id="rId29"/>
    <p:sldId id="285" r:id="rId30"/>
    <p:sldId id="286" r:id="rId31"/>
    <p:sldId id="287" r:id="rId32"/>
    <p:sldId id="288" r:id="rId33"/>
    <p:sldId id="289" r:id="rId34"/>
    <p:sldId id="290" r:id="rId35"/>
    <p:sldId id="295" r:id="rId36"/>
    <p:sldId id="291" r:id="rId37"/>
    <p:sldId id="293"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Nbre de vaches</c:v>
                </c:pt>
              </c:strCache>
            </c:strRef>
          </c:tx>
          <c:invertIfNegative val="0"/>
          <c:cat>
            <c:strRef>
              <c:f>Feuil1!$A$2:$A$25</c:f>
              <c:strCache>
                <c:ptCount val="24"/>
                <c:pt idx="0">
                  <c:v>Bejaia 1</c:v>
                </c:pt>
                <c:pt idx="1">
                  <c:v>Bejaia 2</c:v>
                </c:pt>
                <c:pt idx="2">
                  <c:v>Bejaia 3</c:v>
                </c:pt>
                <c:pt idx="3">
                  <c:v>Bejaia 4</c:v>
                </c:pt>
                <c:pt idx="4">
                  <c:v>Bejaia 5</c:v>
                </c:pt>
                <c:pt idx="5">
                  <c:v>Bejaia 6</c:v>
                </c:pt>
                <c:pt idx="6">
                  <c:v>Bejaia 7</c:v>
                </c:pt>
                <c:pt idx="7">
                  <c:v>Bejaia 8</c:v>
                </c:pt>
                <c:pt idx="8">
                  <c:v>Bejaia 9</c:v>
                </c:pt>
                <c:pt idx="9">
                  <c:v>Bejaia 10</c:v>
                </c:pt>
                <c:pt idx="10">
                  <c:v>Bejaia 11</c:v>
                </c:pt>
                <c:pt idx="11">
                  <c:v>Bejaia 12</c:v>
                </c:pt>
                <c:pt idx="12">
                  <c:v>Bejaia 13</c:v>
                </c:pt>
                <c:pt idx="13">
                  <c:v>Setif 1</c:v>
                </c:pt>
                <c:pt idx="14">
                  <c:v>Setif 2</c:v>
                </c:pt>
                <c:pt idx="15">
                  <c:v>Setif 3</c:v>
                </c:pt>
                <c:pt idx="16">
                  <c:v>Setif 4</c:v>
                </c:pt>
                <c:pt idx="17">
                  <c:v>Setif 5</c:v>
                </c:pt>
                <c:pt idx="18">
                  <c:v>Setif 6</c:v>
                </c:pt>
                <c:pt idx="19">
                  <c:v>Setif 7</c:v>
                </c:pt>
                <c:pt idx="20">
                  <c:v>Setif 8</c:v>
                </c:pt>
                <c:pt idx="21">
                  <c:v>Setif 9</c:v>
                </c:pt>
                <c:pt idx="22">
                  <c:v>Setif 10</c:v>
                </c:pt>
                <c:pt idx="23">
                  <c:v>Setif 11</c:v>
                </c:pt>
              </c:strCache>
            </c:strRef>
          </c:cat>
          <c:val>
            <c:numRef>
              <c:f>Feuil1!$B$2:$B$25</c:f>
              <c:numCache>
                <c:formatCode>General</c:formatCode>
                <c:ptCount val="24"/>
                <c:pt idx="0">
                  <c:v>15</c:v>
                </c:pt>
                <c:pt idx="1">
                  <c:v>7</c:v>
                </c:pt>
                <c:pt idx="2">
                  <c:v>15</c:v>
                </c:pt>
                <c:pt idx="3">
                  <c:v>4</c:v>
                </c:pt>
                <c:pt idx="4">
                  <c:v>10</c:v>
                </c:pt>
                <c:pt idx="5">
                  <c:v>8</c:v>
                </c:pt>
                <c:pt idx="6">
                  <c:v>9</c:v>
                </c:pt>
                <c:pt idx="7">
                  <c:v>5</c:v>
                </c:pt>
                <c:pt idx="8">
                  <c:v>7</c:v>
                </c:pt>
                <c:pt idx="9">
                  <c:v>10</c:v>
                </c:pt>
                <c:pt idx="10">
                  <c:v>5</c:v>
                </c:pt>
                <c:pt idx="11">
                  <c:v>8</c:v>
                </c:pt>
                <c:pt idx="12">
                  <c:v>12</c:v>
                </c:pt>
                <c:pt idx="13">
                  <c:v>15</c:v>
                </c:pt>
                <c:pt idx="14">
                  <c:v>7</c:v>
                </c:pt>
                <c:pt idx="15">
                  <c:v>15</c:v>
                </c:pt>
                <c:pt idx="16">
                  <c:v>4</c:v>
                </c:pt>
                <c:pt idx="17">
                  <c:v>10</c:v>
                </c:pt>
                <c:pt idx="18">
                  <c:v>8</c:v>
                </c:pt>
                <c:pt idx="19">
                  <c:v>9</c:v>
                </c:pt>
                <c:pt idx="20">
                  <c:v>5</c:v>
                </c:pt>
                <c:pt idx="21">
                  <c:v>11</c:v>
                </c:pt>
                <c:pt idx="22">
                  <c:v>13</c:v>
                </c:pt>
                <c:pt idx="23">
                  <c:v>6</c:v>
                </c:pt>
              </c:numCache>
            </c:numRef>
          </c:val>
        </c:ser>
        <c:ser>
          <c:idx val="1"/>
          <c:order val="1"/>
          <c:tx>
            <c:strRef>
              <c:f>Feuil1!$C$1</c:f>
              <c:strCache>
                <c:ptCount val="1"/>
                <c:pt idx="0">
                  <c:v>Nbres Hectares </c:v>
                </c:pt>
              </c:strCache>
            </c:strRef>
          </c:tx>
          <c:invertIfNegative val="0"/>
          <c:cat>
            <c:strRef>
              <c:f>Feuil1!$A$2:$A$25</c:f>
              <c:strCache>
                <c:ptCount val="24"/>
                <c:pt idx="0">
                  <c:v>Bejaia 1</c:v>
                </c:pt>
                <c:pt idx="1">
                  <c:v>Bejaia 2</c:v>
                </c:pt>
                <c:pt idx="2">
                  <c:v>Bejaia 3</c:v>
                </c:pt>
                <c:pt idx="3">
                  <c:v>Bejaia 4</c:v>
                </c:pt>
                <c:pt idx="4">
                  <c:v>Bejaia 5</c:v>
                </c:pt>
                <c:pt idx="5">
                  <c:v>Bejaia 6</c:v>
                </c:pt>
                <c:pt idx="6">
                  <c:v>Bejaia 7</c:v>
                </c:pt>
                <c:pt idx="7">
                  <c:v>Bejaia 8</c:v>
                </c:pt>
                <c:pt idx="8">
                  <c:v>Bejaia 9</c:v>
                </c:pt>
                <c:pt idx="9">
                  <c:v>Bejaia 10</c:v>
                </c:pt>
                <c:pt idx="10">
                  <c:v>Bejaia 11</c:v>
                </c:pt>
                <c:pt idx="11">
                  <c:v>Bejaia 12</c:v>
                </c:pt>
                <c:pt idx="12">
                  <c:v>Bejaia 13</c:v>
                </c:pt>
                <c:pt idx="13">
                  <c:v>Setif 1</c:v>
                </c:pt>
                <c:pt idx="14">
                  <c:v>Setif 2</c:v>
                </c:pt>
                <c:pt idx="15">
                  <c:v>Setif 3</c:v>
                </c:pt>
                <c:pt idx="16">
                  <c:v>Setif 4</c:v>
                </c:pt>
                <c:pt idx="17">
                  <c:v>Setif 5</c:v>
                </c:pt>
                <c:pt idx="18">
                  <c:v>Setif 6</c:v>
                </c:pt>
                <c:pt idx="19">
                  <c:v>Setif 7</c:v>
                </c:pt>
                <c:pt idx="20">
                  <c:v>Setif 8</c:v>
                </c:pt>
                <c:pt idx="21">
                  <c:v>Setif 9</c:v>
                </c:pt>
                <c:pt idx="22">
                  <c:v>Setif 10</c:v>
                </c:pt>
                <c:pt idx="23">
                  <c:v>Setif 11</c:v>
                </c:pt>
              </c:strCache>
            </c:strRef>
          </c:cat>
          <c:val>
            <c:numRef>
              <c:f>Feuil1!$C$2:$C$25</c:f>
              <c:numCache>
                <c:formatCode>General</c:formatCode>
                <c:ptCount val="24"/>
                <c:pt idx="0">
                  <c:v>1.5</c:v>
                </c:pt>
                <c:pt idx="1">
                  <c:v>0</c:v>
                </c:pt>
                <c:pt idx="2">
                  <c:v>0</c:v>
                </c:pt>
                <c:pt idx="3">
                  <c:v>6</c:v>
                </c:pt>
                <c:pt idx="4">
                  <c:v>5</c:v>
                </c:pt>
                <c:pt idx="5">
                  <c:v>3</c:v>
                </c:pt>
                <c:pt idx="6">
                  <c:v>2.5</c:v>
                </c:pt>
                <c:pt idx="7">
                  <c:v>3.5</c:v>
                </c:pt>
                <c:pt idx="8">
                  <c:v>1</c:v>
                </c:pt>
                <c:pt idx="9">
                  <c:v>2.5</c:v>
                </c:pt>
                <c:pt idx="10">
                  <c:v>0</c:v>
                </c:pt>
                <c:pt idx="11">
                  <c:v>1</c:v>
                </c:pt>
                <c:pt idx="12">
                  <c:v>3</c:v>
                </c:pt>
                <c:pt idx="13">
                  <c:v>3</c:v>
                </c:pt>
                <c:pt idx="14">
                  <c:v>3</c:v>
                </c:pt>
                <c:pt idx="15">
                  <c:v>4</c:v>
                </c:pt>
                <c:pt idx="16">
                  <c:v>8</c:v>
                </c:pt>
                <c:pt idx="17">
                  <c:v>4</c:v>
                </c:pt>
                <c:pt idx="18">
                  <c:v>7</c:v>
                </c:pt>
                <c:pt idx="19">
                  <c:v>5</c:v>
                </c:pt>
                <c:pt idx="20">
                  <c:v>4</c:v>
                </c:pt>
                <c:pt idx="21">
                  <c:v>5</c:v>
                </c:pt>
                <c:pt idx="22">
                  <c:v>5.5</c:v>
                </c:pt>
                <c:pt idx="23">
                  <c:v>2.5</c:v>
                </c:pt>
              </c:numCache>
            </c:numRef>
          </c:val>
        </c:ser>
        <c:dLbls>
          <c:showLegendKey val="0"/>
          <c:showVal val="0"/>
          <c:showCatName val="0"/>
          <c:showSerName val="0"/>
          <c:showPercent val="0"/>
          <c:showBubbleSize val="0"/>
        </c:dLbls>
        <c:gapWidth val="150"/>
        <c:shape val="cylinder"/>
        <c:axId val="25728512"/>
        <c:axId val="25730048"/>
        <c:axId val="0"/>
      </c:bar3DChart>
      <c:catAx>
        <c:axId val="25728512"/>
        <c:scaling>
          <c:orientation val="minMax"/>
        </c:scaling>
        <c:delete val="0"/>
        <c:axPos val="b"/>
        <c:majorTickMark val="out"/>
        <c:minorTickMark val="none"/>
        <c:tickLblPos val="nextTo"/>
        <c:crossAx val="25730048"/>
        <c:crosses val="autoZero"/>
        <c:auto val="1"/>
        <c:lblAlgn val="ctr"/>
        <c:lblOffset val="100"/>
        <c:noMultiLvlLbl val="0"/>
      </c:catAx>
      <c:valAx>
        <c:axId val="25730048"/>
        <c:scaling>
          <c:orientation val="minMax"/>
        </c:scaling>
        <c:delete val="0"/>
        <c:axPos val="l"/>
        <c:majorGridlines/>
        <c:numFmt formatCode="General" sourceLinked="1"/>
        <c:majorTickMark val="out"/>
        <c:minorTickMark val="none"/>
        <c:tickLblPos val="nextTo"/>
        <c:crossAx val="2572851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Nbre de vaches</c:v>
                </c:pt>
              </c:strCache>
            </c:strRef>
          </c:tx>
          <c:invertIfNegative val="0"/>
          <c:cat>
            <c:strRef>
              <c:f>Feuil1!$A$2:$A$9</c:f>
              <c:strCache>
                <c:ptCount val="8"/>
                <c:pt idx="0">
                  <c:v>Setif 1</c:v>
                </c:pt>
                <c:pt idx="1">
                  <c:v>Setif 2</c:v>
                </c:pt>
                <c:pt idx="2">
                  <c:v>Setif 3</c:v>
                </c:pt>
                <c:pt idx="3">
                  <c:v>Setif 4</c:v>
                </c:pt>
                <c:pt idx="4">
                  <c:v>Setif 5</c:v>
                </c:pt>
                <c:pt idx="5">
                  <c:v>Setif 6</c:v>
                </c:pt>
                <c:pt idx="6">
                  <c:v>Setif 7</c:v>
                </c:pt>
                <c:pt idx="7">
                  <c:v>Setif 8</c:v>
                </c:pt>
              </c:strCache>
            </c:strRef>
          </c:cat>
          <c:val>
            <c:numRef>
              <c:f>Feuil1!$B$2:$B$9</c:f>
              <c:numCache>
                <c:formatCode>General</c:formatCode>
                <c:ptCount val="8"/>
                <c:pt idx="0">
                  <c:v>15</c:v>
                </c:pt>
                <c:pt idx="1">
                  <c:v>7</c:v>
                </c:pt>
                <c:pt idx="2">
                  <c:v>15</c:v>
                </c:pt>
                <c:pt idx="3">
                  <c:v>4</c:v>
                </c:pt>
                <c:pt idx="4">
                  <c:v>10</c:v>
                </c:pt>
                <c:pt idx="5">
                  <c:v>8</c:v>
                </c:pt>
                <c:pt idx="6">
                  <c:v>9</c:v>
                </c:pt>
                <c:pt idx="7">
                  <c:v>5</c:v>
                </c:pt>
              </c:numCache>
            </c:numRef>
          </c:val>
        </c:ser>
        <c:ser>
          <c:idx val="1"/>
          <c:order val="1"/>
          <c:tx>
            <c:strRef>
              <c:f>Feuil1!$C$1</c:f>
              <c:strCache>
                <c:ptCount val="1"/>
                <c:pt idx="0">
                  <c:v>Nbres Hectares </c:v>
                </c:pt>
              </c:strCache>
            </c:strRef>
          </c:tx>
          <c:invertIfNegative val="0"/>
          <c:cat>
            <c:strRef>
              <c:f>Feuil1!$A$2:$A$9</c:f>
              <c:strCache>
                <c:ptCount val="8"/>
                <c:pt idx="0">
                  <c:v>Setif 1</c:v>
                </c:pt>
                <c:pt idx="1">
                  <c:v>Setif 2</c:v>
                </c:pt>
                <c:pt idx="2">
                  <c:v>Setif 3</c:v>
                </c:pt>
                <c:pt idx="3">
                  <c:v>Setif 4</c:v>
                </c:pt>
                <c:pt idx="4">
                  <c:v>Setif 5</c:v>
                </c:pt>
                <c:pt idx="5">
                  <c:v>Setif 6</c:v>
                </c:pt>
                <c:pt idx="6">
                  <c:v>Setif 7</c:v>
                </c:pt>
                <c:pt idx="7">
                  <c:v>Setif 8</c:v>
                </c:pt>
              </c:strCache>
            </c:strRef>
          </c:cat>
          <c:val>
            <c:numRef>
              <c:f>Feuil1!$C$2:$C$9</c:f>
              <c:numCache>
                <c:formatCode>General</c:formatCode>
                <c:ptCount val="8"/>
                <c:pt idx="0">
                  <c:v>3</c:v>
                </c:pt>
                <c:pt idx="1">
                  <c:v>3</c:v>
                </c:pt>
                <c:pt idx="2">
                  <c:v>4</c:v>
                </c:pt>
                <c:pt idx="3">
                  <c:v>8</c:v>
                </c:pt>
                <c:pt idx="4">
                  <c:v>4</c:v>
                </c:pt>
                <c:pt idx="5">
                  <c:v>7</c:v>
                </c:pt>
                <c:pt idx="6">
                  <c:v>5</c:v>
                </c:pt>
                <c:pt idx="7">
                  <c:v>4</c:v>
                </c:pt>
              </c:numCache>
            </c:numRef>
          </c:val>
        </c:ser>
        <c:dLbls>
          <c:showLegendKey val="0"/>
          <c:showVal val="0"/>
          <c:showCatName val="0"/>
          <c:showSerName val="0"/>
          <c:showPercent val="0"/>
          <c:showBubbleSize val="0"/>
        </c:dLbls>
        <c:gapWidth val="150"/>
        <c:shape val="cylinder"/>
        <c:axId val="25851776"/>
        <c:axId val="25853312"/>
        <c:axId val="0"/>
      </c:bar3DChart>
      <c:catAx>
        <c:axId val="25851776"/>
        <c:scaling>
          <c:orientation val="minMax"/>
        </c:scaling>
        <c:delete val="0"/>
        <c:axPos val="b"/>
        <c:majorTickMark val="out"/>
        <c:minorTickMark val="none"/>
        <c:tickLblPos val="nextTo"/>
        <c:crossAx val="25853312"/>
        <c:crosses val="autoZero"/>
        <c:auto val="1"/>
        <c:lblAlgn val="ctr"/>
        <c:lblOffset val="100"/>
        <c:noMultiLvlLbl val="0"/>
      </c:catAx>
      <c:valAx>
        <c:axId val="25853312"/>
        <c:scaling>
          <c:orientation val="minMax"/>
        </c:scaling>
        <c:delete val="0"/>
        <c:axPos val="l"/>
        <c:majorGridlines/>
        <c:numFmt formatCode="General" sourceLinked="1"/>
        <c:majorTickMark val="out"/>
        <c:minorTickMark val="none"/>
        <c:tickLblPos val="nextTo"/>
        <c:crossAx val="258517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Nbre de vaches</c:v>
                </c:pt>
              </c:strCache>
            </c:strRef>
          </c:tx>
          <c:invertIfNegative val="0"/>
          <c:cat>
            <c:strRef>
              <c:f>Feuil1!$A$2:$A$9</c:f>
              <c:strCache>
                <c:ptCount val="8"/>
                <c:pt idx="0">
                  <c:v>Bejaia 1</c:v>
                </c:pt>
                <c:pt idx="1">
                  <c:v>Bejaia 2</c:v>
                </c:pt>
                <c:pt idx="2">
                  <c:v>Bejaia 3</c:v>
                </c:pt>
                <c:pt idx="3">
                  <c:v>Bejaia 4</c:v>
                </c:pt>
                <c:pt idx="4">
                  <c:v>Bejaia 5</c:v>
                </c:pt>
                <c:pt idx="5">
                  <c:v>Bejaia 6</c:v>
                </c:pt>
                <c:pt idx="6">
                  <c:v>Bejaia 7</c:v>
                </c:pt>
                <c:pt idx="7">
                  <c:v>Bejaia 8</c:v>
                </c:pt>
              </c:strCache>
            </c:strRef>
          </c:cat>
          <c:val>
            <c:numRef>
              <c:f>Feuil1!$B$2:$B$9</c:f>
              <c:numCache>
                <c:formatCode>General</c:formatCode>
                <c:ptCount val="8"/>
                <c:pt idx="0">
                  <c:v>15</c:v>
                </c:pt>
                <c:pt idx="1">
                  <c:v>7</c:v>
                </c:pt>
                <c:pt idx="2">
                  <c:v>15</c:v>
                </c:pt>
                <c:pt idx="3">
                  <c:v>4</c:v>
                </c:pt>
                <c:pt idx="4">
                  <c:v>10</c:v>
                </c:pt>
                <c:pt idx="5">
                  <c:v>8</c:v>
                </c:pt>
                <c:pt idx="6">
                  <c:v>9</c:v>
                </c:pt>
                <c:pt idx="7">
                  <c:v>5</c:v>
                </c:pt>
              </c:numCache>
            </c:numRef>
          </c:val>
        </c:ser>
        <c:ser>
          <c:idx val="1"/>
          <c:order val="1"/>
          <c:tx>
            <c:strRef>
              <c:f>Feuil1!$C$1</c:f>
              <c:strCache>
                <c:ptCount val="1"/>
                <c:pt idx="0">
                  <c:v>Nbres Hectares </c:v>
                </c:pt>
              </c:strCache>
            </c:strRef>
          </c:tx>
          <c:invertIfNegative val="0"/>
          <c:cat>
            <c:strRef>
              <c:f>Feuil1!$A$2:$A$9</c:f>
              <c:strCache>
                <c:ptCount val="8"/>
                <c:pt idx="0">
                  <c:v>Bejaia 1</c:v>
                </c:pt>
                <c:pt idx="1">
                  <c:v>Bejaia 2</c:v>
                </c:pt>
                <c:pt idx="2">
                  <c:v>Bejaia 3</c:v>
                </c:pt>
                <c:pt idx="3">
                  <c:v>Bejaia 4</c:v>
                </c:pt>
                <c:pt idx="4">
                  <c:v>Bejaia 5</c:v>
                </c:pt>
                <c:pt idx="5">
                  <c:v>Bejaia 6</c:v>
                </c:pt>
                <c:pt idx="6">
                  <c:v>Bejaia 7</c:v>
                </c:pt>
                <c:pt idx="7">
                  <c:v>Bejaia 8</c:v>
                </c:pt>
              </c:strCache>
            </c:strRef>
          </c:cat>
          <c:val>
            <c:numRef>
              <c:f>Feuil1!$C$2:$C$9</c:f>
              <c:numCache>
                <c:formatCode>General</c:formatCode>
                <c:ptCount val="8"/>
                <c:pt idx="0">
                  <c:v>1.5</c:v>
                </c:pt>
                <c:pt idx="1">
                  <c:v>0</c:v>
                </c:pt>
                <c:pt idx="2">
                  <c:v>0</c:v>
                </c:pt>
                <c:pt idx="3">
                  <c:v>6</c:v>
                </c:pt>
                <c:pt idx="4">
                  <c:v>5</c:v>
                </c:pt>
                <c:pt idx="5">
                  <c:v>3</c:v>
                </c:pt>
                <c:pt idx="6">
                  <c:v>2.5</c:v>
                </c:pt>
                <c:pt idx="7">
                  <c:v>3.5</c:v>
                </c:pt>
              </c:numCache>
            </c:numRef>
          </c:val>
        </c:ser>
        <c:dLbls>
          <c:showLegendKey val="0"/>
          <c:showVal val="0"/>
          <c:showCatName val="0"/>
          <c:showSerName val="0"/>
          <c:showPercent val="0"/>
          <c:showBubbleSize val="0"/>
        </c:dLbls>
        <c:gapWidth val="150"/>
        <c:shape val="cylinder"/>
        <c:axId val="25866240"/>
        <c:axId val="25867776"/>
        <c:axId val="0"/>
      </c:bar3DChart>
      <c:catAx>
        <c:axId val="25866240"/>
        <c:scaling>
          <c:orientation val="minMax"/>
        </c:scaling>
        <c:delete val="0"/>
        <c:axPos val="b"/>
        <c:majorTickMark val="out"/>
        <c:minorTickMark val="none"/>
        <c:tickLblPos val="nextTo"/>
        <c:crossAx val="25867776"/>
        <c:crosses val="autoZero"/>
        <c:auto val="1"/>
        <c:lblAlgn val="ctr"/>
        <c:lblOffset val="100"/>
        <c:noMultiLvlLbl val="0"/>
      </c:catAx>
      <c:valAx>
        <c:axId val="25867776"/>
        <c:scaling>
          <c:orientation val="minMax"/>
        </c:scaling>
        <c:delete val="0"/>
        <c:axPos val="l"/>
        <c:majorGridlines/>
        <c:numFmt formatCode="General" sourceLinked="1"/>
        <c:majorTickMark val="out"/>
        <c:minorTickMark val="none"/>
        <c:tickLblPos val="nextTo"/>
        <c:crossAx val="258662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Total charges fixes</c:v>
                </c:pt>
              </c:strCache>
            </c:strRef>
          </c:tx>
          <c:invertIfNegative val="0"/>
          <c:cat>
            <c:strRef>
              <c:f>Feuil1!$A$2:$A$3</c:f>
              <c:strCache>
                <c:ptCount val="2"/>
                <c:pt idx="0">
                  <c:v>Coopérative</c:v>
                </c:pt>
                <c:pt idx="1">
                  <c:v>Individuel </c:v>
                </c:pt>
              </c:strCache>
            </c:strRef>
          </c:cat>
          <c:val>
            <c:numRef>
              <c:f>Feuil1!$B$2:$B$3</c:f>
              <c:numCache>
                <c:formatCode>#,##0.00</c:formatCode>
                <c:ptCount val="2"/>
                <c:pt idx="0">
                  <c:v>322374.17</c:v>
                </c:pt>
                <c:pt idx="1">
                  <c:v>321094</c:v>
                </c:pt>
              </c:numCache>
            </c:numRef>
          </c:val>
        </c:ser>
        <c:ser>
          <c:idx val="1"/>
          <c:order val="1"/>
          <c:tx>
            <c:strRef>
              <c:f>Feuil1!$C$1</c:f>
              <c:strCache>
                <c:ptCount val="1"/>
                <c:pt idx="0">
                  <c:v> Aliments  </c:v>
                </c:pt>
              </c:strCache>
            </c:strRef>
          </c:tx>
          <c:invertIfNegative val="0"/>
          <c:cat>
            <c:strRef>
              <c:f>Feuil1!$A$2:$A$3</c:f>
              <c:strCache>
                <c:ptCount val="2"/>
                <c:pt idx="0">
                  <c:v>Coopérative</c:v>
                </c:pt>
                <c:pt idx="1">
                  <c:v>Individuel </c:v>
                </c:pt>
              </c:strCache>
            </c:strRef>
          </c:cat>
          <c:val>
            <c:numRef>
              <c:f>Feuil1!$C$2:$C$3</c:f>
              <c:numCache>
                <c:formatCode>#,##0.00</c:formatCode>
                <c:ptCount val="2"/>
                <c:pt idx="0">
                  <c:v>1801187.5</c:v>
                </c:pt>
                <c:pt idx="1">
                  <c:v>2263120.2200000002</c:v>
                </c:pt>
              </c:numCache>
            </c:numRef>
          </c:val>
        </c:ser>
        <c:ser>
          <c:idx val="2"/>
          <c:order val="2"/>
          <c:tx>
            <c:strRef>
              <c:f>Feuil1!$D$1</c:f>
              <c:strCache>
                <c:ptCount val="1"/>
                <c:pt idx="0">
                  <c:v> Approvisionnement des surfaces </c:v>
                </c:pt>
              </c:strCache>
            </c:strRef>
          </c:tx>
          <c:invertIfNegative val="0"/>
          <c:cat>
            <c:strRef>
              <c:f>Feuil1!$A$2:$A$3</c:f>
              <c:strCache>
                <c:ptCount val="2"/>
                <c:pt idx="0">
                  <c:v>Coopérative</c:v>
                </c:pt>
                <c:pt idx="1">
                  <c:v>Individuel </c:v>
                </c:pt>
              </c:strCache>
            </c:strRef>
          </c:cat>
          <c:val>
            <c:numRef>
              <c:f>Feuil1!$D$2:$D$3</c:f>
              <c:numCache>
                <c:formatCode>#,##0.00</c:formatCode>
                <c:ptCount val="2"/>
                <c:pt idx="0">
                  <c:v>27575</c:v>
                </c:pt>
                <c:pt idx="1">
                  <c:v>33458.86</c:v>
                </c:pt>
              </c:numCache>
            </c:numRef>
          </c:val>
        </c:ser>
        <c:ser>
          <c:idx val="3"/>
          <c:order val="3"/>
          <c:tx>
            <c:strRef>
              <c:f>Feuil1!$E$1</c:f>
              <c:strCache>
                <c:ptCount val="1"/>
                <c:pt idx="0">
                  <c:v> Frais d'élevage </c:v>
                </c:pt>
              </c:strCache>
            </c:strRef>
          </c:tx>
          <c:invertIfNegative val="0"/>
          <c:cat>
            <c:strRef>
              <c:f>Feuil1!$A$2:$A$3</c:f>
              <c:strCache>
                <c:ptCount val="2"/>
                <c:pt idx="0">
                  <c:v>Coopérative</c:v>
                </c:pt>
                <c:pt idx="1">
                  <c:v>Individuel </c:v>
                </c:pt>
              </c:strCache>
            </c:strRef>
          </c:cat>
          <c:val>
            <c:numRef>
              <c:f>Feuil1!$E$2:$E$3</c:f>
              <c:numCache>
                <c:formatCode>#,##0.00</c:formatCode>
                <c:ptCount val="2"/>
                <c:pt idx="0">
                  <c:v>139028.75</c:v>
                </c:pt>
                <c:pt idx="1">
                  <c:v>101168.18000000002</c:v>
                </c:pt>
              </c:numCache>
            </c:numRef>
          </c:val>
        </c:ser>
        <c:ser>
          <c:idx val="4"/>
          <c:order val="4"/>
          <c:tx>
            <c:strRef>
              <c:f>Feuil1!$F$1</c:f>
              <c:strCache>
                <c:ptCount val="1"/>
                <c:pt idx="0">
                  <c:v>Total charges variables</c:v>
                </c:pt>
              </c:strCache>
            </c:strRef>
          </c:tx>
          <c:invertIfNegative val="0"/>
          <c:cat>
            <c:strRef>
              <c:f>Feuil1!$A$2:$A$3</c:f>
              <c:strCache>
                <c:ptCount val="2"/>
                <c:pt idx="0">
                  <c:v>Coopérative</c:v>
                </c:pt>
                <c:pt idx="1">
                  <c:v>Individuel </c:v>
                </c:pt>
              </c:strCache>
            </c:strRef>
          </c:cat>
          <c:val>
            <c:numRef>
              <c:f>Feuil1!$F$2:$F$3</c:f>
              <c:numCache>
                <c:formatCode>#,##0.00</c:formatCode>
                <c:ptCount val="2"/>
                <c:pt idx="0">
                  <c:v>1967791.25</c:v>
                </c:pt>
                <c:pt idx="1">
                  <c:v>2397747.25</c:v>
                </c:pt>
              </c:numCache>
            </c:numRef>
          </c:val>
        </c:ser>
        <c:dLbls>
          <c:showLegendKey val="0"/>
          <c:showVal val="0"/>
          <c:showCatName val="0"/>
          <c:showSerName val="0"/>
          <c:showPercent val="0"/>
          <c:showBubbleSize val="0"/>
        </c:dLbls>
        <c:gapWidth val="150"/>
        <c:shape val="cylinder"/>
        <c:axId val="92979584"/>
        <c:axId val="92981120"/>
        <c:axId val="0"/>
      </c:bar3DChart>
      <c:catAx>
        <c:axId val="92979584"/>
        <c:scaling>
          <c:orientation val="minMax"/>
        </c:scaling>
        <c:delete val="0"/>
        <c:axPos val="b"/>
        <c:majorTickMark val="out"/>
        <c:minorTickMark val="none"/>
        <c:tickLblPos val="nextTo"/>
        <c:crossAx val="92981120"/>
        <c:crosses val="autoZero"/>
        <c:auto val="1"/>
        <c:lblAlgn val="ctr"/>
        <c:lblOffset val="100"/>
        <c:noMultiLvlLbl val="0"/>
      </c:catAx>
      <c:valAx>
        <c:axId val="92981120"/>
        <c:scaling>
          <c:orientation val="minMax"/>
        </c:scaling>
        <c:delete val="0"/>
        <c:axPos val="l"/>
        <c:majorGridlines/>
        <c:numFmt formatCode="#,##0.00" sourceLinked="1"/>
        <c:majorTickMark val="out"/>
        <c:minorTickMark val="none"/>
        <c:tickLblPos val="nextTo"/>
        <c:crossAx val="92979584"/>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22E6FF0-FD2E-4202-B046-331056193C71}" type="datetimeFigureOut">
              <a:rPr lang="fr-FR" smtClean="0"/>
              <a:t>23/03/2017</a:t>
            </a:fld>
            <a:endParaRPr lang="fr-FR"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5473FCC-ABAB-44EF-86A1-DF7E1C028612}" type="slidenum">
              <a:rPr lang="fr-FR" smtClean="0"/>
              <a:t>‹N°›</a:t>
            </a:fld>
            <a:endParaRPr lang="fr-FR"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22E6FF0-FD2E-4202-B046-331056193C71}" type="datetimeFigureOut">
              <a:rPr lang="fr-FR" smtClean="0"/>
              <a:t>23/03/2017</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5473FCC-ABAB-44EF-86A1-DF7E1C028612}"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22E6FF0-FD2E-4202-B046-331056193C71}" type="datetimeFigureOut">
              <a:rPr lang="fr-FR" smtClean="0"/>
              <a:t>23/03/2017</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5473FCC-ABAB-44EF-86A1-DF7E1C028612}"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22E6FF0-FD2E-4202-B046-331056193C71}" type="datetimeFigureOut">
              <a:rPr lang="fr-FR" smtClean="0"/>
              <a:t>23/03/2017</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5473FCC-ABAB-44EF-86A1-DF7E1C028612}"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22E6FF0-FD2E-4202-B046-331056193C71}" type="datetimeFigureOut">
              <a:rPr lang="fr-FR" smtClean="0"/>
              <a:t>23/03/2017</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5473FCC-ABAB-44EF-86A1-DF7E1C028612}" type="slidenum">
              <a:rPr lang="fr-FR" smtClean="0"/>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A22E6FF0-FD2E-4202-B046-331056193C71}" type="datetimeFigureOut">
              <a:rPr lang="fr-FR" smtClean="0"/>
              <a:t>23/03/2017</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C5473FCC-ABAB-44EF-86A1-DF7E1C028612}" type="slidenum">
              <a:rPr lang="fr-FR" smtClean="0"/>
              <a:t>‹N°›</a:t>
            </a:fld>
            <a:endParaRPr lang="fr-FR" dirty="0"/>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22E6FF0-FD2E-4202-B046-331056193C71}" type="datetimeFigureOut">
              <a:rPr lang="fr-FR" smtClean="0"/>
              <a:t>23/03/2017</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C5473FCC-ABAB-44EF-86A1-DF7E1C028612}" type="slidenum">
              <a:rPr lang="fr-FR" smtClean="0"/>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A22E6FF0-FD2E-4202-B046-331056193C71}" type="datetimeFigureOut">
              <a:rPr lang="fr-FR" smtClean="0"/>
              <a:t>23/03/2017</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C5473FCC-ABAB-44EF-86A1-DF7E1C028612}"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E6FF0-FD2E-4202-B046-331056193C71}" type="datetimeFigureOut">
              <a:rPr lang="fr-FR" smtClean="0"/>
              <a:t>23/03/2017</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C5473FCC-ABAB-44EF-86A1-DF7E1C028612}"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22E6FF0-FD2E-4202-B046-331056193C71}" type="datetimeFigureOut">
              <a:rPr lang="fr-FR" smtClean="0"/>
              <a:t>23/03/2017</a:t>
            </a:fld>
            <a:endParaRPr lang="fr-FR" dirty="0"/>
          </a:p>
        </p:txBody>
      </p:sp>
      <p:sp>
        <p:nvSpPr>
          <p:cNvPr id="7" name="Slide Number Placeholder 6"/>
          <p:cNvSpPr>
            <a:spLocks noGrp="1"/>
          </p:cNvSpPr>
          <p:nvPr>
            <p:ph type="sldNum" sz="quarter" idx="12"/>
          </p:nvPr>
        </p:nvSpPr>
        <p:spPr/>
        <p:txBody>
          <a:bodyPr/>
          <a:lstStyle/>
          <a:p>
            <a:fld id="{C5473FCC-ABAB-44EF-86A1-DF7E1C028612}" type="slidenum">
              <a:rPr lang="fr-FR" smtClean="0"/>
              <a:t>‹N°›</a:t>
            </a:fld>
            <a:endParaRPr lang="fr-FR"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22E6FF0-FD2E-4202-B046-331056193C71}" type="datetimeFigureOut">
              <a:rPr lang="fr-FR" smtClean="0"/>
              <a:t>23/03/2017</a:t>
            </a:fld>
            <a:endParaRPr lang="fr-FR"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dirty="0"/>
          </a:p>
        </p:txBody>
      </p:sp>
      <p:sp>
        <p:nvSpPr>
          <p:cNvPr id="7" name="Slide Number Placeholder 6"/>
          <p:cNvSpPr>
            <a:spLocks noGrp="1"/>
          </p:cNvSpPr>
          <p:nvPr>
            <p:ph type="sldNum" sz="quarter" idx="12"/>
          </p:nvPr>
        </p:nvSpPr>
        <p:spPr/>
        <p:txBody>
          <a:bodyPr/>
          <a:lstStyle/>
          <a:p>
            <a:fld id="{C5473FCC-ABAB-44EF-86A1-DF7E1C028612}" type="slidenum">
              <a:rPr lang="fr-FR" smtClean="0"/>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22E6FF0-FD2E-4202-B046-331056193C71}" type="datetimeFigureOut">
              <a:rPr lang="fr-FR" smtClean="0"/>
              <a:t>23/03/2017</a:t>
            </a:fld>
            <a:endParaRPr lang="fr-FR"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5473FCC-ABAB-44EF-86A1-DF7E1C028612}"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788024" y="5013176"/>
            <a:ext cx="3168352" cy="646331"/>
          </a:xfrm>
          <a:prstGeom prst="rect">
            <a:avLst/>
          </a:prstGeom>
          <a:noFill/>
        </p:spPr>
        <p:txBody>
          <a:bodyPr wrap="square" rtlCol="0">
            <a:spAutoFit/>
          </a:bodyPr>
          <a:lstStyle/>
          <a:p>
            <a:r>
              <a:rPr lang="fr-FR" dirty="0" smtClean="0">
                <a:latin typeface="Algerian" pitchFamily="82" charset="0"/>
              </a:rPr>
              <a:t>BELLIL Kousseila</a:t>
            </a:r>
          </a:p>
          <a:p>
            <a:r>
              <a:rPr lang="fr-FR" dirty="0" smtClean="0">
                <a:latin typeface="Algerian" pitchFamily="82" charset="0"/>
              </a:rPr>
              <a:t>BOUKRIF Moussa</a:t>
            </a:r>
            <a:endParaRPr lang="fr-FR" dirty="0">
              <a:latin typeface="Algerian" pitchFamily="82" charset="0"/>
            </a:endParaRPr>
          </a:p>
        </p:txBody>
      </p:sp>
      <p:sp>
        <p:nvSpPr>
          <p:cNvPr id="6" name="Rectangle 5"/>
          <p:cNvSpPr/>
          <p:nvPr/>
        </p:nvSpPr>
        <p:spPr>
          <a:xfrm>
            <a:off x="827584" y="824589"/>
            <a:ext cx="7560840" cy="1015663"/>
          </a:xfrm>
          <a:prstGeom prst="rect">
            <a:avLst/>
          </a:prstGeom>
        </p:spPr>
        <p:txBody>
          <a:bodyPr wrap="square">
            <a:spAutoFit/>
          </a:bodyPr>
          <a:lstStyle/>
          <a:p>
            <a:pPr algn="ctr"/>
            <a:r>
              <a:rPr lang="fr-FR" sz="2000" b="1" dirty="0">
                <a:latin typeface="Bell MT" pitchFamily="18" charset="0"/>
                <a:cs typeface="Times New Roman" pitchFamily="18" charset="0"/>
              </a:rPr>
              <a:t>Université  A.MIRA de Bejaia</a:t>
            </a:r>
          </a:p>
          <a:p>
            <a:pPr algn="ctr"/>
            <a:r>
              <a:rPr lang="fr-FR" sz="2000" b="1" dirty="0">
                <a:latin typeface="Bell MT" pitchFamily="18" charset="0"/>
                <a:cs typeface="Times New Roman" pitchFamily="18" charset="0"/>
              </a:rPr>
              <a:t>Faculté des sciences économiques, des sciences de gestion et sciences commerciales </a:t>
            </a:r>
            <a:endParaRPr lang="fr-FR" sz="2000" dirty="0">
              <a:latin typeface="Bell MT" pitchFamily="18" charset="0"/>
            </a:endParaRPr>
          </a:p>
        </p:txBody>
      </p:sp>
      <p:sp>
        <p:nvSpPr>
          <p:cNvPr id="7" name="ZoneTexte 6"/>
          <p:cNvSpPr txBox="1"/>
          <p:nvPr/>
        </p:nvSpPr>
        <p:spPr>
          <a:xfrm>
            <a:off x="1115616" y="1988840"/>
            <a:ext cx="6984776" cy="923330"/>
          </a:xfrm>
          <a:prstGeom prst="rect">
            <a:avLst/>
          </a:prstGeom>
          <a:noFill/>
        </p:spPr>
        <p:txBody>
          <a:bodyPr wrap="square" rtlCol="0">
            <a:spAutoFit/>
          </a:bodyPr>
          <a:lstStyle/>
          <a:p>
            <a:pPr algn="ctr"/>
            <a:r>
              <a:rPr lang="fr-FR" b="1" dirty="0">
                <a:latin typeface="Bell MT" pitchFamily="18" charset="0"/>
              </a:rPr>
              <a:t>Laboratoire de Recherche en Management et Techniques Quantitatives (RMTQ)</a:t>
            </a:r>
            <a:endParaRPr lang="fr-FR" dirty="0">
              <a:latin typeface="Bell MT" pitchFamily="18" charset="0"/>
            </a:endParaRPr>
          </a:p>
          <a:p>
            <a:endParaRPr lang="fr-FR" dirty="0">
              <a:latin typeface="Bell MT" pitchFamily="18" charset="0"/>
            </a:endParaRPr>
          </a:p>
        </p:txBody>
      </p:sp>
      <p:sp>
        <p:nvSpPr>
          <p:cNvPr id="8" name="Rectangle à coins arrondis 7"/>
          <p:cNvSpPr/>
          <p:nvPr/>
        </p:nvSpPr>
        <p:spPr>
          <a:xfrm>
            <a:off x="1187624" y="2912170"/>
            <a:ext cx="684076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a:solidFill>
                  <a:schemeClr val="tx1"/>
                </a:solidFill>
              </a:rPr>
              <a:t>L’organisation en coopérative, une alternative pour le développement de l’élevage laitier en Algérie</a:t>
            </a:r>
            <a:r>
              <a:rPr lang="fr-FR" b="1" i="1" dirty="0"/>
              <a:t> </a:t>
            </a:r>
            <a:endParaRPr lang="fr-FR" dirty="0"/>
          </a:p>
        </p:txBody>
      </p:sp>
      <p:sp>
        <p:nvSpPr>
          <p:cNvPr id="9" name="ZoneTexte 8"/>
          <p:cNvSpPr txBox="1"/>
          <p:nvPr/>
        </p:nvSpPr>
        <p:spPr>
          <a:xfrm>
            <a:off x="4788024" y="4653136"/>
            <a:ext cx="1944216" cy="369332"/>
          </a:xfrm>
          <a:prstGeom prst="rect">
            <a:avLst/>
          </a:prstGeom>
          <a:noFill/>
        </p:spPr>
        <p:txBody>
          <a:bodyPr wrap="square" rtlCol="0">
            <a:spAutoFit/>
          </a:bodyPr>
          <a:lstStyle/>
          <a:p>
            <a:r>
              <a:rPr lang="fr-FR" u="sng" dirty="0" smtClean="0">
                <a:latin typeface="Algerian" pitchFamily="82" charset="0"/>
              </a:rPr>
              <a:t>Présenté par:</a:t>
            </a:r>
            <a:endParaRPr lang="fr-FR" u="sng" dirty="0">
              <a:latin typeface="Algerian" pitchFamily="82" charset="0"/>
            </a:endParaRPr>
          </a:p>
        </p:txBody>
      </p:sp>
    </p:spTree>
    <p:extLst>
      <p:ext uri="{BB962C8B-B14F-4D97-AF65-F5344CB8AC3E}">
        <p14:creationId xmlns:p14="http://schemas.microsoft.com/office/powerpoint/2010/main" val="29668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87584" y="836712"/>
            <a:ext cx="7024744" cy="782960"/>
          </a:xfrm>
        </p:spPr>
        <p:txBody>
          <a:bodyPr>
            <a:normAutofit fontScale="90000"/>
          </a:bodyPr>
          <a:lstStyle/>
          <a:p>
            <a:r>
              <a:rPr lang="fr-FR" sz="3200" dirty="0" smtClean="0">
                <a:solidFill>
                  <a:schemeClr val="tx1"/>
                </a:solidFill>
                <a:latin typeface="Algerian" pitchFamily="82" charset="0"/>
              </a:rPr>
              <a:t>Les différentes formes de coopératives </a:t>
            </a:r>
            <a:endParaRPr lang="fr-FR" sz="3200" dirty="0">
              <a:solidFill>
                <a:schemeClr val="tx1"/>
              </a:solidFill>
              <a:latin typeface="Algerian" pitchFamily="82" charset="0"/>
            </a:endParaRPr>
          </a:p>
        </p:txBody>
      </p:sp>
      <p:sp>
        <p:nvSpPr>
          <p:cNvPr id="6" name="AutoShape 2" descr="Résultat de recherche d'images pour &quot;achats groupé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7" name="AutoShape 4" descr="Résultat de recherche d'images pour &quot;achats groupé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 name="ZoneTexte 2"/>
          <p:cNvSpPr txBox="1"/>
          <p:nvPr/>
        </p:nvSpPr>
        <p:spPr>
          <a:xfrm>
            <a:off x="1459596" y="2218347"/>
            <a:ext cx="6480720" cy="461665"/>
          </a:xfrm>
          <a:prstGeom prst="rect">
            <a:avLst/>
          </a:prstGeom>
          <a:noFill/>
        </p:spPr>
        <p:txBody>
          <a:bodyPr wrap="square" rtlCol="0">
            <a:spAutoFit/>
          </a:bodyPr>
          <a:lstStyle/>
          <a:p>
            <a:pPr marL="342900" indent="-342900" algn="just">
              <a:buFont typeface="Wingdings" pitchFamily="2" charset="2"/>
              <a:buChar char="Ø"/>
            </a:pPr>
            <a:r>
              <a:rPr lang="fr-FR" sz="2400" dirty="0" smtClean="0">
                <a:solidFill>
                  <a:prstClr val="black"/>
                </a:solidFill>
              </a:rPr>
              <a:t>Les coopératives agricoles polyvalentes</a:t>
            </a:r>
            <a:endParaRPr lang="fr-FR" sz="2400" dirty="0">
              <a:solidFill>
                <a:prstClr val="black"/>
              </a:solidFill>
            </a:endParaRPr>
          </a:p>
        </p:txBody>
      </p:sp>
      <p:sp>
        <p:nvSpPr>
          <p:cNvPr id="10" name="ZoneTexte 9"/>
          <p:cNvSpPr txBox="1"/>
          <p:nvPr/>
        </p:nvSpPr>
        <p:spPr>
          <a:xfrm>
            <a:off x="1574522" y="3429000"/>
            <a:ext cx="6480720" cy="830997"/>
          </a:xfrm>
          <a:prstGeom prst="rect">
            <a:avLst/>
          </a:prstGeom>
          <a:noFill/>
        </p:spPr>
        <p:txBody>
          <a:bodyPr wrap="square" rtlCol="0">
            <a:spAutoFit/>
          </a:bodyPr>
          <a:lstStyle/>
          <a:p>
            <a:pPr marL="342900" indent="-342900" algn="just">
              <a:buFont typeface="Wingdings" pitchFamily="2" charset="2"/>
              <a:buChar char="Ø"/>
            </a:pPr>
            <a:r>
              <a:rPr lang="fr-FR" sz="2400" dirty="0" smtClean="0">
                <a:solidFill>
                  <a:prstClr val="black"/>
                </a:solidFill>
              </a:rPr>
              <a:t>Les coopératives d’exploitation en commun </a:t>
            </a:r>
            <a:endParaRPr lang="fr-FR" sz="2400" dirty="0">
              <a:solidFill>
                <a:prstClr val="black"/>
              </a:solidFill>
            </a:endParaRPr>
          </a:p>
        </p:txBody>
      </p:sp>
    </p:spTree>
    <p:extLst>
      <p:ext uri="{BB962C8B-B14F-4D97-AF65-F5344CB8AC3E}">
        <p14:creationId xmlns:p14="http://schemas.microsoft.com/office/powerpoint/2010/main" val="401112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11560" y="2564904"/>
            <a:ext cx="7816832" cy="782960"/>
          </a:xfrm>
        </p:spPr>
        <p:txBody>
          <a:bodyPr>
            <a:noAutofit/>
          </a:bodyPr>
          <a:lstStyle/>
          <a:p>
            <a:pPr algn="ctr"/>
            <a:r>
              <a:rPr lang="fr-FR" dirty="0" smtClean="0">
                <a:solidFill>
                  <a:schemeClr val="tx1"/>
                </a:solidFill>
                <a:latin typeface="Algerian" pitchFamily="82" charset="0"/>
              </a:rPr>
              <a:t>POURQUOI UNE COOPERATIVE </a:t>
            </a:r>
            <a:endParaRPr lang="fr-FR" dirty="0">
              <a:solidFill>
                <a:schemeClr val="tx1"/>
              </a:solidFill>
              <a:latin typeface="Algerian" pitchFamily="82" charset="0"/>
            </a:endParaRPr>
          </a:p>
        </p:txBody>
      </p:sp>
    </p:spTree>
    <p:extLst>
      <p:ext uri="{BB962C8B-B14F-4D97-AF65-F5344CB8AC3E}">
        <p14:creationId xmlns:p14="http://schemas.microsoft.com/office/powerpoint/2010/main" val="3695777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87624" y="620688"/>
            <a:ext cx="7024744" cy="782960"/>
          </a:xfrm>
        </p:spPr>
        <p:txBody>
          <a:bodyPr>
            <a:normAutofit/>
          </a:bodyPr>
          <a:lstStyle/>
          <a:p>
            <a:r>
              <a:rPr lang="fr-FR" sz="3200" dirty="0" smtClean="0">
                <a:solidFill>
                  <a:schemeClr val="tx1"/>
                </a:solidFill>
                <a:latin typeface="Algerian" pitchFamily="82" charset="0"/>
              </a:rPr>
              <a:t>POURQUOI UNE COOPERATIVE </a:t>
            </a:r>
            <a:endParaRPr lang="fr-FR" sz="3200" dirty="0">
              <a:solidFill>
                <a:schemeClr val="tx1"/>
              </a:solidFill>
              <a:latin typeface="Algerian" pitchFamily="82" charset="0"/>
            </a:endParaRPr>
          </a:p>
        </p:txBody>
      </p:sp>
      <p:sp>
        <p:nvSpPr>
          <p:cNvPr id="2" name="ZoneTexte 1"/>
          <p:cNvSpPr txBox="1"/>
          <p:nvPr/>
        </p:nvSpPr>
        <p:spPr>
          <a:xfrm>
            <a:off x="1475656" y="2492896"/>
            <a:ext cx="6840760" cy="1200329"/>
          </a:xfrm>
          <a:prstGeom prst="rect">
            <a:avLst/>
          </a:prstGeom>
          <a:noFill/>
        </p:spPr>
        <p:txBody>
          <a:bodyPr wrap="square" rtlCol="0">
            <a:spAutoFit/>
          </a:bodyPr>
          <a:lstStyle/>
          <a:p>
            <a:pPr marL="342900" indent="-342900">
              <a:buFont typeface="Arial" pitchFamily="34" charset="0"/>
              <a:buChar char="•"/>
            </a:pPr>
            <a:r>
              <a:rPr lang="fr-FR" sz="2400" dirty="0" smtClean="0"/>
              <a:t>Mutualisant les achats (à plusieurs on peu négocier)</a:t>
            </a:r>
          </a:p>
          <a:p>
            <a:pPr marL="342900" indent="-342900">
              <a:buFont typeface="Arial" pitchFamily="34" charset="0"/>
              <a:buChar char="•"/>
            </a:pPr>
            <a:endParaRPr lang="fr-FR" sz="2400" dirty="0"/>
          </a:p>
        </p:txBody>
      </p:sp>
      <p:sp>
        <p:nvSpPr>
          <p:cNvPr id="6" name="AutoShape 2" descr="Résultat de recherche d'images pour &quot;achats groupé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AutoShape 4" descr="Résultat de recherche d'images pour &quot;achats groupé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890384"/>
            <a:ext cx="5040560" cy="242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contenu 2"/>
          <p:cNvSpPr>
            <a:spLocks noGrp="1"/>
          </p:cNvSpPr>
          <p:nvPr>
            <p:ph idx="1"/>
          </p:nvPr>
        </p:nvSpPr>
        <p:spPr>
          <a:xfrm>
            <a:off x="971600" y="1334907"/>
            <a:ext cx="6777317" cy="936104"/>
          </a:xfrm>
        </p:spPr>
        <p:txBody>
          <a:bodyPr>
            <a:noAutofit/>
          </a:bodyPr>
          <a:lstStyle/>
          <a:p>
            <a:pPr marL="68580" indent="0" algn="just">
              <a:buNone/>
            </a:pPr>
            <a:r>
              <a:rPr lang="fr-FR" dirty="0" smtClean="0">
                <a:solidFill>
                  <a:schemeClr val="tx1"/>
                </a:solidFill>
              </a:rPr>
              <a:t>La coopérative permet d’agir ensemble pour réduire les couts en:</a:t>
            </a:r>
          </a:p>
          <a:p>
            <a:pPr marL="68580" indent="0" algn="just">
              <a:buNone/>
            </a:pPr>
            <a:r>
              <a:rPr lang="fr-FR" dirty="0" smtClean="0">
                <a:solidFill>
                  <a:schemeClr val="tx1"/>
                </a:solidFill>
              </a:rPr>
              <a:t> </a:t>
            </a:r>
          </a:p>
        </p:txBody>
      </p:sp>
    </p:spTree>
    <p:extLst>
      <p:ext uri="{BB962C8B-B14F-4D97-AF65-F5344CB8AC3E}">
        <p14:creationId xmlns:p14="http://schemas.microsoft.com/office/powerpoint/2010/main" val="2803909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87624" y="620688"/>
            <a:ext cx="7024744" cy="782960"/>
          </a:xfrm>
        </p:spPr>
        <p:txBody>
          <a:bodyPr>
            <a:normAutofit/>
          </a:bodyPr>
          <a:lstStyle/>
          <a:p>
            <a:r>
              <a:rPr lang="fr-FR" sz="3200" dirty="0" smtClean="0">
                <a:solidFill>
                  <a:schemeClr val="tx1"/>
                </a:solidFill>
                <a:latin typeface="Algerian" pitchFamily="82" charset="0"/>
              </a:rPr>
              <a:t>POURQUOI UNE COOPERATIVE </a:t>
            </a:r>
            <a:endParaRPr lang="fr-FR" sz="3200" dirty="0">
              <a:solidFill>
                <a:schemeClr val="tx1"/>
              </a:solidFill>
              <a:latin typeface="Algerian" pitchFamily="82" charset="0"/>
            </a:endParaRPr>
          </a:p>
        </p:txBody>
      </p:sp>
      <p:sp>
        <p:nvSpPr>
          <p:cNvPr id="2" name="ZoneTexte 1"/>
          <p:cNvSpPr txBox="1"/>
          <p:nvPr/>
        </p:nvSpPr>
        <p:spPr>
          <a:xfrm>
            <a:off x="1115616" y="1628800"/>
            <a:ext cx="6840760" cy="1200329"/>
          </a:xfrm>
          <a:prstGeom prst="rect">
            <a:avLst/>
          </a:prstGeom>
          <a:noFill/>
        </p:spPr>
        <p:txBody>
          <a:bodyPr wrap="square" rtlCol="0">
            <a:spAutoFit/>
          </a:bodyPr>
          <a:lstStyle/>
          <a:p>
            <a:pPr marL="342900" indent="-342900" algn="just">
              <a:buFont typeface="Arial" pitchFamily="34" charset="0"/>
              <a:buChar char="•"/>
            </a:pPr>
            <a:r>
              <a:rPr lang="fr-FR" sz="2400" dirty="0" smtClean="0"/>
              <a:t>Avoir et proposer un service au meilleur prix (crédits, assurance, aides de l’État…)</a:t>
            </a:r>
          </a:p>
          <a:p>
            <a:pPr marL="342900" indent="-342900">
              <a:buFont typeface="Arial" pitchFamily="34" charset="0"/>
              <a:buChar char="•"/>
            </a:pPr>
            <a:endParaRPr lang="fr-FR" sz="2400" dirty="0"/>
          </a:p>
        </p:txBody>
      </p:sp>
      <p:sp>
        <p:nvSpPr>
          <p:cNvPr id="6" name="AutoShape 2" descr="Résultat de recherche d'images pour &quot;achats groupé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AutoShape 4" descr="Résultat de recherche d'images pour &quot;achats groupé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581273"/>
            <a:ext cx="5328591" cy="271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598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87624" y="620688"/>
            <a:ext cx="7024744" cy="782960"/>
          </a:xfrm>
        </p:spPr>
        <p:txBody>
          <a:bodyPr>
            <a:normAutofit/>
          </a:bodyPr>
          <a:lstStyle/>
          <a:p>
            <a:r>
              <a:rPr lang="fr-FR" sz="3200" dirty="0" smtClean="0">
                <a:solidFill>
                  <a:schemeClr val="tx1"/>
                </a:solidFill>
                <a:latin typeface="Algerian" pitchFamily="82" charset="0"/>
              </a:rPr>
              <a:t>POURQUOI UNE COOPERATIVE </a:t>
            </a:r>
            <a:endParaRPr lang="fr-FR" sz="3200" dirty="0">
              <a:solidFill>
                <a:schemeClr val="tx1"/>
              </a:solidFill>
              <a:latin typeface="Algerian" pitchFamily="82" charset="0"/>
            </a:endParaRPr>
          </a:p>
        </p:txBody>
      </p:sp>
      <p:sp>
        <p:nvSpPr>
          <p:cNvPr id="2" name="ZoneTexte 1"/>
          <p:cNvSpPr txBox="1"/>
          <p:nvPr/>
        </p:nvSpPr>
        <p:spPr>
          <a:xfrm>
            <a:off x="1115616" y="1628800"/>
            <a:ext cx="6840760" cy="830997"/>
          </a:xfrm>
          <a:prstGeom prst="rect">
            <a:avLst/>
          </a:prstGeom>
          <a:noFill/>
        </p:spPr>
        <p:txBody>
          <a:bodyPr wrap="square" rtlCol="0">
            <a:spAutoFit/>
          </a:bodyPr>
          <a:lstStyle/>
          <a:p>
            <a:pPr marL="342900" indent="-342900">
              <a:buFont typeface="Arial" pitchFamily="34" charset="0"/>
              <a:buChar char="•"/>
            </a:pPr>
            <a:r>
              <a:rPr lang="fr-FR" sz="2400" dirty="0" smtClean="0"/>
              <a:t>Partager les espaces de stockage </a:t>
            </a:r>
          </a:p>
          <a:p>
            <a:pPr marL="342900" indent="-342900">
              <a:buFont typeface="Arial" pitchFamily="34" charset="0"/>
              <a:buChar char="•"/>
            </a:pPr>
            <a:endParaRPr lang="fr-FR" sz="2400" dirty="0"/>
          </a:p>
        </p:txBody>
      </p:sp>
      <p:sp>
        <p:nvSpPr>
          <p:cNvPr id="6" name="AutoShape 2" descr="Résultat de recherche d'images pour &quot;achats groupé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AutoShape 4" descr="Résultat de recherche d'images pour &quot;achats groupé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486024"/>
            <a:ext cx="5832647" cy="329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056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87624" y="620688"/>
            <a:ext cx="7024744" cy="782960"/>
          </a:xfrm>
        </p:spPr>
        <p:txBody>
          <a:bodyPr>
            <a:normAutofit/>
          </a:bodyPr>
          <a:lstStyle/>
          <a:p>
            <a:r>
              <a:rPr lang="fr-FR" sz="3200" dirty="0" smtClean="0">
                <a:solidFill>
                  <a:schemeClr val="tx1"/>
                </a:solidFill>
                <a:latin typeface="Algerian" pitchFamily="82" charset="0"/>
              </a:rPr>
              <a:t>POURQUOI UNE COOPERATIVE </a:t>
            </a:r>
            <a:endParaRPr lang="fr-FR" sz="3200" dirty="0">
              <a:solidFill>
                <a:schemeClr val="tx1"/>
              </a:solidFill>
              <a:latin typeface="Algerian" pitchFamily="82" charset="0"/>
            </a:endParaRPr>
          </a:p>
        </p:txBody>
      </p:sp>
      <p:sp>
        <p:nvSpPr>
          <p:cNvPr id="2" name="ZoneTexte 1"/>
          <p:cNvSpPr txBox="1"/>
          <p:nvPr/>
        </p:nvSpPr>
        <p:spPr>
          <a:xfrm>
            <a:off x="1096561" y="1628800"/>
            <a:ext cx="6840760" cy="830997"/>
          </a:xfrm>
          <a:prstGeom prst="rect">
            <a:avLst/>
          </a:prstGeom>
          <a:noFill/>
        </p:spPr>
        <p:txBody>
          <a:bodyPr wrap="square" rtlCol="0">
            <a:spAutoFit/>
          </a:bodyPr>
          <a:lstStyle/>
          <a:p>
            <a:pPr marL="342900" indent="-342900" algn="just">
              <a:buFont typeface="Arial" pitchFamily="34" charset="0"/>
              <a:buChar char="•"/>
            </a:pPr>
            <a:r>
              <a:rPr lang="fr-FR" sz="2400" dirty="0" smtClean="0"/>
              <a:t>Investir et accéder en commun à des moyens de production couteux </a:t>
            </a:r>
          </a:p>
        </p:txBody>
      </p:sp>
      <p:sp>
        <p:nvSpPr>
          <p:cNvPr id="6" name="AutoShape 2" descr="Résultat de recherche d'images pour &quot;achats groupé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AutoShape 4" descr="Résultat de recherche d'images pour &quot;achats groupé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459797"/>
            <a:ext cx="1884318" cy="141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483381"/>
            <a:ext cx="2105709" cy="136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365104"/>
            <a:ext cx="1999900" cy="137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685" y="4365104"/>
            <a:ext cx="2244730" cy="158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432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87624" y="620688"/>
            <a:ext cx="7024744" cy="782960"/>
          </a:xfrm>
        </p:spPr>
        <p:txBody>
          <a:bodyPr>
            <a:normAutofit/>
          </a:bodyPr>
          <a:lstStyle/>
          <a:p>
            <a:r>
              <a:rPr lang="fr-FR" sz="3200" dirty="0" smtClean="0">
                <a:solidFill>
                  <a:schemeClr val="tx1"/>
                </a:solidFill>
                <a:latin typeface="Algerian" pitchFamily="82" charset="0"/>
              </a:rPr>
              <a:t>POURQUOI UNE COOPERATIVE </a:t>
            </a:r>
            <a:endParaRPr lang="fr-FR" sz="3200" dirty="0">
              <a:solidFill>
                <a:schemeClr val="tx1"/>
              </a:solidFill>
              <a:latin typeface="Algerian" pitchFamily="82" charset="0"/>
            </a:endParaRPr>
          </a:p>
        </p:txBody>
      </p:sp>
      <p:sp>
        <p:nvSpPr>
          <p:cNvPr id="2" name="ZoneTexte 1"/>
          <p:cNvSpPr txBox="1"/>
          <p:nvPr/>
        </p:nvSpPr>
        <p:spPr>
          <a:xfrm>
            <a:off x="1096561" y="1628800"/>
            <a:ext cx="6840760" cy="830997"/>
          </a:xfrm>
          <a:prstGeom prst="rect">
            <a:avLst/>
          </a:prstGeom>
          <a:noFill/>
        </p:spPr>
        <p:txBody>
          <a:bodyPr wrap="square" rtlCol="0">
            <a:spAutoFit/>
          </a:bodyPr>
          <a:lstStyle/>
          <a:p>
            <a:pPr marL="342900" indent="-342900" algn="just">
              <a:buFont typeface="Arial" pitchFamily="34" charset="0"/>
              <a:buChar char="•"/>
            </a:pPr>
            <a:r>
              <a:rPr lang="fr-FR" sz="2400" dirty="0" smtClean="0"/>
              <a:t>Partager le savoir faire( comptabilité, formations, conseils…etc.)</a:t>
            </a:r>
          </a:p>
        </p:txBody>
      </p:sp>
      <p:sp>
        <p:nvSpPr>
          <p:cNvPr id="6" name="AutoShape 2" descr="Résultat de recherche d'images pour &quot;achats groupé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AutoShape 4" descr="Résultat de recherche d'images pour &quot;achats groupé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182" y="3050923"/>
            <a:ext cx="3470015" cy="223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16" y="3212976"/>
            <a:ext cx="4396466" cy="191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162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87624" y="620688"/>
            <a:ext cx="7024744" cy="782960"/>
          </a:xfrm>
        </p:spPr>
        <p:txBody>
          <a:bodyPr>
            <a:normAutofit/>
          </a:bodyPr>
          <a:lstStyle/>
          <a:p>
            <a:r>
              <a:rPr lang="fr-FR" sz="3200" dirty="0" smtClean="0">
                <a:solidFill>
                  <a:schemeClr val="tx1"/>
                </a:solidFill>
                <a:latin typeface="Algerian" pitchFamily="82" charset="0"/>
              </a:rPr>
              <a:t>POURQUOI UNE COOPERATIVE </a:t>
            </a:r>
            <a:endParaRPr lang="fr-FR" sz="3200" dirty="0">
              <a:solidFill>
                <a:schemeClr val="tx1"/>
              </a:solidFill>
              <a:latin typeface="Algerian" pitchFamily="82" charset="0"/>
            </a:endParaRPr>
          </a:p>
        </p:txBody>
      </p:sp>
      <p:sp>
        <p:nvSpPr>
          <p:cNvPr id="2" name="ZoneTexte 1"/>
          <p:cNvSpPr txBox="1"/>
          <p:nvPr/>
        </p:nvSpPr>
        <p:spPr>
          <a:xfrm>
            <a:off x="1096561" y="1628800"/>
            <a:ext cx="6840760" cy="830997"/>
          </a:xfrm>
          <a:prstGeom prst="rect">
            <a:avLst/>
          </a:prstGeom>
          <a:noFill/>
        </p:spPr>
        <p:txBody>
          <a:bodyPr wrap="square" rtlCol="0">
            <a:spAutoFit/>
          </a:bodyPr>
          <a:lstStyle/>
          <a:p>
            <a:pPr marL="342900" indent="-342900" algn="just">
              <a:buFont typeface="Arial" pitchFamily="34" charset="0"/>
              <a:buChar char="•"/>
            </a:pPr>
            <a:r>
              <a:rPr lang="fr-FR" sz="2400" dirty="0" smtClean="0"/>
              <a:t>Partager une logistique (transformation, distribution, commercialisatio</a:t>
            </a:r>
            <a:r>
              <a:rPr lang="fr-FR" sz="2400" dirty="0"/>
              <a:t>n</a:t>
            </a:r>
            <a:r>
              <a:rPr lang="fr-FR" sz="2400" dirty="0" smtClean="0"/>
              <a:t>….) </a:t>
            </a:r>
          </a:p>
        </p:txBody>
      </p:sp>
      <p:sp>
        <p:nvSpPr>
          <p:cNvPr id="6" name="AutoShape 2" descr="Résultat de recherche d'images pour &quot;achats groupé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AutoShape 4" descr="Résultat de recherche d'images pour &quot;achats groupé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225" y="5013176"/>
            <a:ext cx="2285201" cy="145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780" y="4904527"/>
            <a:ext cx="1656184" cy="154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594" y="2456764"/>
            <a:ext cx="5226694" cy="221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773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87624" y="620688"/>
            <a:ext cx="7024744" cy="782960"/>
          </a:xfrm>
        </p:spPr>
        <p:txBody>
          <a:bodyPr>
            <a:normAutofit/>
          </a:bodyPr>
          <a:lstStyle/>
          <a:p>
            <a:r>
              <a:rPr lang="fr-FR" sz="3200" dirty="0" smtClean="0">
                <a:solidFill>
                  <a:schemeClr val="tx1"/>
                </a:solidFill>
                <a:latin typeface="Algerian" pitchFamily="82" charset="0"/>
              </a:rPr>
              <a:t>POURQUOI UNE COOPERATIVE </a:t>
            </a:r>
            <a:endParaRPr lang="fr-FR" sz="3200" dirty="0">
              <a:solidFill>
                <a:schemeClr val="tx1"/>
              </a:solidFill>
              <a:latin typeface="Algerian" pitchFamily="82" charset="0"/>
            </a:endParaRPr>
          </a:p>
        </p:txBody>
      </p:sp>
      <p:sp>
        <p:nvSpPr>
          <p:cNvPr id="2" name="ZoneTexte 1"/>
          <p:cNvSpPr txBox="1"/>
          <p:nvPr/>
        </p:nvSpPr>
        <p:spPr>
          <a:xfrm>
            <a:off x="1096561" y="1628800"/>
            <a:ext cx="6840760" cy="1569660"/>
          </a:xfrm>
          <a:prstGeom prst="rect">
            <a:avLst/>
          </a:prstGeom>
          <a:noFill/>
        </p:spPr>
        <p:txBody>
          <a:bodyPr wrap="square" rtlCol="0">
            <a:spAutoFit/>
          </a:bodyPr>
          <a:lstStyle/>
          <a:p>
            <a:pPr marL="342900" indent="-342900" algn="just">
              <a:buFont typeface="Arial" pitchFamily="34" charset="0"/>
              <a:buChar char="•"/>
            </a:pPr>
            <a:r>
              <a:rPr lang="fr-FR" sz="2400" dirty="0" smtClean="0"/>
              <a:t>Allez ensemble vers des intégrations en amont(matière première, intrants…) et/ou aval (transformation, conditionnement, commercialisation)</a:t>
            </a:r>
          </a:p>
        </p:txBody>
      </p:sp>
      <p:sp>
        <p:nvSpPr>
          <p:cNvPr id="6" name="AutoShape 2" descr="Résultat de recherche d'images pour &quot;achats groupé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AutoShape 4" descr="Résultat de recherche d'images pour &quot;achats groupé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103662"/>
            <a:ext cx="1850236" cy="202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750587"/>
            <a:ext cx="2005500" cy="141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855761"/>
            <a:ext cx="3048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110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87624" y="620688"/>
            <a:ext cx="7024744" cy="782960"/>
          </a:xfrm>
        </p:spPr>
        <p:txBody>
          <a:bodyPr>
            <a:normAutofit/>
          </a:bodyPr>
          <a:lstStyle/>
          <a:p>
            <a:r>
              <a:rPr lang="fr-FR" sz="3200" dirty="0" smtClean="0">
                <a:solidFill>
                  <a:schemeClr val="tx1"/>
                </a:solidFill>
                <a:latin typeface="Algerian" pitchFamily="82" charset="0"/>
              </a:rPr>
              <a:t>POURQUOI UNE COOPERATIVE </a:t>
            </a:r>
            <a:endParaRPr lang="fr-FR" sz="3200" dirty="0">
              <a:solidFill>
                <a:schemeClr val="tx1"/>
              </a:solidFill>
              <a:latin typeface="Algerian" pitchFamily="82" charset="0"/>
            </a:endParaRPr>
          </a:p>
        </p:txBody>
      </p:sp>
      <p:sp>
        <p:nvSpPr>
          <p:cNvPr id="2" name="ZoneTexte 1"/>
          <p:cNvSpPr txBox="1"/>
          <p:nvPr/>
        </p:nvSpPr>
        <p:spPr>
          <a:xfrm>
            <a:off x="1096561" y="1628800"/>
            <a:ext cx="6840760" cy="830997"/>
          </a:xfrm>
          <a:prstGeom prst="rect">
            <a:avLst/>
          </a:prstGeom>
          <a:noFill/>
        </p:spPr>
        <p:txBody>
          <a:bodyPr wrap="square" rtlCol="0">
            <a:spAutoFit/>
          </a:bodyPr>
          <a:lstStyle/>
          <a:p>
            <a:pPr marL="342900" indent="-342900" algn="just">
              <a:buFont typeface="Arial" pitchFamily="34" charset="0"/>
              <a:buChar char="•"/>
            </a:pPr>
            <a:r>
              <a:rPr lang="fr-FR" sz="2400" dirty="0" smtClean="0"/>
              <a:t>Allez vers la deuxième transformation (sous produits à haute valeur ajoutée) </a:t>
            </a:r>
          </a:p>
        </p:txBody>
      </p:sp>
      <p:sp>
        <p:nvSpPr>
          <p:cNvPr id="6" name="AutoShape 2" descr="Résultat de recherche d'images pour &quot;achats groupé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AutoShape 4" descr="Résultat de recherche d'images pour &quot;achats groupé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27402"/>
            <a:ext cx="2478418" cy="21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068960"/>
            <a:ext cx="1667515" cy="235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497936"/>
            <a:ext cx="187642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0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620688"/>
            <a:ext cx="7024744" cy="1143000"/>
          </a:xfrm>
        </p:spPr>
        <p:txBody>
          <a:bodyPr>
            <a:normAutofit/>
          </a:bodyPr>
          <a:lstStyle/>
          <a:p>
            <a:r>
              <a:rPr lang="fr-FR" sz="3200" dirty="0" smtClean="0">
                <a:solidFill>
                  <a:schemeClr val="tx1"/>
                </a:solidFill>
                <a:latin typeface="Algerian" pitchFamily="82" charset="0"/>
              </a:rPr>
              <a:t>QU’EST-CE QU’UNE COOPÉRATIVE AGRICOLE </a:t>
            </a:r>
            <a:endParaRPr lang="fr-FR" sz="3200" dirty="0">
              <a:solidFill>
                <a:schemeClr val="tx1"/>
              </a:solidFill>
              <a:latin typeface="Algerian" pitchFamily="82" charset="0"/>
            </a:endParaRPr>
          </a:p>
        </p:txBody>
      </p:sp>
      <p:sp>
        <p:nvSpPr>
          <p:cNvPr id="3" name="Espace réservé du contenu 2"/>
          <p:cNvSpPr>
            <a:spLocks noGrp="1"/>
          </p:cNvSpPr>
          <p:nvPr>
            <p:ph idx="1"/>
          </p:nvPr>
        </p:nvSpPr>
        <p:spPr>
          <a:xfrm>
            <a:off x="1043492" y="2323653"/>
            <a:ext cx="6777317" cy="1681412"/>
          </a:xfrm>
        </p:spPr>
        <p:txBody>
          <a:bodyPr/>
          <a:lstStyle/>
          <a:p>
            <a:pPr marL="68580" indent="0" algn="just">
              <a:buNone/>
            </a:pPr>
            <a:r>
              <a:rPr lang="fr-FR" dirty="0" smtClean="0"/>
              <a:t>La coopération agricole se sont ces agriculteurs qui regroupent pour créer une société au service de leurs exploitations agricoles  </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933056"/>
            <a:ext cx="2411313" cy="195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404" y="4149080"/>
            <a:ext cx="3199493" cy="195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871" y="4610940"/>
            <a:ext cx="1475209" cy="103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9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187624" y="1268760"/>
            <a:ext cx="7024744" cy="782960"/>
          </a:xfrm>
        </p:spPr>
        <p:txBody>
          <a:bodyPr>
            <a:normAutofit/>
          </a:bodyPr>
          <a:lstStyle/>
          <a:p>
            <a:pPr algn="ctr"/>
            <a:r>
              <a:rPr lang="fr-FR" dirty="0" smtClean="0">
                <a:solidFill>
                  <a:schemeClr val="tx1"/>
                </a:solidFill>
                <a:latin typeface="Algerian" pitchFamily="82" charset="0"/>
              </a:rPr>
              <a:t>Cas pratique </a:t>
            </a:r>
            <a:endParaRPr lang="fr-FR" dirty="0">
              <a:solidFill>
                <a:schemeClr val="tx1"/>
              </a:solidFill>
              <a:latin typeface="Algerian" pitchFamily="82" charset="0"/>
            </a:endParaRPr>
          </a:p>
        </p:txBody>
      </p:sp>
      <p:sp>
        <p:nvSpPr>
          <p:cNvPr id="6" name="Espace réservé du contenu 2"/>
          <p:cNvSpPr>
            <a:spLocks noGrp="1"/>
          </p:cNvSpPr>
          <p:nvPr>
            <p:ph idx="1"/>
          </p:nvPr>
        </p:nvSpPr>
        <p:spPr>
          <a:xfrm>
            <a:off x="899592" y="2420888"/>
            <a:ext cx="7498080" cy="2520280"/>
          </a:xfrm>
        </p:spPr>
        <p:txBody>
          <a:bodyPr>
            <a:normAutofit/>
          </a:bodyPr>
          <a:lstStyle/>
          <a:p>
            <a:pPr marL="82296" indent="0" algn="just">
              <a:buNone/>
            </a:pPr>
            <a:r>
              <a:rPr lang="fr-FR" dirty="0" smtClean="0"/>
              <a:t>Consiste en une comparaison de la rentabilité économique des élevages laitiers individuels de Bejaia et ceux adhérents à la Coopérative COOPSSEL de Sétif.</a:t>
            </a:r>
            <a:endParaRPr lang="fr-FR" dirty="0"/>
          </a:p>
        </p:txBody>
      </p:sp>
    </p:spTree>
    <p:extLst>
      <p:ext uri="{BB962C8B-B14F-4D97-AF65-F5344CB8AC3E}">
        <p14:creationId xmlns:p14="http://schemas.microsoft.com/office/powerpoint/2010/main" val="4270852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620688"/>
            <a:ext cx="7498080" cy="850106"/>
          </a:xfrm>
        </p:spPr>
        <p:txBody>
          <a:bodyPr/>
          <a:lstStyle/>
          <a:p>
            <a:pPr algn="ctr"/>
            <a:r>
              <a:rPr lang="fr-FR" dirty="0" smtClean="0">
                <a:solidFill>
                  <a:schemeClr val="tx1"/>
                </a:solidFill>
                <a:latin typeface="Algerian" pitchFamily="82" charset="0"/>
                <a:cs typeface="Times New Roman" pitchFamily="18" charset="0"/>
              </a:rPr>
              <a:t>Collecte de données </a:t>
            </a:r>
            <a:endParaRPr lang="fr-FR" dirty="0">
              <a:solidFill>
                <a:schemeClr val="tx1"/>
              </a:solidFill>
              <a:latin typeface="Algerian" pitchFamily="82" charset="0"/>
              <a:cs typeface="Times New Roman" pitchFamily="18" charset="0"/>
            </a:endParaRPr>
          </a:p>
        </p:txBody>
      </p:sp>
      <p:sp>
        <p:nvSpPr>
          <p:cNvPr id="3" name="Espace réservé du contenu 2"/>
          <p:cNvSpPr>
            <a:spLocks noGrp="1"/>
          </p:cNvSpPr>
          <p:nvPr>
            <p:ph idx="1"/>
          </p:nvPr>
        </p:nvSpPr>
        <p:spPr>
          <a:xfrm>
            <a:off x="771541" y="1628800"/>
            <a:ext cx="7498080" cy="4800600"/>
          </a:xfrm>
        </p:spPr>
        <p:txBody>
          <a:bodyPr>
            <a:normAutofit/>
          </a:bodyPr>
          <a:lstStyle/>
          <a:p>
            <a:pPr marL="82296" indent="0" algn="ctr">
              <a:buNone/>
            </a:pPr>
            <a:r>
              <a:rPr lang="fr-FR" dirty="0"/>
              <a:t>Pour accéder à l’information </a:t>
            </a:r>
            <a:r>
              <a:rPr lang="fr-FR" dirty="0" smtClean="0"/>
              <a:t>une, enquête                             36 </a:t>
            </a:r>
            <a:r>
              <a:rPr lang="fr-FR" dirty="0"/>
              <a:t>éleveurs </a:t>
            </a:r>
            <a:endParaRPr lang="fr-FR" dirty="0" smtClean="0"/>
          </a:p>
          <a:p>
            <a:pPr marL="82296" indent="0" algn="just">
              <a:buNone/>
            </a:pPr>
            <a:endParaRPr lang="fr-FR" dirty="0"/>
          </a:p>
          <a:p>
            <a:pPr marL="82296" indent="0" algn="just">
              <a:buNone/>
            </a:pPr>
            <a:endParaRPr lang="fr-FR" dirty="0" smtClean="0"/>
          </a:p>
          <a:p>
            <a:pPr marL="82296" indent="0" algn="just">
              <a:buNone/>
            </a:pPr>
            <a:r>
              <a:rPr lang="fr-FR" dirty="0" smtClean="0"/>
              <a:t>                 11 Sétif           25 Bejaia        </a:t>
            </a:r>
            <a:endParaRPr lang="fr-FR" dirty="0"/>
          </a:p>
          <a:p>
            <a:pPr marL="82296" indent="0" algn="just">
              <a:buNone/>
            </a:pPr>
            <a:endParaRPr lang="fr-FR" dirty="0" smtClean="0"/>
          </a:p>
          <a:p>
            <a:pPr marL="82296" indent="0" algn="just">
              <a:buNone/>
            </a:pPr>
            <a:r>
              <a:rPr lang="fr-FR" dirty="0" smtClean="0"/>
              <a:t>Conventionnés avec des laiteries, et adhérent au programme de collecte de lait en Novembre 2015. </a:t>
            </a:r>
            <a:endParaRPr lang="fr-FR" dirty="0"/>
          </a:p>
        </p:txBody>
      </p:sp>
      <p:grpSp>
        <p:nvGrpSpPr>
          <p:cNvPr id="7" name="Groupe 6"/>
          <p:cNvGrpSpPr/>
          <p:nvPr/>
        </p:nvGrpSpPr>
        <p:grpSpPr>
          <a:xfrm>
            <a:off x="2791419" y="2231383"/>
            <a:ext cx="1999191" cy="1368152"/>
            <a:chOff x="3950447" y="1530274"/>
            <a:chExt cx="1999191" cy="1368152"/>
          </a:xfrm>
        </p:grpSpPr>
        <p:sp>
          <p:nvSpPr>
            <p:cNvPr id="5" name="Flèche vers le bas 4"/>
            <p:cNvSpPr/>
            <p:nvPr/>
          </p:nvSpPr>
          <p:spPr>
            <a:xfrm rot="2700000">
              <a:off x="4490507" y="1530275"/>
              <a:ext cx="288032"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lèche vers le bas 5"/>
            <p:cNvSpPr/>
            <p:nvPr/>
          </p:nvSpPr>
          <p:spPr>
            <a:xfrm rot="-2700000">
              <a:off x="5661606" y="1530274"/>
              <a:ext cx="288032"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587986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692696"/>
            <a:ext cx="7024744" cy="782960"/>
          </a:xfrm>
        </p:spPr>
        <p:txBody>
          <a:bodyPr/>
          <a:lstStyle/>
          <a:p>
            <a:pPr algn="ctr"/>
            <a:r>
              <a:rPr lang="fr-FR" dirty="0">
                <a:solidFill>
                  <a:schemeClr val="tx1"/>
                </a:solidFill>
                <a:latin typeface="Algerian" pitchFamily="82" charset="0"/>
                <a:cs typeface="Times New Roman" pitchFamily="18" charset="0"/>
              </a:rPr>
              <a:t>Collecte de données </a:t>
            </a:r>
            <a:endParaRPr lang="fr-FR" dirty="0">
              <a:solidFill>
                <a:schemeClr val="tx1"/>
              </a:solidFill>
              <a:latin typeface="Algerian" pitchFamily="82" charset="0"/>
            </a:endParaRPr>
          </a:p>
        </p:txBody>
      </p:sp>
      <p:sp>
        <p:nvSpPr>
          <p:cNvPr id="3" name="Espace réservé du contenu 2"/>
          <p:cNvSpPr>
            <a:spLocks noGrp="1"/>
          </p:cNvSpPr>
          <p:nvPr>
            <p:ph idx="1"/>
          </p:nvPr>
        </p:nvSpPr>
        <p:spPr>
          <a:xfrm>
            <a:off x="755576" y="1988840"/>
            <a:ext cx="7272808" cy="2160240"/>
          </a:xfrm>
        </p:spPr>
        <p:txBody>
          <a:bodyPr/>
          <a:lstStyle/>
          <a:p>
            <a:pPr marL="82296" indent="0" algn="just">
              <a:buNone/>
            </a:pPr>
            <a:r>
              <a:rPr lang="fr-FR" dirty="0"/>
              <a:t>Après examen des questionnaires, nous avons retenu 24 éleveurs au total, ayant un nombre de vache allant de 4 à 15 vaches laitières.</a:t>
            </a:r>
          </a:p>
        </p:txBody>
      </p:sp>
    </p:spTree>
    <p:extLst>
      <p:ext uri="{BB962C8B-B14F-4D97-AF65-F5344CB8AC3E}">
        <p14:creationId xmlns:p14="http://schemas.microsoft.com/office/powerpoint/2010/main" val="3201241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620688"/>
            <a:ext cx="7024744" cy="829896"/>
          </a:xfrm>
        </p:spPr>
        <p:txBody>
          <a:bodyPr>
            <a:normAutofit/>
          </a:bodyPr>
          <a:lstStyle/>
          <a:p>
            <a:pPr algn="ctr"/>
            <a:r>
              <a:rPr lang="fr-FR" dirty="0" smtClean="0">
                <a:solidFill>
                  <a:schemeClr val="tx1"/>
                </a:solidFill>
                <a:latin typeface="Algerian" pitchFamily="82" charset="0"/>
                <a:cs typeface="Times New Roman" pitchFamily="18" charset="0"/>
              </a:rPr>
              <a:t>Collecte de données </a:t>
            </a:r>
            <a:endParaRPr lang="fr-FR" dirty="0">
              <a:solidFill>
                <a:schemeClr val="tx1"/>
              </a:solidFill>
              <a:latin typeface="Algerian" pitchFamily="82" charset="0"/>
              <a:cs typeface="Times New Roman" pitchFamily="18"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45285384"/>
              </p:ext>
            </p:extLst>
          </p:nvPr>
        </p:nvGraphicFramePr>
        <p:xfrm>
          <a:off x="1043608" y="1700808"/>
          <a:ext cx="7313364"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971600" y="5454861"/>
            <a:ext cx="7272808" cy="369332"/>
          </a:xfrm>
          <a:prstGeom prst="rect">
            <a:avLst/>
          </a:prstGeom>
          <a:noFill/>
        </p:spPr>
        <p:txBody>
          <a:bodyPr wrap="square" rtlCol="0">
            <a:spAutoFit/>
          </a:bodyPr>
          <a:lstStyle/>
          <a:p>
            <a:pPr algn="ctr"/>
            <a:r>
              <a:rPr lang="fr-FR" dirty="0"/>
              <a:t>Caractéristiques des exploitations sélectionnées pour l’enquête </a:t>
            </a:r>
          </a:p>
        </p:txBody>
      </p:sp>
    </p:spTree>
    <p:extLst>
      <p:ext uri="{BB962C8B-B14F-4D97-AF65-F5344CB8AC3E}">
        <p14:creationId xmlns:p14="http://schemas.microsoft.com/office/powerpoint/2010/main" val="3108756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620688"/>
            <a:ext cx="7024744" cy="829896"/>
          </a:xfrm>
        </p:spPr>
        <p:txBody>
          <a:bodyPr>
            <a:normAutofit/>
          </a:bodyPr>
          <a:lstStyle/>
          <a:p>
            <a:pPr algn="ctr"/>
            <a:r>
              <a:rPr lang="fr-FR" dirty="0" smtClean="0">
                <a:solidFill>
                  <a:schemeClr val="tx1"/>
                </a:solidFill>
                <a:latin typeface="Algerian" pitchFamily="82" charset="0"/>
              </a:rPr>
              <a:t>Collecte de données </a:t>
            </a:r>
            <a:endParaRPr lang="fr-FR" dirty="0">
              <a:solidFill>
                <a:schemeClr val="tx1"/>
              </a:solidFill>
              <a:latin typeface="Algerian" pitchFamily="82" charset="0"/>
            </a:endParaRPr>
          </a:p>
        </p:txBody>
      </p:sp>
      <p:sp>
        <p:nvSpPr>
          <p:cNvPr id="3" name="Espace réservé du contenu 2"/>
          <p:cNvSpPr>
            <a:spLocks noGrp="1"/>
          </p:cNvSpPr>
          <p:nvPr>
            <p:ph idx="1"/>
          </p:nvPr>
        </p:nvSpPr>
        <p:spPr>
          <a:xfrm>
            <a:off x="899592" y="2204864"/>
            <a:ext cx="7498080" cy="2952328"/>
          </a:xfrm>
        </p:spPr>
        <p:txBody>
          <a:bodyPr/>
          <a:lstStyle/>
          <a:p>
            <a:pPr marL="82296" indent="0" algn="just">
              <a:buNone/>
            </a:pPr>
            <a:r>
              <a:rPr lang="fr-FR" dirty="0"/>
              <a:t>Et pour des considérations de comparabilité en matière de nombre de vaches laitières, nous avons opté pour un échantillon de 16 éleveurs soit 8 de chaque groupe.</a:t>
            </a:r>
          </a:p>
        </p:txBody>
      </p:sp>
    </p:spTree>
    <p:extLst>
      <p:ext uri="{BB962C8B-B14F-4D97-AF65-F5344CB8AC3E}">
        <p14:creationId xmlns:p14="http://schemas.microsoft.com/office/powerpoint/2010/main" val="3623814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620688"/>
            <a:ext cx="7024744" cy="901904"/>
          </a:xfrm>
        </p:spPr>
        <p:txBody>
          <a:bodyPr/>
          <a:lstStyle/>
          <a:p>
            <a:pPr algn="ctr"/>
            <a:r>
              <a:rPr lang="fr-FR" dirty="0" smtClean="0">
                <a:solidFill>
                  <a:schemeClr val="tx1"/>
                </a:solidFill>
                <a:latin typeface="Algerian" pitchFamily="82" charset="0"/>
              </a:rPr>
              <a:t>Collecte de données </a:t>
            </a:r>
            <a:endParaRPr lang="fr-FR" dirty="0">
              <a:solidFill>
                <a:schemeClr val="tx1"/>
              </a:solidFill>
              <a:latin typeface="Algerian" pitchFamily="82"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88353654"/>
              </p:ext>
            </p:extLst>
          </p:nvPr>
        </p:nvGraphicFramePr>
        <p:xfrm>
          <a:off x="899592" y="2348880"/>
          <a:ext cx="3456384"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p:nvPr>
            <p:extLst>
              <p:ext uri="{D42A27DB-BD31-4B8C-83A1-F6EECF244321}">
                <p14:modId xmlns:p14="http://schemas.microsoft.com/office/powerpoint/2010/main" val="3634392512"/>
              </p:ext>
            </p:extLst>
          </p:nvPr>
        </p:nvGraphicFramePr>
        <p:xfrm>
          <a:off x="4355976" y="2348880"/>
          <a:ext cx="4032448"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1331640" y="5432067"/>
            <a:ext cx="6912768" cy="369332"/>
          </a:xfrm>
          <a:prstGeom prst="rect">
            <a:avLst/>
          </a:prstGeom>
          <a:noFill/>
        </p:spPr>
        <p:txBody>
          <a:bodyPr wrap="square" rtlCol="0">
            <a:spAutoFit/>
          </a:bodyPr>
          <a:lstStyle/>
          <a:p>
            <a:pPr algn="ctr"/>
            <a:r>
              <a:rPr lang="fr-FR" dirty="0"/>
              <a:t>Caractéristiques des exploitations retenues</a:t>
            </a:r>
          </a:p>
        </p:txBody>
      </p:sp>
    </p:spTree>
    <p:extLst>
      <p:ext uri="{BB962C8B-B14F-4D97-AF65-F5344CB8AC3E}">
        <p14:creationId xmlns:p14="http://schemas.microsoft.com/office/powerpoint/2010/main" val="1254708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620688"/>
            <a:ext cx="7024744" cy="757888"/>
          </a:xfrm>
        </p:spPr>
        <p:txBody>
          <a:bodyPr/>
          <a:lstStyle/>
          <a:p>
            <a:pPr algn="ctr"/>
            <a:r>
              <a:rPr lang="fr-FR" dirty="0" smtClean="0">
                <a:solidFill>
                  <a:schemeClr val="tx1"/>
                </a:solidFill>
                <a:latin typeface="Algerian" pitchFamily="82" charset="0"/>
              </a:rPr>
              <a:t>Méthode de calcul </a:t>
            </a:r>
            <a:endParaRPr lang="fr-FR" dirty="0">
              <a:solidFill>
                <a:schemeClr val="tx1"/>
              </a:solidFill>
              <a:latin typeface="Algerian" pitchFamily="82" charset="0"/>
            </a:endParaRPr>
          </a:p>
        </p:txBody>
      </p:sp>
      <p:sp>
        <p:nvSpPr>
          <p:cNvPr id="3" name="Espace réservé du contenu 2"/>
          <p:cNvSpPr>
            <a:spLocks noGrp="1"/>
          </p:cNvSpPr>
          <p:nvPr>
            <p:ph idx="1"/>
          </p:nvPr>
        </p:nvSpPr>
        <p:spPr/>
        <p:txBody>
          <a:bodyPr/>
          <a:lstStyle/>
          <a:p>
            <a:pPr marL="82296" indent="0" algn="just">
              <a:buNone/>
            </a:pPr>
            <a:r>
              <a:rPr lang="fr-FR" dirty="0" smtClean="0"/>
              <a:t>Étant </a:t>
            </a:r>
            <a:r>
              <a:rPr lang="fr-FR" dirty="0"/>
              <a:t>donné qu’il n y a pas de séparation sur le plan comptable entre le lait et les sous produits, la distinction des charges imputables au lait par rapport à la viande se fera au prorata de leurs participations au chiffre d’affaire de l’exploitation (CA).</a:t>
            </a:r>
          </a:p>
        </p:txBody>
      </p:sp>
    </p:spTree>
    <p:extLst>
      <p:ext uri="{BB962C8B-B14F-4D97-AF65-F5344CB8AC3E}">
        <p14:creationId xmlns:p14="http://schemas.microsoft.com/office/powerpoint/2010/main" val="629513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620688"/>
            <a:ext cx="7024744" cy="829896"/>
          </a:xfrm>
        </p:spPr>
        <p:txBody>
          <a:bodyPr/>
          <a:lstStyle/>
          <a:p>
            <a:pPr algn="ctr"/>
            <a:r>
              <a:rPr lang="fr-FR" dirty="0" smtClean="0">
                <a:solidFill>
                  <a:schemeClr val="tx1"/>
                </a:solidFill>
                <a:latin typeface="Algerian" pitchFamily="82" charset="0"/>
              </a:rPr>
              <a:t>Méthode de calcul </a:t>
            </a:r>
            <a:endParaRPr lang="fr-FR" dirty="0">
              <a:solidFill>
                <a:schemeClr val="tx1"/>
              </a:solidFill>
              <a:latin typeface="Algerian" pitchFamily="82" charset="0"/>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r>
                  <a:rPr lang="fr-FR" dirty="0"/>
                  <a:t>CA= CA lait + CA vente d’animaux + CA fumier  </a:t>
                </a:r>
              </a:p>
              <a:p>
                <a:r>
                  <a:rPr lang="fr-FR" dirty="0"/>
                  <a:t>Charges total= Charges lait + Charges Viande </a:t>
                </a:r>
              </a:p>
              <a:p>
                <a:r>
                  <a:rPr lang="fr-FR" dirty="0"/>
                  <a:t>Par conséquent :  </a:t>
                </a:r>
                <a14:m>
                  <m:oMath xmlns:m="http://schemas.openxmlformats.org/officeDocument/2006/math">
                    <m:r>
                      <m:rPr>
                        <m:sty m:val="p"/>
                      </m:rPr>
                      <a:rPr lang="fr-FR">
                        <a:latin typeface="Cambria Math"/>
                      </a:rPr>
                      <m:t>Cahrges</m:t>
                    </m:r>
                    <m:r>
                      <a:rPr lang="fr-FR">
                        <a:latin typeface="Cambria Math"/>
                      </a:rPr>
                      <m:t> </m:t>
                    </m:r>
                    <m:r>
                      <m:rPr>
                        <m:sty m:val="p"/>
                      </m:rPr>
                      <a:rPr lang="fr-FR">
                        <a:latin typeface="Cambria Math"/>
                      </a:rPr>
                      <m:t>lait</m:t>
                    </m:r>
                    <m:r>
                      <a:rPr lang="fr-FR" i="1">
                        <a:latin typeface="Cambria Math"/>
                      </a:rPr>
                      <m:t>=</m:t>
                    </m:r>
                    <m:f>
                      <m:fPr>
                        <m:ctrlPr>
                          <a:rPr lang="fr-FR" i="1">
                            <a:latin typeface="Cambria Math"/>
                          </a:rPr>
                        </m:ctrlPr>
                      </m:fPr>
                      <m:num>
                        <m:r>
                          <a:rPr lang="fr-FR" i="1">
                            <a:latin typeface="Cambria Math"/>
                          </a:rPr>
                          <m:t>𝐶𝐴</m:t>
                        </m:r>
                        <m:r>
                          <a:rPr lang="fr-FR" i="1">
                            <a:latin typeface="Cambria Math"/>
                          </a:rPr>
                          <m:t> </m:t>
                        </m:r>
                        <m:r>
                          <a:rPr lang="fr-FR" i="1">
                            <a:latin typeface="Cambria Math"/>
                          </a:rPr>
                          <m:t>𝑙𝑎𝑖𝑡</m:t>
                        </m:r>
                      </m:num>
                      <m:den>
                        <m:r>
                          <a:rPr lang="fr-FR" i="1">
                            <a:latin typeface="Cambria Math"/>
                          </a:rPr>
                          <m:t>𝐶𝐴</m:t>
                        </m:r>
                      </m:den>
                    </m:f>
                    <m:r>
                      <a:rPr lang="fr-FR" i="1">
                        <a:latin typeface="Cambria Math"/>
                      </a:rPr>
                      <m:t>∗</m:t>
                    </m:r>
                    <m:r>
                      <a:rPr lang="fr-FR">
                        <a:latin typeface="Cambria Math"/>
                      </a:rPr>
                      <m:t>  </m:t>
                    </m:r>
                    <m:r>
                      <a:rPr lang="fr-FR" i="1">
                        <a:latin typeface="Cambria Math"/>
                      </a:rPr>
                      <m:t>𝐶h𝑎𝑟𝑔𝑒𝑠</m:t>
                    </m:r>
                    <m:r>
                      <a:rPr lang="fr-FR" i="1">
                        <a:latin typeface="Cambria Math"/>
                      </a:rPr>
                      <m:t> </m:t>
                    </m:r>
                    <m:r>
                      <a:rPr lang="fr-FR" i="1">
                        <a:latin typeface="Cambria Math"/>
                      </a:rPr>
                      <m:t>𝑡𝑜𝑡𝑎𝑙𝑒𝑠</m:t>
                    </m:r>
                  </m:oMath>
                </a14:m>
                <a:r>
                  <a:rPr lang="fr-FR" dirty="0"/>
                  <a:t>. </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t="-1652" r="-3252"/>
                </a:stretch>
              </a:blipFill>
            </p:spPr>
            <p:txBody>
              <a:bodyPr/>
              <a:lstStyle/>
              <a:p>
                <a:r>
                  <a:rPr lang="fr-FR">
                    <a:noFill/>
                  </a:rPr>
                  <a:t> </a:t>
                </a:r>
              </a:p>
            </p:txBody>
          </p:sp>
        </mc:Fallback>
      </mc:AlternateContent>
    </p:spTree>
    <p:extLst>
      <p:ext uri="{BB962C8B-B14F-4D97-AF65-F5344CB8AC3E}">
        <p14:creationId xmlns:p14="http://schemas.microsoft.com/office/powerpoint/2010/main" val="1591256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15616" y="2636912"/>
            <a:ext cx="7024744" cy="1143000"/>
          </a:xfrm>
        </p:spPr>
        <p:txBody>
          <a:bodyPr>
            <a:noAutofit/>
          </a:bodyPr>
          <a:lstStyle/>
          <a:p>
            <a:pPr algn="ctr"/>
            <a:r>
              <a:rPr lang="fr-FR" dirty="0" smtClean="0">
                <a:solidFill>
                  <a:schemeClr val="tx1"/>
                </a:solidFill>
                <a:latin typeface="Algerian" pitchFamily="82" charset="0"/>
              </a:rPr>
              <a:t>Résultats et discussion</a:t>
            </a:r>
            <a:endParaRPr lang="fr-FR" dirty="0">
              <a:solidFill>
                <a:schemeClr val="tx1"/>
              </a:solidFill>
              <a:latin typeface="Algerian" pitchFamily="82" charset="0"/>
            </a:endParaRPr>
          </a:p>
        </p:txBody>
      </p:sp>
    </p:spTree>
    <p:extLst>
      <p:ext uri="{BB962C8B-B14F-4D97-AF65-F5344CB8AC3E}">
        <p14:creationId xmlns:p14="http://schemas.microsoft.com/office/powerpoint/2010/main" val="3798061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6193439" y="2576073"/>
            <a:ext cx="1032592" cy="3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llipse 21"/>
          <p:cNvSpPr/>
          <p:nvPr/>
        </p:nvSpPr>
        <p:spPr>
          <a:xfrm>
            <a:off x="4426453" y="2604065"/>
            <a:ext cx="1173087"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6" name="Groupe 15"/>
          <p:cNvGrpSpPr/>
          <p:nvPr/>
        </p:nvGrpSpPr>
        <p:grpSpPr>
          <a:xfrm>
            <a:off x="1017769" y="676245"/>
            <a:ext cx="7272809" cy="5796886"/>
            <a:chOff x="2748407" y="-1176479"/>
            <a:chExt cx="7272809" cy="5796886"/>
          </a:xfrm>
        </p:grpSpPr>
        <p:sp>
          <p:nvSpPr>
            <p:cNvPr id="12" name="Ellipse 11"/>
            <p:cNvSpPr/>
            <p:nvPr/>
          </p:nvSpPr>
          <p:spPr>
            <a:xfrm>
              <a:off x="6588224" y="3425199"/>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5" name="Groupe 14"/>
            <p:cNvGrpSpPr/>
            <p:nvPr/>
          </p:nvGrpSpPr>
          <p:grpSpPr>
            <a:xfrm>
              <a:off x="2748407" y="-1176479"/>
              <a:ext cx="7272809" cy="5796886"/>
              <a:chOff x="-2268760" y="267482"/>
              <a:chExt cx="7272809" cy="5796886"/>
            </a:xfrm>
          </p:grpSpPr>
          <p:grpSp>
            <p:nvGrpSpPr>
              <p:cNvPr id="13" name="Groupe 12"/>
              <p:cNvGrpSpPr/>
              <p:nvPr/>
            </p:nvGrpSpPr>
            <p:grpSpPr>
              <a:xfrm>
                <a:off x="-2268760" y="267482"/>
                <a:ext cx="7272809" cy="5796886"/>
                <a:chOff x="1415341" y="821480"/>
                <a:chExt cx="7272809" cy="5796886"/>
              </a:xfrm>
            </p:grpSpPr>
            <p:sp>
              <p:nvSpPr>
                <p:cNvPr id="11" name="ZoneTexte 10"/>
                <p:cNvSpPr txBox="1"/>
                <p:nvPr/>
              </p:nvSpPr>
              <p:spPr>
                <a:xfrm>
                  <a:off x="1415342" y="6249034"/>
                  <a:ext cx="7272808" cy="369332"/>
                </a:xfrm>
                <a:prstGeom prst="rect">
                  <a:avLst/>
                </a:prstGeom>
                <a:noFill/>
              </p:spPr>
              <p:txBody>
                <a:bodyPr wrap="square" rtlCol="0">
                  <a:spAutoFit/>
                </a:bodyPr>
                <a:lstStyle/>
                <a:p>
                  <a:r>
                    <a:rPr lang="fr-FR" dirty="0"/>
                    <a:t>Calcul du prix de revient d’un litre de lait</a:t>
                  </a: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341" y="821480"/>
                  <a:ext cx="6817369" cy="578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Ellipse 13"/>
              <p:cNvSpPr/>
              <p:nvPr/>
            </p:nvSpPr>
            <p:spPr>
              <a:xfrm>
                <a:off x="3203848" y="4869160"/>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7" name="Flèche droite 16"/>
          <p:cNvSpPr/>
          <p:nvPr/>
        </p:nvSpPr>
        <p:spPr>
          <a:xfrm rot="10800000" flipV="1">
            <a:off x="7226031" y="1399703"/>
            <a:ext cx="1702452" cy="2741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14185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2323653"/>
            <a:ext cx="6777317" cy="2617516"/>
          </a:xfrm>
        </p:spPr>
        <p:txBody>
          <a:bodyPr/>
          <a:lstStyle/>
          <a:p>
            <a:pPr marL="68580" indent="0" algn="just">
              <a:buNone/>
            </a:pPr>
            <a:r>
              <a:rPr lang="fr-FR" dirty="0" smtClean="0"/>
              <a:t>La coopérative agricole est une association de personnes qui souhaitent satisfaire leurs besoins économiques, sociaux et culturels au moyen d’une entreprise dont la propriété est collective et où le pouvoir est démocratique </a:t>
            </a:r>
            <a:endParaRPr lang="fr-FR" dirty="0"/>
          </a:p>
        </p:txBody>
      </p:sp>
      <p:sp>
        <p:nvSpPr>
          <p:cNvPr id="4" name="Titre 1"/>
          <p:cNvSpPr>
            <a:spLocks noGrp="1"/>
          </p:cNvSpPr>
          <p:nvPr>
            <p:ph type="title"/>
          </p:nvPr>
        </p:nvSpPr>
        <p:spPr>
          <a:xfrm>
            <a:off x="1187624" y="620688"/>
            <a:ext cx="7024744" cy="1143000"/>
          </a:xfrm>
        </p:spPr>
        <p:txBody>
          <a:bodyPr>
            <a:normAutofit/>
          </a:bodyPr>
          <a:lstStyle/>
          <a:p>
            <a:r>
              <a:rPr lang="fr-FR" sz="3200" dirty="0" smtClean="0">
                <a:solidFill>
                  <a:schemeClr val="tx1"/>
                </a:solidFill>
                <a:latin typeface="Algerian" pitchFamily="82" charset="0"/>
              </a:rPr>
              <a:t>QU’EST-CE QU’UNE COOPÉRATIVE AGRICOLE </a:t>
            </a:r>
            <a:endParaRPr lang="fr-FR" sz="3200" dirty="0">
              <a:solidFill>
                <a:schemeClr val="tx1"/>
              </a:solidFill>
              <a:latin typeface="Algerian" pitchFamily="8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7" y="4492005"/>
            <a:ext cx="187220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444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72361352"/>
              </p:ext>
            </p:extLst>
          </p:nvPr>
        </p:nvGraphicFramePr>
        <p:xfrm>
          <a:off x="1167346" y="980728"/>
          <a:ext cx="6953324"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926904" y="4365104"/>
            <a:ext cx="7488832" cy="1200329"/>
          </a:xfrm>
          <a:prstGeom prst="rect">
            <a:avLst/>
          </a:prstGeom>
          <a:noFill/>
        </p:spPr>
        <p:txBody>
          <a:bodyPr wrap="square" rtlCol="0">
            <a:spAutoFit/>
          </a:bodyPr>
          <a:lstStyle/>
          <a:p>
            <a:pPr algn="just"/>
            <a:r>
              <a:rPr lang="fr-FR" sz="2400" dirty="0" smtClean="0"/>
              <a:t>Le poste </a:t>
            </a:r>
            <a:r>
              <a:rPr lang="fr-FR" sz="2400" dirty="0"/>
              <a:t>alimentation représente </a:t>
            </a:r>
            <a:r>
              <a:rPr lang="fr-FR" sz="2400" dirty="0">
                <a:solidFill>
                  <a:srgbClr val="FF0000"/>
                </a:solidFill>
              </a:rPr>
              <a:t>80% </a:t>
            </a:r>
            <a:r>
              <a:rPr lang="fr-FR" sz="2400" dirty="0"/>
              <a:t>et </a:t>
            </a:r>
            <a:r>
              <a:rPr lang="fr-FR" sz="2400" dirty="0">
                <a:solidFill>
                  <a:srgbClr val="FF0000"/>
                </a:solidFill>
              </a:rPr>
              <a:t>87%</a:t>
            </a:r>
            <a:r>
              <a:rPr lang="fr-FR" sz="2400" dirty="0"/>
              <a:t> du total des charges pour les fermes de la coopérative et les fermes individuelles respectivement. </a:t>
            </a:r>
          </a:p>
        </p:txBody>
      </p:sp>
      <p:sp>
        <p:nvSpPr>
          <p:cNvPr id="6" name="ZoneTexte 5"/>
          <p:cNvSpPr txBox="1"/>
          <p:nvPr/>
        </p:nvSpPr>
        <p:spPr>
          <a:xfrm>
            <a:off x="1322948" y="3789040"/>
            <a:ext cx="6696744" cy="369332"/>
          </a:xfrm>
          <a:prstGeom prst="rect">
            <a:avLst/>
          </a:prstGeom>
          <a:noFill/>
        </p:spPr>
        <p:txBody>
          <a:bodyPr wrap="square" rtlCol="0">
            <a:spAutoFit/>
          </a:bodyPr>
          <a:lstStyle/>
          <a:p>
            <a:r>
              <a:rPr lang="fr-FR" dirty="0" smtClean="0"/>
              <a:t>Structure des charges pour les deux types de fermes </a:t>
            </a:r>
            <a:endParaRPr lang="fr-FR" dirty="0"/>
          </a:p>
        </p:txBody>
      </p:sp>
    </p:spTree>
    <p:extLst>
      <p:ext uri="{BB962C8B-B14F-4D97-AF65-F5344CB8AC3E}">
        <p14:creationId xmlns:p14="http://schemas.microsoft.com/office/powerpoint/2010/main" val="4164493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7584" y="1278467"/>
            <a:ext cx="7416824" cy="3508977"/>
          </a:xfrm>
        </p:spPr>
        <p:txBody>
          <a:bodyPr>
            <a:normAutofit/>
          </a:bodyPr>
          <a:lstStyle/>
          <a:p>
            <a:pPr marL="82296" indent="0" algn="just">
              <a:buNone/>
            </a:pPr>
            <a:r>
              <a:rPr lang="fr-FR" dirty="0" smtClean="0"/>
              <a:t>Les éleveurs </a:t>
            </a:r>
            <a:r>
              <a:rPr lang="fr-FR" dirty="0"/>
              <a:t>adhérents à la coopérative ont un prix de revient nettement inferieur au prix de vente, ce qui leur permet une marge bénéficiaire de 377 030.04 </a:t>
            </a:r>
            <a:r>
              <a:rPr lang="fr-FR" b="1" dirty="0"/>
              <a:t>   </a:t>
            </a:r>
            <a:r>
              <a:rPr lang="fr-FR" dirty="0"/>
              <a:t>DA. Tans disque les éleveurs exerçant à titre individuel ont un prix de revient inférieur au prix de vente, mais qui reste pour autant très important avec une marge bénéficiaire de 1.37 Da/litre, soit une marge bénéficiaire moyenne de 60 </a:t>
            </a:r>
            <a:r>
              <a:rPr lang="fr-FR" dirty="0" smtClean="0"/>
              <a:t>620.65DA</a:t>
            </a:r>
            <a:r>
              <a:rPr lang="fr-FR" dirty="0"/>
              <a:t>.</a:t>
            </a:r>
          </a:p>
          <a:p>
            <a:pPr marL="82296" indent="0">
              <a:buNone/>
            </a:pPr>
            <a:endParaRPr lang="fr-FR" dirty="0"/>
          </a:p>
        </p:txBody>
      </p:sp>
      <p:sp>
        <p:nvSpPr>
          <p:cNvPr id="4" name="Ellipse 3"/>
          <p:cNvSpPr/>
          <p:nvPr/>
        </p:nvSpPr>
        <p:spPr>
          <a:xfrm>
            <a:off x="3203848" y="2420888"/>
            <a:ext cx="2448272" cy="50405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noFill/>
            </a:endParaRPr>
          </a:p>
        </p:txBody>
      </p:sp>
      <p:sp>
        <p:nvSpPr>
          <p:cNvPr id="5" name="Ellipse 4"/>
          <p:cNvSpPr/>
          <p:nvPr/>
        </p:nvSpPr>
        <p:spPr>
          <a:xfrm>
            <a:off x="5652120" y="4149080"/>
            <a:ext cx="2448272" cy="50405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noFill/>
            </a:endParaRPr>
          </a:p>
        </p:txBody>
      </p:sp>
    </p:spTree>
    <p:extLst>
      <p:ext uri="{BB962C8B-B14F-4D97-AF65-F5344CB8AC3E}">
        <p14:creationId xmlns:p14="http://schemas.microsoft.com/office/powerpoint/2010/main" val="547972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11560" y="3284984"/>
            <a:ext cx="7272808" cy="2246769"/>
          </a:xfrm>
          <a:prstGeom prst="rect">
            <a:avLst/>
          </a:prstGeom>
          <a:noFill/>
        </p:spPr>
        <p:txBody>
          <a:bodyPr wrap="square" rtlCol="0">
            <a:spAutoFit/>
          </a:bodyPr>
          <a:lstStyle/>
          <a:p>
            <a:pPr algn="just"/>
            <a:r>
              <a:rPr lang="fr-FR" sz="2800" dirty="0"/>
              <a:t>Le seuil de rentabilité est de 4087litres/an/vache, soit </a:t>
            </a:r>
            <a:r>
              <a:rPr lang="fr-FR" sz="2800" dirty="0">
                <a:solidFill>
                  <a:srgbClr val="FF0000"/>
                </a:solidFill>
              </a:rPr>
              <a:t>13</a:t>
            </a:r>
            <a:r>
              <a:rPr lang="fr-FR" sz="2800" dirty="0"/>
              <a:t> </a:t>
            </a:r>
            <a:r>
              <a:rPr lang="fr-FR" sz="2800" dirty="0">
                <a:solidFill>
                  <a:srgbClr val="FF0000"/>
                </a:solidFill>
              </a:rPr>
              <a:t>litres/jour/vache</a:t>
            </a:r>
            <a:r>
              <a:rPr lang="fr-FR" sz="2800" dirty="0"/>
              <a:t> pour les fermes de la coopérative. Tan disque, pour le deuxième groupe, le nombre est de 4485litres/an/vache, soit un peu plus de </a:t>
            </a:r>
            <a:r>
              <a:rPr lang="fr-FR" sz="2800" dirty="0">
                <a:solidFill>
                  <a:srgbClr val="FF0000"/>
                </a:solidFill>
              </a:rPr>
              <a:t>15</a:t>
            </a:r>
            <a:r>
              <a:rPr lang="fr-FR" sz="2800" dirty="0"/>
              <a:t> </a:t>
            </a:r>
            <a:r>
              <a:rPr lang="fr-FR" sz="2800" dirty="0">
                <a:solidFill>
                  <a:srgbClr val="FF0000"/>
                </a:solidFill>
              </a:rPr>
              <a:t>litres/jour/vache</a:t>
            </a:r>
          </a:p>
        </p:txBody>
      </p:sp>
      <p:sp>
        <p:nvSpPr>
          <p:cNvPr id="6" name="Ellipse 5"/>
          <p:cNvSpPr/>
          <p:nvPr/>
        </p:nvSpPr>
        <p:spPr>
          <a:xfrm>
            <a:off x="3635896" y="2238255"/>
            <a:ext cx="90010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73"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1818" y="1081823"/>
            <a:ext cx="7188416" cy="151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llipse 8"/>
          <p:cNvSpPr/>
          <p:nvPr/>
        </p:nvSpPr>
        <p:spPr>
          <a:xfrm>
            <a:off x="5868144" y="2240868"/>
            <a:ext cx="90010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12482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3571" y="3068960"/>
            <a:ext cx="7344816" cy="3046988"/>
          </a:xfrm>
          <a:prstGeom prst="rect">
            <a:avLst/>
          </a:prstGeom>
          <a:noFill/>
        </p:spPr>
        <p:txBody>
          <a:bodyPr wrap="square" rtlCol="0">
            <a:spAutoFit/>
          </a:bodyPr>
          <a:lstStyle/>
          <a:p>
            <a:pPr algn="just"/>
            <a:r>
              <a:rPr lang="fr-FR" sz="2400" dirty="0"/>
              <a:t>Le revenu de l’activité lait par vache est de </a:t>
            </a:r>
            <a:r>
              <a:rPr lang="fr-FR" sz="2400" dirty="0">
                <a:solidFill>
                  <a:srgbClr val="FF0000"/>
                </a:solidFill>
              </a:rPr>
              <a:t>47 144.11DA </a:t>
            </a:r>
            <a:r>
              <a:rPr lang="fr-FR" sz="2400" dirty="0"/>
              <a:t>en moyenne pour les fermes adhérentes à la coopérative, et de </a:t>
            </a:r>
            <a:r>
              <a:rPr lang="fr-FR" sz="2400" dirty="0">
                <a:solidFill>
                  <a:srgbClr val="FF0000"/>
                </a:solidFill>
              </a:rPr>
              <a:t>20 263.63DA </a:t>
            </a:r>
            <a:r>
              <a:rPr lang="fr-FR" sz="2400" dirty="0"/>
              <a:t>pour les fermes individuelles. Cependant, le revenu par vache de la ferme toutes activités confondues est de </a:t>
            </a:r>
            <a:r>
              <a:rPr lang="fr-FR" sz="2400" u="sng" dirty="0" smtClean="0">
                <a:solidFill>
                  <a:srgbClr val="FF0000"/>
                </a:solidFill>
              </a:rPr>
              <a:t>92 578.15DA</a:t>
            </a:r>
            <a:r>
              <a:rPr lang="fr-FR" sz="2400" dirty="0" smtClean="0">
                <a:solidFill>
                  <a:srgbClr val="FF0000"/>
                </a:solidFill>
              </a:rPr>
              <a:t> </a:t>
            </a:r>
            <a:r>
              <a:rPr lang="fr-FR" sz="2400" dirty="0" smtClean="0"/>
              <a:t>et </a:t>
            </a:r>
            <a:r>
              <a:rPr lang="fr-FR" sz="2400" u="sng" dirty="0" smtClean="0">
                <a:solidFill>
                  <a:srgbClr val="FF0000"/>
                </a:solidFill>
              </a:rPr>
              <a:t>95 866.10DA </a:t>
            </a:r>
            <a:r>
              <a:rPr lang="fr-FR" sz="2400" dirty="0"/>
              <a:t>pour les étables de la coopérative et individuelles respectivement</a:t>
            </a:r>
            <a:r>
              <a:rPr lang="fr-FR" sz="2400" dirty="0" smtClean="0"/>
              <a:t>.</a:t>
            </a:r>
            <a:endParaRPr lang="fr-FR" sz="2400" dirty="0"/>
          </a:p>
        </p:txBody>
      </p:sp>
      <p:sp>
        <p:nvSpPr>
          <p:cNvPr id="5" name="ZoneTexte 4"/>
          <p:cNvSpPr txBox="1"/>
          <p:nvPr/>
        </p:nvSpPr>
        <p:spPr>
          <a:xfrm>
            <a:off x="961583" y="743762"/>
            <a:ext cx="7128792" cy="400110"/>
          </a:xfrm>
          <a:prstGeom prst="rect">
            <a:avLst/>
          </a:prstGeom>
          <a:noFill/>
        </p:spPr>
        <p:txBody>
          <a:bodyPr wrap="square" rtlCol="0">
            <a:spAutoFit/>
          </a:bodyPr>
          <a:lstStyle/>
          <a:p>
            <a:r>
              <a:rPr lang="fr-FR" sz="2000" b="1" dirty="0" smtClean="0"/>
              <a:t>Le revenu de l’activité lait par vache</a:t>
            </a:r>
            <a:endParaRPr lang="fr-FR" sz="2000" b="1" dirty="0"/>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64690" y="1346975"/>
            <a:ext cx="7233697" cy="183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397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980728"/>
            <a:ext cx="7498080" cy="4800600"/>
          </a:xfrm>
        </p:spPr>
        <p:txBody>
          <a:bodyPr>
            <a:normAutofit/>
          </a:bodyPr>
          <a:lstStyle/>
          <a:p>
            <a:pPr marL="82296" indent="0" algn="just">
              <a:buNone/>
            </a:pPr>
            <a:r>
              <a:rPr lang="fr-FR" dirty="0"/>
              <a:t>Le rapport valeur ajoutée sur le niveau de production est de </a:t>
            </a:r>
            <a:r>
              <a:rPr lang="fr-FR" dirty="0">
                <a:solidFill>
                  <a:srgbClr val="FF0000"/>
                </a:solidFill>
              </a:rPr>
              <a:t>14.39</a:t>
            </a:r>
            <a:r>
              <a:rPr lang="fr-FR" dirty="0"/>
              <a:t> et </a:t>
            </a:r>
            <a:r>
              <a:rPr lang="fr-FR" dirty="0">
                <a:solidFill>
                  <a:srgbClr val="FF0000"/>
                </a:solidFill>
              </a:rPr>
              <a:t>15.27</a:t>
            </a:r>
            <a:r>
              <a:rPr lang="fr-FR" dirty="0"/>
              <a:t> pour les fermes de la coopérative et les fermes individuelles respectivement. L’efficacité </a:t>
            </a:r>
            <a:r>
              <a:rPr lang="fr-FR" dirty="0">
                <a:solidFill>
                  <a:srgbClr val="FF0000"/>
                </a:solidFill>
              </a:rPr>
              <a:t>technico-économique</a:t>
            </a:r>
            <a:r>
              <a:rPr lang="fr-FR" dirty="0"/>
              <a:t> des élevages considérés est plus importante pour les fermes de Bejaia, tandis que l’efficacité technico-économique de l’activité lait est nettement plus importante pour les élevages de Sétif</a:t>
            </a:r>
          </a:p>
        </p:txBody>
      </p:sp>
    </p:spTree>
    <p:extLst>
      <p:ext uri="{BB962C8B-B14F-4D97-AF65-F5344CB8AC3E}">
        <p14:creationId xmlns:p14="http://schemas.microsoft.com/office/powerpoint/2010/main" val="685779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755576" y="2492896"/>
            <a:ext cx="7498080" cy="1621160"/>
          </a:xfrm>
        </p:spPr>
        <p:txBody>
          <a:bodyPr>
            <a:normAutofit/>
          </a:bodyPr>
          <a:lstStyle/>
          <a:p>
            <a:pPr marL="82296" indent="0" algn="ctr">
              <a:buNone/>
            </a:pPr>
            <a:r>
              <a:rPr lang="fr-FR" sz="4000" dirty="0" smtClean="0">
                <a:latin typeface="Algerian" pitchFamily="82" charset="0"/>
              </a:rPr>
              <a:t>Conclusions </a:t>
            </a:r>
            <a:endParaRPr lang="fr-FR" sz="4000" dirty="0">
              <a:latin typeface="Algerian" pitchFamily="82" charset="0"/>
            </a:endParaRPr>
          </a:p>
        </p:txBody>
      </p:sp>
    </p:spTree>
    <p:extLst>
      <p:ext uri="{BB962C8B-B14F-4D97-AF65-F5344CB8AC3E}">
        <p14:creationId xmlns:p14="http://schemas.microsoft.com/office/powerpoint/2010/main" val="2648954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052736"/>
            <a:ext cx="7498080" cy="4800600"/>
          </a:xfrm>
        </p:spPr>
        <p:txBody>
          <a:bodyPr>
            <a:normAutofit/>
          </a:bodyPr>
          <a:lstStyle/>
          <a:p>
            <a:pPr marL="82296" indent="0" algn="just">
              <a:buNone/>
            </a:pPr>
            <a:r>
              <a:rPr lang="fr-FR" dirty="0" smtClean="0"/>
              <a:t>Aux prix des intrants, des services et des prix de vente du lait en 2015, l’activité production laitière est rentable pour les fermes adhérentes à la coopérative Coopssel de Sétif, par rapport aux éleveurs opérants individuellement à Bejaia. </a:t>
            </a:r>
            <a:endParaRPr lang="fr-FR" dirty="0"/>
          </a:p>
        </p:txBody>
      </p:sp>
      <p:sp>
        <p:nvSpPr>
          <p:cNvPr id="5" name="Espace réservé du contenu 2"/>
          <p:cNvSpPr txBox="1">
            <a:spLocks/>
          </p:cNvSpPr>
          <p:nvPr/>
        </p:nvSpPr>
        <p:spPr>
          <a:xfrm>
            <a:off x="755576" y="3284984"/>
            <a:ext cx="7498080" cy="3024336"/>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82296" indent="0" algn="just">
              <a:buFont typeface="Wingdings 2" pitchFamily="18" charset="2"/>
              <a:buNone/>
            </a:pPr>
            <a:r>
              <a:rPr lang="fr-FR" dirty="0" smtClean="0"/>
              <a:t>Ceci démontre l’impact positif de la coopérative sur les éleveurs producteurs de lait à Sétif. Les avantages qualitatifs et quantitatifs qu’elle accorde à ses adhérents ont un effet significatif sur la production et la rentabilité économique de ses dernies.</a:t>
            </a:r>
          </a:p>
          <a:p>
            <a:pPr marL="82296" indent="0">
              <a:buFont typeface="Wingdings 2" pitchFamily="18" charset="2"/>
              <a:buNone/>
            </a:pPr>
            <a:endParaRPr lang="fr-FR" dirty="0"/>
          </a:p>
        </p:txBody>
      </p:sp>
    </p:spTree>
    <p:extLst>
      <p:ext uri="{BB962C8B-B14F-4D97-AF65-F5344CB8AC3E}">
        <p14:creationId xmlns:p14="http://schemas.microsoft.com/office/powerpoint/2010/main" val="1339857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2492896"/>
            <a:ext cx="7498080" cy="1621160"/>
          </a:xfrm>
        </p:spPr>
        <p:txBody>
          <a:bodyPr>
            <a:normAutofit/>
          </a:bodyPr>
          <a:lstStyle/>
          <a:p>
            <a:pPr marL="82296" indent="0" algn="ctr">
              <a:buNone/>
            </a:pPr>
            <a:r>
              <a:rPr lang="fr-FR" sz="4000" dirty="0" smtClean="0">
                <a:latin typeface="Algerian" pitchFamily="82" charset="0"/>
              </a:rPr>
              <a:t>Merci pour votre attention </a:t>
            </a:r>
            <a:endParaRPr lang="fr-FR" sz="4000" dirty="0">
              <a:latin typeface="Algerian" pitchFamily="82" charset="0"/>
            </a:endParaRPr>
          </a:p>
        </p:txBody>
      </p:sp>
    </p:spTree>
    <p:extLst>
      <p:ext uri="{BB962C8B-B14F-4D97-AF65-F5344CB8AC3E}">
        <p14:creationId xmlns:p14="http://schemas.microsoft.com/office/powerpoint/2010/main" val="2528085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67317" y="1844824"/>
            <a:ext cx="6777317" cy="1825427"/>
          </a:xfrm>
        </p:spPr>
        <p:txBody>
          <a:bodyPr>
            <a:noAutofit/>
          </a:bodyPr>
          <a:lstStyle/>
          <a:p>
            <a:pPr marL="68580" indent="0" algn="just">
              <a:buNone/>
            </a:pPr>
            <a:r>
              <a:rPr lang="fr-FR" dirty="0" smtClean="0"/>
              <a:t>Selon le décret 96-459 du 18/12/1996, l’objet de la coopérative est déterminé par les besoins professionnels de leurs adhérents. (effectuer toutes les opérations allant de l’approvisionnement  jusqu’a l’écoulement des productions)</a:t>
            </a:r>
          </a:p>
          <a:p>
            <a:pPr marL="68580" indent="0" algn="just">
              <a:buNone/>
            </a:pPr>
            <a:r>
              <a:rPr lang="fr-FR" dirty="0" smtClean="0"/>
              <a:t> </a:t>
            </a:r>
            <a:endParaRPr lang="fr-FR" dirty="0"/>
          </a:p>
        </p:txBody>
      </p:sp>
      <p:sp>
        <p:nvSpPr>
          <p:cNvPr id="4" name="Titre 1"/>
          <p:cNvSpPr>
            <a:spLocks noGrp="1"/>
          </p:cNvSpPr>
          <p:nvPr>
            <p:ph type="title"/>
          </p:nvPr>
        </p:nvSpPr>
        <p:spPr>
          <a:xfrm>
            <a:off x="1187624" y="620688"/>
            <a:ext cx="7024744" cy="1143000"/>
          </a:xfrm>
        </p:spPr>
        <p:txBody>
          <a:bodyPr>
            <a:normAutofit/>
          </a:bodyPr>
          <a:lstStyle/>
          <a:p>
            <a:r>
              <a:rPr lang="fr-FR" sz="3200" dirty="0" smtClean="0">
                <a:solidFill>
                  <a:schemeClr val="tx1"/>
                </a:solidFill>
                <a:latin typeface="Algerian" pitchFamily="82" charset="0"/>
              </a:rPr>
              <a:t>QU’EST-CE QU’UNE COOPÉRATIVE AGRICOLE </a:t>
            </a:r>
            <a:endParaRPr lang="fr-FR" sz="3200" dirty="0">
              <a:solidFill>
                <a:schemeClr val="tx1"/>
              </a:solidFill>
              <a:latin typeface="Algerian" pitchFamily="82" charset="0"/>
            </a:endParaRPr>
          </a:p>
        </p:txBody>
      </p:sp>
      <p:pic>
        <p:nvPicPr>
          <p:cNvPr id="3078" name="Picture 6"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509120"/>
            <a:ext cx="5616624"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46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2132856"/>
            <a:ext cx="6777317" cy="2617516"/>
          </a:xfrm>
        </p:spPr>
        <p:txBody>
          <a:bodyPr>
            <a:normAutofit lnSpcReduction="10000"/>
          </a:bodyPr>
          <a:lstStyle/>
          <a:p>
            <a:pPr marL="68580" indent="0" algn="just">
              <a:buNone/>
            </a:pPr>
            <a:r>
              <a:rPr lang="fr-FR" dirty="0" smtClean="0"/>
              <a:t>La coopérative n’est donc pas une société comme les autres. En effet, ce sont des entreprises où la personne prime sur le capital et qui appartient à ses membres .  L’adhésion est volontaire, et elle est fondée sur le principe de la solidarité entre ses membres.</a:t>
            </a:r>
            <a:endParaRPr lang="fr-FR" dirty="0"/>
          </a:p>
        </p:txBody>
      </p:sp>
      <p:sp>
        <p:nvSpPr>
          <p:cNvPr id="4" name="Titre 1"/>
          <p:cNvSpPr>
            <a:spLocks noGrp="1"/>
          </p:cNvSpPr>
          <p:nvPr>
            <p:ph type="title"/>
          </p:nvPr>
        </p:nvSpPr>
        <p:spPr>
          <a:xfrm>
            <a:off x="1187624" y="620688"/>
            <a:ext cx="7024744" cy="1143000"/>
          </a:xfrm>
        </p:spPr>
        <p:txBody>
          <a:bodyPr>
            <a:normAutofit/>
          </a:bodyPr>
          <a:lstStyle/>
          <a:p>
            <a:r>
              <a:rPr lang="fr-FR" sz="3200" dirty="0" smtClean="0">
                <a:solidFill>
                  <a:schemeClr val="tx1"/>
                </a:solidFill>
                <a:latin typeface="Algerian" pitchFamily="82" charset="0"/>
              </a:rPr>
              <a:t>QU’EST-CE QU’UNE COOPÉRATIVE AGRICOLE </a:t>
            </a:r>
            <a:endParaRPr lang="fr-FR" sz="3200" dirty="0">
              <a:solidFill>
                <a:schemeClr val="tx1"/>
              </a:solidFill>
              <a:latin typeface="Algerian" pitchFamily="82" charset="0"/>
            </a:endParaRPr>
          </a:p>
        </p:txBody>
      </p:sp>
      <p:pic>
        <p:nvPicPr>
          <p:cNvPr id="2050" name="Picture 2" descr="Résultat de recherche d'images pour &quot;solidarité&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187715"/>
            <a:ext cx="36004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4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2132856"/>
            <a:ext cx="6777317" cy="2617516"/>
          </a:xfrm>
        </p:spPr>
        <p:txBody>
          <a:bodyPr>
            <a:normAutofit/>
          </a:bodyPr>
          <a:lstStyle/>
          <a:p>
            <a:pPr marL="68580" indent="0" algn="just">
              <a:buNone/>
            </a:pPr>
            <a:r>
              <a:rPr lang="fr-FR" dirty="0" smtClean="0"/>
              <a:t>L’organisation des nations unies pour l’alimentation </a:t>
            </a:r>
            <a:r>
              <a:rPr lang="fr-FR" dirty="0"/>
              <a:t>et </a:t>
            </a:r>
            <a:r>
              <a:rPr lang="fr-FR" dirty="0" smtClean="0"/>
              <a:t>l’agriculture à défini les sept principes coopératifs qui </a:t>
            </a:r>
            <a:r>
              <a:rPr lang="fr-FR" dirty="0"/>
              <a:t>constituent les lignes directrices </a:t>
            </a:r>
            <a:r>
              <a:rPr lang="fr-FR" dirty="0" smtClean="0"/>
              <a:t>permettant aux coopératives </a:t>
            </a:r>
            <a:r>
              <a:rPr lang="fr-FR" dirty="0"/>
              <a:t>de mettre leurs valeurs en pratique. </a:t>
            </a:r>
            <a:endParaRPr lang="fr-FR" dirty="0" smtClean="0"/>
          </a:p>
        </p:txBody>
      </p:sp>
      <p:sp>
        <p:nvSpPr>
          <p:cNvPr id="4" name="Titre 1"/>
          <p:cNvSpPr>
            <a:spLocks noGrp="1"/>
          </p:cNvSpPr>
          <p:nvPr>
            <p:ph type="title"/>
          </p:nvPr>
        </p:nvSpPr>
        <p:spPr>
          <a:xfrm>
            <a:off x="1187624" y="620688"/>
            <a:ext cx="7024744" cy="782960"/>
          </a:xfrm>
        </p:spPr>
        <p:txBody>
          <a:bodyPr>
            <a:normAutofit/>
          </a:bodyPr>
          <a:lstStyle/>
          <a:p>
            <a:r>
              <a:rPr lang="fr-FR" sz="3200" dirty="0" smtClean="0">
                <a:solidFill>
                  <a:schemeClr val="tx1"/>
                </a:solidFill>
                <a:latin typeface="Algerian" pitchFamily="82" charset="0"/>
              </a:rPr>
              <a:t>Les principes coopératifs</a:t>
            </a:r>
            <a:endParaRPr lang="fr-FR" sz="3200" dirty="0">
              <a:solidFill>
                <a:schemeClr val="tx1"/>
              </a:solidFill>
              <a:latin typeface="Algerian" pitchFamily="82" charset="0"/>
            </a:endParaRPr>
          </a:p>
        </p:txBody>
      </p:sp>
      <p:sp>
        <p:nvSpPr>
          <p:cNvPr id="2" name="ZoneTexte 1"/>
          <p:cNvSpPr txBox="1"/>
          <p:nvPr/>
        </p:nvSpPr>
        <p:spPr>
          <a:xfrm>
            <a:off x="1187624" y="5013176"/>
            <a:ext cx="6768752" cy="923330"/>
          </a:xfrm>
          <a:prstGeom prst="rect">
            <a:avLst/>
          </a:prstGeom>
          <a:noFill/>
        </p:spPr>
        <p:txBody>
          <a:bodyPr wrap="square" rtlCol="0">
            <a:spAutoFit/>
          </a:bodyPr>
          <a:lstStyle/>
          <a:p>
            <a:r>
              <a:rPr lang="fr-FR" dirty="0" smtClean="0"/>
              <a:t>(Congrès de l’alliance coopérative internationale, Manchester,1995)</a:t>
            </a:r>
          </a:p>
          <a:p>
            <a:endParaRPr lang="fr-FR" dirty="0"/>
          </a:p>
        </p:txBody>
      </p:sp>
    </p:spTree>
    <p:extLst>
      <p:ext uri="{BB962C8B-B14F-4D97-AF65-F5344CB8AC3E}">
        <p14:creationId xmlns:p14="http://schemas.microsoft.com/office/powerpoint/2010/main" val="101933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2132856"/>
            <a:ext cx="6777317" cy="2617516"/>
          </a:xfrm>
        </p:spPr>
        <p:txBody>
          <a:bodyPr>
            <a:noAutofit/>
          </a:bodyPr>
          <a:lstStyle/>
          <a:p>
            <a:pPr marL="525780" indent="-457200" algn="just">
              <a:lnSpc>
                <a:spcPct val="150000"/>
              </a:lnSpc>
              <a:buFont typeface="+mj-lt"/>
              <a:buAutoNum type="arabicParenR"/>
            </a:pPr>
            <a:r>
              <a:rPr lang="fr-FR" dirty="0" smtClean="0">
                <a:solidFill>
                  <a:schemeClr val="tx1"/>
                </a:solidFill>
              </a:rPr>
              <a:t>Adhésion </a:t>
            </a:r>
            <a:r>
              <a:rPr lang="fr-FR" dirty="0">
                <a:solidFill>
                  <a:schemeClr val="tx1"/>
                </a:solidFill>
              </a:rPr>
              <a:t>volontaire et ouverte à </a:t>
            </a:r>
            <a:r>
              <a:rPr lang="fr-FR" dirty="0" smtClean="0">
                <a:solidFill>
                  <a:schemeClr val="tx1"/>
                </a:solidFill>
              </a:rPr>
              <a:t>tous</a:t>
            </a:r>
          </a:p>
          <a:p>
            <a:pPr marL="525780" indent="-457200" algn="just">
              <a:lnSpc>
                <a:spcPct val="150000"/>
              </a:lnSpc>
              <a:buFont typeface="+mj-lt"/>
              <a:buAutoNum type="arabicParenR"/>
            </a:pPr>
            <a:r>
              <a:rPr lang="fr-FR" dirty="0" smtClean="0">
                <a:solidFill>
                  <a:schemeClr val="tx1"/>
                </a:solidFill>
              </a:rPr>
              <a:t>Pouvoir </a:t>
            </a:r>
            <a:r>
              <a:rPr lang="fr-FR" dirty="0">
                <a:solidFill>
                  <a:schemeClr val="tx1"/>
                </a:solidFill>
              </a:rPr>
              <a:t>démocratique exercé par </a:t>
            </a:r>
            <a:r>
              <a:rPr lang="fr-FR" dirty="0" smtClean="0">
                <a:solidFill>
                  <a:schemeClr val="tx1"/>
                </a:solidFill>
              </a:rPr>
              <a:t>les membres </a:t>
            </a:r>
          </a:p>
          <a:p>
            <a:pPr marL="525780" indent="-457200" algn="just">
              <a:lnSpc>
                <a:spcPct val="150000"/>
              </a:lnSpc>
              <a:buFont typeface="+mj-lt"/>
              <a:buAutoNum type="arabicParenR"/>
            </a:pPr>
            <a:r>
              <a:rPr lang="fr-FR" dirty="0" smtClean="0">
                <a:solidFill>
                  <a:schemeClr val="tx1"/>
                </a:solidFill>
              </a:rPr>
              <a:t>Participation   </a:t>
            </a:r>
            <a:r>
              <a:rPr lang="fr-FR" dirty="0">
                <a:solidFill>
                  <a:schemeClr val="tx1"/>
                </a:solidFill>
              </a:rPr>
              <a:t>économique   </a:t>
            </a:r>
            <a:r>
              <a:rPr lang="fr-FR" dirty="0" smtClean="0">
                <a:solidFill>
                  <a:schemeClr val="tx1"/>
                </a:solidFill>
              </a:rPr>
              <a:t>des membres</a:t>
            </a:r>
          </a:p>
          <a:p>
            <a:pPr marL="525780" indent="-457200" algn="just">
              <a:lnSpc>
                <a:spcPct val="150000"/>
              </a:lnSpc>
              <a:buFont typeface="+mj-lt"/>
              <a:buAutoNum type="arabicParenR"/>
            </a:pPr>
            <a:r>
              <a:rPr lang="fr-FR" dirty="0" smtClean="0">
                <a:solidFill>
                  <a:schemeClr val="tx1"/>
                </a:solidFill>
              </a:rPr>
              <a:t>Autonomie </a:t>
            </a:r>
            <a:r>
              <a:rPr lang="fr-FR" dirty="0">
                <a:solidFill>
                  <a:schemeClr val="tx1"/>
                </a:solidFill>
              </a:rPr>
              <a:t>et indépendance </a:t>
            </a:r>
            <a:endParaRPr lang="fr-FR" dirty="0" smtClean="0">
              <a:solidFill>
                <a:schemeClr val="tx1"/>
              </a:solidFill>
            </a:endParaRPr>
          </a:p>
          <a:p>
            <a:pPr marL="525780" indent="-457200" algn="just">
              <a:lnSpc>
                <a:spcPct val="150000"/>
              </a:lnSpc>
              <a:buFont typeface="+mj-lt"/>
              <a:buAutoNum type="arabicParenR"/>
            </a:pPr>
            <a:endParaRPr lang="fr-FR" dirty="0" smtClean="0">
              <a:solidFill>
                <a:schemeClr val="tx1"/>
              </a:solidFill>
            </a:endParaRPr>
          </a:p>
        </p:txBody>
      </p:sp>
      <p:sp>
        <p:nvSpPr>
          <p:cNvPr id="4" name="Titre 1"/>
          <p:cNvSpPr>
            <a:spLocks noGrp="1"/>
          </p:cNvSpPr>
          <p:nvPr>
            <p:ph type="title"/>
          </p:nvPr>
        </p:nvSpPr>
        <p:spPr>
          <a:xfrm>
            <a:off x="1187624" y="620688"/>
            <a:ext cx="7024744" cy="782960"/>
          </a:xfrm>
        </p:spPr>
        <p:txBody>
          <a:bodyPr>
            <a:normAutofit/>
          </a:bodyPr>
          <a:lstStyle/>
          <a:p>
            <a:r>
              <a:rPr lang="fr-FR" sz="3200" dirty="0" smtClean="0">
                <a:solidFill>
                  <a:schemeClr val="tx1"/>
                </a:solidFill>
                <a:latin typeface="Algerian" pitchFamily="82" charset="0"/>
              </a:rPr>
              <a:t>Les principes coopératifs</a:t>
            </a:r>
            <a:endParaRPr lang="fr-FR" sz="3200" dirty="0">
              <a:solidFill>
                <a:schemeClr val="tx1"/>
              </a:solidFill>
              <a:latin typeface="Algerian" pitchFamily="82" charset="0"/>
            </a:endParaRPr>
          </a:p>
        </p:txBody>
      </p:sp>
    </p:spTree>
    <p:extLst>
      <p:ext uri="{BB962C8B-B14F-4D97-AF65-F5344CB8AC3E}">
        <p14:creationId xmlns:p14="http://schemas.microsoft.com/office/powerpoint/2010/main" val="34186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2132856"/>
            <a:ext cx="6777317" cy="2617516"/>
          </a:xfrm>
        </p:spPr>
        <p:txBody>
          <a:bodyPr>
            <a:normAutofit/>
          </a:bodyPr>
          <a:lstStyle/>
          <a:p>
            <a:pPr marL="525780" indent="-457200" algn="just">
              <a:lnSpc>
                <a:spcPct val="200000"/>
              </a:lnSpc>
              <a:buFont typeface="+mj-lt"/>
              <a:buAutoNum type="arabicParenR" startAt="5"/>
            </a:pPr>
            <a:r>
              <a:rPr lang="fr-FR" dirty="0" smtClean="0">
                <a:solidFill>
                  <a:schemeClr val="tx1"/>
                </a:solidFill>
              </a:rPr>
              <a:t>Éducation, </a:t>
            </a:r>
            <a:r>
              <a:rPr lang="fr-FR" dirty="0">
                <a:solidFill>
                  <a:schemeClr val="tx1"/>
                </a:solidFill>
              </a:rPr>
              <a:t>formation et information</a:t>
            </a:r>
          </a:p>
          <a:p>
            <a:pPr marL="525780" indent="-457200" algn="just">
              <a:lnSpc>
                <a:spcPct val="200000"/>
              </a:lnSpc>
              <a:buFont typeface="+mj-lt"/>
              <a:buAutoNum type="arabicParenR" startAt="5"/>
            </a:pPr>
            <a:r>
              <a:rPr lang="fr-FR" dirty="0" smtClean="0">
                <a:solidFill>
                  <a:schemeClr val="tx1"/>
                </a:solidFill>
              </a:rPr>
              <a:t>Coopération   </a:t>
            </a:r>
            <a:r>
              <a:rPr lang="fr-FR" dirty="0">
                <a:solidFill>
                  <a:schemeClr val="tx1"/>
                </a:solidFill>
              </a:rPr>
              <a:t>entre   les   </a:t>
            </a:r>
            <a:r>
              <a:rPr lang="fr-FR" dirty="0" smtClean="0">
                <a:solidFill>
                  <a:schemeClr val="tx1"/>
                </a:solidFill>
              </a:rPr>
              <a:t>coopératives</a:t>
            </a:r>
          </a:p>
          <a:p>
            <a:pPr marL="525780" indent="-457200" algn="just">
              <a:lnSpc>
                <a:spcPct val="200000"/>
              </a:lnSpc>
              <a:buFont typeface="+mj-lt"/>
              <a:buAutoNum type="arabicParenR" startAt="5"/>
            </a:pPr>
            <a:r>
              <a:rPr lang="fr-FR" dirty="0" smtClean="0">
                <a:solidFill>
                  <a:schemeClr val="tx1"/>
                </a:solidFill>
              </a:rPr>
              <a:t>Engagement   </a:t>
            </a:r>
            <a:r>
              <a:rPr lang="fr-FR" dirty="0">
                <a:solidFill>
                  <a:schemeClr val="tx1"/>
                </a:solidFill>
              </a:rPr>
              <a:t>envers   la   communauté</a:t>
            </a:r>
            <a:endParaRPr lang="fr-FR" dirty="0" smtClean="0">
              <a:solidFill>
                <a:schemeClr val="tx1"/>
              </a:solidFill>
            </a:endParaRPr>
          </a:p>
        </p:txBody>
      </p:sp>
      <p:sp>
        <p:nvSpPr>
          <p:cNvPr id="4" name="Titre 1"/>
          <p:cNvSpPr>
            <a:spLocks noGrp="1"/>
          </p:cNvSpPr>
          <p:nvPr>
            <p:ph type="title"/>
          </p:nvPr>
        </p:nvSpPr>
        <p:spPr>
          <a:xfrm>
            <a:off x="1187624" y="620688"/>
            <a:ext cx="7024744" cy="782960"/>
          </a:xfrm>
        </p:spPr>
        <p:txBody>
          <a:bodyPr>
            <a:normAutofit/>
          </a:bodyPr>
          <a:lstStyle/>
          <a:p>
            <a:r>
              <a:rPr lang="fr-FR" sz="3200" dirty="0" smtClean="0">
                <a:solidFill>
                  <a:schemeClr val="tx1"/>
                </a:solidFill>
                <a:latin typeface="Algerian" pitchFamily="82" charset="0"/>
              </a:rPr>
              <a:t>Les principes coopératifs</a:t>
            </a:r>
            <a:endParaRPr lang="fr-FR" sz="3200" dirty="0">
              <a:solidFill>
                <a:schemeClr val="tx1"/>
              </a:solidFill>
              <a:latin typeface="Algerian" pitchFamily="82" charset="0"/>
            </a:endParaRPr>
          </a:p>
        </p:txBody>
      </p:sp>
    </p:spTree>
    <p:extLst>
      <p:ext uri="{BB962C8B-B14F-4D97-AF65-F5344CB8AC3E}">
        <p14:creationId xmlns:p14="http://schemas.microsoft.com/office/powerpoint/2010/main" val="200636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27357" y="845840"/>
            <a:ext cx="7024744" cy="782960"/>
          </a:xfrm>
        </p:spPr>
        <p:txBody>
          <a:bodyPr>
            <a:normAutofit fontScale="90000"/>
          </a:bodyPr>
          <a:lstStyle/>
          <a:p>
            <a:r>
              <a:rPr lang="fr-FR" sz="3200" dirty="0" smtClean="0">
                <a:solidFill>
                  <a:schemeClr val="tx1"/>
                </a:solidFill>
                <a:latin typeface="Algerian" pitchFamily="82" charset="0"/>
              </a:rPr>
              <a:t>Les différentes formes de coopératives </a:t>
            </a:r>
            <a:endParaRPr lang="fr-FR" sz="3200" dirty="0">
              <a:solidFill>
                <a:schemeClr val="tx1"/>
              </a:solidFill>
              <a:latin typeface="Algerian" pitchFamily="82" charset="0"/>
            </a:endParaRPr>
          </a:p>
        </p:txBody>
      </p:sp>
      <p:sp>
        <p:nvSpPr>
          <p:cNvPr id="2" name="ZoneTexte 1"/>
          <p:cNvSpPr txBox="1"/>
          <p:nvPr/>
        </p:nvSpPr>
        <p:spPr>
          <a:xfrm>
            <a:off x="1102622" y="2276872"/>
            <a:ext cx="6840760" cy="1200329"/>
          </a:xfrm>
          <a:prstGeom prst="rect">
            <a:avLst/>
          </a:prstGeom>
          <a:noFill/>
        </p:spPr>
        <p:txBody>
          <a:bodyPr wrap="square" rtlCol="0">
            <a:spAutoFit/>
          </a:bodyPr>
          <a:lstStyle/>
          <a:p>
            <a:pPr algn="just"/>
            <a:r>
              <a:rPr lang="fr-FR" sz="2400" dirty="0" smtClean="0">
                <a:solidFill>
                  <a:prstClr val="black"/>
                </a:solidFill>
              </a:rPr>
              <a:t>La législation Algérienne prévoit dans le décret 96-459 quatre formes de coopératives: </a:t>
            </a:r>
          </a:p>
        </p:txBody>
      </p:sp>
      <p:sp>
        <p:nvSpPr>
          <p:cNvPr id="6" name="AutoShape 2" descr="Résultat de recherche d'images pour &quot;achats groupé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7" name="AutoShape 4" descr="Résultat de recherche d'images pour &quot;achats groupé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 name="ZoneTexte 2"/>
          <p:cNvSpPr txBox="1"/>
          <p:nvPr/>
        </p:nvSpPr>
        <p:spPr>
          <a:xfrm>
            <a:off x="1578388" y="4115981"/>
            <a:ext cx="6480720" cy="830997"/>
          </a:xfrm>
          <a:prstGeom prst="rect">
            <a:avLst/>
          </a:prstGeom>
          <a:noFill/>
        </p:spPr>
        <p:txBody>
          <a:bodyPr wrap="square" rtlCol="0">
            <a:spAutoFit/>
          </a:bodyPr>
          <a:lstStyle/>
          <a:p>
            <a:pPr marL="342900" indent="-342900">
              <a:buFont typeface="Wingdings" pitchFamily="2" charset="2"/>
              <a:buChar char="Ø"/>
            </a:pPr>
            <a:r>
              <a:rPr lang="fr-FR" sz="2400" dirty="0" smtClean="0">
                <a:solidFill>
                  <a:prstClr val="black"/>
                </a:solidFill>
              </a:rPr>
              <a:t>Les coopératives agricoles de services spécialisée</a:t>
            </a:r>
            <a:endParaRPr lang="fr-FR" sz="2400" dirty="0">
              <a:solidFill>
                <a:prstClr val="black"/>
              </a:solidFill>
            </a:endParaRPr>
          </a:p>
        </p:txBody>
      </p:sp>
      <p:sp>
        <p:nvSpPr>
          <p:cNvPr id="10" name="ZoneTexte 9"/>
          <p:cNvSpPr txBox="1"/>
          <p:nvPr/>
        </p:nvSpPr>
        <p:spPr>
          <a:xfrm>
            <a:off x="1542402" y="5052065"/>
            <a:ext cx="6480720" cy="461665"/>
          </a:xfrm>
          <a:prstGeom prst="rect">
            <a:avLst/>
          </a:prstGeom>
          <a:noFill/>
        </p:spPr>
        <p:txBody>
          <a:bodyPr wrap="square" rtlCol="0">
            <a:spAutoFit/>
          </a:bodyPr>
          <a:lstStyle/>
          <a:p>
            <a:pPr marL="342900" indent="-342900">
              <a:buFont typeface="Wingdings" pitchFamily="2" charset="2"/>
              <a:buChar char="Ø"/>
            </a:pPr>
            <a:r>
              <a:rPr lang="fr-FR" sz="2400" dirty="0" smtClean="0">
                <a:solidFill>
                  <a:prstClr val="black"/>
                </a:solidFill>
              </a:rPr>
              <a:t>Les coopératives agricoles par filière </a:t>
            </a:r>
            <a:endParaRPr lang="fr-FR" sz="2400" dirty="0">
              <a:solidFill>
                <a:prstClr val="black"/>
              </a:solidFill>
            </a:endParaRPr>
          </a:p>
        </p:txBody>
      </p:sp>
    </p:spTree>
    <p:extLst>
      <p:ext uri="{BB962C8B-B14F-4D97-AF65-F5344CB8AC3E}">
        <p14:creationId xmlns:p14="http://schemas.microsoft.com/office/powerpoint/2010/main" val="211850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279</TotalTime>
  <Words>944</Words>
  <Application>Microsoft Office PowerPoint</Application>
  <PresentationFormat>Affichage à l'écran (4:3)</PresentationFormat>
  <Paragraphs>90</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Austin</vt:lpstr>
      <vt:lpstr>Présentation PowerPoint</vt:lpstr>
      <vt:lpstr>QU’EST-CE QU’UNE COOPÉRATIVE AGRICOLE </vt:lpstr>
      <vt:lpstr>QU’EST-CE QU’UNE COOPÉRATIVE AGRICOLE </vt:lpstr>
      <vt:lpstr>QU’EST-CE QU’UNE COOPÉRATIVE AGRICOLE </vt:lpstr>
      <vt:lpstr>QU’EST-CE QU’UNE COOPÉRATIVE AGRICOLE </vt:lpstr>
      <vt:lpstr>Les principes coopératifs</vt:lpstr>
      <vt:lpstr>Les principes coopératifs</vt:lpstr>
      <vt:lpstr>Les principes coopératifs</vt:lpstr>
      <vt:lpstr>Les différentes formes de coopératives </vt:lpstr>
      <vt:lpstr>Les différentes formes de coopératives </vt:lpstr>
      <vt:lpstr>POURQUOI UNE COOPERATIVE </vt:lpstr>
      <vt:lpstr>POURQUOI UNE COOPERATIVE </vt:lpstr>
      <vt:lpstr>POURQUOI UNE COOPERATIVE </vt:lpstr>
      <vt:lpstr>POURQUOI UNE COOPERATIVE </vt:lpstr>
      <vt:lpstr>POURQUOI UNE COOPERATIVE </vt:lpstr>
      <vt:lpstr>POURQUOI UNE COOPERATIVE </vt:lpstr>
      <vt:lpstr>POURQUOI UNE COOPERATIVE </vt:lpstr>
      <vt:lpstr>POURQUOI UNE COOPERATIVE </vt:lpstr>
      <vt:lpstr>POURQUOI UNE COOPERATIVE </vt:lpstr>
      <vt:lpstr>Cas pratique </vt:lpstr>
      <vt:lpstr>Collecte de données </vt:lpstr>
      <vt:lpstr>Collecte de données </vt:lpstr>
      <vt:lpstr>Collecte de données </vt:lpstr>
      <vt:lpstr>Collecte de données </vt:lpstr>
      <vt:lpstr>Collecte de données </vt:lpstr>
      <vt:lpstr>Méthode de calcul </vt:lpstr>
      <vt:lpstr>Méthode de calcul </vt:lpstr>
      <vt:lpstr>Résultats et discussion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COOPERATVIE AGRICOLE</dc:title>
  <dc:creator>user</dc:creator>
  <cp:lastModifiedBy>user</cp:lastModifiedBy>
  <cp:revision>31</cp:revision>
  <dcterms:created xsi:type="dcterms:W3CDTF">2017-03-19T07:51:48Z</dcterms:created>
  <dcterms:modified xsi:type="dcterms:W3CDTF">2017-03-23T07:14:43Z</dcterms:modified>
</cp:coreProperties>
</file>