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23"/>
  </p:notesMasterIdLst>
  <p:sldIdLst>
    <p:sldId id="256" r:id="rId2"/>
    <p:sldId id="259" r:id="rId3"/>
    <p:sldId id="258"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FF00"/>
    <a:srgbClr val="FFFFFF"/>
    <a:srgbClr val="FFCCFF"/>
    <a:srgbClr val="CCFF33"/>
    <a:srgbClr val="D60093"/>
    <a:srgbClr val="990099"/>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76" d="100"/>
          <a:sy n="76" d="100"/>
        </p:scale>
        <p:origin x="-1206" y="-19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5928F15-9A8B-47A3-871E-E19E82ACDD3F}" type="datetimeFigureOut">
              <a:rPr lang="fr-FR" smtClean="0"/>
              <a:pPr/>
              <a:t>02/02/2017</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9469A05-B6D2-4DD8-9EAE-786EA6B23EA9}" type="slidenum">
              <a:rPr lang="fr-FR" smtClean="0"/>
              <a:pPr/>
              <a:t>‹N°›</a:t>
            </a:fld>
            <a:endParaRPr lang="fr-FR"/>
          </a:p>
        </p:txBody>
      </p:sp>
    </p:spTree>
    <p:extLst>
      <p:ext uri="{BB962C8B-B14F-4D97-AF65-F5344CB8AC3E}">
        <p14:creationId xmlns:p14="http://schemas.microsoft.com/office/powerpoint/2010/main" xmlns="" val="34941801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F9469A05-B6D2-4DD8-9EAE-786EA6B23EA9}" type="slidenum">
              <a:rPr lang="fr-FR" smtClean="0"/>
              <a:pPr/>
              <a:t>19</a:t>
            </a:fld>
            <a:endParaRPr lang="fr-FR"/>
          </a:p>
        </p:txBody>
      </p:sp>
    </p:spTree>
    <p:extLst>
      <p:ext uri="{BB962C8B-B14F-4D97-AF65-F5344CB8AC3E}">
        <p14:creationId xmlns:p14="http://schemas.microsoft.com/office/powerpoint/2010/main" xmlns="" val="5013065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Modifiez le style du titre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Modifiez le style des sous-titres du masque</a:t>
            </a:r>
            <a:endParaRPr kumimoji="0" lang="en-US"/>
          </a:p>
        </p:txBody>
      </p:sp>
      <p:sp>
        <p:nvSpPr>
          <p:cNvPr id="30" name="Date Placeholder 29"/>
          <p:cNvSpPr>
            <a:spLocks noGrp="1"/>
          </p:cNvSpPr>
          <p:nvPr>
            <p:ph type="dt" sz="half" idx="10"/>
          </p:nvPr>
        </p:nvSpPr>
        <p:spPr/>
        <p:txBody>
          <a:bodyPr/>
          <a:lstStyle/>
          <a:p>
            <a:fld id="{A8CBFBC9-3E6B-4F39-B662-8638C2B8BF43}" type="datetimeFigureOut">
              <a:rPr lang="fr-FR" smtClean="0"/>
              <a:pPr/>
              <a:t>02/02/2017</a:t>
            </a:fld>
            <a:endParaRPr lang="fr-FR"/>
          </a:p>
        </p:txBody>
      </p:sp>
      <p:sp>
        <p:nvSpPr>
          <p:cNvPr id="19" name="Footer Placeholder 18"/>
          <p:cNvSpPr>
            <a:spLocks noGrp="1"/>
          </p:cNvSpPr>
          <p:nvPr>
            <p:ph type="ftr" sz="quarter" idx="11"/>
          </p:nvPr>
        </p:nvSpPr>
        <p:spPr/>
        <p:txBody>
          <a:bodyPr/>
          <a:lstStyle/>
          <a:p>
            <a:endParaRPr lang="fr-FR"/>
          </a:p>
        </p:txBody>
      </p:sp>
      <p:sp>
        <p:nvSpPr>
          <p:cNvPr id="27" name="Slide Number Placeholder 26"/>
          <p:cNvSpPr>
            <a:spLocks noGrp="1"/>
          </p:cNvSpPr>
          <p:nvPr>
            <p:ph type="sldNum" sz="quarter" idx="12"/>
          </p:nvPr>
        </p:nvSpPr>
        <p:spPr/>
        <p:txBody>
          <a:bodyPr/>
          <a:lstStyle/>
          <a:p>
            <a:fld id="{3C133C03-42F0-4695-AE96-FBED3C2D818D}"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fr-FR" smtClean="0"/>
              <a:t>Modifiez le style du titre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Date Placeholder 3"/>
          <p:cNvSpPr>
            <a:spLocks noGrp="1"/>
          </p:cNvSpPr>
          <p:nvPr>
            <p:ph type="dt" sz="half" idx="10"/>
          </p:nvPr>
        </p:nvSpPr>
        <p:spPr/>
        <p:txBody>
          <a:bodyPr/>
          <a:lstStyle/>
          <a:p>
            <a:fld id="{A8CBFBC9-3E6B-4F39-B662-8638C2B8BF43}" type="datetimeFigureOut">
              <a:rPr lang="fr-FR" smtClean="0"/>
              <a:pPr/>
              <a:t>02/02/2017</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C133C03-42F0-4695-AE96-FBED3C2D818D}"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fr-FR" smtClean="0"/>
              <a:t>Modifiez le style du titre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Date Placeholder 3"/>
          <p:cNvSpPr>
            <a:spLocks noGrp="1"/>
          </p:cNvSpPr>
          <p:nvPr>
            <p:ph type="dt" sz="half" idx="10"/>
          </p:nvPr>
        </p:nvSpPr>
        <p:spPr/>
        <p:txBody>
          <a:bodyPr/>
          <a:lstStyle/>
          <a:p>
            <a:fld id="{A8CBFBC9-3E6B-4F39-B662-8638C2B8BF43}" type="datetimeFigureOut">
              <a:rPr lang="fr-FR" smtClean="0"/>
              <a:pPr/>
              <a:t>02/02/2017</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C133C03-42F0-4695-AE96-FBED3C2D818D}"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fr-FR" smtClean="0"/>
              <a:t>Modifiez le style du titre</a:t>
            </a:r>
            <a:endParaRPr kumimoji="0" lang="en-US"/>
          </a:p>
        </p:txBody>
      </p:sp>
      <p:sp>
        <p:nvSpPr>
          <p:cNvPr id="3" name="Content Placeholder 2"/>
          <p:cNvSpPr>
            <a:spLocks noGrp="1"/>
          </p:cNvSpPr>
          <p:nvPr>
            <p:ph idx="1"/>
          </p:nvPr>
        </p:nvSpPr>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Date Placeholder 3"/>
          <p:cNvSpPr>
            <a:spLocks noGrp="1"/>
          </p:cNvSpPr>
          <p:nvPr>
            <p:ph type="dt" sz="half" idx="10"/>
          </p:nvPr>
        </p:nvSpPr>
        <p:spPr/>
        <p:txBody>
          <a:bodyPr/>
          <a:lstStyle/>
          <a:p>
            <a:fld id="{A8CBFBC9-3E6B-4F39-B662-8638C2B8BF43}" type="datetimeFigureOut">
              <a:rPr lang="fr-FR" smtClean="0"/>
              <a:pPr/>
              <a:t>02/02/2017</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C133C03-42F0-4695-AE96-FBED3C2D818D}"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Modifiez le style du titre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Modifiez les styles du texte du masque</a:t>
            </a:r>
          </a:p>
        </p:txBody>
      </p:sp>
      <p:sp>
        <p:nvSpPr>
          <p:cNvPr id="4" name="Date Placeholder 3"/>
          <p:cNvSpPr>
            <a:spLocks noGrp="1"/>
          </p:cNvSpPr>
          <p:nvPr>
            <p:ph type="dt" sz="half" idx="10"/>
          </p:nvPr>
        </p:nvSpPr>
        <p:spPr/>
        <p:txBody>
          <a:bodyPr/>
          <a:lstStyle/>
          <a:p>
            <a:fld id="{A8CBFBC9-3E6B-4F39-B662-8638C2B8BF43}" type="datetimeFigureOut">
              <a:rPr lang="fr-FR" smtClean="0"/>
              <a:pPr/>
              <a:t>02/02/2017</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C133C03-42F0-4695-AE96-FBED3C2D818D}"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fr-FR" smtClean="0"/>
              <a:t>Modifiez le style du titre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Date Placeholder 4"/>
          <p:cNvSpPr>
            <a:spLocks noGrp="1"/>
          </p:cNvSpPr>
          <p:nvPr>
            <p:ph type="dt" sz="half" idx="10"/>
          </p:nvPr>
        </p:nvSpPr>
        <p:spPr/>
        <p:txBody>
          <a:bodyPr/>
          <a:lstStyle/>
          <a:p>
            <a:fld id="{A8CBFBC9-3E6B-4F39-B662-8638C2B8BF43}" type="datetimeFigureOut">
              <a:rPr lang="fr-FR" smtClean="0"/>
              <a:pPr/>
              <a:t>02/02/2017</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3C133C03-42F0-4695-AE96-FBED3C2D818D}"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fr-FR" smtClean="0"/>
              <a:t>Modifiez le style du titre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Modifiez les styles du texte du masque</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Modifiez les styles du texte du masque</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Date Placeholder 6"/>
          <p:cNvSpPr>
            <a:spLocks noGrp="1"/>
          </p:cNvSpPr>
          <p:nvPr>
            <p:ph type="dt" sz="half" idx="10"/>
          </p:nvPr>
        </p:nvSpPr>
        <p:spPr/>
        <p:txBody>
          <a:bodyPr/>
          <a:lstStyle/>
          <a:p>
            <a:fld id="{A8CBFBC9-3E6B-4F39-B662-8638C2B8BF43}" type="datetimeFigureOut">
              <a:rPr lang="fr-FR" smtClean="0"/>
              <a:pPr/>
              <a:t>02/02/2017</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3C133C03-42F0-4695-AE96-FBED3C2D818D}"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fr-FR" smtClean="0"/>
              <a:t>Modifiez le style du titre</a:t>
            </a:r>
            <a:endParaRPr kumimoji="0" lang="en-US"/>
          </a:p>
        </p:txBody>
      </p:sp>
      <p:sp>
        <p:nvSpPr>
          <p:cNvPr id="3" name="Date Placeholder 2"/>
          <p:cNvSpPr>
            <a:spLocks noGrp="1"/>
          </p:cNvSpPr>
          <p:nvPr>
            <p:ph type="dt" sz="half" idx="10"/>
          </p:nvPr>
        </p:nvSpPr>
        <p:spPr/>
        <p:txBody>
          <a:bodyPr/>
          <a:lstStyle/>
          <a:p>
            <a:fld id="{A8CBFBC9-3E6B-4F39-B662-8638C2B8BF43}" type="datetimeFigureOut">
              <a:rPr lang="fr-FR" smtClean="0"/>
              <a:pPr/>
              <a:t>02/02/2017</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3C133C03-42F0-4695-AE96-FBED3C2D818D}"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CBFBC9-3E6B-4F39-B662-8638C2B8BF43}" type="datetimeFigureOut">
              <a:rPr lang="fr-FR" smtClean="0"/>
              <a:pPr/>
              <a:t>02/02/2017</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3C133C03-42F0-4695-AE96-FBED3C2D818D}"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r-FR" smtClean="0"/>
              <a:t>Modifiez le style du titre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r-FR" smtClean="0"/>
              <a:t>Modifiez les styles du texte du masque</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Date Placeholder 4"/>
          <p:cNvSpPr>
            <a:spLocks noGrp="1"/>
          </p:cNvSpPr>
          <p:nvPr>
            <p:ph type="dt" sz="half" idx="10"/>
          </p:nvPr>
        </p:nvSpPr>
        <p:spPr/>
        <p:txBody>
          <a:bodyPr/>
          <a:lstStyle/>
          <a:p>
            <a:fld id="{A8CBFBC9-3E6B-4F39-B662-8638C2B8BF43}" type="datetimeFigureOut">
              <a:rPr lang="fr-FR" smtClean="0"/>
              <a:pPr/>
              <a:t>02/02/2017</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3C133C03-42F0-4695-AE96-FBED3C2D818D}"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fr-FR" smtClean="0"/>
              <a:t>Modifiez le style du titre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r-FR" smtClean="0"/>
              <a:t>Modifiez les styles du texte du masque</a:t>
            </a:r>
          </a:p>
        </p:txBody>
      </p:sp>
      <p:sp>
        <p:nvSpPr>
          <p:cNvPr id="5" name="Date Placeholder 4"/>
          <p:cNvSpPr>
            <a:spLocks noGrp="1"/>
          </p:cNvSpPr>
          <p:nvPr>
            <p:ph type="dt" sz="half" idx="10"/>
          </p:nvPr>
        </p:nvSpPr>
        <p:spPr/>
        <p:txBody>
          <a:bodyPr/>
          <a:lstStyle/>
          <a:p>
            <a:fld id="{A8CBFBC9-3E6B-4F39-B662-8638C2B8BF43}" type="datetimeFigureOut">
              <a:rPr lang="fr-FR" smtClean="0"/>
              <a:pPr/>
              <a:t>02/02/2017</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a:xfrm>
            <a:off x="8077200" y="6356350"/>
            <a:ext cx="609600" cy="365125"/>
          </a:xfrm>
        </p:spPr>
        <p:txBody>
          <a:bodyPr/>
          <a:lstStyle/>
          <a:p>
            <a:fld id="{3C133C03-42F0-4695-AE96-FBED3C2D818D}" type="slidenum">
              <a:rPr lang="fr-FR" smtClean="0"/>
              <a:pPr/>
              <a:t>‹N°›</a:t>
            </a:fld>
            <a:endParaRPr lang="fr-F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r-FR" smtClean="0"/>
              <a:t>Cliquez sur l'icône pour ajouter une image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shadeToTitle="1">
        <a:solidFill>
          <a:schemeClr val="accent1">
            <a:alpha val="94000"/>
          </a:schemeClr>
        </a:solidFill>
        <a:effectLst/>
      </p:bgPr>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fr-FR" smtClean="0"/>
              <a:t>Modifiez le style du titre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fr-FR" smtClean="0"/>
              <a:t>Modifiez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8CBFBC9-3E6B-4F39-B662-8638C2B8BF43}" type="datetimeFigureOut">
              <a:rPr lang="fr-FR" smtClean="0"/>
              <a:pPr/>
              <a:t>02/02/2017</a:t>
            </a:fld>
            <a:endParaRPr lang="fr-F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r-F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3C133C03-42F0-4695-AE96-FBED3C2D818D}" type="slidenum">
              <a:rPr lang="fr-FR" smtClean="0"/>
              <a:pPr/>
              <a:t>‹N°›</a:t>
            </a:fld>
            <a:endParaRPr lang="fr-F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23528" y="188640"/>
            <a:ext cx="8712968" cy="1569660"/>
          </a:xfrm>
          <a:prstGeom prst="rect">
            <a:avLst/>
          </a:prstGeom>
          <a:gradFill>
            <a:gsLst>
              <a:gs pos="45822">
                <a:srgbClr val="E2C278"/>
              </a:gs>
              <a:gs pos="0">
                <a:srgbClr val="FBE4AE"/>
              </a:gs>
              <a:gs pos="13000">
                <a:srgbClr val="BD922A"/>
              </a:gs>
              <a:gs pos="21001">
                <a:srgbClr val="BD922A"/>
              </a:gs>
              <a:gs pos="63000">
                <a:srgbClr val="FBE4AE"/>
              </a:gs>
              <a:gs pos="67000">
                <a:srgbClr val="BD922A"/>
              </a:gs>
              <a:gs pos="69000">
                <a:srgbClr val="835E17"/>
              </a:gs>
              <a:gs pos="82001">
                <a:srgbClr val="A28949"/>
              </a:gs>
              <a:gs pos="100000">
                <a:srgbClr val="FAE3B7"/>
              </a:gs>
            </a:gsLst>
            <a:lin ang="5400000" scaled="0"/>
          </a:grad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fr-FR" sz="32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Matière</a:t>
            </a:r>
            <a:r>
              <a:rPr lang="fr-FR" sz="32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Pédagogie et psycho- pédagogie dans la formation –apprentissage  chez l’étudiant </a:t>
            </a:r>
          </a:p>
        </p:txBody>
      </p:sp>
      <p:sp>
        <p:nvSpPr>
          <p:cNvPr id="2" name="Titre 1"/>
          <p:cNvSpPr>
            <a:spLocks noGrp="1"/>
          </p:cNvSpPr>
          <p:nvPr>
            <p:ph type="ctrTitle"/>
          </p:nvPr>
        </p:nvSpPr>
        <p:spPr>
          <a:xfrm>
            <a:off x="395536" y="2577772"/>
            <a:ext cx="8928992" cy="5099700"/>
          </a:xfrm>
        </p:spPr>
        <p:txBody>
          <a:bodyPr>
            <a:normAutofit fontScale="90000"/>
          </a:bodyPr>
          <a:lstStyle/>
          <a:p>
            <a:pPr algn="l"/>
            <a:r>
              <a:rPr lang="fr-FR" sz="3600" b="1" dirty="0" smtClean="0">
                <a:solidFill>
                  <a:srgbClr val="FFFFFF"/>
                </a:solidFill>
              </a:rPr>
              <a:t/>
            </a:r>
            <a:br>
              <a:rPr lang="fr-FR" sz="3600" b="1" dirty="0" smtClean="0">
                <a:solidFill>
                  <a:srgbClr val="FFFFFF"/>
                </a:solidFill>
              </a:rPr>
            </a:br>
            <a:r>
              <a:rPr lang="fr-FR" sz="3600" b="1" dirty="0" smtClean="0">
                <a:solidFill>
                  <a:srgbClr val="FFFFFF"/>
                </a:solidFill>
              </a:rPr>
              <a:t/>
            </a:r>
            <a:br>
              <a:rPr lang="fr-FR" sz="3600" b="1" dirty="0" smtClean="0">
                <a:solidFill>
                  <a:srgbClr val="FFFFFF"/>
                </a:solidFill>
              </a:rPr>
            </a:br>
            <a:r>
              <a:rPr lang="fr-FR" sz="3600" b="1" dirty="0" smtClean="0">
                <a:solidFill>
                  <a:srgbClr val="FFFFFF"/>
                </a:solidFill>
              </a:rPr>
              <a:t/>
            </a:r>
            <a:br>
              <a:rPr lang="fr-FR" sz="3600" b="1" dirty="0" smtClean="0">
                <a:solidFill>
                  <a:srgbClr val="FFFFFF"/>
                </a:solidFill>
              </a:rPr>
            </a:br>
            <a:r>
              <a:rPr lang="fr-FR" sz="2700" dirty="0" smtClean="0">
                <a:solidFill>
                  <a:srgbClr val="FFFFFF"/>
                </a:solidFill>
                <a:latin typeface="Cambria" pitchFamily="18" charset="0"/>
              </a:rPr>
              <a:t/>
            </a:r>
            <a:br>
              <a:rPr lang="fr-FR" sz="2700" dirty="0" smtClean="0">
                <a:solidFill>
                  <a:srgbClr val="FFFFFF"/>
                </a:solidFill>
                <a:latin typeface="Cambria" pitchFamily="18" charset="0"/>
              </a:rPr>
            </a:br>
            <a:r>
              <a:rPr lang="fr-FR" sz="2700" dirty="0" smtClean="0">
                <a:solidFill>
                  <a:srgbClr val="FFFFFF"/>
                </a:solidFill>
                <a:latin typeface="Cambria" pitchFamily="18" charset="0"/>
              </a:rPr>
              <a:t/>
            </a:r>
            <a:br>
              <a:rPr lang="fr-FR" sz="2700" dirty="0" smtClean="0">
                <a:solidFill>
                  <a:srgbClr val="FFFFFF"/>
                </a:solidFill>
                <a:latin typeface="Cambria" pitchFamily="18" charset="0"/>
              </a:rPr>
            </a:br>
            <a:r>
              <a:rPr lang="fr-FR" sz="2700" dirty="0" smtClean="0">
                <a:solidFill>
                  <a:srgbClr val="FFFFFF"/>
                </a:solidFill>
                <a:latin typeface="Cambria" pitchFamily="18" charset="0"/>
              </a:rPr>
              <a:t/>
            </a:r>
            <a:br>
              <a:rPr lang="fr-FR" sz="2700" dirty="0" smtClean="0">
                <a:solidFill>
                  <a:srgbClr val="FFFFFF"/>
                </a:solidFill>
                <a:latin typeface="Cambria" pitchFamily="18" charset="0"/>
              </a:rPr>
            </a:br>
            <a:r>
              <a:rPr lang="fr-FR" sz="2700" dirty="0" smtClean="0">
                <a:solidFill>
                  <a:srgbClr val="FFFFFF"/>
                </a:solidFill>
                <a:latin typeface="Cambria" pitchFamily="18" charset="0"/>
              </a:rPr>
              <a:t/>
            </a:r>
            <a:br>
              <a:rPr lang="fr-FR" sz="2700" dirty="0" smtClean="0">
                <a:solidFill>
                  <a:srgbClr val="FFFFFF"/>
                </a:solidFill>
                <a:latin typeface="Cambria" pitchFamily="18" charset="0"/>
              </a:rPr>
            </a:br>
            <a:r>
              <a:rPr lang="fr-FR" sz="2700" dirty="0" smtClean="0">
                <a:solidFill>
                  <a:srgbClr val="FFFFFF"/>
                </a:solidFill>
                <a:latin typeface="Cambria" pitchFamily="18" charset="0"/>
              </a:rPr>
              <a:t/>
            </a:r>
            <a:br>
              <a:rPr lang="fr-FR" sz="2700" dirty="0" smtClean="0">
                <a:solidFill>
                  <a:srgbClr val="FFFFFF"/>
                </a:solidFill>
                <a:latin typeface="Cambria" pitchFamily="18" charset="0"/>
              </a:rPr>
            </a:br>
            <a:r>
              <a:rPr lang="fr-FR" sz="2700" dirty="0" smtClean="0">
                <a:solidFill>
                  <a:srgbClr val="FFFFFF"/>
                </a:solidFill>
                <a:latin typeface="Cambria" pitchFamily="18" charset="0"/>
              </a:rPr>
              <a:t/>
            </a:r>
            <a:br>
              <a:rPr lang="fr-FR" sz="2700" dirty="0" smtClean="0">
                <a:solidFill>
                  <a:srgbClr val="FFFFFF"/>
                </a:solidFill>
                <a:latin typeface="Cambria" pitchFamily="18" charset="0"/>
              </a:rPr>
            </a:br>
            <a:r>
              <a:rPr lang="fr-FR" sz="2700" dirty="0" smtClean="0">
                <a:solidFill>
                  <a:srgbClr val="FFFFFF"/>
                </a:solidFill>
                <a:latin typeface="Cambria" pitchFamily="18" charset="0"/>
              </a:rPr>
              <a:t/>
            </a:r>
            <a:br>
              <a:rPr lang="fr-FR" sz="2700" dirty="0" smtClean="0">
                <a:solidFill>
                  <a:srgbClr val="FFFFFF"/>
                </a:solidFill>
                <a:latin typeface="Cambria" pitchFamily="18" charset="0"/>
              </a:rPr>
            </a:br>
            <a:r>
              <a:rPr lang="fr-FR" sz="2700" dirty="0" smtClean="0">
                <a:solidFill>
                  <a:srgbClr val="FFFFFF"/>
                </a:solidFill>
                <a:latin typeface="Cambria" pitchFamily="18" charset="0"/>
              </a:rPr>
              <a:t/>
            </a:r>
            <a:br>
              <a:rPr lang="fr-FR" sz="2700" dirty="0" smtClean="0">
                <a:solidFill>
                  <a:srgbClr val="FFFFFF"/>
                </a:solidFill>
                <a:latin typeface="Cambria" pitchFamily="18" charset="0"/>
              </a:rPr>
            </a:br>
            <a:r>
              <a:rPr lang="fr-FR" sz="2700" dirty="0" smtClean="0">
                <a:solidFill>
                  <a:srgbClr val="FFFFFF"/>
                </a:solidFill>
                <a:latin typeface="Cambria" pitchFamily="18" charset="0"/>
              </a:rPr>
              <a:t/>
            </a:r>
            <a:br>
              <a:rPr lang="fr-FR" sz="2700" dirty="0" smtClean="0">
                <a:solidFill>
                  <a:srgbClr val="FFFFFF"/>
                </a:solidFill>
                <a:latin typeface="Cambria" pitchFamily="18" charset="0"/>
              </a:rPr>
            </a:br>
            <a:r>
              <a:rPr lang="fr-FR" sz="2700" dirty="0" smtClean="0">
                <a:solidFill>
                  <a:srgbClr val="FFFFFF"/>
                </a:solidFill>
                <a:latin typeface="Cambria" pitchFamily="18" charset="0"/>
              </a:rPr>
              <a:t/>
            </a:r>
            <a:br>
              <a:rPr lang="fr-FR" sz="2700" dirty="0" smtClean="0">
                <a:solidFill>
                  <a:srgbClr val="FFFFFF"/>
                </a:solidFill>
                <a:latin typeface="Cambria" pitchFamily="18" charset="0"/>
              </a:rPr>
            </a:br>
            <a:r>
              <a:rPr lang="fr-FR" sz="2700" dirty="0" smtClean="0">
                <a:solidFill>
                  <a:srgbClr val="FFFFFF"/>
                </a:solidFill>
                <a:latin typeface="Cambria" pitchFamily="18" charset="0"/>
              </a:rPr>
              <a:t/>
            </a:r>
            <a:br>
              <a:rPr lang="fr-FR" sz="2700" dirty="0" smtClean="0">
                <a:solidFill>
                  <a:srgbClr val="FFFFFF"/>
                </a:solidFill>
                <a:latin typeface="Cambria" pitchFamily="18" charset="0"/>
              </a:rPr>
            </a:br>
            <a:r>
              <a:rPr lang="fr-FR" sz="2700" dirty="0" smtClean="0">
                <a:solidFill>
                  <a:srgbClr val="FFFFFF"/>
                </a:solidFill>
                <a:latin typeface="Cambria" pitchFamily="18" charset="0"/>
              </a:rPr>
              <a:t/>
            </a:r>
            <a:br>
              <a:rPr lang="fr-FR" sz="2700" dirty="0" smtClean="0">
                <a:solidFill>
                  <a:srgbClr val="FFFFFF"/>
                </a:solidFill>
                <a:latin typeface="Cambria" pitchFamily="18" charset="0"/>
              </a:rPr>
            </a:br>
            <a:r>
              <a:rPr lang="fr-FR" sz="2700" dirty="0" smtClean="0">
                <a:solidFill>
                  <a:srgbClr val="FFFFFF"/>
                </a:solidFill>
                <a:latin typeface="Cambria" pitchFamily="18" charset="0"/>
              </a:rPr>
              <a:t/>
            </a:r>
            <a:br>
              <a:rPr lang="fr-FR" sz="2700" dirty="0" smtClean="0">
                <a:solidFill>
                  <a:srgbClr val="FFFFFF"/>
                </a:solidFill>
                <a:latin typeface="Cambria" pitchFamily="18" charset="0"/>
              </a:rPr>
            </a:br>
            <a:r>
              <a:rPr lang="fr-FR" sz="2700" dirty="0" smtClean="0">
                <a:solidFill>
                  <a:srgbClr val="FFFFFF"/>
                </a:solidFill>
                <a:latin typeface="Cambria" pitchFamily="18" charset="0"/>
              </a:rPr>
              <a:t/>
            </a:r>
            <a:br>
              <a:rPr lang="fr-FR" sz="2700" dirty="0" smtClean="0">
                <a:solidFill>
                  <a:srgbClr val="FFFFFF"/>
                </a:solidFill>
                <a:latin typeface="Cambria" pitchFamily="18" charset="0"/>
              </a:rPr>
            </a:br>
            <a:r>
              <a:rPr lang="fr-FR" sz="2700" dirty="0" smtClean="0">
                <a:solidFill>
                  <a:srgbClr val="FFFFFF"/>
                </a:solidFill>
                <a:latin typeface="Cambria" pitchFamily="18" charset="0"/>
              </a:rPr>
              <a:t/>
            </a:r>
            <a:br>
              <a:rPr lang="fr-FR" sz="2700" dirty="0" smtClean="0">
                <a:solidFill>
                  <a:srgbClr val="FFFFFF"/>
                </a:solidFill>
                <a:latin typeface="Cambria" pitchFamily="18" charset="0"/>
              </a:rPr>
            </a:br>
            <a:r>
              <a:rPr lang="fr-FR" sz="2700" dirty="0" smtClean="0">
                <a:solidFill>
                  <a:srgbClr val="FFFFFF"/>
                </a:solidFill>
                <a:latin typeface="Cambria" pitchFamily="18" charset="0"/>
              </a:rPr>
              <a:t/>
            </a:r>
            <a:br>
              <a:rPr lang="fr-FR" sz="2700" dirty="0" smtClean="0">
                <a:solidFill>
                  <a:srgbClr val="FFFFFF"/>
                </a:solidFill>
                <a:latin typeface="Cambria" pitchFamily="18" charset="0"/>
              </a:rPr>
            </a:br>
            <a:r>
              <a:rPr lang="fr-FR" sz="2700" dirty="0" smtClean="0">
                <a:solidFill>
                  <a:srgbClr val="FFFFFF"/>
                </a:solidFill>
                <a:latin typeface="Cambria" pitchFamily="18" charset="0"/>
              </a:rPr>
              <a:t/>
            </a:r>
            <a:br>
              <a:rPr lang="fr-FR" sz="2700" dirty="0" smtClean="0">
                <a:solidFill>
                  <a:srgbClr val="FFFFFF"/>
                </a:solidFill>
                <a:latin typeface="Cambria" pitchFamily="18" charset="0"/>
              </a:rPr>
            </a:br>
            <a:r>
              <a:rPr lang="fr-FR" sz="2700" dirty="0" smtClean="0">
                <a:solidFill>
                  <a:srgbClr val="FFFFFF"/>
                </a:solidFill>
                <a:latin typeface="Cambria" pitchFamily="18" charset="0"/>
              </a:rPr>
              <a:t/>
            </a:r>
            <a:br>
              <a:rPr lang="fr-FR" sz="2700" dirty="0" smtClean="0">
                <a:solidFill>
                  <a:srgbClr val="FFFFFF"/>
                </a:solidFill>
                <a:latin typeface="Cambria" pitchFamily="18" charset="0"/>
              </a:rPr>
            </a:br>
            <a:r>
              <a:rPr lang="fr-FR" sz="2700" dirty="0" smtClean="0">
                <a:solidFill>
                  <a:srgbClr val="FFFFFF"/>
                </a:solidFill>
                <a:latin typeface="Cambria" pitchFamily="18" charset="0"/>
              </a:rPr>
              <a:t/>
            </a:r>
            <a:br>
              <a:rPr lang="fr-FR" sz="2700" dirty="0" smtClean="0">
                <a:solidFill>
                  <a:srgbClr val="FFFFFF"/>
                </a:solidFill>
                <a:latin typeface="Cambria" pitchFamily="18" charset="0"/>
              </a:rPr>
            </a:br>
            <a:r>
              <a:rPr lang="fr-FR" sz="2700" dirty="0">
                <a:solidFill>
                  <a:srgbClr val="FFFFFF"/>
                </a:solidFill>
                <a:latin typeface="Cambria" pitchFamily="18" charset="0"/>
              </a:rPr>
              <a:t/>
            </a:r>
            <a:br>
              <a:rPr lang="fr-FR" sz="2700" dirty="0">
                <a:solidFill>
                  <a:srgbClr val="FFFFFF"/>
                </a:solidFill>
                <a:latin typeface="Cambria" pitchFamily="18" charset="0"/>
              </a:rPr>
            </a:br>
            <a:r>
              <a:rPr lang="fr-FR" sz="2700" dirty="0" smtClean="0">
                <a:solidFill>
                  <a:srgbClr val="FFFFFF"/>
                </a:solidFill>
                <a:latin typeface="Cambria" pitchFamily="18" charset="0"/>
              </a:rPr>
              <a:t/>
            </a:r>
            <a:br>
              <a:rPr lang="fr-FR" sz="2700" dirty="0" smtClean="0">
                <a:solidFill>
                  <a:srgbClr val="FFFFFF"/>
                </a:solidFill>
                <a:latin typeface="Cambria" pitchFamily="18" charset="0"/>
              </a:rPr>
            </a:br>
            <a:r>
              <a:rPr lang="fr-FR" sz="2700" b="1" dirty="0" smtClean="0">
                <a:solidFill>
                  <a:srgbClr val="FFFFFF"/>
                </a:solidFill>
              </a:rPr>
              <a:t/>
            </a:r>
            <a:br>
              <a:rPr lang="fr-FR" sz="2700" b="1" dirty="0" smtClean="0">
                <a:solidFill>
                  <a:srgbClr val="FFFFFF"/>
                </a:solidFill>
              </a:rPr>
            </a:br>
            <a:r>
              <a:rPr lang="fr-FR" sz="2700" b="1" dirty="0" smtClean="0">
                <a:solidFill>
                  <a:srgbClr val="FFFFFF"/>
                </a:solidFill>
              </a:rPr>
              <a:t/>
            </a:r>
            <a:br>
              <a:rPr lang="fr-FR" sz="2700" b="1" dirty="0" smtClean="0">
                <a:solidFill>
                  <a:srgbClr val="FFFFFF"/>
                </a:solidFill>
              </a:rPr>
            </a:br>
            <a:r>
              <a:rPr lang="fr-FR" sz="2700" b="1" dirty="0" smtClean="0">
                <a:solidFill>
                  <a:srgbClr val="FFFFFF"/>
                </a:solidFill>
              </a:rPr>
              <a:t/>
            </a:r>
            <a:br>
              <a:rPr lang="fr-FR" sz="2700" b="1" dirty="0" smtClean="0">
                <a:solidFill>
                  <a:srgbClr val="FFFFFF"/>
                </a:solidFill>
              </a:rPr>
            </a:br>
            <a:r>
              <a:rPr lang="fr-FR" sz="2700" dirty="0">
                <a:solidFill>
                  <a:srgbClr val="FFFFFF"/>
                </a:solidFill>
              </a:rPr>
              <a:t/>
            </a:r>
            <a:br>
              <a:rPr lang="fr-FR" sz="2700" dirty="0">
                <a:solidFill>
                  <a:srgbClr val="FFFFFF"/>
                </a:solidFill>
              </a:rPr>
            </a:br>
            <a:r>
              <a:rPr lang="fr-FR" sz="2700" dirty="0" smtClean="0">
                <a:solidFill>
                  <a:srgbClr val="FFFFFF"/>
                </a:solidFill>
              </a:rPr>
              <a:t/>
            </a:r>
            <a:br>
              <a:rPr lang="fr-FR" sz="2700" dirty="0" smtClean="0">
                <a:solidFill>
                  <a:srgbClr val="FFFFFF"/>
                </a:solidFill>
              </a:rPr>
            </a:br>
            <a:r>
              <a:rPr lang="fr-FR" sz="2700" dirty="0">
                <a:solidFill>
                  <a:srgbClr val="FFFFFF"/>
                </a:solidFill>
              </a:rPr>
              <a:t/>
            </a:r>
            <a:br>
              <a:rPr lang="fr-FR" sz="2700" dirty="0">
                <a:solidFill>
                  <a:srgbClr val="FFFFFF"/>
                </a:solidFill>
              </a:rPr>
            </a:br>
            <a:r>
              <a:rPr lang="fr-FR" sz="2700" dirty="0" smtClean="0">
                <a:solidFill>
                  <a:srgbClr val="FFFFFF"/>
                </a:solidFill>
              </a:rPr>
              <a:t/>
            </a:r>
            <a:br>
              <a:rPr lang="fr-FR" sz="2700" dirty="0" smtClean="0">
                <a:solidFill>
                  <a:srgbClr val="FFFFFF"/>
                </a:solidFill>
              </a:rPr>
            </a:br>
            <a:r>
              <a:rPr lang="fr-FR" sz="2700" b="1" dirty="0" smtClean="0">
                <a:solidFill>
                  <a:srgbClr val="FFFFFF"/>
                </a:solidFill>
              </a:rPr>
              <a:t/>
            </a:r>
            <a:br>
              <a:rPr lang="fr-FR" sz="2700" b="1" dirty="0" smtClean="0">
                <a:solidFill>
                  <a:srgbClr val="FFFFFF"/>
                </a:solidFill>
              </a:rPr>
            </a:br>
            <a:r>
              <a:rPr lang="fr-FR" sz="3100" b="1" dirty="0" smtClean="0">
                <a:solidFill>
                  <a:srgbClr val="FFFFFF"/>
                </a:solidFill>
                <a:effectLst>
                  <a:outerShdw blurRad="38100" dist="38100" dir="2700000" algn="tl">
                    <a:srgbClr val="000000">
                      <a:alpha val="43137"/>
                    </a:srgbClr>
                  </a:outerShdw>
                </a:effectLst>
                <a:latin typeface="Times New Roman" pitchFamily="18" charset="0"/>
                <a:cs typeface="Times New Roman" pitchFamily="18" charset="0"/>
              </a:rPr>
              <a:t>1. Définitions</a:t>
            </a:r>
            <a:r>
              <a:rPr lang="fr-FR" sz="3100" dirty="0" smtClean="0">
                <a:solidFill>
                  <a:srgbClr val="FFFFFF"/>
                </a:solidFill>
                <a:effectLst>
                  <a:outerShdw blurRad="38100" dist="38100" dir="2700000" algn="tl">
                    <a:srgbClr val="000000">
                      <a:alpha val="43137"/>
                    </a:srgbClr>
                  </a:outerShdw>
                </a:effectLst>
                <a:latin typeface="Times New Roman" pitchFamily="18" charset="0"/>
                <a:cs typeface="Times New Roman" pitchFamily="18" charset="0"/>
              </a:rPr>
              <a:t/>
            </a:r>
            <a:br>
              <a:rPr lang="fr-FR" sz="3100" dirty="0" smtClean="0">
                <a:solidFill>
                  <a:srgbClr val="FFFFFF"/>
                </a:solidFill>
                <a:effectLst>
                  <a:outerShdw blurRad="38100" dist="38100" dir="2700000" algn="tl">
                    <a:srgbClr val="000000">
                      <a:alpha val="43137"/>
                    </a:srgbClr>
                  </a:outerShdw>
                </a:effectLst>
                <a:latin typeface="Times New Roman" pitchFamily="18" charset="0"/>
                <a:cs typeface="Times New Roman" pitchFamily="18" charset="0"/>
              </a:rPr>
            </a:br>
            <a:r>
              <a:rPr lang="fr-FR" sz="3100" b="1" dirty="0" smtClean="0">
                <a:solidFill>
                  <a:srgbClr val="FFFFFF"/>
                </a:solidFill>
                <a:effectLst>
                  <a:outerShdw blurRad="38100" dist="38100" dir="2700000" algn="tl">
                    <a:srgbClr val="000000">
                      <a:alpha val="43137"/>
                    </a:srgbClr>
                  </a:outerShdw>
                </a:effectLst>
                <a:latin typeface="Times New Roman" pitchFamily="18" charset="0"/>
                <a:cs typeface="Times New Roman" pitchFamily="18" charset="0"/>
              </a:rPr>
              <a:t>2. Les méthodes pédagogiques</a:t>
            </a:r>
            <a:r>
              <a:rPr lang="fr-FR" sz="3100" dirty="0" smtClean="0">
                <a:solidFill>
                  <a:srgbClr val="FFFFFF"/>
                </a:solidFill>
                <a:effectLst>
                  <a:outerShdw blurRad="38100" dist="38100" dir="2700000" algn="tl">
                    <a:srgbClr val="000000">
                      <a:alpha val="43137"/>
                    </a:srgbClr>
                  </a:outerShdw>
                </a:effectLst>
                <a:latin typeface="Times New Roman" pitchFamily="18" charset="0"/>
                <a:cs typeface="Times New Roman" pitchFamily="18" charset="0"/>
              </a:rPr>
              <a:t/>
            </a:r>
            <a:br>
              <a:rPr lang="fr-FR" sz="3100" dirty="0" smtClean="0">
                <a:solidFill>
                  <a:srgbClr val="FFFFFF"/>
                </a:solidFill>
                <a:effectLst>
                  <a:outerShdw blurRad="38100" dist="38100" dir="2700000" algn="tl">
                    <a:srgbClr val="000000">
                      <a:alpha val="43137"/>
                    </a:srgbClr>
                  </a:outerShdw>
                </a:effectLst>
                <a:latin typeface="Times New Roman" pitchFamily="18" charset="0"/>
                <a:cs typeface="Times New Roman" pitchFamily="18" charset="0"/>
              </a:rPr>
            </a:br>
            <a:r>
              <a:rPr lang="fr-FR" sz="3100" b="1" dirty="0" smtClean="0">
                <a:solidFill>
                  <a:srgbClr val="FFFFFF"/>
                </a:solidFill>
                <a:effectLst>
                  <a:outerShdw blurRad="38100" dist="38100" dir="2700000" algn="tl">
                    <a:srgbClr val="000000">
                      <a:alpha val="43137"/>
                    </a:srgbClr>
                  </a:outerShdw>
                </a:effectLst>
                <a:latin typeface="Times New Roman" pitchFamily="18" charset="0"/>
                <a:cs typeface="Times New Roman" pitchFamily="18" charset="0"/>
              </a:rPr>
              <a:t>2.1. La méthode centrée sur l’enseignant</a:t>
            </a:r>
            <a:r>
              <a:rPr lang="fr-FR" sz="3100" dirty="0" smtClean="0">
                <a:solidFill>
                  <a:srgbClr val="FFFFFF"/>
                </a:solidFill>
                <a:effectLst>
                  <a:outerShdw blurRad="38100" dist="38100" dir="2700000" algn="tl">
                    <a:srgbClr val="000000">
                      <a:alpha val="43137"/>
                    </a:srgbClr>
                  </a:outerShdw>
                </a:effectLst>
                <a:latin typeface="Times New Roman" pitchFamily="18" charset="0"/>
                <a:cs typeface="Times New Roman" pitchFamily="18" charset="0"/>
              </a:rPr>
              <a:t>  </a:t>
            </a:r>
            <a:br>
              <a:rPr lang="fr-FR" sz="3100" dirty="0" smtClean="0">
                <a:solidFill>
                  <a:srgbClr val="FFFFFF"/>
                </a:solidFill>
                <a:effectLst>
                  <a:outerShdw blurRad="38100" dist="38100" dir="2700000" algn="tl">
                    <a:srgbClr val="000000">
                      <a:alpha val="43137"/>
                    </a:srgbClr>
                  </a:outerShdw>
                </a:effectLst>
                <a:latin typeface="Times New Roman" pitchFamily="18" charset="0"/>
                <a:cs typeface="Times New Roman" pitchFamily="18" charset="0"/>
              </a:rPr>
            </a:br>
            <a:r>
              <a:rPr lang="fr-FR" sz="3100" b="1" dirty="0" smtClean="0">
                <a:solidFill>
                  <a:srgbClr val="FFFFFF"/>
                </a:solidFill>
                <a:effectLst>
                  <a:outerShdw blurRad="38100" dist="38100" dir="2700000" algn="tl">
                    <a:srgbClr val="000000">
                      <a:alpha val="43137"/>
                    </a:srgbClr>
                  </a:outerShdw>
                </a:effectLst>
                <a:latin typeface="Times New Roman" pitchFamily="18" charset="0"/>
                <a:cs typeface="Times New Roman" pitchFamily="18" charset="0"/>
              </a:rPr>
              <a:t>2.2. La méthode centrée sur l’activité des élèves</a:t>
            </a:r>
            <a:r>
              <a:rPr lang="fr-FR" sz="3100" dirty="0" smtClean="0">
                <a:solidFill>
                  <a:srgbClr val="FFFFFF"/>
                </a:solidFill>
                <a:effectLst>
                  <a:outerShdw blurRad="38100" dist="38100" dir="2700000" algn="tl">
                    <a:srgbClr val="000000">
                      <a:alpha val="43137"/>
                    </a:srgbClr>
                  </a:outerShdw>
                </a:effectLst>
                <a:latin typeface="Times New Roman" pitchFamily="18" charset="0"/>
                <a:cs typeface="Times New Roman" pitchFamily="18" charset="0"/>
              </a:rPr>
              <a:t/>
            </a:r>
            <a:br>
              <a:rPr lang="fr-FR" sz="3100" dirty="0" smtClean="0">
                <a:solidFill>
                  <a:srgbClr val="FFFFFF"/>
                </a:solidFill>
                <a:effectLst>
                  <a:outerShdw blurRad="38100" dist="38100" dir="2700000" algn="tl">
                    <a:srgbClr val="000000">
                      <a:alpha val="43137"/>
                    </a:srgbClr>
                  </a:outerShdw>
                </a:effectLst>
                <a:latin typeface="Times New Roman" pitchFamily="18" charset="0"/>
                <a:cs typeface="Times New Roman" pitchFamily="18" charset="0"/>
              </a:rPr>
            </a:br>
            <a:r>
              <a:rPr lang="fr-FR" sz="3100" b="1" dirty="0" smtClean="0">
                <a:solidFill>
                  <a:srgbClr val="FFFFFF"/>
                </a:solidFill>
                <a:effectLst>
                  <a:outerShdw blurRad="38100" dist="38100" dir="2700000" algn="tl">
                    <a:srgbClr val="000000">
                      <a:alpha val="43137"/>
                    </a:srgbClr>
                  </a:outerShdw>
                </a:effectLst>
                <a:latin typeface="Times New Roman" pitchFamily="18" charset="0"/>
                <a:cs typeface="Times New Roman" pitchFamily="18" charset="0"/>
              </a:rPr>
              <a:t>2.3. La méthode centrée sur le contenu et l’interaction </a:t>
            </a:r>
            <a:r>
              <a:rPr lang="fr-FR" sz="3100" dirty="0" smtClean="0">
                <a:solidFill>
                  <a:srgbClr val="FFFFFF"/>
                </a:solidFill>
                <a:effectLst>
                  <a:outerShdw blurRad="38100" dist="38100" dir="2700000" algn="tl">
                    <a:srgbClr val="000000">
                      <a:alpha val="43137"/>
                    </a:srgbClr>
                  </a:outerShdw>
                </a:effectLst>
                <a:latin typeface="Times New Roman" pitchFamily="18" charset="0"/>
                <a:cs typeface="Times New Roman" pitchFamily="18" charset="0"/>
              </a:rPr>
              <a:t/>
            </a:r>
            <a:br>
              <a:rPr lang="fr-FR" sz="3100" dirty="0" smtClean="0">
                <a:solidFill>
                  <a:srgbClr val="FFFFFF"/>
                </a:solidFill>
                <a:effectLst>
                  <a:outerShdw blurRad="38100" dist="38100" dir="2700000" algn="tl">
                    <a:srgbClr val="000000">
                      <a:alpha val="43137"/>
                    </a:srgbClr>
                  </a:outerShdw>
                </a:effectLst>
                <a:latin typeface="Times New Roman" pitchFamily="18" charset="0"/>
                <a:cs typeface="Times New Roman" pitchFamily="18" charset="0"/>
              </a:rPr>
            </a:br>
            <a:r>
              <a:rPr lang="fr-FR" sz="3100" b="1" dirty="0" smtClean="0">
                <a:solidFill>
                  <a:srgbClr val="FFFFFF"/>
                </a:solidFill>
                <a:effectLst>
                  <a:outerShdw blurRad="38100" dist="38100" dir="2700000" algn="tl">
                    <a:srgbClr val="000000">
                      <a:alpha val="43137"/>
                    </a:srgbClr>
                  </a:outerShdw>
                </a:effectLst>
                <a:latin typeface="Times New Roman" pitchFamily="18" charset="0"/>
                <a:cs typeface="Times New Roman" pitchFamily="18" charset="0"/>
              </a:rPr>
              <a:t>3. Les techniques pédagogiques </a:t>
            </a:r>
            <a:r>
              <a:rPr lang="fr-FR" sz="3100" dirty="0" smtClean="0">
                <a:solidFill>
                  <a:srgbClr val="FFFFFF"/>
                </a:solidFill>
                <a:effectLst/>
                <a:latin typeface="Times New Roman" pitchFamily="18" charset="0"/>
                <a:cs typeface="Times New Roman" pitchFamily="18" charset="0"/>
              </a:rPr>
              <a:t/>
            </a:r>
            <a:br>
              <a:rPr lang="fr-FR" sz="3100" dirty="0" smtClean="0">
                <a:solidFill>
                  <a:srgbClr val="FFFFFF"/>
                </a:solidFill>
                <a:effectLst/>
                <a:latin typeface="Times New Roman" pitchFamily="18" charset="0"/>
                <a:cs typeface="Times New Roman" pitchFamily="18" charset="0"/>
              </a:rPr>
            </a:br>
            <a:r>
              <a:rPr lang="fr-FR" sz="3100" b="1" dirty="0" smtClean="0">
                <a:solidFill>
                  <a:srgbClr val="FFFFFF"/>
                </a:solidFill>
                <a:latin typeface="Times New Roman" pitchFamily="18" charset="0"/>
                <a:cs typeface="Times New Roman" pitchFamily="18" charset="0"/>
              </a:rPr>
              <a:t> </a:t>
            </a:r>
            <a:r>
              <a:rPr lang="fr-FR" sz="3100" dirty="0" smtClean="0">
                <a:solidFill>
                  <a:srgbClr val="FFFFFF"/>
                </a:solidFill>
                <a:latin typeface="Times New Roman" pitchFamily="18" charset="0"/>
                <a:cs typeface="Times New Roman" pitchFamily="18" charset="0"/>
              </a:rPr>
              <a:t/>
            </a:r>
            <a:br>
              <a:rPr lang="fr-FR" sz="3100" dirty="0" smtClean="0">
                <a:solidFill>
                  <a:srgbClr val="FFFFFF"/>
                </a:solidFill>
                <a:latin typeface="Times New Roman" pitchFamily="18" charset="0"/>
                <a:cs typeface="Times New Roman" pitchFamily="18" charset="0"/>
              </a:rPr>
            </a:br>
            <a:r>
              <a:rPr lang="fr-FR" b="1" dirty="0" smtClean="0">
                <a:solidFill>
                  <a:srgbClr val="FFFFFF"/>
                </a:solidFill>
              </a:rPr>
              <a:t> </a:t>
            </a:r>
            <a:r>
              <a:rPr lang="fr-FR" dirty="0" smtClean="0">
                <a:solidFill>
                  <a:srgbClr val="FFFFFF"/>
                </a:solidFill>
              </a:rPr>
              <a:t/>
            </a:r>
            <a:br>
              <a:rPr lang="fr-FR" dirty="0" smtClean="0">
                <a:solidFill>
                  <a:srgbClr val="FFFFFF"/>
                </a:solidFill>
              </a:rPr>
            </a:br>
            <a:endParaRPr lang="fr-FR" dirty="0">
              <a:solidFill>
                <a:srgbClr val="FFFFFF"/>
              </a:solidFill>
            </a:endParaRPr>
          </a:p>
        </p:txBody>
      </p:sp>
      <p:sp>
        <p:nvSpPr>
          <p:cNvPr id="11" name="Rectangle 10"/>
          <p:cNvSpPr/>
          <p:nvPr/>
        </p:nvSpPr>
        <p:spPr>
          <a:xfrm>
            <a:off x="1274221" y="1783083"/>
            <a:ext cx="6610147" cy="954107"/>
          </a:xfrm>
          <a:prstGeom prst="rect">
            <a:avLst/>
          </a:prstGeom>
        </p:spPr>
        <p:style>
          <a:lnRef idx="1">
            <a:schemeClr val="dk1"/>
          </a:lnRef>
          <a:fillRef idx="3">
            <a:schemeClr val="dk1"/>
          </a:fillRef>
          <a:effectRef idx="2">
            <a:schemeClr val="dk1"/>
          </a:effectRef>
          <a:fontRef idx="minor">
            <a:schemeClr val="lt1"/>
          </a:fontRef>
        </p:style>
        <p:txBody>
          <a:bodyPr wrap="square" lIns="91440" tIns="45720" rIns="91440" bIns="4572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fr-FR" sz="2800" b="1" cap="none" spc="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mbria" pitchFamily="18" charset="0"/>
              </a:rPr>
              <a:t>Cours </a:t>
            </a:r>
            <a:r>
              <a:rPr lang="fr-FR" sz="2800" b="1" cap="none" spc="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mbria" pitchFamily="18" charset="0"/>
              </a:rPr>
              <a:t>1- </a:t>
            </a:r>
            <a:r>
              <a:rPr lang="fr-FR" sz="2800" b="1" cap="none" spc="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Les méthodes et techniques pédagogiques</a:t>
            </a:r>
            <a:endParaRPr lang="fr-FR" sz="2800" b="1" cap="none" spc="0"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
          <p:cNvSpPr>
            <a:spLocks noChangeArrowheads="1"/>
          </p:cNvSpPr>
          <p:nvPr/>
        </p:nvSpPr>
        <p:spPr bwMode="auto">
          <a:xfrm>
            <a:off x="0" y="-169276"/>
            <a:ext cx="9144000" cy="58785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2800" b="1" i="0" u="none" strike="noStrike" cap="none" normalizeH="0" baseline="0" dirty="0" smtClean="0">
              <a:ln>
                <a:noFill/>
              </a:ln>
              <a:solidFill>
                <a:srgbClr val="FFFF00"/>
              </a:solidFill>
              <a:effectLst/>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fr-FR" sz="2800" b="1" i="0" u="none" strike="noStrike" cap="none" normalizeH="0" baseline="0" dirty="0" smtClean="0">
                <a:ln>
                  <a:noFill/>
                </a:ln>
                <a:effectLst/>
                <a:latin typeface="Times New Roman" pitchFamily="18" charset="0"/>
                <a:ea typeface="Calibri" pitchFamily="34" charset="0"/>
                <a:cs typeface="Times New Roman" pitchFamily="18" charset="0"/>
              </a:rPr>
              <a:t>2.2. M</a:t>
            </a:r>
            <a:r>
              <a:rPr kumimoji="0" lang="fr-FR" sz="2800" b="1" i="0" u="none" strike="noStrike" cap="none" normalizeH="0" baseline="0" dirty="0" smtClean="0">
                <a:ln>
                  <a:noFill/>
                </a:ln>
                <a:effectLst/>
                <a:latin typeface="Calibri"/>
                <a:ea typeface="Calibri" pitchFamily="34" charset="0"/>
                <a:cs typeface="Times New Roman" pitchFamily="18" charset="0"/>
              </a:rPr>
              <a:t>é</a:t>
            </a:r>
            <a:r>
              <a:rPr kumimoji="0" lang="fr-FR" sz="2800" b="1" i="0" u="none" strike="noStrike" cap="none" normalizeH="0" baseline="0" dirty="0" smtClean="0">
                <a:ln>
                  <a:noFill/>
                </a:ln>
                <a:effectLst/>
                <a:latin typeface="Times New Roman" pitchFamily="18" charset="0"/>
                <a:ea typeface="Calibri" pitchFamily="34" charset="0"/>
                <a:cs typeface="Times New Roman" pitchFamily="18" charset="0"/>
              </a:rPr>
              <a:t>thode centr</a:t>
            </a:r>
            <a:r>
              <a:rPr kumimoji="0" lang="fr-FR" sz="2800" b="1" i="0" u="none" strike="noStrike" cap="none" normalizeH="0" baseline="0" dirty="0" smtClean="0">
                <a:ln>
                  <a:noFill/>
                </a:ln>
                <a:effectLst/>
                <a:latin typeface="Calibri"/>
                <a:ea typeface="Calibri" pitchFamily="34" charset="0"/>
                <a:cs typeface="Times New Roman" pitchFamily="18" charset="0"/>
              </a:rPr>
              <a:t>é</a:t>
            </a:r>
            <a:r>
              <a:rPr kumimoji="0" lang="fr-FR" sz="2800" b="1" i="0" u="none" strike="noStrike" cap="none" normalizeH="0" baseline="0" dirty="0" smtClean="0">
                <a:ln>
                  <a:noFill/>
                </a:ln>
                <a:effectLst/>
                <a:latin typeface="Times New Roman" pitchFamily="18" charset="0"/>
                <a:ea typeface="Calibri" pitchFamily="34" charset="0"/>
                <a:cs typeface="Times New Roman" pitchFamily="18" charset="0"/>
              </a:rPr>
              <a:t>e sur l</a:t>
            </a:r>
            <a:r>
              <a:rPr kumimoji="0" lang="fr-FR" sz="2800" b="1" i="0" u="none" strike="noStrike" cap="none" normalizeH="0" baseline="0" dirty="0" smtClean="0">
                <a:ln>
                  <a:noFill/>
                </a:ln>
                <a:effectLst/>
                <a:latin typeface="Calibri"/>
                <a:ea typeface="Calibri" pitchFamily="34" charset="0"/>
                <a:cs typeface="Times New Roman" pitchFamily="18" charset="0"/>
              </a:rPr>
              <a:t>’</a:t>
            </a:r>
            <a:r>
              <a:rPr kumimoji="0" lang="fr-FR" sz="2800" b="1" i="0" u="none" strike="noStrike" cap="none" normalizeH="0" baseline="0" dirty="0" smtClean="0">
                <a:ln>
                  <a:noFill/>
                </a:ln>
                <a:effectLst/>
                <a:latin typeface="Times New Roman" pitchFamily="18" charset="0"/>
                <a:ea typeface="Calibri" pitchFamily="34" charset="0"/>
                <a:cs typeface="Times New Roman" pitchFamily="18" charset="0"/>
              </a:rPr>
              <a:t>activit</a:t>
            </a:r>
            <a:r>
              <a:rPr kumimoji="0" lang="fr-FR" sz="2800" b="1" i="0" u="none" strike="noStrike" cap="none" normalizeH="0" baseline="0" dirty="0" smtClean="0">
                <a:ln>
                  <a:noFill/>
                </a:ln>
                <a:effectLst/>
                <a:latin typeface="Calibri"/>
                <a:ea typeface="Calibri" pitchFamily="34" charset="0"/>
                <a:cs typeface="Times New Roman" pitchFamily="18" charset="0"/>
              </a:rPr>
              <a:t>é</a:t>
            </a:r>
            <a:r>
              <a:rPr kumimoji="0" lang="fr-FR" sz="2800" b="1" i="0" u="none" strike="noStrike" cap="none" normalizeH="0" baseline="0" dirty="0" smtClean="0">
                <a:ln>
                  <a:noFill/>
                </a:ln>
                <a:effectLst/>
                <a:latin typeface="Times New Roman" pitchFamily="18" charset="0"/>
                <a:ea typeface="Calibri" pitchFamily="34" charset="0"/>
                <a:cs typeface="Times New Roman" pitchFamily="18" charset="0"/>
              </a:rPr>
              <a:t> des </a:t>
            </a:r>
            <a:r>
              <a:rPr kumimoji="0" lang="fr-FR" sz="2800" b="1" i="0" u="none" strike="noStrike" cap="none" normalizeH="0" baseline="0" dirty="0" smtClean="0">
                <a:ln>
                  <a:noFill/>
                </a:ln>
                <a:effectLst/>
                <a:latin typeface="Calibri"/>
                <a:ea typeface="Calibri" pitchFamily="34" charset="0"/>
                <a:cs typeface="Times New Roman" pitchFamily="18" charset="0"/>
              </a:rPr>
              <a:t>é</a:t>
            </a:r>
            <a:r>
              <a:rPr kumimoji="0" lang="fr-FR" sz="2800" b="1" i="0" u="none" strike="noStrike" cap="none" normalizeH="0" baseline="0" dirty="0" smtClean="0">
                <a:ln>
                  <a:noFill/>
                </a:ln>
                <a:effectLst/>
                <a:latin typeface="Times New Roman" pitchFamily="18" charset="0"/>
                <a:ea typeface="Calibri" pitchFamily="34" charset="0"/>
                <a:cs typeface="Times New Roman" pitchFamily="18" charset="0"/>
              </a:rPr>
              <a:t>l</a:t>
            </a:r>
            <a:r>
              <a:rPr kumimoji="0" lang="fr-FR" sz="2800" b="1" i="0" u="none" strike="noStrike" cap="none" normalizeH="0" baseline="0" dirty="0" smtClean="0">
                <a:ln>
                  <a:noFill/>
                </a:ln>
                <a:effectLst/>
                <a:latin typeface="Calibri"/>
                <a:ea typeface="Calibri" pitchFamily="34" charset="0"/>
                <a:cs typeface="Times New Roman" pitchFamily="18" charset="0"/>
              </a:rPr>
              <a:t>è</a:t>
            </a:r>
            <a:r>
              <a:rPr kumimoji="0" lang="fr-FR" sz="2800" b="1" i="0" u="none" strike="noStrike" cap="none" normalizeH="0" baseline="0" dirty="0" smtClean="0">
                <a:ln>
                  <a:noFill/>
                </a:ln>
                <a:effectLst/>
                <a:latin typeface="Times New Roman" pitchFamily="18" charset="0"/>
                <a:ea typeface="Calibri" pitchFamily="34" charset="0"/>
                <a:cs typeface="Times New Roman" pitchFamily="18" charset="0"/>
              </a:rPr>
              <a:t>ves (s</a:t>
            </a:r>
            <a:r>
              <a:rPr kumimoji="0" lang="fr-FR" sz="2800" b="1" i="0" u="none" strike="noStrike" cap="none" normalizeH="0" baseline="0" dirty="0" smtClean="0">
                <a:ln>
                  <a:noFill/>
                </a:ln>
                <a:effectLst/>
                <a:latin typeface="Calibri"/>
                <a:ea typeface="Calibri" pitchFamily="34" charset="0"/>
                <a:cs typeface="Times New Roman" pitchFamily="18" charset="0"/>
              </a:rPr>
              <a:t>’</a:t>
            </a:r>
            <a:r>
              <a:rPr kumimoji="0" lang="fr-FR" sz="2800" b="1" i="0" u="none" strike="noStrike" cap="none" normalizeH="0" baseline="0" dirty="0" smtClean="0">
                <a:ln>
                  <a:noFill/>
                </a:ln>
                <a:effectLst/>
                <a:latin typeface="Times New Roman" pitchFamily="18" charset="0"/>
                <a:ea typeface="Calibri" pitchFamily="34" charset="0"/>
                <a:cs typeface="Times New Roman" pitchFamily="18" charset="0"/>
              </a:rPr>
              <a:t>appuie sur les donn</a:t>
            </a:r>
            <a:r>
              <a:rPr kumimoji="0" lang="fr-FR" sz="2800" b="1" i="0" u="none" strike="noStrike" cap="none" normalizeH="0" baseline="0" dirty="0" smtClean="0">
                <a:ln>
                  <a:noFill/>
                </a:ln>
                <a:effectLst/>
                <a:latin typeface="Calibri"/>
                <a:ea typeface="Calibri" pitchFamily="34" charset="0"/>
                <a:cs typeface="Times New Roman" pitchFamily="18" charset="0"/>
              </a:rPr>
              <a:t>é</a:t>
            </a:r>
            <a:r>
              <a:rPr kumimoji="0" lang="fr-FR" sz="2800" b="1" i="0" u="none" strike="noStrike" cap="none" normalizeH="0" baseline="0" dirty="0" smtClean="0">
                <a:ln>
                  <a:noFill/>
                </a:ln>
                <a:effectLst/>
                <a:latin typeface="Times New Roman" pitchFamily="18" charset="0"/>
                <a:ea typeface="Calibri" pitchFamily="34" charset="0"/>
                <a:cs typeface="Times New Roman" pitchFamily="18" charset="0"/>
              </a:rPr>
              <a:t>es de la psychologie du d</a:t>
            </a:r>
            <a:r>
              <a:rPr kumimoji="0" lang="fr-FR" sz="2800" b="1" i="0" u="none" strike="noStrike" cap="none" normalizeH="0" baseline="0" dirty="0" smtClean="0">
                <a:ln>
                  <a:noFill/>
                </a:ln>
                <a:effectLst/>
                <a:latin typeface="Calibri"/>
                <a:ea typeface="Calibri" pitchFamily="34" charset="0"/>
                <a:cs typeface="Times New Roman" pitchFamily="18" charset="0"/>
              </a:rPr>
              <a:t>é</a:t>
            </a:r>
            <a:r>
              <a:rPr kumimoji="0" lang="fr-FR" sz="2800" b="1" i="0" u="none" strike="noStrike" cap="none" normalizeH="0" baseline="0" dirty="0" smtClean="0">
                <a:ln>
                  <a:noFill/>
                </a:ln>
                <a:effectLst/>
                <a:latin typeface="Times New Roman" pitchFamily="18" charset="0"/>
                <a:ea typeface="Calibri" pitchFamily="34" charset="0"/>
                <a:cs typeface="Times New Roman" pitchFamily="18" charset="0"/>
              </a:rPr>
              <a:t>veloppement)</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2800" b="1" i="0" u="none" strike="noStrike" cap="none" normalizeH="0" baseline="0" dirty="0" smtClean="0">
              <a:ln>
                <a:noFill/>
              </a:ln>
              <a:solidFill>
                <a:srgbClr val="FFFF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
                <a:srgbClr val="FFFF00"/>
              </a:buClr>
              <a:buSzTx/>
              <a:buFont typeface="Wingdings" pitchFamily="2" charset="2"/>
              <a:buChar char="§"/>
              <a:tabLst/>
            </a:pP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Sur le plan th</a:t>
            </a:r>
            <a:r>
              <a:rPr kumimoji="0" lang="fr-FR" sz="2400" b="1" i="0" u="none" strike="noStrike" cap="none" normalizeH="0" baseline="0" dirty="0" smtClean="0">
                <a:ln>
                  <a:noFill/>
                </a:ln>
                <a:solidFill>
                  <a:schemeClr val="bg1"/>
                </a:solidFill>
                <a:effectLst/>
                <a:latin typeface="Calibri"/>
                <a:ea typeface="Calibri" pitchFamily="34" charset="0"/>
                <a:cs typeface="Times New Roman" pitchFamily="18" charset="0"/>
              </a:rPr>
              <a:t>é</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orique, le professeur se d</a:t>
            </a:r>
            <a:r>
              <a:rPr kumimoji="0" lang="fr-FR" sz="2400" b="1" i="0" u="none" strike="noStrike" cap="none" normalizeH="0" baseline="0" dirty="0" smtClean="0">
                <a:ln>
                  <a:noFill/>
                </a:ln>
                <a:solidFill>
                  <a:schemeClr val="bg1"/>
                </a:solidFill>
                <a:effectLst/>
                <a:latin typeface="Calibri"/>
                <a:ea typeface="Calibri" pitchFamily="34" charset="0"/>
                <a:cs typeface="Times New Roman" pitchFamily="18" charset="0"/>
              </a:rPr>
              <a:t>é</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finit toujours par le savoir qu</a:t>
            </a:r>
            <a:r>
              <a:rPr kumimoji="0" lang="fr-FR" sz="2400" b="1" i="0" u="none" strike="noStrike" cap="none" normalizeH="0" baseline="0" dirty="0" smtClean="0">
                <a:ln>
                  <a:noFill/>
                </a:ln>
                <a:solidFill>
                  <a:schemeClr val="bg1"/>
                </a:solidFill>
                <a:effectLst/>
                <a:latin typeface="Calibri"/>
                <a:ea typeface="Calibri" pitchFamily="34" charset="0"/>
                <a:cs typeface="Times New Roman" pitchFamily="18" charset="0"/>
              </a:rPr>
              <a:t>’</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il poss</a:t>
            </a:r>
            <a:r>
              <a:rPr kumimoji="0" lang="fr-FR" sz="2400" b="1" i="0" u="none" strike="noStrike" cap="none" normalizeH="0" baseline="0" dirty="0" smtClean="0">
                <a:ln>
                  <a:noFill/>
                </a:ln>
                <a:solidFill>
                  <a:schemeClr val="bg1"/>
                </a:solidFill>
                <a:effectLst/>
                <a:latin typeface="Calibri"/>
                <a:ea typeface="Calibri" pitchFamily="34" charset="0"/>
                <a:cs typeface="Times New Roman" pitchFamily="18" charset="0"/>
              </a:rPr>
              <a:t>è</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de.</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2400" b="1" i="0" u="none" strike="noStrike" cap="none" normalizeH="0" baseline="0" dirty="0" smtClean="0">
              <a:ln>
                <a:noFill/>
              </a:ln>
              <a:solidFill>
                <a:schemeClr val="bg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
                <a:srgbClr val="FFFF00"/>
              </a:buClr>
              <a:buSzTx/>
              <a:buFont typeface="Wingdings" pitchFamily="2" charset="2"/>
              <a:buChar char="§"/>
              <a:tabLst/>
            </a:pP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Sur le plan fonctionnel, il va essentiellement être l</a:t>
            </a:r>
            <a:r>
              <a:rPr kumimoji="0" lang="fr-FR" sz="2400" b="1" i="0" u="none" strike="noStrike" cap="none" normalizeH="0" baseline="0" dirty="0" smtClean="0">
                <a:ln>
                  <a:noFill/>
                </a:ln>
                <a:solidFill>
                  <a:schemeClr val="bg1"/>
                </a:solidFill>
                <a:effectLst/>
                <a:latin typeface="Calibri"/>
                <a:ea typeface="Calibri" pitchFamily="34" charset="0"/>
                <a:cs typeface="Times New Roman" pitchFamily="18" charset="0"/>
              </a:rPr>
              <a:t>’</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organisateur et l</a:t>
            </a:r>
            <a:r>
              <a:rPr kumimoji="0" lang="fr-FR" sz="2400" b="1" i="0" u="none" strike="noStrike" cap="none" normalizeH="0" baseline="0" dirty="0" smtClean="0">
                <a:ln>
                  <a:noFill/>
                </a:ln>
                <a:solidFill>
                  <a:schemeClr val="bg1"/>
                </a:solidFill>
                <a:effectLst/>
                <a:latin typeface="Calibri"/>
                <a:ea typeface="Calibri" pitchFamily="34" charset="0"/>
                <a:cs typeface="Times New Roman" pitchFamily="18" charset="0"/>
              </a:rPr>
              <a:t>’</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animateur des activit</a:t>
            </a:r>
            <a:r>
              <a:rPr kumimoji="0" lang="fr-FR" sz="2400" b="1" i="0" u="none" strike="noStrike" cap="none" normalizeH="0" baseline="0" dirty="0" smtClean="0">
                <a:ln>
                  <a:noFill/>
                </a:ln>
                <a:solidFill>
                  <a:schemeClr val="bg1"/>
                </a:solidFill>
                <a:effectLst/>
                <a:latin typeface="Calibri"/>
                <a:ea typeface="Calibri" pitchFamily="34" charset="0"/>
                <a:cs typeface="Times New Roman" pitchFamily="18" charset="0"/>
              </a:rPr>
              <a:t>é</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s des </a:t>
            </a:r>
            <a:r>
              <a:rPr kumimoji="0" lang="fr-FR" sz="2400" b="1" i="0" u="none" strike="noStrike" cap="none" normalizeH="0" baseline="0" dirty="0" smtClean="0">
                <a:ln>
                  <a:noFill/>
                </a:ln>
                <a:solidFill>
                  <a:schemeClr val="bg1"/>
                </a:solidFill>
                <a:effectLst/>
                <a:latin typeface="Calibri"/>
                <a:ea typeface="Calibri" pitchFamily="34" charset="0"/>
                <a:cs typeface="Times New Roman" pitchFamily="18" charset="0"/>
              </a:rPr>
              <a:t>é</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l</a:t>
            </a:r>
            <a:r>
              <a:rPr kumimoji="0" lang="fr-FR" sz="2400" b="1" i="0" u="none" strike="noStrike" cap="none" normalizeH="0" baseline="0" dirty="0" smtClean="0">
                <a:ln>
                  <a:noFill/>
                </a:ln>
                <a:solidFill>
                  <a:schemeClr val="bg1"/>
                </a:solidFill>
                <a:effectLst/>
                <a:latin typeface="Calibri"/>
                <a:ea typeface="Calibri" pitchFamily="34" charset="0"/>
                <a:cs typeface="Times New Roman" pitchFamily="18" charset="0"/>
              </a:rPr>
              <a:t>è</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ves.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2400" b="1" i="0" u="none" strike="noStrike" cap="none" normalizeH="0" baseline="0" dirty="0" smtClean="0">
              <a:ln>
                <a:noFill/>
              </a:ln>
              <a:solidFill>
                <a:schemeClr val="bg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
                <a:srgbClr val="FFFF00"/>
              </a:buClr>
              <a:buSzTx/>
              <a:buFont typeface="Wingdings" pitchFamily="2" charset="2"/>
              <a:buChar char="§"/>
              <a:tabLst/>
            </a:pP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Ces derniers ne sont plus exclusivement d</a:t>
            </a:r>
            <a:r>
              <a:rPr kumimoji="0" lang="fr-FR" sz="2400" b="1" i="0" u="none" strike="noStrike" cap="none" normalizeH="0" baseline="0" dirty="0" smtClean="0">
                <a:ln>
                  <a:noFill/>
                </a:ln>
                <a:solidFill>
                  <a:schemeClr val="bg1"/>
                </a:solidFill>
                <a:effectLst/>
                <a:latin typeface="Calibri"/>
                <a:ea typeface="Calibri" pitchFamily="34" charset="0"/>
                <a:cs typeface="Times New Roman" pitchFamily="18" charset="0"/>
              </a:rPr>
              <a:t>é</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finis par leur d</a:t>
            </a:r>
            <a:r>
              <a:rPr kumimoji="0" lang="fr-FR" sz="2400" b="1" i="0" u="none" strike="noStrike" cap="none" normalizeH="0" baseline="0" dirty="0" smtClean="0">
                <a:ln>
                  <a:noFill/>
                </a:ln>
                <a:solidFill>
                  <a:schemeClr val="bg1"/>
                </a:solidFill>
                <a:effectLst/>
                <a:latin typeface="Calibri"/>
                <a:ea typeface="Calibri" pitchFamily="34" charset="0"/>
                <a:cs typeface="Times New Roman" pitchFamily="18" charset="0"/>
              </a:rPr>
              <a:t>é</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pendance vis-</a:t>
            </a:r>
            <a:r>
              <a:rPr kumimoji="0" lang="fr-FR" sz="2400" b="1" i="0" u="none" strike="noStrike" cap="none" normalizeH="0" baseline="0" dirty="0" smtClean="0">
                <a:ln>
                  <a:noFill/>
                </a:ln>
                <a:solidFill>
                  <a:schemeClr val="bg1"/>
                </a:solidFill>
                <a:effectLst/>
                <a:latin typeface="Calibri"/>
                <a:ea typeface="Calibri" pitchFamily="34" charset="0"/>
                <a:cs typeface="Times New Roman" pitchFamily="18" charset="0"/>
              </a:rPr>
              <a:t>à</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vis de l</a:t>
            </a:r>
            <a:r>
              <a:rPr kumimoji="0" lang="fr-FR" sz="2400" b="1" i="0" u="none" strike="noStrike" cap="none" normalizeH="0" baseline="0" dirty="0" smtClean="0">
                <a:ln>
                  <a:noFill/>
                </a:ln>
                <a:solidFill>
                  <a:schemeClr val="bg1"/>
                </a:solidFill>
                <a:effectLst/>
                <a:latin typeface="Calibri"/>
                <a:ea typeface="Calibri" pitchFamily="34" charset="0"/>
                <a:cs typeface="Times New Roman" pitchFamily="18" charset="0"/>
              </a:rPr>
              <a:t>’</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enseignant mais par les relations qu</a:t>
            </a:r>
            <a:r>
              <a:rPr kumimoji="0" lang="fr-FR" sz="2400" b="1" i="0" u="none" strike="noStrike" cap="none" normalizeH="0" baseline="0" dirty="0" smtClean="0">
                <a:ln>
                  <a:noFill/>
                </a:ln>
                <a:solidFill>
                  <a:schemeClr val="bg1"/>
                </a:solidFill>
                <a:effectLst/>
                <a:latin typeface="Calibri"/>
                <a:ea typeface="Calibri" pitchFamily="34" charset="0"/>
                <a:cs typeface="Times New Roman" pitchFamily="18" charset="0"/>
              </a:rPr>
              <a:t>’</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ils d</a:t>
            </a:r>
            <a:r>
              <a:rPr kumimoji="0" lang="fr-FR" sz="2400" b="1" i="0" u="none" strike="noStrike" cap="none" normalizeH="0" baseline="0" dirty="0" smtClean="0">
                <a:ln>
                  <a:noFill/>
                </a:ln>
                <a:solidFill>
                  <a:schemeClr val="bg1"/>
                </a:solidFill>
                <a:effectLst/>
                <a:latin typeface="Calibri"/>
                <a:ea typeface="Calibri" pitchFamily="34" charset="0"/>
                <a:cs typeface="Times New Roman" pitchFamily="18" charset="0"/>
              </a:rPr>
              <a:t>é</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veloppent entre eux et avec le savoir, </a:t>
            </a:r>
            <a:r>
              <a:rPr kumimoji="0" lang="fr-FR" sz="2400" b="1" i="0" u="none" strike="noStrike" cap="none" normalizeH="0" baseline="0" dirty="0" smtClean="0">
                <a:ln>
                  <a:noFill/>
                </a:ln>
                <a:solidFill>
                  <a:schemeClr val="bg1"/>
                </a:solidFill>
                <a:effectLst/>
                <a:latin typeface="Calibri"/>
                <a:ea typeface="Calibri" pitchFamily="34" charset="0"/>
                <a:cs typeface="Times New Roman" pitchFamily="18" charset="0"/>
              </a:rPr>
              <a:t>à</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travers les activit</a:t>
            </a:r>
            <a:r>
              <a:rPr kumimoji="0" lang="fr-FR" sz="2400" b="1" i="0" u="none" strike="noStrike" cap="none" normalizeH="0" baseline="0" dirty="0" smtClean="0">
                <a:ln>
                  <a:noFill/>
                </a:ln>
                <a:solidFill>
                  <a:schemeClr val="bg1"/>
                </a:solidFill>
                <a:effectLst/>
                <a:latin typeface="Calibri"/>
                <a:ea typeface="Calibri" pitchFamily="34" charset="0"/>
                <a:cs typeface="Times New Roman" pitchFamily="18" charset="0"/>
              </a:rPr>
              <a:t>é</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s auxquelles ils se livrent. </a:t>
            </a:r>
            <a:endParaRPr kumimoji="0" lang="fr-FR" sz="2400" b="1" i="0" u="none" strike="noStrike" cap="none" normalizeH="0" baseline="0" dirty="0" smtClean="0">
              <a:ln>
                <a:noFill/>
              </a:ln>
              <a:solidFill>
                <a:schemeClr val="bg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2400" b="1" i="0" u="none" strike="noStrike" cap="none" normalizeH="0" baseline="0" dirty="0" smtClean="0">
              <a:ln>
                <a:noFill/>
              </a:ln>
              <a:solidFill>
                <a:schemeClr val="bg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ChangeArrowheads="1"/>
          </p:cNvSpPr>
          <p:nvPr/>
        </p:nvSpPr>
        <p:spPr bwMode="auto">
          <a:xfrm>
            <a:off x="0" y="307777"/>
            <a:ext cx="9144000" cy="464742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C</a:t>
            </a:r>
            <a:r>
              <a:rPr kumimoji="0" lang="fr-FR" sz="2400" b="1" i="0" u="none" strike="noStrike" cap="none" normalizeH="0" baseline="0" dirty="0" smtClean="0">
                <a:ln>
                  <a:noFill/>
                </a:ln>
                <a:solidFill>
                  <a:schemeClr val="bg1"/>
                </a:solidFill>
                <a:effectLst/>
                <a:latin typeface="Calibri"/>
                <a:ea typeface="Calibri" pitchFamily="34" charset="0"/>
                <a:cs typeface="Times New Roman" pitchFamily="18" charset="0"/>
              </a:rPr>
              <a:t>’</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est une m</a:t>
            </a:r>
            <a:r>
              <a:rPr kumimoji="0" lang="fr-FR" sz="2400" b="1" i="0" u="none" strike="noStrike" cap="none" normalizeH="0" baseline="0" dirty="0" smtClean="0">
                <a:ln>
                  <a:noFill/>
                </a:ln>
                <a:solidFill>
                  <a:schemeClr val="bg1"/>
                </a:solidFill>
                <a:effectLst/>
                <a:latin typeface="Calibri"/>
                <a:ea typeface="Calibri" pitchFamily="34" charset="0"/>
                <a:cs typeface="Times New Roman" pitchFamily="18" charset="0"/>
              </a:rPr>
              <a:t>é</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thode appel</a:t>
            </a:r>
            <a:r>
              <a:rPr kumimoji="0" lang="fr-FR" sz="2400" b="1" i="0" u="none" strike="noStrike" cap="none" normalizeH="0" baseline="0" dirty="0" smtClean="0">
                <a:ln>
                  <a:noFill/>
                </a:ln>
                <a:solidFill>
                  <a:schemeClr val="bg1"/>
                </a:solidFill>
                <a:effectLst/>
                <a:latin typeface="Calibri"/>
                <a:ea typeface="Calibri" pitchFamily="34" charset="0"/>
                <a:cs typeface="Times New Roman" pitchFamily="18" charset="0"/>
              </a:rPr>
              <a:t>é</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e</a:t>
            </a:r>
            <a:r>
              <a:rPr kumimoji="0" lang="fr-FR" sz="2400" b="1" i="0" u="none" strike="noStrike" cap="none" normalizeH="0" baseline="0" dirty="0" smtClean="0">
                <a:ln>
                  <a:noFill/>
                </a:ln>
                <a:solidFill>
                  <a:schemeClr val="bg1"/>
                </a:solidFill>
                <a:effectLst/>
                <a:latin typeface="Calibri"/>
                <a:ea typeface="Calibri" pitchFamily="34" charset="0"/>
                <a:cs typeface="Times New Roman" pitchFamily="18" charset="0"/>
              </a:rPr>
              <a:t> </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fr-FR" sz="2400" b="1" i="0" u="none" strike="noStrike" cap="none" normalizeH="0" baseline="0" dirty="0" smtClean="0">
              <a:ln>
                <a:noFill/>
              </a:ln>
              <a:solidFill>
                <a:schemeClr val="bg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3200" b="1" i="0" u="none" strike="noStrike" cap="none" normalizeH="0" baseline="0" dirty="0" smtClean="0">
                <a:ln>
                  <a:noFill/>
                </a:ln>
                <a:effectLst/>
                <a:latin typeface="Times New Roman" pitchFamily="18" charset="0"/>
                <a:ea typeface="Calibri" pitchFamily="34" charset="0"/>
                <a:cs typeface="Times New Roman" pitchFamily="18" charset="0"/>
              </a:rPr>
              <a:t>Active</a:t>
            </a:r>
            <a:r>
              <a:rPr kumimoji="0" lang="fr-FR" sz="2400" b="1" i="0" u="none" strike="noStrike" cap="none" normalizeH="0" baseline="0" dirty="0" smtClean="0">
                <a:ln>
                  <a:noFill/>
                </a:ln>
                <a:solidFill>
                  <a:schemeClr val="bg1"/>
                </a:solidFill>
                <a:effectLst/>
                <a:latin typeface="Calibri"/>
                <a:ea typeface="Calibri" pitchFamily="34" charset="0"/>
                <a:cs typeface="Times New Roman" pitchFamily="18" charset="0"/>
              </a:rPr>
              <a:t> </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ce que les </a:t>
            </a:r>
            <a:r>
              <a:rPr kumimoji="0" lang="fr-FR" sz="2400" b="1" i="0" u="none" strike="noStrike" cap="none" normalizeH="0" baseline="0" dirty="0" smtClean="0">
                <a:ln>
                  <a:noFill/>
                </a:ln>
                <a:solidFill>
                  <a:schemeClr val="bg1"/>
                </a:solidFill>
                <a:effectLst/>
                <a:latin typeface="Calibri"/>
                <a:ea typeface="Calibri" pitchFamily="34" charset="0"/>
                <a:cs typeface="Times New Roman" pitchFamily="18" charset="0"/>
              </a:rPr>
              <a:t>é</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l</a:t>
            </a:r>
            <a:r>
              <a:rPr kumimoji="0" lang="fr-FR" sz="2400" b="1" i="0" u="none" strike="noStrike" cap="none" normalizeH="0" baseline="0" dirty="0" smtClean="0">
                <a:ln>
                  <a:noFill/>
                </a:ln>
                <a:solidFill>
                  <a:schemeClr val="bg1"/>
                </a:solidFill>
                <a:effectLst/>
                <a:latin typeface="Calibri"/>
                <a:ea typeface="Calibri" pitchFamily="34" charset="0"/>
                <a:cs typeface="Times New Roman" pitchFamily="18" charset="0"/>
              </a:rPr>
              <a:t>è</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ves apprennent r</a:t>
            </a:r>
            <a:r>
              <a:rPr kumimoji="0" lang="fr-FR" sz="2400" b="1" i="0" u="none" strike="noStrike" cap="none" normalizeH="0" baseline="0" dirty="0" smtClean="0">
                <a:ln>
                  <a:noFill/>
                </a:ln>
                <a:solidFill>
                  <a:schemeClr val="bg1"/>
                </a:solidFill>
                <a:effectLst/>
                <a:latin typeface="Calibri"/>
                <a:ea typeface="Calibri" pitchFamily="34" charset="0"/>
                <a:cs typeface="Times New Roman" pitchFamily="18" charset="0"/>
              </a:rPr>
              <a:t>é</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sulte pour une grande partie de l</a:t>
            </a:r>
            <a:r>
              <a:rPr kumimoji="0" lang="fr-FR" sz="2400" b="1" i="0" u="none" strike="noStrike" cap="none" normalizeH="0" baseline="0" dirty="0" smtClean="0">
                <a:ln>
                  <a:noFill/>
                </a:ln>
                <a:solidFill>
                  <a:schemeClr val="bg1"/>
                </a:solidFill>
                <a:effectLst/>
                <a:latin typeface="Calibri"/>
                <a:ea typeface="Calibri" pitchFamily="34" charset="0"/>
                <a:cs typeface="Times New Roman" pitchFamily="18" charset="0"/>
              </a:rPr>
              <a:t>’</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activit</a:t>
            </a:r>
            <a:r>
              <a:rPr kumimoji="0" lang="fr-FR" sz="2400" b="1" i="0" u="none" strike="noStrike" cap="none" normalizeH="0" baseline="0" dirty="0" smtClean="0">
                <a:ln>
                  <a:noFill/>
                </a:ln>
                <a:solidFill>
                  <a:schemeClr val="bg1"/>
                </a:solidFill>
                <a:effectLst/>
                <a:latin typeface="Calibri"/>
                <a:ea typeface="Calibri" pitchFamily="34" charset="0"/>
                <a:cs typeface="Times New Roman" pitchFamily="18" charset="0"/>
              </a:rPr>
              <a:t>é</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qu</a:t>
            </a:r>
            <a:r>
              <a:rPr kumimoji="0" lang="fr-FR" sz="2400" b="1" i="0" u="none" strike="noStrike" cap="none" normalizeH="0" baseline="0" dirty="0" smtClean="0">
                <a:ln>
                  <a:noFill/>
                </a:ln>
                <a:solidFill>
                  <a:schemeClr val="bg1"/>
                </a:solidFill>
                <a:effectLst/>
                <a:latin typeface="Calibri"/>
                <a:ea typeface="Calibri" pitchFamily="34" charset="0"/>
                <a:cs typeface="Times New Roman" pitchFamily="18" charset="0"/>
              </a:rPr>
              <a:t>’</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ils d</a:t>
            </a:r>
            <a:r>
              <a:rPr kumimoji="0" lang="fr-FR" sz="2400" b="1" i="0" u="none" strike="noStrike" cap="none" normalizeH="0" baseline="0" dirty="0" smtClean="0">
                <a:ln>
                  <a:noFill/>
                </a:ln>
                <a:solidFill>
                  <a:schemeClr val="bg1"/>
                </a:solidFill>
                <a:effectLst/>
                <a:latin typeface="Calibri"/>
                <a:ea typeface="Calibri" pitchFamily="34" charset="0"/>
                <a:cs typeface="Times New Roman" pitchFamily="18" charset="0"/>
              </a:rPr>
              <a:t>é</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ploient eux-mêmes.</a:t>
            </a:r>
            <a:endParaRPr kumimoji="0" lang="fr-FR" sz="2400" b="1" i="0" u="none" strike="noStrike" cap="none" normalizeH="0" baseline="0" dirty="0" smtClean="0">
              <a:ln>
                <a:noFill/>
              </a:ln>
              <a:solidFill>
                <a:schemeClr val="bg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Le terme d</a:t>
            </a:r>
            <a:r>
              <a:rPr kumimoji="0" lang="fr-FR" sz="2400" b="1" i="0" u="none" strike="noStrike" cap="none" normalizeH="0" baseline="0" dirty="0" smtClean="0">
                <a:ln>
                  <a:noFill/>
                </a:ln>
                <a:solidFill>
                  <a:schemeClr val="bg1"/>
                </a:solidFill>
                <a:effectLst/>
                <a:latin typeface="Calibri"/>
                <a:ea typeface="Calibri" pitchFamily="34" charset="0"/>
                <a:cs typeface="Times New Roman" pitchFamily="18" charset="0"/>
              </a:rPr>
              <a:t>’ « é</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cole active</a:t>
            </a:r>
            <a:r>
              <a:rPr kumimoji="0" lang="fr-FR" sz="2400" b="1" i="0" u="none" strike="noStrike" cap="none" normalizeH="0" baseline="0" dirty="0" smtClean="0">
                <a:ln>
                  <a:noFill/>
                </a:ln>
                <a:solidFill>
                  <a:schemeClr val="bg1"/>
                </a:solidFill>
                <a:effectLst/>
                <a:latin typeface="Calibri"/>
                <a:ea typeface="Calibri" pitchFamily="34" charset="0"/>
                <a:cs typeface="Times New Roman" pitchFamily="18" charset="0"/>
              </a:rPr>
              <a:t> »</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apparait en 1920 sous la plume d</a:t>
            </a:r>
            <a:r>
              <a:rPr kumimoji="0" lang="fr-FR" sz="2400" b="1" i="0" u="none" strike="noStrike" cap="none" normalizeH="0" baseline="0" dirty="0" smtClean="0">
                <a:ln>
                  <a:noFill/>
                </a:ln>
                <a:solidFill>
                  <a:schemeClr val="bg1"/>
                </a:solidFill>
                <a:effectLst/>
                <a:latin typeface="Calibri"/>
                <a:ea typeface="Calibri" pitchFamily="34" charset="0"/>
                <a:cs typeface="Times New Roman" pitchFamily="18" charset="0"/>
              </a:rPr>
              <a:t>’</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A Ferri</a:t>
            </a:r>
            <a:r>
              <a:rPr kumimoji="0" lang="fr-FR" sz="2400" b="1" i="0" u="none" strike="noStrike" cap="none" normalizeH="0" baseline="0" dirty="0" smtClean="0">
                <a:ln>
                  <a:noFill/>
                </a:ln>
                <a:solidFill>
                  <a:schemeClr val="bg1"/>
                </a:solidFill>
                <a:effectLst/>
                <a:latin typeface="Calibri"/>
                <a:ea typeface="Calibri" pitchFamily="34" charset="0"/>
                <a:cs typeface="Times New Roman" pitchFamily="18" charset="0"/>
              </a:rPr>
              <a:t>è</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re. </a:t>
            </a:r>
            <a:r>
              <a:rPr kumimoji="0" lang="fr-FR"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a:t>
            </a:r>
            <a:r>
              <a:rPr kumimoji="0" lang="fr-FR" b="1" i="0" u="none" strike="noStrike" cap="none" normalizeH="0" baseline="0" dirty="0" err="1" smtClean="0">
                <a:ln>
                  <a:noFill/>
                </a:ln>
                <a:solidFill>
                  <a:schemeClr val="bg1"/>
                </a:solidFill>
                <a:effectLst/>
                <a:latin typeface="Times New Roman" pitchFamily="18" charset="0"/>
                <a:ea typeface="Calibri" pitchFamily="34" charset="0"/>
                <a:cs typeface="Times New Roman" pitchFamily="18" charset="0"/>
              </a:rPr>
              <a:t>Pelpel</a:t>
            </a:r>
            <a:r>
              <a:rPr kumimoji="0" lang="fr-FR"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P., 2002).</a:t>
            </a:r>
            <a:endParaRPr kumimoji="0" lang="fr-FR" b="1" i="0" u="none" strike="noStrike" cap="none" normalizeH="0" baseline="0" dirty="0" smtClean="0">
              <a:ln>
                <a:noFill/>
              </a:ln>
              <a:solidFill>
                <a:schemeClr val="bg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L</a:t>
            </a:r>
            <a:r>
              <a:rPr kumimoji="0" lang="fr-FR" sz="2400" b="1" i="0" u="none" strike="noStrike" cap="none" normalizeH="0" baseline="0" dirty="0" smtClean="0">
                <a:ln>
                  <a:noFill/>
                </a:ln>
                <a:solidFill>
                  <a:schemeClr val="bg1"/>
                </a:solidFill>
                <a:effectLst/>
                <a:latin typeface="Calibri"/>
                <a:ea typeface="Calibri" pitchFamily="34" charset="0"/>
                <a:cs typeface="Times New Roman" pitchFamily="18" charset="0"/>
              </a:rPr>
              <a:t>’</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objectif des m</a:t>
            </a:r>
            <a:r>
              <a:rPr kumimoji="0" lang="fr-FR" sz="2400" b="1" i="0" u="none" strike="noStrike" cap="none" normalizeH="0" baseline="0" dirty="0" smtClean="0">
                <a:ln>
                  <a:noFill/>
                </a:ln>
                <a:solidFill>
                  <a:schemeClr val="bg1"/>
                </a:solidFill>
                <a:effectLst/>
                <a:latin typeface="Calibri"/>
                <a:ea typeface="Calibri" pitchFamily="34" charset="0"/>
                <a:cs typeface="Times New Roman" pitchFamily="18" charset="0"/>
              </a:rPr>
              <a:t>é</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thodes actives est de susciter des situations ou le form</a:t>
            </a:r>
            <a:r>
              <a:rPr kumimoji="0" lang="fr-FR" sz="2400" b="1" i="0" u="none" strike="noStrike" cap="none" normalizeH="0" baseline="0" dirty="0" smtClean="0">
                <a:ln>
                  <a:noFill/>
                </a:ln>
                <a:solidFill>
                  <a:schemeClr val="bg1"/>
                </a:solidFill>
                <a:effectLst/>
                <a:latin typeface="Calibri"/>
                <a:ea typeface="Calibri" pitchFamily="34" charset="0"/>
                <a:cs typeface="Times New Roman" pitchFamily="18" charset="0"/>
              </a:rPr>
              <a:t>é</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se forge des habilet</a:t>
            </a:r>
            <a:r>
              <a:rPr kumimoji="0" lang="fr-FR" sz="2400" b="1" i="0" u="none" strike="noStrike" cap="none" normalizeH="0" baseline="0" dirty="0" smtClean="0">
                <a:ln>
                  <a:noFill/>
                </a:ln>
                <a:solidFill>
                  <a:schemeClr val="bg1"/>
                </a:solidFill>
                <a:effectLst/>
                <a:latin typeface="Calibri"/>
                <a:ea typeface="Calibri" pitchFamily="34" charset="0"/>
                <a:cs typeface="Times New Roman" pitchFamily="18" charset="0"/>
              </a:rPr>
              <a:t>é</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s utiles pour l</a:t>
            </a:r>
            <a:r>
              <a:rPr kumimoji="0" lang="fr-FR" sz="2400" b="1" i="0" u="none" strike="noStrike" cap="none" normalizeH="0" baseline="0" dirty="0" smtClean="0">
                <a:ln>
                  <a:noFill/>
                </a:ln>
                <a:solidFill>
                  <a:schemeClr val="bg1"/>
                </a:solidFill>
                <a:effectLst/>
                <a:latin typeface="Calibri"/>
                <a:ea typeface="Calibri" pitchFamily="34" charset="0"/>
                <a:cs typeface="Times New Roman" pitchFamily="18" charset="0"/>
              </a:rPr>
              <a:t>’</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action.  Elles sont bas</a:t>
            </a:r>
            <a:r>
              <a:rPr kumimoji="0" lang="fr-FR" sz="2400" b="1" i="0" u="none" strike="noStrike" cap="none" normalizeH="0" baseline="0" dirty="0" smtClean="0">
                <a:ln>
                  <a:noFill/>
                </a:ln>
                <a:solidFill>
                  <a:schemeClr val="bg1"/>
                </a:solidFill>
                <a:effectLst/>
                <a:latin typeface="Calibri"/>
                <a:ea typeface="Calibri" pitchFamily="34" charset="0"/>
                <a:cs typeface="Times New Roman" pitchFamily="18" charset="0"/>
              </a:rPr>
              <a:t>é</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es sur la construction des connaissances par le sujet lui-même, la libert</a:t>
            </a:r>
            <a:r>
              <a:rPr kumimoji="0" lang="fr-FR" sz="2400" b="1" i="0" u="none" strike="noStrike" cap="none" normalizeH="0" baseline="0" dirty="0" smtClean="0">
                <a:ln>
                  <a:noFill/>
                </a:ln>
                <a:solidFill>
                  <a:schemeClr val="bg1"/>
                </a:solidFill>
                <a:effectLst/>
                <a:latin typeface="Calibri"/>
                <a:ea typeface="Calibri" pitchFamily="34" charset="0"/>
                <a:cs typeface="Times New Roman" pitchFamily="18" charset="0"/>
              </a:rPr>
              <a:t>é</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individuelle, la tol</a:t>
            </a:r>
            <a:r>
              <a:rPr kumimoji="0" lang="fr-FR" sz="2400" b="1" i="0" u="none" strike="noStrike" cap="none" normalizeH="0" baseline="0" dirty="0" smtClean="0">
                <a:ln>
                  <a:noFill/>
                </a:ln>
                <a:solidFill>
                  <a:schemeClr val="bg1"/>
                </a:solidFill>
                <a:effectLst/>
                <a:latin typeface="Calibri"/>
                <a:ea typeface="Calibri" pitchFamily="34" charset="0"/>
                <a:cs typeface="Times New Roman" pitchFamily="18" charset="0"/>
              </a:rPr>
              <a:t>é</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rance.</a:t>
            </a:r>
            <a:endParaRPr kumimoji="0" lang="fr-FR" sz="2400" b="1" i="0" u="none" strike="noStrike" cap="none" normalizeH="0" baseline="0" dirty="0" smtClean="0">
              <a:ln>
                <a:noFill/>
              </a:ln>
              <a:solidFill>
                <a:schemeClr val="bg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Le form</a:t>
            </a:r>
            <a:r>
              <a:rPr kumimoji="0" lang="fr-FR" sz="2400" b="1" i="0" u="none" strike="noStrike" cap="none" normalizeH="0" baseline="0" dirty="0" smtClean="0">
                <a:ln>
                  <a:noFill/>
                </a:ln>
                <a:solidFill>
                  <a:schemeClr val="bg1"/>
                </a:solidFill>
                <a:effectLst/>
                <a:latin typeface="Calibri"/>
                <a:ea typeface="Calibri" pitchFamily="34" charset="0"/>
                <a:cs typeface="Times New Roman" pitchFamily="18" charset="0"/>
              </a:rPr>
              <a:t>é</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est actif dans sa d</a:t>
            </a:r>
            <a:r>
              <a:rPr kumimoji="0" lang="fr-FR" sz="2400" b="1" i="0" u="none" strike="noStrike" cap="none" normalizeH="0" baseline="0" dirty="0" smtClean="0">
                <a:ln>
                  <a:noFill/>
                </a:ln>
                <a:solidFill>
                  <a:schemeClr val="bg1"/>
                </a:solidFill>
                <a:effectLst/>
                <a:latin typeface="Calibri"/>
                <a:ea typeface="Calibri" pitchFamily="34" charset="0"/>
                <a:cs typeface="Times New Roman" pitchFamily="18" charset="0"/>
              </a:rPr>
              <a:t>é</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marche d</a:t>
            </a:r>
            <a:r>
              <a:rPr kumimoji="0" lang="fr-FR" sz="2400" b="1" i="0" u="none" strike="noStrike" cap="none" normalizeH="0" baseline="0" dirty="0" smtClean="0">
                <a:ln>
                  <a:noFill/>
                </a:ln>
                <a:solidFill>
                  <a:schemeClr val="bg1"/>
                </a:solidFill>
                <a:effectLst/>
                <a:latin typeface="Calibri"/>
                <a:ea typeface="Calibri" pitchFamily="34" charset="0"/>
                <a:cs typeface="Times New Roman" pitchFamily="18" charset="0"/>
              </a:rPr>
              <a:t>’</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apprentissage. </a:t>
            </a:r>
            <a:r>
              <a:rPr kumimoji="0" lang="fr-FR"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a:t>
            </a:r>
            <a:r>
              <a:rPr kumimoji="0" lang="fr-FR" b="1" i="0" u="none" strike="noStrike" cap="none" normalizeH="0" baseline="0" dirty="0" err="1" smtClean="0">
                <a:ln>
                  <a:noFill/>
                </a:ln>
                <a:solidFill>
                  <a:schemeClr val="bg1"/>
                </a:solidFill>
                <a:effectLst/>
                <a:latin typeface="Times New Roman" pitchFamily="18" charset="0"/>
                <a:ea typeface="Calibri" pitchFamily="34" charset="0"/>
                <a:cs typeface="Times New Roman" pitchFamily="18" charset="0"/>
              </a:rPr>
              <a:t>Chalvin</a:t>
            </a:r>
            <a:r>
              <a:rPr kumimoji="0" lang="fr-FR"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D., 1999) </a:t>
            </a:r>
            <a:endParaRPr kumimoji="0" lang="fr-FR" b="1" i="0" u="none" strike="noStrike" cap="none" normalizeH="0" baseline="0" dirty="0" smtClean="0">
              <a:ln>
                <a:noFill/>
              </a:ln>
              <a:solidFill>
                <a:schemeClr val="bg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
          <p:cNvSpPr>
            <a:spLocks noChangeArrowheads="1"/>
          </p:cNvSpPr>
          <p:nvPr/>
        </p:nvSpPr>
        <p:spPr bwMode="auto">
          <a:xfrm>
            <a:off x="0" y="-58161"/>
            <a:ext cx="9144000" cy="63401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800" b="1" i="0" u="none" strike="noStrike" cap="none" normalizeH="0" baseline="0" dirty="0" smtClean="0">
                <a:ln>
                  <a:noFill/>
                </a:ln>
                <a:effectLst/>
                <a:latin typeface="Times New Roman" pitchFamily="18" charset="0"/>
                <a:ea typeface="Calibri" pitchFamily="34" charset="0"/>
                <a:cs typeface="Times New Roman" pitchFamily="18" charset="0"/>
              </a:rPr>
              <a:t>Nouvelle</a:t>
            </a:r>
            <a:r>
              <a:rPr kumimoji="0" lang="fr-FR" sz="2800" b="1" i="0" u="none" strike="noStrike" cap="none" normalizeH="0" baseline="0" dirty="0" smtClean="0">
                <a:ln>
                  <a:noFill/>
                </a:ln>
                <a:effectLst/>
                <a:latin typeface="Calibri"/>
                <a:ea typeface="Calibri" pitchFamily="34" charset="0"/>
                <a:cs typeface="Times New Roman" pitchFamily="18" charset="0"/>
              </a:rPr>
              <a:t> </a:t>
            </a:r>
            <a:r>
              <a:rPr kumimoji="0" lang="fr-FR" sz="2800" b="1" i="0" u="none" strike="noStrike" cap="none" normalizeH="0" baseline="0" dirty="0" smtClean="0">
                <a:ln>
                  <a:noFill/>
                </a:ln>
                <a:effectLst/>
                <a:latin typeface="Times New Roman" pitchFamily="18" charset="0"/>
                <a:ea typeface="Calibri" pitchFamily="34" charset="0"/>
                <a:cs typeface="Times New Roman" pitchFamily="18" charset="0"/>
              </a:rPr>
              <a:t>:</a:t>
            </a:r>
            <a:endParaRPr kumimoji="0" lang="fr-FR" sz="2800" b="1" i="0" u="none" strike="noStrike" cap="none" normalizeH="0" baseline="0" dirty="0" smtClean="0">
              <a:ln>
                <a:noFill/>
              </a:ln>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fr-FR" sz="2400" b="1" dirty="0">
                <a:solidFill>
                  <a:schemeClr val="bg1"/>
                </a:solidFill>
                <a:latin typeface="Times New Roman" pitchFamily="18" charset="0"/>
                <a:ea typeface="Calibri" pitchFamily="34" charset="0"/>
                <a:cs typeface="Times New Roman" pitchFamily="18" charset="0"/>
              </a:rPr>
              <a:t> </a:t>
            </a:r>
            <a:r>
              <a:rPr lang="fr-FR" sz="2400" b="1" dirty="0" smtClean="0">
                <a:solidFill>
                  <a:schemeClr val="bg1"/>
                </a:solidFill>
                <a:latin typeface="Times New Roman" pitchFamily="18" charset="0"/>
                <a:ea typeface="Calibri" pitchFamily="34" charset="0"/>
                <a:cs typeface="Times New Roman" pitchFamily="18" charset="0"/>
              </a:rPr>
              <a:t>      </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On entend par p</a:t>
            </a:r>
            <a:r>
              <a:rPr kumimoji="0" lang="fr-FR" sz="2400" b="1" i="0" u="none" strike="noStrike" cap="none" normalizeH="0" baseline="0" dirty="0" smtClean="0">
                <a:ln>
                  <a:noFill/>
                </a:ln>
                <a:solidFill>
                  <a:schemeClr val="bg1"/>
                </a:solidFill>
                <a:effectLst/>
                <a:latin typeface="Calibri"/>
                <a:ea typeface="Calibri" pitchFamily="34" charset="0"/>
                <a:cs typeface="Times New Roman" pitchFamily="18" charset="0"/>
              </a:rPr>
              <a:t>é</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dagogies nouvelles les th</a:t>
            </a:r>
            <a:r>
              <a:rPr kumimoji="0" lang="fr-FR" sz="2400" b="1" i="0" u="none" strike="noStrike" cap="none" normalizeH="0" baseline="0" dirty="0" smtClean="0">
                <a:ln>
                  <a:noFill/>
                </a:ln>
                <a:solidFill>
                  <a:schemeClr val="bg1"/>
                </a:solidFill>
                <a:effectLst/>
                <a:latin typeface="Calibri"/>
                <a:ea typeface="Calibri" pitchFamily="34" charset="0"/>
                <a:cs typeface="Times New Roman" pitchFamily="18" charset="0"/>
              </a:rPr>
              <a:t>é</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ories et les pratiques qui, au lieu de s</a:t>
            </a:r>
            <a:r>
              <a:rPr kumimoji="0" lang="fr-FR" sz="2400" b="1" i="0" u="none" strike="noStrike" cap="none" normalizeH="0" baseline="0" dirty="0" smtClean="0">
                <a:ln>
                  <a:noFill/>
                </a:ln>
                <a:solidFill>
                  <a:schemeClr val="bg1"/>
                </a:solidFill>
                <a:effectLst/>
                <a:latin typeface="Calibri"/>
                <a:ea typeface="Calibri" pitchFamily="34" charset="0"/>
                <a:cs typeface="Times New Roman" pitchFamily="18" charset="0"/>
              </a:rPr>
              <a:t>’</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imposer de l</a:t>
            </a:r>
            <a:r>
              <a:rPr kumimoji="0" lang="fr-FR" sz="2400" b="1" i="0" u="none" strike="noStrike" cap="none" normalizeH="0" baseline="0" dirty="0" smtClean="0">
                <a:ln>
                  <a:noFill/>
                </a:ln>
                <a:solidFill>
                  <a:schemeClr val="bg1"/>
                </a:solidFill>
                <a:effectLst/>
                <a:latin typeface="Calibri"/>
                <a:ea typeface="Calibri" pitchFamily="34" charset="0"/>
                <a:cs typeface="Times New Roman" pitchFamily="18" charset="0"/>
              </a:rPr>
              <a:t>’</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ext</a:t>
            </a:r>
            <a:r>
              <a:rPr kumimoji="0" lang="fr-FR" sz="2400" b="1" i="0" u="none" strike="noStrike" cap="none" normalizeH="0" baseline="0" dirty="0" smtClean="0">
                <a:ln>
                  <a:noFill/>
                </a:ln>
                <a:solidFill>
                  <a:schemeClr val="bg1"/>
                </a:solidFill>
                <a:effectLst/>
                <a:latin typeface="Calibri"/>
                <a:ea typeface="Calibri" pitchFamily="34" charset="0"/>
                <a:cs typeface="Times New Roman" pitchFamily="18" charset="0"/>
              </a:rPr>
              <a:t>é</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rieur de l</a:t>
            </a:r>
            <a:r>
              <a:rPr kumimoji="0" lang="fr-FR" sz="2400" b="1" i="0" u="none" strike="noStrike" cap="none" normalizeH="0" baseline="0" dirty="0" smtClean="0">
                <a:ln>
                  <a:noFill/>
                </a:ln>
                <a:solidFill>
                  <a:schemeClr val="bg1"/>
                </a:solidFill>
                <a:effectLst/>
                <a:latin typeface="Calibri"/>
                <a:ea typeface="Calibri" pitchFamily="34" charset="0"/>
                <a:cs typeface="Times New Roman" pitchFamily="18" charset="0"/>
              </a:rPr>
              <a:t>’</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enfant, vont se d</a:t>
            </a:r>
            <a:r>
              <a:rPr kumimoji="0" lang="fr-FR" sz="2400" b="1" i="0" u="none" strike="noStrike" cap="none" normalizeH="0" baseline="0" dirty="0" smtClean="0">
                <a:ln>
                  <a:noFill/>
                </a:ln>
                <a:solidFill>
                  <a:schemeClr val="bg1"/>
                </a:solidFill>
                <a:effectLst/>
                <a:latin typeface="Calibri"/>
                <a:ea typeface="Calibri" pitchFamily="34" charset="0"/>
                <a:cs typeface="Times New Roman" pitchFamily="18" charset="0"/>
              </a:rPr>
              <a:t>é</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velopper </a:t>
            </a:r>
            <a:r>
              <a:rPr kumimoji="0" lang="fr-FR" sz="2400" b="1" i="0" u="none" strike="noStrike" cap="none" normalizeH="0" baseline="0" dirty="0" smtClean="0">
                <a:ln>
                  <a:noFill/>
                </a:ln>
                <a:solidFill>
                  <a:schemeClr val="bg1"/>
                </a:solidFill>
                <a:effectLst/>
                <a:latin typeface="Calibri"/>
                <a:ea typeface="Calibri" pitchFamily="34" charset="0"/>
                <a:cs typeface="Times New Roman" pitchFamily="18" charset="0"/>
              </a:rPr>
              <a:t>à</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partir </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de </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ses besoins, de ses d</a:t>
            </a:r>
            <a:r>
              <a:rPr kumimoji="0" lang="fr-FR" sz="2400" b="1" i="0" u="none" strike="noStrike" cap="none" normalizeH="0" baseline="0" dirty="0" smtClean="0">
                <a:ln>
                  <a:noFill/>
                </a:ln>
                <a:solidFill>
                  <a:schemeClr val="bg1"/>
                </a:solidFill>
                <a:effectLst/>
                <a:latin typeface="Calibri"/>
                <a:ea typeface="Calibri" pitchFamily="34" charset="0"/>
                <a:cs typeface="Times New Roman" pitchFamily="18" charset="0"/>
              </a:rPr>
              <a:t>é</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sirs et de ses possibilit</a:t>
            </a:r>
            <a:r>
              <a:rPr kumimoji="0" lang="fr-FR" sz="2400" b="1" i="0" u="none" strike="noStrike" cap="none" normalizeH="0" baseline="0" dirty="0" smtClean="0">
                <a:ln>
                  <a:noFill/>
                </a:ln>
                <a:solidFill>
                  <a:schemeClr val="bg1"/>
                </a:solidFill>
                <a:effectLst/>
                <a:latin typeface="Calibri"/>
                <a:ea typeface="Calibri" pitchFamily="34" charset="0"/>
                <a:cs typeface="Times New Roman" pitchFamily="18" charset="0"/>
              </a:rPr>
              <a:t>é</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s d</a:t>
            </a:r>
            <a:r>
              <a:rPr kumimoji="0" lang="fr-FR" sz="2400" b="1" i="0" u="none" strike="noStrike" cap="none" normalizeH="0" baseline="0" dirty="0" smtClean="0">
                <a:ln>
                  <a:noFill/>
                </a:ln>
                <a:solidFill>
                  <a:schemeClr val="bg1"/>
                </a:solidFill>
                <a:effectLst/>
                <a:latin typeface="Calibri"/>
                <a:ea typeface="Calibri" pitchFamily="34" charset="0"/>
                <a:cs typeface="Times New Roman" pitchFamily="18" charset="0"/>
              </a:rPr>
              <a:t>’</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expression. Leur caract</a:t>
            </a:r>
            <a:r>
              <a:rPr kumimoji="0" lang="fr-FR" sz="2400" b="1" i="0" u="none" strike="noStrike" cap="none" normalizeH="0" baseline="0" dirty="0" smtClean="0">
                <a:ln>
                  <a:noFill/>
                </a:ln>
                <a:solidFill>
                  <a:schemeClr val="bg1"/>
                </a:solidFill>
                <a:effectLst/>
                <a:latin typeface="Calibri"/>
                <a:ea typeface="Calibri" pitchFamily="34" charset="0"/>
                <a:cs typeface="Times New Roman" pitchFamily="18" charset="0"/>
              </a:rPr>
              <a:t>è</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re fondamental  consiste dans le respect du sujet. </a:t>
            </a:r>
            <a:r>
              <a:rPr kumimoji="0" lang="fr-FR"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a:t>
            </a:r>
            <a:r>
              <a:rPr kumimoji="0" lang="fr-FR" b="1" i="0" u="none" strike="noStrike" cap="none" normalizeH="0" baseline="0" dirty="0" err="1" smtClean="0">
                <a:ln>
                  <a:noFill/>
                </a:ln>
                <a:solidFill>
                  <a:schemeClr val="bg1"/>
                </a:solidFill>
                <a:effectLst/>
                <a:latin typeface="Times New Roman" pitchFamily="18" charset="0"/>
                <a:ea typeface="Calibri" pitchFamily="34" charset="0"/>
                <a:cs typeface="Times New Roman" pitchFamily="18" charset="0"/>
              </a:rPr>
              <a:t>Resweber</a:t>
            </a:r>
            <a:r>
              <a:rPr kumimoji="0" lang="fr-FR"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J-P, 1992).</a:t>
            </a:r>
            <a:endParaRPr kumimoji="0" lang="fr-FR" b="1" i="0" u="none" strike="noStrike" cap="none" normalizeH="0" baseline="0" dirty="0" smtClean="0">
              <a:ln>
                <a:noFill/>
              </a:ln>
              <a:solidFill>
                <a:schemeClr val="bg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Sur le plan th</a:t>
            </a:r>
            <a:r>
              <a:rPr kumimoji="0" lang="fr-FR" sz="2400" b="1" i="0" u="none" strike="noStrike" cap="none" normalizeH="0" baseline="0" dirty="0" smtClean="0">
                <a:ln>
                  <a:noFill/>
                </a:ln>
                <a:solidFill>
                  <a:schemeClr val="bg1"/>
                </a:solidFill>
                <a:effectLst/>
                <a:latin typeface="Calibri"/>
                <a:ea typeface="Calibri" pitchFamily="34" charset="0"/>
                <a:cs typeface="Times New Roman" pitchFamily="18" charset="0"/>
              </a:rPr>
              <a:t>é</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orique, on en retrouve les fondements chez Montaigne  et surtout chez Rousseau  (l</a:t>
            </a:r>
            <a:r>
              <a:rPr kumimoji="0" lang="fr-FR" sz="2400" b="1" i="0" u="none" strike="noStrike" cap="none" normalizeH="0" baseline="0" dirty="0" smtClean="0">
                <a:ln>
                  <a:noFill/>
                </a:ln>
                <a:solidFill>
                  <a:schemeClr val="bg1"/>
                </a:solidFill>
                <a:effectLst/>
                <a:latin typeface="Calibri"/>
                <a:ea typeface="Calibri" pitchFamily="34" charset="0"/>
                <a:cs typeface="Times New Roman" pitchFamily="18" charset="0"/>
              </a:rPr>
              <a:t>’</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Emile en 1762)</a:t>
            </a:r>
            <a:endParaRPr kumimoji="0" lang="fr-FR" sz="2400" b="1" i="0" u="none" strike="noStrike" cap="none" normalizeH="0" baseline="0" dirty="0" smtClean="0">
              <a:ln>
                <a:noFill/>
              </a:ln>
              <a:solidFill>
                <a:schemeClr val="bg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Sur le plan pratique</a:t>
            </a:r>
            <a:r>
              <a:rPr kumimoji="0" lang="fr-FR" sz="2400" b="1" i="0" u="none" strike="noStrike" cap="none" normalizeH="0" baseline="0" dirty="0" smtClean="0">
                <a:ln>
                  <a:noFill/>
                </a:ln>
                <a:solidFill>
                  <a:schemeClr val="bg1"/>
                </a:solidFill>
                <a:effectLst/>
                <a:latin typeface="Calibri"/>
                <a:ea typeface="Calibri" pitchFamily="34" charset="0"/>
                <a:cs typeface="Times New Roman" pitchFamily="18" charset="0"/>
              </a:rPr>
              <a:t> </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la p</a:t>
            </a:r>
            <a:r>
              <a:rPr kumimoji="0" lang="fr-FR" sz="2400" b="1" i="0" u="none" strike="noStrike" cap="none" normalizeH="0" baseline="0" dirty="0" smtClean="0">
                <a:ln>
                  <a:noFill/>
                </a:ln>
                <a:solidFill>
                  <a:schemeClr val="bg1"/>
                </a:solidFill>
                <a:effectLst/>
                <a:latin typeface="Calibri"/>
                <a:ea typeface="Calibri" pitchFamily="34" charset="0"/>
                <a:cs typeface="Times New Roman" pitchFamily="18" charset="0"/>
              </a:rPr>
              <a:t>é</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riode la plus riche se situe dans les derni</a:t>
            </a:r>
            <a:r>
              <a:rPr kumimoji="0" lang="fr-FR" sz="2400" b="1" i="0" u="none" strike="noStrike" cap="none" normalizeH="0" baseline="0" dirty="0" smtClean="0">
                <a:ln>
                  <a:noFill/>
                </a:ln>
                <a:solidFill>
                  <a:schemeClr val="bg1"/>
                </a:solidFill>
                <a:effectLst/>
                <a:latin typeface="Calibri"/>
                <a:ea typeface="Calibri" pitchFamily="34" charset="0"/>
                <a:cs typeface="Times New Roman" pitchFamily="18" charset="0"/>
              </a:rPr>
              <a:t>è</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res ann</a:t>
            </a:r>
            <a:r>
              <a:rPr kumimoji="0" lang="fr-FR" sz="2400" b="1" i="0" u="none" strike="noStrike" cap="none" normalizeH="0" baseline="0" dirty="0" smtClean="0">
                <a:ln>
                  <a:noFill/>
                </a:ln>
                <a:solidFill>
                  <a:schemeClr val="bg1"/>
                </a:solidFill>
                <a:effectLst/>
                <a:latin typeface="Calibri"/>
                <a:ea typeface="Calibri" pitchFamily="34" charset="0"/>
                <a:cs typeface="Times New Roman" pitchFamily="18" charset="0"/>
              </a:rPr>
              <a:t>é</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es du XIXe si</a:t>
            </a:r>
            <a:r>
              <a:rPr kumimoji="0" lang="fr-FR" sz="2400" b="1" i="0" u="none" strike="noStrike" cap="none" normalizeH="0" baseline="0" dirty="0" smtClean="0">
                <a:ln>
                  <a:noFill/>
                </a:ln>
                <a:solidFill>
                  <a:schemeClr val="bg1"/>
                </a:solidFill>
                <a:effectLst/>
                <a:latin typeface="Calibri"/>
                <a:ea typeface="Calibri" pitchFamily="34" charset="0"/>
                <a:cs typeface="Times New Roman" pitchFamily="18" charset="0"/>
              </a:rPr>
              <a:t>è</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cle et les vingt-cinq premi</a:t>
            </a:r>
            <a:r>
              <a:rPr kumimoji="0" lang="fr-FR" sz="2400" b="1" i="0" u="none" strike="noStrike" cap="none" normalizeH="0" baseline="0" dirty="0" smtClean="0">
                <a:ln>
                  <a:noFill/>
                </a:ln>
                <a:solidFill>
                  <a:schemeClr val="bg1"/>
                </a:solidFill>
                <a:effectLst/>
                <a:latin typeface="Calibri"/>
                <a:ea typeface="Calibri" pitchFamily="34" charset="0"/>
                <a:cs typeface="Times New Roman" pitchFamily="18" charset="0"/>
              </a:rPr>
              <a:t>è</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res ann</a:t>
            </a:r>
            <a:r>
              <a:rPr kumimoji="0" lang="fr-FR" sz="2400" b="1" i="0" u="none" strike="noStrike" cap="none" normalizeH="0" baseline="0" dirty="0" smtClean="0">
                <a:ln>
                  <a:noFill/>
                </a:ln>
                <a:solidFill>
                  <a:schemeClr val="bg1"/>
                </a:solidFill>
                <a:effectLst/>
                <a:latin typeface="Calibri"/>
                <a:ea typeface="Calibri" pitchFamily="34" charset="0"/>
                <a:cs typeface="Times New Roman" pitchFamily="18" charset="0"/>
              </a:rPr>
              <a:t>é</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es du XXe si</a:t>
            </a:r>
            <a:r>
              <a:rPr kumimoji="0" lang="fr-FR" sz="2400" b="1" i="0" u="none" strike="noStrike" cap="none" normalizeH="0" baseline="0" dirty="0" smtClean="0">
                <a:ln>
                  <a:noFill/>
                </a:ln>
                <a:solidFill>
                  <a:schemeClr val="bg1"/>
                </a:solidFill>
                <a:effectLst/>
                <a:latin typeface="Calibri"/>
                <a:ea typeface="Calibri" pitchFamily="34" charset="0"/>
                <a:cs typeface="Times New Roman" pitchFamily="18" charset="0"/>
              </a:rPr>
              <a:t>è</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cle</a:t>
            </a:r>
            <a:r>
              <a:rPr kumimoji="0" lang="fr-FR" sz="2400" b="1" i="0" u="none" strike="noStrike" cap="none" normalizeH="0" baseline="0" dirty="0" smtClean="0">
                <a:ln>
                  <a:noFill/>
                </a:ln>
                <a:solidFill>
                  <a:schemeClr val="bg1"/>
                </a:solidFill>
                <a:effectLst/>
                <a:latin typeface="Calibri"/>
                <a:ea typeface="Calibri" pitchFamily="34" charset="0"/>
                <a:cs typeface="Times New Roman" pitchFamily="18" charset="0"/>
              </a:rPr>
              <a:t> </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d</a:t>
            </a:r>
            <a:r>
              <a:rPr kumimoji="0" lang="fr-FR" sz="2400" b="1" i="0" u="none" strike="noStrike" cap="none" normalizeH="0" baseline="0" dirty="0" smtClean="0">
                <a:ln>
                  <a:noFill/>
                </a:ln>
                <a:solidFill>
                  <a:schemeClr val="bg1"/>
                </a:solidFill>
                <a:effectLst/>
                <a:latin typeface="Calibri"/>
                <a:ea typeface="Calibri" pitchFamily="34" charset="0"/>
                <a:cs typeface="Times New Roman" pitchFamily="18" charset="0"/>
              </a:rPr>
              <a:t>é</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veloppements de pratiques novatrices propos</a:t>
            </a:r>
            <a:r>
              <a:rPr kumimoji="0" lang="fr-FR" sz="2400" b="1" i="0" u="none" strike="noStrike" cap="none" normalizeH="0" baseline="0" dirty="0" smtClean="0">
                <a:ln>
                  <a:noFill/>
                </a:ln>
                <a:solidFill>
                  <a:schemeClr val="bg1"/>
                </a:solidFill>
                <a:effectLst/>
                <a:latin typeface="Calibri"/>
                <a:ea typeface="Calibri" pitchFamily="34" charset="0"/>
                <a:cs typeface="Times New Roman" pitchFamily="18" charset="0"/>
              </a:rPr>
              <a:t>é</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es par</a:t>
            </a:r>
            <a:r>
              <a:rPr kumimoji="0" lang="fr-FR" sz="2400" b="1" i="0" u="none" strike="noStrike" cap="none" normalizeH="0" baseline="0" dirty="0" smtClean="0">
                <a:ln>
                  <a:noFill/>
                </a:ln>
                <a:solidFill>
                  <a:schemeClr val="bg1"/>
                </a:solidFill>
                <a:effectLst/>
                <a:latin typeface="Calibri"/>
                <a:ea typeface="Calibri" pitchFamily="34" charset="0"/>
                <a:cs typeface="Times New Roman" pitchFamily="18" charset="0"/>
              </a:rPr>
              <a:t> </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a:t>
            </a:r>
            <a:endParaRPr kumimoji="0" lang="fr-FR" sz="2400" b="1" i="0" u="none" strike="noStrike" cap="none" normalizeH="0" baseline="0" dirty="0" smtClean="0">
              <a:ln>
                <a:noFill/>
              </a:ln>
              <a:solidFill>
                <a:schemeClr val="bg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L</a:t>
            </a:r>
            <a:r>
              <a:rPr kumimoji="0" lang="fr-FR" sz="2400" b="1" i="0" u="none" strike="noStrike" cap="none" normalizeH="0" baseline="0" dirty="0" smtClean="0">
                <a:ln>
                  <a:noFill/>
                </a:ln>
                <a:solidFill>
                  <a:schemeClr val="bg1"/>
                </a:solidFill>
                <a:effectLst/>
                <a:latin typeface="Calibri"/>
                <a:ea typeface="Calibri" pitchFamily="34" charset="0"/>
                <a:cs typeface="Times New Roman" pitchFamily="18" charset="0"/>
              </a:rPr>
              <a:t>’</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am</a:t>
            </a:r>
            <a:r>
              <a:rPr kumimoji="0" lang="fr-FR" sz="2400" b="1" i="0" u="none" strike="noStrike" cap="none" normalizeH="0" baseline="0" dirty="0" smtClean="0">
                <a:ln>
                  <a:noFill/>
                </a:ln>
                <a:solidFill>
                  <a:schemeClr val="bg1"/>
                </a:solidFill>
                <a:effectLst/>
                <a:latin typeface="Calibri"/>
                <a:ea typeface="Calibri" pitchFamily="34" charset="0"/>
                <a:cs typeface="Times New Roman" pitchFamily="18" charset="0"/>
              </a:rPr>
              <a:t>é</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ricain J. Dewey, l</a:t>
            </a:r>
            <a:r>
              <a:rPr kumimoji="0" lang="fr-FR" sz="2400" b="1" i="0" u="none" strike="noStrike" cap="none" normalizeH="0" baseline="0" dirty="0" smtClean="0">
                <a:ln>
                  <a:noFill/>
                </a:ln>
                <a:solidFill>
                  <a:schemeClr val="bg1"/>
                </a:solidFill>
                <a:effectLst/>
                <a:latin typeface="Calibri"/>
                <a:ea typeface="Calibri" pitchFamily="34" charset="0"/>
                <a:cs typeface="Times New Roman" pitchFamily="18" charset="0"/>
              </a:rPr>
              <a:t>’</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italienne M. Montessori, le belge O. Decroly, les fran</a:t>
            </a:r>
            <a:r>
              <a:rPr kumimoji="0" lang="fr-FR" sz="2400" b="1" i="0" u="none" strike="noStrike" cap="none" normalizeH="0" baseline="0" dirty="0" smtClean="0">
                <a:ln>
                  <a:noFill/>
                </a:ln>
                <a:solidFill>
                  <a:schemeClr val="bg1"/>
                </a:solidFill>
                <a:effectLst/>
                <a:latin typeface="Calibri"/>
                <a:ea typeface="Calibri" pitchFamily="34" charset="0"/>
                <a:cs typeface="Times New Roman" pitchFamily="18" charset="0"/>
              </a:rPr>
              <a:t>ç</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ais A Ferri</a:t>
            </a:r>
            <a:r>
              <a:rPr kumimoji="0" lang="fr-FR" sz="2400" b="1" i="0" u="none" strike="noStrike" cap="none" normalizeH="0" baseline="0" dirty="0" smtClean="0">
                <a:ln>
                  <a:noFill/>
                </a:ln>
                <a:solidFill>
                  <a:schemeClr val="bg1"/>
                </a:solidFill>
                <a:effectLst/>
                <a:latin typeface="Calibri"/>
                <a:ea typeface="Calibri" pitchFamily="34" charset="0"/>
                <a:cs typeface="Times New Roman" pitchFamily="18" charset="0"/>
              </a:rPr>
              <a:t>è</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re, R. </a:t>
            </a:r>
            <a:r>
              <a:rPr kumimoji="0" lang="fr-FR" sz="2400" b="1" i="0" u="none" strike="noStrike" cap="none" normalizeH="0" baseline="0" dirty="0" err="1" smtClean="0">
                <a:ln>
                  <a:noFill/>
                </a:ln>
                <a:solidFill>
                  <a:schemeClr val="bg1"/>
                </a:solidFill>
                <a:effectLst/>
                <a:latin typeface="Times New Roman" pitchFamily="18" charset="0"/>
                <a:ea typeface="Calibri" pitchFamily="34" charset="0"/>
                <a:cs typeface="Times New Roman" pitchFamily="18" charset="0"/>
              </a:rPr>
              <a:t>Cousinet</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C. Freinet et d</a:t>
            </a:r>
            <a:r>
              <a:rPr kumimoji="0" lang="fr-FR" sz="2400" b="1" i="0" u="none" strike="noStrike" cap="none" normalizeH="0" baseline="0" dirty="0" smtClean="0">
                <a:ln>
                  <a:noFill/>
                </a:ln>
                <a:solidFill>
                  <a:schemeClr val="bg1"/>
                </a:solidFill>
                <a:effectLst/>
                <a:latin typeface="Calibri"/>
                <a:ea typeface="Calibri" pitchFamily="34" charset="0"/>
                <a:cs typeface="Times New Roman" pitchFamily="18" charset="0"/>
              </a:rPr>
              <a:t>’</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autres.</a:t>
            </a:r>
            <a:endParaRPr kumimoji="0" lang="fr-FR" sz="2400" b="1" i="0" u="none" strike="noStrike" cap="none" normalizeH="0" baseline="0" dirty="0" smtClean="0">
              <a:ln>
                <a:noFill/>
              </a:ln>
              <a:solidFill>
                <a:schemeClr val="bg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Elles demeurent nouvelles car minoritaires et sont encore, pour la majorit</a:t>
            </a:r>
            <a:r>
              <a:rPr kumimoji="0" lang="fr-FR" sz="2400" b="1" i="0" u="none" strike="noStrike" cap="none" normalizeH="0" baseline="0" dirty="0" smtClean="0">
                <a:ln>
                  <a:noFill/>
                </a:ln>
                <a:solidFill>
                  <a:schemeClr val="bg1"/>
                </a:solidFill>
                <a:effectLst/>
                <a:latin typeface="Calibri"/>
                <a:ea typeface="Calibri" pitchFamily="34" charset="0"/>
                <a:cs typeface="Times New Roman" pitchFamily="18" charset="0"/>
              </a:rPr>
              <a:t>é</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des enseignants, </a:t>
            </a:r>
            <a:r>
              <a:rPr kumimoji="0" lang="fr-FR" sz="2400" b="1" i="0" u="none" strike="noStrike" cap="none" normalizeH="0" baseline="0" dirty="0" smtClean="0">
                <a:ln>
                  <a:noFill/>
                </a:ln>
                <a:solidFill>
                  <a:schemeClr val="bg1"/>
                </a:solidFill>
                <a:effectLst/>
                <a:latin typeface="Calibri"/>
                <a:ea typeface="Calibri" pitchFamily="34" charset="0"/>
                <a:cs typeface="Times New Roman" pitchFamily="18" charset="0"/>
              </a:rPr>
              <a:t>à</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d</a:t>
            </a:r>
            <a:r>
              <a:rPr kumimoji="0" lang="fr-FR" sz="2400" b="1" i="0" u="none" strike="noStrike" cap="none" normalizeH="0" baseline="0" dirty="0" smtClean="0">
                <a:ln>
                  <a:noFill/>
                </a:ln>
                <a:solidFill>
                  <a:schemeClr val="bg1"/>
                </a:solidFill>
                <a:effectLst/>
                <a:latin typeface="Calibri"/>
                <a:ea typeface="Calibri" pitchFamily="34" charset="0"/>
                <a:cs typeface="Times New Roman" pitchFamily="18" charset="0"/>
              </a:rPr>
              <a:t>é</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couvrir. </a:t>
            </a:r>
            <a:r>
              <a:rPr kumimoji="0" lang="fr-FR"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a:t>
            </a:r>
            <a:r>
              <a:rPr kumimoji="0" lang="fr-FR" b="1" i="0" u="none" strike="noStrike" cap="none" normalizeH="0" baseline="0" dirty="0" err="1" smtClean="0">
                <a:ln>
                  <a:noFill/>
                </a:ln>
                <a:solidFill>
                  <a:schemeClr val="bg1"/>
                </a:solidFill>
                <a:effectLst/>
                <a:latin typeface="Times New Roman" pitchFamily="18" charset="0"/>
                <a:ea typeface="Calibri" pitchFamily="34" charset="0"/>
                <a:cs typeface="Times New Roman" pitchFamily="18" charset="0"/>
              </a:rPr>
              <a:t>Pelpel</a:t>
            </a:r>
            <a:r>
              <a:rPr kumimoji="0" lang="fr-FR"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P., 2002).</a:t>
            </a:r>
            <a:endParaRPr kumimoji="0" lang="fr-FR" b="1" i="0" u="none" strike="noStrike" cap="none" normalizeH="0" baseline="0" dirty="0" smtClean="0">
              <a:ln>
                <a:noFill/>
              </a:ln>
              <a:solidFill>
                <a:schemeClr val="bg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800" b="1" i="0" u="none" strike="noStrike" cap="none" normalizeH="0" baseline="0" dirty="0" smtClean="0">
              <a:ln>
                <a:noFill/>
              </a:ln>
              <a:solidFill>
                <a:schemeClr val="bg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
          <p:cNvSpPr>
            <a:spLocks noChangeArrowheads="1"/>
          </p:cNvSpPr>
          <p:nvPr/>
        </p:nvSpPr>
        <p:spPr bwMode="auto">
          <a:xfrm>
            <a:off x="0" y="37068"/>
            <a:ext cx="9144000" cy="48320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fr-FR"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fr-FR" sz="2800" b="1" i="0" u="none" strike="noStrike" cap="none" normalizeH="0" baseline="0" dirty="0" smtClean="0">
                <a:ln>
                  <a:noFill/>
                </a:ln>
                <a:effectLst/>
                <a:latin typeface="Times New Roman" pitchFamily="18" charset="0"/>
                <a:ea typeface="Calibri" pitchFamily="34" charset="0"/>
                <a:cs typeface="Times New Roman" pitchFamily="18" charset="0"/>
              </a:rPr>
              <a:t>Appropriative ou de d</a:t>
            </a:r>
            <a:r>
              <a:rPr kumimoji="0" lang="fr-FR" sz="2800" b="1" i="0" u="none" strike="noStrike" cap="none" normalizeH="0" baseline="0" dirty="0" smtClean="0">
                <a:ln>
                  <a:noFill/>
                </a:ln>
                <a:effectLst/>
                <a:latin typeface="Calibri"/>
                <a:ea typeface="Calibri" pitchFamily="34" charset="0"/>
                <a:cs typeface="Times New Roman" pitchFamily="18" charset="0"/>
              </a:rPr>
              <a:t>é</a:t>
            </a:r>
            <a:r>
              <a:rPr kumimoji="0" lang="fr-FR" sz="2800" b="1" i="0" u="none" strike="noStrike" cap="none" normalizeH="0" baseline="0" dirty="0" smtClean="0">
                <a:ln>
                  <a:noFill/>
                </a:ln>
                <a:effectLst/>
                <a:latin typeface="Times New Roman" pitchFamily="18" charset="0"/>
                <a:ea typeface="Calibri" pitchFamily="34" charset="0"/>
                <a:cs typeface="Times New Roman" pitchFamily="18" charset="0"/>
              </a:rPr>
              <a:t>couverte</a:t>
            </a:r>
            <a:r>
              <a:rPr kumimoji="0" lang="fr-FR" sz="2800" b="1" i="0" u="none" strike="noStrike" cap="none" normalizeH="0" baseline="0" dirty="0" smtClean="0">
                <a:ln>
                  <a:noFill/>
                </a:ln>
                <a:effectLst/>
                <a:latin typeface="Calibri"/>
                <a:ea typeface="Calibri" pitchFamily="34" charset="0"/>
                <a:cs typeface="Times New Roman" pitchFamily="18" charset="0"/>
              </a:rPr>
              <a:t> </a:t>
            </a:r>
            <a:r>
              <a:rPr kumimoji="0" lang="fr-FR" sz="2800" b="1" i="0" u="none" strike="noStrike" cap="none" normalizeH="0" baseline="0" dirty="0" smtClean="0">
                <a:ln>
                  <a:noFill/>
                </a:ln>
                <a:solidFill>
                  <a:srgbClr val="FFFF00"/>
                </a:solidFill>
                <a:effectLst/>
                <a:latin typeface="Times New Roman" pitchFamily="18" charset="0"/>
                <a:ea typeface="Calibri" pitchFamily="34" charset="0"/>
                <a:cs typeface="Times New Roman" pitchFamily="18" charset="0"/>
              </a:rPr>
              <a:t>:</a:t>
            </a:r>
            <a:endParaRPr kumimoji="0" lang="fr-FR" sz="2800" b="0" i="0" u="none" strike="noStrike" cap="none" normalizeH="0" baseline="0" dirty="0" smtClean="0">
              <a:ln>
                <a:noFill/>
              </a:ln>
              <a:solidFill>
                <a:srgbClr val="FFFF00"/>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Les connaissances et les savoir- faire acquis r</a:t>
            </a:r>
            <a:r>
              <a:rPr kumimoji="0" lang="fr-FR" sz="2800" b="1" i="0" u="none" strike="noStrike" cap="none" normalizeH="0" baseline="0" dirty="0" smtClean="0">
                <a:ln>
                  <a:noFill/>
                </a:ln>
                <a:solidFill>
                  <a:schemeClr val="bg1"/>
                </a:solidFill>
                <a:effectLst/>
                <a:latin typeface="Calibri"/>
                <a:ea typeface="Calibri" pitchFamily="34" charset="0"/>
                <a:cs typeface="Times New Roman" pitchFamily="18" charset="0"/>
              </a:rPr>
              <a:t>é</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sultent pour l</a:t>
            </a:r>
            <a:r>
              <a:rPr kumimoji="0" lang="fr-FR" sz="2800" b="1" i="0" u="none" strike="noStrike" cap="none" normalizeH="0" baseline="0" dirty="0" smtClean="0">
                <a:ln>
                  <a:noFill/>
                </a:ln>
                <a:solidFill>
                  <a:schemeClr val="bg1"/>
                </a:solidFill>
                <a:effectLst/>
                <a:latin typeface="Calibri"/>
                <a:ea typeface="Calibri" pitchFamily="34" charset="0"/>
                <a:cs typeface="Times New Roman" pitchFamily="18" charset="0"/>
              </a:rPr>
              <a:t>’</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essentiel d</a:t>
            </a:r>
            <a:r>
              <a:rPr kumimoji="0" lang="fr-FR" sz="2800" b="1" i="0" u="none" strike="noStrike" cap="none" normalizeH="0" baseline="0" dirty="0" smtClean="0">
                <a:ln>
                  <a:noFill/>
                </a:ln>
                <a:solidFill>
                  <a:schemeClr val="bg1"/>
                </a:solidFill>
                <a:effectLst/>
                <a:latin typeface="Calibri"/>
                <a:ea typeface="Calibri" pitchFamily="34" charset="0"/>
                <a:cs typeface="Times New Roman" pitchFamily="18" charset="0"/>
              </a:rPr>
              <a:t>’</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une activit</a:t>
            </a:r>
            <a:r>
              <a:rPr kumimoji="0" lang="fr-FR" sz="2800" b="1" i="0" u="none" strike="noStrike" cap="none" normalizeH="0" baseline="0" dirty="0" smtClean="0">
                <a:ln>
                  <a:noFill/>
                </a:ln>
                <a:solidFill>
                  <a:schemeClr val="bg1"/>
                </a:solidFill>
                <a:effectLst/>
                <a:latin typeface="Calibri"/>
                <a:ea typeface="Calibri" pitchFamily="34" charset="0"/>
                <a:cs typeface="Times New Roman" pitchFamily="18" charset="0"/>
              </a:rPr>
              <a:t>é</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personnellement prise en charge par les </a:t>
            </a:r>
            <a:r>
              <a:rPr kumimoji="0" lang="fr-FR" sz="2800" b="1" i="0" u="none" strike="noStrike" cap="none" normalizeH="0" baseline="0" dirty="0" smtClean="0">
                <a:ln>
                  <a:noFill/>
                </a:ln>
                <a:solidFill>
                  <a:schemeClr val="bg1"/>
                </a:solidFill>
                <a:effectLst/>
                <a:latin typeface="Calibri"/>
                <a:ea typeface="Calibri" pitchFamily="34" charset="0"/>
                <a:cs typeface="Times New Roman" pitchFamily="18" charset="0"/>
              </a:rPr>
              <a:t>é</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l</a:t>
            </a:r>
            <a:r>
              <a:rPr kumimoji="0" lang="fr-FR" sz="2800" b="1" i="0" u="none" strike="noStrike" cap="none" normalizeH="0" baseline="0" dirty="0" smtClean="0">
                <a:ln>
                  <a:noFill/>
                </a:ln>
                <a:solidFill>
                  <a:schemeClr val="bg1"/>
                </a:solidFill>
                <a:effectLst/>
                <a:latin typeface="Calibri"/>
                <a:ea typeface="Calibri" pitchFamily="34" charset="0"/>
                <a:cs typeface="Times New Roman" pitchFamily="18" charset="0"/>
              </a:rPr>
              <a:t>è</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ves.</a:t>
            </a:r>
          </a:p>
          <a:p>
            <a:pPr marL="0" marR="0" lvl="0" indent="0" algn="just" defTabSz="914400" rtl="0" eaLnBrk="0" fontAlgn="base" latinLnBrk="0" hangingPunct="0">
              <a:lnSpc>
                <a:spcPct val="100000"/>
              </a:lnSpc>
              <a:spcBef>
                <a:spcPct val="0"/>
              </a:spcBef>
              <a:spcAft>
                <a:spcPct val="0"/>
              </a:spcAft>
              <a:buClrTx/>
              <a:buSzTx/>
              <a:buFontTx/>
              <a:buNone/>
              <a:tabLst/>
            </a:pPr>
            <a:endParaRPr lang="fr-FR" sz="2800" dirty="0">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fr-FR"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Sa caract</a:t>
            </a:r>
            <a:r>
              <a:rPr kumimoji="0" lang="fr-FR" sz="2800" b="1" i="0" u="none" strike="noStrike" cap="none" normalizeH="0" baseline="0" dirty="0" smtClean="0">
                <a:ln>
                  <a:noFill/>
                </a:ln>
                <a:solidFill>
                  <a:schemeClr val="bg1"/>
                </a:solidFill>
                <a:effectLst/>
                <a:latin typeface="Calibri"/>
                <a:ea typeface="Calibri" pitchFamily="34" charset="0"/>
                <a:cs typeface="Times New Roman" pitchFamily="18" charset="0"/>
              </a:rPr>
              <a:t>é</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ristique principale</a:t>
            </a:r>
            <a:r>
              <a:rPr kumimoji="0" lang="fr-FR" sz="2800" b="1" i="0" u="none" strike="noStrike" cap="none" normalizeH="0" baseline="0" dirty="0" smtClean="0">
                <a:ln>
                  <a:noFill/>
                </a:ln>
                <a:solidFill>
                  <a:schemeClr val="bg1"/>
                </a:solidFill>
                <a:effectLst/>
                <a:latin typeface="Calibri"/>
                <a:ea typeface="Calibri" pitchFamily="34" charset="0"/>
                <a:cs typeface="Times New Roman" pitchFamily="18" charset="0"/>
              </a:rPr>
              <a:t> </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cr</a:t>
            </a:r>
            <a:r>
              <a:rPr kumimoji="0" lang="fr-FR" sz="2800" b="1" i="0" u="none" strike="noStrike" cap="none" normalizeH="0" baseline="0" dirty="0" smtClean="0">
                <a:ln>
                  <a:noFill/>
                </a:ln>
                <a:solidFill>
                  <a:schemeClr val="bg1"/>
                </a:solidFill>
                <a:effectLst/>
                <a:latin typeface="Calibri"/>
                <a:ea typeface="Calibri" pitchFamily="34" charset="0"/>
                <a:cs typeface="Times New Roman" pitchFamily="18" charset="0"/>
              </a:rPr>
              <a:t>é</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er un milieu </a:t>
            </a:r>
            <a:r>
              <a:rPr kumimoji="0" lang="fr-FR" sz="2800" b="1" i="0" u="none" strike="noStrike" cap="none" normalizeH="0" baseline="0" dirty="0" smtClean="0">
                <a:ln>
                  <a:noFill/>
                </a:ln>
                <a:solidFill>
                  <a:schemeClr val="bg1"/>
                </a:solidFill>
                <a:effectLst/>
                <a:latin typeface="Calibri"/>
                <a:ea typeface="Calibri" pitchFamily="34" charset="0"/>
                <a:cs typeface="Times New Roman" pitchFamily="18" charset="0"/>
              </a:rPr>
              <a:t>é</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ducatif (dont l</a:t>
            </a:r>
            <a:r>
              <a:rPr kumimoji="0" lang="fr-FR" sz="2800" b="1" i="0" u="none" strike="noStrike" cap="none" normalizeH="0" baseline="0" dirty="0" smtClean="0">
                <a:ln>
                  <a:noFill/>
                </a:ln>
                <a:solidFill>
                  <a:schemeClr val="bg1"/>
                </a:solidFill>
                <a:effectLst/>
                <a:latin typeface="Calibri"/>
                <a:ea typeface="Calibri" pitchFamily="34" charset="0"/>
                <a:cs typeface="Times New Roman" pitchFamily="18" charset="0"/>
              </a:rPr>
              <a:t>’</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enseignant fait parti) qui permettent aux </a:t>
            </a:r>
            <a:r>
              <a:rPr kumimoji="0" lang="fr-FR" sz="2800" b="1" i="0" u="none" strike="noStrike" cap="none" normalizeH="0" baseline="0" dirty="0" smtClean="0">
                <a:ln>
                  <a:noFill/>
                </a:ln>
                <a:solidFill>
                  <a:schemeClr val="bg1"/>
                </a:solidFill>
                <a:effectLst/>
                <a:latin typeface="Calibri"/>
                <a:ea typeface="Calibri" pitchFamily="34" charset="0"/>
                <a:cs typeface="Times New Roman" pitchFamily="18" charset="0"/>
              </a:rPr>
              <a:t>é</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l</a:t>
            </a:r>
            <a:r>
              <a:rPr kumimoji="0" lang="fr-FR" sz="2800" b="1" i="0" u="none" strike="noStrike" cap="none" normalizeH="0" baseline="0" dirty="0" smtClean="0">
                <a:ln>
                  <a:noFill/>
                </a:ln>
                <a:solidFill>
                  <a:schemeClr val="bg1"/>
                </a:solidFill>
                <a:effectLst/>
                <a:latin typeface="Calibri"/>
                <a:ea typeface="Calibri" pitchFamily="34" charset="0"/>
                <a:cs typeface="Times New Roman" pitchFamily="18" charset="0"/>
              </a:rPr>
              <a:t>è</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ves d</a:t>
            </a:r>
            <a:r>
              <a:rPr kumimoji="0" lang="fr-FR" sz="2800" b="1" i="0" u="none" strike="noStrike" cap="none" normalizeH="0" baseline="0" dirty="0" smtClean="0">
                <a:ln>
                  <a:noFill/>
                </a:ln>
                <a:solidFill>
                  <a:schemeClr val="bg1"/>
                </a:solidFill>
                <a:effectLst/>
                <a:latin typeface="Calibri"/>
                <a:ea typeface="Calibri" pitchFamily="34" charset="0"/>
                <a:cs typeface="Times New Roman" pitchFamily="18" charset="0"/>
              </a:rPr>
              <a:t>’</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apprendre d</a:t>
            </a:r>
            <a:r>
              <a:rPr kumimoji="0" lang="fr-FR" sz="2800" b="1" i="0" u="none" strike="noStrike" cap="none" normalizeH="0" baseline="0" dirty="0" smtClean="0">
                <a:ln>
                  <a:noFill/>
                </a:ln>
                <a:solidFill>
                  <a:schemeClr val="bg1"/>
                </a:solidFill>
                <a:effectLst/>
                <a:latin typeface="Calibri"/>
                <a:ea typeface="Calibri" pitchFamily="34" charset="0"/>
                <a:cs typeface="Times New Roman" pitchFamily="18" charset="0"/>
              </a:rPr>
              <a:t>’</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une mani</a:t>
            </a:r>
            <a:r>
              <a:rPr kumimoji="0" lang="fr-FR" sz="2800" b="1" i="0" u="none" strike="noStrike" cap="none" normalizeH="0" baseline="0" dirty="0" smtClean="0">
                <a:ln>
                  <a:noFill/>
                </a:ln>
                <a:solidFill>
                  <a:schemeClr val="bg1"/>
                </a:solidFill>
                <a:effectLst/>
                <a:latin typeface="Calibri"/>
                <a:ea typeface="Calibri" pitchFamily="34" charset="0"/>
                <a:cs typeface="Times New Roman" pitchFamily="18" charset="0"/>
              </a:rPr>
              <a:t>è</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re plus directe et plus autonome, donc plus efficace et plus attrayante. </a:t>
            </a:r>
            <a:r>
              <a:rPr kumimoji="0" lang="fr-FR"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a:t>
            </a:r>
            <a:r>
              <a:rPr kumimoji="0" lang="fr-FR" b="1" i="0" u="none" strike="noStrike" cap="none" normalizeH="0" baseline="0" dirty="0" err="1" smtClean="0">
                <a:ln>
                  <a:noFill/>
                </a:ln>
                <a:solidFill>
                  <a:schemeClr val="bg1"/>
                </a:solidFill>
                <a:effectLst/>
                <a:latin typeface="Times New Roman" pitchFamily="18" charset="0"/>
                <a:ea typeface="Calibri" pitchFamily="34" charset="0"/>
                <a:cs typeface="Times New Roman" pitchFamily="18" charset="0"/>
              </a:rPr>
              <a:t>Pelpel</a:t>
            </a:r>
            <a:r>
              <a:rPr kumimoji="0" lang="fr-FR"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P., 2002)  </a:t>
            </a:r>
            <a:endParaRPr kumimoji="0" lang="fr-FR" b="1" i="0" u="none" strike="noStrike" cap="none" normalizeH="0" baseline="0" dirty="0" smtClean="0">
              <a:ln>
                <a:noFill/>
              </a:ln>
              <a:solidFill>
                <a:schemeClr val="bg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noChangeArrowheads="1"/>
          </p:cNvSpPr>
          <p:nvPr/>
        </p:nvSpPr>
        <p:spPr bwMode="auto">
          <a:xfrm>
            <a:off x="0" y="-246221"/>
            <a:ext cx="9144000" cy="686341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sz="2800" b="1" i="0" u="none" strike="noStrike" cap="none" normalizeH="0" baseline="0" dirty="0" smtClean="0">
                <a:ln>
                  <a:noFill/>
                </a:ln>
                <a:solidFill>
                  <a:srgbClr val="FFFF00"/>
                </a:solidFill>
                <a:effectLst/>
                <a:latin typeface="Times New Roman" pitchFamily="18" charset="0"/>
                <a:ea typeface="Calibri" pitchFamily="34" charset="0"/>
                <a:cs typeface="Times New Roman" pitchFamily="18" charset="0"/>
              </a:rPr>
              <a:t>Avantages </a:t>
            </a:r>
            <a:endParaRPr kumimoji="0" lang="fr-FR" sz="2800" b="1" i="0" u="none" strike="noStrike" cap="none" normalizeH="0" baseline="0" dirty="0" smtClean="0">
              <a:ln>
                <a:noFill/>
              </a:ln>
              <a:solidFill>
                <a:srgbClr val="FFFF00"/>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-int</a:t>
            </a:r>
            <a:r>
              <a:rPr kumimoji="0" lang="fr-FR" sz="2400" b="1" i="0" u="none" strike="noStrike" cap="none" normalizeH="0" baseline="0" dirty="0" smtClean="0">
                <a:ln>
                  <a:noFill/>
                </a:ln>
                <a:solidFill>
                  <a:schemeClr val="bg1"/>
                </a:solidFill>
                <a:effectLst/>
                <a:latin typeface="Calibri"/>
                <a:ea typeface="Calibri" pitchFamily="34" charset="0"/>
                <a:cs typeface="Times New Roman" pitchFamily="18" charset="0"/>
              </a:rPr>
              <a:t>é</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rêt et motivation</a:t>
            </a:r>
            <a:r>
              <a:rPr kumimoji="0" lang="fr-FR" sz="2400" b="1" i="0" u="none" strike="noStrike" cap="none" normalizeH="0" baseline="0" dirty="0" smtClean="0">
                <a:ln>
                  <a:noFill/>
                </a:ln>
                <a:solidFill>
                  <a:schemeClr val="bg1"/>
                </a:solidFill>
                <a:effectLst/>
                <a:latin typeface="Calibri"/>
                <a:ea typeface="Calibri" pitchFamily="34" charset="0"/>
                <a:cs typeface="Times New Roman" pitchFamily="18" charset="0"/>
              </a:rPr>
              <a:t> </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l</a:t>
            </a:r>
            <a:r>
              <a:rPr kumimoji="0" lang="fr-FR" sz="2400" b="1" i="0" u="none" strike="noStrike" cap="none" normalizeH="0" baseline="0" dirty="0" smtClean="0">
                <a:ln>
                  <a:noFill/>
                </a:ln>
                <a:solidFill>
                  <a:schemeClr val="bg1"/>
                </a:solidFill>
                <a:effectLst/>
                <a:latin typeface="Calibri"/>
                <a:ea typeface="Calibri" pitchFamily="34" charset="0"/>
                <a:cs typeface="Times New Roman" pitchFamily="18" charset="0"/>
              </a:rPr>
              <a:t>’</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activit</a:t>
            </a:r>
            <a:r>
              <a:rPr kumimoji="0" lang="fr-FR" sz="2400" b="1" i="0" u="none" strike="noStrike" cap="none" normalizeH="0" baseline="0" dirty="0" smtClean="0">
                <a:ln>
                  <a:noFill/>
                </a:ln>
                <a:solidFill>
                  <a:schemeClr val="bg1"/>
                </a:solidFill>
                <a:effectLst/>
                <a:latin typeface="Calibri"/>
                <a:ea typeface="Calibri" pitchFamily="34" charset="0"/>
                <a:cs typeface="Times New Roman" pitchFamily="18" charset="0"/>
              </a:rPr>
              <a:t>é</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est investie par ceux qui s</a:t>
            </a:r>
            <a:r>
              <a:rPr kumimoji="0" lang="fr-FR" sz="2400" b="1" i="0" u="none" strike="noStrike" cap="none" normalizeH="0" baseline="0" dirty="0" smtClean="0">
                <a:ln>
                  <a:noFill/>
                </a:ln>
                <a:solidFill>
                  <a:schemeClr val="bg1"/>
                </a:solidFill>
                <a:effectLst/>
                <a:latin typeface="Calibri"/>
                <a:ea typeface="Calibri" pitchFamily="34" charset="0"/>
                <a:cs typeface="Times New Roman" pitchFamily="18" charset="0"/>
              </a:rPr>
              <a:t>’</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y livrent, et elle a un sens pour eux, ici et maintenant</a:t>
            </a:r>
            <a:r>
              <a:rPr kumimoji="0" lang="fr-FR" sz="2400" b="1" i="0" u="none" strike="noStrike" cap="none" normalizeH="0" baseline="0" dirty="0" smtClean="0">
                <a:ln>
                  <a:noFill/>
                </a:ln>
                <a:solidFill>
                  <a:schemeClr val="bg1"/>
                </a:solidFill>
                <a:effectLst/>
                <a:latin typeface="Calibri"/>
                <a:ea typeface="Calibri" pitchFamily="34" charset="0"/>
                <a:cs typeface="Times New Roman" pitchFamily="18" charset="0"/>
              </a:rPr>
              <a:t> </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a:t>
            </a:r>
            <a:endParaRPr kumimoji="0" lang="fr-FR" sz="2400" b="1" i="0" u="none" strike="noStrike" cap="none" normalizeH="0" baseline="0" dirty="0" smtClean="0">
              <a:ln>
                <a:noFill/>
              </a:ln>
              <a:solidFill>
                <a:schemeClr val="bg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-meilleur apprentissage et meilleure m</a:t>
            </a:r>
            <a:r>
              <a:rPr kumimoji="0" lang="fr-FR" sz="2400" b="1" i="0" u="none" strike="noStrike" cap="none" normalizeH="0" baseline="0" dirty="0" smtClean="0">
                <a:ln>
                  <a:noFill/>
                </a:ln>
                <a:solidFill>
                  <a:schemeClr val="bg1"/>
                </a:solidFill>
                <a:effectLst/>
                <a:latin typeface="Calibri"/>
                <a:ea typeface="Calibri" pitchFamily="34" charset="0"/>
                <a:cs typeface="Times New Roman" pitchFamily="18" charset="0"/>
              </a:rPr>
              <a:t>é</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morisation</a:t>
            </a:r>
            <a:r>
              <a:rPr kumimoji="0" lang="fr-FR" sz="2400" b="1" i="0" u="none" strike="noStrike" cap="none" normalizeH="0" baseline="0" dirty="0" smtClean="0">
                <a:ln>
                  <a:noFill/>
                </a:ln>
                <a:solidFill>
                  <a:schemeClr val="bg1"/>
                </a:solidFill>
                <a:effectLst/>
                <a:latin typeface="Calibri"/>
                <a:ea typeface="Calibri" pitchFamily="34" charset="0"/>
                <a:cs typeface="Times New Roman" pitchFamily="18" charset="0"/>
              </a:rPr>
              <a:t> </a:t>
            </a:r>
            <a:r>
              <a:rPr lang="fr-FR" sz="2400" b="1" dirty="0">
                <a:solidFill>
                  <a:schemeClr val="bg1"/>
                </a:solidFill>
                <a:latin typeface="Times New Roman" pitchFamily="18" charset="0"/>
                <a:ea typeface="Calibri" pitchFamily="34" charset="0"/>
                <a:cs typeface="Times New Roman" pitchFamily="18" charset="0"/>
              </a:rPr>
              <a:t>;</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a:t>
            </a:r>
            <a:endParaRPr kumimoji="0" lang="fr-FR" sz="2400" b="1" i="0" u="none" strike="noStrike" cap="none" normalizeH="0" baseline="0" dirty="0" smtClean="0">
              <a:ln>
                <a:noFill/>
              </a:ln>
              <a:solidFill>
                <a:schemeClr val="bg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-autonomie et initiative</a:t>
            </a:r>
            <a:r>
              <a:rPr kumimoji="0" lang="fr-FR" sz="2400" b="1" i="0" u="none" strike="noStrike" cap="none" normalizeH="0" baseline="0" dirty="0" smtClean="0">
                <a:ln>
                  <a:noFill/>
                </a:ln>
                <a:solidFill>
                  <a:schemeClr val="bg1"/>
                </a:solidFill>
                <a:effectLst/>
                <a:latin typeface="Calibri"/>
                <a:ea typeface="Calibri" pitchFamily="34" charset="0"/>
                <a:cs typeface="Times New Roman" pitchFamily="18" charset="0"/>
              </a:rPr>
              <a:t> ;</a:t>
            </a:r>
            <a:endParaRPr kumimoji="0" lang="fr-FR" sz="2400" b="1" i="0" u="none" strike="noStrike" cap="none" normalizeH="0" baseline="0" dirty="0" smtClean="0">
              <a:ln>
                <a:noFill/>
              </a:ln>
              <a:solidFill>
                <a:schemeClr val="bg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-d</a:t>
            </a:r>
            <a:r>
              <a:rPr kumimoji="0" lang="fr-FR" sz="2400" b="1" i="0" u="none" strike="noStrike" cap="none" normalizeH="0" baseline="0" dirty="0" smtClean="0">
                <a:ln>
                  <a:noFill/>
                </a:ln>
                <a:solidFill>
                  <a:schemeClr val="bg1"/>
                </a:solidFill>
                <a:effectLst/>
                <a:latin typeface="Calibri"/>
                <a:ea typeface="Calibri" pitchFamily="34" charset="0"/>
                <a:cs typeface="Times New Roman" pitchFamily="18" charset="0"/>
              </a:rPr>
              <a:t>é</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veloppement des relations entre les </a:t>
            </a:r>
            <a:r>
              <a:rPr kumimoji="0" lang="fr-FR" sz="2400" b="1" i="0" u="none" strike="noStrike" cap="none" normalizeH="0" baseline="0" dirty="0" smtClean="0">
                <a:ln>
                  <a:noFill/>
                </a:ln>
                <a:solidFill>
                  <a:schemeClr val="bg1"/>
                </a:solidFill>
                <a:effectLst/>
                <a:latin typeface="Calibri"/>
                <a:ea typeface="Calibri" pitchFamily="34" charset="0"/>
                <a:cs typeface="Times New Roman" pitchFamily="18" charset="0"/>
              </a:rPr>
              <a:t>é</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l</a:t>
            </a:r>
            <a:r>
              <a:rPr kumimoji="0" lang="fr-FR" sz="2400" b="1" i="0" u="none" strike="noStrike" cap="none" normalizeH="0" baseline="0" dirty="0" smtClean="0">
                <a:ln>
                  <a:noFill/>
                </a:ln>
                <a:solidFill>
                  <a:schemeClr val="bg1"/>
                </a:solidFill>
                <a:effectLst/>
                <a:latin typeface="Calibri"/>
                <a:ea typeface="Calibri" pitchFamily="34" charset="0"/>
                <a:cs typeface="Times New Roman" pitchFamily="18" charset="0"/>
              </a:rPr>
              <a:t>è</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ves et relations plus riches avec l</a:t>
            </a:r>
            <a:r>
              <a:rPr kumimoji="0" lang="fr-FR" sz="2400" b="1" i="0" u="none" strike="noStrike" cap="none" normalizeH="0" baseline="0" dirty="0" smtClean="0">
                <a:ln>
                  <a:noFill/>
                </a:ln>
                <a:solidFill>
                  <a:schemeClr val="bg1"/>
                </a:solidFill>
                <a:effectLst/>
                <a:latin typeface="Calibri"/>
                <a:ea typeface="Calibri" pitchFamily="34" charset="0"/>
                <a:cs typeface="Times New Roman" pitchFamily="18" charset="0"/>
              </a:rPr>
              <a:t>’</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enseignant.</a:t>
            </a:r>
            <a:endParaRPr kumimoji="0" lang="fr-FR" sz="2400" b="1" i="0" u="none" strike="noStrike" cap="none" normalizeH="0" baseline="0" dirty="0" smtClean="0">
              <a:ln>
                <a:noFill/>
              </a:ln>
              <a:solidFill>
                <a:schemeClr val="bg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2800" b="1" i="0" u="none" strike="noStrike" cap="none" normalizeH="0" baseline="0" dirty="0" smtClean="0">
                <a:ln>
                  <a:noFill/>
                </a:ln>
                <a:effectLst/>
                <a:latin typeface="Times New Roman" pitchFamily="18" charset="0"/>
                <a:ea typeface="Calibri" pitchFamily="34" charset="0"/>
                <a:cs typeface="Times New Roman" pitchFamily="18" charset="0"/>
              </a:rPr>
              <a:t>Difficult</a:t>
            </a:r>
            <a:r>
              <a:rPr kumimoji="0" lang="fr-FR" sz="2800" b="1" i="0" u="none" strike="noStrike" cap="none" normalizeH="0" baseline="0" dirty="0" smtClean="0">
                <a:ln>
                  <a:noFill/>
                </a:ln>
                <a:effectLst/>
                <a:latin typeface="Calibri"/>
                <a:ea typeface="Calibri" pitchFamily="34" charset="0"/>
                <a:cs typeface="Times New Roman" pitchFamily="18" charset="0"/>
              </a:rPr>
              <a:t>é</a:t>
            </a:r>
            <a:r>
              <a:rPr kumimoji="0" lang="fr-FR" sz="2800" b="1" i="0" u="none" strike="noStrike" cap="none" normalizeH="0" baseline="0" dirty="0" smtClean="0">
                <a:ln>
                  <a:noFill/>
                </a:ln>
                <a:effectLst/>
                <a:latin typeface="Times New Roman" pitchFamily="18" charset="0"/>
                <a:ea typeface="Calibri" pitchFamily="34" charset="0"/>
                <a:cs typeface="Times New Roman" pitchFamily="18" charset="0"/>
              </a:rPr>
              <a:t>s</a:t>
            </a:r>
            <a:endParaRPr kumimoji="0" lang="fr-FR" sz="2800" b="0" i="0" u="none" strike="noStrike" cap="none" normalizeH="0" baseline="0" dirty="0" smtClean="0">
              <a:ln>
                <a:noFill/>
              </a:ln>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-M</a:t>
            </a:r>
            <a:r>
              <a:rPr kumimoji="0" lang="fr-FR" sz="2400" b="1" i="0" u="none" strike="noStrike" cap="none" normalizeH="0" baseline="0" dirty="0" smtClean="0">
                <a:ln>
                  <a:noFill/>
                </a:ln>
                <a:solidFill>
                  <a:schemeClr val="bg1"/>
                </a:solidFill>
                <a:effectLst/>
                <a:latin typeface="Calibri"/>
                <a:ea typeface="Calibri" pitchFamily="34" charset="0"/>
                <a:cs typeface="Times New Roman" pitchFamily="18" charset="0"/>
              </a:rPr>
              <a:t>é</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thodes d</a:t>
            </a:r>
            <a:r>
              <a:rPr kumimoji="0" lang="fr-FR" sz="2400" b="1" i="0" u="none" strike="noStrike" cap="none" normalizeH="0" baseline="0" dirty="0" smtClean="0">
                <a:ln>
                  <a:noFill/>
                </a:ln>
                <a:solidFill>
                  <a:schemeClr val="bg1"/>
                </a:solidFill>
                <a:effectLst/>
                <a:latin typeface="Calibri"/>
                <a:ea typeface="Calibri" pitchFamily="34" charset="0"/>
                <a:cs typeface="Times New Roman" pitchFamily="18" charset="0"/>
              </a:rPr>
              <a:t>é</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licates </a:t>
            </a:r>
            <a:r>
              <a:rPr kumimoji="0" lang="fr-FR" sz="2400" b="1" i="0" u="none" strike="noStrike" cap="none" normalizeH="0" baseline="0" dirty="0" smtClean="0">
                <a:ln>
                  <a:noFill/>
                </a:ln>
                <a:solidFill>
                  <a:schemeClr val="bg1"/>
                </a:solidFill>
                <a:effectLst/>
                <a:latin typeface="Calibri"/>
                <a:ea typeface="Calibri" pitchFamily="34" charset="0"/>
                <a:cs typeface="Times New Roman" pitchFamily="18" charset="0"/>
              </a:rPr>
              <a:t>à</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mettre en </a:t>
            </a:r>
            <a:r>
              <a:rPr kumimoji="0" lang="fr-FR" sz="2400" b="1" i="0" u="none" strike="noStrike" cap="none" normalizeH="0" baseline="0" dirty="0" smtClean="0">
                <a:ln>
                  <a:noFill/>
                </a:ln>
                <a:solidFill>
                  <a:schemeClr val="bg1"/>
                </a:solidFill>
                <a:effectLst/>
                <a:latin typeface="Calibri"/>
                <a:ea typeface="Calibri" pitchFamily="34" charset="0"/>
                <a:cs typeface="Times New Roman" pitchFamily="18" charset="0"/>
              </a:rPr>
              <a:t>œ</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uvre et qui demandent </a:t>
            </a:r>
            <a:r>
              <a:rPr kumimoji="0" lang="fr-FR" sz="2400" b="1" i="0" u="none" strike="noStrike" cap="none" normalizeH="0" baseline="0" dirty="0" smtClean="0">
                <a:ln>
                  <a:noFill/>
                </a:ln>
                <a:solidFill>
                  <a:schemeClr val="bg1"/>
                </a:solidFill>
                <a:effectLst/>
                <a:latin typeface="Calibri"/>
                <a:ea typeface="Calibri" pitchFamily="34" charset="0"/>
                <a:cs typeface="Times New Roman" pitchFamily="18" charset="0"/>
              </a:rPr>
              <a:t>à</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l</a:t>
            </a:r>
            <a:r>
              <a:rPr kumimoji="0" lang="fr-FR" sz="2400" b="1" i="0" u="none" strike="noStrike" cap="none" normalizeH="0" baseline="0" dirty="0" smtClean="0">
                <a:ln>
                  <a:noFill/>
                </a:ln>
                <a:solidFill>
                  <a:schemeClr val="bg1"/>
                </a:solidFill>
                <a:effectLst/>
                <a:latin typeface="Calibri"/>
                <a:ea typeface="Calibri" pitchFamily="34" charset="0"/>
                <a:cs typeface="Times New Roman" pitchFamily="18" charset="0"/>
              </a:rPr>
              <a:t>’</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enseignant plus de travail </a:t>
            </a:r>
            <a:r>
              <a:rPr kumimoji="0" lang="fr-FR" sz="2400" b="1" i="0" u="none" strike="noStrike" cap="none" normalizeH="0" baseline="0" dirty="0" smtClean="0">
                <a:ln>
                  <a:noFill/>
                </a:ln>
                <a:solidFill>
                  <a:schemeClr val="bg1"/>
                </a:solidFill>
                <a:effectLst/>
                <a:latin typeface="Calibri"/>
                <a:ea typeface="Calibri" pitchFamily="34" charset="0"/>
                <a:cs typeface="Times New Roman" pitchFamily="18" charset="0"/>
              </a:rPr>
              <a:t>à</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tous les niveaux</a:t>
            </a:r>
            <a:r>
              <a:rPr kumimoji="0" lang="fr-FR" sz="2400" b="1" i="0" u="none" strike="noStrike" cap="none" normalizeH="0" baseline="0" dirty="0" smtClean="0">
                <a:ln>
                  <a:noFill/>
                </a:ln>
                <a:solidFill>
                  <a:schemeClr val="bg1"/>
                </a:solidFill>
                <a:effectLst/>
                <a:latin typeface="Calibri"/>
                <a:ea typeface="Calibri" pitchFamily="34" charset="0"/>
                <a:cs typeface="Times New Roman" pitchFamily="18" charset="0"/>
              </a:rPr>
              <a:t> </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la pr</a:t>
            </a:r>
            <a:r>
              <a:rPr kumimoji="0" lang="fr-FR" sz="2400" b="1" i="0" u="none" strike="noStrike" cap="none" normalizeH="0" baseline="0" dirty="0" smtClean="0">
                <a:ln>
                  <a:noFill/>
                </a:ln>
                <a:solidFill>
                  <a:schemeClr val="bg1"/>
                </a:solidFill>
                <a:effectLst/>
                <a:latin typeface="Calibri"/>
                <a:ea typeface="Calibri" pitchFamily="34" charset="0"/>
                <a:cs typeface="Times New Roman" pitchFamily="18" charset="0"/>
              </a:rPr>
              <a:t>é</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paration</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la r</a:t>
            </a:r>
            <a:r>
              <a:rPr kumimoji="0" lang="fr-FR" sz="2400" b="1" i="0" u="none" strike="noStrike" cap="none" normalizeH="0" baseline="0" dirty="0" smtClean="0">
                <a:ln>
                  <a:noFill/>
                </a:ln>
                <a:solidFill>
                  <a:schemeClr val="bg1"/>
                </a:solidFill>
                <a:effectLst/>
                <a:latin typeface="Calibri"/>
                <a:ea typeface="Calibri" pitchFamily="34" charset="0"/>
                <a:cs typeface="Times New Roman" pitchFamily="18" charset="0"/>
              </a:rPr>
              <a:t>é</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alisation, </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l</a:t>
            </a:r>
            <a:r>
              <a:rPr kumimoji="0" lang="fr-FR" sz="2400" b="1" i="0" u="none" strike="noStrike" cap="none" normalizeH="0" baseline="0" dirty="0" smtClean="0">
                <a:ln>
                  <a:noFill/>
                </a:ln>
                <a:solidFill>
                  <a:schemeClr val="bg1"/>
                </a:solidFill>
                <a:effectLst/>
                <a:latin typeface="Calibri"/>
                <a:ea typeface="Calibri" pitchFamily="34" charset="0"/>
                <a:cs typeface="Times New Roman" pitchFamily="18" charset="0"/>
              </a:rPr>
              <a:t>’é</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valuation</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comp</a:t>
            </a:r>
            <a:r>
              <a:rPr kumimoji="0" lang="fr-FR" sz="2400" b="1" i="0" u="none" strike="noStrike" cap="none" normalizeH="0" baseline="0" dirty="0" smtClean="0">
                <a:ln>
                  <a:noFill/>
                </a:ln>
                <a:solidFill>
                  <a:schemeClr val="bg1"/>
                </a:solidFill>
                <a:effectLst/>
                <a:latin typeface="Calibri"/>
                <a:ea typeface="Calibri" pitchFamily="34" charset="0"/>
                <a:cs typeface="Times New Roman" pitchFamily="18" charset="0"/>
              </a:rPr>
              <a:t>é</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tences particuli</a:t>
            </a:r>
            <a:r>
              <a:rPr kumimoji="0" lang="fr-FR" sz="2400" b="1" i="0" u="none" strike="noStrike" cap="none" normalizeH="0" baseline="0" dirty="0" smtClean="0">
                <a:ln>
                  <a:noFill/>
                </a:ln>
                <a:solidFill>
                  <a:schemeClr val="bg1"/>
                </a:solidFill>
                <a:effectLst/>
                <a:latin typeface="Calibri"/>
                <a:ea typeface="Calibri" pitchFamily="34" charset="0"/>
                <a:cs typeface="Times New Roman" pitchFamily="18" charset="0"/>
              </a:rPr>
              <a:t>è</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res notamment sur le plan des techniques</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a:t>
            </a:r>
            <a:endParaRPr kumimoji="0" lang="fr-FR" sz="2400" b="1" i="0" u="none" strike="noStrike" cap="none" normalizeH="0" baseline="0" dirty="0" smtClean="0">
              <a:ln>
                <a:noFill/>
              </a:ln>
              <a:solidFill>
                <a:schemeClr val="bg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-Couteuses en temps</a:t>
            </a:r>
            <a:r>
              <a:rPr kumimoji="0" lang="fr-FR" sz="2400" b="1" i="0" u="none" strike="noStrike" cap="none" normalizeH="0" baseline="0" dirty="0" smtClean="0">
                <a:ln>
                  <a:noFill/>
                </a:ln>
                <a:solidFill>
                  <a:schemeClr val="bg1"/>
                </a:solidFill>
                <a:effectLst/>
                <a:latin typeface="Calibri"/>
                <a:ea typeface="Calibri" pitchFamily="34" charset="0"/>
                <a:cs typeface="Times New Roman" pitchFamily="18" charset="0"/>
              </a:rPr>
              <a:t>…</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alors que l</a:t>
            </a:r>
            <a:r>
              <a:rPr kumimoji="0" lang="fr-FR" sz="2400" b="1" i="0" u="none" strike="noStrike" cap="none" normalizeH="0" baseline="0" dirty="0" smtClean="0">
                <a:ln>
                  <a:noFill/>
                </a:ln>
                <a:solidFill>
                  <a:schemeClr val="bg1"/>
                </a:solidFill>
                <a:effectLst/>
                <a:latin typeface="Calibri"/>
                <a:ea typeface="Calibri" pitchFamily="34" charset="0"/>
                <a:cs typeface="Times New Roman" pitchFamily="18" charset="0"/>
              </a:rPr>
              <a:t>’</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enseignant se plaint souvent d</a:t>
            </a:r>
            <a:r>
              <a:rPr kumimoji="0" lang="fr-FR" sz="2400" b="1" i="0" u="none" strike="noStrike" cap="none" normalizeH="0" baseline="0" dirty="0" smtClean="0">
                <a:ln>
                  <a:noFill/>
                </a:ln>
                <a:solidFill>
                  <a:schemeClr val="bg1"/>
                </a:solidFill>
                <a:effectLst/>
                <a:latin typeface="Calibri"/>
                <a:ea typeface="Calibri" pitchFamily="34" charset="0"/>
                <a:cs typeface="Times New Roman" pitchFamily="18" charset="0"/>
              </a:rPr>
              <a:t>’</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en manquer</a:t>
            </a:r>
            <a:r>
              <a:rPr kumimoji="0" lang="fr-FR" sz="2400" b="1" i="0" u="none" strike="noStrike" cap="none" normalizeH="0" baseline="0" dirty="0" smtClean="0">
                <a:ln>
                  <a:noFill/>
                </a:ln>
                <a:solidFill>
                  <a:schemeClr val="bg1"/>
                </a:solidFill>
                <a:effectLst/>
                <a:latin typeface="Calibri"/>
                <a:ea typeface="Calibri" pitchFamily="34" charset="0"/>
                <a:cs typeface="Times New Roman" pitchFamily="18" charset="0"/>
              </a:rPr>
              <a:t> </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a:t>
            </a:r>
            <a:endParaRPr kumimoji="0" lang="fr-FR" sz="2400" b="1" i="0" u="none" strike="noStrike" cap="none" normalizeH="0" baseline="0" dirty="0" smtClean="0">
              <a:ln>
                <a:noFill/>
              </a:ln>
              <a:solidFill>
                <a:schemeClr val="bg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exigent la r</a:t>
            </a:r>
            <a:r>
              <a:rPr kumimoji="0" lang="fr-FR" sz="2400" b="1" i="0" u="none" strike="noStrike" cap="none" normalizeH="0" baseline="0" dirty="0" smtClean="0">
                <a:ln>
                  <a:noFill/>
                </a:ln>
                <a:solidFill>
                  <a:schemeClr val="bg1"/>
                </a:solidFill>
                <a:effectLst/>
                <a:latin typeface="Calibri"/>
                <a:ea typeface="Calibri" pitchFamily="34" charset="0"/>
                <a:cs typeface="Times New Roman" pitchFamily="18" charset="0"/>
              </a:rPr>
              <a:t>é</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union d</a:t>
            </a:r>
            <a:r>
              <a:rPr kumimoji="0" lang="fr-FR" sz="2400" b="1" i="0" u="none" strike="noStrike" cap="none" normalizeH="0" baseline="0" dirty="0" smtClean="0">
                <a:ln>
                  <a:noFill/>
                </a:ln>
                <a:solidFill>
                  <a:schemeClr val="bg1"/>
                </a:solidFill>
                <a:effectLst/>
                <a:latin typeface="Calibri"/>
                <a:ea typeface="Calibri" pitchFamily="34" charset="0"/>
                <a:cs typeface="Times New Roman" pitchFamily="18" charset="0"/>
              </a:rPr>
              <a:t>’</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un nombre de conditions</a:t>
            </a:r>
            <a:r>
              <a:rPr kumimoji="0" lang="fr-FR" sz="2400" b="1" i="0" u="none" strike="noStrike" cap="none" normalizeH="0" baseline="0" dirty="0" smtClean="0">
                <a:ln>
                  <a:noFill/>
                </a:ln>
                <a:solidFill>
                  <a:schemeClr val="bg1"/>
                </a:solidFill>
                <a:effectLst/>
                <a:latin typeface="Calibri"/>
                <a:ea typeface="Calibri" pitchFamily="34" charset="0"/>
                <a:cs typeface="Times New Roman" pitchFamily="18" charset="0"/>
              </a:rPr>
              <a:t> </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les effectifs des classes et leur am</a:t>
            </a:r>
            <a:r>
              <a:rPr kumimoji="0" lang="fr-FR" sz="2400" b="1" i="0" u="none" strike="noStrike" cap="none" normalizeH="0" baseline="0" dirty="0" smtClean="0">
                <a:ln>
                  <a:noFill/>
                </a:ln>
                <a:solidFill>
                  <a:schemeClr val="bg1"/>
                </a:solidFill>
                <a:effectLst/>
                <a:latin typeface="Calibri"/>
                <a:ea typeface="Calibri" pitchFamily="34" charset="0"/>
                <a:cs typeface="Times New Roman" pitchFamily="18" charset="0"/>
              </a:rPr>
              <a:t>é</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nagement, l</a:t>
            </a:r>
            <a:r>
              <a:rPr kumimoji="0" lang="fr-FR" sz="2400" b="1" i="0" u="none" strike="noStrike" cap="none" normalizeH="0" baseline="0" dirty="0" smtClean="0">
                <a:ln>
                  <a:noFill/>
                </a:ln>
                <a:solidFill>
                  <a:schemeClr val="bg1"/>
                </a:solidFill>
                <a:effectLst/>
                <a:latin typeface="Calibri"/>
                <a:ea typeface="Calibri" pitchFamily="34" charset="0"/>
                <a:cs typeface="Times New Roman" pitchFamily="18" charset="0"/>
              </a:rPr>
              <a:t>’</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organisation de l</a:t>
            </a:r>
            <a:r>
              <a:rPr kumimoji="0" lang="fr-FR" sz="2400" b="1" i="0" u="none" strike="noStrike" cap="none" normalizeH="0" baseline="0" dirty="0" smtClean="0">
                <a:ln>
                  <a:noFill/>
                </a:ln>
                <a:solidFill>
                  <a:schemeClr val="bg1"/>
                </a:solidFill>
                <a:effectLst/>
                <a:latin typeface="Calibri"/>
                <a:ea typeface="Calibri" pitchFamily="34" charset="0"/>
                <a:cs typeface="Times New Roman" pitchFamily="18" charset="0"/>
              </a:rPr>
              <a:t>’</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enseignement (Freinet attachait une grande importance </a:t>
            </a:r>
            <a:r>
              <a:rPr kumimoji="0" lang="fr-FR" sz="2400" b="1" i="0" u="none" strike="noStrike" cap="none" normalizeH="0" baseline="0" dirty="0" smtClean="0">
                <a:ln>
                  <a:noFill/>
                </a:ln>
                <a:solidFill>
                  <a:schemeClr val="bg1"/>
                </a:solidFill>
                <a:effectLst/>
                <a:latin typeface="Calibri"/>
                <a:ea typeface="Calibri" pitchFamily="34" charset="0"/>
                <a:cs typeface="Times New Roman" pitchFamily="18" charset="0"/>
              </a:rPr>
              <a:t>à</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la pr</a:t>
            </a:r>
            <a:r>
              <a:rPr kumimoji="0" lang="fr-FR" sz="2400" b="1" i="0" u="none" strike="noStrike" cap="none" normalizeH="0" baseline="0" dirty="0" smtClean="0">
                <a:ln>
                  <a:noFill/>
                </a:ln>
                <a:solidFill>
                  <a:schemeClr val="bg1"/>
                </a:solidFill>
                <a:effectLst/>
                <a:latin typeface="Calibri"/>
                <a:ea typeface="Calibri" pitchFamily="34" charset="0"/>
                <a:cs typeface="Times New Roman" pitchFamily="18" charset="0"/>
              </a:rPr>
              <a:t>é</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sence d</a:t>
            </a:r>
            <a:r>
              <a:rPr kumimoji="0" lang="fr-FR" sz="2400" b="1" i="0" u="none" strike="noStrike" cap="none" normalizeH="0" baseline="0" dirty="0" smtClean="0">
                <a:ln>
                  <a:noFill/>
                </a:ln>
                <a:solidFill>
                  <a:schemeClr val="bg1"/>
                </a:solidFill>
                <a:effectLst/>
                <a:latin typeface="Calibri"/>
                <a:ea typeface="Calibri" pitchFamily="34" charset="0"/>
                <a:cs typeface="Times New Roman" pitchFamily="18" charset="0"/>
              </a:rPr>
              <a:t>’</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un milieu naturel.  </a:t>
            </a:r>
            <a:r>
              <a:rPr kumimoji="0" lang="fr-FR"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a:t>
            </a:r>
            <a:r>
              <a:rPr kumimoji="0" lang="fr-FR" b="1" i="0" u="none" strike="noStrike" cap="none" normalizeH="0" baseline="0" dirty="0" err="1" smtClean="0">
                <a:ln>
                  <a:noFill/>
                </a:ln>
                <a:solidFill>
                  <a:schemeClr val="bg1"/>
                </a:solidFill>
                <a:effectLst/>
                <a:latin typeface="Times New Roman" pitchFamily="18" charset="0"/>
                <a:ea typeface="Calibri" pitchFamily="34" charset="0"/>
                <a:cs typeface="Times New Roman" pitchFamily="18" charset="0"/>
              </a:rPr>
              <a:t>Pelpel</a:t>
            </a:r>
            <a:r>
              <a:rPr kumimoji="0" lang="fr-FR"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P., 2002)</a:t>
            </a:r>
            <a:endParaRPr kumimoji="0" lang="fr-FR" b="1" i="0" u="none" strike="noStrike" cap="none" normalizeH="0" baseline="0" dirty="0" smtClean="0">
              <a:ln>
                <a:noFill/>
              </a:ln>
              <a:solidFill>
                <a:schemeClr val="bg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
          <p:cNvSpPr>
            <a:spLocks noChangeArrowheads="1"/>
          </p:cNvSpPr>
          <p:nvPr/>
        </p:nvSpPr>
        <p:spPr bwMode="auto">
          <a:xfrm>
            <a:off x="251520" y="37068"/>
            <a:ext cx="8640960" cy="48320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sz="2800" b="1" i="0" u="none" strike="noStrike" cap="none" normalizeH="0" baseline="0" dirty="0" smtClean="0">
                <a:ln>
                  <a:noFill/>
                </a:ln>
                <a:effectLst/>
                <a:latin typeface="Times New Roman" pitchFamily="18" charset="0"/>
                <a:ea typeface="Calibri" pitchFamily="34" charset="0"/>
                <a:cs typeface="Times New Roman" pitchFamily="18" charset="0"/>
              </a:rPr>
              <a:t>        2.3. M</a:t>
            </a:r>
            <a:r>
              <a:rPr kumimoji="0" lang="fr-FR" sz="2800" b="1" i="0" u="none" strike="noStrike" cap="none" normalizeH="0" baseline="0" dirty="0" smtClean="0">
                <a:ln>
                  <a:noFill/>
                </a:ln>
                <a:effectLst/>
                <a:latin typeface="Calibri"/>
                <a:ea typeface="Calibri" pitchFamily="34" charset="0"/>
                <a:cs typeface="Times New Roman" pitchFamily="18" charset="0"/>
              </a:rPr>
              <a:t>é</a:t>
            </a:r>
            <a:r>
              <a:rPr kumimoji="0" lang="fr-FR" sz="2800" b="1" i="0" u="none" strike="noStrike" cap="none" normalizeH="0" baseline="0" dirty="0" smtClean="0">
                <a:ln>
                  <a:noFill/>
                </a:ln>
                <a:effectLst/>
                <a:latin typeface="Times New Roman" pitchFamily="18" charset="0"/>
                <a:ea typeface="Calibri" pitchFamily="34" charset="0"/>
                <a:cs typeface="Times New Roman" pitchFamily="18" charset="0"/>
              </a:rPr>
              <a:t>thode centr</a:t>
            </a:r>
            <a:r>
              <a:rPr kumimoji="0" lang="fr-FR" sz="2800" b="1" i="0" u="none" strike="noStrike" cap="none" normalizeH="0" baseline="0" dirty="0" smtClean="0">
                <a:ln>
                  <a:noFill/>
                </a:ln>
                <a:effectLst/>
                <a:latin typeface="Calibri"/>
                <a:ea typeface="Calibri" pitchFamily="34" charset="0"/>
                <a:cs typeface="Times New Roman" pitchFamily="18" charset="0"/>
              </a:rPr>
              <a:t>é</a:t>
            </a:r>
            <a:r>
              <a:rPr kumimoji="0" lang="fr-FR" sz="2800" b="1" i="0" u="none" strike="noStrike" cap="none" normalizeH="0" baseline="0" dirty="0" smtClean="0">
                <a:ln>
                  <a:noFill/>
                </a:ln>
                <a:effectLst/>
                <a:latin typeface="Times New Roman" pitchFamily="18" charset="0"/>
                <a:ea typeface="Calibri" pitchFamily="34" charset="0"/>
                <a:cs typeface="Times New Roman" pitchFamily="18" charset="0"/>
              </a:rPr>
              <a:t>e sur le contenu et l</a:t>
            </a:r>
            <a:r>
              <a:rPr kumimoji="0" lang="fr-FR" sz="2800" b="1" i="0" u="none" strike="noStrike" cap="none" normalizeH="0" baseline="0" dirty="0" smtClean="0">
                <a:ln>
                  <a:noFill/>
                </a:ln>
                <a:effectLst/>
                <a:latin typeface="Calibri"/>
                <a:ea typeface="Calibri" pitchFamily="34" charset="0"/>
                <a:cs typeface="Times New Roman" pitchFamily="18" charset="0"/>
              </a:rPr>
              <a:t>’</a:t>
            </a:r>
            <a:r>
              <a:rPr kumimoji="0" lang="fr-FR" sz="2800" b="1" i="0" u="none" strike="noStrike" cap="none" normalizeH="0" baseline="0" dirty="0" smtClean="0">
                <a:ln>
                  <a:noFill/>
                </a:ln>
                <a:effectLst/>
                <a:latin typeface="Times New Roman" pitchFamily="18" charset="0"/>
                <a:ea typeface="Calibri" pitchFamily="34" charset="0"/>
                <a:cs typeface="Times New Roman" pitchFamily="18" charset="0"/>
              </a:rPr>
              <a:t>interaction (s</a:t>
            </a:r>
            <a:r>
              <a:rPr kumimoji="0" lang="fr-FR" sz="2800" b="1" i="0" u="none" strike="noStrike" cap="none" normalizeH="0" baseline="0" dirty="0" smtClean="0">
                <a:ln>
                  <a:noFill/>
                </a:ln>
                <a:effectLst/>
                <a:latin typeface="Calibri"/>
                <a:ea typeface="Calibri" pitchFamily="34" charset="0"/>
                <a:cs typeface="Times New Roman" pitchFamily="18" charset="0"/>
              </a:rPr>
              <a:t>’</a:t>
            </a:r>
            <a:r>
              <a:rPr kumimoji="0" lang="fr-FR" sz="2800" b="1" i="0" u="none" strike="noStrike" cap="none" normalizeH="0" baseline="0" dirty="0" smtClean="0">
                <a:ln>
                  <a:noFill/>
                </a:ln>
                <a:effectLst/>
                <a:latin typeface="Times New Roman" pitchFamily="18" charset="0"/>
                <a:ea typeface="Calibri" pitchFamily="34" charset="0"/>
                <a:cs typeface="Times New Roman" pitchFamily="18" charset="0"/>
              </a:rPr>
              <a:t>appuie sur les th</a:t>
            </a:r>
            <a:r>
              <a:rPr kumimoji="0" lang="fr-FR" sz="2800" b="1" i="0" u="none" strike="noStrike" cap="none" normalizeH="0" baseline="0" dirty="0" smtClean="0">
                <a:ln>
                  <a:noFill/>
                </a:ln>
                <a:effectLst/>
                <a:latin typeface="Calibri"/>
                <a:ea typeface="Calibri" pitchFamily="34" charset="0"/>
                <a:cs typeface="Times New Roman" pitchFamily="18" charset="0"/>
              </a:rPr>
              <a:t>é</a:t>
            </a:r>
            <a:r>
              <a:rPr kumimoji="0" lang="fr-FR" sz="2800" b="1" i="0" u="none" strike="noStrike" cap="none" normalizeH="0" baseline="0" dirty="0" smtClean="0">
                <a:ln>
                  <a:noFill/>
                </a:ln>
                <a:effectLst/>
                <a:latin typeface="Times New Roman" pitchFamily="18" charset="0"/>
                <a:ea typeface="Calibri" pitchFamily="34" charset="0"/>
                <a:cs typeface="Times New Roman" pitchFamily="18" charset="0"/>
              </a:rPr>
              <a:t>ories de l</a:t>
            </a:r>
            <a:r>
              <a:rPr kumimoji="0" lang="fr-FR" sz="2800" b="1" i="0" u="none" strike="noStrike" cap="none" normalizeH="0" baseline="0" dirty="0" smtClean="0">
                <a:ln>
                  <a:noFill/>
                </a:ln>
                <a:effectLst/>
                <a:latin typeface="Calibri"/>
                <a:ea typeface="Calibri" pitchFamily="34" charset="0"/>
                <a:cs typeface="Times New Roman" pitchFamily="18" charset="0"/>
              </a:rPr>
              <a:t>’</a:t>
            </a:r>
            <a:r>
              <a:rPr kumimoji="0" lang="fr-FR" sz="2800" b="1" i="0" u="none" strike="noStrike" cap="none" normalizeH="0" baseline="0" dirty="0" smtClean="0">
                <a:ln>
                  <a:noFill/>
                </a:ln>
                <a:effectLst/>
                <a:latin typeface="Times New Roman" pitchFamily="18" charset="0"/>
                <a:ea typeface="Calibri" pitchFamily="34" charset="0"/>
                <a:cs typeface="Times New Roman" pitchFamily="18" charset="0"/>
              </a:rPr>
              <a:t>apprentissage)</a:t>
            </a:r>
            <a:endParaRPr kumimoji="0" lang="fr-FR" sz="2800" b="0" i="0" u="none" strike="noStrike" cap="none" normalizeH="0" baseline="0" dirty="0" smtClean="0">
              <a:ln>
                <a:noFill/>
              </a:ln>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fr-F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lang="fr-FR" sz="2800" dirty="0">
              <a:latin typeface="Times New Roman" pitchFamily="18"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Les recherches sur les conditions et les structures des apprentissages ont d</a:t>
            </a:r>
            <a:r>
              <a:rPr kumimoji="0" lang="fr-FR" sz="2800" b="1" i="0" u="none" strike="noStrike" cap="none" normalizeH="0" baseline="0" dirty="0" smtClean="0">
                <a:ln>
                  <a:noFill/>
                </a:ln>
                <a:solidFill>
                  <a:schemeClr val="bg1"/>
                </a:solidFill>
                <a:effectLst/>
                <a:latin typeface="Calibri"/>
                <a:ea typeface="Calibri" pitchFamily="34" charset="0"/>
                <a:cs typeface="Times New Roman" pitchFamily="18" charset="0"/>
              </a:rPr>
              <a:t>é</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but</a:t>
            </a:r>
            <a:r>
              <a:rPr kumimoji="0" lang="fr-FR" sz="2800" b="1" i="0" u="none" strike="noStrike" cap="none" normalizeH="0" baseline="0" dirty="0" smtClean="0">
                <a:ln>
                  <a:noFill/>
                </a:ln>
                <a:solidFill>
                  <a:schemeClr val="bg1"/>
                </a:solidFill>
                <a:effectLst/>
                <a:latin typeface="Calibri"/>
                <a:ea typeface="Calibri" pitchFamily="34" charset="0"/>
                <a:cs typeface="Times New Roman" pitchFamily="18" charset="0"/>
              </a:rPr>
              <a:t>é</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avec les travaux de Pavlov(1927) sur le conditionnement, puis ceux de l</a:t>
            </a:r>
            <a:r>
              <a:rPr kumimoji="0" lang="fr-FR" sz="2800" b="1" i="0" u="none" strike="noStrike" cap="none" normalizeH="0" baseline="0" dirty="0" smtClean="0">
                <a:ln>
                  <a:noFill/>
                </a:ln>
                <a:solidFill>
                  <a:schemeClr val="bg1"/>
                </a:solidFill>
                <a:effectLst/>
                <a:latin typeface="Calibri"/>
                <a:ea typeface="Calibri" pitchFamily="34" charset="0"/>
                <a:cs typeface="Times New Roman" pitchFamily="18" charset="0"/>
              </a:rPr>
              <a:t>’</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am</a:t>
            </a:r>
            <a:r>
              <a:rPr kumimoji="0" lang="fr-FR" sz="2800" b="1" i="0" u="none" strike="noStrike" cap="none" normalizeH="0" baseline="0" dirty="0" smtClean="0">
                <a:ln>
                  <a:noFill/>
                </a:ln>
                <a:solidFill>
                  <a:schemeClr val="bg1"/>
                </a:solidFill>
                <a:effectLst/>
                <a:latin typeface="Calibri"/>
                <a:ea typeface="Calibri" pitchFamily="34" charset="0"/>
                <a:cs typeface="Times New Roman" pitchFamily="18" charset="0"/>
              </a:rPr>
              <a:t>é</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ricain Skinner sur le conditionnement op</a:t>
            </a:r>
            <a:r>
              <a:rPr kumimoji="0" lang="fr-FR" sz="2800" b="1" i="0" u="none" strike="noStrike" cap="none" normalizeH="0" baseline="0" dirty="0" smtClean="0">
                <a:ln>
                  <a:noFill/>
                </a:ln>
                <a:solidFill>
                  <a:schemeClr val="bg1"/>
                </a:solidFill>
                <a:effectLst/>
                <a:latin typeface="Calibri"/>
                <a:ea typeface="Calibri" pitchFamily="34" charset="0"/>
                <a:cs typeface="Times New Roman" pitchFamily="18" charset="0"/>
              </a:rPr>
              <a:t>é</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rant. Skinner a transpos</a:t>
            </a:r>
            <a:r>
              <a:rPr kumimoji="0" lang="fr-FR" sz="2800" b="1" i="0" u="none" strike="noStrike" cap="none" normalizeH="0" baseline="0" dirty="0" smtClean="0">
                <a:ln>
                  <a:noFill/>
                </a:ln>
                <a:solidFill>
                  <a:schemeClr val="bg1"/>
                </a:solidFill>
                <a:effectLst/>
                <a:latin typeface="Calibri"/>
                <a:ea typeface="Calibri" pitchFamily="34" charset="0"/>
                <a:cs typeface="Times New Roman" pitchFamily="18" charset="0"/>
              </a:rPr>
              <a:t>é</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dans le domaine de la p</a:t>
            </a:r>
            <a:r>
              <a:rPr kumimoji="0" lang="fr-FR" sz="2800" b="1" i="0" u="none" strike="noStrike" cap="none" normalizeH="0" baseline="0" dirty="0" smtClean="0">
                <a:ln>
                  <a:noFill/>
                </a:ln>
                <a:solidFill>
                  <a:schemeClr val="bg1"/>
                </a:solidFill>
                <a:effectLst/>
                <a:latin typeface="Calibri"/>
                <a:ea typeface="Calibri" pitchFamily="34" charset="0"/>
                <a:cs typeface="Times New Roman" pitchFamily="18" charset="0"/>
              </a:rPr>
              <a:t>é</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dagogie </a:t>
            </a:r>
            <a:r>
              <a:rPr kumimoji="0" lang="fr-FR" sz="2800" b="1" i="0" u="none" strike="noStrike" cap="none" normalizeH="0" baseline="0" dirty="0" smtClean="0">
                <a:ln>
                  <a:noFill/>
                </a:ln>
                <a:solidFill>
                  <a:schemeClr val="bg1"/>
                </a:solidFill>
                <a:effectLst/>
                <a:latin typeface="Calibri"/>
                <a:ea typeface="Calibri" pitchFamily="34" charset="0"/>
                <a:cs typeface="Times New Roman" pitchFamily="18" charset="0"/>
              </a:rPr>
              <a:t>à</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partir des ann</a:t>
            </a:r>
            <a:r>
              <a:rPr kumimoji="0" lang="fr-FR" sz="2800" b="1" i="0" u="none" strike="noStrike" cap="none" normalizeH="0" baseline="0" dirty="0" smtClean="0">
                <a:ln>
                  <a:noFill/>
                </a:ln>
                <a:solidFill>
                  <a:schemeClr val="bg1"/>
                </a:solidFill>
                <a:effectLst/>
                <a:latin typeface="Calibri"/>
                <a:ea typeface="Calibri" pitchFamily="34" charset="0"/>
                <a:cs typeface="Times New Roman" pitchFamily="18" charset="0"/>
              </a:rPr>
              <a:t>é</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es cinquante l</a:t>
            </a:r>
            <a:r>
              <a:rPr kumimoji="0" lang="fr-FR" sz="2800" b="1" i="0" u="none" strike="noStrike" cap="none" normalizeH="0" baseline="0" dirty="0" smtClean="0">
                <a:ln>
                  <a:noFill/>
                </a:ln>
                <a:solidFill>
                  <a:schemeClr val="bg1"/>
                </a:solidFill>
                <a:effectLst/>
                <a:latin typeface="Calibri"/>
                <a:ea typeface="Calibri" pitchFamily="34" charset="0"/>
                <a:cs typeface="Times New Roman" pitchFamily="18" charset="0"/>
              </a:rPr>
              <a:t>’</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apport de ces recherches exp</a:t>
            </a:r>
            <a:r>
              <a:rPr kumimoji="0" lang="fr-FR" sz="2800" b="1" i="0" u="none" strike="noStrike" cap="none" normalizeH="0" baseline="0" dirty="0" smtClean="0">
                <a:ln>
                  <a:noFill/>
                </a:ln>
                <a:solidFill>
                  <a:schemeClr val="bg1"/>
                </a:solidFill>
                <a:effectLst/>
                <a:latin typeface="Calibri"/>
                <a:ea typeface="Calibri" pitchFamily="34" charset="0"/>
                <a:cs typeface="Times New Roman" pitchFamily="18" charset="0"/>
              </a:rPr>
              <a:t>é</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rimentales (1968). </a:t>
            </a:r>
            <a:r>
              <a:rPr kumimoji="0" lang="fr-FR"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a:t>
            </a:r>
            <a:r>
              <a:rPr kumimoji="0" lang="fr-FR" b="1" i="0" u="none" strike="noStrike" cap="none" normalizeH="0" baseline="0" dirty="0" err="1" smtClean="0">
                <a:ln>
                  <a:noFill/>
                </a:ln>
                <a:solidFill>
                  <a:schemeClr val="bg1"/>
                </a:solidFill>
                <a:effectLst/>
                <a:latin typeface="Times New Roman" pitchFamily="18" charset="0"/>
                <a:ea typeface="Calibri" pitchFamily="34" charset="0"/>
                <a:cs typeface="Times New Roman" pitchFamily="18" charset="0"/>
              </a:rPr>
              <a:t>Pelpel</a:t>
            </a:r>
            <a:r>
              <a:rPr kumimoji="0" lang="fr-FR"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P., 2002)</a:t>
            </a:r>
            <a:endParaRPr kumimoji="0" lang="fr-FR" b="1" i="0" u="none" strike="noStrike" cap="none" normalizeH="0" baseline="0" dirty="0" smtClean="0">
              <a:ln>
                <a:noFill/>
              </a:ln>
              <a:solidFill>
                <a:schemeClr val="bg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1"/>
          <p:cNvSpPr>
            <a:spLocks noChangeArrowheads="1"/>
          </p:cNvSpPr>
          <p:nvPr/>
        </p:nvSpPr>
        <p:spPr bwMode="auto">
          <a:xfrm>
            <a:off x="0" y="-138499"/>
            <a:ext cx="9144000" cy="59708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sz="2800" b="1" i="0" u="none" strike="noStrike" cap="none" normalizeH="0" baseline="0" dirty="0" smtClean="0">
                <a:ln>
                  <a:noFill/>
                </a:ln>
                <a:effectLst/>
                <a:latin typeface="Times New Roman" pitchFamily="18" charset="0"/>
                <a:ea typeface="Calibri" pitchFamily="34" charset="0"/>
                <a:cs typeface="Times New Roman" pitchFamily="18" charset="0"/>
              </a:rPr>
              <a:t>Pour cette m</a:t>
            </a:r>
            <a:r>
              <a:rPr kumimoji="0" lang="fr-FR" sz="2800" b="1" i="0" u="none" strike="noStrike" cap="none" normalizeH="0" baseline="0" dirty="0" smtClean="0">
                <a:ln>
                  <a:noFill/>
                </a:ln>
                <a:effectLst/>
                <a:latin typeface="Calibri"/>
                <a:ea typeface="Calibri" pitchFamily="34" charset="0"/>
                <a:cs typeface="Times New Roman" pitchFamily="18" charset="0"/>
              </a:rPr>
              <a:t>é</a:t>
            </a:r>
            <a:r>
              <a:rPr kumimoji="0" lang="fr-FR" sz="2800" b="1" i="0" u="none" strike="noStrike" cap="none" normalizeH="0" baseline="0" dirty="0" smtClean="0">
                <a:ln>
                  <a:noFill/>
                </a:ln>
                <a:effectLst/>
                <a:latin typeface="Times New Roman" pitchFamily="18" charset="0"/>
                <a:ea typeface="Calibri" pitchFamily="34" charset="0"/>
                <a:cs typeface="Times New Roman" pitchFamily="18" charset="0"/>
              </a:rPr>
              <a:t>thode: </a:t>
            </a:r>
            <a:endParaRPr kumimoji="0" lang="fr-FR" sz="2800" b="1" i="0" u="none" strike="noStrike" cap="none" normalizeH="0" baseline="0" dirty="0" smtClean="0">
              <a:ln>
                <a:noFill/>
              </a:ln>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2800" b="1" i="0" u="none" strike="noStrike" cap="none" normalizeH="0" baseline="0" dirty="0" smtClean="0">
                <a:ln>
                  <a:noFill/>
                </a:ln>
                <a:solidFill>
                  <a:srgbClr val="FFFF00"/>
                </a:solidFill>
                <a:effectLst/>
                <a:latin typeface="Times New Roman" pitchFamily="18" charset="0"/>
                <a:ea typeface="Calibri" pitchFamily="34" charset="0"/>
                <a:cs typeface="Times New Roman" pitchFamily="18" charset="0"/>
              </a:rPr>
              <a:t>-</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le contenu de l</a:t>
            </a:r>
            <a:r>
              <a:rPr kumimoji="0" lang="fr-FR" sz="2800" b="1" i="0" u="none" strike="noStrike" cap="none" normalizeH="0" baseline="0" dirty="0" smtClean="0">
                <a:ln>
                  <a:noFill/>
                </a:ln>
                <a:solidFill>
                  <a:schemeClr val="bg1"/>
                </a:solidFill>
                <a:effectLst/>
                <a:latin typeface="Calibri"/>
                <a:ea typeface="Calibri" pitchFamily="34" charset="0"/>
                <a:cs typeface="Times New Roman" pitchFamily="18" charset="0"/>
              </a:rPr>
              <a:t>’</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enseignement doit etre organis</a:t>
            </a:r>
            <a:r>
              <a:rPr kumimoji="0" lang="fr-FR" sz="2800" b="1" i="0" u="none" strike="noStrike" cap="none" normalizeH="0" baseline="0" dirty="0" smtClean="0">
                <a:ln>
                  <a:noFill/>
                </a:ln>
                <a:solidFill>
                  <a:schemeClr val="bg1"/>
                </a:solidFill>
                <a:effectLst/>
                <a:latin typeface="Calibri"/>
                <a:ea typeface="Calibri" pitchFamily="34" charset="0"/>
                <a:cs typeface="Times New Roman" pitchFamily="18" charset="0"/>
              </a:rPr>
              <a:t>é</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selon un principe de rationalit</a:t>
            </a:r>
            <a:r>
              <a:rPr kumimoji="0" lang="fr-FR" sz="2800" b="1" i="0" u="none" strike="noStrike" cap="none" normalizeH="0" baseline="0" dirty="0" smtClean="0">
                <a:ln>
                  <a:noFill/>
                </a:ln>
                <a:solidFill>
                  <a:schemeClr val="bg1"/>
                </a:solidFill>
                <a:effectLst/>
                <a:latin typeface="Calibri"/>
                <a:ea typeface="Calibri" pitchFamily="34" charset="0"/>
                <a:cs typeface="Times New Roman" pitchFamily="18" charset="0"/>
              </a:rPr>
              <a:t>é </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a:t>
            </a:r>
            <a:endParaRPr kumimoji="0" lang="fr-FR" sz="2800" b="1" i="0" u="none" strike="noStrike" cap="none" normalizeH="0" baseline="0" dirty="0" smtClean="0">
              <a:ln>
                <a:noFill/>
              </a:ln>
              <a:solidFill>
                <a:schemeClr val="bg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2800" b="1" i="0" u="none" strike="noStrike" cap="none" normalizeH="0" baseline="0" dirty="0" smtClean="0">
                <a:ln>
                  <a:noFill/>
                </a:ln>
                <a:solidFill>
                  <a:srgbClr val="FFFF00"/>
                </a:solidFill>
                <a:effectLst/>
                <a:latin typeface="Times New Roman" pitchFamily="18" charset="0"/>
                <a:ea typeface="Calibri" pitchFamily="34" charset="0"/>
                <a:cs typeface="Times New Roman" pitchFamily="18" charset="0"/>
              </a:rPr>
              <a:t>-</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l</a:t>
            </a:r>
            <a:r>
              <a:rPr kumimoji="0" lang="fr-FR" sz="2800" b="1" i="0" u="none" strike="noStrike" cap="none" normalizeH="0" baseline="0" dirty="0" smtClean="0">
                <a:ln>
                  <a:noFill/>
                </a:ln>
                <a:solidFill>
                  <a:schemeClr val="bg1"/>
                </a:solidFill>
                <a:effectLst/>
                <a:latin typeface="Calibri"/>
                <a:ea typeface="Calibri" pitchFamily="34" charset="0"/>
                <a:cs typeface="Times New Roman" pitchFamily="18" charset="0"/>
              </a:rPr>
              <a:t>’</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apprenant doit </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être </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impliqu</a:t>
            </a:r>
            <a:r>
              <a:rPr kumimoji="0" lang="fr-FR" sz="2800" b="1" i="0" u="none" strike="noStrike" cap="none" normalizeH="0" baseline="0" dirty="0" smtClean="0">
                <a:ln>
                  <a:noFill/>
                </a:ln>
                <a:solidFill>
                  <a:schemeClr val="bg1"/>
                </a:solidFill>
                <a:effectLst/>
                <a:latin typeface="Calibri"/>
                <a:ea typeface="Calibri" pitchFamily="34" charset="0"/>
                <a:cs typeface="Times New Roman" pitchFamily="18" charset="0"/>
              </a:rPr>
              <a:t>é</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dans l</a:t>
            </a:r>
            <a:r>
              <a:rPr kumimoji="0" lang="fr-FR" sz="2800" b="1" i="0" u="none" strike="noStrike" cap="none" normalizeH="0" baseline="0" dirty="0" smtClean="0">
                <a:ln>
                  <a:noFill/>
                </a:ln>
                <a:solidFill>
                  <a:schemeClr val="bg1"/>
                </a:solidFill>
                <a:effectLst/>
                <a:latin typeface="Calibri"/>
                <a:ea typeface="Calibri" pitchFamily="34" charset="0"/>
                <a:cs typeface="Times New Roman" pitchFamily="18" charset="0"/>
              </a:rPr>
              <a:t>’</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apprentissage, par un syst</a:t>
            </a:r>
            <a:r>
              <a:rPr kumimoji="0" lang="fr-FR" sz="2800" b="1" i="0" u="none" strike="noStrike" cap="none" normalizeH="0" baseline="0" dirty="0" smtClean="0">
                <a:ln>
                  <a:noFill/>
                </a:ln>
                <a:solidFill>
                  <a:schemeClr val="bg1"/>
                </a:solidFill>
                <a:effectLst/>
                <a:latin typeface="Calibri"/>
                <a:ea typeface="Calibri" pitchFamily="34" charset="0"/>
                <a:cs typeface="Times New Roman" pitchFamily="18" charset="0"/>
              </a:rPr>
              <a:t>è</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me d</a:t>
            </a:r>
            <a:r>
              <a:rPr kumimoji="0" lang="fr-FR" sz="2800" b="1" i="0" u="none" strike="noStrike" cap="none" normalizeH="0" baseline="0" dirty="0" smtClean="0">
                <a:ln>
                  <a:noFill/>
                </a:ln>
                <a:solidFill>
                  <a:schemeClr val="bg1"/>
                </a:solidFill>
                <a:effectLst/>
                <a:latin typeface="Calibri"/>
                <a:ea typeface="Calibri" pitchFamily="34" charset="0"/>
                <a:cs typeface="Times New Roman" pitchFamily="18" charset="0"/>
              </a:rPr>
              <a:t>’</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interaction efficace</a:t>
            </a:r>
            <a:r>
              <a:rPr kumimoji="0" lang="fr-FR" sz="2800" b="1" i="0" u="none" strike="noStrike" cap="none" normalizeH="0" baseline="0" dirty="0" smtClean="0">
                <a:ln>
                  <a:noFill/>
                </a:ln>
                <a:solidFill>
                  <a:schemeClr val="bg1"/>
                </a:solidFill>
                <a:effectLst/>
                <a:latin typeface="Calibri"/>
                <a:ea typeface="Calibri" pitchFamily="34" charset="0"/>
                <a:cs typeface="Times New Roman" pitchFamily="18" charset="0"/>
              </a:rPr>
              <a:t> </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a:t>
            </a:r>
            <a:endParaRPr kumimoji="0" lang="fr-FR" sz="2800" b="1" i="0" u="none" strike="noStrike" cap="none" normalizeH="0" baseline="0" dirty="0" smtClean="0">
              <a:ln>
                <a:noFill/>
              </a:ln>
              <a:solidFill>
                <a:schemeClr val="bg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2800" b="1" i="0" u="none" strike="noStrike" cap="none" normalizeH="0" baseline="0" dirty="0" smtClean="0">
                <a:ln>
                  <a:noFill/>
                </a:ln>
                <a:solidFill>
                  <a:srgbClr val="FFFF00"/>
                </a:solidFill>
                <a:effectLst/>
                <a:latin typeface="Times New Roman" pitchFamily="18" charset="0"/>
                <a:ea typeface="Calibri" pitchFamily="34" charset="0"/>
                <a:cs typeface="Times New Roman" pitchFamily="18" charset="0"/>
              </a:rPr>
              <a:t>-</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l</a:t>
            </a:r>
            <a:r>
              <a:rPr kumimoji="0" lang="fr-FR" sz="2800" b="1" i="0" u="none" strike="noStrike" cap="none" normalizeH="0" baseline="0" dirty="0" smtClean="0">
                <a:ln>
                  <a:noFill/>
                </a:ln>
                <a:solidFill>
                  <a:schemeClr val="bg1"/>
                </a:solidFill>
                <a:effectLst/>
                <a:latin typeface="Calibri"/>
                <a:ea typeface="Calibri" pitchFamily="34" charset="0"/>
                <a:cs typeface="Times New Roman" pitchFamily="18" charset="0"/>
              </a:rPr>
              <a:t>’</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apprentissage aboutit </a:t>
            </a:r>
            <a:r>
              <a:rPr kumimoji="0" lang="fr-FR" sz="2800" b="1" i="0" u="none" strike="noStrike" cap="none" normalizeH="0" baseline="0" dirty="0" smtClean="0">
                <a:ln>
                  <a:noFill/>
                </a:ln>
                <a:solidFill>
                  <a:schemeClr val="bg1"/>
                </a:solidFill>
                <a:effectLst/>
                <a:latin typeface="Calibri"/>
                <a:ea typeface="Calibri" pitchFamily="34" charset="0"/>
                <a:cs typeface="Times New Roman" pitchFamily="18" charset="0"/>
              </a:rPr>
              <a:t>à</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une r</a:t>
            </a:r>
            <a:r>
              <a:rPr kumimoji="0" lang="fr-FR" sz="2800" b="1" i="0" u="none" strike="noStrike" cap="none" normalizeH="0" baseline="0" dirty="0" smtClean="0">
                <a:ln>
                  <a:noFill/>
                </a:ln>
                <a:solidFill>
                  <a:schemeClr val="bg1"/>
                </a:solidFill>
                <a:effectLst/>
                <a:latin typeface="Calibri"/>
                <a:ea typeface="Calibri" pitchFamily="34" charset="0"/>
                <a:cs typeface="Times New Roman" pitchFamily="18" charset="0"/>
              </a:rPr>
              <a:t>é</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ussite assignable.  </a:t>
            </a:r>
            <a:r>
              <a:rPr kumimoji="0" lang="fr-FR"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a:t>
            </a:r>
            <a:r>
              <a:rPr kumimoji="0" lang="fr-FR" b="1" i="0" u="none" strike="noStrike" cap="none" normalizeH="0" baseline="0" dirty="0" err="1" smtClean="0">
                <a:ln>
                  <a:noFill/>
                </a:ln>
                <a:solidFill>
                  <a:schemeClr val="bg1"/>
                </a:solidFill>
                <a:effectLst/>
                <a:latin typeface="Times New Roman" pitchFamily="18" charset="0"/>
                <a:ea typeface="Calibri" pitchFamily="34" charset="0"/>
                <a:cs typeface="Times New Roman" pitchFamily="18" charset="0"/>
              </a:rPr>
              <a:t>Pelpel</a:t>
            </a:r>
            <a:r>
              <a:rPr kumimoji="0" lang="fr-FR"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P., 2002) </a:t>
            </a:r>
            <a:endParaRPr kumimoji="0" lang="fr-FR" b="1" i="0" u="none" strike="noStrike" cap="none" normalizeH="0" baseline="0" dirty="0" smtClean="0">
              <a:ln>
                <a:noFill/>
              </a:ln>
              <a:solidFill>
                <a:schemeClr val="bg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Il s</a:t>
            </a:r>
            <a:r>
              <a:rPr kumimoji="0" lang="fr-FR" sz="2800" b="1" i="0" u="none" strike="noStrike" cap="none" normalizeH="0" baseline="0" dirty="0" smtClean="0">
                <a:ln>
                  <a:noFill/>
                </a:ln>
                <a:solidFill>
                  <a:schemeClr val="bg1"/>
                </a:solidFill>
                <a:effectLst/>
                <a:latin typeface="Calibri"/>
                <a:ea typeface="Calibri" pitchFamily="34" charset="0"/>
                <a:cs typeface="Times New Roman" pitchFamily="18" charset="0"/>
              </a:rPr>
              <a:t>’</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agit d</a:t>
            </a:r>
            <a:r>
              <a:rPr kumimoji="0" lang="fr-FR" sz="2800" b="1" i="0" u="none" strike="noStrike" cap="none" normalizeH="0" baseline="0" dirty="0" smtClean="0">
                <a:ln>
                  <a:noFill/>
                </a:ln>
                <a:solidFill>
                  <a:schemeClr val="bg1"/>
                </a:solidFill>
                <a:effectLst/>
                <a:latin typeface="Calibri"/>
                <a:ea typeface="Calibri" pitchFamily="34" charset="0"/>
                <a:cs typeface="Times New Roman" pitchFamily="18" charset="0"/>
              </a:rPr>
              <a:t>’</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une m</a:t>
            </a:r>
            <a:r>
              <a:rPr kumimoji="0" lang="fr-FR" sz="2800" b="1" i="0" u="none" strike="noStrike" cap="none" normalizeH="0" baseline="0" dirty="0" smtClean="0">
                <a:ln>
                  <a:noFill/>
                </a:ln>
                <a:solidFill>
                  <a:schemeClr val="bg1"/>
                </a:solidFill>
                <a:effectLst/>
                <a:latin typeface="Calibri"/>
                <a:ea typeface="Calibri" pitchFamily="34" charset="0"/>
                <a:cs typeface="Times New Roman" pitchFamily="18" charset="0"/>
              </a:rPr>
              <a:t>é</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thode centr</a:t>
            </a:r>
            <a:r>
              <a:rPr kumimoji="0" lang="fr-FR" sz="2800" b="1" i="0" u="none" strike="noStrike" cap="none" normalizeH="0" baseline="0" dirty="0" smtClean="0">
                <a:ln>
                  <a:noFill/>
                </a:ln>
                <a:solidFill>
                  <a:schemeClr val="bg1"/>
                </a:solidFill>
                <a:effectLst/>
                <a:latin typeface="Calibri"/>
                <a:ea typeface="Calibri" pitchFamily="34" charset="0"/>
                <a:cs typeface="Times New Roman" pitchFamily="18" charset="0"/>
              </a:rPr>
              <a:t>é</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e sur le </a:t>
            </a:r>
            <a:r>
              <a:rPr kumimoji="0" lang="fr-FR" sz="2800" b="1" i="0" u="none" strike="noStrike" cap="none" normalizeH="0" baseline="0" dirty="0" err="1" smtClean="0">
                <a:ln>
                  <a:noFill/>
                </a:ln>
                <a:solidFill>
                  <a:schemeClr val="bg1"/>
                </a:solidFill>
                <a:effectLst/>
                <a:latin typeface="Times New Roman" pitchFamily="18" charset="0"/>
                <a:ea typeface="Calibri" pitchFamily="34" charset="0"/>
                <a:cs typeface="Times New Roman" pitchFamily="18" charset="0"/>
              </a:rPr>
              <a:t>learning</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et non sur le </a:t>
            </a:r>
            <a:r>
              <a:rPr kumimoji="0" lang="fr-FR" sz="2800" b="1" i="0" u="none" strike="noStrike" cap="none" normalizeH="0" baseline="0" dirty="0" err="1" smtClean="0">
                <a:ln>
                  <a:noFill/>
                </a:ln>
                <a:solidFill>
                  <a:schemeClr val="bg1"/>
                </a:solidFill>
                <a:effectLst/>
                <a:latin typeface="Times New Roman" pitchFamily="18" charset="0"/>
                <a:ea typeface="Calibri" pitchFamily="34" charset="0"/>
                <a:cs typeface="Times New Roman" pitchFamily="18" charset="0"/>
              </a:rPr>
              <a:t>teaching</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a:t>
            </a:r>
            <a:endParaRPr kumimoji="0" lang="fr-FR" sz="2800" b="1" i="0" u="none" strike="noStrike" cap="none" normalizeH="0" baseline="0" dirty="0" smtClean="0">
              <a:ln>
                <a:noFill/>
              </a:ln>
              <a:solidFill>
                <a:schemeClr val="bg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L</a:t>
            </a:r>
            <a:r>
              <a:rPr kumimoji="0" lang="fr-FR" sz="2800" b="1" i="0" u="none" strike="noStrike" cap="none" normalizeH="0" baseline="0" dirty="0" smtClean="0">
                <a:ln>
                  <a:noFill/>
                </a:ln>
                <a:solidFill>
                  <a:schemeClr val="bg1"/>
                </a:solidFill>
                <a:effectLst/>
                <a:latin typeface="Calibri"/>
                <a:ea typeface="Calibri" pitchFamily="34" charset="0"/>
                <a:cs typeface="Times New Roman" pitchFamily="18" charset="0"/>
              </a:rPr>
              <a:t>’é</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l</a:t>
            </a:r>
            <a:r>
              <a:rPr kumimoji="0" lang="fr-FR" sz="2800" b="1" i="0" u="none" strike="noStrike" cap="none" normalizeH="0" baseline="0" dirty="0" smtClean="0">
                <a:ln>
                  <a:noFill/>
                </a:ln>
                <a:solidFill>
                  <a:schemeClr val="bg1"/>
                </a:solidFill>
                <a:effectLst/>
                <a:latin typeface="Calibri"/>
                <a:ea typeface="Calibri" pitchFamily="34" charset="0"/>
                <a:cs typeface="Times New Roman" pitchFamily="18" charset="0"/>
              </a:rPr>
              <a:t>è</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ve se rapporte directement </a:t>
            </a:r>
            <a:r>
              <a:rPr kumimoji="0" lang="fr-FR" sz="2800" b="1" i="0" u="none" strike="noStrike" cap="none" normalizeH="0" baseline="0" dirty="0" smtClean="0">
                <a:ln>
                  <a:noFill/>
                </a:ln>
                <a:solidFill>
                  <a:schemeClr val="bg1"/>
                </a:solidFill>
                <a:effectLst/>
                <a:latin typeface="Calibri"/>
                <a:ea typeface="Calibri" pitchFamily="34" charset="0"/>
                <a:cs typeface="Times New Roman" pitchFamily="18" charset="0"/>
              </a:rPr>
              <a:t>à</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un savoir pr</a:t>
            </a:r>
            <a:r>
              <a:rPr kumimoji="0" lang="fr-FR" sz="2800" b="1" i="0" u="none" strike="noStrike" cap="none" normalizeH="0" baseline="0" dirty="0" smtClean="0">
                <a:ln>
                  <a:noFill/>
                </a:ln>
                <a:solidFill>
                  <a:schemeClr val="bg1"/>
                </a:solidFill>
                <a:effectLst/>
                <a:latin typeface="Calibri"/>
                <a:ea typeface="Calibri" pitchFamily="34" charset="0"/>
                <a:cs typeface="Times New Roman" pitchFamily="18" charset="0"/>
              </a:rPr>
              <a:t>é</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par</a:t>
            </a:r>
            <a:r>
              <a:rPr kumimoji="0" lang="fr-FR" sz="2800" b="1" i="0" u="none" strike="noStrike" cap="none" normalizeH="0" baseline="0" dirty="0" smtClean="0">
                <a:ln>
                  <a:noFill/>
                </a:ln>
                <a:solidFill>
                  <a:schemeClr val="bg1"/>
                </a:solidFill>
                <a:effectLst/>
                <a:latin typeface="Calibri"/>
                <a:ea typeface="Calibri" pitchFamily="34" charset="0"/>
                <a:cs typeface="Times New Roman" pitchFamily="18" charset="0"/>
              </a:rPr>
              <a:t>é</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a:t>
            </a:r>
            <a:r>
              <a:rPr kumimoji="0" lang="fr-FR" sz="2800" b="1" i="0" u="none" strike="noStrike" cap="none" normalizeH="0" baseline="0" dirty="0" smtClean="0">
                <a:ln>
                  <a:noFill/>
                </a:ln>
                <a:solidFill>
                  <a:schemeClr val="bg1"/>
                </a:solidFill>
                <a:effectLst/>
                <a:latin typeface="Calibri"/>
                <a:ea typeface="Calibri" pitchFamily="34" charset="0"/>
                <a:cs typeface="Times New Roman" pitchFamily="18" charset="0"/>
              </a:rPr>
              <a:t>à</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son intention, la relation </a:t>
            </a:r>
            <a:r>
              <a:rPr kumimoji="0" lang="fr-FR" sz="2800" b="1" i="0" u="none" strike="noStrike" cap="none" normalizeH="0" baseline="0" dirty="0" smtClean="0">
                <a:ln>
                  <a:noFill/>
                </a:ln>
                <a:solidFill>
                  <a:schemeClr val="bg1"/>
                </a:solidFill>
                <a:effectLst/>
                <a:latin typeface="Calibri"/>
                <a:ea typeface="Calibri" pitchFamily="34" charset="0"/>
                <a:cs typeface="Times New Roman" pitchFamily="18" charset="0"/>
              </a:rPr>
              <a:t>à</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l</a:t>
            </a:r>
            <a:r>
              <a:rPr kumimoji="0" lang="fr-FR" sz="2800" b="1" i="0" u="none" strike="noStrike" cap="none" normalizeH="0" baseline="0" dirty="0" smtClean="0">
                <a:ln>
                  <a:noFill/>
                </a:ln>
                <a:solidFill>
                  <a:schemeClr val="bg1"/>
                </a:solidFill>
                <a:effectLst/>
                <a:latin typeface="Calibri"/>
                <a:ea typeface="Calibri" pitchFamily="34" charset="0"/>
                <a:cs typeface="Times New Roman" pitchFamily="18" charset="0"/>
              </a:rPr>
              <a:t>’</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enseignant devient inessentielle.</a:t>
            </a: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l</a:t>
            </a:r>
            <a:r>
              <a:rPr kumimoji="0" lang="fr-FR" sz="2800" b="1" i="0" u="none" strike="noStrike" cap="none" normalizeH="0" baseline="0" dirty="0" smtClean="0">
                <a:ln>
                  <a:noFill/>
                </a:ln>
                <a:solidFill>
                  <a:schemeClr val="bg1"/>
                </a:solidFill>
                <a:effectLst/>
                <a:latin typeface="Calibri"/>
                <a:ea typeface="Calibri" pitchFamily="34" charset="0"/>
                <a:cs typeface="Times New Roman" pitchFamily="18" charset="0"/>
              </a:rPr>
              <a:t>’</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enseignant n</a:t>
            </a:r>
            <a:r>
              <a:rPr kumimoji="0" lang="fr-FR" sz="2800" b="1" i="0" u="none" strike="noStrike" cap="none" normalizeH="0" baseline="0" dirty="0" smtClean="0">
                <a:ln>
                  <a:noFill/>
                </a:ln>
                <a:solidFill>
                  <a:schemeClr val="bg1"/>
                </a:solidFill>
                <a:effectLst/>
                <a:latin typeface="Calibri"/>
                <a:ea typeface="Calibri" pitchFamily="34" charset="0"/>
                <a:cs typeface="Times New Roman" pitchFamily="18" charset="0"/>
              </a:rPr>
              <a:t>’</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enseigne plus, il fabrique de l</a:t>
            </a:r>
            <a:r>
              <a:rPr kumimoji="0" lang="fr-FR" sz="2800" b="1" i="0" u="none" strike="noStrike" cap="none" normalizeH="0" baseline="0" dirty="0" smtClean="0">
                <a:ln>
                  <a:noFill/>
                </a:ln>
                <a:solidFill>
                  <a:schemeClr val="bg1"/>
                </a:solidFill>
                <a:effectLst/>
                <a:latin typeface="Calibri"/>
                <a:ea typeface="Calibri" pitchFamily="34" charset="0"/>
                <a:cs typeface="Times New Roman" pitchFamily="18" charset="0"/>
              </a:rPr>
              <a:t>’</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enseignement dont l</a:t>
            </a:r>
            <a:r>
              <a:rPr kumimoji="0" lang="fr-FR" sz="2800" b="1" i="0" u="none" strike="noStrike" cap="none" normalizeH="0" baseline="0" dirty="0" smtClean="0">
                <a:ln>
                  <a:noFill/>
                </a:ln>
                <a:solidFill>
                  <a:schemeClr val="bg1"/>
                </a:solidFill>
                <a:effectLst/>
                <a:latin typeface="Calibri"/>
                <a:ea typeface="Calibri" pitchFamily="34" charset="0"/>
                <a:cs typeface="Times New Roman" pitchFamily="18" charset="0"/>
              </a:rPr>
              <a:t>’é</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l</a:t>
            </a:r>
            <a:r>
              <a:rPr kumimoji="0" lang="fr-FR" sz="2800" b="1" i="0" u="none" strike="noStrike" cap="none" normalizeH="0" baseline="0" dirty="0" smtClean="0">
                <a:ln>
                  <a:noFill/>
                </a:ln>
                <a:solidFill>
                  <a:schemeClr val="bg1"/>
                </a:solidFill>
                <a:effectLst/>
                <a:latin typeface="Calibri"/>
                <a:ea typeface="Calibri" pitchFamily="34" charset="0"/>
                <a:cs typeface="Times New Roman" pitchFamily="18" charset="0"/>
              </a:rPr>
              <a:t>è</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ve fait son profit par le biais d</a:t>
            </a:r>
            <a:r>
              <a:rPr kumimoji="0" lang="fr-FR" sz="2800" b="1" i="0" u="none" strike="noStrike" cap="none" normalizeH="0" baseline="0" dirty="0" smtClean="0">
                <a:ln>
                  <a:noFill/>
                </a:ln>
                <a:solidFill>
                  <a:schemeClr val="bg1"/>
                </a:solidFill>
                <a:effectLst/>
                <a:latin typeface="Calibri"/>
                <a:ea typeface="Calibri" pitchFamily="34" charset="0"/>
                <a:cs typeface="Times New Roman" pitchFamily="18" charset="0"/>
              </a:rPr>
              <a:t>’</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une m</a:t>
            </a:r>
            <a:r>
              <a:rPr kumimoji="0" lang="fr-FR" sz="2800" b="1" i="0" u="none" strike="noStrike" cap="none" normalizeH="0" baseline="0" dirty="0" smtClean="0">
                <a:ln>
                  <a:noFill/>
                </a:ln>
                <a:solidFill>
                  <a:schemeClr val="bg1"/>
                </a:solidFill>
                <a:effectLst/>
                <a:latin typeface="Calibri"/>
                <a:ea typeface="Calibri" pitchFamily="34" charset="0"/>
                <a:cs typeface="Times New Roman" pitchFamily="18" charset="0"/>
              </a:rPr>
              <a:t>é</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diation appropri</a:t>
            </a:r>
            <a:r>
              <a:rPr kumimoji="0" lang="fr-FR" sz="2800" b="1" i="0" u="none" strike="noStrike" cap="none" normalizeH="0" baseline="0" dirty="0" smtClean="0">
                <a:ln>
                  <a:noFill/>
                </a:ln>
                <a:solidFill>
                  <a:schemeClr val="bg1"/>
                </a:solidFill>
                <a:effectLst/>
                <a:latin typeface="Calibri"/>
                <a:ea typeface="Calibri" pitchFamily="34" charset="0"/>
                <a:cs typeface="Times New Roman" pitchFamily="18" charset="0"/>
              </a:rPr>
              <a:t>é</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e</a:t>
            </a:r>
            <a:r>
              <a:rPr kumimoji="0" lang="fr-FR" sz="2800" b="1" i="0" u="none" strike="noStrike" cap="none" normalizeH="0" baseline="0" dirty="0" smtClean="0">
                <a:ln>
                  <a:noFill/>
                </a:ln>
                <a:solidFill>
                  <a:schemeClr val="bg1"/>
                </a:solidFill>
                <a:effectLst/>
                <a:latin typeface="Calibri"/>
                <a:ea typeface="Calibri" pitchFamily="34" charset="0"/>
                <a:cs typeface="Times New Roman" pitchFamily="18" charset="0"/>
              </a:rPr>
              <a:t> </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manuel ou logiciel)</a:t>
            </a:r>
            <a:endParaRPr kumimoji="0" lang="fr-FR" sz="2800" b="1" i="0" u="none" strike="noStrike" cap="none" normalizeH="0" baseline="0" dirty="0" smtClean="0">
              <a:ln>
                <a:noFill/>
              </a:ln>
              <a:solidFill>
                <a:schemeClr val="bg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1"/>
          <p:cNvSpPr>
            <a:spLocks noChangeArrowheads="1"/>
          </p:cNvSpPr>
          <p:nvPr/>
        </p:nvSpPr>
        <p:spPr bwMode="auto">
          <a:xfrm>
            <a:off x="0" y="153888"/>
            <a:ext cx="9144000" cy="538609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sz="2800" b="0"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Elle est appel</a:t>
            </a:r>
            <a:r>
              <a:rPr kumimoji="0" lang="fr-FR" sz="2800" b="0" i="0" u="none" strike="noStrike" cap="none" normalizeH="0" baseline="0" dirty="0" smtClean="0">
                <a:ln>
                  <a:noFill/>
                </a:ln>
                <a:solidFill>
                  <a:schemeClr val="bg1"/>
                </a:solidFill>
                <a:effectLst/>
                <a:latin typeface="Calibri"/>
                <a:ea typeface="Calibri" pitchFamily="34" charset="0"/>
                <a:cs typeface="Times New Roman" pitchFamily="18" charset="0"/>
              </a:rPr>
              <a:t>é</a:t>
            </a:r>
            <a:r>
              <a:rPr kumimoji="0" lang="fr-FR" sz="2800" b="0"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e</a:t>
            </a:r>
            <a:r>
              <a:rPr kumimoji="0" lang="fr-FR" sz="2800" b="0" i="0" u="none" strike="noStrike" cap="none" normalizeH="0" baseline="0" dirty="0" smtClean="0">
                <a:ln>
                  <a:noFill/>
                </a:ln>
                <a:solidFill>
                  <a:schemeClr val="bg1"/>
                </a:solidFill>
                <a:effectLst/>
                <a:latin typeface="Calibri"/>
                <a:ea typeface="Calibri" pitchFamily="34" charset="0"/>
                <a:cs typeface="Times New Roman" pitchFamily="18" charset="0"/>
              </a:rPr>
              <a:t> </a:t>
            </a:r>
            <a:r>
              <a:rPr kumimoji="0" lang="fr-FR" sz="2800" b="0"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a:t>
            </a:r>
            <a:endParaRPr kumimoji="0" lang="fr-FR" sz="2800" b="0" i="0" u="none" strike="noStrike" cap="none" normalizeH="0" baseline="0" dirty="0" smtClean="0">
              <a:ln>
                <a:noFill/>
              </a:ln>
              <a:solidFill>
                <a:schemeClr val="bg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2800" b="1" i="0" u="none" strike="noStrike" cap="none" normalizeH="0" baseline="0" dirty="0" smtClean="0">
                <a:ln>
                  <a:noFill/>
                </a:ln>
                <a:effectLst/>
                <a:latin typeface="Times New Roman" pitchFamily="18" charset="0"/>
                <a:ea typeface="Calibri" pitchFamily="34" charset="0"/>
                <a:cs typeface="Times New Roman" pitchFamily="18" charset="0"/>
              </a:rPr>
              <a:t>-scientifique ou positive</a:t>
            </a:r>
            <a:r>
              <a:rPr kumimoji="0" lang="fr-FR" sz="2800" b="1" i="0" u="none" strike="noStrike" cap="none" normalizeH="0" baseline="0" dirty="0" smtClean="0">
                <a:ln>
                  <a:noFill/>
                </a:ln>
                <a:effectLst/>
                <a:latin typeface="Calibri"/>
                <a:ea typeface="Calibri" pitchFamily="34" charset="0"/>
                <a:cs typeface="Times New Roman" pitchFamily="18" charset="0"/>
              </a:rPr>
              <a:t> </a:t>
            </a:r>
            <a:r>
              <a:rPr kumimoji="0" lang="fr-FR" sz="2800" b="1" i="0" u="none" strike="noStrike" cap="none" normalizeH="0" baseline="0" dirty="0" smtClean="0">
                <a:ln>
                  <a:noFill/>
                </a:ln>
                <a:effectLst/>
                <a:latin typeface="Times New Roman" pitchFamily="18" charset="0"/>
                <a:ea typeface="Calibri" pitchFamily="34" charset="0"/>
                <a:cs typeface="Times New Roman" pitchFamily="18" charset="0"/>
              </a:rPr>
              <a:t>: </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d</a:t>
            </a:r>
            <a:r>
              <a:rPr kumimoji="0" lang="fr-FR" sz="2400" b="1" i="0" u="none" strike="noStrike" cap="none" normalizeH="0" baseline="0" dirty="0" smtClean="0">
                <a:ln>
                  <a:noFill/>
                </a:ln>
                <a:solidFill>
                  <a:schemeClr val="bg1"/>
                </a:solidFill>
                <a:effectLst/>
                <a:latin typeface="Calibri"/>
                <a:ea typeface="Calibri" pitchFamily="34" charset="0"/>
                <a:cs typeface="Times New Roman" pitchFamily="18" charset="0"/>
              </a:rPr>
              <a:t>’</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une part, elle se fonde sur une approche scientifique et exp</a:t>
            </a:r>
            <a:r>
              <a:rPr kumimoji="0" lang="fr-FR" sz="2400" b="1" i="0" u="none" strike="noStrike" cap="none" normalizeH="0" baseline="0" dirty="0" smtClean="0">
                <a:ln>
                  <a:noFill/>
                </a:ln>
                <a:solidFill>
                  <a:schemeClr val="bg1"/>
                </a:solidFill>
                <a:effectLst/>
                <a:latin typeface="Calibri"/>
                <a:ea typeface="Calibri" pitchFamily="34" charset="0"/>
                <a:cs typeface="Times New Roman" pitchFamily="18" charset="0"/>
              </a:rPr>
              <a:t>é</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rimentale de l</a:t>
            </a:r>
            <a:r>
              <a:rPr kumimoji="0" lang="fr-FR" sz="2400" b="1" i="0" u="none" strike="noStrike" cap="none" normalizeH="0" baseline="0" dirty="0" smtClean="0">
                <a:ln>
                  <a:noFill/>
                </a:ln>
                <a:solidFill>
                  <a:schemeClr val="bg1"/>
                </a:solidFill>
                <a:effectLst/>
                <a:latin typeface="Calibri"/>
                <a:ea typeface="Calibri" pitchFamily="34" charset="0"/>
                <a:cs typeface="Times New Roman" pitchFamily="18" charset="0"/>
              </a:rPr>
              <a:t>’</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apprentissage, en même temps que sur une psychologie comportementaliste selon laquelle apprendre, c</a:t>
            </a:r>
            <a:r>
              <a:rPr kumimoji="0" lang="fr-FR" sz="2400" b="1" i="0" u="none" strike="noStrike" cap="none" normalizeH="0" baseline="0" dirty="0" smtClean="0">
                <a:ln>
                  <a:noFill/>
                </a:ln>
                <a:solidFill>
                  <a:schemeClr val="bg1"/>
                </a:solidFill>
                <a:effectLst/>
                <a:latin typeface="Calibri"/>
                <a:ea typeface="Calibri" pitchFamily="34" charset="0"/>
                <a:cs typeface="Times New Roman" pitchFamily="18" charset="0"/>
              </a:rPr>
              <a:t>’</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est modifier son comportement.</a:t>
            </a:r>
            <a:endParaRPr kumimoji="0" lang="fr-FR" sz="2400" b="1" i="0" u="none" strike="noStrike" cap="none" normalizeH="0" baseline="0" dirty="0" smtClean="0">
              <a:ln>
                <a:noFill/>
              </a:ln>
              <a:solidFill>
                <a:schemeClr val="bg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D</a:t>
            </a:r>
            <a:r>
              <a:rPr kumimoji="0" lang="fr-FR" sz="2400" b="1" i="0" u="none" strike="noStrike" cap="none" normalizeH="0" baseline="0" dirty="0" smtClean="0">
                <a:ln>
                  <a:noFill/>
                </a:ln>
                <a:solidFill>
                  <a:schemeClr val="bg1"/>
                </a:solidFill>
                <a:effectLst/>
                <a:latin typeface="Calibri"/>
                <a:ea typeface="Calibri" pitchFamily="34" charset="0"/>
                <a:cs typeface="Times New Roman" pitchFamily="18" charset="0"/>
              </a:rPr>
              <a:t>’</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autre part, parce qu</a:t>
            </a:r>
            <a:r>
              <a:rPr kumimoji="0" lang="fr-FR" sz="2400" b="1" i="0" u="none" strike="noStrike" cap="none" normalizeH="0" baseline="0" dirty="0" smtClean="0">
                <a:ln>
                  <a:noFill/>
                </a:ln>
                <a:solidFill>
                  <a:schemeClr val="bg1"/>
                </a:solidFill>
                <a:effectLst/>
                <a:latin typeface="Calibri"/>
                <a:ea typeface="Calibri" pitchFamily="34" charset="0"/>
                <a:cs typeface="Times New Roman" pitchFamily="18" charset="0"/>
              </a:rPr>
              <a:t>’</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il s</a:t>
            </a:r>
            <a:r>
              <a:rPr kumimoji="0" lang="fr-FR" sz="2400" b="1" i="0" u="none" strike="noStrike" cap="none" normalizeH="0" baseline="0" dirty="0" smtClean="0">
                <a:ln>
                  <a:noFill/>
                </a:ln>
                <a:solidFill>
                  <a:schemeClr val="bg1"/>
                </a:solidFill>
                <a:effectLst/>
                <a:latin typeface="Calibri"/>
                <a:ea typeface="Calibri" pitchFamily="34" charset="0"/>
                <a:cs typeface="Times New Roman" pitchFamily="18" charset="0"/>
              </a:rPr>
              <a:t>’</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agit d</a:t>
            </a:r>
            <a:r>
              <a:rPr kumimoji="0" lang="fr-FR" sz="2400" b="1" i="0" u="none" strike="noStrike" cap="none" normalizeH="0" baseline="0" dirty="0" smtClean="0">
                <a:ln>
                  <a:noFill/>
                </a:ln>
                <a:solidFill>
                  <a:schemeClr val="bg1"/>
                </a:solidFill>
                <a:effectLst/>
                <a:latin typeface="Calibri"/>
                <a:ea typeface="Calibri" pitchFamily="34" charset="0"/>
                <a:cs typeface="Times New Roman" pitchFamily="18" charset="0"/>
              </a:rPr>
              <a:t>’</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une m</a:t>
            </a:r>
            <a:r>
              <a:rPr kumimoji="0" lang="fr-FR" sz="2400" b="1" i="0" u="none" strike="noStrike" cap="none" normalizeH="0" baseline="0" dirty="0" smtClean="0">
                <a:ln>
                  <a:noFill/>
                </a:ln>
                <a:solidFill>
                  <a:schemeClr val="bg1"/>
                </a:solidFill>
                <a:effectLst/>
                <a:latin typeface="Calibri"/>
                <a:ea typeface="Calibri" pitchFamily="34" charset="0"/>
                <a:cs typeface="Times New Roman" pitchFamily="18" charset="0"/>
              </a:rPr>
              <a:t>é</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thode qui calcule les effets de l</a:t>
            </a:r>
            <a:r>
              <a:rPr kumimoji="0" lang="fr-FR" sz="2400" b="1" i="0" u="none" strike="noStrike" cap="none" normalizeH="0" baseline="0" dirty="0" smtClean="0">
                <a:ln>
                  <a:noFill/>
                </a:ln>
                <a:solidFill>
                  <a:schemeClr val="bg1"/>
                </a:solidFill>
                <a:effectLst/>
                <a:latin typeface="Calibri"/>
                <a:ea typeface="Calibri" pitchFamily="34" charset="0"/>
                <a:cs typeface="Times New Roman" pitchFamily="18" charset="0"/>
              </a:rPr>
              <a:t>’</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enseignement et ne laisse rien au hasard.</a:t>
            </a:r>
            <a:endParaRPr kumimoji="0" lang="fr-FR" sz="2400" b="1" i="0" u="none" strike="noStrike" cap="none" normalizeH="0" baseline="0" dirty="0" smtClean="0">
              <a:ln>
                <a:noFill/>
              </a:ln>
              <a:solidFill>
                <a:schemeClr val="bg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2800" b="0" i="0" u="none" strike="noStrike" cap="none" normalizeH="0" baseline="0" dirty="0" smtClean="0">
                <a:ln>
                  <a:noFill/>
                </a:ln>
                <a:effectLst/>
                <a:latin typeface="Times New Roman" pitchFamily="18" charset="0"/>
                <a:ea typeface="Calibri" pitchFamily="34" charset="0"/>
                <a:cs typeface="Times New Roman" pitchFamily="18" charset="0"/>
              </a:rPr>
              <a:t>-</a:t>
            </a:r>
            <a:r>
              <a:rPr kumimoji="0" lang="fr-FR" sz="2800" b="1" i="0" u="none" strike="noStrike" cap="none" normalizeH="0" baseline="0" dirty="0" smtClean="0">
                <a:ln>
                  <a:noFill/>
                </a:ln>
                <a:effectLst/>
                <a:latin typeface="Times New Roman" pitchFamily="18" charset="0"/>
                <a:ea typeface="Calibri" pitchFamily="34" charset="0"/>
                <a:cs typeface="Times New Roman" pitchFamily="18" charset="0"/>
              </a:rPr>
              <a:t>programm</a:t>
            </a:r>
            <a:r>
              <a:rPr kumimoji="0" lang="fr-FR" sz="2800" b="1" i="0" u="none" strike="noStrike" cap="none" normalizeH="0" baseline="0" dirty="0" smtClean="0">
                <a:ln>
                  <a:noFill/>
                </a:ln>
                <a:effectLst/>
                <a:latin typeface="Calibri"/>
                <a:ea typeface="Calibri" pitchFamily="34" charset="0"/>
                <a:cs typeface="Times New Roman" pitchFamily="18" charset="0"/>
              </a:rPr>
              <a:t>é</a:t>
            </a:r>
            <a:r>
              <a:rPr kumimoji="0" lang="fr-FR" sz="2800" b="1" i="0" u="none" strike="noStrike" cap="none" normalizeH="0" baseline="0" dirty="0" smtClean="0">
                <a:ln>
                  <a:noFill/>
                </a:ln>
                <a:effectLst/>
                <a:latin typeface="Times New Roman" pitchFamily="18" charset="0"/>
                <a:ea typeface="Calibri" pitchFamily="34" charset="0"/>
                <a:cs typeface="Times New Roman" pitchFamily="18" charset="0"/>
              </a:rPr>
              <a:t>e</a:t>
            </a:r>
            <a:r>
              <a:rPr kumimoji="0" lang="fr-FR" sz="2800" b="1" i="0" u="none" strike="noStrike" cap="none" normalizeH="0" baseline="0" dirty="0" smtClean="0">
                <a:ln>
                  <a:noFill/>
                </a:ln>
                <a:solidFill>
                  <a:srgbClr val="FFFF00"/>
                </a:solidFill>
                <a:effectLst/>
                <a:latin typeface="Calibri"/>
                <a:ea typeface="Calibri" pitchFamily="34" charset="0"/>
                <a:cs typeface="Times New Roman" pitchFamily="18" charset="0"/>
              </a:rPr>
              <a:t> </a:t>
            </a:r>
            <a:r>
              <a:rPr kumimoji="0" lang="fr-FR" sz="2800" i="0" u="none" strike="noStrike" cap="none" normalizeH="0" baseline="0" dirty="0" smtClean="0">
                <a:ln>
                  <a:noFill/>
                </a:ln>
                <a:solidFill>
                  <a:srgbClr val="FFFF00"/>
                </a:solidFill>
                <a:effectLst/>
                <a:latin typeface="Times New Roman" pitchFamily="18" charset="0"/>
                <a:ea typeface="Calibri" pitchFamily="34" charset="0"/>
                <a:cs typeface="Times New Roman" pitchFamily="18" charset="0"/>
              </a:rPr>
              <a:t>: </a:t>
            </a:r>
            <a:r>
              <a:rPr kumimoji="0" lang="fr-FR" sz="2800"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programme au sens scolaire. Organisation donn</a:t>
            </a:r>
            <a:r>
              <a:rPr kumimoji="0" lang="fr-FR" sz="2800" i="0" u="none" strike="noStrike" cap="none" normalizeH="0" baseline="0" dirty="0" smtClean="0">
                <a:ln>
                  <a:noFill/>
                </a:ln>
                <a:solidFill>
                  <a:schemeClr val="bg1"/>
                </a:solidFill>
                <a:effectLst/>
                <a:latin typeface="Calibri"/>
                <a:ea typeface="Calibri" pitchFamily="34" charset="0"/>
                <a:cs typeface="Times New Roman" pitchFamily="18" charset="0"/>
              </a:rPr>
              <a:t>é</a:t>
            </a:r>
            <a:r>
              <a:rPr kumimoji="0" lang="fr-FR" sz="2800"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e au contenu qui doit </a:t>
            </a:r>
            <a:r>
              <a:rPr kumimoji="0" lang="fr-FR" sz="2800"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être </a:t>
            </a:r>
            <a:r>
              <a:rPr kumimoji="0" lang="fr-FR" sz="2800"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d</a:t>
            </a:r>
            <a:r>
              <a:rPr kumimoji="0" lang="fr-FR" sz="2800" i="0" u="none" strike="noStrike" cap="none" normalizeH="0" baseline="0" dirty="0" smtClean="0">
                <a:ln>
                  <a:noFill/>
                </a:ln>
                <a:solidFill>
                  <a:schemeClr val="bg1"/>
                </a:solidFill>
                <a:effectLst/>
                <a:latin typeface="Calibri"/>
                <a:ea typeface="Calibri" pitchFamily="34" charset="0"/>
                <a:cs typeface="Times New Roman" pitchFamily="18" charset="0"/>
              </a:rPr>
              <a:t>’</a:t>
            </a:r>
            <a:r>
              <a:rPr kumimoji="0" lang="fr-FR" sz="2800"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une nature telle qu</a:t>
            </a:r>
            <a:r>
              <a:rPr kumimoji="0" lang="fr-FR" sz="2800" i="0" u="none" strike="noStrike" cap="none" normalizeH="0" baseline="0" dirty="0" smtClean="0">
                <a:ln>
                  <a:noFill/>
                </a:ln>
                <a:solidFill>
                  <a:schemeClr val="bg1"/>
                </a:solidFill>
                <a:effectLst/>
                <a:latin typeface="Calibri"/>
                <a:ea typeface="Calibri" pitchFamily="34" charset="0"/>
                <a:cs typeface="Times New Roman" pitchFamily="18" charset="0"/>
              </a:rPr>
              <a:t>’</a:t>
            </a:r>
            <a:r>
              <a:rPr kumimoji="0" lang="fr-FR" sz="2800"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elle permette </a:t>
            </a:r>
            <a:r>
              <a:rPr kumimoji="0" lang="fr-FR" sz="2800" i="0" u="none" strike="noStrike" cap="none" normalizeH="0" baseline="0" dirty="0" smtClean="0">
                <a:ln>
                  <a:noFill/>
                </a:ln>
                <a:solidFill>
                  <a:schemeClr val="bg1"/>
                </a:solidFill>
                <a:effectLst/>
                <a:latin typeface="Calibri"/>
                <a:ea typeface="Calibri" pitchFamily="34" charset="0"/>
                <a:cs typeface="Times New Roman" pitchFamily="18" charset="0"/>
              </a:rPr>
              <a:t>à</a:t>
            </a:r>
            <a:r>
              <a:rPr kumimoji="0" lang="fr-FR" sz="2800"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l</a:t>
            </a:r>
            <a:r>
              <a:rPr kumimoji="0" lang="fr-FR" sz="2800" i="0" u="none" strike="noStrike" cap="none" normalizeH="0" baseline="0" dirty="0" smtClean="0">
                <a:ln>
                  <a:noFill/>
                </a:ln>
                <a:solidFill>
                  <a:schemeClr val="bg1"/>
                </a:solidFill>
                <a:effectLst/>
                <a:latin typeface="Calibri"/>
                <a:ea typeface="Calibri" pitchFamily="34" charset="0"/>
                <a:cs typeface="Times New Roman" pitchFamily="18" charset="0"/>
              </a:rPr>
              <a:t>’</a:t>
            </a:r>
            <a:r>
              <a:rPr kumimoji="0" lang="fr-FR" sz="2800"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apprentissage de s</a:t>
            </a:r>
            <a:r>
              <a:rPr kumimoji="0" lang="fr-FR" sz="2800" i="0" u="none" strike="noStrike" cap="none" normalizeH="0" baseline="0" dirty="0" smtClean="0">
                <a:ln>
                  <a:noFill/>
                </a:ln>
                <a:solidFill>
                  <a:schemeClr val="bg1"/>
                </a:solidFill>
                <a:effectLst/>
                <a:latin typeface="Calibri"/>
                <a:ea typeface="Calibri" pitchFamily="34" charset="0"/>
                <a:cs typeface="Times New Roman" pitchFamily="18" charset="0"/>
              </a:rPr>
              <a:t>’</a:t>
            </a:r>
            <a:r>
              <a:rPr kumimoji="0" lang="fr-FR" sz="2800"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effectuer. </a:t>
            </a:r>
            <a:endParaRPr kumimoji="0" lang="fr-FR" sz="2800" i="0" u="none" strike="noStrike" cap="none" normalizeH="0" baseline="0" dirty="0" smtClean="0">
              <a:ln>
                <a:noFill/>
              </a:ln>
              <a:solidFill>
                <a:schemeClr val="bg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2800" b="1" i="0" u="none" strike="noStrike" cap="none" normalizeH="0" baseline="0" dirty="0" smtClean="0">
                <a:ln>
                  <a:noFill/>
                </a:ln>
                <a:effectLst/>
                <a:latin typeface="Times New Roman" pitchFamily="18" charset="0"/>
                <a:ea typeface="Calibri" pitchFamily="34" charset="0"/>
                <a:cs typeface="Times New Roman" pitchFamily="18" charset="0"/>
              </a:rPr>
              <a:t>-individualis</a:t>
            </a:r>
            <a:r>
              <a:rPr kumimoji="0" lang="fr-FR" sz="2800" b="1" i="0" u="none" strike="noStrike" cap="none" normalizeH="0" baseline="0" dirty="0" smtClean="0">
                <a:ln>
                  <a:noFill/>
                </a:ln>
                <a:effectLst/>
                <a:latin typeface="Calibri"/>
                <a:ea typeface="Calibri" pitchFamily="34" charset="0"/>
                <a:cs typeface="Times New Roman" pitchFamily="18" charset="0"/>
              </a:rPr>
              <a:t>é</a:t>
            </a:r>
            <a:r>
              <a:rPr kumimoji="0" lang="fr-FR" sz="2800" b="1" i="0" u="none" strike="noStrike" cap="none" normalizeH="0" baseline="0" dirty="0" smtClean="0">
                <a:ln>
                  <a:noFill/>
                </a:ln>
                <a:effectLst/>
                <a:latin typeface="Times New Roman" pitchFamily="18" charset="0"/>
                <a:ea typeface="Calibri" pitchFamily="34" charset="0"/>
                <a:cs typeface="Times New Roman" pitchFamily="18" charset="0"/>
              </a:rPr>
              <a:t>e</a:t>
            </a:r>
            <a:r>
              <a:rPr kumimoji="0" lang="fr-FR" sz="2800" b="1" i="0" u="none" strike="noStrike" cap="none" normalizeH="0" baseline="0" dirty="0" smtClean="0">
                <a:ln>
                  <a:noFill/>
                </a:ln>
                <a:effectLst/>
                <a:latin typeface="Calibri"/>
                <a:ea typeface="Calibri" pitchFamily="34" charset="0"/>
                <a:cs typeface="Times New Roman" pitchFamily="18" charset="0"/>
              </a:rPr>
              <a:t> </a:t>
            </a:r>
            <a:r>
              <a:rPr kumimoji="0" lang="fr-FR" sz="2800" b="1" i="0" u="none" strike="noStrike" cap="none" normalizeH="0" baseline="0" dirty="0" smtClean="0">
                <a:ln>
                  <a:noFill/>
                </a:ln>
                <a:effectLst/>
                <a:latin typeface="Times New Roman" pitchFamily="18" charset="0"/>
                <a:ea typeface="Calibri" pitchFamily="34" charset="0"/>
                <a:cs typeface="Times New Roman" pitchFamily="18" charset="0"/>
              </a:rPr>
              <a:t>: </a:t>
            </a:r>
            <a:r>
              <a:rPr kumimoji="0" lang="fr-FR" sz="2800"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chacun parcourt personnellement les </a:t>
            </a:r>
            <a:r>
              <a:rPr kumimoji="0" lang="fr-FR" sz="2800" i="0" u="none" strike="noStrike" cap="none" normalizeH="0" baseline="0" dirty="0" smtClean="0">
                <a:ln>
                  <a:noFill/>
                </a:ln>
                <a:solidFill>
                  <a:schemeClr val="bg1"/>
                </a:solidFill>
                <a:effectLst/>
                <a:latin typeface="Calibri"/>
                <a:ea typeface="Calibri" pitchFamily="34" charset="0"/>
                <a:cs typeface="Times New Roman" pitchFamily="18" charset="0"/>
              </a:rPr>
              <a:t>é</a:t>
            </a:r>
            <a:r>
              <a:rPr kumimoji="0" lang="fr-FR" sz="2800"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tapes de l</a:t>
            </a:r>
            <a:r>
              <a:rPr kumimoji="0" lang="fr-FR" sz="2800" i="0" u="none" strike="noStrike" cap="none" normalizeH="0" baseline="0" dirty="0" smtClean="0">
                <a:ln>
                  <a:noFill/>
                </a:ln>
                <a:solidFill>
                  <a:schemeClr val="bg1"/>
                </a:solidFill>
                <a:effectLst/>
                <a:latin typeface="Calibri"/>
                <a:ea typeface="Calibri" pitchFamily="34" charset="0"/>
                <a:cs typeface="Times New Roman" pitchFamily="18" charset="0"/>
              </a:rPr>
              <a:t>’</a:t>
            </a:r>
            <a:r>
              <a:rPr kumimoji="0" lang="fr-FR" sz="2800"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apprentissage.</a:t>
            </a:r>
            <a:endParaRPr kumimoji="0" lang="fr-FR" sz="2800" i="0" u="none" strike="noStrike" cap="none" normalizeH="0" baseline="0" dirty="0" smtClean="0">
              <a:ln>
                <a:noFill/>
              </a:ln>
              <a:solidFill>
                <a:schemeClr val="bg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2800"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(L</a:t>
            </a:r>
            <a:r>
              <a:rPr kumimoji="0" lang="fr-FR" sz="2800" i="0" u="none" strike="noStrike" cap="none" normalizeH="0" baseline="0" dirty="0" smtClean="0">
                <a:ln>
                  <a:noFill/>
                </a:ln>
                <a:solidFill>
                  <a:schemeClr val="bg1"/>
                </a:solidFill>
                <a:effectLst/>
                <a:latin typeface="Calibri"/>
                <a:ea typeface="Calibri" pitchFamily="34" charset="0"/>
                <a:cs typeface="Times New Roman" pitchFamily="18" charset="0"/>
              </a:rPr>
              <a:t>’</a:t>
            </a:r>
            <a:r>
              <a:rPr kumimoji="0" lang="fr-FR" sz="2800"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enseignant dans </a:t>
            </a:r>
            <a:r>
              <a:rPr kumimoji="0" lang="fr-FR" sz="2800"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la 1ere </a:t>
            </a:r>
            <a:r>
              <a:rPr kumimoji="0" lang="fr-FR" sz="2800"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m</a:t>
            </a:r>
            <a:r>
              <a:rPr kumimoji="0" lang="fr-FR" sz="2800" i="0" u="none" strike="noStrike" cap="none" normalizeH="0" baseline="0" dirty="0" smtClean="0">
                <a:ln>
                  <a:noFill/>
                </a:ln>
                <a:solidFill>
                  <a:schemeClr val="bg1"/>
                </a:solidFill>
                <a:effectLst/>
                <a:latin typeface="Calibri"/>
                <a:ea typeface="Calibri" pitchFamily="34" charset="0"/>
                <a:cs typeface="Times New Roman" pitchFamily="18" charset="0"/>
              </a:rPr>
              <a:t>é</a:t>
            </a:r>
            <a:r>
              <a:rPr kumimoji="0" lang="fr-FR" sz="2800"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thode, le groupe dans la 2eme)</a:t>
            </a:r>
            <a:r>
              <a:rPr kumimoji="0" lang="fr-FR" sz="2800" b="0"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a:t>
            </a:r>
            <a:endParaRPr kumimoji="0" lang="fr-FR" sz="2800" b="0" i="0" u="none" strike="noStrike" cap="none" normalizeH="0" baseline="0" dirty="0" smtClean="0">
              <a:ln>
                <a:noFill/>
              </a:ln>
              <a:solidFill>
                <a:schemeClr val="bg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1"/>
          <p:cNvSpPr>
            <a:spLocks noChangeArrowheads="1"/>
          </p:cNvSpPr>
          <p:nvPr/>
        </p:nvSpPr>
        <p:spPr bwMode="auto">
          <a:xfrm>
            <a:off x="0" y="0"/>
            <a:ext cx="9144000" cy="61247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sz="2800" b="1" i="0" u="none" strike="noStrike" cap="none" normalizeH="0" baseline="0" dirty="0" smtClean="0">
                <a:ln>
                  <a:noFill/>
                </a:ln>
                <a:effectLst/>
                <a:latin typeface="Times New Roman" pitchFamily="18" charset="0"/>
                <a:ea typeface="Calibri" pitchFamily="34" charset="0"/>
                <a:cs typeface="Times New Roman" pitchFamily="18" charset="0"/>
              </a:rPr>
              <a:t>   Point fort</a:t>
            </a:r>
            <a:r>
              <a:rPr kumimoji="0" lang="fr-FR" sz="2800" b="0" i="0" u="none" strike="noStrike" cap="none" normalizeH="0" baseline="0" dirty="0" smtClean="0">
                <a:ln>
                  <a:noFill/>
                </a:ln>
                <a:solidFill>
                  <a:srgbClr val="FFFF00"/>
                </a:solidFill>
                <a:effectLst/>
                <a:latin typeface="Calibri"/>
                <a:ea typeface="Calibri" pitchFamily="34" charset="0"/>
                <a:cs typeface="Times New Roman" pitchFamily="18" charset="0"/>
              </a:rPr>
              <a:t> </a:t>
            </a:r>
            <a:endParaRPr lang="fr-FR" sz="2800" dirty="0">
              <a:solidFill>
                <a:srgbClr val="FFFF00"/>
              </a:solidFill>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Organiser le contenu de l</a:t>
            </a:r>
            <a:r>
              <a:rPr kumimoji="0" lang="fr-FR" sz="2800" b="1" i="0" u="none" strike="noStrike" cap="none" normalizeH="0" baseline="0" dirty="0" smtClean="0">
                <a:ln>
                  <a:noFill/>
                </a:ln>
                <a:solidFill>
                  <a:schemeClr val="bg1"/>
                </a:solidFill>
                <a:effectLst/>
                <a:latin typeface="Calibri"/>
                <a:ea typeface="Calibri" pitchFamily="34" charset="0"/>
                <a:cs typeface="Times New Roman" pitchFamily="18" charset="0"/>
              </a:rPr>
              <a:t>’</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enseignement sous forme de programme et cr</a:t>
            </a:r>
            <a:r>
              <a:rPr kumimoji="0" lang="fr-FR" sz="2800" b="1" i="0" u="none" strike="noStrike" cap="none" normalizeH="0" baseline="0" dirty="0" smtClean="0">
                <a:ln>
                  <a:noFill/>
                </a:ln>
                <a:solidFill>
                  <a:schemeClr val="bg1"/>
                </a:solidFill>
                <a:effectLst/>
                <a:latin typeface="Calibri"/>
                <a:ea typeface="Calibri" pitchFamily="34" charset="0"/>
                <a:cs typeface="Times New Roman" pitchFamily="18" charset="0"/>
              </a:rPr>
              <a:t>é</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er une technique qui permette </a:t>
            </a:r>
            <a:r>
              <a:rPr kumimoji="0" lang="fr-FR" sz="2800" b="1" i="0" u="none" strike="noStrike" cap="none" normalizeH="0" baseline="0" dirty="0" smtClean="0">
                <a:ln>
                  <a:noFill/>
                </a:ln>
                <a:solidFill>
                  <a:schemeClr val="bg1"/>
                </a:solidFill>
                <a:effectLst/>
                <a:latin typeface="Calibri"/>
                <a:ea typeface="Calibri" pitchFamily="34" charset="0"/>
                <a:cs typeface="Times New Roman" pitchFamily="18" charset="0"/>
              </a:rPr>
              <a:t>à</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l</a:t>
            </a:r>
            <a:r>
              <a:rPr kumimoji="0" lang="fr-FR" sz="2800" b="1" i="0" u="none" strike="noStrike" cap="none" normalizeH="0" baseline="0" dirty="0" smtClean="0">
                <a:ln>
                  <a:noFill/>
                </a:ln>
                <a:solidFill>
                  <a:schemeClr val="bg1"/>
                </a:solidFill>
                <a:effectLst/>
                <a:latin typeface="Calibri"/>
                <a:ea typeface="Calibri" pitchFamily="34" charset="0"/>
                <a:cs typeface="Times New Roman" pitchFamily="18" charset="0"/>
              </a:rPr>
              <a:t>’</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apprenant d</a:t>
            </a:r>
            <a:r>
              <a:rPr kumimoji="0" lang="fr-FR" sz="2800" b="1" i="0" u="none" strike="noStrike" cap="none" normalizeH="0" baseline="0" dirty="0" smtClean="0">
                <a:ln>
                  <a:noFill/>
                </a:ln>
                <a:solidFill>
                  <a:schemeClr val="bg1"/>
                </a:solidFill>
                <a:effectLst/>
                <a:latin typeface="Calibri"/>
                <a:ea typeface="Calibri" pitchFamily="34" charset="0"/>
                <a:cs typeface="Times New Roman" pitchFamily="18" charset="0"/>
              </a:rPr>
              <a:t>’</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en parcourir toutes les </a:t>
            </a:r>
            <a:r>
              <a:rPr kumimoji="0" lang="fr-FR" sz="2800" b="1" i="0" u="none" strike="noStrike" cap="none" normalizeH="0" baseline="0" dirty="0" smtClean="0">
                <a:ln>
                  <a:noFill/>
                </a:ln>
                <a:solidFill>
                  <a:schemeClr val="bg1"/>
                </a:solidFill>
                <a:effectLst/>
                <a:latin typeface="Calibri"/>
                <a:ea typeface="Calibri" pitchFamily="34" charset="0"/>
                <a:cs typeface="Times New Roman" pitchFamily="18" charset="0"/>
              </a:rPr>
              <a:t>é</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tapes selon un certain ordre et </a:t>
            </a:r>
            <a:r>
              <a:rPr kumimoji="0" lang="fr-FR" sz="2800" b="1" i="0" u="none" strike="noStrike" cap="none" normalizeH="0" baseline="0" dirty="0" smtClean="0">
                <a:ln>
                  <a:noFill/>
                </a:ln>
                <a:solidFill>
                  <a:schemeClr val="bg1"/>
                </a:solidFill>
                <a:effectLst/>
                <a:latin typeface="Calibri"/>
                <a:ea typeface="Calibri" pitchFamily="34" charset="0"/>
                <a:cs typeface="Times New Roman" pitchFamily="18" charset="0"/>
              </a:rPr>
              <a:t>à</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son rythme propre.  </a:t>
            </a:r>
            <a:endParaRPr kumimoji="0" lang="fr-FR" sz="2800" b="1" i="0" u="none" strike="noStrike" cap="none" normalizeH="0" baseline="0" dirty="0" smtClean="0">
              <a:ln>
                <a:noFill/>
              </a:ln>
              <a:solidFill>
                <a:schemeClr val="bg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2800" b="1" i="0" u="none" strike="noStrike" cap="none" normalizeH="0" baseline="0" dirty="0" smtClean="0">
                <a:ln>
                  <a:noFill/>
                </a:ln>
                <a:effectLst/>
                <a:latin typeface="Times New Roman" pitchFamily="18" charset="0"/>
                <a:ea typeface="Calibri" pitchFamily="34" charset="0"/>
                <a:cs typeface="Times New Roman" pitchFamily="18" charset="0"/>
              </a:rPr>
              <a:t>Avantages</a:t>
            </a:r>
            <a:endParaRPr kumimoji="0" lang="fr-FR" sz="2800" b="0" i="0" u="none" strike="noStrike" cap="none" normalizeH="0" baseline="0" dirty="0" smtClean="0">
              <a:ln>
                <a:noFill/>
              </a:ln>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S</a:t>
            </a:r>
            <a:r>
              <a:rPr kumimoji="0" lang="fr-FR" sz="2800" b="1" i="0" u="none" strike="noStrike" cap="none" normalizeH="0" baseline="0" dirty="0" smtClean="0">
                <a:ln>
                  <a:noFill/>
                </a:ln>
                <a:solidFill>
                  <a:schemeClr val="bg1"/>
                </a:solidFill>
                <a:effectLst/>
                <a:latin typeface="Calibri"/>
                <a:ea typeface="Calibri" pitchFamily="34" charset="0"/>
                <a:cs typeface="Times New Roman" pitchFamily="18" charset="0"/>
              </a:rPr>
              <a:t>’</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approprier un contenu personnellement, d</a:t>
            </a:r>
            <a:r>
              <a:rPr kumimoji="0" lang="fr-FR" sz="2800" b="1" i="0" u="none" strike="noStrike" cap="none" normalizeH="0" baseline="0" dirty="0" smtClean="0">
                <a:ln>
                  <a:noFill/>
                </a:ln>
                <a:solidFill>
                  <a:schemeClr val="bg1"/>
                </a:solidFill>
                <a:effectLst/>
                <a:latin typeface="Calibri"/>
                <a:ea typeface="Calibri" pitchFamily="34" charset="0"/>
                <a:cs typeface="Times New Roman" pitchFamily="18" charset="0"/>
              </a:rPr>
              <a:t>’</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une mani</a:t>
            </a:r>
            <a:r>
              <a:rPr kumimoji="0" lang="fr-FR" sz="2800" b="1" i="0" u="none" strike="noStrike" cap="none" normalizeH="0" baseline="0" dirty="0" smtClean="0">
                <a:ln>
                  <a:noFill/>
                </a:ln>
                <a:solidFill>
                  <a:schemeClr val="bg1"/>
                </a:solidFill>
                <a:effectLst/>
                <a:latin typeface="Calibri"/>
                <a:ea typeface="Calibri" pitchFamily="34" charset="0"/>
                <a:cs typeface="Times New Roman" pitchFamily="18" charset="0"/>
              </a:rPr>
              <a:t>è</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re organis</a:t>
            </a:r>
            <a:r>
              <a:rPr kumimoji="0" lang="fr-FR" sz="2800" b="1" i="0" u="none" strike="noStrike" cap="none" normalizeH="0" baseline="0" dirty="0" smtClean="0">
                <a:ln>
                  <a:noFill/>
                </a:ln>
                <a:solidFill>
                  <a:schemeClr val="bg1"/>
                </a:solidFill>
                <a:effectLst/>
                <a:latin typeface="Calibri"/>
                <a:ea typeface="Calibri" pitchFamily="34" charset="0"/>
                <a:cs typeface="Times New Roman" pitchFamily="18" charset="0"/>
              </a:rPr>
              <a:t>é</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e, et </a:t>
            </a:r>
            <a:r>
              <a:rPr kumimoji="0" lang="fr-FR" sz="2800" b="1" i="0" u="none" strike="noStrike" cap="none" normalizeH="0" baseline="0" dirty="0" smtClean="0">
                <a:ln>
                  <a:noFill/>
                </a:ln>
                <a:solidFill>
                  <a:schemeClr val="bg1"/>
                </a:solidFill>
                <a:effectLst/>
                <a:latin typeface="Calibri"/>
                <a:ea typeface="Calibri" pitchFamily="34" charset="0"/>
                <a:cs typeface="Times New Roman" pitchFamily="18" charset="0"/>
              </a:rPr>
              <a:t>à</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son propre rythme (sans la pression culpabilisante ou stressante de l</a:t>
            </a:r>
            <a:r>
              <a:rPr kumimoji="0" lang="fr-FR" sz="2800" b="1" i="0" u="none" strike="noStrike" cap="none" normalizeH="0" baseline="0" dirty="0" smtClean="0">
                <a:ln>
                  <a:noFill/>
                </a:ln>
                <a:solidFill>
                  <a:schemeClr val="bg1"/>
                </a:solidFill>
                <a:effectLst/>
                <a:latin typeface="Calibri"/>
                <a:ea typeface="Calibri" pitchFamily="34" charset="0"/>
                <a:cs typeface="Times New Roman" pitchFamily="18" charset="0"/>
              </a:rPr>
              <a:t>’</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enseignant ou du groupe).  </a:t>
            </a:r>
            <a:endParaRPr kumimoji="0" lang="fr-FR" sz="2800" b="1" i="0" u="none" strike="noStrike" cap="none" normalizeH="0" baseline="0" dirty="0" smtClean="0">
              <a:ln>
                <a:noFill/>
              </a:ln>
              <a:solidFill>
                <a:schemeClr val="bg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2800" b="1" i="0" u="none" strike="noStrike" cap="none" normalizeH="0" baseline="0" dirty="0" smtClean="0">
                <a:ln>
                  <a:noFill/>
                </a:ln>
                <a:effectLst/>
                <a:latin typeface="Times New Roman" pitchFamily="18" charset="0"/>
                <a:ea typeface="Calibri" pitchFamily="34" charset="0"/>
                <a:cs typeface="Times New Roman" pitchFamily="18" charset="0"/>
              </a:rPr>
              <a:t>Inconv</a:t>
            </a:r>
            <a:r>
              <a:rPr kumimoji="0" lang="fr-FR" sz="2800" b="1" i="0" u="none" strike="noStrike" cap="none" normalizeH="0" baseline="0" dirty="0" smtClean="0">
                <a:ln>
                  <a:noFill/>
                </a:ln>
                <a:effectLst/>
                <a:latin typeface="Calibri"/>
                <a:ea typeface="Calibri" pitchFamily="34" charset="0"/>
                <a:cs typeface="Times New Roman" pitchFamily="18" charset="0"/>
              </a:rPr>
              <a:t>é</a:t>
            </a:r>
            <a:r>
              <a:rPr kumimoji="0" lang="fr-FR" sz="2800" b="1" i="0" u="none" strike="noStrike" cap="none" normalizeH="0" baseline="0" dirty="0" smtClean="0">
                <a:ln>
                  <a:noFill/>
                </a:ln>
                <a:effectLst/>
                <a:latin typeface="Times New Roman" pitchFamily="18" charset="0"/>
                <a:ea typeface="Calibri" pitchFamily="34" charset="0"/>
                <a:cs typeface="Times New Roman" pitchFamily="18" charset="0"/>
              </a:rPr>
              <a:t>nients</a:t>
            </a:r>
            <a:r>
              <a:rPr kumimoji="0" lang="fr-FR" sz="2800" b="1" i="0" u="none" strike="noStrike" cap="none" normalizeH="0" baseline="0" dirty="0" smtClean="0">
                <a:ln>
                  <a:noFill/>
                </a:ln>
                <a:effectLst/>
                <a:latin typeface="Calibri"/>
                <a:ea typeface="Calibri" pitchFamily="34" charset="0"/>
                <a:cs typeface="Times New Roman" pitchFamily="18" charset="0"/>
              </a:rPr>
              <a:t> </a:t>
            </a:r>
            <a:endParaRPr kumimoji="0" lang="fr-FR" sz="2800" b="0" i="0" u="none" strike="noStrike" cap="none" normalizeH="0" baseline="0" dirty="0" smtClean="0">
              <a:ln>
                <a:noFill/>
              </a:ln>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lang="fr-FR" sz="2800" b="1" dirty="0">
                <a:solidFill>
                  <a:schemeClr val="bg1"/>
                </a:solidFill>
                <a:latin typeface="Times New Roman" pitchFamily="18" charset="0"/>
                <a:ea typeface="Calibri" pitchFamily="34" charset="0"/>
                <a:cs typeface="Times New Roman" pitchFamily="18" charset="0"/>
              </a:rPr>
              <a:t>A</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pprentissage </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solitaire. </a:t>
            </a:r>
            <a:endParaRPr kumimoji="0" lang="fr-FR" sz="2800" b="1" i="0" u="none" strike="noStrike" cap="none" normalizeH="0" baseline="0" dirty="0" smtClean="0">
              <a:ln>
                <a:noFill/>
              </a:ln>
              <a:solidFill>
                <a:schemeClr val="bg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Il faut </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être </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fortement motiv</a:t>
            </a:r>
            <a:r>
              <a:rPr kumimoji="0" lang="fr-FR" sz="2800" b="1" i="0" u="none" strike="noStrike" cap="none" normalizeH="0" baseline="0" dirty="0" smtClean="0">
                <a:ln>
                  <a:noFill/>
                </a:ln>
                <a:solidFill>
                  <a:schemeClr val="bg1"/>
                </a:solidFill>
                <a:effectLst/>
                <a:latin typeface="Calibri"/>
                <a:ea typeface="Calibri" pitchFamily="34" charset="0"/>
                <a:cs typeface="Times New Roman" pitchFamily="18" charset="0"/>
              </a:rPr>
              <a:t>é</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pour s</a:t>
            </a:r>
            <a:r>
              <a:rPr kumimoji="0" lang="fr-FR" sz="2800" b="1" i="0" u="none" strike="noStrike" cap="none" normalizeH="0" baseline="0" dirty="0" smtClean="0">
                <a:ln>
                  <a:noFill/>
                </a:ln>
                <a:solidFill>
                  <a:schemeClr val="bg1"/>
                </a:solidFill>
                <a:effectLst/>
                <a:latin typeface="Calibri"/>
                <a:ea typeface="Calibri" pitchFamily="34" charset="0"/>
                <a:cs typeface="Times New Roman" pitchFamily="18" charset="0"/>
              </a:rPr>
              <a:t>’</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engager dans le chemin et le suivre jusqu</a:t>
            </a:r>
            <a:r>
              <a:rPr kumimoji="0" lang="fr-FR" sz="2800" b="1" i="0" u="none" strike="noStrike" cap="none" normalizeH="0" baseline="0" dirty="0" smtClean="0">
                <a:ln>
                  <a:noFill/>
                </a:ln>
                <a:solidFill>
                  <a:schemeClr val="bg1"/>
                </a:solidFill>
                <a:effectLst/>
                <a:latin typeface="Calibri"/>
                <a:ea typeface="Calibri" pitchFamily="34" charset="0"/>
                <a:cs typeface="Times New Roman" pitchFamily="18" charset="0"/>
              </a:rPr>
              <a:t>’à</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son terme (convient plus pour une formation des adultes).</a:t>
            </a:r>
            <a:endParaRPr kumimoji="0" lang="fr-FR" sz="2800" b="1" i="0" u="none" strike="noStrike" cap="none" normalizeH="0" baseline="0" dirty="0" smtClean="0">
              <a:ln>
                <a:noFill/>
              </a:ln>
              <a:solidFill>
                <a:schemeClr val="bg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p:cNvSpPr>
            <a:spLocks noChangeArrowheads="1"/>
          </p:cNvSpPr>
          <p:nvPr/>
        </p:nvSpPr>
        <p:spPr bwMode="auto">
          <a:xfrm>
            <a:off x="0" y="-18103"/>
            <a:ext cx="9144000" cy="683264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Apr</a:t>
            </a:r>
            <a:r>
              <a:rPr kumimoji="0" lang="fr-FR" sz="2800" b="1" i="0" u="none" strike="noStrike" cap="none" normalizeH="0" baseline="0" dirty="0" smtClean="0">
                <a:ln>
                  <a:noFill/>
                </a:ln>
                <a:solidFill>
                  <a:schemeClr val="bg1"/>
                </a:solidFill>
                <a:effectLst/>
                <a:latin typeface="Calibri"/>
                <a:ea typeface="Calibri" pitchFamily="34" charset="0"/>
                <a:cs typeface="Times New Roman" pitchFamily="18" charset="0"/>
              </a:rPr>
              <a:t>è</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s une certaine vogue de l</a:t>
            </a:r>
            <a:r>
              <a:rPr kumimoji="0" lang="fr-FR" sz="2800" b="1" i="0" u="none" strike="noStrike" cap="none" normalizeH="0" baseline="0" dirty="0" smtClean="0">
                <a:ln>
                  <a:noFill/>
                </a:ln>
                <a:solidFill>
                  <a:schemeClr val="bg1"/>
                </a:solidFill>
                <a:effectLst/>
                <a:latin typeface="Calibri"/>
                <a:ea typeface="Calibri" pitchFamily="34" charset="0"/>
                <a:cs typeface="Times New Roman" pitchFamily="18" charset="0"/>
              </a:rPr>
              <a:t>’</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enseignement programm</a:t>
            </a:r>
            <a:r>
              <a:rPr kumimoji="0" lang="fr-FR" sz="2800" b="1" i="0" u="none" strike="noStrike" cap="none" normalizeH="0" baseline="0" dirty="0" smtClean="0">
                <a:ln>
                  <a:noFill/>
                </a:ln>
                <a:solidFill>
                  <a:schemeClr val="bg1"/>
                </a:solidFill>
                <a:effectLst/>
                <a:latin typeface="Calibri"/>
                <a:ea typeface="Calibri" pitchFamily="34" charset="0"/>
                <a:cs typeface="Times New Roman" pitchFamily="18" charset="0"/>
              </a:rPr>
              <a:t>é</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dans les ann</a:t>
            </a:r>
            <a:r>
              <a:rPr kumimoji="0" lang="fr-FR" sz="2800" b="1" i="0" u="none" strike="noStrike" cap="none" normalizeH="0" baseline="0" dirty="0" smtClean="0">
                <a:ln>
                  <a:noFill/>
                </a:ln>
                <a:solidFill>
                  <a:schemeClr val="bg1"/>
                </a:solidFill>
                <a:effectLst/>
                <a:latin typeface="Calibri"/>
                <a:ea typeface="Calibri" pitchFamily="34" charset="0"/>
                <a:cs typeface="Times New Roman" pitchFamily="18" charset="0"/>
              </a:rPr>
              <a:t>é</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es soixante, l</a:t>
            </a:r>
            <a:r>
              <a:rPr kumimoji="0" lang="fr-FR" sz="2800" b="1" i="0" u="none" strike="noStrike" cap="none" normalizeH="0" baseline="0" dirty="0" smtClean="0">
                <a:ln>
                  <a:noFill/>
                </a:ln>
                <a:solidFill>
                  <a:schemeClr val="bg1"/>
                </a:solidFill>
                <a:effectLst/>
                <a:latin typeface="Calibri"/>
                <a:ea typeface="Calibri" pitchFamily="34" charset="0"/>
                <a:cs typeface="Times New Roman" pitchFamily="18" charset="0"/>
              </a:rPr>
              <a:t>’</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int</a:t>
            </a:r>
            <a:r>
              <a:rPr kumimoji="0" lang="fr-FR" sz="2800" b="1" i="0" u="none" strike="noStrike" cap="none" normalizeH="0" baseline="0" dirty="0" smtClean="0">
                <a:ln>
                  <a:noFill/>
                </a:ln>
                <a:solidFill>
                  <a:schemeClr val="bg1"/>
                </a:solidFill>
                <a:effectLst/>
                <a:latin typeface="Calibri"/>
                <a:ea typeface="Calibri" pitchFamily="34" charset="0"/>
                <a:cs typeface="Times New Roman" pitchFamily="18" charset="0"/>
              </a:rPr>
              <a:t>é</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rêt s</a:t>
            </a:r>
            <a:r>
              <a:rPr kumimoji="0" lang="fr-FR" sz="2800" b="1" i="0" u="none" strike="noStrike" cap="none" normalizeH="0" baseline="0" dirty="0" smtClean="0">
                <a:ln>
                  <a:noFill/>
                </a:ln>
                <a:solidFill>
                  <a:schemeClr val="bg1"/>
                </a:solidFill>
                <a:effectLst/>
                <a:latin typeface="Calibri"/>
                <a:ea typeface="Calibri" pitchFamily="34" charset="0"/>
                <a:cs typeface="Times New Roman" pitchFamily="18" charset="0"/>
              </a:rPr>
              <a:t>’</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est port</a:t>
            </a:r>
            <a:r>
              <a:rPr kumimoji="0" lang="fr-FR" sz="2800" b="1" i="0" u="none" strike="noStrike" cap="none" normalizeH="0" baseline="0" dirty="0" smtClean="0">
                <a:ln>
                  <a:noFill/>
                </a:ln>
                <a:solidFill>
                  <a:schemeClr val="bg1"/>
                </a:solidFill>
                <a:effectLst/>
                <a:latin typeface="Calibri"/>
                <a:ea typeface="Calibri" pitchFamily="34" charset="0"/>
                <a:cs typeface="Times New Roman" pitchFamily="18" charset="0"/>
              </a:rPr>
              <a:t>é</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vers d</a:t>
            </a:r>
            <a:r>
              <a:rPr kumimoji="0" lang="fr-FR" sz="2800" b="1" i="0" u="none" strike="noStrike" cap="none" normalizeH="0" baseline="0" dirty="0" smtClean="0">
                <a:ln>
                  <a:noFill/>
                </a:ln>
                <a:solidFill>
                  <a:schemeClr val="bg1"/>
                </a:solidFill>
                <a:effectLst/>
                <a:latin typeface="Calibri"/>
                <a:ea typeface="Calibri" pitchFamily="34" charset="0"/>
                <a:cs typeface="Times New Roman" pitchFamily="18" charset="0"/>
              </a:rPr>
              <a:t>’</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autres approches (telle la non-directivit</a:t>
            </a:r>
            <a:r>
              <a:rPr kumimoji="0" lang="fr-FR" sz="2800" b="1" i="0" u="none" strike="noStrike" cap="none" normalizeH="0" baseline="0" dirty="0" smtClean="0">
                <a:ln>
                  <a:noFill/>
                </a:ln>
                <a:solidFill>
                  <a:schemeClr val="bg1"/>
                </a:solidFill>
                <a:effectLst/>
                <a:latin typeface="Calibri"/>
                <a:ea typeface="Calibri" pitchFamily="34" charset="0"/>
                <a:cs typeface="Times New Roman" pitchFamily="18" charset="0"/>
              </a:rPr>
              <a:t>é</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Mais il revient aujourd</a:t>
            </a:r>
            <a:r>
              <a:rPr kumimoji="0" lang="fr-FR" sz="2800" b="1" i="0" u="none" strike="noStrike" cap="none" normalizeH="0" baseline="0" dirty="0" smtClean="0">
                <a:ln>
                  <a:noFill/>
                </a:ln>
                <a:solidFill>
                  <a:schemeClr val="bg1"/>
                </a:solidFill>
                <a:effectLst/>
                <a:latin typeface="Calibri"/>
                <a:ea typeface="Calibri" pitchFamily="34" charset="0"/>
                <a:cs typeface="Times New Roman" pitchFamily="18" charset="0"/>
              </a:rPr>
              <a:t>’</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hui </a:t>
            </a:r>
            <a:r>
              <a:rPr kumimoji="0" lang="fr-FR" sz="2800" b="1" i="0" u="none" strike="noStrike" cap="none" normalizeH="0" baseline="0" dirty="0" smtClean="0">
                <a:ln>
                  <a:noFill/>
                </a:ln>
                <a:solidFill>
                  <a:schemeClr val="bg1"/>
                </a:solidFill>
                <a:effectLst/>
                <a:latin typeface="Calibri"/>
                <a:ea typeface="Calibri" pitchFamily="34" charset="0"/>
                <a:cs typeface="Times New Roman" pitchFamily="18" charset="0"/>
              </a:rPr>
              <a:t>à</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l</a:t>
            </a:r>
            <a:r>
              <a:rPr kumimoji="0" lang="fr-FR" sz="2800" b="1" i="0" u="none" strike="noStrike" cap="none" normalizeH="0" baseline="0" dirty="0" smtClean="0">
                <a:ln>
                  <a:noFill/>
                </a:ln>
                <a:solidFill>
                  <a:schemeClr val="bg1"/>
                </a:solidFill>
                <a:effectLst/>
                <a:latin typeface="Calibri"/>
                <a:ea typeface="Calibri" pitchFamily="34" charset="0"/>
                <a:cs typeface="Times New Roman" pitchFamily="18" charset="0"/>
              </a:rPr>
              <a:t>’</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ordre du jour, sous l</a:t>
            </a:r>
            <a:r>
              <a:rPr kumimoji="0" lang="fr-FR" sz="2800" b="1" i="0" u="none" strike="noStrike" cap="none" normalizeH="0" baseline="0" dirty="0" smtClean="0">
                <a:ln>
                  <a:noFill/>
                </a:ln>
                <a:solidFill>
                  <a:schemeClr val="bg1"/>
                </a:solidFill>
                <a:effectLst/>
                <a:latin typeface="Calibri"/>
                <a:ea typeface="Calibri" pitchFamily="34" charset="0"/>
                <a:cs typeface="Times New Roman" pitchFamily="18" charset="0"/>
              </a:rPr>
              <a:t>’</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influence de quatre </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facteurs</a:t>
            </a:r>
            <a:r>
              <a:rPr lang="fr-FR" sz="2800" b="1" dirty="0" smtClean="0">
                <a:solidFill>
                  <a:schemeClr val="bg1"/>
                </a:solidFill>
                <a:latin typeface="Arial" pitchFamily="34" charset="0"/>
                <a:ea typeface="Calibri" pitchFamily="34" charset="0"/>
                <a:cs typeface="Arial" pitchFamily="34" charset="0"/>
              </a:rPr>
              <a:t> </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qui </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conjuguent leurs effets</a:t>
            </a:r>
            <a:r>
              <a:rPr kumimoji="0" lang="fr-FR" sz="2800" b="1" i="0" u="none" strike="noStrike" cap="none" normalizeH="0" baseline="0" dirty="0" smtClean="0">
                <a:ln>
                  <a:noFill/>
                </a:ln>
                <a:solidFill>
                  <a:schemeClr val="bg1"/>
                </a:solidFill>
                <a:effectLst/>
                <a:latin typeface="Calibri"/>
                <a:ea typeface="Calibri" pitchFamily="34" charset="0"/>
                <a:cs typeface="Times New Roman" pitchFamily="18" charset="0"/>
              </a:rPr>
              <a:t> </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a:t>
            </a:r>
            <a:endParaRPr kumimoji="0" lang="fr-FR" sz="2800" b="1" i="0" u="none" strike="noStrike" cap="none" normalizeH="0" baseline="0" dirty="0" smtClean="0">
              <a:ln>
                <a:noFill/>
              </a:ln>
              <a:solidFill>
                <a:schemeClr val="bg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
                <a:srgbClr val="FFFF00"/>
              </a:buClr>
              <a:buSzTx/>
              <a:buFontTx/>
              <a:buChar char="•"/>
              <a:tabLst/>
            </a:pP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Le retour en force d</a:t>
            </a:r>
            <a:r>
              <a:rPr kumimoji="0" lang="fr-FR" sz="2800" b="1" i="0" u="none" strike="noStrike" cap="none" normalizeH="0" baseline="0" dirty="0" smtClean="0">
                <a:ln>
                  <a:noFill/>
                </a:ln>
                <a:solidFill>
                  <a:schemeClr val="bg1"/>
                </a:solidFill>
                <a:effectLst/>
                <a:latin typeface="Calibri"/>
                <a:ea typeface="Calibri" pitchFamily="34" charset="0"/>
                <a:cs typeface="Times New Roman" pitchFamily="18" charset="0"/>
              </a:rPr>
              <a:t>’</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une p</a:t>
            </a:r>
            <a:r>
              <a:rPr kumimoji="0" lang="fr-FR" sz="2800" b="1" i="0" u="none" strike="noStrike" cap="none" normalizeH="0" baseline="0" dirty="0" smtClean="0">
                <a:ln>
                  <a:noFill/>
                </a:ln>
                <a:solidFill>
                  <a:schemeClr val="bg1"/>
                </a:solidFill>
                <a:effectLst/>
                <a:latin typeface="Calibri"/>
                <a:ea typeface="Calibri" pitchFamily="34" charset="0"/>
                <a:cs typeface="Times New Roman" pitchFamily="18" charset="0"/>
              </a:rPr>
              <a:t>é</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dagogie centr</a:t>
            </a:r>
            <a:r>
              <a:rPr kumimoji="0" lang="fr-FR" sz="2800" b="1" i="0" u="none" strike="noStrike" cap="none" normalizeH="0" baseline="0" dirty="0" smtClean="0">
                <a:ln>
                  <a:noFill/>
                </a:ln>
                <a:solidFill>
                  <a:schemeClr val="bg1"/>
                </a:solidFill>
                <a:effectLst/>
                <a:latin typeface="Calibri"/>
                <a:ea typeface="Calibri" pitchFamily="34" charset="0"/>
                <a:cs typeface="Times New Roman" pitchFamily="18" charset="0"/>
              </a:rPr>
              <a:t>é</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e sur les contenus et sur l</a:t>
            </a:r>
            <a:r>
              <a:rPr kumimoji="0" lang="fr-FR" sz="2800" b="1" i="0" u="none" strike="noStrike" cap="none" normalizeH="0" baseline="0" dirty="0" smtClean="0">
                <a:ln>
                  <a:noFill/>
                </a:ln>
                <a:solidFill>
                  <a:schemeClr val="bg1"/>
                </a:solidFill>
                <a:effectLst/>
                <a:latin typeface="Calibri"/>
                <a:ea typeface="Calibri" pitchFamily="34" charset="0"/>
                <a:cs typeface="Times New Roman" pitchFamily="18" charset="0"/>
              </a:rPr>
              <a:t>’é</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laboration didactique</a:t>
            </a:r>
            <a:r>
              <a:rPr kumimoji="0" lang="fr-FR" sz="2800" b="1" i="0" u="none" strike="noStrike" cap="none" normalizeH="0" baseline="0" dirty="0" smtClean="0">
                <a:ln>
                  <a:noFill/>
                </a:ln>
                <a:solidFill>
                  <a:schemeClr val="bg1"/>
                </a:solidFill>
                <a:effectLst/>
                <a:latin typeface="Calibri"/>
                <a:ea typeface="Calibri" pitchFamily="34" charset="0"/>
                <a:cs typeface="Times New Roman" pitchFamily="18" charset="0"/>
              </a:rPr>
              <a:t> </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a:t>
            </a:r>
            <a:endParaRPr kumimoji="0" lang="fr-FR" sz="2800" b="1" i="0" u="none" strike="noStrike" cap="none" normalizeH="0" baseline="0" dirty="0" smtClean="0">
              <a:ln>
                <a:noFill/>
              </a:ln>
              <a:solidFill>
                <a:schemeClr val="bg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
                <a:srgbClr val="FFFF00"/>
              </a:buClr>
              <a:buSzTx/>
              <a:buFontTx/>
              <a:buChar char="•"/>
              <a:tabLst/>
            </a:pP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La r</a:t>
            </a:r>
            <a:r>
              <a:rPr kumimoji="0" lang="fr-FR" sz="2800" b="1" i="0" u="none" strike="noStrike" cap="none" normalizeH="0" baseline="0" dirty="0" smtClean="0">
                <a:ln>
                  <a:noFill/>
                </a:ln>
                <a:solidFill>
                  <a:schemeClr val="bg1"/>
                </a:solidFill>
                <a:effectLst/>
                <a:latin typeface="Calibri"/>
                <a:ea typeface="Calibri" pitchFamily="34" charset="0"/>
                <a:cs typeface="Times New Roman" pitchFamily="18" charset="0"/>
              </a:rPr>
              <a:t>é</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flexion sur l</a:t>
            </a:r>
            <a:r>
              <a:rPr kumimoji="0" lang="fr-FR" sz="2800" b="1" i="0" u="none" strike="noStrike" cap="none" normalizeH="0" baseline="0" dirty="0" smtClean="0">
                <a:ln>
                  <a:noFill/>
                </a:ln>
                <a:solidFill>
                  <a:schemeClr val="bg1"/>
                </a:solidFill>
                <a:effectLst/>
                <a:latin typeface="Calibri"/>
                <a:ea typeface="Calibri" pitchFamily="34" charset="0"/>
                <a:cs typeface="Times New Roman" pitchFamily="18" charset="0"/>
              </a:rPr>
              <a:t>’é</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chec scolaire et le regain d</a:t>
            </a:r>
            <a:r>
              <a:rPr kumimoji="0" lang="fr-FR" sz="2800" b="1" i="0" u="none" strike="noStrike" cap="none" normalizeH="0" baseline="0" dirty="0" smtClean="0">
                <a:ln>
                  <a:noFill/>
                </a:ln>
                <a:solidFill>
                  <a:schemeClr val="bg1"/>
                </a:solidFill>
                <a:effectLst/>
                <a:latin typeface="Calibri"/>
                <a:ea typeface="Calibri" pitchFamily="34" charset="0"/>
                <a:cs typeface="Times New Roman" pitchFamily="18" charset="0"/>
              </a:rPr>
              <a:t>’</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int</a:t>
            </a:r>
            <a:r>
              <a:rPr kumimoji="0" lang="fr-FR" sz="2800" b="1" i="0" u="none" strike="noStrike" cap="none" normalizeH="0" baseline="0" dirty="0" smtClean="0">
                <a:ln>
                  <a:noFill/>
                </a:ln>
                <a:solidFill>
                  <a:schemeClr val="bg1"/>
                </a:solidFill>
                <a:effectLst/>
                <a:latin typeface="Calibri"/>
                <a:ea typeface="Calibri" pitchFamily="34" charset="0"/>
                <a:cs typeface="Times New Roman" pitchFamily="18" charset="0"/>
              </a:rPr>
              <a:t>é</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rêt pour les recherches sur l</a:t>
            </a:r>
            <a:r>
              <a:rPr kumimoji="0" lang="fr-FR" sz="2800" b="1" i="0" u="none" strike="noStrike" cap="none" normalizeH="0" baseline="0" dirty="0" smtClean="0">
                <a:ln>
                  <a:noFill/>
                </a:ln>
                <a:solidFill>
                  <a:schemeClr val="bg1"/>
                </a:solidFill>
                <a:effectLst/>
                <a:latin typeface="Calibri"/>
                <a:ea typeface="Calibri" pitchFamily="34" charset="0"/>
                <a:cs typeface="Times New Roman" pitchFamily="18" charset="0"/>
              </a:rPr>
              <a:t>’</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apprentissage</a:t>
            </a:r>
            <a:r>
              <a:rPr kumimoji="0" lang="fr-FR" sz="2800" b="1" i="0" u="none" strike="noStrike" cap="none" normalizeH="0" baseline="0" dirty="0" smtClean="0">
                <a:ln>
                  <a:noFill/>
                </a:ln>
                <a:solidFill>
                  <a:schemeClr val="bg1"/>
                </a:solidFill>
                <a:effectLst/>
                <a:latin typeface="Calibri"/>
                <a:ea typeface="Calibri" pitchFamily="34" charset="0"/>
                <a:cs typeface="Times New Roman" pitchFamily="18" charset="0"/>
              </a:rPr>
              <a:t> </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a:t>
            </a:r>
            <a:endParaRPr kumimoji="0" lang="fr-FR" sz="2800" b="1" i="0" u="none" strike="noStrike" cap="none" normalizeH="0" baseline="0" dirty="0" smtClean="0">
              <a:ln>
                <a:noFill/>
              </a:ln>
              <a:solidFill>
                <a:schemeClr val="bg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
                <a:srgbClr val="FFFF00"/>
              </a:buClr>
              <a:buSzTx/>
              <a:buFontTx/>
              <a:buChar char="•"/>
              <a:tabLst/>
            </a:pP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Le d</a:t>
            </a:r>
            <a:r>
              <a:rPr kumimoji="0" lang="fr-FR" sz="2800" b="1" i="0" u="none" strike="noStrike" cap="none" normalizeH="0" baseline="0" dirty="0" smtClean="0">
                <a:ln>
                  <a:noFill/>
                </a:ln>
                <a:solidFill>
                  <a:schemeClr val="bg1"/>
                </a:solidFill>
                <a:effectLst/>
                <a:latin typeface="Calibri"/>
                <a:ea typeface="Calibri" pitchFamily="34" charset="0"/>
                <a:cs typeface="Times New Roman" pitchFamily="18" charset="0"/>
              </a:rPr>
              <a:t>é</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veloppement de la technologie informatique qui se prête particuli</a:t>
            </a:r>
            <a:r>
              <a:rPr kumimoji="0" lang="fr-FR" sz="2800" b="1" i="0" u="none" strike="noStrike" cap="none" normalizeH="0" baseline="0" dirty="0" smtClean="0">
                <a:ln>
                  <a:noFill/>
                </a:ln>
                <a:solidFill>
                  <a:schemeClr val="bg1"/>
                </a:solidFill>
                <a:effectLst/>
                <a:latin typeface="Calibri"/>
                <a:ea typeface="Calibri" pitchFamily="34" charset="0"/>
                <a:cs typeface="Times New Roman" pitchFamily="18" charset="0"/>
              </a:rPr>
              <a:t>è</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rement bien </a:t>
            </a:r>
            <a:r>
              <a:rPr kumimoji="0" lang="fr-FR" sz="2800" b="1" i="0" u="none" strike="noStrike" cap="none" normalizeH="0" baseline="0" dirty="0" smtClean="0">
                <a:ln>
                  <a:noFill/>
                </a:ln>
                <a:solidFill>
                  <a:schemeClr val="bg1"/>
                </a:solidFill>
                <a:effectLst/>
                <a:latin typeface="Calibri"/>
                <a:ea typeface="Calibri" pitchFamily="34" charset="0"/>
                <a:cs typeface="Times New Roman" pitchFamily="18" charset="0"/>
              </a:rPr>
              <a:t>à</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la mise en </a:t>
            </a:r>
            <a:r>
              <a:rPr kumimoji="0" lang="fr-FR" sz="2800" b="1" i="0" u="none" strike="noStrike" cap="none" normalizeH="0" baseline="0" dirty="0" smtClean="0">
                <a:ln>
                  <a:noFill/>
                </a:ln>
                <a:solidFill>
                  <a:schemeClr val="bg1"/>
                </a:solidFill>
                <a:effectLst/>
                <a:latin typeface="Calibri"/>
                <a:ea typeface="Calibri" pitchFamily="34" charset="0"/>
                <a:cs typeface="Times New Roman" pitchFamily="18" charset="0"/>
              </a:rPr>
              <a:t>œ</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uvre de cette m</a:t>
            </a:r>
            <a:r>
              <a:rPr kumimoji="0" lang="fr-FR" sz="2800" b="1" i="0" u="none" strike="noStrike" cap="none" normalizeH="0" baseline="0" dirty="0" smtClean="0">
                <a:ln>
                  <a:noFill/>
                </a:ln>
                <a:solidFill>
                  <a:schemeClr val="bg1"/>
                </a:solidFill>
                <a:effectLst/>
                <a:latin typeface="Calibri"/>
                <a:ea typeface="Calibri" pitchFamily="34" charset="0"/>
                <a:cs typeface="Times New Roman" pitchFamily="18" charset="0"/>
              </a:rPr>
              <a:t>é</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thode et peut y introduire une certaine souplesse, voire une certaine convivialit</a:t>
            </a:r>
            <a:r>
              <a:rPr kumimoji="0" lang="fr-FR" sz="2800" b="1" i="0" u="none" strike="noStrike" cap="none" normalizeH="0" baseline="0" dirty="0" smtClean="0">
                <a:ln>
                  <a:noFill/>
                </a:ln>
                <a:solidFill>
                  <a:schemeClr val="bg1"/>
                </a:solidFill>
                <a:effectLst/>
                <a:latin typeface="Calibri"/>
                <a:ea typeface="Calibri" pitchFamily="34" charset="0"/>
                <a:cs typeface="Times New Roman" pitchFamily="18" charset="0"/>
              </a:rPr>
              <a:t>é </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a:t>
            </a:r>
            <a:endParaRPr kumimoji="0" lang="fr-FR" sz="2800" b="1" i="0" u="none" strike="noStrike" cap="none" normalizeH="0" baseline="0" dirty="0" smtClean="0">
              <a:ln>
                <a:noFill/>
              </a:ln>
              <a:solidFill>
                <a:schemeClr val="bg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
                <a:srgbClr val="FFFF00"/>
              </a:buClr>
              <a:buSzTx/>
              <a:buFontTx/>
              <a:buChar char="•"/>
              <a:tabLst/>
            </a:pP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Dans certains pays, la p</a:t>
            </a:r>
            <a:r>
              <a:rPr kumimoji="0" lang="fr-FR" sz="2800" b="1" i="0" u="none" strike="noStrike" cap="none" normalizeH="0" baseline="0" dirty="0" smtClean="0">
                <a:ln>
                  <a:noFill/>
                </a:ln>
                <a:solidFill>
                  <a:schemeClr val="bg1"/>
                </a:solidFill>
                <a:effectLst/>
                <a:latin typeface="Calibri"/>
                <a:ea typeface="Calibri" pitchFamily="34" charset="0"/>
                <a:cs typeface="Times New Roman" pitchFamily="18" charset="0"/>
              </a:rPr>
              <a:t>é</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nurie d</a:t>
            </a:r>
            <a:r>
              <a:rPr kumimoji="0" lang="fr-FR" sz="2800" b="1" i="0" u="none" strike="noStrike" cap="none" normalizeH="0" baseline="0" dirty="0" smtClean="0">
                <a:ln>
                  <a:noFill/>
                </a:ln>
                <a:solidFill>
                  <a:schemeClr val="bg1"/>
                </a:solidFill>
                <a:effectLst/>
                <a:latin typeface="Calibri"/>
                <a:ea typeface="Calibri" pitchFamily="34" charset="0"/>
                <a:cs typeface="Times New Roman" pitchFamily="18" charset="0"/>
              </a:rPr>
              <a:t>’</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enseignants, dans d</a:t>
            </a:r>
            <a:r>
              <a:rPr kumimoji="0" lang="fr-FR" sz="2800" b="1" i="0" u="none" strike="noStrike" cap="none" normalizeH="0" baseline="0" dirty="0" smtClean="0">
                <a:ln>
                  <a:noFill/>
                </a:ln>
                <a:solidFill>
                  <a:schemeClr val="bg1"/>
                </a:solidFill>
                <a:effectLst/>
                <a:latin typeface="Calibri"/>
                <a:ea typeface="Calibri" pitchFamily="34" charset="0"/>
                <a:cs typeface="Times New Roman" pitchFamily="18" charset="0"/>
              </a:rPr>
              <a:t>’</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autres, la p</a:t>
            </a:r>
            <a:r>
              <a:rPr kumimoji="0" lang="fr-FR" sz="2800" b="1" i="0" u="none" strike="noStrike" cap="none" normalizeH="0" baseline="0" dirty="0" smtClean="0">
                <a:ln>
                  <a:noFill/>
                </a:ln>
                <a:solidFill>
                  <a:schemeClr val="bg1"/>
                </a:solidFill>
                <a:effectLst/>
                <a:latin typeface="Calibri"/>
                <a:ea typeface="Calibri" pitchFamily="34" charset="0"/>
                <a:cs typeface="Times New Roman" pitchFamily="18" charset="0"/>
              </a:rPr>
              <a:t>é</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nurie d</a:t>
            </a:r>
            <a:r>
              <a:rPr kumimoji="0" lang="fr-FR" sz="2800" b="1" i="0" u="none" strike="noStrike" cap="none" normalizeH="0" baseline="0" dirty="0" smtClean="0">
                <a:ln>
                  <a:noFill/>
                </a:ln>
                <a:solidFill>
                  <a:schemeClr val="bg1"/>
                </a:solidFill>
                <a:effectLst/>
                <a:latin typeface="Calibri"/>
                <a:ea typeface="Calibri" pitchFamily="34" charset="0"/>
                <a:cs typeface="Times New Roman" pitchFamily="18" charset="0"/>
              </a:rPr>
              <a:t>’</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enseignants qualifi</a:t>
            </a:r>
            <a:r>
              <a:rPr kumimoji="0" lang="fr-FR" sz="2800" b="1" i="0" u="none" strike="noStrike" cap="none" normalizeH="0" baseline="0" dirty="0" smtClean="0">
                <a:ln>
                  <a:noFill/>
                </a:ln>
                <a:solidFill>
                  <a:schemeClr val="bg1"/>
                </a:solidFill>
                <a:effectLst/>
                <a:latin typeface="Calibri"/>
                <a:ea typeface="Calibri" pitchFamily="34" charset="0"/>
                <a:cs typeface="Times New Roman" pitchFamily="18" charset="0"/>
              </a:rPr>
              <a:t>é</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s</a:t>
            </a:r>
            <a:r>
              <a:rPr kumimoji="0" lang="fr-FR" sz="2800" b="1" i="0" u="none" strike="noStrike" cap="none" normalizeH="0" baseline="0" dirty="0" smtClean="0">
                <a:ln>
                  <a:noFill/>
                </a:ln>
                <a:solidFill>
                  <a:schemeClr val="bg1"/>
                </a:solidFill>
                <a:effectLst/>
                <a:latin typeface="Calibri"/>
                <a:ea typeface="Calibri" pitchFamily="34" charset="0"/>
                <a:cs typeface="Times New Roman" pitchFamily="18" charset="0"/>
              </a:rPr>
              <a:t>…</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a:t>
            </a:r>
            <a:r>
              <a:rPr kumimoji="0" lang="fr-FR"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a:t>
            </a:r>
            <a:r>
              <a:rPr kumimoji="0" lang="fr-FR" b="1" i="0" u="none" strike="noStrike" cap="none" normalizeH="0" baseline="0" dirty="0" err="1" smtClean="0">
                <a:ln>
                  <a:noFill/>
                </a:ln>
                <a:solidFill>
                  <a:schemeClr val="bg1"/>
                </a:solidFill>
                <a:effectLst/>
                <a:latin typeface="Times New Roman" pitchFamily="18" charset="0"/>
                <a:ea typeface="Calibri" pitchFamily="34" charset="0"/>
                <a:cs typeface="Times New Roman" pitchFamily="18" charset="0"/>
              </a:rPr>
              <a:t>Pelpel</a:t>
            </a:r>
            <a:r>
              <a:rPr kumimoji="0" lang="fr-FR"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P., 2002) </a:t>
            </a:r>
            <a:endParaRPr kumimoji="0" lang="fr-FR" b="1" i="0" u="none" strike="noStrike" cap="none" normalizeH="0" baseline="0" dirty="0" smtClean="0">
              <a:ln>
                <a:noFill/>
              </a:ln>
              <a:solidFill>
                <a:schemeClr val="bg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800" b="1" i="0" u="none" strike="noStrike" cap="none" normalizeH="0" baseline="0" dirty="0" smtClean="0">
              <a:ln>
                <a:noFill/>
              </a:ln>
              <a:solidFill>
                <a:schemeClr val="bg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0"/>
            <a:ext cx="9144000" cy="664797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sz="2800" b="1" i="0" u="none" strike="noStrike" cap="none" normalizeH="0" baseline="0" dirty="0" smtClean="0">
                <a:ln>
                  <a:noFill/>
                </a:ln>
                <a:solidFill>
                  <a:srgbClr val="FFFF00"/>
                </a:solidFill>
                <a:effectLst/>
                <a:latin typeface="Times New Roman" pitchFamily="18" charset="0"/>
                <a:ea typeface="Calibri" pitchFamily="34" charset="0"/>
                <a:cs typeface="Times New Roman" pitchFamily="18" charset="0"/>
              </a:rPr>
              <a:t>    </a:t>
            </a:r>
            <a:r>
              <a:rPr kumimoji="0" lang="fr-FR" sz="2800" b="1" i="0" u="none" strike="noStrike" cap="none" normalizeH="0" baseline="0" dirty="0" smtClean="0">
                <a:ln>
                  <a:noFill/>
                </a:ln>
                <a:effectLst/>
                <a:latin typeface="Times New Roman" pitchFamily="18" charset="0"/>
                <a:ea typeface="Calibri" pitchFamily="34" charset="0"/>
                <a:cs typeface="Times New Roman" pitchFamily="18" charset="0"/>
              </a:rPr>
              <a:t>P</a:t>
            </a:r>
            <a:r>
              <a:rPr kumimoji="0" lang="fr-FR" sz="2800" b="1" i="0" u="none" strike="noStrike" cap="none" normalizeH="0" baseline="0" dirty="0" smtClean="0">
                <a:ln>
                  <a:noFill/>
                </a:ln>
                <a:effectLst/>
                <a:latin typeface="Calibri"/>
                <a:ea typeface="Calibri" pitchFamily="34" charset="0"/>
                <a:cs typeface="Times New Roman" pitchFamily="18" charset="0"/>
              </a:rPr>
              <a:t>é</a:t>
            </a:r>
            <a:r>
              <a:rPr kumimoji="0" lang="fr-FR" sz="2800" b="1" i="0" u="none" strike="noStrike" cap="none" normalizeH="0" baseline="0" dirty="0" smtClean="0">
                <a:ln>
                  <a:noFill/>
                </a:ln>
                <a:effectLst/>
                <a:latin typeface="Times New Roman" pitchFamily="18" charset="0"/>
                <a:ea typeface="Calibri" pitchFamily="34" charset="0"/>
                <a:cs typeface="Times New Roman" pitchFamily="18" charset="0"/>
              </a:rPr>
              <a:t>dagogie</a:t>
            </a:r>
            <a:endParaRPr kumimoji="0" lang="fr-FR" sz="2800" b="0" i="0" u="none" strike="noStrike" cap="none" normalizeH="0" baseline="0" dirty="0" smtClean="0">
              <a:ln>
                <a:noFill/>
              </a:ln>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2400" b="1" i="0" u="none" strike="noStrike" cap="none" normalizeH="0" baseline="0" dirty="0" smtClean="0">
                <a:ln>
                  <a:noFill/>
                </a:ln>
                <a:effectLst/>
                <a:latin typeface="Times New Roman" pitchFamily="18" charset="0"/>
                <a:ea typeface="Calibri" pitchFamily="34" charset="0"/>
                <a:cs typeface="Times New Roman" pitchFamily="18" charset="0"/>
              </a:rPr>
              <a:t>Etymologie</a:t>
            </a:r>
            <a:r>
              <a:rPr kumimoji="0" lang="fr-FR" sz="2400" b="0" i="0" u="none" strike="noStrike" cap="none" normalizeH="0" baseline="0" dirty="0" smtClean="0">
                <a:ln>
                  <a:noFill/>
                </a:ln>
                <a:effectLst/>
                <a:latin typeface="Calibri"/>
                <a:ea typeface="Calibri" pitchFamily="34" charset="0"/>
                <a:cs typeface="Times New Roman" pitchFamily="18" charset="0"/>
              </a:rPr>
              <a:t> </a:t>
            </a:r>
            <a:r>
              <a:rPr kumimoji="0" lang="fr-FR" sz="2400" b="1" i="0" u="none" strike="noStrike" cap="none" normalizeH="0" baseline="0" dirty="0" smtClean="0">
                <a:ln>
                  <a:noFill/>
                </a:ln>
                <a:effectLst/>
                <a:latin typeface="Times New Roman" pitchFamily="18" charset="0"/>
                <a:ea typeface="Calibri" pitchFamily="34" charset="0"/>
                <a:cs typeface="Times New Roman" pitchFamily="18" charset="0"/>
              </a:rPr>
              <a:t>:</a:t>
            </a:r>
            <a:r>
              <a:rPr kumimoji="0" lang="fr-FR"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vient du mot grec</a:t>
            </a:r>
            <a:r>
              <a:rPr kumimoji="0" lang="fr-FR" sz="2400" b="1" i="0" u="none" strike="noStrike" cap="none" normalizeH="0" baseline="0" dirty="0" smtClean="0">
                <a:ln>
                  <a:noFill/>
                </a:ln>
                <a:solidFill>
                  <a:schemeClr val="bg1"/>
                </a:solidFill>
                <a:effectLst/>
                <a:latin typeface="Calibri"/>
                <a:ea typeface="Calibri" pitchFamily="34" charset="0"/>
                <a:cs typeface="Times New Roman" pitchFamily="18" charset="0"/>
              </a:rPr>
              <a:t> </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a:t>
            </a:r>
            <a:r>
              <a:rPr kumimoji="0" lang="fr-FR" sz="2400" b="1" i="0" u="none" strike="noStrike" cap="none" normalizeH="0" baseline="0" dirty="0" err="1" smtClean="0">
                <a:ln>
                  <a:noFill/>
                </a:ln>
                <a:solidFill>
                  <a:schemeClr val="bg1"/>
                </a:solidFill>
                <a:effectLst/>
                <a:latin typeface="Times New Roman" pitchFamily="18" charset="0"/>
                <a:ea typeface="Calibri" pitchFamily="34" charset="0"/>
                <a:cs typeface="Times New Roman" pitchFamily="18" charset="0"/>
              </a:rPr>
              <a:t>paid</a:t>
            </a:r>
            <a:r>
              <a:rPr lang="fr-FR" sz="2400" b="1" dirty="0" smtClean="0">
                <a:solidFill>
                  <a:schemeClr val="bg1"/>
                </a:solidFill>
                <a:latin typeface="Times New Roman" pitchFamily="18" charset="0"/>
                <a:ea typeface="Calibri" pitchFamily="34" charset="0"/>
                <a:cs typeface="Times New Roman" pitchFamily="18" charset="0"/>
              </a:rPr>
              <a:t> → </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enfant</a:t>
            </a:r>
            <a:endParaRPr kumimoji="0" lang="fr-FR" sz="2400" b="1" i="0" u="none" strike="noStrike" cap="none" normalizeH="0" baseline="0" dirty="0" smtClean="0">
              <a:ln>
                <a:noFill/>
              </a:ln>
              <a:solidFill>
                <a:schemeClr val="bg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a:t>
            </a:r>
            <a:r>
              <a:rPr kumimoji="0" lang="fr-FR" sz="2400" b="1" i="0" u="none" strike="noStrike" cap="none" normalizeH="0" baseline="0" dirty="0" err="1" smtClean="0">
                <a:ln>
                  <a:noFill/>
                </a:ln>
                <a:solidFill>
                  <a:schemeClr val="bg1"/>
                </a:solidFill>
                <a:effectLst/>
                <a:latin typeface="Times New Roman" pitchFamily="18" charset="0"/>
                <a:ea typeface="Calibri" pitchFamily="34" charset="0"/>
                <a:cs typeface="Times New Roman" pitchFamily="18" charset="0"/>
              </a:rPr>
              <a:t>Aggos</a:t>
            </a:r>
            <a:r>
              <a:rPr lang="fr-FR" sz="2400" b="1" dirty="0" smtClean="0">
                <a:solidFill>
                  <a:schemeClr val="bg1"/>
                </a:solidFill>
                <a:latin typeface="Times New Roman" pitchFamily="18" charset="0"/>
                <a:ea typeface="Calibri" pitchFamily="34" charset="0"/>
                <a:cs typeface="Times New Roman" pitchFamily="18" charset="0"/>
              </a:rPr>
              <a:t>→ </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guide</a:t>
            </a:r>
            <a:endParaRPr kumimoji="0" lang="fr-FR" sz="2400" b="1" i="0" u="none" strike="noStrike" cap="none" normalizeH="0" baseline="0" dirty="0" smtClean="0">
              <a:ln>
                <a:noFill/>
              </a:ln>
              <a:solidFill>
                <a:schemeClr val="bg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2400" i="0" u="none" strike="noStrike" cap="none" normalizeH="0" baseline="0" dirty="0" smtClean="0">
                <a:ln>
                  <a:noFill/>
                </a:ln>
                <a:effectLst/>
                <a:latin typeface="Times New Roman" pitchFamily="18" charset="0"/>
                <a:ea typeface="Calibri" pitchFamily="34" charset="0"/>
                <a:cs typeface="Times New Roman" pitchFamily="18" charset="0"/>
              </a:rPr>
              <a:t>Andragogie</a:t>
            </a:r>
            <a:r>
              <a:rPr kumimoji="0" lang="fr-FR" sz="2400" b="0" i="0" u="none" strike="noStrike" cap="none" normalizeH="0" baseline="0" dirty="0" smtClean="0">
                <a:ln>
                  <a:noFill/>
                </a:ln>
                <a:solidFill>
                  <a:schemeClr val="tx1"/>
                </a:solidFill>
                <a:effectLst/>
                <a:latin typeface="Calibri"/>
                <a:ea typeface="Calibri" pitchFamily="34" charset="0"/>
                <a:cs typeface="Times New Roman" pitchFamily="18" charset="0"/>
              </a:rPr>
              <a:t> </a:t>
            </a:r>
            <a:r>
              <a:rPr kumimoji="0" lang="fr-FR" sz="2400" b="0" i="0" u="none" strike="noStrike" cap="none" normalizeH="0" baseline="0" dirty="0" smtClean="0">
                <a:ln>
                  <a:noFill/>
                </a:ln>
                <a:solidFill>
                  <a:srgbClr val="00FF00"/>
                </a:solidFill>
                <a:effectLst/>
                <a:latin typeface="Times New Roman" pitchFamily="18" charset="0"/>
                <a:ea typeface="Calibri" pitchFamily="34" charset="0"/>
                <a:cs typeface="Times New Roman" pitchFamily="18" charset="0"/>
              </a:rPr>
              <a:t>:</a:t>
            </a: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fr-FR" sz="2400" b="1" i="0" u="none" strike="noStrike" cap="none" normalizeH="0" baseline="0" dirty="0" err="1" smtClean="0">
                <a:ln>
                  <a:noFill/>
                </a:ln>
                <a:solidFill>
                  <a:schemeClr val="bg1"/>
                </a:solidFill>
                <a:effectLst/>
                <a:latin typeface="Times New Roman" pitchFamily="18" charset="0"/>
                <a:ea typeface="Calibri" pitchFamily="34" charset="0"/>
                <a:cs typeface="Times New Roman" pitchFamily="18" charset="0"/>
              </a:rPr>
              <a:t>andros</a:t>
            </a:r>
            <a:r>
              <a:rPr kumimoji="0" lang="fr-FR" sz="2400" b="1" i="0" u="none" strike="noStrike" cap="none" normalizeH="0" baseline="0" dirty="0" smtClean="0">
                <a:ln>
                  <a:noFill/>
                </a:ln>
                <a:solidFill>
                  <a:schemeClr val="bg1"/>
                </a:solidFill>
                <a:effectLst/>
                <a:latin typeface="Calibri"/>
                <a:ea typeface="Calibri" pitchFamily="34" charset="0"/>
                <a:cs typeface="Times New Roman" pitchFamily="18" charset="0"/>
              </a:rPr>
              <a:t> →</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homme-adulte</a:t>
            </a:r>
            <a:endParaRPr kumimoji="0" lang="fr-FR" sz="2400" b="1" i="0" u="none" strike="noStrike" cap="none" normalizeH="0" baseline="0" dirty="0" smtClean="0">
              <a:ln>
                <a:noFill/>
              </a:ln>
              <a:solidFill>
                <a:schemeClr val="bg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a:t>
            </a:r>
            <a:r>
              <a:rPr kumimoji="0" lang="fr-FR" sz="2400" b="1" i="0" u="none" strike="noStrike" cap="none" normalizeH="0" baseline="0" dirty="0" err="1" smtClean="0">
                <a:ln>
                  <a:noFill/>
                </a:ln>
                <a:solidFill>
                  <a:schemeClr val="bg1"/>
                </a:solidFill>
                <a:effectLst/>
                <a:latin typeface="Times New Roman" pitchFamily="18" charset="0"/>
                <a:ea typeface="Calibri" pitchFamily="34" charset="0"/>
                <a:cs typeface="Times New Roman" pitchFamily="18" charset="0"/>
              </a:rPr>
              <a:t>Aggos</a:t>
            </a:r>
            <a:r>
              <a:rPr lang="fr-FR" sz="2400" b="1" dirty="0" smtClean="0">
                <a:solidFill>
                  <a:schemeClr val="bg1"/>
                </a:solidFill>
                <a:latin typeface="Times New Roman" pitchFamily="18" charset="0"/>
                <a:ea typeface="Calibri" pitchFamily="34" charset="0"/>
                <a:cs typeface="Times New Roman" pitchFamily="18" charset="0"/>
              </a:rPr>
              <a:t>→</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guide</a:t>
            </a:r>
            <a:endParaRPr kumimoji="0" lang="fr-FR" sz="2400" b="1" i="0" u="none" strike="noStrike" cap="none" normalizeH="0" baseline="0" dirty="0" smtClean="0">
              <a:ln>
                <a:noFill/>
              </a:ln>
              <a:solidFill>
                <a:schemeClr val="bg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2400" i="0" u="none" strike="noStrike" cap="none" normalizeH="0" baseline="0" dirty="0" smtClean="0">
                <a:ln>
                  <a:noFill/>
                </a:ln>
                <a:effectLst/>
                <a:latin typeface="Times New Roman" pitchFamily="18" charset="0"/>
                <a:ea typeface="Calibri" pitchFamily="34" charset="0"/>
                <a:cs typeface="Times New Roman" pitchFamily="18" charset="0"/>
              </a:rPr>
              <a:t>P</a:t>
            </a:r>
            <a:r>
              <a:rPr kumimoji="0" lang="fr-FR" sz="2400" i="0" u="none" strike="noStrike" cap="none" normalizeH="0" baseline="0" dirty="0" smtClean="0">
                <a:ln>
                  <a:noFill/>
                </a:ln>
                <a:effectLst/>
                <a:latin typeface="Calibri"/>
                <a:ea typeface="Calibri" pitchFamily="34" charset="0"/>
                <a:cs typeface="Times New Roman" pitchFamily="18" charset="0"/>
              </a:rPr>
              <a:t>é</a:t>
            </a:r>
            <a:r>
              <a:rPr kumimoji="0" lang="fr-FR" sz="2400" i="0" u="none" strike="noStrike" cap="none" normalizeH="0" baseline="0" dirty="0" smtClean="0">
                <a:ln>
                  <a:noFill/>
                </a:ln>
                <a:effectLst/>
                <a:latin typeface="Times New Roman" pitchFamily="18" charset="0"/>
                <a:ea typeface="Calibri" pitchFamily="34" charset="0"/>
                <a:cs typeface="Times New Roman" pitchFamily="18" charset="0"/>
              </a:rPr>
              <a:t>dagogie:</a:t>
            </a:r>
            <a:r>
              <a:rPr kumimoji="0" lang="fr-FR" sz="2400" b="1" i="0" u="none" strike="noStrike" cap="none" normalizeH="0" dirty="0" smtClean="0">
                <a:ln>
                  <a:noFill/>
                </a:ln>
                <a:solidFill>
                  <a:srgbClr val="00FF00"/>
                </a:solidFill>
                <a:effectLst/>
                <a:latin typeface="Times New Roman" pitchFamily="18" charset="0"/>
                <a:ea typeface="Calibri" pitchFamily="34" charset="0"/>
                <a:cs typeface="Times New Roman" pitchFamily="18" charset="0"/>
              </a:rPr>
              <a:t> </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l</a:t>
            </a:r>
            <a:r>
              <a:rPr kumimoji="0" lang="fr-FR" sz="2400" b="1" i="0" u="none" strike="noStrike" cap="none" normalizeH="0" baseline="0" dirty="0" smtClean="0">
                <a:ln>
                  <a:noFill/>
                </a:ln>
                <a:solidFill>
                  <a:schemeClr val="bg1"/>
                </a:solidFill>
                <a:effectLst/>
                <a:latin typeface="Calibri"/>
                <a:ea typeface="Calibri" pitchFamily="34" charset="0"/>
                <a:cs typeface="Times New Roman" pitchFamily="18" charset="0"/>
              </a:rPr>
              <a:t>’</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art d</a:t>
            </a:r>
            <a:r>
              <a:rPr kumimoji="0" lang="fr-FR" sz="2400" b="1" i="0" u="none" strike="noStrike" cap="none" normalizeH="0" baseline="0" dirty="0" smtClean="0">
                <a:ln>
                  <a:noFill/>
                </a:ln>
                <a:solidFill>
                  <a:schemeClr val="bg1"/>
                </a:solidFill>
                <a:effectLst/>
                <a:latin typeface="Calibri"/>
                <a:ea typeface="Calibri" pitchFamily="34" charset="0"/>
                <a:cs typeface="Times New Roman" pitchFamily="18" charset="0"/>
              </a:rPr>
              <a:t>’</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enseigner, d</a:t>
            </a:r>
            <a:r>
              <a:rPr kumimoji="0" lang="fr-FR" sz="2400" b="1" i="0" u="none" strike="noStrike" cap="none" normalizeH="0" baseline="0" dirty="0" smtClean="0">
                <a:ln>
                  <a:noFill/>
                </a:ln>
                <a:solidFill>
                  <a:schemeClr val="bg1"/>
                </a:solidFill>
                <a:effectLst/>
                <a:latin typeface="Calibri"/>
                <a:ea typeface="Calibri" pitchFamily="34" charset="0"/>
                <a:cs typeface="Times New Roman" pitchFamily="18" charset="0"/>
              </a:rPr>
              <a:t>’é</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duquer ou de former aussi bien les enfants que les </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adultes.</a:t>
            </a:r>
            <a:endParaRPr kumimoji="0" lang="fr-FR" sz="2400" b="1" i="0" u="none" strike="noStrike" cap="none" normalizeH="0" baseline="0" dirty="0" smtClean="0">
              <a:ln>
                <a:noFill/>
              </a:ln>
              <a:solidFill>
                <a:schemeClr val="bg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2400" i="0" u="none" strike="noStrike" cap="none" normalizeH="0" baseline="0" dirty="0" smtClean="0">
                <a:ln>
                  <a:noFill/>
                </a:ln>
                <a:effectLst/>
                <a:latin typeface="Times New Roman" pitchFamily="18" charset="0"/>
                <a:ea typeface="Calibri" pitchFamily="34" charset="0"/>
                <a:cs typeface="Times New Roman" pitchFamily="18" charset="0"/>
              </a:rPr>
              <a:t>Andragogie</a:t>
            </a:r>
            <a:r>
              <a:rPr kumimoji="0" lang="fr-FR" sz="2400" b="0" i="0" u="none" strike="noStrike" cap="none" normalizeH="0" baseline="0" dirty="0" smtClean="0">
                <a:ln>
                  <a:noFill/>
                </a:ln>
                <a:solidFill>
                  <a:schemeClr val="tx1"/>
                </a:solidFill>
                <a:effectLst/>
                <a:latin typeface="Calibri"/>
                <a:ea typeface="Calibri" pitchFamily="34" charset="0"/>
                <a:cs typeface="Times New Roman" pitchFamily="18" charset="0"/>
              </a:rPr>
              <a:t> </a:t>
            </a:r>
            <a:r>
              <a:rPr kumimoji="0" lang="fr-FR" sz="2400" b="0"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l</a:t>
            </a:r>
            <a:r>
              <a:rPr kumimoji="0" lang="fr-FR" sz="2400" b="1" i="0" u="none" strike="noStrike" cap="none" normalizeH="0" baseline="0" dirty="0" smtClean="0">
                <a:ln>
                  <a:noFill/>
                </a:ln>
                <a:solidFill>
                  <a:schemeClr val="bg1"/>
                </a:solidFill>
                <a:effectLst/>
                <a:latin typeface="Calibri"/>
                <a:ea typeface="Calibri" pitchFamily="34" charset="0"/>
                <a:cs typeface="Times New Roman" pitchFamily="18" charset="0"/>
              </a:rPr>
              <a:t>’</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art d</a:t>
            </a:r>
            <a:r>
              <a:rPr kumimoji="0" lang="fr-FR" sz="2400" b="1" i="0" u="none" strike="noStrike" cap="none" normalizeH="0" baseline="0" dirty="0" smtClean="0">
                <a:ln>
                  <a:noFill/>
                </a:ln>
                <a:solidFill>
                  <a:schemeClr val="bg1"/>
                </a:solidFill>
                <a:effectLst/>
                <a:latin typeface="Calibri"/>
                <a:ea typeface="Calibri" pitchFamily="34" charset="0"/>
                <a:cs typeface="Times New Roman" pitchFamily="18" charset="0"/>
              </a:rPr>
              <a:t>’</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enseigner aux adultes</a:t>
            </a:r>
            <a:endParaRPr kumimoji="0" lang="fr-FR" sz="2400" b="1" i="0" u="none" strike="noStrike" cap="none" normalizeH="0" baseline="0" dirty="0" smtClean="0">
              <a:ln>
                <a:noFill/>
              </a:ln>
              <a:solidFill>
                <a:schemeClr val="bg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2400" i="0" u="none" strike="noStrike" cap="none" normalizeH="0" baseline="0" dirty="0" smtClean="0">
                <a:ln>
                  <a:noFill/>
                </a:ln>
                <a:effectLst/>
                <a:latin typeface="Times New Roman" pitchFamily="18" charset="0"/>
                <a:ea typeface="Calibri" pitchFamily="34" charset="0"/>
                <a:cs typeface="Times New Roman" pitchFamily="18" charset="0"/>
              </a:rPr>
              <a:t>Assimilation des connaissances </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le savoir</a:t>
            </a:r>
            <a:endParaRPr kumimoji="0" lang="fr-FR" sz="2400" b="1" i="0" u="none" strike="noStrike" cap="none" normalizeH="0" baseline="0" dirty="0" smtClean="0">
              <a:ln>
                <a:noFill/>
              </a:ln>
              <a:solidFill>
                <a:schemeClr val="bg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2400" i="0" u="none" strike="noStrike" cap="none" normalizeH="0" baseline="0" dirty="0" smtClean="0">
                <a:ln>
                  <a:noFill/>
                </a:ln>
                <a:effectLst/>
                <a:latin typeface="Times New Roman" pitchFamily="18" charset="0"/>
                <a:ea typeface="Calibri" pitchFamily="34" charset="0"/>
                <a:cs typeface="Times New Roman" pitchFamily="18" charset="0"/>
              </a:rPr>
              <a:t>L</a:t>
            </a:r>
            <a:r>
              <a:rPr kumimoji="0" lang="fr-FR" sz="2400" i="0" u="none" strike="noStrike" cap="none" normalizeH="0" baseline="0" dirty="0" smtClean="0">
                <a:ln>
                  <a:noFill/>
                </a:ln>
                <a:effectLst/>
                <a:latin typeface="Calibri"/>
                <a:ea typeface="Calibri" pitchFamily="34" charset="0"/>
                <a:cs typeface="Times New Roman" pitchFamily="18" charset="0"/>
              </a:rPr>
              <a:t>’</a:t>
            </a:r>
            <a:r>
              <a:rPr kumimoji="0" lang="fr-FR" sz="2400" i="0" u="none" strike="noStrike" cap="none" normalizeH="0" baseline="0" dirty="0" smtClean="0">
                <a:ln>
                  <a:noFill/>
                </a:ln>
                <a:effectLst/>
                <a:latin typeface="Times New Roman" pitchFamily="18" charset="0"/>
                <a:ea typeface="Calibri" pitchFamily="34" charset="0"/>
                <a:cs typeface="Times New Roman" pitchFamily="18" charset="0"/>
              </a:rPr>
              <a:t>apprentissage de comportements nouveaux</a:t>
            </a:r>
            <a:r>
              <a:rPr kumimoji="0" lang="fr-FR" sz="2400" i="0" u="none" strike="noStrike" cap="none" normalizeH="0" dirty="0" smtClean="0">
                <a:ln>
                  <a:noFill/>
                </a:ln>
                <a:effectLst/>
                <a:latin typeface="Times New Roman" pitchFamily="18" charset="0"/>
                <a:ea typeface="Calibri" pitchFamily="34" charset="0"/>
                <a:cs typeface="Times New Roman" pitchFamily="18" charset="0"/>
              </a:rPr>
              <a:t>  </a:t>
            </a:r>
            <a:r>
              <a:rPr kumimoji="0" lang="fr-FR" sz="2400" b="1" i="0" u="none" strike="noStrike" cap="none" normalizeH="0" dirty="0" smtClean="0">
                <a:ln>
                  <a:noFill/>
                </a:ln>
                <a:solidFill>
                  <a:schemeClr val="bg1"/>
                </a:solidFill>
                <a:effectLst/>
                <a:latin typeface="Times New Roman" pitchFamily="18" charset="0"/>
                <a:ea typeface="Calibri" pitchFamily="34" charset="0"/>
                <a:cs typeface="Times New Roman" pitchFamily="18" charset="0"/>
              </a:rPr>
              <a:t>→</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le savoir-faire</a:t>
            </a:r>
            <a:endParaRPr kumimoji="0" lang="fr-FR" sz="2400" b="1" i="0" u="none" strike="noStrike" cap="none" normalizeH="0" baseline="0" dirty="0" smtClean="0">
              <a:ln>
                <a:noFill/>
              </a:ln>
              <a:solidFill>
                <a:schemeClr val="bg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2400" b="1" i="0" u="none" strike="noStrike" cap="none" normalizeH="0" baseline="0" dirty="0" smtClean="0">
                <a:ln>
                  <a:noFill/>
                </a:ln>
                <a:effectLst/>
                <a:latin typeface="Times New Roman" pitchFamily="18" charset="0"/>
                <a:ea typeface="Calibri" pitchFamily="34" charset="0"/>
                <a:cs typeface="Times New Roman" pitchFamily="18" charset="0"/>
              </a:rPr>
              <a:t>D</a:t>
            </a:r>
            <a:r>
              <a:rPr kumimoji="0" lang="fr-FR" sz="2400" b="1" i="0" u="none" strike="noStrike" cap="none" normalizeH="0" baseline="0" dirty="0" smtClean="0">
                <a:ln>
                  <a:noFill/>
                </a:ln>
                <a:effectLst/>
                <a:latin typeface="Calibri"/>
                <a:ea typeface="Calibri" pitchFamily="34" charset="0"/>
                <a:cs typeface="Times New Roman" pitchFamily="18" charset="0"/>
              </a:rPr>
              <a:t>é</a:t>
            </a:r>
            <a:r>
              <a:rPr kumimoji="0" lang="fr-FR" sz="2400" b="1" i="0" u="none" strike="noStrike" cap="none" normalizeH="0" baseline="0" dirty="0" smtClean="0">
                <a:ln>
                  <a:noFill/>
                </a:ln>
                <a:effectLst/>
                <a:latin typeface="Times New Roman" pitchFamily="18" charset="0"/>
                <a:ea typeface="Calibri" pitchFamily="34" charset="0"/>
                <a:cs typeface="Times New Roman" pitchFamily="18" charset="0"/>
              </a:rPr>
              <a:t>veloppement d</a:t>
            </a:r>
            <a:r>
              <a:rPr kumimoji="0" lang="fr-FR" sz="2400" b="1" i="0" u="none" strike="noStrike" cap="none" normalizeH="0" baseline="0" dirty="0" smtClean="0">
                <a:ln>
                  <a:noFill/>
                </a:ln>
                <a:effectLst/>
                <a:latin typeface="Calibri"/>
                <a:ea typeface="Calibri" pitchFamily="34" charset="0"/>
                <a:cs typeface="Times New Roman" pitchFamily="18" charset="0"/>
              </a:rPr>
              <a:t>’</a:t>
            </a:r>
            <a:r>
              <a:rPr kumimoji="0" lang="fr-FR" sz="2400" b="1" i="0" u="none" strike="noStrike" cap="none" normalizeH="0" baseline="0" dirty="0" smtClean="0">
                <a:ln>
                  <a:noFill/>
                </a:ln>
                <a:effectLst/>
                <a:latin typeface="Times New Roman" pitchFamily="18" charset="0"/>
                <a:ea typeface="Calibri" pitchFamily="34" charset="0"/>
                <a:cs typeface="Times New Roman" pitchFamily="18" charset="0"/>
              </a:rPr>
              <a:t>attitudes ad</a:t>
            </a:r>
            <a:r>
              <a:rPr kumimoji="0" lang="fr-FR" sz="2400" b="1" i="0" u="none" strike="noStrike" cap="none" normalizeH="0" baseline="0" dirty="0" smtClean="0">
                <a:ln>
                  <a:noFill/>
                </a:ln>
                <a:effectLst/>
                <a:latin typeface="Calibri"/>
                <a:ea typeface="Calibri" pitchFamily="34" charset="0"/>
                <a:cs typeface="Times New Roman" pitchFamily="18" charset="0"/>
              </a:rPr>
              <a:t>é</a:t>
            </a:r>
            <a:r>
              <a:rPr kumimoji="0" lang="fr-FR" sz="2400" b="1" i="0" u="none" strike="noStrike" cap="none" normalizeH="0" baseline="0" dirty="0" smtClean="0">
                <a:ln>
                  <a:noFill/>
                </a:ln>
                <a:effectLst/>
                <a:latin typeface="Times New Roman" pitchFamily="18" charset="0"/>
                <a:ea typeface="Calibri" pitchFamily="34" charset="0"/>
                <a:cs typeface="Times New Roman" pitchFamily="18" charset="0"/>
              </a:rPr>
              <a:t>quates</a:t>
            </a:r>
            <a:r>
              <a:rPr kumimoji="0" lang="fr-FR" sz="2400" b="1" i="0" u="none" strike="noStrike" cap="none" normalizeH="0" dirty="0" smtClean="0">
                <a:ln>
                  <a:noFill/>
                </a:ln>
                <a:effectLst/>
                <a:latin typeface="Times New Roman" pitchFamily="18" charset="0"/>
                <a:ea typeface="Calibri" pitchFamily="34" charset="0"/>
                <a:cs typeface="Times New Roman" pitchFamily="18" charset="0"/>
              </a:rPr>
              <a:t> </a:t>
            </a:r>
            <a:r>
              <a:rPr kumimoji="0" lang="fr-FR" sz="2400" b="1" i="0" u="none" strike="noStrike" cap="none" normalizeH="0" dirty="0" smtClean="0">
                <a:ln>
                  <a:noFill/>
                </a:ln>
                <a:solidFill>
                  <a:schemeClr val="bg1"/>
                </a:solidFill>
                <a:effectLst/>
                <a:latin typeface="Times New Roman" pitchFamily="18" charset="0"/>
                <a:ea typeface="Calibri" pitchFamily="34" charset="0"/>
                <a:cs typeface="Times New Roman" pitchFamily="18" charset="0"/>
              </a:rPr>
              <a:t>→</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le savoir </a:t>
            </a:r>
            <a:r>
              <a:rPr kumimoji="0" lang="fr-FR" sz="2400" b="1" i="0" u="none" strike="noStrike" cap="none" normalizeH="0" baseline="0" dirty="0" smtClean="0">
                <a:ln>
                  <a:noFill/>
                </a:ln>
                <a:solidFill>
                  <a:schemeClr val="bg1"/>
                </a:solidFill>
                <a:effectLst/>
                <a:latin typeface="Calibri"/>
                <a:ea typeface="Calibri" pitchFamily="34" charset="0"/>
                <a:cs typeface="Times New Roman" pitchFamily="18" charset="0"/>
              </a:rPr>
              <a:t>–</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etre</a:t>
            </a:r>
            <a:r>
              <a:rPr lang="fr-FR" sz="2400" b="1" dirty="0" smtClean="0">
                <a:solidFill>
                  <a:schemeClr val="bg1"/>
                </a:solidFill>
                <a:latin typeface="Arial" pitchFamily="34" charset="0"/>
                <a:ea typeface="Calibri" pitchFamily="34" charset="0"/>
                <a:cs typeface="Arial" pitchFamily="34" charset="0"/>
              </a:rPr>
              <a:t> </a:t>
            </a:r>
            <a:r>
              <a:rPr kumimoji="0" lang="fr-FR"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a:t>
            </a:r>
            <a:r>
              <a:rPr kumimoji="0" lang="fr-FR" b="1" i="0" u="none" strike="noStrike" cap="none" normalizeH="0" baseline="0" dirty="0" err="1" smtClean="0">
                <a:ln>
                  <a:noFill/>
                </a:ln>
                <a:solidFill>
                  <a:schemeClr val="bg1"/>
                </a:solidFill>
                <a:effectLst/>
                <a:latin typeface="Times New Roman" pitchFamily="18" charset="0"/>
                <a:ea typeface="Calibri" pitchFamily="34" charset="0"/>
                <a:cs typeface="Times New Roman" pitchFamily="18" charset="0"/>
              </a:rPr>
              <a:t>Chalvin</a:t>
            </a:r>
            <a:r>
              <a:rPr kumimoji="0" lang="fr-FR"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D., 1999) </a:t>
            </a:r>
          </a:p>
          <a:p>
            <a:pPr lvl="0" algn="just" eaLnBrk="0" fontAlgn="base" hangingPunct="0">
              <a:spcBef>
                <a:spcPct val="0"/>
              </a:spcBef>
              <a:spcAft>
                <a:spcPct val="0"/>
              </a:spcAft>
            </a:pPr>
            <a:r>
              <a:rPr lang="fr-FR" sz="2400" b="1" dirty="0" smtClean="0">
                <a:latin typeface="Times New Roman" pitchFamily="18" charset="0"/>
                <a:cs typeface="Times New Roman" pitchFamily="18" charset="0"/>
              </a:rPr>
              <a:t>La pédagogie </a:t>
            </a:r>
            <a:r>
              <a:rPr lang="fr-FR" sz="2400" b="1" dirty="0" smtClean="0">
                <a:solidFill>
                  <a:schemeClr val="bg1"/>
                </a:solidFill>
                <a:latin typeface="Times New Roman" pitchFamily="18" charset="0"/>
                <a:cs typeface="Times New Roman" pitchFamily="18" charset="0"/>
              </a:rPr>
              <a:t>est un </a:t>
            </a:r>
            <a:r>
              <a:rPr lang="fr-FR" sz="2400" b="1" dirty="0">
                <a:solidFill>
                  <a:schemeClr val="bg1"/>
                </a:solidFill>
                <a:latin typeface="Times New Roman" pitchFamily="18" charset="0"/>
                <a:cs typeface="Times New Roman" pitchFamily="18" charset="0"/>
              </a:rPr>
              <a:t>art ou un savoir –faire qui, en ouvrant le chemin de la culture, guérit l’enfant de ce mal qu’est la condition d’un homme exclu de la communication. Marginal et déviant, celui qui refuse le savoir refuse la culture et donc les valeurs de la société que l’école est censé reproduire</a:t>
            </a:r>
            <a:r>
              <a:rPr lang="fr-FR" sz="2400" dirty="0">
                <a:latin typeface="Times New Roman" pitchFamily="18" charset="0"/>
                <a:cs typeface="Times New Roman" pitchFamily="18" charset="0"/>
              </a:rPr>
              <a:t> </a:t>
            </a:r>
            <a:r>
              <a:rPr lang="fr-FR" dirty="0">
                <a:solidFill>
                  <a:schemeClr val="bg1"/>
                </a:solidFill>
                <a:latin typeface="Times New Roman" pitchFamily="18" charset="0"/>
                <a:cs typeface="Times New Roman" pitchFamily="18" charset="0"/>
              </a:rPr>
              <a:t>(</a:t>
            </a:r>
            <a:r>
              <a:rPr lang="fr-FR" dirty="0" err="1">
                <a:solidFill>
                  <a:schemeClr val="bg1"/>
                </a:solidFill>
                <a:latin typeface="Times New Roman" pitchFamily="18" charset="0"/>
                <a:cs typeface="Times New Roman" pitchFamily="18" charset="0"/>
              </a:rPr>
              <a:t>Resweber</a:t>
            </a:r>
            <a:r>
              <a:rPr lang="fr-FR" dirty="0">
                <a:solidFill>
                  <a:schemeClr val="bg1"/>
                </a:solidFill>
                <a:latin typeface="Times New Roman" pitchFamily="18" charset="0"/>
                <a:cs typeface="Times New Roman" pitchFamily="18" charset="0"/>
              </a:rPr>
              <a:t>  J-P, 1992)</a:t>
            </a:r>
            <a:endParaRPr kumimoji="0" lang="fr-FR" b="0"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2400" b="0" i="0" u="none" strike="noStrike" cap="none" normalizeH="0" baseline="0" dirty="0" smtClean="0">
                <a:ln>
                  <a:noFill/>
                </a:ln>
                <a:solidFill>
                  <a:schemeClr val="tx1"/>
                </a:solidFill>
                <a:effectLst/>
                <a:latin typeface="Arial" pitchFamily="34" charset="0"/>
                <a:cs typeface="Arial" pitchFamily="34" charset="0"/>
              </a:rPr>
              <a:t>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p:cNvGraphicFramePr>
            <a:graphicFrameLocks noGrp="1"/>
          </p:cNvGraphicFramePr>
          <p:nvPr>
            <p:extLst>
              <p:ext uri="{D42A27DB-BD31-4B8C-83A1-F6EECF244321}">
                <p14:modId xmlns:p14="http://schemas.microsoft.com/office/powerpoint/2010/main" xmlns="" val="3334844933"/>
              </p:ext>
            </p:extLst>
          </p:nvPr>
        </p:nvGraphicFramePr>
        <p:xfrm>
          <a:off x="251521" y="1052736"/>
          <a:ext cx="8640959" cy="5824255"/>
        </p:xfrm>
        <a:graphic>
          <a:graphicData uri="http://schemas.openxmlformats.org/drawingml/2006/table">
            <a:tbl>
              <a:tblPr/>
              <a:tblGrid>
                <a:gridCol w="1549382"/>
                <a:gridCol w="1515409"/>
                <a:gridCol w="2661576"/>
                <a:gridCol w="2914592"/>
              </a:tblGrid>
              <a:tr h="596006">
                <a:tc>
                  <a:txBody>
                    <a:bodyPr/>
                    <a:lstStyle/>
                    <a:p>
                      <a:pPr algn="just">
                        <a:lnSpc>
                          <a:spcPct val="115000"/>
                        </a:lnSpc>
                        <a:spcAft>
                          <a:spcPts val="0"/>
                        </a:spcAft>
                      </a:pPr>
                      <a:r>
                        <a:rPr lang="fr-FR" sz="1800" b="1" dirty="0">
                          <a:solidFill>
                            <a:schemeClr val="bg1"/>
                          </a:solidFill>
                          <a:latin typeface="Times New Roman"/>
                          <a:ea typeface="Calibri"/>
                          <a:cs typeface="Times New Roman"/>
                        </a:rPr>
                        <a:t>Méthode </a:t>
                      </a:r>
                      <a:endParaRPr lang="fr-FR" sz="1800" b="1" dirty="0">
                        <a:solidFill>
                          <a:schemeClr val="bg1"/>
                        </a:solidFill>
                        <a:latin typeface="Calibri"/>
                        <a:ea typeface="Calibri"/>
                        <a:cs typeface="Times New Roman"/>
                      </a:endParaRPr>
                    </a:p>
                  </a:txBody>
                  <a:tcPr marL="63106" marR="631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fr-FR" sz="1800" b="1">
                          <a:solidFill>
                            <a:schemeClr val="bg1"/>
                          </a:solidFill>
                          <a:latin typeface="Times New Roman"/>
                          <a:ea typeface="Calibri"/>
                          <a:cs typeface="Times New Roman"/>
                        </a:rPr>
                        <a:t>Médiation</a:t>
                      </a:r>
                      <a:endParaRPr lang="fr-FR" sz="1800" b="1">
                        <a:solidFill>
                          <a:schemeClr val="bg1"/>
                        </a:solidFill>
                        <a:latin typeface="Calibri"/>
                        <a:ea typeface="Calibri"/>
                        <a:cs typeface="Times New Roman"/>
                      </a:endParaRPr>
                    </a:p>
                  </a:txBody>
                  <a:tcPr marL="63106" marR="631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fr-FR" sz="1800" b="1" dirty="0" smtClean="0">
                          <a:solidFill>
                            <a:schemeClr val="bg1"/>
                          </a:solidFill>
                          <a:latin typeface="Times New Roman"/>
                          <a:ea typeface="Calibri"/>
                          <a:cs typeface="Times New Roman"/>
                        </a:rPr>
                        <a:t>Techniques </a:t>
                      </a:r>
                      <a:r>
                        <a:rPr lang="fr-FR" sz="1800" b="1" dirty="0">
                          <a:solidFill>
                            <a:schemeClr val="bg1"/>
                          </a:solidFill>
                          <a:latin typeface="Times New Roman"/>
                          <a:ea typeface="Calibri"/>
                          <a:cs typeface="Times New Roman"/>
                        </a:rPr>
                        <a:t>privilégiées</a:t>
                      </a:r>
                      <a:endParaRPr lang="fr-FR" sz="1800" b="1" dirty="0">
                        <a:solidFill>
                          <a:schemeClr val="bg1"/>
                        </a:solidFill>
                        <a:latin typeface="Calibri"/>
                        <a:ea typeface="Calibri"/>
                        <a:cs typeface="Times New Roman"/>
                      </a:endParaRPr>
                    </a:p>
                  </a:txBody>
                  <a:tcPr marL="63106" marR="631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fr-FR" sz="1800" b="1" dirty="0">
                          <a:solidFill>
                            <a:schemeClr val="bg1"/>
                          </a:solidFill>
                          <a:latin typeface="Times New Roman"/>
                          <a:ea typeface="Calibri"/>
                          <a:cs typeface="Times New Roman"/>
                        </a:rPr>
                        <a:t>Domaines de compétence de l’enseignant</a:t>
                      </a:r>
                      <a:endParaRPr lang="fr-FR" sz="1800" b="1" dirty="0">
                        <a:solidFill>
                          <a:schemeClr val="bg1"/>
                        </a:solidFill>
                        <a:latin typeface="Calibri"/>
                        <a:ea typeface="Calibri"/>
                        <a:cs typeface="Times New Roman"/>
                      </a:endParaRPr>
                    </a:p>
                  </a:txBody>
                  <a:tcPr marL="63106" marR="631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03766">
                <a:tc>
                  <a:txBody>
                    <a:bodyPr/>
                    <a:lstStyle/>
                    <a:p>
                      <a:pPr algn="just">
                        <a:lnSpc>
                          <a:spcPct val="115000"/>
                        </a:lnSpc>
                        <a:spcAft>
                          <a:spcPts val="0"/>
                        </a:spcAft>
                      </a:pPr>
                      <a:r>
                        <a:rPr lang="fr-FR" sz="1800" b="1" dirty="0">
                          <a:solidFill>
                            <a:schemeClr val="bg1"/>
                          </a:solidFill>
                          <a:latin typeface="Times New Roman"/>
                          <a:ea typeface="Calibri"/>
                          <a:cs typeface="Times New Roman"/>
                        </a:rPr>
                        <a:t>Magistrale</a:t>
                      </a:r>
                      <a:endParaRPr lang="fr-FR" sz="1800" b="1" dirty="0">
                        <a:solidFill>
                          <a:schemeClr val="bg1"/>
                        </a:solidFill>
                        <a:latin typeface="Calibri"/>
                        <a:ea typeface="Calibri"/>
                        <a:cs typeface="Times New Roman"/>
                      </a:endParaRPr>
                    </a:p>
                  </a:txBody>
                  <a:tcPr marL="63106" marR="631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fr-FR" sz="1800" b="1">
                          <a:solidFill>
                            <a:schemeClr val="bg1"/>
                          </a:solidFill>
                          <a:latin typeface="Times New Roman"/>
                          <a:ea typeface="Calibri"/>
                          <a:cs typeface="Times New Roman"/>
                        </a:rPr>
                        <a:t>L’enseignant</a:t>
                      </a:r>
                      <a:endParaRPr lang="fr-FR" sz="1800" b="1">
                        <a:solidFill>
                          <a:schemeClr val="bg1"/>
                        </a:solidFill>
                        <a:latin typeface="Calibri"/>
                        <a:ea typeface="Calibri"/>
                        <a:cs typeface="Times New Roman"/>
                      </a:endParaRPr>
                    </a:p>
                  </a:txBody>
                  <a:tcPr marL="63106" marR="631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fr-FR" sz="1800" b="1">
                          <a:solidFill>
                            <a:schemeClr val="bg1"/>
                          </a:solidFill>
                          <a:latin typeface="Times New Roman"/>
                          <a:ea typeface="Calibri"/>
                          <a:cs typeface="Times New Roman"/>
                        </a:rPr>
                        <a:t>-expositive</a:t>
                      </a:r>
                      <a:endParaRPr lang="fr-FR" sz="1800" b="1">
                        <a:solidFill>
                          <a:schemeClr val="bg1"/>
                        </a:solidFill>
                        <a:latin typeface="Calibri"/>
                        <a:ea typeface="Calibri"/>
                        <a:cs typeface="Times New Roman"/>
                      </a:endParaRPr>
                    </a:p>
                    <a:p>
                      <a:pPr algn="just">
                        <a:lnSpc>
                          <a:spcPct val="115000"/>
                        </a:lnSpc>
                        <a:spcAft>
                          <a:spcPts val="0"/>
                        </a:spcAft>
                      </a:pPr>
                      <a:r>
                        <a:rPr lang="fr-FR" sz="1800" b="1">
                          <a:solidFill>
                            <a:schemeClr val="bg1"/>
                          </a:solidFill>
                          <a:latin typeface="Times New Roman"/>
                          <a:ea typeface="Calibri"/>
                          <a:cs typeface="Times New Roman"/>
                        </a:rPr>
                        <a:t>-démonstrative</a:t>
                      </a:r>
                      <a:endParaRPr lang="fr-FR" sz="1800" b="1">
                        <a:solidFill>
                          <a:schemeClr val="bg1"/>
                        </a:solidFill>
                        <a:latin typeface="Calibri"/>
                        <a:ea typeface="Calibri"/>
                        <a:cs typeface="Times New Roman"/>
                      </a:endParaRPr>
                    </a:p>
                    <a:p>
                      <a:pPr algn="just">
                        <a:lnSpc>
                          <a:spcPct val="115000"/>
                        </a:lnSpc>
                        <a:spcAft>
                          <a:spcPts val="0"/>
                        </a:spcAft>
                      </a:pPr>
                      <a:r>
                        <a:rPr lang="fr-FR" sz="1800" b="1">
                          <a:solidFill>
                            <a:schemeClr val="bg1"/>
                          </a:solidFill>
                          <a:latin typeface="Times New Roman"/>
                          <a:ea typeface="Calibri"/>
                          <a:cs typeface="Times New Roman"/>
                        </a:rPr>
                        <a:t>-interrogative</a:t>
                      </a:r>
                      <a:endParaRPr lang="fr-FR" sz="1800" b="1">
                        <a:solidFill>
                          <a:schemeClr val="bg1"/>
                        </a:solidFill>
                        <a:latin typeface="Calibri"/>
                        <a:ea typeface="Calibri"/>
                        <a:cs typeface="Times New Roman"/>
                      </a:endParaRPr>
                    </a:p>
                  </a:txBody>
                  <a:tcPr marL="63106" marR="631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endParaRPr lang="fr-FR" sz="1800" b="1" dirty="0">
                        <a:solidFill>
                          <a:schemeClr val="bg1"/>
                        </a:solidFill>
                        <a:latin typeface="Calibri"/>
                        <a:ea typeface="Calibri"/>
                        <a:cs typeface="Times New Roman"/>
                      </a:endParaRPr>
                    </a:p>
                    <a:p>
                      <a:pPr algn="just">
                        <a:lnSpc>
                          <a:spcPct val="115000"/>
                        </a:lnSpc>
                        <a:spcAft>
                          <a:spcPts val="0"/>
                        </a:spcAft>
                      </a:pPr>
                      <a:r>
                        <a:rPr lang="fr-FR" sz="1800" b="1" dirty="0">
                          <a:solidFill>
                            <a:schemeClr val="bg1"/>
                          </a:solidFill>
                          <a:latin typeface="Times New Roman"/>
                          <a:ea typeface="Calibri"/>
                          <a:cs typeface="Times New Roman"/>
                        </a:rPr>
                        <a:t>expression/communication</a:t>
                      </a:r>
                      <a:endParaRPr lang="fr-FR" sz="1800" b="1" dirty="0">
                        <a:solidFill>
                          <a:schemeClr val="bg1"/>
                        </a:solidFill>
                        <a:latin typeface="Calibri"/>
                        <a:ea typeface="Calibri"/>
                        <a:cs typeface="Times New Roman"/>
                      </a:endParaRPr>
                    </a:p>
                  </a:txBody>
                  <a:tcPr marL="63106" marR="631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19285">
                <a:tc>
                  <a:txBody>
                    <a:bodyPr/>
                    <a:lstStyle/>
                    <a:p>
                      <a:pPr algn="just">
                        <a:lnSpc>
                          <a:spcPct val="115000"/>
                        </a:lnSpc>
                        <a:spcAft>
                          <a:spcPts val="0"/>
                        </a:spcAft>
                      </a:pPr>
                      <a:r>
                        <a:rPr lang="fr-FR" sz="1800" b="1" dirty="0">
                          <a:solidFill>
                            <a:schemeClr val="bg1"/>
                          </a:solidFill>
                          <a:latin typeface="Times New Roman"/>
                          <a:ea typeface="Calibri"/>
                          <a:cs typeface="Times New Roman"/>
                        </a:rPr>
                        <a:t>Active</a:t>
                      </a:r>
                      <a:endParaRPr lang="fr-FR" sz="1800" b="1" dirty="0">
                        <a:solidFill>
                          <a:schemeClr val="bg1"/>
                        </a:solidFill>
                        <a:latin typeface="Calibri"/>
                        <a:ea typeface="Calibri"/>
                        <a:cs typeface="Times New Roman"/>
                      </a:endParaRPr>
                    </a:p>
                  </a:txBody>
                  <a:tcPr marL="63106" marR="631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fr-FR" sz="1800" b="1" dirty="0">
                          <a:solidFill>
                            <a:schemeClr val="bg1"/>
                          </a:solidFill>
                          <a:latin typeface="Times New Roman"/>
                          <a:ea typeface="Calibri"/>
                          <a:cs typeface="Times New Roman"/>
                        </a:rPr>
                        <a:t>Le groupe</a:t>
                      </a:r>
                      <a:endParaRPr lang="fr-FR" sz="1800" b="1" dirty="0">
                        <a:solidFill>
                          <a:schemeClr val="bg1"/>
                        </a:solidFill>
                        <a:latin typeface="Calibri"/>
                        <a:ea typeface="Calibri"/>
                        <a:cs typeface="Times New Roman"/>
                      </a:endParaRPr>
                    </a:p>
                  </a:txBody>
                  <a:tcPr marL="63106" marR="631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fr-FR" sz="1800" b="1">
                          <a:solidFill>
                            <a:schemeClr val="bg1"/>
                          </a:solidFill>
                          <a:latin typeface="Times New Roman"/>
                          <a:ea typeface="Calibri"/>
                          <a:cs typeface="Times New Roman"/>
                        </a:rPr>
                        <a:t>-travail de groupe</a:t>
                      </a:r>
                      <a:endParaRPr lang="fr-FR" sz="1800" b="1">
                        <a:solidFill>
                          <a:schemeClr val="bg1"/>
                        </a:solidFill>
                        <a:latin typeface="Calibri"/>
                        <a:ea typeface="Calibri"/>
                        <a:cs typeface="Times New Roman"/>
                      </a:endParaRPr>
                    </a:p>
                    <a:p>
                      <a:pPr algn="just">
                        <a:lnSpc>
                          <a:spcPct val="115000"/>
                        </a:lnSpc>
                        <a:spcAft>
                          <a:spcPts val="0"/>
                        </a:spcAft>
                      </a:pPr>
                      <a:r>
                        <a:rPr lang="fr-FR" sz="1800" b="1">
                          <a:solidFill>
                            <a:schemeClr val="bg1"/>
                          </a:solidFill>
                          <a:latin typeface="Times New Roman"/>
                          <a:ea typeface="Calibri"/>
                          <a:cs typeface="Times New Roman"/>
                        </a:rPr>
                        <a:t>Travail autonome</a:t>
                      </a:r>
                      <a:endParaRPr lang="fr-FR" sz="1800" b="1">
                        <a:solidFill>
                          <a:schemeClr val="bg1"/>
                        </a:solidFill>
                        <a:latin typeface="Calibri"/>
                        <a:ea typeface="Calibri"/>
                        <a:cs typeface="Times New Roman"/>
                      </a:endParaRPr>
                    </a:p>
                    <a:p>
                      <a:pPr algn="just">
                        <a:lnSpc>
                          <a:spcPct val="115000"/>
                        </a:lnSpc>
                        <a:spcAft>
                          <a:spcPts val="0"/>
                        </a:spcAft>
                      </a:pPr>
                      <a:r>
                        <a:rPr lang="fr-FR" sz="1800" b="1">
                          <a:solidFill>
                            <a:schemeClr val="bg1"/>
                          </a:solidFill>
                          <a:latin typeface="Times New Roman"/>
                          <a:ea typeface="Calibri"/>
                          <a:cs typeface="Times New Roman"/>
                        </a:rPr>
                        <a:t>Projets</a:t>
                      </a:r>
                      <a:endParaRPr lang="fr-FR" sz="1800" b="1">
                        <a:solidFill>
                          <a:schemeClr val="bg1"/>
                        </a:solidFill>
                        <a:latin typeface="Calibri"/>
                        <a:ea typeface="Calibri"/>
                        <a:cs typeface="Times New Roman"/>
                      </a:endParaRPr>
                    </a:p>
                    <a:p>
                      <a:pPr algn="just">
                        <a:lnSpc>
                          <a:spcPct val="115000"/>
                        </a:lnSpc>
                        <a:spcAft>
                          <a:spcPts val="0"/>
                        </a:spcAft>
                      </a:pPr>
                      <a:r>
                        <a:rPr lang="fr-FR" sz="1800" b="1">
                          <a:solidFill>
                            <a:schemeClr val="bg1"/>
                          </a:solidFill>
                          <a:latin typeface="Times New Roman"/>
                          <a:ea typeface="Calibri"/>
                          <a:cs typeface="Times New Roman"/>
                        </a:rPr>
                        <a:t>Jeux pédagogiques</a:t>
                      </a:r>
                      <a:endParaRPr lang="fr-FR" sz="1800" b="1">
                        <a:solidFill>
                          <a:schemeClr val="bg1"/>
                        </a:solidFill>
                        <a:latin typeface="Calibri"/>
                        <a:ea typeface="Calibri"/>
                        <a:cs typeface="Times New Roman"/>
                      </a:endParaRPr>
                    </a:p>
                    <a:p>
                      <a:pPr algn="just">
                        <a:lnSpc>
                          <a:spcPct val="115000"/>
                        </a:lnSpc>
                        <a:spcAft>
                          <a:spcPts val="0"/>
                        </a:spcAft>
                      </a:pPr>
                      <a:r>
                        <a:rPr lang="fr-FR" sz="1800" b="1">
                          <a:solidFill>
                            <a:schemeClr val="bg1"/>
                          </a:solidFill>
                          <a:latin typeface="Times New Roman"/>
                          <a:ea typeface="Calibri"/>
                          <a:cs typeface="Times New Roman"/>
                        </a:rPr>
                        <a:t>sorties</a:t>
                      </a:r>
                      <a:endParaRPr lang="fr-FR" sz="1800" b="1">
                        <a:solidFill>
                          <a:schemeClr val="bg1"/>
                        </a:solidFill>
                        <a:latin typeface="Calibri"/>
                        <a:ea typeface="Calibri"/>
                        <a:cs typeface="Times New Roman"/>
                      </a:endParaRPr>
                    </a:p>
                  </a:txBody>
                  <a:tcPr marL="63106" marR="631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fr-FR" sz="1800" b="1" dirty="0">
                          <a:solidFill>
                            <a:schemeClr val="bg1"/>
                          </a:solidFill>
                          <a:latin typeface="Times New Roman"/>
                          <a:ea typeface="Calibri"/>
                          <a:cs typeface="Times New Roman"/>
                        </a:rPr>
                        <a:t>Animation /organisation</a:t>
                      </a:r>
                      <a:endParaRPr lang="fr-FR" sz="1800" b="1" dirty="0">
                        <a:solidFill>
                          <a:schemeClr val="bg1"/>
                        </a:solidFill>
                        <a:latin typeface="Calibri"/>
                        <a:ea typeface="Calibri"/>
                        <a:cs typeface="Times New Roman"/>
                      </a:endParaRPr>
                    </a:p>
                  </a:txBody>
                  <a:tcPr marL="63106" marR="631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69575">
                <a:tc>
                  <a:txBody>
                    <a:bodyPr/>
                    <a:lstStyle/>
                    <a:p>
                      <a:pPr algn="just">
                        <a:lnSpc>
                          <a:spcPct val="115000"/>
                        </a:lnSpc>
                        <a:spcAft>
                          <a:spcPts val="0"/>
                        </a:spcAft>
                      </a:pPr>
                      <a:r>
                        <a:rPr lang="fr-FR" sz="1800" b="1">
                          <a:solidFill>
                            <a:schemeClr val="bg1"/>
                          </a:solidFill>
                          <a:latin typeface="Times New Roman"/>
                          <a:ea typeface="Calibri"/>
                          <a:cs typeface="Times New Roman"/>
                        </a:rPr>
                        <a:t>Programmée</a:t>
                      </a:r>
                      <a:endParaRPr lang="fr-FR" sz="1800" b="1">
                        <a:solidFill>
                          <a:schemeClr val="bg1"/>
                        </a:solidFill>
                        <a:latin typeface="Calibri"/>
                        <a:ea typeface="Calibri"/>
                        <a:cs typeface="Times New Roman"/>
                      </a:endParaRPr>
                    </a:p>
                  </a:txBody>
                  <a:tcPr marL="63106" marR="631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fr-FR" sz="1800" b="1" dirty="0">
                          <a:solidFill>
                            <a:schemeClr val="bg1"/>
                          </a:solidFill>
                          <a:latin typeface="Times New Roman"/>
                          <a:ea typeface="Calibri"/>
                          <a:cs typeface="Times New Roman"/>
                        </a:rPr>
                        <a:t>Le matériel</a:t>
                      </a:r>
                      <a:endParaRPr lang="fr-FR" sz="1800" b="1" dirty="0">
                        <a:solidFill>
                          <a:schemeClr val="bg1"/>
                        </a:solidFill>
                        <a:latin typeface="Calibri"/>
                        <a:ea typeface="Calibri"/>
                        <a:cs typeface="Times New Roman"/>
                      </a:endParaRPr>
                    </a:p>
                  </a:txBody>
                  <a:tcPr marL="63106" marR="631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fr-FR" sz="1800" b="1" dirty="0">
                          <a:solidFill>
                            <a:schemeClr val="bg1"/>
                          </a:solidFill>
                          <a:latin typeface="Times New Roman"/>
                          <a:ea typeface="Calibri"/>
                          <a:cs typeface="Times New Roman"/>
                        </a:rPr>
                        <a:t>-manuels</a:t>
                      </a:r>
                      <a:endParaRPr lang="fr-FR" sz="1800" b="1" dirty="0">
                        <a:solidFill>
                          <a:schemeClr val="bg1"/>
                        </a:solidFill>
                        <a:latin typeface="Calibri"/>
                        <a:ea typeface="Calibri"/>
                        <a:cs typeface="Times New Roman"/>
                      </a:endParaRPr>
                    </a:p>
                    <a:p>
                      <a:pPr algn="just">
                        <a:lnSpc>
                          <a:spcPct val="115000"/>
                        </a:lnSpc>
                        <a:spcAft>
                          <a:spcPts val="0"/>
                        </a:spcAft>
                      </a:pPr>
                      <a:r>
                        <a:rPr lang="fr-FR" sz="1800" b="1" dirty="0">
                          <a:solidFill>
                            <a:schemeClr val="bg1"/>
                          </a:solidFill>
                          <a:latin typeface="Times New Roman"/>
                          <a:ea typeface="Calibri"/>
                          <a:cs typeface="Times New Roman"/>
                        </a:rPr>
                        <a:t>-matériel didactique</a:t>
                      </a:r>
                      <a:endParaRPr lang="fr-FR" sz="1800" b="1" dirty="0">
                        <a:solidFill>
                          <a:schemeClr val="bg1"/>
                        </a:solidFill>
                        <a:latin typeface="Calibri"/>
                        <a:ea typeface="Calibri"/>
                        <a:cs typeface="Times New Roman"/>
                      </a:endParaRPr>
                    </a:p>
                    <a:p>
                      <a:pPr algn="just">
                        <a:lnSpc>
                          <a:spcPct val="115000"/>
                        </a:lnSpc>
                        <a:spcAft>
                          <a:spcPts val="0"/>
                        </a:spcAft>
                      </a:pPr>
                      <a:r>
                        <a:rPr lang="fr-FR" sz="1800" b="1" dirty="0">
                          <a:solidFill>
                            <a:schemeClr val="bg1"/>
                          </a:solidFill>
                          <a:latin typeface="Times New Roman"/>
                          <a:ea typeface="Calibri"/>
                          <a:cs typeface="Times New Roman"/>
                        </a:rPr>
                        <a:t>-documents-élèves</a:t>
                      </a:r>
                      <a:endParaRPr lang="fr-FR" sz="1800" b="1" dirty="0">
                        <a:solidFill>
                          <a:schemeClr val="bg1"/>
                        </a:solidFill>
                        <a:latin typeface="Calibri"/>
                        <a:ea typeface="Calibri"/>
                        <a:cs typeface="Times New Roman"/>
                      </a:endParaRPr>
                    </a:p>
                    <a:p>
                      <a:pPr algn="just">
                        <a:lnSpc>
                          <a:spcPct val="115000"/>
                        </a:lnSpc>
                        <a:spcAft>
                          <a:spcPts val="0"/>
                        </a:spcAft>
                      </a:pPr>
                      <a:r>
                        <a:rPr lang="fr-FR" sz="1800" b="1" dirty="0">
                          <a:solidFill>
                            <a:schemeClr val="bg1"/>
                          </a:solidFill>
                          <a:latin typeface="Times New Roman"/>
                          <a:ea typeface="Calibri"/>
                          <a:cs typeface="Times New Roman"/>
                        </a:rPr>
                        <a:t>-enseignement programmé</a:t>
                      </a:r>
                      <a:endParaRPr lang="fr-FR" sz="1800" b="1" dirty="0">
                        <a:solidFill>
                          <a:schemeClr val="bg1"/>
                        </a:solidFill>
                        <a:latin typeface="Calibri"/>
                        <a:ea typeface="Calibri"/>
                        <a:cs typeface="Times New Roman"/>
                      </a:endParaRPr>
                    </a:p>
                    <a:p>
                      <a:pPr algn="just">
                        <a:lnSpc>
                          <a:spcPct val="115000"/>
                        </a:lnSpc>
                        <a:spcAft>
                          <a:spcPts val="0"/>
                        </a:spcAft>
                      </a:pPr>
                      <a:r>
                        <a:rPr lang="fr-FR" sz="1800" b="1" dirty="0">
                          <a:solidFill>
                            <a:schemeClr val="bg1"/>
                          </a:solidFill>
                          <a:latin typeface="Times New Roman"/>
                          <a:ea typeface="Calibri"/>
                          <a:cs typeface="Times New Roman"/>
                        </a:rPr>
                        <a:t>-audiovisuel</a:t>
                      </a:r>
                      <a:endParaRPr lang="fr-FR" sz="1800" b="1" dirty="0">
                        <a:solidFill>
                          <a:schemeClr val="bg1"/>
                        </a:solidFill>
                        <a:latin typeface="Calibri"/>
                        <a:ea typeface="Calibri"/>
                        <a:cs typeface="Times New Roman"/>
                      </a:endParaRPr>
                    </a:p>
                    <a:p>
                      <a:pPr algn="just">
                        <a:lnSpc>
                          <a:spcPct val="115000"/>
                        </a:lnSpc>
                        <a:spcAft>
                          <a:spcPts val="0"/>
                        </a:spcAft>
                      </a:pPr>
                      <a:r>
                        <a:rPr lang="fr-FR" sz="1800" b="1" dirty="0">
                          <a:solidFill>
                            <a:schemeClr val="bg1"/>
                          </a:solidFill>
                          <a:latin typeface="Times New Roman"/>
                          <a:ea typeface="Calibri"/>
                          <a:cs typeface="Times New Roman"/>
                        </a:rPr>
                        <a:t>-EAO(enseignement assisté par ordinateur)</a:t>
                      </a:r>
                      <a:endParaRPr lang="fr-FR" sz="1800" b="1" dirty="0">
                        <a:solidFill>
                          <a:schemeClr val="bg1"/>
                        </a:solidFill>
                        <a:latin typeface="Calibri"/>
                        <a:ea typeface="Calibri"/>
                        <a:cs typeface="Times New Roman"/>
                      </a:endParaRPr>
                    </a:p>
                  </a:txBody>
                  <a:tcPr marL="63106" marR="631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fr-FR" sz="1800" b="1" dirty="0">
                          <a:solidFill>
                            <a:schemeClr val="bg1"/>
                          </a:solidFill>
                          <a:latin typeface="Times New Roman"/>
                          <a:ea typeface="Calibri"/>
                          <a:cs typeface="Times New Roman"/>
                        </a:rPr>
                        <a:t>Production/utilisation</a:t>
                      </a:r>
                      <a:endParaRPr lang="fr-FR" sz="1800" b="1" dirty="0">
                        <a:solidFill>
                          <a:schemeClr val="bg1"/>
                        </a:solidFill>
                        <a:latin typeface="Calibri"/>
                        <a:ea typeface="Calibri"/>
                        <a:cs typeface="Times New Roman"/>
                      </a:endParaRPr>
                    </a:p>
                  </a:txBody>
                  <a:tcPr marL="63106" marR="631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5841" name="Rectangle 1"/>
          <p:cNvSpPr>
            <a:spLocks noChangeArrowheads="1"/>
          </p:cNvSpPr>
          <p:nvPr/>
        </p:nvSpPr>
        <p:spPr bwMode="auto">
          <a:xfrm>
            <a:off x="0" y="-61555"/>
            <a:ext cx="9194761" cy="132343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fr-FR" sz="2800" b="1" i="0" u="none" strike="noStrike" cap="none" normalizeH="0" baseline="0" dirty="0" smtClean="0">
                <a:ln>
                  <a:noFill/>
                </a:ln>
                <a:effectLst/>
                <a:latin typeface="Times New Roman" pitchFamily="18" charset="0"/>
                <a:ea typeface="Calibri" pitchFamily="34" charset="0"/>
                <a:cs typeface="Times New Roman" pitchFamily="18" charset="0"/>
              </a:rPr>
              <a:t>Les techniques p</a:t>
            </a:r>
            <a:r>
              <a:rPr kumimoji="0" lang="fr-FR" sz="2800" b="1" i="0" u="none" strike="noStrike" cap="none" normalizeH="0" baseline="0" dirty="0" smtClean="0">
                <a:ln>
                  <a:noFill/>
                </a:ln>
                <a:effectLst/>
                <a:latin typeface="Calibri"/>
                <a:ea typeface="Calibri" pitchFamily="34" charset="0"/>
                <a:cs typeface="Times New Roman" pitchFamily="18" charset="0"/>
              </a:rPr>
              <a:t>é</a:t>
            </a:r>
            <a:r>
              <a:rPr kumimoji="0" lang="fr-FR" sz="2800" b="1" i="0" u="none" strike="noStrike" cap="none" normalizeH="0" baseline="0" dirty="0" smtClean="0">
                <a:ln>
                  <a:noFill/>
                </a:ln>
                <a:effectLst/>
                <a:latin typeface="Times New Roman" pitchFamily="18" charset="0"/>
                <a:ea typeface="Calibri" pitchFamily="34" charset="0"/>
                <a:cs typeface="Times New Roman" pitchFamily="18" charset="0"/>
              </a:rPr>
              <a:t>dagogiques</a:t>
            </a:r>
            <a:endParaRPr kumimoji="0" lang="fr-FR" sz="2800" b="0" i="0" u="none" strike="noStrike" cap="none" normalizeH="0" baseline="0" dirty="0" smtClean="0">
              <a:ln>
                <a:noFill/>
              </a:ln>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2000" b="1" i="0" u="none" strike="noStrike" cap="none" normalizeH="0" baseline="0" dirty="0" smtClean="0">
                <a:ln>
                  <a:noFill/>
                </a:ln>
                <a:effectLst/>
                <a:latin typeface="Times New Roman" pitchFamily="18" charset="0"/>
                <a:ea typeface="Calibri" pitchFamily="34" charset="0"/>
                <a:cs typeface="Times New Roman" pitchFamily="18" charset="0"/>
              </a:rPr>
              <a:t>Tableau </a:t>
            </a:r>
            <a:r>
              <a:rPr kumimoji="0" lang="fr-FR" sz="2000" b="1" i="0" u="none" strike="noStrike" cap="none" normalizeH="0" baseline="0" dirty="0" smtClean="0">
                <a:ln>
                  <a:noFill/>
                </a:ln>
                <a:effectLst/>
                <a:latin typeface="Calibri"/>
                <a:ea typeface="Calibri" pitchFamily="34" charset="0"/>
                <a:cs typeface="Times New Roman" pitchFamily="18" charset="0"/>
              </a:rPr>
              <a:t>–</a:t>
            </a:r>
            <a:r>
              <a:rPr kumimoji="0" lang="fr-FR" sz="2000" b="1" i="0" u="none" strike="noStrike" cap="none" normalizeH="0" baseline="0" dirty="0" smtClean="0">
                <a:ln>
                  <a:noFill/>
                </a:ln>
                <a:effectLst/>
                <a:latin typeface="Times New Roman" pitchFamily="18" charset="0"/>
                <a:ea typeface="Calibri" pitchFamily="34" charset="0"/>
                <a:cs typeface="Times New Roman" pitchFamily="18" charset="0"/>
              </a:rPr>
              <a:t> Inventaire des principales techniques p</a:t>
            </a:r>
            <a:r>
              <a:rPr kumimoji="0" lang="fr-FR" sz="2000" b="1" i="0" u="none" strike="noStrike" cap="none" normalizeH="0" baseline="0" dirty="0" smtClean="0">
                <a:ln>
                  <a:noFill/>
                </a:ln>
                <a:effectLst/>
                <a:latin typeface="Calibri"/>
                <a:ea typeface="Calibri" pitchFamily="34" charset="0"/>
                <a:cs typeface="Times New Roman" pitchFamily="18" charset="0"/>
              </a:rPr>
              <a:t>é</a:t>
            </a:r>
            <a:r>
              <a:rPr kumimoji="0" lang="fr-FR" sz="2000" b="1" i="0" u="none" strike="noStrike" cap="none" normalizeH="0" baseline="0" dirty="0" smtClean="0">
                <a:ln>
                  <a:noFill/>
                </a:ln>
                <a:effectLst/>
                <a:latin typeface="Times New Roman" pitchFamily="18" charset="0"/>
                <a:ea typeface="Calibri" pitchFamily="34" charset="0"/>
                <a:cs typeface="Times New Roman" pitchFamily="18" charset="0"/>
              </a:rPr>
              <a:t>dagogiques (In: </a:t>
            </a:r>
            <a:r>
              <a:rPr kumimoji="0" lang="fr-FR" sz="2000" b="1" i="0" u="none" strike="noStrike" cap="none" normalizeH="0" baseline="0" dirty="0" err="1" smtClean="0">
                <a:ln>
                  <a:noFill/>
                </a:ln>
                <a:effectLst/>
                <a:latin typeface="Times New Roman" pitchFamily="18" charset="0"/>
                <a:ea typeface="Calibri" pitchFamily="34" charset="0"/>
                <a:cs typeface="Times New Roman" pitchFamily="18" charset="0"/>
              </a:rPr>
              <a:t>Pelpel</a:t>
            </a:r>
            <a:r>
              <a:rPr kumimoji="0" lang="fr-FR" sz="2000" b="1" i="0" u="none" strike="noStrike" cap="none" normalizeH="0" baseline="0" dirty="0" smtClean="0">
                <a:ln>
                  <a:noFill/>
                </a:ln>
                <a:effectLst/>
                <a:latin typeface="Times New Roman" pitchFamily="18" charset="0"/>
                <a:ea typeface="Calibri" pitchFamily="34" charset="0"/>
                <a:cs typeface="Times New Roman" pitchFamily="18" charset="0"/>
              </a:rPr>
              <a:t> , </a:t>
            </a:r>
            <a:r>
              <a:rPr kumimoji="0" lang="fr-FR" sz="2000" b="1" i="0" u="none" strike="noStrike" cap="none" normalizeH="0" baseline="0" dirty="0" smtClean="0">
                <a:ln>
                  <a:noFill/>
                </a:ln>
                <a:effectLst/>
                <a:latin typeface="Times New Roman" pitchFamily="18" charset="0"/>
                <a:ea typeface="Calibri" pitchFamily="34" charset="0"/>
                <a:cs typeface="Times New Roman" pitchFamily="18" charset="0"/>
              </a:rPr>
              <a:t>P., 2002)</a:t>
            </a:r>
            <a:endParaRPr kumimoji="0" lang="fr-FR" sz="2000" b="1" i="0" u="none" strike="noStrike" cap="none" normalizeH="0" baseline="0" dirty="0" smtClean="0">
              <a:ln>
                <a:noFill/>
              </a:ln>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1"/>
          <p:cNvSpPr>
            <a:spLocks noChangeArrowheads="1"/>
          </p:cNvSpPr>
          <p:nvPr/>
        </p:nvSpPr>
        <p:spPr bwMode="auto">
          <a:xfrm>
            <a:off x="0" y="-246221"/>
            <a:ext cx="9144000" cy="61247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sz="2800" b="1" i="0" u="none" strike="noStrike" cap="none" normalizeH="0" baseline="0" dirty="0" smtClean="0">
                <a:ln>
                  <a:noFill/>
                </a:ln>
                <a:solidFill>
                  <a:srgbClr val="FFFF00"/>
                </a:solidFill>
                <a:effectLst/>
                <a:latin typeface="Times New Roman" pitchFamily="18" charset="0"/>
                <a:ea typeface="Calibri" pitchFamily="34" charset="0"/>
                <a:cs typeface="Times New Roman" pitchFamily="18" charset="0"/>
              </a:rPr>
              <a:t>   </a:t>
            </a:r>
            <a:endParaRPr kumimoji="0" lang="fr-FR" sz="2800" b="1" i="0" u="none" strike="noStrike" cap="none" normalizeH="0" baseline="0" dirty="0" smtClean="0">
              <a:ln>
                <a:noFill/>
              </a:ln>
              <a:effectLst/>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fr-FR" sz="2800" b="1" i="0" u="none" strike="noStrike" cap="none" normalizeH="0" baseline="0" dirty="0" smtClean="0">
                <a:ln>
                  <a:noFill/>
                </a:ln>
                <a:effectLst/>
                <a:latin typeface="Times New Roman" pitchFamily="18" charset="0"/>
                <a:ea typeface="Calibri" pitchFamily="34" charset="0"/>
                <a:cs typeface="Times New Roman" pitchFamily="18" charset="0"/>
              </a:rPr>
              <a:t> Bibliographie</a:t>
            </a:r>
            <a:r>
              <a:rPr kumimoji="0" lang="fr-FR" sz="2800" b="1" i="0" u="none" strike="noStrike" cap="none" normalizeH="0" baseline="0" dirty="0" smtClean="0">
                <a:ln>
                  <a:noFill/>
                </a:ln>
                <a:effectLst/>
                <a:latin typeface="Calibri"/>
                <a:ea typeface="Calibri" pitchFamily="34" charset="0"/>
                <a:cs typeface="Times New Roman" pitchFamily="18" charset="0"/>
              </a:rPr>
              <a:t> </a:t>
            </a:r>
            <a:r>
              <a:rPr kumimoji="0" lang="fr-FR" sz="2800" b="1" i="0" u="none" strike="noStrike" cap="none" normalizeH="0" baseline="0" dirty="0" smtClean="0">
                <a:ln>
                  <a:noFill/>
                </a:ln>
                <a:effectLst/>
                <a:latin typeface="Times New Roman" pitchFamily="18" charset="0"/>
                <a:ea typeface="Calibri" pitchFamily="34" charset="0"/>
                <a:cs typeface="Times New Roman" pitchFamily="18" charset="0"/>
              </a:rPr>
              <a:t>:</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fr-FR" sz="2400" b="0" i="0" u="none" strike="noStrike" cap="none" normalizeH="0" baseline="0" dirty="0" smtClean="0">
              <a:ln>
                <a:noFill/>
              </a:ln>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2400" i="0" u="none" strike="noStrike" cap="none" normalizeH="0" baseline="0" dirty="0" err="1" smtClean="0">
                <a:ln>
                  <a:noFill/>
                </a:ln>
                <a:solidFill>
                  <a:schemeClr val="bg1"/>
                </a:solidFill>
                <a:effectLst/>
                <a:latin typeface="Times New Roman" pitchFamily="18" charset="0"/>
                <a:ea typeface="Calibri" pitchFamily="34" charset="0"/>
                <a:cs typeface="Times New Roman" pitchFamily="18" charset="0"/>
              </a:rPr>
              <a:t>Allaoua</a:t>
            </a:r>
            <a:r>
              <a:rPr kumimoji="0" lang="fr-FR" sz="2400"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M. (1998). </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Manuel des m</a:t>
            </a:r>
            <a:r>
              <a:rPr kumimoji="0" lang="fr-FR" sz="2400" b="1" i="0" u="none" strike="noStrike" cap="none" normalizeH="0" baseline="0" dirty="0" smtClean="0">
                <a:ln>
                  <a:noFill/>
                </a:ln>
                <a:solidFill>
                  <a:schemeClr val="bg1"/>
                </a:solidFill>
                <a:effectLst/>
                <a:latin typeface="Calibri"/>
                <a:ea typeface="Calibri" pitchFamily="34" charset="0"/>
                <a:cs typeface="Times New Roman" pitchFamily="18" charset="0"/>
              </a:rPr>
              <a:t>é</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thodes et des p</a:t>
            </a:r>
            <a:r>
              <a:rPr kumimoji="0" lang="fr-FR" sz="2400" b="1" i="0" u="none" strike="noStrike" cap="none" normalizeH="0" baseline="0" dirty="0" smtClean="0">
                <a:ln>
                  <a:noFill/>
                </a:ln>
                <a:solidFill>
                  <a:schemeClr val="bg1"/>
                </a:solidFill>
                <a:effectLst/>
                <a:latin typeface="Calibri"/>
                <a:ea typeface="Calibri" pitchFamily="34" charset="0"/>
                <a:cs typeface="Times New Roman" pitchFamily="18" charset="0"/>
              </a:rPr>
              <a:t>é</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dagogies de l</a:t>
            </a:r>
            <a:r>
              <a:rPr kumimoji="0" lang="fr-FR" sz="2400" b="1" i="0" u="none" strike="noStrike" cap="none" normalizeH="0" baseline="0" dirty="0" smtClean="0">
                <a:ln>
                  <a:noFill/>
                </a:ln>
                <a:solidFill>
                  <a:schemeClr val="bg1"/>
                </a:solidFill>
                <a:effectLst/>
                <a:latin typeface="Calibri"/>
                <a:ea typeface="Calibri" pitchFamily="34" charset="0"/>
                <a:cs typeface="Times New Roman" pitchFamily="18" charset="0"/>
              </a:rPr>
              <a:t>’</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enseignement. Ed. Palais du livre, Alger.</a:t>
            </a:r>
            <a:endParaRPr kumimoji="0" lang="fr-FR" sz="2400" b="1" i="0" u="none" strike="noStrike" cap="none" normalizeH="0" baseline="0" dirty="0" smtClean="0">
              <a:ln>
                <a:noFill/>
              </a:ln>
              <a:solidFill>
                <a:schemeClr val="bg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2400" i="0" u="none" strike="noStrike" cap="none" normalizeH="0" baseline="0" dirty="0" err="1" smtClean="0">
                <a:ln>
                  <a:noFill/>
                </a:ln>
                <a:solidFill>
                  <a:schemeClr val="bg1"/>
                </a:solidFill>
                <a:effectLst/>
                <a:latin typeface="Times New Roman" pitchFamily="18" charset="0"/>
                <a:ea typeface="Calibri" pitchFamily="34" charset="0"/>
                <a:cs typeface="Times New Roman" pitchFamily="18" charset="0"/>
              </a:rPr>
              <a:t>Avanzini</a:t>
            </a:r>
            <a:r>
              <a:rPr kumimoji="0" lang="fr-FR" sz="2400"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G.(1975). </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Immobilisme et novation dans l</a:t>
            </a:r>
            <a:r>
              <a:rPr kumimoji="0" lang="fr-FR" sz="2400" b="1" i="0" u="none" strike="noStrike" cap="none" normalizeH="0" baseline="0" dirty="0" smtClean="0">
                <a:ln>
                  <a:noFill/>
                </a:ln>
                <a:solidFill>
                  <a:schemeClr val="bg1"/>
                </a:solidFill>
                <a:effectLst/>
                <a:latin typeface="Calibri"/>
                <a:ea typeface="Calibri" pitchFamily="34" charset="0"/>
                <a:cs typeface="Times New Roman" pitchFamily="18" charset="0"/>
              </a:rPr>
              <a:t>’é</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ducation scolaire. Privat, Toulouse. </a:t>
            </a:r>
            <a:endParaRPr kumimoji="0" lang="fr-FR" sz="2400" b="1" i="0" u="none" strike="noStrike" cap="none" normalizeH="0" baseline="0" dirty="0" smtClean="0">
              <a:ln>
                <a:noFill/>
              </a:ln>
              <a:solidFill>
                <a:schemeClr val="bg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2400" i="0" u="none" strike="noStrike" cap="none" normalizeH="0" baseline="0" dirty="0" err="1" smtClean="0">
                <a:ln>
                  <a:noFill/>
                </a:ln>
                <a:solidFill>
                  <a:schemeClr val="bg1"/>
                </a:solidFill>
                <a:effectLst/>
                <a:latin typeface="Times New Roman" pitchFamily="18" charset="0"/>
                <a:ea typeface="Calibri" pitchFamily="34" charset="0"/>
                <a:cs typeface="Times New Roman" pitchFamily="18" charset="0"/>
              </a:rPr>
              <a:t>Chalvin</a:t>
            </a:r>
            <a:r>
              <a:rPr kumimoji="0" lang="fr-FR" sz="2400"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D. (1999). </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M</a:t>
            </a:r>
            <a:r>
              <a:rPr kumimoji="0" lang="fr-FR" sz="2400" b="1" i="0" u="none" strike="noStrike" cap="none" normalizeH="0" baseline="0" dirty="0" smtClean="0">
                <a:ln>
                  <a:noFill/>
                </a:ln>
                <a:solidFill>
                  <a:schemeClr val="bg1"/>
                </a:solidFill>
                <a:effectLst/>
                <a:latin typeface="Calibri"/>
                <a:ea typeface="Calibri" pitchFamily="34" charset="0"/>
                <a:cs typeface="Times New Roman" pitchFamily="18" charset="0"/>
              </a:rPr>
              <a:t>é</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thodes et outils p</a:t>
            </a:r>
            <a:r>
              <a:rPr kumimoji="0" lang="fr-FR" sz="2400" b="1" i="0" u="none" strike="noStrike" cap="none" normalizeH="0" baseline="0" dirty="0" smtClean="0">
                <a:ln>
                  <a:noFill/>
                </a:ln>
                <a:solidFill>
                  <a:schemeClr val="bg1"/>
                </a:solidFill>
                <a:effectLst/>
                <a:latin typeface="Calibri"/>
                <a:ea typeface="Calibri" pitchFamily="34" charset="0"/>
                <a:cs typeface="Times New Roman" pitchFamily="18" charset="0"/>
              </a:rPr>
              <a:t>é</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dagogiques. Encyclop</a:t>
            </a:r>
            <a:r>
              <a:rPr kumimoji="0" lang="fr-FR" sz="2400" b="1" i="0" u="none" strike="noStrike" cap="none" normalizeH="0" baseline="0" dirty="0" smtClean="0">
                <a:ln>
                  <a:noFill/>
                </a:ln>
                <a:solidFill>
                  <a:schemeClr val="bg1"/>
                </a:solidFill>
                <a:effectLst/>
                <a:latin typeface="Calibri"/>
                <a:ea typeface="Calibri" pitchFamily="34" charset="0"/>
                <a:cs typeface="Times New Roman" pitchFamily="18" charset="0"/>
              </a:rPr>
              <a:t>é</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die des p</a:t>
            </a:r>
            <a:r>
              <a:rPr kumimoji="0" lang="fr-FR" sz="2400" b="1" i="0" u="none" strike="noStrike" cap="none" normalizeH="0" baseline="0" dirty="0" smtClean="0">
                <a:ln>
                  <a:noFill/>
                </a:ln>
                <a:solidFill>
                  <a:schemeClr val="bg1"/>
                </a:solidFill>
                <a:effectLst/>
                <a:latin typeface="Calibri"/>
                <a:ea typeface="Calibri" pitchFamily="34" charset="0"/>
                <a:cs typeface="Times New Roman" pitchFamily="18" charset="0"/>
              </a:rPr>
              <a:t>é</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dagogies pour adultes. Tome 2, 2eme </a:t>
            </a:r>
            <a:r>
              <a:rPr kumimoji="0" lang="fr-FR" sz="2400" b="1" i="0" u="none" strike="noStrike" cap="none" normalizeH="0" baseline="0" dirty="0" smtClean="0">
                <a:ln>
                  <a:noFill/>
                </a:ln>
                <a:solidFill>
                  <a:schemeClr val="bg1"/>
                </a:solidFill>
                <a:effectLst/>
                <a:latin typeface="Calibri"/>
                <a:ea typeface="Calibri" pitchFamily="34" charset="0"/>
                <a:cs typeface="Times New Roman" pitchFamily="18" charset="0"/>
              </a:rPr>
              <a:t>é</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dition,  ESF, Paris. </a:t>
            </a:r>
            <a:endParaRPr kumimoji="0" lang="fr-FR" sz="2400" b="1" i="0" u="none" strike="noStrike" cap="none" normalizeH="0" baseline="0" dirty="0" smtClean="0">
              <a:ln>
                <a:noFill/>
              </a:ln>
              <a:solidFill>
                <a:schemeClr val="bg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2400"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De Corte et al.(1979). </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Les fondements de l</a:t>
            </a:r>
            <a:r>
              <a:rPr kumimoji="0" lang="fr-FR" sz="2400" b="1" i="0" u="none" strike="noStrike" cap="none" normalizeH="0" baseline="0" dirty="0" smtClean="0">
                <a:ln>
                  <a:noFill/>
                </a:ln>
                <a:solidFill>
                  <a:schemeClr val="bg1"/>
                </a:solidFill>
                <a:effectLst/>
                <a:latin typeface="Calibri"/>
                <a:ea typeface="Calibri" pitchFamily="34" charset="0"/>
                <a:cs typeface="Times New Roman" pitchFamily="18" charset="0"/>
              </a:rPr>
              <a:t>’</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action didactique, de la didactique </a:t>
            </a:r>
            <a:r>
              <a:rPr kumimoji="0" lang="fr-FR" sz="2400" b="1" i="0" u="none" strike="noStrike" cap="none" normalizeH="0" baseline="0" dirty="0" smtClean="0">
                <a:ln>
                  <a:noFill/>
                </a:ln>
                <a:solidFill>
                  <a:schemeClr val="bg1"/>
                </a:solidFill>
                <a:effectLst/>
                <a:latin typeface="Calibri"/>
                <a:ea typeface="Calibri" pitchFamily="34" charset="0"/>
                <a:cs typeface="Times New Roman" pitchFamily="18" charset="0"/>
              </a:rPr>
              <a:t>à</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la </a:t>
            </a:r>
            <a:r>
              <a:rPr kumimoji="0" lang="fr-FR" sz="2400" b="1" i="0" u="none" strike="noStrike" cap="none" normalizeH="0" baseline="0" dirty="0" err="1" smtClean="0">
                <a:ln>
                  <a:noFill/>
                </a:ln>
                <a:solidFill>
                  <a:schemeClr val="bg1"/>
                </a:solidFill>
                <a:effectLst/>
                <a:latin typeface="Times New Roman" pitchFamily="18" charset="0"/>
                <a:ea typeface="Calibri" pitchFamily="34" charset="0"/>
                <a:cs typeface="Times New Roman" pitchFamily="18" charset="0"/>
              </a:rPr>
              <a:t>didaxologie</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A de Boeck, </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Bruxelles</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a:t>
            </a:r>
            <a:endParaRPr kumimoji="0" lang="fr-FR" sz="2400" b="1" i="0" u="none" strike="noStrike" cap="none" normalizeH="0" baseline="0" dirty="0" smtClean="0">
              <a:ln>
                <a:noFill/>
              </a:ln>
              <a:solidFill>
                <a:schemeClr val="bg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2400"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Ferr</a:t>
            </a:r>
            <a:r>
              <a:rPr kumimoji="0" lang="fr-FR" sz="2400" i="0" u="none" strike="noStrike" cap="none" normalizeH="0" baseline="0" dirty="0" smtClean="0">
                <a:ln>
                  <a:noFill/>
                </a:ln>
                <a:solidFill>
                  <a:schemeClr val="bg1"/>
                </a:solidFill>
                <a:effectLst/>
                <a:latin typeface="Calibri"/>
                <a:ea typeface="Calibri" pitchFamily="34" charset="0"/>
                <a:cs typeface="Times New Roman" pitchFamily="18" charset="0"/>
              </a:rPr>
              <a:t>é</a:t>
            </a:r>
            <a:r>
              <a:rPr kumimoji="0" lang="fr-FR" sz="2400"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A.(1966). </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El</a:t>
            </a:r>
            <a:r>
              <a:rPr kumimoji="0" lang="fr-FR" sz="2400" b="1" i="0" u="none" strike="noStrike" cap="none" normalizeH="0" baseline="0" dirty="0" smtClean="0">
                <a:ln>
                  <a:noFill/>
                </a:ln>
                <a:solidFill>
                  <a:schemeClr val="bg1"/>
                </a:solidFill>
                <a:effectLst/>
                <a:latin typeface="Calibri"/>
                <a:ea typeface="Calibri" pitchFamily="34" charset="0"/>
                <a:cs typeface="Times New Roman" pitchFamily="18" charset="0"/>
              </a:rPr>
              <a:t>é</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ments de psychop</a:t>
            </a:r>
            <a:r>
              <a:rPr kumimoji="0" lang="fr-FR" sz="2400" b="1" i="0" u="none" strike="noStrike" cap="none" normalizeH="0" baseline="0" dirty="0" smtClean="0">
                <a:ln>
                  <a:noFill/>
                </a:ln>
                <a:solidFill>
                  <a:schemeClr val="bg1"/>
                </a:solidFill>
                <a:effectLst/>
                <a:latin typeface="Calibri"/>
                <a:ea typeface="Calibri" pitchFamily="34" charset="0"/>
                <a:cs typeface="Times New Roman" pitchFamily="18" charset="0"/>
              </a:rPr>
              <a:t>é</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dagogie pratique, Armand colin, Paris.</a:t>
            </a:r>
            <a:endParaRPr kumimoji="0" lang="fr-FR" sz="2400" b="1" i="0" u="none" strike="noStrike" cap="none" normalizeH="0" baseline="0" dirty="0" smtClean="0">
              <a:ln>
                <a:noFill/>
              </a:ln>
              <a:solidFill>
                <a:schemeClr val="bg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2400" i="0" u="none" strike="noStrike" cap="none" normalizeH="0" baseline="0" dirty="0" err="1" smtClean="0">
                <a:ln>
                  <a:noFill/>
                </a:ln>
                <a:solidFill>
                  <a:schemeClr val="bg1"/>
                </a:solidFill>
                <a:effectLst/>
                <a:latin typeface="Times New Roman" pitchFamily="18" charset="0"/>
                <a:ea typeface="Calibri" pitchFamily="34" charset="0"/>
                <a:cs typeface="Times New Roman" pitchFamily="18" charset="0"/>
              </a:rPr>
              <a:t>Pelpel</a:t>
            </a:r>
            <a:r>
              <a:rPr kumimoji="0" lang="fr-FR" sz="2400"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P.(2002). </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Se former pour enseigner, </a:t>
            </a:r>
            <a:r>
              <a:rPr kumimoji="0" lang="fr-FR" sz="2400" b="1" i="0" u="none" strike="noStrike" cap="none" normalizeH="0" baseline="0" dirty="0" err="1" smtClean="0">
                <a:ln>
                  <a:noFill/>
                </a:ln>
                <a:solidFill>
                  <a:schemeClr val="bg1"/>
                </a:solidFill>
                <a:effectLst/>
                <a:latin typeface="Times New Roman" pitchFamily="18" charset="0"/>
                <a:ea typeface="Calibri" pitchFamily="34" charset="0"/>
                <a:cs typeface="Times New Roman" pitchFamily="18" charset="0"/>
              </a:rPr>
              <a:t>Dunod</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Paris.</a:t>
            </a:r>
            <a:endParaRPr kumimoji="0" lang="fr-FR" sz="2400" b="1" i="0" u="none" strike="noStrike" cap="none" normalizeH="0" baseline="0" dirty="0" smtClean="0">
              <a:ln>
                <a:noFill/>
              </a:ln>
              <a:solidFill>
                <a:schemeClr val="bg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2400" i="0" u="none" strike="noStrike" cap="none" normalizeH="0" baseline="0" dirty="0" err="1" smtClean="0">
                <a:ln>
                  <a:noFill/>
                </a:ln>
                <a:solidFill>
                  <a:schemeClr val="bg1"/>
                </a:solidFill>
                <a:effectLst/>
                <a:latin typeface="Times New Roman" pitchFamily="18" charset="0"/>
                <a:ea typeface="Calibri" pitchFamily="34" charset="0"/>
                <a:cs typeface="Times New Roman" pitchFamily="18" charset="0"/>
              </a:rPr>
              <a:t>Resweber</a:t>
            </a:r>
            <a:r>
              <a:rPr kumimoji="0" lang="fr-FR" sz="2400"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Jean-Paul(1992). </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Les p</a:t>
            </a:r>
            <a:r>
              <a:rPr kumimoji="0" lang="fr-FR" sz="2400" b="1" i="0" u="none" strike="noStrike" cap="none" normalizeH="0" baseline="0" dirty="0" smtClean="0">
                <a:ln>
                  <a:noFill/>
                </a:ln>
                <a:solidFill>
                  <a:schemeClr val="bg1"/>
                </a:solidFill>
                <a:effectLst/>
                <a:latin typeface="Calibri"/>
                <a:ea typeface="Calibri" pitchFamily="34" charset="0"/>
                <a:cs typeface="Times New Roman" pitchFamily="18" charset="0"/>
              </a:rPr>
              <a:t>é</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dagogies nouvelles, 3eme </a:t>
            </a:r>
            <a:r>
              <a:rPr kumimoji="0" lang="fr-FR" sz="2400" b="1" i="0" u="none" strike="noStrike" cap="none" normalizeH="0" baseline="0" dirty="0" smtClean="0">
                <a:ln>
                  <a:noFill/>
                </a:ln>
                <a:solidFill>
                  <a:schemeClr val="bg1"/>
                </a:solidFill>
                <a:effectLst/>
                <a:latin typeface="Calibri"/>
                <a:ea typeface="Calibri" pitchFamily="34" charset="0"/>
                <a:cs typeface="Times New Roman" pitchFamily="18" charset="0"/>
              </a:rPr>
              <a:t>é</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dition, Que sais-je</a:t>
            </a:r>
            <a:r>
              <a:rPr kumimoji="0" lang="fr-FR" sz="2400" b="1" i="0" u="none" strike="noStrike" cap="none" normalizeH="0" baseline="0" dirty="0" smtClean="0">
                <a:ln>
                  <a:noFill/>
                </a:ln>
                <a:solidFill>
                  <a:schemeClr val="bg1"/>
                </a:solidFill>
                <a:effectLst/>
                <a:latin typeface="Calibri"/>
                <a:ea typeface="Calibri" pitchFamily="34" charset="0"/>
                <a:cs typeface="Times New Roman" pitchFamily="18" charset="0"/>
              </a:rPr>
              <a:t> </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Presses Universitaires de France.</a:t>
            </a:r>
            <a:endParaRPr kumimoji="0" lang="fr-FR" sz="2400" b="1" i="0" u="none" strike="noStrike" cap="none" normalizeH="0" baseline="0" dirty="0" smtClean="0">
              <a:ln>
                <a:noFill/>
              </a:ln>
              <a:solidFill>
                <a:schemeClr val="bg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Rectangle 1"/>
          <p:cNvSpPr>
            <a:spLocks noChangeArrowheads="1"/>
          </p:cNvSpPr>
          <p:nvPr/>
        </p:nvSpPr>
        <p:spPr bwMode="auto">
          <a:xfrm>
            <a:off x="0" y="0"/>
            <a:ext cx="9144000"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sz="2800" b="1" i="0" u="none" strike="noStrike" cap="none" normalizeH="0" baseline="0" dirty="0" smtClean="0">
                <a:ln>
                  <a:noFill/>
                </a:ln>
                <a:solidFill>
                  <a:srgbClr val="FFFF00"/>
                </a:solidFill>
                <a:effectLst/>
                <a:latin typeface="Times New Roman" pitchFamily="18" charset="0"/>
                <a:ea typeface="Calibri" pitchFamily="34" charset="0"/>
                <a:cs typeface="Times New Roman" pitchFamily="18" charset="0"/>
              </a:rPr>
              <a:t>   </a:t>
            </a:r>
            <a:r>
              <a:rPr kumimoji="0" lang="fr-FR" sz="2800" b="1" i="0" u="none" strike="noStrike" cap="none" normalizeH="0" baseline="0" dirty="0" smtClean="0">
                <a:ln>
                  <a:noFill/>
                </a:ln>
                <a:effectLst/>
                <a:latin typeface="Times New Roman" pitchFamily="18" charset="0"/>
                <a:ea typeface="Calibri" pitchFamily="34" charset="0"/>
                <a:cs typeface="Times New Roman" pitchFamily="18" charset="0"/>
              </a:rPr>
              <a:t>La didactique</a:t>
            </a:r>
            <a:r>
              <a:rPr kumimoji="0" lang="fr-FR" sz="2800" b="0" i="0" u="none" strike="noStrike" cap="none" normalizeH="0" baseline="0" dirty="0" smtClean="0">
                <a:ln>
                  <a:noFill/>
                </a:ln>
                <a:solidFill>
                  <a:srgbClr val="FFFF00"/>
                </a:solidFill>
                <a:effectLst/>
                <a:latin typeface="Calibri"/>
                <a:ea typeface="Calibri" pitchFamily="34" charset="0"/>
                <a:cs typeface="Times New Roman" pitchFamily="18" charset="0"/>
              </a:rPr>
              <a:t> </a:t>
            </a:r>
            <a:endParaRPr kumimoji="0" lang="fr-FR" sz="2800" b="0" i="0" u="none" strike="noStrike" cap="none" normalizeH="0" baseline="0" dirty="0" smtClean="0">
              <a:ln>
                <a:noFill/>
              </a:ln>
              <a:solidFill>
                <a:srgbClr val="FFFF00"/>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fr-F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ü"/>
              <a:tabLst/>
            </a:pP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m</a:t>
            </a:r>
            <a:r>
              <a:rPr kumimoji="0" lang="fr-FR" sz="2800" b="1" i="0" u="none" strike="noStrike" cap="none" normalizeH="0" baseline="0" dirty="0" smtClean="0">
                <a:ln>
                  <a:noFill/>
                </a:ln>
                <a:solidFill>
                  <a:schemeClr val="bg1"/>
                </a:solidFill>
                <a:effectLst/>
                <a:latin typeface="Calibri"/>
                <a:ea typeface="Calibri" pitchFamily="34" charset="0"/>
                <a:cs typeface="Times New Roman" pitchFamily="18" charset="0"/>
              </a:rPr>
              <a:t>é</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thodologie de l</a:t>
            </a:r>
            <a:r>
              <a:rPr kumimoji="0" lang="fr-FR" sz="2800" b="1" i="0" u="none" strike="noStrike" cap="none" normalizeH="0" baseline="0" dirty="0" smtClean="0">
                <a:ln>
                  <a:noFill/>
                </a:ln>
                <a:solidFill>
                  <a:schemeClr val="bg1"/>
                </a:solidFill>
                <a:effectLst/>
                <a:latin typeface="Calibri"/>
                <a:ea typeface="Calibri" pitchFamily="34" charset="0"/>
                <a:cs typeface="Times New Roman" pitchFamily="18" charset="0"/>
              </a:rPr>
              <a:t>’</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enseignement, plus particuli</a:t>
            </a:r>
            <a:r>
              <a:rPr kumimoji="0" lang="fr-FR" sz="2800" b="1" i="0" u="none" strike="noStrike" cap="none" normalizeH="0" baseline="0" dirty="0" smtClean="0">
                <a:ln>
                  <a:noFill/>
                </a:ln>
                <a:solidFill>
                  <a:schemeClr val="bg1"/>
                </a:solidFill>
                <a:effectLst/>
                <a:latin typeface="Calibri"/>
                <a:ea typeface="Calibri" pitchFamily="34" charset="0"/>
                <a:cs typeface="Times New Roman" pitchFamily="18" charset="0"/>
              </a:rPr>
              <a:t>è</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rement m</a:t>
            </a:r>
            <a:r>
              <a:rPr kumimoji="0" lang="fr-FR" sz="2800" b="1" i="0" u="none" strike="noStrike" cap="none" normalizeH="0" baseline="0" dirty="0" smtClean="0">
                <a:ln>
                  <a:noFill/>
                </a:ln>
                <a:solidFill>
                  <a:schemeClr val="bg1"/>
                </a:solidFill>
                <a:effectLst/>
                <a:latin typeface="Calibri"/>
                <a:ea typeface="Calibri" pitchFamily="34" charset="0"/>
                <a:cs typeface="Times New Roman" pitchFamily="18" charset="0"/>
              </a:rPr>
              <a:t>é</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thodologie sp</a:t>
            </a:r>
            <a:r>
              <a:rPr kumimoji="0" lang="fr-FR" sz="2800" b="1" i="0" u="none" strike="noStrike" cap="none" normalizeH="0" baseline="0" dirty="0" smtClean="0">
                <a:ln>
                  <a:noFill/>
                </a:ln>
                <a:solidFill>
                  <a:schemeClr val="bg1"/>
                </a:solidFill>
                <a:effectLst/>
                <a:latin typeface="Calibri"/>
                <a:ea typeface="Calibri" pitchFamily="34" charset="0"/>
                <a:cs typeface="Times New Roman" pitchFamily="18" charset="0"/>
              </a:rPr>
              <a:t>é</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ciale de l</a:t>
            </a:r>
            <a:r>
              <a:rPr kumimoji="0" lang="fr-FR" sz="2800" b="1" i="0" u="none" strike="noStrike" cap="none" normalizeH="0" baseline="0" dirty="0" smtClean="0">
                <a:ln>
                  <a:noFill/>
                </a:ln>
                <a:solidFill>
                  <a:schemeClr val="bg1"/>
                </a:solidFill>
                <a:effectLst/>
                <a:latin typeface="Calibri"/>
                <a:ea typeface="Calibri" pitchFamily="34" charset="0"/>
                <a:cs typeface="Times New Roman" pitchFamily="18" charset="0"/>
              </a:rPr>
              <a:t>’</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enseignement d</a:t>
            </a:r>
            <a:r>
              <a:rPr kumimoji="0" lang="fr-FR" sz="2800" b="1" i="0" u="none" strike="noStrike" cap="none" normalizeH="0" baseline="0" dirty="0" smtClean="0">
                <a:ln>
                  <a:noFill/>
                </a:ln>
                <a:solidFill>
                  <a:schemeClr val="bg1"/>
                </a:solidFill>
                <a:effectLst/>
                <a:latin typeface="Calibri"/>
                <a:ea typeface="Calibri" pitchFamily="34" charset="0"/>
                <a:cs typeface="Times New Roman" pitchFamily="18" charset="0"/>
              </a:rPr>
              <a:t>’</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une discipline ou d</a:t>
            </a:r>
            <a:r>
              <a:rPr kumimoji="0" lang="fr-FR" sz="2800" b="1" i="0" u="none" strike="noStrike" cap="none" normalizeH="0" baseline="0" dirty="0" smtClean="0">
                <a:ln>
                  <a:noFill/>
                </a:ln>
                <a:solidFill>
                  <a:schemeClr val="bg1"/>
                </a:solidFill>
                <a:effectLst/>
                <a:latin typeface="Calibri"/>
                <a:ea typeface="Calibri" pitchFamily="34" charset="0"/>
                <a:cs typeface="Times New Roman" pitchFamily="18" charset="0"/>
              </a:rPr>
              <a:t>’</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un groupe de disciplines apparent</a:t>
            </a:r>
            <a:r>
              <a:rPr kumimoji="0" lang="fr-FR" sz="2800" b="1" i="0" u="none" strike="noStrike" cap="none" normalizeH="0" baseline="0" dirty="0" smtClean="0">
                <a:ln>
                  <a:noFill/>
                </a:ln>
                <a:solidFill>
                  <a:schemeClr val="bg1"/>
                </a:solidFill>
                <a:effectLst/>
                <a:latin typeface="Calibri"/>
                <a:ea typeface="Calibri" pitchFamily="34" charset="0"/>
                <a:cs typeface="Times New Roman" pitchFamily="18" charset="0"/>
              </a:rPr>
              <a:t>é</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es. </a:t>
            </a:r>
            <a:r>
              <a:rPr kumimoji="0" lang="fr-FR"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(De Corte et al., 1979, )</a:t>
            </a:r>
            <a:endParaRPr kumimoji="0" lang="fr-FR" b="1" i="0" u="none" strike="noStrike" cap="none" normalizeH="0" baseline="0" dirty="0" smtClean="0">
              <a:ln>
                <a:noFill/>
              </a:ln>
              <a:solidFill>
                <a:schemeClr val="bg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fr-F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ü"/>
              <a:tabLst/>
            </a:pP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ensemble  des m</a:t>
            </a:r>
            <a:r>
              <a:rPr kumimoji="0" lang="fr-FR" sz="2800" b="1" i="0" u="none" strike="noStrike" cap="none" normalizeH="0" baseline="0" dirty="0" smtClean="0">
                <a:ln>
                  <a:noFill/>
                </a:ln>
                <a:solidFill>
                  <a:schemeClr val="bg1"/>
                </a:solidFill>
                <a:effectLst/>
                <a:latin typeface="Calibri"/>
                <a:ea typeface="Calibri" pitchFamily="34" charset="0"/>
                <a:cs typeface="Times New Roman" pitchFamily="18" charset="0"/>
              </a:rPr>
              <a:t>é</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thodes p</a:t>
            </a:r>
            <a:r>
              <a:rPr kumimoji="0" lang="fr-FR" sz="2800" b="1" i="0" u="none" strike="noStrike" cap="none" normalizeH="0" baseline="0" dirty="0" smtClean="0">
                <a:ln>
                  <a:noFill/>
                </a:ln>
                <a:solidFill>
                  <a:schemeClr val="bg1"/>
                </a:solidFill>
                <a:effectLst/>
                <a:latin typeface="Calibri"/>
                <a:ea typeface="Calibri" pitchFamily="34" charset="0"/>
                <a:cs typeface="Times New Roman" pitchFamily="18" charset="0"/>
              </a:rPr>
              <a:t>é</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dagogiques de l</a:t>
            </a:r>
            <a:r>
              <a:rPr kumimoji="0" lang="fr-FR" sz="2800" b="1" i="0" u="none" strike="noStrike" cap="none" normalizeH="0" baseline="0" dirty="0" smtClean="0">
                <a:ln>
                  <a:noFill/>
                </a:ln>
                <a:solidFill>
                  <a:schemeClr val="bg1"/>
                </a:solidFill>
                <a:effectLst/>
                <a:latin typeface="Calibri"/>
                <a:ea typeface="Calibri" pitchFamily="34" charset="0"/>
                <a:cs typeface="Times New Roman" pitchFamily="18" charset="0"/>
              </a:rPr>
              <a:t>’</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enseignement destin</a:t>
            </a:r>
            <a:r>
              <a:rPr kumimoji="0" lang="fr-FR" sz="2800" b="1" i="0" u="none" strike="noStrike" cap="none" normalizeH="0" baseline="0" dirty="0" smtClean="0">
                <a:ln>
                  <a:noFill/>
                </a:ln>
                <a:solidFill>
                  <a:schemeClr val="bg1"/>
                </a:solidFill>
                <a:effectLst/>
                <a:latin typeface="Calibri"/>
                <a:ea typeface="Calibri" pitchFamily="34" charset="0"/>
                <a:cs typeface="Times New Roman" pitchFamily="18" charset="0"/>
              </a:rPr>
              <a:t>é</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es </a:t>
            </a:r>
            <a:r>
              <a:rPr kumimoji="0" lang="fr-FR" sz="2800" b="1" i="0" u="none" strike="noStrike" cap="none" normalizeH="0" baseline="0" dirty="0" smtClean="0">
                <a:ln>
                  <a:noFill/>
                </a:ln>
                <a:solidFill>
                  <a:schemeClr val="bg1"/>
                </a:solidFill>
                <a:effectLst/>
                <a:latin typeface="Calibri"/>
                <a:ea typeface="Calibri" pitchFamily="34" charset="0"/>
                <a:cs typeface="Times New Roman" pitchFamily="18" charset="0"/>
              </a:rPr>
              <a:t>à</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transmettre une discipline de la meilleure mani</a:t>
            </a:r>
            <a:r>
              <a:rPr kumimoji="0" lang="fr-FR" sz="2800" b="1" i="0" u="none" strike="noStrike" cap="none" normalizeH="0" baseline="0" dirty="0" smtClean="0">
                <a:ln>
                  <a:noFill/>
                </a:ln>
                <a:solidFill>
                  <a:schemeClr val="bg1"/>
                </a:solidFill>
                <a:effectLst/>
                <a:latin typeface="Calibri"/>
                <a:ea typeface="Calibri" pitchFamily="34" charset="0"/>
                <a:cs typeface="Times New Roman" pitchFamily="18" charset="0"/>
              </a:rPr>
              <a:t>è</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re possible.</a:t>
            </a:r>
            <a:endParaRPr kumimoji="0" lang="fr-FR" sz="2800" b="1" i="0" u="none" strike="noStrike" cap="none" normalizeH="0" baseline="0" dirty="0" smtClean="0">
              <a:ln>
                <a:noFill/>
              </a:ln>
              <a:solidFill>
                <a:schemeClr val="bg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ü"/>
              <a:tabLst/>
            </a:pP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Th</a:t>
            </a:r>
            <a:r>
              <a:rPr kumimoji="0" lang="fr-FR" sz="2800" b="1" i="0" u="none" strike="noStrike" cap="none" normalizeH="0" baseline="0" dirty="0" smtClean="0">
                <a:ln>
                  <a:noFill/>
                </a:ln>
                <a:solidFill>
                  <a:schemeClr val="bg1"/>
                </a:solidFill>
                <a:effectLst/>
                <a:latin typeface="Calibri"/>
                <a:ea typeface="Calibri" pitchFamily="34" charset="0"/>
                <a:cs typeface="Times New Roman" pitchFamily="18" charset="0"/>
              </a:rPr>
              <a:t>é</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orie g</a:t>
            </a:r>
            <a:r>
              <a:rPr kumimoji="0" lang="fr-FR" sz="2800" b="1" i="0" u="none" strike="noStrike" cap="none" normalizeH="0" baseline="0" dirty="0" smtClean="0">
                <a:ln>
                  <a:noFill/>
                </a:ln>
                <a:solidFill>
                  <a:schemeClr val="bg1"/>
                </a:solidFill>
                <a:effectLst/>
                <a:latin typeface="Calibri"/>
                <a:ea typeface="Calibri" pitchFamily="34" charset="0"/>
                <a:cs typeface="Times New Roman" pitchFamily="18" charset="0"/>
              </a:rPr>
              <a:t>é</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n</a:t>
            </a:r>
            <a:r>
              <a:rPr kumimoji="0" lang="fr-FR" sz="2800" b="1" i="0" u="none" strike="noStrike" cap="none" normalizeH="0" baseline="0" dirty="0" smtClean="0">
                <a:ln>
                  <a:noFill/>
                </a:ln>
                <a:solidFill>
                  <a:schemeClr val="bg1"/>
                </a:solidFill>
                <a:effectLst/>
                <a:latin typeface="Calibri"/>
                <a:ea typeface="Calibri" pitchFamily="34" charset="0"/>
                <a:cs typeface="Times New Roman" pitchFamily="18" charset="0"/>
              </a:rPr>
              <a:t>é</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rale des processus </a:t>
            </a:r>
            <a:r>
              <a:rPr kumimoji="0" lang="fr-FR" sz="2800" b="1" i="0" u="none" strike="noStrike" cap="none" normalizeH="0" baseline="0" dirty="0" smtClean="0">
                <a:ln>
                  <a:noFill/>
                </a:ln>
                <a:solidFill>
                  <a:schemeClr val="bg1"/>
                </a:solidFill>
                <a:effectLst/>
                <a:latin typeface="Calibri"/>
                <a:ea typeface="Calibri" pitchFamily="34" charset="0"/>
                <a:cs typeface="Times New Roman" pitchFamily="18" charset="0"/>
              </a:rPr>
              <a:t>é</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ducatifs ou la th</a:t>
            </a:r>
            <a:r>
              <a:rPr kumimoji="0" lang="fr-FR" sz="2800" b="1" i="0" u="none" strike="noStrike" cap="none" normalizeH="0" baseline="0" dirty="0" smtClean="0">
                <a:ln>
                  <a:noFill/>
                </a:ln>
                <a:solidFill>
                  <a:schemeClr val="bg1"/>
                </a:solidFill>
                <a:effectLst/>
                <a:latin typeface="Calibri"/>
                <a:ea typeface="Calibri" pitchFamily="34" charset="0"/>
                <a:cs typeface="Times New Roman" pitchFamily="18" charset="0"/>
              </a:rPr>
              <a:t>é</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orie g</a:t>
            </a:r>
            <a:r>
              <a:rPr kumimoji="0" lang="fr-FR" sz="2800" b="1" i="0" u="none" strike="noStrike" cap="none" normalizeH="0" baseline="0" dirty="0" smtClean="0">
                <a:ln>
                  <a:noFill/>
                </a:ln>
                <a:solidFill>
                  <a:schemeClr val="bg1"/>
                </a:solidFill>
                <a:effectLst/>
                <a:latin typeface="Calibri"/>
                <a:ea typeface="Calibri" pitchFamily="34" charset="0"/>
                <a:cs typeface="Times New Roman" pitchFamily="18" charset="0"/>
              </a:rPr>
              <a:t>é</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n</a:t>
            </a:r>
            <a:r>
              <a:rPr kumimoji="0" lang="fr-FR" sz="2800" b="1" i="0" u="none" strike="noStrike" cap="none" normalizeH="0" baseline="0" dirty="0" smtClean="0">
                <a:ln>
                  <a:noFill/>
                </a:ln>
                <a:solidFill>
                  <a:schemeClr val="bg1"/>
                </a:solidFill>
                <a:effectLst/>
                <a:latin typeface="Calibri"/>
                <a:ea typeface="Calibri" pitchFamily="34" charset="0"/>
                <a:cs typeface="Times New Roman" pitchFamily="18" charset="0"/>
              </a:rPr>
              <a:t>é</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rale de l</a:t>
            </a:r>
            <a:r>
              <a:rPr kumimoji="0" lang="fr-FR" sz="2800" b="1" i="0" u="none" strike="noStrike" cap="none" normalizeH="0" baseline="0" dirty="0" smtClean="0">
                <a:ln>
                  <a:noFill/>
                </a:ln>
                <a:solidFill>
                  <a:schemeClr val="bg1"/>
                </a:solidFill>
                <a:effectLst/>
                <a:latin typeface="Calibri"/>
                <a:ea typeface="Calibri" pitchFamily="34" charset="0"/>
                <a:cs typeface="Times New Roman" pitchFamily="18" charset="0"/>
              </a:rPr>
              <a:t>’</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enseignement. </a:t>
            </a:r>
            <a:r>
              <a:rPr kumimoji="0" lang="fr-FR"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a:t>
            </a:r>
            <a:r>
              <a:rPr kumimoji="0" lang="fr-FR" b="1" i="0" u="none" strike="noStrike" cap="none" normalizeH="0" baseline="0" dirty="0" err="1" smtClean="0">
                <a:ln>
                  <a:noFill/>
                </a:ln>
                <a:solidFill>
                  <a:schemeClr val="bg1"/>
                </a:solidFill>
                <a:effectLst/>
                <a:latin typeface="Times New Roman" pitchFamily="18" charset="0"/>
                <a:ea typeface="Calibri" pitchFamily="34" charset="0"/>
                <a:cs typeface="Times New Roman" pitchFamily="18" charset="0"/>
              </a:rPr>
              <a:t>Allaoua</a:t>
            </a:r>
            <a:r>
              <a:rPr kumimoji="0" lang="fr-FR"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M., 1998). </a:t>
            </a:r>
            <a:endParaRPr kumimoji="0" lang="fr-FR" b="1" i="0" u="none" strike="noStrike" cap="none" normalizeH="0" baseline="0" dirty="0" smtClean="0">
              <a:ln>
                <a:noFill/>
              </a:ln>
              <a:solidFill>
                <a:schemeClr val="bg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ChangeArrowheads="1"/>
          </p:cNvSpPr>
          <p:nvPr/>
        </p:nvSpPr>
        <p:spPr bwMode="auto">
          <a:xfrm>
            <a:off x="0" y="0"/>
            <a:ext cx="9144000" cy="39703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sz="2800" b="1" i="0" u="none" strike="noStrike" cap="none" normalizeH="0" baseline="0" dirty="0" smtClean="0">
                <a:ln>
                  <a:noFill/>
                </a:ln>
                <a:solidFill>
                  <a:srgbClr val="FFFF00"/>
                </a:solidFill>
                <a:effectLst/>
                <a:latin typeface="Times New Roman" pitchFamily="18" charset="0"/>
                <a:ea typeface="Calibri" pitchFamily="34" charset="0"/>
                <a:cs typeface="Times New Roman" pitchFamily="18" charset="0"/>
              </a:rPr>
              <a:t> </a:t>
            </a:r>
            <a:r>
              <a:rPr kumimoji="0" lang="fr-FR" sz="2800" b="1" i="0" u="none" strike="noStrike" cap="none" normalizeH="0" baseline="0" dirty="0" smtClean="0">
                <a:ln>
                  <a:noFill/>
                </a:ln>
                <a:effectLst/>
                <a:latin typeface="Times New Roman" pitchFamily="18" charset="0"/>
                <a:ea typeface="Calibri" pitchFamily="34" charset="0"/>
                <a:cs typeface="Times New Roman" pitchFamily="18" charset="0"/>
              </a:rPr>
              <a:t>Didactique/p</a:t>
            </a:r>
            <a:r>
              <a:rPr kumimoji="0" lang="fr-FR" sz="2800" b="1" i="0" u="none" strike="noStrike" cap="none" normalizeH="0" baseline="0" dirty="0" smtClean="0">
                <a:ln>
                  <a:noFill/>
                </a:ln>
                <a:effectLst/>
                <a:latin typeface="Calibri"/>
                <a:ea typeface="Calibri" pitchFamily="34" charset="0"/>
                <a:cs typeface="Times New Roman" pitchFamily="18" charset="0"/>
              </a:rPr>
              <a:t>é</a:t>
            </a:r>
            <a:r>
              <a:rPr kumimoji="0" lang="fr-FR" sz="2800" b="1" i="0" u="none" strike="noStrike" cap="none" normalizeH="0" baseline="0" dirty="0" smtClean="0">
                <a:ln>
                  <a:noFill/>
                </a:ln>
                <a:effectLst/>
                <a:latin typeface="Times New Roman" pitchFamily="18" charset="0"/>
                <a:ea typeface="Calibri" pitchFamily="34" charset="0"/>
                <a:cs typeface="Times New Roman" pitchFamily="18" charset="0"/>
              </a:rPr>
              <a:t>dagogie</a:t>
            </a:r>
            <a:endParaRPr kumimoji="0" lang="fr-FR" sz="2800" b="0" i="0" u="none" strike="noStrike" cap="none" normalizeH="0" baseline="0" dirty="0" smtClean="0">
              <a:ln>
                <a:noFill/>
              </a:ln>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fr-F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ü"/>
              <a:tabLst/>
            </a:pPr>
            <a:r>
              <a:rPr kumimoji="0" lang="fr-FR" sz="2800" b="1" i="0" u="none" strike="noStrike" cap="none" normalizeH="0" baseline="0" dirty="0" smtClean="0">
                <a:ln>
                  <a:noFill/>
                </a:ln>
                <a:solidFill>
                  <a:srgbClr val="FFFFFF"/>
                </a:solidFill>
                <a:effectLst/>
                <a:latin typeface="Times New Roman" pitchFamily="18" charset="0"/>
                <a:ea typeface="Calibri" pitchFamily="34" charset="0"/>
                <a:cs typeface="Times New Roman" pitchFamily="18" charset="0"/>
              </a:rPr>
              <a:t>La didactique est centr</a:t>
            </a:r>
            <a:r>
              <a:rPr kumimoji="0" lang="fr-FR" sz="2800" b="1" i="0" u="none" strike="noStrike" cap="none" normalizeH="0" baseline="0" dirty="0" smtClean="0">
                <a:ln>
                  <a:noFill/>
                </a:ln>
                <a:solidFill>
                  <a:srgbClr val="FFFFFF"/>
                </a:solidFill>
                <a:effectLst/>
                <a:latin typeface="Calibri"/>
                <a:ea typeface="Calibri" pitchFamily="34" charset="0"/>
                <a:cs typeface="Times New Roman" pitchFamily="18" charset="0"/>
              </a:rPr>
              <a:t>é</a:t>
            </a:r>
            <a:r>
              <a:rPr kumimoji="0" lang="fr-FR" sz="2800" b="1" i="0" u="none" strike="noStrike" cap="none" normalizeH="0" baseline="0" dirty="0" smtClean="0">
                <a:ln>
                  <a:noFill/>
                </a:ln>
                <a:solidFill>
                  <a:srgbClr val="FFFFFF"/>
                </a:solidFill>
                <a:effectLst/>
                <a:latin typeface="Times New Roman" pitchFamily="18" charset="0"/>
                <a:ea typeface="Calibri" pitchFamily="34" charset="0"/>
                <a:cs typeface="Times New Roman" pitchFamily="18" charset="0"/>
              </a:rPr>
              <a:t>e sur l</a:t>
            </a:r>
            <a:r>
              <a:rPr kumimoji="0" lang="fr-FR" sz="2800" b="1" i="0" u="none" strike="noStrike" cap="none" normalizeH="0" baseline="0" dirty="0" smtClean="0">
                <a:ln>
                  <a:noFill/>
                </a:ln>
                <a:solidFill>
                  <a:srgbClr val="FFFFFF"/>
                </a:solidFill>
                <a:effectLst/>
                <a:latin typeface="Calibri"/>
                <a:ea typeface="Calibri" pitchFamily="34" charset="0"/>
                <a:cs typeface="Times New Roman" pitchFamily="18" charset="0"/>
              </a:rPr>
              <a:t>’</a:t>
            </a:r>
            <a:r>
              <a:rPr kumimoji="0" lang="fr-FR" sz="2800" b="1" i="0" u="none" strike="noStrike" cap="none" normalizeH="0" baseline="0" dirty="0" smtClean="0">
                <a:ln>
                  <a:noFill/>
                </a:ln>
                <a:solidFill>
                  <a:srgbClr val="FFFFFF"/>
                </a:solidFill>
                <a:effectLst/>
                <a:latin typeface="Times New Roman" pitchFamily="18" charset="0"/>
                <a:ea typeface="Calibri" pitchFamily="34" charset="0"/>
                <a:cs typeface="Times New Roman" pitchFamily="18" charset="0"/>
              </a:rPr>
              <a:t>enseignement d</a:t>
            </a:r>
            <a:r>
              <a:rPr kumimoji="0" lang="fr-FR" sz="2800" b="1" i="0" u="none" strike="noStrike" cap="none" normalizeH="0" baseline="0" dirty="0" smtClean="0">
                <a:ln>
                  <a:noFill/>
                </a:ln>
                <a:solidFill>
                  <a:srgbClr val="FFFFFF"/>
                </a:solidFill>
                <a:effectLst/>
                <a:latin typeface="Calibri"/>
                <a:ea typeface="Calibri" pitchFamily="34" charset="0"/>
                <a:cs typeface="Times New Roman" pitchFamily="18" charset="0"/>
              </a:rPr>
              <a:t>’</a:t>
            </a:r>
            <a:r>
              <a:rPr kumimoji="0" lang="fr-FR" sz="2800" b="1" i="0" u="none" strike="noStrike" cap="none" normalizeH="0" baseline="0" dirty="0" smtClean="0">
                <a:ln>
                  <a:noFill/>
                </a:ln>
                <a:solidFill>
                  <a:srgbClr val="FFFFFF"/>
                </a:solidFill>
                <a:effectLst/>
                <a:latin typeface="Times New Roman" pitchFamily="18" charset="0"/>
                <a:ea typeface="Calibri" pitchFamily="34" charset="0"/>
                <a:cs typeface="Times New Roman" pitchFamily="18" charset="0"/>
              </a:rPr>
              <a:t>un contenu pr</a:t>
            </a:r>
            <a:r>
              <a:rPr kumimoji="0" lang="fr-FR" sz="2800" b="1" i="0" u="none" strike="noStrike" cap="none" normalizeH="0" baseline="0" dirty="0" smtClean="0">
                <a:ln>
                  <a:noFill/>
                </a:ln>
                <a:solidFill>
                  <a:srgbClr val="FFFFFF"/>
                </a:solidFill>
                <a:effectLst/>
                <a:latin typeface="Calibri"/>
                <a:ea typeface="Calibri" pitchFamily="34" charset="0"/>
                <a:cs typeface="Times New Roman" pitchFamily="18" charset="0"/>
              </a:rPr>
              <a:t>é</a:t>
            </a:r>
            <a:r>
              <a:rPr kumimoji="0" lang="fr-FR" sz="2800" b="1" i="0" u="none" strike="noStrike" cap="none" normalizeH="0" baseline="0" dirty="0" smtClean="0">
                <a:ln>
                  <a:noFill/>
                </a:ln>
                <a:solidFill>
                  <a:srgbClr val="FFFFFF"/>
                </a:solidFill>
                <a:effectLst/>
                <a:latin typeface="Times New Roman" pitchFamily="18" charset="0"/>
                <a:ea typeface="Calibri" pitchFamily="34" charset="0"/>
                <a:cs typeface="Times New Roman" pitchFamily="18" charset="0"/>
              </a:rPr>
              <a:t>cis alors que la p</a:t>
            </a:r>
            <a:r>
              <a:rPr kumimoji="0" lang="fr-FR" sz="2800" b="1" i="0" u="none" strike="noStrike" cap="none" normalizeH="0" baseline="0" dirty="0" smtClean="0">
                <a:ln>
                  <a:noFill/>
                </a:ln>
                <a:solidFill>
                  <a:srgbClr val="FFFFFF"/>
                </a:solidFill>
                <a:effectLst/>
                <a:latin typeface="Calibri"/>
                <a:ea typeface="Calibri" pitchFamily="34" charset="0"/>
                <a:cs typeface="Times New Roman" pitchFamily="18" charset="0"/>
              </a:rPr>
              <a:t>é</a:t>
            </a:r>
            <a:r>
              <a:rPr kumimoji="0" lang="fr-FR" sz="2800" b="1" i="0" u="none" strike="noStrike" cap="none" normalizeH="0" baseline="0" dirty="0" smtClean="0">
                <a:ln>
                  <a:noFill/>
                </a:ln>
                <a:solidFill>
                  <a:srgbClr val="FFFFFF"/>
                </a:solidFill>
                <a:effectLst/>
                <a:latin typeface="Times New Roman" pitchFamily="18" charset="0"/>
                <a:ea typeface="Calibri" pitchFamily="34" charset="0"/>
                <a:cs typeface="Times New Roman" pitchFamily="18" charset="0"/>
              </a:rPr>
              <a:t>dagogie porte son attention sur les relations entre les enseignants et les </a:t>
            </a:r>
            <a:r>
              <a:rPr kumimoji="0" lang="fr-FR" sz="2800" b="1" i="0" u="none" strike="noStrike" cap="none" normalizeH="0" baseline="0" dirty="0" smtClean="0">
                <a:ln>
                  <a:noFill/>
                </a:ln>
                <a:solidFill>
                  <a:srgbClr val="FFFFFF"/>
                </a:solidFill>
                <a:effectLst/>
                <a:latin typeface="Calibri"/>
                <a:ea typeface="Calibri" pitchFamily="34" charset="0"/>
                <a:cs typeface="Times New Roman" pitchFamily="18" charset="0"/>
              </a:rPr>
              <a:t>é</a:t>
            </a:r>
            <a:r>
              <a:rPr kumimoji="0" lang="fr-FR" sz="2800" b="1" i="0" u="none" strike="noStrike" cap="none" normalizeH="0" baseline="0" dirty="0" smtClean="0">
                <a:ln>
                  <a:noFill/>
                </a:ln>
                <a:solidFill>
                  <a:srgbClr val="FFFFFF"/>
                </a:solidFill>
                <a:effectLst/>
                <a:latin typeface="Times New Roman" pitchFamily="18" charset="0"/>
                <a:ea typeface="Calibri" pitchFamily="34" charset="0"/>
                <a:cs typeface="Times New Roman" pitchFamily="18" charset="0"/>
              </a:rPr>
              <a:t>l</a:t>
            </a:r>
            <a:r>
              <a:rPr kumimoji="0" lang="fr-FR" sz="2800" b="1" i="0" u="none" strike="noStrike" cap="none" normalizeH="0" baseline="0" dirty="0" smtClean="0">
                <a:ln>
                  <a:noFill/>
                </a:ln>
                <a:solidFill>
                  <a:srgbClr val="FFFFFF"/>
                </a:solidFill>
                <a:effectLst/>
                <a:latin typeface="Calibri"/>
                <a:ea typeface="Calibri" pitchFamily="34" charset="0"/>
                <a:cs typeface="Times New Roman" pitchFamily="18" charset="0"/>
              </a:rPr>
              <a:t>è</a:t>
            </a:r>
            <a:r>
              <a:rPr kumimoji="0" lang="fr-FR" sz="2800" b="1" i="0" u="none" strike="noStrike" cap="none" normalizeH="0" baseline="0" dirty="0" smtClean="0">
                <a:ln>
                  <a:noFill/>
                </a:ln>
                <a:solidFill>
                  <a:srgbClr val="FFFFFF"/>
                </a:solidFill>
                <a:effectLst/>
                <a:latin typeface="Times New Roman" pitchFamily="18" charset="0"/>
                <a:ea typeface="Calibri" pitchFamily="34" charset="0"/>
                <a:cs typeface="Times New Roman" pitchFamily="18" charset="0"/>
              </a:rPr>
              <a:t>ves, ou entre </a:t>
            </a:r>
            <a:r>
              <a:rPr kumimoji="0" lang="fr-FR" sz="2800" b="1" i="0" u="none" strike="noStrike" cap="none" normalizeH="0" baseline="0" dirty="0" smtClean="0">
                <a:ln>
                  <a:noFill/>
                </a:ln>
                <a:solidFill>
                  <a:srgbClr val="FFFFFF"/>
                </a:solidFill>
                <a:effectLst/>
                <a:latin typeface="Calibri"/>
                <a:ea typeface="Calibri" pitchFamily="34" charset="0"/>
                <a:cs typeface="Times New Roman" pitchFamily="18" charset="0"/>
              </a:rPr>
              <a:t>é</a:t>
            </a:r>
            <a:r>
              <a:rPr kumimoji="0" lang="fr-FR" sz="2800" b="1" i="0" u="none" strike="noStrike" cap="none" normalizeH="0" baseline="0" dirty="0" smtClean="0">
                <a:ln>
                  <a:noFill/>
                </a:ln>
                <a:solidFill>
                  <a:srgbClr val="FFFFFF"/>
                </a:solidFill>
                <a:effectLst/>
                <a:latin typeface="Times New Roman" pitchFamily="18" charset="0"/>
                <a:ea typeface="Calibri" pitchFamily="34" charset="0"/>
                <a:cs typeface="Times New Roman" pitchFamily="18" charset="0"/>
              </a:rPr>
              <a:t>l</a:t>
            </a:r>
            <a:r>
              <a:rPr kumimoji="0" lang="fr-FR" sz="2800" b="1" i="0" u="none" strike="noStrike" cap="none" normalizeH="0" baseline="0" dirty="0" smtClean="0">
                <a:ln>
                  <a:noFill/>
                </a:ln>
                <a:solidFill>
                  <a:srgbClr val="FFFFFF"/>
                </a:solidFill>
                <a:effectLst/>
                <a:latin typeface="Calibri"/>
                <a:ea typeface="Calibri" pitchFamily="34" charset="0"/>
                <a:cs typeface="Times New Roman" pitchFamily="18" charset="0"/>
              </a:rPr>
              <a:t>è</a:t>
            </a:r>
            <a:r>
              <a:rPr kumimoji="0" lang="fr-FR" sz="2800" b="1" i="0" u="none" strike="noStrike" cap="none" normalizeH="0" baseline="0" dirty="0" smtClean="0">
                <a:ln>
                  <a:noFill/>
                </a:ln>
                <a:solidFill>
                  <a:srgbClr val="FFFFFF"/>
                </a:solidFill>
                <a:effectLst/>
                <a:latin typeface="Times New Roman" pitchFamily="18" charset="0"/>
                <a:ea typeface="Calibri" pitchFamily="34" charset="0"/>
                <a:cs typeface="Times New Roman" pitchFamily="18" charset="0"/>
              </a:rPr>
              <a:t>ves eux-mêmes</a:t>
            </a:r>
            <a:r>
              <a:rPr kumimoji="0" lang="fr-FR" b="1" i="0" u="none" strike="noStrike" cap="none" normalizeH="0" baseline="0" dirty="0" smtClean="0">
                <a:ln>
                  <a:noFill/>
                </a:ln>
                <a:solidFill>
                  <a:srgbClr val="FFFFFF"/>
                </a:solidFill>
                <a:effectLst/>
                <a:latin typeface="Times New Roman" pitchFamily="18" charset="0"/>
                <a:ea typeface="Calibri" pitchFamily="34" charset="0"/>
                <a:cs typeface="Times New Roman" pitchFamily="18" charset="0"/>
              </a:rPr>
              <a:t>.(</a:t>
            </a:r>
            <a:r>
              <a:rPr kumimoji="0" lang="fr-FR" b="1" i="0" u="none" strike="noStrike" cap="none" normalizeH="0" baseline="0" dirty="0" err="1" smtClean="0">
                <a:ln>
                  <a:noFill/>
                </a:ln>
                <a:solidFill>
                  <a:srgbClr val="FFFFFF"/>
                </a:solidFill>
                <a:effectLst/>
                <a:latin typeface="Times New Roman" pitchFamily="18" charset="0"/>
                <a:ea typeface="Calibri" pitchFamily="34" charset="0"/>
                <a:cs typeface="Times New Roman" pitchFamily="18" charset="0"/>
              </a:rPr>
              <a:t>Allaoua</a:t>
            </a:r>
            <a:r>
              <a:rPr kumimoji="0" lang="fr-FR" b="1" i="0" u="none" strike="noStrike" cap="none" normalizeH="0" baseline="0" dirty="0" smtClean="0">
                <a:ln>
                  <a:noFill/>
                </a:ln>
                <a:solidFill>
                  <a:srgbClr val="FFFFFF"/>
                </a:solidFill>
                <a:effectLst/>
                <a:latin typeface="Times New Roman" pitchFamily="18" charset="0"/>
                <a:ea typeface="Calibri" pitchFamily="34" charset="0"/>
                <a:cs typeface="Times New Roman" pitchFamily="18" charset="0"/>
              </a:rPr>
              <a:t>, M., 1998). </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fr-FR"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2800" b="1" i="0" u="none" strike="noStrike" cap="none" normalizeH="0" baseline="0" dirty="0" smtClean="0">
                <a:ln>
                  <a:noFill/>
                </a:ln>
                <a:solidFill>
                  <a:srgbClr val="FFFFFF"/>
                </a:solidFill>
                <a:effectLst/>
                <a:latin typeface="Times New Roman" pitchFamily="18" charset="0"/>
                <a:ea typeface="Calibri" pitchFamily="34" charset="0"/>
                <a:cs typeface="Times New Roman" pitchFamily="18" charset="0"/>
              </a:rPr>
              <a:t>Didactique </a:t>
            </a:r>
            <a:r>
              <a:rPr lang="fr-FR" sz="2800" b="1" dirty="0" smtClean="0">
                <a:solidFill>
                  <a:srgbClr val="FFFFFF"/>
                </a:solidFill>
                <a:latin typeface="Times New Roman" pitchFamily="18" charset="0"/>
                <a:ea typeface="Calibri" pitchFamily="34" charset="0"/>
                <a:cs typeface="Times New Roman" pitchFamily="18" charset="0"/>
              </a:rPr>
              <a:t>→</a:t>
            </a:r>
            <a:r>
              <a:rPr kumimoji="0" lang="fr-FR" sz="2800" b="1" i="0" u="none" strike="noStrike" cap="none" normalizeH="0" baseline="0" dirty="0" smtClean="0">
                <a:ln>
                  <a:noFill/>
                </a:ln>
                <a:solidFill>
                  <a:srgbClr val="FFFFFF"/>
                </a:solidFill>
                <a:effectLst/>
                <a:latin typeface="Times New Roman" pitchFamily="18" charset="0"/>
                <a:ea typeface="Calibri" pitchFamily="34" charset="0"/>
                <a:cs typeface="Times New Roman" pitchFamily="18" charset="0"/>
              </a:rPr>
              <a:t>rapport </a:t>
            </a:r>
            <a:r>
              <a:rPr kumimoji="0" lang="fr-FR" sz="2800" b="1" i="0" u="none" strike="noStrike" cap="none" normalizeH="0" baseline="0" dirty="0" smtClean="0">
                <a:ln>
                  <a:noFill/>
                </a:ln>
                <a:solidFill>
                  <a:srgbClr val="FFFFFF"/>
                </a:solidFill>
                <a:effectLst/>
                <a:latin typeface="Times New Roman" pitchFamily="18" charset="0"/>
                <a:ea typeface="Calibri" pitchFamily="34" charset="0"/>
                <a:cs typeface="Times New Roman" pitchFamily="18" charset="0"/>
              </a:rPr>
              <a:t>au savoir</a:t>
            </a:r>
            <a:endParaRPr kumimoji="0" lang="fr-FR" sz="2800" b="1" i="0" u="none" strike="noStrike" cap="none" normalizeH="0" baseline="0" dirty="0" smtClean="0">
              <a:ln>
                <a:noFill/>
              </a:ln>
              <a:solidFill>
                <a:srgbClr val="FFFFFF"/>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2800" b="1" i="0" u="none" strike="noStrike" cap="none" normalizeH="0" baseline="0" dirty="0" err="1" smtClean="0">
                <a:ln>
                  <a:noFill/>
                </a:ln>
                <a:solidFill>
                  <a:srgbClr val="FFFFFF"/>
                </a:solidFill>
                <a:effectLst/>
                <a:latin typeface="Times New Roman" pitchFamily="18" charset="0"/>
                <a:ea typeface="Calibri" pitchFamily="34" charset="0"/>
                <a:cs typeface="Times New Roman" pitchFamily="18" charset="0"/>
              </a:rPr>
              <a:t>P</a:t>
            </a:r>
            <a:r>
              <a:rPr kumimoji="0" lang="fr-FR" sz="2800" b="1" i="0" u="none" strike="noStrike" cap="none" normalizeH="0" baseline="0" dirty="0" err="1" smtClean="0">
                <a:ln>
                  <a:noFill/>
                </a:ln>
                <a:solidFill>
                  <a:srgbClr val="FFFFFF"/>
                </a:solidFill>
                <a:effectLst/>
                <a:latin typeface="Calibri"/>
                <a:ea typeface="Calibri" pitchFamily="34" charset="0"/>
                <a:cs typeface="Times New Roman" pitchFamily="18" charset="0"/>
              </a:rPr>
              <a:t>é</a:t>
            </a:r>
            <a:r>
              <a:rPr kumimoji="0" lang="fr-FR" sz="2800" b="1" i="0" u="none" strike="noStrike" cap="none" normalizeH="0" baseline="0" dirty="0" err="1" smtClean="0">
                <a:ln>
                  <a:noFill/>
                </a:ln>
                <a:solidFill>
                  <a:srgbClr val="FFFFFF"/>
                </a:solidFill>
                <a:effectLst/>
                <a:latin typeface="Times New Roman" pitchFamily="18" charset="0"/>
                <a:ea typeface="Calibri" pitchFamily="34" charset="0"/>
                <a:cs typeface="Times New Roman" pitchFamily="18" charset="0"/>
              </a:rPr>
              <a:t>dagogie→rapport</a:t>
            </a:r>
            <a:r>
              <a:rPr kumimoji="0" lang="fr-FR" sz="2800" b="1" i="0" u="none" strike="noStrike" cap="none" normalizeH="0" baseline="0" dirty="0" smtClean="0">
                <a:ln>
                  <a:noFill/>
                </a:ln>
                <a:solidFill>
                  <a:srgbClr val="FFFFFF"/>
                </a:solidFill>
                <a:effectLst/>
                <a:latin typeface="Times New Roman" pitchFamily="18" charset="0"/>
                <a:ea typeface="Calibri" pitchFamily="34" charset="0"/>
                <a:cs typeface="Times New Roman" pitchFamily="18" charset="0"/>
              </a:rPr>
              <a:t> </a:t>
            </a:r>
            <a:r>
              <a:rPr kumimoji="0" lang="fr-FR" sz="2800" b="1" i="0" u="none" strike="noStrike" cap="none" normalizeH="0" baseline="0" dirty="0" smtClean="0">
                <a:ln>
                  <a:noFill/>
                </a:ln>
                <a:solidFill>
                  <a:srgbClr val="FFFFFF"/>
                </a:solidFill>
                <a:effectLst/>
                <a:latin typeface="Calibri"/>
                <a:ea typeface="Calibri" pitchFamily="34" charset="0"/>
                <a:cs typeface="Times New Roman" pitchFamily="18" charset="0"/>
              </a:rPr>
              <a:t>à</a:t>
            </a:r>
            <a:r>
              <a:rPr kumimoji="0" lang="fr-FR" sz="2800" b="1" i="0" u="none" strike="noStrike" cap="none" normalizeH="0" baseline="0" dirty="0" smtClean="0">
                <a:ln>
                  <a:noFill/>
                </a:ln>
                <a:solidFill>
                  <a:srgbClr val="FFFFFF"/>
                </a:solidFill>
                <a:effectLst/>
                <a:latin typeface="Times New Roman" pitchFamily="18" charset="0"/>
                <a:ea typeface="Calibri" pitchFamily="34" charset="0"/>
                <a:cs typeface="Times New Roman" pitchFamily="18" charset="0"/>
              </a:rPr>
              <a:t> la classe</a:t>
            </a:r>
            <a:endParaRPr kumimoji="0" lang="fr-FR" sz="2800" b="1" i="0" u="none" strike="noStrike" cap="none" normalizeH="0" baseline="0" dirty="0" smtClean="0">
              <a:ln>
                <a:noFill/>
              </a:ln>
              <a:solidFill>
                <a:srgbClr val="FFFFFF"/>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ChangeArrowheads="1"/>
          </p:cNvSpPr>
          <p:nvPr/>
        </p:nvSpPr>
        <p:spPr bwMode="auto">
          <a:xfrm>
            <a:off x="0" y="41711"/>
            <a:ext cx="9144000" cy="65556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fr-FR" sz="2800" b="1" i="0" u="none" strike="noStrike" cap="none" normalizeH="0" baseline="0" dirty="0" smtClean="0">
                <a:ln>
                  <a:noFill/>
                </a:ln>
                <a:effectLst/>
                <a:latin typeface="Times New Roman" pitchFamily="18" charset="0"/>
                <a:ea typeface="Calibri" pitchFamily="34" charset="0"/>
                <a:cs typeface="Times New Roman" pitchFamily="18" charset="0"/>
              </a:rPr>
              <a:t>Psychop</a:t>
            </a:r>
            <a:r>
              <a:rPr kumimoji="0" lang="fr-FR" sz="2800" b="1" i="0" u="none" strike="noStrike" cap="none" normalizeH="0" baseline="0" dirty="0" smtClean="0">
                <a:ln>
                  <a:noFill/>
                </a:ln>
                <a:effectLst/>
                <a:latin typeface="Calibri"/>
                <a:ea typeface="Calibri" pitchFamily="34" charset="0"/>
                <a:cs typeface="Times New Roman" pitchFamily="18" charset="0"/>
              </a:rPr>
              <a:t>é</a:t>
            </a:r>
            <a:r>
              <a:rPr kumimoji="0" lang="fr-FR" sz="2800" b="1" i="0" u="none" strike="noStrike" cap="none" normalizeH="0" baseline="0" dirty="0" smtClean="0">
                <a:ln>
                  <a:noFill/>
                </a:ln>
                <a:effectLst/>
                <a:latin typeface="Times New Roman" pitchFamily="18" charset="0"/>
                <a:ea typeface="Calibri" pitchFamily="34" charset="0"/>
                <a:cs typeface="Times New Roman" pitchFamily="18" charset="0"/>
              </a:rPr>
              <a:t>dagogie</a:t>
            </a:r>
            <a:r>
              <a:rPr kumimoji="0" lang="fr-FR" sz="2800" b="1" i="0" u="none" strike="noStrike" cap="none" normalizeH="0" baseline="0" dirty="0" smtClean="0">
                <a:ln>
                  <a:noFill/>
                </a:ln>
                <a:solidFill>
                  <a:srgbClr val="FFFF00"/>
                </a:solidFill>
                <a:effectLst/>
                <a:latin typeface="Times New Roman" pitchFamily="18" charset="0"/>
                <a:ea typeface="Calibri" pitchFamily="34" charset="0"/>
                <a:cs typeface="Times New Roman" pitchFamily="18" charset="0"/>
              </a:rPr>
              <a:t>  </a:t>
            </a:r>
            <a:endParaRPr kumimoji="0" lang="fr-FR" sz="2800" b="0" i="0" u="none" strike="noStrike" cap="none" normalizeH="0" baseline="0" dirty="0" smtClean="0">
              <a:ln>
                <a:noFill/>
              </a:ln>
              <a:solidFill>
                <a:srgbClr val="FFFF00"/>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Il s</a:t>
            </a:r>
            <a:r>
              <a:rPr kumimoji="0" lang="fr-FR" sz="2800" b="1" i="0" u="none" strike="noStrike" cap="none" normalizeH="0" baseline="0" dirty="0" smtClean="0">
                <a:ln>
                  <a:noFill/>
                </a:ln>
                <a:solidFill>
                  <a:schemeClr val="bg1"/>
                </a:solidFill>
                <a:effectLst/>
                <a:latin typeface="Calibri"/>
                <a:ea typeface="Calibri" pitchFamily="34" charset="0"/>
                <a:cs typeface="Times New Roman" pitchFamily="18" charset="0"/>
              </a:rPr>
              <a:t>’</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agit d</a:t>
            </a:r>
            <a:r>
              <a:rPr kumimoji="0" lang="fr-FR" sz="2800" b="1" i="0" u="none" strike="noStrike" cap="none" normalizeH="0" baseline="0" dirty="0" smtClean="0">
                <a:ln>
                  <a:noFill/>
                </a:ln>
                <a:solidFill>
                  <a:schemeClr val="bg1"/>
                </a:solidFill>
                <a:effectLst/>
                <a:latin typeface="Calibri"/>
                <a:ea typeface="Calibri" pitchFamily="34" charset="0"/>
                <a:cs typeface="Times New Roman" pitchFamily="18" charset="0"/>
              </a:rPr>
              <a:t>’</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une psychologie et d</a:t>
            </a:r>
            <a:r>
              <a:rPr kumimoji="0" lang="fr-FR" sz="2800" b="1" i="0" u="none" strike="noStrike" cap="none" normalizeH="0" baseline="0" dirty="0" smtClean="0">
                <a:ln>
                  <a:noFill/>
                </a:ln>
                <a:solidFill>
                  <a:schemeClr val="bg1"/>
                </a:solidFill>
                <a:effectLst/>
                <a:latin typeface="Calibri"/>
                <a:ea typeface="Calibri" pitchFamily="34" charset="0"/>
                <a:cs typeface="Times New Roman" pitchFamily="18" charset="0"/>
              </a:rPr>
              <a:t>’</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une p</a:t>
            </a:r>
            <a:r>
              <a:rPr kumimoji="0" lang="fr-FR" sz="2800" b="1" i="0" u="none" strike="noStrike" cap="none" normalizeH="0" baseline="0" dirty="0" smtClean="0">
                <a:ln>
                  <a:noFill/>
                </a:ln>
                <a:solidFill>
                  <a:schemeClr val="bg1"/>
                </a:solidFill>
                <a:effectLst/>
                <a:latin typeface="Calibri"/>
                <a:ea typeface="Calibri" pitchFamily="34" charset="0"/>
                <a:cs typeface="Times New Roman" pitchFamily="18" charset="0"/>
              </a:rPr>
              <a:t>é</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dagogie mutuellement impliqu</a:t>
            </a:r>
            <a:r>
              <a:rPr kumimoji="0" lang="fr-FR" sz="2800" b="1" i="0" u="none" strike="noStrike" cap="none" normalizeH="0" baseline="0" dirty="0" smtClean="0">
                <a:ln>
                  <a:noFill/>
                </a:ln>
                <a:solidFill>
                  <a:schemeClr val="bg1"/>
                </a:solidFill>
                <a:effectLst/>
                <a:latin typeface="Calibri"/>
                <a:ea typeface="Calibri" pitchFamily="34" charset="0"/>
                <a:cs typeface="Times New Roman" pitchFamily="18" charset="0"/>
              </a:rPr>
              <a:t>é</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es l</a:t>
            </a:r>
            <a:r>
              <a:rPr kumimoji="0" lang="fr-FR" sz="2800" b="1" i="0" u="none" strike="noStrike" cap="none" normalizeH="0" baseline="0" dirty="0" smtClean="0">
                <a:ln>
                  <a:noFill/>
                </a:ln>
                <a:solidFill>
                  <a:schemeClr val="bg1"/>
                </a:solidFill>
                <a:effectLst/>
                <a:latin typeface="Calibri"/>
                <a:ea typeface="Calibri" pitchFamily="34" charset="0"/>
                <a:cs typeface="Times New Roman" pitchFamily="18" charset="0"/>
              </a:rPr>
              <a:t>’</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une par l</a:t>
            </a:r>
            <a:r>
              <a:rPr kumimoji="0" lang="fr-FR" sz="2800" b="1" i="0" u="none" strike="noStrike" cap="none" normalizeH="0" baseline="0" dirty="0" smtClean="0">
                <a:ln>
                  <a:noFill/>
                </a:ln>
                <a:solidFill>
                  <a:schemeClr val="bg1"/>
                </a:solidFill>
                <a:effectLst/>
                <a:latin typeface="Calibri"/>
                <a:ea typeface="Calibri" pitchFamily="34" charset="0"/>
                <a:cs typeface="Times New Roman" pitchFamily="18" charset="0"/>
              </a:rPr>
              <a:t>’</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autre</a:t>
            </a:r>
            <a:r>
              <a:rPr kumimoji="0" lang="fr-FR" sz="2800" b="1" i="0" u="none" strike="noStrike" cap="none" normalizeH="0" baseline="0" dirty="0" smtClean="0">
                <a:ln>
                  <a:noFill/>
                </a:ln>
                <a:solidFill>
                  <a:schemeClr val="bg1"/>
                </a:solidFill>
                <a:effectLst/>
                <a:latin typeface="Calibri"/>
                <a:ea typeface="Calibri" pitchFamily="34" charset="0"/>
                <a:cs typeface="Times New Roman" pitchFamily="18" charset="0"/>
              </a:rPr>
              <a:t> </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a:t>
            </a:r>
            <a:endParaRPr kumimoji="0" lang="fr-FR" sz="2800" b="1" i="0" u="none" strike="noStrike" cap="none" normalizeH="0" baseline="0" dirty="0" smtClean="0">
              <a:ln>
                <a:noFill/>
              </a:ln>
              <a:solidFill>
                <a:schemeClr val="bg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
                <a:srgbClr val="FFFF00"/>
              </a:buClr>
              <a:buSzTx/>
              <a:buFont typeface="Wingdings" pitchFamily="2" charset="2"/>
              <a:buChar char="ü"/>
              <a:tabLst/>
            </a:pP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une psychologie qui prend pour objet d</a:t>
            </a:r>
            <a:r>
              <a:rPr kumimoji="0" lang="fr-FR" sz="2800" b="1" i="0" u="none" strike="noStrike" cap="none" normalizeH="0" baseline="0" dirty="0" smtClean="0">
                <a:ln>
                  <a:noFill/>
                </a:ln>
                <a:solidFill>
                  <a:schemeClr val="bg1"/>
                </a:solidFill>
                <a:effectLst/>
                <a:latin typeface="Calibri"/>
                <a:ea typeface="Calibri" pitchFamily="34" charset="0"/>
                <a:cs typeface="Times New Roman" pitchFamily="18" charset="0"/>
              </a:rPr>
              <a:t>’é</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tude les </a:t>
            </a:r>
            <a:r>
              <a:rPr kumimoji="0" lang="fr-FR" sz="2800" b="1" i="0" u="none" strike="noStrike" cap="none" normalizeH="0" baseline="0" dirty="0" smtClean="0">
                <a:ln>
                  <a:noFill/>
                </a:ln>
                <a:solidFill>
                  <a:schemeClr val="bg1"/>
                </a:solidFill>
                <a:effectLst/>
                <a:latin typeface="Calibri"/>
                <a:ea typeface="Calibri" pitchFamily="34" charset="0"/>
                <a:cs typeface="Times New Roman" pitchFamily="18" charset="0"/>
              </a:rPr>
              <a:t>é</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coliers entant que tels en vue d</a:t>
            </a:r>
            <a:r>
              <a:rPr kumimoji="0" lang="fr-FR" sz="2800" b="1" i="0" u="none" strike="noStrike" cap="none" normalizeH="0" baseline="0" dirty="0" smtClean="0">
                <a:ln>
                  <a:noFill/>
                </a:ln>
                <a:solidFill>
                  <a:schemeClr val="bg1"/>
                </a:solidFill>
                <a:effectLst/>
                <a:latin typeface="Calibri"/>
                <a:ea typeface="Calibri" pitchFamily="34" charset="0"/>
                <a:cs typeface="Times New Roman" pitchFamily="18" charset="0"/>
              </a:rPr>
              <a:t>’</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am</a:t>
            </a:r>
            <a:r>
              <a:rPr kumimoji="0" lang="fr-FR" sz="2800" b="1" i="0" u="none" strike="noStrike" cap="none" normalizeH="0" baseline="0" dirty="0" smtClean="0">
                <a:ln>
                  <a:noFill/>
                </a:ln>
                <a:solidFill>
                  <a:schemeClr val="bg1"/>
                </a:solidFill>
                <a:effectLst/>
                <a:latin typeface="Calibri"/>
                <a:ea typeface="Calibri" pitchFamily="34" charset="0"/>
                <a:cs typeface="Times New Roman" pitchFamily="18" charset="0"/>
              </a:rPr>
              <a:t>é</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liorer l</a:t>
            </a:r>
            <a:r>
              <a:rPr kumimoji="0" lang="fr-FR" sz="2800" b="1" i="0" u="none" strike="noStrike" cap="none" normalizeH="0" baseline="0" dirty="0" smtClean="0">
                <a:ln>
                  <a:noFill/>
                </a:ln>
                <a:solidFill>
                  <a:schemeClr val="bg1"/>
                </a:solidFill>
                <a:effectLst/>
                <a:latin typeface="Calibri"/>
                <a:ea typeface="Calibri" pitchFamily="34" charset="0"/>
                <a:cs typeface="Times New Roman" pitchFamily="18" charset="0"/>
              </a:rPr>
              <a:t>’</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action exerc</a:t>
            </a:r>
            <a:r>
              <a:rPr kumimoji="0" lang="fr-FR" sz="2800" b="1" i="0" u="none" strike="noStrike" cap="none" normalizeH="0" baseline="0" dirty="0" smtClean="0">
                <a:ln>
                  <a:noFill/>
                </a:ln>
                <a:solidFill>
                  <a:schemeClr val="bg1"/>
                </a:solidFill>
                <a:effectLst/>
                <a:latin typeface="Calibri"/>
                <a:ea typeface="Calibri" pitchFamily="34" charset="0"/>
                <a:cs typeface="Times New Roman" pitchFamily="18" charset="0"/>
              </a:rPr>
              <a:t>é</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e sur eux par le milieu scolaire et par l</a:t>
            </a:r>
            <a:r>
              <a:rPr kumimoji="0" lang="fr-FR" sz="2800" b="1" i="0" u="none" strike="noStrike" cap="none" normalizeH="0" baseline="0" dirty="0" smtClean="0">
                <a:ln>
                  <a:noFill/>
                </a:ln>
                <a:solidFill>
                  <a:schemeClr val="bg1"/>
                </a:solidFill>
                <a:effectLst/>
                <a:latin typeface="Calibri"/>
                <a:ea typeface="Calibri" pitchFamily="34" charset="0"/>
                <a:cs typeface="Times New Roman" pitchFamily="18" charset="0"/>
              </a:rPr>
              <a:t>’</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effort du maitre, et s</a:t>
            </a:r>
            <a:r>
              <a:rPr kumimoji="0" lang="fr-FR" sz="2800" b="1" i="0" u="none" strike="noStrike" cap="none" normalizeH="0" baseline="0" dirty="0" smtClean="0">
                <a:ln>
                  <a:noFill/>
                </a:ln>
                <a:solidFill>
                  <a:schemeClr val="bg1"/>
                </a:solidFill>
                <a:effectLst/>
                <a:latin typeface="Calibri"/>
                <a:ea typeface="Calibri" pitchFamily="34" charset="0"/>
                <a:cs typeface="Times New Roman" pitchFamily="18" charset="0"/>
              </a:rPr>
              <a:t>’</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attachant </a:t>
            </a:r>
            <a:r>
              <a:rPr kumimoji="0" lang="fr-FR" sz="2800" b="1" i="0" u="none" strike="noStrike" cap="none" normalizeH="0" baseline="0" dirty="0" smtClean="0">
                <a:ln>
                  <a:noFill/>
                </a:ln>
                <a:solidFill>
                  <a:schemeClr val="bg1"/>
                </a:solidFill>
                <a:effectLst/>
                <a:latin typeface="Calibri"/>
                <a:ea typeface="Calibri" pitchFamily="34" charset="0"/>
                <a:cs typeface="Times New Roman" pitchFamily="18" charset="0"/>
              </a:rPr>
              <a:t>à</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expliquer le succ</a:t>
            </a:r>
            <a:r>
              <a:rPr kumimoji="0" lang="fr-FR" sz="2800" b="1" i="0" u="none" strike="noStrike" cap="none" normalizeH="0" baseline="0" dirty="0" smtClean="0">
                <a:ln>
                  <a:noFill/>
                </a:ln>
                <a:solidFill>
                  <a:schemeClr val="bg1"/>
                </a:solidFill>
                <a:effectLst/>
                <a:latin typeface="Calibri"/>
                <a:ea typeface="Calibri" pitchFamily="34" charset="0"/>
                <a:cs typeface="Times New Roman" pitchFamily="18" charset="0"/>
              </a:rPr>
              <a:t>è</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s ou l</a:t>
            </a:r>
            <a:r>
              <a:rPr kumimoji="0" lang="fr-FR" sz="2800" b="1" i="0" u="none" strike="noStrike" cap="none" normalizeH="0" baseline="0" dirty="0" smtClean="0">
                <a:ln>
                  <a:noFill/>
                </a:ln>
                <a:solidFill>
                  <a:schemeClr val="bg1"/>
                </a:solidFill>
                <a:effectLst/>
                <a:latin typeface="Calibri"/>
                <a:ea typeface="Calibri" pitchFamily="34" charset="0"/>
                <a:cs typeface="Times New Roman" pitchFamily="18" charset="0"/>
              </a:rPr>
              <a:t>’é</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chec des pratiques p</a:t>
            </a:r>
            <a:r>
              <a:rPr kumimoji="0" lang="fr-FR" sz="2800" b="1" i="0" u="none" strike="noStrike" cap="none" normalizeH="0" baseline="0" dirty="0" smtClean="0">
                <a:ln>
                  <a:noFill/>
                </a:ln>
                <a:solidFill>
                  <a:schemeClr val="bg1"/>
                </a:solidFill>
                <a:effectLst/>
                <a:latin typeface="Calibri"/>
                <a:ea typeface="Calibri" pitchFamily="34" charset="0"/>
                <a:cs typeface="Times New Roman" pitchFamily="18" charset="0"/>
              </a:rPr>
              <a:t>é</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dagogiques</a:t>
            </a:r>
            <a:r>
              <a:rPr kumimoji="0" lang="fr-FR" sz="2800" b="1" i="0" u="none" strike="noStrike" cap="none" normalizeH="0" baseline="0" dirty="0" smtClean="0">
                <a:ln>
                  <a:noFill/>
                </a:ln>
                <a:solidFill>
                  <a:schemeClr val="bg1"/>
                </a:solidFill>
                <a:effectLst/>
                <a:latin typeface="Calibri"/>
                <a:ea typeface="Calibri" pitchFamily="34" charset="0"/>
                <a:cs typeface="Times New Roman" pitchFamily="18" charset="0"/>
              </a:rPr>
              <a:t> </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a:t>
            </a:r>
            <a:endParaRPr kumimoji="0" lang="fr-FR" sz="2800" b="1" i="0" u="none" strike="noStrike" cap="none" normalizeH="0" baseline="0" dirty="0" smtClean="0">
              <a:ln>
                <a:noFill/>
              </a:ln>
              <a:solidFill>
                <a:schemeClr val="bg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
                <a:srgbClr val="00FF00"/>
              </a:buClr>
              <a:buSzTx/>
              <a:buFont typeface="Wingdings" pitchFamily="2" charset="2"/>
              <a:buChar char="ü"/>
              <a:tabLst/>
            </a:pP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une p</a:t>
            </a:r>
            <a:r>
              <a:rPr kumimoji="0" lang="fr-FR" sz="2800" b="1" i="0" u="none" strike="noStrike" cap="none" normalizeH="0" baseline="0" dirty="0" smtClean="0">
                <a:ln>
                  <a:noFill/>
                </a:ln>
                <a:solidFill>
                  <a:schemeClr val="bg1"/>
                </a:solidFill>
                <a:effectLst/>
                <a:latin typeface="Calibri"/>
                <a:ea typeface="Calibri" pitchFamily="34" charset="0"/>
                <a:cs typeface="Times New Roman" pitchFamily="18" charset="0"/>
              </a:rPr>
              <a:t>é</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dagogie fondant l</a:t>
            </a:r>
            <a:r>
              <a:rPr kumimoji="0" lang="fr-FR" sz="2800" b="1" i="0" u="none" strike="noStrike" cap="none" normalizeH="0" baseline="0" dirty="0" smtClean="0">
                <a:ln>
                  <a:noFill/>
                </a:ln>
                <a:solidFill>
                  <a:schemeClr val="bg1"/>
                </a:solidFill>
                <a:effectLst/>
                <a:latin typeface="Calibri"/>
                <a:ea typeface="Calibri" pitchFamily="34" charset="0"/>
                <a:cs typeface="Times New Roman" pitchFamily="18" charset="0"/>
              </a:rPr>
              <a:t>’</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art d</a:t>
            </a:r>
            <a:r>
              <a:rPr kumimoji="0" lang="fr-FR" sz="2800" b="1" i="0" u="none" strike="noStrike" cap="none" normalizeH="0" baseline="0" dirty="0" smtClean="0">
                <a:ln>
                  <a:noFill/>
                </a:ln>
                <a:solidFill>
                  <a:schemeClr val="bg1"/>
                </a:solidFill>
                <a:effectLst/>
                <a:latin typeface="Calibri"/>
                <a:ea typeface="Calibri" pitchFamily="34" charset="0"/>
                <a:cs typeface="Times New Roman" pitchFamily="18" charset="0"/>
              </a:rPr>
              <a:t>’</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enseigner sur ce que l</a:t>
            </a:r>
            <a:r>
              <a:rPr kumimoji="0" lang="fr-FR" sz="2800" b="1" i="0" u="none" strike="noStrike" cap="none" normalizeH="0" baseline="0" dirty="0" smtClean="0">
                <a:ln>
                  <a:noFill/>
                </a:ln>
                <a:solidFill>
                  <a:schemeClr val="bg1"/>
                </a:solidFill>
                <a:effectLst/>
                <a:latin typeface="Calibri"/>
                <a:ea typeface="Calibri" pitchFamily="34" charset="0"/>
                <a:cs typeface="Times New Roman" pitchFamily="18" charset="0"/>
              </a:rPr>
              <a:t>’</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on peut savoir des tendances de la vie mentale enfantine et peut </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être </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des lois qui la r</a:t>
            </a:r>
            <a:r>
              <a:rPr kumimoji="0" lang="fr-FR" sz="2800" b="1" i="0" u="none" strike="noStrike" cap="none" normalizeH="0" baseline="0" dirty="0" smtClean="0">
                <a:ln>
                  <a:noFill/>
                </a:ln>
                <a:solidFill>
                  <a:schemeClr val="bg1"/>
                </a:solidFill>
                <a:effectLst/>
                <a:latin typeface="Calibri"/>
                <a:ea typeface="Calibri" pitchFamily="34" charset="0"/>
                <a:cs typeface="Times New Roman" pitchFamily="18" charset="0"/>
              </a:rPr>
              <a:t>é</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gissent.</a:t>
            </a:r>
            <a:endParaRPr kumimoji="0" lang="fr-FR" sz="2800" b="1" i="0" u="none" strike="noStrike" cap="none" normalizeH="0" baseline="0" dirty="0" smtClean="0">
              <a:ln>
                <a:noFill/>
              </a:ln>
              <a:solidFill>
                <a:schemeClr val="bg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Les biens faits imm</a:t>
            </a:r>
            <a:r>
              <a:rPr kumimoji="0" lang="fr-FR" sz="2800" b="1" i="0" u="none" strike="noStrike" cap="none" normalizeH="0" baseline="0" dirty="0" smtClean="0">
                <a:ln>
                  <a:noFill/>
                </a:ln>
                <a:solidFill>
                  <a:schemeClr val="bg1"/>
                </a:solidFill>
                <a:effectLst/>
                <a:latin typeface="Calibri"/>
                <a:ea typeface="Calibri" pitchFamily="34" charset="0"/>
                <a:cs typeface="Times New Roman" pitchFamily="18" charset="0"/>
              </a:rPr>
              <a:t>é</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diats qu</a:t>
            </a:r>
            <a:r>
              <a:rPr kumimoji="0" lang="fr-FR" sz="2800" b="1" i="0" u="none" strike="noStrike" cap="none" normalizeH="0" baseline="0" dirty="0" smtClean="0">
                <a:ln>
                  <a:noFill/>
                </a:ln>
                <a:solidFill>
                  <a:schemeClr val="bg1"/>
                </a:solidFill>
                <a:effectLst/>
                <a:latin typeface="Calibri"/>
                <a:ea typeface="Calibri" pitchFamily="34" charset="0"/>
                <a:cs typeface="Times New Roman" pitchFamily="18" charset="0"/>
              </a:rPr>
              <a:t>’</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on peut attendre de cette discipline de pens</a:t>
            </a:r>
            <a:r>
              <a:rPr kumimoji="0" lang="fr-FR" sz="2800" b="1" i="0" u="none" strike="noStrike" cap="none" normalizeH="0" baseline="0" dirty="0" smtClean="0">
                <a:ln>
                  <a:noFill/>
                </a:ln>
                <a:solidFill>
                  <a:schemeClr val="bg1"/>
                </a:solidFill>
                <a:effectLst/>
                <a:latin typeface="Calibri"/>
                <a:ea typeface="Calibri" pitchFamily="34" charset="0"/>
                <a:cs typeface="Times New Roman" pitchFamily="18" charset="0"/>
              </a:rPr>
              <a:t>é</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e, c</a:t>
            </a:r>
            <a:r>
              <a:rPr kumimoji="0" lang="fr-FR" sz="2800" b="1" i="0" u="none" strike="noStrike" cap="none" normalizeH="0" baseline="0" dirty="0" smtClean="0">
                <a:ln>
                  <a:noFill/>
                </a:ln>
                <a:solidFill>
                  <a:schemeClr val="bg1"/>
                </a:solidFill>
                <a:effectLst/>
                <a:latin typeface="Calibri"/>
                <a:ea typeface="Calibri" pitchFamily="34" charset="0"/>
                <a:cs typeface="Times New Roman" pitchFamily="18" charset="0"/>
              </a:rPr>
              <a:t>’</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est d</a:t>
            </a:r>
            <a:r>
              <a:rPr kumimoji="0" lang="fr-FR" sz="2800" b="1" i="0" u="none" strike="noStrike" cap="none" normalizeH="0" baseline="0" dirty="0" smtClean="0">
                <a:ln>
                  <a:noFill/>
                </a:ln>
                <a:solidFill>
                  <a:schemeClr val="bg1"/>
                </a:solidFill>
                <a:effectLst/>
                <a:latin typeface="Calibri"/>
                <a:ea typeface="Calibri" pitchFamily="34" charset="0"/>
                <a:cs typeface="Times New Roman" pitchFamily="18" charset="0"/>
              </a:rPr>
              <a:t>’</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abord l</a:t>
            </a:r>
            <a:r>
              <a:rPr kumimoji="0" lang="fr-FR" sz="2800" b="1" i="0" u="none" strike="noStrike" cap="none" normalizeH="0" baseline="0" dirty="0" smtClean="0">
                <a:ln>
                  <a:noFill/>
                </a:ln>
                <a:solidFill>
                  <a:schemeClr val="bg1"/>
                </a:solidFill>
                <a:effectLst/>
                <a:latin typeface="Calibri"/>
                <a:ea typeface="Calibri" pitchFamily="34" charset="0"/>
                <a:cs typeface="Times New Roman" pitchFamily="18" charset="0"/>
              </a:rPr>
              <a:t>’é</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tablissement d</a:t>
            </a:r>
            <a:r>
              <a:rPr kumimoji="0" lang="fr-FR" sz="2800" b="1" i="0" u="none" strike="noStrike" cap="none" normalizeH="0" baseline="0" dirty="0" smtClean="0">
                <a:ln>
                  <a:noFill/>
                </a:ln>
                <a:solidFill>
                  <a:schemeClr val="bg1"/>
                </a:solidFill>
                <a:effectLst/>
                <a:latin typeface="Calibri"/>
                <a:ea typeface="Calibri" pitchFamily="34" charset="0"/>
                <a:cs typeface="Times New Roman" pitchFamily="18" charset="0"/>
              </a:rPr>
              <a:t>’</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un v</a:t>
            </a:r>
            <a:r>
              <a:rPr kumimoji="0" lang="fr-FR" sz="2800" b="1" i="0" u="none" strike="noStrike" cap="none" normalizeH="0" baseline="0" dirty="0" smtClean="0">
                <a:ln>
                  <a:noFill/>
                </a:ln>
                <a:solidFill>
                  <a:schemeClr val="bg1"/>
                </a:solidFill>
                <a:effectLst/>
                <a:latin typeface="Calibri"/>
                <a:ea typeface="Calibri" pitchFamily="34" charset="0"/>
                <a:cs typeface="Times New Roman" pitchFamily="18" charset="0"/>
              </a:rPr>
              <a:t>é</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ritable </a:t>
            </a:r>
            <a:r>
              <a:rPr kumimoji="0" lang="fr-FR" sz="2800" b="1" i="0" u="none" strike="noStrike" cap="none" normalizeH="0" baseline="0" dirty="0" smtClean="0">
                <a:ln>
                  <a:noFill/>
                </a:ln>
                <a:solidFill>
                  <a:schemeClr val="bg1"/>
                </a:solidFill>
                <a:effectLst/>
                <a:latin typeface="Calibri"/>
                <a:ea typeface="Calibri" pitchFamily="34" charset="0"/>
                <a:cs typeface="Times New Roman" pitchFamily="18" charset="0"/>
              </a:rPr>
              <a:t>« </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contact</a:t>
            </a:r>
            <a:r>
              <a:rPr kumimoji="0" lang="fr-FR" sz="2800" b="1" i="0" u="none" strike="noStrike" cap="none" normalizeH="0" baseline="0" dirty="0" smtClean="0">
                <a:ln>
                  <a:noFill/>
                </a:ln>
                <a:solidFill>
                  <a:schemeClr val="bg1"/>
                </a:solidFill>
                <a:effectLst/>
                <a:latin typeface="Calibri"/>
                <a:ea typeface="Calibri" pitchFamily="34" charset="0"/>
                <a:cs typeface="Times New Roman" pitchFamily="18" charset="0"/>
              </a:rPr>
              <a:t> »</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entre les </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maîtres </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et les </a:t>
            </a:r>
            <a:r>
              <a:rPr kumimoji="0" lang="fr-FR" sz="2800" b="1" i="0" u="none" strike="noStrike" cap="none" normalizeH="0" baseline="0" dirty="0" smtClean="0">
                <a:ln>
                  <a:noFill/>
                </a:ln>
                <a:solidFill>
                  <a:schemeClr val="bg1"/>
                </a:solidFill>
                <a:effectLst/>
                <a:latin typeface="Calibri"/>
                <a:ea typeface="Calibri" pitchFamily="34" charset="0"/>
                <a:cs typeface="Times New Roman" pitchFamily="18" charset="0"/>
              </a:rPr>
              <a:t>é</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l</a:t>
            </a:r>
            <a:r>
              <a:rPr kumimoji="0" lang="fr-FR" sz="2800" b="1" i="0" u="none" strike="noStrike" cap="none" normalizeH="0" baseline="0" dirty="0" smtClean="0">
                <a:ln>
                  <a:noFill/>
                </a:ln>
                <a:solidFill>
                  <a:schemeClr val="bg1"/>
                </a:solidFill>
                <a:effectLst/>
                <a:latin typeface="Calibri"/>
                <a:ea typeface="Calibri" pitchFamily="34" charset="0"/>
                <a:cs typeface="Times New Roman" pitchFamily="18" charset="0"/>
              </a:rPr>
              <a:t>è</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ves d</a:t>
            </a:r>
            <a:r>
              <a:rPr kumimoji="0" lang="fr-FR" sz="2800" b="1" i="0" u="none" strike="noStrike" cap="none" normalizeH="0" baseline="0" dirty="0" smtClean="0">
                <a:ln>
                  <a:noFill/>
                </a:ln>
                <a:solidFill>
                  <a:schemeClr val="bg1"/>
                </a:solidFill>
                <a:effectLst/>
                <a:latin typeface="Calibri"/>
                <a:ea typeface="Calibri" pitchFamily="34" charset="0"/>
                <a:cs typeface="Times New Roman" pitchFamily="18" charset="0"/>
              </a:rPr>
              <a:t>’</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une classe</a:t>
            </a:r>
            <a:r>
              <a:rPr kumimoji="0" lang="fr-FR"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.(Ferr</a:t>
            </a:r>
            <a:r>
              <a:rPr kumimoji="0" lang="fr-FR" b="1" i="0" u="none" strike="noStrike" cap="none" normalizeH="0" baseline="0" dirty="0" smtClean="0">
                <a:ln>
                  <a:noFill/>
                </a:ln>
                <a:solidFill>
                  <a:schemeClr val="bg1"/>
                </a:solidFill>
                <a:effectLst/>
                <a:latin typeface="Calibri"/>
                <a:ea typeface="Calibri" pitchFamily="34" charset="0"/>
                <a:cs typeface="Times New Roman" pitchFamily="18" charset="0"/>
              </a:rPr>
              <a:t>é</a:t>
            </a:r>
            <a:r>
              <a:rPr kumimoji="0" lang="fr-FR"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A.1966).</a:t>
            </a:r>
            <a:endParaRPr kumimoji="0" lang="fr-FR" b="1" i="0" u="none" strike="noStrike" cap="none" normalizeH="0" baseline="0" dirty="0" smtClean="0">
              <a:ln>
                <a:noFill/>
              </a:ln>
              <a:solidFill>
                <a:schemeClr val="bg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ChangeArrowheads="1"/>
          </p:cNvSpPr>
          <p:nvPr/>
        </p:nvSpPr>
        <p:spPr bwMode="auto">
          <a:xfrm>
            <a:off x="0" y="-40169"/>
            <a:ext cx="9144000" cy="560153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sz="2800" b="1" i="0" u="none" strike="noStrike" cap="none" normalizeH="0" baseline="0" dirty="0" smtClean="0">
                <a:ln>
                  <a:noFill/>
                </a:ln>
                <a:effectLst/>
                <a:latin typeface="Times New Roman" pitchFamily="18" charset="0"/>
                <a:ea typeface="Calibri" pitchFamily="34" charset="0"/>
                <a:cs typeface="Times New Roman" pitchFamily="18" charset="0"/>
              </a:rPr>
              <a:t>2. Les m</a:t>
            </a:r>
            <a:r>
              <a:rPr kumimoji="0" lang="fr-FR" sz="2800" b="1" i="0" u="none" strike="noStrike" cap="none" normalizeH="0" baseline="0" dirty="0" smtClean="0">
                <a:ln>
                  <a:noFill/>
                </a:ln>
                <a:effectLst/>
                <a:latin typeface="Calibri"/>
                <a:ea typeface="Calibri" pitchFamily="34" charset="0"/>
                <a:cs typeface="Times New Roman" pitchFamily="18" charset="0"/>
              </a:rPr>
              <a:t>é</a:t>
            </a:r>
            <a:r>
              <a:rPr kumimoji="0" lang="fr-FR" sz="2800" b="1" i="0" u="none" strike="noStrike" cap="none" normalizeH="0" baseline="0" dirty="0" smtClean="0">
                <a:ln>
                  <a:noFill/>
                </a:ln>
                <a:effectLst/>
                <a:latin typeface="Times New Roman" pitchFamily="18" charset="0"/>
                <a:ea typeface="Calibri" pitchFamily="34" charset="0"/>
                <a:cs typeface="Times New Roman" pitchFamily="18" charset="0"/>
              </a:rPr>
              <a:t>thodes p</a:t>
            </a:r>
            <a:r>
              <a:rPr kumimoji="0" lang="fr-FR" sz="2800" b="1" i="0" u="none" strike="noStrike" cap="none" normalizeH="0" baseline="0" dirty="0" smtClean="0">
                <a:ln>
                  <a:noFill/>
                </a:ln>
                <a:effectLst/>
                <a:latin typeface="Calibri"/>
                <a:ea typeface="Calibri" pitchFamily="34" charset="0"/>
                <a:cs typeface="Times New Roman" pitchFamily="18" charset="0"/>
              </a:rPr>
              <a:t>é</a:t>
            </a:r>
            <a:r>
              <a:rPr kumimoji="0" lang="fr-FR" sz="2800" b="1" i="0" u="none" strike="noStrike" cap="none" normalizeH="0" baseline="0" dirty="0" smtClean="0">
                <a:ln>
                  <a:noFill/>
                </a:ln>
                <a:effectLst/>
                <a:latin typeface="Times New Roman" pitchFamily="18" charset="0"/>
                <a:ea typeface="Calibri" pitchFamily="34" charset="0"/>
                <a:cs typeface="Times New Roman" pitchFamily="18" charset="0"/>
              </a:rPr>
              <a:t>dagogiques</a:t>
            </a:r>
            <a:endParaRPr kumimoji="0" lang="fr-FR" sz="2800" b="1" i="0" u="none" strike="noStrike" cap="none" normalizeH="0" baseline="0" dirty="0" smtClean="0">
              <a:ln>
                <a:noFill/>
              </a:ln>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Une méthode est une mani</a:t>
            </a:r>
            <a:r>
              <a:rPr kumimoji="0" lang="fr-FR" sz="2400" b="1" i="0" u="none" strike="noStrike" cap="none" normalizeH="0" baseline="0" dirty="0" smtClean="0">
                <a:ln>
                  <a:noFill/>
                </a:ln>
                <a:solidFill>
                  <a:schemeClr val="bg1"/>
                </a:solidFill>
                <a:effectLst/>
                <a:latin typeface="Calibri"/>
                <a:ea typeface="Calibri" pitchFamily="34" charset="0"/>
                <a:cs typeface="Times New Roman" pitchFamily="18" charset="0"/>
              </a:rPr>
              <a:t>è</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re </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d</a:t>
            </a:r>
            <a:r>
              <a:rPr kumimoji="0" lang="fr-FR" sz="2400" b="1" i="0" u="none" strike="noStrike" cap="none" normalizeH="0" baseline="0" dirty="0" smtClean="0">
                <a:ln>
                  <a:noFill/>
                </a:ln>
                <a:solidFill>
                  <a:schemeClr val="bg1"/>
                </a:solidFill>
                <a:effectLst/>
                <a:latin typeface="Calibri"/>
                <a:ea typeface="Calibri" pitchFamily="34" charset="0"/>
                <a:cs typeface="Times New Roman" pitchFamily="18" charset="0"/>
              </a:rPr>
              <a:t>’</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organiser la pratique d</a:t>
            </a:r>
            <a:r>
              <a:rPr kumimoji="0" lang="fr-FR" sz="2400" b="1" i="0" u="none" strike="noStrike" cap="none" normalizeH="0" baseline="0" dirty="0" smtClean="0">
                <a:ln>
                  <a:noFill/>
                </a:ln>
                <a:solidFill>
                  <a:schemeClr val="bg1"/>
                </a:solidFill>
                <a:effectLst/>
                <a:latin typeface="Calibri"/>
                <a:ea typeface="Calibri" pitchFamily="34" charset="0"/>
                <a:cs typeface="Times New Roman" pitchFamily="18" charset="0"/>
              </a:rPr>
              <a:t>’</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enseignement</a:t>
            </a:r>
            <a:r>
              <a:rPr kumimoji="0" lang="fr-FR"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a:t>
            </a:r>
            <a:r>
              <a:rPr kumimoji="0" lang="fr-FR" b="1" i="0" u="none" strike="noStrike" cap="none" normalizeH="0" baseline="0" dirty="0" err="1" smtClean="0">
                <a:ln>
                  <a:noFill/>
                </a:ln>
                <a:solidFill>
                  <a:schemeClr val="bg1"/>
                </a:solidFill>
                <a:effectLst/>
                <a:latin typeface="Times New Roman" pitchFamily="18" charset="0"/>
                <a:ea typeface="Calibri" pitchFamily="34" charset="0"/>
                <a:cs typeface="Times New Roman" pitchFamily="18" charset="0"/>
              </a:rPr>
              <a:t>Pelpel</a:t>
            </a:r>
            <a:r>
              <a:rPr kumimoji="0" lang="fr-FR"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P., 2002)</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fr-FR" b="1" i="0" u="none" strike="noStrike" cap="none" normalizeH="0" baseline="0" dirty="0" smtClean="0">
              <a:ln>
                <a:noFill/>
              </a:ln>
              <a:solidFill>
                <a:schemeClr val="bg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Guy </a:t>
            </a:r>
            <a:r>
              <a:rPr kumimoji="0" lang="fr-FR" sz="2400" b="1" i="0" u="none" strike="noStrike" cap="none" normalizeH="0" baseline="0" dirty="0" err="1" smtClean="0">
                <a:ln>
                  <a:noFill/>
                </a:ln>
                <a:solidFill>
                  <a:schemeClr val="bg1"/>
                </a:solidFill>
                <a:effectLst/>
                <a:latin typeface="Times New Roman" pitchFamily="18" charset="0"/>
                <a:ea typeface="Calibri" pitchFamily="34" charset="0"/>
                <a:cs typeface="Times New Roman" pitchFamily="18" charset="0"/>
              </a:rPr>
              <a:t>Avanzini</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(1975) d</a:t>
            </a:r>
            <a:r>
              <a:rPr kumimoji="0" lang="fr-FR" sz="2400" b="1" i="0" u="none" strike="noStrike" cap="none" normalizeH="0" baseline="0" dirty="0" smtClean="0">
                <a:ln>
                  <a:noFill/>
                </a:ln>
                <a:solidFill>
                  <a:schemeClr val="bg1"/>
                </a:solidFill>
                <a:effectLst/>
                <a:latin typeface="Calibri"/>
                <a:ea typeface="Calibri" pitchFamily="34" charset="0"/>
                <a:cs typeface="Times New Roman" pitchFamily="18" charset="0"/>
              </a:rPr>
              <a:t>é</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finit une m</a:t>
            </a:r>
            <a:r>
              <a:rPr kumimoji="0" lang="fr-FR" sz="2400" b="1" i="0" u="none" strike="noStrike" cap="none" normalizeH="0" baseline="0" dirty="0" smtClean="0">
                <a:ln>
                  <a:noFill/>
                </a:ln>
                <a:solidFill>
                  <a:schemeClr val="bg1"/>
                </a:solidFill>
                <a:effectLst/>
                <a:latin typeface="Calibri"/>
                <a:ea typeface="Calibri" pitchFamily="34" charset="0"/>
                <a:cs typeface="Times New Roman" pitchFamily="18" charset="0"/>
              </a:rPr>
              <a:t>é</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thode p</a:t>
            </a:r>
            <a:r>
              <a:rPr kumimoji="0" lang="fr-FR" sz="2400" b="1" i="0" u="none" strike="noStrike" cap="none" normalizeH="0" baseline="0" dirty="0" smtClean="0">
                <a:ln>
                  <a:noFill/>
                </a:ln>
                <a:solidFill>
                  <a:schemeClr val="bg1"/>
                </a:solidFill>
                <a:effectLst/>
                <a:latin typeface="Calibri"/>
                <a:ea typeface="Calibri" pitchFamily="34" charset="0"/>
                <a:cs typeface="Times New Roman" pitchFamily="18" charset="0"/>
              </a:rPr>
              <a:t>é</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dagogique en r</a:t>
            </a:r>
            <a:r>
              <a:rPr kumimoji="0" lang="fr-FR" sz="2400" b="1" i="0" u="none" strike="noStrike" cap="none" normalizeH="0" baseline="0" dirty="0" smtClean="0">
                <a:ln>
                  <a:noFill/>
                </a:ln>
                <a:solidFill>
                  <a:schemeClr val="bg1"/>
                </a:solidFill>
                <a:effectLst/>
                <a:latin typeface="Calibri"/>
                <a:ea typeface="Calibri" pitchFamily="34" charset="0"/>
                <a:cs typeface="Times New Roman" pitchFamily="18" charset="0"/>
              </a:rPr>
              <a:t>é</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f</a:t>
            </a:r>
            <a:r>
              <a:rPr kumimoji="0" lang="fr-FR" sz="2400" b="1" i="0" u="none" strike="noStrike" cap="none" normalizeH="0" baseline="0" dirty="0" smtClean="0">
                <a:ln>
                  <a:noFill/>
                </a:ln>
                <a:solidFill>
                  <a:schemeClr val="bg1"/>
                </a:solidFill>
                <a:effectLst/>
                <a:latin typeface="Calibri"/>
                <a:ea typeface="Calibri" pitchFamily="34" charset="0"/>
                <a:cs typeface="Times New Roman" pitchFamily="18" charset="0"/>
              </a:rPr>
              <a:t>é</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rence </a:t>
            </a:r>
            <a:r>
              <a:rPr kumimoji="0" lang="fr-FR" sz="2400" b="1" i="0" u="none" strike="noStrike" cap="none" normalizeH="0" baseline="0" dirty="0" smtClean="0">
                <a:ln>
                  <a:noFill/>
                </a:ln>
                <a:solidFill>
                  <a:schemeClr val="bg1"/>
                </a:solidFill>
                <a:effectLst/>
                <a:latin typeface="Calibri"/>
                <a:ea typeface="Calibri" pitchFamily="34" charset="0"/>
                <a:cs typeface="Times New Roman" pitchFamily="18" charset="0"/>
              </a:rPr>
              <a:t>à</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trois param</a:t>
            </a:r>
            <a:r>
              <a:rPr kumimoji="0" lang="fr-FR" sz="2400" b="1" i="0" u="none" strike="noStrike" cap="none" normalizeH="0" baseline="0" dirty="0" smtClean="0">
                <a:ln>
                  <a:noFill/>
                </a:ln>
                <a:solidFill>
                  <a:schemeClr val="bg1"/>
                </a:solidFill>
                <a:effectLst/>
                <a:latin typeface="Calibri"/>
                <a:ea typeface="Calibri" pitchFamily="34" charset="0"/>
                <a:cs typeface="Times New Roman" pitchFamily="18" charset="0"/>
              </a:rPr>
              <a:t>è</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tres</a:t>
            </a:r>
            <a:r>
              <a:rPr kumimoji="0" lang="fr-FR" sz="2400" b="1" i="0" u="none" strike="noStrike" cap="none" normalizeH="0" baseline="0" dirty="0" smtClean="0">
                <a:ln>
                  <a:noFill/>
                </a:ln>
                <a:solidFill>
                  <a:schemeClr val="bg1"/>
                </a:solidFill>
                <a:effectLst/>
                <a:latin typeface="Calibri"/>
                <a:ea typeface="Calibri" pitchFamily="34" charset="0"/>
                <a:cs typeface="Times New Roman" pitchFamily="18" charset="0"/>
              </a:rPr>
              <a:t> </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des finalit</a:t>
            </a:r>
            <a:r>
              <a:rPr kumimoji="0" lang="fr-FR" sz="2400" b="1" i="0" u="none" strike="noStrike" cap="none" normalizeH="0" baseline="0" dirty="0" smtClean="0">
                <a:ln>
                  <a:noFill/>
                </a:ln>
                <a:solidFill>
                  <a:schemeClr val="bg1"/>
                </a:solidFill>
                <a:effectLst/>
                <a:latin typeface="Calibri"/>
                <a:ea typeface="Calibri" pitchFamily="34" charset="0"/>
                <a:cs typeface="Times New Roman" pitchFamily="18" charset="0"/>
              </a:rPr>
              <a:t>é</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s, une progressivit</a:t>
            </a:r>
            <a:r>
              <a:rPr kumimoji="0" lang="fr-FR" sz="2400" b="1" i="0" u="none" strike="noStrike" cap="none" normalizeH="0" baseline="0" dirty="0" smtClean="0">
                <a:ln>
                  <a:noFill/>
                </a:ln>
                <a:solidFill>
                  <a:schemeClr val="bg1"/>
                </a:solidFill>
                <a:effectLst/>
                <a:latin typeface="Calibri"/>
                <a:ea typeface="Calibri" pitchFamily="34" charset="0"/>
                <a:cs typeface="Times New Roman" pitchFamily="18" charset="0"/>
              </a:rPr>
              <a:t>é</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didactique, une repr</a:t>
            </a:r>
            <a:r>
              <a:rPr kumimoji="0" lang="fr-FR" sz="2400" b="1" i="0" u="none" strike="noStrike" cap="none" normalizeH="0" baseline="0" dirty="0" smtClean="0">
                <a:ln>
                  <a:noFill/>
                </a:ln>
                <a:solidFill>
                  <a:schemeClr val="bg1"/>
                </a:solidFill>
                <a:effectLst/>
                <a:latin typeface="Calibri"/>
                <a:ea typeface="Calibri" pitchFamily="34" charset="0"/>
                <a:cs typeface="Times New Roman" pitchFamily="18" charset="0"/>
              </a:rPr>
              <a:t>é</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sentation psychologique de l</a:t>
            </a:r>
            <a:r>
              <a:rPr kumimoji="0" lang="fr-FR" sz="2400" b="1" i="0" u="none" strike="noStrike" cap="none" normalizeH="0" baseline="0" dirty="0" smtClean="0">
                <a:ln>
                  <a:noFill/>
                </a:ln>
                <a:solidFill>
                  <a:schemeClr val="bg1"/>
                </a:solidFill>
                <a:effectLst/>
                <a:latin typeface="Calibri"/>
                <a:ea typeface="Calibri" pitchFamily="34" charset="0"/>
                <a:cs typeface="Times New Roman" pitchFamily="18" charset="0"/>
              </a:rPr>
              <a:t>’é</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l</a:t>
            </a:r>
            <a:r>
              <a:rPr kumimoji="0" lang="fr-FR" sz="2400" b="1" i="0" u="none" strike="noStrike" cap="none" normalizeH="0" baseline="0" dirty="0" smtClean="0">
                <a:ln>
                  <a:noFill/>
                </a:ln>
                <a:solidFill>
                  <a:schemeClr val="bg1"/>
                </a:solidFill>
                <a:effectLst/>
                <a:latin typeface="Calibri"/>
                <a:ea typeface="Calibri" pitchFamily="34" charset="0"/>
                <a:cs typeface="Times New Roman" pitchFamily="18" charset="0"/>
              </a:rPr>
              <a:t>è</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ve.</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fr-FR" sz="2400" b="1" i="0" u="none" strike="noStrike" cap="none" normalizeH="0" baseline="0" dirty="0" smtClean="0">
              <a:ln>
                <a:noFill/>
              </a:ln>
              <a:solidFill>
                <a:schemeClr val="bg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bg1"/>
                </a:solidFill>
                <a:effectLst/>
                <a:latin typeface="Calibri"/>
                <a:ea typeface="Calibri" pitchFamily="34" charset="0"/>
                <a:cs typeface="Times New Roman" pitchFamily="18" charset="0"/>
              </a:rPr>
              <a:t>« </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Ainsi une m</a:t>
            </a:r>
            <a:r>
              <a:rPr kumimoji="0" lang="fr-FR" sz="2400" b="1" i="0" u="none" strike="noStrike" cap="none" normalizeH="0" baseline="0" dirty="0" smtClean="0">
                <a:ln>
                  <a:noFill/>
                </a:ln>
                <a:solidFill>
                  <a:schemeClr val="bg1"/>
                </a:solidFill>
                <a:effectLst/>
                <a:latin typeface="Calibri"/>
                <a:ea typeface="Calibri" pitchFamily="34" charset="0"/>
                <a:cs typeface="Times New Roman" pitchFamily="18" charset="0"/>
              </a:rPr>
              <a:t>é</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thode est-elle une mani</a:t>
            </a:r>
            <a:r>
              <a:rPr kumimoji="0" lang="fr-FR" sz="2400" b="1" i="0" u="none" strike="noStrike" cap="none" normalizeH="0" baseline="0" dirty="0" smtClean="0">
                <a:ln>
                  <a:noFill/>
                </a:ln>
                <a:solidFill>
                  <a:schemeClr val="bg1"/>
                </a:solidFill>
                <a:effectLst/>
                <a:latin typeface="Calibri"/>
                <a:ea typeface="Calibri" pitchFamily="34" charset="0"/>
                <a:cs typeface="Times New Roman" pitchFamily="18" charset="0"/>
              </a:rPr>
              <a:t>è</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re -g</a:t>
            </a:r>
            <a:r>
              <a:rPr kumimoji="0" lang="fr-FR" sz="2400" b="1" i="0" u="none" strike="noStrike" cap="none" normalizeH="0" baseline="0" dirty="0" smtClean="0">
                <a:ln>
                  <a:noFill/>
                </a:ln>
                <a:solidFill>
                  <a:schemeClr val="bg1"/>
                </a:solidFill>
                <a:effectLst/>
                <a:latin typeface="Calibri"/>
                <a:ea typeface="Calibri" pitchFamily="34" charset="0"/>
                <a:cs typeface="Times New Roman" pitchFamily="18" charset="0"/>
              </a:rPr>
              <a:t>é</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n</a:t>
            </a:r>
            <a:r>
              <a:rPr kumimoji="0" lang="fr-FR" sz="2400" b="1" i="0" u="none" strike="noStrike" cap="none" normalizeH="0" baseline="0" dirty="0" smtClean="0">
                <a:ln>
                  <a:noFill/>
                </a:ln>
                <a:solidFill>
                  <a:schemeClr val="bg1"/>
                </a:solidFill>
                <a:effectLst/>
                <a:latin typeface="Calibri"/>
                <a:ea typeface="Calibri" pitchFamily="34" charset="0"/>
                <a:cs typeface="Times New Roman" pitchFamily="18" charset="0"/>
              </a:rPr>
              <a:t>é</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rale ou appropri</a:t>
            </a:r>
            <a:r>
              <a:rPr kumimoji="0" lang="fr-FR" sz="2400" b="1" i="0" u="none" strike="noStrike" cap="none" normalizeH="0" baseline="0" dirty="0" smtClean="0">
                <a:ln>
                  <a:noFill/>
                </a:ln>
                <a:solidFill>
                  <a:schemeClr val="bg1"/>
                </a:solidFill>
                <a:effectLst/>
                <a:latin typeface="Calibri"/>
                <a:ea typeface="Calibri" pitchFamily="34" charset="0"/>
                <a:cs typeface="Times New Roman" pitchFamily="18" charset="0"/>
              </a:rPr>
              <a:t>é</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e </a:t>
            </a:r>
            <a:r>
              <a:rPr kumimoji="0" lang="fr-FR" sz="2400" b="1" i="0" u="none" strike="noStrike" cap="none" normalizeH="0" baseline="0" dirty="0" smtClean="0">
                <a:ln>
                  <a:noFill/>
                </a:ln>
                <a:solidFill>
                  <a:schemeClr val="bg1"/>
                </a:solidFill>
                <a:effectLst/>
                <a:latin typeface="Calibri"/>
                <a:ea typeface="Calibri" pitchFamily="34" charset="0"/>
                <a:cs typeface="Times New Roman" pitchFamily="18" charset="0"/>
              </a:rPr>
              <a:t>à</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une discipline d</a:t>
            </a:r>
            <a:r>
              <a:rPr kumimoji="0" lang="fr-FR" sz="2400" b="1" i="0" u="none" strike="noStrike" cap="none" normalizeH="0" baseline="0" dirty="0" smtClean="0">
                <a:ln>
                  <a:noFill/>
                </a:ln>
                <a:solidFill>
                  <a:schemeClr val="bg1"/>
                </a:solidFill>
                <a:effectLst/>
                <a:latin typeface="Calibri"/>
                <a:ea typeface="Calibri" pitchFamily="34" charset="0"/>
                <a:cs typeface="Times New Roman" pitchFamily="18" charset="0"/>
              </a:rPr>
              <a:t>é</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termin</a:t>
            </a:r>
            <a:r>
              <a:rPr kumimoji="0" lang="fr-FR" sz="2400" b="1" i="0" u="none" strike="noStrike" cap="none" normalizeH="0" baseline="0" dirty="0" smtClean="0">
                <a:ln>
                  <a:noFill/>
                </a:ln>
                <a:solidFill>
                  <a:schemeClr val="bg1"/>
                </a:solidFill>
                <a:effectLst/>
                <a:latin typeface="Calibri"/>
                <a:ea typeface="Calibri" pitchFamily="34" charset="0"/>
                <a:cs typeface="Times New Roman" pitchFamily="18" charset="0"/>
              </a:rPr>
              <a:t>é</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e- d</a:t>
            </a:r>
            <a:r>
              <a:rPr kumimoji="0" lang="fr-FR" sz="2400" b="1" i="0" u="none" strike="noStrike" cap="none" normalizeH="0" baseline="0" dirty="0" smtClean="0">
                <a:ln>
                  <a:noFill/>
                </a:ln>
                <a:solidFill>
                  <a:schemeClr val="bg1"/>
                </a:solidFill>
                <a:effectLst/>
                <a:latin typeface="Calibri"/>
                <a:ea typeface="Calibri" pitchFamily="34" charset="0"/>
                <a:cs typeface="Times New Roman" pitchFamily="18" charset="0"/>
              </a:rPr>
              <a:t>’</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organiser la vie de la classe en fonction de la fin qu</a:t>
            </a:r>
            <a:r>
              <a:rPr kumimoji="0" lang="fr-FR" sz="2400" b="1" i="0" u="none" strike="noStrike" cap="none" normalizeH="0" baseline="0" dirty="0" smtClean="0">
                <a:ln>
                  <a:noFill/>
                </a:ln>
                <a:solidFill>
                  <a:schemeClr val="bg1"/>
                </a:solidFill>
                <a:effectLst/>
                <a:latin typeface="Calibri"/>
                <a:ea typeface="Calibri" pitchFamily="34" charset="0"/>
                <a:cs typeface="Times New Roman" pitchFamily="18" charset="0"/>
              </a:rPr>
              <a:t>’</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on poursuit , de la structure de ce qu</a:t>
            </a:r>
            <a:r>
              <a:rPr kumimoji="0" lang="fr-FR" sz="2400" b="1" i="0" u="none" strike="noStrike" cap="none" normalizeH="0" baseline="0" dirty="0" smtClean="0">
                <a:ln>
                  <a:noFill/>
                </a:ln>
                <a:solidFill>
                  <a:schemeClr val="bg1"/>
                </a:solidFill>
                <a:effectLst/>
                <a:latin typeface="Calibri"/>
                <a:ea typeface="Calibri" pitchFamily="34" charset="0"/>
                <a:cs typeface="Times New Roman" pitchFamily="18" charset="0"/>
              </a:rPr>
              <a:t>’</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on enseigne et de l</a:t>
            </a:r>
            <a:r>
              <a:rPr kumimoji="0" lang="fr-FR" sz="2400" b="1" i="0" u="none" strike="noStrike" cap="none" normalizeH="0" baseline="0" dirty="0" smtClean="0">
                <a:ln>
                  <a:noFill/>
                </a:ln>
                <a:solidFill>
                  <a:schemeClr val="bg1"/>
                </a:solidFill>
                <a:effectLst/>
                <a:latin typeface="Calibri"/>
                <a:ea typeface="Calibri" pitchFamily="34" charset="0"/>
                <a:cs typeface="Times New Roman" pitchFamily="18" charset="0"/>
              </a:rPr>
              <a:t>’</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id</a:t>
            </a:r>
            <a:r>
              <a:rPr kumimoji="0" lang="fr-FR" sz="2400" b="1" i="0" u="none" strike="noStrike" cap="none" normalizeH="0" baseline="0" dirty="0" smtClean="0">
                <a:ln>
                  <a:noFill/>
                </a:ln>
                <a:solidFill>
                  <a:schemeClr val="bg1"/>
                </a:solidFill>
                <a:effectLst/>
                <a:latin typeface="Calibri"/>
                <a:ea typeface="Calibri" pitchFamily="34" charset="0"/>
                <a:cs typeface="Times New Roman" pitchFamily="18" charset="0"/>
              </a:rPr>
              <a:t>é</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e que l</a:t>
            </a:r>
            <a:r>
              <a:rPr kumimoji="0" lang="fr-FR" sz="2400" b="1" i="0" u="none" strike="noStrike" cap="none" normalizeH="0" baseline="0" dirty="0" smtClean="0">
                <a:ln>
                  <a:noFill/>
                </a:ln>
                <a:solidFill>
                  <a:schemeClr val="bg1"/>
                </a:solidFill>
                <a:effectLst/>
                <a:latin typeface="Calibri"/>
                <a:ea typeface="Calibri" pitchFamily="34" charset="0"/>
                <a:cs typeface="Times New Roman" pitchFamily="18" charset="0"/>
              </a:rPr>
              <a:t>’</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on nourrit des </a:t>
            </a:r>
            <a:r>
              <a:rPr kumimoji="0" lang="fr-FR" sz="2400" b="1" i="0" u="none" strike="noStrike" cap="none" normalizeH="0" baseline="0" dirty="0" smtClean="0">
                <a:ln>
                  <a:noFill/>
                </a:ln>
                <a:solidFill>
                  <a:schemeClr val="bg1"/>
                </a:solidFill>
                <a:effectLst/>
                <a:latin typeface="Calibri"/>
                <a:ea typeface="Calibri" pitchFamily="34" charset="0"/>
                <a:cs typeface="Times New Roman" pitchFamily="18" charset="0"/>
              </a:rPr>
              <a:t>é</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coliers;  selon les modalit</a:t>
            </a:r>
            <a:r>
              <a:rPr kumimoji="0" lang="fr-FR" sz="2400" b="1" i="0" u="none" strike="noStrike" cap="none" normalizeH="0" baseline="0" dirty="0" smtClean="0">
                <a:ln>
                  <a:noFill/>
                </a:ln>
                <a:solidFill>
                  <a:schemeClr val="bg1"/>
                </a:solidFill>
                <a:effectLst/>
                <a:latin typeface="Calibri"/>
                <a:ea typeface="Calibri" pitchFamily="34" charset="0"/>
                <a:cs typeface="Times New Roman" pitchFamily="18" charset="0"/>
              </a:rPr>
              <a:t>é</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s complexes d</a:t>
            </a:r>
            <a:r>
              <a:rPr kumimoji="0" lang="fr-FR" sz="2400" b="1" i="0" u="none" strike="noStrike" cap="none" normalizeH="0" baseline="0" dirty="0" smtClean="0">
                <a:ln>
                  <a:noFill/>
                </a:ln>
                <a:solidFill>
                  <a:schemeClr val="bg1"/>
                </a:solidFill>
                <a:effectLst/>
                <a:latin typeface="Calibri"/>
                <a:ea typeface="Calibri" pitchFamily="34" charset="0"/>
                <a:cs typeface="Times New Roman" pitchFamily="18" charset="0"/>
              </a:rPr>
              <a:t>’é</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quilibre , elle int</a:t>
            </a:r>
            <a:r>
              <a:rPr kumimoji="0" lang="fr-FR" sz="2400" b="1" i="0" u="none" strike="noStrike" cap="none" normalizeH="0" baseline="0" dirty="0" smtClean="0">
                <a:ln>
                  <a:noFill/>
                </a:ln>
                <a:solidFill>
                  <a:schemeClr val="bg1"/>
                </a:solidFill>
                <a:effectLst/>
                <a:latin typeface="Calibri"/>
                <a:ea typeface="Calibri" pitchFamily="34" charset="0"/>
                <a:cs typeface="Times New Roman" pitchFamily="18" charset="0"/>
              </a:rPr>
              <a:t>è</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gre et articule toutes ces variables , dont aucune ne peut etre omise sans </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d</a:t>
            </a:r>
            <a:r>
              <a:rPr kumimoji="0" lang="fr-FR" sz="2400" b="1" i="0" u="none" strike="noStrike" cap="none" normalizeH="0" baseline="0" dirty="0" smtClean="0">
                <a:ln>
                  <a:noFill/>
                </a:ln>
                <a:solidFill>
                  <a:schemeClr val="bg1"/>
                </a:solidFill>
                <a:effectLst/>
                <a:latin typeface="Calibri"/>
                <a:ea typeface="Calibri" pitchFamily="34" charset="0"/>
                <a:cs typeface="Times New Roman" pitchFamily="18" charset="0"/>
              </a:rPr>
              <a:t>é</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structurer l</a:t>
            </a:r>
            <a:r>
              <a:rPr kumimoji="0" lang="fr-FR" sz="2400" b="1" i="0" u="none" strike="noStrike" cap="none" normalizeH="0" baseline="0" dirty="0" smtClean="0">
                <a:ln>
                  <a:noFill/>
                </a:ln>
                <a:solidFill>
                  <a:schemeClr val="bg1"/>
                </a:solidFill>
                <a:effectLst/>
                <a:latin typeface="Calibri"/>
                <a:ea typeface="Calibri" pitchFamily="34" charset="0"/>
                <a:cs typeface="Times New Roman" pitchFamily="18" charset="0"/>
              </a:rPr>
              <a:t>’</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ensemble</a:t>
            </a:r>
            <a:r>
              <a:rPr lang="fr-FR" sz="2400" b="1" dirty="0" smtClean="0">
                <a:solidFill>
                  <a:schemeClr val="bg1"/>
                </a:solidFill>
                <a:latin typeface="Calibri"/>
                <a:ea typeface="Calibri" pitchFamily="34" charset="0"/>
                <a:cs typeface="Times New Roman" pitchFamily="18" charset="0"/>
              </a:rPr>
              <a:t>..</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a:t>
            </a:r>
            <a:r>
              <a:rPr kumimoji="0" lang="fr-FR" sz="2400" b="1" i="0" u="none" strike="noStrike" cap="none" normalizeH="0" baseline="0" dirty="0" smtClean="0">
                <a:ln>
                  <a:noFill/>
                </a:ln>
                <a:solidFill>
                  <a:schemeClr val="bg1"/>
                </a:solidFill>
                <a:effectLst/>
                <a:latin typeface="Calibri"/>
                <a:ea typeface="Calibri" pitchFamily="34" charset="0"/>
                <a:cs typeface="Times New Roman" pitchFamily="18" charset="0"/>
              </a:rPr>
              <a:t> »</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a:t>
            </a:r>
            <a:r>
              <a:rPr kumimoji="0" lang="fr-FR"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a:t>
            </a:r>
            <a:r>
              <a:rPr kumimoji="0" lang="fr-FR" b="1" i="0" u="none" strike="noStrike" cap="none" normalizeH="0" baseline="0" dirty="0" err="1" smtClean="0">
                <a:ln>
                  <a:noFill/>
                </a:ln>
                <a:solidFill>
                  <a:schemeClr val="bg1"/>
                </a:solidFill>
                <a:effectLst/>
                <a:latin typeface="Times New Roman" pitchFamily="18" charset="0"/>
                <a:ea typeface="Calibri" pitchFamily="34" charset="0"/>
                <a:cs typeface="Times New Roman" pitchFamily="18" charset="0"/>
              </a:rPr>
              <a:t>Avanzini</a:t>
            </a:r>
            <a:r>
              <a:rPr kumimoji="0" lang="fr-FR"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G., 1975). </a:t>
            </a:r>
            <a:endParaRPr kumimoji="0" lang="fr-FR" b="1" i="0" u="none" strike="noStrike" cap="none" normalizeH="0" baseline="0" dirty="0" smtClean="0">
              <a:ln>
                <a:noFill/>
              </a:ln>
              <a:solidFill>
                <a:schemeClr val="bg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noChangeArrowheads="1"/>
          </p:cNvSpPr>
          <p:nvPr/>
        </p:nvSpPr>
        <p:spPr bwMode="auto">
          <a:xfrm>
            <a:off x="0" y="1046440"/>
            <a:ext cx="9144000" cy="538609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3200" b="1" i="0" u="none" strike="noStrike" cap="none" normalizeH="0" baseline="0" dirty="0" smtClean="0">
                <a:ln>
                  <a:noFill/>
                </a:ln>
                <a:effectLst/>
                <a:latin typeface="Times New Roman" pitchFamily="18" charset="0"/>
                <a:ea typeface="Calibri" pitchFamily="34" charset="0"/>
                <a:cs typeface="Times New Roman" pitchFamily="18" charset="0"/>
              </a:rPr>
              <a:t>2.1. La m</a:t>
            </a:r>
            <a:r>
              <a:rPr kumimoji="0" lang="fr-FR" sz="3200" b="1" i="0" u="none" strike="noStrike" cap="none" normalizeH="0" baseline="0" dirty="0" smtClean="0">
                <a:ln>
                  <a:noFill/>
                </a:ln>
                <a:effectLst/>
                <a:latin typeface="Calibri"/>
                <a:ea typeface="Calibri" pitchFamily="34" charset="0"/>
                <a:cs typeface="Times New Roman" pitchFamily="18" charset="0"/>
              </a:rPr>
              <a:t>é</a:t>
            </a:r>
            <a:r>
              <a:rPr kumimoji="0" lang="fr-FR" sz="3200" b="1" i="0" u="none" strike="noStrike" cap="none" normalizeH="0" baseline="0" dirty="0" smtClean="0">
                <a:ln>
                  <a:noFill/>
                </a:ln>
                <a:effectLst/>
                <a:latin typeface="Times New Roman" pitchFamily="18" charset="0"/>
                <a:ea typeface="Calibri" pitchFamily="34" charset="0"/>
                <a:cs typeface="Times New Roman" pitchFamily="18" charset="0"/>
              </a:rPr>
              <a:t>thode centr</a:t>
            </a:r>
            <a:r>
              <a:rPr kumimoji="0" lang="fr-FR" sz="3200" b="1" i="0" u="none" strike="noStrike" cap="none" normalizeH="0" baseline="0" dirty="0" smtClean="0">
                <a:ln>
                  <a:noFill/>
                </a:ln>
                <a:effectLst/>
                <a:latin typeface="Calibri"/>
                <a:ea typeface="Calibri" pitchFamily="34" charset="0"/>
                <a:cs typeface="Times New Roman" pitchFamily="18" charset="0"/>
              </a:rPr>
              <a:t>é</a:t>
            </a:r>
            <a:r>
              <a:rPr kumimoji="0" lang="fr-FR" sz="3200" b="1" i="0" u="none" strike="noStrike" cap="none" normalizeH="0" baseline="0" dirty="0" smtClean="0">
                <a:ln>
                  <a:noFill/>
                </a:ln>
                <a:effectLst/>
                <a:latin typeface="Times New Roman" pitchFamily="18" charset="0"/>
                <a:ea typeface="Calibri" pitchFamily="34" charset="0"/>
                <a:cs typeface="Times New Roman" pitchFamily="18" charset="0"/>
              </a:rPr>
              <a:t>e sur l</a:t>
            </a:r>
            <a:r>
              <a:rPr kumimoji="0" lang="fr-FR" sz="3200" b="1" i="0" u="none" strike="noStrike" cap="none" normalizeH="0" baseline="0" dirty="0" smtClean="0">
                <a:ln>
                  <a:noFill/>
                </a:ln>
                <a:effectLst/>
                <a:latin typeface="Calibri"/>
                <a:ea typeface="Calibri" pitchFamily="34" charset="0"/>
                <a:cs typeface="Times New Roman" pitchFamily="18" charset="0"/>
              </a:rPr>
              <a:t>’</a:t>
            </a:r>
            <a:r>
              <a:rPr kumimoji="0" lang="fr-FR" sz="3200" b="1" i="0" u="none" strike="noStrike" cap="none" normalizeH="0" baseline="0" dirty="0" smtClean="0">
                <a:ln>
                  <a:noFill/>
                </a:ln>
                <a:effectLst/>
                <a:latin typeface="Times New Roman" pitchFamily="18" charset="0"/>
                <a:ea typeface="Calibri" pitchFamily="34" charset="0"/>
                <a:cs typeface="Times New Roman" pitchFamily="18" charset="0"/>
              </a:rPr>
              <a:t>enseignant</a:t>
            </a:r>
            <a:r>
              <a:rPr kumimoji="0" lang="fr-FR" sz="3200" b="0" i="0" u="none" strike="noStrike" cap="none" normalizeH="0" baseline="0" dirty="0" smtClean="0">
                <a:ln>
                  <a:noFill/>
                </a:ln>
                <a:solidFill>
                  <a:srgbClr val="FFFF00"/>
                </a:solidFill>
                <a:effectLst/>
                <a:latin typeface="Calibri"/>
                <a:ea typeface="Calibri" pitchFamily="34" charset="0"/>
                <a:cs typeface="Times New Roman" pitchFamily="18" charset="0"/>
              </a:rPr>
              <a:t> </a:t>
            </a:r>
            <a:r>
              <a:rPr kumimoji="0" lang="fr-FR" sz="3200" b="0" i="0" u="none" strike="noStrike" cap="none" normalizeH="0" baseline="0" dirty="0" smtClean="0">
                <a:ln>
                  <a:noFill/>
                </a:ln>
                <a:solidFill>
                  <a:srgbClr val="FFFF00"/>
                </a:solidFill>
                <a:effectLst/>
                <a:latin typeface="Times New Roman" pitchFamily="18" charset="0"/>
                <a:ea typeface="Calibri" pitchFamily="34" charset="0"/>
                <a:cs typeface="Times New Roman" pitchFamily="18" charset="0"/>
              </a:rPr>
              <a:t> </a:t>
            </a:r>
            <a:endParaRPr kumimoji="0" lang="fr-FR" sz="3200" b="0" i="0" u="none" strike="noStrike" cap="none" normalizeH="0" baseline="0" dirty="0" smtClean="0">
              <a:ln>
                <a:noFill/>
              </a:ln>
              <a:solidFill>
                <a:srgbClr val="FFFF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3200" b="0"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Elle consiste</a:t>
            </a:r>
            <a:r>
              <a:rPr kumimoji="0" lang="fr-FR" sz="3200" b="0" i="0" u="none" strike="noStrike" cap="none" normalizeH="0" dirty="0" smtClean="0">
                <a:ln>
                  <a:noFill/>
                </a:ln>
                <a:solidFill>
                  <a:schemeClr val="bg1"/>
                </a:solidFill>
                <a:effectLst/>
                <a:latin typeface="Times New Roman" pitchFamily="18" charset="0"/>
                <a:ea typeface="Calibri" pitchFamily="34" charset="0"/>
                <a:cs typeface="Times New Roman" pitchFamily="18" charset="0"/>
              </a:rPr>
              <a:t> à: </a:t>
            </a:r>
            <a:endParaRPr kumimoji="0" lang="fr-FR" sz="3200" b="0"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
                <a:srgbClr val="FFFF00"/>
              </a:buClr>
              <a:buSzTx/>
              <a:buFont typeface="Wingdings" pitchFamily="2" charset="2"/>
              <a:buChar char="§"/>
              <a:tabLst/>
            </a:pPr>
            <a:r>
              <a:rPr lang="fr-FR" sz="2400" b="1" dirty="0">
                <a:solidFill>
                  <a:schemeClr val="bg1"/>
                </a:solidFill>
                <a:latin typeface="Times New Roman" pitchFamily="18" charset="0"/>
                <a:ea typeface="Calibri" pitchFamily="34" charset="0"/>
                <a:cs typeface="Times New Roman" pitchFamily="18" charset="0"/>
              </a:rPr>
              <a:t>V</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aloriser le </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pôle </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enseignant ;</a:t>
            </a:r>
            <a:endParaRPr kumimoji="0" lang="fr-FR" sz="2400" b="1" i="0" u="none" strike="noStrike" cap="none" normalizeH="0" baseline="0" dirty="0" smtClean="0">
              <a:ln>
                <a:noFill/>
              </a:ln>
              <a:solidFill>
                <a:schemeClr val="bg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
                <a:srgbClr val="FFFF00"/>
              </a:buClr>
              <a:buSzTx/>
              <a:buFont typeface="Wingdings" pitchFamily="2" charset="2"/>
              <a:buChar char="§"/>
              <a:tabLst/>
            </a:pP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Minorer la relation que l</a:t>
            </a:r>
            <a:r>
              <a:rPr kumimoji="0" lang="fr-FR" sz="2400" b="1" i="0" u="none" strike="noStrike" cap="none" normalizeH="0" baseline="0" dirty="0" smtClean="0">
                <a:ln>
                  <a:noFill/>
                </a:ln>
                <a:solidFill>
                  <a:schemeClr val="bg1"/>
                </a:solidFill>
                <a:effectLst/>
                <a:latin typeface="Calibri"/>
                <a:ea typeface="Calibri" pitchFamily="34" charset="0"/>
                <a:cs typeface="Times New Roman" pitchFamily="18" charset="0"/>
              </a:rPr>
              <a:t>’é</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l</a:t>
            </a:r>
            <a:r>
              <a:rPr kumimoji="0" lang="fr-FR" sz="2400" b="1" i="0" u="none" strike="noStrike" cap="none" normalizeH="0" baseline="0" dirty="0" smtClean="0">
                <a:ln>
                  <a:noFill/>
                </a:ln>
                <a:solidFill>
                  <a:schemeClr val="bg1"/>
                </a:solidFill>
                <a:effectLst/>
                <a:latin typeface="Calibri"/>
                <a:ea typeface="Calibri" pitchFamily="34" charset="0"/>
                <a:cs typeface="Times New Roman" pitchFamily="18" charset="0"/>
              </a:rPr>
              <a:t>è</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ve pourrait entretenir avec le savoir;</a:t>
            </a:r>
            <a:endParaRPr kumimoji="0" lang="fr-FR" sz="2400" b="1" i="0" u="none" strike="noStrike" cap="none" normalizeH="0" baseline="0" dirty="0" smtClean="0">
              <a:ln>
                <a:noFill/>
              </a:ln>
              <a:solidFill>
                <a:schemeClr val="bg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
                <a:srgbClr val="FFFF00"/>
              </a:buClr>
              <a:buSzTx/>
              <a:buFont typeface="Wingdings" pitchFamily="2" charset="2"/>
              <a:buChar char="§"/>
              <a:tabLst/>
            </a:pP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C</a:t>
            </a:r>
            <a:r>
              <a:rPr kumimoji="0" lang="fr-FR" sz="2400" b="1" i="0" u="none" strike="noStrike" cap="none" normalizeH="0" baseline="0" dirty="0" smtClean="0">
                <a:ln>
                  <a:noFill/>
                </a:ln>
                <a:solidFill>
                  <a:schemeClr val="bg1"/>
                </a:solidFill>
                <a:effectLst/>
                <a:latin typeface="Calibri"/>
                <a:ea typeface="Calibri" pitchFamily="34" charset="0"/>
                <a:cs typeface="Times New Roman" pitchFamily="18" charset="0"/>
              </a:rPr>
              <a:t>’</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est l</a:t>
            </a:r>
            <a:r>
              <a:rPr kumimoji="0" lang="fr-FR" sz="2400" b="1" i="0" u="none" strike="noStrike" cap="none" normalizeH="0" baseline="0" dirty="0" smtClean="0">
                <a:ln>
                  <a:noFill/>
                </a:ln>
                <a:solidFill>
                  <a:schemeClr val="bg1"/>
                </a:solidFill>
                <a:effectLst/>
                <a:latin typeface="Calibri"/>
                <a:ea typeface="Calibri" pitchFamily="34" charset="0"/>
                <a:cs typeface="Times New Roman" pitchFamily="18" charset="0"/>
              </a:rPr>
              <a:t>’</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enseignant qui est cens</a:t>
            </a:r>
            <a:r>
              <a:rPr kumimoji="0" lang="fr-FR" sz="2400" b="1" i="0" u="none" strike="noStrike" cap="none" normalizeH="0" baseline="0" dirty="0" smtClean="0">
                <a:ln>
                  <a:noFill/>
                </a:ln>
                <a:solidFill>
                  <a:schemeClr val="bg1"/>
                </a:solidFill>
                <a:effectLst/>
                <a:latin typeface="Calibri"/>
                <a:ea typeface="Calibri" pitchFamily="34" charset="0"/>
                <a:cs typeface="Times New Roman" pitchFamily="18" charset="0"/>
              </a:rPr>
              <a:t>é</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savoir;</a:t>
            </a:r>
            <a:endParaRPr kumimoji="0" lang="fr-FR" sz="2400" b="1" i="0" u="none" strike="noStrike" cap="none" normalizeH="0" baseline="0" dirty="0" smtClean="0">
              <a:ln>
                <a:noFill/>
              </a:ln>
              <a:solidFill>
                <a:schemeClr val="bg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
                <a:srgbClr val="FFFF00"/>
              </a:buClr>
              <a:buSzTx/>
              <a:buFont typeface="Wingdings" pitchFamily="2" charset="2"/>
              <a:buChar char="§"/>
              <a:tabLst/>
            </a:pP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L</a:t>
            </a:r>
            <a:r>
              <a:rPr kumimoji="0" lang="fr-FR" sz="2400" b="1" i="0" u="none" strike="noStrike" cap="none" normalizeH="0" baseline="0" dirty="0" smtClean="0">
                <a:ln>
                  <a:noFill/>
                </a:ln>
                <a:solidFill>
                  <a:schemeClr val="bg1"/>
                </a:solidFill>
                <a:effectLst/>
                <a:latin typeface="Calibri"/>
                <a:ea typeface="Calibri" pitchFamily="34" charset="0"/>
                <a:cs typeface="Times New Roman" pitchFamily="18" charset="0"/>
              </a:rPr>
              <a:t>’é</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l</a:t>
            </a:r>
            <a:r>
              <a:rPr kumimoji="0" lang="fr-FR" sz="2400" b="1" i="0" u="none" strike="noStrike" cap="none" normalizeH="0" baseline="0" dirty="0" smtClean="0">
                <a:ln>
                  <a:noFill/>
                </a:ln>
                <a:solidFill>
                  <a:schemeClr val="bg1"/>
                </a:solidFill>
                <a:effectLst/>
                <a:latin typeface="Calibri"/>
                <a:ea typeface="Calibri" pitchFamily="34" charset="0"/>
                <a:cs typeface="Times New Roman" pitchFamily="18" charset="0"/>
              </a:rPr>
              <a:t>è</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ve suppos</a:t>
            </a:r>
            <a:r>
              <a:rPr kumimoji="0" lang="fr-FR" sz="2400" b="1" i="0" u="none" strike="noStrike" cap="none" normalizeH="0" baseline="0" dirty="0" smtClean="0">
                <a:ln>
                  <a:noFill/>
                </a:ln>
                <a:solidFill>
                  <a:schemeClr val="bg1"/>
                </a:solidFill>
                <a:effectLst/>
                <a:latin typeface="Calibri"/>
                <a:ea typeface="Calibri" pitchFamily="34" charset="0"/>
                <a:cs typeface="Times New Roman" pitchFamily="18" charset="0"/>
              </a:rPr>
              <a:t>é</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apprendre;</a:t>
            </a:r>
            <a:endParaRPr kumimoji="0" lang="fr-FR" sz="2400" b="1" i="0" u="none" strike="noStrike" cap="none" normalizeH="0" baseline="0" dirty="0" smtClean="0">
              <a:ln>
                <a:noFill/>
              </a:ln>
              <a:solidFill>
                <a:schemeClr val="bg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
                <a:srgbClr val="FFFF00"/>
              </a:buClr>
              <a:buSzTx/>
              <a:buFont typeface="Wingdings" pitchFamily="2" charset="2"/>
              <a:buChar char="§"/>
              <a:tabLst/>
            </a:pP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C</a:t>
            </a:r>
            <a:r>
              <a:rPr kumimoji="0" lang="fr-FR" sz="2400" b="1" i="0" u="none" strike="noStrike" cap="none" normalizeH="0" baseline="0" dirty="0" smtClean="0">
                <a:ln>
                  <a:noFill/>
                </a:ln>
                <a:solidFill>
                  <a:schemeClr val="bg1"/>
                </a:solidFill>
                <a:effectLst/>
                <a:latin typeface="Calibri"/>
                <a:ea typeface="Calibri" pitchFamily="34" charset="0"/>
                <a:cs typeface="Times New Roman" pitchFamily="18" charset="0"/>
              </a:rPr>
              <a:t>’</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est l</a:t>
            </a:r>
            <a:r>
              <a:rPr kumimoji="0" lang="fr-FR" sz="2400" b="1" i="0" u="none" strike="noStrike" cap="none" normalizeH="0" baseline="0" dirty="0" smtClean="0">
                <a:ln>
                  <a:noFill/>
                </a:ln>
                <a:solidFill>
                  <a:schemeClr val="bg1"/>
                </a:solidFill>
                <a:effectLst/>
                <a:latin typeface="Calibri"/>
                <a:ea typeface="Calibri" pitchFamily="34" charset="0"/>
                <a:cs typeface="Times New Roman" pitchFamily="18" charset="0"/>
              </a:rPr>
              <a:t>’</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enseignant qui prend l</a:t>
            </a:r>
            <a:r>
              <a:rPr kumimoji="0" lang="fr-FR" sz="2400" b="1" i="0" u="none" strike="noStrike" cap="none" normalizeH="0" baseline="0" dirty="0" smtClean="0">
                <a:ln>
                  <a:noFill/>
                </a:ln>
                <a:solidFill>
                  <a:schemeClr val="bg1"/>
                </a:solidFill>
                <a:effectLst/>
                <a:latin typeface="Calibri"/>
                <a:ea typeface="Calibri" pitchFamily="34" charset="0"/>
                <a:cs typeface="Times New Roman" pitchFamily="18" charset="0"/>
              </a:rPr>
              <a:t>’</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initiative et la responsabilit</a:t>
            </a:r>
            <a:r>
              <a:rPr kumimoji="0" lang="fr-FR" sz="2400" b="1" i="0" u="none" strike="noStrike" cap="none" normalizeH="0" baseline="0" dirty="0" smtClean="0">
                <a:ln>
                  <a:noFill/>
                </a:ln>
                <a:solidFill>
                  <a:schemeClr val="bg1"/>
                </a:solidFill>
                <a:effectLst/>
                <a:latin typeface="Calibri"/>
                <a:ea typeface="Calibri" pitchFamily="34" charset="0"/>
                <a:cs typeface="Times New Roman" pitchFamily="18" charset="0"/>
              </a:rPr>
              <a:t>é</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de la transmission du savoir  (</a:t>
            </a:r>
            <a:r>
              <a:rPr kumimoji="0" lang="fr-FR" sz="2400" b="1" i="0" u="none" strike="noStrike" cap="none" normalizeH="0" baseline="0" dirty="0" err="1" smtClean="0">
                <a:ln>
                  <a:noFill/>
                </a:ln>
                <a:solidFill>
                  <a:schemeClr val="bg1"/>
                </a:solidFill>
                <a:effectLst/>
                <a:latin typeface="Times New Roman" pitchFamily="18" charset="0"/>
                <a:ea typeface="Calibri" pitchFamily="34" charset="0"/>
                <a:cs typeface="Times New Roman" pitchFamily="18" charset="0"/>
              </a:rPr>
              <a:t>Pelpel</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P., 2002) </a:t>
            </a:r>
          </a:p>
          <a:p>
            <a:pPr marL="0" marR="0" lvl="0" indent="0" algn="l" defTabSz="914400" rtl="0" eaLnBrk="0" fontAlgn="base" latinLnBrk="0" hangingPunct="0">
              <a:lnSpc>
                <a:spcPct val="100000"/>
              </a:lnSpc>
              <a:spcBef>
                <a:spcPct val="0"/>
              </a:spcBef>
              <a:spcAft>
                <a:spcPct val="0"/>
              </a:spcAft>
              <a:buClrTx/>
              <a:buSzTx/>
              <a:tabLst/>
            </a:pPr>
            <a:endParaRPr kumimoji="0" lang="fr-FR" sz="32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3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p:cNvSpPr>
            <a:spLocks noChangeArrowheads="1"/>
          </p:cNvSpPr>
          <p:nvPr/>
        </p:nvSpPr>
        <p:spPr bwMode="auto">
          <a:xfrm>
            <a:off x="0" y="215444"/>
            <a:ext cx="9144000" cy="61247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fontAlgn="base">
              <a:spcBef>
                <a:spcPct val="0"/>
              </a:spcBef>
              <a:spcAft>
                <a:spcPct val="0"/>
              </a:spcAft>
            </a:pPr>
            <a:r>
              <a:rPr lang="fr-FR" sz="2800" b="1" dirty="0" smtClean="0">
                <a:solidFill>
                  <a:srgbClr val="FFFF00"/>
                </a:solidFill>
                <a:latin typeface="Times New Roman" pitchFamily="18" charset="0"/>
                <a:cs typeface="Times New Roman" pitchFamily="18" charset="0"/>
              </a:rPr>
              <a:t>    </a:t>
            </a:r>
            <a:r>
              <a:rPr lang="fr-FR" sz="2800" b="1" dirty="0" smtClean="0">
                <a:latin typeface="Times New Roman" pitchFamily="18" charset="0"/>
                <a:cs typeface="Times New Roman" pitchFamily="18" charset="0"/>
              </a:rPr>
              <a:t>Elle est appelée:</a:t>
            </a:r>
            <a:endParaRPr lang="fr-FR" sz="2800" b="1" dirty="0" smtClean="0">
              <a:latin typeface="Arial" pitchFamily="34"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 typeface="Wingdings" pitchFamily="2" charset="2"/>
              <a:buChar char="§"/>
              <a:tabLst/>
            </a:pPr>
            <a:r>
              <a:rPr kumimoji="0" lang="fr-FR" sz="2800" b="1" i="0" u="none" strike="noStrike" cap="none" normalizeH="0" baseline="0" dirty="0" smtClean="0">
                <a:ln>
                  <a:noFill/>
                </a:ln>
                <a:effectLst/>
                <a:latin typeface="Times New Roman" pitchFamily="18" charset="0"/>
                <a:ea typeface="Calibri" pitchFamily="34" charset="0"/>
                <a:cs typeface="Times New Roman" pitchFamily="18" charset="0"/>
              </a:rPr>
              <a:t>M</a:t>
            </a:r>
            <a:r>
              <a:rPr kumimoji="0" lang="fr-FR" sz="2800" b="1" i="0" u="none" strike="noStrike" cap="none" normalizeH="0" baseline="0" dirty="0" smtClean="0">
                <a:ln>
                  <a:noFill/>
                </a:ln>
                <a:effectLst/>
                <a:latin typeface="Calibri"/>
                <a:ea typeface="Calibri" pitchFamily="34" charset="0"/>
                <a:cs typeface="Times New Roman" pitchFamily="18" charset="0"/>
              </a:rPr>
              <a:t>é</a:t>
            </a:r>
            <a:r>
              <a:rPr kumimoji="0" lang="fr-FR" sz="2800" b="1" i="0" u="none" strike="noStrike" cap="none" normalizeH="0" baseline="0" dirty="0" smtClean="0">
                <a:ln>
                  <a:noFill/>
                </a:ln>
                <a:effectLst/>
                <a:latin typeface="Times New Roman" pitchFamily="18" charset="0"/>
                <a:ea typeface="Calibri" pitchFamily="34" charset="0"/>
                <a:cs typeface="Times New Roman" pitchFamily="18" charset="0"/>
              </a:rPr>
              <a:t>thode magistrale</a:t>
            </a:r>
            <a:r>
              <a:rPr kumimoji="0" lang="fr-FR" sz="2400" b="1" i="0" u="none" strike="noStrike" cap="none" normalizeH="0" baseline="0" dirty="0" smtClean="0">
                <a:ln>
                  <a:noFill/>
                </a:ln>
                <a:solidFill>
                  <a:srgbClr val="FFFFFF"/>
                </a:solidFill>
                <a:effectLst/>
                <a:latin typeface="Calibri"/>
                <a:ea typeface="Calibri" pitchFamily="34" charset="0"/>
                <a:cs typeface="Times New Roman" pitchFamily="18" charset="0"/>
              </a:rPr>
              <a:t> </a:t>
            </a:r>
            <a:r>
              <a:rPr kumimoji="0" lang="fr-FR" sz="2400" b="1" i="0" u="none" strike="noStrike" cap="none" normalizeH="0" baseline="0" dirty="0" smtClean="0">
                <a:ln>
                  <a:noFill/>
                </a:ln>
                <a:solidFill>
                  <a:srgbClr val="FFFFFF"/>
                </a:solidFill>
                <a:effectLst/>
                <a:latin typeface="Times New Roman" pitchFamily="18" charset="0"/>
                <a:ea typeface="Calibri" pitchFamily="34" charset="0"/>
                <a:cs typeface="Times New Roman" pitchFamily="18" charset="0"/>
              </a:rPr>
              <a:t>: ce qui importe, c</a:t>
            </a:r>
            <a:r>
              <a:rPr kumimoji="0" lang="fr-FR" sz="2400" b="1" i="0" u="none" strike="noStrike" cap="none" normalizeH="0" baseline="0" dirty="0" smtClean="0">
                <a:ln>
                  <a:noFill/>
                </a:ln>
                <a:solidFill>
                  <a:srgbClr val="FFFFFF"/>
                </a:solidFill>
                <a:effectLst/>
                <a:latin typeface="Calibri"/>
                <a:ea typeface="Calibri" pitchFamily="34" charset="0"/>
                <a:cs typeface="Times New Roman" pitchFamily="18" charset="0"/>
              </a:rPr>
              <a:t>’</a:t>
            </a:r>
            <a:r>
              <a:rPr kumimoji="0" lang="fr-FR" sz="2400" b="1" i="0" u="none" strike="noStrike" cap="none" normalizeH="0" baseline="0" dirty="0" smtClean="0">
                <a:ln>
                  <a:noFill/>
                </a:ln>
                <a:solidFill>
                  <a:srgbClr val="FFFFFF"/>
                </a:solidFill>
                <a:effectLst/>
                <a:latin typeface="Times New Roman" pitchFamily="18" charset="0"/>
                <a:ea typeface="Calibri" pitchFamily="34" charset="0"/>
                <a:cs typeface="Times New Roman" pitchFamily="18" charset="0"/>
              </a:rPr>
              <a:t>est ce que va faire l</a:t>
            </a:r>
            <a:r>
              <a:rPr kumimoji="0" lang="fr-FR" sz="2400" b="1" i="0" u="none" strike="noStrike" cap="none" normalizeH="0" baseline="0" dirty="0" smtClean="0">
                <a:ln>
                  <a:noFill/>
                </a:ln>
                <a:solidFill>
                  <a:srgbClr val="FFFFFF"/>
                </a:solidFill>
                <a:effectLst/>
                <a:latin typeface="Calibri"/>
                <a:ea typeface="Calibri" pitchFamily="34" charset="0"/>
                <a:cs typeface="Times New Roman" pitchFamily="18" charset="0"/>
              </a:rPr>
              <a:t>’</a:t>
            </a:r>
            <a:r>
              <a:rPr kumimoji="0" lang="fr-FR" sz="2400" b="1" i="0" u="none" strike="noStrike" cap="none" normalizeH="0" baseline="0" dirty="0" smtClean="0">
                <a:ln>
                  <a:noFill/>
                </a:ln>
                <a:solidFill>
                  <a:srgbClr val="FFFFFF"/>
                </a:solidFill>
                <a:effectLst/>
                <a:latin typeface="Times New Roman" pitchFamily="18" charset="0"/>
                <a:ea typeface="Calibri" pitchFamily="34" charset="0"/>
                <a:cs typeface="Times New Roman" pitchFamily="18" charset="0"/>
              </a:rPr>
              <a:t>enseignant</a:t>
            </a:r>
            <a:r>
              <a:rPr kumimoji="0" lang="fr-FR" sz="2400" b="1" i="0" u="none" strike="noStrike" cap="none" normalizeH="0" baseline="0" dirty="0" smtClean="0">
                <a:ln>
                  <a:noFill/>
                </a:ln>
                <a:solidFill>
                  <a:srgbClr val="FFFFFF"/>
                </a:solidFill>
                <a:effectLst/>
                <a:latin typeface="Calibri"/>
                <a:ea typeface="Calibri" pitchFamily="34" charset="0"/>
                <a:cs typeface="Times New Roman" pitchFamily="18" charset="0"/>
              </a:rPr>
              <a:t> </a:t>
            </a:r>
            <a:r>
              <a:rPr kumimoji="0" lang="fr-FR" sz="2400" b="1" i="0" u="none" strike="noStrike" cap="none" normalizeH="0" baseline="0" dirty="0" smtClean="0">
                <a:ln>
                  <a:noFill/>
                </a:ln>
                <a:solidFill>
                  <a:srgbClr val="FFFFFF"/>
                </a:solidFill>
                <a:effectLst/>
                <a:latin typeface="Times New Roman" pitchFamily="18" charset="0"/>
                <a:ea typeface="Calibri" pitchFamily="34" charset="0"/>
                <a:cs typeface="Times New Roman" pitchFamily="18" charset="0"/>
              </a:rPr>
              <a:t>: </a:t>
            </a:r>
            <a:r>
              <a:rPr kumimoji="0" lang="fr-FR" sz="2400" b="1" i="0" u="none" strike="noStrike" cap="none" normalizeH="0" baseline="0" dirty="0" smtClean="0">
                <a:ln>
                  <a:noFill/>
                </a:ln>
                <a:solidFill>
                  <a:srgbClr val="FFFFFF"/>
                </a:solidFill>
                <a:effectLst/>
                <a:latin typeface="Calibri"/>
                <a:ea typeface="Calibri" pitchFamily="34" charset="0"/>
                <a:cs typeface="Times New Roman" pitchFamily="18" charset="0"/>
              </a:rPr>
              <a:t>à</a:t>
            </a:r>
            <a:r>
              <a:rPr kumimoji="0" lang="fr-FR" sz="2400" b="1" i="0" u="none" strike="noStrike" cap="none" normalizeH="0" baseline="0" dirty="0" smtClean="0">
                <a:ln>
                  <a:noFill/>
                </a:ln>
                <a:solidFill>
                  <a:srgbClr val="FFFFFF"/>
                </a:solidFill>
                <a:effectLst/>
                <a:latin typeface="Times New Roman" pitchFamily="18" charset="0"/>
                <a:ea typeface="Calibri" pitchFamily="34" charset="0"/>
                <a:cs typeface="Times New Roman" pitchFamily="18" charset="0"/>
              </a:rPr>
              <a:t> savoir, pr</a:t>
            </a:r>
            <a:r>
              <a:rPr kumimoji="0" lang="fr-FR" sz="2400" b="1" i="0" u="none" strike="noStrike" cap="none" normalizeH="0" baseline="0" dirty="0" smtClean="0">
                <a:ln>
                  <a:noFill/>
                </a:ln>
                <a:solidFill>
                  <a:srgbClr val="FFFFFF"/>
                </a:solidFill>
                <a:effectLst/>
                <a:latin typeface="Calibri"/>
                <a:ea typeface="Calibri" pitchFamily="34" charset="0"/>
                <a:cs typeface="Times New Roman" pitchFamily="18" charset="0"/>
              </a:rPr>
              <a:t>é</a:t>
            </a:r>
            <a:r>
              <a:rPr kumimoji="0" lang="fr-FR" sz="2400" b="1" i="0" u="none" strike="noStrike" cap="none" normalizeH="0" baseline="0" dirty="0" smtClean="0">
                <a:ln>
                  <a:noFill/>
                </a:ln>
                <a:solidFill>
                  <a:srgbClr val="FFFFFF"/>
                </a:solidFill>
                <a:effectLst/>
                <a:latin typeface="Times New Roman" pitchFamily="18" charset="0"/>
                <a:ea typeface="Calibri" pitchFamily="34" charset="0"/>
                <a:cs typeface="Times New Roman" pitchFamily="18" charset="0"/>
              </a:rPr>
              <a:t>parer une intervention, puis la r</a:t>
            </a:r>
            <a:r>
              <a:rPr kumimoji="0" lang="fr-FR" sz="2400" b="1" i="0" u="none" strike="noStrike" cap="none" normalizeH="0" baseline="0" dirty="0" smtClean="0">
                <a:ln>
                  <a:noFill/>
                </a:ln>
                <a:solidFill>
                  <a:srgbClr val="FFFFFF"/>
                </a:solidFill>
                <a:effectLst/>
                <a:latin typeface="Calibri"/>
                <a:ea typeface="Calibri" pitchFamily="34" charset="0"/>
                <a:cs typeface="Times New Roman" pitchFamily="18" charset="0"/>
              </a:rPr>
              <a:t>é</a:t>
            </a:r>
            <a:r>
              <a:rPr kumimoji="0" lang="fr-FR" sz="2400" b="1" i="0" u="none" strike="noStrike" cap="none" normalizeH="0" baseline="0" dirty="0" smtClean="0">
                <a:ln>
                  <a:noFill/>
                </a:ln>
                <a:solidFill>
                  <a:srgbClr val="FFFFFF"/>
                </a:solidFill>
                <a:effectLst/>
                <a:latin typeface="Times New Roman" pitchFamily="18" charset="0"/>
                <a:ea typeface="Calibri" pitchFamily="34" charset="0"/>
                <a:cs typeface="Times New Roman" pitchFamily="18" charset="0"/>
              </a:rPr>
              <a:t>aliser en utilisant certaines techniques.</a:t>
            </a:r>
            <a:endParaRPr kumimoji="0" lang="fr-FR" sz="2400" b="1" i="0" u="none" strike="noStrike" cap="none" normalizeH="0" baseline="0" dirty="0" smtClean="0">
              <a:ln>
                <a:noFill/>
              </a:ln>
              <a:solidFill>
                <a:srgbClr val="FFFFFF"/>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2400" b="1" i="0" u="none" strike="noStrike" cap="none" normalizeH="0" baseline="0" dirty="0" smtClean="0">
                <a:ln>
                  <a:noFill/>
                </a:ln>
                <a:solidFill>
                  <a:srgbClr val="FFFFFF"/>
                </a:solidFill>
                <a:effectLst/>
                <a:latin typeface="Times New Roman" pitchFamily="18" charset="0"/>
                <a:ea typeface="Calibri" pitchFamily="34" charset="0"/>
                <a:cs typeface="Times New Roman" pitchFamily="18" charset="0"/>
              </a:rPr>
              <a:t>L</a:t>
            </a:r>
            <a:r>
              <a:rPr kumimoji="0" lang="fr-FR" sz="2400" b="1" i="0" u="none" strike="noStrike" cap="none" normalizeH="0" baseline="0" dirty="0" smtClean="0">
                <a:ln>
                  <a:noFill/>
                </a:ln>
                <a:solidFill>
                  <a:srgbClr val="FFFFFF"/>
                </a:solidFill>
                <a:effectLst/>
                <a:latin typeface="Calibri"/>
                <a:ea typeface="Calibri" pitchFamily="34" charset="0"/>
                <a:cs typeface="Times New Roman" pitchFamily="18" charset="0"/>
              </a:rPr>
              <a:t>’</a:t>
            </a:r>
            <a:r>
              <a:rPr kumimoji="0" lang="fr-FR" sz="2400" b="1" i="0" u="none" strike="noStrike" cap="none" normalizeH="0" baseline="0" dirty="0" smtClean="0">
                <a:ln>
                  <a:noFill/>
                </a:ln>
                <a:solidFill>
                  <a:srgbClr val="FFFFFF"/>
                </a:solidFill>
                <a:effectLst/>
                <a:latin typeface="Times New Roman" pitchFamily="18" charset="0"/>
                <a:ea typeface="Calibri" pitchFamily="34" charset="0"/>
                <a:cs typeface="Times New Roman" pitchFamily="18" charset="0"/>
              </a:rPr>
              <a:t>efficacit</a:t>
            </a:r>
            <a:r>
              <a:rPr kumimoji="0" lang="fr-FR" sz="2400" b="1" i="0" u="none" strike="noStrike" cap="none" normalizeH="0" baseline="0" dirty="0" smtClean="0">
                <a:ln>
                  <a:noFill/>
                </a:ln>
                <a:solidFill>
                  <a:srgbClr val="FFFFFF"/>
                </a:solidFill>
                <a:effectLst/>
                <a:latin typeface="Calibri"/>
                <a:ea typeface="Calibri" pitchFamily="34" charset="0"/>
                <a:cs typeface="Times New Roman" pitchFamily="18" charset="0"/>
              </a:rPr>
              <a:t>é</a:t>
            </a:r>
            <a:r>
              <a:rPr kumimoji="0" lang="fr-FR" sz="2400" b="1" i="0" u="none" strike="noStrike" cap="none" normalizeH="0" baseline="0" dirty="0" smtClean="0">
                <a:ln>
                  <a:noFill/>
                </a:ln>
                <a:solidFill>
                  <a:srgbClr val="FFFFFF"/>
                </a:solidFill>
                <a:effectLst/>
                <a:latin typeface="Times New Roman" pitchFamily="18" charset="0"/>
                <a:ea typeface="Calibri" pitchFamily="34" charset="0"/>
                <a:cs typeface="Times New Roman" pitchFamily="18" charset="0"/>
              </a:rPr>
              <a:t> de la m</a:t>
            </a:r>
            <a:r>
              <a:rPr kumimoji="0" lang="fr-FR" sz="2400" b="1" i="0" u="none" strike="noStrike" cap="none" normalizeH="0" baseline="0" dirty="0" smtClean="0">
                <a:ln>
                  <a:noFill/>
                </a:ln>
                <a:solidFill>
                  <a:srgbClr val="FFFFFF"/>
                </a:solidFill>
                <a:effectLst/>
                <a:latin typeface="Calibri"/>
                <a:ea typeface="Calibri" pitchFamily="34" charset="0"/>
                <a:cs typeface="Times New Roman" pitchFamily="18" charset="0"/>
              </a:rPr>
              <a:t>é</a:t>
            </a:r>
            <a:r>
              <a:rPr kumimoji="0" lang="fr-FR" sz="2400" b="1" i="0" u="none" strike="noStrike" cap="none" normalizeH="0" baseline="0" dirty="0" smtClean="0">
                <a:ln>
                  <a:noFill/>
                </a:ln>
                <a:solidFill>
                  <a:srgbClr val="FFFFFF"/>
                </a:solidFill>
                <a:effectLst/>
                <a:latin typeface="Times New Roman" pitchFamily="18" charset="0"/>
                <a:ea typeface="Calibri" pitchFamily="34" charset="0"/>
                <a:cs typeface="Times New Roman" pitchFamily="18" charset="0"/>
              </a:rPr>
              <a:t>thode d</a:t>
            </a:r>
            <a:r>
              <a:rPr kumimoji="0" lang="fr-FR" sz="2400" b="1" i="0" u="none" strike="noStrike" cap="none" normalizeH="0" baseline="0" dirty="0" smtClean="0">
                <a:ln>
                  <a:noFill/>
                </a:ln>
                <a:solidFill>
                  <a:srgbClr val="FFFFFF"/>
                </a:solidFill>
                <a:effectLst/>
                <a:latin typeface="Calibri"/>
                <a:ea typeface="Calibri" pitchFamily="34" charset="0"/>
                <a:cs typeface="Times New Roman" pitchFamily="18" charset="0"/>
              </a:rPr>
              <a:t>é</a:t>
            </a:r>
            <a:r>
              <a:rPr kumimoji="0" lang="fr-FR" sz="2400" b="1" i="0" u="none" strike="noStrike" cap="none" normalizeH="0" baseline="0" dirty="0" smtClean="0">
                <a:ln>
                  <a:noFill/>
                </a:ln>
                <a:solidFill>
                  <a:srgbClr val="FFFFFF"/>
                </a:solidFill>
                <a:effectLst/>
                <a:latin typeface="Times New Roman" pitchFamily="18" charset="0"/>
                <a:ea typeface="Calibri" pitchFamily="34" charset="0"/>
                <a:cs typeface="Times New Roman" pitchFamily="18" charset="0"/>
              </a:rPr>
              <a:t>pend de la performance de l</a:t>
            </a:r>
            <a:r>
              <a:rPr kumimoji="0" lang="fr-FR" sz="2400" b="1" i="0" u="none" strike="noStrike" cap="none" normalizeH="0" baseline="0" dirty="0" smtClean="0">
                <a:ln>
                  <a:noFill/>
                </a:ln>
                <a:solidFill>
                  <a:srgbClr val="FFFFFF"/>
                </a:solidFill>
                <a:effectLst/>
                <a:latin typeface="Calibri"/>
                <a:ea typeface="Calibri" pitchFamily="34" charset="0"/>
                <a:cs typeface="Times New Roman" pitchFamily="18" charset="0"/>
              </a:rPr>
              <a:t>’</a:t>
            </a:r>
            <a:r>
              <a:rPr kumimoji="0" lang="fr-FR" sz="2400" b="1" i="0" u="none" strike="noStrike" cap="none" normalizeH="0" baseline="0" dirty="0" smtClean="0">
                <a:ln>
                  <a:noFill/>
                </a:ln>
                <a:solidFill>
                  <a:srgbClr val="FFFFFF"/>
                </a:solidFill>
                <a:effectLst/>
                <a:latin typeface="Times New Roman" pitchFamily="18" charset="0"/>
                <a:ea typeface="Calibri" pitchFamily="34" charset="0"/>
                <a:cs typeface="Times New Roman" pitchFamily="18" charset="0"/>
              </a:rPr>
              <a:t>enseignant</a:t>
            </a:r>
            <a:endParaRPr kumimoji="0" lang="fr-FR" sz="2400" b="1" i="0" u="none" strike="noStrike" cap="none" normalizeH="0" baseline="0" dirty="0" smtClean="0">
              <a:ln>
                <a:noFill/>
              </a:ln>
              <a:solidFill>
                <a:srgbClr val="FFFFFF"/>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2400" b="1" i="0" u="none" strike="noStrike" cap="none" normalizeH="0" baseline="0" dirty="0" smtClean="0">
                <a:ln>
                  <a:noFill/>
                </a:ln>
                <a:solidFill>
                  <a:srgbClr val="FFFFFF"/>
                </a:solidFill>
                <a:effectLst/>
                <a:latin typeface="Times New Roman" pitchFamily="18" charset="0"/>
                <a:ea typeface="Calibri" pitchFamily="34" charset="0"/>
                <a:cs typeface="Times New Roman" pitchFamily="18" charset="0"/>
              </a:rPr>
              <a:t>Les </a:t>
            </a:r>
            <a:r>
              <a:rPr kumimoji="0" lang="fr-FR" sz="2400" b="1" i="0" u="none" strike="noStrike" cap="none" normalizeH="0" baseline="0" dirty="0" smtClean="0">
                <a:ln>
                  <a:noFill/>
                </a:ln>
                <a:solidFill>
                  <a:srgbClr val="FFFFFF"/>
                </a:solidFill>
                <a:effectLst/>
                <a:latin typeface="Calibri"/>
                <a:ea typeface="Calibri" pitchFamily="34" charset="0"/>
                <a:cs typeface="Times New Roman" pitchFamily="18" charset="0"/>
              </a:rPr>
              <a:t>é</a:t>
            </a:r>
            <a:r>
              <a:rPr kumimoji="0" lang="fr-FR" sz="2400" b="1" i="0" u="none" strike="noStrike" cap="none" normalizeH="0" baseline="0" dirty="0" smtClean="0">
                <a:ln>
                  <a:noFill/>
                </a:ln>
                <a:solidFill>
                  <a:srgbClr val="FFFFFF"/>
                </a:solidFill>
                <a:effectLst/>
                <a:latin typeface="Times New Roman" pitchFamily="18" charset="0"/>
                <a:ea typeface="Calibri" pitchFamily="34" charset="0"/>
                <a:cs typeface="Times New Roman" pitchFamily="18" charset="0"/>
              </a:rPr>
              <a:t>l</a:t>
            </a:r>
            <a:r>
              <a:rPr kumimoji="0" lang="fr-FR" sz="2400" b="1" i="0" u="none" strike="noStrike" cap="none" normalizeH="0" baseline="0" dirty="0" smtClean="0">
                <a:ln>
                  <a:noFill/>
                </a:ln>
                <a:solidFill>
                  <a:srgbClr val="FFFFFF"/>
                </a:solidFill>
                <a:effectLst/>
                <a:latin typeface="Calibri"/>
                <a:ea typeface="Calibri" pitchFamily="34" charset="0"/>
                <a:cs typeface="Times New Roman" pitchFamily="18" charset="0"/>
              </a:rPr>
              <a:t>è</a:t>
            </a:r>
            <a:r>
              <a:rPr kumimoji="0" lang="fr-FR" sz="2400" b="1" i="0" u="none" strike="noStrike" cap="none" normalizeH="0" baseline="0" dirty="0" smtClean="0">
                <a:ln>
                  <a:noFill/>
                </a:ln>
                <a:solidFill>
                  <a:srgbClr val="FFFFFF"/>
                </a:solidFill>
                <a:effectLst/>
                <a:latin typeface="Times New Roman" pitchFamily="18" charset="0"/>
                <a:ea typeface="Calibri" pitchFamily="34" charset="0"/>
                <a:cs typeface="Times New Roman" pitchFamily="18" charset="0"/>
              </a:rPr>
              <a:t>ves ne jouent qu</a:t>
            </a:r>
            <a:r>
              <a:rPr kumimoji="0" lang="fr-FR" sz="2400" b="1" i="0" u="none" strike="noStrike" cap="none" normalizeH="0" baseline="0" dirty="0" smtClean="0">
                <a:ln>
                  <a:noFill/>
                </a:ln>
                <a:solidFill>
                  <a:srgbClr val="FFFFFF"/>
                </a:solidFill>
                <a:effectLst/>
                <a:latin typeface="Calibri"/>
                <a:ea typeface="Calibri" pitchFamily="34" charset="0"/>
                <a:cs typeface="Times New Roman" pitchFamily="18" charset="0"/>
              </a:rPr>
              <a:t>’</a:t>
            </a:r>
            <a:r>
              <a:rPr kumimoji="0" lang="fr-FR" sz="2400" b="1" i="0" u="none" strike="noStrike" cap="none" normalizeH="0" baseline="0" dirty="0" smtClean="0">
                <a:ln>
                  <a:noFill/>
                </a:ln>
                <a:solidFill>
                  <a:srgbClr val="FFFFFF"/>
                </a:solidFill>
                <a:effectLst/>
                <a:latin typeface="Times New Roman" pitchFamily="18" charset="0"/>
                <a:ea typeface="Calibri" pitchFamily="34" charset="0"/>
                <a:cs typeface="Times New Roman" pitchFamily="18" charset="0"/>
              </a:rPr>
              <a:t>un rôle secondaire</a:t>
            </a:r>
            <a:r>
              <a:rPr kumimoji="0" lang="fr-FR" sz="2800" b="0" i="0" u="none" strike="noStrike" cap="none" normalizeH="0" baseline="0" dirty="0" smtClean="0">
                <a:ln>
                  <a:noFill/>
                </a:ln>
                <a:solidFill>
                  <a:schemeClr val="tx1"/>
                </a:solidFill>
                <a:effectLst/>
                <a:latin typeface="Calibri"/>
                <a:ea typeface="Calibri" pitchFamily="34" charset="0"/>
                <a:cs typeface="Times New Roman" pitchFamily="18" charset="0"/>
              </a:rPr>
              <a:t> </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fr-FR"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
              <a:tabLst/>
            </a:pPr>
            <a:r>
              <a:rPr kumimoji="0" lang="fr-FR" sz="2800" b="1" i="0" u="none" strike="noStrike" cap="none" normalizeH="0" baseline="0" dirty="0" smtClean="0">
                <a:ln>
                  <a:noFill/>
                </a:ln>
                <a:effectLst/>
                <a:latin typeface="Times New Roman" pitchFamily="18" charset="0"/>
                <a:ea typeface="Calibri" pitchFamily="34" charset="0"/>
                <a:cs typeface="Times New Roman" pitchFamily="18" charset="0"/>
              </a:rPr>
              <a:t>M</a:t>
            </a:r>
            <a:r>
              <a:rPr kumimoji="0" lang="fr-FR" sz="2800" b="1" i="0" u="none" strike="noStrike" cap="none" normalizeH="0" baseline="0" dirty="0" smtClean="0">
                <a:ln>
                  <a:noFill/>
                </a:ln>
                <a:effectLst/>
                <a:latin typeface="Calibri"/>
                <a:ea typeface="Calibri" pitchFamily="34" charset="0"/>
                <a:cs typeface="Times New Roman" pitchFamily="18" charset="0"/>
              </a:rPr>
              <a:t>é</a:t>
            </a:r>
            <a:r>
              <a:rPr kumimoji="0" lang="fr-FR" sz="2800" b="1" i="0" u="none" strike="noStrike" cap="none" normalizeH="0" baseline="0" dirty="0" smtClean="0">
                <a:ln>
                  <a:noFill/>
                </a:ln>
                <a:effectLst/>
                <a:latin typeface="Times New Roman" pitchFamily="18" charset="0"/>
                <a:ea typeface="Calibri" pitchFamily="34" charset="0"/>
                <a:cs typeface="Times New Roman" pitchFamily="18" charset="0"/>
              </a:rPr>
              <a:t>thode dogmatique</a:t>
            </a:r>
            <a:r>
              <a:rPr kumimoji="0" lang="fr-FR" sz="2800" b="0" i="0" u="none" strike="noStrike" cap="none" normalizeH="0" baseline="0" dirty="0" smtClean="0">
                <a:ln>
                  <a:noFill/>
                </a:ln>
                <a:effectLst/>
                <a:latin typeface="Times New Roman" pitchFamily="18" charset="0"/>
                <a:ea typeface="Calibri" pitchFamily="34" charset="0"/>
                <a:cs typeface="Times New Roman" pitchFamily="18" charset="0"/>
              </a:rPr>
              <a:t>: </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c</a:t>
            </a:r>
            <a:r>
              <a:rPr kumimoji="0" lang="fr-FR" sz="2400" b="1" i="0" u="none" strike="noStrike" cap="none" normalizeH="0" baseline="0" dirty="0" smtClean="0">
                <a:ln>
                  <a:noFill/>
                </a:ln>
                <a:solidFill>
                  <a:schemeClr val="bg1"/>
                </a:solidFill>
                <a:effectLst/>
                <a:latin typeface="Calibri"/>
                <a:ea typeface="Calibri" pitchFamily="34" charset="0"/>
                <a:cs typeface="Times New Roman" pitchFamily="18" charset="0"/>
              </a:rPr>
              <a:t>’</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est l</a:t>
            </a:r>
            <a:r>
              <a:rPr kumimoji="0" lang="fr-FR" sz="2400" b="1" i="0" u="none" strike="noStrike" cap="none" normalizeH="0" baseline="0" dirty="0" smtClean="0">
                <a:ln>
                  <a:noFill/>
                </a:ln>
                <a:solidFill>
                  <a:schemeClr val="bg1"/>
                </a:solidFill>
                <a:effectLst/>
                <a:latin typeface="Calibri"/>
                <a:ea typeface="Calibri" pitchFamily="34" charset="0"/>
                <a:cs typeface="Times New Roman" pitchFamily="18" charset="0"/>
              </a:rPr>
              <a:t>’</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enseignant, et lui seul, qui d</a:t>
            </a:r>
            <a:r>
              <a:rPr kumimoji="0" lang="fr-FR" sz="2400" b="1" i="0" u="none" strike="noStrike" cap="none" normalizeH="0" baseline="0" dirty="0" smtClean="0">
                <a:ln>
                  <a:noFill/>
                </a:ln>
                <a:solidFill>
                  <a:schemeClr val="bg1"/>
                </a:solidFill>
                <a:effectLst/>
                <a:latin typeface="Calibri"/>
                <a:ea typeface="Calibri" pitchFamily="34" charset="0"/>
                <a:cs typeface="Times New Roman" pitchFamily="18" charset="0"/>
              </a:rPr>
              <a:t>é</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termine le contenu de l</a:t>
            </a:r>
            <a:r>
              <a:rPr kumimoji="0" lang="fr-FR" sz="2400" b="1" i="0" u="none" strike="noStrike" cap="none" normalizeH="0" baseline="0" dirty="0" smtClean="0">
                <a:ln>
                  <a:noFill/>
                </a:ln>
                <a:solidFill>
                  <a:schemeClr val="bg1"/>
                </a:solidFill>
                <a:effectLst/>
                <a:latin typeface="Calibri"/>
                <a:ea typeface="Calibri" pitchFamily="34" charset="0"/>
                <a:cs typeface="Times New Roman" pitchFamily="18" charset="0"/>
              </a:rPr>
              <a:t>’</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enseignement</a:t>
            </a:r>
            <a:r>
              <a:rPr kumimoji="0" lang="fr-FR" sz="2400" b="1" i="0" u="none" strike="noStrike" cap="none" normalizeH="0" baseline="0" dirty="0" smtClean="0">
                <a:ln>
                  <a:noFill/>
                </a:ln>
                <a:solidFill>
                  <a:schemeClr val="bg1"/>
                </a:solidFill>
                <a:effectLst/>
                <a:latin typeface="Calibri"/>
                <a:ea typeface="Calibri" pitchFamily="34" charset="0"/>
                <a:cs typeface="Times New Roman" pitchFamily="18" charset="0"/>
              </a:rPr>
              <a:t> </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il apparait aux </a:t>
            </a:r>
            <a:r>
              <a:rPr kumimoji="0" lang="fr-FR" sz="2400" b="1" i="0" u="none" strike="noStrike" cap="none" normalizeH="0" baseline="0" dirty="0" smtClean="0">
                <a:ln>
                  <a:noFill/>
                </a:ln>
                <a:solidFill>
                  <a:schemeClr val="bg1"/>
                </a:solidFill>
                <a:effectLst/>
                <a:latin typeface="Calibri"/>
                <a:ea typeface="Calibri" pitchFamily="34" charset="0"/>
                <a:cs typeface="Times New Roman" pitchFamily="18" charset="0"/>
              </a:rPr>
              <a:t>é</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l</a:t>
            </a:r>
            <a:r>
              <a:rPr kumimoji="0" lang="fr-FR" sz="2400" b="1" i="0" u="none" strike="noStrike" cap="none" normalizeH="0" baseline="0" dirty="0" smtClean="0">
                <a:ln>
                  <a:noFill/>
                </a:ln>
                <a:solidFill>
                  <a:schemeClr val="bg1"/>
                </a:solidFill>
                <a:effectLst/>
                <a:latin typeface="Calibri"/>
                <a:ea typeface="Calibri" pitchFamily="34" charset="0"/>
                <a:cs typeface="Times New Roman" pitchFamily="18" charset="0"/>
              </a:rPr>
              <a:t>è</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ves comme un </a:t>
            </a:r>
            <a:r>
              <a:rPr kumimoji="0" lang="fr-FR" sz="2400" b="1" i="0" u="none" strike="noStrike" cap="none" normalizeH="0" baseline="0" dirty="0" smtClean="0">
                <a:ln>
                  <a:noFill/>
                </a:ln>
                <a:solidFill>
                  <a:schemeClr val="bg1"/>
                </a:solidFill>
                <a:effectLst/>
                <a:latin typeface="Calibri"/>
                <a:ea typeface="Calibri" pitchFamily="34" charset="0"/>
                <a:cs typeface="Times New Roman" pitchFamily="18" charset="0"/>
              </a:rPr>
              <a:t>« </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dogme</a:t>
            </a:r>
            <a:r>
              <a:rPr kumimoji="0" lang="fr-FR" sz="2400" b="1" i="0" u="none" strike="noStrike" cap="none" normalizeH="0" baseline="0" dirty="0" smtClean="0">
                <a:ln>
                  <a:noFill/>
                </a:ln>
                <a:solidFill>
                  <a:schemeClr val="bg1"/>
                </a:solidFill>
                <a:effectLst/>
                <a:latin typeface="Calibri"/>
                <a:ea typeface="Calibri" pitchFamily="34" charset="0"/>
                <a:cs typeface="Times New Roman" pitchFamily="18" charset="0"/>
              </a:rPr>
              <a:t> »</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comme un </a:t>
            </a:r>
            <a:r>
              <a:rPr kumimoji="0" lang="fr-FR" sz="2400" b="1" i="0" u="none" strike="noStrike" cap="none" normalizeH="0" baseline="0" dirty="0" smtClean="0">
                <a:ln>
                  <a:noFill/>
                </a:ln>
                <a:solidFill>
                  <a:schemeClr val="bg1"/>
                </a:solidFill>
                <a:effectLst/>
                <a:latin typeface="Calibri"/>
                <a:ea typeface="Calibri" pitchFamily="34" charset="0"/>
                <a:cs typeface="Times New Roman" pitchFamily="18" charset="0"/>
              </a:rPr>
              <a:t>« </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mod</a:t>
            </a:r>
            <a:r>
              <a:rPr kumimoji="0" lang="fr-FR" sz="2400" b="1" i="0" u="none" strike="noStrike" cap="none" normalizeH="0" baseline="0" dirty="0" smtClean="0">
                <a:ln>
                  <a:noFill/>
                </a:ln>
                <a:solidFill>
                  <a:schemeClr val="bg1"/>
                </a:solidFill>
                <a:effectLst/>
                <a:latin typeface="Calibri"/>
                <a:ea typeface="Calibri" pitchFamily="34" charset="0"/>
                <a:cs typeface="Times New Roman" pitchFamily="18" charset="0"/>
              </a:rPr>
              <a:t>è</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le</a:t>
            </a:r>
            <a:r>
              <a:rPr kumimoji="0" lang="fr-FR" sz="2400" b="1" i="0" u="none" strike="noStrike" cap="none" normalizeH="0" baseline="0" dirty="0" smtClean="0">
                <a:ln>
                  <a:noFill/>
                </a:ln>
                <a:solidFill>
                  <a:schemeClr val="bg1"/>
                </a:solidFill>
                <a:effectLst/>
                <a:latin typeface="Calibri"/>
                <a:ea typeface="Calibri" pitchFamily="34" charset="0"/>
                <a:cs typeface="Times New Roman" pitchFamily="18" charset="0"/>
              </a:rPr>
              <a:t> »</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une v</a:t>
            </a:r>
            <a:r>
              <a:rPr kumimoji="0" lang="fr-FR" sz="2400" b="1" i="0" u="none" strike="noStrike" cap="none" normalizeH="0" baseline="0" dirty="0" smtClean="0">
                <a:ln>
                  <a:noFill/>
                </a:ln>
                <a:solidFill>
                  <a:schemeClr val="bg1"/>
                </a:solidFill>
                <a:effectLst/>
                <a:latin typeface="Calibri"/>
                <a:ea typeface="Calibri" pitchFamily="34" charset="0"/>
                <a:cs typeface="Times New Roman" pitchFamily="18" charset="0"/>
              </a:rPr>
              <a:t>é</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rit</a:t>
            </a:r>
            <a:r>
              <a:rPr kumimoji="0" lang="fr-FR" sz="2400" b="1" i="0" u="none" strike="noStrike" cap="none" normalizeH="0" baseline="0" dirty="0" smtClean="0">
                <a:ln>
                  <a:noFill/>
                </a:ln>
                <a:solidFill>
                  <a:schemeClr val="bg1"/>
                </a:solidFill>
                <a:effectLst/>
                <a:latin typeface="Calibri"/>
                <a:ea typeface="Calibri" pitchFamily="34" charset="0"/>
                <a:cs typeface="Times New Roman" pitchFamily="18" charset="0"/>
              </a:rPr>
              <a:t>é</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quelque chose qui ne peut </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être </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remis en question</a:t>
            </a:r>
            <a:r>
              <a:rPr kumimoji="0" lang="fr-F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
              <a:tabLst/>
            </a:pPr>
            <a:endParaRPr kumimoji="0" lang="fr-FR"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
              <a:tabLst/>
            </a:pPr>
            <a:r>
              <a:rPr kumimoji="0" lang="fr-FR" sz="2800" b="1" i="0" u="none" strike="noStrike" cap="none" normalizeH="0" baseline="0" dirty="0" smtClean="0">
                <a:ln>
                  <a:noFill/>
                </a:ln>
                <a:effectLst/>
                <a:latin typeface="Times New Roman" pitchFamily="18" charset="0"/>
                <a:ea typeface="Calibri" pitchFamily="34" charset="0"/>
                <a:cs typeface="Times New Roman" pitchFamily="18" charset="0"/>
              </a:rPr>
              <a:t>M</a:t>
            </a:r>
            <a:r>
              <a:rPr kumimoji="0" lang="fr-FR" sz="2800" b="1" i="0" u="none" strike="noStrike" cap="none" normalizeH="0" baseline="0" dirty="0" smtClean="0">
                <a:ln>
                  <a:noFill/>
                </a:ln>
                <a:effectLst/>
                <a:latin typeface="Calibri"/>
                <a:ea typeface="Calibri" pitchFamily="34" charset="0"/>
                <a:cs typeface="Times New Roman" pitchFamily="18" charset="0"/>
              </a:rPr>
              <a:t>é</a:t>
            </a:r>
            <a:r>
              <a:rPr kumimoji="0" lang="fr-FR" sz="2800" b="1" i="0" u="none" strike="noStrike" cap="none" normalizeH="0" baseline="0" dirty="0" smtClean="0">
                <a:ln>
                  <a:noFill/>
                </a:ln>
                <a:effectLst/>
                <a:latin typeface="Times New Roman" pitchFamily="18" charset="0"/>
                <a:ea typeface="Calibri" pitchFamily="34" charset="0"/>
                <a:cs typeface="Times New Roman" pitchFamily="18" charset="0"/>
              </a:rPr>
              <a:t>thode traditionnelle:</a:t>
            </a:r>
            <a:r>
              <a:rPr kumimoji="0" lang="fr-FR" sz="2800" b="0" i="0" u="none" strike="noStrike" cap="none" normalizeH="0" baseline="0" dirty="0" smtClean="0">
                <a:ln>
                  <a:noFill/>
                </a:ln>
                <a:effectLst/>
                <a:latin typeface="Calibri"/>
                <a:ea typeface="Calibri" pitchFamily="34" charset="0"/>
                <a:cs typeface="Times New Roman" pitchFamily="18" charset="0"/>
              </a:rPr>
              <a:t> </a:t>
            </a:r>
            <a:r>
              <a:rPr kumimoji="0" lang="fr-F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ancienne (pas d</a:t>
            </a:r>
            <a:r>
              <a:rPr kumimoji="0" lang="fr-FR" sz="2400" b="1" i="0" u="none" strike="noStrike" cap="none" normalizeH="0" baseline="0" dirty="0" smtClean="0">
                <a:ln>
                  <a:noFill/>
                </a:ln>
                <a:solidFill>
                  <a:schemeClr val="bg1"/>
                </a:solidFill>
                <a:effectLst/>
                <a:latin typeface="Calibri"/>
                <a:ea typeface="Calibri" pitchFamily="34" charset="0"/>
                <a:cs typeface="Times New Roman" pitchFamily="18" charset="0"/>
              </a:rPr>
              <a:t>’</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origine ponctuelle)</a:t>
            </a:r>
            <a:endParaRPr kumimoji="0" lang="fr-FR" sz="2400" b="1" i="0" u="none" strike="noStrike" cap="none" normalizeH="0" baseline="0" dirty="0" smtClean="0">
              <a:ln>
                <a:noFill/>
              </a:ln>
              <a:solidFill>
                <a:schemeClr val="bg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Parce qu</a:t>
            </a:r>
            <a:r>
              <a:rPr kumimoji="0" lang="fr-FR" sz="2400" b="1" i="0" u="none" strike="noStrike" cap="none" normalizeH="0" baseline="0" dirty="0" smtClean="0">
                <a:ln>
                  <a:noFill/>
                </a:ln>
                <a:solidFill>
                  <a:schemeClr val="bg1"/>
                </a:solidFill>
                <a:effectLst/>
                <a:latin typeface="Calibri"/>
                <a:ea typeface="Calibri" pitchFamily="34" charset="0"/>
                <a:cs typeface="Times New Roman" pitchFamily="18" charset="0"/>
              </a:rPr>
              <a:t>’</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elle correspond </a:t>
            </a:r>
            <a:r>
              <a:rPr kumimoji="0" lang="fr-FR" sz="2400" b="1" i="0" u="none" strike="noStrike" cap="none" normalizeH="0" baseline="0" dirty="0" smtClean="0">
                <a:ln>
                  <a:noFill/>
                </a:ln>
                <a:solidFill>
                  <a:schemeClr val="bg1"/>
                </a:solidFill>
                <a:effectLst/>
                <a:latin typeface="Calibri"/>
                <a:ea typeface="Calibri" pitchFamily="34" charset="0"/>
                <a:cs typeface="Times New Roman" pitchFamily="18" charset="0"/>
              </a:rPr>
              <a:t>à</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un mode de transmission du savoir qui respecte et utilise la distinction entre le </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maître </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et le disciple.</a:t>
            </a:r>
            <a:endParaRPr kumimoji="0" lang="fr-FR" sz="2400" b="1" i="0" u="none" strike="noStrike" cap="none" normalizeH="0" baseline="0" dirty="0" smtClean="0">
              <a:ln>
                <a:noFill/>
              </a:ln>
              <a:solidFill>
                <a:schemeClr val="bg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p:cNvSpPr>
            <a:spLocks noChangeArrowheads="1"/>
          </p:cNvSpPr>
          <p:nvPr/>
        </p:nvSpPr>
        <p:spPr bwMode="auto">
          <a:xfrm>
            <a:off x="0" y="-61555"/>
            <a:ext cx="9144000" cy="61247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sz="2800" b="1" i="0" u="none" strike="noStrike" cap="none" normalizeH="0" baseline="0" dirty="0" smtClean="0">
                <a:ln>
                  <a:noFill/>
                </a:ln>
                <a:effectLst/>
                <a:latin typeface="Times New Roman" pitchFamily="18" charset="0"/>
                <a:ea typeface="Calibri" pitchFamily="34" charset="0"/>
                <a:cs typeface="Times New Roman" pitchFamily="18" charset="0"/>
              </a:rPr>
              <a:t>Ses avantages</a:t>
            </a:r>
            <a:r>
              <a:rPr kumimoji="0" lang="fr-FR" sz="2800" b="1" i="0" u="none" strike="noStrike" cap="none" normalizeH="0" baseline="0" dirty="0" smtClean="0">
                <a:ln>
                  <a:noFill/>
                </a:ln>
                <a:effectLst/>
                <a:latin typeface="Calibri"/>
                <a:ea typeface="Calibri" pitchFamily="34" charset="0"/>
                <a:cs typeface="Times New Roman" pitchFamily="18" charset="0"/>
              </a:rPr>
              <a:t> </a:t>
            </a:r>
            <a:r>
              <a:rPr kumimoji="0" lang="fr-FR" sz="2800" b="1" i="0" u="none" strike="noStrike" cap="none" normalizeH="0" baseline="0" dirty="0" smtClean="0">
                <a:ln>
                  <a:noFill/>
                </a:ln>
                <a:effectLst/>
                <a:latin typeface="Times New Roman" pitchFamily="18" charset="0"/>
                <a:ea typeface="Calibri" pitchFamily="34" charset="0"/>
                <a:cs typeface="Times New Roman" pitchFamily="18" charset="0"/>
              </a:rPr>
              <a:t>: </a:t>
            </a:r>
            <a:endParaRPr kumimoji="0" lang="fr-FR" sz="2800" b="1" i="0" u="none" strike="noStrike" cap="none" normalizeH="0" baseline="0" dirty="0" smtClean="0">
              <a:ln>
                <a:noFill/>
              </a:ln>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
                <a:srgbClr val="FFFF00"/>
              </a:buClr>
              <a:buSzTx/>
              <a:buFont typeface="Wingdings" pitchFamily="2" charset="2"/>
              <a:buChar char="ü"/>
              <a:tabLst/>
            </a:pPr>
            <a:r>
              <a:rPr kumimoji="0" lang="fr-FR" sz="2400" b="1" i="0" u="none" strike="noStrike" cap="none" normalizeH="0" baseline="0" dirty="0" smtClean="0">
                <a:ln>
                  <a:noFill/>
                </a:ln>
                <a:solidFill>
                  <a:srgbClr val="FFFFFF"/>
                </a:solidFill>
                <a:effectLst/>
                <a:latin typeface="Calibri"/>
                <a:ea typeface="Calibri" pitchFamily="34" charset="0"/>
                <a:cs typeface="Times New Roman" pitchFamily="18" charset="0"/>
              </a:rPr>
              <a:t>É</a:t>
            </a:r>
            <a:r>
              <a:rPr kumimoji="0" lang="fr-FR" sz="2400" b="1" i="0" u="none" strike="noStrike" cap="none" normalizeH="0" baseline="0" dirty="0" smtClean="0">
                <a:ln>
                  <a:noFill/>
                </a:ln>
                <a:solidFill>
                  <a:srgbClr val="FFFFFF"/>
                </a:solidFill>
                <a:effectLst/>
                <a:latin typeface="Times New Roman" pitchFamily="18" charset="0"/>
                <a:ea typeface="Calibri" pitchFamily="34" charset="0"/>
                <a:cs typeface="Times New Roman" pitchFamily="18" charset="0"/>
              </a:rPr>
              <a:t>conomique et</a:t>
            </a:r>
            <a:r>
              <a:rPr kumimoji="0" lang="fr-FR" sz="2400" b="1" i="0" u="none" strike="noStrike" cap="none" normalizeH="0" dirty="0" smtClean="0">
                <a:ln>
                  <a:noFill/>
                </a:ln>
                <a:solidFill>
                  <a:srgbClr val="FFFFFF"/>
                </a:solidFill>
                <a:effectLst/>
                <a:latin typeface="Times New Roman" pitchFamily="18" charset="0"/>
                <a:ea typeface="Calibri" pitchFamily="34" charset="0"/>
                <a:cs typeface="Times New Roman" pitchFamily="18" charset="0"/>
              </a:rPr>
              <a:t> </a:t>
            </a:r>
            <a:r>
              <a:rPr kumimoji="0" lang="fr-FR" sz="2400" b="1" i="0" u="none" strike="noStrike" cap="none" normalizeH="0" baseline="0" dirty="0" smtClean="0">
                <a:ln>
                  <a:noFill/>
                </a:ln>
                <a:solidFill>
                  <a:srgbClr val="FFFFFF"/>
                </a:solidFill>
                <a:effectLst/>
                <a:latin typeface="Times New Roman" pitchFamily="18" charset="0"/>
                <a:ea typeface="Calibri" pitchFamily="34" charset="0"/>
                <a:cs typeface="Times New Roman" pitchFamily="18" charset="0"/>
              </a:rPr>
              <a:t> rapide;</a:t>
            </a:r>
            <a:r>
              <a:rPr kumimoji="0" lang="fr-FR" sz="2400" b="1" i="0" u="none" strike="noStrike" cap="none" normalizeH="0" dirty="0" smtClean="0">
                <a:ln>
                  <a:noFill/>
                </a:ln>
                <a:solidFill>
                  <a:srgbClr val="FFFFFF"/>
                </a:solidFill>
                <a:effectLst/>
                <a:latin typeface="Times New Roman" pitchFamily="18" charset="0"/>
                <a:ea typeface="Calibri" pitchFamily="34" charset="0"/>
                <a:cs typeface="Times New Roman" pitchFamily="18" charset="0"/>
              </a:rPr>
              <a:t> </a:t>
            </a:r>
            <a:r>
              <a:rPr kumimoji="0" lang="fr-FR" sz="2400" b="1" i="0" u="none" strike="noStrike" cap="none" normalizeH="0" baseline="0" dirty="0" smtClean="0">
                <a:ln>
                  <a:noFill/>
                </a:ln>
                <a:solidFill>
                  <a:srgbClr val="FFFFFF"/>
                </a:solidFill>
                <a:effectLst/>
                <a:latin typeface="Times New Roman" pitchFamily="18" charset="0"/>
                <a:ea typeface="Calibri" pitchFamily="34" charset="0"/>
                <a:cs typeface="Times New Roman" pitchFamily="18" charset="0"/>
              </a:rPr>
              <a:t> </a:t>
            </a:r>
            <a:endParaRPr kumimoji="0" lang="fr-FR" sz="2400" b="1" i="0" u="none" strike="noStrike" cap="none" normalizeH="0" baseline="0" dirty="0" smtClean="0">
              <a:ln>
                <a:noFill/>
              </a:ln>
              <a:solidFill>
                <a:srgbClr val="FFFFFF"/>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
                <a:srgbClr val="FFFF00"/>
              </a:buClr>
              <a:buSzTx/>
              <a:buFont typeface="Wingdings" pitchFamily="2" charset="2"/>
              <a:buChar char="ü"/>
              <a:tabLst/>
            </a:pPr>
            <a:r>
              <a:rPr kumimoji="0" lang="fr-FR" sz="2400" b="1" i="0" u="none" strike="noStrike" cap="none" normalizeH="0" baseline="0" dirty="0" smtClean="0">
                <a:ln>
                  <a:noFill/>
                </a:ln>
                <a:solidFill>
                  <a:srgbClr val="FFFFFF"/>
                </a:solidFill>
                <a:effectLst/>
                <a:latin typeface="Times New Roman" pitchFamily="18" charset="0"/>
                <a:ea typeface="Calibri" pitchFamily="34" charset="0"/>
                <a:cs typeface="Times New Roman" pitchFamily="18" charset="0"/>
              </a:rPr>
              <a:t> permet de faire passer le maximum de connaissances dans un minimum de temps</a:t>
            </a:r>
            <a:r>
              <a:rPr kumimoji="0" lang="fr-FR" sz="2400" b="1" i="0" u="none" strike="noStrike" cap="none" normalizeH="0" baseline="0" dirty="0" smtClean="0">
                <a:ln>
                  <a:noFill/>
                </a:ln>
                <a:solidFill>
                  <a:srgbClr val="FFFFFF"/>
                </a:solidFill>
                <a:effectLst/>
                <a:latin typeface="Calibri"/>
                <a:ea typeface="Calibri" pitchFamily="34" charset="0"/>
                <a:cs typeface="Times New Roman" pitchFamily="18" charset="0"/>
              </a:rPr>
              <a:t> </a:t>
            </a:r>
            <a:r>
              <a:rPr kumimoji="0" lang="fr-FR" sz="2400" b="1" i="0" u="none" strike="noStrike" cap="none" normalizeH="0" baseline="0" dirty="0" smtClean="0">
                <a:ln>
                  <a:noFill/>
                </a:ln>
                <a:solidFill>
                  <a:srgbClr val="FFFFFF"/>
                </a:solidFill>
                <a:effectLst/>
                <a:latin typeface="Times New Roman" pitchFamily="18" charset="0"/>
                <a:ea typeface="Calibri" pitchFamily="34" charset="0"/>
                <a:cs typeface="Times New Roman" pitchFamily="18" charset="0"/>
              </a:rPr>
              <a:t>; </a:t>
            </a:r>
            <a:endParaRPr kumimoji="0" lang="fr-FR" sz="2400" b="1" i="0" u="none" strike="noStrike" cap="none" normalizeH="0" baseline="0" dirty="0" smtClean="0">
              <a:ln>
                <a:noFill/>
              </a:ln>
              <a:solidFill>
                <a:srgbClr val="FFFFFF"/>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
                <a:srgbClr val="FFFF00"/>
              </a:buClr>
              <a:buSzTx/>
              <a:buFont typeface="Wingdings" pitchFamily="2" charset="2"/>
              <a:buChar char="ü"/>
              <a:tabLst/>
            </a:pPr>
            <a:r>
              <a:rPr kumimoji="0" lang="fr-FR" sz="2400" b="1" i="0" u="none" strike="noStrike" cap="none" normalizeH="0" baseline="0" dirty="0" smtClean="0">
                <a:ln>
                  <a:noFill/>
                </a:ln>
                <a:solidFill>
                  <a:srgbClr val="FFFFFF"/>
                </a:solidFill>
                <a:effectLst/>
                <a:latin typeface="Times New Roman" pitchFamily="18" charset="0"/>
                <a:ea typeface="Calibri" pitchFamily="34" charset="0"/>
                <a:cs typeface="Times New Roman" pitchFamily="18" charset="0"/>
              </a:rPr>
              <a:t>s</a:t>
            </a:r>
            <a:r>
              <a:rPr kumimoji="0" lang="fr-FR" sz="2400" b="1" i="0" u="none" strike="noStrike" cap="none" normalizeH="0" baseline="0" dirty="0" smtClean="0">
                <a:ln>
                  <a:noFill/>
                </a:ln>
                <a:solidFill>
                  <a:srgbClr val="FFFFFF"/>
                </a:solidFill>
                <a:effectLst/>
                <a:latin typeface="Calibri"/>
                <a:ea typeface="Calibri" pitchFamily="34" charset="0"/>
                <a:cs typeface="Times New Roman" pitchFamily="18" charset="0"/>
              </a:rPr>
              <a:t>é</a:t>
            </a:r>
            <a:r>
              <a:rPr kumimoji="0" lang="fr-FR" sz="2400" b="1" i="0" u="none" strike="noStrike" cap="none" normalizeH="0" baseline="0" dirty="0" smtClean="0">
                <a:ln>
                  <a:noFill/>
                </a:ln>
                <a:solidFill>
                  <a:srgbClr val="FFFFFF"/>
                </a:solidFill>
                <a:effectLst/>
                <a:latin typeface="Times New Roman" pitchFamily="18" charset="0"/>
                <a:ea typeface="Calibri" pitchFamily="34" charset="0"/>
                <a:cs typeface="Times New Roman" pitchFamily="18" charset="0"/>
              </a:rPr>
              <a:t>curisante pour l</a:t>
            </a:r>
            <a:r>
              <a:rPr kumimoji="0" lang="fr-FR" sz="2400" b="1" i="0" u="none" strike="noStrike" cap="none" normalizeH="0" baseline="0" dirty="0" smtClean="0">
                <a:ln>
                  <a:noFill/>
                </a:ln>
                <a:solidFill>
                  <a:srgbClr val="FFFFFF"/>
                </a:solidFill>
                <a:effectLst/>
                <a:latin typeface="Calibri"/>
                <a:ea typeface="Calibri" pitchFamily="34" charset="0"/>
                <a:cs typeface="Times New Roman" pitchFamily="18" charset="0"/>
              </a:rPr>
              <a:t>’</a:t>
            </a:r>
            <a:r>
              <a:rPr kumimoji="0" lang="fr-FR" sz="2400" b="1" i="0" u="none" strike="noStrike" cap="none" normalizeH="0" baseline="0" dirty="0" smtClean="0">
                <a:ln>
                  <a:noFill/>
                </a:ln>
                <a:solidFill>
                  <a:srgbClr val="FFFFFF"/>
                </a:solidFill>
                <a:effectLst/>
                <a:latin typeface="Times New Roman" pitchFamily="18" charset="0"/>
                <a:ea typeface="Calibri" pitchFamily="34" charset="0"/>
                <a:cs typeface="Times New Roman" pitchFamily="18" charset="0"/>
              </a:rPr>
              <a:t>enseignant</a:t>
            </a:r>
            <a:r>
              <a:rPr kumimoji="0" lang="fr-FR" sz="2400" b="1" i="0" u="none" strike="noStrike" cap="none" normalizeH="0" baseline="0" dirty="0" smtClean="0">
                <a:ln>
                  <a:noFill/>
                </a:ln>
                <a:solidFill>
                  <a:srgbClr val="FFFFFF"/>
                </a:solidFill>
                <a:effectLst/>
                <a:latin typeface="Calibri"/>
                <a:ea typeface="Calibri" pitchFamily="34" charset="0"/>
                <a:cs typeface="Times New Roman" pitchFamily="18" charset="0"/>
              </a:rPr>
              <a:t> </a:t>
            </a:r>
            <a:r>
              <a:rPr kumimoji="0" lang="fr-FR" sz="2400" b="1" i="0" u="none" strike="noStrike" cap="none" normalizeH="0" baseline="0" dirty="0" smtClean="0">
                <a:ln>
                  <a:noFill/>
                </a:ln>
                <a:solidFill>
                  <a:srgbClr val="FFFFFF"/>
                </a:solidFill>
                <a:effectLst/>
                <a:latin typeface="Times New Roman" pitchFamily="18" charset="0"/>
                <a:ea typeface="Calibri" pitchFamily="34" charset="0"/>
                <a:cs typeface="Times New Roman" pitchFamily="18" charset="0"/>
              </a:rPr>
              <a:t>;</a:t>
            </a:r>
            <a:endParaRPr kumimoji="0" lang="fr-FR" sz="2400" b="1" i="0" u="none" strike="noStrike" cap="none" normalizeH="0" baseline="0" dirty="0" smtClean="0">
              <a:ln>
                <a:noFill/>
              </a:ln>
              <a:solidFill>
                <a:srgbClr val="FFFFFF"/>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
                <a:srgbClr val="FFFF00"/>
              </a:buClr>
              <a:buSzTx/>
              <a:buFont typeface="Wingdings" pitchFamily="2" charset="2"/>
              <a:buChar char="ü"/>
              <a:tabLst/>
            </a:pPr>
            <a:r>
              <a:rPr kumimoji="0" lang="fr-FR" sz="2400" b="1" i="0" u="none" strike="noStrike" cap="none" normalizeH="0" baseline="0" dirty="0" smtClean="0">
                <a:ln>
                  <a:noFill/>
                </a:ln>
                <a:solidFill>
                  <a:srgbClr val="FFFFFF"/>
                </a:solidFill>
                <a:effectLst/>
                <a:latin typeface="Times New Roman" pitchFamily="18" charset="0"/>
                <a:ea typeface="Calibri" pitchFamily="34" charset="0"/>
                <a:cs typeface="Times New Roman" pitchFamily="18" charset="0"/>
              </a:rPr>
              <a:t>facile dans une certaine mesure.  </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2800" b="1" i="0" u="none" strike="noStrike" cap="none" normalizeH="0" baseline="0" dirty="0" smtClean="0">
                <a:ln>
                  <a:noFill/>
                </a:ln>
                <a:effectLst/>
                <a:latin typeface="Times New Roman" pitchFamily="18" charset="0"/>
                <a:ea typeface="Calibri" pitchFamily="34" charset="0"/>
                <a:cs typeface="Times New Roman" pitchFamily="18" charset="0"/>
              </a:rPr>
              <a:t>Ses inconv</a:t>
            </a:r>
            <a:r>
              <a:rPr kumimoji="0" lang="fr-FR" sz="2800" b="1" i="0" u="none" strike="noStrike" cap="none" normalizeH="0" baseline="0" dirty="0" smtClean="0">
                <a:ln>
                  <a:noFill/>
                </a:ln>
                <a:effectLst/>
                <a:latin typeface="Calibri"/>
                <a:ea typeface="Calibri" pitchFamily="34" charset="0"/>
                <a:cs typeface="Times New Roman" pitchFamily="18" charset="0"/>
              </a:rPr>
              <a:t>é</a:t>
            </a:r>
            <a:r>
              <a:rPr kumimoji="0" lang="fr-FR" sz="2800" b="1" i="0" u="none" strike="noStrike" cap="none" normalizeH="0" baseline="0" dirty="0" smtClean="0">
                <a:ln>
                  <a:noFill/>
                </a:ln>
                <a:effectLst/>
                <a:latin typeface="Times New Roman" pitchFamily="18" charset="0"/>
                <a:ea typeface="Calibri" pitchFamily="34" charset="0"/>
                <a:cs typeface="Times New Roman" pitchFamily="18" charset="0"/>
              </a:rPr>
              <a:t>nients</a:t>
            </a:r>
            <a:r>
              <a:rPr kumimoji="0" lang="fr-FR" sz="2800" b="1" i="0" u="none" strike="noStrike" cap="none" normalizeH="0" baseline="0" dirty="0" smtClean="0">
                <a:ln>
                  <a:noFill/>
                </a:ln>
                <a:effectLst/>
                <a:latin typeface="Calibri"/>
                <a:ea typeface="Calibri" pitchFamily="34" charset="0"/>
                <a:cs typeface="Times New Roman" pitchFamily="18" charset="0"/>
              </a:rPr>
              <a:t> </a:t>
            </a:r>
            <a:r>
              <a:rPr kumimoji="0" lang="fr-FR" sz="2800" b="1" i="0" u="none" strike="noStrike" cap="none" normalizeH="0" baseline="0" dirty="0" smtClean="0">
                <a:ln>
                  <a:noFill/>
                </a:ln>
                <a:effectLst/>
                <a:latin typeface="Times New Roman" pitchFamily="18" charset="0"/>
                <a:ea typeface="Calibri" pitchFamily="34" charset="0"/>
                <a:cs typeface="Times New Roman" pitchFamily="18" charset="0"/>
              </a:rPr>
              <a:t>:</a:t>
            </a:r>
            <a:endParaRPr kumimoji="0" lang="fr-FR" sz="2800" b="1" i="0" u="none" strike="noStrike" cap="none" normalizeH="0" baseline="0" dirty="0" smtClean="0">
              <a:ln>
                <a:noFill/>
              </a:ln>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
                <a:srgbClr val="FFFF00"/>
              </a:buClr>
              <a:buSzTx/>
              <a:buFont typeface="Wingdings" pitchFamily="2" charset="2"/>
              <a:buChar char="ü"/>
              <a:tabLst/>
            </a:pP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Si le professeur apparait comme la m</a:t>
            </a:r>
            <a:r>
              <a:rPr kumimoji="0" lang="fr-FR" sz="2400" b="1" i="0" u="none" strike="noStrike" cap="none" normalizeH="0" baseline="0" dirty="0" smtClean="0">
                <a:ln>
                  <a:noFill/>
                </a:ln>
                <a:solidFill>
                  <a:schemeClr val="bg1"/>
                </a:solidFill>
                <a:effectLst/>
                <a:latin typeface="Calibri"/>
                <a:ea typeface="Calibri" pitchFamily="34" charset="0"/>
                <a:cs typeface="Times New Roman" pitchFamily="18" charset="0"/>
              </a:rPr>
              <a:t>é</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diation n</a:t>
            </a:r>
            <a:r>
              <a:rPr kumimoji="0" lang="fr-FR" sz="2400" b="1" i="0" u="none" strike="noStrike" cap="none" normalizeH="0" baseline="0" dirty="0" smtClean="0">
                <a:ln>
                  <a:noFill/>
                </a:ln>
                <a:solidFill>
                  <a:schemeClr val="bg1"/>
                </a:solidFill>
                <a:effectLst/>
                <a:latin typeface="Calibri"/>
                <a:ea typeface="Calibri" pitchFamily="34" charset="0"/>
                <a:cs typeface="Times New Roman" pitchFamily="18" charset="0"/>
              </a:rPr>
              <a:t>é</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cessaire entre l</a:t>
            </a:r>
            <a:r>
              <a:rPr kumimoji="0" lang="fr-FR" sz="2400" b="1" i="0" u="none" strike="noStrike" cap="none" normalizeH="0" baseline="0" dirty="0" smtClean="0">
                <a:ln>
                  <a:noFill/>
                </a:ln>
                <a:solidFill>
                  <a:schemeClr val="bg1"/>
                </a:solidFill>
                <a:effectLst/>
                <a:latin typeface="Calibri"/>
                <a:ea typeface="Calibri" pitchFamily="34" charset="0"/>
                <a:cs typeface="Times New Roman" pitchFamily="18" charset="0"/>
              </a:rPr>
              <a:t>’é</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l</a:t>
            </a:r>
            <a:r>
              <a:rPr kumimoji="0" lang="fr-FR" sz="2400" b="1" i="0" u="none" strike="noStrike" cap="none" normalizeH="0" baseline="0" dirty="0" smtClean="0">
                <a:ln>
                  <a:noFill/>
                </a:ln>
                <a:solidFill>
                  <a:schemeClr val="bg1"/>
                </a:solidFill>
                <a:effectLst/>
                <a:latin typeface="Calibri"/>
                <a:ea typeface="Calibri" pitchFamily="34" charset="0"/>
                <a:cs typeface="Times New Roman" pitchFamily="18" charset="0"/>
              </a:rPr>
              <a:t>è</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ve et le savoir, il peut aussi, dans une certaine mesure, apparaitre comme l</a:t>
            </a:r>
            <a:r>
              <a:rPr kumimoji="0" lang="fr-FR" sz="2400" b="1" i="0" u="none" strike="noStrike" cap="none" normalizeH="0" baseline="0" dirty="0" smtClean="0">
                <a:ln>
                  <a:noFill/>
                </a:ln>
                <a:solidFill>
                  <a:schemeClr val="bg1"/>
                </a:solidFill>
                <a:effectLst/>
                <a:latin typeface="Calibri"/>
                <a:ea typeface="Calibri" pitchFamily="34" charset="0"/>
                <a:cs typeface="Times New Roman" pitchFamily="18" charset="0"/>
              </a:rPr>
              <a:t>’</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obstacle qui s</a:t>
            </a:r>
            <a:r>
              <a:rPr kumimoji="0" lang="fr-FR" sz="2400" b="1" i="0" u="none" strike="noStrike" cap="none" normalizeH="0" baseline="0" dirty="0" smtClean="0">
                <a:ln>
                  <a:noFill/>
                </a:ln>
                <a:solidFill>
                  <a:schemeClr val="bg1"/>
                </a:solidFill>
                <a:effectLst/>
                <a:latin typeface="Calibri"/>
                <a:ea typeface="Calibri" pitchFamily="34" charset="0"/>
                <a:cs typeface="Times New Roman" pitchFamily="18" charset="0"/>
              </a:rPr>
              <a:t>’</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interpose entre le savoir et l</a:t>
            </a:r>
            <a:r>
              <a:rPr kumimoji="0" lang="fr-FR" sz="2400" b="1" i="0" u="none" strike="noStrike" cap="none" normalizeH="0" baseline="0" dirty="0" smtClean="0">
                <a:ln>
                  <a:noFill/>
                </a:ln>
                <a:solidFill>
                  <a:schemeClr val="bg1"/>
                </a:solidFill>
                <a:effectLst/>
                <a:latin typeface="Calibri"/>
                <a:ea typeface="Calibri" pitchFamily="34" charset="0"/>
                <a:cs typeface="Times New Roman" pitchFamily="18" charset="0"/>
              </a:rPr>
              <a:t>’é</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l</a:t>
            </a:r>
            <a:r>
              <a:rPr kumimoji="0" lang="fr-FR" sz="2400" b="1" i="0" u="none" strike="noStrike" cap="none" normalizeH="0" baseline="0" dirty="0" smtClean="0">
                <a:ln>
                  <a:noFill/>
                </a:ln>
                <a:solidFill>
                  <a:schemeClr val="bg1"/>
                </a:solidFill>
                <a:effectLst/>
                <a:latin typeface="Calibri"/>
                <a:ea typeface="Calibri" pitchFamily="34" charset="0"/>
                <a:cs typeface="Times New Roman" pitchFamily="18" charset="0"/>
              </a:rPr>
              <a:t>è</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ve</a:t>
            </a:r>
            <a:r>
              <a:rPr kumimoji="0" lang="fr-FR" sz="2400" b="1" i="0" u="none" strike="noStrike" cap="none" normalizeH="0" baseline="0" dirty="0" smtClean="0">
                <a:ln>
                  <a:noFill/>
                </a:ln>
                <a:solidFill>
                  <a:schemeClr val="bg1"/>
                </a:solidFill>
                <a:effectLst/>
                <a:latin typeface="Calibri"/>
                <a:ea typeface="Calibri" pitchFamily="34" charset="0"/>
                <a:cs typeface="Times New Roman" pitchFamily="18" charset="0"/>
              </a:rPr>
              <a:t> </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a:t>
            </a:r>
            <a:endParaRPr kumimoji="0" lang="fr-FR" sz="2400" b="1" i="0" u="none" strike="noStrike" cap="none" normalizeH="0" baseline="0" dirty="0" smtClean="0">
              <a:ln>
                <a:noFill/>
              </a:ln>
              <a:solidFill>
                <a:schemeClr val="bg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
                <a:srgbClr val="FFFF00"/>
              </a:buClr>
              <a:buSzTx/>
              <a:buFont typeface="Wingdings" pitchFamily="2" charset="2"/>
              <a:buChar char="ü"/>
              <a:tabLst/>
            </a:pP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Elle est fond</a:t>
            </a:r>
            <a:r>
              <a:rPr kumimoji="0" lang="fr-FR" sz="2400" b="1" i="0" u="none" strike="noStrike" cap="none" normalizeH="0" baseline="0" dirty="0" smtClean="0">
                <a:ln>
                  <a:noFill/>
                </a:ln>
                <a:solidFill>
                  <a:schemeClr val="bg1"/>
                </a:solidFill>
                <a:effectLst/>
                <a:latin typeface="Calibri"/>
                <a:ea typeface="Calibri" pitchFamily="34" charset="0"/>
                <a:cs typeface="Times New Roman" pitchFamily="18" charset="0"/>
              </a:rPr>
              <a:t>é</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e sur la performance de l</a:t>
            </a:r>
            <a:r>
              <a:rPr kumimoji="0" lang="fr-FR" sz="2400" b="1" i="0" u="none" strike="noStrike" cap="none" normalizeH="0" baseline="0" dirty="0" smtClean="0">
                <a:ln>
                  <a:noFill/>
                </a:ln>
                <a:solidFill>
                  <a:schemeClr val="bg1"/>
                </a:solidFill>
                <a:effectLst/>
                <a:latin typeface="Calibri"/>
                <a:ea typeface="Calibri" pitchFamily="34" charset="0"/>
                <a:cs typeface="Times New Roman" pitchFamily="18" charset="0"/>
              </a:rPr>
              <a:t>’</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enseignant, elle vaut ce que vaut l</a:t>
            </a:r>
            <a:r>
              <a:rPr kumimoji="0" lang="fr-FR" sz="2400" b="1" i="0" u="none" strike="noStrike" cap="none" normalizeH="0" baseline="0" dirty="0" smtClean="0">
                <a:ln>
                  <a:noFill/>
                </a:ln>
                <a:solidFill>
                  <a:schemeClr val="bg1"/>
                </a:solidFill>
                <a:effectLst/>
                <a:latin typeface="Calibri"/>
                <a:ea typeface="Calibri" pitchFamily="34" charset="0"/>
                <a:cs typeface="Times New Roman" pitchFamily="18" charset="0"/>
              </a:rPr>
              <a:t>’</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enseignant lui-même</a:t>
            </a:r>
            <a:r>
              <a:rPr kumimoji="0" lang="fr-FR" sz="2400" b="1" i="0" u="none" strike="noStrike" cap="none" normalizeH="0" baseline="0" dirty="0" smtClean="0">
                <a:ln>
                  <a:noFill/>
                </a:ln>
                <a:solidFill>
                  <a:schemeClr val="bg1"/>
                </a:solidFill>
                <a:effectLst/>
                <a:latin typeface="Calibri"/>
                <a:ea typeface="Calibri" pitchFamily="34" charset="0"/>
                <a:cs typeface="Times New Roman" pitchFamily="18" charset="0"/>
              </a:rPr>
              <a:t> </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a:t>
            </a:r>
            <a:endParaRPr kumimoji="0" lang="fr-FR" sz="2400" b="1" i="0" u="none" strike="noStrike" cap="none" normalizeH="0" baseline="0" dirty="0" smtClean="0">
              <a:ln>
                <a:noFill/>
              </a:ln>
              <a:solidFill>
                <a:schemeClr val="bg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
                <a:srgbClr val="FFFF00"/>
              </a:buClr>
              <a:buSzTx/>
              <a:buFont typeface="Wingdings" pitchFamily="2" charset="2"/>
              <a:buChar char="ü"/>
              <a:tabLst/>
            </a:pP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elle comporte des faiblesses sur le plan de l</a:t>
            </a:r>
            <a:r>
              <a:rPr kumimoji="0" lang="fr-FR" sz="2400" b="1" i="0" u="none" strike="noStrike" cap="none" normalizeH="0" baseline="0" dirty="0" smtClean="0">
                <a:ln>
                  <a:noFill/>
                </a:ln>
                <a:solidFill>
                  <a:schemeClr val="bg1"/>
                </a:solidFill>
                <a:effectLst/>
                <a:latin typeface="Calibri"/>
                <a:ea typeface="Calibri" pitchFamily="34" charset="0"/>
                <a:cs typeface="Times New Roman" pitchFamily="18" charset="0"/>
              </a:rPr>
              <a:t>’</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apprentissage</a:t>
            </a:r>
            <a:r>
              <a:rPr kumimoji="0" lang="fr-FR" sz="2400" b="1" i="0" u="none" strike="noStrike" cap="none" normalizeH="0" baseline="0" dirty="0" smtClean="0">
                <a:ln>
                  <a:noFill/>
                </a:ln>
                <a:solidFill>
                  <a:schemeClr val="bg1"/>
                </a:solidFill>
                <a:effectLst/>
                <a:latin typeface="Calibri"/>
                <a:ea typeface="Calibri" pitchFamily="34" charset="0"/>
                <a:cs typeface="Times New Roman" pitchFamily="18" charset="0"/>
              </a:rPr>
              <a:t> </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a:t>
            </a:r>
            <a:endParaRPr kumimoji="0" lang="fr-FR" sz="2400" b="1" i="0" u="none" strike="noStrike" cap="none" normalizeH="0" baseline="0" dirty="0" smtClean="0">
              <a:ln>
                <a:noFill/>
              </a:ln>
              <a:solidFill>
                <a:schemeClr val="bg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
                <a:srgbClr val="FFFF00"/>
              </a:buClr>
              <a:buSzTx/>
              <a:buFont typeface="Wingdings" pitchFamily="2" charset="2"/>
              <a:buChar char="ü"/>
              <a:tabLst/>
            </a:pP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syst</a:t>
            </a:r>
            <a:r>
              <a:rPr kumimoji="0" lang="fr-FR" sz="2400" b="1" i="0" u="none" strike="noStrike" cap="none" normalizeH="0" baseline="0" dirty="0" smtClean="0">
                <a:ln>
                  <a:noFill/>
                </a:ln>
                <a:solidFill>
                  <a:schemeClr val="bg1"/>
                </a:solidFill>
                <a:effectLst/>
                <a:latin typeface="Calibri"/>
                <a:ea typeface="Calibri" pitchFamily="34" charset="0"/>
                <a:cs typeface="Times New Roman" pitchFamily="18" charset="0"/>
              </a:rPr>
              <a:t>é</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matiquement pratiqu</a:t>
            </a:r>
            <a:r>
              <a:rPr kumimoji="0" lang="fr-FR" sz="2400" b="1" i="0" u="none" strike="noStrike" cap="none" normalizeH="0" baseline="0" dirty="0" smtClean="0">
                <a:ln>
                  <a:noFill/>
                </a:ln>
                <a:solidFill>
                  <a:schemeClr val="bg1"/>
                </a:solidFill>
                <a:effectLst/>
                <a:latin typeface="Calibri"/>
                <a:ea typeface="Calibri" pitchFamily="34" charset="0"/>
                <a:cs typeface="Times New Roman" pitchFamily="18" charset="0"/>
              </a:rPr>
              <a:t>é</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e, elle risque d</a:t>
            </a:r>
            <a:r>
              <a:rPr kumimoji="0" lang="fr-FR" sz="2400" b="1" i="0" u="none" strike="noStrike" cap="none" normalizeH="0" baseline="0" dirty="0" smtClean="0">
                <a:ln>
                  <a:noFill/>
                </a:ln>
                <a:solidFill>
                  <a:schemeClr val="bg1"/>
                </a:solidFill>
                <a:effectLst/>
                <a:latin typeface="Calibri"/>
                <a:ea typeface="Calibri" pitchFamily="34" charset="0"/>
                <a:cs typeface="Times New Roman" pitchFamily="18" charset="0"/>
              </a:rPr>
              <a:t>’</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engendrer chez l</a:t>
            </a:r>
            <a:r>
              <a:rPr kumimoji="0" lang="fr-FR" sz="2400" b="1" i="0" u="none" strike="noStrike" cap="none" normalizeH="0" baseline="0" dirty="0" smtClean="0">
                <a:ln>
                  <a:noFill/>
                </a:ln>
                <a:solidFill>
                  <a:schemeClr val="bg1"/>
                </a:solidFill>
                <a:effectLst/>
                <a:latin typeface="Calibri"/>
                <a:ea typeface="Calibri" pitchFamily="34" charset="0"/>
                <a:cs typeface="Times New Roman" pitchFamily="18" charset="0"/>
              </a:rPr>
              <a:t>’é</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l</a:t>
            </a:r>
            <a:r>
              <a:rPr kumimoji="0" lang="fr-FR" sz="2400" b="1" i="0" u="none" strike="noStrike" cap="none" normalizeH="0" baseline="0" dirty="0" smtClean="0">
                <a:ln>
                  <a:noFill/>
                </a:ln>
                <a:solidFill>
                  <a:schemeClr val="bg1"/>
                </a:solidFill>
                <a:effectLst/>
                <a:latin typeface="Calibri"/>
                <a:ea typeface="Calibri" pitchFamily="34" charset="0"/>
                <a:cs typeface="Times New Roman" pitchFamily="18" charset="0"/>
              </a:rPr>
              <a:t>è</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ve passivit</a:t>
            </a:r>
            <a:r>
              <a:rPr kumimoji="0" lang="fr-FR" sz="2400" b="1" i="0" u="none" strike="noStrike" cap="none" normalizeH="0" baseline="0" dirty="0" smtClean="0">
                <a:ln>
                  <a:noFill/>
                </a:ln>
                <a:solidFill>
                  <a:schemeClr val="bg1"/>
                </a:solidFill>
                <a:effectLst/>
                <a:latin typeface="Calibri"/>
                <a:ea typeface="Calibri" pitchFamily="34" charset="0"/>
                <a:cs typeface="Times New Roman" pitchFamily="18" charset="0"/>
              </a:rPr>
              <a:t>é</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et d</a:t>
            </a:r>
            <a:r>
              <a:rPr kumimoji="0" lang="fr-FR" sz="2400" b="1" i="0" u="none" strike="noStrike" cap="none" normalizeH="0" baseline="0" dirty="0" smtClean="0">
                <a:ln>
                  <a:noFill/>
                </a:ln>
                <a:solidFill>
                  <a:schemeClr val="bg1"/>
                </a:solidFill>
                <a:effectLst/>
                <a:latin typeface="Calibri"/>
                <a:ea typeface="Calibri" pitchFamily="34" charset="0"/>
                <a:cs typeface="Times New Roman" pitchFamily="18" charset="0"/>
              </a:rPr>
              <a:t>é</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pendance </a:t>
            </a:r>
            <a:r>
              <a:rPr kumimoji="0" lang="fr-FR"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a:t>
            </a:r>
            <a:r>
              <a:rPr kumimoji="0" lang="fr-FR" b="1" i="0" u="none" strike="noStrike" cap="none" normalizeH="0" baseline="0" dirty="0" err="1" smtClean="0">
                <a:ln>
                  <a:noFill/>
                </a:ln>
                <a:solidFill>
                  <a:schemeClr val="bg1"/>
                </a:solidFill>
                <a:effectLst/>
                <a:latin typeface="Times New Roman" pitchFamily="18" charset="0"/>
                <a:ea typeface="Calibri" pitchFamily="34" charset="0"/>
                <a:cs typeface="Times New Roman" pitchFamily="18" charset="0"/>
              </a:rPr>
              <a:t>Pelpel</a:t>
            </a:r>
            <a:r>
              <a:rPr kumimoji="0" lang="fr-FR"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P., 2002)</a:t>
            </a:r>
            <a:endParaRPr kumimoji="0" lang="fr-FR" b="1" i="0" u="none" strike="noStrike" cap="none" normalizeH="0" baseline="0" dirty="0" smtClean="0">
              <a:ln>
                <a:noFill/>
              </a:ln>
              <a:solidFill>
                <a:schemeClr val="bg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Personnalisé 7">
      <a:dk1>
        <a:sysClr val="windowText" lastClr="000000"/>
      </a:dk1>
      <a:lt1>
        <a:sysClr val="window" lastClr="FFFFFF"/>
      </a:lt1>
      <a:dk2>
        <a:srgbClr val="212745"/>
      </a:dk2>
      <a:lt2>
        <a:srgbClr val="B4DCFA"/>
      </a:lt2>
      <a:accent1>
        <a:srgbClr val="4E67C8"/>
      </a:accent1>
      <a:accent2>
        <a:srgbClr val="5ECCF3"/>
      </a:accent2>
      <a:accent3>
        <a:srgbClr val="8BC9F7"/>
      </a:accent3>
      <a:accent4>
        <a:srgbClr val="5DCEAF"/>
      </a:accent4>
      <a:accent5>
        <a:srgbClr val="FF8021"/>
      </a:accent5>
      <a:accent6>
        <a:srgbClr val="F14124"/>
      </a:accent6>
      <a:hlink>
        <a:srgbClr val="56C7AA"/>
      </a:hlink>
      <a:folHlink>
        <a:srgbClr val="59A8D1"/>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212</TotalTime>
  <Words>466</Words>
  <Application>Microsoft Office PowerPoint</Application>
  <PresentationFormat>Affichage à l'écran (4:3)</PresentationFormat>
  <Paragraphs>177</Paragraphs>
  <Slides>21</Slides>
  <Notes>1</Notes>
  <HiddenSlides>0</HiddenSlides>
  <MMClips>0</MMClips>
  <ScaleCrop>false</ScaleCrop>
  <HeadingPairs>
    <vt:vector size="4" baseType="variant">
      <vt:variant>
        <vt:lpstr>Thème</vt:lpstr>
      </vt:variant>
      <vt:variant>
        <vt:i4>1</vt:i4>
      </vt:variant>
      <vt:variant>
        <vt:lpstr>Titres des diapositives</vt:lpstr>
      </vt:variant>
      <vt:variant>
        <vt:i4>21</vt:i4>
      </vt:variant>
    </vt:vector>
  </HeadingPairs>
  <TitlesOfParts>
    <vt:vector size="22" baseType="lpstr">
      <vt:lpstr>Débit</vt:lpstr>
      <vt:lpstr>                                1. Définitions 2. Les méthodes pédagogiques 2.1. La méthode centrée sur l’enseignant   2.2. La méthode centrée sur l’activité des élèves 2.3. La méthode centrée sur le contenu et l’interaction  3. Les techniques pédagogiques      </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lpstr>Diapositive 17</vt:lpstr>
      <vt:lpstr>Diapositive 18</vt:lpstr>
      <vt:lpstr>Diapositive 19</vt:lpstr>
      <vt:lpstr>Diapositive 20</vt:lpstr>
      <vt:lpstr>Diapositive 21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méthodes et techniques pédagogiques  1. Définitions 2. Les méthodes pédagogiques 2.1. La méthode centrée sur l’enseignant   2.2. La méthode centrée sur l’activité des élèves 2.3. La méthode centrée sur le contenu et l’interaction  3. Les techniques pédagogiques</dc:title>
  <dc:creator>HP</dc:creator>
  <cp:lastModifiedBy>HP</cp:lastModifiedBy>
  <cp:revision>49</cp:revision>
  <dcterms:created xsi:type="dcterms:W3CDTF">2017-01-22T19:10:33Z</dcterms:created>
  <dcterms:modified xsi:type="dcterms:W3CDTF">2017-02-02T06:36:17Z</dcterms:modified>
</cp:coreProperties>
</file>