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72" r:id="rId11"/>
    <p:sldId id="264" r:id="rId12"/>
    <p:sldId id="277" r:id="rId13"/>
    <p:sldId id="278" r:id="rId14"/>
    <p:sldId id="279" r:id="rId15"/>
    <p:sldId id="284" r:id="rId16"/>
    <p:sldId id="285" r:id="rId17"/>
    <p:sldId id="287" r:id="rId18"/>
    <p:sldId id="288" r:id="rId19"/>
    <p:sldId id="289" r:id="rId20"/>
    <p:sldId id="299" r:id="rId21"/>
    <p:sldId id="300" r:id="rId22"/>
    <p:sldId id="304" r:id="rId23"/>
    <p:sldId id="293" r:id="rId24"/>
    <p:sldId id="334" r:id="rId25"/>
    <p:sldId id="294" r:id="rId26"/>
    <p:sldId id="295" r:id="rId27"/>
    <p:sldId id="296" r:id="rId28"/>
    <p:sldId id="335" r:id="rId29"/>
    <p:sldId id="297" r:id="rId30"/>
    <p:sldId id="298" r:id="rId31"/>
    <p:sldId id="301" r:id="rId32"/>
    <p:sldId id="303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36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24" r:id="rId54"/>
    <p:sldId id="325" r:id="rId55"/>
    <p:sldId id="326" r:id="rId56"/>
    <p:sldId id="328" r:id="rId57"/>
    <p:sldId id="327" r:id="rId58"/>
    <p:sldId id="329" r:id="rId59"/>
    <p:sldId id="330" r:id="rId60"/>
    <p:sldId id="331" r:id="rId61"/>
    <p:sldId id="332" r:id="rId62"/>
    <p:sldId id="337" r:id="rId63"/>
    <p:sldId id="338" r:id="rId64"/>
    <p:sldId id="339" r:id="rId6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22DDD1-11E0-4E58-B1B1-B46E852453BD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FEB1D68-4444-4EFD-B088-16CC3E612B3C}">
      <dgm:prSet phldrT="[Texte]"/>
      <dgm:spPr/>
      <dgm:t>
        <a:bodyPr/>
        <a:lstStyle/>
        <a:p>
          <a:r>
            <a:rPr lang="fr-FR" dirty="0" smtClean="0"/>
            <a:t>Les deux parties acceptent de dialoguer</a:t>
          </a:r>
          <a:endParaRPr lang="fr-FR" dirty="0"/>
        </a:p>
      </dgm:t>
    </dgm:pt>
    <dgm:pt modelId="{C3C92CBC-B10C-495B-A07F-F75C1FC9E9B2}" type="parTrans" cxnId="{9936A8CE-E3AB-4880-9AC3-D20ACFDDF0CD}">
      <dgm:prSet/>
      <dgm:spPr/>
      <dgm:t>
        <a:bodyPr/>
        <a:lstStyle/>
        <a:p>
          <a:endParaRPr lang="fr-FR"/>
        </a:p>
      </dgm:t>
    </dgm:pt>
    <dgm:pt modelId="{BC5A53B1-0CEC-42D2-AA42-4937BE43B987}" type="sibTrans" cxnId="{9936A8CE-E3AB-4880-9AC3-D20ACFDDF0CD}">
      <dgm:prSet/>
      <dgm:spPr/>
      <dgm:t>
        <a:bodyPr/>
        <a:lstStyle/>
        <a:p>
          <a:endParaRPr lang="fr-FR"/>
        </a:p>
      </dgm:t>
    </dgm:pt>
    <dgm:pt modelId="{6851CCF3-EAF7-47F2-8873-40370DD90C2E}">
      <dgm:prSet phldrT="[Texte]"/>
      <dgm:spPr/>
      <dgm:t>
        <a:bodyPr/>
        <a:lstStyle/>
        <a:p>
          <a:r>
            <a:rPr lang="fr-FR" dirty="0" smtClean="0"/>
            <a:t>elles se reconnaissent partenaires </a:t>
          </a:r>
          <a:endParaRPr lang="fr-FR" dirty="0"/>
        </a:p>
      </dgm:t>
    </dgm:pt>
    <dgm:pt modelId="{06BBD6DC-AA4C-4504-B45B-ACBF66FBB442}" type="parTrans" cxnId="{495773F6-3591-4543-BD4C-FA33A6CD555A}">
      <dgm:prSet/>
      <dgm:spPr/>
      <dgm:t>
        <a:bodyPr/>
        <a:lstStyle/>
        <a:p>
          <a:endParaRPr lang="fr-FR"/>
        </a:p>
      </dgm:t>
    </dgm:pt>
    <dgm:pt modelId="{A2CAE862-1718-4DE5-A7D6-00632ECE05DF}" type="sibTrans" cxnId="{495773F6-3591-4543-BD4C-FA33A6CD555A}">
      <dgm:prSet/>
      <dgm:spPr/>
      <dgm:t>
        <a:bodyPr/>
        <a:lstStyle/>
        <a:p>
          <a:endParaRPr lang="fr-FR"/>
        </a:p>
      </dgm:t>
    </dgm:pt>
    <dgm:pt modelId="{62E95704-FF41-4039-BDBF-256CA70D677D}">
      <dgm:prSet phldrT="[Texte]"/>
      <dgm:spPr/>
      <dgm:t>
        <a:bodyPr/>
        <a:lstStyle/>
        <a:p>
          <a:r>
            <a:rPr lang="fr-FR" dirty="0" smtClean="0"/>
            <a:t>L’enseignant accepte d’accompagner les étudiants dans leur construction du savoir </a:t>
          </a:r>
          <a:endParaRPr lang="fr-FR" dirty="0"/>
        </a:p>
      </dgm:t>
    </dgm:pt>
    <dgm:pt modelId="{3C7A4873-DDBF-4922-9A47-51664C7A9466}" type="parTrans" cxnId="{A3178070-E522-4191-860A-DFD530CA9B3D}">
      <dgm:prSet/>
      <dgm:spPr/>
      <dgm:t>
        <a:bodyPr/>
        <a:lstStyle/>
        <a:p>
          <a:endParaRPr lang="fr-FR"/>
        </a:p>
      </dgm:t>
    </dgm:pt>
    <dgm:pt modelId="{98C241A9-D1EB-40A8-92B4-2E6A0DBA0FBB}" type="sibTrans" cxnId="{A3178070-E522-4191-860A-DFD530CA9B3D}">
      <dgm:prSet/>
      <dgm:spPr/>
      <dgm:t>
        <a:bodyPr/>
        <a:lstStyle/>
        <a:p>
          <a:endParaRPr lang="fr-FR"/>
        </a:p>
      </dgm:t>
    </dgm:pt>
    <dgm:pt modelId="{782681B6-0F67-4035-8E5A-DF70B0F66C12}">
      <dgm:prSet phldrT="[Texte]"/>
      <dgm:spPr/>
      <dgm:t>
        <a:bodyPr/>
        <a:lstStyle/>
        <a:p>
          <a:r>
            <a:rPr lang="fr-FR" smtClean="0"/>
            <a:t>Les étudiants sont sérieusement engagés dans leur recherche du savoir. </a:t>
          </a:r>
          <a:endParaRPr lang="fr-FR" dirty="0"/>
        </a:p>
      </dgm:t>
    </dgm:pt>
    <dgm:pt modelId="{9128FA7F-CBED-4E9F-89D6-3B90EA081724}" type="parTrans" cxnId="{29FC94E6-4791-4935-87A2-7724911F5A96}">
      <dgm:prSet/>
      <dgm:spPr/>
      <dgm:t>
        <a:bodyPr/>
        <a:lstStyle/>
        <a:p>
          <a:endParaRPr lang="fr-FR"/>
        </a:p>
      </dgm:t>
    </dgm:pt>
    <dgm:pt modelId="{12B93404-EADB-456E-BB0C-AB8857C1F4FD}" type="sibTrans" cxnId="{29FC94E6-4791-4935-87A2-7724911F5A96}">
      <dgm:prSet/>
      <dgm:spPr/>
      <dgm:t>
        <a:bodyPr/>
        <a:lstStyle/>
        <a:p>
          <a:endParaRPr lang="fr-FR"/>
        </a:p>
      </dgm:t>
    </dgm:pt>
    <dgm:pt modelId="{33032BB0-A5C2-44C0-BCF8-3238693BB2BF}" type="pres">
      <dgm:prSet presAssocID="{4422DDD1-11E0-4E58-B1B1-B46E852453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90CA717-1794-4728-969F-F0A9B3BE67F6}" type="pres">
      <dgm:prSet presAssocID="{3FEB1D68-4444-4EFD-B088-16CC3E612B3C}" presName="compNode" presStyleCnt="0"/>
      <dgm:spPr/>
    </dgm:pt>
    <dgm:pt modelId="{1CFA809F-664E-4564-8023-B692E28E1B99}" type="pres">
      <dgm:prSet presAssocID="{3FEB1D68-4444-4EFD-B088-16CC3E612B3C}" presName="pictRect" presStyleLbl="node1" presStyleIdx="0" presStyleCnt="4"/>
      <dgm:spPr/>
    </dgm:pt>
    <dgm:pt modelId="{C030B19A-327B-42CA-96B6-7A5368D67044}" type="pres">
      <dgm:prSet presAssocID="{3FEB1D68-4444-4EFD-B088-16CC3E612B3C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39A2CA-2B4F-454D-A036-5592F2B5E159}" type="pres">
      <dgm:prSet presAssocID="{BC5A53B1-0CEC-42D2-AA42-4937BE43B987}" presName="sibTrans" presStyleLbl="sibTrans2D1" presStyleIdx="0" presStyleCnt="0"/>
      <dgm:spPr/>
      <dgm:t>
        <a:bodyPr/>
        <a:lstStyle/>
        <a:p>
          <a:endParaRPr lang="fr-FR"/>
        </a:p>
      </dgm:t>
    </dgm:pt>
    <dgm:pt modelId="{8F8237E3-13A3-47EE-A532-6F131AE2BDC1}" type="pres">
      <dgm:prSet presAssocID="{6851CCF3-EAF7-47F2-8873-40370DD90C2E}" presName="compNode" presStyleCnt="0"/>
      <dgm:spPr/>
    </dgm:pt>
    <dgm:pt modelId="{09F1B57A-8842-4357-9021-F952E44EF906}" type="pres">
      <dgm:prSet presAssocID="{6851CCF3-EAF7-47F2-8873-40370DD90C2E}" presName="pictRect" presStyleLbl="node1" presStyleIdx="1" presStyleCnt="4"/>
      <dgm:spPr/>
    </dgm:pt>
    <dgm:pt modelId="{9CA5E8D0-7362-4224-A0DC-3360D4888CDC}" type="pres">
      <dgm:prSet presAssocID="{6851CCF3-EAF7-47F2-8873-40370DD90C2E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2C5173-54A6-442F-88B2-009036641695}" type="pres">
      <dgm:prSet presAssocID="{A2CAE862-1718-4DE5-A7D6-00632ECE05DF}" presName="sibTrans" presStyleLbl="sibTrans2D1" presStyleIdx="0" presStyleCnt="0"/>
      <dgm:spPr/>
      <dgm:t>
        <a:bodyPr/>
        <a:lstStyle/>
        <a:p>
          <a:endParaRPr lang="fr-FR"/>
        </a:p>
      </dgm:t>
    </dgm:pt>
    <dgm:pt modelId="{DE64F635-AF63-463A-94A1-FB61E9293EE3}" type="pres">
      <dgm:prSet presAssocID="{62E95704-FF41-4039-BDBF-256CA70D677D}" presName="compNode" presStyleCnt="0"/>
      <dgm:spPr/>
    </dgm:pt>
    <dgm:pt modelId="{0AD24853-7121-4F89-98E2-0FD3388FA616}" type="pres">
      <dgm:prSet presAssocID="{62E95704-FF41-4039-BDBF-256CA70D677D}" presName="pictRect" presStyleLbl="node1" presStyleIdx="2" presStyleCnt="4"/>
      <dgm:spPr/>
    </dgm:pt>
    <dgm:pt modelId="{F2C77BBF-B574-4E75-B534-8275E0499C15}" type="pres">
      <dgm:prSet presAssocID="{62E95704-FF41-4039-BDBF-256CA70D677D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3E05C6-7A5A-4B8E-947B-69F893929672}" type="pres">
      <dgm:prSet presAssocID="{98C241A9-D1EB-40A8-92B4-2E6A0DBA0FBB}" presName="sibTrans" presStyleLbl="sibTrans2D1" presStyleIdx="0" presStyleCnt="0"/>
      <dgm:spPr/>
      <dgm:t>
        <a:bodyPr/>
        <a:lstStyle/>
        <a:p>
          <a:endParaRPr lang="fr-FR"/>
        </a:p>
      </dgm:t>
    </dgm:pt>
    <dgm:pt modelId="{5174229F-F39C-407C-B778-6892B0893F07}" type="pres">
      <dgm:prSet presAssocID="{782681B6-0F67-4035-8E5A-DF70B0F66C12}" presName="compNode" presStyleCnt="0"/>
      <dgm:spPr/>
    </dgm:pt>
    <dgm:pt modelId="{583167E7-0980-4543-B029-44E5A60DA2C7}" type="pres">
      <dgm:prSet presAssocID="{782681B6-0F67-4035-8E5A-DF70B0F66C12}" presName="pictRect" presStyleLbl="node1" presStyleIdx="3" presStyleCnt="4" custLinFactNeighborX="1937" custLinFactNeighborY="-2221"/>
      <dgm:spPr/>
    </dgm:pt>
    <dgm:pt modelId="{FB14B517-B436-4D99-BFF5-E76C966AA3C7}" type="pres">
      <dgm:prSet presAssocID="{782681B6-0F67-4035-8E5A-DF70B0F66C12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64B4F4F-029E-42CB-9E7E-435F84DF6BBD}" type="presOf" srcId="{3FEB1D68-4444-4EFD-B088-16CC3E612B3C}" destId="{C030B19A-327B-42CA-96B6-7A5368D67044}" srcOrd="0" destOrd="0" presId="urn:microsoft.com/office/officeart/2005/8/layout/pList1#1"/>
    <dgm:cxn modelId="{B5050532-A3CA-441E-B312-5E8C13DAAF54}" type="presOf" srcId="{4422DDD1-11E0-4E58-B1B1-B46E852453BD}" destId="{33032BB0-A5C2-44C0-BCF8-3238693BB2BF}" srcOrd="0" destOrd="0" presId="urn:microsoft.com/office/officeart/2005/8/layout/pList1#1"/>
    <dgm:cxn modelId="{29FC94E6-4791-4935-87A2-7724911F5A96}" srcId="{4422DDD1-11E0-4E58-B1B1-B46E852453BD}" destId="{782681B6-0F67-4035-8E5A-DF70B0F66C12}" srcOrd="3" destOrd="0" parTransId="{9128FA7F-CBED-4E9F-89D6-3B90EA081724}" sibTransId="{12B93404-EADB-456E-BB0C-AB8857C1F4FD}"/>
    <dgm:cxn modelId="{8390820C-244D-4B12-B995-47B595984AC4}" type="presOf" srcId="{A2CAE862-1718-4DE5-A7D6-00632ECE05DF}" destId="{982C5173-54A6-442F-88B2-009036641695}" srcOrd="0" destOrd="0" presId="urn:microsoft.com/office/officeart/2005/8/layout/pList1#1"/>
    <dgm:cxn modelId="{9936A8CE-E3AB-4880-9AC3-D20ACFDDF0CD}" srcId="{4422DDD1-11E0-4E58-B1B1-B46E852453BD}" destId="{3FEB1D68-4444-4EFD-B088-16CC3E612B3C}" srcOrd="0" destOrd="0" parTransId="{C3C92CBC-B10C-495B-A07F-F75C1FC9E9B2}" sibTransId="{BC5A53B1-0CEC-42D2-AA42-4937BE43B987}"/>
    <dgm:cxn modelId="{EE69D4A1-8BC1-494A-ABA0-EF7AAA295299}" type="presOf" srcId="{782681B6-0F67-4035-8E5A-DF70B0F66C12}" destId="{FB14B517-B436-4D99-BFF5-E76C966AA3C7}" srcOrd="0" destOrd="0" presId="urn:microsoft.com/office/officeart/2005/8/layout/pList1#1"/>
    <dgm:cxn modelId="{A3178070-E522-4191-860A-DFD530CA9B3D}" srcId="{4422DDD1-11E0-4E58-B1B1-B46E852453BD}" destId="{62E95704-FF41-4039-BDBF-256CA70D677D}" srcOrd="2" destOrd="0" parTransId="{3C7A4873-DDBF-4922-9A47-51664C7A9466}" sibTransId="{98C241A9-D1EB-40A8-92B4-2E6A0DBA0FBB}"/>
    <dgm:cxn modelId="{1785AC3A-EB07-445A-BC10-3FC9963771AA}" type="presOf" srcId="{62E95704-FF41-4039-BDBF-256CA70D677D}" destId="{F2C77BBF-B574-4E75-B534-8275E0499C15}" srcOrd="0" destOrd="0" presId="urn:microsoft.com/office/officeart/2005/8/layout/pList1#1"/>
    <dgm:cxn modelId="{495773F6-3591-4543-BD4C-FA33A6CD555A}" srcId="{4422DDD1-11E0-4E58-B1B1-B46E852453BD}" destId="{6851CCF3-EAF7-47F2-8873-40370DD90C2E}" srcOrd="1" destOrd="0" parTransId="{06BBD6DC-AA4C-4504-B45B-ACBF66FBB442}" sibTransId="{A2CAE862-1718-4DE5-A7D6-00632ECE05DF}"/>
    <dgm:cxn modelId="{870B322A-DDF0-4DA4-AD1A-5CB2CDD96028}" type="presOf" srcId="{98C241A9-D1EB-40A8-92B4-2E6A0DBA0FBB}" destId="{713E05C6-7A5A-4B8E-947B-69F893929672}" srcOrd="0" destOrd="0" presId="urn:microsoft.com/office/officeart/2005/8/layout/pList1#1"/>
    <dgm:cxn modelId="{8678338E-44EA-494A-B713-DA2883B09CB7}" type="presOf" srcId="{6851CCF3-EAF7-47F2-8873-40370DD90C2E}" destId="{9CA5E8D0-7362-4224-A0DC-3360D4888CDC}" srcOrd="0" destOrd="0" presId="urn:microsoft.com/office/officeart/2005/8/layout/pList1#1"/>
    <dgm:cxn modelId="{76DF5817-408B-490B-8BC7-A453C56D531D}" type="presOf" srcId="{BC5A53B1-0CEC-42D2-AA42-4937BE43B987}" destId="{E839A2CA-2B4F-454D-A036-5592F2B5E159}" srcOrd="0" destOrd="0" presId="urn:microsoft.com/office/officeart/2005/8/layout/pList1#1"/>
    <dgm:cxn modelId="{C93D8FDC-ED2A-4112-8028-3B54CB4C0822}" type="presParOf" srcId="{33032BB0-A5C2-44C0-BCF8-3238693BB2BF}" destId="{D90CA717-1794-4728-969F-F0A9B3BE67F6}" srcOrd="0" destOrd="0" presId="urn:microsoft.com/office/officeart/2005/8/layout/pList1#1"/>
    <dgm:cxn modelId="{796C01F4-72CE-4F0E-9175-2910B60E09F1}" type="presParOf" srcId="{D90CA717-1794-4728-969F-F0A9B3BE67F6}" destId="{1CFA809F-664E-4564-8023-B692E28E1B99}" srcOrd="0" destOrd="0" presId="urn:microsoft.com/office/officeart/2005/8/layout/pList1#1"/>
    <dgm:cxn modelId="{77124CFB-C4CB-4BE4-AFB6-E40D42EEB371}" type="presParOf" srcId="{D90CA717-1794-4728-969F-F0A9B3BE67F6}" destId="{C030B19A-327B-42CA-96B6-7A5368D67044}" srcOrd="1" destOrd="0" presId="urn:microsoft.com/office/officeart/2005/8/layout/pList1#1"/>
    <dgm:cxn modelId="{D6C23F57-C80A-4E85-B864-7BF3566A6576}" type="presParOf" srcId="{33032BB0-A5C2-44C0-BCF8-3238693BB2BF}" destId="{E839A2CA-2B4F-454D-A036-5592F2B5E159}" srcOrd="1" destOrd="0" presId="urn:microsoft.com/office/officeart/2005/8/layout/pList1#1"/>
    <dgm:cxn modelId="{B7812C9B-5DAD-4624-B276-C5CB85256A3D}" type="presParOf" srcId="{33032BB0-A5C2-44C0-BCF8-3238693BB2BF}" destId="{8F8237E3-13A3-47EE-A532-6F131AE2BDC1}" srcOrd="2" destOrd="0" presId="urn:microsoft.com/office/officeart/2005/8/layout/pList1#1"/>
    <dgm:cxn modelId="{2B8A3D7A-97FC-4E80-8226-0DC5C2B395DD}" type="presParOf" srcId="{8F8237E3-13A3-47EE-A532-6F131AE2BDC1}" destId="{09F1B57A-8842-4357-9021-F952E44EF906}" srcOrd="0" destOrd="0" presId="urn:microsoft.com/office/officeart/2005/8/layout/pList1#1"/>
    <dgm:cxn modelId="{05F4CAB4-38A9-4239-8F1B-6D02521A079C}" type="presParOf" srcId="{8F8237E3-13A3-47EE-A532-6F131AE2BDC1}" destId="{9CA5E8D0-7362-4224-A0DC-3360D4888CDC}" srcOrd="1" destOrd="0" presId="urn:microsoft.com/office/officeart/2005/8/layout/pList1#1"/>
    <dgm:cxn modelId="{60BE70B9-CD2B-4800-B5A7-015981C7D5D4}" type="presParOf" srcId="{33032BB0-A5C2-44C0-BCF8-3238693BB2BF}" destId="{982C5173-54A6-442F-88B2-009036641695}" srcOrd="3" destOrd="0" presId="urn:microsoft.com/office/officeart/2005/8/layout/pList1#1"/>
    <dgm:cxn modelId="{7A464D74-639B-4315-A56F-44A12FCC3703}" type="presParOf" srcId="{33032BB0-A5C2-44C0-BCF8-3238693BB2BF}" destId="{DE64F635-AF63-463A-94A1-FB61E9293EE3}" srcOrd="4" destOrd="0" presId="urn:microsoft.com/office/officeart/2005/8/layout/pList1#1"/>
    <dgm:cxn modelId="{175600C2-D4B3-40AA-B7F9-7D1BC89E57D3}" type="presParOf" srcId="{DE64F635-AF63-463A-94A1-FB61E9293EE3}" destId="{0AD24853-7121-4F89-98E2-0FD3388FA616}" srcOrd="0" destOrd="0" presId="urn:microsoft.com/office/officeart/2005/8/layout/pList1#1"/>
    <dgm:cxn modelId="{F9BF508F-A026-448B-B753-147D494E19A5}" type="presParOf" srcId="{DE64F635-AF63-463A-94A1-FB61E9293EE3}" destId="{F2C77BBF-B574-4E75-B534-8275E0499C15}" srcOrd="1" destOrd="0" presId="urn:microsoft.com/office/officeart/2005/8/layout/pList1#1"/>
    <dgm:cxn modelId="{592FD98E-1332-4A82-8E4C-97C9869BE0C5}" type="presParOf" srcId="{33032BB0-A5C2-44C0-BCF8-3238693BB2BF}" destId="{713E05C6-7A5A-4B8E-947B-69F893929672}" srcOrd="5" destOrd="0" presId="urn:microsoft.com/office/officeart/2005/8/layout/pList1#1"/>
    <dgm:cxn modelId="{1E953650-B044-4F36-803D-A6DA2B12081C}" type="presParOf" srcId="{33032BB0-A5C2-44C0-BCF8-3238693BB2BF}" destId="{5174229F-F39C-407C-B778-6892B0893F07}" srcOrd="6" destOrd="0" presId="urn:microsoft.com/office/officeart/2005/8/layout/pList1#1"/>
    <dgm:cxn modelId="{4781AC25-3D66-41BA-ACB2-A7FC16F7416F}" type="presParOf" srcId="{5174229F-F39C-407C-B778-6892B0893F07}" destId="{583167E7-0980-4543-B029-44E5A60DA2C7}" srcOrd="0" destOrd="0" presId="urn:microsoft.com/office/officeart/2005/8/layout/pList1#1"/>
    <dgm:cxn modelId="{9A8F593E-1888-4D53-BACE-03A7407D8077}" type="presParOf" srcId="{5174229F-F39C-407C-B778-6892B0893F07}" destId="{FB14B517-B436-4D99-BFF5-E76C966AA3C7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A809F-664E-4564-8023-B692E28E1B99}">
      <dsp:nvSpPr>
        <dsp:cNvPr id="0" name=""/>
        <dsp:cNvSpPr/>
      </dsp:nvSpPr>
      <dsp:spPr>
        <a:xfrm>
          <a:off x="886094" y="619"/>
          <a:ext cx="2058916" cy="1418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30B19A-327B-42CA-96B6-7A5368D67044}">
      <dsp:nvSpPr>
        <dsp:cNvPr id="0" name=""/>
        <dsp:cNvSpPr/>
      </dsp:nvSpPr>
      <dsp:spPr>
        <a:xfrm>
          <a:off x="886094" y="1419212"/>
          <a:ext cx="2058916" cy="763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Les deux parties acceptent de dialoguer</a:t>
          </a:r>
          <a:endParaRPr lang="fr-FR" sz="1200" kern="1200" dirty="0"/>
        </a:p>
      </dsp:txBody>
      <dsp:txXfrm>
        <a:off x="886094" y="1419212"/>
        <a:ext cx="2058916" cy="763857"/>
      </dsp:txXfrm>
    </dsp:sp>
    <dsp:sp modelId="{09F1B57A-8842-4357-9021-F952E44EF906}">
      <dsp:nvSpPr>
        <dsp:cNvPr id="0" name=""/>
        <dsp:cNvSpPr/>
      </dsp:nvSpPr>
      <dsp:spPr>
        <a:xfrm>
          <a:off x="3150989" y="619"/>
          <a:ext cx="2058916" cy="1418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5E8D0-7362-4224-A0DC-3360D4888CDC}">
      <dsp:nvSpPr>
        <dsp:cNvPr id="0" name=""/>
        <dsp:cNvSpPr/>
      </dsp:nvSpPr>
      <dsp:spPr>
        <a:xfrm>
          <a:off x="3150989" y="1419212"/>
          <a:ext cx="2058916" cy="763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elles se reconnaissent partenaires </a:t>
          </a:r>
          <a:endParaRPr lang="fr-FR" sz="1200" kern="1200" dirty="0"/>
        </a:p>
      </dsp:txBody>
      <dsp:txXfrm>
        <a:off x="3150989" y="1419212"/>
        <a:ext cx="2058916" cy="763857"/>
      </dsp:txXfrm>
    </dsp:sp>
    <dsp:sp modelId="{0AD24853-7121-4F89-98E2-0FD3388FA616}">
      <dsp:nvSpPr>
        <dsp:cNvPr id="0" name=""/>
        <dsp:cNvSpPr/>
      </dsp:nvSpPr>
      <dsp:spPr>
        <a:xfrm>
          <a:off x="886094" y="2388961"/>
          <a:ext cx="2058916" cy="1418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77BBF-B574-4E75-B534-8275E0499C15}">
      <dsp:nvSpPr>
        <dsp:cNvPr id="0" name=""/>
        <dsp:cNvSpPr/>
      </dsp:nvSpPr>
      <dsp:spPr>
        <a:xfrm>
          <a:off x="886094" y="3807555"/>
          <a:ext cx="2058916" cy="763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L’enseignant accepte d’accompagner les étudiants dans leur construction du savoir </a:t>
          </a:r>
          <a:endParaRPr lang="fr-FR" sz="1200" kern="1200" dirty="0"/>
        </a:p>
      </dsp:txBody>
      <dsp:txXfrm>
        <a:off x="886094" y="3807555"/>
        <a:ext cx="2058916" cy="763857"/>
      </dsp:txXfrm>
    </dsp:sp>
    <dsp:sp modelId="{583167E7-0980-4543-B029-44E5A60DA2C7}">
      <dsp:nvSpPr>
        <dsp:cNvPr id="0" name=""/>
        <dsp:cNvSpPr/>
      </dsp:nvSpPr>
      <dsp:spPr>
        <a:xfrm>
          <a:off x="3190870" y="2357454"/>
          <a:ext cx="2058916" cy="1418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4B517-B436-4D99-BFF5-E76C966AA3C7}">
      <dsp:nvSpPr>
        <dsp:cNvPr id="0" name=""/>
        <dsp:cNvSpPr/>
      </dsp:nvSpPr>
      <dsp:spPr>
        <a:xfrm>
          <a:off x="3150989" y="3807555"/>
          <a:ext cx="2058916" cy="763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Les étudiants sont sérieusement engagés dans leur recherche du savoir. </a:t>
          </a:r>
          <a:endParaRPr lang="fr-FR" sz="1200" kern="1200" dirty="0"/>
        </a:p>
      </dsp:txBody>
      <dsp:txXfrm>
        <a:off x="3150989" y="3807555"/>
        <a:ext cx="2058916" cy="763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A225821-5206-4D4C-9747-2CD9C49A952E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C4978AD-E182-4878-9E3A-7C2A961F31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7156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Cours-Les méthodes actives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571588"/>
            <a:ext cx="8215370" cy="5286412"/>
          </a:xfrm>
        </p:spPr>
        <p:txBody>
          <a:bodyPr>
            <a:normAutofit fontScale="92500" lnSpcReduction="10000"/>
          </a:bodyPr>
          <a:lstStyle/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………………………..</a:t>
            </a:r>
          </a:p>
          <a:p>
            <a:pPr algn="l"/>
            <a:r>
              <a:rPr lang="fr-FR" b="1" dirty="0" smtClean="0"/>
              <a:t>Plan du cours</a:t>
            </a:r>
          </a:p>
          <a:p>
            <a:pPr algn="l"/>
            <a:r>
              <a:rPr lang="fr-FR" dirty="0" smtClean="0"/>
              <a:t>Introduction</a:t>
            </a:r>
            <a:endParaRPr lang="fr-FR" dirty="0"/>
          </a:p>
          <a:p>
            <a:pPr algn="l"/>
            <a:r>
              <a:rPr lang="fr-FR" dirty="0"/>
              <a:t>1. Cours magistral interactif</a:t>
            </a:r>
          </a:p>
          <a:p>
            <a:pPr algn="l"/>
            <a:r>
              <a:rPr lang="fr-FR" dirty="0"/>
              <a:t>2. Travail en sous-groupes</a:t>
            </a:r>
          </a:p>
          <a:p>
            <a:pPr algn="l"/>
            <a:r>
              <a:rPr lang="fr-FR" dirty="0"/>
              <a:t>3. Situation - Problème</a:t>
            </a:r>
          </a:p>
          <a:p>
            <a:pPr algn="l"/>
            <a:r>
              <a:rPr lang="fr-FR" dirty="0"/>
              <a:t>4. Jeu de rôle / Simulation</a:t>
            </a:r>
          </a:p>
          <a:p>
            <a:pPr algn="l"/>
            <a:r>
              <a:rPr lang="fr-FR" dirty="0"/>
              <a:t>5. Communication orale</a:t>
            </a:r>
          </a:p>
          <a:p>
            <a:pPr algn="l"/>
            <a:r>
              <a:rPr lang="fr-FR" dirty="0"/>
              <a:t>6. Dispositifs d’apprentissage numériques</a:t>
            </a:r>
          </a:p>
          <a:p>
            <a:r>
              <a:rPr lang="fr-FR" dirty="0"/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1. Le cours magistral interactif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L’enseignant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conçoit le cours et en présente le contenu selon la progression qu’il juge convenable et à travers un discours qui est le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sien; </a:t>
            </a:r>
          </a:p>
          <a:p>
            <a:pPr>
              <a:buFont typeface="Wingdings" pitchFamily="2" charset="2"/>
              <a:buChar char="§"/>
            </a:pPr>
            <a:endParaRPr lang="fr-FR" sz="3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l invite cependant ses étudiants à participer</a:t>
            </a:r>
          </a:p>
          <a:p>
            <a:pPr>
              <a:buNone/>
            </a:pP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activement à la découverte ou à la structuration de tel ou tel autre savoir 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selon une fréquence et un rythme qu’il juge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opportuns;</a:t>
            </a:r>
          </a:p>
          <a:p>
            <a:pPr>
              <a:buNone/>
            </a:pPr>
            <a:endParaRPr lang="fr-FR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encourage ses étudiants à participer à la construction du savoir qu’il est supposé leur dispenser tout en gardant son statut de dispensateur du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savoir.</a:t>
            </a:r>
            <a:endParaRPr lang="fr-FR" sz="3100" b="1" dirty="0">
              <a:latin typeface="Times New Roman" pitchFamily="18" charset="0"/>
              <a:cs typeface="Times New Roman" pitchFamily="18" charset="0"/>
            </a:endParaRPr>
          </a:p>
          <a:p>
            <a:endParaRPr lang="fr-FR" sz="3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550585"/>
            <a:ext cx="778674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rêt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1" u="none" strike="noStrike" cap="none" normalizeH="0" baseline="0" dirty="0" smtClean="0">
                <a:ln>
                  <a:noFill/>
                </a:ln>
                <a:effectLst/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➢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ories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affirment qu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apprend, dans le sens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assimiler, qu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construisant son propre savoir par un effort personnel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/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➢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emploi, en situation professionnelle, du savoir appris pour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soudre des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mes 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 assur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que si, au moment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de ce savoir,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son syst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de pens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et que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a appris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utiliser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/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➢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Ainsi, plus le cours magistral devient interactif, plus il gagne en efficacit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effectLst/>
                <a:latin typeface="Times New Roman" pitchFamily="18" charset="0"/>
                <a:cs typeface="Times New Roman" pitchFamily="18" charset="0"/>
              </a:rPr>
              <a:t>Techniques utilisées lors d’un cours magistral interactif</a:t>
            </a:r>
            <a:br>
              <a:rPr lang="fr-FR" sz="2800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fr-FR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215370" cy="509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548"/>
                <a:gridCol w="3765366"/>
                <a:gridCol w="2738456"/>
              </a:tblGrid>
              <a:tr h="314876"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Technique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Procédure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Intérêt</a:t>
                      </a:r>
                      <a:endParaRPr lang="fr-FR" sz="1600" dirty="0"/>
                    </a:p>
                  </a:txBody>
                  <a:tcPr/>
                </a:tc>
              </a:tr>
              <a:tr h="4757221"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Brainstorming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(Technique de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créativité pour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groupe moyen)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-(Pendant une quinzaine de minutes,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demande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aux participants, guidés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leurs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libres associations,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d’exprimer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spontanément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sans procéder à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aucune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analyse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critique, et à haute voix,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toutes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idées qui leur viennent en tête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 tour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sujet proposé. Pendant ce temps,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donne priorité aux associations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d’idées et on interdit l’expression de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tout esprit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critique.</a:t>
                      </a:r>
                    </a:p>
                    <a:p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-En un 2nd temps, on procède à une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relecture réfléchie de la collecte pour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supprimer toute idée sans lien avec le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sujet, pour mettre en 3 ou 4 catégories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toutes les idées retenues avant de les structurer.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Utilisée en début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d’apprentissage, cette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technique peut servir à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dégager les représentations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étudiants relatives à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 notion ou à obtenir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maximum d’idées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concernant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thématique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Utilisée à la fin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d’un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cours,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elle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permet de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trouver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solutions inédites à un problème.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-Noter l’intérêt modélisant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la procédure que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l’étudiant pourra réutiliser à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l’occasion d’une composition.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effectLst/>
                <a:latin typeface="Times New Roman" pitchFamily="18" charset="0"/>
                <a:cs typeface="Times New Roman" pitchFamily="18" charset="0"/>
              </a:rPr>
              <a:t>Techniques utilisées lors d’un cours magistral interactif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fr-FR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501121" cy="529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797"/>
                <a:gridCol w="4289242"/>
                <a:gridCol w="2786082"/>
              </a:tblGrid>
              <a:tr h="236364"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Technique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Procédure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Intérêt</a:t>
                      </a:r>
                      <a:endParaRPr lang="fr-FR" sz="1600" dirty="0"/>
                    </a:p>
                  </a:txBody>
                  <a:tcPr/>
                </a:tc>
              </a:tr>
              <a:tr h="4963640"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Constitution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progressive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d’opinions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(Technique de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résolution de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problèmes pour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groupe moyen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 grand)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-L’animateur distribue à tous les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membres de l’assemblée la feuille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 laquelle il expose un problème et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 4 à 6 solutions correspondant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des points de vue très variés,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parmi lesquelles les étudiants devront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choisir ou qu’ils pourront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modifier.</a:t>
                      </a:r>
                    </a:p>
                    <a:p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-Les participants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commencent à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discuter en groupes de deux.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Puis,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dès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 2 groupes ont abouti à une solution convaincante, ils en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discutent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On discute ensuite en groupes de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 puis de 16, jusqu’à ce que tous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participants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retrouvent tous répartis en deux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groupes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-N.B. Pour faciliter la mobilité de tous, les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participants devront rester debout.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-Cette technique favorise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l’implication et l’expression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tous les participants.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encourage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également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débat collectif.</a:t>
                      </a:r>
                    </a:p>
                    <a:p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-On peut l’utiliser au début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d’un apprentissage pour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motiver le groupe et pour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montrer la nécessité ou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la fin de l’apprentissage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en favoriser l’emploi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Raisonné.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Techniques utilisées lors d’un cours magistral interactif</a:t>
            </a:r>
            <a:br>
              <a:rPr lang="fr-FR" sz="3200" b="1" dirty="0">
                <a:latin typeface="Times New Roman" pitchFamily="18" charset="0"/>
                <a:cs typeface="Times New Roman" pitchFamily="18" charset="0"/>
              </a:rPr>
            </a:b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1087957"/>
              </p:ext>
            </p:extLst>
          </p:nvPr>
        </p:nvGraphicFramePr>
        <p:xfrm>
          <a:off x="285720" y="1142984"/>
          <a:ext cx="8401080" cy="54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843"/>
                <a:gridCol w="4847861"/>
                <a:gridCol w="2377376"/>
              </a:tblGrid>
              <a:tr h="481851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Technique                                    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Procédure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Intérêt</a:t>
                      </a:r>
                      <a:endParaRPr lang="fr-FR" sz="1400" dirty="0"/>
                    </a:p>
                  </a:txBody>
                  <a:tcPr/>
                </a:tc>
              </a:tr>
              <a:tr h="4804560"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Phillips 6/6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(Technique de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discussion pour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groupe moyen)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L’animateur expose, dans un langage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clair, un problème précis et délimité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 les participants sont appelés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traiter en petits groupes de 6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personnes et durant plusieurs séances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6 minutes chacune.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-Avant de commencer, chaque petit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groupe choisit son modérateur alors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 le rapporteur changera à chaque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séance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-Chaque séance de 6 minutes se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déroule en 3 temps. D’abord, un tourde table durant lequel chacun exprime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librement son point de vue. Le 2e tour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permettra à chacun de critiquer le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point de vue des autres sans que ceux-ci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 soient en droit de répondre. Le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3e temps est réservé à la synthèse qui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sera proposée par le modérateur et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discutée par le petit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Après chaque séance, on procède à une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mise en commun durant laquelle on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entend les rapports des petits groupes.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synthèse des rapports est proposée par le moniteur.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-Cette technique de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résolution de problème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favorise l’implication et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l’expression de tous les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participants. Elle encourage également le débat en petits groupes organisé et méthodique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On peut l’utiliser en début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d’apprentissage pour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dégager des besoins en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savoirs spécifiques. Mais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peut aussi l’utiliser à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fin d’un apprentissage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favoriser le transfert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(ou réinvestissement de ce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savoir pour résoudre des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problèmes)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Techniques utilisées lors d’un cours magistral interactif</a:t>
            </a:r>
            <a:br>
              <a:rPr lang="fr-FR" sz="2800" b="1" dirty="0"/>
            </a:br>
            <a:endParaRPr lang="fr-FR" sz="28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4787837"/>
              </p:ext>
            </p:extLst>
          </p:nvPr>
        </p:nvGraphicFramePr>
        <p:xfrm>
          <a:off x="357158" y="1080152"/>
          <a:ext cx="8229600" cy="5459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4086244"/>
                <a:gridCol w="2743200"/>
              </a:tblGrid>
              <a:tr h="357172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Technique 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Procédure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Intérêt</a:t>
                      </a:r>
                      <a:endParaRPr lang="fr-FR" sz="2000" dirty="0"/>
                    </a:p>
                  </a:txBody>
                  <a:tcPr/>
                </a:tc>
              </a:tr>
              <a:tr h="5063510"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Q-sort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(Technique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d’animation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groupe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moyen)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document contenant une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vingtaine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d’affirmations relatives à un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thème ou à une notion est distribué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aux participants. Ces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affirmations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correspondent à des points de vue très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variés sur le thème étudié.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-Chaque participant est invité à repérer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3 ou 5 affirmations qu’il approuve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complètement et les 3 ou 5 qu’il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désapprouve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complètement.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-Durant la mise en commun, l’animateur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reproduit les réponses des participants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 un tableau qui montre clairement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points sur lesquels ils sont tous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d’accord et les points qu’ils devront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discuter pour arriver à un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consensus.</a:t>
                      </a:r>
                    </a:p>
                    <a:p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L’animateur organise ensuite la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discussion des points de litige pour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aboutir à une synthèse.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--Cette technique favorise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l’implication de la totalité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participants et le débat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collectif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Utilisée en début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d’apprentissage, elle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permet l’expression des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représentations relatives à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notion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 sera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étudiée.</a:t>
                      </a:r>
                    </a:p>
                    <a:p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Utilisée à la fin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d’un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apprentissage, elle permet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d’en vérifier l’acquisition et l’efficacité.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/>
              <a:t>Techniques utilisées lors d’un cours magistral interactif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358247" cy="533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379"/>
                <a:gridCol w="5006277"/>
                <a:gridCol w="2147591"/>
              </a:tblGrid>
              <a:tr h="466811"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Technique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Procédure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Intérêt</a:t>
                      </a:r>
                      <a:endParaRPr lang="fr-FR" sz="1400" dirty="0"/>
                    </a:p>
                  </a:txBody>
                  <a:tcPr/>
                </a:tc>
              </a:tr>
              <a:tr h="4868176"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Minute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papers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(Technique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d’animation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grand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groupe)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 Minute </a:t>
                      </a:r>
                      <a:r>
                        <a:rPr lang="fr-FR" sz="1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paper</a:t>
                      </a:r>
                      <a:r>
                        <a:rPr lang="fr-FR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»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 un terme générique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 désigne une variété de pratiques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visant à faire participer les étudiants au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 grâce à des micro-activités très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ponctuelles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Exemple d’un « Minute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Paper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» en fin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cours,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suite à une présentation par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l’enseignant :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Pendant 5 minutes, chaque étudiant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note sur un papier 3 questions suscitées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 la présentation de l’enseignant, puis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discute avec son voisin pour répondre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réciproquement aux questions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Variante 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pendant 10 minutes, après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avoir procédé comme précédemment,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discute collectivement les questions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auxquelles les étudiants n’auraient pas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répondre.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Variante 2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au lieu de procéder à une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discussion collective des questions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restées en suspens, l’enseignant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récupère les papiers contenant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questions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met en ligne des réponses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 type » de façon à permettre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 révision ultérieure par les étudiants.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--Cette technique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favorise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l’apprentissage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étudiants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amenant à réfléchir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ce qu’ils comprennent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 qu’ils ne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comprennent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pas.</a:t>
                      </a:r>
                    </a:p>
                    <a:p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Elle renseigne également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l’enseignant sur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l’apprentissage des étudiants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sur les difficultés qu’ils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rencontrent.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541832"/>
            <a:ext cx="835824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cours magistral-interactif peut être soutenu par des supports audiovisuels (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Power-point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séquence de film, toile de peinture, etc.)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est  basé sur un questionnement  lancé  pour encourager les étudiants à participer au cours :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questions de faits demandant à l’étudiant de se rappeler un pré requis ;</a:t>
            </a:r>
          </a:p>
          <a:p>
            <a:pPr>
              <a:buFont typeface="Wingdings" pitchFamily="2" charset="2"/>
              <a:buChar char="ü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questions descriptives demandant une réponse élaborée où sont reliés des faits et des concepts, dans un ordre logique ;</a:t>
            </a:r>
          </a:p>
          <a:p>
            <a:pPr>
              <a:buFont typeface="Wingdings" pitchFamily="2" charset="2"/>
              <a:buChar char="ü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questions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exploratives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demandant un développement et un étayage argumentatif ;</a:t>
            </a:r>
          </a:p>
          <a:p>
            <a:pPr>
              <a:buFont typeface="Wingdings" pitchFamily="2" charset="2"/>
              <a:buChar char="ü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questions subtiles pour aller au-delà de la description des faits ;</a:t>
            </a:r>
          </a:p>
          <a:p>
            <a:pPr>
              <a:buFont typeface="Wingdings" pitchFamily="2" charset="2"/>
              <a:buChar char="ü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questions divergentes forçant l’étudiant à utiliser les processus de la pensée abstraite, etc.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(Goupil, G. et Lusignan, G., 1993)</a:t>
            </a:r>
          </a:p>
          <a:p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285729"/>
            <a:ext cx="84296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y reste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unique dispensateur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enseignement et en assure la totale responsabilit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/>
              <a:t>Pour réussir l’alternance magistral-interactif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318823184"/>
              </p:ext>
            </p:extLst>
          </p:nvPr>
        </p:nvGraphicFramePr>
        <p:xfrm>
          <a:off x="1524000" y="2000240"/>
          <a:ext cx="609600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1013380"/>
            <a:ext cx="878684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Travail en sous-groupes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 Qu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est-ce que le travail en sous-groupes ?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umanist521BT-BoldItalic" charset="0"/>
              </a:rPr>
              <a:t>2.2. L’intérêt du travail en sous-groupes ?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2.2.1. Int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rêts g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raux</a:t>
            </a:r>
            <a:endParaRPr kumimoji="0" lang="fr-FR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2.2.2. Int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rêts pour 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</a:t>
            </a:r>
            <a:endParaRPr kumimoji="0" lang="fr-FR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2.2.3. Int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rêts pour 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</a:t>
            </a:r>
            <a:endParaRPr kumimoji="0" lang="fr-FR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2.2.4. Int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rêts pour la relation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tudiant-enseignant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 Comment proc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der ?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3.4. Quelles pr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cautions prendre ?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061"/>
            <a:ext cx="871296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Introduction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enseignement sup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rieur vise le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veloppement des comp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tences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participation active des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devient une condition inh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toute intervention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ducative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ne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agit plus de se contenter de transmettre des informations (activit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certainement utile),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mais de passer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mod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enseignement o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devient acteur dans la construction de son savoir.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agit donc de passer des 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dagogies dites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traditionnelles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centr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sur les savoirs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transmettre et sur le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qui enseigne, aux 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dagogies dites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centr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sur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dans sa globalit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sur sa capacit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construire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son savoir (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Meirieu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P., 2006).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00034" y="357166"/>
            <a:ext cx="8643966" cy="827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 Qu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est-ce que le travail en sous-groupes 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groupe de 4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personnes interagissant afin de se donner ou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accomplir une cible commune, laquelle implique une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partition de tâches et la convergence des efforts des membres du sous-groupe constitu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é.</a:t>
            </a:r>
          </a:p>
          <a:p>
            <a:endParaRPr lang="fr-FR" sz="2800" dirty="0" smtClean="0">
              <a:solidFill>
                <a:srgbClr val="000000"/>
              </a:solidFill>
              <a:latin typeface="Calibri"/>
              <a:cs typeface="Times New Roman" pitchFamily="18" charset="0"/>
            </a:endParaRPr>
          </a:p>
          <a:p>
            <a:r>
              <a:rPr lang="fr-FR" sz="2800" dirty="0" smtClean="0"/>
              <a:t>Trois piliers qui caractérisent le travail en sous-groupes :</a:t>
            </a:r>
          </a:p>
          <a:p>
            <a:pPr>
              <a:buFont typeface="Wingdings" pitchFamily="2" charset="2"/>
              <a:buChar char="ü"/>
            </a:pPr>
            <a:r>
              <a:rPr lang="fr-FR" sz="2800" dirty="0" smtClean="0"/>
              <a:t> un but à atteindre ;</a:t>
            </a:r>
          </a:p>
          <a:p>
            <a:pPr>
              <a:buFont typeface="Wingdings" pitchFamily="2" charset="2"/>
              <a:buChar char="ü"/>
            </a:pPr>
            <a:endParaRPr lang="fr-FR" sz="2800" dirty="0" smtClean="0"/>
          </a:p>
          <a:p>
            <a:pPr>
              <a:buFont typeface="Wingdings" pitchFamily="2" charset="2"/>
              <a:buChar char="ü"/>
            </a:pPr>
            <a:r>
              <a:rPr lang="fr-FR" sz="2800" dirty="0" smtClean="0"/>
              <a:t>une tâche à opérationnaliser en collaboration; </a:t>
            </a:r>
          </a:p>
          <a:p>
            <a:pPr>
              <a:buFont typeface="Wingdings" pitchFamily="2" charset="2"/>
              <a:buChar char="ü"/>
            </a:pPr>
            <a:endParaRPr lang="fr-FR" sz="2800" dirty="0" smtClean="0"/>
          </a:p>
          <a:p>
            <a:pPr>
              <a:buFont typeface="Wingdings" pitchFamily="2" charset="2"/>
              <a:buChar char="ü"/>
            </a:pPr>
            <a:r>
              <a:rPr lang="fr-FR" sz="2800" dirty="0" smtClean="0"/>
              <a:t>un produit final à réaliser.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8" y="1007873"/>
            <a:ext cx="850112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eux variantes majeures pour un travail en sous-groupes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Variante 1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une tâche complexe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accomplir est fragment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en sous-tâches. Chacun des membres du sous-groupe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alise une sous-tâche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cise et diff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rente. La mise en commun, au sein des sous-groupes, assure la construction du produit attendu.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Variante 2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Un travail individuel est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alis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par chacun des membres du groupe-classe. Ensuite, le travail en sous-groupes consiste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mettre en commun les diff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rentes productions individuelles pour en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gager une synth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71472" y="726498"/>
            <a:ext cx="821537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techniques 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-le tour de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table;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-la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ciproque;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synth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se;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briefing;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/>
              <a:t> -les </a:t>
            </a:r>
            <a:r>
              <a:rPr lang="fr-FR" sz="2400" b="1" dirty="0" smtClean="0"/>
              <a:t>mots-clés; </a:t>
            </a:r>
            <a:endParaRPr lang="fr-FR" sz="2400" b="1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/>
              <a:t>-le </a:t>
            </a:r>
            <a:r>
              <a:rPr lang="fr-FR" sz="2400" b="1" dirty="0" smtClean="0"/>
              <a:t>Q-Sort; </a:t>
            </a:r>
            <a:endParaRPr lang="fr-FR" sz="2400" b="1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brainstorming</a:t>
            </a:r>
            <a:r>
              <a:rPr lang="fr-F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85720" y="210026"/>
            <a:ext cx="864399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rêts pour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-partager divers points de vue;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-confronter et 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changer des id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-poser des questions;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consid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rer une 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situation sous diff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rents angles; 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-exercer une pens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critique;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couvrir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efficacit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la coop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ration;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-prendre conscience de la 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cessaire structuration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travail;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impliquer dans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organisation, dans la prise de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cisions; 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67717"/>
            <a:ext cx="83901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velopper des habilet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sociales de participation, d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empathie, d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coute, de respect;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velopper l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estime de soi, se valoriser, r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ler ses capacit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-prendre conscience de ses limites;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velopper des habilet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 conduite de groupe, d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animation;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velopper des habilet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expression, de logique, de clart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-s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exprimer plus facilement en d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pit de sa timidit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-formuler des suggestions;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-apprendre 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adapter son langage 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son auditoire...</a:t>
            </a:r>
            <a:endParaRPr lang="fr-F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5720" y="214290"/>
            <a:ext cx="831872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rêts pour 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: </a:t>
            </a:r>
            <a:endParaRPr lang="fr-FR" sz="2800" dirty="0" smtClean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conna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 les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autrement;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identifier les difficult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et les lacunes;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r-FR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ajuster les objectifs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r-FR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transmettre des valeurs de communication et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coute;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r-FR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diff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rencier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en fonction des besoins de chacun; </a:t>
            </a:r>
            <a:endParaRPr lang="fr-FR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orienter vers les ressources ad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quates;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r-FR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moigner de son leadership participatif; </a:t>
            </a:r>
            <a:endParaRPr lang="fr-FR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jouer le rôle de 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diateur cognitif...</a:t>
            </a:r>
            <a:endParaRPr kumimoji="0" lang="fr-FR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00034" y="285728"/>
            <a:ext cx="807246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rêt pour la relation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tudiant-enseignant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tablir une relation de coop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ration;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-favoriser la d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mocratie;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-construire.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28596" y="285728"/>
            <a:ext cx="8715404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Comment proc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der 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Phase de lancement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tape 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sente bri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vement les bases de la 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exploiter (de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rence en ayant recours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une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 power point) (10 minutes) et lance une discussion autour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situation-probl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(5 minutes).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428604"/>
            <a:ext cx="87868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fr-F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Phase de motivation</a:t>
            </a:r>
            <a:endParaRPr lang="fr-FR" sz="2400" dirty="0" smtClean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Étape 2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: Les étudiants se répartissent en sous-groupes (4 à 5 étudiants par sous-groupe), se distribuent les rôles (animateur, script, rapporteur, gardien du temps et organisateur de data) et visualisent une séquence filmique ou analysent un document ou une image, relatifs à la théorie présentée (10 minutes).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fr-F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Phase de travail individuel</a:t>
            </a:r>
            <a:endParaRPr lang="fr-FR" sz="2400" dirty="0" smtClean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tape 3 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Les 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identifient le probl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soudre en discutant avec l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et compl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 individuellement les questions basiques d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fiche-guide 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par l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enseignant. La fiche-guide contient le titre et les objectifs de la s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ance, la situation</a:t>
            </a:r>
            <a:endParaRPr lang="fr-F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28596" y="0"/>
            <a:ext cx="8715404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Phase de mise en commun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tape 4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membres du sous-groupe mettent en commun leurs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ponses et se mettent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accord sur une seule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ponse collective par consigne.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animateur anime le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bat, le script note les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cisions prises sur un transparent, le gardien du temps contrôle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heure et participe au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bat,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organisateur de data et le rapporteur interviennent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galement.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ne se contente pas de circuler en surveillant le travail des sous-groupes, mais il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installe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côt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chaque sous-groupe, en veillant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orienter la discussion et en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vitant de donner des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ponses (15 minutes).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tape 5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Chacun des rapporteurs de chaque sous-groupe dispose de 3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minutes pour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senter les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de la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flexion faite au groupe-classe. 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anime le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bat et lance des questions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approfondissement (15 minutes). Pour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viter les redondances, les rapporteurs peuvent compl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 ce qui manque dans les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sentations de leurs coll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gues.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-830995"/>
            <a:ext cx="856895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fr-FR" sz="2800" b="1" dirty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Rappel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Les 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dagogies traditionnelles consistent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expliquer la 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orie suivie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exercices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application 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 pour rem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dier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Leurs limites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insuffisantes pour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velopper des comp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tences transf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rables et un savoir mobilisable dans de nouvelles situations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risquent de favoriser le conditionnement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apprenant, la stagnation des connaissances et la construction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savoir mort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74400" y="-128528"/>
            <a:ext cx="8072494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solidFill>
                  <a:schemeClr val="tx2"/>
                </a:solidFill>
                <a:latin typeface="Calibri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Phase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approfondissement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tape 6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Les sous-groupes se remettent au travail autour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document (article scientifique) distribu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enseignant.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exploitation du document se fait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abord de mani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individuelle et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 se fait ensuite en sous-groupe pour compl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 les questions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approfondissement de la fiche-guide (15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 minutes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tape 7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Chacun des rapporteurs de chaque sous-groupe dispose de 3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minutes pour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senter au groupe-classe les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de sa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flexion.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anime le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bat (15 minutes).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Phase 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institutionnalisation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tape 8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fait une synth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(de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rence en ayant recours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une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 power point) (5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minutes).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680331"/>
            <a:ext cx="88582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2.4. Quelles pr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cautions prendre 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viter de laisser 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travailler en sous-groupes tr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longtemps</a:t>
            </a:r>
            <a:r>
              <a:rPr lang="fr-FR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(10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 minutes maximum) ; 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assurer que chaque membre du sous-groupe participe au travail collectif et ne le parasite pas. 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(donner des tâches diff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rentes ou des questions diff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rentes peuvent être adress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chacun des membres tout en veillant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 que tout le sous-groupe assume la responsabilit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la production finale).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-exiger un travail individuel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alable au travail en sous-groupes </a:t>
            </a:r>
            <a:r>
              <a:rPr lang="fr-FR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(pour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implication de chacun).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015"/>
              </p:ext>
            </p:extLst>
          </p:nvPr>
        </p:nvGraphicFramePr>
        <p:xfrm>
          <a:off x="762016" y="857232"/>
          <a:ext cx="7310446" cy="10488994"/>
        </p:xfrm>
        <a:graphic>
          <a:graphicData uri="http://schemas.openxmlformats.org/drawingml/2006/table">
            <a:tbl>
              <a:tblPr/>
              <a:tblGrid>
                <a:gridCol w="2501049"/>
                <a:gridCol w="4809397"/>
              </a:tblGrid>
              <a:tr h="306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Pour les </a:t>
                      </a:r>
                      <a:r>
                        <a:rPr lang="fr-FR" sz="24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étudiants           </a:t>
                      </a:r>
                      <a:endParaRPr lang="fr-FR" sz="2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Pour l’enseignant</a:t>
                      </a:r>
                      <a:endParaRPr lang="fr-FR" sz="2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Parler à voix basse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Calibri"/>
                          <a:cs typeface="Times New Roman"/>
                        </a:rPr>
                        <a:t>Proposer des consignes claires</a:t>
                      </a:r>
                      <a:endParaRPr lang="fr-FR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Réclamer des explications et non des Réponses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Eviter de donner des consignes collectives quand le travail en sous-groupes a déjà commencé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Demander de l’aide aux co-équipiers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S’approcher de chaque groupe pour discuter avec ses membres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Respecter le rythme de tous les co-équipiers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Éviter de répondre directement aux questions posées. Orienter l’étudiant vers des pistes de réflexion et vers des documents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Favoriser la discussion tout en évitant de sortir du sujet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Demander aux membres du sous-groupe d’intervenir et de reformuler certaines idées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Respecter le point de vue de l’autre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Parler à voix basse lors de l’intervention auprès d’un sous-groupe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Aider les autres à se concentrer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Expliquer une notion, au besoin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Arrêter le travail une fois le sujet maîtrisé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Avoir une attitude d’encouragement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Times New Roman"/>
                        </a:rPr>
                        <a:t>(renforcements positifs)</a:t>
                      </a:r>
                      <a:endParaRPr lang="fr-F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06148" y="112075"/>
            <a:ext cx="664989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Charte de fonctionnement en sous-groupe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00042"/>
            <a:ext cx="807249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3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Situation probl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3.1. D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finition  et caract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ristiques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3.2.L’intérêt</a:t>
            </a:r>
            <a:r>
              <a:rPr kumimoji="0" lang="fr-FR" sz="32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pour l’étudiant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3.3. Comment concevoir une situation-probl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?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23528" y="84102"/>
            <a:ext cx="8534752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1.Définition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consistant en la conception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tâche destin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faire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couvrir, par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lui-même, des solutions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me. 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r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de ce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doit permettre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acquisition et la validation de nouveaux apprentissages.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situation -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comporte deux composantes essentielles (De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ketele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2013)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situation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contextualis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Le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soudre est toujours inscrit dans un environnement dont il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pend et dont il faut tenir compte. La situation propos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correspond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une situation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elle exigeant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emploi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acquis ant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rieurs.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tâche complexe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La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du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suppose non pas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application simple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savoir ou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savoir-faire, mais le recours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tout un processus,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ensemble de savoirs et de savoir-faire,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une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et ou de manipulations.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28596" y="-1154"/>
            <a:ext cx="842968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Caract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ristiques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aliste</a:t>
            </a:r>
            <a:r>
              <a:rPr lang="fr-FR" sz="24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elle ou vraisemblable, ce qui montrera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la valeur concr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 des savoirs et le rapport des 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universitaires avec le monde ext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rieur 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nouvelle: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empêcher le recours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recettes et amener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mobiliser ses ressources 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globale</a:t>
            </a:r>
            <a:r>
              <a:rPr lang="fr-FR" sz="24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comportant des donn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qui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cisent le contexte et le but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atteindre. Ce but est un savoir construit qui apporte une explication raisonn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ph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 ou le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passement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difficult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concr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concevoir une situation qui  mette 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devant un obstacle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surmonter, un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ussir ou une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nigme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soudre</a:t>
            </a:r>
            <a:r>
              <a:rPr kumimoji="0" lang="fr-FR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fr-FR" sz="2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57158" y="797935"/>
            <a:ext cx="850112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Exemple de situation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probl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en biologie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homme et une femme de groupe sanguin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ont eu un enfant de groupe sanguin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!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tant convaincus que lorsqu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ils sont tous les deux de groupe sanguin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ils ne pourront jamais avoir un enfant de groupe sanguin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ils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cident de consulter un g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ticien. Qu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pensez-vous ?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00034" y="393449"/>
            <a:ext cx="842968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rêt pour 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elle lui permet de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consolider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en amenant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employer ses savoirs et ses savoir-faire 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 mettre en relation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engager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dans une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flexion sur ses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marches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(comment il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prend, son degr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ma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trise des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attendus par la formation,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et sur sa capacit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 exploiter (o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chercher, comment tirer parti de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(r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flexion 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tacognitive)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identit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professionnelle chez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en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exposant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situations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contextualis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14282" y="142852"/>
            <a:ext cx="8786874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3.3. Comment concevoir une situation-probl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Concevoir une situation-probl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demande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de : (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Meirieu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1987) , (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Partoune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2002)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finir les 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apprentissages attendus et les exigences requises 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Quels sont les 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attendus ? Qu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est-ce que je veux faire acqu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rir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Veiller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pertinence du dispositif : Imaginer tr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pr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ment ce qui va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passer pour v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rifier si la tâche est 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alisable et si les 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pourront être atteints. </a:t>
            </a:r>
            <a:endParaRPr kumimoji="0" lang="fr-FR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assurer que  les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donneront du sens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propos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et que la situation propos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constitue une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nigme : ni trop difficile (hors de leur atteinte) ni trop facile. </a:t>
            </a:r>
            <a:endParaRPr kumimoji="0" lang="fr-FR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323528" y="123111"/>
            <a:ext cx="8424936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3.4. Comment utiliser une situation-probl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agit de permettre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utiliser ses acquis ant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rieurs mais 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anmoins insuffisants, pour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soudre le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propos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La situation-probl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est lanc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en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 de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ance de cours. La construction de la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ponse se fait tout au long de la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ance.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880" y="555520"/>
            <a:ext cx="8229600" cy="857256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tableau des démarches pédagogiques(Hume K. 2009)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3847088"/>
              </p:ext>
            </p:extLst>
          </p:nvPr>
        </p:nvGraphicFramePr>
        <p:xfrm>
          <a:off x="357158" y="1571613"/>
          <a:ext cx="8358246" cy="5067210"/>
        </p:xfrm>
        <a:graphic>
          <a:graphicData uri="http://schemas.openxmlformats.org/drawingml/2006/table">
            <a:tbl>
              <a:tblPr/>
              <a:tblGrid>
                <a:gridCol w="3086020"/>
                <a:gridCol w="3086020"/>
                <a:gridCol w="2186206"/>
              </a:tblGrid>
              <a:tr h="1269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Pédagogie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Méthode d’enseignement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Taux de mémorisation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après 24 heures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34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Processus verbal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Exposé magistral traditionnel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Lecture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63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Processus verbal et visuel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Audiovisuel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Démonstration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Groupe de discussion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6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Action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Mise en pratique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75%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3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Enseignement aux pairs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90%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642918"/>
            <a:ext cx="84296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51520" y="452853"/>
            <a:ext cx="864096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Exemple dans le domaine de la chimie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Situation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probl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tation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ph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 chimique observable dans la vie courante 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Les chimistes se demandent pourquoi le mélange Coca-Cola (allégé de préférence) et bonbons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Mentos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provoque instantanément un puissant geyser sucré de couleur marron. Les forums se multiplient sur Internet pour échanger les formules et disserter sur les causes de cette réaction. 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Rédigez un compte rendu permettant d’expliquer scientifiquement les réactions chimiques qui sont à l’origine de l’effervescence observée.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800" b="1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Lieu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Laboratoire de chimie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9512" y="2222"/>
            <a:ext cx="8748464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Conditions: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sont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partis en groupes de deux.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Chaque groupe dispose du mat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riel de laboratoire,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nombre de substances et de solutions chimiques,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bouteille de Coca Cola light all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bo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 de bonbons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Mentos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v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rifie que le 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lange Coca-Cola et bonbons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Mentos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provoque instantan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ment un geyser sucr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Il dispose de 100 minutes pour :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laborer des hypoth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ses 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rifier chacune des hypoth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ses : concevoir un protocole exp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rimental, exp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rimenter, analyser les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et interpr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 les faits 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confronter les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avec les hypoth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ses 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laborer une synth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dige le compte-rendu en 30 min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diff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rents groupes exposent leurs hypoth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ses, leurs r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et leur synth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se. Un d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bat s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tablit entre les diff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rents groupes, en vue de s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entendre sur une r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ponse collective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pr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sente une synth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finale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devra accepter de voir les 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r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agir 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situation-probl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d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fa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qui ne correspond pas tout 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fait 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 qu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pr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voyait.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l</a:t>
            </a:r>
            <a:r>
              <a:rPr lang="fr-FR" sz="2400" b="1" dirty="0">
                <a:solidFill>
                  <a:schemeClr val="tx2"/>
                </a:solidFill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lang="fr-FR" sz="24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valuation</a:t>
            </a:r>
            <a:endParaRPr lang="fr-FR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recours aux situations-probl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mes permet de mieux v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rifier la capacit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mobiliser leurs acquis pour r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soudre des probl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mes r</a:t>
            </a:r>
            <a:r>
              <a:rPr lang="fr-FR" sz="2400" b="1" dirty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els.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xmlns="" val="12568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396552" y="47782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Jeu de rôle-simulation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4.1. D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finition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4.2. L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rêt pour l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</a:t>
            </a:r>
            <a:r>
              <a:rPr kumimoji="0" lang="fr-FR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4.3. La</a:t>
            </a:r>
            <a:r>
              <a:rPr kumimoji="0" lang="fr-FR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mise en place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600" b="1" dirty="0" smtClean="0"/>
              <a:t>4.4. Précautions à prendre </a:t>
            </a:r>
            <a:endParaRPr lang="fr-FR" sz="36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51520" y="431948"/>
            <a:ext cx="871296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4.1. 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finition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techniques consistant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reproduire une situation 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interpr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 les rôles qui y sont relatifs.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par laquelle une personne incarne le rôle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personnage dans un environnement fictif.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peut être une technique 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rapeutique (en psychologie) ou une technique de formation (proche de la simulation).</a:t>
            </a:r>
            <a:r>
              <a:rPr lang="fr-FR" sz="2400" b="1" dirty="0" smtClean="0"/>
              <a:t> </a:t>
            </a:r>
          </a:p>
          <a:p>
            <a:endParaRPr lang="fr-FR" sz="2400" b="1" dirty="0" smtClean="0"/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On donne aux participants des rôles avec un scénario précis, des buts à atteindre et des ressources pour y parvenir.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Exemple: dans le cadre de l’enseignement du droit: organiser des « procès fictifs » dont les personnages (demandeur, défendeur, juge) seront représentés  par les étudiants.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07504" y="-27384"/>
            <a:ext cx="9036496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4.2. 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rêt pour 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</a:t>
            </a: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-mettre en application les connaissances abstraites acquises en cours, en travaillant sur des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mes de droit concrets, de confronter donc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enseignement 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orique et les situations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elles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velopper le sens du raisonnement et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argumentation pour apporter aux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mes la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ponse juridique ad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quate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-être sensibilis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aux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gles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thique des professions juridiques (obligation de confidentialit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devoir de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serve, de neutralit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pendance des juges, etc.)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-travailler en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quipe autour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objectif commun : entra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ner la conviction du tribunal (pour les avocats), rechercher la solution factuelle et juridique qui doit être rendue (pour les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juges) 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-faire preuve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imagination et de cr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velopper la confiance en soi 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-partager leur exp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rience avec les autres.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395536" y="116632"/>
            <a:ext cx="856895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.3.Comment mener un jeu de rôle / une simulation ?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roule en trois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tapes :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paration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briefing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(l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est planificateur)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doit tenir compte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des objectifs poursuivis en termes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apprentissage, les savoirs, savoir-faire et attitudes que 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sont appel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mobiliser dans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cution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les lectures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alables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faire,  le temps 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cessaire pour la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paration, le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roulement et 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valuation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poser,  les obstacles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surmonter, 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roulement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é: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Durant cette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tape,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est facilitateur, 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sont les ex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cuteurs.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valuation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 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debriefing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agit de faire un retour sur les comportements des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ayant particip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afin de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gager 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ments essentiels, positifs et 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gatifs,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rience men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323528" y="160759"/>
            <a:ext cx="871296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Cette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valuation est triple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valuation par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: il  pose des questions et livre ses impressions;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valuation par les pairs :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demande aux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qui 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ont pas particip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valuer la prestation de ceux qui y ont particip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; 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Auto-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valuation :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demande aux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ayant particip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auto-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valuer.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323528" y="738664"/>
            <a:ext cx="849694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4.4. Pr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cautions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prendre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viter des exemples trop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loign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 la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viter de diriger (l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observe, encadre, supervise le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roulement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mais il doit être discret et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abstenir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influencer le comportement des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tudiants);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viter que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apparence, la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mise en sc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le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cor,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habit, les effets de manche, ne prennent le pas sur le fond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51520" y="396528"/>
            <a:ext cx="86409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Communication orale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fr-FR" sz="28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fr-FR" sz="28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communication orale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trouve au 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œ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qui  allie le plaisir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instruction.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passion des mots peut devenir une v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ritable joie dans la situation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apprentissage. On distingue trois 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qui  peuvent être prises en charge aussi bien par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que par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expos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du Power Point et de la synth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se.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7256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/>
              <a:t/>
            </a:r>
            <a:br>
              <a:rPr lang="fr-FR" sz="3100" b="1" dirty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>Les pédagogies actives: l’apprentissage expérientiel, « apprendre en faisant</a:t>
            </a:r>
            <a:r>
              <a:rPr lang="fr-FR" b="1" dirty="0"/>
              <a:t> </a:t>
            </a:r>
            <a:r>
              <a:rPr lang="fr-FR" b="1" dirty="0" smtClean="0"/>
              <a:t> »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85720" y="1643050"/>
            <a:ext cx="85725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Leurs avantages</a:t>
            </a:r>
            <a:r>
              <a:rPr lang="fr-FR" sz="2800" b="1" dirty="0" smtClean="0">
                <a:solidFill>
                  <a:schemeClr val="tx2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fr-FR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favoriser l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apprentissage, la motivation, la </a:t>
            </a:r>
            <a:r>
              <a:rPr lang="fr-FR" sz="2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transf</a:t>
            </a:r>
            <a:r>
              <a:rPr lang="fr-FR" sz="2400" b="1" dirty="0" err="1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rabilit</a:t>
            </a:r>
            <a:r>
              <a:rPr lang="fr-FR" sz="2400" b="1" dirty="0" err="1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le d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veloppement des comp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tences.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impliquer l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apprenant dans des situations (fictives ou r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elles) pour qu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puisse utiliser ses comp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tences et les faire </a:t>
            </a:r>
            <a:r>
              <a:rPr lang="fr-FR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voluer au cours de la formation (Piaget, J. Dewey, 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J.).</a:t>
            </a:r>
            <a:endParaRPr lang="fr-FR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51520" y="643329"/>
            <a:ext cx="8568952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5.1.1. Le sujet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a pour tâche  de choisir pour lui-même et pour ses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des sujets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originaux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authentiques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qui caract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riseront son enseignement et  sa mani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aborder un 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Eviter les 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mes g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raux et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finitionnels que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pourrait ais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ment plagier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Personnaliser, au contraire, les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matiques en optant pour une accroche qui serait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fois : esth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tique  ouverte  et motivante. 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539552" y="164822"/>
            <a:ext cx="8496944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5.1.2. Le fil conducteur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exposant, enseignant ou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tudiant, doit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ussir en toute libert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resser 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instruire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même temps, (Moli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plus grande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gle de toutes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gles est de plaire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-Toutefois il veillera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suivre un fil conducteur pour maintenir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attention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audience.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art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expos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consiste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ouvrir des parenth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ses quand il le faut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les fermer aussitôt,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faire des digressions mais aussi des retours au sujet afin de ne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 perdre de vue le point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aboutissement du discours.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essentiel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side dans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clart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propos et dans la qualit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la transmission du message.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323528" y="528350"/>
            <a:ext cx="849694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5.1.3. 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interaction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expos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dans la mesure o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il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adresse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destinataire,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inscrit dans la situation de communication telle que conceptualis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par Roman Jakobson.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Il se doit donc de mettre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accent sur les six fonctions du langage, qui sont rattach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communication, et en particulier, sur les trois fonctions : expressive, conative et phatique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107504" y="1135772"/>
            <a:ext cx="885596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contexte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Fonction 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rentielle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destinateur       Le message       Le destinataire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Fonction expressive         Fonction po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tique                              Fonction conative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contact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Fonction phatique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code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Fonction 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talinguistique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23528" y="328582"/>
            <a:ext cx="856895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5.2. Le Power Point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5.1. Principes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support de travail pour la communication orale (un outil et non une finalit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le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texte et non le texte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apprentissage) ;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langage total qui se doit de combiner, dans des proportions plus ou moins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gales,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crit et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oral, le texte et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image, la phrase et la sch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matisation, le visuel et le sonore 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exercice autant instructif que ludique et esth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tique,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processus interactif  qui  permet la participation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audience qui est  sollicit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pour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pondre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questions ou pour compl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 des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finitions, des formules, des sch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mas, des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rences ;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19920" y="236830"/>
            <a:ext cx="857256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5.2. Recommandations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une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 vivante et interactive sur Power Point, il est recommand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ne pas 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garder la classe dans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obscurit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tout au long de la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faire 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images sans les accompagner par la parole 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alourdir la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 de textes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privil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gier la forme au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triment du contenu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passer les vingt minutes de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moins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entrecouper par des pauses explicatives ou interpr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tatives 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uniformiser la mise en page 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1080120" y="1339602"/>
            <a:ext cx="8028384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Dispositifs 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num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.1. 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finition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.2. Objectifs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.3. Dispositifs</a:t>
            </a:r>
            <a:r>
              <a:rPr lang="fr-FR" sz="2800" b="1" dirty="0" smtClean="0"/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/>
              <a:t>6.4. Précautions à prendre </a:t>
            </a:r>
            <a:endParaRPr lang="fr-FR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179512" y="246222"/>
            <a:ext cx="885698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fr-FR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.1. 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finition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Dispositif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num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 qui combine entre combinaison entre des 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et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accompagnement et des outils informatiques.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Les dispositifs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num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riques se construisent autour des param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temps, de lieu et de type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interaction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synchrone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et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sont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unis dans le même espace, en même temps, durant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asynchrone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peut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aliser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lorsqu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le souhaite, ind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pendamment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enseignement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distance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le dispositif ne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voit pas de rencontre directe entre enseignant 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E-Learning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le dispositif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voit des interactions entre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 (construction de savoir, projets collaboratifs).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251520" y="513828"/>
            <a:ext cx="889248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Dans un dispositif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num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rique,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 peut utiliser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ou plusieurs outils informatiques :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ordinateur;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tableau blanc interactif;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tablette ou Smartphone.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ou plusieurs applications accessibles par le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seau internet :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environnement num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enseignement (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Moodle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logiciels de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 (Active Inspire, etc.)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applications collaboratives (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WordPress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Facebook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MediaWiki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etc.)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applications pour communiquer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distance (Google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Hangout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Skype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etc.)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395536" y="175275"/>
            <a:ext cx="856895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dispositif 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num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 doit 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finir, pour chaque activit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attendus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quences 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dagogiques;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type de relation enseignant /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type de relation entre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tudiants;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conditions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accompagnement;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outils mat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riels ou logiciels utilis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forme et le mode de livraison des ressources 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dagogiques;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les conditions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valuation.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757148"/>
            <a:ext cx="850112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Leurs </a:t>
            </a:r>
            <a:r>
              <a:rPr lang="fr-FR" sz="2800" b="1" dirty="0">
                <a:solidFill>
                  <a:schemeClr val="tx2"/>
                </a:solidFill>
              </a:rPr>
              <a:t>caractéristiques : </a:t>
            </a:r>
            <a:endParaRPr lang="fr-FR" sz="2800" b="1" dirty="0" smtClean="0">
              <a:solidFill>
                <a:schemeClr val="tx2"/>
              </a:solidFill>
            </a:endParaRPr>
          </a:p>
          <a:p>
            <a:endParaRPr lang="fr-FR" sz="2800" dirty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fr-FR" sz="2800" dirty="0"/>
              <a:t>plus orientées vers </a:t>
            </a:r>
            <a:r>
              <a:rPr lang="fr-FR" sz="2800" dirty="0" smtClean="0"/>
              <a:t>l’individu</a:t>
            </a:r>
          </a:p>
          <a:p>
            <a:pPr lvl="1">
              <a:buFont typeface="Wingdings" pitchFamily="2" charset="2"/>
              <a:buChar char="ü"/>
            </a:pPr>
            <a:endParaRPr lang="fr-FR" sz="2800" dirty="0"/>
          </a:p>
          <a:p>
            <a:pPr lvl="0">
              <a:buFont typeface="Wingdings" pitchFamily="2" charset="2"/>
              <a:buChar char="ü"/>
            </a:pPr>
            <a:r>
              <a:rPr lang="fr-FR" sz="2800" dirty="0"/>
              <a:t>tiennent compte de ses acquis et de ses </a:t>
            </a:r>
            <a:r>
              <a:rPr lang="fr-FR" sz="2800" dirty="0" smtClean="0"/>
              <a:t>expériences</a:t>
            </a:r>
          </a:p>
          <a:p>
            <a:pPr lvl="0">
              <a:buFont typeface="Wingdings" pitchFamily="2" charset="2"/>
              <a:buChar char="ü"/>
            </a:pPr>
            <a:endParaRPr lang="fr-FR" sz="2800" dirty="0"/>
          </a:p>
          <a:p>
            <a:pPr lvl="0">
              <a:buFont typeface="Wingdings" pitchFamily="2" charset="2"/>
              <a:buChar char="ü"/>
            </a:pPr>
            <a:r>
              <a:rPr lang="fr-FR" sz="2800" dirty="0"/>
              <a:t>Leur  but est de l’aider à construire des compétences exploitables dans l’environnement du travail.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467544" y="369332"/>
            <a:ext cx="8424936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6.2. </a:t>
            </a:r>
            <a:r>
              <a:rPr lang="fr-FR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bjectifs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Augmenter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interaction et la motivation :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velopper la collaboration;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Adapter et personnaliser la formation;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velopper des comp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tences techniques essentielles;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Favoriser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innovation 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 une communaut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tudiante .</a:t>
            </a:r>
          </a:p>
          <a:p>
            <a:pPr>
              <a:buFontTx/>
              <a:buChar char="-"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solidFill>
                  <a:schemeClr val="tx2"/>
                </a:solidFill>
              </a:rPr>
              <a:t>6.3. Dispositifs </a:t>
            </a:r>
            <a:endParaRPr lang="fr-FR" sz="2800" dirty="0" smtClean="0">
              <a:solidFill>
                <a:schemeClr val="tx2"/>
              </a:solidFill>
            </a:endParaRP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La projection de ressources numériques en classe ;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Les activités utilisant un tableau blanc interactif ;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Le forum de discussion ;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La discussion instantanée (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Chat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 ;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Les activités sur les réseaux sociaux numériques (RSN) ;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vidéoconférence.</a:t>
            </a:r>
          </a:p>
          <a:p>
            <a:r>
              <a:rPr lang="fr-FR" sz="2800" b="1" dirty="0" smtClean="0"/>
              <a:t> </a:t>
            </a:r>
            <a:endParaRPr lang="fr-FR" sz="28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323528" y="67265"/>
            <a:ext cx="882047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3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6.5. Précautions à prendre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/>
              <a:t> </a:t>
            </a:r>
            <a:endParaRPr lang="fr-FR" sz="32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-Ma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trise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outil et de ses conditions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utilisation;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-Distinction entre 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et activit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personnelles;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-Contrôle sur la nature et la forme des contenus produits et partag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Afficher l'image d'orig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7344816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598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Afficher l'image d'orig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560840" cy="43924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9883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Afficher l'image d'orig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1052736"/>
            <a:ext cx="7632848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1654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9552" y="585836"/>
            <a:ext cx="800105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Leurs  principes: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rendre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tudiant acteur de sa formation;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fr-FR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avoir recours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thodes interactives inspir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du v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fr-FR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mettre en retrait;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fr-FR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favoriser les travaux de groupes;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fr-FR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travaux de longue haleine;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fr-FR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auto-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valuation et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appropriation positive des changements.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302359"/>
            <a:ext cx="814393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dagogie active 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traduite en 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enseignement actives qui, selon Lebrun (2010), se distinguent par les caract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ristiques suivantes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elles sont ancr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dans un contexte actuel et qui fait sens;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elles offrent un large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ventail de ressources 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fr-FR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elles mobilisent des comp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tences 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fr-FR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elles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appuient sur des interactions entre les divers partenaires de la relation 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dagogique 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fr-FR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elles conduisent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production de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quelque chose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personnel (nouvelles connaissances et comp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tences, projets, solutions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me, rapports, objets techniques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-217727"/>
            <a:ext cx="828680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Nous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senterons dans ce qui suit sept 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enseignement actives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Cours magistral interactif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Travail en sous-groupes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Situation – Probl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 Jeu de rôle / Simulation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 Communication orale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6- Dispositifs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num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riques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4401</Words>
  <Application>Microsoft Office PowerPoint</Application>
  <PresentationFormat>Affichage à l'écran (4:3)</PresentationFormat>
  <Paragraphs>675</Paragraphs>
  <Slides>64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64</vt:i4>
      </vt:variant>
    </vt:vector>
  </HeadingPairs>
  <TitlesOfParts>
    <vt:vector size="65" baseType="lpstr">
      <vt:lpstr>Fonderie</vt:lpstr>
      <vt:lpstr>Cours-Les méthodes actives</vt:lpstr>
      <vt:lpstr>Diapositive 2</vt:lpstr>
      <vt:lpstr>Diapositive 3</vt:lpstr>
      <vt:lpstr>   tableau des démarches pédagogiques(Hume K. 2009)</vt:lpstr>
      <vt:lpstr>               Les pédagogies actives: l’apprentissage expérientiel, « apprendre en faisant  » </vt:lpstr>
      <vt:lpstr>Diapositive 6</vt:lpstr>
      <vt:lpstr>Diapositive 7</vt:lpstr>
      <vt:lpstr>Diapositive 8</vt:lpstr>
      <vt:lpstr>Diapositive 9</vt:lpstr>
      <vt:lpstr>1. Le cours magistral interactif </vt:lpstr>
      <vt:lpstr>Diapositive 11</vt:lpstr>
      <vt:lpstr>Techniques utilisées lors d’un cours magistral interactif </vt:lpstr>
      <vt:lpstr>Techniques utilisées lors d’un cours magistral interactif </vt:lpstr>
      <vt:lpstr>Techniques utilisées lors d’un cours magistral interactif </vt:lpstr>
      <vt:lpstr>Techniques utilisées lors d’un cours magistral interactif </vt:lpstr>
      <vt:lpstr>Techniques utilisées lors d’un cours magistral interactif 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  <vt:lpstr>Diapositive 62</vt:lpstr>
      <vt:lpstr>Diapositive 63</vt:lpstr>
      <vt:lpstr>Diapositive 64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Cours-Les méthodes actives</dc:title>
  <dc:creator>HP</dc:creator>
  <cp:lastModifiedBy>HP</cp:lastModifiedBy>
  <cp:revision>154</cp:revision>
  <dcterms:created xsi:type="dcterms:W3CDTF">2017-01-18T14:41:04Z</dcterms:created>
  <dcterms:modified xsi:type="dcterms:W3CDTF">2017-02-02T07:17:21Z</dcterms:modified>
</cp:coreProperties>
</file>