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71" r:id="rId8"/>
    <p:sldId id="264" r:id="rId9"/>
    <p:sldId id="265" r:id="rId10"/>
    <p:sldId id="266" r:id="rId11"/>
    <p:sldId id="272" r:id="rId12"/>
    <p:sldId id="267" r:id="rId13"/>
    <p:sldId id="268" r:id="rId14"/>
    <p:sldId id="273" r:id="rId15"/>
    <p:sldId id="274" r:id="rId16"/>
    <p:sldId id="269" r:id="rId17"/>
    <p:sldId id="275" r:id="rId18"/>
    <p:sldId id="270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1A7C-B764-4720-9D5C-D92A73D322EF}" type="datetimeFigureOut">
              <a:rPr lang="fr-FR" smtClean="0"/>
              <a:pPr/>
              <a:t>06/02/2017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C02A-7C66-458D-B049-6E91D44420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1A7C-B764-4720-9D5C-D92A73D322EF}" type="datetimeFigureOut">
              <a:rPr lang="fr-FR" smtClean="0"/>
              <a:pPr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C02A-7C66-458D-B049-6E91D44420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1A7C-B764-4720-9D5C-D92A73D322EF}" type="datetimeFigureOut">
              <a:rPr lang="fr-FR" smtClean="0"/>
              <a:pPr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C02A-7C66-458D-B049-6E91D44420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1A7C-B764-4720-9D5C-D92A73D322EF}" type="datetimeFigureOut">
              <a:rPr lang="fr-FR" smtClean="0"/>
              <a:pPr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C02A-7C66-458D-B049-6E91D44420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1A7C-B764-4720-9D5C-D92A73D322EF}" type="datetimeFigureOut">
              <a:rPr lang="fr-FR" smtClean="0"/>
              <a:pPr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C02A-7C66-458D-B049-6E91D44420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1A7C-B764-4720-9D5C-D92A73D322EF}" type="datetimeFigureOut">
              <a:rPr lang="fr-FR" smtClean="0"/>
              <a:pPr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C02A-7C66-458D-B049-6E91D44420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1A7C-B764-4720-9D5C-D92A73D322EF}" type="datetimeFigureOut">
              <a:rPr lang="fr-FR" smtClean="0"/>
              <a:pPr/>
              <a:t>06/02/2017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C02A-7C66-458D-B049-6E91D44420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1A7C-B764-4720-9D5C-D92A73D322EF}" type="datetimeFigureOut">
              <a:rPr lang="fr-FR" smtClean="0"/>
              <a:pPr/>
              <a:t>06/02/2017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C02A-7C66-458D-B049-6E91D44420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1A7C-B764-4720-9D5C-D92A73D322EF}" type="datetimeFigureOut">
              <a:rPr lang="fr-FR" smtClean="0"/>
              <a:pPr/>
              <a:t>06/02/2017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C02A-7C66-458D-B049-6E91D44420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1A7C-B764-4720-9D5C-D92A73D322EF}" type="datetimeFigureOut">
              <a:rPr lang="fr-FR" smtClean="0"/>
              <a:pPr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C02A-7C66-458D-B049-6E91D44420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1A7C-B764-4720-9D5C-D92A73D322EF}" type="datetimeFigureOut">
              <a:rPr lang="fr-FR" smtClean="0"/>
              <a:pPr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98C02A-7C66-458D-B049-6E91D444205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311A7C-B764-4720-9D5C-D92A73D322EF}" type="datetimeFigureOut">
              <a:rPr lang="fr-FR" smtClean="0"/>
              <a:pPr/>
              <a:t>06/02/2017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98C02A-7C66-458D-B049-6E91D444205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714356"/>
            <a:ext cx="8858312" cy="4643470"/>
          </a:xfr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144000" indent="0" algn="ctr">
              <a:spcBef>
                <a:spcPts val="0"/>
              </a:spcBef>
              <a:buNone/>
            </a:pPr>
            <a:r>
              <a:rPr lang="fr-FR" sz="2200" b="1" dirty="0" smtClean="0"/>
              <a:t>Matière:</a:t>
            </a:r>
            <a:r>
              <a:rPr lang="fr-FR" sz="2200" dirty="0" smtClean="0"/>
              <a:t>  Pédagogie et psycho- pédagogie dans la formation- apprentissage chez l’étudiant</a:t>
            </a:r>
          </a:p>
          <a:p>
            <a:pPr>
              <a:buNone/>
            </a:pPr>
            <a:endParaRPr lang="fr-FR" sz="2000" dirty="0"/>
          </a:p>
          <a:p>
            <a:pPr algn="ctr">
              <a:buNone/>
            </a:pPr>
            <a:endParaRPr lang="fr-FR" sz="2400" b="1" dirty="0" smtClean="0"/>
          </a:p>
          <a:p>
            <a:pPr algn="ctr">
              <a:buNone/>
            </a:pPr>
            <a:r>
              <a:rPr lang="fr-FR" sz="2800" b="1" dirty="0" smtClean="0"/>
              <a:t>Cours 3 :</a:t>
            </a:r>
          </a:p>
          <a:p>
            <a:pPr algn="ctr">
              <a:lnSpc>
                <a:spcPct val="150000"/>
              </a:lnSpc>
              <a:buNone/>
            </a:pPr>
            <a:r>
              <a:rPr lang="fr-FR" sz="3600" b="1" dirty="0" smtClean="0">
                <a:solidFill>
                  <a:srgbClr val="002060"/>
                </a:solidFill>
                <a:latin typeface="Cambria" pitchFamily="18" charset="0"/>
              </a:rPr>
              <a:t>Objectifs pédagogiques et structuration </a:t>
            </a:r>
          </a:p>
          <a:p>
            <a:pPr algn="ctr">
              <a:lnSpc>
                <a:spcPct val="150000"/>
              </a:lnSpc>
              <a:buNone/>
            </a:pPr>
            <a:r>
              <a:rPr lang="fr-FR" sz="3600" b="1" dirty="0" smtClean="0">
                <a:solidFill>
                  <a:srgbClr val="002060"/>
                </a:solidFill>
                <a:latin typeface="Cambria" pitchFamily="18" charset="0"/>
              </a:rPr>
              <a:t>des contenus d’enseignement</a:t>
            </a:r>
            <a:endParaRPr lang="fr-FR" sz="3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28596" y="6286520"/>
            <a:ext cx="7858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Accompagnement  pédagogique au profit des enseignant- chercheurs nouvellement recrutés </a:t>
            </a:r>
            <a:endParaRPr lang="fr-F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714356"/>
            <a:ext cx="8572560" cy="55721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2800" b="1" dirty="0" smtClean="0">
                <a:solidFill>
                  <a:srgbClr val="002060"/>
                </a:solidFill>
                <a:latin typeface="Cambria" pitchFamily="18" charset="0"/>
              </a:rPr>
              <a:t>1-3 Importance cruciale des objectifs pédagogiques spécifiques (opérationnels):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fr-FR" sz="2600" b="1" dirty="0" smtClean="0">
                <a:latin typeface="Cambria" pitchFamily="18" charset="0"/>
              </a:rPr>
              <a:t> </a:t>
            </a:r>
            <a:r>
              <a:rPr lang="fr-FR" sz="2600" dirty="0" smtClean="0">
                <a:latin typeface="Cambria" pitchFamily="18" charset="0"/>
              </a:rPr>
              <a:t>Ce type d’objectifs pédagogiques devrait constituer un guide des  pratiques pédagogiques </a:t>
            </a:r>
            <a:r>
              <a:rPr lang="fr-FR" sz="26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fr-FR" sz="2600" dirty="0" smtClean="0">
                <a:latin typeface="Cambria" pitchFamily="18" charset="0"/>
              </a:rPr>
              <a:t>courantes des enseignants;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fr-FR" sz="2600" dirty="0" smtClean="0">
                <a:latin typeface="Cambria" pitchFamily="18" charset="0"/>
              </a:rPr>
              <a:t> L’explicitation des objectifs spécifiques (opérationnels) permettra aux enseignants: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Tx/>
              <a:buFontTx/>
              <a:buChar char="-"/>
            </a:pPr>
            <a:r>
              <a:rPr lang="fr-FR" sz="2600" dirty="0" smtClean="0">
                <a:latin typeface="Cambria" pitchFamily="18" charset="0"/>
              </a:rPr>
              <a:t>D’avoir une vision claire sur son travail pédagogique;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Tx/>
              <a:buFontTx/>
              <a:buChar char="-"/>
            </a:pPr>
            <a:r>
              <a:rPr lang="fr-FR" sz="2600" dirty="0" smtClean="0">
                <a:latin typeface="Cambria" pitchFamily="18" charset="0"/>
              </a:rPr>
              <a:t>De choisir des activités d’apprentissage pertinentes et précises en fonction des objectifs opérationnels ciblés;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42910" y="6215082"/>
            <a:ext cx="800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Accompagnement  pédagogique au profit des enseignant- chercheurs nouvellement recrutés </a:t>
            </a:r>
            <a:endParaRPr lang="fr-F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642918"/>
            <a:ext cx="8501122" cy="548324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ClrTx/>
              <a:buFontTx/>
              <a:buChar char="-"/>
            </a:pPr>
            <a:r>
              <a:rPr lang="fr-FR" sz="2600" dirty="0" smtClean="0">
                <a:latin typeface="Cambria" pitchFamily="18" charset="0"/>
              </a:rPr>
              <a:t>De mettre en œuvre des méthodes d’enseignement adéquates et;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Tx/>
              <a:buFontTx/>
              <a:buChar char="-"/>
            </a:pPr>
            <a:r>
              <a:rPr lang="fr-FR" sz="2600" dirty="0" smtClean="0">
                <a:latin typeface="Cambria" pitchFamily="18" charset="0"/>
              </a:rPr>
              <a:t>D’évaluer objectivement les apprentissages des apprenants (évaluation formative et sommative).  </a:t>
            </a:r>
            <a:r>
              <a:rPr lang="fr-FR" sz="2600" b="1" dirty="0" smtClean="0">
                <a:latin typeface="Cambria" pitchFamily="18" charset="0"/>
              </a:rPr>
              <a:t> 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600" i="1" dirty="0" smtClean="0">
                <a:latin typeface="Cambria" pitchFamily="18" charset="0"/>
              </a:rPr>
              <a:t>Exemple d’une évaluation confuse: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600" dirty="0" smtClean="0">
                <a:latin typeface="Cambria" pitchFamily="18" charset="0"/>
              </a:rPr>
              <a:t>Conflit autour de l’évaluation en Physique: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dirty="0" smtClean="0"/>
              <a:t>Montrez comment il est possible de déterminer la hauteur d'un building (un gratte- ciel) à l'aide d'un baromètre.</a:t>
            </a:r>
            <a:endParaRPr lang="fr-FR" sz="2600" dirty="0">
              <a:latin typeface="Cambria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1472" y="6143644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Accompagnement  pédagogique au profit des enseignant- chercheurs nouvellement recrutés </a:t>
            </a:r>
            <a:endParaRPr lang="fr-F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785794"/>
            <a:ext cx="8501122" cy="534036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2800" b="1" dirty="0" smtClean="0">
                <a:solidFill>
                  <a:srgbClr val="002060"/>
                </a:solidFill>
                <a:latin typeface="Cambria" pitchFamily="18" charset="0"/>
              </a:rPr>
              <a:t>1-4 Formulation des objectifs pédagogiques spécifiques: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600" dirty="0" smtClean="0">
                <a:latin typeface="Cambria" pitchFamily="18" charset="0"/>
              </a:rPr>
              <a:t>- Formulation précise des objectifs spécifiques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600" dirty="0" smtClean="0">
                <a:latin typeface="Cambria" pitchFamily="18" charset="0"/>
              </a:rPr>
              <a:t>(opérationnels) par l’utilisation des </a:t>
            </a:r>
            <a:r>
              <a:rPr lang="fr-FR" sz="2600" b="1" dirty="0" smtClean="0">
                <a:solidFill>
                  <a:srgbClr val="0070C0"/>
                </a:solidFill>
                <a:latin typeface="Cambria" pitchFamily="18" charset="0"/>
              </a:rPr>
              <a:t>verbes d’action</a:t>
            </a:r>
            <a:r>
              <a:rPr lang="fr-FR" sz="2600" b="1" dirty="0" smtClean="0">
                <a:latin typeface="Cambria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Tx/>
              <a:buFontTx/>
              <a:buChar char="-"/>
            </a:pPr>
            <a:r>
              <a:rPr lang="fr-FR" sz="2600" dirty="0" smtClean="0">
                <a:latin typeface="Cambria" pitchFamily="18" charset="0"/>
              </a:rPr>
              <a:t> Spécifier le contexte (conditions) dans lequel la performance observable ciblée se manifeste.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600" i="1" dirty="0" smtClean="0">
                <a:latin typeface="Cambria" pitchFamily="18" charset="0"/>
              </a:rPr>
              <a:t>Exemples des verbes d’action utilisés: </a:t>
            </a:r>
            <a:r>
              <a:rPr lang="fr-FR" sz="2600" dirty="0" smtClean="0">
                <a:latin typeface="Cambria" pitchFamily="18" charset="0"/>
              </a:rPr>
              <a:t>énumérer, identifier, classer, schématiser, dessiner, distinguer, calculer, appliquer, résoudre, relier, organiser, etc.</a:t>
            </a:r>
          </a:p>
          <a:p>
            <a:pPr algn="just">
              <a:buNone/>
            </a:pPr>
            <a:r>
              <a:rPr lang="fr-FR" sz="2600" i="1" dirty="0" smtClean="0">
                <a:latin typeface="Cambria" pitchFamily="18" charset="0"/>
              </a:rPr>
              <a:t>Exemples d’objectifs opérationnels : Applications.</a:t>
            </a:r>
            <a:endParaRPr lang="fr-FR" sz="2600" dirty="0" smtClean="0">
              <a:latin typeface="Cambria" pitchFamily="18" charset="0"/>
            </a:endParaRPr>
          </a:p>
          <a:p>
            <a:pPr>
              <a:buNone/>
            </a:pPr>
            <a:endParaRPr lang="fr-FR" sz="2600" b="1" dirty="0">
              <a:latin typeface="Cambria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0034" y="6215082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Accompagnement  pédagogique au profit des enseignant- chercheurs nouvellement recrutés </a:t>
            </a:r>
          </a:p>
          <a:p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>
                <a:solidFill>
                  <a:srgbClr val="002060"/>
                </a:solidFill>
                <a:latin typeface="Cambria" pitchFamily="18" charset="0"/>
              </a:rPr>
              <a:t>1-5 Taxonomie des objectifs pédagogiques du domaine cognitif (1956):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Tx/>
              <a:buChar char="-"/>
            </a:pPr>
            <a:r>
              <a:rPr lang="fr-FR" sz="2600" dirty="0" smtClean="0">
                <a:latin typeface="Cambria" pitchFamily="18" charset="0"/>
              </a:rPr>
              <a:t>Benjamin BLOOM (1913–1999) est le célèbre  psychopédagogue et docimologue américain.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Tx/>
              <a:buChar char="-"/>
            </a:pPr>
            <a:r>
              <a:rPr lang="fr-FR" sz="2600" dirty="0" smtClean="0">
                <a:latin typeface="Cambria" pitchFamily="18" charset="0"/>
              </a:rPr>
              <a:t>Il est le fondateur de la 1</a:t>
            </a:r>
            <a:r>
              <a:rPr lang="fr-FR" sz="2600" baseline="30000" dirty="0" smtClean="0">
                <a:latin typeface="Cambria" pitchFamily="18" charset="0"/>
              </a:rPr>
              <a:t>ère</a:t>
            </a:r>
            <a:r>
              <a:rPr lang="fr-FR" sz="2600" dirty="0" smtClean="0">
                <a:latin typeface="Cambria" pitchFamily="18" charset="0"/>
              </a:rPr>
              <a:t> classification hiérarchisée des objectifs pédagogiques.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Tx/>
              <a:buFontTx/>
              <a:buChar char="-"/>
            </a:pPr>
            <a:r>
              <a:rPr lang="fr-FR" sz="2600" dirty="0" smtClean="0">
                <a:latin typeface="Cambria" pitchFamily="18" charset="0"/>
              </a:rPr>
              <a:t> Bloom a considéré que l’apprentissage du domaine cognitif est un processus évolutif allant progressivement  du concret vers l’abstrait.</a:t>
            </a:r>
            <a:endParaRPr lang="fr-FR" sz="2600" dirty="0">
              <a:latin typeface="Cambria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7158" y="6143644"/>
            <a:ext cx="8215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Accompagnement  pédagogique au profit des enseignant- chercheurs nouvellement recrutés </a:t>
            </a:r>
            <a:endParaRPr lang="fr-F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5690" y="1000108"/>
            <a:ext cx="7545399" cy="512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642910" y="6215082"/>
            <a:ext cx="7786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Accompagnement  pédagogique au profit des enseignant- chercheurs nouvellement recrutés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28596" y="6429396"/>
            <a:ext cx="8215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Accompagnement  pédagogique au profit des enseignant- chercheurs nouvellement recrutés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7715304" cy="525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>
            <a:normAutofit/>
          </a:bodyPr>
          <a:lstStyle/>
          <a:p>
            <a:pPr algn="l"/>
            <a:r>
              <a:rPr lang="fr-FR" sz="28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2- Méthodologie de structuration des contenus d’enseignement</a:t>
            </a:r>
            <a:endParaRPr lang="fr-FR" sz="2800" b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fr-FR" sz="2600" b="1" i="1" dirty="0" smtClean="0">
                <a:latin typeface="Cambria" pitchFamily="18" charset="0"/>
              </a:rPr>
              <a:t>Étape 1 : </a:t>
            </a:r>
            <a:r>
              <a:rPr lang="fr-FR" sz="2600" dirty="0" smtClean="0">
                <a:latin typeface="Cambria" pitchFamily="18" charset="0"/>
              </a:rPr>
              <a:t>Choix explicite et formulation claire des objectifs spécifiques </a:t>
            </a:r>
            <a:r>
              <a:rPr lang="fr-FR" dirty="0" smtClean="0">
                <a:latin typeface="Cambria" pitchFamily="18" charset="0"/>
              </a:rPr>
              <a:t>(</a:t>
            </a:r>
            <a:r>
              <a:rPr lang="fr-FR" sz="2600" dirty="0" smtClean="0">
                <a:latin typeface="Cambria" pitchFamily="18" charset="0"/>
              </a:rPr>
              <a:t>opérationnels) en utilisant des verbes d’actions; 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fr-FR" sz="2600" b="1" i="1" dirty="0" smtClean="0">
                <a:latin typeface="Cambria" pitchFamily="18" charset="0"/>
              </a:rPr>
              <a:t>Étape 2:</a:t>
            </a:r>
            <a:r>
              <a:rPr lang="fr-FR" sz="2600" dirty="0" smtClean="0">
                <a:latin typeface="Cambria" pitchFamily="18" charset="0"/>
              </a:rPr>
              <a:t> Choix des méthodes d’enseignement adéquates et les modes d’évaluation des apprentissages;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fr-FR" sz="2600" b="1" i="1" dirty="0" smtClean="0">
                <a:latin typeface="Cambria" pitchFamily="18" charset="0"/>
              </a:rPr>
              <a:t>Étape 3:</a:t>
            </a:r>
            <a:r>
              <a:rPr lang="fr-FR" sz="2600" dirty="0" smtClean="0">
                <a:latin typeface="Cambria" pitchFamily="18" charset="0"/>
              </a:rPr>
              <a:t> Introduction (durée: courte; rôle: préparation psychologique de l’étudiant; forme: révision brève du cours précédent, poser un problèmes APP; etc.)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fr-FR" sz="2600" dirty="0" smtClean="0">
              <a:latin typeface="Cambria" pitchFamily="18" charset="0"/>
            </a:endParaRPr>
          </a:p>
          <a:p>
            <a:pPr>
              <a:buNone/>
            </a:pPr>
            <a:endParaRPr lang="fr-FR" sz="2600" dirty="0">
              <a:latin typeface="Cambria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0034" y="6215082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Accompagnement  pédagogique au profit des enseignant- chercheurs nouvellement recrutés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fr-FR" b="1" i="1" dirty="0" smtClean="0">
                <a:latin typeface="Cambria" pitchFamily="18" charset="0"/>
              </a:rPr>
              <a:t>Étape 4:</a:t>
            </a:r>
            <a:r>
              <a:rPr lang="fr-FR" dirty="0" smtClean="0">
                <a:latin typeface="Cambria" pitchFamily="18" charset="0"/>
              </a:rPr>
              <a:t> Présentation hiérarchisée des contenus et évaluation formative qui accompagne cette étape;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fr-FR" b="1" i="1" dirty="0" smtClean="0">
                <a:latin typeface="Cambria" pitchFamily="18" charset="0"/>
              </a:rPr>
              <a:t>Étape 5:</a:t>
            </a:r>
            <a:r>
              <a:rPr lang="fr-FR" dirty="0" smtClean="0">
                <a:latin typeface="Cambria" pitchFamily="18" charset="0"/>
              </a:rPr>
              <a:t> Résumé du cours et évaluation sommative (questions ou exercices d’application)</a:t>
            </a:r>
          </a:p>
          <a:p>
            <a:pPr algn="just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00034" y="6215082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Accompagnement  pédagogique au profit des enseignant- chercheurs nouvellement recrutés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l"/>
            <a:r>
              <a:rPr lang="fr-FR" sz="30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Conclusion:</a:t>
            </a:r>
            <a:endParaRPr lang="fr-FR" sz="3000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60"/>
            <a:ext cx="8329642" cy="5038740"/>
          </a:xfrm>
        </p:spPr>
        <p:txBody>
          <a:bodyPr/>
          <a:lstStyle/>
          <a:p>
            <a:pPr marL="0" algn="just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fr-FR" dirty="0" smtClean="0"/>
              <a:t> Les objectifs pédagogiques généraux et opérationnels en particulier représentent le guide et la boussole de l’orientation de l’activité pédagogique- formation de l’enseignant universitaire;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fr-FR" dirty="0" smtClean="0"/>
              <a:t> Les objectifs opérationnels doivent être favorisés car il sont observables et leur évaluation est objective;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fr-FR" dirty="0" smtClean="0"/>
              <a:t>Les contenus d’enseignement nécessitent une structuration cohérente en fonction des objectifs ciblés. </a:t>
            </a:r>
          </a:p>
          <a:p>
            <a:pPr>
              <a:buClrTx/>
              <a:buFont typeface="Wingdings" pitchFamily="2" charset="2"/>
              <a:buChar char="§"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71472" y="6286520"/>
            <a:ext cx="7643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Accompagnement  pédagogique au profit des enseignant- chercheurs nouvellement recrutés </a:t>
            </a:r>
            <a:endParaRPr lang="fr-F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fr-FR" sz="30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Objectifs pédagogiques fondamentaux: </a:t>
            </a:r>
            <a:endParaRPr lang="fr-FR" sz="3000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14353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600" dirty="0" smtClean="0">
                <a:latin typeface="Cambria" pitchFamily="18" charset="0"/>
              </a:rPr>
              <a:t>Acquérir  des connaissances sur la notion d’objectifs pédagogiques;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fr-FR" sz="2600" dirty="0" smtClean="0">
                <a:latin typeface="Cambria" pitchFamily="18" charset="0"/>
              </a:rPr>
              <a:t> Distinguer entre les différents types  d’objectifs pédagogiques;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600" dirty="0" smtClean="0">
                <a:latin typeface="Cambria" pitchFamily="18" charset="0"/>
              </a:rPr>
              <a:t> Souligner l’importance cruciale de la notion d’objectifs pédagogiques spécifiques (opérationnels) dans l’activité pédagogique des enseignants;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600" dirty="0" smtClean="0">
                <a:latin typeface="Cambria" pitchFamily="18" charset="0"/>
              </a:rPr>
              <a:t>Acquérir une méthodologie pédagogique générale de structuration des contenus d’enseignement.  </a:t>
            </a:r>
          </a:p>
          <a:p>
            <a:pPr>
              <a:buFont typeface="Wingdings" pitchFamily="2" charset="2"/>
              <a:buChar char="§"/>
            </a:pPr>
            <a:endParaRPr lang="fr-FR" sz="2800" dirty="0">
              <a:latin typeface="Cambria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0034" y="6286520"/>
            <a:ext cx="7929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Accompagnement  pédagogique au profit des enseignant- chercheurs nouvellement recrutés </a:t>
            </a:r>
            <a:endParaRPr lang="fr-F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501122" cy="1082660"/>
          </a:xfrm>
        </p:spPr>
        <p:txBody>
          <a:bodyPr>
            <a:normAutofit/>
          </a:bodyPr>
          <a:lstStyle/>
          <a:p>
            <a:pPr algn="l"/>
            <a:r>
              <a:rPr lang="fr-FR" sz="30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Introduction : </a:t>
            </a:r>
            <a:endParaRPr lang="fr-FR" sz="3000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4625989"/>
          </a:xfrm>
        </p:spPr>
        <p:txBody>
          <a:bodyPr/>
          <a:lstStyle/>
          <a:p>
            <a:pPr>
              <a:buNone/>
            </a:pPr>
            <a:r>
              <a:rPr lang="fr-FR" sz="2800" i="1" dirty="0" smtClean="0">
                <a:latin typeface="Cambria" pitchFamily="18" charset="0"/>
              </a:rPr>
              <a:t>Questionnement préliminaire: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fr-FR" sz="2800" dirty="0" smtClean="0">
                <a:latin typeface="Cambria" pitchFamily="18" charset="0"/>
              </a:rPr>
              <a:t> Quels sont les paramètres qui guident  et encadrent l’enseignant </a:t>
            </a:r>
            <a:r>
              <a:rPr lang="fr-FR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 </a:t>
            </a:r>
            <a:r>
              <a:rPr lang="fr-FR" sz="2800" dirty="0" smtClean="0">
                <a:latin typeface="Cambria" pitchFamily="18" charset="0"/>
              </a:rPr>
              <a:t>dans son choix  des méthodes d’enseignement  et celles d’évaluation des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800" dirty="0" smtClean="0">
                <a:latin typeface="Cambria" pitchFamily="18" charset="0"/>
              </a:rPr>
              <a:t>élèves  et  des étudiants ?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642910" y="6357958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Accompagnement  pédagogique au profit des enseignant- chercheurs nouvellement recrutés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/>
          </a:bodyPr>
          <a:lstStyle/>
          <a:p>
            <a:pPr algn="l"/>
            <a:r>
              <a:rPr lang="fr-FR" sz="30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1- Objectifs pédagogiques</a:t>
            </a:r>
            <a:endParaRPr lang="fr-FR" sz="3000" b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50006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2800" b="1" dirty="0" smtClean="0">
                <a:solidFill>
                  <a:srgbClr val="002060"/>
                </a:solidFill>
                <a:latin typeface="Cambria" pitchFamily="18" charset="0"/>
              </a:rPr>
              <a:t> 1-1 Définitions:</a:t>
            </a:r>
          </a:p>
          <a:p>
            <a:pPr indent="0" algn="just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fr-FR" sz="2800" dirty="0" smtClean="0">
                <a:latin typeface="Cambria" pitchFamily="18" charset="0"/>
              </a:rPr>
              <a:t> </a:t>
            </a:r>
            <a:r>
              <a:rPr lang="fr-FR" sz="2600" dirty="0" smtClean="0">
                <a:latin typeface="Cambria" pitchFamily="18" charset="0"/>
              </a:rPr>
              <a:t>Un objectif pédagogique est un produit d’apprentissage que l’enseignant se propose de faire réaliser par les apprenants dans le cadre d’un contenu d’enseignement donné (cours, TD, TP, matière, cycle d’enseignement);</a:t>
            </a:r>
          </a:p>
          <a:p>
            <a:pPr indent="0" algn="just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fr-FR" sz="2600" dirty="0" smtClean="0">
                <a:latin typeface="Cambria" pitchFamily="18" charset="0"/>
              </a:rPr>
              <a:t> Un objectif pédagogique est un énoncé d’intention décrivant une performance générale à acquérir par les apprenants après apprentissage . </a:t>
            </a:r>
            <a:r>
              <a:rPr lang="fr-FR" sz="2200" b="1" dirty="0" smtClean="0">
                <a:solidFill>
                  <a:srgbClr val="7030A0"/>
                </a:solidFill>
                <a:latin typeface="Cambria" pitchFamily="18" charset="0"/>
              </a:rPr>
              <a:t>C’est un résultat attendu (prévisible)  à la fin d’une action pédagogique de l’enseignant.  </a:t>
            </a:r>
            <a:endParaRPr lang="fr-FR" sz="22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0034" y="6286520"/>
            <a:ext cx="7929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Accompagnement  pédagogique au profit des enseignant- chercheurs nouvellement recrutés </a:t>
            </a:r>
            <a:endParaRPr lang="fr-F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714356"/>
            <a:ext cx="8572560" cy="55721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2800" b="1" dirty="0" smtClean="0">
                <a:solidFill>
                  <a:srgbClr val="002060"/>
                </a:solidFill>
                <a:latin typeface="Cambria" pitchFamily="18" charset="0"/>
              </a:rPr>
              <a:t>1-2 Types d’objectifs pédagogiques: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sz="2600" i="1" dirty="0" smtClean="0">
                <a:latin typeface="Cambria" pitchFamily="18" charset="0"/>
              </a:rPr>
              <a:t>Selon le critère de généralité: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600" dirty="0" smtClean="0">
                <a:latin typeface="Cambria" pitchFamily="18" charset="0"/>
              </a:rPr>
              <a:t>Objectifs généraux  et objectifs spécifiques (opérationnels) 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600" dirty="0" smtClean="0">
                <a:latin typeface="Cambria" pitchFamily="18" charset="0"/>
              </a:rPr>
              <a:t>Un objectif général est un énoncé dans lequel l’enseignant exprime une intention pédagogique générale (changement cognitif ou psychomoteur ou affectif durable).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600" i="1" dirty="0" smtClean="0">
                <a:latin typeface="Cambria" pitchFamily="18" charset="0"/>
              </a:rPr>
              <a:t>Exemples: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600" dirty="0" smtClean="0">
                <a:latin typeface="Cambria" pitchFamily="18" charset="0"/>
              </a:rPr>
              <a:t>- Connaitre les caractéristiques du style argumentatif;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600" dirty="0" smtClean="0">
                <a:latin typeface="Cambria" pitchFamily="18" charset="0"/>
              </a:rPr>
              <a:t>- Acquérir des connaissances sur l’architecture du tableau périodique des éléments chimiques.</a:t>
            </a:r>
            <a:endParaRPr lang="fr-FR" sz="2600" dirty="0">
              <a:latin typeface="Cambria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0034" y="6215082"/>
            <a:ext cx="7858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Accompagnement  pédagogique au profit des enseignant- chercheurs nouvellement recrutés </a:t>
            </a:r>
            <a:endParaRPr lang="fr-F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785794"/>
            <a:ext cx="8643998" cy="534036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fr-FR" sz="2600" dirty="0" smtClean="0">
                <a:latin typeface="Cambria" pitchFamily="18" charset="0"/>
              </a:rPr>
              <a:t> Un objectif spécifique (opérationnel) est un énoncé précis dans lequel l’enseignant décrit le </a:t>
            </a:r>
            <a:r>
              <a:rPr lang="fr-FR" sz="2600" b="1" dirty="0" smtClean="0">
                <a:solidFill>
                  <a:srgbClr val="7030A0"/>
                </a:solidFill>
                <a:latin typeface="Cambria" pitchFamily="18" charset="0"/>
              </a:rPr>
              <a:t>comportement observable </a:t>
            </a:r>
            <a:r>
              <a:rPr lang="fr-FR" sz="2600" dirty="0" smtClean="0">
                <a:latin typeface="Cambria" pitchFamily="18" charset="0"/>
              </a:rPr>
              <a:t>résultant d’une performance acquise par l’apprenant à la fin d’un apprentissage donné.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600" i="1" dirty="0" smtClean="0"/>
              <a:t>Exemples:</a:t>
            </a:r>
            <a:r>
              <a:rPr lang="fr-FR" sz="2600" dirty="0" smtClean="0"/>
              <a:t>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Tx/>
              <a:buFontTx/>
              <a:buChar char="-"/>
            </a:pPr>
            <a:r>
              <a:rPr lang="fr-FR" sz="2600" dirty="0" smtClean="0">
                <a:latin typeface="Cambria" pitchFamily="18" charset="0"/>
              </a:rPr>
              <a:t>Distinguer entre les noms et les adjectifs dans un texte;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Tx/>
              <a:buChar char="-"/>
            </a:pPr>
            <a:r>
              <a:rPr lang="fr-FR" sz="2600" dirty="0" smtClean="0">
                <a:latin typeface="Cambria" pitchFamily="18" charset="0"/>
              </a:rPr>
              <a:t> réaliser un bilan financier d’une petite entreprise;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Tx/>
              <a:buFontTx/>
              <a:buChar char="-"/>
            </a:pPr>
            <a:r>
              <a:rPr lang="fr-FR" sz="2600" dirty="0" smtClean="0">
                <a:latin typeface="Cambria" pitchFamily="18" charset="0"/>
              </a:rPr>
              <a:t> Dessiner une carte topographique.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00034" y="6286520"/>
            <a:ext cx="864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Accompagnement  pédagogique au profit des enseignant- chercheurs nouvellement recrutés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78647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600" i="1" dirty="0" smtClean="0"/>
              <a:t>Remarque:  </a:t>
            </a:r>
            <a:r>
              <a:rPr lang="fr-FR" sz="2600" dirty="0" smtClean="0">
                <a:latin typeface="Cambria" pitchFamily="18" charset="0"/>
              </a:rPr>
              <a:t>Les objectifs généraux sont dérivés des finalités de l’éducation et de la formation;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600" dirty="0" smtClean="0">
                <a:latin typeface="Cambria" pitchFamily="18" charset="0"/>
              </a:rPr>
              <a:t>Les objectifs spécifiques (opérationnels) représentent une traduction opérationnelle des objectifs généraux.</a:t>
            </a:r>
          </a:p>
          <a:p>
            <a:pPr>
              <a:buNone/>
            </a:pPr>
            <a:endParaRPr lang="fr-FR" sz="2600" dirty="0">
              <a:latin typeface="Cambria" pitchFamily="18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785786" y="3500438"/>
            <a:ext cx="128588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3857620" y="3143248"/>
            <a:ext cx="928694" cy="92869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929058" y="4714884"/>
            <a:ext cx="1000132" cy="8572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7072330" y="3714752"/>
            <a:ext cx="571504" cy="5000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7072330" y="4429132"/>
            <a:ext cx="571504" cy="5000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7072330" y="3071810"/>
            <a:ext cx="571504" cy="5000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" name="Connecteur droit avec flèche 10"/>
          <p:cNvCxnSpPr>
            <a:stCxn id="4" idx="6"/>
            <a:endCxn id="5" idx="2"/>
          </p:cNvCxnSpPr>
          <p:nvPr/>
        </p:nvCxnSpPr>
        <p:spPr>
          <a:xfrm flipV="1">
            <a:off x="2071670" y="3607595"/>
            <a:ext cx="178595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4" idx="6"/>
            <a:endCxn id="6" idx="2"/>
          </p:cNvCxnSpPr>
          <p:nvPr/>
        </p:nvCxnSpPr>
        <p:spPr>
          <a:xfrm>
            <a:off x="2071670" y="4036223"/>
            <a:ext cx="1857388" cy="11072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5" idx="6"/>
            <a:endCxn id="9" idx="2"/>
          </p:cNvCxnSpPr>
          <p:nvPr/>
        </p:nvCxnSpPr>
        <p:spPr>
          <a:xfrm flipV="1">
            <a:off x="4786314" y="3321843"/>
            <a:ext cx="228601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5" idx="6"/>
            <a:endCxn id="7" idx="2"/>
          </p:cNvCxnSpPr>
          <p:nvPr/>
        </p:nvCxnSpPr>
        <p:spPr>
          <a:xfrm>
            <a:off x="4786314" y="3607595"/>
            <a:ext cx="228601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5" idx="6"/>
            <a:endCxn id="8" idx="2"/>
          </p:cNvCxnSpPr>
          <p:nvPr/>
        </p:nvCxnSpPr>
        <p:spPr>
          <a:xfrm>
            <a:off x="4786314" y="3607595"/>
            <a:ext cx="2286016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857224" y="378619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Finalités 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3857620" y="3357562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Objectif  général 1</a:t>
            </a:r>
            <a:endParaRPr lang="fr-FR" sz="12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4071934" y="4929198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Objectif général 2</a:t>
            </a:r>
            <a:endParaRPr lang="fr-FR" sz="12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7000892" y="3214686"/>
            <a:ext cx="1000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err="1" smtClean="0"/>
              <a:t>Obj</a:t>
            </a:r>
            <a:r>
              <a:rPr lang="fr-FR" sz="1000" b="1" dirty="0" smtClean="0"/>
              <a:t>. Sp. 1</a:t>
            </a:r>
            <a:endParaRPr lang="fr-FR" sz="10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7000892" y="3857628"/>
            <a:ext cx="785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err="1" smtClean="0"/>
              <a:t>Obj</a:t>
            </a:r>
            <a:r>
              <a:rPr lang="fr-FR" sz="1000" b="1" dirty="0" smtClean="0"/>
              <a:t>. Sp. </a:t>
            </a:r>
            <a:r>
              <a:rPr lang="fr-FR" sz="1000" dirty="0" smtClean="0"/>
              <a:t>2</a:t>
            </a:r>
            <a:endParaRPr lang="fr-FR" sz="1000" dirty="0"/>
          </a:p>
        </p:txBody>
      </p:sp>
      <p:sp>
        <p:nvSpPr>
          <p:cNvPr id="27" name="ZoneTexte 26"/>
          <p:cNvSpPr txBox="1"/>
          <p:nvPr/>
        </p:nvSpPr>
        <p:spPr>
          <a:xfrm>
            <a:off x="7000892" y="4572008"/>
            <a:ext cx="785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err="1" smtClean="0"/>
              <a:t>Obj</a:t>
            </a:r>
            <a:r>
              <a:rPr lang="fr-FR" sz="1000" b="1" dirty="0" smtClean="0"/>
              <a:t>. Sp. 3</a:t>
            </a:r>
            <a:endParaRPr lang="fr-FR" sz="1000" b="1" dirty="0"/>
          </a:p>
        </p:txBody>
      </p:sp>
      <p:cxnSp>
        <p:nvCxnSpPr>
          <p:cNvPr id="29" name="Connecteur droit avec flèche 28"/>
          <p:cNvCxnSpPr/>
          <p:nvPr/>
        </p:nvCxnSpPr>
        <p:spPr>
          <a:xfrm flipV="1">
            <a:off x="4929190" y="5072075"/>
            <a:ext cx="928694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rot="16200000" flipH="1">
            <a:off x="4857752" y="5357826"/>
            <a:ext cx="985838" cy="842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4929190" y="5286388"/>
            <a:ext cx="178595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rot="16200000" flipH="1">
            <a:off x="4572000" y="5643578"/>
            <a:ext cx="107157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42910" y="6429396"/>
            <a:ext cx="7786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Accompagnement  pédagogique au profit des enseignant- chercheurs nouvellement recrutés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800" i="1" dirty="0" smtClean="0">
                <a:latin typeface="Cambria" pitchFamily="18" charset="0"/>
              </a:rPr>
              <a:t>Selon le critère de domaines concernés: </a:t>
            </a:r>
          </a:p>
          <a:p>
            <a:pPr>
              <a:buNone/>
            </a:pPr>
            <a:endParaRPr lang="fr-FR" sz="2800" dirty="0">
              <a:latin typeface="Cambria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0034" y="6215082"/>
            <a:ext cx="807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Accompagnement  pédagogique au profit des enseignant- chercheurs nouvellement recrutés </a:t>
            </a:r>
            <a:endParaRPr lang="fr-F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000364" y="1571612"/>
            <a:ext cx="2357454" cy="10715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Objectifs pédagogiques</a:t>
            </a:r>
            <a:endParaRPr lang="fr-FR" b="1" dirty="0"/>
          </a:p>
        </p:txBody>
      </p:sp>
      <p:sp>
        <p:nvSpPr>
          <p:cNvPr id="7" name="Ellipse 6"/>
          <p:cNvSpPr/>
          <p:nvPr/>
        </p:nvSpPr>
        <p:spPr>
          <a:xfrm>
            <a:off x="5786446" y="3286124"/>
            <a:ext cx="1928826" cy="157163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Domaine affectif</a:t>
            </a:r>
            <a:endParaRPr lang="fr-FR" b="1" dirty="0"/>
          </a:p>
        </p:txBody>
      </p:sp>
      <p:sp>
        <p:nvSpPr>
          <p:cNvPr id="8" name="Ellipse 7"/>
          <p:cNvSpPr/>
          <p:nvPr/>
        </p:nvSpPr>
        <p:spPr>
          <a:xfrm>
            <a:off x="3000364" y="3357562"/>
            <a:ext cx="2071702" cy="164307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Domaine psycho- moteur</a:t>
            </a:r>
            <a:endParaRPr lang="fr-FR" b="1" dirty="0"/>
          </a:p>
        </p:txBody>
      </p:sp>
      <p:sp>
        <p:nvSpPr>
          <p:cNvPr id="9" name="Ellipse 8"/>
          <p:cNvSpPr/>
          <p:nvPr/>
        </p:nvSpPr>
        <p:spPr>
          <a:xfrm>
            <a:off x="500034" y="3357562"/>
            <a:ext cx="1928826" cy="157163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Domaine cognitif</a:t>
            </a:r>
            <a:endParaRPr lang="fr-FR" b="1" dirty="0"/>
          </a:p>
        </p:txBody>
      </p:sp>
      <p:sp>
        <p:nvSpPr>
          <p:cNvPr id="10" name="Flèche vers le bas 9"/>
          <p:cNvSpPr/>
          <p:nvPr/>
        </p:nvSpPr>
        <p:spPr>
          <a:xfrm>
            <a:off x="3929058" y="2786058"/>
            <a:ext cx="428628" cy="50006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 rot="8214697">
            <a:off x="2194582" y="2804978"/>
            <a:ext cx="813251" cy="5886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 rot="18637553">
            <a:off x="5550728" y="2605296"/>
            <a:ext cx="575493" cy="794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714356"/>
            <a:ext cx="8643998" cy="541180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fr-FR" sz="2600" b="1" dirty="0" smtClean="0"/>
              <a:t> </a:t>
            </a:r>
            <a:r>
              <a:rPr lang="fr-FR" sz="2600" b="1" dirty="0" smtClean="0">
                <a:latin typeface="Cambria" pitchFamily="18" charset="0"/>
              </a:rPr>
              <a:t>Domaine cognitif: </a:t>
            </a:r>
            <a:r>
              <a:rPr lang="fr-FR" sz="2600" dirty="0" smtClean="0">
                <a:latin typeface="Cambria" pitchFamily="18" charset="0"/>
              </a:rPr>
              <a:t>Ce domaine concerne les connaissances et les habiletés intellectuelles liées au raisonnement  des apprenants  (Taxonomie de </a:t>
            </a:r>
            <a:r>
              <a:rPr lang="fr-FR" dirty="0" smtClean="0">
                <a:latin typeface="Cambria" pitchFamily="18" charset="0"/>
              </a:rPr>
              <a:t>Bloom révisé par </a:t>
            </a:r>
            <a:r>
              <a:rPr lang="fr-FR" dirty="0" err="1" smtClean="0">
                <a:latin typeface="Cambria" pitchFamily="18" charset="0"/>
              </a:rPr>
              <a:t>Krathwohl</a:t>
            </a:r>
            <a:r>
              <a:rPr lang="fr-FR" dirty="0" smtClean="0">
                <a:latin typeface="Cambria" pitchFamily="18" charset="0"/>
              </a:rPr>
              <a:t> en 2002);</a:t>
            </a:r>
            <a:endParaRPr lang="fr-FR" sz="2600" dirty="0" smtClean="0">
              <a:latin typeface="Cambria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600" b="1" dirty="0" smtClean="0">
                <a:latin typeface="Cambria" pitchFamily="18" charset="0"/>
              </a:rPr>
              <a:t>Domaine psycho- moteur: </a:t>
            </a:r>
            <a:r>
              <a:rPr lang="fr-FR" sz="2600" dirty="0" smtClean="0">
                <a:latin typeface="Cambria" pitchFamily="18" charset="0"/>
              </a:rPr>
              <a:t>Ce domaine concerne les habiletés (compétences) motrices des apprenants (Taxonomie de </a:t>
            </a:r>
            <a:r>
              <a:rPr lang="fr-FR" sz="2600" dirty="0" err="1" smtClean="0">
                <a:latin typeface="Cambria" pitchFamily="18" charset="0"/>
              </a:rPr>
              <a:t>Jewett</a:t>
            </a:r>
            <a:r>
              <a:rPr lang="fr-FR" sz="2600" dirty="0" smtClean="0">
                <a:latin typeface="Cambria" pitchFamily="18" charset="0"/>
              </a:rPr>
              <a:t>, 1971) et;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600" b="1" dirty="0" smtClean="0">
                <a:latin typeface="Cambria" pitchFamily="18" charset="0"/>
              </a:rPr>
              <a:t>Domaine affectif: </a:t>
            </a:r>
            <a:r>
              <a:rPr lang="fr-FR" sz="2600" dirty="0" smtClean="0">
                <a:latin typeface="Cambria" pitchFamily="18" charset="0"/>
              </a:rPr>
              <a:t>Ce domaine est lié aux valeurs et aux attitudes  (Taxonomie proposée par </a:t>
            </a:r>
            <a:r>
              <a:rPr lang="fr-FR" dirty="0" err="1" smtClean="0">
                <a:latin typeface="Cambria" pitchFamily="18" charset="0"/>
              </a:rPr>
              <a:t>Berthiaume</a:t>
            </a:r>
            <a:r>
              <a:rPr lang="fr-FR" dirty="0" smtClean="0">
                <a:latin typeface="Cambria" pitchFamily="18" charset="0"/>
              </a:rPr>
              <a:t> et  </a:t>
            </a:r>
            <a:r>
              <a:rPr lang="fr-FR" dirty="0" err="1" smtClean="0">
                <a:latin typeface="Cambria" pitchFamily="18" charset="0"/>
              </a:rPr>
              <a:t>Daele</a:t>
            </a:r>
            <a:r>
              <a:rPr lang="fr-FR" dirty="0" smtClean="0">
                <a:latin typeface="Cambria" pitchFamily="18" charset="0"/>
              </a:rPr>
              <a:t>  en 2013)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00034" y="6286520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Accompagnement  pédagogique au profit des enseignant- chercheurs nouvellement recrutés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310</TotalTime>
  <Words>1006</Words>
  <Application>Microsoft Office PowerPoint</Application>
  <PresentationFormat>Affichage à l'écran (4:3)</PresentationFormat>
  <Paragraphs>95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Débit</vt:lpstr>
      <vt:lpstr>Diapositive 1</vt:lpstr>
      <vt:lpstr>Objectifs pédagogiques fondamentaux: </vt:lpstr>
      <vt:lpstr>Introduction : </vt:lpstr>
      <vt:lpstr>1- Objectifs pédagogiques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2- Méthodologie de structuration des contenus d’enseignement</vt:lpstr>
      <vt:lpstr>Diapositive 17</vt:lpstr>
      <vt:lpstr>Conclusion: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SWEET</dc:creator>
  <cp:lastModifiedBy>SWEET</cp:lastModifiedBy>
  <cp:revision>81</cp:revision>
  <dcterms:created xsi:type="dcterms:W3CDTF">2017-02-04T10:39:47Z</dcterms:created>
  <dcterms:modified xsi:type="dcterms:W3CDTF">2017-02-06T19:40:23Z</dcterms:modified>
</cp:coreProperties>
</file>