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7" r:id="rId3"/>
    <p:sldId id="272" r:id="rId4"/>
    <p:sldId id="338" r:id="rId5"/>
    <p:sldId id="271" r:id="rId6"/>
    <p:sldId id="335" r:id="rId7"/>
    <p:sldId id="270" r:id="rId8"/>
    <p:sldId id="336" r:id="rId9"/>
    <p:sldId id="274" r:id="rId10"/>
    <p:sldId id="310" r:id="rId11"/>
    <p:sldId id="341" r:id="rId12"/>
    <p:sldId id="278" r:id="rId13"/>
    <p:sldId id="346" r:id="rId14"/>
    <p:sldId id="315" r:id="rId15"/>
    <p:sldId id="290" r:id="rId16"/>
    <p:sldId id="343" r:id="rId17"/>
    <p:sldId id="333" r:id="rId18"/>
    <p:sldId id="344" r:id="rId19"/>
    <p:sldId id="342" r:id="rId20"/>
    <p:sldId id="298" r:id="rId21"/>
    <p:sldId id="266" r:id="rId22"/>
    <p:sldId id="262" r:id="rId23"/>
    <p:sldId id="263" r:id="rId24"/>
    <p:sldId id="313" r:id="rId25"/>
    <p:sldId id="259" r:id="rId26"/>
    <p:sldId id="307" r:id="rId27"/>
    <p:sldId id="260" r:id="rId28"/>
    <p:sldId id="261" r:id="rId29"/>
    <p:sldId id="306" r:id="rId30"/>
    <p:sldId id="311" r:id="rId31"/>
    <p:sldId id="312" r:id="rId32"/>
    <p:sldId id="267" r:id="rId33"/>
    <p:sldId id="329" r:id="rId34"/>
    <p:sldId id="330" r:id="rId35"/>
    <p:sldId id="279" r:id="rId36"/>
    <p:sldId id="316" r:id="rId37"/>
    <p:sldId id="317" r:id="rId38"/>
    <p:sldId id="302" r:id="rId39"/>
    <p:sldId id="284" r:id="rId40"/>
    <p:sldId id="305" r:id="rId41"/>
    <p:sldId id="318" r:id="rId42"/>
    <p:sldId id="319" r:id="rId43"/>
    <p:sldId id="322" r:id="rId44"/>
    <p:sldId id="296" r:id="rId45"/>
    <p:sldId id="325" r:id="rId46"/>
    <p:sldId id="327" r:id="rId47"/>
    <p:sldId id="337" r:id="rId48"/>
    <p:sldId id="339" r:id="rId49"/>
    <p:sldId id="340" r:id="rId50"/>
    <p:sldId id="345" r:id="rId51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A1914"/>
    <a:srgbClr val="FB2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687" autoAdjust="0"/>
  </p:normalViewPr>
  <p:slideViewPr>
    <p:cSldViewPr snapToGrid="0" snapToObjects="1">
      <p:cViewPr varScale="1">
        <p:scale>
          <a:sx n="124" d="100"/>
          <a:sy n="124" d="100"/>
        </p:scale>
        <p:origin x="-120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una\Desktop\journ&#233;e%2025%20janv%20201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una\Desktop\Journ&#233;e%20r&#233;seau%20012013\journ&#233;e%2025%20janv%2020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layout>
        <c:manualLayout>
          <c:xMode val="edge"/>
          <c:yMode val="edge"/>
          <c:x val="0.23233591604901"/>
          <c:y val="0.047208322181761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87935169901757"/>
          <c:y val="0.0687896556664855"/>
          <c:w val="0.764360525598166"/>
          <c:h val="0.689216608340624"/>
        </c:manualLayout>
      </c:layout>
      <c:lineChart>
        <c:grouping val="standard"/>
        <c:varyColors val="0"/>
        <c:ser>
          <c:idx val="0"/>
          <c:order val="0"/>
          <c:tx>
            <c:strRef>
              <c:f>Feuil1!$D$24</c:f>
              <c:strCache>
                <c:ptCount val="1"/>
                <c:pt idx="0">
                  <c:v>Evolution de l'IMC</c:v>
                </c:pt>
              </c:strCache>
            </c:strRef>
          </c:tx>
          <c:marker>
            <c:symbol val="none"/>
          </c:marker>
          <c:cat>
            <c:numRef>
              <c:f>Feuil1!$E$23:$I$23</c:f>
              <c:numCache>
                <c:formatCode>General</c:formatCode>
                <c:ptCount val="5"/>
                <c:pt idx="0">
                  <c:v>2004.0</c:v>
                </c:pt>
                <c:pt idx="1">
                  <c:v>2006.0</c:v>
                </c:pt>
                <c:pt idx="2">
                  <c:v>2008.0</c:v>
                </c:pt>
                <c:pt idx="3">
                  <c:v>2009.0</c:v>
                </c:pt>
                <c:pt idx="4">
                  <c:v>2012.0</c:v>
                </c:pt>
              </c:numCache>
            </c:numRef>
          </c:cat>
          <c:val>
            <c:numRef>
              <c:f>Feuil1!$E$24:$I$24</c:f>
              <c:numCache>
                <c:formatCode>General</c:formatCode>
                <c:ptCount val="5"/>
                <c:pt idx="0">
                  <c:v>11.2</c:v>
                </c:pt>
                <c:pt idx="1">
                  <c:v>15.6</c:v>
                </c:pt>
                <c:pt idx="2">
                  <c:v>17.6</c:v>
                </c:pt>
                <c:pt idx="3">
                  <c:v>18.8</c:v>
                </c:pt>
                <c:pt idx="4">
                  <c:v>18.7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5379160"/>
        <c:axId val="2125390168"/>
      </c:lineChart>
      <c:catAx>
        <c:axId val="2125379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25390168"/>
        <c:crosses val="autoZero"/>
        <c:auto val="1"/>
        <c:lblAlgn val="ctr"/>
        <c:lblOffset val="100"/>
        <c:noMultiLvlLbl val="0"/>
      </c:catAx>
      <c:valAx>
        <c:axId val="21253901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1253791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Feuil1!$D$14</c:f>
              <c:strCache>
                <c:ptCount val="1"/>
                <c:pt idx="0">
                  <c:v>Rachis lombaire</c:v>
                </c:pt>
              </c:strCache>
            </c:strRef>
          </c:tx>
          <c:marker>
            <c:symbol val="none"/>
          </c:marker>
          <c:cat>
            <c:numRef>
              <c:f>Feuil1!$E$13:$I$13</c:f>
              <c:numCache>
                <c:formatCode>General</c:formatCode>
                <c:ptCount val="5"/>
                <c:pt idx="0">
                  <c:v>2004.0</c:v>
                </c:pt>
                <c:pt idx="1">
                  <c:v>2006.0</c:v>
                </c:pt>
                <c:pt idx="2">
                  <c:v>2008.0</c:v>
                </c:pt>
                <c:pt idx="3">
                  <c:v>2009.0</c:v>
                </c:pt>
                <c:pt idx="4">
                  <c:v>2012.0</c:v>
                </c:pt>
              </c:numCache>
            </c:numRef>
          </c:cat>
          <c:val>
            <c:numRef>
              <c:f>Feuil1!$E$14:$I$14</c:f>
              <c:numCache>
                <c:formatCode>General</c:formatCode>
                <c:ptCount val="5"/>
                <c:pt idx="0">
                  <c:v>-4.5</c:v>
                </c:pt>
                <c:pt idx="1">
                  <c:v>-3.5</c:v>
                </c:pt>
                <c:pt idx="2">
                  <c:v>-3.2</c:v>
                </c:pt>
                <c:pt idx="3">
                  <c:v>-2.2</c:v>
                </c:pt>
                <c:pt idx="4">
                  <c:v>-2.1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Feuil1!$D$15</c:f>
              <c:strCache>
                <c:ptCount val="1"/>
                <c:pt idx="0">
                  <c:v>Hanche gauche</c:v>
                </c:pt>
              </c:strCache>
            </c:strRef>
          </c:tx>
          <c:marker>
            <c:symbol val="none"/>
          </c:marker>
          <c:cat>
            <c:numRef>
              <c:f>Feuil1!$E$13:$I$13</c:f>
              <c:numCache>
                <c:formatCode>General</c:formatCode>
                <c:ptCount val="5"/>
                <c:pt idx="0">
                  <c:v>2004.0</c:v>
                </c:pt>
                <c:pt idx="1">
                  <c:v>2006.0</c:v>
                </c:pt>
                <c:pt idx="2">
                  <c:v>2008.0</c:v>
                </c:pt>
                <c:pt idx="3">
                  <c:v>2009.0</c:v>
                </c:pt>
                <c:pt idx="4">
                  <c:v>2012.0</c:v>
                </c:pt>
              </c:numCache>
            </c:numRef>
          </c:cat>
          <c:val>
            <c:numRef>
              <c:f>Feuil1!$E$15:$I$15</c:f>
              <c:numCache>
                <c:formatCode>General</c:formatCode>
                <c:ptCount val="5"/>
                <c:pt idx="0">
                  <c:v>-3.6</c:v>
                </c:pt>
                <c:pt idx="1">
                  <c:v>-3.1</c:v>
                </c:pt>
                <c:pt idx="2">
                  <c:v>-2.8</c:v>
                </c:pt>
                <c:pt idx="3">
                  <c:v>-2.7</c:v>
                </c:pt>
                <c:pt idx="4">
                  <c:v>-2.1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8370872"/>
        <c:axId val="2028373816"/>
      </c:lineChart>
      <c:catAx>
        <c:axId val="2028370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28373816"/>
        <c:crosses val="autoZero"/>
        <c:auto val="1"/>
        <c:lblAlgn val="ctr"/>
        <c:lblOffset val="100"/>
        <c:noMultiLvlLbl val="0"/>
      </c:catAx>
      <c:valAx>
        <c:axId val="2028373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0283708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353E1E-9284-704F-9130-7A399852506B}" type="doc">
      <dgm:prSet loTypeId="urn:microsoft.com/office/officeart/2005/8/layout/hierarchy1" loCatId="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2E91B03-84B6-4149-801F-3ACBCF0D70BB}">
      <dgm:prSet phldrT="[Texte]" custT="1"/>
      <dgm:spPr/>
      <dgm:t>
        <a:bodyPr/>
        <a:lstStyle/>
        <a:p>
          <a:r>
            <a:rPr lang="fr-FR" sz="2400" b="1" dirty="0" smtClean="0"/>
            <a:t>TFD</a:t>
          </a:r>
          <a:endParaRPr lang="fr-FR" sz="2400" b="1" dirty="0"/>
        </a:p>
      </dgm:t>
    </dgm:pt>
    <dgm:pt modelId="{98BADAE9-CD7B-2541-936A-E471BB671C7F}" type="parTrans" cxnId="{44F5BCDC-3249-034B-A73C-00811DA027C2}">
      <dgm:prSet/>
      <dgm:spPr/>
      <dgm:t>
        <a:bodyPr/>
        <a:lstStyle/>
        <a:p>
          <a:endParaRPr lang="fr-FR"/>
        </a:p>
      </dgm:t>
    </dgm:pt>
    <dgm:pt modelId="{DDA177DC-711E-6E42-9D6F-A21044169F7E}" type="sibTrans" cxnId="{44F5BCDC-3249-034B-A73C-00811DA027C2}">
      <dgm:prSet/>
      <dgm:spPr/>
      <dgm:t>
        <a:bodyPr/>
        <a:lstStyle/>
        <a:p>
          <a:endParaRPr lang="fr-FR"/>
        </a:p>
      </dgm:t>
    </dgm:pt>
    <dgm:pt modelId="{BA365285-6118-A745-A3E4-18A06149BD65}">
      <dgm:prSet phldrT="[Texte]"/>
      <dgm:spPr/>
      <dgm:t>
        <a:bodyPr/>
        <a:lstStyle/>
        <a:p>
          <a:r>
            <a:rPr lang="fr-FR" dirty="0" smtClean="0"/>
            <a:t>Gastro-</a:t>
          </a:r>
          <a:r>
            <a:rPr lang="fr-FR" dirty="0" err="1" smtClean="0"/>
            <a:t>oesophagiens</a:t>
          </a:r>
          <a:endParaRPr lang="fr-FR" dirty="0"/>
        </a:p>
      </dgm:t>
    </dgm:pt>
    <dgm:pt modelId="{3D19576A-6E69-5F45-BB46-162C55AF4A54}" type="parTrans" cxnId="{53E6F5AE-21A7-464E-AD25-DC3C62BA619B}">
      <dgm:prSet/>
      <dgm:spPr/>
      <dgm:t>
        <a:bodyPr/>
        <a:lstStyle/>
        <a:p>
          <a:endParaRPr lang="fr-FR"/>
        </a:p>
      </dgm:t>
    </dgm:pt>
    <dgm:pt modelId="{CE785F05-E1EF-5E41-90E6-3FF894C19808}" type="sibTrans" cxnId="{53E6F5AE-21A7-464E-AD25-DC3C62BA619B}">
      <dgm:prSet/>
      <dgm:spPr/>
      <dgm:t>
        <a:bodyPr/>
        <a:lstStyle/>
        <a:p>
          <a:endParaRPr lang="fr-FR"/>
        </a:p>
      </dgm:t>
    </dgm:pt>
    <dgm:pt modelId="{BD4DEFC8-B416-8342-8BB5-8C8B5EBD4271}">
      <dgm:prSet phldrT="[Texte]"/>
      <dgm:spPr/>
      <dgm:t>
        <a:bodyPr/>
        <a:lstStyle/>
        <a:p>
          <a:r>
            <a:rPr lang="fr-FR" dirty="0" smtClean="0"/>
            <a:t>Dysphagies, RGO</a:t>
          </a:r>
          <a:endParaRPr lang="fr-FR" dirty="0" smtClean="0"/>
        </a:p>
        <a:p>
          <a:r>
            <a:rPr lang="fr-FR" dirty="0" smtClean="0"/>
            <a:t>(6%)</a:t>
          </a:r>
          <a:endParaRPr lang="fr-FR" dirty="0"/>
        </a:p>
      </dgm:t>
    </dgm:pt>
    <dgm:pt modelId="{56F7AC5F-ADAD-1E4B-B02F-0EEB76C69A7F}" type="parTrans" cxnId="{F6EECB97-5B89-2E4A-BEAF-3666C5AA6764}">
      <dgm:prSet/>
      <dgm:spPr/>
      <dgm:t>
        <a:bodyPr/>
        <a:lstStyle/>
        <a:p>
          <a:endParaRPr lang="fr-FR"/>
        </a:p>
      </dgm:t>
    </dgm:pt>
    <dgm:pt modelId="{3A1947D0-BCE4-224A-A2D6-A2FCA83305B6}" type="sibTrans" cxnId="{F6EECB97-5B89-2E4A-BEAF-3666C5AA6764}">
      <dgm:prSet/>
      <dgm:spPr/>
      <dgm:t>
        <a:bodyPr/>
        <a:lstStyle/>
        <a:p>
          <a:endParaRPr lang="fr-FR"/>
        </a:p>
      </dgm:t>
    </dgm:pt>
    <dgm:pt modelId="{3A093DB6-8799-304D-B77D-28BEF32920D9}">
      <dgm:prSet phldrT="[Texte]"/>
      <dgm:spPr/>
      <dgm:t>
        <a:bodyPr/>
        <a:lstStyle/>
        <a:p>
          <a:r>
            <a:rPr lang="fr-FR" dirty="0" smtClean="0"/>
            <a:t>Brulures gastriques</a:t>
          </a:r>
        </a:p>
        <a:p>
          <a:r>
            <a:rPr lang="fr-FR" dirty="0" smtClean="0"/>
            <a:t>(22%)</a:t>
          </a:r>
          <a:endParaRPr lang="fr-FR" dirty="0"/>
        </a:p>
      </dgm:t>
    </dgm:pt>
    <dgm:pt modelId="{4F7CCAC6-6B75-C146-BA9E-7F3526C51658}" type="parTrans" cxnId="{4D78F849-433D-8848-BE07-20FA94745AFC}">
      <dgm:prSet/>
      <dgm:spPr/>
      <dgm:t>
        <a:bodyPr/>
        <a:lstStyle/>
        <a:p>
          <a:endParaRPr lang="fr-FR"/>
        </a:p>
      </dgm:t>
    </dgm:pt>
    <dgm:pt modelId="{D4CA66E9-DBF2-1A49-97F3-5D244281D9D4}" type="sibTrans" cxnId="{4D78F849-433D-8848-BE07-20FA94745AFC}">
      <dgm:prSet/>
      <dgm:spPr/>
      <dgm:t>
        <a:bodyPr/>
        <a:lstStyle/>
        <a:p>
          <a:endParaRPr lang="fr-FR"/>
        </a:p>
      </dgm:t>
    </dgm:pt>
    <dgm:pt modelId="{28BC9BA2-77AE-E344-BDE9-B0D5B8900C95}">
      <dgm:prSet phldrT="[Texte]" custT="1"/>
      <dgm:spPr>
        <a:solidFill>
          <a:srgbClr val="D99694">
            <a:alpha val="90000"/>
          </a:srgbClr>
        </a:solidFill>
      </dgm:spPr>
      <dgm:t>
        <a:bodyPr/>
        <a:lstStyle/>
        <a:p>
          <a:r>
            <a:rPr lang="fr-FR" sz="1400" b="1" dirty="0" smtClean="0">
              <a:solidFill>
                <a:srgbClr val="F2F2F2"/>
              </a:solidFill>
            </a:rPr>
            <a:t>Intestinaux</a:t>
          </a:r>
          <a:endParaRPr lang="fr-FR" sz="1400" b="1" dirty="0">
            <a:solidFill>
              <a:srgbClr val="F2F2F2"/>
            </a:solidFill>
          </a:endParaRPr>
        </a:p>
      </dgm:t>
    </dgm:pt>
    <dgm:pt modelId="{CE213297-C14C-4A44-929D-F46DEE3247BE}" type="parTrans" cxnId="{4F83EC15-05D2-0449-90A2-71594CDD1A2A}">
      <dgm:prSet/>
      <dgm:spPr/>
      <dgm:t>
        <a:bodyPr/>
        <a:lstStyle/>
        <a:p>
          <a:endParaRPr lang="fr-FR"/>
        </a:p>
      </dgm:t>
    </dgm:pt>
    <dgm:pt modelId="{B42F5A5D-6015-AD47-B703-ED51953EE56E}" type="sibTrans" cxnId="{4F83EC15-05D2-0449-90A2-71594CDD1A2A}">
      <dgm:prSet/>
      <dgm:spPr/>
      <dgm:t>
        <a:bodyPr/>
        <a:lstStyle/>
        <a:p>
          <a:endParaRPr lang="fr-FR"/>
        </a:p>
      </dgm:t>
    </dgm:pt>
    <dgm:pt modelId="{EB05F299-44BE-9745-AE82-9730CEB1FBCB}">
      <dgm:prSet phldrT="[Texte]" custT="1"/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r>
            <a:rPr lang="fr-FR" sz="1400" b="1" dirty="0" smtClean="0">
              <a:solidFill>
                <a:schemeClr val="bg1">
                  <a:lumMod val="95000"/>
                </a:schemeClr>
              </a:solidFill>
            </a:rPr>
            <a:t>SII</a:t>
          </a:r>
        </a:p>
        <a:p>
          <a:r>
            <a:rPr lang="fr-FR" sz="1400" b="1" dirty="0" smtClean="0">
              <a:solidFill>
                <a:schemeClr val="bg1">
                  <a:lumMod val="95000"/>
                </a:schemeClr>
              </a:solidFill>
            </a:rPr>
            <a:t>(41-52%)</a:t>
          </a:r>
          <a:endParaRPr lang="fr-FR" sz="1400" b="1" dirty="0">
            <a:solidFill>
              <a:schemeClr val="bg1">
                <a:lumMod val="95000"/>
              </a:schemeClr>
            </a:solidFill>
          </a:endParaRPr>
        </a:p>
      </dgm:t>
    </dgm:pt>
    <dgm:pt modelId="{96C8F875-1665-EE4F-BF8D-CD14B005141E}" type="parTrans" cxnId="{80EEFD4A-6B8B-0C4A-A969-27E674A1821B}">
      <dgm:prSet/>
      <dgm:spPr/>
      <dgm:t>
        <a:bodyPr/>
        <a:lstStyle/>
        <a:p>
          <a:endParaRPr lang="fr-FR"/>
        </a:p>
      </dgm:t>
    </dgm:pt>
    <dgm:pt modelId="{D816E065-7F3A-6247-9642-94370187D292}" type="sibTrans" cxnId="{80EEFD4A-6B8B-0C4A-A969-27E674A1821B}">
      <dgm:prSet/>
      <dgm:spPr/>
      <dgm:t>
        <a:bodyPr/>
        <a:lstStyle/>
        <a:p>
          <a:endParaRPr lang="fr-FR"/>
        </a:p>
      </dgm:t>
    </dgm:pt>
    <dgm:pt modelId="{753CACED-F274-9E47-A84E-3ED6D7D96016}">
      <dgm:prSet phldrT="[Texte]" custT="1"/>
      <dgm:spPr>
        <a:solidFill>
          <a:srgbClr val="D99694">
            <a:alpha val="90000"/>
          </a:srgbClr>
        </a:solidFill>
      </dgm:spPr>
      <dgm:t>
        <a:bodyPr/>
        <a:lstStyle/>
        <a:p>
          <a:r>
            <a:rPr lang="fr-FR" sz="1400" b="1" dirty="0" smtClean="0">
              <a:solidFill>
                <a:srgbClr val="F2F2F2"/>
              </a:solidFill>
            </a:rPr>
            <a:t>Constipation</a:t>
          </a:r>
        </a:p>
        <a:p>
          <a:r>
            <a:rPr lang="fr-FR" sz="1400" b="1" dirty="0" smtClean="0">
              <a:solidFill>
                <a:srgbClr val="F2F2F2"/>
              </a:solidFill>
            </a:rPr>
            <a:t>(67-100%)</a:t>
          </a:r>
          <a:endParaRPr lang="fr-FR" sz="1400" b="1" dirty="0">
            <a:solidFill>
              <a:srgbClr val="F2F2F2"/>
            </a:solidFill>
          </a:endParaRPr>
        </a:p>
      </dgm:t>
    </dgm:pt>
    <dgm:pt modelId="{F48EB1FC-60DE-4C4E-8B3A-1F9B547F6E6F}" type="parTrans" cxnId="{E7CFE6A7-9F6D-2141-9135-7071DAF11840}">
      <dgm:prSet/>
      <dgm:spPr/>
      <dgm:t>
        <a:bodyPr/>
        <a:lstStyle/>
        <a:p>
          <a:endParaRPr lang="fr-FR"/>
        </a:p>
      </dgm:t>
    </dgm:pt>
    <dgm:pt modelId="{23FDCBCF-AEEA-024A-98C4-76EBF2DBE5B9}" type="sibTrans" cxnId="{E7CFE6A7-9F6D-2141-9135-7071DAF11840}">
      <dgm:prSet/>
      <dgm:spPr/>
      <dgm:t>
        <a:bodyPr/>
        <a:lstStyle/>
        <a:p>
          <a:endParaRPr lang="fr-FR"/>
        </a:p>
      </dgm:t>
    </dgm:pt>
    <dgm:pt modelId="{545EC1C2-E6F1-EA4B-A04C-D63D3903399B}">
      <dgm:prSet phldrT="[Texte]"/>
      <dgm:spPr/>
      <dgm:t>
        <a:bodyPr/>
        <a:lstStyle/>
        <a:p>
          <a:r>
            <a:rPr lang="fr-FR" dirty="0" smtClean="0"/>
            <a:t>Retard de vidange gastrique</a:t>
          </a:r>
          <a:endParaRPr lang="fr-FR" dirty="0"/>
        </a:p>
      </dgm:t>
    </dgm:pt>
    <dgm:pt modelId="{0D771795-E137-1245-81C6-E1FF8B23E474}" type="parTrans" cxnId="{70976286-91BF-0E48-A1A4-4DFACD869093}">
      <dgm:prSet/>
      <dgm:spPr/>
      <dgm:t>
        <a:bodyPr/>
        <a:lstStyle/>
        <a:p>
          <a:endParaRPr lang="fr-FR"/>
        </a:p>
      </dgm:t>
    </dgm:pt>
    <dgm:pt modelId="{1283ED73-4BC7-C149-BC44-7AB7FD583C68}" type="sibTrans" cxnId="{70976286-91BF-0E48-A1A4-4DFACD869093}">
      <dgm:prSet/>
      <dgm:spPr/>
      <dgm:t>
        <a:bodyPr/>
        <a:lstStyle/>
        <a:p>
          <a:endParaRPr lang="fr-FR"/>
        </a:p>
      </dgm:t>
    </dgm:pt>
    <dgm:pt modelId="{F0A03217-832B-0C42-A815-95A062837CF9}">
      <dgm:prSet phldrT="[Texte]" custT="1"/>
      <dgm:spPr>
        <a:solidFill>
          <a:srgbClr val="D99694">
            <a:alpha val="90000"/>
          </a:srgbClr>
        </a:solidFill>
      </dgm:spPr>
      <dgm:t>
        <a:bodyPr/>
        <a:lstStyle/>
        <a:p>
          <a:r>
            <a:rPr lang="fr-FR" sz="1400" b="1" smtClean="0">
              <a:solidFill>
                <a:srgbClr val="F2F2F2"/>
              </a:solidFill>
            </a:rPr>
            <a:t>Incontinence fécale (6%)</a:t>
          </a:r>
          <a:endParaRPr lang="fr-FR" sz="1400" b="1" dirty="0">
            <a:solidFill>
              <a:srgbClr val="F2F2F2"/>
            </a:solidFill>
          </a:endParaRPr>
        </a:p>
      </dgm:t>
    </dgm:pt>
    <dgm:pt modelId="{09588FE6-FFA8-204C-9CB1-A133066C524E}" type="parTrans" cxnId="{A723AE83-95E1-DB46-A912-7C592309AF52}">
      <dgm:prSet/>
      <dgm:spPr/>
      <dgm:t>
        <a:bodyPr/>
        <a:lstStyle/>
        <a:p>
          <a:endParaRPr lang="fr-FR"/>
        </a:p>
      </dgm:t>
    </dgm:pt>
    <dgm:pt modelId="{0AD1199F-2914-804C-941B-A7CD6F3E1D0A}" type="sibTrans" cxnId="{A723AE83-95E1-DB46-A912-7C592309AF52}">
      <dgm:prSet/>
      <dgm:spPr/>
      <dgm:t>
        <a:bodyPr/>
        <a:lstStyle/>
        <a:p>
          <a:endParaRPr lang="fr-FR"/>
        </a:p>
      </dgm:t>
    </dgm:pt>
    <dgm:pt modelId="{0A81FB7F-FC60-8840-B8FB-33180C2EB765}" type="pres">
      <dgm:prSet presAssocID="{79353E1E-9284-704F-9130-7A399852506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DFBE366F-D45C-694A-B92D-E1B69722BA16}" type="pres">
      <dgm:prSet presAssocID="{E2E91B03-84B6-4149-801F-3ACBCF0D70BB}" presName="hierRoot1" presStyleCnt="0"/>
      <dgm:spPr/>
    </dgm:pt>
    <dgm:pt modelId="{00D573EA-6A35-8949-87C4-5640EB23FEF1}" type="pres">
      <dgm:prSet presAssocID="{E2E91B03-84B6-4149-801F-3ACBCF0D70BB}" presName="composite" presStyleCnt="0"/>
      <dgm:spPr/>
    </dgm:pt>
    <dgm:pt modelId="{77A3D66C-6CAB-C649-8540-6BA66735AC4D}" type="pres">
      <dgm:prSet presAssocID="{E2E91B03-84B6-4149-801F-3ACBCF0D70BB}" presName="background" presStyleLbl="node0" presStyleIdx="0" presStyleCnt="1"/>
      <dgm:spPr/>
    </dgm:pt>
    <dgm:pt modelId="{C6B6D06E-02BE-D14D-BB81-EF03C809AA5B}" type="pres">
      <dgm:prSet presAssocID="{E2E91B03-84B6-4149-801F-3ACBCF0D70BB}" presName="text" presStyleLbl="fgAcc0" presStyleIdx="0" presStyleCnt="1" custScaleX="182915" custScaleY="5309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13562EA-8CBD-6E41-A566-AA57A0671557}" type="pres">
      <dgm:prSet presAssocID="{E2E91B03-84B6-4149-801F-3ACBCF0D70BB}" presName="hierChild2" presStyleCnt="0"/>
      <dgm:spPr/>
    </dgm:pt>
    <dgm:pt modelId="{4FB4E996-DC6A-C949-BF26-65646A42ADB0}" type="pres">
      <dgm:prSet presAssocID="{3D19576A-6E69-5F45-BB46-162C55AF4A54}" presName="Name10" presStyleLbl="parChTrans1D2" presStyleIdx="0" presStyleCnt="2"/>
      <dgm:spPr/>
      <dgm:t>
        <a:bodyPr/>
        <a:lstStyle/>
        <a:p>
          <a:endParaRPr lang="fr-FR"/>
        </a:p>
      </dgm:t>
    </dgm:pt>
    <dgm:pt modelId="{B80251F4-4B7A-9B45-8A3D-5EA995155615}" type="pres">
      <dgm:prSet presAssocID="{BA365285-6118-A745-A3E4-18A06149BD65}" presName="hierRoot2" presStyleCnt="0"/>
      <dgm:spPr/>
    </dgm:pt>
    <dgm:pt modelId="{A4E21C0B-017E-6446-B9EE-E3E634F42819}" type="pres">
      <dgm:prSet presAssocID="{BA365285-6118-A745-A3E4-18A06149BD65}" presName="composite2" presStyleCnt="0"/>
      <dgm:spPr/>
    </dgm:pt>
    <dgm:pt modelId="{E455BE93-8958-094B-86E5-CE7A5EC6FE36}" type="pres">
      <dgm:prSet presAssocID="{BA365285-6118-A745-A3E4-18A06149BD65}" presName="background2" presStyleLbl="node2" presStyleIdx="0" presStyleCnt="2"/>
      <dgm:spPr/>
    </dgm:pt>
    <dgm:pt modelId="{93FA75CA-C74B-6841-9C31-9A90DCB420C9}" type="pres">
      <dgm:prSet presAssocID="{BA365285-6118-A745-A3E4-18A06149BD65}" presName="text2" presStyleLbl="fgAcc2" presStyleIdx="0" presStyleCnt="2" custScaleX="160448" custScaleY="4958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B8C71D7-3808-214B-99EA-214C3EB24DFB}" type="pres">
      <dgm:prSet presAssocID="{BA365285-6118-A745-A3E4-18A06149BD65}" presName="hierChild3" presStyleCnt="0"/>
      <dgm:spPr/>
    </dgm:pt>
    <dgm:pt modelId="{92EC1B96-7B57-594B-97E0-6D3B3CC5BF82}" type="pres">
      <dgm:prSet presAssocID="{56F7AC5F-ADAD-1E4B-B02F-0EEB76C69A7F}" presName="Name17" presStyleLbl="parChTrans1D3" presStyleIdx="0" presStyleCnt="6"/>
      <dgm:spPr/>
      <dgm:t>
        <a:bodyPr/>
        <a:lstStyle/>
        <a:p>
          <a:endParaRPr lang="fr-FR"/>
        </a:p>
      </dgm:t>
    </dgm:pt>
    <dgm:pt modelId="{EF989985-DB04-984D-BB20-FF002AB5B9F2}" type="pres">
      <dgm:prSet presAssocID="{BD4DEFC8-B416-8342-8BB5-8C8B5EBD4271}" presName="hierRoot3" presStyleCnt="0"/>
      <dgm:spPr/>
    </dgm:pt>
    <dgm:pt modelId="{61D5C0B4-1763-5149-BC41-28EF5F2F810A}" type="pres">
      <dgm:prSet presAssocID="{BD4DEFC8-B416-8342-8BB5-8C8B5EBD4271}" presName="composite3" presStyleCnt="0"/>
      <dgm:spPr/>
    </dgm:pt>
    <dgm:pt modelId="{DBB17141-9041-6C45-9C77-B1F85C46E456}" type="pres">
      <dgm:prSet presAssocID="{BD4DEFC8-B416-8342-8BB5-8C8B5EBD4271}" presName="background3" presStyleLbl="node3" presStyleIdx="0" presStyleCnt="6"/>
      <dgm:spPr/>
    </dgm:pt>
    <dgm:pt modelId="{FCDF8FCB-FDD8-3E48-A1FD-17EF1E5C8C00}" type="pres">
      <dgm:prSet presAssocID="{BD4DEFC8-B416-8342-8BB5-8C8B5EBD4271}" presName="text3" presStyleLbl="fgAcc3" presStyleIdx="0" presStyleCnt="6" custScaleX="72708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109BA1A-2736-E64D-8AA6-7195181F7F3E}" type="pres">
      <dgm:prSet presAssocID="{BD4DEFC8-B416-8342-8BB5-8C8B5EBD4271}" presName="hierChild4" presStyleCnt="0"/>
      <dgm:spPr/>
    </dgm:pt>
    <dgm:pt modelId="{79A047F0-D875-784A-9E35-B3BBB3CFC42C}" type="pres">
      <dgm:prSet presAssocID="{4F7CCAC6-6B75-C146-BA9E-7F3526C51658}" presName="Name17" presStyleLbl="parChTrans1D3" presStyleIdx="1" presStyleCnt="6"/>
      <dgm:spPr/>
      <dgm:t>
        <a:bodyPr/>
        <a:lstStyle/>
        <a:p>
          <a:endParaRPr lang="fr-FR"/>
        </a:p>
      </dgm:t>
    </dgm:pt>
    <dgm:pt modelId="{2244DB75-17CA-F94D-B490-34AA050FC471}" type="pres">
      <dgm:prSet presAssocID="{3A093DB6-8799-304D-B77D-28BEF32920D9}" presName="hierRoot3" presStyleCnt="0"/>
      <dgm:spPr/>
    </dgm:pt>
    <dgm:pt modelId="{CA973A84-CDB3-EE49-8FA8-D146B22ED132}" type="pres">
      <dgm:prSet presAssocID="{3A093DB6-8799-304D-B77D-28BEF32920D9}" presName="composite3" presStyleCnt="0"/>
      <dgm:spPr/>
    </dgm:pt>
    <dgm:pt modelId="{C99EB7B8-0EAA-7844-8CFB-FD7D24D96F31}" type="pres">
      <dgm:prSet presAssocID="{3A093DB6-8799-304D-B77D-28BEF32920D9}" presName="background3" presStyleLbl="node3" presStyleIdx="1" presStyleCnt="6"/>
      <dgm:spPr/>
    </dgm:pt>
    <dgm:pt modelId="{5B9F4D57-AB45-D04B-BDAB-F79F38722179}" type="pres">
      <dgm:prSet presAssocID="{3A093DB6-8799-304D-B77D-28BEF32920D9}" presName="text3" presStyleLbl="fgAcc3" presStyleIdx="1" presStyleCnt="6" custScaleX="8900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64E30CB-9354-024D-A660-B8769D9D1840}" type="pres">
      <dgm:prSet presAssocID="{3A093DB6-8799-304D-B77D-28BEF32920D9}" presName="hierChild4" presStyleCnt="0"/>
      <dgm:spPr/>
    </dgm:pt>
    <dgm:pt modelId="{8B4D4E28-B963-954B-982B-A6CB72AD416F}" type="pres">
      <dgm:prSet presAssocID="{0D771795-E137-1245-81C6-E1FF8B23E474}" presName="Name17" presStyleLbl="parChTrans1D3" presStyleIdx="2" presStyleCnt="6"/>
      <dgm:spPr/>
      <dgm:t>
        <a:bodyPr/>
        <a:lstStyle/>
        <a:p>
          <a:endParaRPr lang="fr-FR"/>
        </a:p>
      </dgm:t>
    </dgm:pt>
    <dgm:pt modelId="{57212BC9-0066-E043-882D-CF8F2F7E763A}" type="pres">
      <dgm:prSet presAssocID="{545EC1C2-E6F1-EA4B-A04C-D63D3903399B}" presName="hierRoot3" presStyleCnt="0"/>
      <dgm:spPr/>
    </dgm:pt>
    <dgm:pt modelId="{804949E8-E724-8A4D-B921-0AEB3B6526AD}" type="pres">
      <dgm:prSet presAssocID="{545EC1C2-E6F1-EA4B-A04C-D63D3903399B}" presName="composite3" presStyleCnt="0"/>
      <dgm:spPr/>
    </dgm:pt>
    <dgm:pt modelId="{0FD9EF39-5D55-D444-BC35-E77A5F5E1E0E}" type="pres">
      <dgm:prSet presAssocID="{545EC1C2-E6F1-EA4B-A04C-D63D3903399B}" presName="background3" presStyleLbl="node3" presStyleIdx="2" presStyleCnt="6"/>
      <dgm:spPr/>
    </dgm:pt>
    <dgm:pt modelId="{54089F93-4F73-E04A-B1F5-23D60E830C77}" type="pres">
      <dgm:prSet presAssocID="{545EC1C2-E6F1-EA4B-A04C-D63D3903399B}" presName="text3" presStyleLbl="fgAcc3" presStyleIdx="2" presStyleCnt="6" custScaleX="7546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4DD4A83-21CD-5D4E-8855-674CC1E95FA2}" type="pres">
      <dgm:prSet presAssocID="{545EC1C2-E6F1-EA4B-A04C-D63D3903399B}" presName="hierChild4" presStyleCnt="0"/>
      <dgm:spPr/>
    </dgm:pt>
    <dgm:pt modelId="{17EE8A2C-E082-5449-9241-13F185AB479C}" type="pres">
      <dgm:prSet presAssocID="{CE213297-C14C-4A44-929D-F46DEE3247BE}" presName="Name10" presStyleLbl="parChTrans1D2" presStyleIdx="1" presStyleCnt="2"/>
      <dgm:spPr/>
      <dgm:t>
        <a:bodyPr/>
        <a:lstStyle/>
        <a:p>
          <a:endParaRPr lang="fr-FR"/>
        </a:p>
      </dgm:t>
    </dgm:pt>
    <dgm:pt modelId="{3C09DEF2-3265-9645-9B12-CFAAFCA17716}" type="pres">
      <dgm:prSet presAssocID="{28BC9BA2-77AE-E344-BDE9-B0D5B8900C95}" presName="hierRoot2" presStyleCnt="0"/>
      <dgm:spPr/>
    </dgm:pt>
    <dgm:pt modelId="{F9BDF8F6-498C-CD4E-9627-95F13B56A087}" type="pres">
      <dgm:prSet presAssocID="{28BC9BA2-77AE-E344-BDE9-B0D5B8900C95}" presName="composite2" presStyleCnt="0"/>
      <dgm:spPr/>
    </dgm:pt>
    <dgm:pt modelId="{CFBD24A7-9335-634F-88B0-0C3C8DA5F6FE}" type="pres">
      <dgm:prSet presAssocID="{28BC9BA2-77AE-E344-BDE9-B0D5B8900C95}" presName="background2" presStyleLbl="node2" presStyleIdx="1" presStyleCnt="2"/>
      <dgm:spPr/>
    </dgm:pt>
    <dgm:pt modelId="{DC7A0FF2-CBAE-9C41-A68C-754BA84E4B64}" type="pres">
      <dgm:prSet presAssocID="{28BC9BA2-77AE-E344-BDE9-B0D5B8900C95}" presName="text2" presStyleLbl="fgAcc2" presStyleIdx="1" presStyleCnt="2" custScaleY="4958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4755480-7C13-6448-9CCA-41F8FAE21113}" type="pres">
      <dgm:prSet presAssocID="{28BC9BA2-77AE-E344-BDE9-B0D5B8900C95}" presName="hierChild3" presStyleCnt="0"/>
      <dgm:spPr/>
    </dgm:pt>
    <dgm:pt modelId="{615F79DA-882E-EE4B-ACB2-BC04A26574BB}" type="pres">
      <dgm:prSet presAssocID="{96C8F875-1665-EE4F-BF8D-CD14B005141E}" presName="Name17" presStyleLbl="parChTrans1D3" presStyleIdx="3" presStyleCnt="6"/>
      <dgm:spPr/>
      <dgm:t>
        <a:bodyPr/>
        <a:lstStyle/>
        <a:p>
          <a:endParaRPr lang="fr-FR"/>
        </a:p>
      </dgm:t>
    </dgm:pt>
    <dgm:pt modelId="{6513129B-4B42-1447-BFA6-D007F36F4068}" type="pres">
      <dgm:prSet presAssocID="{EB05F299-44BE-9745-AE82-9730CEB1FBCB}" presName="hierRoot3" presStyleCnt="0"/>
      <dgm:spPr/>
    </dgm:pt>
    <dgm:pt modelId="{33C88C3F-51E3-D849-9969-190502FA7563}" type="pres">
      <dgm:prSet presAssocID="{EB05F299-44BE-9745-AE82-9730CEB1FBCB}" presName="composite3" presStyleCnt="0"/>
      <dgm:spPr/>
    </dgm:pt>
    <dgm:pt modelId="{8C07815B-3103-634B-92F1-6E543E2F384A}" type="pres">
      <dgm:prSet presAssocID="{EB05F299-44BE-9745-AE82-9730CEB1FBCB}" presName="background3" presStyleLbl="node3" presStyleIdx="3" presStyleCnt="6"/>
      <dgm:spPr/>
    </dgm:pt>
    <dgm:pt modelId="{0E48904E-6A81-9640-97D5-076A1FA223F8}" type="pres">
      <dgm:prSet presAssocID="{EB05F299-44BE-9745-AE82-9730CEB1FBCB}" presName="text3" presStyleLbl="fgAcc3" presStyleIdx="3" presStyleCnt="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D0B56D4-1CC1-0849-8679-8A19403D2540}" type="pres">
      <dgm:prSet presAssocID="{EB05F299-44BE-9745-AE82-9730CEB1FBCB}" presName="hierChild4" presStyleCnt="0"/>
      <dgm:spPr/>
    </dgm:pt>
    <dgm:pt modelId="{5C6BD9A1-A27A-374A-812D-EAAB9CEEDC86}" type="pres">
      <dgm:prSet presAssocID="{09588FE6-FFA8-204C-9CB1-A133066C524E}" presName="Name17" presStyleLbl="parChTrans1D3" presStyleIdx="4" presStyleCnt="6"/>
      <dgm:spPr/>
      <dgm:t>
        <a:bodyPr/>
        <a:lstStyle/>
        <a:p>
          <a:endParaRPr lang="fr-FR"/>
        </a:p>
      </dgm:t>
    </dgm:pt>
    <dgm:pt modelId="{20EC0E5D-DA4D-8F47-9675-E47F663A1FAC}" type="pres">
      <dgm:prSet presAssocID="{F0A03217-832B-0C42-A815-95A062837CF9}" presName="hierRoot3" presStyleCnt="0"/>
      <dgm:spPr/>
    </dgm:pt>
    <dgm:pt modelId="{42BD4EED-D533-B34F-9110-292982E99A27}" type="pres">
      <dgm:prSet presAssocID="{F0A03217-832B-0C42-A815-95A062837CF9}" presName="composite3" presStyleCnt="0"/>
      <dgm:spPr/>
    </dgm:pt>
    <dgm:pt modelId="{2FAF2B02-9C28-0746-9BEC-B6E30E546F2A}" type="pres">
      <dgm:prSet presAssocID="{F0A03217-832B-0C42-A815-95A062837CF9}" presName="background3" presStyleLbl="node3" presStyleIdx="4" presStyleCnt="6"/>
      <dgm:spPr/>
    </dgm:pt>
    <dgm:pt modelId="{CE7C37CB-E5B4-F746-9765-F0D69DD470AC}" type="pres">
      <dgm:prSet presAssocID="{F0A03217-832B-0C42-A815-95A062837CF9}" presName="text3" presStyleLbl="fgAcc3" presStyleIdx="4" presStyleCnt="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C6923FE-E786-2144-BB11-2F526E9396CF}" type="pres">
      <dgm:prSet presAssocID="{F0A03217-832B-0C42-A815-95A062837CF9}" presName="hierChild4" presStyleCnt="0"/>
      <dgm:spPr/>
    </dgm:pt>
    <dgm:pt modelId="{6F0E4BC8-D280-C549-8D75-2854F1C7A542}" type="pres">
      <dgm:prSet presAssocID="{F48EB1FC-60DE-4C4E-8B3A-1F9B547F6E6F}" presName="Name17" presStyleLbl="parChTrans1D3" presStyleIdx="5" presStyleCnt="6"/>
      <dgm:spPr/>
      <dgm:t>
        <a:bodyPr/>
        <a:lstStyle/>
        <a:p>
          <a:endParaRPr lang="fr-FR"/>
        </a:p>
      </dgm:t>
    </dgm:pt>
    <dgm:pt modelId="{0302AD18-88B7-BD4E-837E-8364CA8FC17F}" type="pres">
      <dgm:prSet presAssocID="{753CACED-F274-9E47-A84E-3ED6D7D96016}" presName="hierRoot3" presStyleCnt="0"/>
      <dgm:spPr/>
    </dgm:pt>
    <dgm:pt modelId="{5E43F0A0-4DB1-F440-92CE-68A21E5190C4}" type="pres">
      <dgm:prSet presAssocID="{753CACED-F274-9E47-A84E-3ED6D7D96016}" presName="composite3" presStyleCnt="0"/>
      <dgm:spPr/>
    </dgm:pt>
    <dgm:pt modelId="{0C3E8973-C531-B945-9CA1-3048717AB01B}" type="pres">
      <dgm:prSet presAssocID="{753CACED-F274-9E47-A84E-3ED6D7D96016}" presName="background3" presStyleLbl="node3" presStyleIdx="5" presStyleCnt="6"/>
      <dgm:spPr/>
    </dgm:pt>
    <dgm:pt modelId="{EC392B81-0136-0248-BE9B-A256091F7E8B}" type="pres">
      <dgm:prSet presAssocID="{753CACED-F274-9E47-A84E-3ED6D7D96016}" presName="text3" presStyleLbl="fgAcc3" presStyleIdx="5" presStyleCnt="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0538BC1-87C8-0D4B-A2D4-423D545390E9}" type="pres">
      <dgm:prSet presAssocID="{753CACED-F274-9E47-A84E-3ED6D7D96016}" presName="hierChild4" presStyleCnt="0"/>
      <dgm:spPr/>
    </dgm:pt>
  </dgm:ptLst>
  <dgm:cxnLst>
    <dgm:cxn modelId="{4D78F849-433D-8848-BE07-20FA94745AFC}" srcId="{BA365285-6118-A745-A3E4-18A06149BD65}" destId="{3A093DB6-8799-304D-B77D-28BEF32920D9}" srcOrd="1" destOrd="0" parTransId="{4F7CCAC6-6B75-C146-BA9E-7F3526C51658}" sibTransId="{D4CA66E9-DBF2-1A49-97F3-5D244281D9D4}"/>
    <dgm:cxn modelId="{94A88D81-719D-3C4F-8FF1-2AA7C2555011}" type="presOf" srcId="{E2E91B03-84B6-4149-801F-3ACBCF0D70BB}" destId="{C6B6D06E-02BE-D14D-BB81-EF03C809AA5B}" srcOrd="0" destOrd="0" presId="urn:microsoft.com/office/officeart/2005/8/layout/hierarchy1"/>
    <dgm:cxn modelId="{8129E1BE-6FC8-544A-838A-B725C5FEAE0B}" type="presOf" srcId="{F0A03217-832B-0C42-A815-95A062837CF9}" destId="{CE7C37CB-E5B4-F746-9765-F0D69DD470AC}" srcOrd="0" destOrd="0" presId="urn:microsoft.com/office/officeart/2005/8/layout/hierarchy1"/>
    <dgm:cxn modelId="{70976286-91BF-0E48-A1A4-4DFACD869093}" srcId="{BA365285-6118-A745-A3E4-18A06149BD65}" destId="{545EC1C2-E6F1-EA4B-A04C-D63D3903399B}" srcOrd="2" destOrd="0" parTransId="{0D771795-E137-1245-81C6-E1FF8B23E474}" sibTransId="{1283ED73-4BC7-C149-BC44-7AB7FD583C68}"/>
    <dgm:cxn modelId="{914386FF-30B0-9946-B81E-75520C25D44F}" type="presOf" srcId="{BD4DEFC8-B416-8342-8BB5-8C8B5EBD4271}" destId="{FCDF8FCB-FDD8-3E48-A1FD-17EF1E5C8C00}" srcOrd="0" destOrd="0" presId="urn:microsoft.com/office/officeart/2005/8/layout/hierarchy1"/>
    <dgm:cxn modelId="{9D5802DC-109B-F141-9988-4C333C6C7A0E}" type="presOf" srcId="{4F7CCAC6-6B75-C146-BA9E-7F3526C51658}" destId="{79A047F0-D875-784A-9E35-B3BBB3CFC42C}" srcOrd="0" destOrd="0" presId="urn:microsoft.com/office/officeart/2005/8/layout/hierarchy1"/>
    <dgm:cxn modelId="{A723AE83-95E1-DB46-A912-7C592309AF52}" srcId="{28BC9BA2-77AE-E344-BDE9-B0D5B8900C95}" destId="{F0A03217-832B-0C42-A815-95A062837CF9}" srcOrd="1" destOrd="0" parTransId="{09588FE6-FFA8-204C-9CB1-A133066C524E}" sibTransId="{0AD1199F-2914-804C-941B-A7CD6F3E1D0A}"/>
    <dgm:cxn modelId="{816A7051-5E10-064D-9C4F-01133065F6E8}" type="presOf" srcId="{96C8F875-1665-EE4F-BF8D-CD14B005141E}" destId="{615F79DA-882E-EE4B-ACB2-BC04A26574BB}" srcOrd="0" destOrd="0" presId="urn:microsoft.com/office/officeart/2005/8/layout/hierarchy1"/>
    <dgm:cxn modelId="{6CA0FA69-5465-1E4F-B152-C22C2F870F8A}" type="presOf" srcId="{79353E1E-9284-704F-9130-7A399852506B}" destId="{0A81FB7F-FC60-8840-B8FB-33180C2EB765}" srcOrd="0" destOrd="0" presId="urn:microsoft.com/office/officeart/2005/8/layout/hierarchy1"/>
    <dgm:cxn modelId="{80EEFD4A-6B8B-0C4A-A969-27E674A1821B}" srcId="{28BC9BA2-77AE-E344-BDE9-B0D5B8900C95}" destId="{EB05F299-44BE-9745-AE82-9730CEB1FBCB}" srcOrd="0" destOrd="0" parTransId="{96C8F875-1665-EE4F-BF8D-CD14B005141E}" sibTransId="{D816E065-7F3A-6247-9642-94370187D292}"/>
    <dgm:cxn modelId="{A42C8F29-2938-A442-8680-E56E44069FFE}" type="presOf" srcId="{56F7AC5F-ADAD-1E4B-B02F-0EEB76C69A7F}" destId="{92EC1B96-7B57-594B-97E0-6D3B3CC5BF82}" srcOrd="0" destOrd="0" presId="urn:microsoft.com/office/officeart/2005/8/layout/hierarchy1"/>
    <dgm:cxn modelId="{BF7E8ECC-8058-F945-8A76-8D505757354A}" type="presOf" srcId="{F48EB1FC-60DE-4C4E-8B3A-1F9B547F6E6F}" destId="{6F0E4BC8-D280-C549-8D75-2854F1C7A542}" srcOrd="0" destOrd="0" presId="urn:microsoft.com/office/officeart/2005/8/layout/hierarchy1"/>
    <dgm:cxn modelId="{E7CFE6A7-9F6D-2141-9135-7071DAF11840}" srcId="{28BC9BA2-77AE-E344-BDE9-B0D5B8900C95}" destId="{753CACED-F274-9E47-A84E-3ED6D7D96016}" srcOrd="2" destOrd="0" parTransId="{F48EB1FC-60DE-4C4E-8B3A-1F9B547F6E6F}" sibTransId="{23FDCBCF-AEEA-024A-98C4-76EBF2DBE5B9}"/>
    <dgm:cxn modelId="{010E729F-77AF-2349-B613-9072F581A18D}" type="presOf" srcId="{3A093DB6-8799-304D-B77D-28BEF32920D9}" destId="{5B9F4D57-AB45-D04B-BDAB-F79F38722179}" srcOrd="0" destOrd="0" presId="urn:microsoft.com/office/officeart/2005/8/layout/hierarchy1"/>
    <dgm:cxn modelId="{254BFEE4-3E73-C84F-82A6-726E8B6179E2}" type="presOf" srcId="{BA365285-6118-A745-A3E4-18A06149BD65}" destId="{93FA75CA-C74B-6841-9C31-9A90DCB420C9}" srcOrd="0" destOrd="0" presId="urn:microsoft.com/office/officeart/2005/8/layout/hierarchy1"/>
    <dgm:cxn modelId="{909EEC5C-413A-F94E-A8E1-082B6194B04E}" type="presOf" srcId="{EB05F299-44BE-9745-AE82-9730CEB1FBCB}" destId="{0E48904E-6A81-9640-97D5-076A1FA223F8}" srcOrd="0" destOrd="0" presId="urn:microsoft.com/office/officeart/2005/8/layout/hierarchy1"/>
    <dgm:cxn modelId="{AA28DE6E-26D3-4047-92FF-67471DA53264}" type="presOf" srcId="{CE213297-C14C-4A44-929D-F46DEE3247BE}" destId="{17EE8A2C-E082-5449-9241-13F185AB479C}" srcOrd="0" destOrd="0" presId="urn:microsoft.com/office/officeart/2005/8/layout/hierarchy1"/>
    <dgm:cxn modelId="{DA987F16-1D95-5F4F-952D-ADCB44B70E2E}" type="presOf" srcId="{753CACED-F274-9E47-A84E-3ED6D7D96016}" destId="{EC392B81-0136-0248-BE9B-A256091F7E8B}" srcOrd="0" destOrd="0" presId="urn:microsoft.com/office/officeart/2005/8/layout/hierarchy1"/>
    <dgm:cxn modelId="{52823139-549B-7C41-BC7C-C4FA6F1F85D9}" type="presOf" srcId="{28BC9BA2-77AE-E344-BDE9-B0D5B8900C95}" destId="{DC7A0FF2-CBAE-9C41-A68C-754BA84E4B64}" srcOrd="0" destOrd="0" presId="urn:microsoft.com/office/officeart/2005/8/layout/hierarchy1"/>
    <dgm:cxn modelId="{53E6F5AE-21A7-464E-AD25-DC3C62BA619B}" srcId="{E2E91B03-84B6-4149-801F-3ACBCF0D70BB}" destId="{BA365285-6118-A745-A3E4-18A06149BD65}" srcOrd="0" destOrd="0" parTransId="{3D19576A-6E69-5F45-BB46-162C55AF4A54}" sibTransId="{CE785F05-E1EF-5E41-90E6-3FF894C19808}"/>
    <dgm:cxn modelId="{83D84EF5-74E9-5847-981D-532D2EDF93D0}" type="presOf" srcId="{3D19576A-6E69-5F45-BB46-162C55AF4A54}" destId="{4FB4E996-DC6A-C949-BF26-65646A42ADB0}" srcOrd="0" destOrd="0" presId="urn:microsoft.com/office/officeart/2005/8/layout/hierarchy1"/>
    <dgm:cxn modelId="{337BD885-2C04-1948-B793-841CEAD26BF4}" type="presOf" srcId="{09588FE6-FFA8-204C-9CB1-A133066C524E}" destId="{5C6BD9A1-A27A-374A-812D-EAAB9CEEDC86}" srcOrd="0" destOrd="0" presId="urn:microsoft.com/office/officeart/2005/8/layout/hierarchy1"/>
    <dgm:cxn modelId="{567383E6-CA3E-DA43-A37B-D2C063FC1DA9}" type="presOf" srcId="{0D771795-E137-1245-81C6-E1FF8B23E474}" destId="{8B4D4E28-B963-954B-982B-A6CB72AD416F}" srcOrd="0" destOrd="0" presId="urn:microsoft.com/office/officeart/2005/8/layout/hierarchy1"/>
    <dgm:cxn modelId="{44F5BCDC-3249-034B-A73C-00811DA027C2}" srcId="{79353E1E-9284-704F-9130-7A399852506B}" destId="{E2E91B03-84B6-4149-801F-3ACBCF0D70BB}" srcOrd="0" destOrd="0" parTransId="{98BADAE9-CD7B-2541-936A-E471BB671C7F}" sibTransId="{DDA177DC-711E-6E42-9D6F-A21044169F7E}"/>
    <dgm:cxn modelId="{F6EECB97-5B89-2E4A-BEAF-3666C5AA6764}" srcId="{BA365285-6118-A745-A3E4-18A06149BD65}" destId="{BD4DEFC8-B416-8342-8BB5-8C8B5EBD4271}" srcOrd="0" destOrd="0" parTransId="{56F7AC5F-ADAD-1E4B-B02F-0EEB76C69A7F}" sibTransId="{3A1947D0-BCE4-224A-A2D6-A2FCA83305B6}"/>
    <dgm:cxn modelId="{2938B9EF-B438-AC42-8E0E-D2E684344380}" type="presOf" srcId="{545EC1C2-E6F1-EA4B-A04C-D63D3903399B}" destId="{54089F93-4F73-E04A-B1F5-23D60E830C77}" srcOrd="0" destOrd="0" presId="urn:microsoft.com/office/officeart/2005/8/layout/hierarchy1"/>
    <dgm:cxn modelId="{4F83EC15-05D2-0449-90A2-71594CDD1A2A}" srcId="{E2E91B03-84B6-4149-801F-3ACBCF0D70BB}" destId="{28BC9BA2-77AE-E344-BDE9-B0D5B8900C95}" srcOrd="1" destOrd="0" parTransId="{CE213297-C14C-4A44-929D-F46DEE3247BE}" sibTransId="{B42F5A5D-6015-AD47-B703-ED51953EE56E}"/>
    <dgm:cxn modelId="{55B4ED36-9897-0149-B194-D1FD81F28ED9}" type="presParOf" srcId="{0A81FB7F-FC60-8840-B8FB-33180C2EB765}" destId="{DFBE366F-D45C-694A-B92D-E1B69722BA16}" srcOrd="0" destOrd="0" presId="urn:microsoft.com/office/officeart/2005/8/layout/hierarchy1"/>
    <dgm:cxn modelId="{2EBDA1FF-6F2D-4E43-9866-BDA802065E42}" type="presParOf" srcId="{DFBE366F-D45C-694A-B92D-E1B69722BA16}" destId="{00D573EA-6A35-8949-87C4-5640EB23FEF1}" srcOrd="0" destOrd="0" presId="urn:microsoft.com/office/officeart/2005/8/layout/hierarchy1"/>
    <dgm:cxn modelId="{24B15623-48C3-0B4E-AB38-D97434F8A80A}" type="presParOf" srcId="{00D573EA-6A35-8949-87C4-5640EB23FEF1}" destId="{77A3D66C-6CAB-C649-8540-6BA66735AC4D}" srcOrd="0" destOrd="0" presId="urn:microsoft.com/office/officeart/2005/8/layout/hierarchy1"/>
    <dgm:cxn modelId="{284469A7-2A5C-E641-BB80-5F3D571F287E}" type="presParOf" srcId="{00D573EA-6A35-8949-87C4-5640EB23FEF1}" destId="{C6B6D06E-02BE-D14D-BB81-EF03C809AA5B}" srcOrd="1" destOrd="0" presId="urn:microsoft.com/office/officeart/2005/8/layout/hierarchy1"/>
    <dgm:cxn modelId="{DBA4DCC1-88E7-3849-9F19-84E99BB9D345}" type="presParOf" srcId="{DFBE366F-D45C-694A-B92D-E1B69722BA16}" destId="{C13562EA-8CBD-6E41-A566-AA57A0671557}" srcOrd="1" destOrd="0" presId="urn:microsoft.com/office/officeart/2005/8/layout/hierarchy1"/>
    <dgm:cxn modelId="{00719EA2-9632-0A42-9EB2-4331BA6CE0B3}" type="presParOf" srcId="{C13562EA-8CBD-6E41-A566-AA57A0671557}" destId="{4FB4E996-DC6A-C949-BF26-65646A42ADB0}" srcOrd="0" destOrd="0" presId="urn:microsoft.com/office/officeart/2005/8/layout/hierarchy1"/>
    <dgm:cxn modelId="{FE7E6EBB-97AE-5846-B2B4-949AE44291A5}" type="presParOf" srcId="{C13562EA-8CBD-6E41-A566-AA57A0671557}" destId="{B80251F4-4B7A-9B45-8A3D-5EA995155615}" srcOrd="1" destOrd="0" presId="urn:microsoft.com/office/officeart/2005/8/layout/hierarchy1"/>
    <dgm:cxn modelId="{269002C5-93E8-F440-83B8-F8309AF17341}" type="presParOf" srcId="{B80251F4-4B7A-9B45-8A3D-5EA995155615}" destId="{A4E21C0B-017E-6446-B9EE-E3E634F42819}" srcOrd="0" destOrd="0" presId="urn:microsoft.com/office/officeart/2005/8/layout/hierarchy1"/>
    <dgm:cxn modelId="{7958EA3C-DD5D-F84B-9C8D-33F0C93BB9BB}" type="presParOf" srcId="{A4E21C0B-017E-6446-B9EE-E3E634F42819}" destId="{E455BE93-8958-094B-86E5-CE7A5EC6FE36}" srcOrd="0" destOrd="0" presId="urn:microsoft.com/office/officeart/2005/8/layout/hierarchy1"/>
    <dgm:cxn modelId="{D954C482-8FC1-2548-8C59-655F1C069C6C}" type="presParOf" srcId="{A4E21C0B-017E-6446-B9EE-E3E634F42819}" destId="{93FA75CA-C74B-6841-9C31-9A90DCB420C9}" srcOrd="1" destOrd="0" presId="urn:microsoft.com/office/officeart/2005/8/layout/hierarchy1"/>
    <dgm:cxn modelId="{4BC4BCAF-B646-9748-B74B-00D150E82553}" type="presParOf" srcId="{B80251F4-4B7A-9B45-8A3D-5EA995155615}" destId="{1B8C71D7-3808-214B-99EA-214C3EB24DFB}" srcOrd="1" destOrd="0" presId="urn:microsoft.com/office/officeart/2005/8/layout/hierarchy1"/>
    <dgm:cxn modelId="{A8F9AF7A-A6A8-094D-A8EE-BC0CDBE37FB8}" type="presParOf" srcId="{1B8C71D7-3808-214B-99EA-214C3EB24DFB}" destId="{92EC1B96-7B57-594B-97E0-6D3B3CC5BF82}" srcOrd="0" destOrd="0" presId="urn:microsoft.com/office/officeart/2005/8/layout/hierarchy1"/>
    <dgm:cxn modelId="{565C9E84-51EC-B841-B0AE-DDEEBFF51ED3}" type="presParOf" srcId="{1B8C71D7-3808-214B-99EA-214C3EB24DFB}" destId="{EF989985-DB04-984D-BB20-FF002AB5B9F2}" srcOrd="1" destOrd="0" presId="urn:microsoft.com/office/officeart/2005/8/layout/hierarchy1"/>
    <dgm:cxn modelId="{D86F61AE-7BFC-0140-BA06-90758810D668}" type="presParOf" srcId="{EF989985-DB04-984D-BB20-FF002AB5B9F2}" destId="{61D5C0B4-1763-5149-BC41-28EF5F2F810A}" srcOrd="0" destOrd="0" presId="urn:microsoft.com/office/officeart/2005/8/layout/hierarchy1"/>
    <dgm:cxn modelId="{1BCB9F6E-47B0-2849-8DB5-6DB39592235E}" type="presParOf" srcId="{61D5C0B4-1763-5149-BC41-28EF5F2F810A}" destId="{DBB17141-9041-6C45-9C77-B1F85C46E456}" srcOrd="0" destOrd="0" presId="urn:microsoft.com/office/officeart/2005/8/layout/hierarchy1"/>
    <dgm:cxn modelId="{A16E2123-E9C4-0D45-B54A-2A28754D8165}" type="presParOf" srcId="{61D5C0B4-1763-5149-BC41-28EF5F2F810A}" destId="{FCDF8FCB-FDD8-3E48-A1FD-17EF1E5C8C00}" srcOrd="1" destOrd="0" presId="urn:microsoft.com/office/officeart/2005/8/layout/hierarchy1"/>
    <dgm:cxn modelId="{912208AB-0C31-314D-9EEC-F509F4C4A81B}" type="presParOf" srcId="{EF989985-DB04-984D-BB20-FF002AB5B9F2}" destId="{8109BA1A-2736-E64D-8AA6-7195181F7F3E}" srcOrd="1" destOrd="0" presId="urn:microsoft.com/office/officeart/2005/8/layout/hierarchy1"/>
    <dgm:cxn modelId="{92D3EC78-BA7E-F741-B17D-1498845B8A22}" type="presParOf" srcId="{1B8C71D7-3808-214B-99EA-214C3EB24DFB}" destId="{79A047F0-D875-784A-9E35-B3BBB3CFC42C}" srcOrd="2" destOrd="0" presId="urn:microsoft.com/office/officeart/2005/8/layout/hierarchy1"/>
    <dgm:cxn modelId="{667AD5A3-44D5-0A44-B2F8-A4B4058219DD}" type="presParOf" srcId="{1B8C71D7-3808-214B-99EA-214C3EB24DFB}" destId="{2244DB75-17CA-F94D-B490-34AA050FC471}" srcOrd="3" destOrd="0" presId="urn:microsoft.com/office/officeart/2005/8/layout/hierarchy1"/>
    <dgm:cxn modelId="{14176C84-39E5-324E-AB40-54B6D2566E9B}" type="presParOf" srcId="{2244DB75-17CA-F94D-B490-34AA050FC471}" destId="{CA973A84-CDB3-EE49-8FA8-D146B22ED132}" srcOrd="0" destOrd="0" presId="urn:microsoft.com/office/officeart/2005/8/layout/hierarchy1"/>
    <dgm:cxn modelId="{5D7DE911-08C9-AC49-9188-1927D85CCBD9}" type="presParOf" srcId="{CA973A84-CDB3-EE49-8FA8-D146B22ED132}" destId="{C99EB7B8-0EAA-7844-8CFB-FD7D24D96F31}" srcOrd="0" destOrd="0" presId="urn:microsoft.com/office/officeart/2005/8/layout/hierarchy1"/>
    <dgm:cxn modelId="{0A05F15F-7A9E-A249-B810-EBEB580EBC2D}" type="presParOf" srcId="{CA973A84-CDB3-EE49-8FA8-D146B22ED132}" destId="{5B9F4D57-AB45-D04B-BDAB-F79F38722179}" srcOrd="1" destOrd="0" presId="urn:microsoft.com/office/officeart/2005/8/layout/hierarchy1"/>
    <dgm:cxn modelId="{E0FBC888-85F8-794A-AC63-BCEF67B5AE9F}" type="presParOf" srcId="{2244DB75-17CA-F94D-B490-34AA050FC471}" destId="{364E30CB-9354-024D-A660-B8769D9D1840}" srcOrd="1" destOrd="0" presId="urn:microsoft.com/office/officeart/2005/8/layout/hierarchy1"/>
    <dgm:cxn modelId="{6B857730-47AD-EF48-A0D0-91CE4AAA6B2A}" type="presParOf" srcId="{1B8C71D7-3808-214B-99EA-214C3EB24DFB}" destId="{8B4D4E28-B963-954B-982B-A6CB72AD416F}" srcOrd="4" destOrd="0" presId="urn:microsoft.com/office/officeart/2005/8/layout/hierarchy1"/>
    <dgm:cxn modelId="{8724DF7F-EB66-2149-973E-4EA584203A92}" type="presParOf" srcId="{1B8C71D7-3808-214B-99EA-214C3EB24DFB}" destId="{57212BC9-0066-E043-882D-CF8F2F7E763A}" srcOrd="5" destOrd="0" presId="urn:microsoft.com/office/officeart/2005/8/layout/hierarchy1"/>
    <dgm:cxn modelId="{892F432B-BE7B-AB45-B933-F45DB40341E5}" type="presParOf" srcId="{57212BC9-0066-E043-882D-CF8F2F7E763A}" destId="{804949E8-E724-8A4D-B921-0AEB3B6526AD}" srcOrd="0" destOrd="0" presId="urn:microsoft.com/office/officeart/2005/8/layout/hierarchy1"/>
    <dgm:cxn modelId="{708BEE43-01FB-0244-9AE2-2DE9349E40DF}" type="presParOf" srcId="{804949E8-E724-8A4D-B921-0AEB3B6526AD}" destId="{0FD9EF39-5D55-D444-BC35-E77A5F5E1E0E}" srcOrd="0" destOrd="0" presId="urn:microsoft.com/office/officeart/2005/8/layout/hierarchy1"/>
    <dgm:cxn modelId="{AFF75D1A-0E95-3846-BD43-F68BFECAC561}" type="presParOf" srcId="{804949E8-E724-8A4D-B921-0AEB3B6526AD}" destId="{54089F93-4F73-E04A-B1F5-23D60E830C77}" srcOrd="1" destOrd="0" presId="urn:microsoft.com/office/officeart/2005/8/layout/hierarchy1"/>
    <dgm:cxn modelId="{545FA2F1-B1E6-0F4C-AEAD-6B2F3DAD222E}" type="presParOf" srcId="{57212BC9-0066-E043-882D-CF8F2F7E763A}" destId="{04DD4A83-21CD-5D4E-8855-674CC1E95FA2}" srcOrd="1" destOrd="0" presId="urn:microsoft.com/office/officeart/2005/8/layout/hierarchy1"/>
    <dgm:cxn modelId="{0A67B974-6C86-2243-8AE3-BDA8F8334689}" type="presParOf" srcId="{C13562EA-8CBD-6E41-A566-AA57A0671557}" destId="{17EE8A2C-E082-5449-9241-13F185AB479C}" srcOrd="2" destOrd="0" presId="urn:microsoft.com/office/officeart/2005/8/layout/hierarchy1"/>
    <dgm:cxn modelId="{82FE5ACA-03BC-A44C-B3E7-A49DA697D982}" type="presParOf" srcId="{C13562EA-8CBD-6E41-A566-AA57A0671557}" destId="{3C09DEF2-3265-9645-9B12-CFAAFCA17716}" srcOrd="3" destOrd="0" presId="urn:microsoft.com/office/officeart/2005/8/layout/hierarchy1"/>
    <dgm:cxn modelId="{AC811A49-E6A8-9141-941A-9F0B7C9BC2AF}" type="presParOf" srcId="{3C09DEF2-3265-9645-9B12-CFAAFCA17716}" destId="{F9BDF8F6-498C-CD4E-9627-95F13B56A087}" srcOrd="0" destOrd="0" presId="urn:microsoft.com/office/officeart/2005/8/layout/hierarchy1"/>
    <dgm:cxn modelId="{2E226EC8-E80B-4F4B-8218-DAED1CC873EC}" type="presParOf" srcId="{F9BDF8F6-498C-CD4E-9627-95F13B56A087}" destId="{CFBD24A7-9335-634F-88B0-0C3C8DA5F6FE}" srcOrd="0" destOrd="0" presId="urn:microsoft.com/office/officeart/2005/8/layout/hierarchy1"/>
    <dgm:cxn modelId="{CFFA1492-1615-9B45-A6EF-639EDD2AE74C}" type="presParOf" srcId="{F9BDF8F6-498C-CD4E-9627-95F13B56A087}" destId="{DC7A0FF2-CBAE-9C41-A68C-754BA84E4B64}" srcOrd="1" destOrd="0" presId="urn:microsoft.com/office/officeart/2005/8/layout/hierarchy1"/>
    <dgm:cxn modelId="{3FF75AC1-9AB1-7C4A-BE12-D74D025F417A}" type="presParOf" srcId="{3C09DEF2-3265-9645-9B12-CFAAFCA17716}" destId="{44755480-7C13-6448-9CCA-41F8FAE21113}" srcOrd="1" destOrd="0" presId="urn:microsoft.com/office/officeart/2005/8/layout/hierarchy1"/>
    <dgm:cxn modelId="{E7A1DABB-650A-C64F-9A76-1FD6E65FD3CA}" type="presParOf" srcId="{44755480-7C13-6448-9CCA-41F8FAE21113}" destId="{615F79DA-882E-EE4B-ACB2-BC04A26574BB}" srcOrd="0" destOrd="0" presId="urn:microsoft.com/office/officeart/2005/8/layout/hierarchy1"/>
    <dgm:cxn modelId="{183C2169-B639-9F47-9D79-18A96EBB3C3F}" type="presParOf" srcId="{44755480-7C13-6448-9CCA-41F8FAE21113}" destId="{6513129B-4B42-1447-BFA6-D007F36F4068}" srcOrd="1" destOrd="0" presId="urn:microsoft.com/office/officeart/2005/8/layout/hierarchy1"/>
    <dgm:cxn modelId="{EDE9FB97-826D-EC40-9E28-527E9C6C021C}" type="presParOf" srcId="{6513129B-4B42-1447-BFA6-D007F36F4068}" destId="{33C88C3F-51E3-D849-9969-190502FA7563}" srcOrd="0" destOrd="0" presId="urn:microsoft.com/office/officeart/2005/8/layout/hierarchy1"/>
    <dgm:cxn modelId="{ABFC4340-CFA1-9D4C-ACF4-9B852CF8EAF9}" type="presParOf" srcId="{33C88C3F-51E3-D849-9969-190502FA7563}" destId="{8C07815B-3103-634B-92F1-6E543E2F384A}" srcOrd="0" destOrd="0" presId="urn:microsoft.com/office/officeart/2005/8/layout/hierarchy1"/>
    <dgm:cxn modelId="{A745CF30-B964-E947-9B24-AD8612909DD5}" type="presParOf" srcId="{33C88C3F-51E3-D849-9969-190502FA7563}" destId="{0E48904E-6A81-9640-97D5-076A1FA223F8}" srcOrd="1" destOrd="0" presId="urn:microsoft.com/office/officeart/2005/8/layout/hierarchy1"/>
    <dgm:cxn modelId="{88C9162F-EDD9-6D48-9BFC-E70E05C5EEF0}" type="presParOf" srcId="{6513129B-4B42-1447-BFA6-D007F36F4068}" destId="{4D0B56D4-1CC1-0849-8679-8A19403D2540}" srcOrd="1" destOrd="0" presId="urn:microsoft.com/office/officeart/2005/8/layout/hierarchy1"/>
    <dgm:cxn modelId="{C7E50DCC-AA89-8646-842E-8D0F3E62EF81}" type="presParOf" srcId="{44755480-7C13-6448-9CCA-41F8FAE21113}" destId="{5C6BD9A1-A27A-374A-812D-EAAB9CEEDC86}" srcOrd="2" destOrd="0" presId="urn:microsoft.com/office/officeart/2005/8/layout/hierarchy1"/>
    <dgm:cxn modelId="{8CB98571-EEF3-7541-BCDC-BE094BC97924}" type="presParOf" srcId="{44755480-7C13-6448-9CCA-41F8FAE21113}" destId="{20EC0E5D-DA4D-8F47-9675-E47F663A1FAC}" srcOrd="3" destOrd="0" presId="urn:microsoft.com/office/officeart/2005/8/layout/hierarchy1"/>
    <dgm:cxn modelId="{067BF944-EC2A-7C4C-94A7-AA70A6DDDC67}" type="presParOf" srcId="{20EC0E5D-DA4D-8F47-9675-E47F663A1FAC}" destId="{42BD4EED-D533-B34F-9110-292982E99A27}" srcOrd="0" destOrd="0" presId="urn:microsoft.com/office/officeart/2005/8/layout/hierarchy1"/>
    <dgm:cxn modelId="{B166E4C3-1B8D-984C-95D1-ACD8D279EE24}" type="presParOf" srcId="{42BD4EED-D533-B34F-9110-292982E99A27}" destId="{2FAF2B02-9C28-0746-9BEC-B6E30E546F2A}" srcOrd="0" destOrd="0" presId="urn:microsoft.com/office/officeart/2005/8/layout/hierarchy1"/>
    <dgm:cxn modelId="{15339DAF-D9BE-E145-9DE9-34FE8E979291}" type="presParOf" srcId="{42BD4EED-D533-B34F-9110-292982E99A27}" destId="{CE7C37CB-E5B4-F746-9765-F0D69DD470AC}" srcOrd="1" destOrd="0" presId="urn:microsoft.com/office/officeart/2005/8/layout/hierarchy1"/>
    <dgm:cxn modelId="{3A8B2CBE-3337-4343-92F2-A1AB2464EE1C}" type="presParOf" srcId="{20EC0E5D-DA4D-8F47-9675-E47F663A1FAC}" destId="{2C6923FE-E786-2144-BB11-2F526E9396CF}" srcOrd="1" destOrd="0" presId="urn:microsoft.com/office/officeart/2005/8/layout/hierarchy1"/>
    <dgm:cxn modelId="{AA0537B0-0EBE-E44B-89B2-0EC64402FC50}" type="presParOf" srcId="{44755480-7C13-6448-9CCA-41F8FAE21113}" destId="{6F0E4BC8-D280-C549-8D75-2854F1C7A542}" srcOrd="4" destOrd="0" presId="urn:microsoft.com/office/officeart/2005/8/layout/hierarchy1"/>
    <dgm:cxn modelId="{FC80C655-B6AF-4B46-8FE7-6B1869E626DB}" type="presParOf" srcId="{44755480-7C13-6448-9CCA-41F8FAE21113}" destId="{0302AD18-88B7-BD4E-837E-8364CA8FC17F}" srcOrd="5" destOrd="0" presId="urn:microsoft.com/office/officeart/2005/8/layout/hierarchy1"/>
    <dgm:cxn modelId="{30E82186-249B-0649-BF50-B352848EB9DB}" type="presParOf" srcId="{0302AD18-88B7-BD4E-837E-8364CA8FC17F}" destId="{5E43F0A0-4DB1-F440-92CE-68A21E5190C4}" srcOrd="0" destOrd="0" presId="urn:microsoft.com/office/officeart/2005/8/layout/hierarchy1"/>
    <dgm:cxn modelId="{D413E12D-39B8-3D42-ACFA-8DCE8A3F65B3}" type="presParOf" srcId="{5E43F0A0-4DB1-F440-92CE-68A21E5190C4}" destId="{0C3E8973-C531-B945-9CA1-3048717AB01B}" srcOrd="0" destOrd="0" presId="urn:microsoft.com/office/officeart/2005/8/layout/hierarchy1"/>
    <dgm:cxn modelId="{C732BD5D-F53E-E24A-A67A-913AC6DCEE69}" type="presParOf" srcId="{5E43F0A0-4DB1-F440-92CE-68A21E5190C4}" destId="{EC392B81-0136-0248-BE9B-A256091F7E8B}" srcOrd="1" destOrd="0" presId="urn:microsoft.com/office/officeart/2005/8/layout/hierarchy1"/>
    <dgm:cxn modelId="{96A40404-62E2-7E4C-AB83-9A11360130CA}" type="presParOf" srcId="{0302AD18-88B7-BD4E-837E-8364CA8FC17F}" destId="{70538BC1-87C8-0D4B-A2D4-423D545390E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0E4BC8-D280-C549-8D75-2854F1C7A542}">
      <dsp:nvSpPr>
        <dsp:cNvPr id="0" name=""/>
        <dsp:cNvSpPr/>
      </dsp:nvSpPr>
      <dsp:spPr>
        <a:xfrm>
          <a:off x="5940987" y="1814698"/>
          <a:ext cx="1524967" cy="362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287"/>
              </a:lnTo>
              <a:lnTo>
                <a:pt x="1524967" y="247287"/>
              </a:lnTo>
              <a:lnTo>
                <a:pt x="1524967" y="3628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6BD9A1-A27A-374A-812D-EAAB9CEEDC86}">
      <dsp:nvSpPr>
        <dsp:cNvPr id="0" name=""/>
        <dsp:cNvSpPr/>
      </dsp:nvSpPr>
      <dsp:spPr>
        <a:xfrm>
          <a:off x="5895267" y="1814698"/>
          <a:ext cx="91440" cy="3628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28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5F79DA-882E-EE4B-ACB2-BC04A26574BB}">
      <dsp:nvSpPr>
        <dsp:cNvPr id="0" name=""/>
        <dsp:cNvSpPr/>
      </dsp:nvSpPr>
      <dsp:spPr>
        <a:xfrm>
          <a:off x="4416020" y="1814698"/>
          <a:ext cx="1524967" cy="362872"/>
        </a:xfrm>
        <a:custGeom>
          <a:avLst/>
          <a:gdLst/>
          <a:ahLst/>
          <a:cxnLst/>
          <a:rect l="0" t="0" r="0" b="0"/>
          <a:pathLst>
            <a:path>
              <a:moveTo>
                <a:pt x="1524967" y="0"/>
              </a:moveTo>
              <a:lnTo>
                <a:pt x="1524967" y="247287"/>
              </a:lnTo>
              <a:lnTo>
                <a:pt x="0" y="247287"/>
              </a:lnTo>
              <a:lnTo>
                <a:pt x="0" y="3628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EE8A2C-E082-5449-9241-13F185AB479C}">
      <dsp:nvSpPr>
        <dsp:cNvPr id="0" name=""/>
        <dsp:cNvSpPr/>
      </dsp:nvSpPr>
      <dsp:spPr>
        <a:xfrm>
          <a:off x="3660957" y="1058976"/>
          <a:ext cx="2280030" cy="362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287"/>
              </a:lnTo>
              <a:lnTo>
                <a:pt x="2280030" y="247287"/>
              </a:lnTo>
              <a:lnTo>
                <a:pt x="2280030" y="3628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D4E28-B963-954B-982B-A6CB72AD416F}">
      <dsp:nvSpPr>
        <dsp:cNvPr id="0" name=""/>
        <dsp:cNvSpPr/>
      </dsp:nvSpPr>
      <dsp:spPr>
        <a:xfrm>
          <a:off x="1758032" y="1814698"/>
          <a:ext cx="1286082" cy="362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287"/>
              </a:lnTo>
              <a:lnTo>
                <a:pt x="1286082" y="247287"/>
              </a:lnTo>
              <a:lnTo>
                <a:pt x="1286082" y="3628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A047F0-D875-784A-9E35-B3BBB3CFC42C}">
      <dsp:nvSpPr>
        <dsp:cNvPr id="0" name=""/>
        <dsp:cNvSpPr/>
      </dsp:nvSpPr>
      <dsp:spPr>
        <a:xfrm>
          <a:off x="1695112" y="1814698"/>
          <a:ext cx="91440" cy="362872"/>
        </a:xfrm>
        <a:custGeom>
          <a:avLst/>
          <a:gdLst/>
          <a:ahLst/>
          <a:cxnLst/>
          <a:rect l="0" t="0" r="0" b="0"/>
          <a:pathLst>
            <a:path>
              <a:moveTo>
                <a:pt x="62919" y="0"/>
              </a:moveTo>
              <a:lnTo>
                <a:pt x="62919" y="247287"/>
              </a:lnTo>
              <a:lnTo>
                <a:pt x="45720" y="247287"/>
              </a:lnTo>
              <a:lnTo>
                <a:pt x="45720" y="3628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EC1B96-7B57-594B-97E0-6D3B3CC5BF82}">
      <dsp:nvSpPr>
        <dsp:cNvPr id="0" name=""/>
        <dsp:cNvSpPr/>
      </dsp:nvSpPr>
      <dsp:spPr>
        <a:xfrm>
          <a:off x="454750" y="1814698"/>
          <a:ext cx="1303282" cy="362872"/>
        </a:xfrm>
        <a:custGeom>
          <a:avLst/>
          <a:gdLst/>
          <a:ahLst/>
          <a:cxnLst/>
          <a:rect l="0" t="0" r="0" b="0"/>
          <a:pathLst>
            <a:path>
              <a:moveTo>
                <a:pt x="1303282" y="0"/>
              </a:moveTo>
              <a:lnTo>
                <a:pt x="1303282" y="247287"/>
              </a:lnTo>
              <a:lnTo>
                <a:pt x="0" y="247287"/>
              </a:lnTo>
              <a:lnTo>
                <a:pt x="0" y="3628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4E996-DC6A-C949-BF26-65646A42ADB0}">
      <dsp:nvSpPr>
        <dsp:cNvPr id="0" name=""/>
        <dsp:cNvSpPr/>
      </dsp:nvSpPr>
      <dsp:spPr>
        <a:xfrm>
          <a:off x="1758032" y="1058976"/>
          <a:ext cx="1902925" cy="362872"/>
        </a:xfrm>
        <a:custGeom>
          <a:avLst/>
          <a:gdLst/>
          <a:ahLst/>
          <a:cxnLst/>
          <a:rect l="0" t="0" r="0" b="0"/>
          <a:pathLst>
            <a:path>
              <a:moveTo>
                <a:pt x="1902925" y="0"/>
              </a:moveTo>
              <a:lnTo>
                <a:pt x="1902925" y="247287"/>
              </a:lnTo>
              <a:lnTo>
                <a:pt x="0" y="247287"/>
              </a:lnTo>
              <a:lnTo>
                <a:pt x="0" y="3628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A3D66C-6CAB-C649-8540-6BA66735AC4D}">
      <dsp:nvSpPr>
        <dsp:cNvPr id="0" name=""/>
        <dsp:cNvSpPr/>
      </dsp:nvSpPr>
      <dsp:spPr>
        <a:xfrm>
          <a:off x="2519841" y="638278"/>
          <a:ext cx="2282231" cy="4206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B6D06E-02BE-D14D-BB81-EF03C809AA5B}">
      <dsp:nvSpPr>
        <dsp:cNvPr id="0" name=""/>
        <dsp:cNvSpPr/>
      </dsp:nvSpPr>
      <dsp:spPr>
        <a:xfrm>
          <a:off x="2658475" y="769980"/>
          <a:ext cx="2282231" cy="4206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 smtClean="0"/>
            <a:t>TFD</a:t>
          </a:r>
          <a:endParaRPr lang="fr-FR" sz="2400" b="1" kern="1200" dirty="0"/>
        </a:p>
      </dsp:txBody>
      <dsp:txXfrm>
        <a:off x="2670797" y="782302"/>
        <a:ext cx="2257587" cy="396053"/>
      </dsp:txXfrm>
    </dsp:sp>
    <dsp:sp modelId="{E455BE93-8958-094B-86E5-CE7A5EC6FE36}">
      <dsp:nvSpPr>
        <dsp:cNvPr id="0" name=""/>
        <dsp:cNvSpPr/>
      </dsp:nvSpPr>
      <dsp:spPr>
        <a:xfrm>
          <a:off x="757076" y="1421849"/>
          <a:ext cx="2001910" cy="3928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A75CA-C74B-6841-9C31-9A90DCB420C9}">
      <dsp:nvSpPr>
        <dsp:cNvPr id="0" name=""/>
        <dsp:cNvSpPr/>
      </dsp:nvSpPr>
      <dsp:spPr>
        <a:xfrm>
          <a:off x="895710" y="1553550"/>
          <a:ext cx="2001910" cy="3928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Gastro-</a:t>
          </a:r>
          <a:r>
            <a:rPr lang="fr-FR" sz="1200" kern="1200" dirty="0" err="1" smtClean="0"/>
            <a:t>oesophagiens</a:t>
          </a:r>
          <a:endParaRPr lang="fr-FR" sz="1200" kern="1200" dirty="0"/>
        </a:p>
      </dsp:txBody>
      <dsp:txXfrm>
        <a:off x="907216" y="1565056"/>
        <a:ext cx="1978898" cy="369837"/>
      </dsp:txXfrm>
    </dsp:sp>
    <dsp:sp modelId="{DBB17141-9041-6C45-9C77-B1F85C46E456}">
      <dsp:nvSpPr>
        <dsp:cNvPr id="0" name=""/>
        <dsp:cNvSpPr/>
      </dsp:nvSpPr>
      <dsp:spPr>
        <a:xfrm>
          <a:off x="1160" y="2177571"/>
          <a:ext cx="907178" cy="792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DF8FCB-FDD8-3E48-A1FD-17EF1E5C8C00}">
      <dsp:nvSpPr>
        <dsp:cNvPr id="0" name=""/>
        <dsp:cNvSpPr/>
      </dsp:nvSpPr>
      <dsp:spPr>
        <a:xfrm>
          <a:off x="139794" y="2309272"/>
          <a:ext cx="907178" cy="7922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Dysphagies, RGO</a:t>
          </a:r>
          <a:endParaRPr lang="fr-FR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(6%)</a:t>
          </a:r>
          <a:endParaRPr lang="fr-FR" sz="1200" kern="1200" dirty="0"/>
        </a:p>
      </dsp:txBody>
      <dsp:txXfrm>
        <a:off x="162999" y="2332477"/>
        <a:ext cx="860768" cy="745879"/>
      </dsp:txXfrm>
    </dsp:sp>
    <dsp:sp modelId="{C99EB7B8-0EAA-7844-8CFB-FD7D24D96F31}">
      <dsp:nvSpPr>
        <dsp:cNvPr id="0" name=""/>
        <dsp:cNvSpPr/>
      </dsp:nvSpPr>
      <dsp:spPr>
        <a:xfrm>
          <a:off x="1185605" y="2177571"/>
          <a:ext cx="1110453" cy="792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9F4D57-AB45-D04B-BDAB-F79F38722179}">
      <dsp:nvSpPr>
        <dsp:cNvPr id="0" name=""/>
        <dsp:cNvSpPr/>
      </dsp:nvSpPr>
      <dsp:spPr>
        <a:xfrm>
          <a:off x="1324239" y="2309272"/>
          <a:ext cx="1110453" cy="7922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Brulures gastriques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(22%)</a:t>
          </a:r>
          <a:endParaRPr lang="fr-FR" sz="1200" kern="1200" dirty="0"/>
        </a:p>
      </dsp:txBody>
      <dsp:txXfrm>
        <a:off x="1347444" y="2332477"/>
        <a:ext cx="1064043" cy="745879"/>
      </dsp:txXfrm>
    </dsp:sp>
    <dsp:sp modelId="{0FD9EF39-5D55-D444-BC35-E77A5F5E1E0E}">
      <dsp:nvSpPr>
        <dsp:cNvPr id="0" name=""/>
        <dsp:cNvSpPr/>
      </dsp:nvSpPr>
      <dsp:spPr>
        <a:xfrm>
          <a:off x="2573326" y="2177571"/>
          <a:ext cx="941577" cy="792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089F93-4F73-E04A-B1F5-23D60E830C77}">
      <dsp:nvSpPr>
        <dsp:cNvPr id="0" name=""/>
        <dsp:cNvSpPr/>
      </dsp:nvSpPr>
      <dsp:spPr>
        <a:xfrm>
          <a:off x="2711959" y="2309272"/>
          <a:ext cx="941577" cy="7922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Retard de vidange gastrique</a:t>
          </a:r>
          <a:endParaRPr lang="fr-FR" sz="1200" kern="1200" dirty="0"/>
        </a:p>
      </dsp:txBody>
      <dsp:txXfrm>
        <a:off x="2735164" y="2332477"/>
        <a:ext cx="895167" cy="745879"/>
      </dsp:txXfrm>
    </dsp:sp>
    <dsp:sp modelId="{CFBD24A7-9335-634F-88B0-0C3C8DA5F6FE}">
      <dsp:nvSpPr>
        <dsp:cNvPr id="0" name=""/>
        <dsp:cNvSpPr/>
      </dsp:nvSpPr>
      <dsp:spPr>
        <a:xfrm>
          <a:off x="5317137" y="1421849"/>
          <a:ext cx="1247700" cy="3928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7A0FF2-CBAE-9C41-A68C-754BA84E4B64}">
      <dsp:nvSpPr>
        <dsp:cNvPr id="0" name=""/>
        <dsp:cNvSpPr/>
      </dsp:nvSpPr>
      <dsp:spPr>
        <a:xfrm>
          <a:off x="5455771" y="1553550"/>
          <a:ext cx="1247700" cy="392849"/>
        </a:xfrm>
        <a:prstGeom prst="roundRect">
          <a:avLst>
            <a:gd name="adj" fmla="val 10000"/>
          </a:avLst>
        </a:prstGeom>
        <a:solidFill>
          <a:srgbClr val="D99694">
            <a:alpha val="9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solidFill>
                <a:srgbClr val="F2F2F2"/>
              </a:solidFill>
            </a:rPr>
            <a:t>Intestinaux</a:t>
          </a:r>
          <a:endParaRPr lang="fr-FR" sz="1400" b="1" kern="1200" dirty="0">
            <a:solidFill>
              <a:srgbClr val="F2F2F2"/>
            </a:solidFill>
          </a:endParaRPr>
        </a:p>
      </dsp:txBody>
      <dsp:txXfrm>
        <a:off x="5467277" y="1565056"/>
        <a:ext cx="1224688" cy="369837"/>
      </dsp:txXfrm>
    </dsp:sp>
    <dsp:sp modelId="{8C07815B-3103-634B-92F1-6E543E2F384A}">
      <dsp:nvSpPr>
        <dsp:cNvPr id="0" name=""/>
        <dsp:cNvSpPr/>
      </dsp:nvSpPr>
      <dsp:spPr>
        <a:xfrm>
          <a:off x="3792170" y="2177571"/>
          <a:ext cx="1247700" cy="792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48904E-6A81-9640-97D5-076A1FA223F8}">
      <dsp:nvSpPr>
        <dsp:cNvPr id="0" name=""/>
        <dsp:cNvSpPr/>
      </dsp:nvSpPr>
      <dsp:spPr>
        <a:xfrm>
          <a:off x="3930803" y="2309272"/>
          <a:ext cx="1247700" cy="792289"/>
        </a:xfrm>
        <a:prstGeom prst="roundRect">
          <a:avLst>
            <a:gd name="adj" fmla="val 10000"/>
          </a:avLst>
        </a:prstGeom>
        <a:solidFill>
          <a:schemeClr val="accent2">
            <a:lumMod val="75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solidFill>
                <a:schemeClr val="bg1">
                  <a:lumMod val="95000"/>
                </a:schemeClr>
              </a:solidFill>
            </a:rPr>
            <a:t>SII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solidFill>
                <a:schemeClr val="bg1">
                  <a:lumMod val="95000"/>
                </a:schemeClr>
              </a:solidFill>
            </a:rPr>
            <a:t>(41-52%)</a:t>
          </a:r>
          <a:endParaRPr lang="fr-FR" sz="1400" b="1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3954008" y="2332477"/>
        <a:ext cx="1201290" cy="745879"/>
      </dsp:txXfrm>
    </dsp:sp>
    <dsp:sp modelId="{2FAF2B02-9C28-0746-9BEC-B6E30E546F2A}">
      <dsp:nvSpPr>
        <dsp:cNvPr id="0" name=""/>
        <dsp:cNvSpPr/>
      </dsp:nvSpPr>
      <dsp:spPr>
        <a:xfrm>
          <a:off x="5317137" y="2177571"/>
          <a:ext cx="1247700" cy="792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7C37CB-E5B4-F746-9765-F0D69DD470AC}">
      <dsp:nvSpPr>
        <dsp:cNvPr id="0" name=""/>
        <dsp:cNvSpPr/>
      </dsp:nvSpPr>
      <dsp:spPr>
        <a:xfrm>
          <a:off x="5455771" y="2309272"/>
          <a:ext cx="1247700" cy="792289"/>
        </a:xfrm>
        <a:prstGeom prst="roundRect">
          <a:avLst>
            <a:gd name="adj" fmla="val 10000"/>
          </a:avLst>
        </a:prstGeom>
        <a:solidFill>
          <a:srgbClr val="D99694">
            <a:alpha val="9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smtClean="0">
              <a:solidFill>
                <a:srgbClr val="F2F2F2"/>
              </a:solidFill>
            </a:rPr>
            <a:t>Incontinence fécale (6%)</a:t>
          </a:r>
          <a:endParaRPr lang="fr-FR" sz="1400" b="1" kern="1200" dirty="0">
            <a:solidFill>
              <a:srgbClr val="F2F2F2"/>
            </a:solidFill>
          </a:endParaRPr>
        </a:p>
      </dsp:txBody>
      <dsp:txXfrm>
        <a:off x="5478976" y="2332477"/>
        <a:ext cx="1201290" cy="745879"/>
      </dsp:txXfrm>
    </dsp:sp>
    <dsp:sp modelId="{0C3E8973-C531-B945-9CA1-3048717AB01B}">
      <dsp:nvSpPr>
        <dsp:cNvPr id="0" name=""/>
        <dsp:cNvSpPr/>
      </dsp:nvSpPr>
      <dsp:spPr>
        <a:xfrm>
          <a:off x="6842105" y="2177571"/>
          <a:ext cx="1247700" cy="792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92B81-0136-0248-BE9B-A256091F7E8B}">
      <dsp:nvSpPr>
        <dsp:cNvPr id="0" name=""/>
        <dsp:cNvSpPr/>
      </dsp:nvSpPr>
      <dsp:spPr>
        <a:xfrm>
          <a:off x="6980738" y="2309272"/>
          <a:ext cx="1247700" cy="792289"/>
        </a:xfrm>
        <a:prstGeom prst="roundRect">
          <a:avLst>
            <a:gd name="adj" fmla="val 10000"/>
          </a:avLst>
        </a:prstGeom>
        <a:solidFill>
          <a:srgbClr val="D99694">
            <a:alpha val="9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solidFill>
                <a:srgbClr val="F2F2F2"/>
              </a:solidFill>
            </a:rPr>
            <a:t>Constipation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solidFill>
                <a:srgbClr val="F2F2F2"/>
              </a:solidFill>
            </a:rPr>
            <a:t>(67-100%)</a:t>
          </a:r>
          <a:endParaRPr lang="fr-FR" sz="1400" b="1" kern="1200" dirty="0">
            <a:solidFill>
              <a:srgbClr val="F2F2F2"/>
            </a:solidFill>
          </a:endParaRPr>
        </a:p>
      </dsp:txBody>
      <dsp:txXfrm>
        <a:off x="7003943" y="2332477"/>
        <a:ext cx="1201290" cy="7458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6B4BF-F751-CC47-8A0D-BB63D083295A}" type="datetimeFigureOut">
              <a:rPr lang="fr-FR" smtClean="0"/>
              <a:t>16/02/17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26B8C-FD88-F44E-8E56-323A8E1B17B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899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A6AE998-3DEF-4AF6-84D0-A819D8121750}" type="datetimeFigureOut">
              <a:rPr lang="fr-FR"/>
              <a:pPr>
                <a:defRPr/>
              </a:pPr>
              <a:t>16/02/17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A228108-9843-4438-BFAB-715C29485E5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38465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  <a:p>
            <a:r>
              <a:rPr lang="fr-FR"/>
              <a:t>----- Notes de la réunion (27/03/16 17:59) -----</a:t>
            </a:r>
          </a:p>
          <a:p>
            <a:r>
              <a:rPr lang="fr-FR"/>
              <a:t>la déplétion glygenique conjuguée à un bas débit responsable d'une hypoxie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88D0D-6B80-754A-BF73-6CBB5A54A932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653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Espace réservé du numéro de diapositiv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6790C20-D579-4E80-9D3F-BF7EF416F4AC}" type="slidenum">
              <a:rPr lang="fr-FR" sz="1200"/>
              <a:pPr algn="r"/>
              <a:t>38</a:t>
            </a:fld>
            <a:endParaRPr lang="fr-FR" sz="1200"/>
          </a:p>
        </p:txBody>
      </p:sp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C072752-E2D3-4AEA-84C7-4C4EC475C2EA}" type="slidenum">
              <a:rPr lang="fr-FR" sz="1200">
                <a:latin typeface="Arial" charset="0"/>
                <a:ea typeface="ＭＳ Ｐゴシック"/>
                <a:cs typeface="Arial" charset="0"/>
              </a:rPr>
              <a:pPr algn="r"/>
              <a:t>38</a:t>
            </a:fld>
            <a:endParaRPr lang="fr-FR" sz="1200"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eaLnBrk="1" hangingPunct="1"/>
            <a:r>
              <a:rPr lang="fr-FR" sz="1600" dirty="0" smtClean="0">
                <a:ea typeface="ＭＳ Ｐゴシック"/>
              </a:rPr>
              <a:t>Diminution de l’</a:t>
            </a:r>
            <a:r>
              <a:rPr lang="fr-FR" altLang="ja-JP" sz="1600" dirty="0" smtClean="0">
                <a:ea typeface="+mn-ea"/>
              </a:rPr>
              <a:t>utilisation musculaire de corps cétoniques au profit des AG comme source d’énergie</a:t>
            </a:r>
          </a:p>
          <a:p>
            <a:pPr lvl="2" eaLnBrk="1" hangingPunct="1"/>
            <a:r>
              <a:rPr lang="fr-FR" sz="1600" dirty="0" smtClean="0">
                <a:ea typeface="ＭＳ Ｐゴシック"/>
              </a:rPr>
              <a:t>Augmentation des corps cétoniques dans la circulation</a:t>
            </a:r>
            <a:r>
              <a:rPr lang="fr-FR" sz="1600" dirty="0" smtClean="0">
                <a:ea typeface="ＭＳ Ｐゴシック"/>
                <a:sym typeface="Wingdings" pitchFamily="2" charset="2"/>
              </a:rPr>
              <a:t> utilisation par le cerveau à la place des hydrates de carbones comme source d</a:t>
            </a:r>
            <a:r>
              <a:rPr lang="ja-JP" altLang="fr-FR" sz="1600" dirty="0" smtClean="0">
                <a:ea typeface="+mn-ea"/>
                <a:sym typeface="Wingdings" pitchFamily="2" charset="2"/>
              </a:rPr>
              <a:t>’</a:t>
            </a:r>
            <a:r>
              <a:rPr lang="fr-FR" altLang="ja-JP" sz="1600" dirty="0" smtClean="0">
                <a:ea typeface="+mn-ea"/>
                <a:sym typeface="Wingdings" pitchFamily="2" charset="2"/>
              </a:rPr>
              <a:t>énergie</a:t>
            </a:r>
          </a:p>
          <a:p>
            <a:pPr lvl="2" eaLnBrk="1" hangingPunct="1"/>
            <a:r>
              <a:rPr lang="fr-FR" sz="1600" dirty="0" smtClean="0">
                <a:ea typeface="ＭＳ Ｐゴシック"/>
                <a:sym typeface="Wingdings" pitchFamily="2" charset="2"/>
              </a:rPr>
              <a:t>Diminution de la néoglucogenèse hépatique</a:t>
            </a:r>
            <a:endParaRPr lang="fr-FR" sz="1600" dirty="0" smtClean="0">
              <a:ea typeface="ＭＳ Ｐゴシック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228108-9843-4438-BFAB-715C29485E5C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168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/>
            <a:r>
              <a:rPr lang="fr-FR" smtClean="0"/>
              <a:t>Refeeding syndrome Risck factors defined by National Institute for health and Clinical Excellence</a:t>
            </a:r>
          </a:p>
          <a:p>
            <a:pPr defTabSz="914400" eaLnBrk="1" hangingPunct="1"/>
            <a:r>
              <a:rPr lang="fr-FR" smtClean="0"/>
              <a:t>Our patients had two or more major criterias defined as   </a:t>
            </a:r>
          </a:p>
          <a:p>
            <a:pPr defTabSz="914400" eaLnBrk="1" hangingPunct="1"/>
            <a:r>
              <a:rPr lang="fr-FR" smtClean="0"/>
              <a:t>The clinicam manifestations can be polymorphes neurological and muscular, cardiac failure liver dysfunction  </a:t>
            </a:r>
          </a:p>
        </p:txBody>
      </p:sp>
      <p:sp>
        <p:nvSpPr>
          <p:cNvPr id="95235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/>
            <a:fld id="{D25DA362-0FEA-4981-9433-A3FA3717031E}" type="slidenum">
              <a:rPr lang="en-GB" sz="1200">
                <a:latin typeface="Arial" charset="0"/>
              </a:rPr>
              <a:pPr algn="r" defTabSz="914400"/>
              <a:t>44</a:t>
            </a:fld>
            <a:endParaRPr lang="en-GB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----- Notes de la réunion (27/03/16 18:12) -----</a:t>
            </a:r>
          </a:p>
          <a:p>
            <a:r>
              <a:rPr lang="fr-FR" dirty="0"/>
              <a:t>voici le </a:t>
            </a:r>
            <a:r>
              <a:rPr lang="fr-FR" dirty="0" err="1"/>
              <a:t>troisieme</a:t>
            </a:r>
            <a:r>
              <a:rPr lang="fr-FR" dirty="0"/>
              <a:t> volet de la revue    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88D0D-6B80-754A-BF73-6CBB5A54A932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782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Espace réservé du numéro de diapositiv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A03342-C7A4-42D0-8411-54C964BE71B7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fr-FR"/>
          </a:p>
        </p:txBody>
      </p:sp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5887DA5-2E62-479A-882D-EBE37F89342D}" type="slidenum">
              <a:rPr lang="fr-FR" sz="1200">
                <a:latin typeface="Arial" charset="0"/>
                <a:ea typeface="ＭＳ Ｐゴシック"/>
                <a:cs typeface="Arial" charset="0"/>
              </a:rPr>
              <a:pPr algn="r"/>
              <a:t>22</a:t>
            </a:fld>
            <a:endParaRPr lang="fr-FR" sz="1200"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u numéro de diapositiv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1E85B5-D927-4B47-A260-4D94E8534A05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fr-FR"/>
          </a:p>
        </p:txBody>
      </p:sp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F6753BD-F70A-4B38-8252-B32412A5733A}" type="slidenum">
              <a:rPr lang="fr-FR" sz="1200">
                <a:latin typeface="Arial" charset="0"/>
                <a:ea typeface="ＭＳ Ｐゴシック"/>
                <a:cs typeface="Arial" charset="0"/>
              </a:rPr>
              <a:pPr algn="r"/>
              <a:t>23</a:t>
            </a:fld>
            <a:endParaRPr lang="fr-FR" sz="1200"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Espace réservé du numéro de diapositiv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05F921-7806-4D7C-B9C5-1E97AD21DE0E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fr-FR"/>
          </a:p>
        </p:txBody>
      </p:sp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444F195-275E-48ED-B2A1-16DFA68FF717}" type="slidenum">
              <a:rPr lang="fr-FR" sz="1200">
                <a:latin typeface="Arial" charset="0"/>
                <a:ea typeface="ＭＳ Ｐゴシック"/>
                <a:cs typeface="Arial" charset="0"/>
              </a:rPr>
              <a:pPr algn="r"/>
              <a:t>24</a:t>
            </a:fld>
            <a:endParaRPr lang="fr-FR" sz="1200"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3EAAB8-4B24-460D-A719-0331F889CBFD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FBD366-13AC-49CB-84A1-73D12B464FD8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smtClean="0"/>
              <a:t>par transfert du potassium du milieu extra- vers le milieu intracellulaire. Ce transfert permet de préserver l’électroneutralité intracellulaire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8210D9-B3DF-4BEC-91B1-6B94E3A43AE4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</a:rPr>
              <a:t>Figure 6-53. Dental erosion from chronic acid reflux disease. Acid has eroded the white enamel, uncovering the yellow-appearing dentin.</a:t>
            </a:r>
          </a:p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E083F-320B-4D04-844B-8D0B1992F50C}" type="datetimeFigureOut">
              <a:rPr lang="fr-FR"/>
              <a:pPr>
                <a:defRPr/>
              </a:pPr>
              <a:t>16/02/17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78371-FBEE-4409-AB23-41810D21092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B8694-01DE-447E-97AA-B741019AC144}" type="datetimeFigureOut">
              <a:rPr lang="fr-FR"/>
              <a:pPr>
                <a:defRPr/>
              </a:pPr>
              <a:t>16/02/17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5D1FB-8B37-4FB9-87E5-18839D4CE7D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33846-FE91-418E-9F48-B19C719E67BE}" type="datetimeFigureOut">
              <a:rPr lang="fr-FR"/>
              <a:pPr>
                <a:defRPr/>
              </a:pPr>
              <a:t>16/02/17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D9499-79FB-41A0-95E5-EA472936686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2786B-7992-422A-B29C-AD2E65C8A8FF}" type="datetimeFigureOut">
              <a:rPr lang="fr-FR"/>
              <a:pPr>
                <a:defRPr/>
              </a:pPr>
              <a:t>16/02/17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66763-63B2-44F7-8395-990E6E9E8CB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7EBD-F447-43F4-9CB8-0DDF5F9F9D0D}" type="datetimeFigureOut">
              <a:rPr lang="fr-FR"/>
              <a:pPr>
                <a:defRPr/>
              </a:pPr>
              <a:t>16/02/17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1E6B-CA11-4C36-9CD7-8D1CEB0F84D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9AE5C-4A82-4B43-94DD-AE4298C190D2}" type="datetimeFigureOut">
              <a:rPr lang="fr-FR"/>
              <a:pPr>
                <a:defRPr/>
              </a:pPr>
              <a:t>16/02/17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4C542-F6A1-49D9-9E2A-76498EACB58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FBE9D-9BCF-4DA5-B1BB-85A9ED0EBBE3}" type="datetimeFigureOut">
              <a:rPr lang="fr-FR"/>
              <a:pPr>
                <a:defRPr/>
              </a:pPr>
              <a:t>16/02/17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AB4FB-AD1F-4346-8AA1-97D99695D61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BD749-897B-4ECE-8BD8-F2DF932A6D3A}" type="datetimeFigureOut">
              <a:rPr lang="fr-FR"/>
              <a:pPr>
                <a:defRPr/>
              </a:pPr>
              <a:t>16/02/17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C6468-0422-4CDD-9DCC-D08DE6414B1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D7DA0-E592-4016-8379-8960AB8AC832}" type="datetimeFigureOut">
              <a:rPr lang="fr-FR"/>
              <a:pPr>
                <a:defRPr/>
              </a:pPr>
              <a:t>16/02/17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9AC4D-13DC-4A12-A91D-5EC26C6B0DD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C4300-010A-4610-855A-D8E680F31B39}" type="datetimeFigureOut">
              <a:rPr lang="fr-FR"/>
              <a:pPr>
                <a:defRPr/>
              </a:pPr>
              <a:t>16/02/17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1D05B-FE0D-4A0C-87CD-8662F585802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1DE5-EEFA-4C2E-A06A-E75595CD6E3F}" type="datetimeFigureOut">
              <a:rPr lang="fr-FR"/>
              <a:pPr>
                <a:defRPr/>
              </a:pPr>
              <a:t>16/02/17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1D4C4-A46A-4613-86AA-E789D8CE801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638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C4BF38-5F1D-46AC-B206-F50907EBC468}" type="datetimeFigureOut">
              <a:rPr lang="fr-FR"/>
              <a:pPr>
                <a:defRPr/>
              </a:pPr>
              <a:t>16/02/17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E7A9B3-9AF8-4999-B9C2-C830D510DFF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5" Type="http://schemas.openxmlformats.org/officeDocument/2006/relationships/hyperlink" Target="http://images.google.fr/imgres?imgurl=http://www.exporevue.org/images/magazine/63giacometti_femme_debout.jpg&amp;imgrefurl=http://www.exporevue.org/magazine/fr/giacometti_se.html&amp;usg=__lg2leQ5p-IwrARKK9JgPjUFxXOs=&amp;h=600&amp;w=255&amp;sz=19&amp;hl=fr&amp;start=7&amp;um=1&amp;itbs=1&amp;tbnid=y2qcBsljU2LMbM:&amp;tbnh=135&amp;tbnw=57&amp;prev=/images?q=giacometti&amp;um=1&amp;hl=fr&amp;sa=N&amp;tbs=isch:1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8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1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7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17191" y="2305523"/>
            <a:ext cx="7772400" cy="1470025"/>
          </a:xfr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b="1" dirty="0" smtClean="0">
                <a:solidFill>
                  <a:schemeClr val="tx2">
                    <a:lumMod val="75000"/>
                  </a:schemeClr>
                </a:solidFill>
              </a:rPr>
              <a:t>Complications somatiques au cours de l’Anorexie Mentale</a:t>
            </a:r>
            <a:endParaRPr lang="fr-FR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53" name="Sous-titre 2"/>
          <p:cNvSpPr>
            <a:spLocks noGrp="1"/>
          </p:cNvSpPr>
          <p:nvPr>
            <p:ph type="subTitle" idx="1"/>
          </p:nvPr>
        </p:nvSpPr>
        <p:spPr>
          <a:xfrm>
            <a:off x="1999227" y="3827936"/>
            <a:ext cx="5715819" cy="121054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1600" dirty="0" smtClean="0">
                <a:solidFill>
                  <a:srgbClr val="7F7F7F"/>
                </a:solidFill>
              </a:rPr>
              <a:t>Mouna </a:t>
            </a:r>
            <a:r>
              <a:rPr lang="fr-FR" sz="1600" dirty="0" err="1" smtClean="0">
                <a:solidFill>
                  <a:srgbClr val="7F7F7F"/>
                </a:solidFill>
              </a:rPr>
              <a:t>Hanachi</a:t>
            </a:r>
            <a:r>
              <a:rPr lang="fr-FR" sz="1600" dirty="0" smtClean="0">
                <a:solidFill>
                  <a:srgbClr val="7F7F7F"/>
                </a:solidFill>
              </a:rPr>
              <a:t>-</a:t>
            </a:r>
            <a:r>
              <a:rPr lang="fr-FR" sz="1600" dirty="0" smtClean="0">
                <a:solidFill>
                  <a:srgbClr val="7F7F7F"/>
                </a:solidFill>
              </a:rPr>
              <a:t>Guidoum, PH, MD, </a:t>
            </a:r>
            <a:r>
              <a:rPr lang="fr-FR" sz="1600" dirty="0" err="1" smtClean="0">
                <a:solidFill>
                  <a:srgbClr val="7F7F7F"/>
                </a:solidFill>
              </a:rPr>
              <a:t>PhD</a:t>
            </a:r>
            <a:endParaRPr lang="fr-FR" sz="1600" dirty="0" smtClean="0">
              <a:solidFill>
                <a:srgbClr val="7F7F7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fr-FR" sz="1600" dirty="0" smtClean="0">
                <a:solidFill>
                  <a:srgbClr val="7F7F7F"/>
                </a:solidFill>
              </a:rPr>
              <a:t>Unité de Nutrition Clinique</a:t>
            </a:r>
          </a:p>
          <a:p>
            <a:pPr eaLnBrk="1" hangingPunct="1">
              <a:lnSpc>
                <a:spcPct val="80000"/>
              </a:lnSpc>
            </a:pPr>
            <a:r>
              <a:rPr lang="fr-FR" sz="1600" dirty="0" smtClean="0">
                <a:solidFill>
                  <a:srgbClr val="7F7F7F"/>
                </a:solidFill>
              </a:rPr>
              <a:t>Hôpital Raymond Poincaré</a:t>
            </a:r>
          </a:p>
          <a:p>
            <a:pPr eaLnBrk="1" hangingPunct="1">
              <a:lnSpc>
                <a:spcPct val="80000"/>
              </a:lnSpc>
            </a:pPr>
            <a:r>
              <a:rPr lang="fr-FR" sz="1600" dirty="0" smtClean="0">
                <a:solidFill>
                  <a:srgbClr val="7F7F7F"/>
                </a:solidFill>
              </a:rPr>
              <a:t>(Garches)</a:t>
            </a:r>
          </a:p>
        </p:txBody>
      </p:sp>
      <p:graphicFrame>
        <p:nvGraphicFramePr>
          <p:cNvPr id="1051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6009245"/>
              </p:ext>
            </p:extLst>
          </p:nvPr>
        </p:nvGraphicFramePr>
        <p:xfrm>
          <a:off x="6356" y="6034088"/>
          <a:ext cx="2771263" cy="791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5" r:id="rId3" imgW="9276190" imgH="2647619" progId="">
                  <p:embed/>
                </p:oleObj>
              </mc:Choice>
              <mc:Fallback>
                <p:oleObj r:id="rId3" imgW="9276190" imgH="2647619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6" y="6034088"/>
                        <a:ext cx="2771263" cy="79113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56" name="Picture 7" descr="http://t0.gstatic.com/images?q=tbn:y2qcBsljU2LMbM:http://www.exporevue.org/images/magazine/63giacometti_femme_debout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305511"/>
            <a:ext cx="10922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7" name="Picture 7" descr="boter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03350" y="188925"/>
            <a:ext cx="15748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8" name="AutoShape 6"/>
          <p:cNvSpPr>
            <a:spLocks noChangeArrowheads="1"/>
          </p:cNvSpPr>
          <p:nvPr/>
        </p:nvSpPr>
        <p:spPr bwMode="auto">
          <a:xfrm rot="18737938">
            <a:off x="1031792" y="105098"/>
            <a:ext cx="2634706" cy="2869178"/>
          </a:xfrm>
          <a:prstGeom prst="cloudCallout">
            <a:avLst>
              <a:gd name="adj1" fmla="val -62954"/>
              <a:gd name="adj2" fmla="val -1985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endParaRPr lang="fr-FR" sz="3000">
              <a:latin typeface="Garamond" pitchFamily="18" charset="0"/>
            </a:endParaRPr>
          </a:p>
        </p:txBody>
      </p:sp>
      <p:pic>
        <p:nvPicPr>
          <p:cNvPr id="10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80" y="4858211"/>
            <a:ext cx="3203677" cy="195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Logo RAYMOND POINCARE#2B86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3" y="6126175"/>
            <a:ext cx="2551112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Afficher l'image d'origin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077" y="107950"/>
            <a:ext cx="274637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66900"/>
              </p:ext>
            </p:extLst>
          </p:nvPr>
        </p:nvGraphicFramePr>
        <p:xfrm>
          <a:off x="102422" y="1030399"/>
          <a:ext cx="8968574" cy="546569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333391"/>
                <a:gridCol w="5635183"/>
              </a:tblGrid>
              <a:tr h="12044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"/>
                        </a:rPr>
                        <a:t>Anamnestiques</a:t>
                      </a:r>
                      <a:endParaRPr lang="fr-FR" sz="14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fr-FR" sz="14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Importance et vitesse de l’amaigrissement : perte de 20% du poids en 3 mois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fr-FR" sz="14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Malaises et/ou chutes ou pertes de connaissance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fr-FR" sz="14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Vomissements incoercibles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fr-FR" sz="14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Echec de la renutrition ambulatoire</a:t>
                      </a:r>
                      <a:r>
                        <a:rPr lang="fr-FR" sz="1400" b="0" dirty="0" smtClean="0">
                          <a:effectLst/>
                          <a:latin typeface="+mj-lt"/>
                        </a:rPr>
                        <a:t> </a:t>
                      </a:r>
                      <a:endParaRPr lang="fr-FR" sz="1400" b="0" dirty="0"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785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"/>
                        </a:rPr>
                        <a:t>Cliniques</a:t>
                      </a:r>
                      <a:endParaRPr lang="fr-FR" sz="14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charset="2"/>
                        <a:buChar char="§"/>
                        <a:tabLst>
                          <a:tab pos="228600" algn="l"/>
                          <a:tab pos="198120" algn="l"/>
                          <a:tab pos="228600" algn="l"/>
                        </a:tabLst>
                      </a:pPr>
                      <a:r>
                        <a:rPr lang="fr-FR" sz="1400" b="0" dirty="0" smtClean="0">
                          <a:effectLst/>
                          <a:latin typeface="+mj-lt"/>
                          <a:ea typeface="Times New Roman"/>
                          <a:cs typeface="Times"/>
                        </a:rPr>
                        <a:t>Signes </a:t>
                      </a:r>
                      <a:r>
                        <a:rPr lang="fr-FR" sz="1400" b="0" dirty="0">
                          <a:effectLst/>
                          <a:latin typeface="+mj-lt"/>
                          <a:ea typeface="Times New Roman"/>
                          <a:cs typeface="Times"/>
                        </a:rPr>
                        <a:t>cliniques de déshydratation</a:t>
                      </a:r>
                      <a:endParaRPr lang="fr-FR" sz="14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charset="2"/>
                        <a:buChar char="§"/>
                        <a:tabLst>
                          <a:tab pos="228600" algn="l"/>
                          <a:tab pos="198120" algn="l"/>
                          <a:tab pos="228600" algn="l"/>
                        </a:tabLst>
                      </a:pPr>
                      <a:r>
                        <a:rPr lang="fr-FR" sz="1400" b="0" dirty="0">
                          <a:effectLst/>
                          <a:latin typeface="+mj-lt"/>
                          <a:ea typeface="Times New Roman"/>
                          <a:cs typeface="Times"/>
                        </a:rPr>
                        <a:t>IMC &lt; 14 kg/m2</a:t>
                      </a:r>
                      <a:endParaRPr lang="fr-FR" sz="14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charset="2"/>
                        <a:buChar char="§"/>
                        <a:tabLst>
                          <a:tab pos="228600" algn="l"/>
                          <a:tab pos="198120" algn="l"/>
                          <a:tab pos="228600" algn="l"/>
                        </a:tabLst>
                      </a:pPr>
                      <a:r>
                        <a:rPr lang="fr-FR" sz="1400" b="0" dirty="0">
                          <a:effectLst/>
                          <a:latin typeface="+mj-lt"/>
                          <a:ea typeface="Times New Roman"/>
                          <a:cs typeface="Times"/>
                        </a:rPr>
                        <a:t>Amyotrophie importante avec hypotonie axiale</a:t>
                      </a:r>
                      <a:endParaRPr lang="fr-FR" sz="14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charset="2"/>
                        <a:buChar char="§"/>
                        <a:tabLst>
                          <a:tab pos="228600" algn="l"/>
                          <a:tab pos="198120" algn="l"/>
                          <a:tab pos="228600" algn="l"/>
                        </a:tabLst>
                      </a:pPr>
                      <a:r>
                        <a:rPr lang="fr-FR" sz="1400" b="0" dirty="0">
                          <a:effectLst/>
                          <a:latin typeface="+mj-lt"/>
                          <a:ea typeface="Times New Roman"/>
                          <a:cs typeface="Times"/>
                        </a:rPr>
                        <a:t>Hypothermie &lt; 35 °C</a:t>
                      </a:r>
                      <a:endParaRPr lang="fr-FR" sz="14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charset="2"/>
                        <a:buChar char="§"/>
                        <a:tabLst>
                          <a:tab pos="228600" algn="l"/>
                          <a:tab pos="198120" algn="l"/>
                          <a:tab pos="228600" algn="l"/>
                        </a:tabLst>
                      </a:pPr>
                      <a:r>
                        <a:rPr lang="fr-FR" sz="1400" b="0" dirty="0">
                          <a:effectLst/>
                          <a:latin typeface="+mj-lt"/>
                          <a:ea typeface="Times New Roman"/>
                          <a:cs typeface="Times"/>
                        </a:rPr>
                        <a:t>Hypotension artérielle &lt; 90/60 </a:t>
                      </a:r>
                      <a:r>
                        <a:rPr lang="fr-FR" sz="1400" b="0" dirty="0" err="1">
                          <a:effectLst/>
                          <a:latin typeface="+mj-lt"/>
                          <a:ea typeface="Times New Roman"/>
                          <a:cs typeface="Times"/>
                        </a:rPr>
                        <a:t>mmHg</a:t>
                      </a:r>
                      <a:endParaRPr lang="fr-FR" sz="14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charset="2"/>
                        <a:buChar char="§"/>
                        <a:tabLst>
                          <a:tab pos="228600" algn="l"/>
                          <a:tab pos="198120" algn="l"/>
                          <a:tab pos="228600" algn="l"/>
                        </a:tabLst>
                      </a:pPr>
                      <a:r>
                        <a:rPr lang="fr-FR" sz="1400" b="0" dirty="0">
                          <a:effectLst/>
                          <a:latin typeface="+mj-lt"/>
                          <a:ea typeface="Times New Roman"/>
                          <a:cs typeface="Times"/>
                        </a:rPr>
                        <a:t>Fréquence cardiaque </a:t>
                      </a:r>
                      <a:r>
                        <a:rPr lang="fr-FR" sz="1400" b="0" dirty="0" smtClean="0">
                          <a:effectLst/>
                          <a:latin typeface="+mj-lt"/>
                          <a:ea typeface="Times New Roman"/>
                          <a:cs typeface="Times"/>
                        </a:rPr>
                        <a:t>:</a:t>
                      </a:r>
                      <a:endParaRPr lang="fr-FR" sz="14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/>
                        <a:buNone/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fr-FR" sz="1400" b="0" dirty="0">
                          <a:effectLst/>
                          <a:latin typeface="+mj-lt"/>
                          <a:ea typeface="Times New Roman"/>
                          <a:cs typeface="Times"/>
                        </a:rPr>
                        <a:t>            </a:t>
                      </a:r>
                      <a:r>
                        <a:rPr lang="fr-FR" sz="14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"/>
                        </a:rPr>
                        <a:t>bradycardie sinusale FC &lt; 40/min</a:t>
                      </a:r>
                      <a:endParaRPr lang="fr-FR" sz="14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/>
                        <a:buNone/>
                      </a:pPr>
                      <a:r>
                        <a:rPr lang="fr-FR" sz="1400" b="0" dirty="0">
                          <a:solidFill>
                            <a:srgbClr val="FF5C0D"/>
                          </a:solidFill>
                          <a:effectLst/>
                          <a:latin typeface="+mj-lt"/>
                          <a:ea typeface="Calibri"/>
                          <a:cs typeface="Times"/>
                        </a:rPr>
                        <a:t>            </a:t>
                      </a:r>
                      <a:r>
                        <a:rPr lang="fr-FR" sz="1400" b="0" dirty="0" smtClean="0">
                          <a:effectLst/>
                          <a:latin typeface="+mj-lt"/>
                          <a:ea typeface="Calibri"/>
                          <a:cs typeface="Times"/>
                        </a:rPr>
                        <a:t>tachycardie </a:t>
                      </a:r>
                      <a:r>
                        <a:rPr lang="fr-FR" sz="1400" b="0" dirty="0">
                          <a:effectLst/>
                          <a:latin typeface="+mj-lt"/>
                          <a:ea typeface="Calibri"/>
                          <a:cs typeface="Times"/>
                        </a:rPr>
                        <a:t>de repos &gt; 60/min si IMC &lt; 13 kg/m2</a:t>
                      </a:r>
                      <a:endParaRPr lang="fr-FR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827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4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"/>
                        </a:rPr>
                        <a:t>Paracliniques</a:t>
                      </a:r>
                      <a:endParaRPr lang="fr-FR" sz="14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charset="2"/>
                        <a:buChar char="§"/>
                        <a:tabLst>
                          <a:tab pos="228600" algn="l"/>
                          <a:tab pos="198120" algn="l"/>
                          <a:tab pos="228600" algn="l"/>
                        </a:tabLst>
                      </a:pPr>
                      <a:r>
                        <a:rPr lang="fr-FR" sz="1400" b="0" dirty="0" smtClean="0">
                          <a:effectLst/>
                          <a:latin typeface="+mj-lt"/>
                          <a:ea typeface="Times New Roman"/>
                          <a:cs typeface="Times"/>
                        </a:rPr>
                        <a:t>Anomalies </a:t>
                      </a:r>
                      <a:r>
                        <a:rPr lang="fr-FR" sz="1400" b="0" dirty="0">
                          <a:effectLst/>
                          <a:latin typeface="+mj-lt"/>
                          <a:ea typeface="Times New Roman"/>
                          <a:cs typeface="Times"/>
                        </a:rPr>
                        <a:t>de l’ECG en dehors de la fréquence cardiaque</a:t>
                      </a:r>
                      <a:endParaRPr lang="fr-FR" sz="14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charset="2"/>
                        <a:buChar char="§"/>
                        <a:tabLst>
                          <a:tab pos="228600" algn="l"/>
                          <a:tab pos="198120" algn="l"/>
                          <a:tab pos="228600" algn="l"/>
                        </a:tabLst>
                      </a:pPr>
                      <a:r>
                        <a:rPr lang="fr-FR" sz="1400" b="0" dirty="0">
                          <a:effectLst/>
                          <a:latin typeface="+mj-lt"/>
                          <a:ea typeface="Times New Roman"/>
                          <a:cs typeface="Times"/>
                        </a:rPr>
                        <a:t>Hypoglycémie symptomatique &lt; 0,6 g/L ou asymptomatique si &lt; 0,3 g/L</a:t>
                      </a:r>
                      <a:endParaRPr lang="fr-FR" sz="14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charset="2"/>
                        <a:buChar char="§"/>
                        <a:tabLst>
                          <a:tab pos="228600" algn="l"/>
                          <a:tab pos="198120" algn="l"/>
                          <a:tab pos="228600" algn="l"/>
                        </a:tabLst>
                      </a:pPr>
                      <a:r>
                        <a:rPr lang="fr-FR" sz="1400" b="0" dirty="0">
                          <a:effectLst/>
                          <a:latin typeface="+mj-lt"/>
                          <a:ea typeface="Times New Roman"/>
                          <a:cs typeface="Times"/>
                        </a:rPr>
                        <a:t>Cytolyse hépatique &gt; 10 </a:t>
                      </a:r>
                      <a:r>
                        <a:rPr lang="fr-FR" sz="1400" b="0" dirty="0" smtClean="0">
                          <a:effectLst/>
                          <a:latin typeface="+mj-lt"/>
                          <a:ea typeface="Times New Roman"/>
                          <a:cs typeface="Times"/>
                        </a:rPr>
                        <a:t> N d’ASAT et ou d’ALAT</a:t>
                      </a:r>
                      <a:endParaRPr lang="fr-FR" sz="14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charset="2"/>
                        <a:buChar char="§"/>
                        <a:tabLst>
                          <a:tab pos="228600" algn="l"/>
                          <a:tab pos="198120" algn="l"/>
                          <a:tab pos="228600" algn="l"/>
                        </a:tabLst>
                      </a:pPr>
                      <a:r>
                        <a:rPr lang="fr-FR" sz="1400" b="0" dirty="0">
                          <a:effectLst/>
                          <a:latin typeface="+mj-lt"/>
                          <a:ea typeface="Times New Roman"/>
                          <a:cs typeface="Times"/>
                        </a:rPr>
                        <a:t>Hypokaliémie &lt; 3 </a:t>
                      </a:r>
                      <a:r>
                        <a:rPr lang="fr-FR" sz="1400" b="0" dirty="0" err="1">
                          <a:effectLst/>
                          <a:latin typeface="+mj-lt"/>
                          <a:ea typeface="Times New Roman"/>
                          <a:cs typeface="Times"/>
                        </a:rPr>
                        <a:t>mEq</a:t>
                      </a:r>
                      <a:r>
                        <a:rPr lang="fr-FR" sz="1400" b="0" dirty="0">
                          <a:effectLst/>
                          <a:latin typeface="+mj-lt"/>
                          <a:ea typeface="Times New Roman"/>
                          <a:cs typeface="Times"/>
                        </a:rPr>
                        <a:t>/L</a:t>
                      </a:r>
                      <a:endParaRPr lang="fr-FR" sz="14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charset="2"/>
                        <a:buChar char="§"/>
                        <a:tabLst>
                          <a:tab pos="228600" algn="l"/>
                          <a:tab pos="198120" algn="l"/>
                          <a:tab pos="228600" algn="l"/>
                        </a:tabLst>
                      </a:pPr>
                      <a:r>
                        <a:rPr lang="fr-FR" sz="1400" b="0" dirty="0" err="1">
                          <a:effectLst/>
                          <a:latin typeface="+mj-lt"/>
                          <a:ea typeface="Times New Roman"/>
                          <a:cs typeface="Times"/>
                        </a:rPr>
                        <a:t>Hypophosphorémie</a:t>
                      </a:r>
                      <a:r>
                        <a:rPr lang="fr-FR" sz="1400" b="0" dirty="0">
                          <a:effectLst/>
                          <a:latin typeface="+mj-lt"/>
                          <a:ea typeface="Times New Roman"/>
                          <a:cs typeface="Times"/>
                        </a:rPr>
                        <a:t> &lt; 0,5 </a:t>
                      </a:r>
                      <a:r>
                        <a:rPr lang="fr-FR" sz="1400" b="0" dirty="0" err="1">
                          <a:effectLst/>
                          <a:latin typeface="+mj-lt"/>
                          <a:ea typeface="Times New Roman"/>
                          <a:cs typeface="Times"/>
                        </a:rPr>
                        <a:t>mmol</a:t>
                      </a:r>
                      <a:r>
                        <a:rPr lang="fr-FR" sz="1400" b="0" dirty="0">
                          <a:effectLst/>
                          <a:latin typeface="+mj-lt"/>
                          <a:ea typeface="Times New Roman"/>
                          <a:cs typeface="Times"/>
                        </a:rPr>
                        <a:t>/L</a:t>
                      </a:r>
                      <a:endParaRPr lang="fr-FR" sz="14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charset="2"/>
                        <a:buChar char="§"/>
                        <a:tabLst>
                          <a:tab pos="228600" algn="l"/>
                          <a:tab pos="198120" algn="l"/>
                          <a:tab pos="228600" algn="l"/>
                        </a:tabLst>
                      </a:pPr>
                      <a:r>
                        <a:rPr lang="fr-FR" sz="1400" b="0" dirty="0">
                          <a:effectLst/>
                          <a:latin typeface="+mj-lt"/>
                          <a:ea typeface="Times New Roman"/>
                          <a:cs typeface="Times"/>
                        </a:rPr>
                        <a:t>Insuffisance rénale : clairance de la créatinine &lt; 40 </a:t>
                      </a:r>
                      <a:r>
                        <a:rPr lang="fr-FR" sz="1400" b="0" dirty="0" err="1">
                          <a:effectLst/>
                          <a:latin typeface="+mj-lt"/>
                          <a:ea typeface="Times New Roman"/>
                          <a:cs typeface="Times"/>
                        </a:rPr>
                        <a:t>mL</a:t>
                      </a:r>
                      <a:r>
                        <a:rPr lang="fr-FR" sz="1400" b="0" dirty="0">
                          <a:effectLst/>
                          <a:latin typeface="+mj-lt"/>
                          <a:ea typeface="Times New Roman"/>
                          <a:cs typeface="Times"/>
                        </a:rPr>
                        <a:t>/min</a:t>
                      </a:r>
                      <a:endParaRPr lang="fr-FR" sz="14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charset="2"/>
                        <a:buChar char="§"/>
                        <a:tabLst>
                          <a:tab pos="228600" algn="l"/>
                          <a:tab pos="198120" algn="l"/>
                          <a:tab pos="228600" algn="l"/>
                        </a:tabLst>
                      </a:pPr>
                      <a:r>
                        <a:rPr lang="fr-FR" sz="1400" b="0" dirty="0">
                          <a:effectLst/>
                          <a:latin typeface="+mj-lt"/>
                          <a:ea typeface="Times New Roman"/>
                          <a:cs typeface="Times"/>
                        </a:rPr>
                        <a:t>Natrémie :</a:t>
                      </a:r>
                      <a:endParaRPr lang="fr-FR" sz="14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457200" lvl="1" indent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/>
                        <a:buNone/>
                      </a:pPr>
                      <a:r>
                        <a:rPr lang="fr-FR" sz="14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Times"/>
                        </a:rPr>
                        <a:t>  </a:t>
                      </a:r>
                      <a:r>
                        <a:rPr lang="fr-FR" sz="1400" b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Times"/>
                        </a:rPr>
                        <a:t> </a:t>
                      </a:r>
                      <a:r>
                        <a:rPr lang="fr-FR" sz="14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Times"/>
                        </a:rPr>
                        <a:t>&lt; 125 </a:t>
                      </a:r>
                      <a:r>
                        <a:rPr lang="fr-FR" sz="1400" b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Times"/>
                        </a:rPr>
                        <a:t>mmol</a:t>
                      </a:r>
                      <a:r>
                        <a:rPr lang="fr-FR" sz="14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Times"/>
                        </a:rPr>
                        <a:t>/L (potomanie, risque de convulsions</a:t>
                      </a:r>
                      <a:r>
                        <a:rPr lang="fr-FR" sz="1400" b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Times"/>
                        </a:rPr>
                        <a:t>)</a:t>
                      </a:r>
                      <a:endParaRPr lang="fr-FR" sz="1400" b="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457200" lvl="1" indent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Arial"/>
                        <a:buNone/>
                      </a:pPr>
                      <a:r>
                        <a:rPr lang="fr-FR" sz="1400" b="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400" b="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fr-FR" sz="1400" b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Times"/>
                        </a:rPr>
                        <a:t>&gt;</a:t>
                      </a:r>
                      <a:r>
                        <a:rPr lang="fr-FR" sz="14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Times"/>
                        </a:rPr>
                        <a:t>150 </a:t>
                      </a:r>
                      <a:r>
                        <a:rPr lang="fr-FR" sz="1400" b="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Times"/>
                        </a:rPr>
                        <a:t>mmol</a:t>
                      </a:r>
                      <a:r>
                        <a:rPr lang="fr-FR" sz="14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Times"/>
                        </a:rPr>
                        <a:t>/L (déshydratation) </a:t>
                      </a:r>
                      <a:endParaRPr lang="fr-FR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charset="2"/>
                        <a:buChar char="§"/>
                        <a:tabLst>
                          <a:tab pos="228600" algn="l"/>
                          <a:tab pos="198120" algn="l"/>
                          <a:tab pos="228600" algn="l"/>
                        </a:tabLst>
                      </a:pPr>
                      <a:r>
                        <a:rPr lang="fr-FR" sz="1400" b="0" dirty="0">
                          <a:effectLst/>
                          <a:latin typeface="+mj-lt"/>
                          <a:ea typeface="Times New Roman"/>
                          <a:cs typeface="Times"/>
                        </a:rPr>
                        <a:t>Leuco</a:t>
                      </a:r>
                      <a:r>
                        <a:rPr lang="fr-FR" sz="14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Times"/>
                        </a:rPr>
                        <a:t>pénie &lt; 1 000 /mm3 (ou neutrophiles &lt; 500 /mm3)</a:t>
                      </a:r>
                      <a:endParaRPr lang="fr-FR" sz="14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-1896"/>
            <a:ext cx="9144000" cy="1143000"/>
          </a:xfrm>
        </p:spPr>
        <p:txBody>
          <a:bodyPr/>
          <a:lstStyle/>
          <a:p>
            <a:r>
              <a:rPr lang="fr-FR" sz="2800" b="1" dirty="0" smtClean="0">
                <a:solidFill>
                  <a:srgbClr val="376092"/>
                </a:solidFill>
              </a:rPr>
              <a:t>Critères somatiques d’hospitalisation (gravité) chez l’adulte*</a:t>
            </a:r>
            <a:endParaRPr lang="fr-FR" sz="2800" b="1" dirty="0">
              <a:solidFill>
                <a:srgbClr val="376092"/>
              </a:solidFill>
            </a:endParaRPr>
          </a:p>
        </p:txBody>
      </p:sp>
      <p:sp>
        <p:nvSpPr>
          <p:cNvPr id="6" name="Text Box 42"/>
          <p:cNvSpPr txBox="1">
            <a:spLocks noChangeArrowheads="1"/>
          </p:cNvSpPr>
          <p:nvPr/>
        </p:nvSpPr>
        <p:spPr bwMode="auto">
          <a:xfrm>
            <a:off x="8075369" y="6496107"/>
            <a:ext cx="10673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fr-FR" sz="1400" i="1" dirty="0">
                <a:latin typeface="Times New Roman" pitchFamily="18" charset="0"/>
              </a:rPr>
              <a:t>*</a:t>
            </a:r>
            <a:r>
              <a:rPr lang="fr-FR" sz="1400" i="1" dirty="0" smtClean="0">
                <a:latin typeface="Times New Roman" pitchFamily="18" charset="0"/>
              </a:rPr>
              <a:t>HAS </a:t>
            </a:r>
            <a:r>
              <a:rPr lang="fr-FR" sz="1400" i="1" dirty="0">
                <a:latin typeface="Times New Roman" pitchFamily="18" charset="0"/>
              </a:rPr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2245270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dirty="0" smtClean="0">
                <a:solidFill>
                  <a:srgbClr val="254061"/>
                </a:solidFill>
              </a:rPr>
              <a:t/>
            </a:r>
            <a:br>
              <a:rPr lang="fr-FR" sz="3200" b="1" dirty="0" smtClean="0">
                <a:solidFill>
                  <a:srgbClr val="254061"/>
                </a:solidFill>
              </a:rPr>
            </a:br>
            <a:r>
              <a:rPr lang="fr-FR" sz="3200" b="1" dirty="0" smtClean="0">
                <a:solidFill>
                  <a:srgbClr val="376092"/>
                </a:solidFill>
              </a:rPr>
              <a:t>Pour </a:t>
            </a:r>
            <a:r>
              <a:rPr lang="fr-FR" sz="3200" b="1" dirty="0">
                <a:solidFill>
                  <a:srgbClr val="376092"/>
                </a:solidFill>
              </a:rPr>
              <a:t>le </a:t>
            </a:r>
            <a:r>
              <a:rPr lang="fr-FR" sz="3200" b="1" dirty="0" err="1">
                <a:solidFill>
                  <a:srgbClr val="376092"/>
                </a:solidFill>
              </a:rPr>
              <a:t>somaticien</a:t>
            </a:r>
            <a:r>
              <a:rPr lang="fr-FR" sz="3200" b="1" dirty="0">
                <a:solidFill>
                  <a:srgbClr val="376092"/>
                </a:solidFill>
              </a:rPr>
              <a:t> </a:t>
            </a:r>
            <a:r>
              <a:rPr lang="fr-FR" sz="3200" b="1" dirty="0" err="1">
                <a:solidFill>
                  <a:srgbClr val="376092"/>
                </a:solidFill>
              </a:rPr>
              <a:t>spécialiste</a:t>
            </a:r>
            <a:r>
              <a:rPr lang="fr-FR" sz="3200" b="1" dirty="0">
                <a:solidFill>
                  <a:srgbClr val="376092"/>
                </a:solidFill>
              </a:rPr>
              <a:t> des TCA: </a:t>
            </a:r>
            <a:r>
              <a:rPr lang="fr-FR" sz="3200" b="1" dirty="0" smtClean="0">
                <a:solidFill>
                  <a:srgbClr val="376092"/>
                </a:solidFill>
              </a:rPr>
              <a:t>Préoccupations </a:t>
            </a:r>
            <a:r>
              <a:rPr lang="fr-FR" sz="3200" b="1" dirty="0">
                <a:solidFill>
                  <a:srgbClr val="376092"/>
                </a:solidFill>
              </a:rPr>
              <a:t>cliniques </a:t>
            </a:r>
            <a:r>
              <a:rPr lang="fr-FR" sz="3200" b="1" dirty="0">
                <a:solidFill>
                  <a:srgbClr val="254061"/>
                </a:solidFill>
              </a:rPr>
              <a:t/>
            </a:r>
            <a:br>
              <a:rPr lang="fr-FR" sz="3200" b="1" dirty="0">
                <a:solidFill>
                  <a:srgbClr val="254061"/>
                </a:solidFill>
              </a:rPr>
            </a:br>
            <a:endParaRPr lang="fr-FR" sz="3200" b="1" dirty="0">
              <a:solidFill>
                <a:srgbClr val="25406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/>
              <a:t>Articuler les dimensions somatiques et psychiatrique des soins </a:t>
            </a:r>
          </a:p>
          <a:p>
            <a:r>
              <a:rPr lang="fr-FR" sz="2400" dirty="0" smtClean="0"/>
              <a:t>Fréquence </a:t>
            </a:r>
            <a:r>
              <a:rPr lang="fr-FR" sz="2400" dirty="0"/>
              <a:t>et gravité des atteintes d’organes vitaux: </a:t>
            </a:r>
            <a:endParaRPr lang="fr-FR" sz="2400" dirty="0" smtClean="0"/>
          </a:p>
          <a:p>
            <a:pPr marL="0" indent="0">
              <a:buNone/>
            </a:pPr>
            <a:r>
              <a:rPr lang="fr-FR" sz="2400" dirty="0"/>
              <a:t>	</a:t>
            </a:r>
            <a:r>
              <a:rPr lang="fr-FR" sz="2400" dirty="0" smtClean="0"/>
              <a:t>– </a:t>
            </a:r>
            <a:r>
              <a:rPr lang="fr-FR" sz="2400" dirty="0"/>
              <a:t>Cœur </a:t>
            </a:r>
          </a:p>
          <a:p>
            <a:pPr marL="0" indent="0">
              <a:buNone/>
            </a:pPr>
            <a:r>
              <a:rPr lang="fr-FR" sz="2400" dirty="0" smtClean="0"/>
              <a:t>	– </a:t>
            </a:r>
            <a:r>
              <a:rPr lang="fr-FR" sz="2400" dirty="0"/>
              <a:t>Foie </a:t>
            </a:r>
          </a:p>
          <a:p>
            <a:r>
              <a:rPr lang="fr-FR" sz="2400" dirty="0"/>
              <a:t>Le quotidien des Troubles Digestifs Fonctionnels:</a:t>
            </a:r>
            <a:br>
              <a:rPr lang="fr-FR" sz="2400" dirty="0"/>
            </a:br>
            <a:r>
              <a:rPr lang="fr-FR" sz="2400" dirty="0" smtClean="0"/>
              <a:t>	– </a:t>
            </a:r>
            <a:r>
              <a:rPr lang="fr-FR" sz="2400" dirty="0"/>
              <a:t>Retentissement somatique: douleurs, troubles du transit </a:t>
            </a:r>
            <a:endParaRPr lang="fr-FR" sz="2400" dirty="0" smtClean="0"/>
          </a:p>
          <a:p>
            <a:pPr marL="0" indent="0">
              <a:buNone/>
            </a:pPr>
            <a:r>
              <a:rPr lang="fr-FR" sz="2400" dirty="0"/>
              <a:t>	</a:t>
            </a:r>
            <a:r>
              <a:rPr lang="fr-FR" sz="2400" dirty="0" smtClean="0"/>
              <a:t>– </a:t>
            </a:r>
            <a:r>
              <a:rPr lang="fr-FR" sz="2400" dirty="0"/>
              <a:t>Retentissement psychique: </a:t>
            </a:r>
            <a:r>
              <a:rPr lang="fr-FR" sz="2400" dirty="0" err="1"/>
              <a:t>anxiéte</a:t>
            </a:r>
            <a:r>
              <a:rPr lang="fr-FR" sz="2400" dirty="0"/>
              <a:t>́, peur de la </a:t>
            </a:r>
            <a:r>
              <a:rPr lang="fr-FR" sz="2400" dirty="0" err="1" smtClean="0"/>
              <a:t>renutrition</a:t>
            </a:r>
            <a:endParaRPr lang="fr-FR" sz="2400" dirty="0" smtClean="0"/>
          </a:p>
          <a:p>
            <a:pPr marL="0" indent="0">
              <a:buNone/>
            </a:pPr>
            <a:r>
              <a:rPr lang="fr-FR" sz="2400" dirty="0" smtClean="0"/>
              <a:t>	– </a:t>
            </a:r>
            <a:r>
              <a:rPr lang="fr-FR" sz="2400" dirty="0"/>
              <a:t>Moindre </a:t>
            </a:r>
            <a:r>
              <a:rPr lang="fr-FR" sz="2400" dirty="0" err="1"/>
              <a:t>efficacite</a:t>
            </a:r>
            <a:r>
              <a:rPr lang="fr-FR" sz="2400" dirty="0"/>
              <a:t>́ de la </a:t>
            </a:r>
            <a:r>
              <a:rPr lang="fr-FR" sz="2400" dirty="0" err="1"/>
              <a:t>renutrition</a:t>
            </a:r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 smtClean="0"/>
              <a:t>	– </a:t>
            </a:r>
            <a:r>
              <a:rPr lang="fr-FR" sz="2400" dirty="0"/>
              <a:t>Risques infectieux rares mais graves ++++ 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398751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/>
          </p:cNvSpPr>
          <p:nvPr>
            <p:ph type="title"/>
          </p:nvPr>
        </p:nvSpPr>
        <p:spPr>
          <a:xfrm>
            <a:off x="457200" y="2400300"/>
            <a:ext cx="8229600" cy="1143000"/>
          </a:xfrm>
        </p:spPr>
        <p:txBody>
          <a:bodyPr/>
          <a:lstStyle/>
          <a:p>
            <a:pPr eaLnBrk="1" hangingPunct="1"/>
            <a:r>
              <a:rPr lang="fr-FR" sz="3600" b="1" dirty="0" smtClean="0">
                <a:solidFill>
                  <a:srgbClr val="376092"/>
                </a:solidFill>
              </a:rPr>
              <a:t>AM</a:t>
            </a:r>
            <a:br>
              <a:rPr lang="fr-FR" sz="3600" b="1" dirty="0" smtClean="0">
                <a:solidFill>
                  <a:srgbClr val="376092"/>
                </a:solidFill>
              </a:rPr>
            </a:br>
            <a:r>
              <a:rPr lang="fr-FR" sz="3600" b="1" dirty="0" smtClean="0">
                <a:solidFill>
                  <a:srgbClr val="376092"/>
                </a:solidFill>
              </a:rPr>
              <a:t>Complications somatiques liées à la dénutrition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re 3"/>
          <p:cNvSpPr>
            <a:spLocks noGrp="1"/>
          </p:cNvSpPr>
          <p:nvPr>
            <p:ph type="title"/>
          </p:nvPr>
        </p:nvSpPr>
        <p:spPr>
          <a:xfrm>
            <a:off x="457200" y="179344"/>
            <a:ext cx="8229600" cy="804863"/>
          </a:xfrm>
        </p:spPr>
        <p:txBody>
          <a:bodyPr>
            <a:normAutofit/>
          </a:bodyPr>
          <a:lstStyle/>
          <a:p>
            <a:pPr eaLnBrk="1" hangingPunct="1"/>
            <a:r>
              <a:rPr lang="fr-FR" sz="3600" b="1" dirty="0" smtClean="0">
                <a:solidFill>
                  <a:srgbClr val="376092"/>
                </a:solidFill>
              </a:rPr>
              <a:t>Atteinte cardiaque et AM</a:t>
            </a:r>
            <a:endParaRPr lang="fr-FR" sz="3600" b="1" dirty="0">
              <a:solidFill>
                <a:srgbClr val="376092"/>
              </a:solidFill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640657"/>
              </p:ext>
            </p:extLst>
          </p:nvPr>
        </p:nvGraphicFramePr>
        <p:xfrm>
          <a:off x="266701" y="2194608"/>
          <a:ext cx="8712199" cy="3279492"/>
        </p:xfrm>
        <a:graphic>
          <a:graphicData uri="http://schemas.openxmlformats.org/drawingml/2006/table">
            <a:tbl>
              <a:tblPr/>
              <a:tblGrid>
                <a:gridCol w="911846"/>
                <a:gridCol w="379183"/>
                <a:gridCol w="902819"/>
                <a:gridCol w="929904"/>
                <a:gridCol w="514607"/>
                <a:gridCol w="586832"/>
                <a:gridCol w="496550"/>
                <a:gridCol w="406268"/>
                <a:gridCol w="1029213"/>
                <a:gridCol w="505579"/>
                <a:gridCol w="541691"/>
                <a:gridCol w="541691"/>
                <a:gridCol w="966016"/>
              </a:tblGrid>
              <a:tr h="47468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Auteurs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Année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Journal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Patients / Témoins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Age (ans)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IMC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FC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Paramètres fonctionnels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Paramètres de structure (mm)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Epanchement    péricardique (%)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367319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FEVG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Paramètres tissulaires (cm/s)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DDVG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SIV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EPP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316456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St John Sutton MG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1985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Circulation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 17 / 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3.9±0.3*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0.6±0.1*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185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G de  Simone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1994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Br Heart J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21 / 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211E1E"/>
                          </a:solidFill>
                          <a:effectLst/>
                          <a:latin typeface="Times"/>
                        </a:rPr>
                        <a:t>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211E1E"/>
                          </a:solidFill>
                          <a:effectLst/>
                          <a:latin typeface="Times"/>
                        </a:rPr>
                        <a:t>15,2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211E1E"/>
                          </a:solidFill>
                          <a:effectLst/>
                          <a:latin typeface="TradeGothic"/>
                        </a:rPr>
                        <a:t>59*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Atteinte systolique        (Pic E/ </a:t>
                      </a:r>
                      <a:r>
                        <a:rPr lang="fr-F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PicA</a:t>
                      </a:r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)*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744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C Romano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Am Jour Clin Nutr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91 / 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21 </a:t>
                      </a:r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± </a:t>
                      </a:r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16 </a:t>
                      </a:r>
                      <a:r>
                        <a:rPr lang="fr-FR" sz="900" b="0" i="0" u="sng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+</a:t>
                      </a:r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 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56 </a:t>
                      </a:r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Symbol"/>
                        </a:rPr>
                        <a:t>± </a:t>
                      </a:r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11*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 ± 6*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1777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F Galetta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Jour Adol Health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25/ 25-25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211E1E"/>
                          </a:solidFill>
                          <a:effectLst/>
                          <a:latin typeface="Times"/>
                        </a:rPr>
                        <a:t>18± 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211E1E"/>
                          </a:solidFill>
                          <a:effectLst/>
                          <a:latin typeface="Times"/>
                        </a:rPr>
                        <a:t>15 ± 1*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51±12*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Atteinte systolique        (Pic E/ PicA)*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40,8 + 2,2*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5556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L Olivares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Eur Journ Pediatr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40/40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211E1E"/>
                          </a:solidFill>
                          <a:effectLst/>
                          <a:latin typeface="Times"/>
                        </a:rPr>
                        <a:t>12 à 18,5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211E1E"/>
                          </a:solidFill>
                          <a:effectLst/>
                          <a:latin typeface="Times"/>
                        </a:rPr>
                        <a:t>15 ± 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57±12*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153623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Z Ugler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Acta Cardiol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11/12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211E1E"/>
                          </a:solidFill>
                          <a:effectLst/>
                          <a:latin typeface="Times"/>
                        </a:rPr>
                        <a:t>15 ± 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13± 2*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61 + 8*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36,9+5,2 *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5,8±0,5*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5,5 + 0,7*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522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F Galetta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Int Jour Cardio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20/20-20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211E1E"/>
                          </a:solidFill>
                          <a:effectLst/>
                          <a:latin typeface="Times"/>
                        </a:rPr>
                        <a:t>22± 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211E1E"/>
                          </a:solidFill>
                          <a:effectLst/>
                          <a:latin typeface="Times"/>
                        </a:rPr>
                        <a:t>15± 1,7*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45+ 7 *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Atteinte systolique        (Pic E/ PicA)*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39 + 2*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6,5 + 0,7*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5.9 + 0.4 *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15073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S Kastner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Eur Child Ado Psy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173 / 40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15 ± 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14± 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41.1 ± 4.3*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37,7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7274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Olfaz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</a:rPr>
                        <a:t>Int Jour Eat Dis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40/28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ND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ND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ND</a:t>
                      </a:r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ND</a:t>
                      </a:r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915851" y="2194171"/>
            <a:ext cx="573746" cy="322342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4998017" y="2214360"/>
            <a:ext cx="1421849" cy="320323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75084" y="1161959"/>
            <a:ext cx="8712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0"/>
              </a:spcBef>
              <a:buFont typeface="Arial"/>
              <a:buChar char="•"/>
            </a:pPr>
            <a:r>
              <a:rPr lang="fr-FR" sz="2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Historiquement, diminution </a:t>
            </a:r>
            <a:r>
              <a:rPr lang="fr-FR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de la masse </a:t>
            </a:r>
            <a:r>
              <a:rPr lang="fr-FR" sz="2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cardiaque </a:t>
            </a:r>
            <a:r>
              <a:rPr lang="fr-FR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au cours des dénutritions </a:t>
            </a:r>
            <a:r>
              <a:rPr lang="fr-FR" sz="2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chroniques</a:t>
            </a:r>
            <a:r>
              <a:rPr lang="fr-FR" dirty="0">
                <a:solidFill>
                  <a:srgbClr val="000000"/>
                </a:solidFill>
                <a:latin typeface="Calibri" charset="0"/>
                <a:cs typeface="Calibri" charset="0"/>
              </a:rPr>
              <a:t>									</a:t>
            </a:r>
            <a:r>
              <a:rPr lang="fr-FR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			</a:t>
            </a:r>
            <a:r>
              <a:rPr lang="fr-FR" sz="1200" i="1" dirty="0" err="1" smtClean="0">
                <a:solidFill>
                  <a:srgbClr val="000000"/>
                </a:solidFill>
                <a:latin typeface="Calibri" charset="0"/>
                <a:cs typeface="Calibri" charset="0"/>
              </a:rPr>
              <a:t>Keys</a:t>
            </a:r>
            <a:r>
              <a:rPr lang="fr-FR" sz="1200" i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1950</a:t>
            </a:r>
          </a:p>
          <a:p>
            <a:pPr marL="285750" indent="-285750">
              <a:spcBef>
                <a:spcPct val="0"/>
              </a:spcBef>
              <a:buFont typeface="Arial"/>
              <a:buChar char="•"/>
            </a:pPr>
            <a:r>
              <a:rPr lang="fr-FR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Dans le cas de l’</a:t>
            </a:r>
            <a:r>
              <a:rPr lang="fr-FR" altLang="ja-JP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anorexie </a:t>
            </a:r>
            <a:r>
              <a:rPr lang="fr-FR" altLang="ja-JP" sz="20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mentale:</a:t>
            </a:r>
            <a:endParaRPr lang="fr-FR" altLang="ja-JP" sz="2000" dirty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>
              <a:spcBef>
                <a:spcPct val="0"/>
              </a:spcBef>
            </a:pPr>
            <a:endParaRPr lang="fr-FR" sz="1200" i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7" name="Espace réservé du contenu 4"/>
          <p:cNvSpPr>
            <a:spLocks noGrp="1"/>
          </p:cNvSpPr>
          <p:nvPr>
            <p:ph idx="4294967295"/>
          </p:nvPr>
        </p:nvSpPr>
        <p:spPr bwMode="auto">
          <a:xfrm>
            <a:off x="112668" y="3104238"/>
            <a:ext cx="9031332" cy="1238182"/>
          </a:xfrm>
          <a:solidFill>
            <a:schemeClr val="accent2">
              <a:lumMod val="20000"/>
              <a:lumOff val="80000"/>
            </a:schemeClr>
          </a:solidFill>
          <a:extLst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400050" indent="0" eaLnBrk="1" hangingPunct="1">
              <a:spcBef>
                <a:spcPct val="0"/>
              </a:spcBef>
            </a:pPr>
            <a:r>
              <a:rPr lang="fr-FR" sz="18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Pas d’</a:t>
            </a:r>
            <a:r>
              <a:rPr lang="fr-FR" altLang="ja-JP" sz="18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insuffisance </a:t>
            </a:r>
            <a:r>
              <a:rPr lang="fr-FR" altLang="ja-JP" sz="1800" dirty="0">
                <a:solidFill>
                  <a:srgbClr val="000000"/>
                </a:solidFill>
                <a:latin typeface="Calibri" charset="0"/>
                <a:cs typeface="Calibri" charset="0"/>
              </a:rPr>
              <a:t>cardiaque </a:t>
            </a:r>
            <a:r>
              <a:rPr lang="fr-FR" altLang="ja-JP" sz="18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patente (FEVG</a:t>
            </a:r>
            <a:r>
              <a:rPr lang="fr-FR" altLang="ja-JP" sz="1800" u="sng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&lt;</a:t>
            </a:r>
            <a:r>
              <a:rPr lang="fr-FR" altLang="ja-JP" sz="18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50</a:t>
            </a:r>
            <a:r>
              <a:rPr lang="fr-FR" altLang="ja-JP" sz="1800" dirty="0">
                <a:solidFill>
                  <a:srgbClr val="000000"/>
                </a:solidFill>
                <a:latin typeface="Calibri" charset="0"/>
                <a:cs typeface="Calibri" charset="0"/>
              </a:rPr>
              <a:t>%) </a:t>
            </a:r>
            <a:r>
              <a:rPr lang="fr-FR" altLang="ja-JP" sz="18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rapportée, </a:t>
            </a:r>
            <a:r>
              <a:rPr lang="fr-FR" altLang="ja-JP" sz="18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mais dénutrition modérée</a:t>
            </a:r>
          </a:p>
          <a:p>
            <a:pPr marL="400050" lvl="2" indent="0" eaLnBrk="1" hangingPunct="1">
              <a:spcBef>
                <a:spcPct val="0"/>
              </a:spcBef>
            </a:pPr>
            <a:r>
              <a:rPr lang="fr-FR" sz="18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Peu d’</a:t>
            </a:r>
            <a:r>
              <a:rPr lang="fr-FR" altLang="ja-JP" sz="18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études </a:t>
            </a:r>
            <a:r>
              <a:rPr lang="fr-FR" altLang="ja-JP" sz="1800" dirty="0">
                <a:solidFill>
                  <a:srgbClr val="000000"/>
                </a:solidFill>
                <a:latin typeface="Calibri" charset="0"/>
                <a:cs typeface="Calibri" charset="0"/>
              </a:rPr>
              <a:t>sur les paramètres fonctionnels (Doppler tissulaire) infra-</a:t>
            </a:r>
            <a:r>
              <a:rPr lang="fr-FR" altLang="ja-JP" sz="18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cliniques</a:t>
            </a:r>
          </a:p>
          <a:p>
            <a:pPr marL="400050" lvl="2" indent="0">
              <a:spcBef>
                <a:spcPct val="0"/>
              </a:spcBef>
            </a:pPr>
            <a:r>
              <a:rPr lang="fr-FR" altLang="ja-JP" sz="18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Diminution </a:t>
            </a:r>
            <a:r>
              <a:rPr lang="fr-FR" altLang="ja-JP" sz="1800" dirty="0">
                <a:solidFill>
                  <a:srgbClr val="000000"/>
                </a:solidFill>
                <a:latin typeface="Calibri" charset="0"/>
                <a:cs typeface="Calibri" charset="0"/>
              </a:rPr>
              <a:t>des paramètres de structures (parois cardiaques</a:t>
            </a:r>
            <a:r>
              <a:rPr lang="fr-FR" altLang="ja-JP" sz="18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)</a:t>
            </a:r>
            <a:endParaRPr lang="fr-FR" altLang="ja-JP" sz="1800" dirty="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marL="400050" lvl="2" indent="0" eaLnBrk="1" hangingPunct="1">
              <a:spcBef>
                <a:spcPct val="0"/>
              </a:spcBef>
            </a:pPr>
            <a:r>
              <a:rPr lang="fr-FR" sz="1800" dirty="0">
                <a:solidFill>
                  <a:srgbClr val="000000"/>
                </a:solidFill>
                <a:latin typeface="Calibri" charset="0"/>
                <a:cs typeface="Calibri" charset="0"/>
              </a:rPr>
              <a:t> Epanchement péricardique sans retentissement clinique chez 30% des </a:t>
            </a:r>
            <a:r>
              <a:rPr lang="fr-FR" sz="18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patients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75084" y="6001550"/>
            <a:ext cx="8712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000" dirty="0" smtClean="0"/>
              <a:t>Plusieurs cas cliniques de décès par arrêt cardiaque sur troubles métaboliques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23038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build="p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 smtClean="0">
                <a:solidFill>
                  <a:srgbClr val="1F497D"/>
                </a:solidFill>
              </a:rPr>
              <a:t>Complications cardiaques</a:t>
            </a:r>
          </a:p>
        </p:txBody>
      </p:sp>
      <p:sp>
        <p:nvSpPr>
          <p:cNvPr id="47106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b="1" dirty="0" smtClean="0"/>
              <a:t>Diminution de la masse musculaire cardiaque</a:t>
            </a:r>
          </a:p>
          <a:p>
            <a:pPr lvl="1"/>
            <a:r>
              <a:rPr lang="fr-FR" sz="2400" dirty="0" smtClean="0"/>
              <a:t>Paramètres structuraux échographiques</a:t>
            </a:r>
          </a:p>
          <a:p>
            <a:pPr lvl="1"/>
            <a:r>
              <a:rPr lang="fr-FR" sz="2400" dirty="0" smtClean="0"/>
              <a:t>Bradycardie, allongement du QT à l’ECG, risques de TR et de mort subite</a:t>
            </a:r>
          </a:p>
          <a:p>
            <a:pPr marL="0" indent="0" algn="r">
              <a:buNone/>
            </a:pPr>
            <a:r>
              <a:rPr lang="fr-FR" sz="2800" dirty="0" smtClean="0"/>
              <a:t>								</a:t>
            </a:r>
            <a:r>
              <a:rPr lang="fr-FR" sz="1400" i="1" dirty="0" err="1" smtClean="0"/>
              <a:t>Keys</a:t>
            </a:r>
            <a:r>
              <a:rPr lang="fr-FR" sz="1400" i="1" dirty="0" smtClean="0"/>
              <a:t> et al 1950</a:t>
            </a:r>
          </a:p>
          <a:p>
            <a:pPr marL="0" indent="0" algn="r">
              <a:buNone/>
            </a:pPr>
            <a:r>
              <a:rPr lang="fr-FR" sz="1400" i="1" dirty="0"/>
              <a:t>	</a:t>
            </a:r>
            <a:r>
              <a:rPr lang="fr-FR" sz="1400" i="1" dirty="0" smtClean="0"/>
              <a:t>									Campos-Ferrer C 2004</a:t>
            </a:r>
          </a:p>
          <a:p>
            <a:endParaRPr lang="fr-FR" sz="2800" b="1" dirty="0" smtClean="0"/>
          </a:p>
          <a:p>
            <a:r>
              <a:rPr lang="fr-FR" sz="2400" b="1" dirty="0" smtClean="0"/>
              <a:t>Atteinte de la fonction cardiaque</a:t>
            </a:r>
            <a:r>
              <a:rPr lang="fr-FR" sz="2400" dirty="0" smtClean="0"/>
              <a:t>, démasquée à la renutrition avec l’augmentation de la volémie (FE&lt;50%)</a:t>
            </a:r>
          </a:p>
          <a:p>
            <a:pPr lvl="1"/>
            <a:r>
              <a:rPr lang="fr-FR" sz="2400" dirty="0" smtClean="0"/>
              <a:t>Si dénutrition sévère IMC&lt;13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801017" y="6431711"/>
            <a:ext cx="2095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/>
              <a:t>Hanachi</a:t>
            </a:r>
            <a:r>
              <a:rPr lang="fr-FR" sz="1400" i="1" dirty="0" smtClean="0"/>
              <a:t> et al ESPEN 2010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307522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 sz="3200" b="1" dirty="0" smtClean="0">
                <a:solidFill>
                  <a:schemeClr val="accent1">
                    <a:lumMod val="75000"/>
                  </a:schemeClr>
                </a:solidFill>
              </a:rPr>
              <a:t>Troubles hépatiques</a:t>
            </a:r>
            <a:br>
              <a:rPr lang="fr-FR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</a:rPr>
              <a:t>Typologie</a:t>
            </a: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fr-FR" sz="2800" b="1" dirty="0" smtClean="0">
                <a:solidFill>
                  <a:srgbClr val="376092"/>
                </a:solidFill>
              </a:rPr>
              <a:t>Amaigrissement</a:t>
            </a:r>
          </a:p>
          <a:p>
            <a:pPr lvl="1" eaLnBrk="1" hangingPunct="1"/>
            <a:r>
              <a:rPr lang="fr-FR" sz="2400" dirty="0" smtClean="0"/>
              <a:t>&lt; 5-10 </a:t>
            </a:r>
            <a:r>
              <a:rPr lang="fr-FR" sz="2400" dirty="0" smtClean="0"/>
              <a:t>N (ASAT et / ou ALAT)</a:t>
            </a:r>
            <a:endParaRPr lang="fr-FR" sz="2400" dirty="0" smtClean="0"/>
          </a:p>
          <a:p>
            <a:pPr lvl="1" eaLnBrk="1" hangingPunct="1"/>
            <a:r>
              <a:rPr lang="fr-FR" sz="2400" dirty="0" smtClean="0"/>
              <a:t>&gt; 10 N </a:t>
            </a:r>
            <a:r>
              <a:rPr lang="fr-FR" sz="2400" u="sng" dirty="0" smtClean="0"/>
              <a:t>+</a:t>
            </a:r>
            <a:r>
              <a:rPr lang="fr-FR" sz="2400" dirty="0" smtClean="0"/>
              <a:t> </a:t>
            </a:r>
            <a:r>
              <a:rPr lang="fr-FR" sz="2400" dirty="0" err="1" smtClean="0"/>
              <a:t>ins</a:t>
            </a:r>
            <a:r>
              <a:rPr lang="fr-FR" sz="2400" dirty="0" smtClean="0"/>
              <a:t>. </a:t>
            </a:r>
            <a:r>
              <a:rPr lang="fr-FR" sz="2400" dirty="0" err="1" smtClean="0"/>
              <a:t>hép</a:t>
            </a:r>
            <a:r>
              <a:rPr lang="fr-FR" sz="2400" dirty="0" smtClean="0"/>
              <a:t>. aigue  (IMC &lt;13)</a:t>
            </a:r>
          </a:p>
          <a:p>
            <a:pPr lvl="1" eaLnBrk="1" hangingPunct="1"/>
            <a:endParaRPr lang="fr-FR" dirty="0"/>
          </a:p>
          <a:p>
            <a:pPr marL="457200" lvl="1" indent="0" eaLnBrk="1" hangingPunct="1">
              <a:buNone/>
            </a:pPr>
            <a:endParaRPr lang="fr-FR" dirty="0" smtClean="0"/>
          </a:p>
          <a:p>
            <a:pPr eaLnBrk="1" hangingPunct="1"/>
            <a:r>
              <a:rPr lang="fr-FR" sz="2800" b="1" dirty="0" smtClean="0">
                <a:solidFill>
                  <a:srgbClr val="376092"/>
                </a:solidFill>
              </a:rPr>
              <a:t>Renutrition</a:t>
            </a:r>
          </a:p>
          <a:p>
            <a:pPr lvl="1" eaLnBrk="1" hangingPunct="1"/>
            <a:r>
              <a:rPr lang="fr-FR" sz="2400" dirty="0" err="1" smtClean="0"/>
              <a:t>Hypertransaminasémie</a:t>
            </a:r>
            <a:r>
              <a:rPr lang="fr-FR" sz="2400" dirty="0" smtClean="0"/>
              <a:t> modérée</a:t>
            </a:r>
          </a:p>
          <a:p>
            <a:pPr lvl="1" eaLnBrk="1" hangingPunct="1"/>
            <a:r>
              <a:rPr lang="fr-FR" sz="2400" dirty="0" err="1" smtClean="0"/>
              <a:t>Syndrrome</a:t>
            </a:r>
            <a:r>
              <a:rPr lang="fr-FR" sz="2400" dirty="0" smtClean="0"/>
              <a:t> </a:t>
            </a:r>
            <a:r>
              <a:rPr lang="fr-FR" sz="2400" dirty="0" smtClean="0"/>
              <a:t>renutrition inappropriée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364351" y="6523868"/>
            <a:ext cx="1761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Rautou</a:t>
            </a:r>
            <a:r>
              <a:rPr lang="fr-FR" i="1" dirty="0" smtClean="0"/>
              <a:t> et al, 2008</a:t>
            </a:r>
            <a:endParaRPr lang="fr-FR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830"/>
            <a:ext cx="8229600" cy="66894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fr-FR" sz="3600" b="1" dirty="0" smtClean="0">
                <a:solidFill>
                  <a:srgbClr val="376092"/>
                </a:solidFill>
                <a:cs typeface="+mj-cs"/>
              </a:rPr>
              <a:t/>
            </a:r>
            <a:br>
              <a:rPr lang="fr-FR" sz="3600" b="1" dirty="0" smtClean="0">
                <a:solidFill>
                  <a:srgbClr val="376092"/>
                </a:solidFill>
                <a:cs typeface="+mj-cs"/>
              </a:rPr>
            </a:br>
            <a:r>
              <a:rPr lang="fr-FR" sz="3600" b="1" dirty="0" smtClean="0">
                <a:solidFill>
                  <a:srgbClr val="376092"/>
                </a:solidFill>
                <a:cs typeface="+mj-cs"/>
              </a:rPr>
              <a:t>Atteintes hépatiques</a:t>
            </a:r>
            <a:br>
              <a:rPr lang="fr-FR" sz="3600" b="1" dirty="0" smtClean="0">
                <a:solidFill>
                  <a:srgbClr val="376092"/>
                </a:solidFill>
                <a:cs typeface="+mj-cs"/>
              </a:rPr>
            </a:br>
            <a:endParaRPr lang="fr-FR" sz="3600" b="1" dirty="0" smtClean="0">
              <a:solidFill>
                <a:srgbClr val="376092"/>
              </a:solidFill>
              <a:cs typeface="+mj-cs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fr-FR" u="sng" dirty="0" smtClean="0">
                <a:solidFill>
                  <a:srgbClr val="376092"/>
                </a:solidFill>
                <a:latin typeface="Calibri"/>
                <a:cs typeface="Calibri"/>
              </a:rPr>
              <a:t>Formes habituelles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68315" y="2276481"/>
            <a:ext cx="4040187" cy="4392613"/>
          </a:xfrm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fr-FR" sz="1800" dirty="0" smtClean="0">
                <a:cs typeface="+mn-cs"/>
              </a:rPr>
              <a:t>Transaminases peu élevées </a:t>
            </a:r>
            <a:r>
              <a:rPr lang="fr-FR" sz="1800" dirty="0" smtClean="0">
                <a:solidFill>
                  <a:srgbClr val="000000"/>
                </a:solidFill>
                <a:cs typeface="+mn-cs"/>
              </a:rPr>
              <a:t>(&lt;10N)</a:t>
            </a:r>
          </a:p>
          <a:p>
            <a:pPr eaLnBrk="1" hangingPunct="1">
              <a:defRPr/>
            </a:pPr>
            <a:endParaRPr lang="fr-FR" sz="1800" dirty="0" smtClean="0">
              <a:solidFill>
                <a:srgbClr val="FF3300"/>
              </a:solidFill>
              <a:cs typeface="+mn-cs"/>
            </a:endParaRPr>
          </a:p>
          <a:p>
            <a:pPr eaLnBrk="1" hangingPunct="1">
              <a:defRPr/>
            </a:pPr>
            <a:r>
              <a:rPr lang="fr-FR" sz="1800" dirty="0" smtClean="0">
                <a:cs typeface="+mn-cs"/>
              </a:rPr>
              <a:t>4 à 52% des cas selon les séries</a:t>
            </a:r>
          </a:p>
          <a:p>
            <a:pPr eaLnBrk="1" hangingPunct="1">
              <a:defRPr/>
            </a:pPr>
            <a:endParaRPr lang="fr-FR" sz="1800" dirty="0" smtClean="0">
              <a:cs typeface="+mn-cs"/>
            </a:endParaRPr>
          </a:p>
          <a:p>
            <a:pPr eaLnBrk="1" hangingPunct="1">
              <a:defRPr/>
            </a:pPr>
            <a:r>
              <a:rPr lang="fr-FR" sz="1800" dirty="0" smtClean="0">
                <a:cs typeface="+mn-cs"/>
              </a:rPr>
              <a:t>De dénutrition ou à la renutrition</a:t>
            </a:r>
          </a:p>
          <a:p>
            <a:pPr marL="0" indent="0" eaLnBrk="1" hangingPunct="1">
              <a:buFontTx/>
              <a:buNone/>
              <a:defRPr/>
            </a:pPr>
            <a:endParaRPr lang="fr-FR" sz="1800" dirty="0" smtClean="0">
              <a:cs typeface="+mn-cs"/>
            </a:endParaRPr>
          </a:p>
          <a:p>
            <a:pPr eaLnBrk="1" hangingPunct="1">
              <a:defRPr/>
            </a:pPr>
            <a:r>
              <a:rPr lang="fr-FR" sz="1800" dirty="0" smtClean="0">
                <a:cs typeface="+mn-cs"/>
              </a:rPr>
              <a:t>Evolution favorable (quelques jours à quelques semaines)</a:t>
            </a:r>
          </a:p>
          <a:p>
            <a:pPr eaLnBrk="1" hangingPunct="1">
              <a:defRPr/>
            </a:pPr>
            <a:endParaRPr lang="fr-FR" sz="1800" dirty="0">
              <a:cs typeface="+mn-cs"/>
            </a:endParaRPr>
          </a:p>
          <a:p>
            <a:pPr marL="0" indent="0" eaLnBrk="1" hangingPunct="1">
              <a:buFontTx/>
              <a:buNone/>
              <a:defRPr/>
            </a:pPr>
            <a:endParaRPr lang="fr-FR" sz="1800" dirty="0" smtClean="0">
              <a:cs typeface="+mn-cs"/>
            </a:endParaRPr>
          </a:p>
          <a:p>
            <a:pPr eaLnBrk="1" hangingPunct="1">
              <a:buFontTx/>
              <a:buNone/>
              <a:defRPr/>
            </a:pPr>
            <a:endParaRPr lang="fr-FR" dirty="0" smtClean="0"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fr-FR" u="sng" dirty="0" smtClean="0">
                <a:solidFill>
                  <a:srgbClr val="376092"/>
                </a:solidFill>
                <a:latin typeface="Calibri"/>
                <a:cs typeface="Calibri"/>
              </a:rPr>
              <a:t>Formes sévères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4"/>
          </p:nvPr>
        </p:nvSpPr>
        <p:spPr>
          <a:xfrm>
            <a:off x="4643441" y="2276481"/>
            <a:ext cx="4041775" cy="4392613"/>
          </a:xfrm>
          <a:ln>
            <a:solidFill>
              <a:srgbClr val="000000"/>
            </a:solidFill>
          </a:ln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fr-FR" sz="1800" dirty="0" smtClean="0">
                <a:latin typeface="Calibri"/>
                <a:cs typeface="Calibri"/>
              </a:rPr>
              <a:t>Dénutrition (IMC &lt;13) et IHA (TP &lt; 50% + </a:t>
            </a:r>
            <a:r>
              <a:rPr lang="fr-FR" sz="1800" dirty="0" err="1" smtClean="0">
                <a:latin typeface="Calibri"/>
                <a:cs typeface="Calibri"/>
              </a:rPr>
              <a:t>FctV</a:t>
            </a:r>
            <a:r>
              <a:rPr lang="fr-FR" sz="1800" dirty="0" smtClean="0">
                <a:latin typeface="Calibri"/>
                <a:cs typeface="Calibri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fr-FR" sz="1800" dirty="0" smtClean="0">
                <a:latin typeface="Calibri"/>
                <a:cs typeface="Calibri"/>
              </a:rPr>
              <a:t>Transaminases entre </a:t>
            </a:r>
            <a:r>
              <a:rPr lang="fr-FR" sz="1800" b="1" dirty="0" smtClean="0">
                <a:solidFill>
                  <a:srgbClr val="000000"/>
                </a:solidFill>
                <a:latin typeface="Calibri"/>
                <a:cs typeface="Calibri"/>
              </a:rPr>
              <a:t>20 et 100 fois </a:t>
            </a:r>
            <a:r>
              <a:rPr lang="fr-FR" sz="1800" dirty="0" smtClean="0">
                <a:latin typeface="Calibri"/>
                <a:cs typeface="Calibri"/>
              </a:rPr>
              <a:t>(médiane 67 pour les ASAT, 56 pour les ALAT) la normale.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fr-FR" sz="1800" b="1" dirty="0" smtClean="0">
                <a:solidFill>
                  <a:srgbClr val="000000"/>
                </a:solidFill>
                <a:latin typeface="Calibri"/>
                <a:cs typeface="Calibri"/>
              </a:rPr>
              <a:t>Hypoglycémie</a:t>
            </a:r>
          </a:p>
          <a:p>
            <a:pPr>
              <a:lnSpc>
                <a:spcPct val="90000"/>
              </a:lnSpc>
              <a:defRPr/>
            </a:pPr>
            <a:r>
              <a:rPr lang="fr-FR" sz="1800" dirty="0">
                <a:cs typeface="Calibri"/>
              </a:rPr>
              <a:t>Anomalies hémodynamiques </a:t>
            </a:r>
            <a:r>
              <a:rPr lang="fr-FR" sz="1800" dirty="0" smtClean="0">
                <a:cs typeface="Calibri"/>
              </a:rPr>
              <a:t>cardiaques</a:t>
            </a:r>
            <a:endParaRPr lang="fr-FR" sz="18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z="1800" dirty="0" smtClean="0">
                <a:latin typeface="Calibri"/>
                <a:cs typeface="Calibri"/>
              </a:rPr>
              <a:t>100%: déplétion glycogénique hépatocytaire avec clarification des cellules</a:t>
            </a:r>
          </a:p>
          <a:p>
            <a:pPr eaLnBrk="1" hangingPunct="1">
              <a:lnSpc>
                <a:spcPct val="90000"/>
              </a:lnSpc>
              <a:defRPr/>
            </a:pPr>
            <a:endParaRPr lang="fr-FR" sz="1800" dirty="0" smtClean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fr-FR" sz="18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fr-FR" sz="1800" dirty="0" smtClean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fr-FR" sz="1800" dirty="0" smtClean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z="1800" dirty="0" smtClean="0">
                <a:latin typeface="Calibri"/>
                <a:cs typeface="Calibri"/>
              </a:rPr>
              <a:t>Evolution potentiellement défavorable</a:t>
            </a:r>
          </a:p>
          <a:p>
            <a:pPr eaLnBrk="1" hangingPunct="1">
              <a:defRPr/>
            </a:pPr>
            <a:endParaRPr lang="fr-FR" sz="1800" u="sng" dirty="0" smtClean="0">
              <a:latin typeface="Calibri"/>
              <a:cs typeface="Calibri"/>
            </a:endParaRPr>
          </a:p>
          <a:p>
            <a:pPr eaLnBrk="1" hangingPunct="1">
              <a:defRPr/>
            </a:pPr>
            <a:endParaRPr lang="fr-FR" sz="1800" dirty="0" smtClean="0">
              <a:latin typeface="Calibri"/>
              <a:cs typeface="Calibri"/>
            </a:endParaRPr>
          </a:p>
        </p:txBody>
      </p:sp>
      <p:sp>
        <p:nvSpPr>
          <p:cNvPr id="17414" name="ZoneTexte 1"/>
          <p:cNvSpPr txBox="1">
            <a:spLocks noChangeArrowheads="1"/>
          </p:cNvSpPr>
          <p:nvPr/>
        </p:nvSpPr>
        <p:spPr bwMode="auto">
          <a:xfrm>
            <a:off x="1979614" y="6207131"/>
            <a:ext cx="25395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i="1">
                <a:latin typeface="Calibri" charset="0"/>
                <a:cs typeface="Calibri" charset="0"/>
              </a:rPr>
              <a:t>   Tsukamoto, Internal Médicine 2008</a:t>
            </a:r>
          </a:p>
          <a:p>
            <a:pPr eaLnBrk="1" hangingPunct="1"/>
            <a:r>
              <a:rPr lang="fr-FR" sz="1200" i="1">
                <a:latin typeface="Calibri" charset="0"/>
                <a:cs typeface="Calibri" charset="0"/>
              </a:rPr>
              <a:t> Fong,  The Journal of Pediatrics 2008</a:t>
            </a:r>
          </a:p>
        </p:txBody>
      </p:sp>
      <p:sp>
        <p:nvSpPr>
          <p:cNvPr id="17415" name="ZoneTexte 4"/>
          <p:cNvSpPr txBox="1">
            <a:spLocks noChangeArrowheads="1"/>
          </p:cNvSpPr>
          <p:nvPr/>
        </p:nvSpPr>
        <p:spPr bwMode="auto">
          <a:xfrm>
            <a:off x="6531343" y="6381756"/>
            <a:ext cx="24536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i="1" dirty="0" err="1">
                <a:latin typeface="Calibri" charset="0"/>
                <a:cs typeface="Calibri" charset="0"/>
              </a:rPr>
              <a:t>Rautou</a:t>
            </a:r>
            <a:r>
              <a:rPr lang="fr-FR" sz="1200" i="1" dirty="0">
                <a:latin typeface="Calibri" charset="0"/>
                <a:cs typeface="Calibri" charset="0"/>
              </a:rPr>
              <a:t> et al </a:t>
            </a:r>
            <a:r>
              <a:rPr lang="fr-FR" sz="1200" i="1" dirty="0" err="1">
                <a:latin typeface="Calibri" charset="0"/>
                <a:cs typeface="Calibri" charset="0"/>
              </a:rPr>
              <a:t>Gastroenterology</a:t>
            </a:r>
            <a:r>
              <a:rPr lang="fr-FR" sz="1200" i="1" dirty="0">
                <a:latin typeface="Calibri" charset="0"/>
                <a:cs typeface="Calibri" charset="0"/>
              </a:rPr>
              <a:t> 2009</a:t>
            </a:r>
          </a:p>
        </p:txBody>
      </p:sp>
      <p:pic>
        <p:nvPicPr>
          <p:cNvPr id="17" name="Image 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528" y="4882553"/>
            <a:ext cx="2168505" cy="11034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104495" y="770585"/>
            <a:ext cx="8882961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baseline="30000" dirty="0" smtClean="0"/>
              <a:t>Conséquences </a:t>
            </a:r>
            <a:r>
              <a:rPr lang="fr-FR" sz="2400" baseline="30000" dirty="0"/>
              <a:t>de mécanismes adaptatifs </a:t>
            </a:r>
            <a:r>
              <a:rPr lang="fr-FR" sz="2400" baseline="30000" dirty="0" err="1"/>
              <a:t>hépatocytaires</a:t>
            </a:r>
            <a:r>
              <a:rPr lang="fr-FR" sz="2400" baseline="30000" dirty="0"/>
              <a:t>, visant par une autophagie cellulaire à procurer </a:t>
            </a:r>
            <a:endParaRPr lang="fr-FR" sz="2400" baseline="30000" dirty="0" smtClean="0"/>
          </a:p>
          <a:p>
            <a:r>
              <a:rPr lang="fr-FR" sz="2400" baseline="30000" dirty="0" smtClean="0"/>
              <a:t>les </a:t>
            </a:r>
            <a:r>
              <a:rPr lang="fr-FR" sz="2400" baseline="30000" dirty="0"/>
              <a:t>AA Indispensables à la néoglucogenèse hépatique</a:t>
            </a:r>
          </a:p>
          <a:p>
            <a:r>
              <a:rPr lang="fr-FR" sz="2400" baseline="30000" dirty="0" smtClean="0"/>
              <a:t>Lorsque </a:t>
            </a:r>
            <a:r>
              <a:rPr lang="fr-FR" sz="2400" baseline="30000" dirty="0"/>
              <a:t>ces mécanismes sont dépassés, apparaît l’</a:t>
            </a:r>
            <a:r>
              <a:rPr lang="fr-FR" sz="2400" baseline="30000" dirty="0" err="1"/>
              <a:t>hypertransaminasémie</a:t>
            </a:r>
            <a:r>
              <a:rPr lang="fr-FR" sz="2400" baseline="30000" dirty="0"/>
              <a:t> sévère exposant au risque </a:t>
            </a:r>
            <a:r>
              <a:rPr lang="fr-FR" sz="2400" baseline="30000" dirty="0" smtClean="0"/>
              <a:t>de </a:t>
            </a:r>
          </a:p>
          <a:p>
            <a:r>
              <a:rPr lang="fr-FR" sz="2400" baseline="30000" dirty="0" smtClean="0"/>
              <a:t>défaillance </a:t>
            </a:r>
            <a:r>
              <a:rPr lang="fr-FR" sz="2400" baseline="30000" dirty="0"/>
              <a:t>hépatique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3966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268425"/>
            <a:ext cx="4203700" cy="389300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68425"/>
            <a:ext cx="4529138" cy="38930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z="2400" b="1" dirty="0" smtClean="0">
                <a:solidFill>
                  <a:srgbClr val="376092"/>
                </a:solidFill>
                <a:latin typeface="Calibri"/>
                <a:cs typeface="Calibri"/>
              </a:rPr>
              <a:t>Evolution des transaminases et efficacité de la </a:t>
            </a:r>
            <a:r>
              <a:rPr lang="fr-FR" sz="2400" b="1" dirty="0" err="1" smtClean="0">
                <a:solidFill>
                  <a:srgbClr val="376092"/>
                </a:solidFill>
                <a:latin typeface="Calibri"/>
                <a:cs typeface="Calibri"/>
              </a:rPr>
              <a:t>renutrition</a:t>
            </a:r>
            <a:r>
              <a:rPr lang="fr-FR" sz="2400" b="1" dirty="0" smtClean="0">
                <a:solidFill>
                  <a:srgbClr val="376092"/>
                </a:solidFill>
                <a:latin typeface="Calibri"/>
                <a:cs typeface="Calibri"/>
              </a:rPr>
              <a:t> à 4 semaines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07954" y="5161422"/>
            <a:ext cx="8964612" cy="13843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b="1">
                <a:solidFill>
                  <a:srgbClr val="FF0000"/>
                </a:solidFill>
                <a:latin typeface="Calibri" charset="0"/>
                <a:cs typeface="Calibri" charset="0"/>
              </a:rPr>
              <a:t>Conclusions:</a:t>
            </a:r>
          </a:p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Degrés de dénutrition (BMI), Facteur de risque indépendant</a:t>
            </a:r>
          </a:p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Evolution favorable dans la majorité des cas, impact d’une prise en charge nutritionnelle prudente et adaptée</a:t>
            </a:r>
          </a:p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2% d’évolution défavorable. Etudes plus larges prospectives avec des investigations plus spécifiques pour identifier les facteurs de mauvaise évolution</a:t>
            </a:r>
          </a:p>
          <a:p>
            <a:pPr eaLnBrk="1" hangingPunct="1"/>
            <a:r>
              <a:rPr lang="fr-FR" sz="1400" b="1">
                <a:latin typeface="Calibri" charset="0"/>
                <a:cs typeface="Calibri" charset="0"/>
              </a:rPr>
              <a:t>Suivi au long court des patients ayant présenté une atteinte hépatique</a:t>
            </a:r>
          </a:p>
        </p:txBody>
      </p:sp>
      <p:sp>
        <p:nvSpPr>
          <p:cNvPr id="6" name="Text Box 269"/>
          <p:cNvSpPr txBox="1">
            <a:spLocks noChangeArrowheads="1"/>
          </p:cNvSpPr>
          <p:nvPr/>
        </p:nvSpPr>
        <p:spPr bwMode="auto">
          <a:xfrm>
            <a:off x="6798111" y="6553211"/>
            <a:ext cx="23146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i="1" dirty="0" err="1">
                <a:ea typeface="ＭＳ Ｐゴシック"/>
                <a:cs typeface="ＭＳ Ｐゴシック"/>
              </a:rPr>
              <a:t>Hanachi</a:t>
            </a:r>
            <a:r>
              <a:rPr lang="fr-FR" sz="1400" i="1" dirty="0">
                <a:ea typeface="ＭＳ Ｐゴシック"/>
                <a:cs typeface="ＭＳ Ｐゴシック"/>
              </a:rPr>
              <a:t> et al, Clin </a:t>
            </a:r>
            <a:r>
              <a:rPr lang="fr-FR" sz="1400" i="1" dirty="0" err="1">
                <a:ea typeface="ＭＳ Ｐゴシック"/>
                <a:cs typeface="ＭＳ Ｐゴシック"/>
              </a:rPr>
              <a:t>Nutr</a:t>
            </a:r>
            <a:r>
              <a:rPr lang="fr-FR" sz="1400" i="1" dirty="0">
                <a:ea typeface="ＭＳ Ｐゴシック"/>
                <a:cs typeface="ＭＳ Ｐゴシック"/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1213322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4392073" y="3566583"/>
            <a:ext cx="1464733" cy="66675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000000"/>
                </a:solidFill>
              </a:rPr>
              <a:t>Déplétion glycogénique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5" name="Explosion 1 4"/>
          <p:cNvSpPr/>
          <p:nvPr/>
        </p:nvSpPr>
        <p:spPr>
          <a:xfrm>
            <a:off x="4095737" y="5376334"/>
            <a:ext cx="2057400" cy="914400"/>
          </a:xfrm>
          <a:prstGeom prst="irregularSeal1">
            <a:avLst/>
          </a:prstGeom>
          <a:solidFill>
            <a:schemeClr val="accent2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Souffrance hépatique</a:t>
            </a:r>
            <a:endParaRPr lang="fr-FR" sz="1400" dirty="0"/>
          </a:p>
        </p:txBody>
      </p:sp>
      <p:sp>
        <p:nvSpPr>
          <p:cNvPr id="6" name="Ellipse 5"/>
          <p:cNvSpPr/>
          <p:nvPr/>
        </p:nvSpPr>
        <p:spPr>
          <a:xfrm>
            <a:off x="4362440" y="2370668"/>
            <a:ext cx="1523999" cy="5609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000000"/>
                </a:solidFill>
              </a:rPr>
              <a:t>Dénutrition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7" name="Hexagone 6"/>
          <p:cNvSpPr/>
          <p:nvPr/>
        </p:nvSpPr>
        <p:spPr>
          <a:xfrm>
            <a:off x="6709833" y="2561168"/>
            <a:ext cx="1568704" cy="370416"/>
          </a:xfrm>
          <a:prstGeom prst="hexagon">
            <a:avLst/>
          </a:prstGeom>
          <a:solidFill>
            <a:srgbClr val="3366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Hypoglycémie</a:t>
            </a:r>
            <a:endParaRPr lang="fr-FR" sz="1200" dirty="0"/>
          </a:p>
        </p:txBody>
      </p:sp>
      <p:sp>
        <p:nvSpPr>
          <p:cNvPr id="8" name="Ellipse 7"/>
          <p:cNvSpPr/>
          <p:nvPr/>
        </p:nvSpPr>
        <p:spPr>
          <a:xfrm>
            <a:off x="1159592" y="4635502"/>
            <a:ext cx="779595" cy="740835"/>
          </a:xfrm>
          <a:prstGeom prst="ellipse">
            <a:avLst/>
          </a:prstGeom>
          <a:solidFill>
            <a:srgbClr val="CCFFCC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solidFill>
                  <a:srgbClr val="000000"/>
                </a:solidFill>
              </a:rPr>
              <a:t>Troubles du rythme cardiaque</a:t>
            </a:r>
            <a:endParaRPr lang="fr-FR" sz="8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4055" y="4794251"/>
            <a:ext cx="1147233" cy="2857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000000"/>
                </a:solidFill>
              </a:rPr>
              <a:t>Bas débit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1549389" y="3461116"/>
            <a:ext cx="1566332" cy="5288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 smtClean="0">
                <a:solidFill>
                  <a:srgbClr val="EEECE1"/>
                </a:solidFill>
              </a:rPr>
              <a:t>Atteinte cardiaque</a:t>
            </a:r>
            <a:endParaRPr lang="fr-FR" sz="1000" b="1" dirty="0">
              <a:solidFill>
                <a:srgbClr val="EEECE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0" y="5651459"/>
            <a:ext cx="1925592" cy="727124"/>
          </a:xfrm>
          <a:prstGeom prst="ellipse">
            <a:avLst/>
          </a:prstGeom>
          <a:solidFill>
            <a:srgbClr val="CCFFCC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Déshydratation</a:t>
            </a:r>
            <a:endParaRPr lang="fr-FR" sz="1400" b="1" dirty="0">
              <a:solidFill>
                <a:schemeClr val="tx1"/>
              </a:solidFill>
            </a:endParaRPr>
          </a:p>
        </p:txBody>
      </p:sp>
      <p:cxnSp>
        <p:nvCxnSpPr>
          <p:cNvPr id="14" name="Connecteur droit avec flèche 13"/>
          <p:cNvCxnSpPr>
            <a:stCxn id="10" idx="4"/>
            <a:endCxn id="9" idx="0"/>
          </p:cNvCxnSpPr>
          <p:nvPr/>
        </p:nvCxnSpPr>
        <p:spPr>
          <a:xfrm>
            <a:off x="2332555" y="3989923"/>
            <a:ext cx="1145116" cy="8043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8" idx="6"/>
            <a:endCxn id="9" idx="1"/>
          </p:cNvCxnSpPr>
          <p:nvPr/>
        </p:nvCxnSpPr>
        <p:spPr>
          <a:xfrm flipV="1">
            <a:off x="1939186" y="4937129"/>
            <a:ext cx="964868" cy="687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12" idx="6"/>
            <a:endCxn id="9" idx="2"/>
          </p:cNvCxnSpPr>
          <p:nvPr/>
        </p:nvCxnSpPr>
        <p:spPr>
          <a:xfrm flipV="1">
            <a:off x="1925592" y="5080001"/>
            <a:ext cx="1552080" cy="935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6" idx="4"/>
            <a:endCxn id="2" idx="0"/>
          </p:cNvCxnSpPr>
          <p:nvPr/>
        </p:nvCxnSpPr>
        <p:spPr>
          <a:xfrm>
            <a:off x="5124437" y="2931590"/>
            <a:ext cx="0" cy="634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434935" y="1066813"/>
            <a:ext cx="1866893" cy="914400"/>
          </a:xfrm>
          <a:prstGeom prst="ellipse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</a:rPr>
              <a:t>Anorexie mentale</a:t>
            </a:r>
          </a:p>
        </p:txBody>
      </p:sp>
      <p:cxnSp>
        <p:nvCxnSpPr>
          <p:cNvPr id="24" name="Connecteur droit avec flèche 23"/>
          <p:cNvCxnSpPr>
            <a:stCxn id="21" idx="4"/>
            <a:endCxn id="6" idx="0"/>
          </p:cNvCxnSpPr>
          <p:nvPr/>
        </p:nvCxnSpPr>
        <p:spPr>
          <a:xfrm>
            <a:off x="1368380" y="1981216"/>
            <a:ext cx="3756058" cy="389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21" idx="4"/>
          </p:cNvCxnSpPr>
          <p:nvPr/>
        </p:nvCxnSpPr>
        <p:spPr>
          <a:xfrm>
            <a:off x="1368382" y="1981213"/>
            <a:ext cx="49937" cy="26542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stCxn id="2" idx="2"/>
          </p:cNvCxnSpPr>
          <p:nvPr/>
        </p:nvCxnSpPr>
        <p:spPr>
          <a:xfrm>
            <a:off x="5124437" y="4233334"/>
            <a:ext cx="0" cy="1418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9" idx="3"/>
          </p:cNvCxnSpPr>
          <p:nvPr/>
        </p:nvCxnSpPr>
        <p:spPr>
          <a:xfrm>
            <a:off x="4051285" y="4937126"/>
            <a:ext cx="10731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2" idx="3"/>
          </p:cNvCxnSpPr>
          <p:nvPr/>
        </p:nvCxnSpPr>
        <p:spPr>
          <a:xfrm flipV="1">
            <a:off x="5856803" y="2931590"/>
            <a:ext cx="1667947" cy="968375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6" idx="4"/>
            <a:endCxn id="10" idx="0"/>
          </p:cNvCxnSpPr>
          <p:nvPr/>
        </p:nvCxnSpPr>
        <p:spPr>
          <a:xfrm flipH="1">
            <a:off x="2332555" y="2931584"/>
            <a:ext cx="2791884" cy="5295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Ellipse 34"/>
          <p:cNvSpPr/>
          <p:nvPr/>
        </p:nvSpPr>
        <p:spPr>
          <a:xfrm>
            <a:off x="6603998" y="5651459"/>
            <a:ext cx="2455333" cy="587376"/>
          </a:xfrm>
          <a:prstGeom prst="ellipse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rgbClr val="EEECE1"/>
                </a:solidFill>
              </a:rPr>
              <a:t>Cytolyse hépatique</a:t>
            </a:r>
            <a:endParaRPr lang="fr-FR" sz="1200" b="1" dirty="0">
              <a:solidFill>
                <a:srgbClr val="EEECE1"/>
              </a:solidFill>
            </a:endParaRPr>
          </a:p>
        </p:txBody>
      </p:sp>
      <p:cxnSp>
        <p:nvCxnSpPr>
          <p:cNvPr id="37" name="Connecteur droit avec flèche 36"/>
          <p:cNvCxnSpPr>
            <a:stCxn id="5" idx="3"/>
            <a:endCxn id="35" idx="2"/>
          </p:cNvCxnSpPr>
          <p:nvPr/>
        </p:nvCxnSpPr>
        <p:spPr>
          <a:xfrm>
            <a:off x="6153137" y="5938950"/>
            <a:ext cx="450858" cy="6203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86174" y="173685"/>
            <a:ext cx="8841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</a:rPr>
              <a:t>Hypothèses physiopathologiques des complications cardio-métaboliques et hépatiques</a:t>
            </a:r>
          </a:p>
        </p:txBody>
      </p:sp>
      <p:sp>
        <p:nvSpPr>
          <p:cNvPr id="3" name="Ellipse 2"/>
          <p:cNvSpPr/>
          <p:nvPr/>
        </p:nvSpPr>
        <p:spPr>
          <a:xfrm>
            <a:off x="4095737" y="4506315"/>
            <a:ext cx="893662" cy="69804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Hypoxie</a:t>
            </a:r>
            <a:endParaRPr lang="fr-FR" sz="1200" dirty="0"/>
          </a:p>
        </p:txBody>
      </p:sp>
      <p:cxnSp>
        <p:nvCxnSpPr>
          <p:cNvPr id="44" name="Connecteur droit avec flèche 43"/>
          <p:cNvCxnSpPr>
            <a:stCxn id="21" idx="4"/>
            <a:endCxn id="12" idx="0"/>
          </p:cNvCxnSpPr>
          <p:nvPr/>
        </p:nvCxnSpPr>
        <p:spPr>
          <a:xfrm flipH="1">
            <a:off x="962796" y="1981213"/>
            <a:ext cx="405586" cy="36702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077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ésultat de recherche d'images pour &quot;images microbiote intestinal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0843" y="5731589"/>
            <a:ext cx="1836801" cy="106352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</p:pic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57200" y="375944"/>
            <a:ext cx="8229600" cy="896535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chemeClr val="accent1">
                    <a:lumMod val="75000"/>
                  </a:schemeClr>
                </a:solidFill>
              </a:rPr>
              <a:t>Troubles fonctionnels digestifs </a:t>
            </a:r>
            <a:r>
              <a:rPr lang="fr-FR" sz="4000" b="1" dirty="0" smtClean="0">
                <a:solidFill>
                  <a:schemeClr val="accent1">
                    <a:lumMod val="75000"/>
                  </a:schemeClr>
                </a:solidFill>
              </a:rPr>
              <a:t>et </a:t>
            </a:r>
            <a:r>
              <a:rPr lang="fr-FR" sz="4000" b="1" dirty="0" smtClean="0">
                <a:solidFill>
                  <a:schemeClr val="accent1">
                    <a:lumMod val="75000"/>
                  </a:schemeClr>
                </a:solidFill>
              </a:rPr>
              <a:t>AM</a:t>
            </a:r>
            <a:endParaRPr lang="fr-FR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2" name="Espace réservé du contenu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2627987"/>
              </p:ext>
            </p:extLst>
          </p:nvPr>
        </p:nvGraphicFramePr>
        <p:xfrm>
          <a:off x="457200" y="1049494"/>
          <a:ext cx="8229600" cy="3739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6243498" y="5362257"/>
            <a:ext cx="1496023" cy="338554"/>
          </a:xfrm>
          <a:prstGeom prst="rect">
            <a:avLst/>
          </a:prstGeom>
          <a:noFill/>
          <a:ln w="19050" cmpd="sng">
            <a:solidFill>
              <a:srgbClr val="17375E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Dysbiose du MI</a:t>
            </a:r>
            <a:endParaRPr lang="fr-FR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123607" y="4804680"/>
            <a:ext cx="4059674" cy="1446550"/>
          </a:xfrm>
          <a:prstGeom prst="rect">
            <a:avLst/>
          </a:prstGeom>
          <a:noFill/>
          <a:ln w="19050" cmpd="sng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SII</a:t>
            </a:r>
            <a:r>
              <a:rPr lang="fr-FR" sz="2400" dirty="0" smtClean="0"/>
              <a:t> </a:t>
            </a:r>
            <a:endParaRPr lang="fr-FR" dirty="0" smtClean="0"/>
          </a:p>
          <a:p>
            <a:r>
              <a:rPr lang="fr-FR" dirty="0"/>
              <a:t>D</a:t>
            </a:r>
            <a:r>
              <a:rPr lang="fr-FR" dirty="0" smtClean="0"/>
              <a:t>ouleurs </a:t>
            </a:r>
            <a:r>
              <a:rPr lang="fr-FR" dirty="0"/>
              <a:t>et un inconfort  abdominal soulagé par la </a:t>
            </a:r>
            <a:r>
              <a:rPr lang="fr-FR" dirty="0" smtClean="0"/>
              <a:t>défécation</a:t>
            </a:r>
          </a:p>
          <a:p>
            <a:r>
              <a:rPr lang="fr-FR" dirty="0"/>
              <a:t>A</a:t>
            </a:r>
            <a:r>
              <a:rPr lang="fr-FR" dirty="0" smtClean="0"/>
              <a:t>ltération </a:t>
            </a:r>
            <a:r>
              <a:rPr lang="fr-FR" dirty="0"/>
              <a:t>de la consistance et de la fréquence des selles 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8467204" y="5381647"/>
            <a:ext cx="501159" cy="338554"/>
          </a:xfrm>
          <a:prstGeom prst="rect">
            <a:avLst/>
          </a:prstGeom>
          <a:noFill/>
          <a:ln w="19050" cmpd="sng">
            <a:solidFill>
              <a:srgbClr val="17375E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AM</a:t>
            </a:r>
            <a:endParaRPr lang="fr-FR" b="1" dirty="0"/>
          </a:p>
        </p:txBody>
      </p:sp>
      <p:cxnSp>
        <p:nvCxnSpPr>
          <p:cNvPr id="19" name="Connecteur droit avec flèche 18"/>
          <p:cNvCxnSpPr>
            <a:stCxn id="16" idx="3"/>
            <a:endCxn id="14" idx="1"/>
          </p:cNvCxnSpPr>
          <p:nvPr/>
        </p:nvCxnSpPr>
        <p:spPr>
          <a:xfrm>
            <a:off x="4183281" y="5527955"/>
            <a:ext cx="2060217" cy="357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14" idx="3"/>
            <a:endCxn id="17" idx="1"/>
          </p:cNvCxnSpPr>
          <p:nvPr/>
        </p:nvCxnSpPr>
        <p:spPr>
          <a:xfrm>
            <a:off x="7739521" y="5531534"/>
            <a:ext cx="727683" cy="19390"/>
          </a:xfrm>
          <a:prstGeom prst="straightConnector1">
            <a:avLst/>
          </a:prstGeom>
          <a:ln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7942218" y="4911633"/>
            <a:ext cx="351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476551" y="5750671"/>
            <a:ext cx="17663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Lactobacilles et </a:t>
            </a:r>
            <a:r>
              <a:rPr lang="fr-FR" sz="1400" b="1" dirty="0" err="1" smtClean="0">
                <a:solidFill>
                  <a:schemeClr val="bg1"/>
                </a:solidFill>
              </a:rPr>
              <a:t>Collinsella</a:t>
            </a:r>
            <a:endParaRPr lang="fr-FR" sz="1400" b="1" dirty="0" smtClean="0">
              <a:solidFill>
                <a:schemeClr val="bg1"/>
              </a:solidFill>
            </a:endParaRPr>
          </a:p>
          <a:p>
            <a:pPr algn="ctr"/>
            <a:r>
              <a:rPr lang="fr-FR" sz="1400" b="1" dirty="0" err="1" smtClean="0">
                <a:solidFill>
                  <a:schemeClr val="bg1"/>
                </a:solidFill>
              </a:rPr>
              <a:t>Bifidobactéries</a:t>
            </a:r>
            <a:endParaRPr lang="fr-FR" sz="1400" b="1" dirty="0" smtClean="0">
              <a:solidFill>
                <a:schemeClr val="bg1"/>
              </a:solidFill>
            </a:endParaRPr>
          </a:p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Staphylococcus </a:t>
            </a:r>
            <a:r>
              <a:rPr lang="fr-FR" sz="1400" b="1" dirty="0" err="1" smtClean="0">
                <a:solidFill>
                  <a:schemeClr val="bg1"/>
                </a:solidFill>
              </a:rPr>
              <a:t>Auréus</a:t>
            </a:r>
            <a:endParaRPr lang="fr-F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066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600" b="1" dirty="0" smtClean="0">
                <a:solidFill>
                  <a:srgbClr val="17375E"/>
                </a:solidFill>
              </a:rPr>
              <a:t>De la restriction volontaire à la dénutrition</a:t>
            </a:r>
          </a:p>
        </p:txBody>
      </p:sp>
      <p:sp>
        <p:nvSpPr>
          <p:cNvPr id="19458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5005596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sz="2400" dirty="0" smtClean="0">
                <a:cs typeface="Arial" charset="0"/>
              </a:rPr>
              <a:t>L</a:t>
            </a:r>
            <a:r>
              <a:rPr lang="ja-JP" altLang="fr-FR" sz="2400" dirty="0" smtClean="0">
                <a:cs typeface="Arial" charset="0"/>
              </a:rPr>
              <a:t>’</a:t>
            </a:r>
            <a:r>
              <a:rPr lang="fr-FR" sz="2400" dirty="0" smtClean="0">
                <a:cs typeface="Arial" charset="0"/>
              </a:rPr>
              <a:t>AM </a:t>
            </a:r>
            <a:r>
              <a:rPr lang="fr-FR" sz="2400" dirty="0" smtClean="0">
                <a:cs typeface="Arial" charset="0"/>
              </a:rPr>
              <a:t>est </a:t>
            </a:r>
            <a:r>
              <a:rPr lang="fr-FR" sz="2400" dirty="0" smtClean="0">
                <a:cs typeface="Arial" charset="0"/>
              </a:rPr>
              <a:t>une maladie psychiatrique caractérisée par une restriction alimentaire volontaire autour de laquelle va s’organiser la vie affective, relationnelle et professionnelle du patient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fr-FR" sz="2400" dirty="0" smtClean="0"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fr-FR" sz="2400" dirty="0">
                <a:cs typeface="Arial" charset="0"/>
              </a:rPr>
              <a:t>L</a:t>
            </a:r>
            <a:r>
              <a:rPr lang="fr-FR" sz="2400" dirty="0" smtClean="0">
                <a:cs typeface="Arial" charset="0"/>
              </a:rPr>
              <a:t>e retentissement somatique peut être grave (La </a:t>
            </a:r>
            <a:r>
              <a:rPr lang="fr-FR" sz="2400" dirty="0">
                <a:cs typeface="Arial" charset="0"/>
              </a:rPr>
              <a:t>dénutrition et/ou les troubles </a:t>
            </a:r>
            <a:r>
              <a:rPr lang="fr-FR" sz="2400" dirty="0" smtClean="0">
                <a:cs typeface="Arial" charset="0"/>
              </a:rPr>
              <a:t>métaboliques) </a:t>
            </a:r>
            <a:r>
              <a:rPr lang="fr-FR" sz="2400" dirty="0">
                <a:cs typeface="Arial" charset="0"/>
              </a:rPr>
              <a:t>engageant </a:t>
            </a:r>
            <a:r>
              <a:rPr lang="fr-FR" sz="2400" dirty="0" smtClean="0">
                <a:cs typeface="Arial" charset="0"/>
              </a:rPr>
              <a:t>parfois le pronostic vital</a:t>
            </a:r>
          </a:p>
          <a:p>
            <a:pPr eaLnBrk="1" hangingPunct="1">
              <a:lnSpc>
                <a:spcPct val="80000"/>
              </a:lnSpc>
            </a:pPr>
            <a:endParaRPr lang="fr-FR" sz="2400" dirty="0" smtClean="0"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fr-FR" sz="2400" b="1" dirty="0" smtClean="0">
                <a:cs typeface="Arial" charset="0"/>
              </a:rPr>
              <a:t>Triade des 3 A </a:t>
            </a:r>
            <a:r>
              <a:rPr lang="fr-FR" sz="2400" dirty="0" smtClean="0">
                <a:cs typeface="Arial" charset="0"/>
              </a:rPr>
              <a:t>: Anorexie – Aménorrhée - </a:t>
            </a:r>
            <a:r>
              <a:rPr lang="fr-FR" sz="2400" dirty="0" smtClean="0">
                <a:cs typeface="Arial" charset="0"/>
              </a:rPr>
              <a:t>Amaigrissement</a:t>
            </a:r>
            <a:endParaRPr lang="fr-FR" sz="2400" dirty="0" smtClean="0"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fr-FR" sz="2400" dirty="0" smtClean="0"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fr-FR" sz="2400" dirty="0" smtClean="0">
                <a:cs typeface="Arial" charset="0"/>
              </a:rPr>
              <a:t>Une bonne connaissance et la maîtrise des aspects somatiques améliorent </a:t>
            </a:r>
            <a:r>
              <a:rPr lang="fr-FR" sz="2400" dirty="0" smtClean="0">
                <a:cs typeface="Arial" charset="0"/>
              </a:rPr>
              <a:t>le pronostic</a:t>
            </a:r>
            <a:endParaRPr lang="fr-FR" sz="2400" dirty="0" smtClean="0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 flipV="1">
            <a:off x="4306888" y="4731600"/>
            <a:ext cx="1617662" cy="0"/>
          </a:xfrm>
          <a:prstGeom prst="line">
            <a:avLst/>
          </a:prstGeom>
          <a:noFill/>
          <a:ln w="19050" cmpd="sng">
            <a:solidFill>
              <a:srgbClr val="FB2913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/>
          </p:cNvSpPr>
          <p:nvPr>
            <p:ph type="title"/>
          </p:nvPr>
        </p:nvSpPr>
        <p:spPr>
          <a:xfrm>
            <a:off x="453487" y="209507"/>
            <a:ext cx="8229600" cy="1143000"/>
          </a:xfrm>
        </p:spPr>
        <p:txBody>
          <a:bodyPr/>
          <a:lstStyle/>
          <a:p>
            <a:pPr eaLnBrk="1" hangingPunct="1"/>
            <a:r>
              <a:rPr lang="fr-FR" sz="3200" b="1" dirty="0" smtClean="0">
                <a:solidFill>
                  <a:srgbClr val="17375E"/>
                </a:solidFill>
              </a:rPr>
              <a:t>Troubles fonctionnels intestinaux</a:t>
            </a:r>
          </a:p>
        </p:txBody>
      </p:sp>
      <p:sp>
        <p:nvSpPr>
          <p:cNvPr id="70658" name="Rectangle 3"/>
          <p:cNvSpPr>
            <a:spLocks noGrp="1"/>
          </p:cNvSpPr>
          <p:nvPr>
            <p:ph type="body" idx="1"/>
          </p:nvPr>
        </p:nvSpPr>
        <p:spPr>
          <a:xfrm>
            <a:off x="358488" y="1260338"/>
            <a:ext cx="8519602" cy="5191845"/>
          </a:xfrm>
        </p:spPr>
        <p:txBody>
          <a:bodyPr/>
          <a:lstStyle/>
          <a:p>
            <a:pPr eaLnBrk="1" hangingPunct="1"/>
            <a:r>
              <a:rPr lang="fr-FR" sz="2400" b="1" dirty="0" err="1" smtClean="0">
                <a:solidFill>
                  <a:srgbClr val="376092"/>
                </a:solidFill>
              </a:rPr>
              <a:t>Gastroparésie</a:t>
            </a:r>
            <a:r>
              <a:rPr lang="fr-FR" sz="2400" b="1" dirty="0" smtClean="0">
                <a:solidFill>
                  <a:srgbClr val="254061"/>
                </a:solidFill>
              </a:rPr>
              <a:t> </a:t>
            </a:r>
            <a:r>
              <a:rPr lang="fr-FR" sz="2400" dirty="0" smtClean="0"/>
              <a:t>: retard de la vidange </a:t>
            </a:r>
            <a:r>
              <a:rPr lang="fr-FR" sz="2400" dirty="0" smtClean="0"/>
              <a:t>gastrique</a:t>
            </a:r>
            <a:endParaRPr lang="fr-FR" sz="2400" dirty="0" smtClean="0"/>
          </a:p>
          <a:p>
            <a:pPr lvl="1" eaLnBrk="1" hangingPunct="1"/>
            <a:r>
              <a:rPr lang="fr-FR" sz="2000" dirty="0" err="1"/>
              <a:t>E</a:t>
            </a:r>
            <a:r>
              <a:rPr lang="fr-FR" sz="2000" dirty="0" err="1" smtClean="0"/>
              <a:t>pigastralgies</a:t>
            </a:r>
            <a:r>
              <a:rPr lang="fr-FR" sz="2000" dirty="0" smtClean="0"/>
              <a:t>, </a:t>
            </a:r>
            <a:r>
              <a:rPr lang="fr-FR" sz="2000" dirty="0" smtClean="0"/>
              <a:t>ballonnements </a:t>
            </a:r>
            <a:r>
              <a:rPr lang="fr-FR" sz="2000" dirty="0" smtClean="0"/>
              <a:t>et  satiété précoce</a:t>
            </a:r>
          </a:p>
          <a:p>
            <a:pPr lvl="1" eaLnBrk="1" hangingPunct="1"/>
            <a:r>
              <a:rPr lang="fr-FR" sz="2000" dirty="0" smtClean="0"/>
              <a:t>Prescription </a:t>
            </a:r>
            <a:r>
              <a:rPr lang="fr-FR" sz="2000" dirty="0" smtClean="0"/>
              <a:t>prudente de pro </a:t>
            </a:r>
            <a:r>
              <a:rPr lang="fr-FR" sz="2000" dirty="0" err="1" smtClean="0"/>
              <a:t>Kinétiques</a:t>
            </a:r>
            <a:r>
              <a:rPr lang="fr-FR" sz="2000" dirty="0" smtClean="0"/>
              <a:t>, aspiration gastrique, NE </a:t>
            </a:r>
          </a:p>
          <a:p>
            <a:pPr marL="457200" lvl="1" indent="0" eaLnBrk="1" hangingPunct="1">
              <a:buNone/>
            </a:pPr>
            <a:endParaRPr lang="fr-FR" dirty="0" smtClean="0"/>
          </a:p>
          <a:p>
            <a:pPr marL="3657600" lvl="8" indent="0">
              <a:buNone/>
            </a:pPr>
            <a:r>
              <a:rPr lang="fr-FR" sz="1400" i="1" dirty="0" smtClean="0"/>
              <a:t>			          Rigaud et al, Ann Med Interne 1989</a:t>
            </a:r>
          </a:p>
          <a:p>
            <a:pPr marL="3657600" lvl="8" indent="0">
              <a:buNone/>
            </a:pPr>
            <a:r>
              <a:rPr lang="fr-FR" sz="1400" i="1" dirty="0"/>
              <a:t>	</a:t>
            </a:r>
            <a:r>
              <a:rPr lang="fr-FR" sz="1400" i="1" dirty="0" smtClean="0"/>
              <a:t>		           Arie E et </a:t>
            </a:r>
            <a:r>
              <a:rPr lang="fr-FR" sz="1400" i="1" dirty="0" err="1" smtClean="0"/>
              <a:t>a,Gastrointes</a:t>
            </a:r>
            <a:r>
              <a:rPr lang="fr-FR" sz="1400" i="1" dirty="0" smtClean="0"/>
              <a:t> J </a:t>
            </a:r>
            <a:r>
              <a:rPr lang="fr-FR" sz="1400" i="1" dirty="0" err="1" smtClean="0"/>
              <a:t>Surg</a:t>
            </a:r>
            <a:r>
              <a:rPr lang="fr-FR" sz="1400" i="1" dirty="0" smtClean="0"/>
              <a:t> 2008</a:t>
            </a:r>
          </a:p>
          <a:p>
            <a:pPr eaLnBrk="1" hangingPunct="1"/>
            <a:r>
              <a:rPr lang="fr-FR" sz="2000" b="1" dirty="0" smtClean="0">
                <a:solidFill>
                  <a:srgbClr val="376092"/>
                </a:solidFill>
              </a:rPr>
              <a:t>RGO</a:t>
            </a:r>
          </a:p>
          <a:p>
            <a:pPr eaLnBrk="1" hangingPunct="1"/>
            <a:r>
              <a:rPr lang="fr-FR" sz="2400" b="1" dirty="0" smtClean="0">
                <a:solidFill>
                  <a:srgbClr val="376092"/>
                </a:solidFill>
              </a:rPr>
              <a:t>Constipation</a:t>
            </a:r>
            <a:r>
              <a:rPr lang="fr-FR" sz="2400" b="1" dirty="0" smtClean="0">
                <a:solidFill>
                  <a:srgbClr val="376092"/>
                </a:solidFill>
              </a:rPr>
              <a:t>: </a:t>
            </a:r>
            <a:r>
              <a:rPr lang="fr-FR" sz="2400" dirty="0" smtClean="0"/>
              <a:t>les 2 types</a:t>
            </a:r>
          </a:p>
          <a:p>
            <a:pPr lvl="1" eaLnBrk="1" hangingPunct="1">
              <a:buFont typeface="Arial" charset="0"/>
              <a:buNone/>
            </a:pPr>
            <a:r>
              <a:rPr lang="fr-FR" sz="2400" dirty="0" smtClean="0"/>
              <a:t>	66% de transit , 40% terminale</a:t>
            </a:r>
          </a:p>
          <a:p>
            <a:pPr lvl="1" eaLnBrk="1" hangingPunct="1">
              <a:buNone/>
            </a:pPr>
            <a:r>
              <a:rPr lang="fr-FR" dirty="0"/>
              <a:t>	</a:t>
            </a:r>
            <a:r>
              <a:rPr lang="fr-FR" dirty="0" smtClean="0"/>
              <a:t>						     </a:t>
            </a:r>
            <a:r>
              <a:rPr lang="fr-FR" sz="1400" i="1" dirty="0" err="1" smtClean="0"/>
              <a:t>Chiaroni</a:t>
            </a:r>
            <a:r>
              <a:rPr lang="fr-FR" sz="1400" i="1" dirty="0" smtClean="0"/>
              <a:t> </a:t>
            </a:r>
            <a:r>
              <a:rPr lang="fr-FR" sz="1400" i="1" dirty="0"/>
              <a:t>2000 (n=12, </a:t>
            </a:r>
            <a:r>
              <a:rPr lang="fr-FR" sz="1400" i="1" dirty="0" err="1"/>
              <a:t>radioisotopes</a:t>
            </a:r>
            <a:r>
              <a:rPr lang="fr-FR" sz="1400" i="1" dirty="0"/>
              <a:t>/Manométrie </a:t>
            </a:r>
            <a:r>
              <a:rPr lang="fr-FR" sz="1400" i="1" dirty="0" err="1"/>
              <a:t>ano</a:t>
            </a:r>
            <a:r>
              <a:rPr lang="fr-FR" sz="1400" i="1" dirty="0"/>
              <a:t>-rectale</a:t>
            </a:r>
            <a:r>
              <a:rPr lang="fr-FR" sz="1400" i="1" dirty="0" smtClean="0"/>
              <a:t>)</a:t>
            </a:r>
          </a:p>
          <a:p>
            <a:pPr eaLnBrk="1" hangingPunct="1"/>
            <a:r>
              <a:rPr lang="fr-FR" sz="2400" b="1" dirty="0" smtClean="0">
                <a:solidFill>
                  <a:srgbClr val="376092"/>
                </a:solidFill>
              </a:rPr>
              <a:t>Incontinence anale </a:t>
            </a:r>
          </a:p>
          <a:p>
            <a:pPr lvl="1" eaLnBrk="1" hangingPunct="1"/>
            <a:r>
              <a:rPr lang="fr-FR" sz="2000" dirty="0" smtClean="0"/>
              <a:t>Corrélés à la durée et à la sévérité de la dénutrition</a:t>
            </a:r>
          </a:p>
          <a:p>
            <a:pPr lvl="1" eaLnBrk="1" hangingPunct="1"/>
            <a:r>
              <a:rPr lang="fr-FR" sz="2000" dirty="0" smtClean="0"/>
              <a:t>Réversible </a:t>
            </a:r>
            <a:endParaRPr lang="fr-FR" sz="2000" dirty="0"/>
          </a:p>
          <a:p>
            <a:pPr lvl="1" eaLnBrk="1" hangingPunct="1">
              <a:buFont typeface="Arial" charset="0"/>
              <a:buNone/>
            </a:pPr>
            <a:r>
              <a:rPr lang="fr-FR" sz="1400" dirty="0" smtClean="0"/>
              <a:t>														        </a:t>
            </a:r>
            <a:r>
              <a:rPr lang="fr-FR" sz="1400" i="1" dirty="0" err="1" smtClean="0"/>
              <a:t>Sileri</a:t>
            </a:r>
            <a:r>
              <a:rPr lang="fr-FR" sz="1400" i="1" dirty="0" smtClean="0"/>
              <a:t> P et al, 2014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92" y="1341450"/>
            <a:ext cx="3262312" cy="4103687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71682" name="Imag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1446213"/>
            <a:ext cx="3321050" cy="4103687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71683" name="Titr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fr-FR" sz="3600" b="1" dirty="0" smtClean="0">
                <a:solidFill>
                  <a:srgbClr val="254061"/>
                </a:solidFill>
              </a:rPr>
              <a:t>Troubles du transit</a:t>
            </a:r>
          </a:p>
        </p:txBody>
      </p:sp>
      <p:sp>
        <p:nvSpPr>
          <p:cNvPr id="71684" name="ZoneTexte 1"/>
          <p:cNvSpPr txBox="1">
            <a:spLocks noChangeArrowheads="1"/>
          </p:cNvSpPr>
          <p:nvPr/>
        </p:nvSpPr>
        <p:spPr bwMode="auto">
          <a:xfrm>
            <a:off x="319551" y="5732463"/>
            <a:ext cx="8709686" cy="92333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800" b="1">
                <a:ea typeface="ＭＳ Ｐゴシック"/>
                <a:cs typeface="Calibri" pitchFamily="34" charset="0"/>
              </a:rPr>
              <a:t>Fréquents dans l’anorexie mentale, s’aggravent avec la dégradation de l’état nutritionnel</a:t>
            </a:r>
          </a:p>
          <a:p>
            <a:pPr algn="ctr"/>
            <a:r>
              <a:rPr lang="fr-FR" sz="1800" b="1">
                <a:ea typeface="ＭＳ Ｐゴシック"/>
                <a:cs typeface="Calibri" pitchFamily="34" charset="0"/>
              </a:rPr>
              <a:t>Hypotonie digestive, parfois conséquence du mésusage des laxatifs à visée purgative</a:t>
            </a:r>
          </a:p>
          <a:p>
            <a:pPr algn="ctr"/>
            <a:r>
              <a:rPr lang="fr-FR" sz="1800" b="1">
                <a:ea typeface="ＭＳ Ｐゴシック"/>
                <a:cs typeface="Calibri" pitchFamily="34" charset="0"/>
              </a:rPr>
              <a:t>Etre à l’écoute des plaintes des patients, prescription prudente des laxatifs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381000"/>
            <a:ext cx="7993063" cy="1219200"/>
          </a:xfrm>
        </p:spPr>
        <p:txBody>
          <a:bodyPr anchor="t"/>
          <a:lstStyle/>
          <a:p>
            <a:pPr eaLnBrk="1" hangingPunct="1"/>
            <a:r>
              <a:rPr lang="fr-FR" sz="3600" b="1" dirty="0" smtClean="0">
                <a:solidFill>
                  <a:srgbClr val="17375E"/>
                </a:solidFill>
                <a:cs typeface="Arial" charset="0"/>
              </a:rPr>
              <a:t>Les infections</a:t>
            </a:r>
            <a:br>
              <a:rPr lang="fr-FR" sz="3600" b="1" dirty="0" smtClean="0">
                <a:solidFill>
                  <a:srgbClr val="17375E"/>
                </a:solidFill>
                <a:cs typeface="Arial" charset="0"/>
              </a:rPr>
            </a:br>
            <a:r>
              <a:rPr lang="fr-FR" sz="3600" b="1" dirty="0" smtClean="0">
                <a:solidFill>
                  <a:srgbClr val="17375E"/>
                </a:solidFill>
                <a:cs typeface="Arial" charset="0"/>
              </a:rPr>
              <a:t> </a:t>
            </a:r>
            <a:r>
              <a:rPr lang="fr-FR" sz="2800" b="1" dirty="0" smtClean="0">
                <a:solidFill>
                  <a:srgbClr val="17375E"/>
                </a:solidFill>
                <a:cs typeface="Arial" charset="0"/>
              </a:rPr>
              <a:t>aiguës</a:t>
            </a:r>
            <a:endParaRPr lang="en-GB" sz="2800" b="1" dirty="0" smtClean="0">
              <a:solidFill>
                <a:srgbClr val="17375E"/>
              </a:solidFill>
              <a:cs typeface="Arial" charset="0"/>
            </a:endParaRPr>
          </a:p>
        </p:txBody>
      </p:sp>
      <p:sp>
        <p:nvSpPr>
          <p:cNvPr id="6144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03200" y="1600206"/>
            <a:ext cx="8737600" cy="4974877"/>
          </a:xfrm>
        </p:spPr>
        <p:txBody>
          <a:bodyPr/>
          <a:lstStyle/>
          <a:p>
            <a:pPr marL="273050" indent="-273050" eaLnBrk="1" hangingPunct="1"/>
            <a:r>
              <a:rPr lang="fr-FR" sz="2400" dirty="0" smtClean="0">
                <a:cs typeface="Arial" charset="0"/>
              </a:rPr>
              <a:t>Le plus souvent bactériennes</a:t>
            </a:r>
          </a:p>
          <a:p>
            <a:pPr marL="273050" indent="-273050" eaLnBrk="1" hangingPunct="1"/>
            <a:endParaRPr lang="fr-FR" sz="2400" dirty="0" smtClean="0">
              <a:cs typeface="Arial" charset="0"/>
            </a:endParaRPr>
          </a:p>
          <a:p>
            <a:pPr marL="273050" indent="-273050" eaLnBrk="1" hangingPunct="1"/>
            <a:r>
              <a:rPr lang="fr-FR" sz="2400" dirty="0" smtClean="0">
                <a:cs typeface="Arial" charset="0"/>
              </a:rPr>
              <a:t>Infections urinaires, pulmonaires, cutanées (érysipèle), sont les plus fréquentes</a:t>
            </a:r>
          </a:p>
          <a:p>
            <a:pPr marL="0" indent="0" eaLnBrk="1" hangingPunct="1">
              <a:buNone/>
            </a:pPr>
            <a:endParaRPr lang="fr-FR" sz="2400" dirty="0" smtClean="0">
              <a:cs typeface="Arial" charset="0"/>
            </a:endParaRPr>
          </a:p>
          <a:p>
            <a:pPr marL="273050" indent="-273050" eaLnBrk="1" hangingPunct="1"/>
            <a:r>
              <a:rPr lang="fr-FR" sz="2400" dirty="0" smtClean="0">
                <a:cs typeface="Arial" charset="0"/>
              </a:rPr>
              <a:t>L</a:t>
            </a:r>
            <a:r>
              <a:rPr lang="ja-JP" altLang="fr-FR" sz="2400" dirty="0" smtClean="0">
                <a:cs typeface="Arial" charset="0"/>
              </a:rPr>
              <a:t>’</a:t>
            </a:r>
            <a:r>
              <a:rPr lang="fr-FR" sz="2400" dirty="0" smtClean="0">
                <a:cs typeface="Arial" charset="0"/>
              </a:rPr>
              <a:t>évolution peut être</a:t>
            </a:r>
            <a:r>
              <a:rPr lang="fr-FR" sz="2400" b="1" dirty="0" smtClean="0">
                <a:cs typeface="Arial" charset="0"/>
              </a:rPr>
              <a:t> brutale</a:t>
            </a:r>
            <a:r>
              <a:rPr lang="fr-FR" sz="2400" dirty="0" smtClean="0">
                <a:cs typeface="Arial" charset="0"/>
              </a:rPr>
              <a:t> (pneumocoque, streptocoques)</a:t>
            </a:r>
          </a:p>
          <a:p>
            <a:pPr marL="0" indent="0" eaLnBrk="1" hangingPunct="1">
              <a:buNone/>
            </a:pPr>
            <a:endParaRPr lang="fr-FR" sz="2400" dirty="0" smtClean="0">
              <a:cs typeface="Arial" charset="0"/>
            </a:endParaRPr>
          </a:p>
          <a:p>
            <a:pPr marL="273050" indent="-273050" eaLnBrk="1" hangingPunct="1"/>
            <a:r>
              <a:rPr lang="fr-FR" sz="2400" dirty="0" smtClean="0">
                <a:cs typeface="Arial" charset="0"/>
              </a:rPr>
              <a:t>L</a:t>
            </a:r>
            <a:r>
              <a:rPr lang="ja-JP" altLang="fr-FR" sz="2400" dirty="0" smtClean="0">
                <a:cs typeface="ＭＳ Ｐゴシック"/>
              </a:rPr>
              <a:t>’</a:t>
            </a:r>
            <a:r>
              <a:rPr lang="fr-FR" sz="2400" dirty="0" smtClean="0">
                <a:cs typeface="Arial" charset="0"/>
              </a:rPr>
              <a:t>absence de fièvre ne signe pas l</a:t>
            </a:r>
            <a:r>
              <a:rPr lang="ja-JP" altLang="fr-FR" sz="2400" dirty="0" smtClean="0">
                <a:cs typeface="ＭＳ Ｐゴシック"/>
              </a:rPr>
              <a:t>’</a:t>
            </a:r>
            <a:r>
              <a:rPr lang="fr-FR" sz="2400" dirty="0" smtClean="0">
                <a:cs typeface="Arial" charset="0"/>
              </a:rPr>
              <a:t>absence d</a:t>
            </a:r>
            <a:r>
              <a:rPr lang="ja-JP" altLang="fr-FR" sz="2400" dirty="0" smtClean="0">
                <a:cs typeface="ＭＳ Ｐゴシック"/>
              </a:rPr>
              <a:t>’</a:t>
            </a:r>
            <a:r>
              <a:rPr lang="fr-FR" sz="2400" dirty="0" smtClean="0">
                <a:cs typeface="Arial" charset="0"/>
              </a:rPr>
              <a:t>infection</a:t>
            </a:r>
          </a:p>
          <a:p>
            <a:pPr marL="0" indent="0" eaLnBrk="1" hangingPunct="1">
              <a:buNone/>
            </a:pPr>
            <a:endParaRPr lang="fr-FR" sz="2400" dirty="0" smtClean="0">
              <a:cs typeface="Arial" charset="0"/>
            </a:endParaRPr>
          </a:p>
          <a:p>
            <a:pPr marL="273050" indent="-273050" eaLnBrk="1" hangingPunct="1"/>
            <a:r>
              <a:rPr lang="fr-FR" sz="2400" dirty="0" smtClean="0">
                <a:cs typeface="Arial" charset="0"/>
              </a:rPr>
              <a:t>Le diagnostic est difficile car ces infections sont peu fréquentes et peu bruyantes à leur début chez l</a:t>
            </a:r>
            <a:r>
              <a:rPr lang="ja-JP" altLang="fr-FR" sz="2400" dirty="0" smtClean="0">
                <a:cs typeface="ＭＳ Ｐゴシック"/>
              </a:rPr>
              <a:t>’</a:t>
            </a:r>
            <a:r>
              <a:rPr lang="fr-FR" sz="2400" dirty="0" smtClean="0">
                <a:cs typeface="Arial" charset="0"/>
              </a:rPr>
              <a:t>anorexique mentale</a:t>
            </a:r>
            <a:r>
              <a:rPr lang="fr-FR" sz="3000" dirty="0" smtClean="0">
                <a:cs typeface="Arial" charset="0"/>
              </a:rPr>
              <a:t> </a:t>
            </a:r>
            <a:endParaRPr lang="en-GB" sz="3000" dirty="0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94" y="476262"/>
            <a:ext cx="7089775" cy="747713"/>
          </a:xfrm>
        </p:spPr>
        <p:txBody>
          <a:bodyPr anchor="t"/>
          <a:lstStyle/>
          <a:p>
            <a:pPr eaLnBrk="1" hangingPunct="1"/>
            <a:r>
              <a:rPr lang="fr-FR" sz="3200" b="1" dirty="0" smtClean="0">
                <a:solidFill>
                  <a:srgbClr val="17375E"/>
                </a:solidFill>
                <a:cs typeface="Arial" charset="0"/>
              </a:rPr>
              <a:t>Les infections</a:t>
            </a:r>
            <a:br>
              <a:rPr lang="fr-FR" sz="3200" b="1" dirty="0" smtClean="0">
                <a:solidFill>
                  <a:srgbClr val="17375E"/>
                </a:solidFill>
                <a:cs typeface="Arial" charset="0"/>
              </a:rPr>
            </a:br>
            <a:r>
              <a:rPr lang="fr-FR" sz="3200" b="1" dirty="0" smtClean="0">
                <a:solidFill>
                  <a:srgbClr val="17375E"/>
                </a:solidFill>
                <a:cs typeface="Arial" charset="0"/>
              </a:rPr>
              <a:t> </a:t>
            </a:r>
            <a:r>
              <a:rPr lang="fr-FR" sz="2800" b="1" dirty="0" smtClean="0">
                <a:solidFill>
                  <a:srgbClr val="17375E"/>
                </a:solidFill>
                <a:cs typeface="Arial" charset="0"/>
              </a:rPr>
              <a:t>chroniques</a:t>
            </a:r>
            <a:endParaRPr lang="en-GB" sz="2800" b="1" dirty="0" smtClean="0">
              <a:solidFill>
                <a:srgbClr val="17375E"/>
              </a:solidFill>
              <a:cs typeface="Arial" charset="0"/>
            </a:endParaRPr>
          </a:p>
        </p:txBody>
      </p:sp>
      <p:sp>
        <p:nvSpPr>
          <p:cNvPr id="616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71463" y="1676402"/>
            <a:ext cx="4402137" cy="4525963"/>
          </a:xfrm>
        </p:spPr>
        <p:txBody>
          <a:bodyPr/>
          <a:lstStyle/>
          <a:p>
            <a:pPr marL="273050" indent="-273050" eaLnBrk="1" hangingPunct="1">
              <a:lnSpc>
                <a:spcPct val="80000"/>
              </a:lnSpc>
            </a:pPr>
            <a:r>
              <a:rPr lang="fr-FR" sz="2000" smtClean="0">
                <a:cs typeface="Arial" charset="0"/>
              </a:rPr>
              <a:t>Liées à </a:t>
            </a:r>
            <a:r>
              <a:rPr lang="fr-FR" sz="2000" b="1" smtClean="0">
                <a:cs typeface="Arial" charset="0"/>
              </a:rPr>
              <a:t>l</a:t>
            </a:r>
            <a:r>
              <a:rPr lang="ja-JP" altLang="fr-FR" sz="2000" b="1" smtClean="0">
                <a:cs typeface="Arial" charset="0"/>
              </a:rPr>
              <a:t>’</a:t>
            </a:r>
            <a:r>
              <a:rPr lang="fr-FR" sz="2000" b="1" smtClean="0">
                <a:cs typeface="Arial" charset="0"/>
              </a:rPr>
              <a:t>immunodépression </a:t>
            </a:r>
            <a:r>
              <a:rPr lang="fr-FR" sz="2000" smtClean="0">
                <a:cs typeface="Arial" charset="0"/>
              </a:rPr>
              <a:t>(lymphocytes &lt; 1000 /mm</a:t>
            </a:r>
            <a:r>
              <a:rPr lang="fr-FR" sz="2000" baseline="30000" smtClean="0">
                <a:cs typeface="Arial" charset="0"/>
              </a:rPr>
              <a:t>3</a:t>
            </a:r>
            <a:r>
              <a:rPr lang="fr-FR" sz="2000" smtClean="0">
                <a:cs typeface="Arial" charset="0"/>
              </a:rPr>
              <a:t>)</a:t>
            </a:r>
            <a:endParaRPr lang="fr-FR" sz="2000" baseline="30000" smtClean="0">
              <a:cs typeface="Arial" charset="0"/>
            </a:endParaRPr>
          </a:p>
          <a:p>
            <a:pPr marL="273050" indent="-273050" eaLnBrk="1" hangingPunct="1">
              <a:lnSpc>
                <a:spcPct val="80000"/>
              </a:lnSpc>
            </a:pPr>
            <a:r>
              <a:rPr lang="fr-FR" sz="2000" smtClean="0">
                <a:cs typeface="Arial" charset="0"/>
              </a:rPr>
              <a:t>Infections chroniques aux </a:t>
            </a:r>
            <a:r>
              <a:rPr lang="fr-FR" sz="2000" b="1" smtClean="0">
                <a:cs typeface="Arial" charset="0"/>
              </a:rPr>
              <a:t>Mycobactéries.</a:t>
            </a:r>
          </a:p>
          <a:p>
            <a:pPr marL="273050" indent="-273050" eaLnBrk="1" hangingPunct="1">
              <a:lnSpc>
                <a:spcPct val="80000"/>
              </a:lnSpc>
            </a:pPr>
            <a:r>
              <a:rPr lang="fr-FR" sz="2000" smtClean="0">
                <a:cs typeface="Arial" charset="0"/>
              </a:rPr>
              <a:t>Rarement tuberculose, plus souvent M. atypiques (Xenopi++, Kansasii, Avium).</a:t>
            </a:r>
          </a:p>
          <a:p>
            <a:pPr marL="273050" indent="-273050" eaLnBrk="1" hangingPunct="1">
              <a:lnSpc>
                <a:spcPct val="80000"/>
              </a:lnSpc>
            </a:pPr>
            <a:r>
              <a:rPr lang="fr-FR" sz="2000" b="1" smtClean="0">
                <a:cs typeface="Arial" charset="0"/>
              </a:rPr>
              <a:t>Évolution lente</a:t>
            </a:r>
            <a:r>
              <a:rPr lang="fr-FR" sz="2000" smtClean="0">
                <a:cs typeface="Arial" charset="0"/>
              </a:rPr>
              <a:t>, paucisymptomatique, absence de fièvre constante +++</a:t>
            </a:r>
          </a:p>
          <a:p>
            <a:pPr marL="273050" indent="-273050" eaLnBrk="1" hangingPunct="1">
              <a:lnSpc>
                <a:spcPct val="80000"/>
              </a:lnSpc>
            </a:pPr>
            <a:r>
              <a:rPr lang="fr-FR" sz="2000" smtClean="0">
                <a:cs typeface="Arial" charset="0"/>
              </a:rPr>
              <a:t>CRP souvent normale, hypo alb </a:t>
            </a:r>
            <a:r>
              <a:rPr lang="fr-FR" sz="2000" u="sng" smtClean="0">
                <a:cs typeface="Arial" charset="0"/>
              </a:rPr>
              <a:t>+</a:t>
            </a:r>
          </a:p>
          <a:p>
            <a:pPr marL="273050" indent="-273050" eaLnBrk="1" hangingPunct="1">
              <a:lnSpc>
                <a:spcPct val="80000"/>
              </a:lnSpc>
            </a:pPr>
            <a:r>
              <a:rPr lang="fr-FR" sz="2000" smtClean="0">
                <a:cs typeface="Arial" charset="0"/>
              </a:rPr>
              <a:t>Découverte fortuite ou pneumothorax.</a:t>
            </a:r>
          </a:p>
          <a:p>
            <a:pPr marL="273050" indent="-273050" eaLnBrk="1" hangingPunct="1">
              <a:lnSpc>
                <a:spcPct val="80000"/>
              </a:lnSpc>
            </a:pPr>
            <a:r>
              <a:rPr lang="fr-FR" sz="2000" smtClean="0">
                <a:cs typeface="Arial" charset="0"/>
              </a:rPr>
              <a:t>Faire </a:t>
            </a:r>
            <a:r>
              <a:rPr lang="fr-FR" sz="2000" b="1" smtClean="0">
                <a:cs typeface="Arial" charset="0"/>
              </a:rPr>
              <a:t>radiographie systématique</a:t>
            </a:r>
            <a:r>
              <a:rPr lang="fr-FR" sz="2000" smtClean="0">
                <a:cs typeface="Arial" charset="0"/>
              </a:rPr>
              <a:t> dans le bilan de perte de poids récente.</a:t>
            </a:r>
            <a:endParaRPr lang="en-GB" sz="2000" smtClean="0">
              <a:cs typeface="Arial" charset="0"/>
            </a:endParaRPr>
          </a:p>
        </p:txBody>
      </p:sp>
      <p:graphicFrame>
        <p:nvGraphicFramePr>
          <p:cNvPr id="6166" name="Object 22"/>
          <p:cNvGraphicFramePr>
            <a:graphicFrameLocks noGrp="1" noChangeAspect="1"/>
          </p:cNvGraphicFramePr>
          <p:nvPr>
            <p:ph type="clipArt" sz="half" idx="4294967295"/>
          </p:nvPr>
        </p:nvGraphicFramePr>
        <p:xfrm>
          <a:off x="5051431" y="1809750"/>
          <a:ext cx="2989263" cy="391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8" name="Photo Editor Photo" r:id="rId4" imgW="17347446" imgH="22047619" progId="">
                  <p:embed/>
                </p:oleObj>
              </mc:Choice>
              <mc:Fallback>
                <p:oleObj name="Photo Editor Photo" r:id="rId4" imgW="17347446" imgH="22047619" progId="">
                  <p:embed/>
                  <p:pic>
                    <p:nvPicPr>
                      <p:cNvPr id="0" name="Picture 2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1431" y="1809750"/>
                        <a:ext cx="2989263" cy="391795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9" name="Text Box 5"/>
          <p:cNvSpPr txBox="1">
            <a:spLocks noChangeArrowheads="1"/>
          </p:cNvSpPr>
          <p:nvPr/>
        </p:nvSpPr>
        <p:spPr bwMode="auto">
          <a:xfrm>
            <a:off x="7180269" y="6400812"/>
            <a:ext cx="20313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>
                <a:solidFill>
                  <a:schemeClr val="bg2"/>
                </a:solidFill>
                <a:latin typeface="Arial" charset="0"/>
                <a:ea typeface="ＭＳ Ｐゴシック"/>
                <a:cs typeface="Arial" charset="0"/>
              </a:rPr>
              <a:t>Jean - Claude Melchior</a:t>
            </a:r>
            <a:endParaRPr lang="en-GB" sz="1400">
              <a:solidFill>
                <a:schemeClr val="bg2"/>
              </a:solidFill>
              <a:latin typeface="Arial" charset="0"/>
              <a:ea typeface="ＭＳ Ｐゴシック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52400"/>
            <a:ext cx="7916862" cy="1066800"/>
          </a:xfrm>
        </p:spPr>
        <p:txBody>
          <a:bodyPr anchor="t"/>
          <a:lstStyle/>
          <a:p>
            <a:pPr eaLnBrk="1" hangingPunct="1"/>
            <a:r>
              <a:rPr lang="fr-FR" sz="3600" b="1" dirty="0" smtClean="0">
                <a:solidFill>
                  <a:srgbClr val="17375E"/>
                </a:solidFill>
              </a:rPr>
              <a:t>Les infections</a:t>
            </a:r>
            <a:r>
              <a:rPr lang="fr-FR" sz="3600" b="1" dirty="0">
                <a:solidFill>
                  <a:srgbClr val="17375E"/>
                </a:solidFill>
              </a:rPr>
              <a:t/>
            </a:r>
            <a:br>
              <a:rPr lang="fr-FR" sz="3600" b="1" dirty="0">
                <a:solidFill>
                  <a:srgbClr val="17375E"/>
                </a:solidFill>
              </a:rPr>
            </a:br>
            <a:r>
              <a:rPr lang="fr-FR" sz="2800" b="1" dirty="0" smtClean="0">
                <a:solidFill>
                  <a:srgbClr val="17375E"/>
                </a:solidFill>
              </a:rPr>
              <a:t>chroniques</a:t>
            </a:r>
            <a:endParaRPr lang="en-GB" sz="2800" b="1" dirty="0" smtClean="0">
              <a:solidFill>
                <a:srgbClr val="17375E"/>
              </a:solidFill>
            </a:endParaRPr>
          </a:p>
        </p:txBody>
      </p:sp>
      <p:sp>
        <p:nvSpPr>
          <p:cNvPr id="823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4213" y="1196975"/>
            <a:ext cx="3822700" cy="5183188"/>
          </a:xfrm>
        </p:spPr>
        <p:txBody>
          <a:bodyPr/>
          <a:lstStyle/>
          <a:p>
            <a:pPr marL="273050" indent="-273050" eaLnBrk="1" hangingPunct="1">
              <a:lnSpc>
                <a:spcPct val="90000"/>
              </a:lnSpc>
            </a:pPr>
            <a:r>
              <a:rPr lang="fr-FR" sz="2000" dirty="0" smtClean="0">
                <a:cs typeface="Arial" charset="0"/>
              </a:rPr>
              <a:t>Le </a:t>
            </a:r>
            <a:r>
              <a:rPr lang="fr-FR" sz="2000" b="1" dirty="0" smtClean="0">
                <a:cs typeface="Arial" charset="0"/>
              </a:rPr>
              <a:t>TDM</a:t>
            </a:r>
            <a:r>
              <a:rPr lang="fr-FR" sz="2000" dirty="0" smtClean="0">
                <a:cs typeface="Arial" charset="0"/>
              </a:rPr>
              <a:t> permet de préciser les lésions et de suivre l</a:t>
            </a:r>
            <a:r>
              <a:rPr lang="ja-JP" altLang="fr-FR" sz="2000" dirty="0" smtClean="0">
                <a:cs typeface="Arial" charset="0"/>
              </a:rPr>
              <a:t>’</a:t>
            </a:r>
            <a:r>
              <a:rPr lang="fr-FR" sz="2000" dirty="0" smtClean="0">
                <a:cs typeface="Arial" charset="0"/>
              </a:rPr>
              <a:t>évolution</a:t>
            </a:r>
          </a:p>
          <a:p>
            <a:pPr marL="273050" indent="-273050" eaLnBrk="1" hangingPunct="1">
              <a:lnSpc>
                <a:spcPct val="90000"/>
              </a:lnSpc>
              <a:buFont typeface="Arial" charset="0"/>
              <a:buNone/>
            </a:pPr>
            <a:endParaRPr lang="fr-FR" sz="2000" dirty="0" smtClean="0">
              <a:cs typeface="Arial" charset="0"/>
            </a:endParaRPr>
          </a:p>
          <a:p>
            <a:pPr marL="273050" indent="-273050" eaLnBrk="1" hangingPunct="1">
              <a:lnSpc>
                <a:spcPct val="90000"/>
              </a:lnSpc>
            </a:pPr>
            <a:r>
              <a:rPr lang="fr-FR" sz="2000" b="1" dirty="0" smtClean="0">
                <a:cs typeface="Arial" charset="0"/>
              </a:rPr>
              <a:t>Aggravation initiale fréquente</a:t>
            </a:r>
            <a:r>
              <a:rPr lang="fr-FR" sz="2000" dirty="0" smtClean="0">
                <a:cs typeface="Arial" charset="0"/>
              </a:rPr>
              <a:t>  en début de traitement (syndrome inflammatoire à la renutrition, CRP)</a:t>
            </a:r>
          </a:p>
          <a:p>
            <a:pPr marL="273050" indent="-273050" eaLnBrk="1" hangingPunct="1">
              <a:lnSpc>
                <a:spcPct val="90000"/>
              </a:lnSpc>
              <a:buFont typeface="Arial" charset="0"/>
              <a:buNone/>
            </a:pPr>
            <a:endParaRPr lang="fr-FR" sz="2000" dirty="0" smtClean="0">
              <a:cs typeface="Arial" charset="0"/>
            </a:endParaRPr>
          </a:p>
          <a:p>
            <a:pPr marL="273050" indent="-273050" eaLnBrk="1" hangingPunct="1">
              <a:lnSpc>
                <a:spcPct val="90000"/>
              </a:lnSpc>
            </a:pPr>
            <a:r>
              <a:rPr lang="fr-FR" sz="2000" dirty="0" smtClean="0">
                <a:cs typeface="Arial" charset="0"/>
              </a:rPr>
              <a:t>Sensibilité variable aux AB (Sensibilité à l’</a:t>
            </a:r>
            <a:r>
              <a:rPr lang="fr-FR" sz="2000" dirty="0" err="1" smtClean="0">
                <a:cs typeface="Arial" charset="0"/>
              </a:rPr>
              <a:t>amikacine</a:t>
            </a:r>
            <a:r>
              <a:rPr lang="fr-FR" sz="2000" dirty="0" smtClean="0">
                <a:cs typeface="Arial" charset="0"/>
              </a:rPr>
              <a:t>)</a:t>
            </a:r>
          </a:p>
          <a:p>
            <a:pPr marL="273050" indent="-273050" eaLnBrk="1" hangingPunct="1">
              <a:lnSpc>
                <a:spcPct val="90000"/>
              </a:lnSpc>
              <a:buFont typeface="Arial" charset="0"/>
              <a:buNone/>
            </a:pPr>
            <a:endParaRPr lang="fr-FR" sz="2000" dirty="0" smtClean="0">
              <a:cs typeface="Arial" charset="0"/>
            </a:endParaRPr>
          </a:p>
          <a:p>
            <a:pPr marL="273050" indent="-273050" eaLnBrk="1" hangingPunct="1">
              <a:lnSpc>
                <a:spcPct val="90000"/>
              </a:lnSpc>
            </a:pPr>
            <a:r>
              <a:rPr lang="fr-FR" sz="2000" b="1" dirty="0" smtClean="0">
                <a:cs typeface="Arial" charset="0"/>
              </a:rPr>
              <a:t>Deux ans de traitement</a:t>
            </a:r>
            <a:r>
              <a:rPr lang="fr-FR" sz="2000" dirty="0" smtClean="0">
                <a:cs typeface="Arial" charset="0"/>
              </a:rPr>
              <a:t> et renutrition rapide les premiers mois (</a:t>
            </a:r>
            <a:r>
              <a:rPr lang="fr-FR" sz="2000" dirty="0" err="1" smtClean="0">
                <a:cs typeface="Arial" charset="0"/>
              </a:rPr>
              <a:t>nut</a:t>
            </a:r>
            <a:r>
              <a:rPr lang="fr-FR" sz="2000" dirty="0" smtClean="0">
                <a:cs typeface="Arial" charset="0"/>
              </a:rPr>
              <a:t>. </a:t>
            </a:r>
            <a:r>
              <a:rPr lang="fr-FR" sz="2000" dirty="0" err="1" smtClean="0">
                <a:cs typeface="Arial" charset="0"/>
              </a:rPr>
              <a:t>entérale</a:t>
            </a:r>
            <a:r>
              <a:rPr lang="fr-FR" sz="2000" dirty="0" smtClean="0">
                <a:cs typeface="Arial" charset="0"/>
              </a:rPr>
              <a:t>)</a:t>
            </a:r>
          </a:p>
          <a:p>
            <a:pPr marL="273050" indent="-273050" eaLnBrk="1" hangingPunct="1">
              <a:lnSpc>
                <a:spcPct val="90000"/>
              </a:lnSpc>
              <a:buFont typeface="Arial" charset="0"/>
              <a:buNone/>
            </a:pPr>
            <a:endParaRPr lang="fr-FR" sz="2000" dirty="0" smtClean="0">
              <a:cs typeface="Arial" charset="0"/>
            </a:endParaRPr>
          </a:p>
          <a:p>
            <a:pPr marL="273050" indent="-273050" eaLnBrk="1" hangingPunct="1">
              <a:lnSpc>
                <a:spcPct val="90000"/>
              </a:lnSpc>
            </a:pPr>
            <a:r>
              <a:rPr lang="fr-FR" sz="2000" dirty="0" smtClean="0">
                <a:cs typeface="Arial" charset="0"/>
              </a:rPr>
              <a:t>Suivi régulier imposé+++</a:t>
            </a:r>
            <a:endParaRPr lang="en-GB" sz="2000" dirty="0" smtClean="0">
              <a:cs typeface="Arial" charset="0"/>
            </a:endParaRPr>
          </a:p>
        </p:txBody>
      </p:sp>
      <p:graphicFrame>
        <p:nvGraphicFramePr>
          <p:cNvPr id="8234" name="Object 42"/>
          <p:cNvGraphicFramePr>
            <a:graphicFrameLocks noGrp="1" noChangeAspect="1"/>
          </p:cNvGraphicFramePr>
          <p:nvPr>
            <p:ph type="clipArt" sz="half" idx="4294967295"/>
          </p:nvPr>
        </p:nvGraphicFramePr>
        <p:xfrm>
          <a:off x="4741868" y="1350963"/>
          <a:ext cx="4046537" cy="212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20" name="Photo Editor Photo" r:id="rId4" imgW="19152381" imgH="10066667" progId="">
                  <p:embed/>
                </p:oleObj>
              </mc:Choice>
              <mc:Fallback>
                <p:oleObj name="Photo Editor Photo" r:id="rId4" imgW="19152381" imgH="10066667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868" y="1350963"/>
                        <a:ext cx="4046537" cy="212725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35" name="Object 43"/>
          <p:cNvGraphicFramePr>
            <a:graphicFrameLocks noChangeAspect="1"/>
          </p:cNvGraphicFramePr>
          <p:nvPr/>
        </p:nvGraphicFramePr>
        <p:xfrm>
          <a:off x="4741869" y="3733812"/>
          <a:ext cx="4029075" cy="264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21" name="Photo Editor Photo" r:id="rId6" imgW="21114286" imgH="12323810" progId="">
                  <p:embed/>
                </p:oleObj>
              </mc:Choice>
              <mc:Fallback>
                <p:oleObj name="Photo Editor Photo" r:id="rId6" imgW="21114286" imgH="1232381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869" y="3733812"/>
                        <a:ext cx="4029075" cy="264636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38" name="Text Box 7"/>
          <p:cNvSpPr txBox="1">
            <a:spLocks noChangeArrowheads="1"/>
          </p:cNvSpPr>
          <p:nvPr/>
        </p:nvSpPr>
        <p:spPr bwMode="auto">
          <a:xfrm>
            <a:off x="4876800" y="1219212"/>
            <a:ext cx="14798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b="1">
                <a:solidFill>
                  <a:srgbClr val="FFFF00"/>
                </a:solidFill>
                <a:latin typeface="Comic Sans MS" pitchFamily="66" charset="0"/>
                <a:ea typeface="ＭＳ Ｐゴシック"/>
                <a:cs typeface="Arial" charset="0"/>
              </a:rPr>
              <a:t>Avant traitement</a:t>
            </a:r>
            <a:endParaRPr lang="en-GB" sz="1200" b="1">
              <a:solidFill>
                <a:srgbClr val="FFFF00"/>
              </a:solidFill>
              <a:latin typeface="Comic Sans MS" pitchFamily="66" charset="0"/>
              <a:ea typeface="ＭＳ Ｐゴシック"/>
              <a:cs typeface="Arial" charset="0"/>
            </a:endParaRPr>
          </a:p>
        </p:txBody>
      </p:sp>
      <p:sp>
        <p:nvSpPr>
          <p:cNvPr id="8239" name="Text Box 8"/>
          <p:cNvSpPr txBox="1">
            <a:spLocks noChangeArrowheads="1"/>
          </p:cNvSpPr>
          <p:nvPr/>
        </p:nvSpPr>
        <p:spPr bwMode="auto">
          <a:xfrm>
            <a:off x="4673600" y="3962408"/>
            <a:ext cx="23391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b="1">
                <a:solidFill>
                  <a:srgbClr val="FFFF00"/>
                </a:solidFill>
                <a:latin typeface="Comic Sans MS" pitchFamily="66" charset="0"/>
                <a:ea typeface="ＭＳ Ｐゴシック"/>
                <a:cs typeface="Arial" charset="0"/>
              </a:rPr>
              <a:t>Après  3 mois de traitement</a:t>
            </a:r>
            <a:endParaRPr lang="en-GB" sz="1200" b="1">
              <a:solidFill>
                <a:srgbClr val="FFFF00"/>
              </a:solidFill>
              <a:latin typeface="Comic Sans MS" pitchFamily="66" charset="0"/>
              <a:ea typeface="ＭＳ Ｐゴシック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73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200" b="1" dirty="0" smtClean="0">
                <a:solidFill>
                  <a:srgbClr val="17375E"/>
                </a:solidFill>
              </a:rPr>
              <a:t>Ostéoporose et AM: </a:t>
            </a:r>
            <a:r>
              <a:rPr lang="fr-FR" sz="3200" b="1" dirty="0" err="1" smtClean="0">
                <a:solidFill>
                  <a:srgbClr val="17375E"/>
                </a:solidFill>
              </a:rPr>
              <a:t>étiopathogénie</a:t>
            </a:r>
            <a:endParaRPr lang="fr-FR" sz="3200" b="1" dirty="0" smtClean="0">
              <a:solidFill>
                <a:srgbClr val="17375E"/>
              </a:solidFill>
            </a:endParaRPr>
          </a:p>
        </p:txBody>
      </p:sp>
      <p:sp>
        <p:nvSpPr>
          <p:cNvPr id="56322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2000" smtClean="0"/>
              <a:t>Ostéopénie/ostéoporose à </a:t>
            </a:r>
            <a:r>
              <a:rPr lang="fr-FR" sz="2000" b="1" smtClean="0"/>
              <a:t>bas niveau de remodelage</a:t>
            </a:r>
            <a:r>
              <a:rPr lang="fr-FR" sz="2000" smtClean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smtClean="0"/>
              <a:t>Marqueurs de formation osseuse abaissés: 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 smtClean="0"/>
              <a:t>Iso-enzymes des PAL et ostéocalcine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smtClean="0"/>
              <a:t>Marqueurs de résorption normaux </a:t>
            </a:r>
          </a:p>
          <a:p>
            <a:pPr lvl="2" eaLnBrk="1" hangingPunct="1">
              <a:lnSpc>
                <a:spcPct val="90000"/>
              </a:lnSpc>
            </a:pPr>
            <a:r>
              <a:rPr lang="fr-FR" sz="1800" smtClean="0"/>
              <a:t>CTx, NTx</a:t>
            </a:r>
          </a:p>
          <a:p>
            <a:pPr lvl="2" eaLnBrk="1" hangingPunct="1">
              <a:lnSpc>
                <a:spcPct val="90000"/>
              </a:lnSpc>
              <a:buFont typeface="Arial" charset="0"/>
              <a:buNone/>
            </a:pPr>
            <a:endParaRPr lang="fr-FR" sz="1800" smtClean="0"/>
          </a:p>
          <a:p>
            <a:pPr eaLnBrk="1" hangingPunct="1">
              <a:lnSpc>
                <a:spcPct val="90000"/>
              </a:lnSpc>
            </a:pPr>
            <a:r>
              <a:rPr lang="fr-FR" sz="2000" b="1" smtClean="0"/>
              <a:t>Origine multifactorielle</a:t>
            </a:r>
            <a:r>
              <a:rPr lang="fr-FR" sz="2000" smtClean="0"/>
              <a:t>: 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smtClean="0"/>
              <a:t>Carence en œstrogènes+++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smtClean="0"/>
              <a:t>Carence calcique, hypoprotidémie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smtClean="0"/>
              <a:t>Diminution IGF-1  (résistance à la GH)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smtClean="0"/>
              <a:t>Diminution de la sécrétion de leptine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smtClean="0"/>
              <a:t>Resistance à la ghrêline</a:t>
            </a:r>
            <a:endParaRPr lang="fr-FR" sz="1800" i="1" smtClean="0"/>
          </a:p>
          <a:p>
            <a:pPr lvl="1" eaLnBrk="1" hangingPunct="1">
              <a:lnSpc>
                <a:spcPct val="90000"/>
              </a:lnSpc>
            </a:pPr>
            <a:r>
              <a:rPr lang="fr-FR" sz="1800" smtClean="0"/>
              <a:t>Hypercortisolisme</a:t>
            </a:r>
          </a:p>
          <a:p>
            <a:pPr lvl="1" eaLnBrk="1" hangingPunct="1">
              <a:lnSpc>
                <a:spcPct val="90000"/>
              </a:lnSpc>
            </a:pPr>
            <a:endParaRPr lang="fr-FR" sz="1800" smtClean="0"/>
          </a:p>
          <a:p>
            <a:pPr eaLnBrk="1" hangingPunct="1">
              <a:lnSpc>
                <a:spcPct val="90000"/>
              </a:lnSpc>
            </a:pPr>
            <a:r>
              <a:rPr lang="fr-FR" sz="2000" smtClean="0"/>
              <a:t>Effet délétère des </a:t>
            </a:r>
            <a:r>
              <a:rPr lang="fr-FR" sz="2000" b="1" smtClean="0"/>
              <a:t>traitements psychotropes</a:t>
            </a:r>
            <a:r>
              <a:rPr lang="fr-FR" sz="2000" smtClean="0"/>
              <a:t> : 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smtClean="0"/>
              <a:t>IRSS (DMO plus basse si IRSS &gt;6 mois)</a:t>
            </a:r>
          </a:p>
          <a:p>
            <a:pPr lvl="4" eaLnBrk="1" hangingPunct="1">
              <a:lnSpc>
                <a:spcPct val="90000"/>
              </a:lnSpc>
              <a:buFont typeface="Arial" charset="0"/>
              <a:buNone/>
            </a:pPr>
            <a:r>
              <a:rPr lang="fr-FR" sz="1600" smtClean="0"/>
              <a:t>   								                                  </a:t>
            </a:r>
            <a:r>
              <a:rPr lang="fr-FR" sz="1400" i="1" smtClean="0"/>
              <a:t>Misra M et al, 2010</a:t>
            </a:r>
          </a:p>
        </p:txBody>
      </p:sp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4648205" y="5564199"/>
            <a:ext cx="41275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fr-FR" sz="1400" i="1"/>
              <a:t>Misra et al, Curr Opin Endocrinol Diabetes Obes, 2011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dirty="0" smtClean="0">
                <a:solidFill>
                  <a:srgbClr val="17375E"/>
                </a:solidFill>
              </a:rPr>
              <a:t>Ostéoporose et AM: quelques chiffres</a:t>
            </a:r>
          </a:p>
        </p:txBody>
      </p:sp>
      <p:sp>
        <p:nvSpPr>
          <p:cNvPr id="5734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lnSpc>
                <a:spcPct val="70000"/>
              </a:lnSpc>
            </a:pPr>
            <a:r>
              <a:rPr lang="fr-FR" sz="2000" dirty="0" err="1" smtClean="0"/>
              <a:t>Ostéopénie</a:t>
            </a:r>
            <a:r>
              <a:rPr lang="fr-FR" sz="2000" dirty="0" smtClean="0"/>
              <a:t>: 50 à 95% des cas</a:t>
            </a:r>
          </a:p>
          <a:p>
            <a:pPr lvl="1" eaLnBrk="1" hangingPunct="1">
              <a:lnSpc>
                <a:spcPct val="70000"/>
              </a:lnSpc>
              <a:buFont typeface="Arial" charset="0"/>
              <a:buNone/>
            </a:pPr>
            <a:endParaRPr lang="fr-FR" sz="2000" dirty="0" smtClean="0"/>
          </a:p>
          <a:p>
            <a:pPr lvl="1" eaLnBrk="1" hangingPunct="1">
              <a:lnSpc>
                <a:spcPct val="70000"/>
              </a:lnSpc>
            </a:pPr>
            <a:r>
              <a:rPr lang="fr-FR" sz="2000" dirty="0" smtClean="0"/>
              <a:t>Ostéoporose (</a:t>
            </a:r>
            <a:r>
              <a:rPr lang="fr-FR" sz="2000" dirty="0" err="1" smtClean="0"/>
              <a:t>trabéculaire</a:t>
            </a:r>
            <a:r>
              <a:rPr lang="fr-FR" sz="2000" dirty="0" smtClean="0"/>
              <a:t>&gt;corticale): 25 à &gt; 40% des cas </a:t>
            </a:r>
          </a:p>
          <a:p>
            <a:pPr lvl="3" eaLnBrk="1" hangingPunct="1">
              <a:lnSpc>
                <a:spcPct val="70000"/>
              </a:lnSpc>
              <a:buFont typeface="Arial" charset="0"/>
              <a:buNone/>
            </a:pPr>
            <a:r>
              <a:rPr lang="fr-FR" sz="2400" dirty="0" smtClean="0"/>
              <a:t>                                                                                                                                                								</a:t>
            </a:r>
            <a:r>
              <a:rPr lang="fr-FR" sz="1400" i="1" dirty="0" err="1" smtClean="0"/>
              <a:t>Grinspoon</a:t>
            </a:r>
            <a:r>
              <a:rPr lang="fr-FR" sz="1400" i="1" dirty="0" smtClean="0"/>
              <a:t> et al, Ann </a:t>
            </a:r>
            <a:r>
              <a:rPr lang="fr-FR" sz="1400" i="1" dirty="0" err="1" smtClean="0"/>
              <a:t>Intern</a:t>
            </a:r>
            <a:r>
              <a:rPr lang="fr-FR" sz="1400" i="1" dirty="0" smtClean="0"/>
              <a:t> Med 2000</a:t>
            </a:r>
            <a:endParaRPr lang="fr-FR" sz="1400" i="1" dirty="0" smtClean="0"/>
          </a:p>
          <a:p>
            <a:pPr lvl="1" eaLnBrk="1" hangingPunct="1">
              <a:lnSpc>
                <a:spcPct val="70000"/>
              </a:lnSpc>
            </a:pPr>
            <a:r>
              <a:rPr lang="fr-FR" sz="2000" dirty="0" smtClean="0"/>
              <a:t>Risque </a:t>
            </a:r>
            <a:r>
              <a:rPr lang="fr-FR" sz="2000" dirty="0" err="1" smtClean="0"/>
              <a:t>fracturaire</a:t>
            </a:r>
            <a:r>
              <a:rPr lang="fr-FR" sz="2000" dirty="0" smtClean="0"/>
              <a:t> x 7</a:t>
            </a:r>
          </a:p>
          <a:p>
            <a:pPr lvl="1" eaLnBrk="1" hangingPunct="1">
              <a:lnSpc>
                <a:spcPct val="70000"/>
              </a:lnSpc>
            </a:pPr>
            <a:endParaRPr lang="fr-FR" sz="2000" dirty="0" smtClean="0"/>
          </a:p>
          <a:p>
            <a:pPr lvl="1" eaLnBrk="1" hangingPunct="1">
              <a:lnSpc>
                <a:spcPct val="70000"/>
              </a:lnSpc>
            </a:pPr>
            <a:r>
              <a:rPr lang="fr-FR" sz="2000" dirty="0" smtClean="0"/>
              <a:t>Peu de données chez le garçon, ostéoporose plus </a:t>
            </a:r>
            <a:r>
              <a:rPr lang="fr-FR" sz="2000" dirty="0" smtClean="0"/>
              <a:t>fréquente 70 %</a:t>
            </a:r>
          </a:p>
          <a:p>
            <a:pPr lvl="4" eaLnBrk="1" hangingPunct="1">
              <a:lnSpc>
                <a:spcPct val="70000"/>
              </a:lnSpc>
              <a:buFont typeface="Arial" charset="0"/>
              <a:buNone/>
            </a:pPr>
            <a:endParaRPr lang="fr-FR" sz="2400" dirty="0" smtClean="0"/>
          </a:p>
          <a:p>
            <a:pPr lvl="4" eaLnBrk="1" hangingPunct="1">
              <a:lnSpc>
                <a:spcPct val="70000"/>
              </a:lnSpc>
              <a:buFont typeface="Arial" charset="0"/>
              <a:buNone/>
            </a:pPr>
            <a:r>
              <a:rPr lang="fr-FR" sz="2400" dirty="0" smtClean="0"/>
              <a:t>										</a:t>
            </a:r>
            <a:r>
              <a:rPr lang="fr-FR" sz="1400" i="1" dirty="0" err="1" smtClean="0"/>
              <a:t>Misra</a:t>
            </a:r>
            <a:r>
              <a:rPr lang="fr-FR" sz="1400" i="1" dirty="0" smtClean="0"/>
              <a:t> et al 2008</a:t>
            </a:r>
          </a:p>
          <a:p>
            <a:pPr lvl="1" eaLnBrk="1" hangingPunct="1">
              <a:lnSpc>
                <a:spcPct val="70000"/>
              </a:lnSpc>
            </a:pPr>
            <a:r>
              <a:rPr lang="fr-FR" sz="2000" dirty="0" smtClean="0"/>
              <a:t>Facteurs de risque identifiés </a:t>
            </a:r>
          </a:p>
          <a:p>
            <a:pPr lvl="2" eaLnBrk="1" hangingPunct="1">
              <a:lnSpc>
                <a:spcPct val="70000"/>
              </a:lnSpc>
            </a:pPr>
            <a:r>
              <a:rPr lang="fr-FR" sz="2000" dirty="0" smtClean="0"/>
              <a:t>Degré </a:t>
            </a:r>
            <a:r>
              <a:rPr lang="fr-FR" sz="2000" dirty="0" smtClean="0"/>
              <a:t>de dénutrition (IMC)</a:t>
            </a:r>
          </a:p>
          <a:p>
            <a:pPr lvl="2" eaLnBrk="1" hangingPunct="1">
              <a:lnSpc>
                <a:spcPct val="70000"/>
              </a:lnSpc>
            </a:pPr>
            <a:r>
              <a:rPr lang="fr-FR" sz="2000" dirty="0" smtClean="0"/>
              <a:t>Age jeune du début de la maladie </a:t>
            </a:r>
          </a:p>
          <a:p>
            <a:pPr lvl="2" eaLnBrk="1" hangingPunct="1">
              <a:lnSpc>
                <a:spcPct val="70000"/>
              </a:lnSpc>
            </a:pPr>
            <a:r>
              <a:rPr lang="fr-FR" sz="2000" dirty="0" smtClean="0"/>
              <a:t>longue évolution</a:t>
            </a:r>
          </a:p>
          <a:p>
            <a:pPr lvl="1" eaLnBrk="1" hangingPunct="1">
              <a:lnSpc>
                <a:spcPct val="70000"/>
              </a:lnSpc>
              <a:buFont typeface="Arial" charset="0"/>
              <a:buNone/>
            </a:pPr>
            <a:endParaRPr lang="fr-FR" sz="2000" i="1" dirty="0" smtClean="0"/>
          </a:p>
          <a:p>
            <a:endParaRPr lang="fr-FR" sz="20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200" b="1" dirty="0" smtClean="0">
                <a:solidFill>
                  <a:srgbClr val="17375E"/>
                </a:solidFill>
              </a:rPr>
              <a:t>Ostéoporose et AM  </a:t>
            </a:r>
            <a:r>
              <a:rPr lang="fr-FR" sz="4000" b="1" dirty="0" smtClean="0">
                <a:solidFill>
                  <a:srgbClr val="17375E"/>
                </a:solidFill>
              </a:rPr>
              <a:t/>
            </a:r>
            <a:br>
              <a:rPr lang="fr-FR" sz="4000" b="1" dirty="0" smtClean="0">
                <a:solidFill>
                  <a:srgbClr val="17375E"/>
                </a:solidFill>
              </a:rPr>
            </a:br>
            <a:r>
              <a:rPr lang="fr-FR" sz="2400" b="1" dirty="0" smtClean="0">
                <a:solidFill>
                  <a:srgbClr val="17375E"/>
                </a:solidFill>
              </a:rPr>
              <a:t>Prévention et traitement</a:t>
            </a:r>
            <a:endParaRPr lang="fr-FR" sz="2400" dirty="0" smtClean="0">
              <a:solidFill>
                <a:srgbClr val="17375E"/>
              </a:solidFill>
            </a:endParaRPr>
          </a:p>
        </p:txBody>
      </p:sp>
      <p:sp>
        <p:nvSpPr>
          <p:cNvPr id="58370" name="Espace réservé du contenu 2"/>
          <p:cNvSpPr>
            <a:spLocks noGrp="1"/>
          </p:cNvSpPr>
          <p:nvPr>
            <p:ph idx="1"/>
          </p:nvPr>
        </p:nvSpPr>
        <p:spPr>
          <a:xfrm>
            <a:off x="457200" y="1456818"/>
            <a:ext cx="8229600" cy="509777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endParaRPr lang="fr-FR" sz="2000" i="1" dirty="0" smtClean="0"/>
          </a:p>
          <a:p>
            <a:pPr eaLnBrk="1" hangingPunct="1">
              <a:lnSpc>
                <a:spcPct val="70000"/>
              </a:lnSpc>
            </a:pPr>
            <a:r>
              <a:rPr lang="fr-FR" sz="2000" b="1" i="1" dirty="0" smtClean="0"/>
              <a:t>Pas de consensus…</a:t>
            </a:r>
          </a:p>
          <a:p>
            <a:pPr lvl="1" eaLnBrk="1" hangingPunct="1">
              <a:lnSpc>
                <a:spcPct val="70000"/>
              </a:lnSpc>
              <a:buFont typeface="Arial" charset="0"/>
              <a:buChar char="•"/>
            </a:pPr>
            <a:r>
              <a:rPr lang="fr-FR" sz="2000" b="1" dirty="0" smtClean="0"/>
              <a:t>Substitution </a:t>
            </a:r>
            <a:r>
              <a:rPr lang="fr-FR" sz="2000" b="1" dirty="0" err="1" smtClean="0"/>
              <a:t>oestrogénique</a:t>
            </a:r>
            <a:r>
              <a:rPr lang="fr-FR" sz="2000" dirty="0" smtClean="0"/>
              <a:t>:</a:t>
            </a:r>
          </a:p>
          <a:p>
            <a:pPr lvl="2" eaLnBrk="1" hangingPunct="1">
              <a:lnSpc>
                <a:spcPct val="70000"/>
              </a:lnSpc>
            </a:pPr>
            <a:r>
              <a:rPr lang="fr-FR" sz="2000" dirty="0" smtClean="0"/>
              <a:t> Etudes controversées, bénéfice limité  : transdermique chez adolescentes à doses physiologiques</a:t>
            </a:r>
          </a:p>
          <a:p>
            <a:pPr marL="914400" lvl="2" indent="0" eaLnBrk="1" hangingPunct="1">
              <a:lnSpc>
                <a:spcPct val="70000"/>
              </a:lnSpc>
              <a:buNone/>
            </a:pPr>
            <a:endParaRPr lang="fr-FR" sz="2000" dirty="0" smtClean="0"/>
          </a:p>
          <a:p>
            <a:pPr lvl="1" eaLnBrk="1" hangingPunct="1">
              <a:lnSpc>
                <a:spcPct val="70000"/>
              </a:lnSpc>
              <a:buFont typeface="Arial" charset="0"/>
              <a:buChar char="•"/>
            </a:pPr>
            <a:r>
              <a:rPr lang="fr-FR" sz="2000" b="1" dirty="0" err="1" smtClean="0"/>
              <a:t>Biphosphonates</a:t>
            </a:r>
            <a:r>
              <a:rPr lang="fr-FR" sz="2000" dirty="0" smtClean="0"/>
              <a:t>: </a:t>
            </a:r>
            <a:r>
              <a:rPr lang="fr-FR" sz="2000" dirty="0" smtClean="0"/>
              <a:t>effet bénéfique </a:t>
            </a:r>
            <a:r>
              <a:rPr lang="fr-FR" sz="2000" dirty="0" smtClean="0"/>
              <a:t>chez les </a:t>
            </a:r>
            <a:r>
              <a:rPr lang="fr-FR" sz="2000" dirty="0" smtClean="0"/>
              <a:t>adultes ?</a:t>
            </a:r>
            <a:endParaRPr lang="fr-FR" sz="2000" dirty="0" smtClean="0"/>
          </a:p>
          <a:p>
            <a:pPr lvl="3" eaLnBrk="1" hangingPunct="1">
              <a:lnSpc>
                <a:spcPct val="70000"/>
              </a:lnSpc>
              <a:buFont typeface="Arial" charset="0"/>
              <a:buNone/>
            </a:pPr>
            <a:r>
              <a:rPr lang="fr-FR" sz="1600" dirty="0" smtClean="0"/>
              <a:t>                                                                                                                </a:t>
            </a:r>
            <a:r>
              <a:rPr lang="fr-FR" sz="1400" i="1" dirty="0" smtClean="0"/>
              <a:t>Miller KK et al, 2011</a:t>
            </a:r>
            <a:r>
              <a:rPr lang="fr-FR" sz="1800" dirty="0" smtClean="0"/>
              <a:t> 			                                                                                                                                                                </a:t>
            </a:r>
          </a:p>
          <a:p>
            <a:pPr lvl="1" eaLnBrk="1" hangingPunct="1">
              <a:lnSpc>
                <a:spcPct val="70000"/>
              </a:lnSpc>
              <a:buFont typeface="Arial" charset="0"/>
              <a:buChar char="•"/>
            </a:pPr>
            <a:r>
              <a:rPr lang="fr-FR" sz="2000" b="1" dirty="0" smtClean="0"/>
              <a:t>Gain pondéral</a:t>
            </a:r>
            <a:r>
              <a:rPr lang="fr-FR" sz="2000" dirty="0" smtClean="0"/>
              <a:t>: n’est bénéfique que s’il entraine un retour des règles</a:t>
            </a:r>
          </a:p>
          <a:p>
            <a:pPr lvl="3" eaLnBrk="1" hangingPunct="1">
              <a:lnSpc>
                <a:spcPct val="70000"/>
              </a:lnSpc>
              <a:buFont typeface="Arial" charset="0"/>
              <a:buNone/>
            </a:pPr>
            <a:r>
              <a:rPr lang="fr-FR" sz="1600" dirty="0" smtClean="0"/>
              <a:t>                                                                                                                      </a:t>
            </a:r>
            <a:r>
              <a:rPr lang="fr-FR" sz="1400" i="1" dirty="0" err="1" smtClean="0"/>
              <a:t>Mirsa</a:t>
            </a:r>
            <a:r>
              <a:rPr lang="fr-FR" sz="1400" i="1" dirty="0" smtClean="0"/>
              <a:t> M, 2008</a:t>
            </a:r>
          </a:p>
          <a:p>
            <a:pPr lvl="3" eaLnBrk="1" hangingPunct="1">
              <a:lnSpc>
                <a:spcPct val="70000"/>
              </a:lnSpc>
              <a:buFont typeface="Arial" charset="0"/>
              <a:buNone/>
            </a:pPr>
            <a:endParaRPr lang="fr-FR" sz="1600" dirty="0" smtClean="0"/>
          </a:p>
          <a:p>
            <a:pPr lvl="1" eaLnBrk="1" hangingPunct="1">
              <a:lnSpc>
                <a:spcPct val="70000"/>
              </a:lnSpc>
              <a:buFont typeface="Arial" charset="0"/>
              <a:buChar char="•"/>
            </a:pPr>
            <a:r>
              <a:rPr lang="fr-FR" sz="2000" b="1" dirty="0" smtClean="0"/>
              <a:t>Apport calcique et en vitamine D</a:t>
            </a:r>
            <a:r>
              <a:rPr lang="fr-FR" sz="2000" dirty="0" smtClean="0"/>
              <a:t> : pas de preuve d’efficacité</a:t>
            </a:r>
          </a:p>
          <a:p>
            <a:pPr lvl="4" eaLnBrk="1" hangingPunct="1">
              <a:lnSpc>
                <a:spcPct val="70000"/>
              </a:lnSpc>
              <a:buFont typeface="Arial" charset="0"/>
              <a:buNone/>
            </a:pPr>
            <a:r>
              <a:rPr lang="fr-FR" sz="1600" dirty="0" smtClean="0"/>
              <a:t>                                                                                                           </a:t>
            </a:r>
            <a:r>
              <a:rPr lang="fr-FR" sz="1400" i="1" dirty="0" err="1" smtClean="0"/>
              <a:t>Soyka</a:t>
            </a:r>
            <a:r>
              <a:rPr lang="fr-FR" sz="1400" i="1" dirty="0" smtClean="0"/>
              <a:t> et al, 2002</a:t>
            </a:r>
            <a:r>
              <a:rPr lang="fr-FR" sz="1600" dirty="0" smtClean="0"/>
              <a:t>                                                                                                                 </a:t>
            </a:r>
          </a:p>
          <a:p>
            <a:pPr lvl="1" eaLnBrk="1" hangingPunct="1">
              <a:lnSpc>
                <a:spcPct val="70000"/>
              </a:lnSpc>
              <a:buFont typeface="Arial" charset="0"/>
              <a:buChar char="•"/>
            </a:pPr>
            <a:endParaRPr lang="fr-FR" sz="1800" i="1" dirty="0" smtClean="0"/>
          </a:p>
          <a:p>
            <a:pPr lvl="1" eaLnBrk="1" hangingPunct="1">
              <a:lnSpc>
                <a:spcPct val="70000"/>
              </a:lnSpc>
              <a:buFont typeface="Arial" charset="0"/>
              <a:buChar char="•"/>
            </a:pPr>
            <a:r>
              <a:rPr lang="fr-FR" sz="2000" b="1" dirty="0" smtClean="0"/>
              <a:t>Activité physique</a:t>
            </a:r>
            <a:r>
              <a:rPr lang="fr-FR" sz="2000" dirty="0" smtClean="0"/>
              <a:t>: effet bénéfique après retour à poids normal</a:t>
            </a:r>
          </a:p>
          <a:p>
            <a:pPr lvl="4" eaLnBrk="1" hangingPunct="1">
              <a:lnSpc>
                <a:spcPct val="70000"/>
              </a:lnSpc>
              <a:buFont typeface="Arial" charset="0"/>
              <a:buNone/>
            </a:pPr>
            <a:r>
              <a:rPr lang="fr-FR" dirty="0" smtClean="0"/>
              <a:t>                                                                                  </a:t>
            </a:r>
            <a:r>
              <a:rPr lang="fr-FR" sz="1400" i="1" dirty="0" smtClean="0"/>
              <a:t>Waugh EJ et al 2010</a:t>
            </a:r>
            <a:endParaRPr lang="fr-FR" dirty="0" smtClean="0"/>
          </a:p>
          <a:p>
            <a:pPr eaLnBrk="1" hangingPunct="1">
              <a:lnSpc>
                <a:spcPct val="70000"/>
              </a:lnSpc>
            </a:pPr>
            <a:r>
              <a:rPr lang="fr-FR" sz="2000" b="1" dirty="0" smtClean="0"/>
              <a:t>Recommandations HAS 2010</a:t>
            </a:r>
            <a:r>
              <a:rPr lang="fr-FR" sz="2000" dirty="0" smtClean="0"/>
              <a:t>: </a:t>
            </a:r>
          </a:p>
          <a:p>
            <a:pPr lvl="2" eaLnBrk="1" hangingPunct="1">
              <a:lnSpc>
                <a:spcPct val="70000"/>
              </a:lnSpc>
            </a:pPr>
            <a:r>
              <a:rPr lang="fr-FR" sz="2000" dirty="0" err="1" smtClean="0"/>
              <a:t>Ostéodensitométrie</a:t>
            </a:r>
            <a:r>
              <a:rPr lang="fr-FR" sz="2000" dirty="0" smtClean="0"/>
              <a:t> tous les deux ans</a:t>
            </a:r>
          </a:p>
          <a:p>
            <a:pPr lvl="2" eaLnBrk="1" hangingPunct="1">
              <a:lnSpc>
                <a:spcPct val="70000"/>
              </a:lnSpc>
            </a:pPr>
            <a:r>
              <a:rPr lang="fr-FR" sz="2000" dirty="0" smtClean="0"/>
              <a:t>Pas de recommandations de traitement</a:t>
            </a:r>
          </a:p>
          <a:p>
            <a:pPr eaLnBrk="1" hangingPunct="1">
              <a:lnSpc>
                <a:spcPct val="70000"/>
              </a:lnSpc>
            </a:pPr>
            <a:endParaRPr lang="fr-FR" sz="2000" dirty="0" smtClean="0"/>
          </a:p>
          <a:p>
            <a:pPr eaLnBrk="1" hangingPunct="1">
              <a:lnSpc>
                <a:spcPct val="70000"/>
              </a:lnSpc>
            </a:pPr>
            <a:endParaRPr lang="fr-FR" sz="20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9465" y="835025"/>
            <a:ext cx="4132262" cy="348615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835025"/>
            <a:ext cx="4132262" cy="348615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59395" name="ZoneTexte 5"/>
          <p:cNvSpPr txBox="1">
            <a:spLocks noChangeArrowheads="1"/>
          </p:cNvSpPr>
          <p:nvPr/>
        </p:nvSpPr>
        <p:spPr bwMode="auto">
          <a:xfrm>
            <a:off x="299416" y="4749812"/>
            <a:ext cx="84848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b="1"/>
              <a:t>Patiente âgée de 48 ans, AM restrictive pure depuis l’âge de 13 ans</a:t>
            </a:r>
          </a:p>
          <a:p>
            <a:pPr algn="ctr"/>
            <a:r>
              <a:rPr lang="fr-FR" sz="2000" b="1"/>
              <a:t>Aménorrhée secondaire depuis l’âge de 14 ans </a:t>
            </a:r>
          </a:p>
          <a:p>
            <a:pPr algn="ctr"/>
            <a:r>
              <a:rPr lang="fr-FR" sz="2000" b="1"/>
              <a:t>Dénutrition sévère et chronique, peu de phases de rémission (IMC moyen: 14)</a:t>
            </a:r>
          </a:p>
          <a:p>
            <a:pPr algn="ctr"/>
            <a:r>
              <a:rPr lang="fr-FR" sz="2000" b="1"/>
              <a:t>Multiples tassements vertébraux, scoliose et syndrome restrictif pulmonaire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/>
          <p:cNvGraphicFramePr>
            <a:graphicFrameLocks/>
          </p:cNvGraphicFramePr>
          <p:nvPr/>
        </p:nvGraphicFramePr>
        <p:xfrm>
          <a:off x="615752" y="332668"/>
          <a:ext cx="8064896" cy="2669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phique 7"/>
          <p:cNvGraphicFramePr>
            <a:graphicFrameLocks/>
          </p:cNvGraphicFramePr>
          <p:nvPr/>
        </p:nvGraphicFramePr>
        <p:xfrm>
          <a:off x="611560" y="3321293"/>
          <a:ext cx="8064896" cy="2383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2700344" y="4508500"/>
            <a:ext cx="190488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bg1">
                    <a:lumMod val="95000"/>
                  </a:schemeClr>
                </a:solidFill>
              </a:rPr>
              <a:t>Evolution du Z score</a:t>
            </a:r>
          </a:p>
        </p:txBody>
      </p:sp>
      <p:sp>
        <p:nvSpPr>
          <p:cNvPr id="60420" name="ZoneTexte 1"/>
          <p:cNvSpPr txBox="1">
            <a:spLocks noChangeArrowheads="1"/>
          </p:cNvSpPr>
          <p:nvPr/>
        </p:nvSpPr>
        <p:spPr bwMode="auto">
          <a:xfrm>
            <a:off x="344494" y="5949950"/>
            <a:ext cx="849894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JF, 31 ans, AM depuis l’âge de 13 ans</a:t>
            </a:r>
          </a:p>
          <a:p>
            <a:r>
              <a:rPr lang="fr-FR" b="1"/>
              <a:t>Evolution de la DMO après reprise pondérale et prescription de d’acide alendronique depuis 2004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1"/>
          <p:cNvSpPr>
            <a:spLocks noGrp="1"/>
          </p:cNvSpPr>
          <p:nvPr>
            <p:ph type="title" idx="4294967295"/>
          </p:nvPr>
        </p:nvSpPr>
        <p:spPr>
          <a:xfrm>
            <a:off x="457200" y="274650"/>
            <a:ext cx="8229600" cy="708025"/>
          </a:xfrm>
        </p:spPr>
        <p:txBody>
          <a:bodyPr lIns="0" rIns="0" bIns="0" anchor="b"/>
          <a:lstStyle/>
          <a:p>
            <a:pPr eaLnBrk="1" hangingPunct="1"/>
            <a:r>
              <a:rPr lang="fr-FR" sz="3600" b="1" dirty="0" smtClean="0">
                <a:solidFill>
                  <a:srgbClr val="17375E"/>
                </a:solidFill>
              </a:rPr>
              <a:t>Epidémiologie</a:t>
            </a:r>
          </a:p>
        </p:txBody>
      </p:sp>
      <p:sp>
        <p:nvSpPr>
          <p:cNvPr id="18434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1449388"/>
            <a:ext cx="8229600" cy="4525962"/>
          </a:xfrm>
        </p:spPr>
        <p:txBody>
          <a:bodyPr/>
          <a:lstStyle/>
          <a:p>
            <a:pPr marL="273050" indent="-273050" algn="just" eaLnBrk="1" hangingPunct="1">
              <a:lnSpc>
                <a:spcPct val="80000"/>
              </a:lnSpc>
            </a:pPr>
            <a:r>
              <a:rPr lang="fr-FR" sz="2000" b="1" dirty="0" smtClean="0">
                <a:cs typeface="Arial" charset="0"/>
              </a:rPr>
              <a:t>Prévalence</a:t>
            </a:r>
            <a:r>
              <a:rPr lang="fr-FR" sz="2000" dirty="0" smtClean="0">
                <a:cs typeface="Arial" charset="0"/>
              </a:rPr>
              <a:t> : F: 0,9% à 1,5%</a:t>
            </a:r>
          </a:p>
          <a:p>
            <a:pPr marL="273050" indent="-273050" algn="just" eaLnBrk="1" hangingPunct="1">
              <a:lnSpc>
                <a:spcPct val="80000"/>
              </a:lnSpc>
              <a:buFontTx/>
              <a:buNone/>
            </a:pPr>
            <a:r>
              <a:rPr lang="fr-FR" sz="2000" dirty="0" smtClean="0">
                <a:cs typeface="Arial" charset="0"/>
              </a:rPr>
              <a:t>                            H: 0,2% et 0,3%</a:t>
            </a:r>
          </a:p>
          <a:p>
            <a:pPr marL="673100" lvl="1" indent="-273050" algn="just" eaLnBrk="1" hangingPunct="1">
              <a:lnSpc>
                <a:spcPct val="80000"/>
              </a:lnSpc>
            </a:pPr>
            <a:r>
              <a:rPr lang="fr-FR" sz="1800" dirty="0" smtClean="0">
                <a:cs typeface="Arial" charset="0"/>
              </a:rPr>
              <a:t>Formes </a:t>
            </a:r>
            <a:r>
              <a:rPr lang="fr-FR" sz="1800" dirty="0" err="1" smtClean="0">
                <a:cs typeface="Arial" charset="0"/>
              </a:rPr>
              <a:t>sub</a:t>
            </a:r>
            <a:r>
              <a:rPr lang="fr-FR" sz="1800" dirty="0" smtClean="0">
                <a:cs typeface="Arial" charset="0"/>
              </a:rPr>
              <a:t>-syndromiques deux à trois fois plus fréquentes</a:t>
            </a:r>
          </a:p>
          <a:p>
            <a:pPr marL="273050" indent="-273050" algn="just" eaLnBrk="1" hangingPunct="1">
              <a:lnSpc>
                <a:spcPct val="80000"/>
              </a:lnSpc>
              <a:buFontTx/>
              <a:buNone/>
            </a:pPr>
            <a:endParaRPr lang="fr-FR" sz="2000" dirty="0" smtClean="0">
              <a:cs typeface="Arial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fr-FR" sz="2000" dirty="0" smtClean="0">
              <a:cs typeface="Arial" charset="0"/>
            </a:endParaRPr>
          </a:p>
          <a:p>
            <a:pPr marL="273050" indent="-273050" algn="just" eaLnBrk="1" hangingPunct="1">
              <a:lnSpc>
                <a:spcPct val="80000"/>
              </a:lnSpc>
            </a:pPr>
            <a:r>
              <a:rPr lang="fr-FR" sz="2000" dirty="0" smtClean="0">
                <a:cs typeface="Arial" charset="0"/>
              </a:rPr>
              <a:t>L’augmentation ces dernières </a:t>
            </a:r>
            <a:r>
              <a:rPr lang="fr-FR" sz="2000" dirty="0" smtClean="0">
                <a:cs typeface="Arial" charset="0"/>
              </a:rPr>
              <a:t>décennies est plus liée à une meilleure connaissance des troubles :</a:t>
            </a:r>
          </a:p>
          <a:p>
            <a:pPr marL="673100" lvl="1" indent="-273050" eaLnBrk="1" hangingPunct="1">
              <a:lnSpc>
                <a:spcPct val="80000"/>
              </a:lnSpc>
            </a:pPr>
            <a:r>
              <a:rPr lang="fr-FR" sz="2000" dirty="0" smtClean="0">
                <a:cs typeface="Arial" charset="0"/>
              </a:rPr>
              <a:t>par </a:t>
            </a:r>
            <a:r>
              <a:rPr lang="fr-FR" sz="2000" dirty="0" smtClean="0">
                <a:cs typeface="Arial" charset="0"/>
              </a:rPr>
              <a:t>les médecins, mieux formés à ces pathologies </a:t>
            </a:r>
            <a:endParaRPr lang="fr-FR" sz="2000" dirty="0" smtClean="0">
              <a:cs typeface="Arial" charset="0"/>
            </a:endParaRPr>
          </a:p>
          <a:p>
            <a:pPr marL="673100" lvl="1" indent="-273050" eaLnBrk="1" hangingPunct="1">
              <a:lnSpc>
                <a:spcPct val="80000"/>
              </a:lnSpc>
            </a:pPr>
            <a:r>
              <a:rPr lang="fr-FR" sz="2000" dirty="0" smtClean="0">
                <a:cs typeface="Arial" charset="0"/>
              </a:rPr>
              <a:t>par la population </a:t>
            </a:r>
            <a:r>
              <a:rPr lang="fr-FR" sz="2000" dirty="0" smtClean="0">
                <a:cs typeface="Arial" charset="0"/>
              </a:rPr>
              <a:t>plus sensibilisée au danger des restrictions </a:t>
            </a:r>
            <a:r>
              <a:rPr lang="fr-FR" sz="2000" dirty="0" smtClean="0">
                <a:cs typeface="Arial" charset="0"/>
              </a:rPr>
              <a:t>alimentaires</a:t>
            </a:r>
          </a:p>
          <a:p>
            <a:pPr marL="673100" lvl="1" indent="-273050" eaLnBrk="1" hangingPunct="1">
              <a:lnSpc>
                <a:spcPct val="80000"/>
              </a:lnSpc>
            </a:pPr>
            <a:endParaRPr lang="fr-FR" sz="2000" b="1" dirty="0" smtClean="0">
              <a:cs typeface="Arial" charset="0"/>
            </a:endParaRPr>
          </a:p>
          <a:p>
            <a:pPr marL="273050" indent="-273050" algn="just" eaLnBrk="1" hangingPunct="1">
              <a:lnSpc>
                <a:spcPct val="80000"/>
              </a:lnSpc>
            </a:pPr>
            <a:r>
              <a:rPr lang="fr-FR" sz="2000" b="1" dirty="0" smtClean="0">
                <a:cs typeface="Arial" charset="0"/>
              </a:rPr>
              <a:t>Age moyen de début  </a:t>
            </a:r>
            <a:r>
              <a:rPr lang="fr-FR" sz="2000" dirty="0" smtClean="0">
                <a:cs typeface="Arial" charset="0"/>
              </a:rPr>
              <a:t>: 17 ans, deux pics de fréquence à 14 et 18 </a:t>
            </a:r>
            <a:r>
              <a:rPr lang="fr-FR" sz="2000" dirty="0" smtClean="0">
                <a:cs typeface="Arial" charset="0"/>
              </a:rPr>
              <a:t>ans</a:t>
            </a:r>
            <a:endParaRPr lang="fr-FR" sz="2000" dirty="0">
              <a:cs typeface="Arial" charset="0"/>
            </a:endParaRPr>
          </a:p>
          <a:p>
            <a:pPr marL="273050" indent="-273050" algn="just" eaLnBrk="1" hangingPunct="1">
              <a:lnSpc>
                <a:spcPct val="80000"/>
              </a:lnSpc>
            </a:pPr>
            <a:endParaRPr lang="fr-FR" sz="2000" dirty="0" smtClean="0">
              <a:cs typeface="Arial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fr-FR" sz="2000" dirty="0" smtClean="0">
              <a:cs typeface="Arial" charset="0"/>
            </a:endParaRPr>
          </a:p>
          <a:p>
            <a:pPr marL="273050" indent="-273050" algn="just" eaLnBrk="1" hangingPunct="1">
              <a:lnSpc>
                <a:spcPct val="80000"/>
              </a:lnSpc>
            </a:pPr>
            <a:r>
              <a:rPr lang="fr-FR" sz="2000" dirty="0" smtClean="0">
                <a:cs typeface="Arial" charset="0"/>
              </a:rPr>
              <a:t>Nette </a:t>
            </a:r>
            <a:r>
              <a:rPr lang="fr-FR" sz="2000" b="1" dirty="0" smtClean="0">
                <a:cs typeface="Arial" charset="0"/>
              </a:rPr>
              <a:t>prédominance féminine </a:t>
            </a:r>
            <a:r>
              <a:rPr lang="fr-FR" sz="2000" dirty="0" smtClean="0">
                <a:cs typeface="Arial" charset="0"/>
              </a:rPr>
              <a:t>(9 cas sur 10</a:t>
            </a:r>
            <a:r>
              <a:rPr lang="fr-FR" sz="2000" dirty="0" smtClean="0">
                <a:cs typeface="Arial" charset="0"/>
              </a:rPr>
              <a:t>),cependant formes frustes plus </a:t>
            </a:r>
            <a:r>
              <a:rPr lang="fr-FR" sz="2000" dirty="0" err="1" smtClean="0">
                <a:cs typeface="Arial" charset="0"/>
              </a:rPr>
              <a:t>fréquenteschez</a:t>
            </a:r>
            <a:r>
              <a:rPr lang="fr-FR" sz="2000" dirty="0" smtClean="0">
                <a:cs typeface="Arial" charset="0"/>
              </a:rPr>
              <a:t> les hommes</a:t>
            </a:r>
            <a:endParaRPr lang="fr-FR" sz="2000" dirty="0" smtClean="0">
              <a:cs typeface="Arial" charset="0"/>
            </a:endParaRPr>
          </a:p>
          <a:p>
            <a:pPr marL="273050" indent="-273050" algn="just" eaLnBrk="1" hangingPunct="1">
              <a:lnSpc>
                <a:spcPct val="80000"/>
              </a:lnSpc>
            </a:pPr>
            <a:endParaRPr lang="fr-FR" sz="2000" dirty="0" smtClean="0">
              <a:cs typeface="Arial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fr-FR" sz="2000" dirty="0" smtClean="0"/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5680075" y="6329363"/>
            <a:ext cx="3341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i="1">
                <a:cs typeface="Arial" charset="0"/>
              </a:rPr>
              <a:t>Hudson J.I, et al. </a:t>
            </a:r>
            <a:r>
              <a:rPr lang="fr-FR" i="1"/>
              <a:t>Biol Psychiatry. 2007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re 6"/>
          <p:cNvSpPr>
            <a:spLocks noGrp="1"/>
          </p:cNvSpPr>
          <p:nvPr>
            <p:ph type="title" idx="4294967295"/>
          </p:nvPr>
        </p:nvSpPr>
        <p:spPr>
          <a:xfrm>
            <a:off x="457200" y="274650"/>
            <a:ext cx="8229600" cy="1063625"/>
          </a:xfrm>
        </p:spPr>
        <p:txBody>
          <a:bodyPr lIns="0" rIns="0" bIns="0" anchor="b"/>
          <a:lstStyle/>
          <a:p>
            <a:pPr eaLnBrk="1" hangingPunct="1"/>
            <a:r>
              <a:rPr lang="fr-FR" sz="3600" b="1" dirty="0" smtClean="0">
                <a:solidFill>
                  <a:srgbClr val="17375E"/>
                </a:solidFill>
              </a:rPr>
              <a:t>Complications hématologiques</a:t>
            </a:r>
            <a:br>
              <a:rPr lang="fr-FR" sz="3600" b="1" dirty="0" smtClean="0">
                <a:solidFill>
                  <a:srgbClr val="17375E"/>
                </a:solidFill>
              </a:rPr>
            </a:br>
            <a:r>
              <a:rPr lang="fr-FR" sz="2400" b="1" dirty="0" smtClean="0">
                <a:solidFill>
                  <a:srgbClr val="17375E"/>
                </a:solidFill>
              </a:rPr>
              <a:t>Transformation gélatineuse de la moelle</a:t>
            </a:r>
          </a:p>
        </p:txBody>
      </p:sp>
      <p:sp>
        <p:nvSpPr>
          <p:cNvPr id="92162" name="Espace réservé du contenu 7"/>
          <p:cNvSpPr>
            <a:spLocks noGrp="1"/>
          </p:cNvSpPr>
          <p:nvPr>
            <p:ph idx="4294967295"/>
          </p:nvPr>
        </p:nvSpPr>
        <p:spPr>
          <a:xfrm>
            <a:off x="457200" y="1600206"/>
            <a:ext cx="8229600" cy="5054407"/>
          </a:xfrm>
        </p:spPr>
        <p:txBody>
          <a:bodyPr/>
          <a:lstStyle/>
          <a:p>
            <a:pPr eaLnBrk="1" hangingPunct="1"/>
            <a:r>
              <a:rPr lang="fr-FR" sz="2000" dirty="0" smtClean="0">
                <a:ea typeface="Times New Roman" pitchFamily="18" charset="0"/>
                <a:cs typeface="Arial" charset="0"/>
              </a:rPr>
              <a:t>Des anomalies hématologiques peuvent être observées dans </a:t>
            </a:r>
            <a:r>
              <a:rPr lang="fr-FR" sz="2000" b="1" dirty="0" smtClean="0">
                <a:ea typeface="Times New Roman" pitchFamily="18" charset="0"/>
                <a:cs typeface="Arial" charset="0"/>
              </a:rPr>
              <a:t>20% des cas d’AM</a:t>
            </a:r>
            <a:r>
              <a:rPr lang="fr-FR" sz="2000" dirty="0" smtClean="0">
                <a:ea typeface="Times New Roman" pitchFamily="18" charset="0"/>
                <a:cs typeface="Arial" charset="0"/>
              </a:rPr>
              <a:t> avec  atteinte d’une ou plusieurs lignées</a:t>
            </a:r>
          </a:p>
          <a:p>
            <a:pPr eaLnBrk="1" hangingPunct="1"/>
            <a:endParaRPr lang="fr-FR" sz="2000" dirty="0" smtClean="0">
              <a:ea typeface="Times New Roman" pitchFamily="18" charset="0"/>
              <a:cs typeface="Arial" charset="0"/>
            </a:endParaRPr>
          </a:p>
          <a:p>
            <a:pPr eaLnBrk="1" hangingPunct="1"/>
            <a:r>
              <a:rPr lang="fr-FR" sz="2000" dirty="0" smtClean="0">
                <a:ea typeface="Times New Roman" pitchFamily="18" charset="0"/>
                <a:cs typeface="Arial" charset="0"/>
              </a:rPr>
              <a:t>Peuvent être ou non liées à une atteinte centrale</a:t>
            </a:r>
          </a:p>
          <a:p>
            <a:pPr eaLnBrk="1" hangingPunct="1"/>
            <a:r>
              <a:rPr lang="fr-FR" sz="2000" dirty="0" smtClean="0">
                <a:ea typeface="Times New Roman" pitchFamily="18" charset="0"/>
                <a:cs typeface="Arial" charset="0"/>
              </a:rPr>
              <a:t>Une atteinte médullaire: hypoplasie focale, aplasie, transformation gélatineuse avec plages de nécrose</a:t>
            </a:r>
          </a:p>
          <a:p>
            <a:pPr marL="914400" lvl="2" indent="0" eaLnBrk="1" hangingPunct="1">
              <a:buFont typeface="Arial" charset="0"/>
              <a:buNone/>
            </a:pPr>
            <a:r>
              <a:rPr lang="fr-FR" sz="2000" i="1" dirty="0" smtClean="0">
                <a:ea typeface="Times New Roman" pitchFamily="18" charset="0"/>
                <a:cs typeface="Arial" charset="0"/>
              </a:rPr>
              <a:t>                                                                                                                                                                         												</a:t>
            </a:r>
            <a:r>
              <a:rPr lang="fr-FR" sz="1400" i="1" dirty="0" err="1" smtClean="0">
                <a:ea typeface="Times New Roman" pitchFamily="18" charset="0"/>
                <a:cs typeface="Arial" charset="0"/>
              </a:rPr>
              <a:t>Devuyst</a:t>
            </a:r>
            <a:r>
              <a:rPr lang="fr-FR" sz="1400" i="1" dirty="0" smtClean="0">
                <a:ea typeface="Times New Roman" pitchFamily="18" charset="0"/>
                <a:cs typeface="Arial" charset="0"/>
              </a:rPr>
              <a:t> O, et al. </a:t>
            </a:r>
            <a:r>
              <a:rPr lang="fr-FR" sz="1400" i="1" dirty="0" smtClean="0">
                <a:ea typeface="Times New Roman" pitchFamily="18" charset="0"/>
                <a:cs typeface="Arial" charset="0"/>
              </a:rPr>
              <a:t>2012</a:t>
            </a:r>
            <a:endParaRPr lang="fr-FR" sz="1400" i="1" dirty="0" smtClean="0">
              <a:ea typeface="Times New Roman" pitchFamily="18" charset="0"/>
              <a:cs typeface="Arial" charset="0"/>
            </a:endParaRPr>
          </a:p>
          <a:p>
            <a:pPr eaLnBrk="1" hangingPunct="1"/>
            <a:endParaRPr lang="fr-FR" sz="1400" dirty="0" smtClean="0">
              <a:ea typeface="Times New Roman" pitchFamily="18" charset="0"/>
              <a:cs typeface="Arial" charset="0"/>
            </a:endParaRPr>
          </a:p>
          <a:p>
            <a:pPr eaLnBrk="1" hangingPunct="1"/>
            <a:r>
              <a:rPr lang="fr-FR" sz="2000" dirty="0" smtClean="0">
                <a:ea typeface="Times New Roman" pitchFamily="18" charset="0"/>
                <a:cs typeface="Arial" charset="0"/>
              </a:rPr>
              <a:t>Associée seulement  au </a:t>
            </a:r>
            <a:r>
              <a:rPr lang="fr-FR" sz="2000" b="1" dirty="0" smtClean="0">
                <a:ea typeface="Times New Roman" pitchFamily="18" charset="0"/>
                <a:cs typeface="Arial" charset="0"/>
              </a:rPr>
              <a:t>degrés de dénutrition </a:t>
            </a:r>
            <a:r>
              <a:rPr lang="fr-FR" sz="2000" dirty="0" smtClean="0">
                <a:ea typeface="Times New Roman" pitchFamily="18" charset="0"/>
                <a:cs typeface="Arial" charset="0"/>
              </a:rPr>
              <a:t>(IMC)</a:t>
            </a:r>
          </a:p>
          <a:p>
            <a:pPr eaLnBrk="1" hangingPunct="1"/>
            <a:r>
              <a:rPr lang="fr-FR" sz="2000" b="1" dirty="0" smtClean="0">
                <a:ea typeface="Times New Roman" pitchFamily="18" charset="0"/>
                <a:cs typeface="Arial" charset="0"/>
              </a:rPr>
              <a:t>Diagnostic</a:t>
            </a:r>
            <a:r>
              <a:rPr lang="fr-FR" sz="2000" dirty="0" smtClean="0">
                <a:ea typeface="Times New Roman" pitchFamily="18" charset="0"/>
                <a:cs typeface="Arial" charset="0"/>
              </a:rPr>
              <a:t> : myélogramme</a:t>
            </a:r>
          </a:p>
          <a:p>
            <a:pPr eaLnBrk="1" hangingPunct="1"/>
            <a:r>
              <a:rPr lang="fr-FR" sz="2000" b="1" dirty="0" smtClean="0">
                <a:ea typeface="Times New Roman" pitchFamily="18" charset="0"/>
                <a:cs typeface="Arial" charset="0"/>
              </a:rPr>
              <a:t>Traitement</a:t>
            </a:r>
            <a:r>
              <a:rPr lang="fr-FR" sz="2000" dirty="0" smtClean="0">
                <a:ea typeface="Times New Roman" pitchFamily="18" charset="0"/>
                <a:cs typeface="Arial" charset="0"/>
              </a:rPr>
              <a:t> : renutrition avec réversibilité au moins partielle</a:t>
            </a:r>
          </a:p>
          <a:p>
            <a:pPr eaLnBrk="1" hangingPunct="1"/>
            <a:endParaRPr lang="fr-FR" dirty="0" smtClean="0">
              <a:ea typeface="Times New Roman" pitchFamily="18" charset="0"/>
              <a:cs typeface="Arial" charset="0"/>
            </a:endParaRPr>
          </a:p>
        </p:txBody>
      </p:sp>
      <p:sp>
        <p:nvSpPr>
          <p:cNvPr id="35843" name="ZoneTexte 5"/>
          <p:cNvSpPr txBox="1">
            <a:spLocks noChangeArrowheads="1"/>
          </p:cNvSpPr>
          <p:nvPr/>
        </p:nvSpPr>
        <p:spPr bwMode="auto">
          <a:xfrm>
            <a:off x="6210302" y="6346836"/>
            <a:ext cx="28279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i="1"/>
              <a:t>Abella E et al, </a:t>
            </a:r>
            <a:r>
              <a:rPr lang="en-US" sz="1400" i="1"/>
              <a:t>Am J Clin Pathol 2002</a:t>
            </a:r>
            <a:endParaRPr lang="fr-FR" sz="1400" i="1"/>
          </a:p>
        </p:txBody>
      </p:sp>
    </p:spTree>
    <p:extLst>
      <p:ext uri="{BB962C8B-B14F-4D97-AF65-F5344CB8AC3E}">
        <p14:creationId xmlns:p14="http://schemas.microsoft.com/office/powerpoint/2010/main" val="567438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55967" y="1932000"/>
            <a:ext cx="2697162" cy="225742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025" y="1958987"/>
            <a:ext cx="2692400" cy="2257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6639" y="1917700"/>
            <a:ext cx="2711450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3789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 smtClean="0">
                <a:solidFill>
                  <a:srgbClr val="17375E"/>
                </a:solidFill>
              </a:rPr>
              <a:t>Transformation gélatineuse de la moelle </a:t>
            </a:r>
            <a:r>
              <a:rPr lang="fr-FR" sz="3200" b="1" dirty="0" smtClean="0">
                <a:solidFill>
                  <a:srgbClr val="17375E"/>
                </a:solidFill>
              </a:rPr>
              <a:t>aspects histologiques</a:t>
            </a:r>
          </a:p>
        </p:txBody>
      </p:sp>
      <p:sp>
        <p:nvSpPr>
          <p:cNvPr id="37893" name="ZoneTexte 2"/>
          <p:cNvSpPr txBox="1">
            <a:spLocks noChangeArrowheads="1"/>
          </p:cNvSpPr>
          <p:nvPr/>
        </p:nvSpPr>
        <p:spPr bwMode="auto">
          <a:xfrm>
            <a:off x="6210302" y="6346836"/>
            <a:ext cx="28279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i="1"/>
              <a:t>Abella E et al, </a:t>
            </a:r>
            <a:r>
              <a:rPr lang="en-US" sz="1400" i="1"/>
              <a:t>Am J Clin Pathol 2002</a:t>
            </a:r>
            <a:endParaRPr lang="fr-FR" sz="1400" i="1"/>
          </a:p>
        </p:txBody>
      </p:sp>
      <p:sp>
        <p:nvSpPr>
          <p:cNvPr id="37894" name="ZoneTexte 3"/>
          <p:cNvSpPr txBox="1">
            <a:spLocks noChangeArrowheads="1"/>
          </p:cNvSpPr>
          <p:nvPr/>
        </p:nvSpPr>
        <p:spPr bwMode="auto">
          <a:xfrm>
            <a:off x="457200" y="4564064"/>
            <a:ext cx="22622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u="sng"/>
              <a:t>Moelle osseuse normale</a:t>
            </a:r>
          </a:p>
        </p:txBody>
      </p:sp>
      <p:sp>
        <p:nvSpPr>
          <p:cNvPr id="37895" name="ZoneTexte 4"/>
          <p:cNvSpPr txBox="1">
            <a:spLocks noChangeArrowheads="1"/>
          </p:cNvSpPr>
          <p:nvPr/>
        </p:nvSpPr>
        <p:spPr bwMode="auto">
          <a:xfrm>
            <a:off x="3262313" y="4557713"/>
            <a:ext cx="26400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 u="sng"/>
              <a:t>Hypoplasie médullaire</a:t>
            </a:r>
          </a:p>
          <a:p>
            <a:pPr algn="ctr"/>
            <a:r>
              <a:rPr lang="fr-FR" b="1"/>
              <a:t>Augmentation de la taille</a:t>
            </a:r>
          </a:p>
          <a:p>
            <a:pPr algn="ctr"/>
            <a:r>
              <a:rPr lang="fr-FR" b="1"/>
              <a:t> et du nombre d’adipocytes</a:t>
            </a:r>
          </a:p>
        </p:txBody>
      </p:sp>
      <p:sp>
        <p:nvSpPr>
          <p:cNvPr id="37896" name="ZoneTexte 5"/>
          <p:cNvSpPr txBox="1">
            <a:spLocks noChangeArrowheads="1"/>
          </p:cNvSpPr>
          <p:nvPr/>
        </p:nvSpPr>
        <p:spPr bwMode="auto">
          <a:xfrm>
            <a:off x="6069223" y="4556137"/>
            <a:ext cx="29602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1" u="sng"/>
              <a:t>TGMO</a:t>
            </a:r>
          </a:p>
          <a:p>
            <a:pPr algn="ctr"/>
            <a:r>
              <a:rPr lang="fr-FR" b="1"/>
              <a:t>Nombreux micro-adipocyte</a:t>
            </a:r>
          </a:p>
          <a:p>
            <a:pPr algn="ctr"/>
            <a:r>
              <a:rPr lang="fr-FR" b="1"/>
              <a:t>Dans une substance gélatine like</a:t>
            </a:r>
          </a:p>
        </p:txBody>
      </p:sp>
    </p:spTree>
    <p:extLst>
      <p:ext uri="{BB962C8B-B14F-4D97-AF65-F5344CB8AC3E}">
        <p14:creationId xmlns:p14="http://schemas.microsoft.com/office/powerpoint/2010/main" val="4082323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1" y="1284288"/>
            <a:ext cx="4117975" cy="518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6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600" b="1" dirty="0" smtClean="0">
                <a:solidFill>
                  <a:srgbClr val="17375E"/>
                </a:solidFill>
              </a:rPr>
              <a:t>Troubles urinaires</a:t>
            </a:r>
          </a:p>
        </p:txBody>
      </p:sp>
      <p:sp>
        <p:nvSpPr>
          <p:cNvPr id="72707" name="Espace réservé du contenu 5"/>
          <p:cNvSpPr>
            <a:spLocks noGrp="1"/>
          </p:cNvSpPr>
          <p:nvPr>
            <p:ph sz="half" idx="2"/>
          </p:nvPr>
        </p:nvSpPr>
        <p:spPr>
          <a:xfrm>
            <a:off x="179389" y="1341438"/>
            <a:ext cx="4321175" cy="5111750"/>
          </a:xfrm>
        </p:spPr>
        <p:txBody>
          <a:bodyPr/>
          <a:lstStyle/>
          <a:p>
            <a:pPr eaLnBrk="1" hangingPunct="1"/>
            <a:r>
              <a:rPr lang="fr-FR" sz="2000" dirty="0" smtClean="0"/>
              <a:t>Troubles urinaires </a:t>
            </a:r>
            <a:r>
              <a:rPr lang="fr-FR" sz="2000" dirty="0" err="1" smtClean="0"/>
              <a:t>obserés</a:t>
            </a:r>
            <a:r>
              <a:rPr lang="fr-FR" sz="2000" dirty="0" smtClean="0"/>
              <a:t> dans </a:t>
            </a:r>
            <a:r>
              <a:rPr lang="fr-FR" sz="2000" dirty="0" smtClean="0"/>
              <a:t>les cas de dénutritions sévères ( IMC&lt;12,5)</a:t>
            </a:r>
          </a:p>
          <a:p>
            <a:pPr eaLnBrk="1" hangingPunct="1">
              <a:buFontTx/>
              <a:buNone/>
            </a:pPr>
            <a:endParaRPr lang="fr-FR" sz="2000" dirty="0" smtClean="0"/>
          </a:p>
          <a:p>
            <a:pPr eaLnBrk="1" hangingPunct="1"/>
            <a:r>
              <a:rPr lang="fr-FR" sz="2000" dirty="0" smtClean="0"/>
              <a:t>Vessie « neurologique » avec retentions urinaires souvent asymptomatiques et conservation de mictions par regorgement</a:t>
            </a:r>
          </a:p>
          <a:p>
            <a:pPr eaLnBrk="1" hangingPunct="1">
              <a:buFontTx/>
              <a:buNone/>
            </a:pPr>
            <a:endParaRPr lang="fr-FR" sz="2000" dirty="0" smtClean="0"/>
          </a:p>
          <a:p>
            <a:pPr eaLnBrk="1" hangingPunct="1"/>
            <a:r>
              <a:rPr lang="fr-FR" sz="2000" dirty="0" smtClean="0"/>
              <a:t>Atteinte carentielle du SNA?</a:t>
            </a:r>
          </a:p>
          <a:p>
            <a:pPr eaLnBrk="1" hangingPunct="1">
              <a:buFont typeface="Arial" charset="0"/>
              <a:buNone/>
            </a:pPr>
            <a:endParaRPr lang="fr-FR" sz="2000" dirty="0" smtClean="0"/>
          </a:p>
          <a:p>
            <a:pPr eaLnBrk="1" hangingPunct="1"/>
            <a:r>
              <a:rPr lang="fr-FR" sz="2000" dirty="0" smtClean="0"/>
              <a:t>Rôle des traitements neuroleptiques…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0242"/>
          </a:xfrm>
        </p:spPr>
        <p:txBody>
          <a:bodyPr/>
          <a:lstStyle/>
          <a:p>
            <a:r>
              <a:rPr lang="fr-FR" sz="3200" b="1" dirty="0" smtClean="0">
                <a:solidFill>
                  <a:srgbClr val="1F497D"/>
                </a:solidFill>
              </a:rPr>
              <a:t>Manifestations hormonales et métaboliques</a:t>
            </a:r>
            <a:endParaRPr lang="fr-FR" sz="3200" b="1" dirty="0">
              <a:solidFill>
                <a:srgbClr val="1F497D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41736"/>
            <a:ext cx="8229600" cy="4974877"/>
          </a:xfrm>
        </p:spPr>
        <p:txBody>
          <a:bodyPr/>
          <a:lstStyle/>
          <a:p>
            <a:r>
              <a:rPr lang="fr-FR" sz="2000" b="1" dirty="0" err="1" smtClean="0"/>
              <a:t>Hypercortisolémie</a:t>
            </a:r>
            <a:r>
              <a:rPr lang="fr-FR" sz="2000" b="1" dirty="0" smtClean="0"/>
              <a:t> </a:t>
            </a:r>
            <a:r>
              <a:rPr lang="fr-FR" sz="2000" dirty="0" smtClean="0"/>
              <a:t>: mécanisme d’adaptation au jeune</a:t>
            </a:r>
          </a:p>
          <a:p>
            <a:r>
              <a:rPr lang="fr-FR" sz="2000" dirty="0" smtClean="0"/>
              <a:t>Augmentation de la </a:t>
            </a:r>
            <a:r>
              <a:rPr lang="fr-FR" sz="2000" b="1" dirty="0" smtClean="0"/>
              <a:t>GH </a:t>
            </a:r>
            <a:r>
              <a:rPr lang="fr-FR" sz="2000" dirty="0" smtClean="0"/>
              <a:t>et diminution deL’IGF1 </a:t>
            </a:r>
            <a:r>
              <a:rPr lang="fr-FR" sz="2000" b="1" dirty="0" smtClean="0"/>
              <a:t>résistance à la GH</a:t>
            </a:r>
            <a:r>
              <a:rPr lang="fr-FR" sz="2000" dirty="0" smtClean="0"/>
              <a:t>)													</a:t>
            </a:r>
            <a:r>
              <a:rPr lang="fr-FR" sz="1400" i="1" dirty="0" err="1" smtClean="0"/>
              <a:t>Estour</a:t>
            </a:r>
            <a:r>
              <a:rPr lang="fr-FR" sz="1400" i="1" dirty="0" smtClean="0"/>
              <a:t> B et al 2010</a:t>
            </a:r>
          </a:p>
          <a:p>
            <a:r>
              <a:rPr lang="fr-FR" sz="2000" b="1" dirty="0" smtClean="0"/>
              <a:t>Déficit en leptine </a:t>
            </a:r>
            <a:r>
              <a:rPr lang="fr-FR" sz="2000" dirty="0" smtClean="0"/>
              <a:t>(masse grasse)</a:t>
            </a:r>
          </a:p>
          <a:p>
            <a:pPr marL="0" indent="0">
              <a:buNone/>
            </a:pPr>
            <a:endParaRPr lang="fr-FR" sz="2000" dirty="0" smtClean="0"/>
          </a:p>
          <a:p>
            <a:r>
              <a:rPr lang="fr-FR" sz="2000" b="1" dirty="0" smtClean="0"/>
              <a:t>ADH basse </a:t>
            </a:r>
            <a:r>
              <a:rPr lang="fr-FR" sz="2000" dirty="0" smtClean="0"/>
              <a:t>responsable d’hyponatrémies souvent modérée et se corrigeant à la renutrition</a:t>
            </a:r>
          </a:p>
          <a:p>
            <a:pPr marL="0" indent="0">
              <a:buNone/>
            </a:pPr>
            <a:endParaRPr lang="fr-FR" sz="2000" dirty="0" smtClean="0"/>
          </a:p>
          <a:p>
            <a:r>
              <a:rPr lang="fr-FR" sz="2000" dirty="0" smtClean="0"/>
              <a:t>Thyroïde </a:t>
            </a:r>
            <a:r>
              <a:rPr lang="fr-FR" sz="2000" b="1" dirty="0" smtClean="0"/>
              <a:t>syndrome de T3 basse </a:t>
            </a:r>
            <a:r>
              <a:rPr lang="fr-FR" sz="2000" dirty="0" smtClean="0"/>
              <a:t>avec TSH taux et T4 normaux. </a:t>
            </a:r>
            <a:r>
              <a:rPr lang="fr-FR" sz="2000" b="1" dirty="0" smtClean="0">
                <a:solidFill>
                  <a:srgbClr val="376092"/>
                </a:solidFill>
              </a:rPr>
              <a:t>Attention pas de TTT substitutif!!!</a:t>
            </a:r>
          </a:p>
          <a:p>
            <a:endParaRPr lang="fr-FR" sz="2000" dirty="0"/>
          </a:p>
          <a:p>
            <a:r>
              <a:rPr lang="fr-FR" sz="2000" dirty="0" smtClean="0"/>
              <a:t>Hypoglycémies (déplétion </a:t>
            </a:r>
            <a:r>
              <a:rPr lang="fr-FR" sz="2000" dirty="0" err="1" smtClean="0"/>
              <a:t>glucogénique</a:t>
            </a:r>
            <a:r>
              <a:rPr lang="fr-FR" sz="2000" dirty="0" smtClean="0"/>
              <a:t> et </a:t>
            </a:r>
            <a:r>
              <a:rPr lang="fr-FR" sz="2000" dirty="0" err="1" smtClean="0"/>
              <a:t>pretrubation</a:t>
            </a:r>
            <a:r>
              <a:rPr lang="fr-FR" sz="2000" dirty="0" smtClean="0"/>
              <a:t> de la </a:t>
            </a:r>
            <a:r>
              <a:rPr lang="fr-FR" sz="2000" dirty="0" err="1" smtClean="0"/>
              <a:t>néoglucogénèse</a:t>
            </a:r>
            <a:r>
              <a:rPr lang="fr-FR" sz="2000" dirty="0" smtClean="0"/>
              <a:t>) </a:t>
            </a:r>
            <a:r>
              <a:rPr lang="fr-FR" sz="2000" dirty="0" smtClean="0">
                <a:sym typeface="Wingdings"/>
              </a:rPr>
              <a:t> état d’hypersensibilité à l’insuline </a:t>
            </a:r>
          </a:p>
          <a:p>
            <a:pPr lvl="1"/>
            <a:r>
              <a:rPr lang="fr-FR" sz="1800" dirty="0">
                <a:sym typeface="Wingdings"/>
              </a:rPr>
              <a:t>C</a:t>
            </a:r>
            <a:r>
              <a:rPr lang="fr-FR" sz="1800" dirty="0" smtClean="0">
                <a:sym typeface="Wingdings"/>
              </a:rPr>
              <a:t>as </a:t>
            </a:r>
            <a:r>
              <a:rPr lang="fr-FR" sz="1800" dirty="0" smtClean="0">
                <a:sym typeface="Wingdings"/>
              </a:rPr>
              <a:t>de mort subite décrit dans la littérature</a:t>
            </a:r>
            <a:endParaRPr lang="fr-FR" sz="1800" dirty="0" smtClean="0"/>
          </a:p>
          <a:p>
            <a:pPr lvl="1"/>
            <a:r>
              <a:rPr lang="fr-FR" sz="1800" dirty="0" smtClean="0"/>
              <a:t>Formes sévères</a:t>
            </a:r>
          </a:p>
          <a:p>
            <a:pPr marL="3657600" lvl="8" indent="0">
              <a:buNone/>
            </a:pPr>
            <a:r>
              <a:rPr lang="fr-FR" sz="1000" dirty="0" smtClean="0"/>
              <a:t>						</a:t>
            </a:r>
            <a:endParaRPr lang="fr-FR" sz="2000" dirty="0" smtClean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930759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dirty="0">
                <a:solidFill>
                  <a:srgbClr val="1F497D"/>
                </a:solidFill>
              </a:rPr>
              <a:t>Manifestations hormonales </a:t>
            </a:r>
            <a:r>
              <a:rPr lang="fr-FR" sz="3200" b="1" dirty="0" smtClean="0">
                <a:solidFill>
                  <a:srgbClr val="1F497D"/>
                </a:solidFill>
              </a:rPr>
              <a:t/>
            </a:r>
            <a:br>
              <a:rPr lang="fr-FR" sz="3200" b="1" dirty="0" smtClean="0">
                <a:solidFill>
                  <a:srgbClr val="1F497D"/>
                </a:solidFill>
              </a:rPr>
            </a:br>
            <a:r>
              <a:rPr lang="fr-FR" sz="2800" b="1" dirty="0" smtClean="0">
                <a:solidFill>
                  <a:srgbClr val="1F497D"/>
                </a:solidFill>
              </a:rPr>
              <a:t>Hormones sexuelles et fertilité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GnRH </a:t>
            </a:r>
            <a:r>
              <a:rPr lang="fr-FR" dirty="0"/>
              <a:t>basse, LH, FSH basses, </a:t>
            </a:r>
            <a:r>
              <a:rPr lang="fr-FR" dirty="0" smtClean="0"/>
              <a:t> </a:t>
            </a:r>
            <a:r>
              <a:rPr lang="fr-FR" dirty="0" err="1" smtClean="0"/>
              <a:t>oestrogènes</a:t>
            </a:r>
            <a:r>
              <a:rPr lang="fr-FR" dirty="0" smtClean="0"/>
              <a:t> </a:t>
            </a:r>
            <a:r>
              <a:rPr lang="fr-FR" dirty="0" smtClean="0"/>
              <a:t>bas </a:t>
            </a:r>
            <a:r>
              <a:rPr lang="fr-FR" dirty="0"/>
              <a:t>et </a:t>
            </a:r>
            <a:r>
              <a:rPr lang="fr-FR" dirty="0" smtClean="0"/>
              <a:t>testostérone basse</a:t>
            </a:r>
          </a:p>
          <a:p>
            <a:pPr lvl="1"/>
            <a:r>
              <a:rPr lang="fr-FR" b="1" dirty="0">
                <a:solidFill>
                  <a:srgbClr val="376092"/>
                </a:solidFill>
              </a:rPr>
              <a:t>Aménorrhée Hypothalamique</a:t>
            </a:r>
            <a:r>
              <a:rPr lang="fr-FR" dirty="0"/>
              <a:t> Ire ou II </a:t>
            </a:r>
            <a:r>
              <a:rPr lang="fr-FR" dirty="0" err="1"/>
              <a:t>re</a:t>
            </a:r>
            <a:r>
              <a:rPr lang="fr-FR" dirty="0"/>
              <a:t> </a:t>
            </a:r>
            <a:endParaRPr lang="fr-FR" dirty="0" smtClean="0"/>
          </a:p>
          <a:p>
            <a:pPr lvl="2"/>
            <a:r>
              <a:rPr lang="fr-FR" dirty="0" smtClean="0"/>
              <a:t>20 à 25% des cas avant le perte pondérale</a:t>
            </a:r>
          </a:p>
          <a:p>
            <a:pPr lvl="2"/>
            <a:r>
              <a:rPr lang="fr-FR" dirty="0" smtClean="0"/>
              <a:t>Aménorrhée </a:t>
            </a:r>
            <a:r>
              <a:rPr lang="fr-FR" dirty="0" smtClean="0"/>
              <a:t>= absence de grossesse (ovulation)</a:t>
            </a:r>
          </a:p>
          <a:p>
            <a:pPr lvl="2"/>
            <a:r>
              <a:rPr lang="fr-FR" dirty="0" smtClean="0"/>
              <a:t>Prescription de contraception si rapports sexuels</a:t>
            </a:r>
          </a:p>
          <a:p>
            <a:pPr marL="2286000" lvl="5" indent="0">
              <a:buNone/>
            </a:pPr>
            <a:r>
              <a:rPr lang="fr-FR" i="1" dirty="0" smtClean="0"/>
              <a:t>								</a:t>
            </a:r>
            <a:r>
              <a:rPr lang="fr-FR" sz="1400" i="1" dirty="0" smtClean="0"/>
              <a:t>Dalle</a:t>
            </a:r>
            <a:r>
              <a:rPr lang="fr-FR" sz="1400" i="1" dirty="0"/>
              <a:t>-Grave R et al 2008</a:t>
            </a:r>
          </a:p>
          <a:p>
            <a:pPr marL="2286000" lvl="5" indent="0">
              <a:buNone/>
            </a:pPr>
            <a:endParaRPr lang="fr-FR" sz="1400" dirty="0" smtClean="0"/>
          </a:p>
          <a:p>
            <a:pPr lvl="1"/>
            <a:r>
              <a:rPr lang="fr-FR" b="1" dirty="0" smtClean="0">
                <a:solidFill>
                  <a:srgbClr val="376092"/>
                </a:solidFill>
              </a:rPr>
              <a:t>Chez l’homme </a:t>
            </a:r>
            <a:r>
              <a:rPr lang="fr-FR" dirty="0" smtClean="0"/>
              <a:t>: dysfonction érectile et baisse de la libido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7180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/>
          </p:cNvSpPr>
          <p:nvPr>
            <p:ph type="title"/>
          </p:nvPr>
        </p:nvSpPr>
        <p:spPr>
          <a:xfrm>
            <a:off x="457200" y="2570880"/>
            <a:ext cx="8229600" cy="1143000"/>
          </a:xfrm>
        </p:spPr>
        <p:txBody>
          <a:bodyPr/>
          <a:lstStyle/>
          <a:p>
            <a:pPr eaLnBrk="1" hangingPunct="1"/>
            <a:r>
              <a:rPr lang="fr-FR" sz="4000" b="1" dirty="0" smtClean="0">
                <a:solidFill>
                  <a:srgbClr val="1F497D"/>
                </a:solidFill>
              </a:rPr>
              <a:t>Complications liées aux comportements pathologiques associés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600" b="1" dirty="0" smtClean="0">
                <a:solidFill>
                  <a:srgbClr val="1F497D"/>
                </a:solidFill>
              </a:rPr>
              <a:t>Hypokaliémies </a:t>
            </a:r>
          </a:p>
        </p:txBody>
      </p:sp>
      <p:sp>
        <p:nvSpPr>
          <p:cNvPr id="82946" name="Rectangle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758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fr-FR" sz="2400" b="1" dirty="0" smtClean="0"/>
              <a:t>Pertes digestives hautes </a:t>
            </a:r>
            <a:r>
              <a:rPr lang="fr-FR" sz="2400" dirty="0"/>
              <a:t>lors des </a:t>
            </a:r>
            <a:r>
              <a:rPr lang="fr-FR" sz="2400" dirty="0" smtClean="0"/>
              <a:t>vomissements, essentiellement de </a:t>
            </a:r>
            <a:r>
              <a:rPr lang="fr-FR" sz="2400" dirty="0"/>
              <a:t>chlore </a:t>
            </a:r>
            <a:endParaRPr lang="fr-FR" sz="2400" dirty="0" smtClean="0"/>
          </a:p>
          <a:p>
            <a:pPr lvl="1">
              <a:defRPr/>
            </a:pPr>
            <a:r>
              <a:rPr lang="fr-FR" sz="2400" dirty="0" smtClean="0"/>
              <a:t>alcalose </a:t>
            </a:r>
            <a:r>
              <a:rPr lang="fr-FR" sz="2400" dirty="0"/>
              <a:t>métabolique avec </a:t>
            </a:r>
            <a:r>
              <a:rPr lang="fr-FR" sz="2400" dirty="0" smtClean="0"/>
              <a:t>hypokaliémie de contraction</a:t>
            </a:r>
          </a:p>
          <a:p>
            <a:pPr marL="457200" lvl="1" indent="0">
              <a:buFont typeface="Arial" charset="0"/>
              <a:buNone/>
              <a:defRPr/>
            </a:pPr>
            <a:endParaRPr lang="fr-FR" sz="2400" dirty="0" smtClean="0"/>
          </a:p>
          <a:p>
            <a:pPr>
              <a:defRPr/>
            </a:pPr>
            <a:r>
              <a:rPr lang="fr-FR" sz="2400" dirty="0" smtClean="0"/>
              <a:t> </a:t>
            </a:r>
            <a:r>
              <a:rPr lang="fr-FR" sz="2400" b="1" dirty="0"/>
              <a:t>P</a:t>
            </a:r>
            <a:r>
              <a:rPr lang="fr-FR" sz="2400" b="1" dirty="0" smtClean="0"/>
              <a:t>ertes digestives basses </a:t>
            </a:r>
            <a:r>
              <a:rPr lang="fr-FR" sz="2400" dirty="0"/>
              <a:t>par abus de </a:t>
            </a:r>
            <a:r>
              <a:rPr lang="fr-FR" sz="2400" dirty="0" smtClean="0"/>
              <a:t>laxatifs: </a:t>
            </a:r>
            <a:endParaRPr lang="fr-FR" sz="2400" dirty="0"/>
          </a:p>
          <a:p>
            <a:pPr lvl="1">
              <a:defRPr/>
            </a:pPr>
            <a:r>
              <a:rPr lang="fr-FR" sz="2400" dirty="0" smtClean="0"/>
              <a:t>augmentation </a:t>
            </a:r>
            <a:r>
              <a:rPr lang="fr-FR" sz="2400" dirty="0"/>
              <a:t>du </a:t>
            </a:r>
            <a:r>
              <a:rPr lang="fr-FR" sz="2400" dirty="0" smtClean="0"/>
              <a:t>volume des </a:t>
            </a:r>
            <a:r>
              <a:rPr lang="fr-FR" sz="2400" dirty="0"/>
              <a:t>selles ,</a:t>
            </a:r>
            <a:r>
              <a:rPr lang="fr-FR" sz="2400" dirty="0" smtClean="0"/>
              <a:t> </a:t>
            </a:r>
            <a:r>
              <a:rPr lang="fr-FR" sz="2400" dirty="0"/>
              <a:t>à l’origine de l’hypokaliémie et est </a:t>
            </a:r>
            <a:r>
              <a:rPr lang="fr-FR" sz="2400" dirty="0" smtClean="0"/>
              <a:t>directement liée </a:t>
            </a:r>
            <a:r>
              <a:rPr lang="fr-FR" sz="2400" dirty="0"/>
              <a:t>aux pertes digestives de </a:t>
            </a:r>
            <a:r>
              <a:rPr lang="fr-FR" sz="2400" dirty="0" smtClean="0"/>
              <a:t>potassium</a:t>
            </a:r>
          </a:p>
          <a:p>
            <a:pPr>
              <a:defRPr/>
            </a:pPr>
            <a:r>
              <a:rPr lang="fr-FR" sz="2400" dirty="0" smtClean="0"/>
              <a:t>Plus souvent modérées ( 3-3,5mmol/l) et chroniques</a:t>
            </a:r>
          </a:p>
          <a:p>
            <a:pPr>
              <a:defRPr/>
            </a:pPr>
            <a:r>
              <a:rPr lang="fr-FR" sz="2400" dirty="0" smtClean="0"/>
              <a:t>Peuvent être plus </a:t>
            </a:r>
            <a:r>
              <a:rPr lang="fr-FR" sz="2400" dirty="0"/>
              <a:t>s</a:t>
            </a:r>
            <a:r>
              <a:rPr lang="fr-FR" sz="2400" dirty="0" smtClean="0"/>
              <a:t>évères dans les états de mal boulimique </a:t>
            </a:r>
          </a:p>
          <a:p>
            <a:pPr lvl="1">
              <a:defRPr/>
            </a:pPr>
            <a:r>
              <a:rPr lang="fr-FR" sz="2400" dirty="0" smtClean="0"/>
              <a:t>Modifications ECG, troubles du rythme avec risque de torsade de pointe et d’arrêt cardiaque</a:t>
            </a:r>
          </a:p>
        </p:txBody>
      </p:sp>
    </p:spTree>
    <p:extLst>
      <p:ext uri="{BB962C8B-B14F-4D97-AF65-F5344CB8AC3E}">
        <p14:creationId xmlns:p14="http://schemas.microsoft.com/office/powerpoint/2010/main" val="361598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 descr="GIC0502-06-0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1090" y="2390778"/>
            <a:ext cx="6983412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1F497D"/>
                </a:solidFill>
              </a:rPr>
              <a:t>Erosions dentaires </a:t>
            </a:r>
            <a:br>
              <a:rPr lang="fr-FR" sz="3600" b="1" dirty="0" smtClean="0">
                <a:solidFill>
                  <a:srgbClr val="1F497D"/>
                </a:solidFill>
              </a:rPr>
            </a:br>
            <a:r>
              <a:rPr lang="fr-FR" sz="2800" b="1" dirty="0" smtClean="0">
                <a:solidFill>
                  <a:srgbClr val="1F497D"/>
                </a:solidFill>
              </a:rPr>
              <a:t>Vomissements et RGO</a:t>
            </a:r>
          </a:p>
        </p:txBody>
      </p:sp>
      <p:sp>
        <p:nvSpPr>
          <p:cNvPr id="55299" name="ZoneTexte 2"/>
          <p:cNvSpPr txBox="1">
            <a:spLocks noChangeArrowheads="1"/>
          </p:cNvSpPr>
          <p:nvPr/>
        </p:nvSpPr>
        <p:spPr bwMode="auto">
          <a:xfrm>
            <a:off x="841687" y="5646749"/>
            <a:ext cx="72891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000" b="1" dirty="0"/>
              <a:t>Doivent être recherchés et pris en charge par des équipes expertes </a:t>
            </a:r>
          </a:p>
          <a:p>
            <a:pPr algn="ctr"/>
            <a:r>
              <a:rPr lang="fr-FR" sz="2000" b="1" dirty="0"/>
              <a:t> peuvent constituer un frein à la renutrition</a:t>
            </a:r>
          </a:p>
          <a:p>
            <a:pPr algn="ctr"/>
            <a:r>
              <a:rPr lang="fr-FR" sz="2000" b="1" dirty="0"/>
              <a:t>Et pérenniser un comportement alimentaire pathologique</a:t>
            </a:r>
          </a:p>
        </p:txBody>
      </p:sp>
    </p:spTree>
    <p:extLst>
      <p:ext uri="{BB962C8B-B14F-4D97-AF65-F5344CB8AC3E}">
        <p14:creationId xmlns:p14="http://schemas.microsoft.com/office/powerpoint/2010/main" val="2309717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/>
        </p:nvSpPr>
        <p:spPr bwMode="auto">
          <a:xfrm>
            <a:off x="206381" y="304800"/>
            <a:ext cx="87534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fr-FR" sz="3600" b="1" dirty="0">
                <a:solidFill>
                  <a:srgbClr val="1F497D"/>
                </a:solidFill>
              </a:rPr>
              <a:t>Les carences en vitamines et oligoéléments</a:t>
            </a:r>
          </a:p>
        </p:txBody>
      </p:sp>
      <p:sp>
        <p:nvSpPr>
          <p:cNvPr id="87042" name="Rectangle 3"/>
          <p:cNvSpPr>
            <a:spLocks noGrp="1" noChangeArrowheads="1"/>
          </p:cNvSpPr>
          <p:nvPr/>
        </p:nvSpPr>
        <p:spPr bwMode="auto">
          <a:xfrm>
            <a:off x="677863" y="1412883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00099"/>
              </a:buClr>
              <a:buFont typeface="Comic Sans MS" pitchFamily="66" charset="0"/>
              <a:buNone/>
            </a:pPr>
            <a:r>
              <a:rPr lang="fr-FR" sz="1800" dirty="0">
                <a:cs typeface="Arial" charset="0"/>
              </a:rPr>
              <a:t> </a:t>
            </a:r>
            <a:r>
              <a:rPr lang="fr-FR" sz="1800" b="1" dirty="0">
                <a:cs typeface="Arial" charset="0"/>
              </a:rPr>
              <a:t>Thiamine (Vitamine B1)</a:t>
            </a:r>
            <a:endParaRPr lang="fr-FR" sz="1800" dirty="0">
              <a:cs typeface="Arial" charset="0"/>
            </a:endParaRPr>
          </a:p>
          <a:p>
            <a:pPr lvl="1" eaLnBrk="0" hangingPunct="0">
              <a:buClr>
                <a:srgbClr val="000099"/>
              </a:buClr>
              <a:buFont typeface="Wingdings" pitchFamily="2" charset="2"/>
              <a:buChar char="§"/>
            </a:pPr>
            <a:r>
              <a:rPr lang="fr-FR" sz="1800" dirty="0">
                <a:cs typeface="Arial" charset="0"/>
              </a:rPr>
              <a:t>Indispensable du métabolisme des Hydrates de carbone</a:t>
            </a:r>
          </a:p>
          <a:p>
            <a:pPr lvl="1" eaLnBrk="0" hangingPunct="0">
              <a:buClr>
                <a:srgbClr val="000099"/>
              </a:buClr>
              <a:buFont typeface="Wingdings" pitchFamily="2" charset="2"/>
              <a:buChar char="§"/>
            </a:pPr>
            <a:r>
              <a:rPr lang="fr-FR" sz="1800" dirty="0">
                <a:cs typeface="Arial" charset="0"/>
              </a:rPr>
              <a:t>Augmentation brutale des besoins lors de la renutrition, fait suite à une déplétion des réserves pendant le jeûne.</a:t>
            </a:r>
          </a:p>
          <a:p>
            <a:pPr lvl="1" eaLnBrk="0" hangingPunct="0">
              <a:buClr>
                <a:srgbClr val="000099"/>
              </a:buClr>
              <a:buFont typeface="Wingdings" pitchFamily="2" charset="2"/>
              <a:buChar char="§"/>
            </a:pPr>
            <a:r>
              <a:rPr lang="fr-FR" sz="1800" dirty="0">
                <a:cs typeface="Arial" charset="0"/>
              </a:rPr>
              <a:t>Tableau d</a:t>
            </a:r>
            <a:r>
              <a:rPr lang="ja-JP" altLang="fr-FR" sz="1800" dirty="0">
                <a:cs typeface="Arial" charset="0"/>
              </a:rPr>
              <a:t>’</a:t>
            </a:r>
            <a:r>
              <a:rPr lang="fr-FR" altLang="ja-JP" sz="1800" dirty="0">
                <a:cs typeface="Arial" charset="0"/>
              </a:rPr>
              <a:t>insuffisance cardiaque aiguë (</a:t>
            </a:r>
            <a:r>
              <a:rPr lang="fr-FR" altLang="ja-JP" sz="1800" dirty="0" err="1">
                <a:cs typeface="Arial" charset="0"/>
              </a:rPr>
              <a:t>Shoshin</a:t>
            </a:r>
            <a:r>
              <a:rPr lang="fr-FR" altLang="ja-JP" sz="1800" dirty="0">
                <a:cs typeface="Arial" charset="0"/>
              </a:rPr>
              <a:t> </a:t>
            </a:r>
            <a:r>
              <a:rPr lang="fr-FR" altLang="ja-JP" sz="1800" dirty="0" err="1">
                <a:cs typeface="Arial" charset="0"/>
              </a:rPr>
              <a:t>Béri-Béri</a:t>
            </a:r>
            <a:r>
              <a:rPr lang="fr-FR" altLang="ja-JP" sz="1800" dirty="0">
                <a:cs typeface="Arial" charset="0"/>
              </a:rPr>
              <a:t>).</a:t>
            </a:r>
          </a:p>
          <a:p>
            <a:pPr lvl="1" eaLnBrk="0" hangingPunct="0">
              <a:buClr>
                <a:srgbClr val="000099"/>
              </a:buClr>
              <a:buFont typeface="Wingdings" pitchFamily="2" charset="2"/>
              <a:buChar char="§"/>
            </a:pPr>
            <a:r>
              <a:rPr lang="fr-FR" sz="1800" dirty="0">
                <a:cs typeface="Arial" charset="0"/>
              </a:rPr>
              <a:t>Atteinte neurologique brutale type Gayet-Wernicke voir coma.</a:t>
            </a:r>
          </a:p>
          <a:p>
            <a:pPr lvl="1" eaLnBrk="0" hangingPunct="0">
              <a:buClr>
                <a:srgbClr val="000099"/>
              </a:buClr>
            </a:pPr>
            <a:endParaRPr lang="fr-FR" sz="1800" dirty="0">
              <a:cs typeface="Arial" charset="0"/>
            </a:endParaRPr>
          </a:p>
          <a:p>
            <a:pPr eaLnBrk="0" hangingPunct="0">
              <a:buClr>
                <a:srgbClr val="000099"/>
              </a:buClr>
            </a:pPr>
            <a:r>
              <a:rPr lang="fr-FR" sz="1800" b="1" dirty="0">
                <a:cs typeface="Arial" charset="0"/>
              </a:rPr>
              <a:t>vitamine PP : </a:t>
            </a:r>
            <a:r>
              <a:rPr lang="fr-FR" sz="1800" dirty="0">
                <a:cs typeface="Arial" charset="0"/>
              </a:rPr>
              <a:t>Rares encéphalites pseudo pellagreuses.</a:t>
            </a:r>
          </a:p>
          <a:p>
            <a:pPr eaLnBrk="0" hangingPunct="0">
              <a:buClr>
                <a:srgbClr val="000099"/>
              </a:buClr>
            </a:pPr>
            <a:endParaRPr lang="fr-FR" sz="1800" dirty="0">
              <a:cs typeface="Arial" charset="0"/>
            </a:endParaRPr>
          </a:p>
          <a:p>
            <a:pPr eaLnBrk="0" hangingPunct="0">
              <a:buClr>
                <a:srgbClr val="000099"/>
              </a:buClr>
            </a:pPr>
            <a:r>
              <a:rPr lang="fr-FR" sz="1800" b="1" dirty="0">
                <a:cs typeface="Arial" charset="0"/>
              </a:rPr>
              <a:t>Vitamine C</a:t>
            </a:r>
            <a:r>
              <a:rPr lang="fr-FR" sz="1800" dirty="0">
                <a:cs typeface="Arial" charset="0"/>
              </a:rPr>
              <a:t> : Scorbut </a:t>
            </a:r>
          </a:p>
          <a:p>
            <a:pPr eaLnBrk="0" hangingPunct="0">
              <a:buClr>
                <a:srgbClr val="000099"/>
              </a:buClr>
            </a:pPr>
            <a:endParaRPr lang="fr-FR" sz="1800" dirty="0">
              <a:cs typeface="Arial" charset="0"/>
            </a:endParaRPr>
          </a:p>
          <a:p>
            <a:pPr eaLnBrk="0" hangingPunct="0">
              <a:buClr>
                <a:srgbClr val="000099"/>
              </a:buClr>
            </a:pPr>
            <a:r>
              <a:rPr lang="fr-FR" sz="1800" b="1" dirty="0">
                <a:cs typeface="Arial" charset="0"/>
              </a:rPr>
              <a:t>Vitamine D </a:t>
            </a:r>
            <a:r>
              <a:rPr lang="fr-FR" sz="1800" dirty="0">
                <a:cs typeface="Arial" charset="0"/>
              </a:rPr>
              <a:t>: Ostéomalacie</a:t>
            </a:r>
            <a:endParaRPr lang="fr-FR" altLang="ja-JP" sz="1800" dirty="0">
              <a:cs typeface="ＭＳ Ｐゴシック"/>
            </a:endParaRPr>
          </a:p>
          <a:p>
            <a:pPr eaLnBrk="0" hangingPunct="0">
              <a:buClr>
                <a:srgbClr val="000099"/>
              </a:buClr>
            </a:pPr>
            <a:endParaRPr lang="fr-FR" sz="1800" dirty="0">
              <a:cs typeface="Arial" charset="0"/>
            </a:endParaRPr>
          </a:p>
          <a:p>
            <a:pPr eaLnBrk="0" hangingPunct="0">
              <a:buClr>
                <a:srgbClr val="000099"/>
              </a:buClr>
            </a:pPr>
            <a:r>
              <a:rPr lang="fr-FR" sz="1800" b="1" dirty="0" err="1">
                <a:cs typeface="Arial" charset="0"/>
              </a:rPr>
              <a:t>Folates</a:t>
            </a:r>
            <a:r>
              <a:rPr lang="fr-FR" sz="1800" b="1" dirty="0">
                <a:cs typeface="Arial" charset="0"/>
              </a:rPr>
              <a:t> , vitamine B12 </a:t>
            </a:r>
            <a:r>
              <a:rPr lang="fr-FR" sz="1800" dirty="0">
                <a:cs typeface="Arial" charset="0"/>
              </a:rPr>
              <a:t>: Anémie, </a:t>
            </a:r>
            <a:r>
              <a:rPr lang="fr-FR" sz="1800" dirty="0" err="1" smtClean="0">
                <a:cs typeface="Arial" charset="0"/>
              </a:rPr>
              <a:t>pancytopénie</a:t>
            </a:r>
            <a:endParaRPr lang="fr-FR" sz="1800" dirty="0" smtClean="0">
              <a:cs typeface="Arial" charset="0"/>
            </a:endParaRPr>
          </a:p>
          <a:p>
            <a:pPr eaLnBrk="0" hangingPunct="0">
              <a:buClr>
                <a:srgbClr val="000099"/>
              </a:buClr>
            </a:pPr>
            <a:endParaRPr lang="fr-FR" sz="1800" dirty="0">
              <a:cs typeface="Arial" charset="0"/>
            </a:endParaRPr>
          </a:p>
          <a:p>
            <a:pPr eaLnBrk="0" hangingPunct="0">
              <a:buClr>
                <a:srgbClr val="000099"/>
              </a:buClr>
            </a:pPr>
            <a:r>
              <a:rPr lang="fr-FR" sz="1800" b="1" dirty="0" smtClean="0">
                <a:cs typeface="Arial" charset="0"/>
              </a:rPr>
              <a:t>Carences en zinc </a:t>
            </a:r>
            <a:r>
              <a:rPr lang="fr-FR" sz="1800" dirty="0" smtClean="0">
                <a:cs typeface="Arial" charset="0"/>
              </a:rPr>
              <a:t>la plus fréquente cependant pauci-symptomatique (retard de cicatrisation, </a:t>
            </a:r>
            <a:r>
              <a:rPr lang="fr-FR" sz="1800" dirty="0" err="1" smtClean="0">
                <a:cs typeface="Arial" charset="0"/>
              </a:rPr>
              <a:t>dysgueusie</a:t>
            </a:r>
            <a:r>
              <a:rPr lang="fr-FR" sz="1800" dirty="0" smtClean="0">
                <a:cs typeface="Arial" charset="0"/>
              </a:rPr>
              <a:t>, chute de cheveux)</a:t>
            </a:r>
            <a:endParaRPr lang="fr-FR" sz="1800" dirty="0">
              <a:cs typeface="Arial" charset="0"/>
            </a:endParaRPr>
          </a:p>
        </p:txBody>
      </p:sp>
      <p:pic>
        <p:nvPicPr>
          <p:cNvPr id="87043" name="Picture 4" descr="P10300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26" y="3644912"/>
            <a:ext cx="122078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4" descr="P103006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3644912"/>
            <a:ext cx="128428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6"/>
          <p:cNvCxnSpPr/>
          <p:nvPr/>
        </p:nvCxnSpPr>
        <p:spPr>
          <a:xfrm rot="5400000">
            <a:off x="3097218" y="4113213"/>
            <a:ext cx="3587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3276606" y="4076700"/>
            <a:ext cx="57467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235831" y="3860806"/>
            <a:ext cx="144463" cy="1444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56028"/>
            <a:ext cx="8229600" cy="905560"/>
          </a:xfrm>
        </p:spPr>
        <p:txBody>
          <a:bodyPr/>
          <a:lstStyle/>
          <a:p>
            <a:pPr eaLnBrk="1" hangingPunct="1"/>
            <a:r>
              <a:rPr lang="fr-FR" sz="3200" b="1" dirty="0" smtClean="0">
                <a:solidFill>
                  <a:srgbClr val="1F497D"/>
                </a:solidFill>
              </a:rPr>
              <a:t>Carence martiale et anémie </a:t>
            </a:r>
          </a:p>
        </p:txBody>
      </p:sp>
      <p:sp>
        <p:nvSpPr>
          <p:cNvPr id="890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5820" y="1233535"/>
            <a:ext cx="8706132" cy="1746746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0" indent="0" eaLnBrk="1" hangingPunct="1">
              <a:buNone/>
            </a:pPr>
            <a:r>
              <a:rPr lang="fr-FR" sz="2000" b="1" dirty="0" smtClean="0"/>
              <a:t>Carence martiale</a:t>
            </a:r>
          </a:p>
          <a:p>
            <a:pPr eaLnBrk="1" hangingPunct="1"/>
            <a:r>
              <a:rPr lang="fr-FR" sz="2000" dirty="0" smtClean="0"/>
              <a:t>Prévalence:  15% à 38%</a:t>
            </a:r>
            <a:endParaRPr lang="fr-FR" sz="1400" dirty="0" smtClean="0"/>
          </a:p>
          <a:p>
            <a:pPr algn="r" eaLnBrk="1" hangingPunct="1">
              <a:buFont typeface="Arial" charset="0"/>
              <a:buNone/>
            </a:pPr>
            <a:r>
              <a:rPr lang="fr-FR" sz="1400" dirty="0"/>
              <a:t>	</a:t>
            </a:r>
            <a:r>
              <a:rPr lang="fr-FR" sz="1400" dirty="0" smtClean="0"/>
              <a:t>			</a:t>
            </a:r>
            <a:r>
              <a:rPr lang="fr-FR" sz="1400" b="1" dirty="0"/>
              <a:t>	</a:t>
            </a:r>
            <a:r>
              <a:rPr lang="fr-FR" sz="1400" b="1" dirty="0" smtClean="0"/>
              <a:t>		</a:t>
            </a:r>
            <a:r>
              <a:rPr lang="fr-FR" sz="1400" dirty="0" smtClean="0"/>
              <a:t> </a:t>
            </a:r>
            <a:r>
              <a:rPr lang="fr-FR" sz="1400" i="1" dirty="0" smtClean="0"/>
              <a:t>Miller et al, </a:t>
            </a:r>
            <a:r>
              <a:rPr lang="fr-FR" sz="1400" i="1" dirty="0" err="1" smtClean="0"/>
              <a:t>Arch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Intern</a:t>
            </a:r>
            <a:r>
              <a:rPr lang="fr-FR" sz="1400" i="1" dirty="0" smtClean="0"/>
              <a:t> Med 2005, n=214 	      					</a:t>
            </a:r>
          </a:p>
          <a:p>
            <a:pPr algn="r" eaLnBrk="1" hangingPunct="1">
              <a:buFont typeface="Arial" charset="0"/>
              <a:buNone/>
            </a:pPr>
            <a:r>
              <a:rPr lang="fr-FR" sz="1400" i="1" dirty="0" err="1" smtClean="0"/>
              <a:t>Swenne</a:t>
            </a:r>
            <a:r>
              <a:rPr lang="fr-FR" sz="1400" i="1" dirty="0" smtClean="0"/>
              <a:t>, Acta </a:t>
            </a:r>
            <a:r>
              <a:rPr lang="fr-FR" sz="1400" i="1" dirty="0" err="1" smtClean="0"/>
              <a:t>Pediatrica</a:t>
            </a:r>
            <a:r>
              <a:rPr lang="fr-FR" sz="1400" i="1" dirty="0" smtClean="0"/>
              <a:t> 2007, n=60</a:t>
            </a:r>
            <a:endParaRPr lang="fr-FR" sz="1400" dirty="0" smtClean="0"/>
          </a:p>
          <a:p>
            <a:pPr eaLnBrk="1" hangingPunct="1"/>
            <a:r>
              <a:rPr lang="fr-FR" sz="2000" dirty="0" smtClean="0"/>
              <a:t>Selon ancienneté et sévérité de l’anorexie et la dénutrition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45822" y="3072466"/>
            <a:ext cx="8706133" cy="3564110"/>
          </a:xfrm>
          <a:prstGeom prst="rect">
            <a:avLst/>
          </a:prstGeom>
          <a:noFill/>
          <a:ln w="9525">
            <a:solidFill>
              <a:srgbClr val="558ED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fr-FR" sz="2000" b="1" dirty="0" smtClean="0"/>
              <a:t>Anémie</a:t>
            </a:r>
          </a:p>
          <a:p>
            <a:pPr eaLnBrk="1" hangingPunct="1"/>
            <a:r>
              <a:rPr lang="fr-FR" sz="2000" dirty="0" smtClean="0"/>
              <a:t>Prévalence</a:t>
            </a:r>
          </a:p>
          <a:p>
            <a:pPr lvl="1" eaLnBrk="1" hangingPunct="1"/>
            <a:r>
              <a:rPr lang="fr-FR" sz="2000" dirty="0" smtClean="0"/>
              <a:t>10%  à 22% d’anémie</a:t>
            </a:r>
          </a:p>
          <a:p>
            <a:pPr lvl="2" algn="r" eaLnBrk="1" hangingPunct="1">
              <a:buFont typeface="Arial" charset="0"/>
              <a:buNone/>
            </a:pPr>
            <a:r>
              <a:rPr lang="fr-FR" sz="2000" i="1" dirty="0" smtClean="0"/>
              <a:t>			</a:t>
            </a:r>
            <a:r>
              <a:rPr lang="fr-FR" sz="1400" i="1" dirty="0" err="1" smtClean="0"/>
              <a:t>Swenne</a:t>
            </a:r>
            <a:r>
              <a:rPr lang="fr-FR" sz="1400" i="1" dirty="0" smtClean="0"/>
              <a:t>, Acta </a:t>
            </a:r>
            <a:r>
              <a:rPr lang="fr-FR" sz="1400" i="1" dirty="0" err="1" smtClean="0"/>
              <a:t>Pediatrica</a:t>
            </a:r>
            <a:r>
              <a:rPr lang="fr-FR" sz="1400" i="1" dirty="0" smtClean="0"/>
              <a:t> 2007 (n=446, ado)</a:t>
            </a:r>
          </a:p>
          <a:p>
            <a:pPr lvl="2" algn="r" eaLnBrk="1" hangingPunct="1">
              <a:buFont typeface="Arial" charset="0"/>
              <a:buNone/>
            </a:pPr>
            <a:r>
              <a:rPr lang="fr-FR" sz="1400" i="1" dirty="0" smtClean="0"/>
              <a:t>			</a:t>
            </a:r>
            <a:r>
              <a:rPr lang="fr-FR" sz="1400" i="1" dirty="0" err="1" smtClean="0"/>
              <a:t>Misra</a:t>
            </a:r>
            <a:r>
              <a:rPr lang="fr-FR" sz="1400" i="1" dirty="0" smtClean="0"/>
              <a:t> et al, </a:t>
            </a:r>
            <a:r>
              <a:rPr lang="fr-FR" sz="1400" i="1" dirty="0" err="1" smtClean="0"/>
              <a:t>Pediatrics</a:t>
            </a:r>
            <a:r>
              <a:rPr lang="fr-FR" sz="1400" i="1" dirty="0" smtClean="0"/>
              <a:t> 2004 (n=60, ado)</a:t>
            </a:r>
          </a:p>
          <a:p>
            <a:pPr eaLnBrk="1" hangingPunct="1"/>
            <a:r>
              <a:rPr lang="fr-FR" sz="2000" dirty="0" smtClean="0"/>
              <a:t>Démasquage à la renutrition</a:t>
            </a:r>
          </a:p>
          <a:p>
            <a:pPr lvl="1" eaLnBrk="1" hangingPunct="1"/>
            <a:r>
              <a:rPr lang="fr-FR" sz="1800" dirty="0" err="1" smtClean="0"/>
              <a:t>Deshydratation</a:t>
            </a:r>
            <a:endParaRPr lang="fr-FR" sz="1800" dirty="0" smtClean="0"/>
          </a:p>
          <a:p>
            <a:pPr lvl="1" eaLnBrk="1" hangingPunct="1"/>
            <a:r>
              <a:rPr lang="fr-FR" sz="1800" dirty="0" smtClean="0"/>
              <a:t>Ponctions veineuses</a:t>
            </a:r>
          </a:p>
          <a:p>
            <a:pPr eaLnBrk="1" hangingPunct="1"/>
            <a:r>
              <a:rPr lang="fr-FR" sz="2000" dirty="0" smtClean="0">
                <a:cs typeface="Times New Roman" pitchFamily="18" charset="0"/>
              </a:rPr>
              <a:t>Attention à l’hypoplasie médullaire (dégénérescence gélatineuse de la moelle)</a:t>
            </a:r>
          </a:p>
          <a:p>
            <a:pPr eaLnBrk="1" hangingPunct="1"/>
            <a:r>
              <a:rPr lang="fr-FR" sz="2000" dirty="0" smtClean="0">
                <a:cs typeface="Times New Roman" pitchFamily="18" charset="0"/>
              </a:rPr>
              <a:t>Carences en cuivre</a:t>
            </a:r>
            <a:endParaRPr lang="fr-FR" sz="20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/>
          </p:cNvSpPr>
          <p:nvPr>
            <p:ph type="title"/>
          </p:nvPr>
        </p:nvSpPr>
        <p:spPr>
          <a:xfrm>
            <a:off x="412044" y="0"/>
            <a:ext cx="8229600" cy="1143000"/>
          </a:xfrm>
        </p:spPr>
        <p:txBody>
          <a:bodyPr/>
          <a:lstStyle/>
          <a:p>
            <a:r>
              <a:rPr lang="fr-FR" sz="3600" b="1" dirty="0" err="1">
                <a:solidFill>
                  <a:srgbClr val="254061"/>
                </a:solidFill>
                <a:latin typeface="Calibri" charset="0"/>
              </a:rPr>
              <a:t>Morbi</a:t>
            </a:r>
            <a:r>
              <a:rPr lang="fr-FR" sz="3600" b="1" dirty="0">
                <a:solidFill>
                  <a:srgbClr val="254061"/>
                </a:solidFill>
                <a:latin typeface="Calibri" charset="0"/>
              </a:rPr>
              <a:t> mortalité</a:t>
            </a:r>
          </a:p>
        </p:txBody>
      </p:sp>
      <p:sp>
        <p:nvSpPr>
          <p:cNvPr id="11267" name="Espace réservé du contenu 2"/>
          <p:cNvSpPr>
            <a:spLocks noGrp="1"/>
          </p:cNvSpPr>
          <p:nvPr>
            <p:ph idx="1"/>
          </p:nvPr>
        </p:nvSpPr>
        <p:spPr>
          <a:xfrm>
            <a:off x="475545" y="1268413"/>
            <a:ext cx="8229600" cy="5255456"/>
          </a:xfrm>
        </p:spPr>
        <p:txBody>
          <a:bodyPr/>
          <a:lstStyle/>
          <a:p>
            <a:r>
              <a:rPr lang="fr-FR" sz="2400" dirty="0" smtClean="0">
                <a:latin typeface="Calibri" charset="0"/>
              </a:rPr>
              <a:t>Chronicisation </a:t>
            </a:r>
            <a:r>
              <a:rPr lang="fr-FR" sz="2400" dirty="0">
                <a:latin typeface="Calibri" charset="0"/>
              </a:rPr>
              <a:t>et rechutes fréquentes</a:t>
            </a:r>
          </a:p>
          <a:p>
            <a:r>
              <a:rPr lang="fr-FR" sz="2400" dirty="0">
                <a:latin typeface="Calibri" charset="0"/>
              </a:rPr>
              <a:t>Durée moyenne de la maladie 7 ans</a:t>
            </a:r>
          </a:p>
          <a:p>
            <a:r>
              <a:rPr lang="fr-FR" sz="2400" dirty="0">
                <a:latin typeface="Calibri" charset="0"/>
              </a:rPr>
              <a:t>La mortalité la plus élevée de toutes les pathologies psychiatriques</a:t>
            </a:r>
          </a:p>
          <a:p>
            <a:r>
              <a:rPr lang="fr-FR" sz="2400" dirty="0">
                <a:latin typeface="Calibri" charset="0"/>
              </a:rPr>
              <a:t>5 à 7 % de décès par décade d’évolution:</a:t>
            </a:r>
          </a:p>
          <a:p>
            <a:pPr lvl="1"/>
            <a:r>
              <a:rPr lang="fr-FR" sz="2000" dirty="0">
                <a:latin typeface="Calibri" charset="0"/>
              </a:rPr>
              <a:t>50 % dénutrition</a:t>
            </a:r>
          </a:p>
          <a:p>
            <a:pPr lvl="1"/>
            <a:r>
              <a:rPr lang="fr-FR" sz="2000" dirty="0">
                <a:latin typeface="Calibri" charset="0"/>
              </a:rPr>
              <a:t>25 % cause indéterminée</a:t>
            </a:r>
          </a:p>
          <a:p>
            <a:pPr lvl="1"/>
            <a:r>
              <a:rPr lang="fr-FR" sz="2000" dirty="0">
                <a:latin typeface="Calibri" charset="0"/>
              </a:rPr>
              <a:t>25 % suicide</a:t>
            </a:r>
          </a:p>
          <a:p>
            <a:r>
              <a:rPr lang="fr-FR" sz="2400" dirty="0">
                <a:latin typeface="Calibri" charset="0"/>
              </a:rPr>
              <a:t>50 % jamais prise en charge</a:t>
            </a:r>
          </a:p>
          <a:p>
            <a:r>
              <a:rPr lang="fr-FR" sz="2400" dirty="0">
                <a:latin typeface="Calibri" charset="0"/>
              </a:rPr>
              <a:t>Evolution après prise en charge:</a:t>
            </a:r>
          </a:p>
          <a:p>
            <a:pPr lvl="1"/>
            <a:r>
              <a:rPr lang="fr-FR" sz="2000" dirty="0">
                <a:latin typeface="Calibri" charset="0"/>
              </a:rPr>
              <a:t>50 % d’évolution favorable</a:t>
            </a:r>
          </a:p>
          <a:p>
            <a:pPr lvl="1"/>
            <a:r>
              <a:rPr lang="fr-FR" sz="2000" dirty="0">
                <a:latin typeface="Calibri" charset="0"/>
              </a:rPr>
              <a:t>30 % d’amélioration partielle</a:t>
            </a:r>
          </a:p>
          <a:p>
            <a:pPr lvl="1"/>
            <a:r>
              <a:rPr lang="fr-FR" sz="2000" dirty="0">
                <a:latin typeface="Calibri" charset="0"/>
              </a:rPr>
              <a:t>20 % de formes chroniques sévères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459" y="6669088"/>
            <a:ext cx="134055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751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r-FR" b="1" dirty="0" smtClean="0">
                <a:solidFill>
                  <a:schemeClr val="tx2">
                    <a:lumMod val="75000"/>
                  </a:schemeClr>
                </a:solidFill>
              </a:rPr>
              <a:t>Complications liée à la renutrition</a:t>
            </a:r>
            <a:br>
              <a:rPr lang="fr-FR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b="1" dirty="0">
                <a:solidFill>
                  <a:schemeClr val="tx2">
                    <a:lumMod val="75000"/>
                  </a:schemeClr>
                </a:solidFill>
              </a:rPr>
              <a:t>=</a:t>
            </a:r>
            <a:endParaRPr lang="fr-FR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17375E"/>
                </a:solidFill>
              </a:rPr>
              <a:t>Le syndrome de renutrition inappropriée (SRI)</a:t>
            </a:r>
            <a:endParaRPr lang="fr-FR" dirty="0">
              <a:solidFill>
                <a:srgbClr val="17375E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 sz="3200" b="1" dirty="0" smtClean="0">
                <a:solidFill>
                  <a:schemeClr val="tx2"/>
                </a:solidFill>
                <a:ea typeface="ＭＳ Ｐゴシック"/>
                <a:cs typeface="ＭＳ Ｐゴシック"/>
              </a:rPr>
              <a:t>SRI</a:t>
            </a:r>
            <a:br>
              <a:rPr lang="fr-FR" sz="3200" b="1" dirty="0" smtClean="0">
                <a:solidFill>
                  <a:schemeClr val="tx2"/>
                </a:solidFill>
                <a:ea typeface="ＭＳ Ｐゴシック"/>
                <a:cs typeface="ＭＳ Ｐゴシック"/>
              </a:rPr>
            </a:br>
            <a:r>
              <a:rPr lang="fr-FR" sz="2800" b="1" dirty="0" smtClean="0">
                <a:solidFill>
                  <a:schemeClr val="tx2"/>
                </a:solidFill>
                <a:ea typeface="ＭＳ Ｐゴシック"/>
                <a:cs typeface="ＭＳ Ｐゴシック"/>
              </a:rPr>
              <a:t>Définition et incidence</a:t>
            </a:r>
          </a:p>
        </p:txBody>
      </p:sp>
      <p:sp>
        <p:nvSpPr>
          <p:cNvPr id="18434" name="Espace réservé du contenu 2"/>
          <p:cNvSpPr>
            <a:spLocks noGrp="1"/>
          </p:cNvSpPr>
          <p:nvPr>
            <p:ph idx="4294967295"/>
          </p:nvPr>
        </p:nvSpPr>
        <p:spPr>
          <a:xfrm>
            <a:off x="179393" y="1484313"/>
            <a:ext cx="8690625" cy="1741776"/>
          </a:xfrm>
          <a:ln>
            <a:solidFill>
              <a:schemeClr val="tx2"/>
            </a:solidFill>
          </a:ln>
        </p:spPr>
        <p:txBody>
          <a:bodyPr/>
          <a:lstStyle/>
          <a:p>
            <a:pPr marL="0" indent="0" eaLnBrk="1" hangingPunct="1">
              <a:buNone/>
            </a:pPr>
            <a:r>
              <a:rPr lang="fr-FR" sz="2000" dirty="0" smtClean="0">
                <a:ea typeface="ＭＳ Ｐゴシック"/>
                <a:cs typeface="ＭＳ Ｐゴシック"/>
              </a:rPr>
              <a:t>Ensemble des perturbations (métaboliques et hormonales) pouvant survenir chez les patients dénutris à l’initiation de  la renutrition orale ou artificielle (</a:t>
            </a:r>
            <a:r>
              <a:rPr lang="fr-FR" sz="2000" dirty="0" err="1" smtClean="0">
                <a:ea typeface="ＭＳ Ｐゴシック"/>
                <a:cs typeface="ＭＳ Ｐゴシック"/>
              </a:rPr>
              <a:t>entérale</a:t>
            </a:r>
            <a:r>
              <a:rPr lang="fr-FR" sz="2000" dirty="0" smtClean="0">
                <a:ea typeface="ＭＳ Ｐゴシック"/>
                <a:cs typeface="ＭＳ Ｐゴシック"/>
              </a:rPr>
              <a:t> / parentérale) dont le retentissement clinique peut être sévère</a:t>
            </a: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7026698" y="2921300"/>
            <a:ext cx="18804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i="1" dirty="0" err="1">
                <a:latin typeface="Calibri" pitchFamily="34" charset="0"/>
              </a:rPr>
              <a:t>Mehanna</a:t>
            </a:r>
            <a:r>
              <a:rPr lang="fr-FR" sz="1400" i="1" dirty="0">
                <a:latin typeface="Calibri" pitchFamily="34" charset="0"/>
              </a:rPr>
              <a:t> H .BMJ 2008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79393" y="3656241"/>
            <a:ext cx="8690625" cy="2246769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Incidence</a:t>
            </a:r>
          </a:p>
          <a:p>
            <a:r>
              <a:rPr lang="fr-FR" sz="2000" dirty="0" smtClean="0"/>
              <a:t>	Mal connue du fait de l’absence de définition et de critères diagnostiques 	</a:t>
            </a:r>
            <a:r>
              <a:rPr lang="fr-FR" sz="2000" dirty="0" err="1" smtClean="0"/>
              <a:t>concensuels</a:t>
            </a:r>
            <a:endParaRPr lang="fr-FR" sz="2000" dirty="0" smtClean="0"/>
          </a:p>
          <a:p>
            <a:r>
              <a:rPr lang="fr-FR" sz="2000" dirty="0" smtClean="0"/>
              <a:t>	Varie en fonction des populations étudiées ( réanimation, chirurgie, 	</a:t>
            </a:r>
            <a:r>
              <a:rPr lang="fr-FR" sz="2000" dirty="0" err="1" smtClean="0"/>
              <a:t>presonnes</a:t>
            </a:r>
            <a:r>
              <a:rPr lang="fr-FR" sz="2000" dirty="0" smtClean="0"/>
              <a:t> âgée, Anorexie mentale) entre 3 et 14%</a:t>
            </a:r>
          </a:p>
          <a:p>
            <a:endParaRPr lang="fr-FR" sz="2000" dirty="0"/>
          </a:p>
          <a:p>
            <a:r>
              <a:rPr lang="fr-FR" sz="2000" dirty="0" smtClean="0"/>
              <a:t>Surviens le plus souvent entre le 2</a:t>
            </a:r>
            <a:r>
              <a:rPr lang="fr-FR" sz="2000" baseline="30000" dirty="0" smtClean="0"/>
              <a:t>ème</a:t>
            </a:r>
            <a:r>
              <a:rPr lang="fr-FR" sz="2000" dirty="0" smtClean="0"/>
              <a:t> et le 4</a:t>
            </a:r>
            <a:r>
              <a:rPr lang="fr-FR" sz="2000" baseline="30000" dirty="0" smtClean="0"/>
              <a:t>ème</a:t>
            </a:r>
            <a:r>
              <a:rPr lang="fr-FR" sz="2000" dirty="0" smtClean="0"/>
              <a:t> jour de renutrition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854096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r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90484"/>
          </a:xfrm>
        </p:spPr>
        <p:txBody>
          <a:bodyPr/>
          <a:lstStyle/>
          <a:p>
            <a:pPr eaLnBrk="1" hangingPunct="1"/>
            <a:r>
              <a:rPr lang="fr-FR" sz="3200" b="1" dirty="0" smtClean="0">
                <a:solidFill>
                  <a:srgbClr val="17375E"/>
                </a:solidFill>
                <a:ea typeface="ＭＳ Ｐゴシック"/>
                <a:cs typeface="ＭＳ Ｐゴシック"/>
              </a:rPr>
              <a:t>Physiopathologie </a:t>
            </a:r>
          </a:p>
        </p:txBody>
      </p:sp>
      <p:sp>
        <p:nvSpPr>
          <p:cNvPr id="25602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1251977"/>
            <a:ext cx="8229600" cy="1410831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pPr eaLnBrk="1" hangingPunct="1"/>
            <a:r>
              <a:rPr lang="fr-FR" sz="1600" dirty="0" smtClean="0">
                <a:ea typeface="ＭＳ Ｐゴシック"/>
                <a:cs typeface="ＭＳ Ｐゴシック"/>
              </a:rPr>
              <a:t>Jeûne ou semi jeûne prolongé </a:t>
            </a:r>
          </a:p>
          <a:p>
            <a:pPr lvl="1" eaLnBrk="1" hangingPunct="1"/>
            <a:r>
              <a:rPr lang="fr-FR" sz="1600" dirty="0" smtClean="0">
                <a:ea typeface="ＭＳ Ｐゴシック"/>
              </a:rPr>
              <a:t>Changements métaboliques et hormonaux visant l’</a:t>
            </a:r>
            <a:r>
              <a:rPr lang="fr-FR" altLang="ja-JP" sz="1600" dirty="0" smtClean="0">
                <a:ea typeface="ＭＳ Ｐゴシック"/>
              </a:rPr>
              <a:t>épargne protéique et musculaire </a:t>
            </a:r>
          </a:p>
          <a:p>
            <a:pPr lvl="1" eaLnBrk="1" hangingPunct="1"/>
            <a:r>
              <a:rPr lang="fr-FR" sz="1600" dirty="0" smtClean="0">
                <a:ea typeface="ＭＳ Ｐゴシック"/>
              </a:rPr>
              <a:t>Déplétion en vitamines (thiamine) et minéraux (K+, Mg+, P04-)</a:t>
            </a:r>
          </a:p>
          <a:p>
            <a:pPr lvl="1" eaLnBrk="1" hangingPunct="1">
              <a:buFont typeface="Arial" charset="0"/>
              <a:buNone/>
            </a:pPr>
            <a:r>
              <a:rPr lang="fr-FR" sz="1600" dirty="0" smtClean="0">
                <a:ea typeface="ＭＳ Ｐゴシック"/>
              </a:rPr>
              <a:t>	 (dosages plasmatiques souvent normaux = déficit intracellulaire)</a:t>
            </a:r>
          </a:p>
        </p:txBody>
      </p:sp>
      <p:sp>
        <p:nvSpPr>
          <p:cNvPr id="4" name="ZoneTexte 7"/>
          <p:cNvSpPr txBox="1">
            <a:spLocks noChangeArrowheads="1"/>
          </p:cNvSpPr>
          <p:nvPr/>
        </p:nvSpPr>
        <p:spPr bwMode="auto">
          <a:xfrm>
            <a:off x="457200" y="2730740"/>
            <a:ext cx="8229600" cy="1323439"/>
          </a:xfrm>
          <a:prstGeom prst="rect">
            <a:avLst/>
          </a:prstGeom>
          <a:noFill/>
          <a:ln w="9525">
            <a:solidFill>
              <a:srgbClr val="558ED5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fr-FR" dirty="0">
                <a:latin typeface="Calibri" pitchFamily="34" charset="0"/>
              </a:rPr>
              <a:t>A la renutrition : </a:t>
            </a:r>
          </a:p>
          <a:p>
            <a:pPr lvl="1" eaLnBrk="0" hangingPunct="0"/>
            <a:r>
              <a:rPr lang="fr-FR" dirty="0">
                <a:latin typeface="Calibri" pitchFamily="34" charset="0"/>
              </a:rPr>
              <a:t>Apports en glucose </a:t>
            </a:r>
            <a:r>
              <a:rPr lang="fr-FR" dirty="0">
                <a:latin typeface="Calibri" pitchFamily="34" charset="0"/>
                <a:sym typeface="Wingdings" pitchFamily="2" charset="2"/>
              </a:rPr>
              <a:t> </a:t>
            </a:r>
            <a:r>
              <a:rPr lang="fr-FR" dirty="0" err="1">
                <a:latin typeface="Calibri" pitchFamily="34" charset="0"/>
                <a:sym typeface="Wingdings" pitchFamily="2" charset="2"/>
              </a:rPr>
              <a:t>hyperinsulinémie</a:t>
            </a:r>
            <a:r>
              <a:rPr lang="fr-FR" dirty="0">
                <a:latin typeface="Calibri" pitchFamily="34" charset="0"/>
                <a:sym typeface="Wingdings" pitchFamily="2" charset="2"/>
              </a:rPr>
              <a:t> et diminution des hormones de contre régulation : </a:t>
            </a:r>
          </a:p>
          <a:p>
            <a:pPr marL="1200150" lvl="2" indent="-285750" eaLnBrk="0" hangingPunct="0">
              <a:buFont typeface="Arial" charset="0"/>
              <a:buChar char="•"/>
            </a:pPr>
            <a:r>
              <a:rPr lang="fr-FR" dirty="0">
                <a:latin typeface="Calibri" pitchFamily="34" charset="0"/>
                <a:sym typeface="Wingdings" pitchFamily="2" charset="2"/>
              </a:rPr>
              <a:t>stimulation de la synthèse de protéines, graisses et glycogène</a:t>
            </a:r>
          </a:p>
          <a:p>
            <a:pPr marL="1200150" lvl="2" indent="-285750" eaLnBrk="0" hangingPunct="0">
              <a:buFont typeface="Arial" charset="0"/>
              <a:buChar char="•"/>
            </a:pPr>
            <a:r>
              <a:rPr lang="fr-FR" dirty="0">
                <a:latin typeface="Calibri" pitchFamily="34" charset="0"/>
                <a:sym typeface="Wingdings" pitchFamily="2" charset="2"/>
              </a:rPr>
              <a:t>transfert de  phosphore, K+, Mg+ et Thiamine et d’</a:t>
            </a:r>
            <a:r>
              <a:rPr lang="fr-FR" altLang="ja-JP" dirty="0">
                <a:latin typeface="Calibri" pitchFamily="34" charset="0"/>
                <a:sym typeface="Wingdings" pitchFamily="2" charset="2"/>
              </a:rPr>
              <a:t>eau vers le milieux </a:t>
            </a:r>
            <a:r>
              <a:rPr lang="fr-FR" altLang="ja-JP" dirty="0" smtClean="0">
                <a:latin typeface="Calibri" pitchFamily="34" charset="0"/>
                <a:sym typeface="Wingdings" pitchFamily="2" charset="2"/>
              </a:rPr>
              <a:t>intracellulaire</a:t>
            </a:r>
            <a:endParaRPr lang="fr-FR" altLang="ja-JP" dirty="0">
              <a:latin typeface="Calibri" pitchFamily="34" charset="0"/>
              <a:sym typeface="Wingdings" pitchFamily="2" charset="2"/>
            </a:endParaRPr>
          </a:p>
        </p:txBody>
      </p:sp>
      <p:pic>
        <p:nvPicPr>
          <p:cNvPr id="5" name="Imag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209279"/>
            <a:ext cx="8229600" cy="2288360"/>
          </a:xfrm>
          <a:prstGeom prst="rect">
            <a:avLst/>
          </a:prstGeom>
          <a:noFill/>
          <a:ln w="9525">
            <a:solidFill>
              <a:srgbClr val="558ED5"/>
            </a:solidFill>
            <a:miter lim="800000"/>
            <a:headEnd/>
            <a:tailEnd/>
          </a:ln>
        </p:spPr>
      </p:pic>
      <p:sp>
        <p:nvSpPr>
          <p:cNvPr id="6" name="ZoneTexte 8"/>
          <p:cNvSpPr txBox="1">
            <a:spLocks noChangeArrowheads="1"/>
          </p:cNvSpPr>
          <p:nvPr/>
        </p:nvSpPr>
        <p:spPr bwMode="auto">
          <a:xfrm>
            <a:off x="6639611" y="6545377"/>
            <a:ext cx="25417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400" i="1">
                <a:latin typeface="Calibri" pitchFamily="34" charset="0"/>
              </a:rPr>
              <a:t>Russell J Gastroenterology 2014</a:t>
            </a:r>
          </a:p>
        </p:txBody>
      </p:sp>
    </p:spTree>
    <p:extLst>
      <p:ext uri="{BB962C8B-B14F-4D97-AF65-F5344CB8AC3E}">
        <p14:creationId xmlns:p14="http://schemas.microsoft.com/office/powerpoint/2010/main" val="870021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 animBg="1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re 1"/>
          <p:cNvSpPr>
            <a:spLocks noGrp="1"/>
          </p:cNvSpPr>
          <p:nvPr>
            <p:ph type="title"/>
          </p:nvPr>
        </p:nvSpPr>
        <p:spPr>
          <a:xfrm>
            <a:off x="143401" y="274638"/>
            <a:ext cx="9000605" cy="1143000"/>
          </a:xfrm>
        </p:spPr>
        <p:txBody>
          <a:bodyPr/>
          <a:lstStyle/>
          <a:p>
            <a:r>
              <a:rPr lang="fr-FR" sz="3200" b="1" dirty="0" smtClean="0">
                <a:solidFill>
                  <a:srgbClr val="376092"/>
                </a:solidFill>
                <a:ea typeface="ＭＳ Ｐゴシック"/>
                <a:cs typeface="ＭＳ Ｐゴシック"/>
              </a:rPr>
              <a:t>Trois critères diagnostiques essentiels du SRI</a:t>
            </a:r>
            <a:endParaRPr lang="fr-FR" sz="3200" dirty="0" smtClean="0">
              <a:solidFill>
                <a:srgbClr val="376092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0722" name="Ellipse 4"/>
          <p:cNvSpPr>
            <a:spLocks noChangeArrowheads="1"/>
          </p:cNvSpPr>
          <p:nvPr/>
        </p:nvSpPr>
        <p:spPr bwMode="auto">
          <a:xfrm>
            <a:off x="827088" y="1916114"/>
            <a:ext cx="3816350" cy="2665412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mpd="sng" algn="ctr">
            <a:solidFill>
              <a:schemeClr val="accent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fr-FR">
                <a:cs typeface="Arial" charset="0"/>
              </a:rPr>
              <a:t>Oedèmes</a:t>
            </a:r>
          </a:p>
          <a:p>
            <a:pPr eaLnBrk="0" hangingPunct="0"/>
            <a:r>
              <a:rPr lang="fr-FR">
                <a:cs typeface="Arial" charset="0"/>
              </a:rPr>
              <a:t>Hypervolémie</a:t>
            </a:r>
          </a:p>
        </p:txBody>
      </p:sp>
      <p:sp>
        <p:nvSpPr>
          <p:cNvPr id="30723" name="Ellipse 6"/>
          <p:cNvSpPr>
            <a:spLocks noChangeArrowheads="1"/>
          </p:cNvSpPr>
          <p:nvPr/>
        </p:nvSpPr>
        <p:spPr bwMode="auto">
          <a:xfrm>
            <a:off x="1763713" y="3357575"/>
            <a:ext cx="5040312" cy="2808287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mpd="sng" algn="ctr">
            <a:solidFill>
              <a:srgbClr val="37609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>
              <a:cs typeface="Arial" charset="0"/>
            </a:endParaRPr>
          </a:p>
          <a:p>
            <a:pPr eaLnBrk="0" hangingPunct="0"/>
            <a:endParaRPr lang="fr-FR">
              <a:cs typeface="Arial" charset="0"/>
            </a:endParaRPr>
          </a:p>
          <a:p>
            <a:pPr eaLnBrk="0" hangingPunct="0"/>
            <a:endParaRPr lang="fr-FR">
              <a:cs typeface="Arial" charset="0"/>
            </a:endParaRPr>
          </a:p>
          <a:p>
            <a:pPr eaLnBrk="0" hangingPunct="0"/>
            <a:r>
              <a:rPr lang="fr-FR">
                <a:latin typeface="Calibri" pitchFamily="34" charset="0"/>
                <a:cs typeface="Arial" charset="0"/>
              </a:rPr>
              <a:t>Concentration basse en électrolytes</a:t>
            </a:r>
            <a:r>
              <a:rPr lang="fr-FR" sz="1600">
                <a:latin typeface="Calibri" pitchFamily="34" charset="0"/>
                <a:cs typeface="Arial" charset="0"/>
              </a:rPr>
              <a:t>: </a:t>
            </a:r>
          </a:p>
          <a:p>
            <a:pPr eaLnBrk="0" hangingPunct="0"/>
            <a:r>
              <a:rPr lang="fr-FR" sz="1600">
                <a:latin typeface="Calibri" pitchFamily="34" charset="0"/>
                <a:cs typeface="Arial" charset="0"/>
              </a:rPr>
              <a:t>	Potassium&lt; 2.5mml/l</a:t>
            </a:r>
          </a:p>
          <a:p>
            <a:pPr eaLnBrk="0" hangingPunct="0"/>
            <a:r>
              <a:rPr lang="fr-FR" sz="1600">
                <a:latin typeface="Calibri" pitchFamily="34" charset="0"/>
                <a:cs typeface="Arial" charset="0"/>
              </a:rPr>
              <a:t>	Phosphore&lt;0,32mml/l</a:t>
            </a:r>
          </a:p>
          <a:p>
            <a:pPr eaLnBrk="0" hangingPunct="0"/>
            <a:r>
              <a:rPr lang="fr-FR" sz="1600">
                <a:latin typeface="Calibri" pitchFamily="34" charset="0"/>
                <a:cs typeface="Arial" charset="0"/>
              </a:rPr>
              <a:t>	Magnésium&lt;0.5mml/l</a:t>
            </a:r>
          </a:p>
          <a:p>
            <a:pPr eaLnBrk="0" hangingPunct="0"/>
            <a:endParaRPr lang="fr-FR">
              <a:latin typeface="Calibri" pitchFamily="34" charset="0"/>
              <a:cs typeface="Arial" charset="0"/>
            </a:endParaRPr>
          </a:p>
        </p:txBody>
      </p:sp>
      <p:sp>
        <p:nvSpPr>
          <p:cNvPr id="30724" name="Ellipse 7"/>
          <p:cNvSpPr>
            <a:spLocks noChangeArrowheads="1"/>
          </p:cNvSpPr>
          <p:nvPr/>
        </p:nvSpPr>
        <p:spPr bwMode="auto">
          <a:xfrm>
            <a:off x="3708404" y="1916113"/>
            <a:ext cx="4176713" cy="273685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mpd="sng" algn="ctr">
            <a:solidFill>
              <a:srgbClr val="37609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fr-FR">
                <a:latin typeface="Calibri" pitchFamily="34" charset="0"/>
                <a:cs typeface="Arial" charset="0"/>
              </a:rPr>
              <a:t>Défaillance d’organe : </a:t>
            </a:r>
          </a:p>
          <a:p>
            <a:pPr eaLnBrk="0" hangingPunct="0"/>
            <a:r>
              <a:rPr lang="fr-FR" sz="1600">
                <a:latin typeface="Calibri" pitchFamily="34" charset="0"/>
                <a:cs typeface="Arial" charset="0"/>
              </a:rPr>
              <a:t>        hépatique</a:t>
            </a:r>
          </a:p>
          <a:p>
            <a:pPr eaLnBrk="0" hangingPunct="0"/>
            <a:r>
              <a:rPr lang="fr-FR" sz="1600">
                <a:latin typeface="Calibri" pitchFamily="34" charset="0"/>
                <a:cs typeface="Arial" charset="0"/>
              </a:rPr>
              <a:t>        diaphragmatico-pulmonaire</a:t>
            </a:r>
          </a:p>
          <a:p>
            <a:pPr eaLnBrk="0" hangingPunct="0"/>
            <a:r>
              <a:rPr lang="fr-FR" sz="1600">
                <a:latin typeface="Calibri" pitchFamily="34" charset="0"/>
                <a:cs typeface="Arial" charset="0"/>
              </a:rPr>
              <a:t>        cardiaque</a:t>
            </a:r>
          </a:p>
        </p:txBody>
      </p:sp>
      <p:sp>
        <p:nvSpPr>
          <p:cNvPr id="30725" name="ZoneTexte 8"/>
          <p:cNvSpPr txBox="1">
            <a:spLocks noChangeArrowheads="1"/>
          </p:cNvSpPr>
          <p:nvPr/>
        </p:nvSpPr>
        <p:spPr bwMode="auto">
          <a:xfrm>
            <a:off x="3887796" y="3389313"/>
            <a:ext cx="518667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/>
              <a:t>SRI</a:t>
            </a:r>
          </a:p>
        </p:txBody>
      </p:sp>
      <p:sp>
        <p:nvSpPr>
          <p:cNvPr id="30726" name="ZoneTexte 4"/>
          <p:cNvSpPr txBox="1">
            <a:spLocks noChangeArrowheads="1"/>
          </p:cNvSpPr>
          <p:nvPr/>
        </p:nvSpPr>
        <p:spPr bwMode="auto">
          <a:xfrm>
            <a:off x="7294564" y="6535749"/>
            <a:ext cx="15740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200" i="1"/>
              <a:t>Rio A et al, BMJ, 2013</a:t>
            </a:r>
          </a:p>
        </p:txBody>
      </p:sp>
    </p:spTree>
    <p:extLst>
      <p:ext uri="{BB962C8B-B14F-4D97-AF65-F5344CB8AC3E}">
        <p14:creationId xmlns:p14="http://schemas.microsoft.com/office/powerpoint/2010/main" val="1083293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en-GB" sz="3200" b="1" dirty="0" smtClean="0">
                <a:solidFill>
                  <a:srgbClr val="17375E"/>
                </a:solidFill>
              </a:rPr>
              <a:t>SRI</a:t>
            </a:r>
            <a:br>
              <a:rPr lang="en-GB" sz="3200" b="1" dirty="0" smtClean="0">
                <a:solidFill>
                  <a:srgbClr val="17375E"/>
                </a:solidFill>
              </a:rPr>
            </a:br>
            <a:r>
              <a:rPr lang="en-GB" sz="2400" b="1" dirty="0" smtClean="0">
                <a:solidFill>
                  <a:srgbClr val="17375E"/>
                </a:solidFill>
              </a:rPr>
              <a:t>FDR et manifestations </a:t>
            </a:r>
            <a:r>
              <a:rPr lang="en-GB" sz="2400" b="1" dirty="0" err="1" smtClean="0">
                <a:solidFill>
                  <a:srgbClr val="17375E"/>
                </a:solidFill>
              </a:rPr>
              <a:t>cliniques</a:t>
            </a:r>
            <a:r>
              <a:rPr lang="en-GB" sz="2400" b="1" dirty="0" smtClean="0">
                <a:solidFill>
                  <a:srgbClr val="17375E"/>
                </a:solidFill>
              </a:rPr>
              <a:t/>
            </a:r>
            <a:br>
              <a:rPr lang="en-GB" sz="2400" b="1" dirty="0" smtClean="0">
                <a:solidFill>
                  <a:srgbClr val="17375E"/>
                </a:solidFill>
              </a:rPr>
            </a:br>
            <a:endParaRPr lang="en-GB" sz="2400" b="1" dirty="0" smtClean="0">
              <a:solidFill>
                <a:srgbClr val="17375E"/>
              </a:solidFill>
            </a:endParaRPr>
          </a:p>
        </p:txBody>
      </p:sp>
      <p:sp>
        <p:nvSpPr>
          <p:cNvPr id="94210" name="Rectangle 2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66790" y="1557338"/>
            <a:ext cx="4273025" cy="4637088"/>
          </a:xfrm>
          <a:ln w="28575"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GB" sz="1800" b="1" dirty="0" smtClean="0"/>
          </a:p>
          <a:p>
            <a:pPr eaLnBrk="1" hangingPunct="1">
              <a:lnSpc>
                <a:spcPct val="80000"/>
              </a:lnSpc>
            </a:pPr>
            <a:r>
              <a:rPr lang="en-GB" sz="1800" b="1" dirty="0" smtClean="0"/>
              <a:t>Neuromuscular dysfunction:</a:t>
            </a:r>
            <a:r>
              <a:rPr lang="en-GB" sz="1800" dirty="0" smtClean="0"/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smtClean="0"/>
              <a:t>acute </a:t>
            </a:r>
            <a:r>
              <a:rPr lang="en-GB" sz="1600" dirty="0" err="1" smtClean="0"/>
              <a:t>areflexis</a:t>
            </a:r>
            <a:r>
              <a:rPr lang="en-GB" sz="1600" dirty="0" smtClean="0"/>
              <a:t> paralysis, diffuse sensory loss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smtClean="0"/>
              <a:t>cranial nerve palsies, 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err="1" smtClean="0"/>
              <a:t>paresthesia</a:t>
            </a:r>
            <a:r>
              <a:rPr lang="en-GB" sz="1600" dirty="0" smtClean="0"/>
              <a:t>, weakness, 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smtClean="0"/>
              <a:t>seizures, 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err="1" smtClean="0"/>
              <a:t>rhabdomyolysis</a:t>
            </a:r>
            <a:r>
              <a:rPr lang="en-GB" sz="1600" dirty="0" smtClean="0"/>
              <a:t>, </a:t>
            </a:r>
            <a:r>
              <a:rPr lang="en-GB" sz="1600" dirty="0" err="1" smtClean="0"/>
              <a:t>Guillain</a:t>
            </a:r>
            <a:r>
              <a:rPr lang="en-GB" sz="1600" dirty="0" smtClean="0"/>
              <a:t> </a:t>
            </a:r>
            <a:r>
              <a:rPr lang="en-GB" sz="1600" dirty="0" err="1" smtClean="0"/>
              <a:t>Barré</a:t>
            </a:r>
            <a:r>
              <a:rPr lang="en-GB" sz="1600" dirty="0" smtClean="0"/>
              <a:t> like syndrome</a:t>
            </a:r>
            <a:endParaRPr lang="en-GB" sz="1600" b="1" dirty="0" smtClean="0"/>
          </a:p>
          <a:p>
            <a:pPr eaLnBrk="1" hangingPunct="1">
              <a:lnSpc>
                <a:spcPct val="80000"/>
              </a:lnSpc>
            </a:pPr>
            <a:r>
              <a:rPr lang="en-GB" sz="1800" b="1" dirty="0" smtClean="0"/>
              <a:t>Neurologic central disorders until coma</a:t>
            </a:r>
          </a:p>
          <a:p>
            <a:pPr eaLnBrk="1" hangingPunct="1">
              <a:lnSpc>
                <a:spcPct val="80000"/>
              </a:lnSpc>
            </a:pPr>
            <a:r>
              <a:rPr lang="en-GB" sz="1800" b="1" dirty="0" smtClean="0"/>
              <a:t>Acute respiratory failure</a:t>
            </a:r>
          </a:p>
          <a:p>
            <a:pPr eaLnBrk="1" hangingPunct="1">
              <a:lnSpc>
                <a:spcPct val="80000"/>
              </a:lnSpc>
            </a:pPr>
            <a:r>
              <a:rPr lang="en-GB" sz="1800" b="1" dirty="0" smtClean="0"/>
              <a:t>Acute cardiac failure</a:t>
            </a:r>
          </a:p>
          <a:p>
            <a:pPr eaLnBrk="1" hangingPunct="1">
              <a:lnSpc>
                <a:spcPct val="80000"/>
              </a:lnSpc>
            </a:pPr>
            <a:r>
              <a:rPr lang="en-GB" sz="1800" b="1" dirty="0" smtClean="0"/>
              <a:t>Liver dysfunction</a:t>
            </a:r>
            <a:r>
              <a:rPr lang="en-GB" sz="1800" dirty="0" smtClean="0"/>
              <a:t> with cytolysis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GB" sz="1400" i="1" dirty="0" smtClean="0"/>
              <a:t>	Saito et al, </a:t>
            </a:r>
            <a:r>
              <a:rPr lang="en-GB" sz="1400" i="1" dirty="0" err="1" smtClean="0"/>
              <a:t>Int</a:t>
            </a:r>
            <a:r>
              <a:rPr lang="en-GB" sz="1400" i="1" dirty="0" smtClean="0"/>
              <a:t> J Eat </a:t>
            </a:r>
            <a:r>
              <a:rPr lang="en-GB" sz="1400" i="1" dirty="0" err="1" smtClean="0"/>
              <a:t>Disord</a:t>
            </a:r>
            <a:r>
              <a:rPr lang="en-GB" sz="1400" i="1" dirty="0" smtClean="0"/>
              <a:t> 2008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GB" sz="1800" dirty="0" smtClean="0"/>
          </a:p>
          <a:p>
            <a:pPr eaLnBrk="1" hangingPunct="1">
              <a:lnSpc>
                <a:spcPct val="80000"/>
              </a:lnSpc>
            </a:pPr>
            <a:r>
              <a:rPr lang="en-GB" sz="1800" b="1" dirty="0" smtClean="0"/>
              <a:t>Peripheral oedema, fluid intolerance, hypertonic states</a:t>
            </a:r>
          </a:p>
        </p:txBody>
      </p:sp>
      <p:graphicFrame>
        <p:nvGraphicFramePr>
          <p:cNvPr id="6176" name="Group 32"/>
          <p:cNvGraphicFramePr>
            <a:graphicFrameLocks noGrp="1"/>
          </p:cNvGraphicFramePr>
          <p:nvPr>
            <p:ph sz="half" idx="4294967295"/>
          </p:nvPr>
        </p:nvGraphicFramePr>
        <p:xfrm>
          <a:off x="468313" y="1557338"/>
          <a:ext cx="3790950" cy="4637088"/>
        </p:xfrm>
        <a:graphic>
          <a:graphicData uri="http://schemas.openxmlformats.org/drawingml/2006/table">
            <a:tbl>
              <a:tblPr/>
              <a:tblGrid>
                <a:gridCol w="3790950"/>
              </a:tblGrid>
              <a:tr h="2209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Either the patient has one or more of the following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–"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BMI&lt;16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–"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Unintentional weight loss &gt;15% in the past three to six months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–"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Little or no nutritional intake for &gt;10 days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–"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Low levels of potassium, phosphate, or magnesium before feeding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7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Or the patient has two or more of the following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–"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BMI &lt;18.5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–"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Unintentional weight loss &gt;10% in the past three to six months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–"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Little or no nutritional intake for &gt;5 days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–"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History of alcohol misuse or drugs, including insulin, chemotherapy, antacids, or diuretics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4219" name="Text Box 4"/>
          <p:cNvSpPr txBox="1">
            <a:spLocks noChangeArrowheads="1"/>
          </p:cNvSpPr>
          <p:nvPr/>
        </p:nvSpPr>
        <p:spPr bwMode="auto">
          <a:xfrm>
            <a:off x="3613566" y="6329944"/>
            <a:ext cx="54152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/>
            <a:r>
              <a:rPr lang="fr-FR" sz="1200" i="1" dirty="0" err="1">
                <a:latin typeface="Arial" charset="0"/>
              </a:rPr>
              <a:t>Mehanna</a:t>
            </a:r>
            <a:r>
              <a:rPr lang="fr-FR" sz="1200" i="1" dirty="0">
                <a:latin typeface="Arial" charset="0"/>
              </a:rPr>
              <a:t> et </a:t>
            </a:r>
            <a:r>
              <a:rPr lang="fr-FR" sz="1200" i="1" dirty="0" smtClean="0">
                <a:latin typeface="Arial" charset="0"/>
              </a:rPr>
              <a:t>al, BMJ 2008 </a:t>
            </a:r>
          </a:p>
          <a:p>
            <a:pPr algn="r" defTabSz="914400"/>
            <a:r>
              <a:rPr lang="en-GB" sz="1200" i="1" dirty="0" smtClean="0">
                <a:latin typeface="Arial" charset="0"/>
              </a:rPr>
              <a:t>Guidelines </a:t>
            </a:r>
            <a:r>
              <a:rPr lang="en-GB" sz="1200" i="1" dirty="0">
                <a:latin typeface="Arial" charset="0"/>
              </a:rPr>
              <a:t>of the </a:t>
            </a:r>
            <a:r>
              <a:rPr lang="en-GB" sz="1200" i="1" dirty="0" smtClean="0">
                <a:latin typeface="Arial" charset="0"/>
              </a:rPr>
              <a:t>National Institute </a:t>
            </a:r>
            <a:r>
              <a:rPr lang="en-GB" sz="1200" i="1" dirty="0">
                <a:latin typeface="Arial" charset="0"/>
              </a:rPr>
              <a:t>for Health and Clinical Excellence , </a:t>
            </a:r>
            <a:r>
              <a:rPr lang="fr-FR" sz="1200" i="1" dirty="0" smtClean="0">
                <a:latin typeface="Arial" charset="0"/>
              </a:rPr>
              <a:t>2006</a:t>
            </a:r>
            <a:r>
              <a:rPr lang="fr-FR" sz="1200" i="1" dirty="0">
                <a:latin typeface="Arial" charset="0"/>
              </a:rPr>
              <a:t> </a:t>
            </a:r>
            <a:endParaRPr lang="en-GB" sz="1200" i="1" dirty="0">
              <a:latin typeface="Arial" charset="0"/>
            </a:endParaRPr>
          </a:p>
        </p:txBody>
      </p:sp>
      <p:sp>
        <p:nvSpPr>
          <p:cNvPr id="94220" name="Text Box 29"/>
          <p:cNvSpPr txBox="1">
            <a:spLocks noChangeArrowheads="1"/>
          </p:cNvSpPr>
          <p:nvPr/>
        </p:nvSpPr>
        <p:spPr bwMode="auto">
          <a:xfrm>
            <a:off x="1331919" y="1052513"/>
            <a:ext cx="1710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/>
            <a:r>
              <a:rPr lang="en-GB" sz="1800" dirty="0">
                <a:solidFill>
                  <a:srgbClr val="17375E"/>
                </a:solidFill>
                <a:latin typeface="+mj-lt"/>
              </a:rPr>
              <a:t>NICE risk factors</a:t>
            </a:r>
          </a:p>
        </p:txBody>
      </p:sp>
      <p:sp>
        <p:nvSpPr>
          <p:cNvPr id="94221" name="Text Box 30"/>
          <p:cNvSpPr txBox="1">
            <a:spLocks noChangeArrowheads="1"/>
          </p:cNvSpPr>
          <p:nvPr/>
        </p:nvSpPr>
        <p:spPr bwMode="auto">
          <a:xfrm>
            <a:off x="5364163" y="1125550"/>
            <a:ext cx="2952750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GB" sz="1800" dirty="0">
                <a:solidFill>
                  <a:srgbClr val="17375E"/>
                </a:solidFill>
                <a:latin typeface="+mn-lt"/>
              </a:rPr>
              <a:t>Clinical manifestations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b="1" dirty="0" smtClean="0">
                <a:solidFill>
                  <a:srgbClr val="1F497D"/>
                </a:solidFill>
                <a:ea typeface="ＭＳ Ｐゴシック"/>
                <a:cs typeface="ＭＳ Ｐゴシック"/>
              </a:rPr>
              <a:t>Recommandations européennes</a:t>
            </a:r>
            <a:br>
              <a:rPr lang="fr-FR" sz="2000" b="1" dirty="0" smtClean="0">
                <a:solidFill>
                  <a:srgbClr val="1F497D"/>
                </a:solidFill>
                <a:ea typeface="ＭＳ Ｐゴシック"/>
                <a:cs typeface="ＭＳ Ｐゴシック"/>
              </a:rPr>
            </a:br>
            <a:r>
              <a:rPr lang="fr-FR" sz="2000" b="1" dirty="0" smtClean="0">
                <a:solidFill>
                  <a:srgbClr val="1F497D"/>
                </a:solidFill>
                <a:ea typeface="ＭＳ Ｐゴシック"/>
                <a:cs typeface="ＭＳ Ｐゴシック"/>
              </a:rPr>
              <a:t> concernant la gestion du SR chez les patients à haut risque</a:t>
            </a:r>
          </a:p>
        </p:txBody>
      </p:sp>
      <p:pic>
        <p:nvPicPr>
          <p:cNvPr id="49154" name="Imag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412875"/>
            <a:ext cx="877887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443670" y="6524637"/>
            <a:ext cx="236730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200" i="1" dirty="0" err="1">
                <a:latin typeface="+mn-lt"/>
                <a:ea typeface="ＭＳ Ｐゴシック" charset="0"/>
                <a:cs typeface="ＭＳ Ｐゴシック" charset="0"/>
              </a:rPr>
              <a:t>Stanga</a:t>
            </a:r>
            <a:r>
              <a:rPr lang="fr-FR" sz="1200" i="1" dirty="0">
                <a:latin typeface="+mn-lt"/>
                <a:ea typeface="ＭＳ Ｐゴシック" charset="0"/>
                <a:cs typeface="ＭＳ Ｐゴシック" charset="0"/>
              </a:rPr>
              <a:t> Z et al, </a:t>
            </a:r>
            <a:r>
              <a:rPr lang="fr-FR" sz="1200" i="1" dirty="0" err="1">
                <a:latin typeface="+mn-lt"/>
                <a:ea typeface="ＭＳ Ｐゴシック" charset="0"/>
                <a:cs typeface="ＭＳ Ｐゴシック" charset="0"/>
              </a:rPr>
              <a:t>Eur</a:t>
            </a:r>
            <a:r>
              <a:rPr lang="fr-FR" sz="1200" i="1" dirty="0">
                <a:latin typeface="+mn-lt"/>
                <a:ea typeface="ＭＳ Ｐゴシック" charset="0"/>
                <a:cs typeface="ＭＳ Ｐゴシック" charset="0"/>
              </a:rPr>
              <a:t> J Clin </a:t>
            </a:r>
            <a:r>
              <a:rPr lang="fr-FR" sz="1200" i="1" dirty="0" err="1">
                <a:latin typeface="+mn-lt"/>
                <a:ea typeface="ＭＳ Ｐゴシック" charset="0"/>
                <a:cs typeface="ＭＳ Ｐゴシック" charset="0"/>
              </a:rPr>
              <a:t>Nutr</a:t>
            </a:r>
            <a:r>
              <a:rPr lang="fr-FR" sz="1200" i="1" dirty="0">
                <a:latin typeface="+mn-lt"/>
                <a:ea typeface="ＭＳ Ｐゴシック" charset="0"/>
                <a:cs typeface="ＭＳ Ｐゴシック" charset="0"/>
              </a:rPr>
              <a:t> 2008 </a:t>
            </a:r>
          </a:p>
        </p:txBody>
      </p:sp>
    </p:spTree>
    <p:extLst>
      <p:ext uri="{BB962C8B-B14F-4D97-AF65-F5344CB8AC3E}">
        <p14:creationId xmlns:p14="http://schemas.microsoft.com/office/powerpoint/2010/main" val="1335547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dirty="0" smtClean="0">
                <a:solidFill>
                  <a:srgbClr val="1F497D"/>
                </a:solidFill>
                <a:ea typeface="ＭＳ Ｐゴシック"/>
                <a:cs typeface="ＭＳ Ｐゴシック"/>
              </a:rPr>
              <a:t>SRI</a:t>
            </a:r>
            <a:br>
              <a:rPr lang="fr-FR" sz="3200" b="1" dirty="0" smtClean="0">
                <a:solidFill>
                  <a:srgbClr val="1F497D"/>
                </a:solidFill>
                <a:ea typeface="ＭＳ Ｐゴシック"/>
                <a:cs typeface="ＭＳ Ｐゴシック"/>
              </a:rPr>
            </a:br>
            <a:r>
              <a:rPr lang="fr-FR" sz="2800" b="1" dirty="0" smtClean="0">
                <a:solidFill>
                  <a:srgbClr val="1F497D"/>
                </a:solidFill>
                <a:ea typeface="ＭＳ Ｐゴシック"/>
                <a:cs typeface="ＭＳ Ｐゴシック"/>
              </a:rPr>
              <a:t>Prise en charge</a:t>
            </a:r>
          </a:p>
        </p:txBody>
      </p:sp>
      <p:sp>
        <p:nvSpPr>
          <p:cNvPr id="51202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 smtClean="0">
                <a:ea typeface="ＭＳ Ｐゴシック"/>
                <a:cs typeface="ＭＳ Ｐゴシック"/>
              </a:rPr>
              <a:t>Relativement rare mais potentiellement </a:t>
            </a:r>
            <a:r>
              <a:rPr lang="fr-FR" sz="2800" u="sng" dirty="0" smtClean="0">
                <a:ea typeface="ＭＳ Ｐゴシック"/>
                <a:cs typeface="ＭＳ Ｐゴシック"/>
              </a:rPr>
              <a:t>fatal</a:t>
            </a:r>
            <a:r>
              <a:rPr lang="fr-FR" sz="2800" dirty="0" smtClean="0">
                <a:ea typeface="ＭＳ Ｐゴシック"/>
                <a:cs typeface="ＭＳ Ｐゴシック"/>
              </a:rPr>
              <a:t>, causé par une renutrition trop rapide après une période de jeûne</a:t>
            </a:r>
          </a:p>
          <a:p>
            <a:r>
              <a:rPr lang="fr-FR" sz="2800" dirty="0" smtClean="0">
                <a:ea typeface="ＭＳ Ｐゴシック"/>
                <a:cs typeface="ＭＳ Ｐゴシック"/>
              </a:rPr>
              <a:t>Susceptibilité individuelle</a:t>
            </a:r>
          </a:p>
          <a:p>
            <a:r>
              <a:rPr lang="fr-FR" sz="2800" dirty="0" smtClean="0">
                <a:ea typeface="ＭＳ Ｐゴシック"/>
                <a:cs typeface="ＭＳ Ｐゴシック"/>
              </a:rPr>
              <a:t>Principe : complémenter avant de </a:t>
            </a:r>
            <a:r>
              <a:rPr lang="fr-FR" sz="2800" dirty="0" err="1" smtClean="0">
                <a:ea typeface="ＭＳ Ｐゴシック"/>
                <a:cs typeface="ＭＳ Ｐゴシック"/>
              </a:rPr>
              <a:t>renourrir</a:t>
            </a:r>
            <a:r>
              <a:rPr lang="fr-FR" sz="2800" dirty="0" smtClean="0">
                <a:ea typeface="ＭＳ Ｐゴシック"/>
                <a:cs typeface="ＭＳ Ｐゴシック"/>
              </a:rPr>
              <a:t> </a:t>
            </a:r>
            <a:endParaRPr lang="fr-FR" sz="2800" dirty="0" smtClean="0">
              <a:ea typeface="ＭＳ Ｐゴシック"/>
              <a:cs typeface="ＭＳ Ｐゴシック"/>
            </a:endParaRPr>
          </a:p>
          <a:p>
            <a:r>
              <a:rPr lang="fr-FR" sz="2800" dirty="0" smtClean="0">
                <a:ea typeface="ＭＳ Ｐゴシック"/>
                <a:cs typeface="ＭＳ Ｐゴシック"/>
              </a:rPr>
              <a:t>Prévention : </a:t>
            </a:r>
          </a:p>
          <a:p>
            <a:pPr lvl="1"/>
            <a:r>
              <a:rPr lang="fr-FR" sz="2400" dirty="0" smtClean="0">
                <a:ea typeface="ＭＳ Ｐゴシック"/>
              </a:rPr>
              <a:t>Bonne connaissance des manifestations cliniques, biologiques et des patients à risque</a:t>
            </a:r>
          </a:p>
          <a:p>
            <a:pPr lvl="1"/>
            <a:r>
              <a:rPr lang="fr-FR" sz="2400" dirty="0" smtClean="0">
                <a:ea typeface="ＭＳ Ｐゴシック"/>
              </a:rPr>
              <a:t>Renutrition prudente </a:t>
            </a:r>
            <a:r>
              <a:rPr lang="fr-FR" sz="2400" i="1" dirty="0" smtClean="0">
                <a:ea typeface="ＭＳ Ｐゴシック"/>
              </a:rPr>
              <a:t>« </a:t>
            </a:r>
            <a:r>
              <a:rPr lang="fr-FR" sz="2400" i="1" dirty="0" err="1" smtClean="0">
                <a:solidFill>
                  <a:srgbClr val="FF0000"/>
                </a:solidFill>
                <a:ea typeface="ＭＳ Ｐゴシック"/>
              </a:rPr>
              <a:t>start</a:t>
            </a:r>
            <a:r>
              <a:rPr lang="fr-FR" sz="2400" i="1" dirty="0" smtClean="0">
                <a:solidFill>
                  <a:srgbClr val="FF0000"/>
                </a:solidFill>
                <a:ea typeface="ＭＳ Ｐゴシック"/>
              </a:rPr>
              <a:t> </a:t>
            </a:r>
            <a:r>
              <a:rPr lang="fr-FR" sz="2400" i="1" dirty="0" err="1" smtClean="0">
                <a:solidFill>
                  <a:srgbClr val="FF0000"/>
                </a:solidFill>
                <a:ea typeface="ＭＳ Ｐゴシック"/>
              </a:rPr>
              <a:t>low</a:t>
            </a:r>
            <a:r>
              <a:rPr lang="fr-FR" sz="2400" i="1" dirty="0" smtClean="0">
                <a:solidFill>
                  <a:srgbClr val="FF0000"/>
                </a:solidFill>
                <a:ea typeface="ＭＳ Ｐゴシック"/>
              </a:rPr>
              <a:t> and go slow </a:t>
            </a:r>
            <a:r>
              <a:rPr lang="fr-FR" sz="2400" i="1" dirty="0" smtClean="0">
                <a:ea typeface="ＭＳ Ｐゴシック"/>
              </a:rPr>
              <a:t>»</a:t>
            </a:r>
          </a:p>
          <a:p>
            <a:pPr lvl="1"/>
            <a:r>
              <a:rPr lang="fr-FR" sz="2400" dirty="0" smtClean="0">
                <a:ea typeface="ＭＳ Ｐゴシック"/>
              </a:rPr>
              <a:t>Apports systématiques en phosphore, vitamines et oligo-éléments</a:t>
            </a:r>
          </a:p>
        </p:txBody>
      </p:sp>
    </p:spTree>
    <p:extLst>
      <p:ext uri="{BB962C8B-B14F-4D97-AF65-F5344CB8AC3E}">
        <p14:creationId xmlns:p14="http://schemas.microsoft.com/office/powerpoint/2010/main" val="993024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r>
              <a:rPr lang="fr-FR" sz="3600" b="1" dirty="0">
                <a:solidFill>
                  <a:srgbClr val="254061"/>
                </a:solidFill>
                <a:latin typeface="Calibri" charset="0"/>
              </a:rPr>
              <a:t>Difficultés de l’anorexie mentale vis-à-vis du système de soins</a:t>
            </a:r>
          </a:p>
        </p:txBody>
      </p:sp>
      <p:sp>
        <p:nvSpPr>
          <p:cNvPr id="9219" name="Espace réservé du contenu 2"/>
          <p:cNvSpPr>
            <a:spLocks noGrp="1"/>
          </p:cNvSpPr>
          <p:nvPr>
            <p:ph idx="1"/>
          </p:nvPr>
        </p:nvSpPr>
        <p:spPr>
          <a:xfrm>
            <a:off x="457200" y="1689856"/>
            <a:ext cx="8229600" cy="4187069"/>
          </a:xfrm>
        </p:spPr>
        <p:txBody>
          <a:bodyPr/>
          <a:lstStyle/>
          <a:p>
            <a:r>
              <a:rPr lang="fr-FR" sz="2800" dirty="0">
                <a:latin typeface="Calibri" charset="0"/>
              </a:rPr>
              <a:t>Déni des troubles, aussi bien somatiques que psychiatriques</a:t>
            </a:r>
          </a:p>
          <a:p>
            <a:endParaRPr lang="fr-FR" sz="2800" dirty="0">
              <a:latin typeface="Calibri" charset="0"/>
            </a:endParaRPr>
          </a:p>
          <a:p>
            <a:r>
              <a:rPr lang="fr-FR" sz="2800" dirty="0">
                <a:latin typeface="Calibri" charset="0"/>
              </a:rPr>
              <a:t>Refus de soins, souvent considérés comme non justifiés et entravant la « Liberté du sujet »</a:t>
            </a:r>
          </a:p>
          <a:p>
            <a:endParaRPr lang="fr-FR" sz="2800" dirty="0">
              <a:latin typeface="Calibri" charset="0"/>
            </a:endParaRPr>
          </a:p>
          <a:p>
            <a:r>
              <a:rPr lang="fr-FR" sz="2800" dirty="0">
                <a:latin typeface="Calibri" charset="0"/>
              </a:rPr>
              <a:t>Si demande d’aide, les soins proposés sont souvent considérés comme non adaptés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459" y="6670675"/>
            <a:ext cx="134055" cy="10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459" y="6669088"/>
            <a:ext cx="134055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90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254061"/>
                </a:solidFill>
                <a:latin typeface="Calibri" charset="0"/>
              </a:rPr>
              <a:t>Les bases d’un traitement possible</a:t>
            </a:r>
          </a:p>
        </p:txBody>
      </p:sp>
      <p:sp>
        <p:nvSpPr>
          <p:cNvPr id="14339" name="Espace réservé du contenu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3744912"/>
          </a:xfrm>
        </p:spPr>
        <p:txBody>
          <a:bodyPr/>
          <a:lstStyle/>
          <a:p>
            <a:r>
              <a:rPr lang="fr-FR" sz="2800">
                <a:latin typeface="Calibri" charset="0"/>
              </a:rPr>
              <a:t>Travailler le déni</a:t>
            </a:r>
          </a:p>
          <a:p>
            <a:endParaRPr lang="fr-FR" sz="2800">
              <a:latin typeface="Calibri" charset="0"/>
            </a:endParaRPr>
          </a:p>
          <a:p>
            <a:r>
              <a:rPr lang="fr-FR" sz="2800">
                <a:latin typeface="Calibri" charset="0"/>
              </a:rPr>
              <a:t>Infléchir le refus de soins</a:t>
            </a:r>
          </a:p>
          <a:p>
            <a:endParaRPr lang="fr-FR" sz="2800">
              <a:latin typeface="Calibri" charset="0"/>
            </a:endParaRPr>
          </a:p>
          <a:p>
            <a:r>
              <a:rPr lang="fr-FR" sz="2800">
                <a:latin typeface="Calibri" charset="0"/>
              </a:rPr>
              <a:t>Elaborer la liberté du consentement aux soins</a:t>
            </a:r>
          </a:p>
          <a:p>
            <a:endParaRPr lang="fr-FR" sz="2800">
              <a:latin typeface="Calibri" charset="0"/>
            </a:endParaRPr>
          </a:p>
          <a:p>
            <a:r>
              <a:rPr lang="fr-FR" sz="2800">
                <a:latin typeface="Calibri" charset="0"/>
              </a:rPr>
              <a:t>Construire l’alliance thérapeutique</a:t>
            </a:r>
          </a:p>
        </p:txBody>
      </p:sp>
    </p:spTree>
    <p:extLst>
      <p:ext uri="{BB962C8B-B14F-4D97-AF65-F5344CB8AC3E}">
        <p14:creationId xmlns:p14="http://schemas.microsoft.com/office/powerpoint/2010/main" val="3328505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/>
          </p:nvPr>
        </p:nvSpPr>
        <p:spPr>
          <a:xfrm>
            <a:off x="475545" y="0"/>
            <a:ext cx="8229600" cy="1143000"/>
          </a:xfrm>
        </p:spPr>
        <p:txBody>
          <a:bodyPr/>
          <a:lstStyle/>
          <a:p>
            <a:r>
              <a:rPr lang="fr-FR" sz="3600" b="1" dirty="0">
                <a:solidFill>
                  <a:srgbClr val="254061"/>
                </a:solidFill>
                <a:latin typeface="Calibri" charset="0"/>
              </a:rPr>
              <a:t>Anorexie mentale :</a:t>
            </a:r>
            <a:br>
              <a:rPr lang="fr-FR" sz="3600" b="1" dirty="0">
                <a:solidFill>
                  <a:srgbClr val="254061"/>
                </a:solidFill>
                <a:latin typeface="Calibri" charset="0"/>
              </a:rPr>
            </a:br>
            <a:r>
              <a:rPr lang="fr-FR" sz="3600" b="1" dirty="0">
                <a:solidFill>
                  <a:srgbClr val="254061"/>
                </a:solidFill>
                <a:latin typeface="Calibri" charset="0"/>
              </a:rPr>
              <a:t>Conduite à tenir en cas de refus de soins</a:t>
            </a:r>
          </a:p>
        </p:txBody>
      </p:sp>
      <p:sp>
        <p:nvSpPr>
          <p:cNvPr id="34819" name="ZoneTexte 3"/>
          <p:cNvSpPr txBox="1">
            <a:spLocks noChangeArrowheads="1"/>
          </p:cNvSpPr>
          <p:nvPr/>
        </p:nvSpPr>
        <p:spPr bwMode="auto">
          <a:xfrm>
            <a:off x="5375712" y="1557338"/>
            <a:ext cx="3561692" cy="58477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600">
                <a:latin typeface="Calibri" charset="0"/>
              </a:rPr>
              <a:t>Anorexie Mentale Chronique Réfractaire</a:t>
            </a:r>
          </a:p>
          <a:p>
            <a:pPr algn="ctr" eaLnBrk="1" hangingPunct="1"/>
            <a:r>
              <a:rPr lang="fr-FR" sz="1600">
                <a:latin typeface="Calibri" charset="0"/>
              </a:rPr>
              <a:t>Ou aiguë opposante</a:t>
            </a:r>
          </a:p>
        </p:txBody>
      </p:sp>
      <p:sp>
        <p:nvSpPr>
          <p:cNvPr id="34820" name="ZoneTexte 4"/>
          <p:cNvSpPr txBox="1">
            <a:spLocks noChangeArrowheads="1"/>
          </p:cNvSpPr>
          <p:nvPr/>
        </p:nvSpPr>
        <p:spPr bwMode="auto">
          <a:xfrm>
            <a:off x="6538123" y="2628324"/>
            <a:ext cx="2212565" cy="58477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600">
                <a:latin typeface="Calibri" charset="0"/>
              </a:rPr>
              <a:t>Complication somatique</a:t>
            </a:r>
          </a:p>
          <a:p>
            <a:pPr algn="ctr" eaLnBrk="1" hangingPunct="1"/>
            <a:r>
              <a:rPr lang="fr-FR" sz="1600">
                <a:latin typeface="Calibri" charset="0"/>
              </a:rPr>
              <a:t>Pronostic vital engagé</a:t>
            </a:r>
          </a:p>
        </p:txBody>
      </p:sp>
      <p:sp>
        <p:nvSpPr>
          <p:cNvPr id="34821" name="ZoneTexte 5"/>
          <p:cNvSpPr txBox="1">
            <a:spLocks noChangeArrowheads="1"/>
          </p:cNvSpPr>
          <p:nvPr/>
        </p:nvSpPr>
        <p:spPr bwMode="auto">
          <a:xfrm>
            <a:off x="6169237" y="3707829"/>
            <a:ext cx="2895383" cy="58477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600">
                <a:latin typeface="Calibri" charset="0"/>
              </a:rPr>
              <a:t>Refus d’hospitalisation libre :</a:t>
            </a:r>
          </a:p>
          <a:p>
            <a:pPr algn="ctr" eaLnBrk="1" hangingPunct="1"/>
            <a:r>
              <a:rPr lang="fr-FR" sz="1600">
                <a:latin typeface="Calibri" charset="0"/>
              </a:rPr>
              <a:t>Apprécier le consentement ?</a:t>
            </a:r>
          </a:p>
        </p:txBody>
      </p:sp>
      <p:sp>
        <p:nvSpPr>
          <p:cNvPr id="34822" name="ZoneTexte 6"/>
          <p:cNvSpPr txBox="1">
            <a:spLocks noChangeArrowheads="1"/>
          </p:cNvSpPr>
          <p:nvPr/>
        </p:nvSpPr>
        <p:spPr bwMode="auto">
          <a:xfrm>
            <a:off x="3804358" y="4868864"/>
            <a:ext cx="3352200" cy="58477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solidFill>
                  <a:srgbClr val="FF0000"/>
                </a:solidFill>
                <a:latin typeface="Calibri" charset="0"/>
              </a:rPr>
              <a:t>« Jugement préservé »</a:t>
            </a:r>
          </a:p>
          <a:p>
            <a:pPr eaLnBrk="1" hangingPunct="1"/>
            <a:r>
              <a:rPr lang="fr-FR" sz="1600">
                <a:latin typeface="Calibri" charset="0"/>
              </a:rPr>
              <a:t>Échecs antérieurs des soins contraints</a:t>
            </a:r>
          </a:p>
        </p:txBody>
      </p:sp>
      <p:sp>
        <p:nvSpPr>
          <p:cNvPr id="34823" name="ZoneTexte 7"/>
          <p:cNvSpPr txBox="1">
            <a:spLocks noChangeArrowheads="1"/>
          </p:cNvSpPr>
          <p:nvPr/>
        </p:nvSpPr>
        <p:spPr bwMode="auto">
          <a:xfrm>
            <a:off x="3292123" y="5876925"/>
            <a:ext cx="4119036" cy="58477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>
                <a:solidFill>
                  <a:srgbClr val="FF0000"/>
                </a:solidFill>
                <a:latin typeface="Calibri" charset="0"/>
              </a:rPr>
              <a:t>« Jugement altéré »</a:t>
            </a:r>
            <a:r>
              <a:rPr lang="fr-FR" sz="1600">
                <a:latin typeface="Calibri" charset="0"/>
              </a:rPr>
              <a:t>, consentement impossible</a:t>
            </a:r>
          </a:p>
          <a:p>
            <a:pPr eaLnBrk="1" hangingPunct="1"/>
            <a:r>
              <a:rPr lang="fr-FR" sz="1600">
                <a:latin typeface="Calibri" charset="0"/>
              </a:rPr>
              <a:t>	</a:t>
            </a:r>
            <a:r>
              <a:rPr lang="fr-FR" sz="1600" b="1">
                <a:latin typeface="Calibri" charset="0"/>
              </a:rPr>
              <a:t>soins contraints</a:t>
            </a:r>
          </a:p>
        </p:txBody>
      </p:sp>
      <p:sp>
        <p:nvSpPr>
          <p:cNvPr id="34824" name="ZoneTexte 8"/>
          <p:cNvSpPr txBox="1">
            <a:spLocks noChangeArrowheads="1"/>
          </p:cNvSpPr>
          <p:nvPr/>
        </p:nvSpPr>
        <p:spPr bwMode="auto">
          <a:xfrm>
            <a:off x="118959" y="4860354"/>
            <a:ext cx="3054342" cy="58477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>
                <a:latin typeface="Calibri" charset="0"/>
              </a:rPr>
              <a:t>Soins de support multidisciplinaire</a:t>
            </a:r>
          </a:p>
          <a:p>
            <a:pPr eaLnBrk="1" hangingPunct="1"/>
            <a:r>
              <a:rPr lang="fr-FR" sz="1600">
                <a:latin typeface="Calibri" charset="0"/>
              </a:rPr>
              <a:t>Soins palliatifs, Qualité de vie</a:t>
            </a:r>
          </a:p>
        </p:txBody>
      </p:sp>
      <p:sp>
        <p:nvSpPr>
          <p:cNvPr id="34825" name="ZoneTexte 9"/>
          <p:cNvSpPr txBox="1">
            <a:spLocks noChangeArrowheads="1"/>
          </p:cNvSpPr>
          <p:nvPr/>
        </p:nvSpPr>
        <p:spPr bwMode="auto">
          <a:xfrm>
            <a:off x="412047" y="3068639"/>
            <a:ext cx="3578223" cy="58477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dirty="0">
                <a:latin typeface="Calibri" charset="0"/>
              </a:rPr>
              <a:t>Hospitalisation libre en service spécialisé</a:t>
            </a:r>
          </a:p>
          <a:p>
            <a:pPr eaLnBrk="1" hangingPunct="1"/>
            <a:r>
              <a:rPr lang="fr-FR" sz="1600" dirty="0">
                <a:latin typeface="Calibri" charset="0"/>
              </a:rPr>
              <a:t>Contrat de soins avec </a:t>
            </a:r>
            <a:r>
              <a:rPr lang="fr-FR" sz="1600" dirty="0" err="1">
                <a:latin typeface="Calibri" charset="0"/>
              </a:rPr>
              <a:t>renutrition</a:t>
            </a:r>
            <a:r>
              <a:rPr lang="fr-FR" sz="1600" dirty="0">
                <a:latin typeface="Calibri" charset="0"/>
              </a:rPr>
              <a:t> active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8027812" y="2133600"/>
            <a:ext cx="0" cy="503238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8027812" y="3213100"/>
            <a:ext cx="0" cy="431800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8027812" y="4292607"/>
            <a:ext cx="0" cy="1873250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endCxn id="34823" idx="3"/>
          </p:cNvCxnSpPr>
          <p:nvPr/>
        </p:nvCxnSpPr>
        <p:spPr>
          <a:xfrm flipH="1">
            <a:off x="7411159" y="6092825"/>
            <a:ext cx="616657" cy="764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endCxn id="34822" idx="3"/>
          </p:cNvCxnSpPr>
          <p:nvPr/>
        </p:nvCxnSpPr>
        <p:spPr>
          <a:xfrm flipH="1">
            <a:off x="7156558" y="5157790"/>
            <a:ext cx="871258" cy="34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34822" idx="1"/>
            <a:endCxn id="34824" idx="3"/>
          </p:cNvCxnSpPr>
          <p:nvPr/>
        </p:nvCxnSpPr>
        <p:spPr>
          <a:xfrm flipH="1" flipV="1">
            <a:off x="3173301" y="5152742"/>
            <a:ext cx="631057" cy="85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>
            <a:stCxn id="34823" idx="1"/>
          </p:cNvCxnSpPr>
          <p:nvPr/>
        </p:nvCxnSpPr>
        <p:spPr>
          <a:xfrm flipH="1" flipV="1">
            <a:off x="1435103" y="6165864"/>
            <a:ext cx="1857020" cy="34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V="1">
            <a:off x="1435100" y="5445132"/>
            <a:ext cx="0" cy="7207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H="1">
            <a:off x="2139248" y="2708277"/>
            <a:ext cx="4398874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>
            <a:off x="2139244" y="2708282"/>
            <a:ext cx="0" cy="3603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>
            <a:stCxn id="34824" idx="0"/>
          </p:cNvCxnSpPr>
          <p:nvPr/>
        </p:nvCxnSpPr>
        <p:spPr>
          <a:xfrm flipV="1">
            <a:off x="1646130" y="3653419"/>
            <a:ext cx="0" cy="120693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37" name="ZoneTexte 38"/>
          <p:cNvSpPr txBox="1">
            <a:spLocks noChangeArrowheads="1"/>
          </p:cNvSpPr>
          <p:nvPr/>
        </p:nvSpPr>
        <p:spPr bwMode="auto">
          <a:xfrm>
            <a:off x="1435103" y="5876932"/>
            <a:ext cx="7745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>
                <a:latin typeface="Calibri" charset="0"/>
              </a:rPr>
              <a:t>Si échec</a:t>
            </a:r>
          </a:p>
        </p:txBody>
      </p:sp>
      <p:sp>
        <p:nvSpPr>
          <p:cNvPr id="34838" name="ZoneTexte 39"/>
          <p:cNvSpPr txBox="1">
            <a:spLocks noChangeArrowheads="1"/>
          </p:cNvSpPr>
          <p:nvPr/>
        </p:nvSpPr>
        <p:spPr bwMode="auto">
          <a:xfrm>
            <a:off x="7765348" y="6519864"/>
            <a:ext cx="1550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>
                <a:latin typeface="Calibri" charset="0"/>
              </a:rPr>
              <a:t>Bauwens I, 2013</a:t>
            </a:r>
          </a:p>
        </p:txBody>
      </p:sp>
      <p:sp>
        <p:nvSpPr>
          <p:cNvPr id="34839" name="ZoneTexte 1"/>
          <p:cNvSpPr txBox="1">
            <a:spLocks noChangeArrowheads="1"/>
          </p:cNvSpPr>
          <p:nvPr/>
        </p:nvSpPr>
        <p:spPr bwMode="auto">
          <a:xfrm>
            <a:off x="3198986" y="4684714"/>
            <a:ext cx="543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b="1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34840" name="ZoneTexte 2"/>
          <p:cNvSpPr txBox="1">
            <a:spLocks noChangeArrowheads="1"/>
          </p:cNvSpPr>
          <p:nvPr/>
        </p:nvSpPr>
        <p:spPr bwMode="auto">
          <a:xfrm>
            <a:off x="2301524" y="5673726"/>
            <a:ext cx="4040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b="1">
                <a:solidFill>
                  <a:srgbClr val="FF0000"/>
                </a:solidFill>
              </a:rPr>
              <a:t>?</a:t>
            </a:r>
            <a:endParaRPr lang="fr-FR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2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200" b="1" dirty="0" smtClean="0">
                <a:solidFill>
                  <a:srgbClr val="376092"/>
                </a:solidFill>
              </a:rPr>
              <a:t>Anorexie mentale à travers l’histoire et la mythologie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338888" cy="50673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fr-FR" sz="2000" b="1" dirty="0" smtClean="0"/>
              <a:t>Simone</a:t>
            </a:r>
            <a:r>
              <a:rPr lang="fr-FR" sz="2000" dirty="0" smtClean="0"/>
              <a:t> </a:t>
            </a:r>
            <a:r>
              <a:rPr lang="fr-FR" sz="2000" b="1" dirty="0" smtClean="0"/>
              <a:t>Weil</a:t>
            </a:r>
            <a:r>
              <a:rPr lang="fr-FR" sz="2000" dirty="0" smtClean="0"/>
              <a:t> (1909-1943)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sz="2000" dirty="0" smtClean="0"/>
              <a:t>Philosophe française </a:t>
            </a:r>
          </a:p>
          <a:p>
            <a:pPr eaLnBrk="1" hangingPunct="1">
              <a:lnSpc>
                <a:spcPct val="80000"/>
              </a:lnSpc>
              <a:defRPr/>
            </a:pPr>
            <a:endParaRPr lang="fr-FR" sz="2000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fr-FR" sz="2000" dirty="0" smtClean="0"/>
          </a:p>
          <a:p>
            <a:pPr eaLnBrk="1" hangingPunct="1">
              <a:lnSpc>
                <a:spcPct val="80000"/>
              </a:lnSpc>
              <a:defRPr/>
            </a:pPr>
            <a:endParaRPr lang="fr-FR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fr-FR" sz="2000" b="1" dirty="0" smtClean="0"/>
              <a:t>Élisabeth</a:t>
            </a:r>
            <a:r>
              <a:rPr lang="fr-FR" sz="2000" dirty="0" smtClean="0"/>
              <a:t> </a:t>
            </a:r>
            <a:r>
              <a:rPr lang="fr-FR" sz="2000" b="1" dirty="0" smtClean="0"/>
              <a:t>de</a:t>
            </a:r>
            <a:r>
              <a:rPr lang="fr-FR" sz="2000" dirty="0" smtClean="0"/>
              <a:t> </a:t>
            </a:r>
            <a:r>
              <a:rPr lang="fr-FR" sz="2000" b="1" dirty="0" smtClean="0"/>
              <a:t>Wittelsbach</a:t>
            </a:r>
            <a:r>
              <a:rPr lang="fr-FR" sz="2000" dirty="0" smtClean="0"/>
              <a:t> (1837-1898)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sz="2000" dirty="0"/>
              <a:t>I</a:t>
            </a:r>
            <a:r>
              <a:rPr lang="fr-FR" sz="2000" dirty="0" smtClean="0"/>
              <a:t>mpératrice d’Autriche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fr-FR" sz="2000" dirty="0" smtClean="0"/>
          </a:p>
          <a:p>
            <a:pPr eaLnBrk="1" hangingPunct="1">
              <a:lnSpc>
                <a:spcPct val="80000"/>
              </a:lnSpc>
              <a:defRPr/>
            </a:pPr>
            <a:endParaRPr lang="fr-FR" sz="2000" dirty="0" smtClean="0"/>
          </a:p>
          <a:p>
            <a:pPr eaLnBrk="1" hangingPunct="1">
              <a:lnSpc>
                <a:spcPct val="80000"/>
              </a:lnSpc>
              <a:defRPr/>
            </a:pPr>
            <a:endParaRPr lang="fr-FR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fr-FR" sz="2000" b="1" dirty="0" smtClean="0"/>
              <a:t>Catarina </a:t>
            </a:r>
            <a:r>
              <a:rPr lang="fr-FR" sz="2000" b="1" dirty="0" err="1" smtClean="0"/>
              <a:t>Benincasa</a:t>
            </a:r>
            <a:r>
              <a:rPr lang="fr-FR" sz="2000" b="1" dirty="0" smtClean="0"/>
              <a:t> </a:t>
            </a:r>
            <a:r>
              <a:rPr lang="fr-FR" sz="2000" dirty="0" smtClean="0"/>
              <a:t>Catherine de Sienne (1345-1380)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fr-FR" sz="2000" dirty="0" smtClean="0"/>
              <a:t>Sainte et docteur de l’église</a:t>
            </a:r>
          </a:p>
          <a:p>
            <a:pPr eaLnBrk="1" hangingPunct="1">
              <a:lnSpc>
                <a:spcPct val="80000"/>
              </a:lnSpc>
              <a:defRPr/>
            </a:pPr>
            <a:endParaRPr lang="fr-FR" sz="20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fr-FR" sz="2000" dirty="0" smtClean="0"/>
              <a:t>                 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FR" sz="2000" b="1" dirty="0" smtClean="0"/>
              <a:t> …Antigone </a:t>
            </a:r>
          </a:p>
        </p:txBody>
      </p:sp>
      <p:pic>
        <p:nvPicPr>
          <p:cNvPr id="17411" name="Imag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6125" y="1320800"/>
            <a:ext cx="100965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Imag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6125" y="2690818"/>
            <a:ext cx="1087438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Imag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4432312"/>
            <a:ext cx="1087438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ZoneTexte 1"/>
          <p:cNvSpPr txBox="1">
            <a:spLocks noChangeArrowheads="1"/>
          </p:cNvSpPr>
          <p:nvPr/>
        </p:nvSpPr>
        <p:spPr bwMode="auto">
          <a:xfrm>
            <a:off x="3625851" y="6494634"/>
            <a:ext cx="5450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i="1" dirty="0" err="1"/>
              <a:t>Ginnette</a:t>
            </a:r>
            <a:r>
              <a:rPr lang="fr-FR" sz="1400" i="1" dirty="0"/>
              <a:t> </a:t>
            </a:r>
            <a:r>
              <a:rPr lang="fr-FR" sz="1400" i="1" dirty="0" err="1"/>
              <a:t>Raimbault</a:t>
            </a:r>
            <a:r>
              <a:rPr lang="fr-FR" sz="1400" i="1" dirty="0"/>
              <a:t> et Catherine </a:t>
            </a:r>
            <a:r>
              <a:rPr lang="fr-FR" sz="1400" i="1" dirty="0" err="1"/>
              <a:t>Eliachef</a:t>
            </a:r>
            <a:r>
              <a:rPr lang="fr-FR" sz="1400" i="1" dirty="0"/>
              <a:t>, Les indomptables, Odile Jacob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376092"/>
                </a:solidFill>
              </a:rPr>
              <a:t>En conclusion </a:t>
            </a:r>
            <a:endParaRPr lang="fr-FR" b="1" dirty="0">
              <a:solidFill>
                <a:srgbClr val="37609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600206"/>
            <a:ext cx="8371843" cy="4525963"/>
          </a:xfrm>
        </p:spPr>
        <p:txBody>
          <a:bodyPr/>
          <a:lstStyle/>
          <a:p>
            <a:r>
              <a:rPr lang="fr-FR" sz="2800" dirty="0" smtClean="0"/>
              <a:t>Double problématique psychiatrique et somatique</a:t>
            </a:r>
          </a:p>
          <a:p>
            <a:r>
              <a:rPr lang="fr-FR" sz="2800" dirty="0" smtClean="0"/>
              <a:t>PEC multidisciplinaire</a:t>
            </a:r>
          </a:p>
          <a:p>
            <a:r>
              <a:rPr lang="fr-FR" sz="2800" dirty="0" smtClean="0"/>
              <a:t>Une bonne connaissance des complications somatiques permet leur prévention et une PEC rapide et adéquate</a:t>
            </a:r>
          </a:p>
          <a:p>
            <a:r>
              <a:rPr lang="fr-FR" sz="2800" dirty="0" smtClean="0"/>
              <a:t>Soins contraints à envisager si danger vital à court terme</a:t>
            </a:r>
          </a:p>
          <a:p>
            <a:r>
              <a:rPr lang="fr-FR" sz="2800" b="1" dirty="0" smtClean="0">
                <a:solidFill>
                  <a:srgbClr val="376092"/>
                </a:solidFill>
              </a:rPr>
              <a:t>Maladie curable…</a:t>
            </a:r>
            <a:endParaRPr lang="fr-FR" sz="2800" b="1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25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4273"/>
            <a:ext cx="8229600" cy="859677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376092"/>
                </a:solidFill>
              </a:rPr>
              <a:t>AM critères diagnostiques et sous-types</a:t>
            </a:r>
            <a:endParaRPr lang="fr-FR" sz="3600" b="1" dirty="0">
              <a:solidFill>
                <a:srgbClr val="37609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</a:rPr>
              <a:t>L’AM : critères diagnostiques DSM </a:t>
            </a:r>
            <a:r>
              <a:rPr lang="fr-FR" sz="2400" b="1" dirty="0" err="1" smtClean="0">
                <a:solidFill>
                  <a:schemeClr val="accent1">
                    <a:lumMod val="75000"/>
                  </a:schemeClr>
                </a:solidFill>
              </a:rPr>
              <a:t>Ivr</a:t>
            </a:r>
            <a:r>
              <a:rPr lang="fr-FR" sz="2400" b="1" dirty="0" smtClean="0">
                <a:solidFill>
                  <a:schemeClr val="accent1">
                    <a:lumMod val="75000"/>
                  </a:schemeClr>
                </a:solidFill>
              </a:rPr>
              <a:t> / DSM V</a:t>
            </a:r>
            <a:endParaRPr lang="fr-FR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fr-FR" sz="2000" dirty="0" smtClean="0"/>
              <a:t>Restriction alimentaire persistante conduisant à une perte pondérale significative</a:t>
            </a:r>
          </a:p>
          <a:p>
            <a:pPr lvl="1"/>
            <a:r>
              <a:rPr lang="fr-FR" sz="2000" dirty="0" smtClean="0"/>
              <a:t>Peur intense de prendre du poids ou de devenir gros ou la présence d’un comportement conduisant à une perte pondérale </a:t>
            </a:r>
          </a:p>
          <a:p>
            <a:pPr lvl="1"/>
            <a:r>
              <a:rPr lang="fr-FR" sz="2000" dirty="0" smtClean="0"/>
              <a:t>Altération de la perception du poids ou de son propre corps ou déni de la gravité de la maigreur</a:t>
            </a:r>
          </a:p>
          <a:p>
            <a:pPr lvl="1"/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Aménorrhée</a:t>
            </a:r>
            <a:r>
              <a:rPr lang="fr-F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abandonnée pour le DSM V</a:t>
            </a:r>
            <a:endParaRPr lang="fr-FR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fr-FR" sz="2400" b="1" dirty="0" smtClean="0">
                <a:solidFill>
                  <a:srgbClr val="376092"/>
                </a:solidFill>
              </a:rPr>
              <a:t>Deux types </a:t>
            </a:r>
          </a:p>
          <a:p>
            <a:pPr lvl="1"/>
            <a:r>
              <a:rPr lang="fr-FR" sz="2000" dirty="0" smtClean="0"/>
              <a:t>AM restrictive pure</a:t>
            </a:r>
          </a:p>
          <a:p>
            <a:pPr lvl="1"/>
            <a:r>
              <a:rPr lang="fr-FR" sz="2000" dirty="0" smtClean="0"/>
              <a:t>AM avec conduites de purge : crises de boulimie et / ou vomissements et / ou  prise de purgatifs (laxatifs, diurétiques, lavements)</a:t>
            </a:r>
            <a:endParaRPr lang="fr-FR" sz="2000" dirty="0"/>
          </a:p>
        </p:txBody>
      </p:sp>
      <p:sp>
        <p:nvSpPr>
          <p:cNvPr id="12" name="CustomShape 5"/>
          <p:cNvSpPr/>
          <p:nvPr/>
        </p:nvSpPr>
        <p:spPr>
          <a:xfrm>
            <a:off x="2854680" y="6342063"/>
            <a:ext cx="6266744" cy="4556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*DSM-IV-TR Diagnostic and </a:t>
            </a:r>
            <a:r>
              <a:rPr lang="fr-FR" sz="12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Statistical</a:t>
            </a:r>
            <a:r>
              <a:rPr lang="fr-FR" sz="12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12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Manual</a:t>
            </a:r>
            <a:r>
              <a:rPr lang="fr-FR" sz="12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of Mental </a:t>
            </a:r>
            <a:r>
              <a:rPr lang="fr-FR" sz="12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Disorders</a:t>
            </a:r>
            <a:r>
              <a:rPr lang="fr-FR" sz="12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</a:t>
            </a:r>
            <a:r>
              <a:rPr lang="fr-FR" sz="12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</a:t>
            </a:r>
            <a:r>
              <a:rPr lang="fr-FR" sz="12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12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edition</a:t>
            </a:r>
            <a:r>
              <a:rPr lang="fr-FR" sz="12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</a:t>
            </a:r>
            <a:r>
              <a:rPr lang="fr-FR" sz="12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Text</a:t>
            </a:r>
            <a:r>
              <a:rPr lang="fr-FR" sz="12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12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Revision</a:t>
            </a:r>
            <a:r>
              <a:rPr lang="fr-FR" sz="12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</a:t>
            </a:r>
            <a:endParaRPr dirty="0"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DSM</a:t>
            </a:r>
            <a:r>
              <a:rPr lang="fr-FR" sz="12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-V </a:t>
            </a:r>
            <a:r>
              <a:rPr lang="fr-FR" sz="12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Diagnostic and </a:t>
            </a:r>
            <a:r>
              <a:rPr lang="fr-FR" sz="12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Statistical</a:t>
            </a:r>
            <a:r>
              <a:rPr lang="fr-FR" sz="12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12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Manual</a:t>
            </a:r>
            <a:r>
              <a:rPr lang="fr-FR" sz="12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of Mental </a:t>
            </a:r>
            <a:r>
              <a:rPr lang="fr-FR" sz="12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Disorder</a:t>
            </a:r>
            <a:r>
              <a:rPr lang="fr-FR" sz="12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</a:t>
            </a:r>
            <a:r>
              <a:rPr lang="fr-FR" sz="12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</a:t>
            </a:r>
            <a:r>
              <a:rPr lang="fr-FR" sz="12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12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edition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2650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3600" b="1" dirty="0" smtClean="0">
                <a:solidFill>
                  <a:srgbClr val="376092"/>
                </a:solidFill>
              </a:rPr>
              <a:t>Conduites pathologiques associées</a:t>
            </a:r>
          </a:p>
        </p:txBody>
      </p:sp>
      <p:sp>
        <p:nvSpPr>
          <p:cNvPr id="21506" name="Espace réservé du contenu 3"/>
          <p:cNvSpPr>
            <a:spLocks noGrp="1"/>
          </p:cNvSpPr>
          <p:nvPr>
            <p:ph idx="1"/>
          </p:nvPr>
        </p:nvSpPr>
        <p:spPr>
          <a:xfrm>
            <a:off x="441661" y="1601994"/>
            <a:ext cx="8229600" cy="4525962"/>
          </a:xfrm>
        </p:spPr>
        <p:txBody>
          <a:bodyPr/>
          <a:lstStyle/>
          <a:p>
            <a:pPr eaLnBrk="1" hangingPunct="1"/>
            <a:r>
              <a:rPr lang="fr-FR" sz="2800" dirty="0" smtClean="0"/>
              <a:t>Hyper activité physique et intellectuelle</a:t>
            </a:r>
          </a:p>
          <a:p>
            <a:pPr eaLnBrk="1" hangingPunct="1"/>
            <a:r>
              <a:rPr lang="fr-FR" sz="2800" dirty="0" smtClean="0"/>
              <a:t>Exposition au froid</a:t>
            </a:r>
          </a:p>
          <a:p>
            <a:pPr eaLnBrk="1" hangingPunct="1"/>
            <a:r>
              <a:rPr lang="fr-FR" sz="2800" dirty="0" smtClean="0"/>
              <a:t>Potomanie </a:t>
            </a:r>
          </a:p>
          <a:p>
            <a:pPr eaLnBrk="1" hangingPunct="1"/>
            <a:r>
              <a:rPr lang="fr-FR" sz="2800" dirty="0" smtClean="0"/>
              <a:t>Boulimie et ou vomissements</a:t>
            </a:r>
          </a:p>
          <a:p>
            <a:pPr eaLnBrk="1" hangingPunct="1"/>
            <a:r>
              <a:rPr lang="fr-FR" sz="2800" dirty="0" smtClean="0"/>
              <a:t>Surconsommation de médicaments purgatifs</a:t>
            </a:r>
          </a:p>
          <a:p>
            <a:pPr lvl="1" eaLnBrk="1" hangingPunct="1"/>
            <a:r>
              <a:rPr lang="fr-FR" dirty="0" smtClean="0"/>
              <a:t>Laxatifs</a:t>
            </a:r>
          </a:p>
          <a:p>
            <a:pPr lvl="1" eaLnBrk="1" hangingPunct="1"/>
            <a:r>
              <a:rPr lang="fr-FR" dirty="0" smtClean="0"/>
              <a:t>Diurétiques (rares)</a:t>
            </a:r>
          </a:p>
          <a:p>
            <a:pPr eaLnBrk="1" hangingPunct="1"/>
            <a:r>
              <a:rPr lang="fr-FR" sz="2800" dirty="0" smtClean="0"/>
              <a:t>Addictions : alcool, cannabis, drogues fortes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44"/>
            <a:ext cx="8229600" cy="749517"/>
          </a:xfrm>
        </p:spPr>
        <p:txBody>
          <a:bodyPr/>
          <a:lstStyle/>
          <a:p>
            <a:r>
              <a:rPr lang="fr-FR" sz="4000" b="1" dirty="0" smtClean="0">
                <a:solidFill>
                  <a:srgbClr val="254061"/>
                </a:solidFill>
              </a:rPr>
              <a:t/>
            </a:r>
            <a:br>
              <a:rPr lang="fr-FR" sz="4000" b="1" dirty="0" smtClean="0">
                <a:solidFill>
                  <a:srgbClr val="254061"/>
                </a:solidFill>
              </a:rPr>
            </a:br>
            <a:r>
              <a:rPr lang="fr-FR" sz="4000" b="1" dirty="0" smtClean="0">
                <a:solidFill>
                  <a:schemeClr val="accent1">
                    <a:lumMod val="75000"/>
                  </a:schemeClr>
                </a:solidFill>
              </a:rPr>
              <a:t>AM: 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</a:rPr>
              <a:t>DG </a:t>
            </a:r>
            <a:r>
              <a:rPr lang="fr-FR" sz="4000" b="1" dirty="0" smtClean="0">
                <a:solidFill>
                  <a:schemeClr val="accent1">
                    <a:lumMod val="75000"/>
                  </a:schemeClr>
                </a:solidFill>
              </a:rPr>
              <a:t>différentiel 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2" y="1392852"/>
            <a:ext cx="8371843" cy="4733318"/>
          </a:xfrm>
        </p:spPr>
        <p:txBody>
          <a:bodyPr/>
          <a:lstStyle/>
          <a:p>
            <a:r>
              <a:rPr lang="fr-FR" sz="2800" dirty="0" smtClean="0"/>
              <a:t>En </a:t>
            </a:r>
            <a:r>
              <a:rPr lang="fr-FR" sz="2800" dirty="0"/>
              <a:t>pratique ne se pose pas souvent, mais formes frustres possibles, </a:t>
            </a:r>
            <a:r>
              <a:rPr lang="fr-FR" sz="2800" dirty="0" smtClean="0"/>
              <a:t>symptômes </a:t>
            </a:r>
            <a:r>
              <a:rPr lang="fr-FR" sz="2800" dirty="0"/>
              <a:t>non </a:t>
            </a:r>
            <a:r>
              <a:rPr lang="fr-FR" sz="2800" dirty="0" smtClean="0"/>
              <a:t>perçus </a:t>
            </a:r>
            <a:r>
              <a:rPr lang="fr-FR" sz="2800" dirty="0"/>
              <a:t>à l’</a:t>
            </a:r>
            <a:r>
              <a:rPr lang="fr-FR" sz="2800" dirty="0" err="1"/>
              <a:t>anamnèse</a:t>
            </a:r>
            <a:r>
              <a:rPr lang="fr-FR" sz="2800" dirty="0"/>
              <a:t>, pathologies parfois </a:t>
            </a:r>
            <a:r>
              <a:rPr lang="fr-FR" sz="2800" dirty="0" smtClean="0"/>
              <a:t>associées </a:t>
            </a:r>
            <a:r>
              <a:rPr lang="fr-FR" sz="2800" dirty="0"/>
              <a:t>à un TCA: </a:t>
            </a:r>
          </a:p>
          <a:p>
            <a:pPr lvl="1"/>
            <a:r>
              <a:rPr lang="fr-FR" dirty="0"/>
              <a:t>Maladie cœliaque </a:t>
            </a:r>
            <a:endParaRPr lang="fr-FR" dirty="0" smtClean="0"/>
          </a:p>
          <a:p>
            <a:pPr lvl="1"/>
            <a:r>
              <a:rPr lang="fr-FR" dirty="0" smtClean="0"/>
              <a:t>Maladie </a:t>
            </a:r>
            <a:r>
              <a:rPr lang="fr-FR" dirty="0"/>
              <a:t>de </a:t>
            </a:r>
            <a:r>
              <a:rPr lang="fr-FR" dirty="0" err="1" smtClean="0"/>
              <a:t>Crohn</a:t>
            </a:r>
            <a:endParaRPr lang="fr-FR" dirty="0"/>
          </a:p>
          <a:p>
            <a:pPr lvl="1"/>
            <a:r>
              <a:rPr lang="fr-FR" dirty="0" err="1" smtClean="0"/>
              <a:t>Hyperthyroïdie</a:t>
            </a:r>
            <a:endParaRPr lang="fr-FR" dirty="0"/>
          </a:p>
          <a:p>
            <a:pPr lvl="1"/>
            <a:r>
              <a:rPr lang="fr-FR" dirty="0" err="1" smtClean="0"/>
              <a:t>Diabète</a:t>
            </a:r>
            <a:r>
              <a:rPr lang="fr-FR" dirty="0" smtClean="0"/>
              <a:t> </a:t>
            </a:r>
            <a:r>
              <a:rPr lang="fr-FR" dirty="0"/>
              <a:t>de type </a:t>
            </a:r>
            <a:r>
              <a:rPr lang="fr-FR" dirty="0" smtClean="0"/>
              <a:t>1</a:t>
            </a:r>
          </a:p>
          <a:p>
            <a:pPr lvl="1"/>
            <a:r>
              <a:rPr lang="fr-FR" dirty="0" smtClean="0"/>
              <a:t>Diabète </a:t>
            </a:r>
            <a:r>
              <a:rPr lang="fr-FR" dirty="0"/>
              <a:t>insipide frustre </a:t>
            </a:r>
            <a:endParaRPr lang="fr-FR" dirty="0" smtClean="0"/>
          </a:p>
          <a:p>
            <a:pPr lvl="1"/>
            <a:r>
              <a:rPr lang="fr-FR" dirty="0" smtClean="0"/>
              <a:t>Rares : </a:t>
            </a:r>
            <a:r>
              <a:rPr lang="fr-FR" dirty="0" err="1" smtClean="0"/>
              <a:t>cytopathies</a:t>
            </a:r>
            <a:r>
              <a:rPr lang="fr-FR" dirty="0" smtClean="0"/>
              <a:t> </a:t>
            </a:r>
            <a:r>
              <a:rPr lang="fr-FR" dirty="0"/>
              <a:t>mitochondriales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4318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Oval 4"/>
          <p:cNvSpPr>
            <a:spLocks noChangeArrowheads="1"/>
          </p:cNvSpPr>
          <p:nvPr/>
        </p:nvSpPr>
        <p:spPr bwMode="auto">
          <a:xfrm>
            <a:off x="2885078" y="675174"/>
            <a:ext cx="3277603" cy="914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fr-FR" sz="1800" b="1" dirty="0">
                <a:solidFill>
                  <a:schemeClr val="accent1">
                    <a:lumMod val="50000"/>
                  </a:schemeClr>
                </a:solidFill>
              </a:rPr>
              <a:t>AM</a:t>
            </a:r>
          </a:p>
          <a:p>
            <a:pPr algn="ctr" defTabSz="914400">
              <a:defRPr/>
            </a:pPr>
            <a:r>
              <a:rPr lang="fr-FR" sz="1800" b="1" dirty="0">
                <a:solidFill>
                  <a:schemeClr val="accent1">
                    <a:lumMod val="50000"/>
                  </a:schemeClr>
                </a:solidFill>
              </a:rPr>
              <a:t>Complications somatiques</a:t>
            </a: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>
            <a:off x="1109669" y="3100388"/>
            <a:ext cx="1806575" cy="9144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fr-FR" sz="1800" b="1" dirty="0"/>
              <a:t>dénutrition</a:t>
            </a:r>
          </a:p>
        </p:txBody>
      </p:sp>
      <p:sp>
        <p:nvSpPr>
          <p:cNvPr id="41992" name="Oval 8"/>
          <p:cNvSpPr>
            <a:spLocks noChangeArrowheads="1"/>
          </p:cNvSpPr>
          <p:nvPr/>
        </p:nvSpPr>
        <p:spPr bwMode="auto">
          <a:xfrm>
            <a:off x="6162681" y="3219450"/>
            <a:ext cx="2524125" cy="9144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fr-FR" sz="1400" b="1" dirty="0">
                <a:solidFill>
                  <a:srgbClr val="254061"/>
                </a:solidFill>
              </a:rPr>
              <a:t>Comportements pathologiques </a:t>
            </a:r>
          </a:p>
          <a:p>
            <a:pPr algn="ctr" defTabSz="914400">
              <a:defRPr/>
            </a:pPr>
            <a:r>
              <a:rPr lang="fr-FR" sz="1400" b="1" dirty="0">
                <a:solidFill>
                  <a:srgbClr val="254061"/>
                </a:solidFill>
              </a:rPr>
              <a:t>associés</a:t>
            </a:r>
          </a:p>
        </p:txBody>
      </p:sp>
      <p:sp>
        <p:nvSpPr>
          <p:cNvPr id="41994" name="Oval 10"/>
          <p:cNvSpPr>
            <a:spLocks noChangeArrowheads="1"/>
          </p:cNvSpPr>
          <p:nvPr/>
        </p:nvSpPr>
        <p:spPr bwMode="auto">
          <a:xfrm>
            <a:off x="109540" y="4737112"/>
            <a:ext cx="795337" cy="428625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fr-FR" sz="1200" b="1" dirty="0" smtClean="0">
                <a:latin typeface="Arial" charset="0"/>
              </a:rPr>
              <a:t>osseuses</a:t>
            </a:r>
            <a:endParaRPr lang="fr-FR" sz="1200" b="1" dirty="0">
              <a:latin typeface="Arial" charset="0"/>
            </a:endParaRPr>
          </a:p>
        </p:txBody>
      </p:sp>
      <p:sp>
        <p:nvSpPr>
          <p:cNvPr id="41995" name="Oval 11"/>
          <p:cNvSpPr>
            <a:spLocks noChangeArrowheads="1"/>
          </p:cNvSpPr>
          <p:nvPr/>
        </p:nvSpPr>
        <p:spPr bwMode="auto">
          <a:xfrm>
            <a:off x="768356" y="5165725"/>
            <a:ext cx="798513" cy="5222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fr-FR" sz="1200" b="1" dirty="0" smtClean="0"/>
              <a:t>Hépatiques </a:t>
            </a:r>
            <a:endParaRPr lang="fr-FR" sz="1200" b="1" dirty="0"/>
          </a:p>
        </p:txBody>
      </p:sp>
      <p:sp>
        <p:nvSpPr>
          <p:cNvPr id="41997" name="Oval 13"/>
          <p:cNvSpPr>
            <a:spLocks noChangeArrowheads="1"/>
          </p:cNvSpPr>
          <p:nvPr/>
        </p:nvSpPr>
        <p:spPr bwMode="auto">
          <a:xfrm>
            <a:off x="1700216" y="5278284"/>
            <a:ext cx="787400" cy="4572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fr-FR" sz="1200" b="1" dirty="0" smtClean="0">
                <a:solidFill>
                  <a:srgbClr val="1F497D"/>
                </a:solidFill>
              </a:rPr>
              <a:t>Cardiaques </a:t>
            </a:r>
            <a:endParaRPr lang="fr-FR" sz="1200" b="1" dirty="0">
              <a:solidFill>
                <a:srgbClr val="1F497D"/>
              </a:solidFill>
            </a:endParaRPr>
          </a:p>
        </p:txBody>
      </p:sp>
      <p:sp>
        <p:nvSpPr>
          <p:cNvPr id="41998" name="Oval 14"/>
          <p:cNvSpPr>
            <a:spLocks noChangeArrowheads="1"/>
          </p:cNvSpPr>
          <p:nvPr/>
        </p:nvSpPr>
        <p:spPr bwMode="auto">
          <a:xfrm>
            <a:off x="2595563" y="5165737"/>
            <a:ext cx="1255620" cy="422275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fr-FR" sz="1200" b="1" dirty="0" smtClean="0"/>
              <a:t>Hématologiques</a:t>
            </a:r>
            <a:endParaRPr lang="fr-FR" sz="1200" b="1" dirty="0"/>
          </a:p>
        </p:txBody>
      </p:sp>
      <p:sp>
        <p:nvSpPr>
          <p:cNvPr id="41999" name="Oval 15"/>
          <p:cNvSpPr>
            <a:spLocks noChangeArrowheads="1"/>
          </p:cNvSpPr>
          <p:nvPr/>
        </p:nvSpPr>
        <p:spPr bwMode="auto">
          <a:xfrm>
            <a:off x="3254375" y="4645025"/>
            <a:ext cx="914400" cy="5207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fr-FR" sz="1200" b="1" dirty="0" smtClean="0"/>
              <a:t>Immunitaires</a:t>
            </a:r>
          </a:p>
          <a:p>
            <a:pPr algn="ctr" defTabSz="914400">
              <a:defRPr/>
            </a:pPr>
            <a:r>
              <a:rPr lang="fr-FR" sz="1200" b="1" dirty="0" smtClean="0"/>
              <a:t>Infectieuses</a:t>
            </a:r>
            <a:endParaRPr lang="fr-FR" sz="1200" b="1" dirty="0"/>
          </a:p>
        </p:txBody>
      </p:sp>
      <p:sp>
        <p:nvSpPr>
          <p:cNvPr id="42000" name="Oval 16"/>
          <p:cNvSpPr>
            <a:spLocks noChangeArrowheads="1"/>
          </p:cNvSpPr>
          <p:nvPr/>
        </p:nvSpPr>
        <p:spPr bwMode="auto">
          <a:xfrm>
            <a:off x="4764092" y="4508500"/>
            <a:ext cx="1709737" cy="7493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fr-FR" sz="1200" b="1" dirty="0">
                <a:solidFill>
                  <a:srgbClr val="17375E"/>
                </a:solidFill>
              </a:rPr>
              <a:t>Hypokaliémie</a:t>
            </a:r>
          </a:p>
          <a:p>
            <a:pPr algn="ctr" defTabSz="914400">
              <a:defRPr/>
            </a:pPr>
            <a:r>
              <a:rPr lang="fr-FR" sz="1200" b="1" dirty="0">
                <a:solidFill>
                  <a:srgbClr val="17375E"/>
                </a:solidFill>
              </a:rPr>
              <a:t>néphropathie</a:t>
            </a:r>
          </a:p>
          <a:p>
            <a:pPr algn="ctr" defTabSz="914400">
              <a:defRPr/>
            </a:pPr>
            <a:r>
              <a:rPr lang="fr-FR" sz="1200" b="1" dirty="0">
                <a:solidFill>
                  <a:srgbClr val="17375E"/>
                </a:solidFill>
              </a:rPr>
              <a:t>Troubles du rythme</a:t>
            </a:r>
          </a:p>
        </p:txBody>
      </p:sp>
      <p:sp>
        <p:nvSpPr>
          <p:cNvPr id="42001" name="Oval 17"/>
          <p:cNvSpPr>
            <a:spLocks noChangeArrowheads="1"/>
          </p:cNvSpPr>
          <p:nvPr/>
        </p:nvSpPr>
        <p:spPr bwMode="auto">
          <a:xfrm>
            <a:off x="6473826" y="4783150"/>
            <a:ext cx="1206500" cy="66833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fr-FR" sz="1200" b="1">
                <a:solidFill>
                  <a:srgbClr val="17375E"/>
                </a:solidFill>
              </a:rPr>
              <a:t>Hyponatrémie</a:t>
            </a:r>
          </a:p>
          <a:p>
            <a:pPr algn="ctr" defTabSz="914400">
              <a:defRPr/>
            </a:pPr>
            <a:r>
              <a:rPr lang="fr-FR" sz="1200" b="1">
                <a:solidFill>
                  <a:srgbClr val="17375E"/>
                </a:solidFill>
              </a:rPr>
              <a:t>Risque convulsif</a:t>
            </a:r>
          </a:p>
        </p:txBody>
      </p:sp>
      <p:sp>
        <p:nvSpPr>
          <p:cNvPr id="42002" name="Oval 18"/>
          <p:cNvSpPr>
            <a:spLocks noChangeArrowheads="1"/>
          </p:cNvSpPr>
          <p:nvPr/>
        </p:nvSpPr>
        <p:spPr bwMode="auto">
          <a:xfrm>
            <a:off x="7715251" y="4783138"/>
            <a:ext cx="1311275" cy="6858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fr-FR" sz="1200" b="1" dirty="0">
                <a:solidFill>
                  <a:srgbClr val="17375E"/>
                </a:solidFill>
              </a:rPr>
              <a:t>Altération dentaire</a:t>
            </a:r>
          </a:p>
          <a:p>
            <a:pPr algn="ctr" defTabSz="914400">
              <a:defRPr/>
            </a:pPr>
            <a:r>
              <a:rPr lang="fr-FR" sz="1200" b="1" dirty="0" smtClean="0">
                <a:solidFill>
                  <a:srgbClr val="17375E"/>
                </a:solidFill>
              </a:rPr>
              <a:t>Œsophagites, RGO</a:t>
            </a:r>
            <a:endParaRPr lang="fr-FR" sz="1200" b="1" dirty="0">
              <a:solidFill>
                <a:srgbClr val="17375E"/>
              </a:solidFill>
            </a:endParaRPr>
          </a:p>
        </p:txBody>
      </p:sp>
      <p:sp>
        <p:nvSpPr>
          <p:cNvPr id="42003" name="Oval 19"/>
          <p:cNvSpPr>
            <a:spLocks noChangeArrowheads="1"/>
          </p:cNvSpPr>
          <p:nvPr/>
        </p:nvSpPr>
        <p:spPr bwMode="auto">
          <a:xfrm>
            <a:off x="3711580" y="4014800"/>
            <a:ext cx="1491620" cy="61118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fr-FR" sz="1200" b="1" dirty="0" smtClean="0">
                <a:solidFill>
                  <a:srgbClr val="1F497D"/>
                </a:solidFill>
              </a:rPr>
              <a:t>D</a:t>
            </a:r>
            <a:r>
              <a:rPr lang="fr-FR" sz="1200" b="1" dirty="0" smtClean="0">
                <a:solidFill>
                  <a:srgbClr val="1F497D"/>
                </a:solidFill>
                <a:latin typeface="Arial" charset="0"/>
              </a:rPr>
              <a:t>igestives</a:t>
            </a:r>
          </a:p>
          <a:p>
            <a:pPr algn="ctr" defTabSz="914400">
              <a:defRPr/>
            </a:pPr>
            <a:r>
              <a:rPr lang="fr-FR" sz="1200" b="1" dirty="0" err="1" smtClean="0">
                <a:solidFill>
                  <a:srgbClr val="1F497D"/>
                </a:solidFill>
                <a:latin typeface="Arial" charset="0"/>
              </a:rPr>
              <a:t>Microbiote</a:t>
            </a:r>
            <a:r>
              <a:rPr lang="fr-FR" sz="1200" b="1" dirty="0" smtClean="0">
                <a:solidFill>
                  <a:srgbClr val="1F497D"/>
                </a:solidFill>
                <a:latin typeface="Arial" charset="0"/>
              </a:rPr>
              <a:t> intestinal</a:t>
            </a:r>
            <a:endParaRPr lang="fr-FR" sz="1200" b="1" dirty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42008" name="Line 24"/>
          <p:cNvSpPr>
            <a:spLocks noChangeShapeType="1"/>
          </p:cNvSpPr>
          <p:nvPr/>
        </p:nvSpPr>
        <p:spPr bwMode="auto">
          <a:xfrm flipH="1">
            <a:off x="2038351" y="1589574"/>
            <a:ext cx="2437626" cy="1510814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2009" name="Line 25"/>
          <p:cNvSpPr>
            <a:spLocks noChangeShapeType="1"/>
          </p:cNvSpPr>
          <p:nvPr/>
        </p:nvSpPr>
        <p:spPr bwMode="auto">
          <a:xfrm>
            <a:off x="4475977" y="1600200"/>
            <a:ext cx="3012262" cy="161925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2561" name="Line 26"/>
          <p:cNvSpPr>
            <a:spLocks noChangeShapeType="1"/>
          </p:cNvSpPr>
          <p:nvPr/>
        </p:nvSpPr>
        <p:spPr bwMode="auto">
          <a:xfrm flipH="1">
            <a:off x="566738" y="4014788"/>
            <a:ext cx="1471612" cy="722312"/>
          </a:xfrm>
          <a:prstGeom prst="line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62" name="Line 27"/>
          <p:cNvSpPr>
            <a:spLocks noChangeShapeType="1"/>
          </p:cNvSpPr>
          <p:nvPr/>
        </p:nvSpPr>
        <p:spPr bwMode="auto">
          <a:xfrm flipH="1">
            <a:off x="1225550" y="4014800"/>
            <a:ext cx="812800" cy="1150937"/>
          </a:xfrm>
          <a:prstGeom prst="line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63" name="Line 28"/>
          <p:cNvSpPr>
            <a:spLocks noChangeShapeType="1"/>
          </p:cNvSpPr>
          <p:nvPr/>
        </p:nvSpPr>
        <p:spPr bwMode="auto">
          <a:xfrm>
            <a:off x="2038350" y="4014788"/>
            <a:ext cx="128588" cy="1243012"/>
          </a:xfrm>
          <a:prstGeom prst="line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64" name="Line 29"/>
          <p:cNvSpPr>
            <a:spLocks noChangeShapeType="1"/>
          </p:cNvSpPr>
          <p:nvPr/>
        </p:nvSpPr>
        <p:spPr bwMode="auto">
          <a:xfrm>
            <a:off x="2038352" y="4014800"/>
            <a:ext cx="1106488" cy="1150937"/>
          </a:xfrm>
          <a:prstGeom prst="line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65" name="Line 30"/>
          <p:cNvSpPr>
            <a:spLocks noChangeShapeType="1"/>
          </p:cNvSpPr>
          <p:nvPr/>
        </p:nvSpPr>
        <p:spPr bwMode="auto">
          <a:xfrm>
            <a:off x="2038350" y="4014800"/>
            <a:ext cx="1673225" cy="630237"/>
          </a:xfrm>
          <a:prstGeom prst="line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66" name="Line 31"/>
          <p:cNvSpPr>
            <a:spLocks noChangeShapeType="1"/>
          </p:cNvSpPr>
          <p:nvPr/>
        </p:nvSpPr>
        <p:spPr bwMode="auto">
          <a:xfrm flipV="1">
            <a:off x="2038350" y="3785638"/>
            <a:ext cx="2016252" cy="229151"/>
          </a:xfrm>
          <a:prstGeom prst="line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67" name="Line 32"/>
          <p:cNvSpPr>
            <a:spLocks noChangeShapeType="1"/>
          </p:cNvSpPr>
          <p:nvPr/>
        </p:nvSpPr>
        <p:spPr bwMode="auto">
          <a:xfrm flipH="1">
            <a:off x="7150103" y="4133850"/>
            <a:ext cx="338138" cy="649288"/>
          </a:xfrm>
          <a:prstGeom prst="line">
            <a:avLst/>
          </a:prstGeom>
          <a:noFill/>
          <a:ln w="19050" cmpd="sng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68" name="Line 33"/>
          <p:cNvSpPr>
            <a:spLocks noChangeShapeType="1"/>
          </p:cNvSpPr>
          <p:nvPr/>
        </p:nvSpPr>
        <p:spPr bwMode="auto">
          <a:xfrm>
            <a:off x="7488244" y="4133850"/>
            <a:ext cx="841375" cy="649288"/>
          </a:xfrm>
          <a:prstGeom prst="line">
            <a:avLst/>
          </a:prstGeom>
          <a:noFill/>
          <a:ln w="19050" cmpd="sng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69" name="Line 34"/>
          <p:cNvSpPr>
            <a:spLocks noChangeShapeType="1"/>
          </p:cNvSpPr>
          <p:nvPr/>
        </p:nvSpPr>
        <p:spPr bwMode="auto">
          <a:xfrm flipH="1">
            <a:off x="5734050" y="4133850"/>
            <a:ext cx="1754188" cy="363538"/>
          </a:xfrm>
          <a:prstGeom prst="line">
            <a:avLst/>
          </a:prstGeom>
          <a:noFill/>
          <a:ln w="19050" cmpd="sng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2019" name="Oval 35"/>
          <p:cNvSpPr>
            <a:spLocks noChangeArrowheads="1"/>
          </p:cNvSpPr>
          <p:nvPr/>
        </p:nvSpPr>
        <p:spPr bwMode="auto">
          <a:xfrm>
            <a:off x="18173" y="4126694"/>
            <a:ext cx="1426023" cy="4572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fr-FR" sz="1200" b="1" dirty="0" smtClean="0"/>
              <a:t>Carentielles</a:t>
            </a:r>
            <a:endParaRPr lang="fr-FR" sz="1200" b="1" dirty="0"/>
          </a:p>
        </p:txBody>
      </p:sp>
      <p:sp>
        <p:nvSpPr>
          <p:cNvPr id="22573" name="Line 37"/>
          <p:cNvSpPr>
            <a:spLocks noChangeShapeType="1"/>
          </p:cNvSpPr>
          <p:nvPr/>
        </p:nvSpPr>
        <p:spPr bwMode="auto">
          <a:xfrm flipH="1">
            <a:off x="566738" y="4014794"/>
            <a:ext cx="1471612" cy="111125"/>
          </a:xfrm>
          <a:prstGeom prst="line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" name="Ellipse 1"/>
          <p:cNvSpPr/>
          <p:nvPr/>
        </p:nvSpPr>
        <p:spPr>
          <a:xfrm>
            <a:off x="566738" y="1282890"/>
            <a:ext cx="1979612" cy="914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/>
              <a:t>Complications  à la renutrition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 flipH="1" flipV="1">
            <a:off x="1566869" y="2197290"/>
            <a:ext cx="1687509" cy="1538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19"/>
          <p:cNvSpPr>
            <a:spLocks noChangeArrowheads="1"/>
          </p:cNvSpPr>
          <p:nvPr/>
        </p:nvSpPr>
        <p:spPr bwMode="auto">
          <a:xfrm>
            <a:off x="4054602" y="3482268"/>
            <a:ext cx="1194513" cy="4921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fr-FR" sz="1200" b="1" dirty="0" smtClean="0">
                <a:solidFill>
                  <a:srgbClr val="1F497D"/>
                </a:solidFill>
              </a:rPr>
              <a:t>Hormonales</a:t>
            </a:r>
            <a:endParaRPr lang="fr-FR" sz="1200" b="1" dirty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30" name="Oval 19"/>
          <p:cNvSpPr>
            <a:spLocks noChangeArrowheads="1"/>
          </p:cNvSpPr>
          <p:nvPr/>
        </p:nvSpPr>
        <p:spPr bwMode="auto">
          <a:xfrm>
            <a:off x="4016375" y="2973399"/>
            <a:ext cx="914400" cy="4921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fr-FR" sz="1200" b="1" dirty="0" smtClean="0">
                <a:solidFill>
                  <a:srgbClr val="1F497D"/>
                </a:solidFill>
              </a:rPr>
              <a:t>cutanées</a:t>
            </a:r>
            <a:endParaRPr lang="fr-FR" sz="1200" b="1" dirty="0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 flipV="1">
            <a:off x="2038350" y="3219450"/>
            <a:ext cx="2016252" cy="795338"/>
          </a:xfrm>
          <a:prstGeom prst="line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>
            <a:off x="2166944" y="4014794"/>
            <a:ext cx="1544637" cy="327631"/>
          </a:xfrm>
          <a:prstGeom prst="line">
            <a:avLst/>
          </a:prstGeom>
          <a:noFill/>
          <a:ln w="19050" cmpd="sng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4" name="CustomShape 25"/>
          <p:cNvSpPr>
            <a:spLocks noChangeArrowheads="1"/>
          </p:cNvSpPr>
          <p:nvPr/>
        </p:nvSpPr>
        <p:spPr bwMode="auto">
          <a:xfrm rot="21261233">
            <a:off x="709657" y="4869569"/>
            <a:ext cx="1823764" cy="1353174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Arial" charset="0"/>
            </a:endParaRPr>
          </a:p>
        </p:txBody>
      </p:sp>
      <p:sp>
        <p:nvSpPr>
          <p:cNvPr id="36" name="CustomShape 25"/>
          <p:cNvSpPr>
            <a:spLocks noChangeArrowheads="1"/>
          </p:cNvSpPr>
          <p:nvPr/>
        </p:nvSpPr>
        <p:spPr bwMode="auto">
          <a:xfrm rot="21261233">
            <a:off x="3858273" y="3970840"/>
            <a:ext cx="1162332" cy="830864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2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2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2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2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 animBg="1"/>
      <p:bldP spid="41992" grpId="0" animBg="1"/>
      <p:bldP spid="41994" grpId="0" animBg="1"/>
      <p:bldP spid="41995" grpId="0" animBg="1"/>
      <p:bldP spid="41997" grpId="0" animBg="1"/>
      <p:bldP spid="41998" grpId="0" animBg="1"/>
      <p:bldP spid="41999" grpId="0" animBg="1"/>
      <p:bldP spid="42000" grpId="0" animBg="1"/>
      <p:bldP spid="42001" grpId="0" animBg="1"/>
      <p:bldP spid="42002" grpId="0" animBg="1"/>
      <p:bldP spid="42003" grpId="0" animBg="1"/>
      <p:bldP spid="42008" grpId="0" animBg="1"/>
      <p:bldP spid="42009" grpId="0" animBg="1"/>
      <p:bldP spid="22561" grpId="0" animBg="1"/>
      <p:bldP spid="22562" grpId="0" animBg="1"/>
      <p:bldP spid="22563" grpId="0" animBg="1"/>
      <p:bldP spid="22564" grpId="0" animBg="1"/>
      <p:bldP spid="22565" grpId="0" animBg="1"/>
      <p:bldP spid="22566" grpId="0" animBg="1"/>
      <p:bldP spid="22567" grpId="0" animBg="1"/>
      <p:bldP spid="22568" grpId="0" animBg="1"/>
      <p:bldP spid="22569" grpId="0" animBg="1"/>
      <p:bldP spid="42019" grpId="0" animBg="1"/>
      <p:bldP spid="22573" grpId="0" animBg="1"/>
      <p:bldP spid="2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4" grpId="1" animBg="1"/>
      <p:bldP spid="36" grpId="0" animBg="1"/>
      <p:bldP spid="36" grpId="1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8734</TotalTime>
  <Words>3220</Words>
  <Application>Microsoft Macintosh PowerPoint</Application>
  <PresentationFormat>Présentation à l'écran (4:3)</PresentationFormat>
  <Paragraphs>733</Paragraphs>
  <Slides>50</Slides>
  <Notes>12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2" baseType="lpstr">
      <vt:lpstr>Thème Office</vt:lpstr>
      <vt:lpstr>Photo Editor Photo</vt:lpstr>
      <vt:lpstr>Complications somatiques au cours de l’Anorexie Mentale</vt:lpstr>
      <vt:lpstr>De la restriction volontaire à la dénutrition</vt:lpstr>
      <vt:lpstr>Epidémiologie</vt:lpstr>
      <vt:lpstr>Morbi mortalité</vt:lpstr>
      <vt:lpstr>Anorexie mentale à travers l’histoire et la mythologie</vt:lpstr>
      <vt:lpstr>AM critères diagnostiques et sous-types</vt:lpstr>
      <vt:lpstr>Conduites pathologiques associées</vt:lpstr>
      <vt:lpstr> AM: DG différentiel  </vt:lpstr>
      <vt:lpstr>Présentation PowerPoint</vt:lpstr>
      <vt:lpstr>Critères somatiques d’hospitalisation (gravité) chez l’adulte*</vt:lpstr>
      <vt:lpstr> Pour le somaticien spécialiste des TCA: Préoccupations cliniques  </vt:lpstr>
      <vt:lpstr>AM Complications somatiques liées à la dénutrition</vt:lpstr>
      <vt:lpstr>Atteinte cardiaque et AM</vt:lpstr>
      <vt:lpstr>Complications cardiaques</vt:lpstr>
      <vt:lpstr>Troubles hépatiques Typologie</vt:lpstr>
      <vt:lpstr> Atteintes hépatiques </vt:lpstr>
      <vt:lpstr>Evolution des transaminases et efficacité de la renutrition à 4 semaines</vt:lpstr>
      <vt:lpstr>Présentation PowerPoint</vt:lpstr>
      <vt:lpstr>Troubles fonctionnels digestifs et AM</vt:lpstr>
      <vt:lpstr>Troubles fonctionnels intestinaux</vt:lpstr>
      <vt:lpstr>Troubles du transit</vt:lpstr>
      <vt:lpstr>Les infections  aiguës</vt:lpstr>
      <vt:lpstr>Les infections  chroniques</vt:lpstr>
      <vt:lpstr>Les infections chroniques</vt:lpstr>
      <vt:lpstr>Ostéoporose et AM: étiopathogénie</vt:lpstr>
      <vt:lpstr>Ostéoporose et AM: quelques chiffres</vt:lpstr>
      <vt:lpstr>Ostéoporose et AM   Prévention et traitement</vt:lpstr>
      <vt:lpstr>Présentation PowerPoint</vt:lpstr>
      <vt:lpstr>Présentation PowerPoint</vt:lpstr>
      <vt:lpstr>Complications hématologiques Transformation gélatineuse de la moelle</vt:lpstr>
      <vt:lpstr>Transformation gélatineuse de la moelle aspects histologiques</vt:lpstr>
      <vt:lpstr>Troubles urinaires</vt:lpstr>
      <vt:lpstr>Manifestations hormonales et métaboliques</vt:lpstr>
      <vt:lpstr>Manifestations hormonales  Hormones sexuelles et fertilité</vt:lpstr>
      <vt:lpstr>Complications liées aux comportements pathologiques associés</vt:lpstr>
      <vt:lpstr>Hypokaliémies </vt:lpstr>
      <vt:lpstr>Erosions dentaires  Vomissements et RGO</vt:lpstr>
      <vt:lpstr>Présentation PowerPoint</vt:lpstr>
      <vt:lpstr>Carence martiale et anémie </vt:lpstr>
      <vt:lpstr>Complications liée à la renutrition =</vt:lpstr>
      <vt:lpstr>SRI Définition et incidence</vt:lpstr>
      <vt:lpstr>Physiopathologie </vt:lpstr>
      <vt:lpstr>Trois critères diagnostiques essentiels du SRI</vt:lpstr>
      <vt:lpstr>SRI FDR et manifestations cliniques </vt:lpstr>
      <vt:lpstr>Recommandations européennes  concernant la gestion du SR chez les patients à haut risque</vt:lpstr>
      <vt:lpstr>SRI Prise en charge</vt:lpstr>
      <vt:lpstr>Difficultés de l’anorexie mentale vis-à-vis du système de soins</vt:lpstr>
      <vt:lpstr>Les bases d’un traitement possible</vt:lpstr>
      <vt:lpstr>Anorexie mentale : Conduite à tenir en cas de refus de soins</vt:lpstr>
      <vt:lpstr>En conclusion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Mouna Guidoum</dc:creator>
  <cp:lastModifiedBy>Mouna Guidoum</cp:lastModifiedBy>
  <cp:revision>131</cp:revision>
  <cp:lastPrinted>2015-06-17T13:19:19Z</cp:lastPrinted>
  <dcterms:created xsi:type="dcterms:W3CDTF">2013-04-21T09:35:46Z</dcterms:created>
  <dcterms:modified xsi:type="dcterms:W3CDTF">2017-02-17T09:54:07Z</dcterms:modified>
</cp:coreProperties>
</file>