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6" r:id="rId5"/>
    <p:sldId id="259" r:id="rId6"/>
    <p:sldId id="267" r:id="rId7"/>
    <p:sldId id="260" r:id="rId8"/>
    <p:sldId id="268" r:id="rId9"/>
    <p:sldId id="261" r:id="rId10"/>
    <p:sldId id="262" r:id="rId11"/>
    <p:sldId id="263" r:id="rId12"/>
    <p:sldId id="264" r:id="rId13"/>
    <p:sldId id="265"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53" autoAdjust="0"/>
    <p:restoredTop sz="94660"/>
  </p:normalViewPr>
  <p:slideViewPr>
    <p:cSldViewPr>
      <p:cViewPr>
        <p:scale>
          <a:sx n="80" d="100"/>
          <a:sy n="80" d="100"/>
        </p:scale>
        <p:origin x="-1116"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72229B-08E1-48BB-A3D6-856AD1B793CE}" type="datetimeFigureOut">
              <a:rPr lang="fr-FR" smtClean="0"/>
              <a:pPr/>
              <a:t>27/02/2017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FA5E60-A0D8-4DF5-8E0A-4AFD81CF61F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DFA5E60-A0D8-4DF5-8E0A-4AFD81CF61F8}"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27/02/2017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27/02/2017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27/02/2017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27/02/2017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27/02/2017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27/02/2017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27/02/2017</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mohdeb@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8000"/>
          </a:xfrm>
          <a:solidFill>
            <a:schemeClr val="accent6">
              <a:lumMod val="20000"/>
              <a:lumOff val="80000"/>
            </a:schemeClr>
          </a:solidFill>
        </p:spPr>
        <p:txBody>
          <a:bodyPr>
            <a:normAutofit fontScale="90000"/>
          </a:bodyPr>
          <a:lstStyle/>
          <a:p>
            <a:pPr>
              <a:lnSpc>
                <a:spcPct val="115000"/>
              </a:lnSpc>
              <a:spcAft>
                <a:spcPts val="1000"/>
              </a:spcAft>
            </a:pP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People’s Democratic Republic of Algeria                                                                                                                                                               Ministry of Higher Education and Scientific Research</a:t>
            </a:r>
            <a:br>
              <a:rPr lang="en-US" sz="1800" dirty="0" smtClean="0">
                <a:latin typeface="Times New Roman"/>
                <a:ea typeface="Times New Roman"/>
              </a:rPr>
            </a:br>
            <a:r>
              <a:rPr lang="en-US" sz="1800" dirty="0" smtClean="0">
                <a:latin typeface="Times New Roman"/>
                <a:ea typeface="Times New Roman"/>
              </a:rPr>
              <a:t>University Abderrahmane Mira of Bejaia</a:t>
            </a:r>
            <a:br>
              <a:rPr lang="en-US" sz="1800" dirty="0" smtClean="0">
                <a:latin typeface="Times New Roman"/>
                <a:ea typeface="Times New Roman"/>
              </a:rPr>
            </a:br>
            <a:r>
              <a:rPr lang="en-US" sz="1800" dirty="0" smtClean="0">
                <a:latin typeface="Times New Roman"/>
                <a:ea typeface="Times New Roman"/>
              </a:rPr>
              <a:t>Faculty of Arts &amp; Languages</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u="sng" dirty="0" smtClean="0">
                <a:latin typeface="Times New Roman"/>
                <a:ea typeface="Times New Roman"/>
              </a:rPr>
              <a:t>LESEMS Research Laboratory – EMICOB Research Team</a:t>
            </a:r>
            <a:br>
              <a:rPr lang="en-US" sz="1800" u="sng" dirty="0" smtClean="0">
                <a:latin typeface="Times New Roman"/>
                <a:ea typeface="Times New Roman"/>
              </a:rPr>
            </a:br>
            <a:r>
              <a:rPr lang="en-US" sz="1800" b="1" dirty="0" smtClean="0">
                <a:latin typeface="Times New Roman"/>
                <a:ea typeface="Times New Roman"/>
                <a:cs typeface="Times New Roman"/>
              </a:rPr>
              <a:t/>
            </a:r>
            <a:br>
              <a:rPr lang="en-US" sz="1800" b="1" dirty="0" smtClean="0">
                <a:latin typeface="Times New Roman"/>
                <a:ea typeface="Times New Roman"/>
                <a:cs typeface="Times New Roman"/>
              </a:rPr>
            </a:br>
            <a:r>
              <a:rPr lang="en-US" sz="1800" b="1" dirty="0" smtClean="0">
                <a:latin typeface="Times New Roman"/>
                <a:ea typeface="Times New Roman"/>
                <a:cs typeface="Times New Roman"/>
              </a:rPr>
              <a:t>The EMICOB's First Methodology Seminar for Master &amp; Doctorate Students  </a:t>
            </a:r>
            <a:r>
              <a:rPr lang="en-US" sz="1800" u="sng" dirty="0" smtClean="0">
                <a:latin typeface="Times New Roman"/>
                <a:ea typeface="Times New Roman"/>
                <a:cs typeface="Times New Roman"/>
              </a:rPr>
              <a:t>                                                                                                                   </a:t>
            </a:r>
            <a:r>
              <a:rPr lang="en-US" sz="1600" dirty="0" smtClean="0">
                <a:latin typeface="Times New Roman"/>
                <a:ea typeface="Times New Roman"/>
                <a:cs typeface="Times New Roman"/>
              </a:rPr>
              <a:t>February 27</a:t>
            </a:r>
            <a:r>
              <a:rPr lang="en-US" sz="1600" baseline="30000" dirty="0" smtClean="0">
                <a:latin typeface="Times New Roman"/>
                <a:ea typeface="Times New Roman"/>
                <a:cs typeface="Times New Roman"/>
              </a:rPr>
              <a:t>th</a:t>
            </a:r>
            <a:r>
              <a:rPr lang="en-US" sz="1600" dirty="0" smtClean="0">
                <a:latin typeface="Times New Roman"/>
                <a:ea typeface="Times New Roman"/>
                <a:cs typeface="Times New Roman"/>
              </a:rPr>
              <a:t>, 2017 </a:t>
            </a:r>
            <a:br>
              <a:rPr lang="en-US" sz="1600" dirty="0" smtClean="0">
                <a:latin typeface="Times New Roman"/>
                <a:ea typeface="Times New Roman"/>
                <a:cs typeface="Times New Roman"/>
              </a:rPr>
            </a:br>
            <a:r>
              <a:rPr lang="en-US" sz="1600" dirty="0" smtClean="0">
                <a:latin typeface="Times New Roman"/>
                <a:ea typeface="Times New Roman"/>
              </a:rPr>
              <a:t/>
            </a:r>
            <a:br>
              <a:rPr lang="en-US" sz="1600" dirty="0" smtClean="0">
                <a:latin typeface="Times New Roman"/>
                <a:ea typeface="Times New Roman"/>
              </a:rPr>
            </a:br>
            <a:r>
              <a:rPr lang="en-US" sz="1600" b="1" dirty="0" smtClean="0">
                <a:latin typeface="Times New Roman"/>
                <a:ea typeface="Times New Roman"/>
                <a:cs typeface="Times New Roman"/>
              </a:rPr>
              <a:t> </a:t>
            </a:r>
            <a:br>
              <a:rPr lang="en-US" sz="1600" b="1" dirty="0" smtClean="0">
                <a:latin typeface="Times New Roman"/>
                <a:ea typeface="Times New Roman"/>
                <a:cs typeface="Times New Roman"/>
              </a:rPr>
            </a:br>
            <a:r>
              <a:rPr lang="fr-FR" sz="1400" dirty="0" smtClean="0">
                <a:ea typeface="Times New Roman"/>
                <a:cs typeface="Times New Roman"/>
              </a:rPr>
              <a:t/>
            </a:r>
            <a:br>
              <a:rPr lang="fr-FR" sz="1400" dirty="0" smtClean="0">
                <a:ea typeface="Times New Roman"/>
                <a:cs typeface="Times New Roman"/>
              </a:rPr>
            </a:br>
            <a:r>
              <a:rPr lang="en-US" sz="1200" b="1" dirty="0" smtClean="0">
                <a:latin typeface="Times New Roman"/>
                <a:ea typeface="Times New Roman"/>
                <a:cs typeface="Times New Roman"/>
              </a:rPr>
              <a:t> </a:t>
            </a:r>
            <a:r>
              <a:rPr lang="fr-FR" sz="1100" dirty="0" smtClean="0">
                <a:ea typeface="Times New Roman"/>
                <a:cs typeface="Times New Roman"/>
              </a:rPr>
              <a:t/>
            </a:r>
            <a:br>
              <a:rPr lang="fr-FR" sz="1100" dirty="0" smtClean="0">
                <a:ea typeface="Times New Roman"/>
                <a:cs typeface="Times New Roman"/>
              </a:rPr>
            </a:br>
            <a:r>
              <a:rPr lang="fr-FR" sz="1100" dirty="0" smtClean="0">
                <a:ea typeface="Times New Roman"/>
                <a:cs typeface="Times New Roman"/>
              </a:rPr>
              <a:t/>
            </a:r>
            <a:br>
              <a:rPr lang="fr-FR" sz="1100" dirty="0" smtClean="0">
                <a:ea typeface="Times New Roman"/>
                <a:cs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800" u="sng" dirty="0" smtClean="0">
                <a:latin typeface="Times New Roman"/>
                <a:ea typeface="Times New Roman"/>
              </a:rPr>
              <a:t>A Paper Presented by</a:t>
            </a:r>
            <a:r>
              <a:rPr lang="en-US" sz="1600" u="sng" dirty="0" smtClean="0">
                <a:latin typeface="Times New Roman"/>
                <a:ea typeface="Times New Roman"/>
              </a:rPr>
              <a:t/>
            </a:r>
            <a:br>
              <a:rPr lang="en-US" sz="1600" u="sng"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800" b="1" dirty="0" smtClean="0">
                <a:latin typeface="Times New Roman"/>
                <a:ea typeface="Times New Roman"/>
              </a:rPr>
              <a:t>Assia Mohdeb                                                                                                                                                                 </a:t>
            </a:r>
            <a:r>
              <a:rPr lang="en-US" sz="1800" dirty="0" smtClean="0">
                <a:latin typeface="Times New Roman"/>
                <a:ea typeface="Times New Roman"/>
              </a:rPr>
              <a:t>LESMS Research Laboratory                                                                                                                                         Faculty of Arts &amp; Languages                                                                                                                                    University of Bejaia, 06000 Bejaia, Algeria</a:t>
            </a:r>
            <a:br>
              <a:rPr lang="en-US" sz="1800" dirty="0" smtClean="0">
                <a:latin typeface="Times New Roman"/>
                <a:ea typeface="Times New Roman"/>
              </a:rPr>
            </a:br>
            <a:r>
              <a:rPr lang="en-US" sz="1800" dirty="0" smtClean="0">
                <a:latin typeface="Times New Roman"/>
                <a:ea typeface="Times New Roman"/>
              </a:rPr>
              <a:t>Email: </a:t>
            </a:r>
            <a:r>
              <a:rPr lang="en-US" sz="1800" dirty="0" smtClean="0">
                <a:latin typeface="Times New Roman"/>
                <a:ea typeface="Times New Roman"/>
                <a:hlinkClick r:id="rId2"/>
              </a:rPr>
              <a:t>amohdeb@yahoo.com</a:t>
            </a: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800" dirty="0" smtClean="0">
                <a:latin typeface="Times New Roman"/>
                <a:ea typeface="Times New Roman"/>
              </a:rPr>
              <a:t/>
            </a:r>
            <a:br>
              <a:rPr lang="en-US" sz="18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b="1" dirty="0" smtClean="0">
                <a:latin typeface="Times New Roman"/>
                <a:ea typeface="Times New Roman"/>
                <a:cs typeface="Times New Roman"/>
              </a:rPr>
              <a:t> </a:t>
            </a: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r>
              <a:rPr lang="en-US" sz="1600" dirty="0" smtClean="0">
                <a:latin typeface="Times New Roman"/>
                <a:ea typeface="Times New Roman"/>
              </a:rPr>
              <a:t/>
            </a:r>
            <a:br>
              <a:rPr lang="en-US" sz="1600" dirty="0" smtClean="0">
                <a:latin typeface="Times New Roman"/>
                <a:ea typeface="Times New Roman"/>
              </a:rPr>
            </a:br>
            <a:endParaRPr lang="fr-FR" sz="1600" dirty="0">
              <a:latin typeface="Times New Roman" pitchFamily="18" charset="0"/>
              <a:cs typeface="Times New Roman" pitchFamily="18" charset="0"/>
            </a:endParaRPr>
          </a:p>
        </p:txBody>
      </p:sp>
      <p:pic>
        <p:nvPicPr>
          <p:cNvPr id="4" name="Image 3" descr="logo-univ-bej"/>
          <p:cNvPicPr/>
          <p:nvPr/>
        </p:nvPicPr>
        <p:blipFill>
          <a:blip r:embed="rId3">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642910" y="785794"/>
            <a:ext cx="1033574" cy="455351"/>
          </a:xfrm>
          <a:prstGeom prst="rect">
            <a:avLst/>
          </a:prstGeom>
          <a:noFill/>
          <a:ln>
            <a:noFill/>
          </a:ln>
        </p:spPr>
      </p:pic>
      <p:pic>
        <p:nvPicPr>
          <p:cNvPr id="5" name="Image 4" descr="logo-univ-bej"/>
          <p:cNvPicPr/>
          <p:nvPr/>
        </p:nvPicPr>
        <p:blipFill>
          <a:blip r:embed="rId3">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7500958" y="785794"/>
            <a:ext cx="1033574" cy="455351"/>
          </a:xfrm>
          <a:prstGeom prst="rect">
            <a:avLst/>
          </a:prstGeom>
          <a:noFill/>
          <a:ln>
            <a:noFill/>
          </a:ln>
        </p:spPr>
      </p:pic>
      <p:graphicFrame>
        <p:nvGraphicFramePr>
          <p:cNvPr id="7" name="Tableau 6"/>
          <p:cNvGraphicFramePr>
            <a:graphicFrameLocks noGrp="1"/>
          </p:cNvGraphicFramePr>
          <p:nvPr/>
        </p:nvGraphicFramePr>
        <p:xfrm>
          <a:off x="428596" y="3071810"/>
          <a:ext cx="8072494" cy="1000132"/>
        </p:xfrm>
        <a:graphic>
          <a:graphicData uri="http://schemas.openxmlformats.org/drawingml/2006/table">
            <a:tbl>
              <a:tblPr firstRow="1" bandRow="1">
                <a:effectLst/>
                <a:tableStyleId>{08FB837D-C827-4EFA-A057-4D05807E0F7C}</a:tableStyleId>
              </a:tblPr>
              <a:tblGrid>
                <a:gridCol w="8072494"/>
              </a:tblGrid>
              <a:tr h="1000132">
                <a:tc>
                  <a:txBody>
                    <a:bodyPr/>
                    <a:lstStyle/>
                    <a:p>
                      <a:pPr algn="ctr"/>
                      <a:r>
                        <a:rPr lang="en-US" sz="2000"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latin typeface="Times New Roman"/>
                          <a:ea typeface="Times New Roman"/>
                          <a:cs typeface="+mj-cs"/>
                        </a:rPr>
                        <a:t>Methodology Research Endeavour: Between Exactitude and Creativity </a:t>
                      </a:r>
                      <a:endParaRPr lang="fr-FR" sz="2000" b="1" kern="1200" dirty="0">
                        <a:solidFill>
                          <a:schemeClr val="tx1"/>
                        </a:solidFill>
                        <a:latin typeface="Times New Roman"/>
                        <a:ea typeface="Times New Roman"/>
                        <a:cs typeface="+mj-cs"/>
                      </a:endParaRPr>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6">
              <a:lumMod val="20000"/>
              <a:lumOff val="80000"/>
            </a:schemeClr>
          </a:solidFill>
        </p:spPr>
        <p:txBody>
          <a:bodyPr>
            <a:normAutofit fontScale="90000"/>
          </a:bodyPr>
          <a:lstStyle/>
          <a:p>
            <a:r>
              <a:rPr lang="fr-FR" sz="4000" dirty="0" smtClean="0"/>
              <a:t/>
            </a:r>
            <a:br>
              <a:rPr lang="fr-FR" sz="4000" dirty="0" smtClean="0"/>
            </a:br>
            <a:r>
              <a:rPr lang="fr-FR" sz="3100" dirty="0" err="1" smtClean="0">
                <a:latin typeface="Times New Roman" pitchFamily="18" charset="0"/>
                <a:cs typeface="Times New Roman" pitchFamily="18" charset="0"/>
              </a:rPr>
              <a:t>Research</a:t>
            </a:r>
            <a:r>
              <a:rPr lang="fr-FR" sz="3100" dirty="0" smtClean="0">
                <a:latin typeface="Times New Roman" pitchFamily="18" charset="0"/>
                <a:cs typeface="Times New Roman" pitchFamily="18" charset="0"/>
              </a:rPr>
              <a:t> as a </a:t>
            </a:r>
            <a:r>
              <a:rPr lang="fr-FR" sz="3100" dirty="0" err="1" smtClean="0">
                <a:latin typeface="Times New Roman" pitchFamily="18" charset="0"/>
                <a:cs typeface="Times New Roman" pitchFamily="18" charset="0"/>
              </a:rPr>
              <a:t>whole</a:t>
            </a:r>
            <a:r>
              <a:rPr lang="fr-FR" sz="3100" dirty="0" smtClean="0">
                <a:latin typeface="Times New Roman" pitchFamily="18" charset="0"/>
                <a:cs typeface="Times New Roman" pitchFamily="18" charset="0"/>
              </a:rPr>
              <a:t> </a:t>
            </a:r>
            <a:r>
              <a:rPr lang="fr-FR" sz="3100" dirty="0" err="1" smtClean="0">
                <a:latin typeface="Times New Roman" pitchFamily="18" charset="0"/>
                <a:cs typeface="Times New Roman" pitchFamily="18" charset="0"/>
              </a:rPr>
              <a:t>Brain</a:t>
            </a:r>
            <a:r>
              <a:rPr lang="fr-FR" sz="3100" dirty="0" smtClean="0">
                <a:latin typeface="Times New Roman" pitchFamily="18" charset="0"/>
                <a:cs typeface="Times New Roman" pitchFamily="18" charset="0"/>
              </a:rPr>
              <a:t> </a:t>
            </a:r>
            <a:r>
              <a:rPr lang="fr-FR" sz="3100" dirty="0" err="1" smtClean="0">
                <a:latin typeface="Times New Roman" pitchFamily="18" charset="0"/>
                <a:cs typeface="Times New Roman" pitchFamily="18" charset="0"/>
              </a:rPr>
              <a:t>Activity</a:t>
            </a:r>
            <a:r>
              <a:rPr lang="fr-FR" sz="3100"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Left- and </a:t>
            </a:r>
            <a:r>
              <a:rPr lang="en-US" sz="3100" dirty="0" smtClean="0">
                <a:latin typeface="Times New Roman" pitchFamily="18" charset="0"/>
                <a:cs typeface="Times New Roman" pitchFamily="18" charset="0"/>
              </a:rPr>
              <a:t>Right Brain </a:t>
            </a:r>
            <a:r>
              <a:rPr lang="en-US" sz="3100" dirty="0" smtClean="0">
                <a:latin typeface="Times New Roman" pitchFamily="18" charset="0"/>
                <a:cs typeface="Times New Roman" pitchFamily="18" charset="0"/>
              </a:rPr>
              <a:t>Attributes</a:t>
            </a:r>
            <a:r>
              <a:rPr lang="en-US" dirty="0" smtClean="0"/>
              <a:t/>
            </a:r>
            <a:br>
              <a:rPr lang="en-US" dirty="0" smtClean="0"/>
            </a:br>
            <a:r>
              <a:rPr lang="fr-FR" dirty="0" smtClean="0"/>
              <a:t> </a:t>
            </a:r>
            <a:endParaRPr lang="fr-FR" dirty="0"/>
          </a:p>
        </p:txBody>
      </p:sp>
      <p:sp>
        <p:nvSpPr>
          <p:cNvPr id="3" name="Espace réservé du contenu 2"/>
          <p:cNvSpPr>
            <a:spLocks noGrp="1"/>
          </p:cNvSpPr>
          <p:nvPr>
            <p:ph idx="1"/>
          </p:nvPr>
        </p:nvSpPr>
        <p:spPr>
          <a:xfrm>
            <a:off x="457200" y="1428736"/>
            <a:ext cx="8229600" cy="5143536"/>
          </a:xfrm>
          <a:solidFill>
            <a:schemeClr val="accent6">
              <a:lumMod val="20000"/>
              <a:lumOff val="80000"/>
            </a:schemeClr>
          </a:solidFill>
        </p:spPr>
        <p:txBody>
          <a:bodyPr>
            <a:normAutofit fontScale="25000" lnSpcReduction="20000"/>
          </a:bodyPr>
          <a:lstStyle/>
          <a:p>
            <a:pPr>
              <a:buNone/>
            </a:pPr>
            <a:endParaRPr lang="en-US" sz="5100" dirty="0" smtClean="0"/>
          </a:p>
          <a:p>
            <a:pPr>
              <a:buNone/>
            </a:pPr>
            <a:r>
              <a:rPr lang="en-US" sz="8000" dirty="0" smtClean="0">
                <a:latin typeface="Times New Roman" pitchFamily="18" charset="0"/>
                <a:cs typeface="Times New Roman" pitchFamily="18" charset="0"/>
              </a:rPr>
              <a:t>	</a:t>
            </a:r>
            <a:r>
              <a:rPr lang="en-US" sz="12800" dirty="0" smtClean="0">
                <a:latin typeface="Times New Roman" pitchFamily="18" charset="0"/>
                <a:cs typeface="Times New Roman" pitchFamily="18" charset="0"/>
              </a:rPr>
              <a:t>Research needs to be seen as a process equally </a:t>
            </a:r>
            <a:r>
              <a:rPr lang="en-US" sz="12800" dirty="0" smtClean="0">
                <a:latin typeface="Times New Roman" pitchFamily="18" charset="0"/>
                <a:cs typeface="Times New Roman" pitchFamily="18" charset="0"/>
              </a:rPr>
              <a:t>dependent </a:t>
            </a:r>
            <a:r>
              <a:rPr lang="en-US" sz="12800" dirty="0" smtClean="0">
                <a:latin typeface="Times New Roman" pitchFamily="18" charset="0"/>
                <a:cs typeface="Times New Roman" pitchFamily="18" charset="0"/>
              </a:rPr>
              <a:t>on both the creative right as well as the strategic and logical left.</a:t>
            </a:r>
          </a:p>
          <a:p>
            <a:pPr>
              <a:buNone/>
            </a:pPr>
            <a:endParaRPr lang="en-US" sz="12800" dirty="0" smtClean="0">
              <a:latin typeface="Times New Roman" pitchFamily="18" charset="0"/>
              <a:cs typeface="Times New Roman" pitchFamily="18" charset="0"/>
            </a:endParaRPr>
          </a:p>
          <a:p>
            <a:pPr>
              <a:buNone/>
            </a:pPr>
            <a:endParaRPr lang="fr-FR" sz="8000" dirty="0" smtClean="0">
              <a:latin typeface="Times New Roman" pitchFamily="18" charset="0"/>
              <a:cs typeface="Times New Roman" pitchFamily="18" charset="0"/>
            </a:endParaRPr>
          </a:p>
          <a:p>
            <a:pPr>
              <a:buNone/>
            </a:pPr>
            <a:r>
              <a:rPr lang="en-US" sz="8000" b="1" dirty="0" smtClean="0">
                <a:latin typeface="Times New Roman" pitchFamily="18" charset="0"/>
                <a:cs typeface="Times New Roman" pitchFamily="18" charset="0"/>
              </a:rPr>
              <a:t> </a:t>
            </a:r>
            <a:endParaRPr lang="fr-FR" sz="8000" dirty="0" smtClean="0">
              <a:latin typeface="Times New Roman" pitchFamily="18" charset="0"/>
              <a:cs typeface="Times New Roman" pitchFamily="18" charset="0"/>
            </a:endParaRPr>
          </a:p>
          <a:p>
            <a:pPr>
              <a:buNone/>
            </a:pPr>
            <a:r>
              <a:rPr lang="en-US" sz="8000" b="1" dirty="0" smtClean="0">
                <a:latin typeface="Times New Roman" pitchFamily="18" charset="0"/>
                <a:cs typeface="Times New Roman" pitchFamily="18" charset="0"/>
              </a:rPr>
              <a:t>      Left hemisphere                                                 Right hemisphere</a:t>
            </a:r>
            <a:endParaRPr lang="fr-FR"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Analytic Formal                                                   + Intuitive Informal</a:t>
            </a:r>
            <a:endParaRPr lang="fr-FR"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Logical Linear                                                      + Spontaneous Holistic</a:t>
            </a:r>
            <a:endParaRPr lang="fr-FR"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Sequential  Factual                                               + Random Imaginative</a:t>
            </a:r>
            <a:endParaRPr lang="fr-FR"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Orderly Concrete                                                  + Diffuse Metaphoric</a:t>
            </a:r>
            <a:endParaRPr lang="fr-FR"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Systematic                                                            + Causal</a:t>
            </a:r>
            <a:endParaRPr lang="fr-FR" sz="8000" dirty="0" smtClean="0">
              <a:latin typeface="Times New Roman" pitchFamily="18" charset="0"/>
              <a:cs typeface="Times New Roman" pitchFamily="18" charset="0"/>
            </a:endParaRPr>
          </a:p>
          <a:p>
            <a:pPr>
              <a:buNone/>
            </a:pPr>
            <a:r>
              <a:rPr lang="en-US" sz="8000" dirty="0" smtClean="0">
                <a:latin typeface="Times New Roman" pitchFamily="18" charset="0"/>
                <a:cs typeface="Times New Roman" pitchFamily="18" charset="0"/>
              </a:rPr>
              <a:t> </a:t>
            </a:r>
            <a:endParaRPr lang="fr-FR" sz="8000" dirty="0" smtClean="0">
              <a:latin typeface="Times New Roman" pitchFamily="18" charset="0"/>
              <a:cs typeface="Times New Roman" pitchFamily="18" charset="0"/>
            </a:endParaRPr>
          </a:p>
          <a:p>
            <a:pPr algn="r">
              <a:buNone/>
            </a:pPr>
            <a:r>
              <a:rPr lang="en-US" sz="8000" dirty="0" smtClean="0">
                <a:latin typeface="Times New Roman" pitchFamily="18" charset="0"/>
                <a:cs typeface="Times New Roman" pitchFamily="18" charset="0"/>
              </a:rPr>
              <a:t>                                     (Cherry et al. 1993)</a:t>
            </a:r>
            <a:endParaRPr lang="fr-FR" sz="8000" dirty="0" smtClean="0">
              <a:latin typeface="Times New Roman" pitchFamily="18" charset="0"/>
              <a:cs typeface="Times New Roman" pitchFamily="18" charset="0"/>
            </a:endParaRPr>
          </a:p>
          <a:p>
            <a:pPr>
              <a:buNone/>
            </a:pPr>
            <a:endParaRPr lang="fr-FR" sz="8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a:solidFill>
            <a:schemeClr val="accent6">
              <a:lumMod val="20000"/>
              <a:lumOff val="80000"/>
            </a:schemeClr>
          </a:solidFill>
        </p:spPr>
        <p:txBody>
          <a:bodyPr/>
          <a:lstStyle/>
          <a:p>
            <a:r>
              <a:rPr lang="fr-FR" sz="3600" dirty="0" smtClean="0">
                <a:latin typeface="Times New Roman" pitchFamily="18" charset="0"/>
                <a:cs typeface="Times New Roman" pitchFamily="18" charset="0"/>
              </a:rPr>
              <a:t>Conclusion</a:t>
            </a:r>
            <a:r>
              <a:rPr lang="fr-FR" dirty="0" smtClean="0"/>
              <a:t> </a:t>
            </a:r>
            <a:endParaRPr lang="fr-FR" dirty="0"/>
          </a:p>
        </p:txBody>
      </p:sp>
      <p:sp>
        <p:nvSpPr>
          <p:cNvPr id="3" name="Espace réservé du contenu 2"/>
          <p:cNvSpPr>
            <a:spLocks noGrp="1"/>
          </p:cNvSpPr>
          <p:nvPr>
            <p:ph idx="1"/>
          </p:nvPr>
        </p:nvSpPr>
        <p:spPr>
          <a:solidFill>
            <a:schemeClr val="accent6">
              <a:lumMod val="20000"/>
              <a:lumOff val="80000"/>
            </a:schemeClr>
          </a:solidFill>
        </p:spPr>
        <p:txBody>
          <a:bodyPr>
            <a:normAutofit lnSpcReduction="10000"/>
          </a:bodyPr>
          <a:lstStyle/>
          <a:p>
            <a:pPr algn="just">
              <a:buNone/>
            </a:pPr>
            <a:r>
              <a:rPr lang="en-US" sz="2600" dirty="0" smtClean="0">
                <a:latin typeface="Times New Roman" pitchFamily="18" charset="0"/>
                <a:cs typeface="Times New Roman" pitchFamily="18" charset="0"/>
              </a:rPr>
              <a:t>		Stressing the importance of exactitude in research is not meant to imply that there isn’t a place for the creativity of the right brain. Research is a process that thrives in the presence and with the use of both Left and Right  brain attributes.</a:t>
            </a:r>
          </a:p>
          <a:p>
            <a:pPr algn="just">
              <a:buNone/>
            </a:pPr>
            <a:endParaRPr lang="en-US" sz="2600" dirty="0" smtClean="0">
              <a:latin typeface="Times New Roman" pitchFamily="18" charset="0"/>
              <a:cs typeface="Times New Roman" pitchFamily="18" charset="0"/>
            </a:endParaRPr>
          </a:p>
          <a:p>
            <a:pPr algn="just">
              <a:buNone/>
            </a:pPr>
            <a:r>
              <a:rPr lang="en-US" sz="2600" dirty="0" smtClean="0">
                <a:latin typeface="Times New Roman" pitchFamily="18" charset="0"/>
                <a:cs typeface="Times New Roman" pitchFamily="18" charset="0"/>
              </a:rPr>
              <a:t> 		 Research is an activity that needs to be attacked, not necessarily in a prescribed fashion, then certainly in a logical one. ( being not a slave to method but being flexible depending on the topic undertaken for the study)</a:t>
            </a:r>
          </a:p>
          <a:p>
            <a:pPr algn="just">
              <a:buNone/>
            </a:pPr>
            <a:r>
              <a:rPr lang="en-US" dirty="0" smtClean="0"/>
              <a:t> </a:t>
            </a: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6">
              <a:lumMod val="20000"/>
              <a:lumOff val="80000"/>
            </a:schemeClr>
          </a:solidFill>
        </p:spPr>
        <p:txBody>
          <a:bodyPr/>
          <a:lstStyle/>
          <a:p>
            <a:endParaRPr lang="fr-FR" dirty="0"/>
          </a:p>
        </p:txBody>
      </p:sp>
      <p:sp>
        <p:nvSpPr>
          <p:cNvPr id="3" name="Espace réservé du contenu 2"/>
          <p:cNvSpPr>
            <a:spLocks noGrp="1"/>
          </p:cNvSpPr>
          <p:nvPr>
            <p:ph idx="1"/>
          </p:nvPr>
        </p:nvSpPr>
        <p:spPr>
          <a:xfrm>
            <a:off x="457200" y="285728"/>
            <a:ext cx="8229600" cy="6215106"/>
          </a:xfrm>
          <a:solidFill>
            <a:schemeClr val="accent6">
              <a:lumMod val="20000"/>
              <a:lumOff val="80000"/>
            </a:schemeClr>
          </a:solidFill>
        </p:spPr>
        <p:txBody>
          <a:bodyPr>
            <a:noAutofit/>
          </a:bodyPr>
          <a:lstStyle/>
          <a:p>
            <a:pPr algn="ctr">
              <a:buNone/>
            </a:pPr>
            <a:r>
              <a:rPr lang="en-US" sz="2800" b="1" dirty="0" smtClean="0">
                <a:latin typeface="Times New Roman" pitchFamily="18" charset="0"/>
                <a:cs typeface="Times New Roman" pitchFamily="18" charset="0"/>
              </a:rPr>
              <a:t>     </a:t>
            </a:r>
            <a:r>
              <a:rPr lang="en-US" sz="2800" b="1" u="sng" dirty="0" smtClean="0">
                <a:latin typeface="Times New Roman" pitchFamily="18" charset="0"/>
                <a:cs typeface="Times New Roman" pitchFamily="18" charset="0"/>
              </a:rPr>
              <a:t>Best researchers are those who manage to: </a:t>
            </a:r>
            <a:endParaRPr lang="fr-FR" sz="2800" b="1" u="sng" dirty="0" smtClean="0">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be </a:t>
            </a:r>
            <a:r>
              <a:rPr lang="en-US" sz="2800" b="1" dirty="0" smtClean="0">
                <a:latin typeface="Times New Roman" pitchFamily="18" charset="0"/>
                <a:cs typeface="Times New Roman" pitchFamily="18" charset="0"/>
              </a:rPr>
              <a:t>original</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innovative</a:t>
            </a:r>
            <a:r>
              <a:rPr lang="en-US" sz="2800" dirty="0" smtClean="0">
                <a:latin typeface="Times New Roman" pitchFamily="18" charset="0"/>
                <a:cs typeface="Times New Roman" pitchFamily="18" charset="0"/>
              </a:rPr>
              <a:t>, and </a:t>
            </a:r>
            <a:r>
              <a:rPr lang="en-US" sz="2800" b="1" dirty="0" smtClean="0">
                <a:latin typeface="Times New Roman" pitchFamily="18" charset="0"/>
                <a:cs typeface="Times New Roman" pitchFamily="18" charset="0"/>
              </a:rPr>
              <a:t>imaginative</a:t>
            </a:r>
            <a:r>
              <a:rPr lang="en-US" sz="2800" dirty="0" smtClean="0">
                <a:latin typeface="Times New Roman" pitchFamily="18" charset="0"/>
                <a:cs typeface="Times New Roman" pitchFamily="18" charset="0"/>
              </a:rPr>
              <a:t> … yet know </a:t>
            </a:r>
            <a:r>
              <a:rPr lang="en-US" sz="2800" b="1" dirty="0" smtClean="0">
                <a:latin typeface="Times New Roman" pitchFamily="18" charset="0"/>
                <a:cs typeface="Times New Roman" pitchFamily="18" charset="0"/>
              </a:rPr>
              <a:t>where</a:t>
            </a:r>
            <a:r>
              <a:rPr lang="en-US" sz="2800" dirty="0" smtClean="0">
                <a:latin typeface="Times New Roman" pitchFamily="18" charset="0"/>
                <a:cs typeface="Times New Roman" pitchFamily="18" charset="0"/>
              </a:rPr>
              <a:t> they want to go</a:t>
            </a:r>
            <a:endParaRPr lang="fr-FR" sz="2800" dirty="0" smtClean="0">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 think outside </a:t>
            </a:r>
            <a:r>
              <a:rPr lang="en-US" sz="2800" b="1" dirty="0" smtClean="0">
                <a:latin typeface="Times New Roman" pitchFamily="18" charset="0"/>
                <a:cs typeface="Times New Roman" pitchFamily="18" charset="0"/>
              </a:rPr>
              <a:t>the square </a:t>
            </a:r>
            <a:r>
              <a:rPr lang="en-US" sz="2800" dirty="0" smtClean="0">
                <a:latin typeface="Times New Roman" pitchFamily="18" charset="0"/>
                <a:cs typeface="Times New Roman" pitchFamily="18" charset="0"/>
              </a:rPr>
              <a:t>… yet stay squarely </a:t>
            </a:r>
            <a:r>
              <a:rPr lang="en-US" sz="2800" b="1" dirty="0" smtClean="0">
                <a:latin typeface="Times New Roman" pitchFamily="18" charset="0"/>
                <a:cs typeface="Times New Roman" pitchFamily="18" charset="0"/>
              </a:rPr>
              <a:t>on target</a:t>
            </a:r>
            <a:endParaRPr lang="fr-FR" sz="2800" b="1" dirty="0" smtClean="0">
              <a:latin typeface="Times New Roman" pitchFamily="18" charset="0"/>
              <a:cs typeface="Times New Roman" pitchFamily="18" charset="0"/>
            </a:endParaRPr>
          </a:p>
          <a:p>
            <a:pPr lvl="0" algn="just">
              <a:buFont typeface="Wingdings" pitchFamily="2" charset="2"/>
              <a:buChar char="Ø"/>
            </a:pPr>
            <a:r>
              <a:rPr lang="en-US" sz="2800" dirty="0" smtClean="0">
                <a:latin typeface="Times New Roman" pitchFamily="18" charset="0"/>
                <a:cs typeface="Times New Roman" pitchFamily="18" charset="0"/>
              </a:rPr>
              <a:t>use their </a:t>
            </a:r>
            <a:r>
              <a:rPr lang="en-US" sz="2800" b="1" dirty="0" smtClean="0">
                <a:latin typeface="Times New Roman" pitchFamily="18" charset="0"/>
                <a:cs typeface="Times New Roman" pitchFamily="18" charset="0"/>
              </a:rPr>
              <a:t>intuition</a:t>
            </a:r>
            <a:r>
              <a:rPr lang="en-US" sz="2800" dirty="0" smtClean="0">
                <a:latin typeface="Times New Roman" pitchFamily="18" charset="0"/>
                <a:cs typeface="Times New Roman" pitchFamily="18" charset="0"/>
              </a:rPr>
              <a:t> … but are able to share </a:t>
            </a:r>
            <a:r>
              <a:rPr lang="en-US" sz="2800" b="1" dirty="0" smtClean="0">
                <a:latin typeface="Times New Roman" pitchFamily="18" charset="0"/>
                <a:cs typeface="Times New Roman" pitchFamily="18" charset="0"/>
              </a:rPr>
              <a:t>the logic </a:t>
            </a:r>
            <a:r>
              <a:rPr lang="en-US" sz="2800" dirty="0" smtClean="0">
                <a:latin typeface="Times New Roman" pitchFamily="18" charset="0"/>
                <a:cs typeface="Times New Roman" pitchFamily="18" charset="0"/>
              </a:rPr>
              <a:t>of that intuition</a:t>
            </a:r>
            <a:endParaRPr lang="fr-FR" sz="2800" dirty="0" smtClean="0">
              <a:latin typeface="Times New Roman" pitchFamily="18" charset="0"/>
              <a:cs typeface="Times New Roman" pitchFamily="18" charset="0"/>
            </a:endParaRPr>
          </a:p>
          <a:p>
            <a:pPr lvl="0" algn="just">
              <a:buFont typeface="Wingdings" pitchFamily="2" charset="2"/>
              <a:buChar char="Ø"/>
            </a:pPr>
            <a:r>
              <a:rPr lang="en-US" sz="2800" dirty="0" smtClean="0">
                <a:latin typeface="Times New Roman" pitchFamily="18" charset="0"/>
                <a:cs typeface="Times New Roman" pitchFamily="18" charset="0"/>
              </a:rPr>
              <a:t>are </a:t>
            </a:r>
            <a:r>
              <a:rPr lang="en-US" sz="2800" b="1" dirty="0" smtClean="0">
                <a:latin typeface="Times New Roman" pitchFamily="18" charset="0"/>
                <a:cs typeface="Times New Roman" pitchFamily="18" charset="0"/>
              </a:rPr>
              <a:t>fluid</a:t>
            </a:r>
            <a:r>
              <a:rPr lang="en-US" sz="2800" dirty="0" smtClean="0">
                <a:latin typeface="Times New Roman" pitchFamily="18" charset="0"/>
                <a:cs typeface="Times New Roman" pitchFamily="18" charset="0"/>
              </a:rPr>
              <a:t> and </a:t>
            </a:r>
            <a:r>
              <a:rPr lang="en-US" sz="2800" b="1" dirty="0" smtClean="0">
                <a:latin typeface="Times New Roman" pitchFamily="18" charset="0"/>
                <a:cs typeface="Times New Roman" pitchFamily="18" charset="0"/>
              </a:rPr>
              <a:t>flexible</a:t>
            </a:r>
            <a:r>
              <a:rPr lang="en-US" sz="2800" dirty="0" smtClean="0">
                <a:latin typeface="Times New Roman" pitchFamily="18" charset="0"/>
                <a:cs typeface="Times New Roman" pitchFamily="18" charset="0"/>
              </a:rPr>
              <a:t> … yet </a:t>
            </a:r>
            <a:r>
              <a:rPr lang="en-US" sz="2800" b="1" dirty="0" smtClean="0">
                <a:latin typeface="Times New Roman" pitchFamily="18" charset="0"/>
                <a:cs typeface="Times New Roman" pitchFamily="18" charset="0"/>
              </a:rPr>
              <a:t>deliberate</a:t>
            </a:r>
            <a:r>
              <a:rPr lang="en-US" sz="2800" dirty="0" smtClean="0">
                <a:latin typeface="Times New Roman" pitchFamily="18" charset="0"/>
                <a:cs typeface="Times New Roman" pitchFamily="18" charset="0"/>
              </a:rPr>
              <a:t> and </a:t>
            </a:r>
            <a:r>
              <a:rPr lang="en-US" sz="2800" b="1" dirty="0" smtClean="0">
                <a:latin typeface="Times New Roman" pitchFamily="18" charset="0"/>
                <a:cs typeface="Times New Roman" pitchFamily="18" charset="0"/>
              </a:rPr>
              <a:t>methodical</a:t>
            </a:r>
            <a:endParaRPr lang="fr-FR" sz="2800" b="1" dirty="0" smtClean="0">
              <a:latin typeface="Times New Roman" pitchFamily="18" charset="0"/>
              <a:cs typeface="Times New Roman" pitchFamily="18" charset="0"/>
            </a:endParaRPr>
          </a:p>
          <a:p>
            <a:pPr lvl="0" algn="just">
              <a:buFont typeface="Wingdings" pitchFamily="2" charset="2"/>
              <a:buChar char="Ø"/>
            </a:pPr>
            <a:r>
              <a:rPr lang="en-US" sz="2800" dirty="0" smtClean="0">
                <a:latin typeface="Times New Roman" pitchFamily="18" charset="0"/>
                <a:cs typeface="Times New Roman" pitchFamily="18" charset="0"/>
              </a:rPr>
              <a:t>are i</a:t>
            </a:r>
            <a:r>
              <a:rPr lang="en-US" sz="2800" b="1" dirty="0" smtClean="0">
                <a:latin typeface="Times New Roman" pitchFamily="18" charset="0"/>
                <a:cs typeface="Times New Roman" pitchFamily="18" charset="0"/>
              </a:rPr>
              <a:t>nspired</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imaginative</a:t>
            </a:r>
            <a:r>
              <a:rPr lang="en-US" sz="2800" dirty="0" smtClean="0">
                <a:latin typeface="Times New Roman" pitchFamily="18" charset="0"/>
                <a:cs typeface="Times New Roman" pitchFamily="18" charset="0"/>
              </a:rPr>
              <a:t>, and </a:t>
            </a:r>
            <a:r>
              <a:rPr lang="en-US" sz="2800" b="1" dirty="0" smtClean="0">
                <a:latin typeface="Times New Roman" pitchFamily="18" charset="0"/>
                <a:cs typeface="Times New Roman" pitchFamily="18" charset="0"/>
              </a:rPr>
              <a:t>ingenious</a:t>
            </a:r>
            <a:r>
              <a:rPr lang="en-US" sz="2800" dirty="0" smtClean="0">
                <a:latin typeface="Times New Roman" pitchFamily="18" charset="0"/>
                <a:cs typeface="Times New Roman" pitchFamily="18" charset="0"/>
              </a:rPr>
              <a:t> … in the development of methods that are </a:t>
            </a:r>
            <a:r>
              <a:rPr lang="en-US" sz="2800" b="1" dirty="0" smtClean="0">
                <a:latin typeface="Times New Roman" pitchFamily="18" charset="0"/>
                <a:cs typeface="Times New Roman" pitchFamily="18" charset="0"/>
              </a:rPr>
              <a:t>realistic</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practical</a:t>
            </a:r>
            <a:r>
              <a:rPr lang="en-US" sz="2800" dirty="0" smtClean="0">
                <a:latin typeface="Times New Roman" pitchFamily="18" charset="0"/>
                <a:cs typeface="Times New Roman" pitchFamily="18" charset="0"/>
              </a:rPr>
              <a:t>, and </a:t>
            </a:r>
            <a:r>
              <a:rPr lang="en-US" sz="2800" b="1" dirty="0" smtClean="0">
                <a:latin typeface="Times New Roman" pitchFamily="18" charset="0"/>
                <a:cs typeface="Times New Roman" pitchFamily="18" charset="0"/>
              </a:rPr>
              <a:t>doable</a:t>
            </a:r>
            <a:r>
              <a:rPr lang="en-US" sz="2800" dirty="0" smtClean="0">
                <a:latin typeface="Times New Roman" pitchFamily="18" charset="0"/>
                <a:cs typeface="Times New Roman" pitchFamily="18" charset="0"/>
              </a:rPr>
              <a:t>.</a:t>
            </a:r>
            <a:endParaRPr lang="fr-FR" sz="2800" dirty="0" smtClean="0">
              <a:latin typeface="Times New Roman" pitchFamily="18" charset="0"/>
              <a:cs typeface="Times New Roman" pitchFamily="18" charset="0"/>
            </a:endParaRPr>
          </a:p>
          <a:p>
            <a:pPr>
              <a:buNone/>
            </a:pPr>
            <a:r>
              <a:rPr lang="en-US" sz="2800" dirty="0" smtClean="0"/>
              <a:t> </a:t>
            </a:r>
            <a:endParaRPr lang="fr-FR" sz="2800" dirty="0" smtClean="0"/>
          </a:p>
          <a:p>
            <a:pPr>
              <a:buNone/>
            </a:pPr>
            <a:endParaRPr lang="fr-FR"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a:solidFill>
            <a:schemeClr val="accent6">
              <a:lumMod val="20000"/>
              <a:lumOff val="80000"/>
            </a:schemeClr>
          </a:solidFill>
        </p:spPr>
        <p:txBody>
          <a:bodyPr/>
          <a:lstStyle/>
          <a:p>
            <a:endParaRPr lang="fr-FR" dirty="0" smtClean="0"/>
          </a:p>
          <a:p>
            <a:endParaRPr lang="fr-FR" dirty="0" smtClean="0"/>
          </a:p>
          <a:p>
            <a:endParaRPr lang="fr-FR" dirty="0" smtClean="0"/>
          </a:p>
          <a:p>
            <a:endParaRPr lang="fr-FR" dirty="0" smtClean="0"/>
          </a:p>
          <a:p>
            <a:pPr algn="ctr">
              <a:buNone/>
            </a:pPr>
            <a:r>
              <a:rPr lang="fr-FR" sz="4400" b="1" dirty="0" err="1" smtClean="0">
                <a:latin typeface="Edwardian Script ITC" pitchFamily="66" charset="0"/>
              </a:rPr>
              <a:t>Thank</a:t>
            </a:r>
            <a:r>
              <a:rPr lang="fr-FR" sz="4400" b="1" dirty="0" smtClean="0">
                <a:latin typeface="Edwardian Script ITC" pitchFamily="66" charset="0"/>
              </a:rPr>
              <a:t>   You   For   </a:t>
            </a:r>
            <a:r>
              <a:rPr lang="fr-FR" sz="4400" b="1" dirty="0" err="1" smtClean="0">
                <a:latin typeface="Edwardian Script ITC" pitchFamily="66" charset="0"/>
              </a:rPr>
              <a:t>Your</a:t>
            </a:r>
            <a:r>
              <a:rPr lang="fr-FR" sz="4400" b="1" dirty="0" smtClean="0">
                <a:latin typeface="Edwardian Script ITC" pitchFamily="66" charset="0"/>
              </a:rPr>
              <a:t>   Attention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solidFill>
            <a:schemeClr val="accent6">
              <a:lumMod val="20000"/>
              <a:lumOff val="80000"/>
            </a:schemeClr>
          </a:solidFill>
        </p:spPr>
        <p:txBody>
          <a:bodyPr/>
          <a:lstStyle/>
          <a:p>
            <a:r>
              <a:rPr lang="fr-FR" b="1" dirty="0" smtClean="0">
                <a:latin typeface="Times New Roman" pitchFamily="18" charset="0"/>
                <a:cs typeface="Times New Roman" pitchFamily="18" charset="0"/>
              </a:rPr>
              <a:t>The Plan </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071546"/>
            <a:ext cx="8229600" cy="5786454"/>
          </a:xfrm>
          <a:solidFill>
            <a:schemeClr val="accent6">
              <a:lumMod val="20000"/>
              <a:lumOff val="80000"/>
            </a:schemeClr>
          </a:solidFill>
        </p:spPr>
        <p:txBody>
          <a:bodyPr>
            <a:normAutofit fontScale="85000" lnSpcReduction="20000"/>
          </a:bodyPr>
          <a:lstStyle/>
          <a:p>
            <a:pPr algn="just">
              <a:buNone/>
            </a:pPr>
            <a:r>
              <a:rPr lang="en-US"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Introduction </a:t>
            </a:r>
          </a:p>
          <a:p>
            <a:pPr algn="just">
              <a:buNone/>
            </a:pPr>
            <a:endParaRPr lang="fr-FR" sz="3000" dirty="0" smtClean="0">
              <a:latin typeface="Times New Roman" pitchFamily="18" charset="0"/>
              <a:cs typeface="Times New Roman" pitchFamily="18" charset="0"/>
            </a:endParaRPr>
          </a:p>
          <a:p>
            <a:pPr lvl="0" algn="just">
              <a:buNone/>
            </a:pPr>
            <a:r>
              <a:rPr lang="en-US" sz="3000" dirty="0" smtClean="0">
                <a:latin typeface="Times New Roman" pitchFamily="18" charset="0"/>
                <a:cs typeface="Times New Roman" pitchFamily="18" charset="0"/>
              </a:rPr>
              <a:t>1- Exploring Research: Research as a thinking Activity rather than Blind Obedience to the Method (Methodolatry) </a:t>
            </a:r>
          </a:p>
          <a:p>
            <a:pPr lvl="0" algn="just">
              <a:buNone/>
            </a:pPr>
            <a:endParaRPr lang="fr-FR" sz="3000" dirty="0" smtClean="0">
              <a:latin typeface="Times New Roman" pitchFamily="18" charset="0"/>
              <a:cs typeface="Times New Roman" pitchFamily="18" charset="0"/>
            </a:endParaRPr>
          </a:p>
          <a:p>
            <a:pPr lvl="0" algn="just">
              <a:buNone/>
            </a:pPr>
            <a:r>
              <a:rPr lang="fr-FR" sz="3000" dirty="0" smtClean="0">
                <a:latin typeface="Times New Roman" pitchFamily="18" charset="0"/>
                <a:cs typeface="Times New Roman" pitchFamily="18" charset="0"/>
              </a:rPr>
              <a:t>2- </a:t>
            </a:r>
            <a:r>
              <a:rPr lang="en-US" sz="3000" dirty="0" smtClean="0">
                <a:latin typeface="Times New Roman" pitchFamily="18" charset="0"/>
                <a:cs typeface="Times New Roman" pitchFamily="18" charset="0"/>
              </a:rPr>
              <a:t>The Scientific Side in the Research: Left Brain Attributes</a:t>
            </a:r>
          </a:p>
          <a:p>
            <a:pPr lvl="0" algn="just">
              <a:buNone/>
            </a:pPr>
            <a:endParaRPr lang="fr-FR" sz="3000" dirty="0" smtClean="0">
              <a:latin typeface="Times New Roman" pitchFamily="18" charset="0"/>
              <a:cs typeface="Times New Roman" pitchFamily="18" charset="0"/>
            </a:endParaRPr>
          </a:p>
          <a:p>
            <a:pPr lvl="0" algn="just">
              <a:buNone/>
            </a:pPr>
            <a:r>
              <a:rPr lang="en-US" sz="3000" dirty="0" smtClean="0">
                <a:latin typeface="Times New Roman" pitchFamily="18" charset="0"/>
                <a:cs typeface="Times New Roman" pitchFamily="18" charset="0"/>
              </a:rPr>
              <a:t>3- The Creative Side of the Research: Right Brain Attributes</a:t>
            </a:r>
          </a:p>
          <a:p>
            <a:pPr lvl="0" algn="just">
              <a:buNone/>
            </a:pPr>
            <a:endParaRPr lang="fr-FR" sz="3000" dirty="0" smtClean="0">
              <a:latin typeface="Times New Roman" pitchFamily="18" charset="0"/>
              <a:cs typeface="Times New Roman" pitchFamily="18" charset="0"/>
            </a:endParaRPr>
          </a:p>
          <a:p>
            <a:pPr lvl="0" algn="just">
              <a:buNone/>
            </a:pPr>
            <a:r>
              <a:rPr lang="en-US" sz="3000" dirty="0" smtClean="0">
                <a:latin typeface="Times New Roman" pitchFamily="18" charset="0"/>
                <a:cs typeface="Times New Roman" pitchFamily="18" charset="0"/>
              </a:rPr>
              <a:t>4- Research Methodology as  a Whole Brain Activity</a:t>
            </a:r>
          </a:p>
          <a:p>
            <a:pPr lvl="0" algn="just">
              <a:buNone/>
            </a:pPr>
            <a:endParaRPr lang="fr-FR" sz="3000" dirty="0" smtClean="0">
              <a:latin typeface="Times New Roman" pitchFamily="18" charset="0"/>
              <a:cs typeface="Times New Roman" pitchFamily="18" charset="0"/>
            </a:endParaRPr>
          </a:p>
          <a:p>
            <a:pPr lvl="0" algn="just">
              <a:buNone/>
            </a:pPr>
            <a:r>
              <a:rPr lang="en-US" sz="3000" dirty="0" smtClean="0">
                <a:latin typeface="Times New Roman" pitchFamily="18" charset="0"/>
                <a:cs typeface="Times New Roman" pitchFamily="18" charset="0"/>
              </a:rPr>
              <a:t>Conclusion </a:t>
            </a:r>
            <a:endParaRPr lang="fr-FR" sz="3000" dirty="0" smtClean="0">
              <a:latin typeface="Times New Roman" pitchFamily="18" charset="0"/>
              <a:cs typeface="Times New Roman" pitchFamily="18" charset="0"/>
            </a:endParaRPr>
          </a:p>
          <a:p>
            <a:pPr>
              <a:buNone/>
            </a:pPr>
            <a:r>
              <a:rPr lang="en-US" dirty="0" smtClean="0"/>
              <a:t> </a:t>
            </a:r>
            <a:endParaRPr lang="fr-FR" dirty="0" smtClean="0"/>
          </a:p>
          <a:p>
            <a:pPr algn="just">
              <a:buNone/>
            </a:pP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786874" cy="796908"/>
          </a:xfrm>
          <a:solidFill>
            <a:schemeClr val="accent6">
              <a:lumMod val="20000"/>
              <a:lumOff val="80000"/>
            </a:schemeClr>
          </a:solidFill>
        </p:spPr>
        <p:txBody>
          <a:bodyPr>
            <a:normAutofit/>
          </a:bodyPr>
          <a:lstStyle/>
          <a:p>
            <a:r>
              <a:rPr lang="fr-FR" sz="2800" dirty="0" smtClean="0">
                <a:latin typeface="Arial" pitchFamily="34" charset="0"/>
                <a:cs typeface="Arial" pitchFamily="34" charset="0"/>
              </a:rPr>
              <a:t>Introduction </a:t>
            </a:r>
            <a:endParaRPr lang="fr-FR" sz="2800" dirty="0">
              <a:latin typeface="Arial" pitchFamily="34" charset="0"/>
              <a:cs typeface="Arial" pitchFamily="34" charset="0"/>
            </a:endParaRPr>
          </a:p>
        </p:txBody>
      </p:sp>
      <p:sp>
        <p:nvSpPr>
          <p:cNvPr id="3" name="Espace réservé du contenu 2"/>
          <p:cNvSpPr>
            <a:spLocks noGrp="1"/>
          </p:cNvSpPr>
          <p:nvPr>
            <p:ph idx="1"/>
          </p:nvPr>
        </p:nvSpPr>
        <p:spPr>
          <a:xfrm>
            <a:off x="214282" y="1142984"/>
            <a:ext cx="8786874" cy="5429288"/>
          </a:xfrm>
          <a:solidFill>
            <a:schemeClr val="accent6">
              <a:lumMod val="20000"/>
              <a:lumOff val="80000"/>
            </a:schemeClr>
          </a:solidFill>
        </p:spPr>
        <p:txBody>
          <a:bodyPr>
            <a:normAutofit fontScale="25000" lnSpcReduction="20000"/>
          </a:bodyPr>
          <a:lstStyle/>
          <a:p>
            <a:pPr algn="just">
              <a:buNone/>
            </a:pPr>
            <a:endParaRPr lang="en-US" dirty="0" smtClean="0"/>
          </a:p>
          <a:p>
            <a:pPr algn="just">
              <a:buNone/>
            </a:pPr>
            <a:r>
              <a:rPr lang="en-US" sz="7400"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We are all engaged in research; academics, teachers and students. We carry out presentations, write articles, terms papers and dissertations. We tend to focus on that kind of research activity and insist on finishing it to have good marks, to be graduated or to have access to a prestigious job at the university or somewhere else. Yet, we forget about the contribution we make or add to that field of study, to that particular topic or issue.</a:t>
            </a:r>
          </a:p>
          <a:p>
            <a:pPr algn="just">
              <a:buNone/>
            </a:pPr>
            <a:endParaRPr lang="en-US" sz="9600" dirty="0" smtClean="0">
              <a:latin typeface="Times New Roman" pitchFamily="18" charset="0"/>
              <a:cs typeface="Times New Roman" pitchFamily="18" charset="0"/>
            </a:endParaRPr>
          </a:p>
          <a:p>
            <a:pPr algn="just">
              <a:buNone/>
            </a:pPr>
            <a:r>
              <a:rPr lang="en-US" sz="9600" dirty="0" smtClean="0">
                <a:latin typeface="Times New Roman" pitchFamily="18" charset="0"/>
                <a:cs typeface="Times New Roman" pitchFamily="18" charset="0"/>
              </a:rPr>
              <a:t>		Through Research, we manage to affect a change in a particular  field of study  by redefining  some concepts, using an old theory in new context, testing new theories, analyzing an old topic through new perspectives and  so on . By doing this then, we bring newness and  new ways of seeing and dealing with things in that particular  domain. In simple words, we make progress and develop that field. The aim of any research endeavor is to make progress and development in a particular field of study.</a:t>
            </a:r>
            <a:endParaRPr lang="fr-FR" sz="9600" dirty="0" smtClean="0">
              <a:latin typeface="Times New Roman" pitchFamily="18" charset="0"/>
              <a:cs typeface="Times New Roman" pitchFamily="18" charset="0"/>
            </a:endParaRPr>
          </a:p>
          <a:p>
            <a:pPr algn="just">
              <a:buNone/>
            </a:pPr>
            <a:endParaRPr lang="fr-FR" sz="5000" dirty="0" smtClean="0">
              <a:latin typeface="Calisto MT" pitchFamily="18" charset="0"/>
              <a:cs typeface="Arial" pitchFamily="34" charset="0"/>
            </a:endParaRPr>
          </a:p>
          <a:p>
            <a:pPr>
              <a:buNone/>
            </a:pPr>
            <a:endParaRPr lang="fr-FR" dirty="0" smtClean="0"/>
          </a:p>
          <a:p>
            <a:pPr algn="just">
              <a:buNone/>
            </a:pPr>
            <a:r>
              <a:rPr lang="en-US" dirty="0" smtClean="0"/>
              <a:t>		</a:t>
            </a:r>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785794"/>
            <a:ext cx="8572560" cy="5786478"/>
          </a:xfrm>
          <a:solidFill>
            <a:schemeClr val="accent6">
              <a:lumMod val="20000"/>
              <a:lumOff val="80000"/>
            </a:schemeClr>
          </a:solidFill>
        </p:spPr>
        <p:txBody>
          <a:bodyPr>
            <a:normAutofit/>
          </a:bodyPr>
          <a:lstStyle/>
          <a:p>
            <a:pPr algn="just">
              <a:buNone/>
            </a:pPr>
            <a:r>
              <a:rPr lang="en-US" dirty="0" smtClean="0"/>
              <a:t>   </a:t>
            </a:r>
            <a:r>
              <a:rPr lang="en-US" sz="2400" dirty="0" smtClean="0">
                <a:latin typeface="Times New Roman" pitchFamily="18" charset="0"/>
                <a:cs typeface="Times New Roman" pitchFamily="18" charset="0"/>
              </a:rPr>
              <a:t>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Research is an essential and powerful tool in leading man towards progress. Without systematic research, there would have been very little progress.  John W. Best has rightly said, “The secret of our cultural development has been research, pushing back the areas of ignorance by discovering new truths, which, in turn, lead to better ways of doing things and better products.”  Scientific research leads to progress: New products, new facts, new concepts and new ways of doing things are being found due to ever-increasing significant research in the physical, the biological, the social and the psychological fields.</a:t>
            </a:r>
            <a:endParaRPr lang="fr-FR"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74638"/>
            <a:ext cx="8501122" cy="1225536"/>
          </a:xfrm>
          <a:solidFill>
            <a:schemeClr val="accent6">
              <a:lumMod val="20000"/>
              <a:lumOff val="80000"/>
            </a:schemeClr>
          </a:solidFill>
        </p:spPr>
        <p:txBody>
          <a:bodyPr>
            <a:noAutofit/>
          </a:bodyPr>
          <a:lstStyle/>
          <a:p>
            <a:r>
              <a:rPr lang="fr-FR" sz="2800" b="1" dirty="0" err="1" smtClean="0">
                <a:latin typeface="Times New Roman" pitchFamily="18" charset="0"/>
                <a:cs typeface="Times New Roman" pitchFamily="18" charset="0"/>
              </a:rPr>
              <a:t>Exploring</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Research</a:t>
            </a:r>
            <a:r>
              <a:rPr lang="fr-FR" sz="2800" b="1" dirty="0" smtClean="0">
                <a:latin typeface="Times New Roman" pitchFamily="18" charset="0"/>
                <a:cs typeface="Times New Roman" pitchFamily="18" charset="0"/>
              </a:rPr>
              <a:t> :                                                         </a:t>
            </a:r>
            <a:r>
              <a:rPr lang="fr-FR" sz="2400" b="1" dirty="0" err="1" smtClean="0">
                <a:latin typeface="Times New Roman" pitchFamily="18" charset="0"/>
                <a:cs typeface="Times New Roman" pitchFamily="18" charset="0"/>
              </a:rPr>
              <a:t>Research</a:t>
            </a:r>
            <a:r>
              <a:rPr lang="fr-FR" sz="2400" b="1" dirty="0" smtClean="0">
                <a:latin typeface="Times New Roman" pitchFamily="18" charset="0"/>
                <a:cs typeface="Times New Roman" pitchFamily="18" charset="0"/>
              </a:rPr>
              <a:t> as a </a:t>
            </a:r>
            <a:r>
              <a:rPr lang="fr-FR" sz="2400" b="1" dirty="0" err="1" smtClean="0">
                <a:latin typeface="Times New Roman" pitchFamily="18" charset="0"/>
                <a:cs typeface="Times New Roman" pitchFamily="18" charset="0"/>
              </a:rPr>
              <a:t>Thinking</a:t>
            </a:r>
            <a:r>
              <a:rPr lang="fr-FR" sz="24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Activity</a:t>
            </a:r>
            <a:r>
              <a:rPr lang="fr-FR" sz="24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Rather</a:t>
            </a:r>
            <a:r>
              <a:rPr lang="fr-FR" sz="24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than</a:t>
            </a:r>
            <a:r>
              <a:rPr lang="fr-FR" sz="24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Methodolatry</a:t>
            </a:r>
            <a:endParaRPr lang="fr-FR" sz="24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285720" y="1600200"/>
            <a:ext cx="8643998" cy="5043510"/>
          </a:xfrm>
          <a:solidFill>
            <a:schemeClr val="accent6">
              <a:lumMod val="20000"/>
              <a:lumOff val="80000"/>
            </a:schemeClr>
          </a:solidFill>
        </p:spPr>
        <p:txBody>
          <a:bodyPr>
            <a:normAutofit/>
          </a:bodyPr>
          <a:lstStyle/>
          <a:p>
            <a:pPr algn="just">
              <a:buFontTx/>
              <a:buChar char="-"/>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Associating research with methodolatry (or method) is to believe that to do research is to follow the common principles, steps, manifestos, ideas, methods prescribed by methodology books and professionals in the fields. So you read these books in detail , you absorb their ideas  and you make sure that you do not miss out or omit one of the ideas or elements  involved in that methodology. </a:t>
            </a: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FontTx/>
              <a:buChar char="-"/>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Jane Sick coined the term ‘</a:t>
            </a:r>
            <a:r>
              <a:rPr lang="en-US" sz="2400" dirty="0" err="1" smtClean="0">
                <a:latin typeface="Times New Roman" pitchFamily="18" charset="0"/>
                <a:cs typeface="Times New Roman" pitchFamily="18" charset="0"/>
              </a:rPr>
              <a:t>methodolatry</a:t>
            </a:r>
            <a:r>
              <a:rPr lang="en-US" sz="2400" dirty="0" smtClean="0">
                <a:latin typeface="Times New Roman" pitchFamily="18" charset="0"/>
                <a:cs typeface="Times New Roman" pitchFamily="18" charset="0"/>
              </a:rPr>
              <a:t>’ – a combination of method and idolatry that she defines as a ‘… slavish attachment and devotion to methods’ (1998: 48). </a:t>
            </a:r>
            <a:endParaRPr lang="fr-FR" sz="2400" dirty="0" smtClean="0">
              <a:latin typeface="Times New Roman" pitchFamily="18" charset="0"/>
              <a:cs typeface="Times New Roman" pitchFamily="18" charset="0"/>
            </a:endParaRPr>
          </a:p>
          <a:p>
            <a:pPr algn="just">
              <a:buFontTx/>
              <a:buChar char="-"/>
            </a:pPr>
            <a:endParaRPr lang="en-US" sz="2400" dirty="0" smtClean="0"/>
          </a:p>
          <a:p>
            <a:endParaRPr lang="en-US" sz="2400" dirty="0" smtClean="0"/>
          </a:p>
          <a:p>
            <a:pPr algn="just">
              <a:buFontTx/>
              <a:buChar char="-"/>
            </a:pPr>
            <a:endParaRPr lang="en-US" sz="2400" dirty="0" smtClean="0"/>
          </a:p>
          <a:p>
            <a:pPr algn="just">
              <a:buFontTx/>
              <a:buChar char="-"/>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643998" cy="6429420"/>
          </a:xfrm>
          <a:solidFill>
            <a:schemeClr val="accent6">
              <a:lumMod val="20000"/>
              <a:lumOff val="80000"/>
            </a:schemeClr>
          </a:solidFill>
        </p:spPr>
        <p:txBody>
          <a:bodyPr>
            <a:normAutofit fontScale="92500" lnSpcReduction="10000"/>
          </a:bodyPr>
          <a:lstStyle/>
          <a:p>
            <a:pPr algn="just">
              <a:buNone/>
            </a:pPr>
            <a:r>
              <a:rPr lang="en-US" sz="2600" dirty="0" smtClean="0">
                <a:latin typeface="Times New Roman" pitchFamily="18" charset="0"/>
                <a:cs typeface="Times New Roman" pitchFamily="18" charset="0"/>
              </a:rPr>
              <a:t>	Contrary to many research methods texts that offer recipes and principles for research, good research is a thinking person’s game. This statement repudiates methodolatry, blind and slavish obedience to the method, and thus puts forward or defines research as  a creative and strategic process that involves constantly assessing, reassessing, and making decisions about the best possible means for obtaining trustworthy information, carrying out appropriate analysis, and drawing credible conclusions. 	</a:t>
            </a:r>
          </a:p>
          <a:p>
            <a:pPr algn="just"/>
            <a:endParaRPr lang="en-US" sz="2600" dirty="0" smtClean="0">
              <a:latin typeface="Times New Roman" pitchFamily="18" charset="0"/>
              <a:cs typeface="Times New Roman" pitchFamily="18" charset="0"/>
            </a:endParaRPr>
          </a:p>
          <a:p>
            <a:pPr algn="just">
              <a:buNone/>
            </a:pPr>
            <a:r>
              <a:rPr lang="en-US" sz="2600" dirty="0" smtClean="0">
                <a:latin typeface="Times New Roman" pitchFamily="18" charset="0"/>
                <a:cs typeface="Times New Roman" pitchFamily="18" charset="0"/>
              </a:rPr>
              <a:t>	Nevertheless, the different listed manifestos and steps given by textbooks and methodology outlines should not be considered as  being  false and thus be disregarded. The idea is that some research topics need not be a slave to the method to be carried out, but presupposes flexibility and eclecticism .  So, being faithful to the method is not a prerequisite to do a good research work, but you should be flexible in your research,  depending on the topic you undertake and what it needs to be carried out. </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6">
              <a:lumMod val="20000"/>
              <a:lumOff val="80000"/>
            </a:schemeClr>
          </a:solidFill>
        </p:spPr>
        <p:txBody>
          <a:bodyPr>
            <a:normAutofit fontScale="90000"/>
          </a:bodyPr>
          <a:lstStyle/>
          <a:p>
            <a:r>
              <a:rPr lang="fr-FR" sz="4000" b="1" dirty="0" smtClean="0"/>
              <a:t/>
            </a:r>
            <a:br>
              <a:rPr lang="fr-FR" sz="4000" b="1" dirty="0" smtClean="0"/>
            </a:br>
            <a:r>
              <a:rPr lang="en-US" sz="3100" b="1" dirty="0" smtClean="0">
                <a:latin typeface="Times New Roman" pitchFamily="18" charset="0"/>
                <a:cs typeface="Times New Roman" pitchFamily="18" charset="0"/>
              </a:rPr>
              <a:t> The Rational Side in the Research :                         Left </a:t>
            </a:r>
            <a:r>
              <a:rPr lang="en-US" sz="3100" b="1" smtClean="0">
                <a:latin typeface="Times New Roman" pitchFamily="18" charset="0"/>
                <a:cs typeface="Times New Roman" pitchFamily="18" charset="0"/>
              </a:rPr>
              <a:t>Brain Attributes</a:t>
            </a:r>
            <a:r>
              <a:rPr lang="fr-FR" dirty="0" smtClean="0"/>
              <a:t/>
            </a:r>
            <a:br>
              <a:rPr lang="fr-FR" dirty="0" smtClean="0"/>
            </a:br>
            <a:endParaRPr lang="fr-FR" dirty="0"/>
          </a:p>
        </p:txBody>
      </p:sp>
      <p:sp>
        <p:nvSpPr>
          <p:cNvPr id="3" name="Espace réservé du contenu 2"/>
          <p:cNvSpPr>
            <a:spLocks noGrp="1"/>
          </p:cNvSpPr>
          <p:nvPr>
            <p:ph idx="1"/>
          </p:nvPr>
        </p:nvSpPr>
        <p:spPr>
          <a:xfrm>
            <a:off x="428596" y="1785926"/>
            <a:ext cx="8229600" cy="4071966"/>
          </a:xfrm>
          <a:solidFill>
            <a:schemeClr val="accent6">
              <a:lumMod val="20000"/>
              <a:lumOff val="80000"/>
            </a:schemeClr>
          </a:solidFill>
        </p:spPr>
        <p:txBody>
          <a:bodyPr>
            <a:normAutofit fontScale="25000" lnSpcReduction="20000"/>
          </a:bodyPr>
          <a:lstStyle/>
          <a:p>
            <a:pPr algn="just">
              <a:buNone/>
            </a:pPr>
            <a:endParaRPr lang="en-US" sz="2800" dirty="0" smtClean="0"/>
          </a:p>
          <a:p>
            <a:pPr algn="just">
              <a:buNone/>
            </a:pPr>
            <a:r>
              <a:rPr lang="en-US" sz="2800" dirty="0" smtClean="0"/>
              <a:t>  		</a:t>
            </a:r>
            <a:r>
              <a:rPr lang="en-US" sz="9600" dirty="0" smtClean="0">
                <a:latin typeface="Times New Roman" pitchFamily="18" charset="0"/>
                <a:cs typeface="Times New Roman" pitchFamily="18" charset="0"/>
              </a:rPr>
              <a:t>Research follows a scientific method which encourages a </a:t>
            </a:r>
            <a:r>
              <a:rPr lang="en-US" sz="9600" dirty="0" smtClean="0">
                <a:latin typeface="Times New Roman" pitchFamily="18" charset="0"/>
                <a:cs typeface="Times New Roman" pitchFamily="18" charset="0"/>
              </a:rPr>
              <a:t>rigorous and </a:t>
            </a:r>
            <a:r>
              <a:rPr lang="en-US" sz="9600" dirty="0" smtClean="0">
                <a:latin typeface="Times New Roman" pitchFamily="18" charset="0"/>
                <a:cs typeface="Times New Roman" pitchFamily="18" charset="0"/>
              </a:rPr>
              <a:t>impersonal mode dictated by the demands of logic and objective procedure, a method free from personal bias or prejudice, a method to ascertain certain qualities of a phenomenon capable of being verified, a method wherein the researcher is guided by the rules of logical reasoning. </a:t>
            </a:r>
          </a:p>
          <a:p>
            <a:pPr algn="just">
              <a:buNone/>
            </a:pPr>
            <a:endParaRPr lang="en-US" sz="9600" dirty="0" smtClean="0">
              <a:latin typeface="Times New Roman" pitchFamily="18" charset="0"/>
              <a:cs typeface="Times New Roman" pitchFamily="18" charset="0"/>
            </a:endParaRPr>
          </a:p>
          <a:p>
            <a:pPr algn="just">
              <a:buNone/>
            </a:pPr>
            <a:r>
              <a:rPr lang="en-US" sz="9600" dirty="0" smtClean="0">
                <a:latin typeface="Times New Roman" pitchFamily="18" charset="0"/>
                <a:cs typeface="Times New Roman" pitchFamily="18" charset="0"/>
              </a:rPr>
              <a:t>		Research is done with the help of study, experiment, observation, data collection, </a:t>
            </a:r>
            <a:r>
              <a:rPr lang="en-US" sz="9600" dirty="0" smtClean="0">
                <a:latin typeface="Times New Roman" pitchFamily="18" charset="0"/>
                <a:cs typeface="Times New Roman" pitchFamily="18" charset="0"/>
              </a:rPr>
              <a:t>analysis </a:t>
            </a:r>
            <a:r>
              <a:rPr lang="en-US" sz="9600" dirty="0" smtClean="0">
                <a:latin typeface="Times New Roman" pitchFamily="18" charset="0"/>
                <a:cs typeface="Times New Roman" pitchFamily="18" charset="0"/>
              </a:rPr>
              <a:t>and reasoning. ‘As such, ‘Logical’, ‘analytic’, ‘systematic’, ‘formal’,‘ factual’, ‘linear’ are words we tend to associate with </a:t>
            </a:r>
            <a:r>
              <a:rPr lang="en-US" sz="9600" dirty="0" smtClean="0">
                <a:latin typeface="Times New Roman" pitchFamily="18" charset="0"/>
                <a:cs typeface="Times New Roman" pitchFamily="18" charset="0"/>
              </a:rPr>
              <a:t>rigorous </a:t>
            </a:r>
            <a:r>
              <a:rPr lang="en-US" sz="9600" dirty="0" smtClean="0">
                <a:latin typeface="Times New Roman" pitchFamily="18" charset="0"/>
                <a:cs typeface="Times New Roman" pitchFamily="18" charset="0"/>
              </a:rPr>
              <a:t>research.</a:t>
            </a:r>
            <a:endParaRPr lang="en-US" sz="2800" dirty="0" smtClean="0"/>
          </a:p>
          <a:p>
            <a:pPr algn="just"/>
            <a:r>
              <a:rPr lang="en-US" sz="2400" dirty="0" smtClean="0"/>
              <a:t> </a:t>
            </a:r>
            <a:endParaRPr lang="fr-FR" sz="2400" dirty="0" smtClean="0"/>
          </a:p>
          <a:p>
            <a:pPr algn="just">
              <a:buNone/>
            </a:pPr>
            <a:endParaRPr lang="fr-FR"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643998" cy="5768997"/>
          </a:xfrm>
          <a:solidFill>
            <a:schemeClr val="accent6">
              <a:lumMod val="20000"/>
              <a:lumOff val="80000"/>
            </a:schemeClr>
          </a:solidFill>
        </p:spPr>
        <p:txBody>
          <a:bodyPr>
            <a:normAutofit/>
          </a:bodyPr>
          <a:lstStyle/>
          <a:p>
            <a:pPr algn="just">
              <a:buNone/>
            </a:pPr>
            <a:r>
              <a:rPr lang="en-US" sz="2400" dirty="0" smtClean="0">
                <a:latin typeface="Times New Roman" pitchFamily="18" charset="0"/>
                <a:cs typeface="Times New Roman" pitchFamily="18" charset="0"/>
              </a:rPr>
              <a:t>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But words such as intuitive’ ‘spontaneous’ ‘informal’, are ruled out in research</a:t>
            </a: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This </a:t>
            </a:r>
            <a:r>
              <a:rPr lang="en-US" sz="2400" dirty="0" smtClean="0">
                <a:latin typeface="Times New Roman" pitchFamily="18" charset="0"/>
                <a:cs typeface="Times New Roman" pitchFamily="18" charset="0"/>
              </a:rPr>
              <a:t>is like trying to understand a two-sided world using only one-sided skills and thought processes because in our thinking, we emphasize more on the left brain attributes in research, we use that left brain as a slave as a servant and rule out the relevance of the right-brain potentialities.  </a:t>
            </a:r>
          </a:p>
          <a:p>
            <a:pPr algn="just">
              <a:buNone/>
            </a:pPr>
            <a:r>
              <a:rPr lang="en-US" sz="2400" dirty="0" smtClean="0">
                <a:latin typeface="Times New Roman" pitchFamily="18" charset="0"/>
                <a:cs typeface="Times New Roman" pitchFamily="18" charset="0"/>
              </a:rPr>
              <a:t>“The intuitive mind is a sacred gift and the rational mind is a faithful servant” </a:t>
            </a:r>
          </a:p>
          <a:p>
            <a:pPr algn="just">
              <a:buNone/>
            </a:pPr>
            <a:r>
              <a:rPr lang="en-US" sz="2400" dirty="0" smtClean="0">
                <a:latin typeface="Times New Roman" pitchFamily="18" charset="0"/>
                <a:cs typeface="Times New Roman" pitchFamily="18" charset="0"/>
              </a:rPr>
              <a:t>We have created a society that honors the servant and has forgotten the gift’.  </a:t>
            </a:r>
            <a:endParaRPr lang="fr-FR" sz="2400" dirty="0" smtClean="0">
              <a:latin typeface="Times New Roman" pitchFamily="18" charset="0"/>
              <a:cs typeface="Times New Roman" pitchFamily="18" charset="0"/>
            </a:endParaRPr>
          </a:p>
          <a:p>
            <a:pPr>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715040"/>
          </a:xfrm>
          <a:solidFill>
            <a:schemeClr val="accent6">
              <a:lumMod val="20000"/>
              <a:lumOff val="80000"/>
            </a:schemeClr>
          </a:solidFill>
        </p:spPr>
        <p:txBody>
          <a:bodyPr>
            <a:normAutofit fontScale="25000" lnSpcReduction="20000"/>
          </a:bodyPr>
          <a:lstStyle/>
          <a:p>
            <a:pPr algn="just">
              <a:buNone/>
            </a:pPr>
            <a:endParaRPr lang="en-US" sz="9200" dirty="0" smtClean="0">
              <a:latin typeface="Times New Roman" pitchFamily="18" charset="0"/>
              <a:cs typeface="Times New Roman" pitchFamily="18" charset="0"/>
            </a:endParaRPr>
          </a:p>
          <a:p>
            <a:pPr algn="just">
              <a:buNone/>
            </a:pPr>
            <a:r>
              <a:rPr lang="en-US" sz="9200" dirty="0" smtClean="0">
                <a:latin typeface="Times New Roman" pitchFamily="18" charset="0"/>
                <a:cs typeface="Times New Roman" pitchFamily="18" charset="0"/>
              </a:rPr>
              <a:t>	</a:t>
            </a:r>
            <a:r>
              <a:rPr lang="en-US" sz="9200" dirty="0" smtClean="0">
                <a:latin typeface="Times New Roman" pitchFamily="18" charset="0"/>
                <a:cs typeface="Times New Roman" pitchFamily="18" charset="0"/>
              </a:rPr>
              <a:t>The </a:t>
            </a:r>
            <a:r>
              <a:rPr lang="en-US" sz="9200" dirty="0" smtClean="0">
                <a:latin typeface="Times New Roman" pitchFamily="18" charset="0"/>
                <a:cs typeface="Times New Roman" pitchFamily="18" charset="0"/>
              </a:rPr>
              <a:t>right-brain explores the possibilities of situations and thrives on creativity. Its primary functions are synthesis, seeing relationships, combinations, mixing theories, methods and  coming up with originality. The thinking processes of the ‘creative’ involve:</a:t>
            </a:r>
          </a:p>
          <a:p>
            <a:pPr algn="just">
              <a:buNone/>
            </a:pPr>
            <a:endParaRPr lang="fr-FR" sz="9200" dirty="0" smtClean="0">
              <a:latin typeface="Times New Roman" pitchFamily="18" charset="0"/>
              <a:cs typeface="Times New Roman" pitchFamily="18" charset="0"/>
            </a:endParaRPr>
          </a:p>
          <a:p>
            <a:pPr algn="just"/>
            <a:r>
              <a:rPr lang="en-US" sz="9200" b="1" dirty="0" smtClean="0">
                <a:latin typeface="Times New Roman" pitchFamily="18" charset="0"/>
                <a:cs typeface="Times New Roman" pitchFamily="18" charset="0"/>
              </a:rPr>
              <a:t>Originality </a:t>
            </a:r>
            <a:r>
              <a:rPr lang="en-US" sz="9200" dirty="0" smtClean="0">
                <a:latin typeface="Times New Roman" pitchFamily="18" charset="0"/>
                <a:cs typeface="Times New Roman" pitchFamily="18" charset="0"/>
              </a:rPr>
              <a:t>– can come up with ideas that are not yet explored   or explore some issue from  a new perspective/ relying on new theory</a:t>
            </a:r>
            <a:endParaRPr lang="fr-FR" sz="9200" dirty="0" smtClean="0">
              <a:latin typeface="Times New Roman" pitchFamily="18" charset="0"/>
              <a:cs typeface="Times New Roman" pitchFamily="18" charset="0"/>
            </a:endParaRPr>
          </a:p>
          <a:p>
            <a:pPr algn="just"/>
            <a:r>
              <a:rPr lang="en-US" sz="9200" b="1" dirty="0" smtClean="0">
                <a:latin typeface="Times New Roman" pitchFamily="18" charset="0"/>
                <a:cs typeface="Times New Roman" pitchFamily="18" charset="0"/>
              </a:rPr>
              <a:t>Remote associations </a:t>
            </a:r>
            <a:r>
              <a:rPr lang="en-US" sz="9200" dirty="0" smtClean="0">
                <a:latin typeface="Times New Roman" pitchFamily="18" charset="0"/>
                <a:cs typeface="Times New Roman" pitchFamily="18" charset="0"/>
              </a:rPr>
              <a:t>– can form associations between elements that</a:t>
            </a:r>
            <a:r>
              <a:rPr lang="fr-FR" sz="9200" dirty="0" smtClean="0">
                <a:latin typeface="Times New Roman" pitchFamily="18" charset="0"/>
                <a:cs typeface="Times New Roman" pitchFamily="18" charset="0"/>
              </a:rPr>
              <a:t>  </a:t>
            </a:r>
            <a:r>
              <a:rPr lang="en-US" sz="9200" dirty="0" smtClean="0">
                <a:latin typeface="Times New Roman" pitchFamily="18" charset="0"/>
                <a:cs typeface="Times New Roman" pitchFamily="18" charset="0"/>
              </a:rPr>
              <a:t>most would not see as linked together</a:t>
            </a:r>
            <a:endParaRPr lang="fr-FR" sz="9200" dirty="0" smtClean="0">
              <a:latin typeface="Times New Roman" pitchFamily="18" charset="0"/>
              <a:cs typeface="Times New Roman" pitchFamily="18" charset="0"/>
            </a:endParaRPr>
          </a:p>
          <a:p>
            <a:pPr algn="just"/>
            <a:r>
              <a:rPr lang="en-US" sz="9200" b="1" dirty="0" smtClean="0">
                <a:latin typeface="Times New Roman" pitchFamily="18" charset="0"/>
                <a:cs typeface="Times New Roman" pitchFamily="18" charset="0"/>
              </a:rPr>
              <a:t>Redefinitions </a:t>
            </a:r>
            <a:r>
              <a:rPr lang="en-US" sz="9200" dirty="0" smtClean="0">
                <a:latin typeface="Times New Roman" pitchFamily="18" charset="0"/>
                <a:cs typeface="Times New Roman" pitchFamily="18" charset="0"/>
              </a:rPr>
              <a:t>– can use familiar objects in new </a:t>
            </a:r>
            <a:r>
              <a:rPr lang="en-US" sz="9200" dirty="0" smtClean="0">
                <a:latin typeface="Times New Roman" pitchFamily="18" charset="0"/>
                <a:cs typeface="Times New Roman" pitchFamily="18" charset="0"/>
              </a:rPr>
              <a:t>ways and new contexts</a:t>
            </a:r>
            <a:endParaRPr lang="fr-FR" sz="9200" dirty="0" smtClean="0">
              <a:latin typeface="Times New Roman" pitchFamily="18" charset="0"/>
              <a:cs typeface="Times New Roman" pitchFamily="18" charset="0"/>
            </a:endParaRPr>
          </a:p>
          <a:p>
            <a:pPr algn="just"/>
            <a:r>
              <a:rPr lang="en-US" sz="9200" b="1" dirty="0" smtClean="0">
                <a:latin typeface="Times New Roman" pitchFamily="18" charset="0"/>
                <a:cs typeface="Times New Roman" pitchFamily="18" charset="0"/>
              </a:rPr>
              <a:t>Divergence </a:t>
            </a:r>
            <a:r>
              <a:rPr lang="en-US" sz="9200" dirty="0" smtClean="0">
                <a:latin typeface="Times New Roman" pitchFamily="18" charset="0"/>
                <a:cs typeface="Times New Roman" pitchFamily="18" charset="0"/>
              </a:rPr>
              <a:t>– can engage in open-ended thinking, where there is not a single right answer.</a:t>
            </a:r>
          </a:p>
          <a:p>
            <a:pPr algn="just"/>
            <a:r>
              <a:rPr lang="en-US" sz="9200" b="1" dirty="0" smtClean="0">
                <a:latin typeface="Times New Roman" pitchFamily="18" charset="0"/>
                <a:cs typeface="Times New Roman" pitchFamily="18" charset="0"/>
              </a:rPr>
              <a:t>Creativity in the process of writing</a:t>
            </a:r>
            <a:r>
              <a:rPr lang="en-US" sz="9200" dirty="0" smtClean="0">
                <a:latin typeface="Times New Roman" pitchFamily="18" charset="0"/>
                <a:cs typeface="Times New Roman" pitchFamily="18" charset="0"/>
              </a:rPr>
              <a:t>: coherence, cohesion…. Well-structured ideas / cause/effect relationships </a:t>
            </a:r>
            <a:r>
              <a:rPr lang="en-US" sz="9200" dirty="0" smtClean="0">
                <a:latin typeface="Times New Roman" pitchFamily="18" charset="0"/>
                <a:cs typeface="Times New Roman" pitchFamily="18" charset="0"/>
              </a:rPr>
              <a:t>  </a:t>
            </a:r>
            <a:endParaRPr lang="fr-FR" sz="9200" dirty="0" smtClean="0">
              <a:latin typeface="Times New Roman" pitchFamily="18" charset="0"/>
              <a:cs typeface="Times New Roman" pitchFamily="18" charset="0"/>
            </a:endParaRPr>
          </a:p>
          <a:p>
            <a:pPr algn="just">
              <a:buNone/>
            </a:pPr>
            <a:endParaRPr lang="en-US" sz="4000" dirty="0" smtClean="0"/>
          </a:p>
          <a:p>
            <a:pPr algn="just">
              <a:buNone/>
            </a:pPr>
            <a:endParaRPr lang="fr-FR" dirty="0"/>
          </a:p>
        </p:txBody>
      </p:sp>
      <p:sp>
        <p:nvSpPr>
          <p:cNvPr id="4" name="Titre 3"/>
          <p:cNvSpPr>
            <a:spLocks noGrp="1"/>
          </p:cNvSpPr>
          <p:nvPr>
            <p:ph type="title"/>
          </p:nvPr>
        </p:nvSpPr>
        <p:spPr>
          <a:xfrm>
            <a:off x="428596" y="214290"/>
            <a:ext cx="8229600" cy="785794"/>
          </a:xfrm>
          <a:solidFill>
            <a:schemeClr val="accent6">
              <a:lumMod val="20000"/>
              <a:lumOff val="80000"/>
            </a:schemeClr>
          </a:solidFill>
        </p:spPr>
        <p:txBody>
          <a:bodyPr>
            <a:noAutofit/>
          </a:bodyPr>
          <a:lstStyle/>
          <a:p>
            <a:pPr lvl="0"/>
            <a:r>
              <a:rPr lang="en-US" sz="2800" b="1" dirty="0" smtClean="0"/>
              <a:t/>
            </a:r>
            <a:br>
              <a:rPr lang="en-US" sz="2800" b="1" dirty="0" smtClean="0"/>
            </a:br>
            <a:r>
              <a:rPr lang="en-US" sz="2800" b="1" dirty="0" smtClean="0">
                <a:latin typeface="Times New Roman" pitchFamily="18" charset="0"/>
                <a:cs typeface="Times New Roman" pitchFamily="18" charset="0"/>
              </a:rPr>
              <a:t> The Creative Side  of the Research Methodology:                                   Right Brain Attributes</a:t>
            </a:r>
            <a:r>
              <a:rPr lang="fr-FR" sz="2800" dirty="0" smtClean="0"/>
              <a:t/>
            </a:r>
            <a:br>
              <a:rPr lang="fr-FR" sz="2800" dirty="0" smtClean="0"/>
            </a:br>
            <a:endParaRPr lang="fr-FR"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1032</TotalTime>
  <Words>166</Words>
  <PresentationFormat>Affichage à l'écran (4:3)</PresentationFormat>
  <Paragraphs>98</Paragraphs>
  <Slides>13</Slides>
  <Notes>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                     People’s Democratic Republic of Algeria                                                                                                                                                               Ministry of Higher Education and Scientific Research University Abderrahmane Mira of Bejaia Faculty of Arts &amp; Languages  LESEMS Research Laboratory – EMICOB Research Team  The EMICOB's First Methodology Seminar for Master &amp; Doctorate Students                                                                                                                     February 27th, 2017           A Paper Presented by  Assia Mohdeb                                                                                                                                                                 LESMS Research Laboratory                                                                                                                                         Faculty of Arts &amp; Languages                                                                                                                                    University of Bejaia, 06000 Bejaia, Algeria Email: amohdeb@yahoo.com                          </vt:lpstr>
      <vt:lpstr>The Plan </vt:lpstr>
      <vt:lpstr>Introduction </vt:lpstr>
      <vt:lpstr>Diapositive 4</vt:lpstr>
      <vt:lpstr>Exploring Research :                                                         Research as a Thinking Activity  Rather than Methodolatry</vt:lpstr>
      <vt:lpstr>Diapositive 6</vt:lpstr>
      <vt:lpstr>  The Rational Side in the Research :                         Left Brain Attributes </vt:lpstr>
      <vt:lpstr>Diapositive 8</vt:lpstr>
      <vt:lpstr>  The Creative Side  of the Research Methodology:                                   Right Brain Attributes </vt:lpstr>
      <vt:lpstr> Research as a whole Brain Activity:                                        Left- and Right Brain Attributes  </vt:lpstr>
      <vt:lpstr>Conclusion </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PhD</dc:creator>
  <cp:lastModifiedBy>TOSHIBA</cp:lastModifiedBy>
  <cp:revision>138</cp:revision>
  <dcterms:created xsi:type="dcterms:W3CDTF">2017-01-16T13:10:22Z</dcterms:created>
  <dcterms:modified xsi:type="dcterms:W3CDTF">2017-02-27T06:31:03Z</dcterms:modified>
</cp:coreProperties>
</file>