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9" r:id="rId3"/>
    <p:sldId id="301" r:id="rId4"/>
    <p:sldId id="302" r:id="rId5"/>
    <p:sldId id="270" r:id="rId6"/>
    <p:sldId id="279" r:id="rId7"/>
    <p:sldId id="280" r:id="rId8"/>
    <p:sldId id="283" r:id="rId9"/>
    <p:sldId id="300" r:id="rId10"/>
    <p:sldId id="282" r:id="rId11"/>
    <p:sldId id="305" r:id="rId12"/>
    <p:sldId id="284" r:id="rId13"/>
    <p:sldId id="303" r:id="rId14"/>
    <p:sldId id="304" r:id="rId15"/>
    <p:sldId id="285" r:id="rId16"/>
    <p:sldId id="286" r:id="rId17"/>
    <p:sldId id="288" r:id="rId18"/>
    <p:sldId id="292" r:id="rId19"/>
    <p:sldId id="307" r:id="rId20"/>
    <p:sldId id="308" r:id="rId21"/>
    <p:sldId id="293" r:id="rId22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DEFFBD"/>
    <a:srgbClr val="FFFFCC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35" autoAdjust="0"/>
    <p:restoredTop sz="89119" autoAdjust="0"/>
  </p:normalViewPr>
  <p:slideViewPr>
    <p:cSldViewPr>
      <p:cViewPr>
        <p:scale>
          <a:sx n="55" d="100"/>
          <a:sy n="55" d="100"/>
        </p:scale>
        <p:origin x="-96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&#233;sentation-Limos\docs\resulta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&#233;sentation-Limos\docs\resulta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&#233;sentation-Limos\docs\resulta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/>
      <c:barChart>
        <c:barDir val="col"/>
        <c:grouping val="clustered"/>
        <c:ser>
          <c:idx val="0"/>
          <c:order val="0"/>
          <c:tx>
            <c:strRef>
              <c:f>Feuil1!$A$3</c:f>
              <c:strCache>
                <c:ptCount val="1"/>
                <c:pt idx="0">
                  <c:v>précision </c:v>
                </c:pt>
              </c:strCache>
            </c:strRef>
          </c:tx>
          <c:spPr>
            <a:solidFill>
              <a:srgbClr val="0070C0"/>
            </a:solidFill>
          </c:spPr>
          <c:dLbls>
            <c:dLblPos val="outEnd"/>
            <c:showVal val="1"/>
          </c:dLbls>
          <c:cat>
            <c:strRef>
              <c:f>Feuil1!$B$2:$C$2</c:f>
              <c:strCache>
                <c:ptCount val="2"/>
                <c:pt idx="0">
                  <c:v>Modèle Original</c:v>
                </c:pt>
                <c:pt idx="1">
                  <c:v>Modèle Généré</c:v>
                </c:pt>
              </c:strCache>
            </c:strRef>
          </c:cat>
          <c:val>
            <c:numRef>
              <c:f>Feuil1!$B$3:$C$3</c:f>
              <c:numCache>
                <c:formatCode>General</c:formatCode>
                <c:ptCount val="2"/>
                <c:pt idx="0">
                  <c:v>81.099999999999994</c:v>
                </c:pt>
                <c:pt idx="1">
                  <c:v>76.599999999999994</c:v>
                </c:pt>
              </c:numCache>
            </c:numRef>
          </c:val>
        </c:ser>
        <c:ser>
          <c:idx val="1"/>
          <c:order val="1"/>
          <c:tx>
            <c:strRef>
              <c:f>Feuil1!$A$4</c:f>
              <c:strCache>
                <c:ptCount val="1"/>
                <c:pt idx="0">
                  <c:v>Rappel</c:v>
                </c:pt>
              </c:strCache>
            </c:strRef>
          </c:tx>
          <c:spPr>
            <a:solidFill>
              <a:srgbClr val="C00000"/>
            </a:solidFill>
          </c:spPr>
          <c:dLbls>
            <c:dLblPos val="outEnd"/>
            <c:showVal val="1"/>
          </c:dLbls>
          <c:cat>
            <c:strRef>
              <c:f>Feuil1!$B$2:$C$2</c:f>
              <c:strCache>
                <c:ptCount val="2"/>
                <c:pt idx="0">
                  <c:v>Modèle Original</c:v>
                </c:pt>
                <c:pt idx="1">
                  <c:v>Modèle Généré</c:v>
                </c:pt>
              </c:strCache>
            </c:strRef>
          </c:cat>
          <c:val>
            <c:numRef>
              <c:f>Feuil1!$B$4:$C$4</c:f>
              <c:numCache>
                <c:formatCode>General</c:formatCode>
                <c:ptCount val="2"/>
                <c:pt idx="0">
                  <c:v>82.1</c:v>
                </c:pt>
                <c:pt idx="1">
                  <c:v>76.099999999999994</c:v>
                </c:pt>
              </c:numCache>
            </c:numRef>
          </c:val>
        </c:ser>
        <c:dLbls>
          <c:showVal val="1"/>
        </c:dLbls>
        <c:axId val="44405120"/>
        <c:axId val="44406656"/>
      </c:barChart>
      <c:catAx>
        <c:axId val="44405120"/>
        <c:scaling>
          <c:orientation val="minMax"/>
        </c:scaling>
        <c:axPos val="b"/>
        <c:tickLblPos val="nextTo"/>
        <c:crossAx val="44406656"/>
        <c:crosses val="autoZero"/>
        <c:auto val="1"/>
        <c:lblAlgn val="ctr"/>
        <c:lblOffset val="100"/>
      </c:catAx>
      <c:valAx>
        <c:axId val="44406656"/>
        <c:scaling>
          <c:orientation val="minMax"/>
        </c:scaling>
        <c:axPos val="l"/>
        <c:majorGridlines/>
        <c:numFmt formatCode="General" sourceLinked="1"/>
        <c:tickLblPos val="nextTo"/>
        <c:crossAx val="4440512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9.1613298337707788E-2"/>
          <c:y val="7.4548702245552642E-2"/>
          <c:w val="0.69111023622047563"/>
          <c:h val="0.79822506561679785"/>
        </c:manualLayout>
      </c:layout>
      <c:barChart>
        <c:barDir val="col"/>
        <c:grouping val="clustered"/>
        <c:ser>
          <c:idx val="0"/>
          <c:order val="0"/>
          <c:tx>
            <c:strRef>
              <c:f>Feuil1!$A$21</c:f>
              <c:strCache>
                <c:ptCount val="1"/>
                <c:pt idx="0">
                  <c:v>précision </c:v>
                </c:pt>
              </c:strCache>
            </c:strRef>
          </c:tx>
          <c:spPr>
            <a:solidFill>
              <a:srgbClr val="0070C0"/>
            </a:solidFill>
          </c:spPr>
          <c:dLbls>
            <c:dLblPos val="outEnd"/>
            <c:showVal val="1"/>
          </c:dLbls>
          <c:cat>
            <c:strRef>
              <c:f>Feuil1!$B$20:$C$20</c:f>
              <c:strCache>
                <c:ptCount val="2"/>
                <c:pt idx="0">
                  <c:v>Modèle Original</c:v>
                </c:pt>
                <c:pt idx="1">
                  <c:v>Modèle généré</c:v>
                </c:pt>
              </c:strCache>
            </c:strRef>
          </c:cat>
          <c:val>
            <c:numRef>
              <c:f>Feuil1!$B$21:$C$21</c:f>
              <c:numCache>
                <c:formatCode>General</c:formatCode>
                <c:ptCount val="2"/>
                <c:pt idx="0">
                  <c:v>83.1</c:v>
                </c:pt>
                <c:pt idx="1">
                  <c:v>84</c:v>
                </c:pt>
              </c:numCache>
            </c:numRef>
          </c:val>
        </c:ser>
        <c:ser>
          <c:idx val="1"/>
          <c:order val="1"/>
          <c:tx>
            <c:strRef>
              <c:f>Feuil1!$A$22</c:f>
              <c:strCache>
                <c:ptCount val="1"/>
                <c:pt idx="0">
                  <c:v>Rappel</c:v>
                </c:pt>
              </c:strCache>
            </c:strRef>
          </c:tx>
          <c:spPr>
            <a:solidFill>
              <a:srgbClr val="C00000"/>
            </a:solidFill>
          </c:spPr>
          <c:dLbls>
            <c:dLblPos val="outEnd"/>
            <c:showVal val="1"/>
          </c:dLbls>
          <c:cat>
            <c:strRef>
              <c:f>Feuil1!$B$20:$C$20</c:f>
              <c:strCache>
                <c:ptCount val="2"/>
                <c:pt idx="0">
                  <c:v>Modèle Original</c:v>
                </c:pt>
                <c:pt idx="1">
                  <c:v>Modèle généré</c:v>
                </c:pt>
              </c:strCache>
            </c:strRef>
          </c:cat>
          <c:val>
            <c:numRef>
              <c:f>Feuil1!$B$22:$C$22</c:f>
              <c:numCache>
                <c:formatCode>General</c:formatCode>
                <c:ptCount val="2"/>
                <c:pt idx="0">
                  <c:v>83.3</c:v>
                </c:pt>
                <c:pt idx="1">
                  <c:v>82.6</c:v>
                </c:pt>
              </c:numCache>
            </c:numRef>
          </c:val>
        </c:ser>
        <c:dLbls>
          <c:showVal val="1"/>
        </c:dLbls>
        <c:axId val="44424192"/>
        <c:axId val="44430080"/>
      </c:barChart>
      <c:catAx>
        <c:axId val="44424192"/>
        <c:scaling>
          <c:orientation val="minMax"/>
        </c:scaling>
        <c:axPos val="b"/>
        <c:tickLblPos val="nextTo"/>
        <c:crossAx val="44430080"/>
        <c:crosses val="autoZero"/>
        <c:auto val="1"/>
        <c:lblAlgn val="ctr"/>
        <c:lblOffset val="100"/>
      </c:catAx>
      <c:valAx>
        <c:axId val="44430080"/>
        <c:scaling>
          <c:orientation val="minMax"/>
        </c:scaling>
        <c:axPos val="l"/>
        <c:majorGridlines/>
        <c:numFmt formatCode="General" sourceLinked="1"/>
        <c:tickLblPos val="nextTo"/>
        <c:crossAx val="4442419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/>
      <c:barChart>
        <c:barDir val="col"/>
        <c:grouping val="clustered"/>
        <c:ser>
          <c:idx val="0"/>
          <c:order val="0"/>
          <c:tx>
            <c:strRef>
              <c:f>Feuil1!$A$37</c:f>
              <c:strCache>
                <c:ptCount val="1"/>
                <c:pt idx="0">
                  <c:v>précision </c:v>
                </c:pt>
              </c:strCache>
            </c:strRef>
          </c:tx>
          <c:spPr>
            <a:solidFill>
              <a:srgbClr val="0070C0"/>
            </a:solidFill>
          </c:spPr>
          <c:dLbls>
            <c:dLblPos val="outEnd"/>
            <c:showVal val="1"/>
          </c:dLbls>
          <c:cat>
            <c:strRef>
              <c:f>Feuil1!$B$36:$C$36</c:f>
              <c:strCache>
                <c:ptCount val="2"/>
                <c:pt idx="0">
                  <c:v>Modèle Original</c:v>
                </c:pt>
                <c:pt idx="1">
                  <c:v>Modèle généré</c:v>
                </c:pt>
              </c:strCache>
            </c:strRef>
          </c:cat>
          <c:val>
            <c:numRef>
              <c:f>Feuil1!$B$37:$C$37</c:f>
              <c:numCache>
                <c:formatCode>General</c:formatCode>
                <c:ptCount val="2"/>
                <c:pt idx="0">
                  <c:v>81.900000000000006</c:v>
                </c:pt>
                <c:pt idx="1">
                  <c:v>77.2</c:v>
                </c:pt>
              </c:numCache>
            </c:numRef>
          </c:val>
        </c:ser>
        <c:ser>
          <c:idx val="1"/>
          <c:order val="1"/>
          <c:tx>
            <c:strRef>
              <c:f>Feuil1!$A$38</c:f>
              <c:strCache>
                <c:ptCount val="1"/>
                <c:pt idx="0">
                  <c:v>Rappel</c:v>
                </c:pt>
              </c:strCache>
            </c:strRef>
          </c:tx>
          <c:spPr>
            <a:solidFill>
              <a:srgbClr val="C00000"/>
            </a:solidFill>
          </c:spPr>
          <c:dLbls>
            <c:dLblPos val="outEnd"/>
            <c:showVal val="1"/>
          </c:dLbls>
          <c:cat>
            <c:strRef>
              <c:f>Feuil1!$B$36:$C$36</c:f>
              <c:strCache>
                <c:ptCount val="2"/>
                <c:pt idx="0">
                  <c:v>Modèle Original</c:v>
                </c:pt>
                <c:pt idx="1">
                  <c:v>Modèle généré</c:v>
                </c:pt>
              </c:strCache>
            </c:strRef>
          </c:cat>
          <c:val>
            <c:numRef>
              <c:f>Feuil1!$B$38:$C$38</c:f>
              <c:numCache>
                <c:formatCode>General</c:formatCode>
                <c:ptCount val="2"/>
                <c:pt idx="0">
                  <c:v>82.7</c:v>
                </c:pt>
                <c:pt idx="1">
                  <c:v>77.3</c:v>
                </c:pt>
              </c:numCache>
            </c:numRef>
          </c:val>
        </c:ser>
        <c:dLbls>
          <c:showVal val="1"/>
        </c:dLbls>
        <c:axId val="72669056"/>
        <c:axId val="72670592"/>
      </c:barChart>
      <c:catAx>
        <c:axId val="72669056"/>
        <c:scaling>
          <c:orientation val="minMax"/>
        </c:scaling>
        <c:axPos val="b"/>
        <c:tickLblPos val="nextTo"/>
        <c:crossAx val="72670592"/>
        <c:crosses val="autoZero"/>
        <c:auto val="1"/>
        <c:lblAlgn val="ctr"/>
        <c:lblOffset val="100"/>
      </c:catAx>
      <c:valAx>
        <c:axId val="72670592"/>
        <c:scaling>
          <c:orientation val="minMax"/>
        </c:scaling>
        <c:axPos val="l"/>
        <c:majorGridlines/>
        <c:numFmt formatCode="General" sourceLinked="1"/>
        <c:tickLblPos val="nextTo"/>
        <c:crossAx val="7266905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4506F50-FB1B-4C83-911B-698AAF531B5D}" type="datetimeFigureOut">
              <a:rPr lang="fr-FR" smtClean="0"/>
              <a:pPr/>
              <a:t>09/06/2014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B2705A2-39F4-40D8-8A67-F22547D983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EA03C68-AA4F-4157-8E03-C688B04012DD}" type="datetimeFigureOut">
              <a:rPr lang="fr-FR" smtClean="0"/>
              <a:pPr/>
              <a:t>09/06/2014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0C32603-CC55-4DAB-B363-74262286C50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015E4-053D-41F0-ACA9-DFE04930FA46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2603-CC55-4DAB-B363-74262286C50D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2603-CC55-4DAB-B363-74262286C50D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2603-CC55-4DAB-B363-74262286C50D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2603-CC55-4DAB-B363-74262286C50D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2603-CC55-4DAB-B363-74262286C50D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2603-CC55-4DAB-B363-74262286C50D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2603-CC55-4DAB-B363-74262286C50D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2603-CC55-4DAB-B363-74262286C50D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2603-CC55-4DAB-B363-74262286C50D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2603-CC55-4DAB-B363-74262286C50D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2603-CC55-4DAB-B363-74262286C50D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B015E4-053D-41F0-ACA9-DFE04930FA46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2603-CC55-4DAB-B363-74262286C50D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2603-CC55-4DAB-B363-74262286C50D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2603-CC55-4DAB-B363-74262286C50D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2603-CC55-4DAB-B363-74262286C50D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2603-CC55-4DAB-B363-74262286C50D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2603-CC55-4DAB-B363-74262286C50D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2603-CC55-4DAB-B363-74262286C50D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E67AA7D-A4D3-41FC-B0DF-74DE980CD207}" type="datetime1">
              <a:rPr lang="fr-FR" smtClean="0"/>
              <a:pPr/>
              <a:t>09/06/2014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fr-FR" smtClean="0"/>
              <a:t>COSI'2014, 8-10 Juin 2014</a:t>
            </a:r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49A5159-59EF-44E2-8AE0-170F5EB1606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2FA7-5399-4ABF-9B0C-CFDE4EB24894}" type="datetime1">
              <a:rPr lang="fr-FR" smtClean="0"/>
              <a:pPr/>
              <a:t>09/06/2014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COSI'2014, 8-10 Juin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5159-59EF-44E2-8AE0-170F5EB160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75A64-A573-47B3-A6DB-5B388D4D680C}" type="datetime1">
              <a:rPr lang="fr-FR" smtClean="0"/>
              <a:pPr/>
              <a:t>09/06/2014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COSI'2014, 8-10 Juin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5159-59EF-44E2-8AE0-170F5EB1606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5BB46-8EFB-454E-863C-D0A7D38B8A42}" type="datetime1">
              <a:rPr lang="fr-FR" smtClean="0"/>
              <a:pPr/>
              <a:t>09/06/2014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COSI'2014, 8-10 Juin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5159-59EF-44E2-8AE0-170F5EB1606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343EAFC-54A8-4B3A-9325-0ADA3CBA9498}" type="datetime1">
              <a:rPr lang="fr-FR" smtClean="0"/>
              <a:pPr/>
              <a:t>09/06/2014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fr-FR" smtClean="0"/>
              <a:t>COSI'2014, 8-10 Juin 2014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49A5159-59EF-44E2-8AE0-170F5EB1606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27F53-22AD-4574-8006-9CE47492CD4A}" type="datetime1">
              <a:rPr lang="fr-FR" smtClean="0"/>
              <a:pPr/>
              <a:t>09/06/2014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COSI'2014, 8-10 Juin 2014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5159-59EF-44E2-8AE0-170F5EB1606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1210-B630-418B-90C5-AA5EC9CC569D}" type="datetime1">
              <a:rPr lang="fr-FR" smtClean="0"/>
              <a:pPr/>
              <a:t>09/06/2014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COSI'2014, 8-10 Juin 2014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5159-59EF-44E2-8AE0-170F5EB1606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2FA2-C5BA-4F07-B352-047E64275E0B}" type="datetime1">
              <a:rPr lang="fr-FR" smtClean="0"/>
              <a:pPr/>
              <a:t>09/06/2014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COSI'2014, 8-10 Juin 2014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5159-59EF-44E2-8AE0-170F5EB1606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8FF1-3C80-4FA9-B3D0-4A4D0D599FC8}" type="datetime1">
              <a:rPr lang="fr-FR" smtClean="0"/>
              <a:pPr/>
              <a:t>09/06/2014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COSI'2014, 8-10 Juin 2014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5159-59EF-44E2-8AE0-170F5EB1606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19E1C-C93E-4EC1-9D02-AF5FBBD21881}" type="datetime1">
              <a:rPr lang="fr-FR" smtClean="0"/>
              <a:pPr/>
              <a:t>09/06/2014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COSI'2014, 8-10 Juin 2014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5159-59EF-44E2-8AE0-170F5EB1606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CD9E3-8E40-4A89-999F-690B3BEB2980}" type="datetime1">
              <a:rPr lang="fr-FR" smtClean="0"/>
              <a:pPr/>
              <a:t>09/06/2014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COSI'2014, 8-10 Juin 2014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5159-59EF-44E2-8AE0-170F5EB1606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5140C45-095A-4C95-B899-C359E3F272B0}" type="datetime1">
              <a:rPr lang="fr-FR" smtClean="0"/>
              <a:pPr/>
              <a:t>09/06/2014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COSI'2014, 8-10 Juin 2014</a:t>
            </a: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49A5159-59EF-44E2-8AE0-170F5EB1606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isocè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200" b="1" dirty="0" smtClean="0">
                <a:solidFill>
                  <a:srgbClr val="002060"/>
                </a:solidFill>
              </a:rPr>
              <a:t>COSI'2014, 8-10 Juin 2014,</a:t>
            </a:r>
            <a:br>
              <a:rPr lang="fr-FR" sz="2200" b="1" dirty="0" smtClean="0">
                <a:solidFill>
                  <a:srgbClr val="002060"/>
                </a:solidFill>
              </a:rPr>
            </a:br>
            <a:r>
              <a:rPr lang="fr-FR" sz="2200" b="1" dirty="0" smtClean="0">
                <a:solidFill>
                  <a:srgbClr val="002060"/>
                </a:solidFill>
              </a:rPr>
              <a:t> </a:t>
            </a:r>
            <a:r>
              <a:rPr lang="fr-FR" sz="2200" b="1" dirty="0" err="1" smtClean="0">
                <a:solidFill>
                  <a:srgbClr val="002060"/>
                </a:solidFill>
              </a:rPr>
              <a:t>Béjaia</a:t>
            </a:r>
            <a:r>
              <a:rPr lang="fr-FR" sz="2200" b="1" dirty="0" smtClean="0">
                <a:solidFill>
                  <a:srgbClr val="002060"/>
                </a:solidFill>
              </a:rPr>
              <a:t>, Algérie</a:t>
            </a:r>
            <a:r>
              <a:rPr lang="fr-FR" sz="2200" dirty="0" smtClean="0">
                <a:solidFill>
                  <a:srgbClr val="C00000"/>
                </a:solidFill>
              </a:rPr>
              <a:t> </a:t>
            </a:r>
            <a:r>
              <a:rPr lang="fr-FR" sz="2200" dirty="0" smtClean="0"/>
              <a:t/>
            </a:r>
            <a:br>
              <a:rPr lang="fr-FR" sz="2200" dirty="0" smtClean="0"/>
            </a:b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53331" y="6018419"/>
            <a:ext cx="3495676" cy="533400"/>
          </a:xfrm>
        </p:spPr>
        <p:txBody>
          <a:bodyPr>
            <a:no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fr-FR" sz="1600" dirty="0" smtClean="0">
                <a:solidFill>
                  <a:schemeClr val="tx1"/>
                </a:solidFill>
                <a:ea typeface="+mn-ea"/>
                <a:cs typeface="+mn-cs"/>
              </a:rPr>
              <a:t>1 UABT </a:t>
            </a:r>
            <a:r>
              <a:rPr lang="fr-FR" sz="1600" dirty="0" err="1" smtClean="0">
                <a:solidFill>
                  <a:schemeClr val="tx1"/>
                </a:solidFill>
                <a:ea typeface="+mn-ea"/>
                <a:cs typeface="+mn-cs"/>
              </a:rPr>
              <a:t>University – Tlemcen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fr-FR" sz="1600" dirty="0" smtClean="0">
                <a:solidFill>
                  <a:schemeClr val="tx1"/>
                </a:solidFill>
                <a:ea typeface="+mn-ea"/>
                <a:cs typeface="+mn-cs"/>
              </a:rPr>
              <a:t>Tlemcen,  </a:t>
            </a:r>
            <a:r>
              <a:rPr lang="fr-FR" sz="1600" dirty="0" err="1" smtClean="0">
                <a:solidFill>
                  <a:schemeClr val="tx1"/>
                </a:solidFill>
                <a:ea typeface="+mn-ea"/>
                <a:cs typeface="+mn-cs"/>
              </a:rPr>
              <a:t>Algeria</a:t>
            </a:r>
            <a:r>
              <a:rPr lang="fr-FR" sz="1600" dirty="0" smtClean="0">
                <a:solidFill>
                  <a:schemeClr val="tx1"/>
                </a:solidFill>
                <a:ea typeface="+mn-ea"/>
                <a:cs typeface="+mn-cs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4414" y="3786190"/>
            <a:ext cx="68580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latin typeface="+mj-lt"/>
              </a:rPr>
              <a:t>Une approche à base de Machine Learning pour</a:t>
            </a:r>
          </a:p>
          <a:p>
            <a:pPr algn="ctr"/>
            <a:r>
              <a:rPr lang="fr-FR" sz="2400" b="1" dirty="0" smtClean="0">
                <a:latin typeface="+mj-lt"/>
              </a:rPr>
              <a:t>la protection des micro-données</a:t>
            </a:r>
            <a:endParaRPr lang="fr-FR" sz="2200" b="1" dirty="0">
              <a:latin typeface="+mj-lt"/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2252710" y="357166"/>
            <a:ext cx="4220882" cy="1500198"/>
            <a:chOff x="1428728" y="128804"/>
            <a:chExt cx="4220882" cy="1857388"/>
          </a:xfrm>
        </p:grpSpPr>
        <p:pic>
          <p:nvPicPr>
            <p:cNvPr id="5" name="Image 4" descr="image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19384" y="128804"/>
              <a:ext cx="1071570" cy="1857388"/>
            </a:xfrm>
            <a:prstGeom prst="rect">
              <a:avLst/>
            </a:prstGeom>
          </p:spPr>
        </p:pic>
        <p:sp>
          <p:nvSpPr>
            <p:cNvPr id="9" name="ZoneTexte 8"/>
            <p:cNvSpPr txBox="1"/>
            <p:nvPr/>
          </p:nvSpPr>
          <p:spPr>
            <a:xfrm>
              <a:off x="4071934" y="928670"/>
              <a:ext cx="15776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 smtClean="0">
                  <a:latin typeface="+mj-lt"/>
                </a:rPr>
                <a:t>de Tlemcen</a:t>
              </a:r>
              <a:endParaRPr lang="fr-FR" b="1" dirty="0">
                <a:latin typeface="+mj-lt"/>
              </a:endParaRP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1428728" y="928670"/>
              <a:ext cx="14975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b="1" dirty="0" smtClean="0">
                  <a:latin typeface="+mj-lt"/>
                </a:rPr>
                <a:t>Université 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2428860" y="5214950"/>
            <a:ext cx="41072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A. Belabed</a:t>
            </a:r>
            <a:r>
              <a:rPr lang="en-US" baseline="30000" dirty="0" smtClean="0"/>
              <a:t>1</a:t>
            </a:r>
            <a:r>
              <a:rPr lang="en-US" sz="2000" dirty="0" smtClean="0"/>
              <a:t>, A. Chikh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, and E. aimeür</a:t>
            </a:r>
            <a:r>
              <a:rPr lang="en-US" sz="2000" baseline="30000" dirty="0" smtClean="0"/>
              <a:t>2</a:t>
            </a:r>
            <a:endParaRPr lang="fr-FR" sz="2000" baseline="30000" dirty="0"/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4965048" y="6000768"/>
            <a:ext cx="3495676" cy="53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ctr">
              <a:lnSpc>
                <a:spcPct val="110000"/>
              </a:lnSpc>
              <a:buClr>
                <a:schemeClr val="accent1"/>
              </a:buClr>
              <a:buSzPct val="76000"/>
            </a:pPr>
            <a:r>
              <a:rPr lang="fr-FR" sz="1600" dirty="0" smtClean="0">
                <a:latin typeface="+mj-lt"/>
              </a:rPr>
              <a:t>2 </a:t>
            </a:r>
            <a:r>
              <a:rPr lang="fr-FR" sz="1600" dirty="0" err="1" smtClean="0">
                <a:latin typeface="+mj-lt"/>
              </a:rPr>
              <a:t>University</a:t>
            </a:r>
            <a:r>
              <a:rPr lang="fr-FR" sz="1600" dirty="0" smtClean="0">
                <a:latin typeface="+mj-lt"/>
              </a:rPr>
              <a:t> of </a:t>
            </a:r>
            <a:r>
              <a:rPr lang="fr-FR" sz="1600" dirty="0" err="1" smtClean="0">
                <a:latin typeface="+mj-lt"/>
              </a:rPr>
              <a:t>Montreal</a:t>
            </a:r>
            <a:endParaRPr lang="fr-FR" sz="1600" dirty="0" smtClean="0">
              <a:latin typeface="+mj-lt"/>
            </a:endParaRPr>
          </a:p>
          <a:p>
            <a:pPr algn="ctr">
              <a:lnSpc>
                <a:spcPct val="110000"/>
              </a:lnSpc>
              <a:buClr>
                <a:schemeClr val="accent1"/>
              </a:buClr>
              <a:buSzPct val="76000"/>
            </a:pPr>
            <a:r>
              <a:rPr lang="fr-FR" sz="1600" dirty="0" err="1" smtClean="0">
                <a:latin typeface="+mj-lt"/>
              </a:rPr>
              <a:t>Montreal</a:t>
            </a:r>
            <a:r>
              <a:rPr lang="fr-FR" sz="1600" dirty="0" smtClean="0">
                <a:latin typeface="+mj-lt"/>
              </a:rPr>
              <a:t>, Canada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7218677" y="2084075"/>
            <a:ext cx="1643074" cy="4958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Règles sémantiques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175754" y="3221731"/>
            <a:ext cx="1871261" cy="4958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Utilisation du Modèle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544033" y="2872938"/>
            <a:ext cx="1871261" cy="7858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Génération d’un modèle de classification 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</a:t>
            </a: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2080044" y="2900984"/>
            <a:ext cx="529752" cy="646406"/>
          </a:xfrm>
          <a:prstGeom prst="downArrow">
            <a:avLst>
              <a:gd name="adj1" fmla="val 50000"/>
              <a:gd name="adj2" fmla="val 5018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4971322" y="3411905"/>
            <a:ext cx="3489862" cy="1069089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FR" sz="1400" b="1" dirty="0" smtClean="0">
                <a:latin typeface="Calibri" pitchFamily="34" charset="0"/>
                <a:cs typeface="Arial" pitchFamily="34" charset="0"/>
              </a:rPr>
              <a:t>Prédiction de l’attribut sensible « S » en utilisant les données générées 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{A1,A2, .., An}</a:t>
            </a:r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2" name="Imag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0236" y="1188685"/>
            <a:ext cx="2717272" cy="15823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005558" y="414268"/>
            <a:ext cx="2455980" cy="782143"/>
            <a:chOff x="1601" y="1144"/>
            <a:chExt cx="3083" cy="1128"/>
          </a:xfrm>
        </p:grpSpPr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1601" y="1800"/>
              <a:ext cx="3079" cy="47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Table originale (</a:t>
              </a:r>
              <a:r>
                <a:rPr kumimoji="0" lang="fr-FR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TP</a:t>
              </a:r>
              <a:r>
                <a:rPr kumimoji="0" 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)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605" y="1144"/>
              <a:ext cx="3079" cy="904"/>
              <a:chOff x="1605" y="1346"/>
              <a:chExt cx="3079" cy="904"/>
            </a:xfrm>
          </p:grpSpPr>
          <p:sp>
            <p:nvSpPr>
              <p:cNvPr id="1036" name="AutoShape 12"/>
              <p:cNvSpPr>
                <a:spLocks/>
              </p:cNvSpPr>
              <p:nvPr/>
            </p:nvSpPr>
            <p:spPr bwMode="auto">
              <a:xfrm rot="5400000">
                <a:off x="2909" y="520"/>
                <a:ext cx="442" cy="3018"/>
              </a:xfrm>
              <a:prstGeom prst="leftBrace">
                <a:avLst>
                  <a:gd name="adj1" fmla="val 56900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37" name="Text Box 13"/>
              <p:cNvSpPr txBox="1">
                <a:spLocks noChangeArrowheads="1"/>
              </p:cNvSpPr>
              <p:nvPr/>
            </p:nvSpPr>
            <p:spPr bwMode="auto">
              <a:xfrm>
                <a:off x="1605" y="1346"/>
                <a:ext cx="3079" cy="47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6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Etape 1 </a:t>
                </a:r>
                <a:endParaRPr kumimoji="0" lang="fr-FR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4" name="Groupe 27"/>
          <p:cNvGrpSpPr/>
          <p:nvPr/>
        </p:nvGrpSpPr>
        <p:grpSpPr>
          <a:xfrm>
            <a:off x="4786314" y="197219"/>
            <a:ext cx="2838358" cy="2575367"/>
            <a:chOff x="5307437" y="652463"/>
            <a:chExt cx="2838358" cy="2575367"/>
          </a:xfrm>
        </p:grpSpPr>
        <p:pic>
          <p:nvPicPr>
            <p:cNvPr id="1029" name="Imag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460238" y="1610606"/>
              <a:ext cx="2270368" cy="1617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5307437" y="652463"/>
              <a:ext cx="2838358" cy="955603"/>
              <a:chOff x="6754" y="1015"/>
              <a:chExt cx="3563" cy="1505"/>
            </a:xfrm>
          </p:grpSpPr>
          <p:sp>
            <p:nvSpPr>
              <p:cNvPr id="1039" name="Text Box 15"/>
              <p:cNvSpPr txBox="1">
                <a:spLocks noChangeArrowheads="1"/>
              </p:cNvSpPr>
              <p:nvPr/>
            </p:nvSpPr>
            <p:spPr bwMode="auto">
              <a:xfrm>
                <a:off x="6754" y="1842"/>
                <a:ext cx="3563" cy="67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Données Aléatoirement  générées (selon une distribution</a:t>
                </a:r>
                <a:r>
                  <a:rPr kumimoji="0" lang="fr-FR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)</a:t>
                </a:r>
                <a:endParaRPr kumimoji="0" lang="fr-FR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6916" y="1015"/>
                <a:ext cx="3227" cy="913"/>
                <a:chOff x="1132" y="1217"/>
                <a:chExt cx="3135" cy="913"/>
              </a:xfrm>
            </p:grpSpPr>
            <p:sp>
              <p:nvSpPr>
                <p:cNvPr id="1041" name="AutoShape 17"/>
                <p:cNvSpPr>
                  <a:spLocks/>
                </p:cNvSpPr>
                <p:nvPr/>
              </p:nvSpPr>
              <p:spPr bwMode="auto">
                <a:xfrm rot="5400000">
                  <a:off x="2425" y="395"/>
                  <a:ext cx="442" cy="3028"/>
                </a:xfrm>
                <a:prstGeom prst="leftBrace">
                  <a:avLst>
                    <a:gd name="adj1" fmla="val 56900"/>
                    <a:gd name="adj2" fmla="val 50000"/>
                  </a:avLst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04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188" y="1217"/>
                  <a:ext cx="3079" cy="47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16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Etape 2</a:t>
                  </a:r>
                  <a:endParaRPr kumimoji="0" lang="fr-FR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1045" name="AutoShape 21"/>
          <p:cNvSpPr>
            <a:spLocks noChangeArrowheads="1"/>
          </p:cNvSpPr>
          <p:nvPr/>
        </p:nvSpPr>
        <p:spPr bwMode="auto">
          <a:xfrm rot="16200000">
            <a:off x="3887854" y="3214138"/>
            <a:ext cx="529752" cy="1428761"/>
          </a:xfrm>
          <a:prstGeom prst="downArrow">
            <a:avLst>
              <a:gd name="adj1" fmla="val 50000"/>
              <a:gd name="adj2" fmla="val 5018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7215206" y="3054715"/>
            <a:ext cx="1427544" cy="29969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Etape 3 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8" name="Imag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5221013"/>
            <a:ext cx="2710899" cy="1582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2428860" y="5840797"/>
            <a:ext cx="2877392" cy="3385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FR" sz="1600" dirty="0">
                <a:latin typeface="Arial" pitchFamily="34" charset="0"/>
                <a:cs typeface="Arial" pitchFamily="34" charset="0"/>
              </a:rPr>
              <a:t>T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able à évaluer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(TG)</a:t>
            </a:r>
          </a:p>
        </p:txBody>
      </p:sp>
      <p:sp>
        <p:nvSpPr>
          <p:cNvPr id="30" name="AutoShape 20"/>
          <p:cNvSpPr>
            <a:spLocks noChangeArrowheads="1"/>
          </p:cNvSpPr>
          <p:nvPr/>
        </p:nvSpPr>
        <p:spPr bwMode="auto">
          <a:xfrm rot="5400000">
            <a:off x="7779577" y="1249914"/>
            <a:ext cx="529752" cy="1199024"/>
          </a:xfrm>
          <a:prstGeom prst="downArrow">
            <a:avLst>
              <a:gd name="adj1" fmla="val 50000"/>
              <a:gd name="adj2" fmla="val 50188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190664" y="3626219"/>
            <a:ext cx="2214578" cy="10001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0" lang="fr-F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algn="ctr"/>
            <a:r>
              <a:rPr kumimoji="0" lang="fr-FR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Classifieur</a:t>
            </a:r>
            <a:r>
              <a:rPr kumimoji="0" 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M</a:t>
            </a:r>
          </a:p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Attributs {A1,A2, .., An}  pour prédire « S »</a:t>
            </a:r>
          </a:p>
          <a:p>
            <a:pPr algn="ctr"/>
            <a:endParaRPr lang="fr-FR" dirty="0"/>
          </a:p>
        </p:txBody>
      </p:sp>
      <p:sp>
        <p:nvSpPr>
          <p:cNvPr id="33" name="AutoShape 6"/>
          <p:cNvSpPr>
            <a:spLocks noChangeArrowheads="1"/>
          </p:cNvSpPr>
          <p:nvPr/>
        </p:nvSpPr>
        <p:spPr bwMode="auto">
          <a:xfrm>
            <a:off x="6096786" y="2772390"/>
            <a:ext cx="529752" cy="639516"/>
          </a:xfrm>
          <a:prstGeom prst="downArrow">
            <a:avLst>
              <a:gd name="adj1" fmla="val 50000"/>
              <a:gd name="adj2" fmla="val 5018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" name="AutoShape 6"/>
          <p:cNvSpPr>
            <a:spLocks noChangeArrowheads="1"/>
          </p:cNvSpPr>
          <p:nvPr/>
        </p:nvSpPr>
        <p:spPr bwMode="auto">
          <a:xfrm>
            <a:off x="6266509" y="4554913"/>
            <a:ext cx="529752" cy="639516"/>
          </a:xfrm>
          <a:prstGeom prst="downArrow">
            <a:avLst>
              <a:gd name="adj1" fmla="val 50000"/>
              <a:gd name="adj2" fmla="val 5018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" name="Espace réservé du numéro de diapositiv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5159-59EF-44E2-8AE0-170F5EB1606A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>
          <a:xfrm>
            <a:off x="1500166" y="6402595"/>
            <a:ext cx="3505200" cy="365760"/>
          </a:xfrm>
        </p:spPr>
        <p:txBody>
          <a:bodyPr/>
          <a:lstStyle/>
          <a:p>
            <a:r>
              <a:rPr lang="fr-FR" smtClean="0"/>
              <a:t>COSI'2014, 8-10 Juin 2014</a:t>
            </a:r>
            <a:endParaRPr lang="fr-FR" dirty="0"/>
          </a:p>
        </p:txBody>
      </p:sp>
      <p:sp>
        <p:nvSpPr>
          <p:cNvPr id="35" name="Rectangle 34"/>
          <p:cNvSpPr/>
          <p:nvPr/>
        </p:nvSpPr>
        <p:spPr>
          <a:xfrm>
            <a:off x="0" y="0"/>
            <a:ext cx="47211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3333CC"/>
                </a:solidFill>
                <a:latin typeface="+mj-lt"/>
                <a:ea typeface="+mj-ea"/>
                <a:cs typeface="+mj-cs"/>
              </a:rPr>
              <a:t>Génération des Données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027" grpId="0" animBg="1"/>
      <p:bldP spid="1028" grpId="0" animBg="1"/>
      <p:bldP spid="1030" grpId="0" animBg="1"/>
      <p:bldP spid="1045" grpId="0" animBg="1"/>
      <p:bldP spid="1047" grpId="0" animBg="1"/>
      <p:bldP spid="1049" grpId="0" animBg="1"/>
      <p:bldP spid="32" grpId="0" animBg="1"/>
      <p:bldP spid="32" grpId="1" animBg="1"/>
      <p:bldP spid="33" grpId="0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COSI'2014, 8-10 Juin 2014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5159-59EF-44E2-8AE0-170F5EB1606A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714348" y="500042"/>
            <a:ext cx="47211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3333CC"/>
                </a:solidFill>
                <a:latin typeface="+mj-lt"/>
                <a:ea typeface="+mj-ea"/>
                <a:cs typeface="+mj-cs"/>
              </a:rPr>
              <a:t>Génération des Données</a:t>
            </a:r>
          </a:p>
        </p:txBody>
      </p:sp>
      <p:grpSp>
        <p:nvGrpSpPr>
          <p:cNvPr id="24" name="Groupe 23"/>
          <p:cNvGrpSpPr/>
          <p:nvPr/>
        </p:nvGrpSpPr>
        <p:grpSpPr>
          <a:xfrm>
            <a:off x="642910" y="1357298"/>
            <a:ext cx="8216267" cy="3786214"/>
            <a:chOff x="642910" y="2465560"/>
            <a:chExt cx="8216267" cy="3786214"/>
          </a:xfrm>
        </p:grpSpPr>
        <p:sp>
          <p:nvSpPr>
            <p:cNvPr id="9" name="Rectangle 8"/>
            <p:cNvSpPr/>
            <p:nvPr/>
          </p:nvSpPr>
          <p:spPr>
            <a:xfrm>
              <a:off x="1214414" y="2465560"/>
              <a:ext cx="1928826" cy="50006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Règles sémantique </a:t>
              </a:r>
              <a:endParaRPr lang="fr-FR" dirty="0"/>
            </a:p>
          </p:txBody>
        </p:sp>
        <p:sp>
          <p:nvSpPr>
            <p:cNvPr id="10" name="Accolade ouvrante 9"/>
            <p:cNvSpPr/>
            <p:nvPr/>
          </p:nvSpPr>
          <p:spPr>
            <a:xfrm>
              <a:off x="642910" y="3251378"/>
              <a:ext cx="571504" cy="1928826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357290" y="3251378"/>
              <a:ext cx="1785950" cy="185738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Font typeface="Arial" pitchFamily="34" charset="0"/>
                <a:buChar char="•"/>
              </a:pPr>
              <a:r>
                <a:rPr lang="fr-FR" dirty="0" smtClean="0"/>
                <a:t> 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fr-FR" dirty="0" smtClean="0"/>
                <a:t>R1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fr-FR" dirty="0" smtClean="0"/>
                <a:t>R2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fr-FR" dirty="0" smtClean="0"/>
                <a:t>.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fr-FR" dirty="0" smtClean="0"/>
                <a:t>.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fr-FR" dirty="0" smtClean="0"/>
                <a:t>.</a:t>
              </a:r>
            </a:p>
            <a:p>
              <a:pPr algn="ctr">
                <a:buFont typeface="Arial" pitchFamily="34" charset="0"/>
                <a:buChar char="•"/>
              </a:pPr>
              <a:r>
                <a:rPr lang="fr-FR" dirty="0" smtClean="0"/>
                <a:t> Rn</a:t>
              </a:r>
            </a:p>
            <a:p>
              <a:pPr algn="ctr">
                <a:buFont typeface="Arial" pitchFamily="34" charset="0"/>
                <a:buChar char="•"/>
              </a:pPr>
              <a:endParaRPr lang="fr-FR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05699" y="3876391"/>
              <a:ext cx="2786082" cy="42862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A1, A2, …An</a:t>
              </a:r>
              <a:endParaRPr lang="fr-FR" dirty="0"/>
            </a:p>
          </p:txBody>
        </p:sp>
        <p:sp>
          <p:nvSpPr>
            <p:cNvPr id="13" name="Accolade ouvrante 12"/>
            <p:cNvSpPr/>
            <p:nvPr/>
          </p:nvSpPr>
          <p:spPr>
            <a:xfrm rot="5400000">
              <a:off x="6520562" y="2037627"/>
              <a:ext cx="357190" cy="3000396"/>
            </a:xfrm>
            <a:prstGeom prst="leftBrace">
              <a:avLst>
                <a:gd name="adj1" fmla="val 8333"/>
                <a:gd name="adj2" fmla="val 4826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5787836" y="2894188"/>
              <a:ext cx="18197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Attributs générés</a:t>
              </a:r>
              <a:endParaRPr lang="fr-FR" dirty="0"/>
            </a:p>
          </p:txBody>
        </p:sp>
        <p:sp>
          <p:nvSpPr>
            <p:cNvPr id="15" name="Flèche droite 14"/>
            <p:cNvSpPr/>
            <p:nvPr/>
          </p:nvSpPr>
          <p:spPr>
            <a:xfrm>
              <a:off x="3357554" y="3822882"/>
              <a:ext cx="1643074" cy="571504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3393690" y="3483343"/>
              <a:ext cx="13195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Vérification </a:t>
              </a:r>
              <a:endParaRPr lang="fr-FR" dirty="0"/>
            </a:p>
          </p:txBody>
        </p:sp>
        <p:sp>
          <p:nvSpPr>
            <p:cNvPr id="17" name="Flèche vers le bas 16"/>
            <p:cNvSpPr/>
            <p:nvPr/>
          </p:nvSpPr>
          <p:spPr>
            <a:xfrm>
              <a:off x="5857884" y="4554913"/>
              <a:ext cx="484632" cy="978408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lèche vers le bas 17"/>
            <p:cNvSpPr/>
            <p:nvPr/>
          </p:nvSpPr>
          <p:spPr>
            <a:xfrm>
              <a:off x="7159758" y="4554913"/>
              <a:ext cx="484632" cy="978408"/>
            </a:xfrm>
            <a:prstGeom prst="down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4110572" y="4804807"/>
              <a:ext cx="17475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Règles vérifiées  </a:t>
              </a:r>
              <a:endParaRPr lang="fr-FR" dirty="0"/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7590881" y="4751298"/>
              <a:ext cx="12682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Règles non </a:t>
              </a:r>
            </a:p>
            <a:p>
              <a:r>
                <a:rPr lang="fr-FR" dirty="0" smtClean="0"/>
                <a:t>vérifiées  </a:t>
              </a:r>
              <a:endParaRPr lang="fr-FR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500694" y="5680270"/>
              <a:ext cx="1143008" cy="57150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Attributs Acceptés </a:t>
              </a:r>
              <a:endParaRPr lang="fr-FR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000892" y="5680270"/>
              <a:ext cx="1143008" cy="571504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Attributs Rejetés </a:t>
              </a:r>
              <a:endParaRPr lang="fr-FR" dirty="0"/>
            </a:p>
          </p:txBody>
        </p:sp>
      </p:grp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1000068" y="5286388"/>
            <a:ext cx="8143932" cy="107157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La génération  des Attributs est guidée par un ensemble de règles Sémantiques :    </a:t>
            </a:r>
            <a:r>
              <a:rPr lang="fr-FR" sz="2000" dirty="0" smtClean="0">
                <a:latin typeface="+mj-lt"/>
              </a:rPr>
              <a:t>«  </a:t>
            </a:r>
            <a:r>
              <a:rPr lang="fr-FR" sz="2000" dirty="0" smtClean="0">
                <a:solidFill>
                  <a:srgbClr val="002060"/>
                </a:solidFill>
                <a:latin typeface="+mj-lt"/>
              </a:rPr>
              <a:t>un enfant ne peut être marié </a:t>
            </a:r>
            <a:r>
              <a:rPr lang="fr-FR" sz="2000" dirty="0" smtClean="0">
                <a:latin typeface="+mj-lt"/>
              </a:rPr>
              <a:t>»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, «</a:t>
            </a:r>
            <a:r>
              <a:rPr lang="fr-FR" sz="2000" dirty="0" smtClean="0">
                <a:solidFill>
                  <a:srgbClr val="002060"/>
                </a:solidFill>
                <a:latin typeface="+mj-lt"/>
              </a:rPr>
              <a:t>un enfant ne peut avoir d’enfants</a:t>
            </a:r>
            <a:r>
              <a:rPr lang="fr-FR" sz="2000" dirty="0" smtClean="0">
                <a:latin typeface="+mj-lt"/>
              </a:rPr>
              <a:t> », …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age 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182" y="1837752"/>
            <a:ext cx="1886956" cy="15823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118586" y="1480562"/>
            <a:ext cx="2114316" cy="2857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Table originale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(T.P)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AutoShape 6"/>
          <p:cNvSpPr>
            <a:spLocks noChangeArrowheads="1"/>
          </p:cNvSpPr>
          <p:nvPr/>
        </p:nvSpPr>
        <p:spPr bwMode="auto">
          <a:xfrm rot="16200000">
            <a:off x="2139203" y="2245013"/>
            <a:ext cx="529752" cy="572486"/>
          </a:xfrm>
          <a:prstGeom prst="downArrow">
            <a:avLst>
              <a:gd name="adj1" fmla="val 50000"/>
              <a:gd name="adj2" fmla="val 5018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4464434" y="2042710"/>
            <a:ext cx="1404620" cy="5000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T.P: 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Apprentissage</a:t>
            </a:r>
            <a:endParaRPr lang="fr-FR" sz="1600" dirty="0"/>
          </a:p>
        </p:txBody>
      </p:sp>
      <p:sp>
        <p:nvSpPr>
          <p:cNvPr id="35" name="Accolade ouvrante 34"/>
          <p:cNvSpPr/>
          <p:nvPr/>
        </p:nvSpPr>
        <p:spPr>
          <a:xfrm>
            <a:off x="4225980" y="1766314"/>
            <a:ext cx="285752" cy="17145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2733174" y="2337818"/>
            <a:ext cx="1529766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err="1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lassifieur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algn="ctr"/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</a:t>
            </a:r>
            <a:endParaRPr lang="fr-FR" sz="1600" dirty="0"/>
          </a:p>
        </p:txBody>
      </p:sp>
      <p:sp>
        <p:nvSpPr>
          <p:cNvPr id="37" name="Rectangle 36"/>
          <p:cNvSpPr/>
          <p:nvPr/>
        </p:nvSpPr>
        <p:spPr>
          <a:xfrm>
            <a:off x="4456060" y="2687616"/>
            <a:ext cx="1428760" cy="5000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T.P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: tests</a:t>
            </a:r>
            <a:endParaRPr lang="fr-FR" sz="1600" dirty="0"/>
          </a:p>
        </p:txBody>
      </p:sp>
      <p:sp>
        <p:nvSpPr>
          <p:cNvPr id="38" name="Accolade ouvrante 37"/>
          <p:cNvSpPr/>
          <p:nvPr/>
        </p:nvSpPr>
        <p:spPr>
          <a:xfrm flipH="1">
            <a:off x="5814364" y="1766314"/>
            <a:ext cx="285752" cy="17145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7357932" y="2345210"/>
            <a:ext cx="785818" cy="500066"/>
          </a:xfrm>
          <a:prstGeom prst="rect">
            <a:avLst/>
          </a:prstGeom>
          <a:solidFill>
            <a:srgbClr val="DEFFBD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PM</a:t>
            </a:r>
          </a:p>
        </p:txBody>
      </p:sp>
      <p:sp>
        <p:nvSpPr>
          <p:cNvPr id="40" name="AutoShape 6"/>
          <p:cNvSpPr>
            <a:spLocks noChangeArrowheads="1"/>
          </p:cNvSpPr>
          <p:nvPr/>
        </p:nvSpPr>
        <p:spPr bwMode="auto">
          <a:xfrm rot="16200000">
            <a:off x="6359214" y="2107306"/>
            <a:ext cx="529752" cy="990776"/>
          </a:xfrm>
          <a:prstGeom prst="downArrow">
            <a:avLst>
              <a:gd name="adj1" fmla="val 50000"/>
              <a:gd name="adj2" fmla="val 5018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5969078" y="2067832"/>
            <a:ext cx="1344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performances</a:t>
            </a:r>
            <a:endParaRPr lang="fr-FR" sz="1600" dirty="0"/>
          </a:p>
        </p:txBody>
      </p:sp>
      <p:pic>
        <p:nvPicPr>
          <p:cNvPr id="42" name="Image 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440" y="4202598"/>
            <a:ext cx="1886956" cy="15823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43" name="AutoShape 6"/>
          <p:cNvSpPr>
            <a:spLocks noChangeArrowheads="1"/>
          </p:cNvSpPr>
          <p:nvPr/>
        </p:nvSpPr>
        <p:spPr bwMode="auto">
          <a:xfrm rot="16200000">
            <a:off x="2223461" y="4609859"/>
            <a:ext cx="529752" cy="572486"/>
          </a:xfrm>
          <a:prstGeom prst="downArrow">
            <a:avLst>
              <a:gd name="adj1" fmla="val 50000"/>
              <a:gd name="adj2" fmla="val 5018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4548692" y="4407556"/>
            <a:ext cx="1404620" cy="5000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T.G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Apprentissage</a:t>
            </a:r>
            <a:endParaRPr lang="fr-FR" sz="1600" dirty="0"/>
          </a:p>
        </p:txBody>
      </p:sp>
      <p:sp>
        <p:nvSpPr>
          <p:cNvPr id="45" name="Accolade ouvrante 44"/>
          <p:cNvSpPr/>
          <p:nvPr/>
        </p:nvSpPr>
        <p:spPr>
          <a:xfrm>
            <a:off x="4310238" y="4131160"/>
            <a:ext cx="285752" cy="17145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2817432" y="4702664"/>
            <a:ext cx="1508572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err="1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Classifieur</a:t>
            </a:r>
            <a:endParaRPr lang="fr-FR" sz="1600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ctr"/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M1</a:t>
            </a:r>
            <a:endParaRPr lang="fr-FR" sz="1600" dirty="0"/>
          </a:p>
        </p:txBody>
      </p:sp>
      <p:sp>
        <p:nvSpPr>
          <p:cNvPr id="47" name="Rectangle 46"/>
          <p:cNvSpPr/>
          <p:nvPr/>
        </p:nvSpPr>
        <p:spPr>
          <a:xfrm>
            <a:off x="4540318" y="5052462"/>
            <a:ext cx="1428760" cy="5000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T.P</a:t>
            </a:r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: tests</a:t>
            </a:r>
            <a:endParaRPr lang="fr-FR" sz="1600" dirty="0"/>
          </a:p>
        </p:txBody>
      </p:sp>
      <p:sp>
        <p:nvSpPr>
          <p:cNvPr id="48" name="Accolade ouvrante 47"/>
          <p:cNvSpPr/>
          <p:nvPr/>
        </p:nvSpPr>
        <p:spPr>
          <a:xfrm flipH="1">
            <a:off x="5898622" y="4131160"/>
            <a:ext cx="285752" cy="17145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7442190" y="4710056"/>
            <a:ext cx="785818" cy="500066"/>
          </a:xfrm>
          <a:prstGeom prst="rect">
            <a:avLst/>
          </a:prstGeom>
          <a:solidFill>
            <a:srgbClr val="DEFFBD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PM1</a:t>
            </a:r>
            <a:endParaRPr lang="fr-FR" dirty="0"/>
          </a:p>
        </p:txBody>
      </p:sp>
      <p:sp>
        <p:nvSpPr>
          <p:cNvPr id="50" name="AutoShape 6"/>
          <p:cNvSpPr>
            <a:spLocks noChangeArrowheads="1"/>
          </p:cNvSpPr>
          <p:nvPr/>
        </p:nvSpPr>
        <p:spPr bwMode="auto">
          <a:xfrm rot="16200000">
            <a:off x="6443472" y="4472152"/>
            <a:ext cx="529752" cy="990776"/>
          </a:xfrm>
          <a:prstGeom prst="downArrow">
            <a:avLst>
              <a:gd name="adj1" fmla="val 50000"/>
              <a:gd name="adj2" fmla="val 5018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" name="ZoneTexte 50"/>
          <p:cNvSpPr txBox="1"/>
          <p:nvPr/>
        </p:nvSpPr>
        <p:spPr>
          <a:xfrm>
            <a:off x="6053336" y="4432678"/>
            <a:ext cx="1344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performances</a:t>
            </a:r>
            <a:endParaRPr lang="fr-FR" sz="1600" dirty="0"/>
          </a:p>
        </p:txBody>
      </p:sp>
      <p:sp>
        <p:nvSpPr>
          <p:cNvPr id="52" name="Text Box 10"/>
          <p:cNvSpPr txBox="1">
            <a:spLocks noChangeArrowheads="1"/>
          </p:cNvSpPr>
          <p:nvPr/>
        </p:nvSpPr>
        <p:spPr bwMode="auto">
          <a:xfrm>
            <a:off x="199348" y="3838016"/>
            <a:ext cx="2114316" cy="2857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Table Générée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(T.G)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AutoShape 6"/>
          <p:cNvSpPr>
            <a:spLocks noChangeArrowheads="1"/>
          </p:cNvSpPr>
          <p:nvPr/>
        </p:nvSpPr>
        <p:spPr bwMode="auto">
          <a:xfrm>
            <a:off x="7516574" y="2909322"/>
            <a:ext cx="529752" cy="500066"/>
          </a:xfrm>
          <a:prstGeom prst="downArrow">
            <a:avLst>
              <a:gd name="adj1" fmla="val 50000"/>
              <a:gd name="adj2" fmla="val 5018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" name="AutoShape 6"/>
          <p:cNvSpPr>
            <a:spLocks noChangeArrowheads="1"/>
          </p:cNvSpPr>
          <p:nvPr/>
        </p:nvSpPr>
        <p:spPr bwMode="auto">
          <a:xfrm rot="10800000">
            <a:off x="7540714" y="4195206"/>
            <a:ext cx="529752" cy="459178"/>
          </a:xfrm>
          <a:prstGeom prst="downArrow">
            <a:avLst>
              <a:gd name="adj1" fmla="val 50000"/>
              <a:gd name="adj2" fmla="val 5018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" name="Rectangle à coins arrondis 54"/>
          <p:cNvSpPr/>
          <p:nvPr/>
        </p:nvSpPr>
        <p:spPr>
          <a:xfrm>
            <a:off x="6572264" y="3571876"/>
            <a:ext cx="2428892" cy="5473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alibri" pitchFamily="34" charset="0"/>
              </a:rPr>
              <a:t>Comparaison</a:t>
            </a:r>
            <a:r>
              <a:rPr lang="fr-FR" dirty="0" smtClean="0"/>
              <a:t> </a:t>
            </a:r>
            <a:r>
              <a:rPr lang="fr-FR" dirty="0" smtClean="0">
                <a:latin typeface="Calibri" pitchFamily="34" charset="0"/>
              </a:rPr>
              <a:t>de </a:t>
            </a:r>
          </a:p>
          <a:p>
            <a:pPr algn="ctr"/>
            <a:r>
              <a:rPr lang="fr-FR" dirty="0" smtClean="0">
                <a:latin typeface="Calibri" pitchFamily="34" charset="0"/>
              </a:rPr>
              <a:t>PM &amp; PM1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71472" y="642918"/>
            <a:ext cx="48125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rgbClr val="3333CC"/>
                </a:solidFill>
                <a:latin typeface="+mj-lt"/>
                <a:ea typeface="+mj-ea"/>
                <a:cs typeface="+mj-cs"/>
              </a:rPr>
              <a:t>Méthode d’évaluation</a:t>
            </a:r>
          </a:p>
        </p:txBody>
      </p:sp>
      <p:sp>
        <p:nvSpPr>
          <p:cNvPr id="28" name="Espace réservé du numéro de diapositiv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5159-59EF-44E2-8AE0-170F5EB1606A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COSI'2014, 8-10 Juin 2014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39" grpId="1" animBg="1"/>
      <p:bldP spid="40" grpId="0" animBg="1"/>
      <p:bldP spid="40" grpId="1" animBg="1"/>
      <p:bldP spid="41" grpId="0"/>
      <p:bldP spid="41" grpId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/>
      <p:bldP spid="52" grpId="0" animBg="1"/>
      <p:bldP spid="53" grpId="0" animBg="1"/>
      <p:bldP spid="54" grpId="0" animBg="1"/>
      <p:bldP spid="5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3333CC"/>
                </a:solidFill>
              </a:rPr>
              <a:t>Expérimentation (1/6)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4728224"/>
          </a:xfrm>
        </p:spPr>
        <p:txBody>
          <a:bodyPr/>
          <a:lstStyle/>
          <a:p>
            <a:r>
              <a:rPr lang="fr-FR" dirty="0" smtClean="0">
                <a:latin typeface="+mj-lt"/>
              </a:rPr>
              <a:t>La base " </a:t>
            </a:r>
            <a:r>
              <a:rPr lang="fr-FR" dirty="0" err="1" smtClean="0">
                <a:latin typeface="+mj-lt"/>
              </a:rPr>
              <a:t>Adult</a:t>
            </a:r>
            <a:r>
              <a:rPr lang="fr-FR" dirty="0" smtClean="0">
                <a:latin typeface="+mj-lt"/>
              </a:rPr>
              <a:t> Data Set " </a:t>
            </a:r>
          </a:p>
          <a:p>
            <a:pPr lvl="1"/>
            <a:r>
              <a:rPr lang="fr-FR" sz="2500" dirty="0" smtClean="0">
                <a:latin typeface="+mj-lt"/>
              </a:rPr>
              <a:t>http ://archive.ics.uci.edu/ml/</a:t>
            </a:r>
            <a:r>
              <a:rPr lang="fr-FR" sz="2500" dirty="0" err="1" smtClean="0">
                <a:latin typeface="+mj-lt"/>
              </a:rPr>
              <a:t>datasets</a:t>
            </a:r>
            <a:r>
              <a:rPr lang="fr-FR" sz="2500" dirty="0" smtClean="0">
                <a:latin typeface="+mj-lt"/>
              </a:rPr>
              <a:t>/</a:t>
            </a:r>
            <a:r>
              <a:rPr lang="fr-FR" sz="2500" dirty="0" err="1" smtClean="0">
                <a:latin typeface="+mj-lt"/>
              </a:rPr>
              <a:t>Adult</a:t>
            </a:r>
            <a:r>
              <a:rPr lang="fr-FR" sz="2500" dirty="0" smtClean="0">
                <a:latin typeface="+mj-lt"/>
              </a:rPr>
              <a:t>);</a:t>
            </a:r>
          </a:p>
          <a:p>
            <a:pPr lvl="1">
              <a:buNone/>
            </a:pPr>
            <a:endParaRPr lang="fr-FR" sz="2500" dirty="0" smtClean="0">
              <a:latin typeface="+mj-lt"/>
            </a:endParaRPr>
          </a:p>
          <a:p>
            <a:pPr lvl="1"/>
            <a:r>
              <a:rPr lang="fr-FR" sz="2200" dirty="0" smtClean="0">
                <a:latin typeface="+mj-lt"/>
              </a:rPr>
              <a:t>Contient 14 attributs dont un est considéré comme sensible (attribut binaire (revenu &gt;50K ou &lt;=50K));</a:t>
            </a:r>
          </a:p>
          <a:p>
            <a:pPr lvl="1">
              <a:buNone/>
            </a:pPr>
            <a:endParaRPr lang="fr-FR" sz="2200" dirty="0" smtClean="0">
              <a:latin typeface="+mj-lt"/>
            </a:endParaRPr>
          </a:p>
          <a:p>
            <a:pPr lvl="1"/>
            <a:r>
              <a:rPr lang="fr-FR" sz="2500" dirty="0" smtClean="0">
                <a:solidFill>
                  <a:schemeClr val="tx2"/>
                </a:solidFill>
                <a:latin typeface="+mj-lt"/>
              </a:rPr>
              <a:t>On a choisi pour la génération des données un </a:t>
            </a:r>
            <a:r>
              <a:rPr lang="fr-FR" sz="2500" dirty="0" err="1" smtClean="0">
                <a:solidFill>
                  <a:schemeClr val="tx2"/>
                </a:solidFill>
                <a:latin typeface="+mj-lt"/>
              </a:rPr>
              <a:t>classifieur</a:t>
            </a:r>
            <a:r>
              <a:rPr lang="fr-FR" sz="2500" dirty="0" smtClean="0">
                <a:solidFill>
                  <a:schemeClr val="tx2"/>
                </a:solidFill>
                <a:latin typeface="+mj-lt"/>
              </a:rPr>
              <a:t> de type « Support </a:t>
            </a:r>
            <a:r>
              <a:rPr lang="fr-FR" sz="2500" dirty="0" err="1" smtClean="0">
                <a:solidFill>
                  <a:schemeClr val="tx2"/>
                </a:solidFill>
                <a:latin typeface="+mj-lt"/>
              </a:rPr>
              <a:t>Vector</a:t>
            </a:r>
            <a:r>
              <a:rPr lang="fr-FR" sz="2500" dirty="0" smtClean="0">
                <a:solidFill>
                  <a:schemeClr val="tx2"/>
                </a:solidFill>
                <a:latin typeface="+mj-lt"/>
              </a:rPr>
              <a:t> Machines ».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5159-59EF-44E2-8AE0-170F5EB1606A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COSI'2014, 8-10 Juin 2014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3333CC"/>
                </a:solidFill>
              </a:rPr>
              <a:t>Expérimentation (2/6)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4799662"/>
          </a:xfrm>
        </p:spPr>
        <p:txBody>
          <a:bodyPr>
            <a:normAutofit lnSpcReduction="10000"/>
          </a:bodyPr>
          <a:lstStyle/>
          <a:p>
            <a:r>
              <a:rPr lang="fr-FR" b="1" dirty="0" smtClean="0">
                <a:latin typeface="+mj-lt"/>
              </a:rPr>
              <a:t>La phase d’évaluation:</a:t>
            </a:r>
          </a:p>
          <a:p>
            <a:r>
              <a:rPr lang="fr-FR" b="1" dirty="0" smtClean="0">
                <a:latin typeface="+mj-lt"/>
              </a:rPr>
              <a:t> </a:t>
            </a:r>
            <a:r>
              <a:rPr lang="fr-FR" dirty="0" smtClean="0">
                <a:solidFill>
                  <a:srgbClr val="002060"/>
                </a:solidFill>
                <a:latin typeface="+mj-lt"/>
              </a:rPr>
              <a:t>Trois algorithmes</a:t>
            </a:r>
            <a:r>
              <a:rPr lang="fr-FR" b="1" dirty="0" smtClean="0">
                <a:solidFill>
                  <a:srgbClr val="002060"/>
                </a:solidFill>
                <a:latin typeface="+mj-lt"/>
              </a:rPr>
              <a:t> </a:t>
            </a:r>
          </a:p>
          <a:p>
            <a:pPr lvl="1"/>
            <a:r>
              <a:rPr lang="fr-FR" dirty="0" err="1" smtClean="0">
                <a:solidFill>
                  <a:srgbClr val="002060"/>
                </a:solidFill>
                <a:latin typeface="+mj-lt"/>
              </a:rPr>
              <a:t>Naive</a:t>
            </a:r>
            <a:r>
              <a:rPr lang="fr-FR" dirty="0" smtClean="0">
                <a:solidFill>
                  <a:srgbClr val="002060"/>
                </a:solidFill>
                <a:latin typeface="+mj-lt"/>
              </a:rPr>
              <a:t> bayes</a:t>
            </a:r>
            <a:r>
              <a:rPr lang="fr-FR" dirty="0" smtClean="0">
                <a:latin typeface="+mj-lt"/>
              </a:rPr>
              <a:t>: famille des </a:t>
            </a:r>
            <a:r>
              <a:rPr lang="fr-FR" dirty="0" err="1" smtClean="0">
                <a:latin typeface="+mj-lt"/>
              </a:rPr>
              <a:t>classifieurs</a:t>
            </a:r>
            <a:r>
              <a:rPr lang="fr-FR" dirty="0" smtClean="0">
                <a:latin typeface="+mj-lt"/>
              </a:rPr>
              <a:t> </a:t>
            </a:r>
            <a:r>
              <a:rPr lang="fr-FR" dirty="0" err="1" smtClean="0">
                <a:latin typeface="+mj-lt"/>
              </a:rPr>
              <a:t>bayésiens</a:t>
            </a:r>
            <a:r>
              <a:rPr lang="fr-FR" dirty="0" smtClean="0">
                <a:latin typeface="+mj-lt"/>
              </a:rPr>
              <a:t>;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+mj-lt"/>
              </a:rPr>
              <a:t>RBF Network </a:t>
            </a:r>
            <a:r>
              <a:rPr lang="en-US" dirty="0" smtClean="0">
                <a:latin typeface="+mj-lt"/>
              </a:rPr>
              <a:t>(radial basis function </a:t>
            </a:r>
            <a:r>
              <a:rPr lang="en-US" dirty="0" err="1" smtClean="0">
                <a:latin typeface="+mj-lt"/>
              </a:rPr>
              <a:t>networke</a:t>
            </a:r>
            <a:r>
              <a:rPr lang="en-US" dirty="0" smtClean="0">
                <a:latin typeface="+mj-lt"/>
              </a:rPr>
              <a:t>): </a:t>
            </a:r>
            <a:r>
              <a:rPr lang="fr-FR" dirty="0" smtClean="0">
                <a:latin typeface="+mj-lt"/>
              </a:rPr>
              <a:t>la famille des </a:t>
            </a:r>
            <a:r>
              <a:rPr lang="fr-FR" dirty="0" err="1" smtClean="0">
                <a:latin typeface="+mj-lt"/>
              </a:rPr>
              <a:t>classifieurs</a:t>
            </a:r>
            <a:r>
              <a:rPr lang="fr-FR" dirty="0" smtClean="0">
                <a:latin typeface="+mj-lt"/>
              </a:rPr>
              <a:t> fonctionnels</a:t>
            </a:r>
            <a:endParaRPr lang="en-US" dirty="0" smtClean="0">
              <a:latin typeface="+mj-lt"/>
            </a:endParaRPr>
          </a:p>
          <a:p>
            <a:pPr lvl="1"/>
            <a:r>
              <a:rPr lang="fr-FR" dirty="0" smtClean="0">
                <a:solidFill>
                  <a:srgbClr val="002060"/>
                </a:solidFill>
                <a:latin typeface="+mj-lt"/>
              </a:rPr>
              <a:t>foret Aléatoire </a:t>
            </a:r>
            <a:r>
              <a:rPr lang="fr-FR" dirty="0" smtClean="0">
                <a:latin typeface="+mj-lt"/>
              </a:rPr>
              <a:t>(</a:t>
            </a:r>
            <a:r>
              <a:rPr lang="fr-FR" dirty="0" err="1" smtClean="0">
                <a:latin typeface="+mj-lt"/>
              </a:rPr>
              <a:t>Random</a:t>
            </a:r>
            <a:r>
              <a:rPr lang="fr-FR" dirty="0" smtClean="0">
                <a:latin typeface="+mj-lt"/>
              </a:rPr>
              <a:t> Forest): arbres de décisions</a:t>
            </a:r>
          </a:p>
          <a:p>
            <a:pPr lvl="1">
              <a:buNone/>
            </a:pPr>
            <a:endParaRPr lang="fr-FR" dirty="0" smtClean="0">
              <a:latin typeface="+mj-lt"/>
            </a:endParaRPr>
          </a:p>
          <a:p>
            <a:r>
              <a:rPr lang="fr-FR" sz="2400" dirty="0" smtClean="0">
                <a:latin typeface="+mj-lt"/>
              </a:rPr>
              <a:t>Les performances des modèles sont évaluées en termes de « précision » et de « rappel »;</a:t>
            </a:r>
          </a:p>
          <a:p>
            <a:endParaRPr lang="fr-FR" sz="2400" dirty="0" smtClean="0">
              <a:latin typeface="+mj-lt"/>
            </a:endParaRPr>
          </a:p>
          <a:p>
            <a:r>
              <a:rPr lang="fr-FR" sz="2400" dirty="0" smtClean="0">
                <a:latin typeface="+mj-lt"/>
              </a:rPr>
              <a:t>Nous avons répété la phase de génération jusqu’à l’obtention des résultats acceptable.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5159-59EF-44E2-8AE0-170F5EB1606A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COSI'2014, 8-10 Juin 2014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3333CC"/>
                </a:solidFill>
              </a:rPr>
              <a:t>Expérimentation (3/6)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42910" y="1285860"/>
            <a:ext cx="70009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000" dirty="0" smtClean="0"/>
              <a:t> Naïve bayes</a:t>
            </a:r>
            <a:endParaRPr lang="fr-FR" sz="2000" dirty="0"/>
          </a:p>
        </p:txBody>
      </p:sp>
      <p:graphicFrame>
        <p:nvGraphicFramePr>
          <p:cNvPr id="6" name="Graphique 5"/>
          <p:cNvGraphicFramePr/>
          <p:nvPr/>
        </p:nvGraphicFramePr>
        <p:xfrm>
          <a:off x="928662" y="1785926"/>
          <a:ext cx="5572164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500034" y="5429264"/>
            <a:ext cx="792961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 </a:t>
            </a:r>
            <a:r>
              <a:rPr lang="fr-FR" dirty="0" smtClean="0">
                <a:latin typeface="+mj-lt"/>
              </a:rPr>
              <a:t>4,5 % de dégradation en terme de précision;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latin typeface="+mj-lt"/>
              </a:rPr>
              <a:t> 6% de dégradation en terme de Rappel;</a:t>
            </a:r>
            <a:endParaRPr lang="fr-FR" dirty="0">
              <a:latin typeface="+mj-lt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5159-59EF-44E2-8AE0-170F5EB1606A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COSI'2014, 8-10 Juin 2014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3333CC"/>
                </a:solidFill>
              </a:rPr>
              <a:t>Expérimentation (4/6)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42910" y="1285860"/>
            <a:ext cx="57150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000" dirty="0" smtClean="0"/>
              <a:t> Les Foret Aléatoire</a:t>
            </a:r>
            <a:endParaRPr lang="fr-FR" sz="2000" dirty="0"/>
          </a:p>
        </p:txBody>
      </p:sp>
      <p:graphicFrame>
        <p:nvGraphicFramePr>
          <p:cNvPr id="6" name="Graphique 5"/>
          <p:cNvGraphicFramePr/>
          <p:nvPr/>
        </p:nvGraphicFramePr>
        <p:xfrm>
          <a:off x="1571604" y="1857364"/>
          <a:ext cx="5500726" cy="3228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/>
          <p:cNvSpPr/>
          <p:nvPr/>
        </p:nvSpPr>
        <p:spPr>
          <a:xfrm>
            <a:off x="714348" y="5072074"/>
            <a:ext cx="685804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 </a:t>
            </a:r>
            <a:r>
              <a:rPr lang="fr-FR" dirty="0" smtClean="0">
                <a:latin typeface="+mj-lt"/>
              </a:rPr>
              <a:t>Un légère avantage dans les performance du modèle généré:   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latin typeface="+mj-lt"/>
              </a:rPr>
              <a:t> 0,9 % d’amélioration en terme de précision;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latin typeface="+mj-lt"/>
              </a:rPr>
              <a:t> 0,7% de dégradation en terme de rappel. </a:t>
            </a:r>
            <a:endParaRPr lang="fr-FR" dirty="0">
              <a:latin typeface="+mj-lt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5159-59EF-44E2-8AE0-170F5EB1606A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COSI'2014, 8-10 Juin 2014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3333CC"/>
                </a:solidFill>
              </a:rPr>
              <a:t>Expérimentation (5/6)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42910" y="1428736"/>
            <a:ext cx="57150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000" dirty="0" smtClean="0"/>
              <a:t> </a:t>
            </a:r>
            <a:r>
              <a:rPr lang="fr-FR" sz="2000" dirty="0" err="1" smtClean="0"/>
              <a:t>RBFNetwork</a:t>
            </a:r>
            <a:endParaRPr lang="fr-FR" sz="2000" dirty="0"/>
          </a:p>
        </p:txBody>
      </p:sp>
      <p:graphicFrame>
        <p:nvGraphicFramePr>
          <p:cNvPr id="8" name="Graphique 7"/>
          <p:cNvGraphicFramePr/>
          <p:nvPr/>
        </p:nvGraphicFramePr>
        <p:xfrm>
          <a:off x="1500166" y="2071678"/>
          <a:ext cx="5214974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5159-59EF-44E2-8AE0-170F5EB1606A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COSI'2014, 8-10 Juin 2014</a:t>
            </a:r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71472" y="5429264"/>
            <a:ext cx="792961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 </a:t>
            </a:r>
            <a:r>
              <a:rPr lang="fr-FR" dirty="0" smtClean="0">
                <a:latin typeface="+mj-lt"/>
              </a:rPr>
              <a:t>4,7 % de dégradation en terme de précision;</a:t>
            </a: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latin typeface="+mj-lt"/>
              </a:rPr>
              <a:t> 5,4</a:t>
            </a:r>
            <a:r>
              <a:rPr lang="fr-FR" dirty="0" smtClean="0"/>
              <a:t>%  de dégradation en terme de Rappel;</a:t>
            </a:r>
            <a:endParaRPr lang="fr-F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3333CC"/>
                </a:solidFill>
              </a:rPr>
              <a:t>Expérimentation (6/6)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8229600" cy="4156720"/>
          </a:xfrm>
        </p:spPr>
        <p:txBody>
          <a:bodyPr/>
          <a:lstStyle/>
          <a:p>
            <a:r>
              <a:rPr lang="fr-FR" dirty="0" smtClean="0">
                <a:latin typeface="+mj-lt"/>
              </a:rPr>
              <a:t>Environ 5% de dégradation des performances (rappel et précision) du modèle construit à partir des données générées.</a:t>
            </a:r>
          </a:p>
          <a:p>
            <a:pPr>
              <a:buNone/>
            </a:pPr>
            <a:r>
              <a:rPr lang="fr-FR" dirty="0" smtClean="0">
                <a:latin typeface="+mj-lt"/>
              </a:rPr>
              <a:t> </a:t>
            </a:r>
          </a:p>
          <a:p>
            <a:r>
              <a:rPr lang="fr-FR" dirty="0" smtClean="0">
                <a:latin typeface="+mj-lt"/>
              </a:rPr>
              <a:t> C’est un compromis à faire entre l’utilité des données publiées et la protection de la vie privée des individus.</a:t>
            </a:r>
          </a:p>
          <a:p>
            <a:pPr>
              <a:buNone/>
            </a:pPr>
            <a:endParaRPr lang="fr-FR" dirty="0" smtClean="0">
              <a:latin typeface="+mj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5159-59EF-44E2-8AE0-170F5EB1606A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COSI'2014, 8-10 Juin 2014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3333CC"/>
                </a:solidFill>
              </a:rPr>
              <a:t>Conclusion &amp; Perspectives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29600" cy="4728224"/>
          </a:xfrm>
        </p:spPr>
        <p:txBody>
          <a:bodyPr>
            <a:normAutofit lnSpcReduction="10000"/>
          </a:bodyPr>
          <a:lstStyle/>
          <a:p>
            <a:r>
              <a:rPr lang="fr-FR" sz="2400" dirty="0" smtClean="0">
                <a:latin typeface="+mj-lt"/>
              </a:rPr>
              <a:t>Techniques de Machine Learning pour générer des nouvelles données qui se diffèrent totalement des données originales, cela introduit une forte garantie de protection;</a:t>
            </a:r>
          </a:p>
          <a:p>
            <a:pPr>
              <a:buNone/>
            </a:pPr>
            <a:endParaRPr lang="fr-FR" sz="2400" dirty="0" smtClean="0">
              <a:latin typeface="+mj-lt"/>
            </a:endParaRPr>
          </a:p>
          <a:p>
            <a:r>
              <a:rPr lang="fr-FR" sz="2400" dirty="0" smtClean="0">
                <a:latin typeface="+mj-lt"/>
              </a:rPr>
              <a:t>Ce travail ne traite pas le cas où certaines lignes de données générées prennent les mêmes valeurs que celles d’individus réels .</a:t>
            </a:r>
          </a:p>
          <a:p>
            <a:endParaRPr lang="fr-FR" sz="2400" dirty="0" smtClean="0">
              <a:latin typeface="+mj-lt"/>
            </a:endParaRPr>
          </a:p>
          <a:p>
            <a:r>
              <a:rPr lang="fr-FR" sz="2400" dirty="0" smtClean="0">
                <a:latin typeface="+mj-lt"/>
              </a:rPr>
              <a:t>L’approche proposée traite seulement le cas où les données seront utilisées pour un objectif de classification.</a:t>
            </a:r>
            <a:endParaRPr lang="fr-FR" sz="2400" dirty="0" smtClean="0">
              <a:latin typeface="+mj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5159-59EF-44E2-8AE0-170F5EB1606A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COSI'2014, 8-10 Juin 2014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00FF"/>
                </a:solidFill>
              </a:rPr>
              <a:t>Sommaire</a:t>
            </a:r>
            <a:endParaRPr lang="fr-FR" b="1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4585348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+mj-lt"/>
              </a:rPr>
              <a:t>Introduction;</a:t>
            </a:r>
            <a:r>
              <a:rPr lang="fr-FR" sz="2500" b="1" dirty="0" smtClean="0">
                <a:latin typeface="+mj-lt"/>
              </a:rPr>
              <a:t> </a:t>
            </a:r>
          </a:p>
          <a:p>
            <a:endParaRPr lang="fr-FR" sz="2500" b="1" dirty="0" smtClean="0">
              <a:latin typeface="+mj-lt"/>
            </a:endParaRPr>
          </a:p>
          <a:p>
            <a:r>
              <a:rPr lang="fr-FR" sz="2800" b="1" dirty="0" smtClean="0">
                <a:latin typeface="+mj-lt"/>
              </a:rPr>
              <a:t>La problématique; </a:t>
            </a:r>
          </a:p>
          <a:p>
            <a:pPr>
              <a:buNone/>
            </a:pPr>
            <a:endParaRPr lang="fr-FR" sz="2800" b="1" dirty="0" smtClean="0">
              <a:latin typeface="+mj-lt"/>
            </a:endParaRPr>
          </a:p>
          <a:p>
            <a:r>
              <a:rPr lang="fr-FR" sz="2800" b="1" dirty="0" smtClean="0">
                <a:latin typeface="+mj-lt"/>
              </a:rPr>
              <a:t>L’approche proposée; </a:t>
            </a:r>
          </a:p>
          <a:p>
            <a:endParaRPr lang="fr-FR" sz="2800" b="1" dirty="0" smtClean="0">
              <a:latin typeface="+mj-lt"/>
            </a:endParaRPr>
          </a:p>
          <a:p>
            <a:r>
              <a:rPr lang="fr-FR" sz="2800" b="1" dirty="0" smtClean="0">
                <a:latin typeface="+mj-lt"/>
              </a:rPr>
              <a:t>Expérimentation; </a:t>
            </a:r>
          </a:p>
          <a:p>
            <a:endParaRPr lang="fr-FR" sz="2800" b="1" dirty="0" smtClean="0">
              <a:latin typeface="+mj-lt"/>
            </a:endParaRPr>
          </a:p>
          <a:p>
            <a:r>
              <a:rPr lang="fr-FR" sz="2700" b="1" dirty="0" smtClean="0">
                <a:latin typeface="+mj-lt"/>
              </a:rPr>
              <a:t>Conclusion &amp; perspectives.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5159-59EF-44E2-8AE0-170F5EB1606A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COSI'2014, 8-10 Juin 2014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3333CC"/>
                </a:solidFill>
              </a:rPr>
              <a:t>Conclusion &amp; Perspectives 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COSI'2014, 8-10 Juin 2014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5159-59EF-44E2-8AE0-170F5EB1606A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>
                <a:latin typeface="+mj-lt"/>
              </a:rPr>
              <a:t>Nous envisageons : </a:t>
            </a:r>
          </a:p>
          <a:p>
            <a:pPr lvl="1"/>
            <a:r>
              <a:rPr lang="fr-FR" dirty="0" smtClean="0">
                <a:latin typeface="+mj-lt"/>
              </a:rPr>
              <a:t>Introduire des nouveaux mécanismes dans la phase de génération qui permettent de capturer les corrélations entre attributs. </a:t>
            </a:r>
          </a:p>
          <a:p>
            <a:pPr lvl="1"/>
            <a:endParaRPr lang="fr-FR" dirty="0" smtClean="0">
              <a:latin typeface="+mj-lt"/>
            </a:endParaRPr>
          </a:p>
          <a:p>
            <a:pPr lvl="1"/>
            <a:r>
              <a:rPr lang="fr-FR" dirty="0" smtClean="0">
                <a:latin typeface="+mj-lt"/>
              </a:rPr>
              <a:t>Etudier l’influence des règles sémantiques sur la qualité des données générées.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dirty="0" smtClean="0"/>
              <a:t>Merci pour votre attention </a:t>
            </a:r>
            <a:endParaRPr lang="fr-FR" sz="4000" dirty="0"/>
          </a:p>
        </p:txBody>
      </p:sp>
      <p:pic>
        <p:nvPicPr>
          <p:cNvPr id="4" name="Espace réservé du contenu 3" descr="question mark in a box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642910" y="1285860"/>
            <a:ext cx="4603869" cy="4579935"/>
          </a:xfrm>
        </p:spPr>
      </p:pic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F4CF2-12F5-4578-B919-10E6D5B90C74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4214810" y="3286124"/>
            <a:ext cx="47149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err="1" smtClean="0"/>
              <a:t>Belabed</a:t>
            </a:r>
            <a:r>
              <a:rPr lang="fr-FR" sz="2400" dirty="0" smtClean="0"/>
              <a:t> Amine</a:t>
            </a:r>
          </a:p>
          <a:p>
            <a:pPr algn="ctr"/>
            <a:r>
              <a:rPr lang="fr-FR" sz="2400" dirty="0" smtClean="0"/>
              <a:t>Université de Tlemcen,  Algérie</a:t>
            </a:r>
          </a:p>
          <a:p>
            <a:pPr algn="ctr"/>
            <a:r>
              <a:rPr lang="fr-FR" sz="2400" dirty="0" smtClean="0"/>
              <a:t>E-mail: belebed.amine@mail.univ-tlemcen.dz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COSI'2014, 8-10 Juin 2014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 smtClean="0">
                <a:solidFill>
                  <a:srgbClr val="3333CC"/>
                </a:solidFill>
              </a:rPr>
              <a:t>Introduction (1/2)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COSI'2014, 8-10 Juin 2014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5159-59EF-44E2-8AE0-170F5EB1606A}" type="slidenum">
              <a:rPr lang="fr-FR" smtClean="0"/>
              <a:pPr/>
              <a:t>3</a:t>
            </a:fld>
            <a:endParaRPr lang="fr-FR" dirty="0"/>
          </a:p>
        </p:txBody>
      </p:sp>
      <p:pic>
        <p:nvPicPr>
          <p:cNvPr id="6" name="Espace réservé du contenu 5" descr="breve15682b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 rot="21359633">
            <a:off x="5714120" y="1906881"/>
            <a:ext cx="3270521" cy="31902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Espace réservé du contenu 5" descr="breve15682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616376">
            <a:off x="5484506" y="2145503"/>
            <a:ext cx="3182227" cy="2876088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285720" y="1285860"/>
            <a:ext cx="5286412" cy="523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fr-FR" sz="2400" b="1" dirty="0" smtClean="0">
                <a:latin typeface="+mj-lt"/>
              </a:rPr>
              <a:t>Micro-données</a:t>
            </a:r>
            <a:r>
              <a:rPr lang="fr-FR" sz="2400" dirty="0" smtClean="0">
                <a:latin typeface="+mj-lt"/>
              </a:rPr>
              <a:t>: Données </a:t>
            </a:r>
            <a:r>
              <a:rPr lang="fr-FR" sz="2400" dirty="0" smtClean="0">
                <a:latin typeface="+mj-lt"/>
              </a:rPr>
              <a:t>brutes, issues </a:t>
            </a:r>
            <a:r>
              <a:rPr lang="fr-FR" sz="2400" dirty="0" smtClean="0">
                <a:latin typeface="+mj-lt"/>
              </a:rPr>
              <a:t>de</a:t>
            </a:r>
            <a:endParaRPr lang="fr-FR" sz="2400" dirty="0" smtClean="0">
              <a:latin typeface="+mj-lt"/>
            </a:endParaRPr>
          </a:p>
          <a:p>
            <a:pPr marL="731520" lvl="1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fr-FR" sz="2000" dirty="0" smtClean="0">
                <a:solidFill>
                  <a:schemeClr val="tx2"/>
                </a:solidFill>
                <a:latin typeface="+mj-lt"/>
              </a:rPr>
              <a:t>enquêtes de sondage (échantillon);</a:t>
            </a:r>
          </a:p>
          <a:p>
            <a:pPr marL="731520" lvl="1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fr-FR" sz="2000" dirty="0" smtClean="0">
                <a:solidFill>
                  <a:schemeClr val="tx2"/>
                </a:solidFill>
                <a:latin typeface="+mj-lt"/>
              </a:rPr>
              <a:t> recensements;</a:t>
            </a:r>
          </a:p>
          <a:p>
            <a:pPr marL="731520" lvl="1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fr-FR" sz="2000" dirty="0" smtClean="0">
                <a:solidFill>
                  <a:schemeClr val="tx2"/>
                </a:solidFill>
                <a:latin typeface="+mj-lt"/>
              </a:rPr>
              <a:t> données administratives;</a:t>
            </a:r>
            <a:endParaRPr lang="fr-FR" sz="2300" dirty="0" smtClean="0">
              <a:solidFill>
                <a:schemeClr val="tx2"/>
              </a:solidFill>
              <a:latin typeface="+mj-lt"/>
            </a:endParaRP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fr-FR" sz="2400" b="1" dirty="0" smtClean="0">
                <a:latin typeface="+mj-lt"/>
              </a:rPr>
              <a:t>Intérêt :</a:t>
            </a:r>
          </a:p>
          <a:p>
            <a:pPr marL="731520" lvl="1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fr-FR" sz="2000" dirty="0" smtClean="0">
                <a:solidFill>
                  <a:schemeClr val="tx2"/>
                </a:solidFill>
                <a:latin typeface="+mj-lt"/>
              </a:rPr>
              <a:t>Recherches scientifiques, statistiques, data </a:t>
            </a:r>
            <a:r>
              <a:rPr lang="fr-FR" sz="2000" dirty="0" err="1" smtClean="0">
                <a:solidFill>
                  <a:schemeClr val="tx2"/>
                </a:solidFill>
                <a:latin typeface="+mj-lt"/>
              </a:rPr>
              <a:t>Mining</a:t>
            </a:r>
            <a:r>
              <a:rPr lang="fr-FR" sz="2000" dirty="0" smtClean="0">
                <a:solidFill>
                  <a:schemeClr val="tx2"/>
                </a:solidFill>
                <a:latin typeface="+mj-lt"/>
              </a:rPr>
              <a:t>, …. Etc.</a:t>
            </a: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fr-FR" sz="2400" b="1" dirty="0" smtClean="0">
                <a:latin typeface="+mj-lt"/>
              </a:rPr>
              <a:t>Domaine :</a:t>
            </a:r>
          </a:p>
          <a:p>
            <a:pPr marL="731520" lvl="1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fr-FR" sz="2000" dirty="0" smtClean="0">
                <a:solidFill>
                  <a:schemeClr val="tx2"/>
                </a:solidFill>
                <a:latin typeface="+mj-lt"/>
              </a:rPr>
              <a:t>la santé;</a:t>
            </a:r>
          </a:p>
          <a:p>
            <a:pPr marL="731520" lvl="1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fr-FR" sz="2000" dirty="0" smtClean="0">
                <a:solidFill>
                  <a:schemeClr val="tx2"/>
                </a:solidFill>
                <a:latin typeface="+mj-lt"/>
              </a:rPr>
              <a:t>l’administration;</a:t>
            </a:r>
          </a:p>
          <a:p>
            <a:pPr marL="731520" lvl="1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fr-FR" sz="2000" dirty="0" smtClean="0">
                <a:solidFill>
                  <a:schemeClr val="tx2"/>
                </a:solidFill>
                <a:latin typeface="+mj-lt"/>
              </a:rPr>
              <a:t>l’économie; </a:t>
            </a:r>
          </a:p>
          <a:p>
            <a:pPr marL="731520" lvl="1" indent="-27432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fr-FR" sz="2000" dirty="0" smtClean="0">
                <a:solidFill>
                  <a:schemeClr val="tx2"/>
                </a:solidFill>
                <a:latin typeface="+mj-lt"/>
              </a:rPr>
              <a:t>la recherche et l’enseignement universitaire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3333CC"/>
                </a:solidFill>
              </a:rPr>
              <a:t>Introduction (2/2)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COSI'2014, 8-10 Juin 2014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5159-59EF-44E2-8AE0-170F5EB1606A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b="1" dirty="0" smtClean="0">
                <a:latin typeface="+mj-lt"/>
              </a:rPr>
              <a:t>Les Micro-données: Exemple</a:t>
            </a:r>
            <a:endParaRPr lang="fr-FR" b="1" dirty="0">
              <a:latin typeface="+mj-lt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323934" y="2785780"/>
          <a:ext cx="7500993" cy="2133990"/>
        </p:xfrm>
        <a:graphic>
          <a:graphicData uri="http://schemas.openxmlformats.org/drawingml/2006/table">
            <a:tbl>
              <a:tblPr/>
              <a:tblGrid>
                <a:gridCol w="588315"/>
                <a:gridCol w="769007"/>
                <a:gridCol w="785818"/>
                <a:gridCol w="862087"/>
                <a:gridCol w="640748"/>
                <a:gridCol w="777938"/>
                <a:gridCol w="1219689"/>
                <a:gridCol w="1857391"/>
              </a:tblGrid>
              <a:tr h="312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/>
                          <a:ea typeface="Times New Roman"/>
                          <a:cs typeface="Arial"/>
                        </a:rPr>
                        <a:t>SSN</a:t>
                      </a:r>
                      <a:endParaRPr lang="fr-FR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mbria"/>
                          <a:ea typeface="Times New Roman"/>
                          <a:cs typeface="Times New Roman"/>
                        </a:rPr>
                        <a:t>Nom</a:t>
                      </a:r>
                      <a:endParaRPr lang="fr-FR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/>
                          <a:ea typeface="Times New Roman"/>
                          <a:cs typeface="Arial"/>
                        </a:rPr>
                        <a:t>Race</a:t>
                      </a:r>
                      <a:endParaRPr lang="fr-FR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/>
                          <a:ea typeface="Times New Roman"/>
                          <a:cs typeface="Arial"/>
                        </a:rPr>
                        <a:t>DN</a:t>
                      </a:r>
                      <a:endParaRPr lang="fr-FR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/>
                          <a:ea typeface="Times New Roman"/>
                          <a:cs typeface="Arial"/>
                        </a:rPr>
                        <a:t>Sexe</a:t>
                      </a:r>
                      <a:endParaRPr lang="fr-FR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/>
                          <a:ea typeface="Times New Roman"/>
                          <a:cs typeface="Arial"/>
                        </a:rPr>
                        <a:t>Zip</a:t>
                      </a:r>
                      <a:endParaRPr lang="fr-FR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mbria"/>
                          <a:ea typeface="Times New Roman"/>
                          <a:cs typeface="Times New Roman"/>
                        </a:rPr>
                        <a:t>Etat civil</a:t>
                      </a:r>
                      <a:endParaRPr lang="fr-FR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mbria"/>
                          <a:ea typeface="Times New Roman"/>
                          <a:cs typeface="Times New Roman"/>
                        </a:rPr>
                        <a:t>Maladie</a:t>
                      </a:r>
                      <a:endParaRPr lang="fr-FR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Times New Roman"/>
                          <a:cs typeface="Arial"/>
                        </a:rPr>
                        <a:t>123456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 smtClean="0">
                          <a:latin typeface="Times New Roman"/>
                          <a:ea typeface="Times New Roman"/>
                          <a:cs typeface="Arial"/>
                        </a:rPr>
                        <a:t>Albert.c</a:t>
                      </a:r>
                      <a:endParaRPr lang="fr-FR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asiatique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64/04/12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F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94142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Divorcé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Hypertension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2623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Times New Roman"/>
                          <a:cs typeface="Arial"/>
                        </a:rPr>
                        <a:t>987654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Times New Roman"/>
                          <a:ea typeface="Times New Roman"/>
                          <a:cs typeface="Arial"/>
                        </a:rPr>
                        <a:t>Lee. J</a:t>
                      </a:r>
                      <a:endParaRPr lang="fr-FR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asiatique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64/09/13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F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94141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Divorcé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obésité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Times New Roman"/>
                          <a:cs typeface="Arial"/>
                        </a:rPr>
                        <a:t>098765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Times New Roman"/>
                          <a:ea typeface="Times New Roman"/>
                          <a:cs typeface="Arial"/>
                        </a:rPr>
                        <a:t>Chan .C</a:t>
                      </a:r>
                      <a:endParaRPr lang="fr-FR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asiatique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64/04/15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F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94139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marié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Douleur à la poitrine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2547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Times New Roman"/>
                          <a:cs typeface="Arial"/>
                        </a:rPr>
                        <a:t>…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Times New Roman"/>
                          <a:ea typeface="Times New Roman"/>
                          <a:cs typeface="Arial"/>
                        </a:rPr>
                        <a:t>…</a:t>
                      </a:r>
                      <a:endParaRPr lang="fr-FR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asiatique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63/03/13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H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94139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marié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obésité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Times New Roman"/>
                          <a:cs typeface="Arial"/>
                        </a:rPr>
                        <a:t>…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Times New Roman"/>
                          <a:ea typeface="Times New Roman"/>
                          <a:cs typeface="Arial"/>
                        </a:rPr>
                        <a:t>…</a:t>
                      </a:r>
                      <a:endParaRPr lang="fr-FR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asiatique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63/03/13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H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94139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marié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soufflecourt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2623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Times New Roman"/>
                          <a:cs typeface="Arial"/>
                        </a:rPr>
                        <a:t>…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Times New Roman"/>
                          <a:ea typeface="Times New Roman"/>
                          <a:cs typeface="Arial"/>
                        </a:rPr>
                        <a:t>…</a:t>
                      </a:r>
                      <a:endParaRPr lang="fr-FR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noir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63/03/18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F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94138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unique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soufflecourt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latin typeface="Calibri"/>
                          <a:ea typeface="Times New Roman"/>
                          <a:cs typeface="Arial"/>
                        </a:rPr>
                        <a:t>…</a:t>
                      </a: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latin typeface="Times New Roman"/>
                          <a:ea typeface="Times New Roman"/>
                          <a:cs typeface="Arial"/>
                        </a:rPr>
                        <a:t>…</a:t>
                      </a:r>
                      <a:endParaRPr lang="fr-FR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blanc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64/09/27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F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94141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veuve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latin typeface="Times New Roman"/>
                          <a:ea typeface="Times New Roman"/>
                          <a:cs typeface="Arial"/>
                        </a:rPr>
                        <a:t>soufflecourt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</a:tbl>
          </a:graphicData>
        </a:graphic>
      </p:graphicFrame>
      <p:grpSp>
        <p:nvGrpSpPr>
          <p:cNvPr id="7" name="Groupe 12"/>
          <p:cNvGrpSpPr/>
          <p:nvPr/>
        </p:nvGrpSpPr>
        <p:grpSpPr>
          <a:xfrm>
            <a:off x="6967536" y="2142838"/>
            <a:ext cx="1728871" cy="571504"/>
            <a:chOff x="6429388" y="571480"/>
            <a:chExt cx="1728871" cy="571504"/>
          </a:xfrm>
        </p:grpSpPr>
        <p:sp>
          <p:nvSpPr>
            <p:cNvPr id="8" name="AutoShape 1"/>
            <p:cNvSpPr>
              <a:spLocks/>
            </p:cNvSpPr>
            <p:nvPr/>
          </p:nvSpPr>
          <p:spPr bwMode="auto">
            <a:xfrm rot="5400000">
              <a:off x="7179487" y="250009"/>
              <a:ext cx="214314" cy="1571636"/>
            </a:xfrm>
            <a:prstGeom prst="leftBrace">
              <a:avLst>
                <a:gd name="adj1" fmla="val 50000"/>
                <a:gd name="adj2" fmla="val 47005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6429388" y="571480"/>
              <a:ext cx="17288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Attribut sensible</a:t>
              </a:r>
              <a:endParaRPr lang="fr-FR" dirty="0"/>
            </a:p>
          </p:txBody>
        </p:sp>
      </p:grpSp>
      <p:grpSp>
        <p:nvGrpSpPr>
          <p:cNvPr id="10" name="Groupe 25"/>
          <p:cNvGrpSpPr/>
          <p:nvPr/>
        </p:nvGrpSpPr>
        <p:grpSpPr>
          <a:xfrm>
            <a:off x="2681256" y="2033212"/>
            <a:ext cx="4000528" cy="681130"/>
            <a:chOff x="2143108" y="461854"/>
            <a:chExt cx="4000528" cy="681130"/>
          </a:xfrm>
        </p:grpSpPr>
        <p:sp>
          <p:nvSpPr>
            <p:cNvPr id="11" name="AutoShape 1"/>
            <p:cNvSpPr>
              <a:spLocks/>
            </p:cNvSpPr>
            <p:nvPr/>
          </p:nvSpPr>
          <p:spPr bwMode="auto">
            <a:xfrm rot="5400000">
              <a:off x="4000496" y="-1000156"/>
              <a:ext cx="285752" cy="4000528"/>
            </a:xfrm>
            <a:prstGeom prst="leftBrace">
              <a:avLst>
                <a:gd name="adj1" fmla="val 50000"/>
                <a:gd name="adj2" fmla="val 47005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2830987" y="461854"/>
              <a:ext cx="28575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Attributs non sensibles</a:t>
              </a:r>
              <a:endParaRPr lang="fr-FR" dirty="0"/>
            </a:p>
          </p:txBody>
        </p:sp>
      </p:grpSp>
      <p:grpSp>
        <p:nvGrpSpPr>
          <p:cNvPr id="13" name="Groupe 13"/>
          <p:cNvGrpSpPr/>
          <p:nvPr/>
        </p:nvGrpSpPr>
        <p:grpSpPr>
          <a:xfrm>
            <a:off x="1252495" y="2121275"/>
            <a:ext cx="1534587" cy="571504"/>
            <a:chOff x="6429401" y="571480"/>
            <a:chExt cx="1856929" cy="571504"/>
          </a:xfrm>
        </p:grpSpPr>
        <p:sp>
          <p:nvSpPr>
            <p:cNvPr id="14" name="AutoShape 1"/>
            <p:cNvSpPr>
              <a:spLocks/>
            </p:cNvSpPr>
            <p:nvPr/>
          </p:nvSpPr>
          <p:spPr bwMode="auto">
            <a:xfrm rot="5400000">
              <a:off x="7179487" y="250009"/>
              <a:ext cx="214314" cy="1571636"/>
            </a:xfrm>
            <a:prstGeom prst="leftBrace">
              <a:avLst>
                <a:gd name="adj1" fmla="val 50000"/>
                <a:gd name="adj2" fmla="val 47005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6429401" y="571480"/>
              <a:ext cx="1856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Identificateurs</a:t>
              </a:r>
              <a:endParaRPr lang="fr-FR" dirty="0"/>
            </a:p>
          </p:txBody>
        </p:sp>
      </p:grpSp>
      <p:sp>
        <p:nvSpPr>
          <p:cNvPr id="16" name="Accolade ouvrante 15"/>
          <p:cNvSpPr/>
          <p:nvPr/>
        </p:nvSpPr>
        <p:spPr>
          <a:xfrm>
            <a:off x="1071538" y="3071532"/>
            <a:ext cx="155239" cy="114328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53787" y="3411349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Individus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3333CC"/>
                </a:solidFill>
              </a:rPr>
              <a:t>Problématique</a:t>
            </a:r>
            <a:endParaRPr lang="fr-FR" b="1" dirty="0">
              <a:solidFill>
                <a:srgbClr val="3333CC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8229600" cy="4371034"/>
          </a:xfrm>
        </p:spPr>
        <p:txBody>
          <a:bodyPr/>
          <a:lstStyle/>
          <a:p>
            <a:r>
              <a:rPr lang="fr-FR" b="1" dirty="0" smtClean="0">
                <a:latin typeface="+mj-lt"/>
              </a:rPr>
              <a:t>Besoin de publication des données</a:t>
            </a:r>
            <a:r>
              <a:rPr lang="fr-FR" dirty="0" smtClean="0">
                <a:latin typeface="+mj-lt"/>
              </a:rPr>
              <a:t>:  recherches scientifiques, statistiques, data </a:t>
            </a:r>
            <a:r>
              <a:rPr lang="fr-FR" dirty="0" err="1" smtClean="0">
                <a:latin typeface="+mj-lt"/>
              </a:rPr>
              <a:t>Mining</a:t>
            </a:r>
            <a:r>
              <a:rPr lang="fr-FR" dirty="0" smtClean="0">
                <a:latin typeface="+mj-lt"/>
              </a:rPr>
              <a:t>, …. Etc.</a:t>
            </a:r>
          </a:p>
          <a:p>
            <a:r>
              <a:rPr lang="fr-FR" b="1" dirty="0" smtClean="0">
                <a:latin typeface="+mj-lt"/>
              </a:rPr>
              <a:t>Une grande quantité de données personnelles (sensibles) peut être intégrée</a:t>
            </a:r>
            <a:r>
              <a:rPr lang="fr-FR" dirty="0" smtClean="0">
                <a:latin typeface="+mj-lt"/>
              </a:rPr>
              <a:t>: préoccupations sur la protection de la vie privée des individus.</a:t>
            </a:r>
          </a:p>
          <a:p>
            <a:r>
              <a:rPr lang="fr-FR" dirty="0" smtClean="0">
                <a:solidFill>
                  <a:srgbClr val="002060"/>
                </a:solidFill>
                <a:latin typeface="+mj-lt"/>
              </a:rPr>
              <a:t>Comment publier les données et protéger en même temps la confidentialité des individus?  </a:t>
            </a:r>
            <a:endParaRPr lang="fr-FR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5159-59EF-44E2-8AE0-170F5EB1606A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COSI'2014, 8-10 Juin 2014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85786" y="1501286"/>
          <a:ext cx="7500993" cy="2133990"/>
        </p:xfrm>
        <a:graphic>
          <a:graphicData uri="http://schemas.openxmlformats.org/drawingml/2006/table">
            <a:tbl>
              <a:tblPr/>
              <a:tblGrid>
                <a:gridCol w="588315"/>
                <a:gridCol w="673815"/>
                <a:gridCol w="823129"/>
                <a:gridCol w="919968"/>
                <a:gridCol w="640748"/>
                <a:gridCol w="777938"/>
                <a:gridCol w="1031355"/>
                <a:gridCol w="2045725"/>
              </a:tblGrid>
              <a:tr h="312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/>
                          <a:ea typeface="Times New Roman"/>
                          <a:cs typeface="Arial"/>
                        </a:rPr>
                        <a:t>SSN</a:t>
                      </a:r>
                      <a:endParaRPr lang="fr-FR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mbria"/>
                          <a:ea typeface="Times New Roman"/>
                          <a:cs typeface="Times New Roman"/>
                        </a:rPr>
                        <a:t>Nom</a:t>
                      </a:r>
                      <a:endParaRPr lang="fr-FR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/>
                          <a:ea typeface="Times New Roman"/>
                          <a:cs typeface="Arial"/>
                        </a:rPr>
                        <a:t>Race</a:t>
                      </a:r>
                      <a:endParaRPr lang="fr-FR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/>
                          <a:ea typeface="Times New Roman"/>
                          <a:cs typeface="Arial"/>
                        </a:rPr>
                        <a:t>DN</a:t>
                      </a:r>
                      <a:endParaRPr lang="fr-FR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/>
                          <a:ea typeface="Times New Roman"/>
                          <a:cs typeface="Arial"/>
                        </a:rPr>
                        <a:t>Sexe</a:t>
                      </a:r>
                      <a:endParaRPr lang="fr-FR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Times New Roman"/>
                          <a:ea typeface="Times New Roman"/>
                          <a:cs typeface="Arial"/>
                        </a:rPr>
                        <a:t>Zip</a:t>
                      </a:r>
                      <a:endParaRPr lang="fr-FR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mbria"/>
                          <a:ea typeface="Times New Roman"/>
                          <a:cs typeface="Times New Roman"/>
                        </a:rPr>
                        <a:t>Etat civil</a:t>
                      </a:r>
                      <a:endParaRPr lang="fr-FR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mbria"/>
                          <a:ea typeface="Times New Roman"/>
                          <a:cs typeface="Times New Roman"/>
                        </a:rPr>
                        <a:t>Maladie</a:t>
                      </a:r>
                      <a:endParaRPr lang="fr-FR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asiatique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64/04/12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F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94142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Divorcé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Hypertension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2623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asiatique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64/09/13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F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94141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Divorcé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obésité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asiatique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64/04/15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F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94139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marié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Douleur à la poitrine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2547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asiatique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63/03/13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H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94139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marié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obésité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asiatique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63/03/13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H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94139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marié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soufflecourt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2623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noir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63/03/18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F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94138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unique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soufflecourt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blanc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64/09/27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F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94141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veuve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latin typeface="Times New Roman"/>
                          <a:ea typeface="Times New Roman"/>
                          <a:cs typeface="Arial"/>
                        </a:rPr>
                        <a:t>soufflecourt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795662" y="4358806"/>
          <a:ext cx="7358113" cy="1044575"/>
        </p:xfrm>
        <a:graphic>
          <a:graphicData uri="http://schemas.openxmlformats.org/drawingml/2006/table">
            <a:tbl>
              <a:tblPr/>
              <a:tblGrid>
                <a:gridCol w="915330"/>
                <a:gridCol w="1370686"/>
                <a:gridCol w="1143008"/>
                <a:gridCol w="1000132"/>
                <a:gridCol w="857256"/>
                <a:gridCol w="928694"/>
                <a:gridCol w="1143007"/>
              </a:tblGrid>
              <a:tr h="28829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Adresse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ville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Zip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Sexe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Statut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……..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……….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………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……….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………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……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……..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C</a:t>
                      </a:r>
                      <a:endParaRPr lang="fr-FR" sz="14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 Market 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 Francisco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94142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64/04/12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divorcé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9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……..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…………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……….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………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………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……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………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</a:tbl>
          </a:graphicData>
        </a:graphic>
      </p:graphicFrame>
      <p:sp>
        <p:nvSpPr>
          <p:cNvPr id="24" name="Rectangle à coins arrondis 23"/>
          <p:cNvSpPr/>
          <p:nvPr/>
        </p:nvSpPr>
        <p:spPr>
          <a:xfrm>
            <a:off x="4286248" y="4858872"/>
            <a:ext cx="3857652" cy="285752"/>
          </a:xfrm>
          <a:prstGeom prst="roundRect">
            <a:avLst/>
          </a:prstGeom>
          <a:solidFill>
            <a:srgbClr val="FFFFCC">
              <a:alpha val="27843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3500430" y="5501814"/>
            <a:ext cx="3573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Table publique </a:t>
            </a:r>
            <a:r>
              <a:rPr lang="fr-FR" b="1" dirty="0"/>
              <a:t>(liste électorale)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3000364" y="1858476"/>
            <a:ext cx="2643206" cy="2571768"/>
          </a:xfrm>
          <a:prstGeom prst="round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t"/>
            <a:r>
              <a:rPr lang="fr-FR" sz="2400" b="1" dirty="0" smtClean="0">
                <a:solidFill>
                  <a:schemeClr val="tx1"/>
                </a:solidFill>
              </a:rPr>
              <a:t>Albert. C</a:t>
            </a:r>
            <a:r>
              <a:rPr lang="fr-FR" sz="2400" dirty="0" smtClean="0">
                <a:solidFill>
                  <a:schemeClr val="tx1"/>
                </a:solidFill>
              </a:rPr>
              <a:t>, </a:t>
            </a:r>
          </a:p>
          <a:p>
            <a:pPr fontAlgn="t"/>
            <a:r>
              <a:rPr lang="fr-FR" sz="2400" dirty="0" smtClean="0">
                <a:solidFill>
                  <a:schemeClr val="tx1"/>
                </a:solidFill>
              </a:rPr>
              <a:t>900 </a:t>
            </a:r>
            <a:r>
              <a:rPr lang="fr-FR" sz="2400" dirty="0" err="1">
                <a:solidFill>
                  <a:schemeClr val="tx1"/>
                </a:solidFill>
              </a:rPr>
              <a:t>Market</a:t>
            </a:r>
            <a:r>
              <a:rPr lang="fr-FR" sz="2400" dirty="0">
                <a:solidFill>
                  <a:schemeClr val="tx1"/>
                </a:solidFill>
              </a:rPr>
              <a:t> </a:t>
            </a:r>
            <a:r>
              <a:rPr lang="fr-FR" sz="2400" dirty="0" smtClean="0">
                <a:solidFill>
                  <a:schemeClr val="tx1"/>
                </a:solidFill>
              </a:rPr>
              <a:t>St, San Francisco soufre d’une Hypertension.</a:t>
            </a:r>
            <a:endParaRPr lang="fr-FR" sz="2400" dirty="0">
              <a:solidFill>
                <a:schemeClr val="tx1"/>
              </a:solidFill>
            </a:endParaRP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 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436873" y="3215798"/>
            <a:ext cx="8421407" cy="707886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Les attributs: Zip, Date de naissance, sexe et Etat civil  sont appelés des </a:t>
            </a:r>
            <a:r>
              <a:rPr lang="fr-FR" sz="2000" b="1" dirty="0" smtClean="0"/>
              <a:t>Quasi-identificateurs</a:t>
            </a:r>
            <a:endParaRPr lang="fr-FR" sz="2000" b="1" dirty="0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5159-59EF-44E2-8AE0-170F5EB1606A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COSI'2014, 8-10 Juin 2014</a:t>
            </a:r>
            <a:endParaRPr lang="fr-FR"/>
          </a:p>
        </p:txBody>
      </p:sp>
      <p:sp>
        <p:nvSpPr>
          <p:cNvPr id="19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3333CC"/>
                </a:solidFill>
              </a:rPr>
              <a:t>Modèle d’attaque &amp; Risques </a:t>
            </a:r>
            <a:endParaRPr lang="fr-FR" b="1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79769E-6 L -0.21111 -0.4390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-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/>
      <p:bldP spid="27" grpId="0" animBg="1"/>
      <p:bldP spid="27" grpId="1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3333CC"/>
                </a:solidFill>
              </a:rPr>
              <a:t>Approches :le modèle k-anonymat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00034" y="1603861"/>
          <a:ext cx="3571900" cy="3734372"/>
        </p:xfrm>
        <a:graphic>
          <a:graphicData uri="http://schemas.openxmlformats.org/drawingml/2006/table">
            <a:tbl>
              <a:tblPr/>
              <a:tblGrid>
                <a:gridCol w="714380"/>
                <a:gridCol w="500066"/>
                <a:gridCol w="1071570"/>
                <a:gridCol w="1285884"/>
              </a:tblGrid>
              <a:tr h="22576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Times New Roman"/>
                          <a:ea typeface="Times New Roman"/>
                          <a:cs typeface="Arial"/>
                        </a:rPr>
                        <a:t>Non-sensibles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Times New Roman"/>
                          <a:ea typeface="Times New Roman"/>
                          <a:cs typeface="Arial"/>
                        </a:rPr>
                        <a:t>sensible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Times New Roman"/>
                          <a:ea typeface="Times New Roman"/>
                          <a:cs typeface="Arial"/>
                        </a:rPr>
                        <a:t>Zip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Times New Roman"/>
                          <a:ea typeface="Times New Roman"/>
                          <a:cs typeface="Arial"/>
                        </a:rPr>
                        <a:t>âge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Times New Roman"/>
                          <a:ea typeface="Times New Roman"/>
                          <a:cs typeface="Arial"/>
                        </a:rPr>
                        <a:t>nationalité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>
                          <a:latin typeface="Times New Roman"/>
                          <a:ea typeface="Times New Roman"/>
                          <a:cs typeface="Arial"/>
                        </a:rPr>
                        <a:t>état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322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13053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13068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13068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13053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14853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14853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14850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14850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13053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13053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13068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13068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28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29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21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23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50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55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47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49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31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37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36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35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Russie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Américaine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Japonais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Américaine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latin typeface="Times New Roman"/>
                          <a:ea typeface="Times New Roman"/>
                          <a:cs typeface="Arial"/>
                        </a:rPr>
                        <a:t>Indian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Russie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Américaine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Américaine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Américaine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err="1">
                          <a:latin typeface="Times New Roman"/>
                          <a:ea typeface="Times New Roman"/>
                          <a:cs typeface="Arial"/>
                        </a:rPr>
                        <a:t>Indian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Japonais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Américaine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Heart  Disease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Heart Disease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Infection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Arial"/>
                        </a:rPr>
                        <a:t>virale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Infection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Arial"/>
                        </a:rPr>
                        <a:t>virale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Cancer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Heart Disease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Infection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Arial"/>
                        </a:rPr>
                        <a:t>virale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Infection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Arial"/>
                        </a:rPr>
                        <a:t>virale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Cancer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Arial"/>
                        </a:rPr>
                        <a:t>Infection </a:t>
                      </a:r>
                      <a:r>
                        <a:rPr lang="en-US" sz="1400" dirty="0" err="1" smtClean="0">
                          <a:latin typeface="Times New Roman"/>
                          <a:ea typeface="Times New Roman"/>
                          <a:cs typeface="Arial"/>
                        </a:rPr>
                        <a:t>virale</a:t>
                      </a:r>
                      <a:endParaRPr lang="fr-FR" sz="1400" dirty="0" smtClean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Arial"/>
                        </a:rPr>
                        <a:t>Cancer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Cancer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4857752" y="1571612"/>
          <a:ext cx="3544090" cy="3767538"/>
        </p:xfrm>
        <a:graphic>
          <a:graphicData uri="http://schemas.openxmlformats.org/drawingml/2006/table">
            <a:tbl>
              <a:tblPr/>
              <a:tblGrid>
                <a:gridCol w="849185"/>
                <a:gridCol w="456011"/>
                <a:gridCol w="983854"/>
                <a:gridCol w="1255040"/>
              </a:tblGrid>
              <a:tr h="207661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 dirty="0">
                          <a:latin typeface="Times New Roman"/>
                          <a:ea typeface="Times New Roman"/>
                          <a:cs typeface="Arial"/>
                        </a:rPr>
                        <a:t>Non-sensibles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b="1">
                          <a:latin typeface="Times New Roman"/>
                          <a:ea typeface="Times New Roman"/>
                          <a:cs typeface="Arial"/>
                        </a:rPr>
                        <a:t>sensible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57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Times New Roman"/>
                          <a:ea typeface="Times New Roman"/>
                          <a:cs typeface="Arial"/>
                        </a:rPr>
                        <a:t>Zip 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Times New Roman"/>
                          <a:ea typeface="Times New Roman"/>
                          <a:cs typeface="Arial"/>
                        </a:rPr>
                        <a:t>âge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Times New Roman"/>
                          <a:ea typeface="Times New Roman"/>
                          <a:cs typeface="Arial"/>
                        </a:rPr>
                        <a:t>nationalité  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latin typeface="Times New Roman"/>
                          <a:ea typeface="Times New Roman"/>
                          <a:cs typeface="Arial"/>
                        </a:rPr>
                        <a:t>état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130**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130**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130**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130**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&lt;30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&lt;30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&lt;30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&lt;30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Heart  Disease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Heart Disease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Infection virale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Arial"/>
                        </a:rPr>
                        <a:t>Infection virale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1485*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1485*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1485*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1485*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≥40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≥40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≥40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>
                          <a:latin typeface="Times New Roman"/>
                          <a:ea typeface="Times New Roman"/>
                          <a:cs typeface="Arial"/>
                        </a:rPr>
                        <a:t>≥40</a:t>
                      </a:r>
                      <a:endParaRPr lang="fr-FR" sz="14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Cancer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Heart Disease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Infection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Arial"/>
                        </a:rPr>
                        <a:t>virale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Infection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  <a:cs typeface="Arial"/>
                        </a:rPr>
                        <a:t>virale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8306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130**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130**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130**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130**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3*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3*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3*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Times New Roman"/>
                          <a:ea typeface="Times New Roman"/>
                          <a:cs typeface="Arial"/>
                        </a:rPr>
                        <a:t>3*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*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Cancer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Arial"/>
                        </a:rPr>
                        <a:t>Infection </a:t>
                      </a:r>
                      <a:r>
                        <a:rPr lang="en-US" sz="1400" dirty="0" err="1" smtClean="0">
                          <a:latin typeface="Times New Roman"/>
                          <a:ea typeface="Times New Roman"/>
                          <a:cs typeface="Arial"/>
                        </a:rPr>
                        <a:t>virale</a:t>
                      </a:r>
                      <a:endParaRPr lang="fr-FR" sz="1400" dirty="0" smtClean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Arial"/>
                        </a:rPr>
                        <a:t>Cancer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Arial"/>
                        </a:rPr>
                        <a:t>Cancer</a:t>
                      </a:r>
                      <a:endParaRPr lang="fr-FR" sz="14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5929322" y="5429264"/>
            <a:ext cx="1829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Table 4-anonyme</a:t>
            </a:r>
            <a:r>
              <a:rPr lang="fr-FR" b="1" dirty="0" smtClean="0"/>
              <a:t> 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428728" y="5429264"/>
            <a:ext cx="14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Table initiale</a:t>
            </a:r>
            <a:r>
              <a:rPr lang="fr-FR" b="1" dirty="0" smtClean="0"/>
              <a:t> 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5159-59EF-44E2-8AE0-170F5EB1606A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COSI'2014, 8-10 Juin 2014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357430"/>
            <a:ext cx="8229600" cy="990600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3333CC"/>
                </a:solidFill>
              </a:rPr>
              <a:t>L’approche proposée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5159-59EF-44E2-8AE0-170F5EB1606A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COSI'2014, 8-10 Juin 2014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574182" y="5084325"/>
            <a:ext cx="1928826" cy="2857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Qualité acceptable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4410099" y="3845565"/>
            <a:ext cx="1482809" cy="57150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Qualité  non acceptable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Image 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29629" y="1250611"/>
            <a:ext cx="1714512" cy="14640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34157" y="1571612"/>
            <a:ext cx="1666647" cy="7858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Table originale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(T.P)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AutoShape 6"/>
          <p:cNvSpPr>
            <a:spLocks noChangeArrowheads="1"/>
          </p:cNvSpPr>
          <p:nvPr/>
        </p:nvSpPr>
        <p:spPr bwMode="auto">
          <a:xfrm>
            <a:off x="2336758" y="2750245"/>
            <a:ext cx="529752" cy="488191"/>
          </a:xfrm>
          <a:prstGeom prst="downArrow">
            <a:avLst>
              <a:gd name="adj1" fmla="val 50000"/>
              <a:gd name="adj2" fmla="val 5018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1869121" y="5726515"/>
            <a:ext cx="1357322" cy="500066"/>
          </a:xfrm>
          <a:prstGeom prst="rect">
            <a:avLst/>
          </a:prstGeom>
          <a:solidFill>
            <a:srgbClr val="DEFFBD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Publication</a:t>
            </a:r>
          </a:p>
        </p:txBody>
      </p:sp>
      <p:sp>
        <p:nvSpPr>
          <p:cNvPr id="40" name="AutoShape 6"/>
          <p:cNvSpPr>
            <a:spLocks noChangeArrowheads="1"/>
          </p:cNvSpPr>
          <p:nvPr/>
        </p:nvSpPr>
        <p:spPr bwMode="auto">
          <a:xfrm>
            <a:off x="2324883" y="3893441"/>
            <a:ext cx="529752" cy="500066"/>
          </a:xfrm>
          <a:prstGeom prst="downArrow">
            <a:avLst>
              <a:gd name="adj1" fmla="val 50000"/>
              <a:gd name="adj2" fmla="val 5018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" name="AutoShape 6"/>
          <p:cNvSpPr>
            <a:spLocks noChangeArrowheads="1"/>
          </p:cNvSpPr>
          <p:nvPr/>
        </p:nvSpPr>
        <p:spPr bwMode="auto">
          <a:xfrm>
            <a:off x="2301133" y="5012699"/>
            <a:ext cx="529752" cy="691715"/>
          </a:xfrm>
          <a:prstGeom prst="downArrow">
            <a:avLst>
              <a:gd name="adj1" fmla="val 50000"/>
              <a:gd name="adj2" fmla="val 5018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" name="Rectangle à coins arrondis 54"/>
          <p:cNvSpPr/>
          <p:nvPr/>
        </p:nvSpPr>
        <p:spPr>
          <a:xfrm>
            <a:off x="1539253" y="4418009"/>
            <a:ext cx="2119202" cy="54736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Calibri" pitchFamily="34" charset="0"/>
              </a:rPr>
              <a:t>Evaluation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71472" y="642918"/>
            <a:ext cx="19591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rgbClr val="3333CC"/>
                </a:solidFill>
                <a:latin typeface="+mj-lt"/>
                <a:ea typeface="+mj-ea"/>
                <a:cs typeface="+mj-cs"/>
              </a:rPr>
              <a:t>Principe</a:t>
            </a:r>
          </a:p>
        </p:txBody>
      </p:sp>
      <p:sp>
        <p:nvSpPr>
          <p:cNvPr id="28" name="Espace réservé du numéro de diapositive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A5159-59EF-44E2-8AE0-170F5EB1606A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COSI'2014, 8-10 Juin 2014</a:t>
            </a:r>
            <a:endParaRPr lang="fr-FR"/>
          </a:p>
        </p:txBody>
      </p:sp>
      <p:sp>
        <p:nvSpPr>
          <p:cNvPr id="60" name="Flèche courbée vers le haut 59"/>
          <p:cNvSpPr/>
          <p:nvPr/>
        </p:nvSpPr>
        <p:spPr>
          <a:xfrm rot="16200000">
            <a:off x="3417944" y="3740950"/>
            <a:ext cx="1428760" cy="804857"/>
          </a:xfrm>
          <a:prstGeom prst="curvedUpArrow">
            <a:avLst>
              <a:gd name="adj1" fmla="val 22809"/>
              <a:gd name="adj2" fmla="val 50000"/>
              <a:gd name="adj3" fmla="val 21675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2" name="Rectangle à coins arrondis 61"/>
          <p:cNvSpPr/>
          <p:nvPr/>
        </p:nvSpPr>
        <p:spPr>
          <a:xfrm>
            <a:off x="1336813" y="3286124"/>
            <a:ext cx="2369329" cy="54736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Génération des données </a:t>
            </a:r>
            <a:endParaRPr lang="fr-FR" sz="1600" dirty="0"/>
          </a:p>
        </p:txBody>
      </p:sp>
      <p:sp>
        <p:nvSpPr>
          <p:cNvPr id="16" name="Rectangle 15"/>
          <p:cNvSpPr/>
          <p:nvPr/>
        </p:nvSpPr>
        <p:spPr>
          <a:xfrm>
            <a:off x="4000496" y="1500174"/>
            <a:ext cx="48577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r-FR" dirty="0" smtClean="0">
                <a:latin typeface="+mj-lt"/>
              </a:rPr>
              <a:t>Publier des données fictives au lieu de vrais données;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dirty="0" smtClean="0">
                <a:latin typeface="+mj-lt"/>
              </a:rPr>
              <a:t>Les données fictives sont générées en utilisant des modèles issues des données originales.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fr-FR" dirty="0" smtClean="0">
                <a:latin typeface="+mj-lt"/>
              </a:rPr>
              <a:t>Permet aux nouvelles données de garder certaines propriétés des données originales</a:t>
            </a:r>
            <a:endParaRPr lang="fr-F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61" grpId="0" animBg="1"/>
      <p:bldP spid="32" grpId="0" animBg="1"/>
      <p:bldP spid="33" grpId="0" animBg="1"/>
      <p:bldP spid="39" grpId="0" animBg="1"/>
      <p:bldP spid="40" grpId="0" animBg="1"/>
      <p:bldP spid="53" grpId="0" animBg="1"/>
      <p:bldP spid="55" grpId="0" animBg="1"/>
      <p:bldP spid="60" grpId="0" animBg="1"/>
      <p:bldP spid="6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4724</TotalTime>
  <Words>1271</Words>
  <Application>Microsoft Office PowerPoint</Application>
  <PresentationFormat>Affichage à l'écran (4:3)</PresentationFormat>
  <Paragraphs>471</Paragraphs>
  <Slides>21</Slides>
  <Notes>20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Origine</vt:lpstr>
      <vt:lpstr>COSI'2014, 8-10 Juin 2014,  Béjaia, Algérie  </vt:lpstr>
      <vt:lpstr>Sommaire</vt:lpstr>
      <vt:lpstr>Introduction (1/2)</vt:lpstr>
      <vt:lpstr>Introduction (2/2)</vt:lpstr>
      <vt:lpstr>Problématique</vt:lpstr>
      <vt:lpstr>Modèle d’attaque &amp; Risques </vt:lpstr>
      <vt:lpstr>Approches :le modèle k-anonymat</vt:lpstr>
      <vt:lpstr>L’approche proposée</vt:lpstr>
      <vt:lpstr>Diapositive 9</vt:lpstr>
      <vt:lpstr>Diapositive 10</vt:lpstr>
      <vt:lpstr>Diapositive 11</vt:lpstr>
      <vt:lpstr>Diapositive 12</vt:lpstr>
      <vt:lpstr>Expérimentation (1/6)</vt:lpstr>
      <vt:lpstr>Expérimentation (2/6)</vt:lpstr>
      <vt:lpstr>Expérimentation (3/6)</vt:lpstr>
      <vt:lpstr>Expérimentation (4/6)</vt:lpstr>
      <vt:lpstr>Expérimentation (5/6)</vt:lpstr>
      <vt:lpstr>Expérimentation (6/6)</vt:lpstr>
      <vt:lpstr>Conclusion &amp; Perspectives  </vt:lpstr>
      <vt:lpstr>Conclusion &amp; Perspectives </vt:lpstr>
      <vt:lpstr>Merci pour votre attention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personalized whitelist approach for phishing webpage detection</dc:title>
  <dc:creator>lenovo</dc:creator>
  <cp:lastModifiedBy>lenovo</cp:lastModifiedBy>
  <cp:revision>807</cp:revision>
  <dcterms:created xsi:type="dcterms:W3CDTF">2013-11-09T10:32:41Z</dcterms:created>
  <dcterms:modified xsi:type="dcterms:W3CDTF">2014-06-09T07:48:00Z</dcterms:modified>
</cp:coreProperties>
</file>