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96" r:id="rId1"/>
  </p:sldMasterIdLst>
  <p:notesMasterIdLst>
    <p:notesMasterId r:id="rId24"/>
  </p:notesMasterIdLst>
  <p:sldIdLst>
    <p:sldId id="257" r:id="rId2"/>
    <p:sldId id="679" r:id="rId3"/>
    <p:sldId id="342" r:id="rId4"/>
    <p:sldId id="617" r:id="rId5"/>
    <p:sldId id="683" r:id="rId6"/>
    <p:sldId id="680" r:id="rId7"/>
    <p:sldId id="624" r:id="rId8"/>
    <p:sldId id="686" r:id="rId9"/>
    <p:sldId id="693" r:id="rId10"/>
    <p:sldId id="687" r:id="rId11"/>
    <p:sldId id="688" r:id="rId12"/>
    <p:sldId id="689" r:id="rId13"/>
    <p:sldId id="690" r:id="rId14"/>
    <p:sldId id="691" r:id="rId15"/>
    <p:sldId id="692" r:id="rId16"/>
    <p:sldId id="698" r:id="rId17"/>
    <p:sldId id="694" r:id="rId18"/>
    <p:sldId id="695" r:id="rId19"/>
    <p:sldId id="696" r:id="rId20"/>
    <p:sldId id="702" r:id="rId21"/>
    <p:sldId id="603" r:id="rId22"/>
    <p:sldId id="608" r:id="rId23"/>
  </p:sldIdLst>
  <p:sldSz cx="9144000" cy="6858000" type="screen4x3"/>
  <p:notesSz cx="6858000" cy="97377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34587" autoAdjust="0"/>
    <p:restoredTop sz="86022" autoAdjust="0"/>
  </p:normalViewPr>
  <p:slideViewPr>
    <p:cSldViewPr>
      <p:cViewPr>
        <p:scale>
          <a:sx n="77" d="100"/>
          <a:sy n="77" d="100"/>
        </p:scale>
        <p:origin x="-1812" y="-66"/>
      </p:cViewPr>
      <p:guideLst>
        <p:guide orient="horz" pos="2160"/>
        <p:guide pos="2880"/>
      </p:guideLst>
    </p:cSldViewPr>
  </p:slideViewPr>
  <p:outlineViewPr>
    <p:cViewPr>
      <p:scale>
        <a:sx n="33" d="100"/>
        <a:sy n="33" d="100"/>
      </p:scale>
      <p:origin x="0" y="35376"/>
    </p:cViewPr>
  </p:outlineViewPr>
  <p:notesTextViewPr>
    <p:cViewPr>
      <p:scale>
        <a:sx n="100" d="100"/>
        <a:sy n="100" d="100"/>
      </p:scale>
      <p:origin x="0" y="0"/>
    </p:cViewPr>
  </p:notesTextViewPr>
  <p:sorterViewPr>
    <p:cViewPr>
      <p:scale>
        <a:sx n="66" d="100"/>
        <a:sy n="66" d="100"/>
      </p:scale>
      <p:origin x="0" y="2418"/>
    </p:cViewPr>
  </p:sorterViewPr>
  <p:notesViewPr>
    <p:cSldViewPr>
      <p:cViewPr varScale="1">
        <p:scale>
          <a:sx n="80" d="100"/>
          <a:sy n="80" d="100"/>
        </p:scale>
        <p:origin x="-3258" y="-78"/>
      </p:cViewPr>
      <p:guideLst>
        <p:guide orient="horz" pos="3067"/>
        <p:guide pos="2160"/>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8688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86886"/>
          </a:xfrm>
          <a:prstGeom prst="rect">
            <a:avLst/>
          </a:prstGeom>
        </p:spPr>
        <p:txBody>
          <a:bodyPr vert="horz" lIns="91440" tIns="45720" rIns="91440" bIns="45720" rtlCol="0"/>
          <a:lstStyle>
            <a:lvl1pPr algn="r">
              <a:defRPr sz="1200"/>
            </a:lvl1pPr>
          </a:lstStyle>
          <a:p>
            <a:fld id="{D3369D71-12D5-4278-A40D-DC312AD1779E}" type="datetimeFigureOut">
              <a:rPr lang="fr-FR" smtClean="0"/>
              <a:pPr/>
              <a:t>10/06/2014</a:t>
            </a:fld>
            <a:endParaRPr lang="fr-FR"/>
          </a:p>
        </p:txBody>
      </p:sp>
      <p:sp>
        <p:nvSpPr>
          <p:cNvPr id="4" name="Espace réservé de l'image des diapositives 3"/>
          <p:cNvSpPr>
            <a:spLocks noGrp="1" noRot="1" noChangeAspect="1"/>
          </p:cNvSpPr>
          <p:nvPr>
            <p:ph type="sldImg" idx="2"/>
          </p:nvPr>
        </p:nvSpPr>
        <p:spPr>
          <a:xfrm>
            <a:off x="995363" y="730250"/>
            <a:ext cx="4867275" cy="36512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625420"/>
            <a:ext cx="5486400" cy="4381976"/>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249149"/>
            <a:ext cx="2971800" cy="48688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249149"/>
            <a:ext cx="2971800" cy="486886"/>
          </a:xfrm>
          <a:prstGeom prst="rect">
            <a:avLst/>
          </a:prstGeom>
        </p:spPr>
        <p:txBody>
          <a:bodyPr vert="horz" lIns="91440" tIns="45720" rIns="91440" bIns="45720" rtlCol="0" anchor="b"/>
          <a:lstStyle>
            <a:lvl1pPr algn="r">
              <a:defRPr sz="1200"/>
            </a:lvl1pPr>
          </a:lstStyle>
          <a:p>
            <a:fld id="{7BF4A2A8-1DA5-452B-831D-B968A5961B7B}" type="slidenum">
              <a:rPr lang="fr-FR" smtClean="0"/>
              <a:pPr/>
              <a:t>‹N°›</a:t>
            </a:fld>
            <a:endParaRPr lang="fr-FR"/>
          </a:p>
        </p:txBody>
      </p:sp>
    </p:spTree>
    <p:extLst>
      <p:ext uri="{BB962C8B-B14F-4D97-AF65-F5344CB8AC3E}">
        <p14:creationId xmlns:p14="http://schemas.microsoft.com/office/powerpoint/2010/main" xmlns="" val="3310194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21D88B-FC09-4330-961F-A3713A5ED0D0}" type="slidenum">
              <a:rPr lang="en-US"/>
              <a:pPr/>
              <a:t>1</a:t>
            </a:fld>
            <a:endParaRPr lang="en-US" dirty="0"/>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dirty="0"/>
              <a:t>0 clicks.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14</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15</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18</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20</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21</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093C4-7592-48F9-9B88-6AC512AAEC68}" type="slidenum">
              <a:rPr lang="ar-SA"/>
              <a:pPr/>
              <a:t>22</a:t>
            </a:fld>
            <a:endParaRPr lang="en-US"/>
          </a:p>
        </p:txBody>
      </p:sp>
      <p:sp>
        <p:nvSpPr>
          <p:cNvPr id="677890" name="Rectangle 2"/>
          <p:cNvSpPr>
            <a:spLocks noGrp="1" noRot="1" noChangeAspect="1" noChangeArrowheads="1" noTextEdit="1"/>
          </p:cNvSpPr>
          <p:nvPr>
            <p:ph type="sldImg"/>
          </p:nvPr>
        </p:nvSpPr>
        <p:spPr>
          <a:ln/>
        </p:spPr>
      </p:sp>
      <p:sp>
        <p:nvSpPr>
          <p:cNvPr id="67789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A50D2E-91D9-4660-88EB-ED8DB4C34ABB}" type="slidenum">
              <a:rPr lang="en-US"/>
              <a:pPr/>
              <a:t>2</a:t>
            </a:fld>
            <a:endParaRPr lang="en-US" dirty="0"/>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Exemple de stylo</a:t>
            </a:r>
            <a:endParaRPr lang="fr-FR" dirty="0"/>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rtl="0"/>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9</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rtl="0"/>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11</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12</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BF4A2A8-1DA5-452B-831D-B968A5961B7B}"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58A6A106-76A5-484A-8FF4-16797544B134}" type="datetime1">
              <a:rPr lang="fr-FR" smtClean="0"/>
              <a:pPr/>
              <a:t>10/06/2014</a:t>
            </a:fld>
            <a:endParaRPr lang="fr-FR"/>
          </a:p>
        </p:txBody>
      </p:sp>
      <p:sp>
        <p:nvSpPr>
          <p:cNvPr id="20" name="Espace réservé du pied de page 19"/>
          <p:cNvSpPr>
            <a:spLocks noGrp="1"/>
          </p:cNvSpPr>
          <p:nvPr>
            <p:ph type="ftr" sz="quarter" idx="11"/>
          </p:nvPr>
        </p:nvSpPr>
        <p:spPr/>
        <p:txBody>
          <a:bodyPr/>
          <a:lstStyle>
            <a:extLst/>
          </a:lstStyle>
          <a:p>
            <a:r>
              <a:rPr lang="fr-FR" smtClean="0"/>
              <a:t>Alignement d’ontologies</a:t>
            </a:r>
            <a:endParaRPr lang="fr-FR" dirty="0"/>
          </a:p>
        </p:txBody>
      </p:sp>
      <p:sp>
        <p:nvSpPr>
          <p:cNvPr id="10" name="Espace réservé du numéro de diapositive 9"/>
          <p:cNvSpPr>
            <a:spLocks noGrp="1"/>
          </p:cNvSpPr>
          <p:nvPr>
            <p:ph type="sldNum" sz="quarter" idx="12"/>
          </p:nvPr>
        </p:nvSpPr>
        <p:spPr/>
        <p:txBody>
          <a:bodyPr/>
          <a:lstStyle>
            <a:extLst/>
          </a:lstStyle>
          <a:p>
            <a:fld id="{0361A648-C241-4141-A851-BE9768CF70F2}"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CAA4226-F51A-4F71-ABBB-8FC53B90D4BF}" type="datetime1">
              <a:rPr lang="fr-FR" smtClean="0"/>
              <a:pPr/>
              <a:t>10/06/2014</a:t>
            </a:fld>
            <a:endParaRPr lang="fr-FR"/>
          </a:p>
        </p:txBody>
      </p:sp>
      <p:sp>
        <p:nvSpPr>
          <p:cNvPr id="5" name="Espace réservé du pied de page 4"/>
          <p:cNvSpPr>
            <a:spLocks noGrp="1"/>
          </p:cNvSpPr>
          <p:nvPr>
            <p:ph type="ftr" sz="quarter" idx="11"/>
          </p:nvPr>
        </p:nvSpPr>
        <p:spPr/>
        <p:txBody>
          <a:bodyPr/>
          <a:lstStyle>
            <a:extLst/>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extLst/>
          </a:lstStyle>
          <a:p>
            <a:fld id="{0361A648-C241-4141-A851-BE9768CF70F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56B4204-A698-4645-BEF2-9E73E8EF7971}" type="datetime1">
              <a:rPr lang="fr-FR" smtClean="0"/>
              <a:pPr/>
              <a:t>10/06/2014</a:t>
            </a:fld>
            <a:endParaRPr lang="fr-FR"/>
          </a:p>
        </p:txBody>
      </p:sp>
      <p:sp>
        <p:nvSpPr>
          <p:cNvPr id="5" name="Espace réservé du pied de page 4"/>
          <p:cNvSpPr>
            <a:spLocks noGrp="1"/>
          </p:cNvSpPr>
          <p:nvPr>
            <p:ph type="ftr" sz="quarter" idx="11"/>
          </p:nvPr>
        </p:nvSpPr>
        <p:spPr/>
        <p:txBody>
          <a:bodyPr/>
          <a:lstStyle>
            <a:extLst/>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extLst/>
          </a:lstStyle>
          <a:p>
            <a:fld id="{0361A648-C241-4141-A851-BE9768CF70F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E960EB2-F830-4467-80AB-D0AD60C48065}" type="datetime1">
              <a:rPr lang="fr-FR" smtClean="0"/>
              <a:pPr/>
              <a:t>10/06/2014</a:t>
            </a:fld>
            <a:endParaRPr lang="fr-FR"/>
          </a:p>
        </p:txBody>
      </p:sp>
      <p:sp>
        <p:nvSpPr>
          <p:cNvPr id="5" name="Espace réservé du pied de page 4"/>
          <p:cNvSpPr>
            <a:spLocks noGrp="1"/>
          </p:cNvSpPr>
          <p:nvPr>
            <p:ph type="ftr" sz="quarter" idx="11"/>
          </p:nvPr>
        </p:nvSpPr>
        <p:spPr/>
        <p:txBody>
          <a:bodyPr/>
          <a:lstStyle>
            <a:extLst/>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extLst/>
          </a:lstStyle>
          <a:p>
            <a:fld id="{0361A648-C241-4141-A851-BE9768CF70F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31BC6CA9-17F9-4DA9-BFB7-6E578A85ECF4}" type="datetime1">
              <a:rPr lang="fr-FR" smtClean="0"/>
              <a:pPr/>
              <a:t>10/06/2014</a:t>
            </a:fld>
            <a:endParaRPr lang="fr-FR"/>
          </a:p>
        </p:txBody>
      </p:sp>
      <p:sp>
        <p:nvSpPr>
          <p:cNvPr id="5" name="Espace réservé du pied de page 4"/>
          <p:cNvSpPr>
            <a:spLocks noGrp="1"/>
          </p:cNvSpPr>
          <p:nvPr>
            <p:ph type="ftr" sz="quarter" idx="11"/>
          </p:nvPr>
        </p:nvSpPr>
        <p:spPr/>
        <p:txBody>
          <a:bodyPr/>
          <a:lstStyle>
            <a:extLst/>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extLst/>
          </a:lstStyle>
          <a:p>
            <a:fld id="{0361A648-C241-4141-A851-BE9768CF70F2}"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022FFA1-23E6-4650-9C00-6E6F3506FA47}" type="datetime1">
              <a:rPr lang="fr-FR" smtClean="0"/>
              <a:pPr/>
              <a:t>10/06/2014</a:t>
            </a:fld>
            <a:endParaRPr lang="fr-FR"/>
          </a:p>
        </p:txBody>
      </p:sp>
      <p:sp>
        <p:nvSpPr>
          <p:cNvPr id="6" name="Espace réservé du pied de page 5"/>
          <p:cNvSpPr>
            <a:spLocks noGrp="1"/>
          </p:cNvSpPr>
          <p:nvPr>
            <p:ph type="ftr" sz="quarter" idx="11"/>
          </p:nvPr>
        </p:nvSpPr>
        <p:spPr/>
        <p:txBody>
          <a:bodyPr/>
          <a:lstStyle>
            <a:extLst/>
          </a:lstStyle>
          <a:p>
            <a:r>
              <a:rPr lang="fr-FR" smtClean="0"/>
              <a:t>Alignement d’ontologies</a:t>
            </a:r>
            <a:endParaRPr lang="fr-FR" dirty="0"/>
          </a:p>
        </p:txBody>
      </p:sp>
      <p:sp>
        <p:nvSpPr>
          <p:cNvPr id="7" name="Espace réservé du numéro de diapositive 6"/>
          <p:cNvSpPr>
            <a:spLocks noGrp="1"/>
          </p:cNvSpPr>
          <p:nvPr>
            <p:ph type="sldNum" sz="quarter" idx="12"/>
          </p:nvPr>
        </p:nvSpPr>
        <p:spPr/>
        <p:txBody>
          <a:bodyPr/>
          <a:lstStyle>
            <a:extLst/>
          </a:lstStyle>
          <a:p>
            <a:fld id="{0361A648-C241-4141-A851-BE9768CF70F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EE7BB66-4251-475E-B356-B4ADC18A0D03}" type="datetime1">
              <a:rPr lang="fr-FR" smtClean="0"/>
              <a:pPr/>
              <a:t>10/06/2014</a:t>
            </a:fld>
            <a:endParaRPr lang="fr-FR"/>
          </a:p>
        </p:txBody>
      </p:sp>
      <p:sp>
        <p:nvSpPr>
          <p:cNvPr id="8" name="Espace réservé du pied de page 7"/>
          <p:cNvSpPr>
            <a:spLocks noGrp="1"/>
          </p:cNvSpPr>
          <p:nvPr>
            <p:ph type="ftr" sz="quarter" idx="11"/>
          </p:nvPr>
        </p:nvSpPr>
        <p:spPr/>
        <p:txBody>
          <a:bodyPr/>
          <a:lstStyle>
            <a:extLst/>
          </a:lstStyle>
          <a:p>
            <a:r>
              <a:rPr lang="fr-FR" smtClean="0"/>
              <a:t>Alignement d’ontologies</a:t>
            </a:r>
            <a:endParaRPr lang="fr-FR" dirty="0"/>
          </a:p>
        </p:txBody>
      </p:sp>
      <p:sp>
        <p:nvSpPr>
          <p:cNvPr id="9" name="Espace réservé du numéro de diapositive 8"/>
          <p:cNvSpPr>
            <a:spLocks noGrp="1"/>
          </p:cNvSpPr>
          <p:nvPr>
            <p:ph type="sldNum" sz="quarter" idx="12"/>
          </p:nvPr>
        </p:nvSpPr>
        <p:spPr/>
        <p:txBody>
          <a:bodyPr/>
          <a:lstStyle>
            <a:extLst/>
          </a:lstStyle>
          <a:p>
            <a:fld id="{0361A648-C241-4141-A851-BE9768CF70F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1416CB16-24DE-4515-A9C6-81AEE9ECF471}" type="datetime1">
              <a:rPr lang="fr-FR" smtClean="0"/>
              <a:pPr/>
              <a:t>10/06/2014</a:t>
            </a:fld>
            <a:endParaRPr lang="fr-FR"/>
          </a:p>
        </p:txBody>
      </p:sp>
      <p:sp>
        <p:nvSpPr>
          <p:cNvPr id="4" name="Espace réservé du pied de page 3"/>
          <p:cNvSpPr>
            <a:spLocks noGrp="1"/>
          </p:cNvSpPr>
          <p:nvPr>
            <p:ph type="ftr" sz="quarter" idx="11"/>
          </p:nvPr>
        </p:nvSpPr>
        <p:spPr/>
        <p:txBody>
          <a:bodyPr/>
          <a:lstStyle>
            <a:extLst/>
          </a:lstStyle>
          <a:p>
            <a:r>
              <a:rPr lang="fr-FR" smtClean="0"/>
              <a:t>Alignement d’ontologies</a:t>
            </a:r>
            <a:endParaRPr lang="fr-FR" dirty="0"/>
          </a:p>
        </p:txBody>
      </p:sp>
      <p:sp>
        <p:nvSpPr>
          <p:cNvPr id="5" name="Espace réservé du numéro de diapositive 4"/>
          <p:cNvSpPr>
            <a:spLocks noGrp="1"/>
          </p:cNvSpPr>
          <p:nvPr>
            <p:ph type="sldNum" sz="quarter" idx="12"/>
          </p:nvPr>
        </p:nvSpPr>
        <p:spPr/>
        <p:txBody>
          <a:bodyPr/>
          <a:lstStyle>
            <a:extLst/>
          </a:lstStyle>
          <a:p>
            <a:fld id="{0361A648-C241-4141-A851-BE9768CF70F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1B79CB28-912D-4E98-B90B-489AE7C27DEA}" type="datetime1">
              <a:rPr lang="fr-FR" smtClean="0"/>
              <a:pPr/>
              <a:t>10/06/2014</a:t>
            </a:fld>
            <a:endParaRPr lang="fr-FR"/>
          </a:p>
        </p:txBody>
      </p:sp>
      <p:sp>
        <p:nvSpPr>
          <p:cNvPr id="3" name="Espace réservé du pied de page 2"/>
          <p:cNvSpPr>
            <a:spLocks noGrp="1"/>
          </p:cNvSpPr>
          <p:nvPr>
            <p:ph type="ftr" sz="quarter" idx="11"/>
          </p:nvPr>
        </p:nvSpPr>
        <p:spPr/>
        <p:txBody>
          <a:bodyPr/>
          <a:lstStyle>
            <a:extLst/>
          </a:lstStyle>
          <a:p>
            <a:r>
              <a:rPr lang="fr-FR" smtClean="0"/>
              <a:t>Alignement d’ontologies</a:t>
            </a:r>
            <a:endParaRPr lang="fr-FR" dirty="0"/>
          </a:p>
        </p:txBody>
      </p:sp>
      <p:sp>
        <p:nvSpPr>
          <p:cNvPr id="4" name="Espace réservé du numéro de diapositive 3"/>
          <p:cNvSpPr>
            <a:spLocks noGrp="1"/>
          </p:cNvSpPr>
          <p:nvPr>
            <p:ph type="sldNum" sz="quarter" idx="12"/>
          </p:nvPr>
        </p:nvSpPr>
        <p:spPr/>
        <p:txBody>
          <a:bodyPr/>
          <a:lstStyle>
            <a:extLst/>
          </a:lstStyle>
          <a:p>
            <a:fld id="{0361A648-C241-4141-A851-BE9768CF70F2}"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25808C1-B8DA-42EB-A35B-8836A71F00B9}" type="datetime1">
              <a:rPr lang="fr-FR" smtClean="0"/>
              <a:pPr/>
              <a:t>10/06/2014</a:t>
            </a:fld>
            <a:endParaRPr lang="fr-FR"/>
          </a:p>
        </p:txBody>
      </p:sp>
      <p:sp>
        <p:nvSpPr>
          <p:cNvPr id="6" name="Espace réservé du pied de page 5"/>
          <p:cNvSpPr>
            <a:spLocks noGrp="1"/>
          </p:cNvSpPr>
          <p:nvPr>
            <p:ph type="ftr" sz="quarter" idx="11"/>
          </p:nvPr>
        </p:nvSpPr>
        <p:spPr/>
        <p:txBody>
          <a:bodyPr/>
          <a:lstStyle>
            <a:extLst/>
          </a:lstStyle>
          <a:p>
            <a:r>
              <a:rPr lang="fr-FR" smtClean="0"/>
              <a:t>Alignement d’ontologies</a:t>
            </a:r>
            <a:endParaRPr lang="fr-FR" dirty="0"/>
          </a:p>
        </p:txBody>
      </p:sp>
      <p:sp>
        <p:nvSpPr>
          <p:cNvPr id="7" name="Espace réservé du numéro de diapositive 6"/>
          <p:cNvSpPr>
            <a:spLocks noGrp="1"/>
          </p:cNvSpPr>
          <p:nvPr>
            <p:ph type="sldNum" sz="quarter" idx="12"/>
          </p:nvPr>
        </p:nvSpPr>
        <p:spPr/>
        <p:txBody>
          <a:bodyPr/>
          <a:lstStyle>
            <a:extLst/>
          </a:lstStyle>
          <a:p>
            <a:fld id="{0361A648-C241-4141-A851-BE9768CF70F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7EF8D6DB-9477-4A37-A9EB-4915455B1361}" type="datetime1">
              <a:rPr lang="fr-FR" smtClean="0"/>
              <a:pPr/>
              <a:t>10/06/2014</a:t>
            </a:fld>
            <a:endParaRPr lang="fr-FR"/>
          </a:p>
        </p:txBody>
      </p:sp>
      <p:sp>
        <p:nvSpPr>
          <p:cNvPr id="6" name="Espace réservé du pied de page 5"/>
          <p:cNvSpPr>
            <a:spLocks noGrp="1"/>
          </p:cNvSpPr>
          <p:nvPr>
            <p:ph type="ftr" sz="quarter" idx="11"/>
          </p:nvPr>
        </p:nvSpPr>
        <p:spPr/>
        <p:txBody>
          <a:bodyPr/>
          <a:lstStyle>
            <a:extLst/>
          </a:lstStyle>
          <a:p>
            <a:r>
              <a:rPr lang="fr-FR" smtClean="0"/>
              <a:t>Alignement d’ontologies</a:t>
            </a:r>
            <a:endParaRPr lang="fr-FR" dirty="0"/>
          </a:p>
        </p:txBody>
      </p:sp>
      <p:sp>
        <p:nvSpPr>
          <p:cNvPr id="7" name="Espace réservé du numéro de diapositive 6"/>
          <p:cNvSpPr>
            <a:spLocks noGrp="1"/>
          </p:cNvSpPr>
          <p:nvPr>
            <p:ph type="sldNum" sz="quarter" idx="12"/>
          </p:nvPr>
        </p:nvSpPr>
        <p:spPr/>
        <p:txBody>
          <a:bodyPr/>
          <a:lstStyle>
            <a:extLst/>
          </a:lstStyle>
          <a:p>
            <a:fld id="{0361A648-C241-4141-A851-BE9768CF70F2}"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FF19BE7-8D06-407C-AFC7-DB0368BB8938}" type="datetime1">
              <a:rPr lang="fr-FR" smtClean="0"/>
              <a:pPr/>
              <a:t>10/06/2014</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fr-FR" smtClean="0"/>
              <a:t>Alignement d’ontologies</a:t>
            </a:r>
            <a:endParaRPr lang="fr-FR" dirty="0"/>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61A648-C241-4141-A851-BE9768CF70F2}"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27150" y="4095750"/>
            <a:ext cx="7290810" cy="990110"/>
          </a:xfrm>
        </p:spPr>
        <p:txBody>
          <a:bodyPr>
            <a:normAutofit fontScale="90000"/>
          </a:bodyPr>
          <a:lstStyle/>
          <a:p>
            <a:pPr algn="ctr"/>
            <a:r>
              <a:rPr lang="fr-FR" dirty="0" smtClean="0"/>
              <a:t/>
            </a:r>
            <a:br>
              <a:rPr lang="fr-FR" dirty="0" smtClean="0"/>
            </a:br>
            <a:r>
              <a:rPr lang="fr-FR" dirty="0" smtClean="0"/>
              <a:t> </a:t>
            </a:r>
            <a:br>
              <a:rPr lang="fr-FR" dirty="0" smtClean="0"/>
            </a:br>
            <a:r>
              <a:rPr lang="fr-FR" dirty="0" smtClean="0"/>
              <a:t>   </a:t>
            </a:r>
            <a:br>
              <a:rPr lang="fr-FR" dirty="0" smtClean="0"/>
            </a:br>
            <a:r>
              <a:rPr lang="fr-FR" dirty="0" smtClean="0"/>
              <a:t>  </a:t>
            </a:r>
            <a:br>
              <a:rPr lang="fr-FR" dirty="0" smtClean="0"/>
            </a:br>
            <a:r>
              <a:rPr lang="fr-FR" dirty="0" smtClean="0"/>
              <a:t> </a:t>
            </a:r>
            <a:br>
              <a:rPr lang="fr-FR" dirty="0" smtClean="0"/>
            </a:br>
            <a:r>
              <a:rPr lang="fr-FR" dirty="0" smtClean="0"/>
              <a:t> </a:t>
            </a:r>
            <a:br>
              <a:rPr lang="fr-FR" dirty="0" smtClean="0"/>
            </a:br>
            <a:r>
              <a:rPr lang="fr-FR" dirty="0" smtClean="0"/>
              <a:t> </a:t>
            </a:r>
            <a:br>
              <a:rPr lang="fr-FR" dirty="0" smtClean="0"/>
            </a:br>
            <a:r>
              <a:rPr lang="fr-FR" dirty="0" smtClean="0">
                <a:solidFill>
                  <a:schemeClr val="accent5">
                    <a:lumMod val="75000"/>
                  </a:schemeClr>
                </a:solidFill>
              </a:rPr>
              <a:t> </a:t>
            </a:r>
            <a:r>
              <a:rPr lang="fr-FR" dirty="0" smtClean="0">
                <a:solidFill>
                  <a:schemeClr val="accent5">
                    <a:lumMod val="75000"/>
                  </a:schemeClr>
                </a:solidFill>
                <a:latin typeface="Times New Roman" pitchFamily="18" charset="0"/>
                <a:cs typeface="Times New Roman" pitchFamily="18" charset="0"/>
              </a:rPr>
              <a:t> Thème  </a:t>
            </a:r>
            <a:r>
              <a:rPr lang="fr-FR" dirty="0" smtClean="0">
                <a:solidFill>
                  <a:schemeClr val="accent5">
                    <a:lumMod val="75000"/>
                  </a:schemeClr>
                </a:solidFill>
              </a:rPr>
              <a:t/>
            </a:r>
            <a:br>
              <a:rPr lang="fr-FR" dirty="0" smtClean="0">
                <a:solidFill>
                  <a:schemeClr val="accent5">
                    <a:lumMod val="75000"/>
                  </a:schemeClr>
                </a:solidFill>
              </a:rPr>
            </a:br>
            <a:r>
              <a:rPr lang="fr-FR" dirty="0" smtClean="0">
                <a:solidFill>
                  <a:schemeClr val="accent5">
                    <a:lumMod val="75000"/>
                  </a:schemeClr>
                </a:solidFill>
                <a:latin typeface="Times New Roman" pitchFamily="18" charset="0"/>
                <a:cs typeface="Times New Roman" pitchFamily="18" charset="0"/>
              </a:rPr>
              <a:t>Nouvelle Approche d’Alignement d’Ontologies à Base d’Instances</a:t>
            </a:r>
            <a:endParaRPr lang="fr-FR" dirty="0">
              <a:solidFill>
                <a:schemeClr val="accent5">
                  <a:lumMod val="75000"/>
                </a:schemeClr>
              </a:solidFill>
              <a:latin typeface="Times New Roman" pitchFamily="18" charset="0"/>
              <a:cs typeface="Times New Roman" pitchFamily="18" charset="0"/>
            </a:endParaRPr>
          </a:p>
        </p:txBody>
      </p:sp>
      <p:sp>
        <p:nvSpPr>
          <p:cNvPr id="8" name="Rectangle 7"/>
          <p:cNvSpPr/>
          <p:nvPr/>
        </p:nvSpPr>
        <p:spPr>
          <a:xfrm>
            <a:off x="548045" y="0"/>
            <a:ext cx="8595955" cy="3016210"/>
          </a:xfrm>
          <a:prstGeom prst="rect">
            <a:avLst/>
          </a:prstGeom>
        </p:spPr>
        <p:txBody>
          <a:bodyPr wrap="square">
            <a:spAutoFit/>
          </a:bodyPr>
          <a:lstStyle/>
          <a:p>
            <a:pPr algn="ctr"/>
            <a:r>
              <a:rPr lang="fr-FR" dirty="0" smtClean="0">
                <a:latin typeface="Times New Roman" pitchFamily="18" charset="0"/>
                <a:cs typeface="Times New Roman" pitchFamily="18" charset="0"/>
              </a:rPr>
              <a:t>République Algérienne Démocratique et Populaire</a:t>
            </a:r>
            <a:endParaRPr lang="fr-FR" b="1" u="sng" dirty="0" smtClean="0">
              <a:latin typeface="Times New Roman" pitchFamily="18" charset="0"/>
              <a:cs typeface="Times New Roman" pitchFamily="18" charset="0"/>
            </a:endParaRPr>
          </a:p>
          <a:p>
            <a:pPr algn="ctr"/>
            <a:r>
              <a:rPr lang="fr-FR" dirty="0" smtClean="0">
                <a:latin typeface="Times New Roman" pitchFamily="18" charset="0"/>
                <a:cs typeface="Times New Roman" pitchFamily="18" charset="0"/>
              </a:rPr>
              <a:t>Ministère de l’Enseignement Supérieur </a:t>
            </a:r>
          </a:p>
          <a:p>
            <a:pPr algn="ctr"/>
            <a:r>
              <a:rPr lang="fr-FR" dirty="0" smtClean="0">
                <a:latin typeface="Times New Roman" pitchFamily="18" charset="0"/>
                <a:cs typeface="Times New Roman" pitchFamily="18" charset="0"/>
              </a:rPr>
              <a:t>et de la Recherche Scientifique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Université d’Oran Es-</a:t>
            </a:r>
            <a:r>
              <a:rPr lang="fr-FR" dirty="0" err="1" smtClean="0">
                <a:latin typeface="Times New Roman" pitchFamily="18" charset="0"/>
                <a:cs typeface="Times New Roman" pitchFamily="18" charset="0"/>
              </a:rPr>
              <a:t>Senia</a:t>
            </a:r>
            <a:endParaRPr lang="fr-FR" dirty="0" smtClean="0">
              <a:latin typeface="Times New Roman" pitchFamily="18" charset="0"/>
              <a:cs typeface="Times New Roman" pitchFamily="18" charset="0"/>
            </a:endParaRPr>
          </a:p>
          <a:p>
            <a:pPr algn="ctr"/>
            <a:r>
              <a:rPr lang="fr-FR" dirty="0" smtClean="0">
                <a:latin typeface="Times New Roman" pitchFamily="18" charset="0"/>
                <a:cs typeface="Times New Roman" pitchFamily="18" charset="0"/>
              </a:rPr>
              <a:t> Faculté des Sciences</a:t>
            </a:r>
            <a:br>
              <a:rPr lang="fr-FR" dirty="0" smtClean="0">
                <a:latin typeface="Times New Roman" pitchFamily="18" charset="0"/>
                <a:cs typeface="Times New Roman" pitchFamily="18" charset="0"/>
              </a:rPr>
            </a:br>
            <a:r>
              <a:rPr lang="fr-FR" i="1" dirty="0" smtClean="0">
                <a:latin typeface="Times New Roman" pitchFamily="18" charset="0"/>
                <a:cs typeface="Times New Roman" pitchFamily="18" charset="0"/>
              </a:rPr>
              <a:t>     Laboratoire :</a:t>
            </a:r>
            <a:r>
              <a:rPr lang="fr-FR" dirty="0" smtClean="0">
                <a:latin typeface="Times New Roman" pitchFamily="18" charset="0"/>
                <a:cs typeface="Times New Roman" pitchFamily="18" charset="0"/>
              </a:rPr>
              <a:t> Informatique et Technologies de l’Information d’Oran (LITIO)</a:t>
            </a:r>
          </a:p>
          <a:p>
            <a:pPr algn="ctr"/>
            <a:r>
              <a:rPr lang="fr-FR" sz="1600" i="1" dirty="0" smtClean="0"/>
              <a:t>Université d'Oran, Laboratoire LITIO, BP 1524, </a:t>
            </a:r>
            <a:r>
              <a:rPr lang="fr-FR" sz="1600" i="1" dirty="0" err="1" smtClean="0"/>
              <a:t>El-M'Naouer</a:t>
            </a:r>
            <a:r>
              <a:rPr lang="fr-FR" sz="1600" i="1" dirty="0" smtClean="0"/>
              <a:t>, 31000 Oran, Algérie</a:t>
            </a:r>
          </a:p>
          <a:p>
            <a:pPr algn="ctr"/>
            <a:endParaRPr lang="fr-FR" sz="1200" dirty="0" smtClean="0">
              <a:latin typeface="Times New Roman" pitchFamily="18" charset="0"/>
              <a:cs typeface="Times New Roman" pitchFamily="18" charset="0"/>
            </a:endParaRPr>
          </a:p>
          <a:p>
            <a:pPr algn="ctr"/>
            <a:r>
              <a:rPr lang="fr-FR" b="1" dirty="0" smtClean="0"/>
              <a:t>Colloque sur l'Optimisation et les Systèmes d'Information</a:t>
            </a:r>
          </a:p>
          <a:p>
            <a:pPr algn="ctr"/>
            <a:r>
              <a:rPr lang="fr-FR" b="1" dirty="0" smtClean="0"/>
              <a:t>COSI'2014</a:t>
            </a:r>
          </a:p>
          <a:p>
            <a:pPr algn="ctr"/>
            <a:r>
              <a:rPr lang="fr-FR" b="1" dirty="0" smtClean="0"/>
              <a:t>8-10 Juin 2014,  </a:t>
            </a:r>
            <a:r>
              <a:rPr lang="fr-FR" b="1" dirty="0" err="1" smtClean="0"/>
              <a:t>Béjaia</a:t>
            </a:r>
            <a:r>
              <a:rPr lang="fr-FR" b="1" dirty="0" smtClean="0"/>
              <a:t>,  Algérie</a:t>
            </a:r>
            <a:endParaRPr lang="fr-FR" dirty="0">
              <a:latin typeface="Times New Roman" pitchFamily="18" charset="0"/>
              <a:cs typeface="Times New Roman" pitchFamily="18" charset="0"/>
            </a:endParaRPr>
          </a:p>
        </p:txBody>
      </p:sp>
      <p:sp>
        <p:nvSpPr>
          <p:cNvPr id="11" name="Rectangle 10"/>
          <p:cNvSpPr/>
          <p:nvPr/>
        </p:nvSpPr>
        <p:spPr>
          <a:xfrm>
            <a:off x="971550" y="5651500"/>
            <a:ext cx="5245100" cy="369332"/>
          </a:xfrm>
          <a:prstGeom prst="rect">
            <a:avLst/>
          </a:prstGeom>
        </p:spPr>
        <p:txBody>
          <a:bodyPr wrap="square">
            <a:spAutoFit/>
          </a:bodyPr>
          <a:lstStyle/>
          <a:p>
            <a:pPr>
              <a:defRPr/>
            </a:pPr>
            <a:r>
              <a:rPr lang="fr-FR" dirty="0" smtClean="0">
                <a:ln w="1905"/>
                <a:solidFill>
                  <a:schemeClr val="tx1">
                    <a:lumMod val="95000"/>
                    <a:lumOff val="5000"/>
                  </a:schemeClr>
                </a:solidFill>
                <a:latin typeface="Times New Roman" pitchFamily="18" charset="0"/>
                <a:cs typeface="Times New Roman" pitchFamily="18" charset="0"/>
              </a:rPr>
              <a:t>Auteurs</a:t>
            </a:r>
            <a:r>
              <a:rPr lang="en-GB" dirty="0" smtClean="0">
                <a:ln w="1905"/>
                <a:solidFill>
                  <a:schemeClr val="tx1">
                    <a:lumMod val="95000"/>
                    <a:lumOff val="5000"/>
                  </a:schemeClr>
                </a:solidFill>
                <a:latin typeface="Times New Roman" pitchFamily="18" charset="0"/>
                <a:cs typeface="Times New Roman" pitchFamily="18" charset="0"/>
              </a:rPr>
              <a:t> : </a:t>
            </a:r>
            <a:r>
              <a:rPr lang="en-GB" dirty="0" err="1" smtClean="0">
                <a:ln w="1905"/>
                <a:solidFill>
                  <a:schemeClr val="tx1">
                    <a:lumMod val="95000"/>
                    <a:lumOff val="5000"/>
                  </a:schemeClr>
                </a:solidFill>
                <a:latin typeface="Times New Roman" pitchFamily="18" charset="0"/>
                <a:cs typeface="Times New Roman" pitchFamily="18" charset="0"/>
              </a:rPr>
              <a:t>Khiat</a:t>
            </a:r>
            <a:r>
              <a:rPr lang="en-GB" dirty="0" smtClean="0">
                <a:ln w="1905"/>
                <a:solidFill>
                  <a:schemeClr val="tx1">
                    <a:lumMod val="95000"/>
                    <a:lumOff val="5000"/>
                  </a:schemeClr>
                </a:solidFill>
                <a:latin typeface="Times New Roman" pitchFamily="18" charset="0"/>
                <a:cs typeface="Times New Roman" pitchFamily="18" charset="0"/>
              </a:rPr>
              <a:t> </a:t>
            </a:r>
            <a:r>
              <a:rPr lang="en-GB" dirty="0" err="1" smtClean="0">
                <a:ln w="1905"/>
                <a:solidFill>
                  <a:schemeClr val="tx1">
                    <a:lumMod val="95000"/>
                    <a:lumOff val="5000"/>
                  </a:schemeClr>
                </a:solidFill>
                <a:latin typeface="Times New Roman" pitchFamily="18" charset="0"/>
                <a:cs typeface="Times New Roman" pitchFamily="18" charset="0"/>
              </a:rPr>
              <a:t>Abderrahmane</a:t>
            </a:r>
            <a:r>
              <a:rPr lang="en-GB" dirty="0" smtClean="0">
                <a:ln w="1905"/>
                <a:solidFill>
                  <a:schemeClr val="tx1">
                    <a:lumMod val="95000"/>
                    <a:lumOff val="5000"/>
                  </a:schemeClr>
                </a:solidFill>
                <a:latin typeface="Times New Roman" pitchFamily="18" charset="0"/>
                <a:cs typeface="Times New Roman" pitchFamily="18" charset="0"/>
              </a:rPr>
              <a:t>, </a:t>
            </a:r>
            <a:r>
              <a:rPr lang="en-GB" dirty="0" err="1" smtClean="0">
                <a:ln w="1905"/>
                <a:solidFill>
                  <a:schemeClr val="tx1">
                    <a:lumMod val="95000"/>
                    <a:lumOff val="5000"/>
                  </a:schemeClr>
                </a:solidFill>
                <a:latin typeface="Times New Roman" pitchFamily="18" charset="0"/>
                <a:cs typeface="Times New Roman" pitchFamily="18" charset="0"/>
              </a:rPr>
              <a:t>Benaissa</a:t>
            </a:r>
            <a:r>
              <a:rPr lang="en-GB" dirty="0" smtClean="0">
                <a:ln w="1905"/>
                <a:solidFill>
                  <a:schemeClr val="tx1">
                    <a:lumMod val="95000"/>
                    <a:lumOff val="5000"/>
                  </a:schemeClr>
                </a:solidFill>
                <a:latin typeface="Times New Roman" pitchFamily="18" charset="0"/>
                <a:cs typeface="Times New Roman" pitchFamily="18" charset="0"/>
              </a:rPr>
              <a:t> </a:t>
            </a:r>
            <a:r>
              <a:rPr lang="en-GB" dirty="0" err="1" smtClean="0">
                <a:ln w="1905"/>
                <a:solidFill>
                  <a:schemeClr val="tx1">
                    <a:lumMod val="95000"/>
                    <a:lumOff val="5000"/>
                  </a:schemeClr>
                </a:solidFill>
                <a:latin typeface="Times New Roman" pitchFamily="18" charset="0"/>
                <a:cs typeface="Times New Roman" pitchFamily="18" charset="0"/>
              </a:rPr>
              <a:t>Moussa</a:t>
            </a:r>
            <a:endParaRPr lang="fr-FR" dirty="0">
              <a:solidFill>
                <a:schemeClr val="tx1">
                  <a:lumMod val="95000"/>
                  <a:lumOff val="5000"/>
                </a:schemeClr>
              </a:solidFill>
              <a:latin typeface="Times New Roman" pitchFamily="18" charset="0"/>
              <a:cs typeface="Times New Roman" pitchFamily="18" charset="0"/>
            </a:endParaRP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49153" name="Image 1" descr="index"/>
          <p:cNvPicPr>
            <a:picLocks noChangeAspect="1" noChangeArrowheads="1"/>
          </p:cNvPicPr>
          <p:nvPr/>
        </p:nvPicPr>
        <p:blipFill>
          <a:blip r:embed="rId3" cstate="print"/>
          <a:srcRect/>
          <a:stretch>
            <a:fillRect/>
          </a:stretch>
        </p:blipFill>
        <p:spPr bwMode="auto">
          <a:xfrm>
            <a:off x="1016000" y="361950"/>
            <a:ext cx="2000250" cy="1061407"/>
          </a:xfrm>
          <a:prstGeom prst="rect">
            <a:avLst/>
          </a:prstGeom>
          <a:noFill/>
        </p:spPr>
      </p:pic>
      <p:pic>
        <p:nvPicPr>
          <p:cNvPr id="12" name="Image 11" descr="H:\sti_fichiers\logo-litio.png"/>
          <p:cNvPicPr/>
          <p:nvPr/>
        </p:nvPicPr>
        <p:blipFill>
          <a:blip r:embed="rId4" cstate="print"/>
          <a:srcRect/>
          <a:stretch>
            <a:fillRect/>
          </a:stretch>
        </p:blipFill>
        <p:spPr bwMode="auto">
          <a:xfrm>
            <a:off x="6794500" y="361950"/>
            <a:ext cx="1866900" cy="1022350"/>
          </a:xfrm>
          <a:prstGeom prst="rect">
            <a:avLst/>
          </a:prstGeom>
          <a:noFill/>
          <a:ln w="9525">
            <a:noFill/>
            <a:miter lim="800000"/>
            <a:headEnd/>
            <a:tailEnd/>
          </a:ln>
        </p:spPr>
      </p:pic>
      <p:sp>
        <p:nvSpPr>
          <p:cNvPr id="16" name="Espace réservé de la date 15"/>
          <p:cNvSpPr>
            <a:spLocks noGrp="1"/>
          </p:cNvSpPr>
          <p:nvPr>
            <p:ph type="dt" sz="half" idx="10"/>
          </p:nvPr>
        </p:nvSpPr>
        <p:spPr/>
        <p:txBody>
          <a:bodyPr/>
          <a:lstStyle/>
          <a:p>
            <a:fld id="{5437ACF0-C225-4CF2-9D28-5C63C55E08DD}" type="datetime1">
              <a:rPr lang="fr-FR" smtClean="0"/>
              <a:pPr/>
              <a:t>10/06/2014</a:t>
            </a:fld>
            <a:endParaRPr lang="fr-FR"/>
          </a:p>
        </p:txBody>
      </p:sp>
      <p:sp>
        <p:nvSpPr>
          <p:cNvPr id="17" name="Espace réservé du numéro de diapositive 16"/>
          <p:cNvSpPr>
            <a:spLocks noGrp="1"/>
          </p:cNvSpPr>
          <p:nvPr>
            <p:ph type="sldNum" sz="quarter" idx="12"/>
          </p:nvPr>
        </p:nvSpPr>
        <p:spPr/>
        <p:txBody>
          <a:bodyPr/>
          <a:lstStyle/>
          <a:p>
            <a:fld id="{0361A648-C241-4141-A851-BE9768CF70F2}" type="slidenum">
              <a:rPr lang="fr-FR" smtClean="0"/>
              <a:pPr/>
              <a:t>1</a:t>
            </a:fld>
            <a:endParaRPr lang="fr-FR"/>
          </a:p>
        </p:txBody>
      </p:sp>
      <p:sp>
        <p:nvSpPr>
          <p:cNvPr id="18" name="Espace réservé du pied de page 17"/>
          <p:cNvSpPr>
            <a:spLocks noGrp="1"/>
          </p:cNvSpPr>
          <p:nvPr>
            <p:ph type="ftr" sz="quarter" idx="11"/>
          </p:nvPr>
        </p:nvSpPr>
        <p:spPr/>
        <p:txBody>
          <a:bodyPr/>
          <a:lstStyle/>
          <a:p>
            <a:r>
              <a:rPr lang="fr-FR" smtClean="0"/>
              <a:t>Alignement d’ontologies</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895350"/>
          </a:xfrm>
        </p:spPr>
        <p:txBody>
          <a:bodyPr>
            <a:normAutofit/>
          </a:bodyPr>
          <a:lstStyle/>
          <a:p>
            <a:pPr algn="ctr"/>
            <a:r>
              <a:rPr lang="fr-FR" sz="3000" dirty="0" smtClean="0">
                <a:solidFill>
                  <a:schemeClr val="accent5">
                    <a:lumMod val="75000"/>
                  </a:schemeClr>
                </a:solidFill>
              </a:rPr>
              <a:t>Notre approche d’alignement d’ontologies</a:t>
            </a:r>
            <a:endParaRPr lang="fr-FR" sz="3000" dirty="0">
              <a:solidFill>
                <a:schemeClr val="accent5">
                  <a:lumMod val="75000"/>
                </a:schemeClr>
              </a:solidFill>
            </a:endParaRPr>
          </a:p>
        </p:txBody>
      </p:sp>
      <p:sp>
        <p:nvSpPr>
          <p:cNvPr id="3" name="Espace réservé du contenu 2"/>
          <p:cNvSpPr>
            <a:spLocks noGrp="1"/>
          </p:cNvSpPr>
          <p:nvPr>
            <p:ph idx="1"/>
          </p:nvPr>
        </p:nvSpPr>
        <p:spPr>
          <a:xfrm>
            <a:off x="1060450" y="1117600"/>
            <a:ext cx="7650850" cy="2189330"/>
          </a:xfrm>
        </p:spPr>
        <p:txBody>
          <a:bodyPr>
            <a:normAutofit/>
          </a:bodyPr>
          <a:lstStyle/>
          <a:p>
            <a:pPr algn="just">
              <a:buFont typeface="Wingdings" pitchFamily="2" charset="2"/>
              <a:buChar char="Ø"/>
            </a:pPr>
            <a:r>
              <a:rPr lang="fr-FR" sz="1800" dirty="0" smtClean="0">
                <a:latin typeface="Times New Roman" pitchFamily="18" charset="0"/>
                <a:cs typeface="Times New Roman" pitchFamily="18" charset="0"/>
              </a:rPr>
              <a:t>Le principe de notre approche consiste d’abord à créer un corpus d’instances communes entre les ontologies à aligner et à utiliser ensuite une mesure de similarité à base d’instances pour calculer la similitude entre leurs concepts. </a:t>
            </a: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10</a:t>
            </a:fld>
            <a:endParaRPr lang="fr-FR"/>
          </a:p>
        </p:txBody>
      </p:sp>
      <p:pic>
        <p:nvPicPr>
          <p:cNvPr id="1026" name="Picture 2"/>
          <p:cNvPicPr>
            <a:picLocks noChangeAspect="1" noChangeArrowheads="1"/>
          </p:cNvPicPr>
          <p:nvPr/>
        </p:nvPicPr>
        <p:blipFill>
          <a:blip r:embed="rId2"/>
          <a:srcRect/>
          <a:stretch>
            <a:fillRect/>
          </a:stretch>
        </p:blipFill>
        <p:spPr bwMode="auto">
          <a:xfrm>
            <a:off x="1104900" y="2362200"/>
            <a:ext cx="7829550" cy="3511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chemeClr val="accent5">
                    <a:lumMod val="75000"/>
                  </a:schemeClr>
                </a:solidFill>
              </a:rPr>
              <a:t>Notre approche d’alignement d’ontologies</a:t>
            </a:r>
            <a:endParaRPr lang="fr-FR" sz="3000" dirty="0">
              <a:solidFill>
                <a:schemeClr val="accent5">
                  <a:lumMod val="75000"/>
                </a:schemeClr>
              </a:solidFill>
            </a:endParaRPr>
          </a:p>
        </p:txBody>
      </p:sp>
      <p:sp>
        <p:nvSpPr>
          <p:cNvPr id="3" name="Espace réservé du contenu 2"/>
          <p:cNvSpPr>
            <a:spLocks noGrp="1"/>
          </p:cNvSpPr>
          <p:nvPr>
            <p:ph idx="1"/>
          </p:nvPr>
        </p:nvSpPr>
        <p:spPr>
          <a:xfrm>
            <a:off x="1016000" y="1117600"/>
            <a:ext cx="7650850" cy="2189330"/>
          </a:xfrm>
        </p:spPr>
        <p:txBody>
          <a:bodyPr>
            <a:normAutofit fontScale="92500" lnSpcReduction="20000"/>
          </a:bodyPr>
          <a:lstStyle/>
          <a:p>
            <a:pPr lvl="1">
              <a:buNone/>
            </a:pPr>
            <a:r>
              <a:rPr lang="fr-FR" sz="1800" b="1" dirty="0" smtClean="0">
                <a:latin typeface="Times New Roman" pitchFamily="18" charset="0"/>
                <a:cs typeface="Times New Roman" pitchFamily="18" charset="0"/>
              </a:rPr>
              <a:t>Etape 1 : Création du Corpus Commun</a:t>
            </a:r>
          </a:p>
          <a:p>
            <a:pPr lvl="1">
              <a:buNone/>
            </a:pPr>
            <a:r>
              <a:rPr lang="fr-FR" sz="1800" b="1" dirty="0" smtClean="0">
                <a:latin typeface="Times New Roman" pitchFamily="18" charset="0"/>
                <a:cs typeface="Times New Roman" pitchFamily="18" charset="0"/>
              </a:rPr>
              <a:t>Phase 1 : Fusion des Ontologies à Aligner </a:t>
            </a:r>
          </a:p>
          <a:p>
            <a:pPr lvl="1">
              <a:buNone/>
            </a:pPr>
            <a:r>
              <a:rPr lang="fr-FR" sz="1800" dirty="0" smtClean="0"/>
              <a:t>fusionner les ontologies à aligner O1 et O2</a:t>
            </a:r>
            <a:endParaRPr lang="fr-FR" sz="1800" b="1" dirty="0" smtClean="0">
              <a:latin typeface="Times New Roman" pitchFamily="18" charset="0"/>
              <a:cs typeface="Times New Roman" pitchFamily="18" charset="0"/>
            </a:endParaRPr>
          </a:p>
          <a:p>
            <a:pPr marL="280988" indent="-280988" algn="just" defTabSz="749300" eaLnBrk="0" hangingPunct="0">
              <a:spcBef>
                <a:spcPct val="20000"/>
              </a:spcBef>
              <a:buFont typeface="Wingdings" pitchFamily="2" charset="2"/>
              <a:buChar char="Ø"/>
              <a:defRPr/>
            </a:pPr>
            <a:r>
              <a:rPr lang="fr-FR" sz="1800" dirty="0" smtClean="0">
                <a:latin typeface="Times New Roman" pitchFamily="18" charset="0"/>
                <a:cs typeface="Times New Roman" pitchFamily="18" charset="0"/>
              </a:rPr>
              <a:t>Alignement initial peut être obtenu :</a:t>
            </a:r>
          </a:p>
          <a:p>
            <a:pPr marL="280988" indent="-280988" algn="just" defTabSz="749300" eaLnBrk="0" hangingPunct="0">
              <a:spcBef>
                <a:spcPct val="20000"/>
              </a:spcBef>
              <a:buFont typeface="Wingdings" pitchFamily="2" charset="2"/>
              <a:buChar char="Ø"/>
              <a:defRPr/>
            </a:pPr>
            <a:r>
              <a:rPr lang="fr-FR" sz="1800" dirty="0" smtClean="0">
                <a:latin typeface="Times New Roman" pitchFamily="18" charset="0"/>
                <a:cs typeface="Times New Roman" pitchFamily="18" charset="0"/>
              </a:rPr>
              <a:t>soit en appliquant des algorithmes de découverte automatique existants telles que les méthodes terminologiques, linguistique, structurelles, etc. </a:t>
            </a:r>
          </a:p>
          <a:p>
            <a:pPr marL="280988" indent="-280988" algn="just" defTabSz="749300" eaLnBrk="0" hangingPunct="0">
              <a:spcBef>
                <a:spcPct val="20000"/>
              </a:spcBef>
              <a:buFont typeface="Wingdings" pitchFamily="2" charset="2"/>
              <a:buChar char="Ø"/>
              <a:defRPr/>
            </a:pPr>
            <a:r>
              <a:rPr lang="fr-FR" sz="1800" dirty="0" smtClean="0">
                <a:latin typeface="Times New Roman" pitchFamily="18" charset="0"/>
                <a:cs typeface="Times New Roman" pitchFamily="18" charset="0"/>
              </a:rPr>
              <a:t>soit par un expert du domaine</a:t>
            </a:r>
            <a:r>
              <a:rPr lang="en-US" sz="1800" kern="0" dirty="0" smtClean="0">
                <a:latin typeface="Times New Roman" pitchFamily="18" charset="0"/>
                <a:cs typeface="Times New Roman" pitchFamily="18" charset="0"/>
              </a:rPr>
              <a:t>. </a:t>
            </a:r>
          </a:p>
          <a:p>
            <a:pPr marL="280988" indent="-280988" algn="just" defTabSz="749300" eaLnBrk="0" hangingPunct="0">
              <a:spcBef>
                <a:spcPct val="20000"/>
              </a:spcBef>
              <a:buFont typeface="Wingdings" pitchFamily="2" charset="2"/>
              <a:buChar char="Ø"/>
              <a:defRPr/>
            </a:pPr>
            <a:r>
              <a:rPr lang="en-US" sz="1800" kern="0" dirty="0" smtClean="0">
                <a:latin typeface="Times New Roman" pitchFamily="18" charset="0"/>
                <a:cs typeface="Times New Roman" pitchFamily="18" charset="0"/>
              </a:rPr>
              <a:t> </a:t>
            </a:r>
            <a:r>
              <a:rPr lang="en-US" sz="1800" kern="0" dirty="0" err="1" smtClean="0">
                <a:latin typeface="Times New Roman" pitchFamily="18" charset="0"/>
                <a:cs typeface="Times New Roman" pitchFamily="18" charset="0"/>
              </a:rPr>
              <a:t>Soit</a:t>
            </a:r>
            <a:r>
              <a:rPr lang="en-US" sz="1800" kern="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O l’ontologie résultante</a:t>
            </a:r>
            <a:r>
              <a:rPr lang="en-US" sz="1800" kern="0" dirty="0" smtClean="0">
                <a:latin typeface="Times New Roman" pitchFamily="18" charset="0"/>
                <a:cs typeface="Times New Roman" pitchFamily="18" charset="0"/>
              </a:rPr>
              <a:t>.</a:t>
            </a:r>
            <a:endParaRPr lang="en-US" sz="1800" b="1" kern="0" dirty="0" smtClean="0">
              <a:latin typeface="Times New Roman" pitchFamily="18" charset="0"/>
              <a:cs typeface="Times New Roman" pitchFamily="18" charset="0"/>
            </a:endParaRPr>
          </a:p>
          <a:p>
            <a:pPr algn="just">
              <a:buNone/>
            </a:pPr>
            <a:endParaRPr lang="fr-FR" sz="1800" dirty="0" smtClean="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11</a:t>
            </a:fld>
            <a:endParaRPr lang="fr-FR"/>
          </a:p>
        </p:txBody>
      </p:sp>
      <p:pic>
        <p:nvPicPr>
          <p:cNvPr id="2050" name="Picture 2"/>
          <p:cNvPicPr>
            <a:picLocks noChangeAspect="1" noChangeArrowheads="1"/>
          </p:cNvPicPr>
          <p:nvPr/>
        </p:nvPicPr>
        <p:blipFill>
          <a:blip r:embed="rId3"/>
          <a:srcRect/>
          <a:stretch>
            <a:fillRect/>
          </a:stretch>
        </p:blipFill>
        <p:spPr bwMode="auto">
          <a:xfrm>
            <a:off x="2171700" y="3384550"/>
            <a:ext cx="5467350" cy="275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chemeClr val="accent5">
                    <a:lumMod val="75000"/>
                  </a:schemeClr>
                </a:solidFill>
              </a:rPr>
              <a:t>Notre approche d’alignement d’ontologies</a:t>
            </a:r>
            <a:endParaRPr lang="fr-FR" sz="3000" dirty="0">
              <a:solidFill>
                <a:schemeClr val="accent5">
                  <a:lumMod val="75000"/>
                </a:schemeClr>
              </a:solidFill>
            </a:endParaRPr>
          </a:p>
        </p:txBody>
      </p:sp>
      <p:sp>
        <p:nvSpPr>
          <p:cNvPr id="3" name="Espace réservé du contenu 2"/>
          <p:cNvSpPr>
            <a:spLocks noGrp="1"/>
          </p:cNvSpPr>
          <p:nvPr>
            <p:ph idx="1"/>
          </p:nvPr>
        </p:nvSpPr>
        <p:spPr>
          <a:xfrm>
            <a:off x="1060450" y="1250950"/>
            <a:ext cx="7650850" cy="2622550"/>
          </a:xfrm>
        </p:spPr>
        <p:txBody>
          <a:bodyPr>
            <a:noAutofit/>
          </a:bodyPr>
          <a:lstStyle/>
          <a:p>
            <a:pPr marL="457200" indent="-457200" algn="just" defTabSz="749300" eaLnBrk="0" hangingPunct="0">
              <a:spcBef>
                <a:spcPct val="20000"/>
              </a:spcBef>
              <a:buFont typeface="+mj-lt"/>
              <a:buAutoNum type="alphaUcPeriod" startAt="2"/>
              <a:defRPr/>
            </a:pPr>
            <a:r>
              <a:rPr lang="en-US" sz="1800" b="1" i="1" kern="0" dirty="0" smtClean="0">
                <a:latin typeface="Times New Roman" pitchFamily="18" charset="0"/>
                <a:cs typeface="Times New Roman" pitchFamily="18" charset="0"/>
              </a:rPr>
              <a:t>Phase 2: </a:t>
            </a:r>
            <a:r>
              <a:rPr lang="fr-FR" sz="1800" b="1" i="1" dirty="0" smtClean="0">
                <a:latin typeface="Times New Roman" pitchFamily="18" charset="0"/>
                <a:cs typeface="Times New Roman" pitchFamily="18" charset="0"/>
              </a:rPr>
              <a:t>Inférence de nouvelles relations sémantiques</a:t>
            </a:r>
            <a:endParaRPr lang="en-US" sz="1800" b="1" i="1" kern="0" dirty="0" smtClean="0">
              <a:latin typeface="Times New Roman" pitchFamily="18" charset="0"/>
              <a:cs typeface="Times New Roman" pitchFamily="18" charset="0"/>
            </a:endParaRPr>
          </a:p>
          <a:p>
            <a:pPr hangingPunct="0">
              <a:buNone/>
            </a:pPr>
            <a:r>
              <a:rPr lang="fr-FR" sz="1800" dirty="0" smtClean="0">
                <a:latin typeface="Times New Roman" pitchFamily="18" charset="0"/>
                <a:cs typeface="Times New Roman" pitchFamily="18" charset="0"/>
              </a:rPr>
              <a:t>opérer les raisonnements suivants sur l’ontologie O :</a:t>
            </a:r>
          </a:p>
          <a:p>
            <a:pPr lvl="0" hangingPunct="0"/>
            <a:r>
              <a:rPr lang="fr-FR" sz="1800" dirty="0" smtClean="0">
                <a:latin typeface="Times New Roman" pitchFamily="18" charset="0"/>
                <a:cs typeface="Times New Roman" pitchFamily="18" charset="0"/>
              </a:rPr>
              <a:t>Identifier  toutes les relations de subsomption implicites entre les concepts de O.</a:t>
            </a:r>
          </a:p>
          <a:p>
            <a:pPr marL="280988" indent="-280988" algn="just" defTabSz="749300" eaLnBrk="0" hangingPunct="0">
              <a:spcBef>
                <a:spcPct val="20000"/>
              </a:spcBef>
              <a:buFont typeface="Wingdings" pitchFamily="2" charset="2"/>
              <a:buChar char="Ø"/>
              <a:defRPr/>
            </a:pPr>
            <a:r>
              <a:rPr lang="en-US" sz="1800" kern="0" dirty="0" smtClean="0">
                <a:latin typeface="Times New Roman" pitchFamily="18" charset="0"/>
                <a:cs typeface="Times New Roman" pitchFamily="18" charset="0"/>
              </a:rPr>
              <a:t> Exploitation des relations </a:t>
            </a:r>
            <a:r>
              <a:rPr lang="en-US" sz="1800" kern="0" dirty="0" err="1" smtClean="0">
                <a:latin typeface="Times New Roman" pitchFamily="18" charset="0"/>
                <a:cs typeface="Times New Roman" pitchFamily="18" charset="0"/>
              </a:rPr>
              <a:t>inférées</a:t>
            </a:r>
            <a:r>
              <a:rPr lang="en-US" sz="1800" kern="0" dirty="0" smtClean="0">
                <a:latin typeface="Times New Roman" pitchFamily="18" charset="0"/>
                <a:cs typeface="Times New Roman" pitchFamily="18" charset="0"/>
              </a:rPr>
              <a:t>. </a:t>
            </a:r>
          </a:p>
          <a:p>
            <a:pPr marL="280988" indent="-280988" algn="just" defTabSz="749300" eaLnBrk="0" hangingPunct="0">
              <a:spcBef>
                <a:spcPct val="20000"/>
              </a:spcBef>
              <a:defRPr/>
            </a:pPr>
            <a:r>
              <a:rPr lang="en-US" sz="1800" kern="0" dirty="0" smtClean="0">
                <a:latin typeface="Times New Roman" pitchFamily="18" charset="0"/>
                <a:cs typeface="Times New Roman" pitchFamily="18" charset="0"/>
              </a:rPr>
              <a:t>    - </a:t>
            </a:r>
            <a:r>
              <a:rPr lang="fr-FR" sz="1800" kern="0" dirty="0" smtClean="0">
                <a:latin typeface="Times New Roman" pitchFamily="18" charset="0"/>
                <a:cs typeface="Times New Roman" pitchFamily="18" charset="0"/>
              </a:rPr>
              <a:t>Enrichir  le corpus  commun d’instances: subsomption et équivalence</a:t>
            </a:r>
            <a:r>
              <a:rPr lang="en-US" sz="1800" kern="0" dirty="0" smtClean="0">
                <a:latin typeface="Times New Roman" pitchFamily="18" charset="0"/>
                <a:cs typeface="Times New Roman" pitchFamily="18" charset="0"/>
              </a:rPr>
              <a:t>.</a:t>
            </a:r>
          </a:p>
          <a:p>
            <a:pPr marL="280988" indent="-280988" algn="just" defTabSz="749300" eaLnBrk="0" hangingPunct="0">
              <a:spcBef>
                <a:spcPct val="20000"/>
              </a:spcBef>
              <a:defRPr/>
            </a:pPr>
            <a:r>
              <a:rPr lang="en-US" sz="1800" kern="0" dirty="0" smtClean="0">
                <a:latin typeface="Times New Roman" pitchFamily="18" charset="0"/>
                <a:cs typeface="Times New Roman" pitchFamily="18" charset="0"/>
              </a:rPr>
              <a:t>    - </a:t>
            </a:r>
            <a:r>
              <a:rPr lang="fr-FR" sz="1800" kern="0" dirty="0" smtClean="0">
                <a:latin typeface="Times New Roman" pitchFamily="18" charset="0"/>
                <a:cs typeface="Times New Roman" pitchFamily="18" charset="0"/>
              </a:rPr>
              <a:t>Amélioration du corpus  commun d’instances : disjonction.</a:t>
            </a:r>
          </a:p>
          <a:p>
            <a:pPr marL="280988" indent="-280988" algn="just" defTabSz="749300" eaLnBrk="0" hangingPunct="0">
              <a:spcBef>
                <a:spcPct val="20000"/>
              </a:spcBef>
              <a:buFont typeface="Wingdings" pitchFamily="2" charset="2"/>
              <a:buChar char="Ø"/>
              <a:defRPr/>
            </a:pPr>
            <a:endParaRPr lang="fr-FR" sz="1800" kern="0" dirty="0">
              <a:solidFill>
                <a:schemeClr val="tx2"/>
              </a:solidFill>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12</a:t>
            </a:fld>
            <a:endParaRPr lang="fr-FR"/>
          </a:p>
        </p:txBody>
      </p:sp>
      <p:pic>
        <p:nvPicPr>
          <p:cNvPr id="3074" name="Image 10"/>
          <p:cNvPicPr>
            <a:picLocks noChangeAspect="1" noChangeArrowheads="1"/>
          </p:cNvPicPr>
          <p:nvPr/>
        </p:nvPicPr>
        <p:blipFill>
          <a:blip r:embed="rId3"/>
          <a:srcRect/>
          <a:stretch>
            <a:fillRect/>
          </a:stretch>
        </p:blipFill>
        <p:spPr bwMode="auto">
          <a:xfrm>
            <a:off x="2171700" y="3740150"/>
            <a:ext cx="5067300" cy="262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806450"/>
          </a:xfrm>
        </p:spPr>
        <p:txBody>
          <a:bodyPr>
            <a:normAutofit/>
          </a:bodyPr>
          <a:lstStyle/>
          <a:p>
            <a:pPr algn="ctr"/>
            <a:r>
              <a:rPr lang="fr-FR" sz="3000" dirty="0" smtClean="0">
                <a:solidFill>
                  <a:schemeClr val="accent5">
                    <a:lumMod val="75000"/>
                  </a:schemeClr>
                </a:solidFill>
              </a:rPr>
              <a:t>Notre approche d’alignement d’ontologies</a:t>
            </a:r>
            <a:endParaRPr lang="fr-FR" sz="3000" dirty="0">
              <a:solidFill>
                <a:schemeClr val="accent5">
                  <a:lumMod val="75000"/>
                </a:schemeClr>
              </a:solidFill>
            </a:endParaRPr>
          </a:p>
        </p:txBody>
      </p:sp>
      <p:sp>
        <p:nvSpPr>
          <p:cNvPr id="3" name="Espace réservé du contenu 2"/>
          <p:cNvSpPr>
            <a:spLocks noGrp="1"/>
          </p:cNvSpPr>
          <p:nvPr>
            <p:ph idx="1"/>
          </p:nvPr>
        </p:nvSpPr>
        <p:spPr>
          <a:xfrm>
            <a:off x="1016000" y="717550"/>
            <a:ext cx="7650850" cy="3511550"/>
          </a:xfrm>
        </p:spPr>
        <p:txBody>
          <a:bodyPr>
            <a:noAutofit/>
          </a:bodyPr>
          <a:lstStyle/>
          <a:p>
            <a:pPr marL="457200" indent="-457200" algn="just" defTabSz="749300" eaLnBrk="0" hangingPunct="0">
              <a:spcBef>
                <a:spcPct val="20000"/>
              </a:spcBef>
              <a:buFont typeface="+mj-lt"/>
              <a:buAutoNum type="alphaUcPeriod" startAt="3"/>
              <a:defRPr/>
            </a:pPr>
            <a:r>
              <a:rPr lang="en-US" sz="1800" b="1" i="1" kern="0" dirty="0" smtClean="0">
                <a:latin typeface="Times New Roman" pitchFamily="18" charset="0"/>
                <a:cs typeface="Times New Roman" pitchFamily="18" charset="0"/>
              </a:rPr>
              <a:t>Phase 3: </a:t>
            </a:r>
            <a:r>
              <a:rPr lang="fr-FR" sz="1800" b="1" i="1" dirty="0" smtClean="0">
                <a:latin typeface="Times New Roman" pitchFamily="18" charset="0"/>
                <a:cs typeface="Times New Roman" pitchFamily="18" charset="0"/>
              </a:rPr>
              <a:t>Migration des instances (création du corpus commun)</a:t>
            </a:r>
            <a:endParaRPr lang="fr-FR" sz="1800" b="1" i="1" kern="0" dirty="0" smtClean="0">
              <a:latin typeface="Times New Roman" pitchFamily="18" charset="0"/>
              <a:cs typeface="Times New Roman" pitchFamily="18" charset="0"/>
            </a:endParaRPr>
          </a:p>
          <a:p>
            <a:pPr marL="280988" indent="-280988" algn="just" defTabSz="749300" eaLnBrk="0" hangingPunct="0">
              <a:spcBef>
                <a:spcPct val="20000"/>
              </a:spcBef>
              <a:buNone/>
              <a:defRPr/>
            </a:pPr>
            <a:r>
              <a:rPr lang="fr-FR" sz="1800" dirty="0" smtClean="0">
                <a:latin typeface="Times New Roman" pitchFamily="18" charset="0"/>
                <a:cs typeface="Times New Roman" pitchFamily="18" charset="0"/>
              </a:rPr>
              <a:t>la création proprement dite du corpus est réalisée dans cette phase</a:t>
            </a:r>
            <a:endParaRPr lang="en-US" sz="1800" kern="0" dirty="0" smtClean="0">
              <a:latin typeface="Times New Roman" pitchFamily="18" charset="0"/>
              <a:cs typeface="Times New Roman" pitchFamily="18" charset="0"/>
            </a:endParaRPr>
          </a:p>
          <a:p>
            <a:pPr marL="280988" indent="-280988" algn="just" defTabSz="749300" eaLnBrk="0" hangingPunct="0">
              <a:spcBef>
                <a:spcPct val="20000"/>
              </a:spcBef>
              <a:buFont typeface="Wingdings" pitchFamily="2" charset="2"/>
              <a:buChar char="Ø"/>
              <a:defRPr/>
            </a:pPr>
            <a:r>
              <a:rPr lang="fr-FR" sz="1800" kern="0" dirty="0" smtClean="0">
                <a:latin typeface="Times New Roman" pitchFamily="18" charset="0"/>
                <a:cs typeface="Times New Roman" pitchFamily="18" charset="0"/>
              </a:rPr>
              <a:t>Transfert des instances.</a:t>
            </a:r>
          </a:p>
          <a:p>
            <a:pPr lvl="0" algn="just"/>
            <a:r>
              <a:rPr lang="fr-FR" sz="1800" dirty="0" smtClean="0">
                <a:latin typeface="Times New Roman" pitchFamily="18" charset="0"/>
                <a:cs typeface="Times New Roman" pitchFamily="18" charset="0"/>
              </a:rPr>
              <a:t>Règle 1 : Si C1 de O1 est équivalent à C’1 de O2, Alors transférer les instances (déclarées et inférées) du C1 de O1 vers C’1 de O2 et inversement.</a:t>
            </a:r>
          </a:p>
          <a:p>
            <a:pPr lvl="0" algn="just"/>
            <a:r>
              <a:rPr lang="fr-FR" sz="1800" dirty="0" smtClean="0">
                <a:latin typeface="Times New Roman" pitchFamily="18" charset="0"/>
                <a:cs typeface="Times New Roman" pitchFamily="18" charset="0"/>
              </a:rPr>
              <a:t>Règle 2 : Si C1 de O1 est équivalent à C’1 de O2 et si dans O2 le C’1 est subsumé par C2 de O1, Alors calculer L (la longueur dans O1 à partir de C1 jusqu’au C2) alors transférer les instances (déclarées et inférées) du C2 de O1 vers C’2 de O2 ayant la même longueur L dans O2 à partir de C’1 jusqu’au C’2 .</a:t>
            </a:r>
            <a:endParaRPr lang="fr-FR" sz="1800" kern="0" dirty="0" smtClean="0">
              <a:latin typeface="Times New Roman" pitchFamily="18" charset="0"/>
              <a:cs typeface="Times New Roman" pitchFamily="18" charset="0"/>
            </a:endParaRPr>
          </a:p>
          <a:p>
            <a:pPr marL="280988" indent="-280988" algn="just" defTabSz="749300" eaLnBrk="0" hangingPunct="0">
              <a:spcBef>
                <a:spcPct val="20000"/>
              </a:spcBef>
              <a:buFont typeface="Wingdings" pitchFamily="2" charset="2"/>
              <a:buChar char="Ø"/>
              <a:defRPr/>
            </a:pPr>
            <a:r>
              <a:rPr lang="en-US" sz="1800" kern="0" dirty="0" smtClean="0">
                <a:latin typeface="Times New Roman" pitchFamily="18" charset="0"/>
                <a:cs typeface="Times New Roman" pitchFamily="18" charset="0"/>
              </a:rPr>
              <a:t>Propagation des instances.</a:t>
            </a:r>
          </a:p>
          <a:p>
            <a:pPr marL="280988" indent="-280988" algn="just" defTabSz="749300" eaLnBrk="0" hangingPunct="0">
              <a:spcBef>
                <a:spcPct val="20000"/>
              </a:spcBef>
              <a:buFont typeface="Wingdings" pitchFamily="2" charset="2"/>
              <a:buChar char="Ø"/>
              <a:defRPr/>
            </a:pPr>
            <a:endParaRPr lang="en-US" sz="1800" kern="0" dirty="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13</a:t>
            </a:fld>
            <a:endParaRPr lang="fr-FR"/>
          </a:p>
        </p:txBody>
      </p:sp>
      <p:pic>
        <p:nvPicPr>
          <p:cNvPr id="4098" name="Picture 2"/>
          <p:cNvPicPr>
            <a:picLocks noChangeAspect="1" noChangeArrowheads="1"/>
          </p:cNvPicPr>
          <p:nvPr/>
        </p:nvPicPr>
        <p:blipFill>
          <a:blip r:embed="rId3"/>
          <a:srcRect/>
          <a:stretch>
            <a:fillRect/>
          </a:stretch>
        </p:blipFill>
        <p:spPr bwMode="auto">
          <a:xfrm>
            <a:off x="1193800" y="4095750"/>
            <a:ext cx="4400550" cy="2489200"/>
          </a:xfrm>
          <a:prstGeom prst="rect">
            <a:avLst/>
          </a:prstGeom>
          <a:noFill/>
          <a:ln w="9525">
            <a:noFill/>
            <a:miter lim="800000"/>
            <a:headEnd/>
            <a:tailEnd/>
          </a:ln>
        </p:spPr>
      </p:pic>
      <p:pic>
        <p:nvPicPr>
          <p:cNvPr id="4099" name="Picture 3"/>
          <p:cNvPicPr>
            <a:picLocks noChangeAspect="1" noChangeArrowheads="1"/>
          </p:cNvPicPr>
          <p:nvPr/>
        </p:nvPicPr>
        <p:blipFill>
          <a:blip r:embed="rId4"/>
          <a:srcRect/>
          <a:stretch>
            <a:fillRect/>
          </a:stretch>
        </p:blipFill>
        <p:spPr bwMode="auto">
          <a:xfrm>
            <a:off x="5549900" y="4095750"/>
            <a:ext cx="3594100" cy="2444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chemeClr val="accent5">
                    <a:lumMod val="75000"/>
                  </a:schemeClr>
                </a:solidFill>
              </a:rPr>
              <a:t>Notre approche d’alignement d’ontologies</a:t>
            </a:r>
            <a:endParaRPr lang="fr-FR" sz="3000" dirty="0">
              <a:solidFill>
                <a:schemeClr val="accent5">
                  <a:lumMod val="75000"/>
                </a:schemeClr>
              </a:solidFill>
            </a:endParaRPr>
          </a:p>
        </p:txBody>
      </p:sp>
      <p:sp>
        <p:nvSpPr>
          <p:cNvPr id="3" name="Espace réservé du contenu 2"/>
          <p:cNvSpPr>
            <a:spLocks noGrp="1"/>
          </p:cNvSpPr>
          <p:nvPr>
            <p:ph idx="1"/>
          </p:nvPr>
        </p:nvSpPr>
        <p:spPr>
          <a:xfrm>
            <a:off x="1016605" y="1628800"/>
            <a:ext cx="7650850" cy="3444850"/>
          </a:xfrm>
        </p:spPr>
        <p:txBody>
          <a:bodyPr>
            <a:normAutofit/>
          </a:bodyPr>
          <a:lstStyle/>
          <a:p>
            <a:pPr marL="457200" indent="-457200" algn="just" defTabSz="749300" eaLnBrk="0" hangingPunct="0">
              <a:spcBef>
                <a:spcPct val="20000"/>
              </a:spcBef>
              <a:buNone/>
              <a:defRPr/>
            </a:pPr>
            <a:r>
              <a:rPr lang="fr-FR" sz="1900" b="1" dirty="0" smtClean="0">
                <a:latin typeface="Times New Roman" pitchFamily="18" charset="0"/>
                <a:cs typeface="Times New Roman" pitchFamily="18" charset="0"/>
              </a:rPr>
              <a:t>Etape 2 : Calcul des similarités et identification de l’alignement </a:t>
            </a:r>
          </a:p>
          <a:p>
            <a:pPr marL="457200" indent="-457200" algn="just" defTabSz="749300" eaLnBrk="0" hangingPunct="0">
              <a:spcBef>
                <a:spcPct val="20000"/>
              </a:spcBef>
              <a:buNone/>
              <a:defRPr/>
            </a:pPr>
            <a:r>
              <a:rPr lang="fr-FR" sz="1900" b="1" dirty="0" smtClean="0">
                <a:latin typeface="Times New Roman" pitchFamily="18" charset="0"/>
                <a:cs typeface="Times New Roman" pitchFamily="18" charset="0"/>
              </a:rPr>
              <a:t>Phase 1 : Calcul des similarités entre les  concepts</a:t>
            </a:r>
            <a:endParaRPr lang="en-US" sz="1900" b="1" i="1" kern="0" dirty="0" smtClean="0">
              <a:latin typeface="Times New Roman" pitchFamily="18" charset="0"/>
              <a:cs typeface="Times New Roman" pitchFamily="18" charset="0"/>
            </a:endParaRPr>
          </a:p>
          <a:p>
            <a:pPr algn="just"/>
            <a:r>
              <a:rPr lang="fr-FR" sz="1900" dirty="0" smtClean="0">
                <a:latin typeface="Times New Roman" pitchFamily="18" charset="0"/>
                <a:cs typeface="Times New Roman" pitchFamily="18" charset="0"/>
              </a:rPr>
              <a:t>Appliquer des métriques à base d’instances, telles que la mesure de JACCARD, pour calculer les similarités entre les concepts des ontologies à aligner. </a:t>
            </a:r>
          </a:p>
          <a:p>
            <a:pPr algn="just"/>
            <a:endParaRPr lang="fr-FR" sz="1900" i="1" dirty="0" smtClean="0">
              <a:latin typeface="Times New Roman" pitchFamily="18" charset="0"/>
              <a:cs typeface="Times New Roman" pitchFamily="18" charset="0"/>
            </a:endParaRPr>
          </a:p>
          <a:p>
            <a:pPr algn="just"/>
            <a:endParaRPr lang="fr-FR" sz="1900" i="1" dirty="0" smtClean="0">
              <a:latin typeface="Times New Roman" pitchFamily="18" charset="0"/>
              <a:cs typeface="Times New Roman" pitchFamily="18" charset="0"/>
            </a:endParaRPr>
          </a:p>
          <a:p>
            <a:pPr algn="just"/>
            <a:r>
              <a:rPr lang="fr-FR" sz="1900" dirty="0" smtClean="0">
                <a:latin typeface="Times New Roman" pitchFamily="18" charset="0"/>
                <a:cs typeface="Times New Roman" pitchFamily="18" charset="0"/>
              </a:rPr>
              <a:t>Ci-dessus est la formule de JACCARD (1)  où i</a:t>
            </a:r>
            <a:r>
              <a:rPr lang="fr-FR" sz="1900" baseline="-25000" dirty="0" smtClean="0">
                <a:latin typeface="Times New Roman" pitchFamily="18" charset="0"/>
                <a:cs typeface="Times New Roman" pitchFamily="18" charset="0"/>
              </a:rPr>
              <a:t>x</a:t>
            </a:r>
            <a:r>
              <a:rPr lang="fr-FR" sz="1900" dirty="0" smtClean="0">
                <a:latin typeface="Times New Roman" pitchFamily="18" charset="0"/>
                <a:cs typeface="Times New Roman" pitchFamily="18" charset="0"/>
              </a:rPr>
              <a:t> est l'ensemble des instances (instances déclarées et inférées + instances transférées) qui sont annotées par le concept C</a:t>
            </a:r>
            <a:r>
              <a:rPr lang="fr-FR" sz="1900" baseline="-25000" dirty="0" smtClean="0">
                <a:latin typeface="Times New Roman" pitchFamily="18" charset="0"/>
                <a:cs typeface="Times New Roman" pitchFamily="18" charset="0"/>
              </a:rPr>
              <a:t>X</a:t>
            </a:r>
            <a:r>
              <a:rPr lang="fr-FR" sz="1900" dirty="0" smtClean="0">
                <a:latin typeface="Times New Roman" pitchFamily="18" charset="0"/>
                <a:cs typeface="Times New Roman" pitchFamily="18" charset="0"/>
              </a:rPr>
              <a:t>. </a:t>
            </a:r>
            <a:endParaRPr lang="fr-FR" sz="1900" i="1" dirty="0" smtClean="0">
              <a:latin typeface="Times New Roman" pitchFamily="18" charset="0"/>
              <a:cs typeface="Times New Roman" pitchFamily="18" charset="0"/>
            </a:endParaRPr>
          </a:p>
          <a:p>
            <a:pPr marL="280988" indent="-280988" algn="just" defTabSz="749300" eaLnBrk="0" hangingPunct="0">
              <a:spcBef>
                <a:spcPct val="20000"/>
              </a:spcBef>
              <a:buFont typeface="Wingdings" pitchFamily="2" charset="2"/>
              <a:buChar char="Ø"/>
              <a:defRPr/>
            </a:pPr>
            <a:endParaRPr lang="en-US" sz="1800" kern="0" dirty="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14</a:t>
            </a:fld>
            <a:endParaRPr lang="fr-FR"/>
          </a:p>
        </p:txBody>
      </p:sp>
      <p:pic>
        <p:nvPicPr>
          <p:cNvPr id="4098"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71850" y="3384550"/>
            <a:ext cx="2622550" cy="48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chemeClr val="accent5">
                    <a:lumMod val="75000"/>
                  </a:schemeClr>
                </a:solidFill>
              </a:rPr>
              <a:t>Notre approche d’alignement d’ontologies</a:t>
            </a:r>
            <a:endParaRPr lang="fr-FR" sz="3000" dirty="0">
              <a:solidFill>
                <a:schemeClr val="accent5">
                  <a:lumMod val="75000"/>
                </a:schemeClr>
              </a:solidFill>
            </a:endParaRPr>
          </a:p>
        </p:txBody>
      </p:sp>
      <p:sp>
        <p:nvSpPr>
          <p:cNvPr id="3" name="Espace réservé du contenu 2"/>
          <p:cNvSpPr>
            <a:spLocks noGrp="1"/>
          </p:cNvSpPr>
          <p:nvPr>
            <p:ph idx="1"/>
          </p:nvPr>
        </p:nvSpPr>
        <p:spPr>
          <a:xfrm>
            <a:off x="1149350" y="1250950"/>
            <a:ext cx="7650850" cy="4867250"/>
          </a:xfrm>
        </p:spPr>
        <p:txBody>
          <a:bodyPr>
            <a:noAutofit/>
          </a:bodyPr>
          <a:lstStyle/>
          <a:p>
            <a:pPr marL="514350" indent="-514350" algn="just" defTabSz="749300" eaLnBrk="0" hangingPunct="0">
              <a:spcBef>
                <a:spcPct val="20000"/>
              </a:spcBef>
              <a:buNone/>
              <a:defRPr/>
            </a:pPr>
            <a:r>
              <a:rPr lang="fr-FR" sz="1800" b="1" dirty="0" smtClean="0">
                <a:latin typeface="Times New Roman" pitchFamily="18" charset="0"/>
                <a:cs typeface="Times New Roman" pitchFamily="18" charset="0"/>
              </a:rPr>
              <a:t>Phase 2 : Identification de l’alignement </a:t>
            </a:r>
          </a:p>
          <a:p>
            <a:pPr marL="514350" indent="-514350" algn="just" defTabSz="749300" eaLnBrk="0" hangingPunct="0">
              <a:spcBef>
                <a:spcPct val="20000"/>
              </a:spcBef>
              <a:buNone/>
              <a:defRPr/>
            </a:pPr>
            <a:endParaRPr lang="fr-FR" sz="1800" b="1" dirty="0" smtClean="0">
              <a:latin typeface="Times New Roman" pitchFamily="18" charset="0"/>
              <a:cs typeface="Times New Roman" pitchFamily="18" charset="0"/>
            </a:endParaRPr>
          </a:p>
          <a:p>
            <a:pPr marL="514350" indent="-514350" algn="just" defTabSz="749300" eaLnBrk="0" hangingPunct="0">
              <a:spcBef>
                <a:spcPct val="20000"/>
              </a:spcBef>
              <a:buNone/>
              <a:defRPr/>
            </a:pPr>
            <a:r>
              <a:rPr lang="fr-FR" sz="1800" dirty="0" smtClean="0">
                <a:latin typeface="Times New Roman" pitchFamily="18" charset="0"/>
                <a:cs typeface="Times New Roman" pitchFamily="18" charset="0"/>
              </a:rPr>
              <a:t>Identification des correspondances sémantiques en exploitant les similarités calculées à l’étape précédente. </a:t>
            </a:r>
          </a:p>
          <a:p>
            <a:pPr marL="280988" indent="-280988" algn="just" defTabSz="749300" eaLnBrk="0" hangingPunct="0">
              <a:spcBef>
                <a:spcPct val="20000"/>
              </a:spcBef>
              <a:buFont typeface="Wingdings" pitchFamily="2" charset="2"/>
              <a:buChar char="Ø"/>
              <a:defRPr/>
            </a:pPr>
            <a:r>
              <a:rPr lang="fr-FR" sz="1800" dirty="0" smtClean="0">
                <a:latin typeface="Times New Roman" pitchFamily="18" charset="0"/>
                <a:cs typeface="Times New Roman" pitchFamily="18" charset="0"/>
              </a:rPr>
              <a:t>Notre méthode a été combinée avec un matcher terminologique (distance de </a:t>
            </a:r>
            <a:r>
              <a:rPr lang="fr-FR" sz="1800" dirty="0" err="1" smtClean="0">
                <a:latin typeface="Times New Roman" pitchFamily="18" charset="0"/>
                <a:cs typeface="Times New Roman" pitchFamily="18" charset="0"/>
              </a:rPr>
              <a:t>levenshtein</a:t>
            </a:r>
            <a:r>
              <a:rPr lang="fr-FR" sz="1800" dirty="0" smtClean="0">
                <a:latin typeface="Times New Roman" pitchFamily="18" charset="0"/>
                <a:cs typeface="Times New Roman" pitchFamily="18" charset="0"/>
              </a:rPr>
              <a:t>). </a:t>
            </a:r>
          </a:p>
          <a:p>
            <a:pPr marL="280988" indent="-280988" algn="just" defTabSz="749300" eaLnBrk="0" hangingPunct="0">
              <a:spcBef>
                <a:spcPct val="20000"/>
              </a:spcBef>
              <a:buFont typeface="Wingdings" pitchFamily="2" charset="2"/>
              <a:buChar char="Ø"/>
              <a:defRPr/>
            </a:pPr>
            <a:r>
              <a:rPr lang="fr-FR" sz="1800" dirty="0" smtClean="0">
                <a:latin typeface="Times New Roman" pitchFamily="18" charset="0"/>
                <a:cs typeface="Times New Roman" pitchFamily="18" charset="0"/>
              </a:rPr>
              <a:t>la stratégie d’agrégation moyenne (la similarité retenue est obtenue en calculant la moyenne entre la valeur calculée par notre méthode et celle calculée par la distance de </a:t>
            </a:r>
            <a:r>
              <a:rPr lang="fr-FR" sz="1800" dirty="0" err="1" smtClean="0">
                <a:latin typeface="Times New Roman" pitchFamily="18" charset="0"/>
                <a:cs typeface="Times New Roman" pitchFamily="18" charset="0"/>
              </a:rPr>
              <a:t>levenshtein</a:t>
            </a:r>
            <a:r>
              <a:rPr lang="fr-FR" sz="1800" dirty="0" smtClean="0">
                <a:latin typeface="Times New Roman" pitchFamily="18" charset="0"/>
                <a:cs typeface="Times New Roman" pitchFamily="18" charset="0"/>
              </a:rPr>
              <a:t>). </a:t>
            </a:r>
          </a:p>
          <a:p>
            <a:pPr marL="280988" indent="-280988" algn="just" defTabSz="749300" eaLnBrk="0" hangingPunct="0">
              <a:spcBef>
                <a:spcPct val="20000"/>
              </a:spcBef>
              <a:buFont typeface="Wingdings" pitchFamily="2" charset="2"/>
              <a:buChar char="Ø"/>
              <a:defRPr/>
            </a:pPr>
            <a:r>
              <a:rPr lang="fr-FR" sz="1800" dirty="0" smtClean="0">
                <a:latin typeface="Times New Roman" pitchFamily="18" charset="0"/>
                <a:cs typeface="Times New Roman" pitchFamily="18" charset="0"/>
              </a:rPr>
              <a:t>Nous avons ensuite choisi un seuil s pour opérer le filtrage et réaliser la sélection des correspondances sémantiques</a:t>
            </a:r>
            <a:endParaRPr lang="en-US" sz="1800" kern="0" dirty="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chemeClr val="accent5">
                    <a:lumMod val="75000"/>
                  </a:schemeClr>
                </a:solidFill>
              </a:rPr>
              <a:t>Conception et Implémentation</a:t>
            </a:r>
            <a:endParaRPr lang="fr-FR" sz="3000" dirty="0">
              <a:solidFill>
                <a:schemeClr val="accent5">
                  <a:lumMod val="75000"/>
                </a:schemeClr>
              </a:solidFill>
            </a:endParaRPr>
          </a:p>
        </p:txBody>
      </p:sp>
      <p:sp>
        <p:nvSpPr>
          <p:cNvPr id="3" name="Espace réservé du contenu 2"/>
          <p:cNvSpPr>
            <a:spLocks noGrp="1"/>
          </p:cNvSpPr>
          <p:nvPr>
            <p:ph idx="1"/>
          </p:nvPr>
        </p:nvSpPr>
        <p:spPr>
          <a:xfrm>
            <a:off x="1238250" y="3295650"/>
            <a:ext cx="7650850" cy="2189330"/>
          </a:xfrm>
        </p:spPr>
        <p:txBody>
          <a:bodyPr>
            <a:noAutofit/>
          </a:bodyPr>
          <a:lstStyle/>
          <a:p>
            <a:pPr algn="just" hangingPunct="0"/>
            <a:r>
              <a:rPr lang="fr-FR" sz="1800" dirty="0" smtClean="0">
                <a:latin typeface="Times New Roman" pitchFamily="18" charset="0"/>
                <a:cs typeface="Times New Roman" pitchFamily="18" charset="0"/>
              </a:rPr>
              <a:t>Dans le but de tester notre approche nous avons implémenté une plateforme avec le langage JAVA. La fusion des deux ontologies à aligner à été réalisée avec le plugin prompt de la plateforme protégé. Le raisonneur pellet (d’autres raisonneurs peuvent être appliqués à cette étape) a été exploité pour calculer la taxonomie inférée. Les tâches de calcul des similarités et l’extraction de l’alignement ont été réalisées à l’aide d’un code java que nous avons développé. Nous présentons un exemple concret (figure 2) en considérant les deux ontologies EDAS et IASTED de la série conférence de OAEI 2012, pour mieux illustrer les étapes de notre approche.</a:t>
            </a:r>
          </a:p>
          <a:p>
            <a:pPr algn="just" hangingPunct="0"/>
            <a:r>
              <a:rPr lang="en-US" sz="1800" dirty="0" smtClean="0">
                <a:latin typeface="Times New Roman" pitchFamily="18" charset="0"/>
                <a:cs typeface="Times New Roman" pitchFamily="18" charset="0"/>
              </a:rPr>
              <a:t>http://oaei.ontologymatching.org/2012/conference/index.html.</a:t>
            </a:r>
            <a:endParaRPr lang="fr-FR" sz="1800" dirty="0" smtClean="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16</a:t>
            </a:fld>
            <a:endParaRPr lang="fr-FR"/>
          </a:p>
        </p:txBody>
      </p:sp>
      <p:pic>
        <p:nvPicPr>
          <p:cNvPr id="5122" name="Picture 2"/>
          <p:cNvPicPr>
            <a:picLocks noChangeAspect="1" noChangeArrowheads="1"/>
          </p:cNvPicPr>
          <p:nvPr/>
        </p:nvPicPr>
        <p:blipFill>
          <a:blip r:embed="rId2"/>
          <a:srcRect/>
          <a:stretch>
            <a:fillRect/>
          </a:stretch>
        </p:blipFill>
        <p:spPr bwMode="auto">
          <a:xfrm>
            <a:off x="1504950" y="984250"/>
            <a:ext cx="6934200" cy="208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chemeClr val="accent5">
                    <a:lumMod val="75000"/>
                  </a:schemeClr>
                </a:solidFill>
              </a:rPr>
              <a:t>Conception et Implémentation</a:t>
            </a:r>
            <a:endParaRPr lang="fr-FR" sz="3000" dirty="0">
              <a:solidFill>
                <a:schemeClr val="accent5">
                  <a:lumMod val="75000"/>
                </a:schemeClr>
              </a:solidFill>
            </a:endParaRPr>
          </a:p>
        </p:txBody>
      </p:sp>
      <p:sp>
        <p:nvSpPr>
          <p:cNvPr id="3" name="Espace réservé du contenu 2"/>
          <p:cNvSpPr>
            <a:spLocks noGrp="1"/>
          </p:cNvSpPr>
          <p:nvPr>
            <p:ph idx="1"/>
          </p:nvPr>
        </p:nvSpPr>
        <p:spPr>
          <a:xfrm>
            <a:off x="1016605" y="1628800"/>
            <a:ext cx="7650850" cy="2189330"/>
          </a:xfrm>
        </p:spPr>
        <p:txBody>
          <a:bodyPr>
            <a:normAutofit/>
          </a:bodyPr>
          <a:lstStyle/>
          <a:p>
            <a:pPr algn="just">
              <a:buNone/>
            </a:pPr>
            <a:r>
              <a:rPr lang="fr-FR" sz="1800" dirty="0" smtClean="0">
                <a:latin typeface="Times New Roman" pitchFamily="18" charset="0"/>
                <a:cs typeface="Times New Roman" pitchFamily="18" charset="0"/>
              </a:rPr>
              <a:t> </a:t>
            </a: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17</a:t>
            </a:fld>
            <a:endParaRPr lang="fr-FR"/>
          </a:p>
        </p:txBody>
      </p:sp>
      <p:pic>
        <p:nvPicPr>
          <p:cNvPr id="7" name="Picture 2"/>
          <p:cNvPicPr>
            <a:picLocks noChangeAspect="1" noChangeArrowheads="1"/>
          </p:cNvPicPr>
          <p:nvPr/>
        </p:nvPicPr>
        <p:blipFill>
          <a:blip r:embed="rId2"/>
          <a:srcRect/>
          <a:stretch>
            <a:fillRect/>
          </a:stretch>
        </p:blipFill>
        <p:spPr bwMode="auto">
          <a:xfrm>
            <a:off x="2082800" y="895350"/>
            <a:ext cx="6010275" cy="551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chemeClr val="accent5">
                    <a:lumMod val="75000"/>
                  </a:schemeClr>
                </a:solidFill>
              </a:rPr>
              <a:t>Evaluation et Résultats d’Expérimentation</a:t>
            </a:r>
            <a:endParaRPr lang="fr-FR" sz="3000" dirty="0">
              <a:solidFill>
                <a:schemeClr val="accent5">
                  <a:lumMod val="75000"/>
                </a:schemeClr>
              </a:solidFill>
            </a:endParaRPr>
          </a:p>
        </p:txBody>
      </p:sp>
      <p:sp>
        <p:nvSpPr>
          <p:cNvPr id="3" name="Espace réservé du contenu 2"/>
          <p:cNvSpPr>
            <a:spLocks noGrp="1"/>
          </p:cNvSpPr>
          <p:nvPr>
            <p:ph idx="1"/>
          </p:nvPr>
        </p:nvSpPr>
        <p:spPr>
          <a:xfrm>
            <a:off x="1016605" y="1628800"/>
            <a:ext cx="7650850" cy="2911450"/>
          </a:xfrm>
        </p:spPr>
        <p:txBody>
          <a:bodyPr>
            <a:noAutofit/>
          </a:bodyPr>
          <a:lstStyle/>
          <a:p>
            <a:pPr lvl="1" algn="just">
              <a:buNone/>
            </a:pPr>
            <a:r>
              <a:rPr lang="fr-FR" sz="1800" b="1" dirty="0" smtClean="0">
                <a:latin typeface="Times New Roman" pitchFamily="18" charset="0"/>
                <a:cs typeface="Times New Roman" pitchFamily="18" charset="0"/>
              </a:rPr>
              <a:t>Protocole Expérimental</a:t>
            </a:r>
          </a:p>
          <a:p>
            <a:pPr algn="just"/>
            <a:r>
              <a:rPr lang="fr-FR" sz="1800" dirty="0" smtClean="0">
                <a:latin typeface="Times New Roman" pitchFamily="18" charset="0"/>
                <a:cs typeface="Times New Roman" pitchFamily="18" charset="0"/>
              </a:rPr>
              <a:t>Nous avons testé notre approche en utilisant les ontologies de tests de </a:t>
            </a:r>
            <a:r>
              <a:rPr lang="fr-FR" sz="1800" smtClean="0">
                <a:latin typeface="Times New Roman" pitchFamily="18" charset="0"/>
                <a:cs typeface="Times New Roman" pitchFamily="18" charset="0"/>
              </a:rPr>
              <a:t>benchmark  obtenues </a:t>
            </a:r>
            <a:r>
              <a:rPr lang="fr-FR" sz="1800" dirty="0" smtClean="0">
                <a:latin typeface="Times New Roman" pitchFamily="18" charset="0"/>
                <a:cs typeface="Times New Roman" pitchFamily="18" charset="0"/>
              </a:rPr>
              <a:t>à partir du concours de OAEI 2012. </a:t>
            </a:r>
          </a:p>
          <a:p>
            <a:pPr algn="just"/>
            <a:r>
              <a:rPr lang="fr-FR" sz="1800" dirty="0" smtClean="0">
                <a:latin typeface="Times New Roman" pitchFamily="18" charset="0"/>
                <a:cs typeface="Times New Roman" pitchFamily="18" charset="0"/>
              </a:rPr>
              <a:t>Nous avons comparé notre système avec les 3 meilleurs systèmes d’alignement d’ontologies qui ont participé au concours de OAEI 2012 : AROMA, </a:t>
            </a:r>
            <a:r>
              <a:rPr lang="fr-FR" sz="1800" dirty="0" err="1" smtClean="0">
                <a:latin typeface="Times New Roman" pitchFamily="18" charset="0"/>
                <a:cs typeface="Times New Roman" pitchFamily="18" charset="0"/>
              </a:rPr>
              <a:t>MapSSS</a:t>
            </a:r>
            <a:r>
              <a:rPr lang="fr-FR" sz="1800" dirty="0" smtClean="0">
                <a:latin typeface="Times New Roman" pitchFamily="18" charset="0"/>
                <a:cs typeface="Times New Roman" pitchFamily="18" charset="0"/>
              </a:rPr>
              <a:t>, YAM++  avec H-</a:t>
            </a:r>
            <a:r>
              <a:rPr lang="fr-FR" sz="1800" dirty="0" err="1" smtClean="0">
                <a:latin typeface="Times New Roman" pitchFamily="18" charset="0"/>
                <a:cs typeface="Times New Roman" pitchFamily="18" charset="0"/>
              </a:rPr>
              <a:t>mean</a:t>
            </a:r>
            <a:r>
              <a:rPr lang="fr-FR" sz="1800" dirty="0" smtClean="0">
                <a:latin typeface="Times New Roman" pitchFamily="18" charset="0"/>
                <a:cs typeface="Times New Roman" pitchFamily="18" charset="0"/>
              </a:rPr>
              <a:t> de F-mesure égale à : 0 ,76 ; 0,86 ; 0,89 respectivement.</a:t>
            </a:r>
          </a:p>
          <a:p>
            <a:pPr algn="just"/>
            <a:r>
              <a:rPr lang="en-US" sz="1800" dirty="0" smtClean="0">
                <a:latin typeface="Times New Roman" pitchFamily="18" charset="0"/>
                <a:cs typeface="Times New Roman" pitchFamily="18" charset="0"/>
              </a:rPr>
              <a:t>http://oaei.ontologymatching.org/2012/results/benchmarks/biblio-benchmarks-r1.html.</a:t>
            </a:r>
            <a:endParaRPr lang="fr-FR" sz="1800" dirty="0" smtClean="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chemeClr val="accent5">
                    <a:lumMod val="75000"/>
                  </a:schemeClr>
                </a:solidFill>
              </a:rPr>
              <a:t>Evaluation et Résultats d’Expérimentation</a:t>
            </a:r>
            <a:endParaRPr lang="fr-FR" sz="3000" dirty="0">
              <a:solidFill>
                <a:schemeClr val="accent5">
                  <a:lumMod val="75000"/>
                </a:schemeClr>
              </a:solidFill>
            </a:endParaRPr>
          </a:p>
        </p:txBody>
      </p:sp>
      <p:sp>
        <p:nvSpPr>
          <p:cNvPr id="3" name="Espace réservé du contenu 2"/>
          <p:cNvSpPr>
            <a:spLocks noGrp="1"/>
          </p:cNvSpPr>
          <p:nvPr>
            <p:ph idx="1"/>
          </p:nvPr>
        </p:nvSpPr>
        <p:spPr>
          <a:xfrm>
            <a:off x="1060450" y="1028700"/>
            <a:ext cx="7650850" cy="2189330"/>
          </a:xfrm>
        </p:spPr>
        <p:txBody>
          <a:bodyPr>
            <a:normAutofit/>
          </a:bodyPr>
          <a:lstStyle/>
          <a:p>
            <a:pPr lvl="1">
              <a:buNone/>
            </a:pPr>
            <a:r>
              <a:rPr lang="fr-FR" sz="1800" b="1" dirty="0" smtClean="0">
                <a:latin typeface="Times New Roman" pitchFamily="18" charset="0"/>
                <a:cs typeface="Times New Roman" pitchFamily="18" charset="0"/>
              </a:rPr>
              <a:t>Métriques  d’Evaluation</a:t>
            </a:r>
          </a:p>
          <a:p>
            <a:pPr algn="just"/>
            <a:r>
              <a:rPr lang="fr-FR" sz="1800" dirty="0" smtClean="0">
                <a:latin typeface="Times New Roman" pitchFamily="18" charset="0"/>
                <a:cs typeface="Times New Roman" pitchFamily="18" charset="0"/>
              </a:rPr>
              <a:t>Pour évaluer la performance de notre système nous avons utilisé les métriques standards qui sont la précision, le rappel et la F-mesure. Ces mesures d’évaluations sont définies comme suit :</a:t>
            </a:r>
          </a:p>
          <a:p>
            <a:pPr algn="just"/>
            <a:r>
              <a:rPr lang="fr-FR" sz="1800" dirty="0" smtClean="0">
                <a:latin typeface="Times New Roman" pitchFamily="18" charset="0"/>
                <a:cs typeface="Times New Roman" pitchFamily="18" charset="0"/>
              </a:rPr>
              <a:t>Où |R| désigne le nombre de correspondances de l’alignement de référence et |A| désigne le nombre de correspondances trouvées par notre approche. </a:t>
            </a:r>
            <a:endParaRPr lang="fr-FR" sz="1800" dirty="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19</a:t>
            </a:fld>
            <a:endParaRPr lang="fr-FR"/>
          </a:p>
        </p:txBody>
      </p:sp>
      <p:pic>
        <p:nvPicPr>
          <p:cNvPr id="2053" name="Picture 5"/>
          <p:cNvPicPr>
            <a:picLocks noChangeAspect="1" noChangeArrowheads="1"/>
          </p:cNvPicPr>
          <p:nvPr/>
        </p:nvPicPr>
        <p:blipFill>
          <a:blip r:embed="rId2"/>
          <a:srcRect/>
          <a:stretch>
            <a:fillRect/>
          </a:stretch>
        </p:blipFill>
        <p:spPr bwMode="auto">
          <a:xfrm>
            <a:off x="1905000" y="3206750"/>
            <a:ext cx="2524125" cy="571500"/>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a:stretch>
            <a:fillRect/>
          </a:stretch>
        </p:blipFill>
        <p:spPr bwMode="auto">
          <a:xfrm>
            <a:off x="5816600" y="3429000"/>
            <a:ext cx="2457450" cy="561975"/>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3549650" y="4362450"/>
            <a:ext cx="2781300" cy="485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16604" y="-1"/>
            <a:ext cx="8127395" cy="773705"/>
          </a:xfrm>
        </p:spPr>
        <p:txBody>
          <a:bodyPr>
            <a:noAutofit/>
          </a:bodyPr>
          <a:lstStyle/>
          <a:p>
            <a:pPr algn="ctr"/>
            <a:r>
              <a:rPr lang="fr-FR" sz="3000" dirty="0" smtClean="0">
                <a:solidFill>
                  <a:schemeClr val="accent5">
                    <a:lumMod val="75000"/>
                  </a:schemeClr>
                </a:solidFill>
              </a:rPr>
              <a:t>Plan</a:t>
            </a:r>
            <a:endParaRPr lang="en-US" sz="3000" dirty="0">
              <a:solidFill>
                <a:schemeClr val="accent5">
                  <a:lumMod val="75000"/>
                </a:schemeClr>
              </a:solidFill>
            </a:endParaRPr>
          </a:p>
        </p:txBody>
      </p:sp>
      <p:sp>
        <p:nvSpPr>
          <p:cNvPr id="9219" name="Rectangle 3"/>
          <p:cNvSpPr>
            <a:spLocks noGrp="1" noChangeArrowheads="1"/>
          </p:cNvSpPr>
          <p:nvPr>
            <p:ph idx="1"/>
          </p:nvPr>
        </p:nvSpPr>
        <p:spPr>
          <a:xfrm>
            <a:off x="1016605" y="1339850"/>
            <a:ext cx="8127395" cy="5761679"/>
          </a:xfrm>
        </p:spPr>
        <p:txBody>
          <a:bodyPr>
            <a:normAutofit/>
          </a:bodyPr>
          <a:lstStyle/>
          <a:p>
            <a:pPr marL="571500" indent="-571500" algn="just">
              <a:buFont typeface="+mj-lt"/>
              <a:buAutoNum type="romanUcPeriod" startAt="2"/>
            </a:pPr>
            <a:r>
              <a:rPr lang="fr-FR" sz="1800" dirty="0" smtClean="0">
                <a:solidFill>
                  <a:srgbClr val="0070C0"/>
                </a:solidFill>
                <a:latin typeface="Times New Roman" pitchFamily="18" charset="0"/>
                <a:cs typeface="Times New Roman" pitchFamily="18" charset="0"/>
              </a:rPr>
              <a:t>Notion d’Alignement</a:t>
            </a:r>
          </a:p>
          <a:p>
            <a:pPr marL="1624013" indent="-541338" algn="just">
              <a:buFont typeface="+mj-lt"/>
              <a:buAutoNum type="arabicPeriod"/>
              <a:tabLst>
                <a:tab pos="1624013" algn="l"/>
              </a:tabLst>
            </a:pPr>
            <a:r>
              <a:rPr lang="fr-FR" sz="1800" dirty="0" smtClean="0">
                <a:latin typeface="Times New Roman" pitchFamily="18" charset="0"/>
                <a:cs typeface="Times New Roman" pitchFamily="18" charset="0"/>
              </a:rPr>
              <a:t>Nécessité de l’alignement d’ontologies</a:t>
            </a:r>
          </a:p>
          <a:p>
            <a:pPr marL="1624013" indent="-541338" algn="just">
              <a:buFont typeface="+mj-lt"/>
              <a:buAutoNum type="arabicPeriod"/>
              <a:tabLst>
                <a:tab pos="1624013" algn="l"/>
              </a:tabLst>
            </a:pPr>
            <a:r>
              <a:rPr lang="fr-FR" sz="1800" dirty="0" smtClean="0">
                <a:latin typeface="Times New Roman" pitchFamily="18" charset="0"/>
                <a:cs typeface="Times New Roman" pitchFamily="18" charset="0"/>
              </a:rPr>
              <a:t>Définition de l’alignement d’ontologies</a:t>
            </a:r>
          </a:p>
          <a:p>
            <a:pPr marL="1624013" indent="-541338" algn="just">
              <a:buFont typeface="+mj-lt"/>
              <a:buAutoNum type="arabicPeriod"/>
              <a:tabLst>
                <a:tab pos="1624013" algn="l"/>
              </a:tabLst>
            </a:pPr>
            <a:r>
              <a:rPr lang="fr-FR" sz="1800" dirty="0" smtClean="0">
                <a:latin typeface="Times New Roman" pitchFamily="18" charset="0"/>
                <a:cs typeface="Times New Roman" pitchFamily="18" charset="0"/>
              </a:rPr>
              <a:t>Exemple d’alignement et correspondances</a:t>
            </a:r>
          </a:p>
          <a:p>
            <a:pPr marL="1624013" indent="-541338" algn="just">
              <a:buFont typeface="+mj-lt"/>
              <a:buAutoNum type="arabicPeriod"/>
              <a:tabLst>
                <a:tab pos="1624013" algn="l"/>
              </a:tabLst>
            </a:pPr>
            <a:r>
              <a:rPr lang="fr-FR" sz="1800" dirty="0" smtClean="0">
                <a:latin typeface="Times New Roman" pitchFamily="18" charset="0"/>
                <a:cs typeface="Times New Roman" pitchFamily="18" charset="0"/>
              </a:rPr>
              <a:t>Les techniques d’alignement d’ontologies</a:t>
            </a:r>
          </a:p>
          <a:p>
            <a:pPr marL="571500" indent="-571500" algn="just">
              <a:buFont typeface="+mj-lt"/>
              <a:buAutoNum type="romanUcPeriod" startAt="3"/>
              <a:tabLst>
                <a:tab pos="630238" algn="l"/>
              </a:tabLst>
            </a:pPr>
            <a:r>
              <a:rPr lang="fr-FR" sz="1800" dirty="0" smtClean="0">
                <a:solidFill>
                  <a:srgbClr val="0070C0"/>
                </a:solidFill>
                <a:latin typeface="Times New Roman" pitchFamily="18" charset="0"/>
                <a:cs typeface="Times New Roman" pitchFamily="18" charset="0"/>
              </a:rPr>
              <a:t>Alignement d’Ontologies à Base d’Instances</a:t>
            </a:r>
          </a:p>
          <a:p>
            <a:pPr marL="1624013" indent="-541338" algn="just">
              <a:buFont typeface="+mj-lt"/>
              <a:buAutoNum type="arabicPeriod"/>
              <a:tabLst>
                <a:tab pos="1624013" algn="l"/>
              </a:tabLst>
            </a:pPr>
            <a:r>
              <a:rPr lang="fr-FR" sz="1800" dirty="0" smtClean="0">
                <a:latin typeface="Times New Roman" pitchFamily="18" charset="0"/>
                <a:cs typeface="Times New Roman" pitchFamily="18" charset="0"/>
              </a:rPr>
              <a:t>Problématique</a:t>
            </a:r>
          </a:p>
          <a:p>
            <a:pPr marL="1624013" indent="-541338" algn="just">
              <a:buFont typeface="+mj-lt"/>
              <a:buAutoNum type="arabicPeriod"/>
              <a:tabLst>
                <a:tab pos="1624013" algn="l"/>
              </a:tabLst>
            </a:pPr>
            <a:r>
              <a:rPr lang="fr-FR" sz="1800" dirty="0" smtClean="0">
                <a:latin typeface="Times New Roman" pitchFamily="18" charset="0"/>
                <a:cs typeface="Times New Roman" pitchFamily="18" charset="0"/>
              </a:rPr>
              <a:t>Travaux Connexes</a:t>
            </a:r>
          </a:p>
          <a:p>
            <a:pPr marL="571500" indent="-571500" algn="just">
              <a:buFont typeface="+mj-lt"/>
              <a:buAutoNum type="romanUcPeriod" startAt="3"/>
              <a:tabLst>
                <a:tab pos="630238" algn="l"/>
              </a:tabLst>
            </a:pPr>
            <a:r>
              <a:rPr lang="fr-FR" sz="1800" dirty="0" smtClean="0">
                <a:solidFill>
                  <a:srgbClr val="0070C0"/>
                </a:solidFill>
                <a:latin typeface="Times New Roman" pitchFamily="18" charset="0"/>
                <a:cs typeface="Times New Roman" pitchFamily="18" charset="0"/>
              </a:rPr>
              <a:t>Notre approche d’Alignement d’Ontologies à Base d’Instances</a:t>
            </a:r>
          </a:p>
          <a:p>
            <a:pPr marL="571500" indent="-571500" algn="just">
              <a:buFont typeface="+mj-lt"/>
              <a:buAutoNum type="romanUcPeriod" startAt="3"/>
              <a:tabLst>
                <a:tab pos="630238" algn="l"/>
              </a:tabLst>
            </a:pPr>
            <a:r>
              <a:rPr lang="fr-FR" sz="1800" dirty="0" smtClean="0">
                <a:solidFill>
                  <a:srgbClr val="0070C0"/>
                </a:solidFill>
                <a:latin typeface="Times New Roman" pitchFamily="18" charset="0"/>
                <a:cs typeface="Times New Roman" pitchFamily="18" charset="0"/>
              </a:rPr>
              <a:t>Conception et Implémentation</a:t>
            </a:r>
          </a:p>
          <a:p>
            <a:pPr marL="571500" indent="-571500" algn="just">
              <a:buFont typeface="+mj-lt"/>
              <a:buAutoNum type="romanUcPeriod" startAt="3"/>
              <a:tabLst>
                <a:tab pos="630238" algn="l"/>
              </a:tabLst>
            </a:pPr>
            <a:r>
              <a:rPr lang="fr-FR" sz="1800" dirty="0" smtClean="0">
                <a:solidFill>
                  <a:srgbClr val="0070C0"/>
                </a:solidFill>
                <a:latin typeface="Times New Roman" pitchFamily="18" charset="0"/>
                <a:cs typeface="Times New Roman" pitchFamily="18" charset="0"/>
              </a:rPr>
              <a:t>Evaluation et Résultats d’Expérimentation</a:t>
            </a:r>
          </a:p>
          <a:p>
            <a:pPr marL="571500" indent="-571500" algn="just">
              <a:buFont typeface="+mj-lt"/>
              <a:buAutoNum type="romanUcPeriod" startAt="5"/>
              <a:tabLst>
                <a:tab pos="630238" algn="l"/>
              </a:tabLst>
            </a:pPr>
            <a:r>
              <a:rPr lang="fr-FR" sz="1800" dirty="0" smtClean="0">
                <a:solidFill>
                  <a:srgbClr val="0070C0"/>
                </a:solidFill>
                <a:latin typeface="Times New Roman" pitchFamily="18" charset="0"/>
                <a:cs typeface="Times New Roman" pitchFamily="18" charset="0"/>
              </a:rPr>
              <a:t>Conclusion et Perspectives</a:t>
            </a:r>
          </a:p>
        </p:txBody>
      </p:sp>
      <p:sp>
        <p:nvSpPr>
          <p:cNvPr id="7" name="Espace réservé de la date 6"/>
          <p:cNvSpPr>
            <a:spLocks noGrp="1"/>
          </p:cNvSpPr>
          <p:nvPr>
            <p:ph type="dt" sz="half" idx="10"/>
          </p:nvPr>
        </p:nvSpPr>
        <p:spPr/>
        <p:txBody>
          <a:bodyPr/>
          <a:lstStyle/>
          <a:p>
            <a:fld id="{77DE96CE-B481-4E35-AA7C-1D12645A334A}" type="datetime1">
              <a:rPr lang="fr-FR" smtClean="0"/>
              <a:pPr/>
              <a:t>10/06/2014</a:t>
            </a:fld>
            <a:endParaRPr lang="fr-FR"/>
          </a:p>
        </p:txBody>
      </p:sp>
      <p:sp>
        <p:nvSpPr>
          <p:cNvPr id="8" name="Espace réservé du numéro de diapositive 7"/>
          <p:cNvSpPr>
            <a:spLocks noGrp="1"/>
          </p:cNvSpPr>
          <p:nvPr>
            <p:ph type="sldNum" sz="quarter" idx="12"/>
          </p:nvPr>
        </p:nvSpPr>
        <p:spPr/>
        <p:txBody>
          <a:bodyPr/>
          <a:lstStyle/>
          <a:p>
            <a:fld id="{0361A648-C241-4141-A851-BE9768CF70F2}" type="slidenum">
              <a:rPr lang="fr-FR" smtClean="0"/>
              <a:pPr/>
              <a:t>2</a:t>
            </a:fld>
            <a:endParaRPr lang="fr-FR"/>
          </a:p>
        </p:txBody>
      </p:sp>
      <p:sp>
        <p:nvSpPr>
          <p:cNvPr id="9" name="Espace réservé du pied de page 8"/>
          <p:cNvSpPr>
            <a:spLocks noGrp="1"/>
          </p:cNvSpPr>
          <p:nvPr>
            <p:ph type="ftr" sz="quarter" idx="11"/>
          </p:nvPr>
        </p:nvSpPr>
        <p:spPr/>
        <p:txBody>
          <a:bodyPr/>
          <a:lstStyle/>
          <a:p>
            <a:r>
              <a:rPr lang="fr-FR" smtClean="0"/>
              <a:t>Alignement d’ontologies</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895350"/>
          </a:xfrm>
        </p:spPr>
        <p:txBody>
          <a:bodyPr>
            <a:normAutofit/>
          </a:bodyPr>
          <a:lstStyle/>
          <a:p>
            <a:pPr algn="ctr"/>
            <a:r>
              <a:rPr lang="fr-FR" sz="3000" dirty="0" smtClean="0">
                <a:solidFill>
                  <a:schemeClr val="accent5">
                    <a:lumMod val="75000"/>
                  </a:schemeClr>
                </a:solidFill>
              </a:rPr>
              <a:t>Evaluation et Résultats d’Expérimentation</a:t>
            </a:r>
            <a:endParaRPr lang="fr-FR" sz="3000" dirty="0">
              <a:solidFill>
                <a:schemeClr val="accent5">
                  <a:lumMod val="75000"/>
                </a:schemeClr>
              </a:solidFill>
            </a:endParaRPr>
          </a:p>
        </p:txBody>
      </p:sp>
      <p:sp>
        <p:nvSpPr>
          <p:cNvPr id="3" name="Espace réservé du contenu 2"/>
          <p:cNvSpPr>
            <a:spLocks noGrp="1"/>
          </p:cNvSpPr>
          <p:nvPr>
            <p:ph idx="1"/>
          </p:nvPr>
        </p:nvSpPr>
        <p:spPr>
          <a:xfrm>
            <a:off x="1104900" y="717550"/>
            <a:ext cx="7650850" cy="4978400"/>
          </a:xfrm>
        </p:spPr>
        <p:txBody>
          <a:bodyPr>
            <a:noAutofit/>
          </a:bodyPr>
          <a:lstStyle/>
          <a:p>
            <a:pPr lvl="1" algn="just">
              <a:buNone/>
            </a:pPr>
            <a:r>
              <a:rPr lang="fr-FR" sz="1800" b="1" dirty="0" smtClean="0">
                <a:latin typeface="Times New Roman" pitchFamily="18" charset="0"/>
                <a:cs typeface="Times New Roman" pitchFamily="18" charset="0"/>
              </a:rPr>
              <a:t>Les Résultats d’Expérimentation</a:t>
            </a:r>
            <a:endParaRPr lang="fr-FR" sz="1800" dirty="0" smtClean="0">
              <a:latin typeface="Times New Roman" pitchFamily="18" charset="0"/>
              <a:cs typeface="Times New Roman" pitchFamily="18" charset="0"/>
            </a:endParaRPr>
          </a:p>
          <a:p>
            <a:pPr lvl="1" algn="just">
              <a:buNone/>
            </a:pPr>
            <a:r>
              <a:rPr lang="fr-FR" sz="1800" dirty="0" smtClean="0">
                <a:latin typeface="Times New Roman" pitchFamily="18" charset="0"/>
                <a:cs typeface="Times New Roman" pitchFamily="18" charset="0"/>
              </a:rPr>
              <a:t>comparaison de notre système avec les </a:t>
            </a:r>
            <a:r>
              <a:rPr lang="fr-FR" sz="1800" dirty="0" err="1" smtClean="0">
                <a:latin typeface="Times New Roman" pitchFamily="18" charset="0"/>
                <a:cs typeface="Times New Roman" pitchFamily="18" charset="0"/>
              </a:rPr>
              <a:t>matchers</a:t>
            </a:r>
            <a:r>
              <a:rPr lang="fr-FR" sz="1800" dirty="0" smtClean="0">
                <a:latin typeface="Times New Roman" pitchFamily="18" charset="0"/>
                <a:cs typeface="Times New Roman" pitchFamily="18" charset="0"/>
              </a:rPr>
              <a:t> AROMA, </a:t>
            </a:r>
            <a:r>
              <a:rPr lang="fr-FR" sz="1800" dirty="0" err="1" smtClean="0">
                <a:latin typeface="Times New Roman" pitchFamily="18" charset="0"/>
                <a:cs typeface="Times New Roman" pitchFamily="18" charset="0"/>
              </a:rPr>
              <a:t>MapSSS</a:t>
            </a:r>
            <a:r>
              <a:rPr lang="fr-FR" sz="1800" dirty="0" smtClean="0">
                <a:latin typeface="Times New Roman" pitchFamily="18" charset="0"/>
                <a:cs typeface="Times New Roman" pitchFamily="18" charset="0"/>
              </a:rPr>
              <a:t> et YAM++  sur les tests de Benchmark.</a:t>
            </a:r>
          </a:p>
          <a:p>
            <a:pPr lvl="0" algn="just"/>
            <a:r>
              <a:rPr lang="fr-FR" sz="1800" dirty="0" smtClean="0">
                <a:latin typeface="Times New Roman" pitchFamily="18" charset="0"/>
                <a:cs typeface="Times New Roman" pitchFamily="18" charset="0"/>
              </a:rPr>
              <a:t>Pour les tests (249,253, 258, 259) le système </a:t>
            </a:r>
            <a:r>
              <a:rPr lang="fr-FR" sz="1800" dirty="0" err="1" smtClean="0">
                <a:latin typeface="Times New Roman" pitchFamily="18" charset="0"/>
                <a:cs typeface="Times New Roman" pitchFamily="18" charset="0"/>
              </a:rPr>
              <a:t>MapSSS</a:t>
            </a:r>
            <a:r>
              <a:rPr lang="fr-FR" sz="1800" dirty="0" smtClean="0">
                <a:latin typeface="Times New Roman" pitchFamily="18" charset="0"/>
                <a:cs typeface="Times New Roman" pitchFamily="18" charset="0"/>
              </a:rPr>
              <a:t> donne des résultats meilleurs que les nôtres contrairement aux systèmes YAM ++ et AROMA dont les résultats sont moins performants.</a:t>
            </a:r>
          </a:p>
          <a:p>
            <a:pPr lvl="0" algn="just"/>
            <a:r>
              <a:rPr lang="fr-FR" sz="1800" dirty="0" smtClean="0">
                <a:latin typeface="Times New Roman" pitchFamily="18" charset="0"/>
                <a:cs typeface="Times New Roman" pitchFamily="18" charset="0"/>
              </a:rPr>
              <a:t>Pour les tests (260, 261,)  les résultats de notre approche sont moins bons que ceux de AROMA et YAM++ mais meilleurs que ceux de </a:t>
            </a:r>
            <a:r>
              <a:rPr lang="fr-FR" sz="1800" dirty="0" err="1" smtClean="0">
                <a:latin typeface="Times New Roman" pitchFamily="18" charset="0"/>
                <a:cs typeface="Times New Roman" pitchFamily="18" charset="0"/>
              </a:rPr>
              <a:t>MapSSS</a:t>
            </a:r>
            <a:r>
              <a:rPr lang="fr-FR" sz="1800" dirty="0" smtClean="0">
                <a:latin typeface="Times New Roman" pitchFamily="18" charset="0"/>
                <a:cs typeface="Times New Roman" pitchFamily="18" charset="0"/>
              </a:rPr>
              <a:t>. </a:t>
            </a:r>
          </a:p>
          <a:p>
            <a:pPr lvl="0" algn="just"/>
            <a:r>
              <a:rPr lang="fr-FR" sz="1800" dirty="0" smtClean="0">
                <a:latin typeface="Times New Roman" pitchFamily="18" charset="0"/>
                <a:cs typeface="Times New Roman" pitchFamily="18" charset="0"/>
              </a:rPr>
              <a:t>Pour les tests (262, 265, 266) notre système donne de meilleurs résultats que les autres systèmes.</a:t>
            </a: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20</a:t>
            </a:fld>
            <a:endParaRPr lang="fr-FR"/>
          </a:p>
        </p:txBody>
      </p:sp>
      <p:pic>
        <p:nvPicPr>
          <p:cNvPr id="7" name="Picture 2"/>
          <p:cNvPicPr>
            <a:picLocks noChangeAspect="1" noChangeArrowheads="1"/>
          </p:cNvPicPr>
          <p:nvPr/>
        </p:nvPicPr>
        <p:blipFill>
          <a:blip r:embed="rId3"/>
          <a:srcRect/>
          <a:stretch>
            <a:fillRect/>
          </a:stretch>
        </p:blipFill>
        <p:spPr bwMode="auto">
          <a:xfrm>
            <a:off x="2260600" y="3873500"/>
            <a:ext cx="5867400" cy="2533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4" y="0"/>
            <a:ext cx="8127395" cy="762000"/>
          </a:xfrm>
        </p:spPr>
        <p:txBody>
          <a:bodyPr/>
          <a:lstStyle/>
          <a:p>
            <a:pPr algn="ctr"/>
            <a:r>
              <a:rPr lang="fr-FR" sz="3000" dirty="0" smtClean="0">
                <a:solidFill>
                  <a:schemeClr val="accent5">
                    <a:lumMod val="75000"/>
                  </a:schemeClr>
                </a:solidFill>
              </a:rPr>
              <a:t>Conclusion</a:t>
            </a:r>
            <a:r>
              <a:rPr lang="fr-FR" dirty="0" smtClean="0"/>
              <a:t> </a:t>
            </a:r>
            <a:endParaRPr lang="fr-FR" dirty="0"/>
          </a:p>
        </p:txBody>
      </p:sp>
      <p:sp>
        <p:nvSpPr>
          <p:cNvPr id="3" name="Espace réservé du contenu 2"/>
          <p:cNvSpPr>
            <a:spLocks noGrp="1"/>
          </p:cNvSpPr>
          <p:nvPr>
            <p:ph sz="quarter" idx="1"/>
          </p:nvPr>
        </p:nvSpPr>
        <p:spPr>
          <a:xfrm>
            <a:off x="1016000" y="1428750"/>
            <a:ext cx="7956550" cy="4578350"/>
          </a:xfrm>
        </p:spPr>
        <p:txBody>
          <a:bodyPr>
            <a:noAutofit/>
          </a:bodyPr>
          <a:lstStyle/>
          <a:p>
            <a:pPr algn="just" hangingPunct="0"/>
            <a:r>
              <a:rPr lang="fr-FR" sz="1800" dirty="0" smtClean="0">
                <a:latin typeface="Times New Roman" pitchFamily="18" charset="0"/>
                <a:cs typeface="Times New Roman" pitchFamily="18" charset="0"/>
              </a:rPr>
              <a:t>Nous avons présenté une nouvelle approche pour l’alignement d’ontologies à base d’instances, lorsque les ontologies ne partagent pas des instances communes.</a:t>
            </a:r>
          </a:p>
          <a:p>
            <a:pPr algn="just" hangingPunct="0"/>
            <a:r>
              <a:rPr lang="fr-FR" sz="1800" dirty="0" smtClean="0">
                <a:latin typeface="Times New Roman" pitchFamily="18" charset="0"/>
                <a:cs typeface="Times New Roman" pitchFamily="18" charset="0"/>
              </a:rPr>
              <a:t>Notre algorithme consiste à créer un corpus commun entre les deux ontologies à aligner. Ensuite  à appliquer une mesure à base d’instances </a:t>
            </a:r>
            <a:r>
              <a:rPr lang="fr-FR" sz="1800" dirty="0" err="1" smtClean="0">
                <a:latin typeface="Times New Roman" pitchFamily="18" charset="0"/>
                <a:cs typeface="Times New Roman" pitchFamily="18" charset="0"/>
              </a:rPr>
              <a:t>jaccard</a:t>
            </a:r>
            <a:r>
              <a:rPr lang="fr-FR" sz="1800" dirty="0" smtClean="0">
                <a:latin typeface="Times New Roman" pitchFamily="18" charset="0"/>
                <a:cs typeface="Times New Roman" pitchFamily="18" charset="0"/>
              </a:rPr>
              <a:t>. </a:t>
            </a:r>
          </a:p>
          <a:p>
            <a:pPr algn="just" hangingPunct="0"/>
            <a:r>
              <a:rPr lang="fr-FR" sz="1800" dirty="0" smtClean="0">
                <a:latin typeface="Times New Roman" pitchFamily="18" charset="0"/>
                <a:cs typeface="Times New Roman" pitchFamily="18" charset="0"/>
              </a:rPr>
              <a:t>Nous avons mis en œuvre notre approche en développant une plateforme informatique. Nous avons montré la bonne performance de notre approche à travers les résultats d’expérimentation obtenus. </a:t>
            </a:r>
          </a:p>
          <a:p>
            <a:pPr algn="just"/>
            <a:r>
              <a:rPr lang="fr-FR" sz="1800" dirty="0" smtClean="0">
                <a:latin typeface="Times New Roman" pitchFamily="18" charset="0"/>
                <a:cs typeface="Times New Roman" pitchFamily="18" charset="0"/>
              </a:rPr>
              <a:t>Comme perspectives futures de notre travail nous envisageons notamment d’intensifier les expérimentations (d’autres séries de tests), et d’affiner d’avantage les heuristiques de transfert et de propagation</a:t>
            </a:r>
            <a:r>
              <a:rPr lang="en-US" sz="1800" dirty="0" smtClean="0">
                <a:latin typeface="Times New Roman" pitchFamily="18" charset="0"/>
                <a:cs typeface="Times New Roman" pitchFamily="18" charset="0"/>
              </a:rPr>
              <a:t>. </a:t>
            </a:r>
            <a:endParaRPr lang="fr-FR" sz="1800" dirty="0" smtClean="0">
              <a:latin typeface="Times New Roman" pitchFamily="18" charset="0"/>
              <a:cs typeface="Times New Roman" pitchFamily="18" charset="0"/>
            </a:endParaRPr>
          </a:p>
          <a:p>
            <a:pPr algn="just" hangingPunct="0">
              <a:buNone/>
            </a:pPr>
            <a:endParaRPr lang="fr-FR" sz="1800" dirty="0" smtClean="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normAutofit/>
          </a:bodyPr>
          <a:lstStyle/>
          <a:p>
            <a:r>
              <a:rPr lang="fr-FR" dirty="0" smtClean="0"/>
              <a:t>42</a:t>
            </a:r>
            <a:endParaRPr lang="fr-FR" dirty="0"/>
          </a:p>
        </p:txBody>
      </p:sp>
      <p:sp>
        <p:nvSpPr>
          <p:cNvPr id="5" name="Espace réservé de la date 4"/>
          <p:cNvSpPr>
            <a:spLocks noGrp="1"/>
          </p:cNvSpPr>
          <p:nvPr>
            <p:ph type="dt" sz="half" idx="10"/>
          </p:nvPr>
        </p:nvSpPr>
        <p:spPr/>
        <p:txBody>
          <a:bodyPr/>
          <a:lstStyle/>
          <a:p>
            <a:fld id="{C1F1AF86-8C38-44CB-A8EF-62E0EAB34D79}" type="datetime1">
              <a:rPr lang="fr-FR" smtClean="0"/>
              <a:pPr/>
              <a:t>10/06/2014</a:t>
            </a:fld>
            <a:endParaRPr lang="fr-FR"/>
          </a:p>
        </p:txBody>
      </p:sp>
      <p:sp>
        <p:nvSpPr>
          <p:cNvPr id="6" name="Espace réservé du pied de page 5"/>
          <p:cNvSpPr>
            <a:spLocks noGrp="1"/>
          </p:cNvSpPr>
          <p:nvPr>
            <p:ph type="ftr" sz="quarter" idx="11"/>
          </p:nvPr>
        </p:nvSpPr>
        <p:spPr/>
        <p:txBody>
          <a:bodyPr/>
          <a:lstStyle/>
          <a:p>
            <a:r>
              <a:rPr lang="fr-FR" smtClean="0"/>
              <a:t>Alignement d’ontologies</a:t>
            </a:r>
            <a:endParaRPr lang="fr-FR" dirty="0"/>
          </a:p>
        </p:txBody>
      </p:sp>
    </p:spTree>
    <p:extLst>
      <p:ext uri="{BB962C8B-B14F-4D97-AF65-F5344CB8AC3E}">
        <p14:creationId xmlns:p14="http://schemas.microsoft.com/office/powerpoint/2010/main" xmlns="" val="1817588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ctrTitle"/>
          </p:nvPr>
        </p:nvSpPr>
        <p:spPr>
          <a:xfrm>
            <a:off x="1327150" y="361950"/>
            <a:ext cx="7406640" cy="1472184"/>
          </a:xfrm>
        </p:spPr>
        <p:txBody>
          <a:bodyPr/>
          <a:lstStyle/>
          <a:p>
            <a:r>
              <a:rPr lang="fr-FR" dirty="0" smtClean="0">
                <a:solidFill>
                  <a:schemeClr val="accent5">
                    <a:lumMod val="75000"/>
                  </a:schemeClr>
                </a:solidFill>
              </a:rPr>
              <a:t>Merci Pour Votre Attention</a:t>
            </a:r>
            <a:endParaRPr lang="fr-FR" dirty="0">
              <a:solidFill>
                <a:schemeClr val="accent5">
                  <a:lumMod val="75000"/>
                </a:schemeClr>
              </a:solidFill>
            </a:endParaRPr>
          </a:p>
        </p:txBody>
      </p:sp>
      <p:pic>
        <p:nvPicPr>
          <p:cNvPr id="1026" name="Picture 2"/>
          <p:cNvPicPr>
            <a:picLocks noChangeAspect="1" noChangeArrowheads="1"/>
          </p:cNvPicPr>
          <p:nvPr/>
        </p:nvPicPr>
        <p:blipFill>
          <a:blip r:embed="rId3" cstate="print"/>
          <a:srcRect/>
          <a:stretch>
            <a:fillRect/>
          </a:stretch>
        </p:blipFill>
        <p:spPr bwMode="auto">
          <a:xfrm>
            <a:off x="3716905" y="3789040"/>
            <a:ext cx="1914525" cy="11144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3716905" y="1898830"/>
            <a:ext cx="992718" cy="577851"/>
          </a:xfrm>
          <a:prstGeom prst="rect">
            <a:avLst/>
          </a:prstGeom>
          <a:noFill/>
          <a:ln w="9525">
            <a:noFill/>
            <a:miter lim="800000"/>
            <a:headEnd/>
            <a:tailEnd/>
          </a:ln>
          <a:effectLst/>
        </p:spPr>
      </p:pic>
      <p:sp>
        <p:nvSpPr>
          <p:cNvPr id="5" name="Rectangle 4"/>
          <p:cNvSpPr/>
          <p:nvPr/>
        </p:nvSpPr>
        <p:spPr>
          <a:xfrm>
            <a:off x="2616200" y="2851150"/>
            <a:ext cx="5406200" cy="646331"/>
          </a:xfrm>
          <a:prstGeom prst="rect">
            <a:avLst/>
          </a:prstGeom>
        </p:spPr>
        <p:txBody>
          <a:bodyPr wrap="square">
            <a:spAutoFit/>
          </a:bodyPr>
          <a:lstStyle/>
          <a:p>
            <a:pPr algn="ctr"/>
            <a:r>
              <a:rPr lang="fr-FR" sz="3600" b="1" dirty="0" smtClean="0">
                <a:solidFill>
                  <a:schemeClr val="accent5">
                    <a:lumMod val="75000"/>
                  </a:schemeClr>
                </a:solidFill>
              </a:rPr>
              <a:t>Des Questions ... ???</a:t>
            </a:r>
            <a:endParaRPr lang="fr-FR" sz="3600" dirty="0">
              <a:solidFill>
                <a:schemeClr val="accent5">
                  <a:lumMod val="75000"/>
                </a:schemeClr>
              </a:solidFill>
            </a:endParaRPr>
          </a:p>
        </p:txBody>
      </p:sp>
      <p:sp>
        <p:nvSpPr>
          <p:cNvPr id="6" name="Rectangle 5"/>
          <p:cNvSpPr/>
          <p:nvPr/>
        </p:nvSpPr>
        <p:spPr>
          <a:xfrm>
            <a:off x="4705350" y="5118100"/>
            <a:ext cx="4635515" cy="646331"/>
          </a:xfrm>
          <a:prstGeom prst="rect">
            <a:avLst/>
          </a:prstGeom>
        </p:spPr>
        <p:txBody>
          <a:bodyPr wrap="square">
            <a:spAutoFit/>
          </a:bodyPr>
          <a:lstStyle/>
          <a:p>
            <a:pPr algn="ctr"/>
            <a:r>
              <a:rPr lang="fr-FR" sz="3600" b="1" dirty="0" smtClean="0">
                <a:solidFill>
                  <a:schemeClr val="accent5">
                    <a:lumMod val="75000"/>
                  </a:schemeClr>
                </a:solidFill>
              </a:rPr>
              <a:t>Merci</a:t>
            </a:r>
            <a:endParaRPr lang="fr-FR" sz="3600" dirty="0">
              <a:solidFill>
                <a:schemeClr val="accent5">
                  <a:lumMod val="75000"/>
                </a:schemeClr>
              </a:solidFill>
            </a:endParaRPr>
          </a:p>
        </p:txBody>
      </p:sp>
      <p:sp>
        <p:nvSpPr>
          <p:cNvPr id="7" name="Espace réservé de la date 6"/>
          <p:cNvSpPr>
            <a:spLocks noGrp="1"/>
          </p:cNvSpPr>
          <p:nvPr>
            <p:ph type="dt" sz="half" idx="10"/>
          </p:nvPr>
        </p:nvSpPr>
        <p:spPr/>
        <p:txBody>
          <a:bodyPr/>
          <a:lstStyle/>
          <a:p>
            <a:fld id="{789576A3-75F5-424F-9744-3AA0DBFE8145}" type="datetime1">
              <a:rPr lang="fr-FR" smtClean="0"/>
              <a:pPr/>
              <a:t>10/06/2014</a:t>
            </a:fld>
            <a:endParaRPr lang="fr-FR"/>
          </a:p>
        </p:txBody>
      </p:sp>
      <p:sp>
        <p:nvSpPr>
          <p:cNvPr id="8" name="Espace réservé du numéro de diapositive 7"/>
          <p:cNvSpPr>
            <a:spLocks noGrp="1"/>
          </p:cNvSpPr>
          <p:nvPr>
            <p:ph type="sldNum" sz="quarter" idx="12"/>
          </p:nvPr>
        </p:nvSpPr>
        <p:spPr/>
        <p:txBody>
          <a:bodyPr/>
          <a:lstStyle/>
          <a:p>
            <a:fld id="{0361A648-C241-4141-A851-BE9768CF70F2}" type="slidenum">
              <a:rPr lang="fr-FR" smtClean="0"/>
              <a:pPr/>
              <a:t>22</a:t>
            </a:fld>
            <a:endParaRPr lang="fr-FR"/>
          </a:p>
        </p:txBody>
      </p:sp>
      <p:sp>
        <p:nvSpPr>
          <p:cNvPr id="9" name="Espace réservé du pied de page 8"/>
          <p:cNvSpPr>
            <a:spLocks noGrp="1"/>
          </p:cNvSpPr>
          <p:nvPr>
            <p:ph type="ftr" sz="quarter" idx="11"/>
          </p:nvPr>
        </p:nvSpPr>
        <p:spPr/>
        <p:txBody>
          <a:bodyPr/>
          <a:lstStyle/>
          <a:p>
            <a:r>
              <a:rPr lang="fr-FR" smtClean="0"/>
              <a:t>Alignement d’ontologies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4" y="0"/>
            <a:ext cx="8127395" cy="1143000"/>
          </a:xfrm>
        </p:spPr>
        <p:txBody>
          <a:bodyPr>
            <a:noAutofit/>
          </a:bodyPr>
          <a:lstStyle/>
          <a:p>
            <a:pPr marL="1624013" indent="-541338">
              <a:tabLst>
                <a:tab pos="1624013" algn="l"/>
              </a:tabLst>
            </a:pPr>
            <a:r>
              <a:rPr lang="fr-FR" sz="3000" dirty="0" smtClean="0">
                <a:solidFill>
                  <a:schemeClr val="accent5">
                    <a:lumMod val="75000"/>
                  </a:schemeClr>
                </a:solidFill>
                <a:cs typeface="Times New Roman" pitchFamily="18" charset="0"/>
              </a:rPr>
              <a:t>Nécessité de l’alignement d’ontologies</a:t>
            </a:r>
          </a:p>
        </p:txBody>
      </p:sp>
      <p:sp>
        <p:nvSpPr>
          <p:cNvPr id="3" name="Espace réservé du contenu 2"/>
          <p:cNvSpPr>
            <a:spLocks noGrp="1"/>
          </p:cNvSpPr>
          <p:nvPr>
            <p:ph idx="1"/>
          </p:nvPr>
        </p:nvSpPr>
        <p:spPr>
          <a:xfrm>
            <a:off x="1016605" y="1028701"/>
            <a:ext cx="8000395" cy="5340490"/>
          </a:xfrm>
        </p:spPr>
        <p:txBody>
          <a:bodyPr>
            <a:normAutofit/>
          </a:bodyPr>
          <a:lstStyle/>
          <a:p>
            <a:pPr marL="280988" indent="-280988" algn="just" defTabSz="749300" eaLnBrk="0" hangingPunct="0">
              <a:spcBef>
                <a:spcPct val="20000"/>
              </a:spcBef>
              <a:buFont typeface="Wingdings" pitchFamily="2" charset="2"/>
              <a:buChar char="Ø"/>
              <a:defRPr/>
            </a:pPr>
            <a:r>
              <a:rPr lang="en-US" sz="1800" kern="0" dirty="0" smtClean="0">
                <a:latin typeface="Times New Roman" pitchFamily="18" charset="0"/>
                <a:cs typeface="Times New Roman" pitchFamily="18" charset="0"/>
              </a:rPr>
              <a:t>Le web </a:t>
            </a:r>
            <a:r>
              <a:rPr lang="fr-FR" sz="1800" kern="0" dirty="0" smtClean="0">
                <a:latin typeface="Times New Roman" pitchFamily="18" charset="0"/>
                <a:cs typeface="Times New Roman" pitchFamily="18" charset="0"/>
              </a:rPr>
              <a:t>sémantique</a:t>
            </a:r>
            <a:r>
              <a:rPr lang="en-US" sz="1800" kern="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s’appuie sur les ontologies pour surmonter le problème crucial de l’hétérogénéité sémantique.</a:t>
            </a:r>
            <a:endParaRPr lang="en-US" sz="1800" kern="0" dirty="0" smtClean="0">
              <a:latin typeface="Times New Roman" pitchFamily="18" charset="0"/>
              <a:cs typeface="Times New Roman" pitchFamily="18" charset="0"/>
            </a:endParaRPr>
          </a:p>
          <a:p>
            <a:pPr marL="280988" indent="-280988" algn="just" defTabSz="749300" eaLnBrk="0" hangingPunct="0">
              <a:spcBef>
                <a:spcPct val="20000"/>
              </a:spcBef>
              <a:buFont typeface="Wingdings" pitchFamily="2" charset="2"/>
              <a:buChar char="Ø"/>
              <a:defRPr/>
            </a:pPr>
            <a:r>
              <a:rPr lang="en-US" sz="1800" kern="0" dirty="0" smtClean="0">
                <a:latin typeface="Times New Roman" pitchFamily="18" charset="0"/>
                <a:cs typeface="Times New Roman" pitchFamily="18" charset="0"/>
              </a:rPr>
              <a:t> Les </a:t>
            </a:r>
            <a:r>
              <a:rPr lang="fr-FR" sz="1800" dirty="0" smtClean="0">
                <a:latin typeface="Times New Roman" pitchFamily="18" charset="0"/>
                <a:cs typeface="Times New Roman" pitchFamily="18" charset="0"/>
              </a:rPr>
              <a:t>ontologies sont-elles mêmes hétérogènes</a:t>
            </a:r>
            <a:r>
              <a:rPr lang="en-US" sz="1800" kern="0" dirty="0" smtClean="0">
                <a:latin typeface="Times New Roman" pitchFamily="18" charset="0"/>
                <a:cs typeface="Times New Roman" pitchFamily="18" charset="0"/>
              </a:rPr>
              <a:t>.</a:t>
            </a:r>
            <a:endParaRPr lang="fr-FR" sz="1800" dirty="0" smtClean="0">
              <a:latin typeface="Times New Roman" pitchFamily="18" charset="0"/>
              <a:cs typeface="Times New Roman" pitchFamily="18" charset="0"/>
            </a:endParaRPr>
          </a:p>
          <a:p>
            <a:pPr marL="280988" indent="-280988" algn="just" defTabSz="749300" eaLnBrk="0" hangingPunct="0">
              <a:spcBef>
                <a:spcPct val="20000"/>
              </a:spcBef>
              <a:buFont typeface="Wingdings" pitchFamily="2" charset="2"/>
              <a:buChar char="Ø"/>
              <a:defRPr/>
            </a:pPr>
            <a:r>
              <a:rPr lang="fr-FR" sz="1800" dirty="0" smtClean="0">
                <a:latin typeface="Times New Roman" pitchFamily="18" charset="0"/>
                <a:cs typeface="Times New Roman" pitchFamily="18" charset="0"/>
              </a:rPr>
              <a:t> Alignement des Ontologies est nécessaire pour trouver des correspondances sémantiques entre les entités des ontologies afin de </a:t>
            </a:r>
            <a:r>
              <a:rPr lang="en-US" sz="1800" kern="0" dirty="0" smtClean="0">
                <a:latin typeface="Times New Roman" pitchFamily="18" charset="0"/>
                <a:cs typeface="Times New Roman" pitchFamily="18" charset="0"/>
              </a:rPr>
              <a:t>:</a:t>
            </a:r>
          </a:p>
          <a:p>
            <a:pPr marL="280988" indent="-280988" algn="just" defTabSz="749300" eaLnBrk="0" hangingPunct="0">
              <a:spcBef>
                <a:spcPct val="20000"/>
              </a:spcBef>
              <a:defRPr/>
            </a:pPr>
            <a:r>
              <a:rPr lang="en-US" sz="1800" kern="0" dirty="0" smtClean="0">
                <a:latin typeface="Times New Roman" pitchFamily="18" charset="0"/>
                <a:cs typeface="Times New Roman" pitchFamily="18" charset="0"/>
              </a:rPr>
              <a:t>    Assurer </a:t>
            </a:r>
            <a:r>
              <a:rPr lang="fr-FR" sz="1800" kern="0" dirty="0" smtClean="0">
                <a:latin typeface="Times New Roman" pitchFamily="18" charset="0"/>
                <a:cs typeface="Times New Roman" pitchFamily="18" charset="0"/>
              </a:rPr>
              <a:t>l’interopérabilité</a:t>
            </a:r>
            <a:r>
              <a:rPr lang="en-US" sz="1800" kern="0" dirty="0" smtClean="0">
                <a:latin typeface="Times New Roman" pitchFamily="18" charset="0"/>
                <a:cs typeface="Times New Roman" pitchFamily="18" charset="0"/>
              </a:rPr>
              <a:t> </a:t>
            </a:r>
            <a:r>
              <a:rPr lang="fr-FR" sz="1800" kern="0" dirty="0" smtClean="0">
                <a:latin typeface="Times New Roman" pitchFamily="18" charset="0"/>
                <a:cs typeface="Times New Roman" pitchFamily="18" charset="0"/>
              </a:rPr>
              <a:t>sémantique</a:t>
            </a:r>
            <a:r>
              <a:rPr lang="en-US" sz="1800" kern="0" dirty="0" smtClean="0">
                <a:latin typeface="Times New Roman" pitchFamily="18" charset="0"/>
                <a:cs typeface="Times New Roman" pitchFamily="18" charset="0"/>
              </a:rPr>
              <a:t>.</a:t>
            </a:r>
          </a:p>
          <a:p>
            <a:pPr marL="280988" indent="-280988" algn="just" defTabSz="749300" eaLnBrk="0" hangingPunct="0">
              <a:spcBef>
                <a:spcPct val="20000"/>
              </a:spcBef>
              <a:defRPr/>
            </a:pPr>
            <a:r>
              <a:rPr lang="en-US" sz="1800" kern="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Une meilleure compréhension et interactions entre non seulement les personnes mais aussi entre les ordinateurs</a:t>
            </a:r>
            <a:r>
              <a:rPr lang="en-US" sz="1800" kern="0" dirty="0" smtClean="0">
                <a:latin typeface="Times New Roman" pitchFamily="18" charset="0"/>
                <a:cs typeface="Times New Roman" pitchFamily="18" charset="0"/>
              </a:rPr>
              <a:t>.</a:t>
            </a:r>
          </a:p>
          <a:p>
            <a:pPr marL="280988" indent="-280988" algn="just" defTabSz="749300" eaLnBrk="0" hangingPunct="0">
              <a:spcBef>
                <a:spcPct val="20000"/>
              </a:spcBef>
              <a:defRPr/>
            </a:pPr>
            <a:endParaRPr lang="en-US" sz="1800" kern="0" dirty="0" smtClean="0">
              <a:latin typeface="Times New Roman" pitchFamily="18" charset="0"/>
              <a:cs typeface="Times New Roman" pitchFamily="18" charset="0"/>
            </a:endParaRPr>
          </a:p>
          <a:p>
            <a:pPr marL="280988" indent="-280988" algn="just" defTabSz="749300" eaLnBrk="0" hangingPunct="0">
              <a:spcBef>
                <a:spcPct val="20000"/>
              </a:spcBef>
              <a:buNone/>
              <a:defRPr/>
            </a:pPr>
            <a:r>
              <a:rPr lang="fr-FR" sz="1800" kern="0" dirty="0" smtClean="0">
                <a:latin typeface="Times New Roman" pitchFamily="18" charset="0"/>
                <a:cs typeface="Times New Roman" pitchFamily="18" charset="0"/>
              </a:rPr>
              <a:t>Définition de l’alignement :</a:t>
            </a:r>
          </a:p>
          <a:p>
            <a:pPr marL="280988" indent="-280988" algn="just" defTabSz="749300" eaLnBrk="0" hangingPunct="0">
              <a:spcBef>
                <a:spcPct val="20000"/>
              </a:spcBef>
              <a:defRPr/>
            </a:pPr>
            <a:r>
              <a:rPr lang="fr-FR" sz="1800" dirty="0" smtClean="0">
                <a:latin typeface="Times New Roman" pitchFamily="18" charset="0"/>
                <a:cs typeface="Times New Roman" pitchFamily="18" charset="0"/>
              </a:rPr>
              <a:t>L’alignement des ontologies à pour but de trouver des correspondances sémantiques entre les ontologies afin d’assurer cette interopérabilité.</a:t>
            </a:r>
            <a:endParaRPr lang="en-US" sz="1800" kern="0" dirty="0" smtClean="0">
              <a:latin typeface="Times New Roman" pitchFamily="18" charset="0"/>
              <a:cs typeface="Times New Roman" pitchFamily="18" charset="0"/>
            </a:endParaRPr>
          </a:p>
          <a:p>
            <a:pPr marL="280988" indent="-280988" algn="just" defTabSz="749300" eaLnBrk="0" hangingPunct="0">
              <a:spcBef>
                <a:spcPct val="20000"/>
              </a:spcBef>
              <a:buNone/>
              <a:defRPr/>
            </a:pPr>
            <a:endParaRPr lang="fr-FR" sz="1800" i="1" dirty="0" smtClean="0">
              <a:latin typeface="Times New Roman" pitchFamily="18" charset="0"/>
              <a:cs typeface="Times New Roman" pitchFamily="18" charset="0"/>
            </a:endParaRPr>
          </a:p>
          <a:p>
            <a:pPr marL="280988" indent="-280988" algn="just" defTabSz="749300" eaLnBrk="0" hangingPunct="0">
              <a:spcBef>
                <a:spcPct val="20000"/>
              </a:spcBef>
              <a:buFont typeface="Wingdings" pitchFamily="2" charset="2"/>
              <a:buChar char="Ø"/>
              <a:defRPr/>
            </a:pPr>
            <a:endParaRPr lang="fr-FR" sz="1800" i="1" dirty="0" smtClean="0">
              <a:latin typeface="Times New Roman" pitchFamily="18" charset="0"/>
              <a:cs typeface="Times New Roman" pitchFamily="18" charset="0"/>
            </a:endParaRPr>
          </a:p>
          <a:p>
            <a:pPr algn="just">
              <a:buNone/>
            </a:pPr>
            <a:endParaRPr lang="fr-FR" sz="1800" i="1" dirty="0" smtClean="0">
              <a:latin typeface="Times New Roman" pitchFamily="18" charset="0"/>
              <a:cs typeface="Times New Roman" pitchFamily="18" charset="0"/>
            </a:endParaRPr>
          </a:p>
        </p:txBody>
      </p:sp>
      <p:sp>
        <p:nvSpPr>
          <p:cNvPr id="7" name="Espace réservé de la date 6"/>
          <p:cNvSpPr>
            <a:spLocks noGrp="1"/>
          </p:cNvSpPr>
          <p:nvPr>
            <p:ph type="dt" sz="half" idx="10"/>
          </p:nvPr>
        </p:nvSpPr>
        <p:spPr/>
        <p:txBody>
          <a:bodyPr/>
          <a:lstStyle/>
          <a:p>
            <a:fld id="{497CB06D-7E05-4CE8-B067-2F04417EBEE7}" type="datetime1">
              <a:rPr lang="fr-FR" smtClean="0"/>
              <a:pPr/>
              <a:t>10/06/2014</a:t>
            </a:fld>
            <a:endParaRPr lang="fr-FR"/>
          </a:p>
        </p:txBody>
      </p:sp>
      <p:sp>
        <p:nvSpPr>
          <p:cNvPr id="8" name="Espace réservé du numéro de diapositive 7"/>
          <p:cNvSpPr>
            <a:spLocks noGrp="1"/>
          </p:cNvSpPr>
          <p:nvPr>
            <p:ph type="sldNum" sz="quarter" idx="12"/>
          </p:nvPr>
        </p:nvSpPr>
        <p:spPr/>
        <p:txBody>
          <a:bodyPr/>
          <a:lstStyle/>
          <a:p>
            <a:fld id="{0361A648-C241-4141-A851-BE9768CF70F2}" type="slidenum">
              <a:rPr lang="fr-FR" smtClean="0"/>
              <a:pPr/>
              <a:t>3</a:t>
            </a:fld>
            <a:endParaRPr lang="fr-FR"/>
          </a:p>
        </p:txBody>
      </p:sp>
      <p:sp>
        <p:nvSpPr>
          <p:cNvPr id="9" name="Espace réservé du pied de page 8"/>
          <p:cNvSpPr>
            <a:spLocks noGrp="1"/>
          </p:cNvSpPr>
          <p:nvPr>
            <p:ph type="ftr" sz="quarter" idx="11"/>
          </p:nvPr>
        </p:nvSpPr>
        <p:spPr/>
        <p:txBody>
          <a:bodyPr/>
          <a:lstStyle/>
          <a:p>
            <a:r>
              <a:rPr lang="fr-FR" smtClean="0"/>
              <a:t>Alignement d’ontologies</a:t>
            </a:r>
            <a:endParaRPr lang="fr-FR" dirty="0"/>
          </a:p>
        </p:txBody>
      </p:sp>
      <p:pic>
        <p:nvPicPr>
          <p:cNvPr id="10" name="Espace réservé du contenu 6"/>
          <p:cNvPicPr>
            <a:picLocks/>
          </p:cNvPicPr>
          <p:nvPr/>
        </p:nvPicPr>
        <p:blipFill>
          <a:blip r:embed="rId3" cstate="print"/>
          <a:srcRect/>
          <a:stretch>
            <a:fillRect/>
          </a:stretch>
        </p:blipFill>
        <p:spPr bwMode="auto">
          <a:xfrm>
            <a:off x="2393950" y="4806950"/>
            <a:ext cx="5625625" cy="1675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4" y="0"/>
            <a:ext cx="8127395" cy="1143000"/>
          </a:xfrm>
        </p:spPr>
        <p:txBody>
          <a:bodyPr>
            <a:normAutofit/>
          </a:bodyPr>
          <a:lstStyle/>
          <a:p>
            <a:pPr algn="ctr"/>
            <a:r>
              <a:rPr lang="fr-FR" sz="3000" dirty="0" smtClean="0">
                <a:solidFill>
                  <a:schemeClr val="accent5">
                    <a:lumMod val="75000"/>
                  </a:schemeClr>
                </a:solidFill>
              </a:rPr>
              <a:t>Définition Formelle de la correspondance</a:t>
            </a:r>
            <a:endParaRPr lang="fr-FR" sz="3000" dirty="0">
              <a:solidFill>
                <a:schemeClr val="accent5">
                  <a:lumMod val="75000"/>
                </a:schemeClr>
              </a:solidFill>
            </a:endParaRPr>
          </a:p>
        </p:txBody>
      </p:sp>
      <p:sp>
        <p:nvSpPr>
          <p:cNvPr id="3" name="Espace réservé du contenu 2"/>
          <p:cNvSpPr>
            <a:spLocks noGrp="1"/>
          </p:cNvSpPr>
          <p:nvPr>
            <p:ph idx="1"/>
          </p:nvPr>
        </p:nvSpPr>
        <p:spPr>
          <a:xfrm>
            <a:off x="1016604" y="1583795"/>
            <a:ext cx="7695855" cy="4800600"/>
          </a:xfrm>
        </p:spPr>
        <p:txBody>
          <a:bodyPr>
            <a:normAutofit/>
          </a:bodyPr>
          <a:lstStyle/>
          <a:p>
            <a:pPr algn="just">
              <a:buNone/>
            </a:pPr>
            <a:r>
              <a:rPr lang="fr-FR" sz="1800" dirty="0" smtClean="0">
                <a:latin typeface="Times New Roman" pitchFamily="18" charset="0"/>
                <a:cs typeface="Times New Roman" pitchFamily="18" charset="0"/>
              </a:rPr>
              <a:t>Etant données deux ontologies o et o', une correspondance est un 4-</a:t>
            </a:r>
            <a:r>
              <a:rPr lang="fr-FR" sz="1800" dirty="0" err="1" smtClean="0">
                <a:latin typeface="Times New Roman" pitchFamily="18" charset="0"/>
                <a:cs typeface="Times New Roman" pitchFamily="18" charset="0"/>
              </a:rPr>
              <a:t>uplet</a:t>
            </a:r>
            <a:r>
              <a:rPr lang="fr-FR" sz="1800" dirty="0" smtClean="0">
                <a:latin typeface="Times New Roman" pitchFamily="18" charset="0"/>
                <a:cs typeface="Times New Roman" pitchFamily="18" charset="0"/>
              </a:rPr>
              <a:t>:   (e, e’, r, n)  où  :</a:t>
            </a:r>
          </a:p>
          <a:p>
            <a:pPr algn="just">
              <a:buNone/>
            </a:pPr>
            <a:endParaRPr lang="fr-FR" sz="1800" dirty="0" smtClean="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 e  appartient à O et e’ appartient à O’(entité : concept, relation ou instance).</a:t>
            </a:r>
          </a:p>
          <a:p>
            <a:pPr algn="just"/>
            <a:r>
              <a:rPr lang="fr-FR" sz="1800" dirty="0" smtClean="0">
                <a:latin typeface="Times New Roman" pitchFamily="18" charset="0"/>
                <a:cs typeface="Times New Roman" pitchFamily="18" charset="0"/>
              </a:rPr>
              <a:t>- r est une relation sémantique (égalité, subsomption,…).</a:t>
            </a:r>
          </a:p>
          <a:p>
            <a:pPr algn="just"/>
            <a:r>
              <a:rPr lang="fr-FR" sz="1800" dirty="0" smtClean="0">
                <a:latin typeface="Times New Roman" pitchFamily="18" charset="0"/>
                <a:cs typeface="Times New Roman" pitchFamily="18" charset="0"/>
              </a:rPr>
              <a:t>- n valeur de confiance.</a:t>
            </a:r>
          </a:p>
          <a:p>
            <a:pPr algn="just">
              <a:buNone/>
            </a:pPr>
            <a:endParaRPr lang="fr-FR" sz="1800" dirty="0" smtClean="0">
              <a:latin typeface="Times New Roman" pitchFamily="18" charset="0"/>
              <a:cs typeface="Times New Roman" pitchFamily="18" charset="0"/>
            </a:endParaRPr>
          </a:p>
          <a:p>
            <a:pPr algn="just">
              <a:buNone/>
            </a:pPr>
            <a:r>
              <a:rPr lang="fr-FR" sz="1800" dirty="0" smtClean="0">
                <a:latin typeface="Times New Roman" pitchFamily="18" charset="0"/>
                <a:cs typeface="Times New Roman" pitchFamily="18" charset="0"/>
              </a:rPr>
              <a:t>Alignement est un ensemble de correspondances sémantiques.</a:t>
            </a:r>
          </a:p>
        </p:txBody>
      </p:sp>
      <p:sp>
        <p:nvSpPr>
          <p:cNvPr id="4" name="Espace réservé de la date 3"/>
          <p:cNvSpPr>
            <a:spLocks noGrp="1"/>
          </p:cNvSpPr>
          <p:nvPr>
            <p:ph type="dt" sz="half" idx="10"/>
          </p:nvPr>
        </p:nvSpPr>
        <p:spPr/>
        <p:txBody>
          <a:bodyPr/>
          <a:lstStyle/>
          <a:p>
            <a:fld id="{6CCC8A76-7452-4996-8175-89BF011BB947}"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1"/>
            <a:ext cx="8127395" cy="850900"/>
          </a:xfrm>
        </p:spPr>
        <p:txBody>
          <a:bodyPr>
            <a:normAutofit/>
          </a:bodyPr>
          <a:lstStyle/>
          <a:p>
            <a:pPr algn="ctr"/>
            <a:r>
              <a:rPr lang="fr-FR" sz="3000" dirty="0" smtClean="0">
                <a:solidFill>
                  <a:schemeClr val="accent5">
                    <a:lumMod val="75000"/>
                  </a:schemeClr>
                </a:solidFill>
              </a:rPr>
              <a:t>Exemple d’Alignement et Correspondance</a:t>
            </a:r>
            <a:endParaRPr lang="fr-FR" sz="3000" dirty="0">
              <a:solidFill>
                <a:schemeClr val="accent5">
                  <a:lumMod val="75000"/>
                </a:schemeClr>
              </a:solidFill>
            </a:endParaRPr>
          </a:p>
        </p:txBody>
      </p:sp>
      <p:sp>
        <p:nvSpPr>
          <p:cNvPr id="3" name="Espace réservé du contenu 2"/>
          <p:cNvSpPr>
            <a:spLocks noGrp="1"/>
          </p:cNvSpPr>
          <p:nvPr>
            <p:ph idx="1"/>
          </p:nvPr>
        </p:nvSpPr>
        <p:spPr>
          <a:xfrm>
            <a:off x="926595" y="762000"/>
            <a:ext cx="8217405" cy="5310590"/>
          </a:xfrm>
        </p:spPr>
        <p:txBody>
          <a:bodyPr>
            <a:normAutofit/>
          </a:bodyPr>
          <a:lstStyle/>
          <a:p>
            <a:pPr algn="just"/>
            <a:r>
              <a:rPr lang="fr-FR" sz="1800" dirty="0" smtClean="0">
                <a:latin typeface="Times New Roman" pitchFamily="18" charset="0"/>
                <a:cs typeface="Times New Roman" pitchFamily="18" charset="0"/>
              </a:rPr>
              <a:t>Exemple d’alignement entre </a:t>
            </a:r>
            <a:r>
              <a:rPr lang="fr-FR" sz="1800" dirty="0" smtClean="0">
                <a:latin typeface="Times New Roman" pitchFamily="18" charset="0"/>
                <a:cs typeface="Times New Roman" pitchFamily="18" charset="0"/>
              </a:rPr>
              <a:t>les </a:t>
            </a:r>
            <a:r>
              <a:rPr lang="fr-FR" sz="1800" dirty="0" smtClean="0">
                <a:latin typeface="Times New Roman" pitchFamily="18" charset="0"/>
                <a:cs typeface="Times New Roman" pitchFamily="18" charset="0"/>
              </a:rPr>
              <a:t>ontologies est illustré dans la figure. Les  correspondances sont exprimées par des flèches. Par défaut leur relation est = et leur valeur de confiance est de 1,0, sinon, ceux-ci sont mentionnées à proximité des flèches.</a:t>
            </a:r>
          </a:p>
          <a:p>
            <a:pPr algn="just"/>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endParaRPr lang="fr-FR" sz="1800" dirty="0" smtClean="0">
              <a:latin typeface="Times New Roman" pitchFamily="18" charset="0"/>
              <a:cs typeface="Times New Roman" pitchFamily="18" charset="0"/>
            </a:endParaRPr>
          </a:p>
          <a:p>
            <a:pPr algn="just"/>
            <a:endParaRPr lang="fr-FR" sz="1800" dirty="0" smtClean="0">
              <a:latin typeface="Times New Roman" pitchFamily="18" charset="0"/>
              <a:cs typeface="Times New Roman" pitchFamily="18" charset="0"/>
            </a:endParaRPr>
          </a:p>
          <a:p>
            <a:pPr algn="just"/>
            <a:endParaRPr lang="fr-FR" sz="1800" dirty="0" smtClean="0">
              <a:latin typeface="Times New Roman" pitchFamily="18" charset="0"/>
              <a:cs typeface="Times New Roman" pitchFamily="18" charset="0"/>
            </a:endParaRPr>
          </a:p>
          <a:p>
            <a:pPr algn="just"/>
            <a:endParaRPr lang="fr-FR" sz="1800" dirty="0" smtClean="0">
              <a:latin typeface="Times New Roman" pitchFamily="18" charset="0"/>
              <a:cs typeface="Times New Roman" pitchFamily="18" charset="0"/>
            </a:endParaRPr>
          </a:p>
          <a:p>
            <a:pPr algn="just"/>
            <a:endParaRPr lang="fr-FR" sz="1800" dirty="0" smtClean="0">
              <a:latin typeface="Times New Roman" pitchFamily="18" charset="0"/>
              <a:cs typeface="Times New Roman" pitchFamily="18" charset="0"/>
            </a:endParaRPr>
          </a:p>
          <a:p>
            <a:pPr algn="just"/>
            <a:endParaRPr lang="fr-FR" sz="1800" dirty="0" smtClean="0">
              <a:latin typeface="Times New Roman" pitchFamily="18" charset="0"/>
              <a:cs typeface="Times New Roman" pitchFamily="18" charset="0"/>
            </a:endParaRPr>
          </a:p>
          <a:p>
            <a:pPr algn="just">
              <a:buNone/>
            </a:pPr>
            <a:endParaRPr lang="fr-FR" sz="1800" dirty="0" smtClean="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Alignement est un ensemble de correspondances sémantique.</a:t>
            </a:r>
          </a:p>
          <a:p>
            <a:pPr algn="just"/>
            <a:r>
              <a:rPr lang="fr-FR" sz="1800" dirty="0" smtClean="0">
                <a:latin typeface="Times New Roman" pitchFamily="18" charset="0"/>
                <a:cs typeface="Times New Roman" pitchFamily="18" charset="0"/>
              </a:rPr>
              <a:t>Les correspondances de l’alignement d'ontologies de la figure. ci-dessus  peuvent être exprimées comme suit:</a:t>
            </a:r>
          </a:p>
          <a:p>
            <a:pPr>
              <a:buNone/>
            </a:pPr>
            <a:endParaRPr lang="fr-FR" sz="1800" dirty="0" smtClean="0"/>
          </a:p>
          <a:p>
            <a:pPr algn="just"/>
            <a:endParaRPr lang="fr-FR" sz="1800" dirty="0" smtClean="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E219E4C4-5020-4FFA-8346-FD264A398F6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5</a:t>
            </a:fld>
            <a:endParaRPr lang="fr-FR"/>
          </a:p>
        </p:txBody>
      </p:sp>
      <p:pic>
        <p:nvPicPr>
          <p:cNvPr id="11" name="Image 10"/>
          <p:cNvPicPr/>
          <p:nvPr/>
        </p:nvPicPr>
        <p:blipFill>
          <a:blip r:embed="rId2" cstate="print"/>
          <a:srcRect/>
          <a:stretch>
            <a:fillRect/>
          </a:stretch>
        </p:blipFill>
        <p:spPr bwMode="auto">
          <a:xfrm>
            <a:off x="1193800" y="1962150"/>
            <a:ext cx="7734300" cy="2622550"/>
          </a:xfrm>
          <a:prstGeom prst="rect">
            <a:avLst/>
          </a:prstGeom>
          <a:noFill/>
          <a:ln w="9525">
            <a:noFill/>
            <a:miter lim="800000"/>
            <a:headEnd/>
            <a:tailEnd/>
          </a:ln>
        </p:spPr>
      </p:pic>
      <p:pic>
        <p:nvPicPr>
          <p:cNvPr id="8" name="Image 7"/>
          <p:cNvPicPr/>
          <p:nvPr/>
        </p:nvPicPr>
        <p:blipFill>
          <a:blip r:embed="rId3" cstate="print"/>
          <a:srcRect/>
          <a:stretch>
            <a:fillRect/>
          </a:stretch>
        </p:blipFill>
        <p:spPr bwMode="auto">
          <a:xfrm>
            <a:off x="1549400" y="5607050"/>
            <a:ext cx="6885765" cy="93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000" y="0"/>
            <a:ext cx="8128000" cy="1143000"/>
          </a:xfrm>
        </p:spPr>
        <p:txBody>
          <a:bodyPr>
            <a:normAutofit/>
          </a:bodyPr>
          <a:lstStyle/>
          <a:p>
            <a:pPr algn="ctr"/>
            <a:r>
              <a:rPr lang="fr-FR" sz="3000" dirty="0" smtClean="0">
                <a:solidFill>
                  <a:schemeClr val="accent5">
                    <a:lumMod val="75000"/>
                  </a:schemeClr>
                </a:solidFill>
              </a:rPr>
              <a:t>Les techniques de </a:t>
            </a:r>
            <a:r>
              <a:rPr lang="fr-FR" sz="3000" dirty="0" err="1" smtClean="0">
                <a:solidFill>
                  <a:schemeClr val="accent5">
                    <a:lumMod val="75000"/>
                  </a:schemeClr>
                </a:solidFill>
              </a:rPr>
              <a:t>Matching</a:t>
            </a:r>
            <a:r>
              <a:rPr lang="fr-FR" sz="3000" dirty="0" smtClean="0">
                <a:solidFill>
                  <a:schemeClr val="accent5">
                    <a:lumMod val="75000"/>
                  </a:schemeClr>
                </a:solidFill>
              </a:rPr>
              <a:t> d’Ontologies</a:t>
            </a:r>
            <a:endParaRPr lang="fr-FR" sz="3000" dirty="0"/>
          </a:p>
        </p:txBody>
      </p:sp>
      <p:sp>
        <p:nvSpPr>
          <p:cNvPr id="3" name="Espace réservé du contenu 2"/>
          <p:cNvSpPr>
            <a:spLocks noGrp="1"/>
          </p:cNvSpPr>
          <p:nvPr>
            <p:ph idx="1"/>
          </p:nvPr>
        </p:nvSpPr>
        <p:spPr/>
        <p:txBody>
          <a:bodyPr/>
          <a:lstStyle/>
          <a:p>
            <a:pPr marL="280988" indent="-280988" algn="just" defTabSz="749300" eaLnBrk="0" hangingPunct="0">
              <a:spcBef>
                <a:spcPct val="20000"/>
              </a:spcBef>
              <a:buFont typeface="Wingdings" pitchFamily="2" charset="2"/>
              <a:buChar char="Ø"/>
              <a:defRPr/>
            </a:pPr>
            <a:endParaRPr lang="fr-FR" sz="1800" dirty="0" smtClean="0">
              <a:latin typeface="Times New Roman" pitchFamily="18" charset="0"/>
              <a:cs typeface="Times New Roman" pitchFamily="18" charset="0"/>
            </a:endParaRPr>
          </a:p>
          <a:p>
            <a:pPr marL="280988" indent="-280988" algn="just" defTabSz="749300" eaLnBrk="0" hangingPunct="0">
              <a:spcBef>
                <a:spcPct val="20000"/>
              </a:spcBef>
              <a:buFont typeface="Wingdings" pitchFamily="2" charset="2"/>
              <a:buChar char="Ø"/>
              <a:defRPr/>
            </a:pPr>
            <a:r>
              <a:rPr lang="fr-FR" sz="1800" dirty="0" smtClean="0">
                <a:latin typeface="Times New Roman" pitchFamily="18" charset="0"/>
                <a:cs typeface="Times New Roman" pitchFamily="18" charset="0"/>
              </a:rPr>
              <a:t>Des techniques automatiques ou au moins semi-automatiques doivent être développées afin de :</a:t>
            </a:r>
          </a:p>
          <a:p>
            <a:pPr marL="280988" indent="-280988" algn="just" defTabSz="749300" eaLnBrk="0" hangingPunct="0">
              <a:spcBef>
                <a:spcPct val="20000"/>
              </a:spcBef>
              <a:buNone/>
              <a:defRPr/>
            </a:pPr>
            <a:r>
              <a:rPr lang="fr-FR" sz="1800" dirty="0" smtClean="0">
                <a:latin typeface="Times New Roman" pitchFamily="18" charset="0"/>
                <a:cs typeface="Times New Roman" pitchFamily="18" charset="0"/>
              </a:rPr>
              <a:t> </a:t>
            </a:r>
          </a:p>
          <a:p>
            <a:pPr marL="280988" indent="-280988" algn="just" defTabSz="749300" eaLnBrk="0" hangingPunct="0">
              <a:spcBef>
                <a:spcPct val="20000"/>
              </a:spcBef>
              <a:buNone/>
              <a:defRPr/>
            </a:pPr>
            <a:r>
              <a:rPr lang="fr-FR" sz="1800" dirty="0" smtClean="0">
                <a:latin typeface="Times New Roman" pitchFamily="18" charset="0"/>
                <a:cs typeface="Times New Roman" pitchFamily="18" charset="0"/>
              </a:rPr>
              <a:t>     - Réduire la charge de la création et de la maintenance manuelle de l'alignement d'ontologies.</a:t>
            </a:r>
          </a:p>
          <a:p>
            <a:pPr marL="280988" indent="-280988" algn="just" defTabSz="749300" eaLnBrk="0" hangingPunct="0">
              <a:spcBef>
                <a:spcPct val="20000"/>
              </a:spcBef>
              <a:buFont typeface="Wingdings" pitchFamily="2" charset="2"/>
              <a:buChar char="Ø"/>
              <a:defRPr/>
            </a:pPr>
            <a:endParaRPr lang="fr-FR" sz="1800" dirty="0" smtClean="0">
              <a:latin typeface="Times New Roman" pitchFamily="18" charset="0"/>
              <a:cs typeface="Times New Roman" pitchFamily="18" charset="0"/>
            </a:endParaRPr>
          </a:p>
          <a:p>
            <a:pPr marL="280988" indent="-280988" algn="just" defTabSz="749300" eaLnBrk="0" hangingPunct="0">
              <a:spcBef>
                <a:spcPct val="20000"/>
              </a:spcBef>
              <a:buFont typeface="Wingdings" pitchFamily="2" charset="2"/>
              <a:buChar char="Ø"/>
              <a:defRPr/>
            </a:pPr>
            <a:r>
              <a:rPr lang="fr-FR" sz="1800" dirty="0" smtClean="0">
                <a:latin typeface="Times New Roman" pitchFamily="18" charset="0"/>
                <a:cs typeface="Times New Roman" pitchFamily="18" charset="0"/>
              </a:rPr>
              <a:t>Identification automatique des correspondances entre les ontologies est très difficile en raison notamment de leurs divergences conceptuelles</a:t>
            </a:r>
            <a:r>
              <a:rPr lang="en-US" sz="1800" kern="0" dirty="0" smtClean="0">
                <a:solidFill>
                  <a:schemeClr val="tx2"/>
                </a:solidFill>
                <a:latin typeface="Times New Roman" pitchFamily="18" charset="0"/>
                <a:cs typeface="Times New Roman" pitchFamily="18" charset="0"/>
              </a:rPr>
              <a:t>.</a:t>
            </a:r>
          </a:p>
          <a:p>
            <a:endParaRPr lang="fr-FR" dirty="0"/>
          </a:p>
        </p:txBody>
      </p:sp>
      <p:sp>
        <p:nvSpPr>
          <p:cNvPr id="4" name="Espace réservé de la date 3"/>
          <p:cNvSpPr>
            <a:spLocks noGrp="1"/>
          </p:cNvSpPr>
          <p:nvPr>
            <p:ph type="dt" sz="half" idx="10"/>
          </p:nvPr>
        </p:nvSpPr>
        <p:spPr/>
        <p:txBody>
          <a:bodyPr/>
          <a:lstStyle/>
          <a:p>
            <a:fld id="{CE960EB2-F830-4467-80AB-D0AD60C4806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chemeClr val="accent5">
                    <a:lumMod val="75000"/>
                  </a:schemeClr>
                </a:solidFill>
              </a:rPr>
              <a:t>Classifications des techniques de </a:t>
            </a:r>
            <a:r>
              <a:rPr lang="fr-FR" sz="3000" dirty="0" err="1" smtClean="0">
                <a:solidFill>
                  <a:schemeClr val="accent5">
                    <a:lumMod val="75000"/>
                  </a:schemeClr>
                </a:solidFill>
              </a:rPr>
              <a:t>matching</a:t>
            </a:r>
            <a:r>
              <a:rPr lang="fr-FR" sz="3000" dirty="0" smtClean="0">
                <a:solidFill>
                  <a:schemeClr val="accent5">
                    <a:lumMod val="75000"/>
                  </a:schemeClr>
                </a:solidFill>
              </a:rPr>
              <a:t> d’ontologies</a:t>
            </a:r>
            <a:endParaRPr lang="fr-FR" sz="3000" dirty="0">
              <a:solidFill>
                <a:schemeClr val="accent5">
                  <a:lumMod val="75000"/>
                </a:schemeClr>
              </a:solidFill>
            </a:endParaRPr>
          </a:p>
        </p:txBody>
      </p:sp>
      <p:sp>
        <p:nvSpPr>
          <p:cNvPr id="3" name="Espace réservé du contenu 2"/>
          <p:cNvSpPr>
            <a:spLocks noGrp="1"/>
          </p:cNvSpPr>
          <p:nvPr>
            <p:ph idx="1"/>
          </p:nvPr>
        </p:nvSpPr>
        <p:spPr>
          <a:xfrm>
            <a:off x="1106615" y="1162050"/>
            <a:ext cx="7498080" cy="5222345"/>
          </a:xfrm>
        </p:spPr>
        <p:txBody>
          <a:bodyPr>
            <a:noAutofit/>
          </a:bodyPr>
          <a:lstStyle/>
          <a:p>
            <a:r>
              <a:rPr lang="fr-FR" sz="1800" dirty="0" smtClean="0">
                <a:latin typeface="Times New Roman" pitchFamily="18" charset="0"/>
                <a:cs typeface="Times New Roman" pitchFamily="18" charset="0"/>
              </a:rPr>
              <a:t>Méthodes Terminologiques et Linguistiques:</a:t>
            </a:r>
          </a:p>
          <a:p>
            <a:pPr marL="803275" indent="271463">
              <a:buFont typeface="Wingdings" pitchFamily="2" charset="2"/>
              <a:buChar char="Ø"/>
            </a:pPr>
            <a:r>
              <a:rPr lang="fr-FR" sz="1800" dirty="0" smtClean="0">
                <a:latin typeface="Times New Roman" pitchFamily="18" charset="0"/>
                <a:cs typeface="Times New Roman" pitchFamily="18" charset="0"/>
              </a:rPr>
              <a:t>Méthodes basées sur des chaînes.</a:t>
            </a:r>
          </a:p>
          <a:p>
            <a:pPr marL="803275" indent="271463">
              <a:buFont typeface="Wingdings" pitchFamily="2" charset="2"/>
              <a:buChar char="Ø"/>
            </a:pPr>
            <a:r>
              <a:rPr lang="fr-FR" sz="1800" dirty="0" smtClean="0">
                <a:latin typeface="Times New Roman" pitchFamily="18" charset="0"/>
                <a:cs typeface="Times New Roman" pitchFamily="18" charset="0"/>
              </a:rPr>
              <a:t>Méthodes basées sur la langue.</a:t>
            </a:r>
          </a:p>
          <a:p>
            <a:r>
              <a:rPr lang="fr-FR" sz="1800" dirty="0" smtClean="0">
                <a:latin typeface="Times New Roman" pitchFamily="18" charset="0"/>
                <a:cs typeface="Times New Roman" pitchFamily="18" charset="0"/>
              </a:rPr>
              <a:t>Méthodes Structurelles :</a:t>
            </a:r>
          </a:p>
          <a:p>
            <a:pPr marL="1074738" indent="-271463">
              <a:buFont typeface="Wingdings" pitchFamily="2" charset="2"/>
              <a:buChar char="Ø"/>
            </a:pPr>
            <a:r>
              <a:rPr lang="fr-FR" sz="1800" dirty="0" smtClean="0">
                <a:latin typeface="Times New Roman" pitchFamily="18" charset="0"/>
                <a:cs typeface="Times New Roman" pitchFamily="18" charset="0"/>
              </a:rPr>
              <a:t>Structure interne. </a:t>
            </a:r>
          </a:p>
          <a:p>
            <a:pPr marL="1074738" indent="-271463">
              <a:buFont typeface="Wingdings" pitchFamily="2" charset="2"/>
              <a:buChar char="Ø"/>
            </a:pPr>
            <a:r>
              <a:rPr lang="fr-FR" sz="1800" dirty="0" smtClean="0">
                <a:latin typeface="Times New Roman" pitchFamily="18" charset="0"/>
                <a:cs typeface="Times New Roman" pitchFamily="18" charset="0"/>
              </a:rPr>
              <a:t>Structure externe.</a:t>
            </a:r>
          </a:p>
          <a:p>
            <a:r>
              <a:rPr lang="fr-FR" sz="1800" dirty="0" smtClean="0">
                <a:latin typeface="Times New Roman" pitchFamily="18" charset="0"/>
                <a:cs typeface="Times New Roman" pitchFamily="18" charset="0"/>
              </a:rPr>
              <a:t>Méthodes Extensionnelles (basées sur les instances)  :</a:t>
            </a:r>
          </a:p>
          <a:p>
            <a:pPr marL="803275" indent="271463">
              <a:buFont typeface="Wingdings" pitchFamily="2" charset="2"/>
              <a:buChar char="Ø"/>
            </a:pPr>
            <a:r>
              <a:rPr lang="fr-FR" sz="1800" dirty="0" smtClean="0">
                <a:latin typeface="Times New Roman" pitchFamily="18" charset="0"/>
                <a:cs typeface="Times New Roman" pitchFamily="18" charset="0"/>
              </a:rPr>
              <a:t>Lorsque les concepts partagent les mêmes instances.</a:t>
            </a:r>
          </a:p>
          <a:p>
            <a:pPr marL="803275" indent="271463">
              <a:buFont typeface="Wingdings" pitchFamily="2" charset="2"/>
              <a:buChar char="Ø"/>
            </a:pPr>
            <a:r>
              <a:rPr lang="fr-FR" sz="1800" dirty="0" smtClean="0">
                <a:latin typeface="Times New Roman" pitchFamily="18" charset="0"/>
                <a:cs typeface="Times New Roman" pitchFamily="18" charset="0"/>
              </a:rPr>
              <a:t>Lorsque les concepts ne partagent pas d’instances.</a:t>
            </a:r>
          </a:p>
          <a:p>
            <a:r>
              <a:rPr lang="fr-FR" sz="1800" dirty="0" smtClean="0">
                <a:latin typeface="Times New Roman" pitchFamily="18" charset="0"/>
                <a:cs typeface="Times New Roman" pitchFamily="18" charset="0"/>
              </a:rPr>
              <a:t>Méthodes Sémantiques.</a:t>
            </a:r>
          </a:p>
          <a:p>
            <a:pPr marL="1074738" indent="-271463">
              <a:buFont typeface="Wingdings" pitchFamily="2" charset="2"/>
              <a:buChar char="Ø"/>
            </a:pPr>
            <a:r>
              <a:rPr lang="fr-FR" sz="1800" dirty="0" smtClean="0">
                <a:latin typeface="Times New Roman" pitchFamily="18" charset="0"/>
                <a:cs typeface="Times New Roman" pitchFamily="18" charset="0"/>
              </a:rPr>
              <a:t>Basée sur la logique propositionnelle. </a:t>
            </a:r>
          </a:p>
          <a:p>
            <a:pPr marL="1074738" indent="-271463">
              <a:buFont typeface="Wingdings" pitchFamily="2" charset="2"/>
              <a:buChar char="Ø"/>
            </a:pPr>
            <a:r>
              <a:rPr lang="fr-FR" sz="1800" dirty="0" smtClean="0">
                <a:latin typeface="Times New Roman" pitchFamily="18" charset="0"/>
                <a:cs typeface="Times New Roman" pitchFamily="18" charset="0"/>
              </a:rPr>
              <a:t>Basée sur la logique de description.</a:t>
            </a:r>
          </a:p>
          <a:p>
            <a:endParaRPr lang="fr-FR" sz="1800" dirty="0" smtClean="0">
              <a:latin typeface="Times New Roman" pitchFamily="18" charset="0"/>
              <a:cs typeface="Times New Roman" pitchFamily="18" charset="0"/>
            </a:endParaRPr>
          </a:p>
          <a:p>
            <a:pPr marL="1074738" indent="-271463">
              <a:buNone/>
            </a:pPr>
            <a:endParaRPr lang="fr-FR" sz="1800" dirty="0" smtClean="0">
              <a:latin typeface="Times New Roman" pitchFamily="18" charset="0"/>
              <a:cs typeface="Times New Roman" pitchFamily="18" charset="0"/>
            </a:endParaRPr>
          </a:p>
          <a:p>
            <a:endParaRPr lang="fr-FR" sz="1800" dirty="0" smtClean="0"/>
          </a:p>
          <a:p>
            <a:endParaRPr lang="fr-FR" sz="1800" dirty="0"/>
          </a:p>
        </p:txBody>
      </p:sp>
      <p:sp>
        <p:nvSpPr>
          <p:cNvPr id="4" name="Espace réservé de la date 3"/>
          <p:cNvSpPr>
            <a:spLocks noGrp="1"/>
          </p:cNvSpPr>
          <p:nvPr>
            <p:ph type="dt" sz="half" idx="10"/>
          </p:nvPr>
        </p:nvSpPr>
        <p:spPr/>
        <p:txBody>
          <a:bodyPr/>
          <a:lstStyle/>
          <a:p>
            <a:fld id="{50EA4257-998B-441D-AD2C-6F2C5C64068D}"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rgbClr val="FF0000"/>
                </a:solidFill>
              </a:rPr>
              <a:t>Problématique </a:t>
            </a:r>
            <a:endParaRPr lang="fr-FR" sz="3000" dirty="0">
              <a:solidFill>
                <a:srgbClr val="FF0000"/>
              </a:solidFill>
            </a:endParaRPr>
          </a:p>
        </p:txBody>
      </p:sp>
      <p:sp>
        <p:nvSpPr>
          <p:cNvPr id="3" name="Espace réservé du contenu 2"/>
          <p:cNvSpPr>
            <a:spLocks noGrp="1"/>
          </p:cNvSpPr>
          <p:nvPr>
            <p:ph idx="1"/>
          </p:nvPr>
        </p:nvSpPr>
        <p:spPr>
          <a:xfrm>
            <a:off x="1016605" y="1628800"/>
            <a:ext cx="7650850" cy="2189330"/>
          </a:xfrm>
        </p:spPr>
        <p:txBody>
          <a:bodyPr>
            <a:normAutofit/>
          </a:bodyPr>
          <a:lstStyle/>
          <a:p>
            <a:pPr marL="280988" indent="-280988" algn="just" defTabSz="749300" eaLnBrk="0" hangingPunct="0">
              <a:spcBef>
                <a:spcPct val="20000"/>
              </a:spcBef>
              <a:buFont typeface="Wingdings" pitchFamily="2" charset="2"/>
              <a:buChar char="Ø"/>
              <a:defRPr/>
            </a:pPr>
            <a:r>
              <a:rPr lang="fr-FR" sz="1800" kern="0" dirty="0" smtClean="0">
                <a:latin typeface="Times New Roman" pitchFamily="18" charset="0"/>
                <a:cs typeface="Times New Roman" pitchFamily="18" charset="0"/>
              </a:rPr>
              <a:t>Lorsque les ontologies à aligner ne partagent pas ou partage peu d’instances communes, la tâche d’identification des relations sémantiques entre les concepts devient très difficile</a:t>
            </a:r>
          </a:p>
          <a:p>
            <a:pPr marL="280988" indent="-280988" algn="just" defTabSz="749300" eaLnBrk="0" hangingPunct="0">
              <a:spcBef>
                <a:spcPct val="20000"/>
              </a:spcBef>
              <a:buFont typeface="Wingdings" pitchFamily="2" charset="2"/>
              <a:buChar char="Ø"/>
              <a:defRPr/>
            </a:pPr>
            <a:endParaRPr lang="fr-FR" sz="1800" kern="0" dirty="0" smtClean="0">
              <a:latin typeface="Times New Roman" pitchFamily="18" charset="0"/>
              <a:cs typeface="Times New Roman" pitchFamily="18" charset="0"/>
            </a:endParaRPr>
          </a:p>
          <a:p>
            <a:pPr marL="280988" indent="-280988" algn="just" defTabSz="749300" eaLnBrk="0" hangingPunct="0">
              <a:spcBef>
                <a:spcPct val="20000"/>
              </a:spcBef>
              <a:buFont typeface="Wingdings" pitchFamily="2" charset="2"/>
              <a:buChar char="Ø"/>
              <a:defRPr/>
            </a:pPr>
            <a:r>
              <a:rPr lang="fr-FR" sz="1800" kern="0" dirty="0" smtClean="0">
                <a:latin typeface="Times New Roman" pitchFamily="18" charset="0"/>
                <a:cs typeface="Times New Roman" pitchFamily="18" charset="0"/>
              </a:rPr>
              <a:t> Dans ce cas comment trouver des correspondances sémantiques ??</a:t>
            </a:r>
            <a:endParaRPr lang="fr-FR" sz="1800" kern="0" dirty="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605" y="0"/>
            <a:ext cx="8127395" cy="1143000"/>
          </a:xfrm>
        </p:spPr>
        <p:txBody>
          <a:bodyPr>
            <a:normAutofit/>
          </a:bodyPr>
          <a:lstStyle/>
          <a:p>
            <a:pPr algn="ctr"/>
            <a:r>
              <a:rPr lang="fr-FR" sz="3000" dirty="0" smtClean="0">
                <a:solidFill>
                  <a:schemeClr val="accent5">
                    <a:lumMod val="75000"/>
                  </a:schemeClr>
                </a:solidFill>
              </a:rPr>
              <a:t>Travaux Connexes et Positionnement</a:t>
            </a:r>
            <a:endParaRPr lang="fr-FR" sz="3000" dirty="0">
              <a:solidFill>
                <a:schemeClr val="accent5">
                  <a:lumMod val="75000"/>
                </a:schemeClr>
              </a:solidFill>
            </a:endParaRPr>
          </a:p>
        </p:txBody>
      </p:sp>
      <p:sp>
        <p:nvSpPr>
          <p:cNvPr id="3" name="Espace réservé du contenu 2"/>
          <p:cNvSpPr>
            <a:spLocks noGrp="1"/>
          </p:cNvSpPr>
          <p:nvPr>
            <p:ph idx="1"/>
          </p:nvPr>
        </p:nvSpPr>
        <p:spPr>
          <a:xfrm>
            <a:off x="1149350" y="1250950"/>
            <a:ext cx="7994650" cy="5873750"/>
          </a:xfrm>
        </p:spPr>
        <p:txBody>
          <a:bodyPr>
            <a:noAutofit/>
          </a:bodyPr>
          <a:lstStyle/>
          <a:p>
            <a:pPr marL="365760" lvl="2" indent="-283464" algn="just" hangingPunct="0">
              <a:spcBef>
                <a:spcPts val="600"/>
              </a:spcBef>
              <a:buClr>
                <a:schemeClr val="accent1"/>
              </a:buClr>
              <a:buSzPct val="80000"/>
              <a:buNone/>
            </a:pPr>
            <a:r>
              <a:rPr lang="fr-FR" sz="1800" b="1" dirty="0" smtClean="0">
                <a:latin typeface="Times New Roman" pitchFamily="18" charset="0"/>
                <a:cs typeface="Times New Roman" pitchFamily="18" charset="0"/>
              </a:rPr>
              <a:t>Les Approches en Présence d’Instances Communes</a:t>
            </a:r>
          </a:p>
          <a:p>
            <a:pPr marL="365760" lvl="2" indent="-283464" algn="just" hangingPunct="0">
              <a:spcBef>
                <a:spcPts val="600"/>
              </a:spcBef>
              <a:buClr>
                <a:schemeClr val="accent1"/>
              </a:buClr>
              <a:buSzPct val="80000"/>
              <a:buFont typeface="Wingdings 2"/>
              <a:buChar char=""/>
            </a:pPr>
            <a:r>
              <a:rPr lang="fr-FR" sz="1800" dirty="0" smtClean="0">
                <a:latin typeface="Times New Roman" pitchFamily="18" charset="0"/>
                <a:cs typeface="Times New Roman" pitchFamily="18" charset="0"/>
              </a:rPr>
              <a:t>Ces approches sont les plus communes de l’alignement à base d’instances et utilisent des mesures telles que la métrique de JACCARD pour calculer les similarités entre les entités à aligner</a:t>
            </a:r>
          </a:p>
          <a:p>
            <a:pPr algn="just" hangingPunct="0">
              <a:buNone/>
            </a:pPr>
            <a:r>
              <a:rPr lang="fr-FR" sz="1800" b="1" dirty="0" smtClean="0">
                <a:latin typeface="Times New Roman" pitchFamily="18" charset="0"/>
                <a:cs typeface="Times New Roman" pitchFamily="18" charset="0"/>
              </a:rPr>
              <a:t>Les approches en absences d’instances communes</a:t>
            </a:r>
          </a:p>
          <a:p>
            <a:pPr algn="just" hangingPunct="0">
              <a:buNone/>
            </a:pPr>
            <a:r>
              <a:rPr lang="fr-FR" sz="1800" b="1" dirty="0" smtClean="0">
                <a:latin typeface="Times New Roman" pitchFamily="18" charset="0"/>
                <a:cs typeface="Times New Roman" pitchFamily="18" charset="0"/>
              </a:rPr>
              <a:t>1) L’approche à base d’agrégation</a:t>
            </a:r>
          </a:p>
          <a:p>
            <a:pPr algn="just" hangingPunct="0"/>
            <a:r>
              <a:rPr lang="fr-FR" sz="1800" dirty="0" smtClean="0">
                <a:latin typeface="Times New Roman" pitchFamily="18" charset="0"/>
                <a:cs typeface="Times New Roman" pitchFamily="18" charset="0"/>
              </a:rPr>
              <a:t>Cette approche consiste à agréger les informations des instances en documents virtuels représentant les concepts des deux ontologies, et aligner les concepts en se basant sur ces documents virtuels. </a:t>
            </a:r>
            <a:endParaRPr lang="fr-FR" sz="1800" b="1" dirty="0" smtClean="0">
              <a:latin typeface="Times New Roman" pitchFamily="18" charset="0"/>
              <a:cs typeface="Times New Roman" pitchFamily="18" charset="0"/>
            </a:endParaRPr>
          </a:p>
          <a:p>
            <a:pPr lvl="0" algn="just" hangingPunct="0"/>
            <a:r>
              <a:rPr lang="fr-FR" sz="1800" dirty="0" smtClean="0">
                <a:latin typeface="Times New Roman" pitchFamily="18" charset="0"/>
                <a:cs typeface="Times New Roman" pitchFamily="18" charset="0"/>
              </a:rPr>
              <a:t>GLUE(2004), </a:t>
            </a:r>
            <a:r>
              <a:rPr lang="fr-FR" sz="1800" dirty="0" err="1" smtClean="0">
                <a:latin typeface="Times New Roman" pitchFamily="18" charset="0"/>
                <a:cs typeface="Times New Roman" pitchFamily="18" charset="0"/>
              </a:rPr>
              <a:t>RiMOM</a:t>
            </a:r>
            <a:r>
              <a:rPr lang="fr-FR" sz="1800" dirty="0" smtClean="0">
                <a:latin typeface="Times New Roman" pitchFamily="18" charset="0"/>
                <a:cs typeface="Times New Roman" pitchFamily="18" charset="0"/>
              </a:rPr>
              <a:t>(2009), FCA-</a:t>
            </a:r>
            <a:r>
              <a:rPr lang="fr-FR" sz="1800" dirty="0" err="1" smtClean="0">
                <a:latin typeface="Times New Roman" pitchFamily="18" charset="0"/>
                <a:cs typeface="Times New Roman" pitchFamily="18" charset="0"/>
              </a:rPr>
              <a:t>merge</a:t>
            </a:r>
            <a:r>
              <a:rPr lang="fr-FR" sz="1800" dirty="0" smtClean="0">
                <a:latin typeface="Times New Roman" pitchFamily="18" charset="0"/>
                <a:cs typeface="Times New Roman" pitchFamily="18" charset="0"/>
              </a:rPr>
              <a:t>(2002)</a:t>
            </a:r>
          </a:p>
          <a:p>
            <a:pPr algn="just">
              <a:buNone/>
            </a:pPr>
            <a:r>
              <a:rPr lang="fr-FR" sz="1800" b="1" dirty="0" smtClean="0">
                <a:latin typeface="Times New Roman" pitchFamily="18" charset="0"/>
                <a:cs typeface="Times New Roman" pitchFamily="18" charset="0"/>
              </a:rPr>
              <a:t>2) Les Approches à Base d’Enrichissement</a:t>
            </a:r>
          </a:p>
          <a:p>
            <a:pPr algn="just"/>
            <a:r>
              <a:rPr lang="fr-FR" sz="1800" dirty="0" smtClean="0">
                <a:latin typeface="Times New Roman" pitchFamily="18" charset="0"/>
                <a:cs typeface="Times New Roman" pitchFamily="18" charset="0"/>
              </a:rPr>
              <a:t>Cette approche consiste à enrichir chaque instance en créant une double annotation. </a:t>
            </a:r>
            <a:endParaRPr lang="fr-FR" sz="1800" b="1" dirty="0" smtClean="0">
              <a:latin typeface="Times New Roman" pitchFamily="18" charset="0"/>
              <a:cs typeface="Times New Roman" pitchFamily="18" charset="0"/>
            </a:endParaRPr>
          </a:p>
          <a:p>
            <a:pPr lvl="0" algn="just" hangingPunct="0"/>
            <a:r>
              <a:rPr lang="fr-FR" sz="1800" dirty="0" err="1" smtClean="0">
                <a:latin typeface="Times New Roman" pitchFamily="18" charset="0"/>
                <a:cs typeface="Times New Roman" pitchFamily="18" charset="0"/>
              </a:rPr>
              <a:t>IBOMbIE</a:t>
            </a:r>
            <a:r>
              <a:rPr lang="fr-FR" sz="1800" dirty="0" smtClean="0">
                <a:latin typeface="Times New Roman" pitchFamily="18" charset="0"/>
                <a:cs typeface="Times New Roman" pitchFamily="18" charset="0"/>
              </a:rPr>
              <a:t> (2012).</a:t>
            </a:r>
          </a:p>
        </p:txBody>
      </p:sp>
      <p:sp>
        <p:nvSpPr>
          <p:cNvPr id="4" name="Espace réservé de la date 3"/>
          <p:cNvSpPr>
            <a:spLocks noGrp="1"/>
          </p:cNvSpPr>
          <p:nvPr>
            <p:ph type="dt" sz="half" idx="10"/>
          </p:nvPr>
        </p:nvSpPr>
        <p:spPr/>
        <p:txBody>
          <a:bodyPr/>
          <a:lstStyle/>
          <a:p>
            <a:fld id="{C197A4F8-E8B0-48FF-8F7F-3E5AAC898D75}" type="datetime1">
              <a:rPr lang="fr-FR" smtClean="0"/>
              <a:pPr/>
              <a:t>10/06/2014</a:t>
            </a:fld>
            <a:endParaRPr lang="fr-FR"/>
          </a:p>
        </p:txBody>
      </p:sp>
      <p:sp>
        <p:nvSpPr>
          <p:cNvPr id="5" name="Espace réservé du pied de page 4"/>
          <p:cNvSpPr>
            <a:spLocks noGrp="1"/>
          </p:cNvSpPr>
          <p:nvPr>
            <p:ph type="ftr" sz="quarter" idx="11"/>
          </p:nvPr>
        </p:nvSpPr>
        <p:spPr/>
        <p:txBody>
          <a:bodyPr/>
          <a:lstStyle/>
          <a:p>
            <a:r>
              <a:rPr lang="fr-FR" smtClean="0"/>
              <a:t>Alignement d’ontologies</a:t>
            </a:r>
            <a:endParaRPr lang="fr-FR" dirty="0"/>
          </a:p>
        </p:txBody>
      </p:sp>
      <p:sp>
        <p:nvSpPr>
          <p:cNvPr id="6" name="Espace réservé du numéro de diapositive 5"/>
          <p:cNvSpPr>
            <a:spLocks noGrp="1"/>
          </p:cNvSpPr>
          <p:nvPr>
            <p:ph type="sldNum" sz="quarter" idx="12"/>
          </p:nvPr>
        </p:nvSpPr>
        <p:spPr/>
        <p:txBody>
          <a:bodyPr/>
          <a:lstStyle/>
          <a:p>
            <a:fld id="{0361A648-C241-4141-A851-BE9768CF70F2}"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13829</TotalTime>
  <Words>1586</Words>
  <Application>Microsoft Office PowerPoint</Application>
  <PresentationFormat>Affichage à l'écran (4:3)</PresentationFormat>
  <Paragraphs>238</Paragraphs>
  <Slides>22</Slides>
  <Notes>15</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Solstice</vt:lpstr>
      <vt:lpstr>                  Thème   Nouvelle Approche d’Alignement d’Ontologies à Base d’Instances</vt:lpstr>
      <vt:lpstr>Plan</vt:lpstr>
      <vt:lpstr>Nécessité de l’alignement d’ontologies</vt:lpstr>
      <vt:lpstr>Définition Formelle de la correspondance</vt:lpstr>
      <vt:lpstr>Exemple d’Alignement et Correspondance</vt:lpstr>
      <vt:lpstr>Les techniques de Matching d’Ontologies</vt:lpstr>
      <vt:lpstr>Classifications des techniques de matching d’ontologies</vt:lpstr>
      <vt:lpstr>Problématique </vt:lpstr>
      <vt:lpstr>Travaux Connexes et Positionnement</vt:lpstr>
      <vt:lpstr>Notre approche d’alignement d’ontologies</vt:lpstr>
      <vt:lpstr>Notre approche d’alignement d’ontologies</vt:lpstr>
      <vt:lpstr>Notre approche d’alignement d’ontologies</vt:lpstr>
      <vt:lpstr>Notre approche d’alignement d’ontologies</vt:lpstr>
      <vt:lpstr>Notre approche d’alignement d’ontologies</vt:lpstr>
      <vt:lpstr>Notre approche d’alignement d’ontologies</vt:lpstr>
      <vt:lpstr>Conception et Implémentation</vt:lpstr>
      <vt:lpstr>Conception et Implémentation</vt:lpstr>
      <vt:lpstr>Evaluation et Résultats d’Expérimentation</vt:lpstr>
      <vt:lpstr>Evaluation et Résultats d’Expérimentation</vt:lpstr>
      <vt:lpstr>Evaluation et Résultats d’Expérimentation</vt:lpstr>
      <vt:lpstr>Conclusion </vt:lpstr>
      <vt:lpstr>Merci Pour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Analyseur_Générateur Morphologique</dc:title>
  <dc:creator>aller</dc:creator>
  <cp:lastModifiedBy>ACER</cp:lastModifiedBy>
  <cp:revision>608</cp:revision>
  <dcterms:created xsi:type="dcterms:W3CDTF">2011-04-25T13:25:02Z</dcterms:created>
  <dcterms:modified xsi:type="dcterms:W3CDTF">2014-06-10T08:16:44Z</dcterms:modified>
</cp:coreProperties>
</file>