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05" r:id="rId6"/>
    <p:sldId id="261" r:id="rId7"/>
    <p:sldId id="306" r:id="rId8"/>
    <p:sldId id="263" r:id="rId9"/>
    <p:sldId id="335" r:id="rId10"/>
    <p:sldId id="265" r:id="rId11"/>
    <p:sldId id="312" r:id="rId12"/>
    <p:sldId id="311" r:id="rId13"/>
    <p:sldId id="30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3" r:id="rId27"/>
    <p:sldId id="285" r:id="rId28"/>
    <p:sldId id="286" r:id="rId29"/>
    <p:sldId id="284" r:id="rId30"/>
    <p:sldId id="313" r:id="rId31"/>
    <p:sldId id="290" r:id="rId32"/>
    <p:sldId id="291" r:id="rId33"/>
    <p:sldId id="317" r:id="rId34"/>
    <p:sldId id="318" r:id="rId35"/>
    <p:sldId id="322" r:id="rId36"/>
    <p:sldId id="323" r:id="rId37"/>
    <p:sldId id="324" r:id="rId38"/>
    <p:sldId id="336" r:id="rId39"/>
    <p:sldId id="297" r:id="rId40"/>
    <p:sldId id="299" r:id="rId41"/>
    <p:sldId id="326" r:id="rId42"/>
    <p:sldId id="327" r:id="rId43"/>
    <p:sldId id="328" r:id="rId44"/>
    <p:sldId id="329" r:id="rId45"/>
    <p:sldId id="303" r:id="rId46"/>
    <p:sldId id="304" r:id="rId47"/>
    <p:sldId id="302" r:id="rId48"/>
    <p:sldId id="334" r:id="rId49"/>
    <p:sldId id="330" r:id="rId50"/>
    <p:sldId id="339" r:id="rId51"/>
    <p:sldId id="332" r:id="rId52"/>
    <p:sldId id="333" r:id="rId53"/>
    <p:sldId id="337" r:id="rId54"/>
    <p:sldId id="340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6FCAA"/>
    <a:srgbClr val="FFFFA7"/>
    <a:srgbClr val="FFFF66"/>
    <a:srgbClr val="B08600"/>
    <a:srgbClr val="CC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4090" autoAdjust="0"/>
  </p:normalViewPr>
  <p:slideViewPr>
    <p:cSldViewPr snapToGrid="0">
      <p:cViewPr>
        <p:scale>
          <a:sx n="80" d="100"/>
          <a:sy n="80" d="100"/>
        </p:scale>
        <p:origin x="750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BACC-C972-4F26-B7DC-6A3ADF8C407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B021FA-F0C8-4891-AA9A-66F084BEA632}">
      <dgm:prSet custT="1"/>
      <dgm:spPr/>
      <dgm:t>
        <a:bodyPr/>
        <a:lstStyle/>
        <a:p>
          <a:pPr algn="ctr" rtl="0"/>
          <a:r>
            <a:rPr lang="fr-FR" sz="4400" b="1" dirty="0" smtClean="0"/>
            <a:t>   </a:t>
          </a:r>
          <a:r>
            <a:rPr lang="fr-FR" sz="3200" b="1" dirty="0" smtClean="0">
              <a:solidFill>
                <a:srgbClr val="FFFF00"/>
              </a:solidFill>
            </a:rPr>
            <a:t>HABILITATION  UNIVERSITAIRE</a:t>
          </a:r>
          <a:endParaRPr lang="fr-FR" sz="3200" b="1" dirty="0">
            <a:solidFill>
              <a:srgbClr val="FFFF00"/>
            </a:solidFill>
          </a:endParaRPr>
        </a:p>
      </dgm:t>
    </dgm:pt>
    <dgm:pt modelId="{C786257A-A2A4-4774-BE7F-6A7726185705}" type="parTrans" cxnId="{F47E4372-A8E3-4BDC-A7F4-8E3D564E7607}">
      <dgm:prSet/>
      <dgm:spPr/>
      <dgm:t>
        <a:bodyPr/>
        <a:lstStyle/>
        <a:p>
          <a:endParaRPr lang="fr-FR"/>
        </a:p>
      </dgm:t>
    </dgm:pt>
    <dgm:pt modelId="{39A84A2A-FC65-467A-9AB9-321E1040B8C7}" type="sibTrans" cxnId="{F47E4372-A8E3-4BDC-A7F4-8E3D564E7607}">
      <dgm:prSet/>
      <dgm:spPr/>
      <dgm:t>
        <a:bodyPr/>
        <a:lstStyle/>
        <a:p>
          <a:endParaRPr lang="fr-FR"/>
        </a:p>
      </dgm:t>
    </dgm:pt>
    <dgm:pt modelId="{86CA4832-C3C2-4D2C-98D6-D3DD26C323DE}" type="pres">
      <dgm:prSet presAssocID="{9886BACC-C972-4F26-B7DC-6A3ADF8C40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A7E8B1-753C-45BB-949C-0B26ACFC5ACB}" type="pres">
      <dgm:prSet presAssocID="{4BB021FA-F0C8-4891-AA9A-66F084BEA632}" presName="parentText" presStyleLbl="node1" presStyleIdx="0" presStyleCnt="1" custAng="0" custLinFactNeighborY="-222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DF3B41-D0D3-4F22-A8CA-0AD71B59B30B}" type="presOf" srcId="{9886BACC-C972-4F26-B7DC-6A3ADF8C4071}" destId="{86CA4832-C3C2-4D2C-98D6-D3DD26C323DE}" srcOrd="0" destOrd="0" presId="urn:microsoft.com/office/officeart/2005/8/layout/vList2"/>
    <dgm:cxn modelId="{94B9DF2F-E324-402E-BEB2-EA6B91F4751F}" type="presOf" srcId="{4BB021FA-F0C8-4891-AA9A-66F084BEA632}" destId="{8EA7E8B1-753C-45BB-949C-0B26ACFC5ACB}" srcOrd="0" destOrd="0" presId="urn:microsoft.com/office/officeart/2005/8/layout/vList2"/>
    <dgm:cxn modelId="{F47E4372-A8E3-4BDC-A7F4-8E3D564E7607}" srcId="{9886BACC-C972-4F26-B7DC-6A3ADF8C4071}" destId="{4BB021FA-F0C8-4891-AA9A-66F084BEA632}" srcOrd="0" destOrd="0" parTransId="{C786257A-A2A4-4774-BE7F-6A7726185705}" sibTransId="{39A84A2A-FC65-467A-9AB9-321E1040B8C7}"/>
    <dgm:cxn modelId="{2107F299-5D28-4A9E-93D9-C31643F59195}" type="presParOf" srcId="{86CA4832-C3C2-4D2C-98D6-D3DD26C323DE}" destId="{8EA7E8B1-753C-45BB-949C-0B26ACFC5ACB}" srcOrd="0" destOrd="0" presId="urn:microsoft.com/office/officeart/2005/8/layout/vList2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76B921-49DF-404D-A976-85963EE23C5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32C224-153B-44AD-8549-489BC736205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400" b="1" dirty="0" smtClean="0"/>
            <a:t>t = 60 min ,   T= 250 °C</a:t>
          </a:r>
          <a:endParaRPr lang="fr-FR" sz="2400" dirty="0"/>
        </a:p>
      </dgm:t>
    </dgm:pt>
    <dgm:pt modelId="{A0527D6B-8CDB-417E-AF7B-0ACB05801DA2}" type="parTrans" cxnId="{C00B1E1F-FAC7-4FC2-AF8D-2835B27BC044}">
      <dgm:prSet/>
      <dgm:spPr/>
      <dgm:t>
        <a:bodyPr/>
        <a:lstStyle/>
        <a:p>
          <a:endParaRPr lang="fr-FR" sz="2000"/>
        </a:p>
      </dgm:t>
    </dgm:pt>
    <dgm:pt modelId="{5C7D1CC0-0795-480A-AEEC-4F35BE14C913}" type="sibTrans" cxnId="{C00B1E1F-FAC7-4FC2-AF8D-2835B27BC044}">
      <dgm:prSet/>
      <dgm:spPr/>
      <dgm:t>
        <a:bodyPr/>
        <a:lstStyle/>
        <a:p>
          <a:endParaRPr lang="fr-FR" sz="2000"/>
        </a:p>
      </dgm:t>
    </dgm:pt>
    <dgm:pt modelId="{B4155FC1-3AD3-4C67-8498-75641FEB5AB2}" type="pres">
      <dgm:prSet presAssocID="{3F76B921-49DF-404D-A976-85963EE23C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43B510-B02A-4BB1-8F50-3013CDFDE146}" type="pres">
      <dgm:prSet presAssocID="{F532C224-153B-44AD-8549-489BC7362059}" presName="parentText" presStyleLbl="node1" presStyleIdx="0" presStyleCnt="1" custScaleX="55356" custLinFactNeighborX="14547" custLinFactNeighborY="318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0B1E1F-FAC7-4FC2-AF8D-2835B27BC044}" srcId="{3F76B921-49DF-404D-A976-85963EE23C51}" destId="{F532C224-153B-44AD-8549-489BC7362059}" srcOrd="0" destOrd="0" parTransId="{A0527D6B-8CDB-417E-AF7B-0ACB05801DA2}" sibTransId="{5C7D1CC0-0795-480A-AEEC-4F35BE14C913}"/>
    <dgm:cxn modelId="{D7634C9A-7678-4DF3-9E5E-C59F7B345C11}" type="presOf" srcId="{F532C224-153B-44AD-8549-489BC7362059}" destId="{8443B510-B02A-4BB1-8F50-3013CDFDE146}" srcOrd="0" destOrd="0" presId="urn:microsoft.com/office/officeart/2005/8/layout/vList2"/>
    <dgm:cxn modelId="{958C21DE-4436-4D4C-AF41-BC71FEEA1AF0}" type="presOf" srcId="{3F76B921-49DF-404D-A976-85963EE23C51}" destId="{B4155FC1-3AD3-4C67-8498-75641FEB5AB2}" srcOrd="0" destOrd="0" presId="urn:microsoft.com/office/officeart/2005/8/layout/vList2"/>
    <dgm:cxn modelId="{5D209059-0B6D-4B86-B1A4-58D62896D570}" type="presParOf" srcId="{B4155FC1-3AD3-4C67-8498-75641FEB5AB2}" destId="{8443B510-B02A-4BB1-8F50-3013CDFDE1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E86A7E-A9AD-4C0A-8A01-E5A338448DB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E82C40-0FA4-4CE8-A280-31BFD730BB2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fr-FR" sz="2500" dirty="0" smtClean="0">
              <a:latin typeface="+mn-lt"/>
            </a:rPr>
            <a:t>  </a:t>
          </a:r>
          <a:r>
            <a:rPr lang="fr-FR" sz="2500" dirty="0" smtClean="0">
              <a:solidFill>
                <a:schemeClr val="tx2"/>
              </a:solidFill>
              <a:latin typeface="+mn-lt"/>
            </a:rPr>
            <a:t>Proportions optimales  </a:t>
          </a:r>
        </a:p>
        <a:p>
          <a:pPr algn="ctr" rtl="0"/>
          <a:r>
            <a:rPr lang="en-GB" sz="2500" b="0" dirty="0" smtClean="0">
              <a:latin typeface="+mn-lt"/>
              <a:ea typeface="Times New Roman" panose="02020603050405020304" pitchFamily="18" charset="0"/>
            </a:rPr>
            <a:t>   </a:t>
          </a:r>
          <a:r>
            <a:rPr lang="en-GB" sz="2500" b="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Pr</a:t>
          </a:r>
          <a:r>
            <a:rPr lang="en-GB" sz="2500" b="0" baseline="-250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6</a:t>
          </a:r>
          <a:r>
            <a:rPr lang="en-GB" sz="2500" b="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O</a:t>
          </a:r>
          <a:r>
            <a:rPr lang="en-GB" sz="2500" b="0" baseline="-250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11</a:t>
          </a:r>
          <a:r>
            <a:rPr lang="en-GB" sz="2500" b="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 / NH</a:t>
          </a:r>
          <a:r>
            <a:rPr lang="en-GB" sz="2500" b="0" baseline="-250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4</a:t>
          </a:r>
          <a:r>
            <a:rPr lang="en-GB" sz="2500" b="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Cl </a:t>
          </a:r>
          <a:r>
            <a:rPr lang="fr-FR" sz="2500" b="0" dirty="0" smtClean="0">
              <a:solidFill>
                <a:srgbClr val="FF0000"/>
              </a:solidFill>
              <a:latin typeface="+mn-lt"/>
            </a:rPr>
            <a:t> :   </a:t>
          </a:r>
          <a:r>
            <a:rPr lang="fr-FR" sz="2500" dirty="0" smtClean="0">
              <a:solidFill>
                <a:srgbClr val="FF0000"/>
              </a:solidFill>
              <a:latin typeface="+mn-lt"/>
            </a:rPr>
            <a:t>1 / 44   moles</a:t>
          </a:r>
          <a:endParaRPr lang="fr-FR" sz="2500" dirty="0">
            <a:solidFill>
              <a:srgbClr val="FF0000"/>
            </a:solidFill>
            <a:latin typeface="+mn-lt"/>
          </a:endParaRPr>
        </a:p>
      </dgm:t>
    </dgm:pt>
    <dgm:pt modelId="{D0553E64-DC09-4B1A-BF0A-D40C2BE0E1AD}" type="parTrans" cxnId="{CE1422D3-7430-464D-99B5-C4788729A246}">
      <dgm:prSet/>
      <dgm:spPr/>
      <dgm:t>
        <a:bodyPr/>
        <a:lstStyle/>
        <a:p>
          <a:endParaRPr lang="fr-FR"/>
        </a:p>
      </dgm:t>
    </dgm:pt>
    <dgm:pt modelId="{858FB66F-8BC9-4957-BAE0-FC9746C96E87}" type="sibTrans" cxnId="{CE1422D3-7430-464D-99B5-C4788729A246}">
      <dgm:prSet/>
      <dgm:spPr/>
      <dgm:t>
        <a:bodyPr/>
        <a:lstStyle/>
        <a:p>
          <a:endParaRPr lang="fr-FR"/>
        </a:p>
      </dgm:t>
    </dgm:pt>
    <dgm:pt modelId="{32753990-EE8E-46A9-93BB-AD9DF3A619D4}" type="pres">
      <dgm:prSet presAssocID="{9DE86A7E-A9AD-4C0A-8A01-E5A338448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5E8725-3E97-428A-81A5-4D46F3F4DB1E}" type="pres">
      <dgm:prSet presAssocID="{0BE82C40-0FA4-4CE8-A280-31BFD730BB25}" presName="parentText" presStyleLbl="node1" presStyleIdx="0" presStyleCnt="1" custScaleY="550031" custLinFactY="-200000" custLinFactNeighborX="-1153" custLinFactNeighborY="-29288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289078-5CFC-448A-B80C-D74C06D7289E}" type="presOf" srcId="{0BE82C40-0FA4-4CE8-A280-31BFD730BB25}" destId="{3E5E8725-3E97-428A-81A5-4D46F3F4DB1E}" srcOrd="0" destOrd="0" presId="urn:microsoft.com/office/officeart/2005/8/layout/vList2"/>
    <dgm:cxn modelId="{BCA582D3-BF1A-470C-98FC-37B0C9234ACE}" type="presOf" srcId="{9DE86A7E-A9AD-4C0A-8A01-E5A338448DB7}" destId="{32753990-EE8E-46A9-93BB-AD9DF3A619D4}" srcOrd="0" destOrd="0" presId="urn:microsoft.com/office/officeart/2005/8/layout/vList2"/>
    <dgm:cxn modelId="{CE1422D3-7430-464D-99B5-C4788729A246}" srcId="{9DE86A7E-A9AD-4C0A-8A01-E5A338448DB7}" destId="{0BE82C40-0FA4-4CE8-A280-31BFD730BB25}" srcOrd="0" destOrd="0" parTransId="{D0553E64-DC09-4B1A-BF0A-D40C2BE0E1AD}" sibTransId="{858FB66F-8BC9-4957-BAE0-FC9746C96E87}"/>
    <dgm:cxn modelId="{E3543852-ADFB-4C9E-A6A6-AC7C4E945742}" type="presParOf" srcId="{32753990-EE8E-46A9-93BB-AD9DF3A619D4}" destId="{3E5E8725-3E97-428A-81A5-4D46F3F4DB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469B13-8E0F-4C24-BEA4-EE291D13A1B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1B9420-FB21-413D-8811-F608856ED0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fr-FR" sz="2800" dirty="0" smtClean="0"/>
            <a:t> Température optimale  :</a:t>
          </a:r>
        </a:p>
        <a:p>
          <a:pPr algn="ctr" rtl="0"/>
          <a:r>
            <a:rPr lang="fr-FR" sz="2800" dirty="0" smtClean="0"/>
            <a:t>  </a:t>
          </a:r>
          <a:r>
            <a:rPr lang="fr-FR" sz="2800" dirty="0" smtClean="0">
              <a:solidFill>
                <a:srgbClr val="FF0000"/>
              </a:solidFill>
            </a:rPr>
            <a:t>T = 400 °C  </a:t>
          </a:r>
          <a:r>
            <a:rPr lang="fr-FR" sz="2800" dirty="0" smtClean="0"/>
            <a:t> </a:t>
          </a:r>
          <a:endParaRPr lang="fr-FR" sz="2800" dirty="0"/>
        </a:p>
      </dgm:t>
    </dgm:pt>
    <dgm:pt modelId="{C2B4D7AA-B4C1-489F-925D-5524EFC5E0A5}" type="parTrans" cxnId="{0919C2CF-46BF-46AE-B5EC-8096C8386412}">
      <dgm:prSet/>
      <dgm:spPr/>
      <dgm:t>
        <a:bodyPr/>
        <a:lstStyle/>
        <a:p>
          <a:endParaRPr lang="fr-FR" sz="2800"/>
        </a:p>
      </dgm:t>
    </dgm:pt>
    <dgm:pt modelId="{92B79DAB-1EC4-4A0C-AD7A-3FC3C7A61815}" type="sibTrans" cxnId="{0919C2CF-46BF-46AE-B5EC-8096C8386412}">
      <dgm:prSet/>
      <dgm:spPr/>
      <dgm:t>
        <a:bodyPr/>
        <a:lstStyle/>
        <a:p>
          <a:endParaRPr lang="fr-FR" sz="2800"/>
        </a:p>
      </dgm:t>
    </dgm:pt>
    <dgm:pt modelId="{804C87C0-E7AD-4CF2-A800-5D5CA515E6AB}" type="pres">
      <dgm:prSet presAssocID="{50469B13-8E0F-4C24-BEA4-EE291D13A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884913-D0D6-4613-A56A-10B728040062}" type="pres">
      <dgm:prSet presAssocID="{731B9420-FB21-413D-8811-F608856ED012}" presName="parentText" presStyleLbl="node1" presStyleIdx="0" presStyleCnt="1" custScaleY="221887" custLinFactNeighborX="-238" custLinFactNeighborY="3445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19C2CF-46BF-46AE-B5EC-8096C8386412}" srcId="{50469B13-8E0F-4C24-BEA4-EE291D13A1BD}" destId="{731B9420-FB21-413D-8811-F608856ED012}" srcOrd="0" destOrd="0" parTransId="{C2B4D7AA-B4C1-489F-925D-5524EFC5E0A5}" sibTransId="{92B79DAB-1EC4-4A0C-AD7A-3FC3C7A61815}"/>
    <dgm:cxn modelId="{FB8E1CAB-09C1-4406-8DE7-0477918C1C66}" type="presOf" srcId="{731B9420-FB21-413D-8811-F608856ED012}" destId="{F2884913-D0D6-4613-A56A-10B728040062}" srcOrd="0" destOrd="0" presId="urn:microsoft.com/office/officeart/2005/8/layout/vList2"/>
    <dgm:cxn modelId="{369B59A8-1FA3-49D3-A617-CFE82954159A}" type="presOf" srcId="{50469B13-8E0F-4C24-BEA4-EE291D13A1BD}" destId="{804C87C0-E7AD-4CF2-A800-5D5CA515E6AB}" srcOrd="0" destOrd="0" presId="urn:microsoft.com/office/officeart/2005/8/layout/vList2"/>
    <dgm:cxn modelId="{9FBDEC69-975E-4097-A082-FC67CAEFA678}" type="presParOf" srcId="{804C87C0-E7AD-4CF2-A800-5D5CA515E6AB}" destId="{F2884913-D0D6-4613-A56A-10B7280400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3E7164-DBAC-4004-8908-FBA7C45443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E9B690-5FD6-42A3-9EB2-D18FC20508F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rtl="0"/>
          <a:r>
            <a:rPr lang="fr-FR" sz="2500" dirty="0" smtClean="0"/>
            <a:t> Rendement de la réaction  =  91,36 %</a:t>
          </a:r>
          <a:endParaRPr lang="fr-FR" sz="2500" dirty="0"/>
        </a:p>
      </dgm:t>
    </dgm:pt>
    <dgm:pt modelId="{40AA3813-7E86-4EC9-B29E-0290D7536647}" type="parTrans" cxnId="{28863A4F-3BBB-457A-8072-AB8FF3C818FA}">
      <dgm:prSet/>
      <dgm:spPr/>
      <dgm:t>
        <a:bodyPr/>
        <a:lstStyle/>
        <a:p>
          <a:endParaRPr lang="fr-FR"/>
        </a:p>
      </dgm:t>
    </dgm:pt>
    <dgm:pt modelId="{077DEE78-E95D-4EF0-A50C-ACFF07DCDAD8}" type="sibTrans" cxnId="{28863A4F-3BBB-457A-8072-AB8FF3C818FA}">
      <dgm:prSet/>
      <dgm:spPr/>
      <dgm:t>
        <a:bodyPr/>
        <a:lstStyle/>
        <a:p>
          <a:endParaRPr lang="fr-FR"/>
        </a:p>
      </dgm:t>
    </dgm:pt>
    <dgm:pt modelId="{7F67D399-7F0B-41A2-A554-586897BA156C}" type="pres">
      <dgm:prSet presAssocID="{313E7164-DBAC-4004-8908-FBA7C4544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1ACBFC-106A-47AA-B56E-17AF15C808EC}" type="pres">
      <dgm:prSet presAssocID="{25E9B690-5FD6-42A3-9EB2-D18FC20508F5}" presName="parentText" presStyleLbl="node1" presStyleIdx="0" presStyleCnt="1" custScaleY="268061" custLinFactNeighborX="-247" custLinFactNeighborY="13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F6AA81-70A1-412B-9AD4-8887CA0C67F1}" type="presOf" srcId="{25E9B690-5FD6-42A3-9EB2-D18FC20508F5}" destId="{B71ACBFC-106A-47AA-B56E-17AF15C808EC}" srcOrd="0" destOrd="0" presId="urn:microsoft.com/office/officeart/2005/8/layout/vList2"/>
    <dgm:cxn modelId="{28863A4F-3BBB-457A-8072-AB8FF3C818FA}" srcId="{313E7164-DBAC-4004-8908-FBA7C45443BF}" destId="{25E9B690-5FD6-42A3-9EB2-D18FC20508F5}" srcOrd="0" destOrd="0" parTransId="{40AA3813-7E86-4EC9-B29E-0290D7536647}" sibTransId="{077DEE78-E95D-4EF0-A50C-ACFF07DCDAD8}"/>
    <dgm:cxn modelId="{2958F943-4AFE-48E4-9901-B56FB48333D2}" type="presOf" srcId="{313E7164-DBAC-4004-8908-FBA7C45443BF}" destId="{7F67D399-7F0B-41A2-A554-586897BA156C}" srcOrd="0" destOrd="0" presId="urn:microsoft.com/office/officeart/2005/8/layout/vList2"/>
    <dgm:cxn modelId="{9E506FE9-E166-497A-ACFB-895D31BA6DBB}" type="presParOf" srcId="{7F67D399-7F0B-41A2-A554-586897BA156C}" destId="{B71ACBFC-106A-47AA-B56E-17AF15C808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83356-28F4-48C8-86FA-21982FB8899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1480DBB-B059-4BE4-A7FB-D5D0111C229A}">
      <dgm:prSet custT="1"/>
      <dgm:spPr/>
      <dgm:t>
        <a:bodyPr/>
        <a:lstStyle/>
        <a:p>
          <a:pPr algn="ctr" rtl="0"/>
          <a:r>
            <a:rPr lang="fr-FR" sz="2400" u="none" dirty="0" smtClean="0"/>
            <a:t>Choix de </a:t>
          </a:r>
          <a:r>
            <a:rPr lang="fr-FR" sz="2400" dirty="0" smtClean="0">
              <a:solidFill>
                <a:srgbClr val="FFFF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rPr>
            <a:t>l’électrode positive à base d’oxyde de manganèse </a:t>
          </a:r>
          <a:r>
            <a:rPr lang="fr-FR" sz="2400" u="none" dirty="0" smtClean="0">
              <a:solidFill>
                <a:srgbClr val="FFFF00"/>
              </a:solidFill>
              <a:latin typeface="+mn-lt"/>
            </a:rPr>
            <a:t>MnO2 </a:t>
          </a:r>
        </a:p>
        <a:p>
          <a:pPr algn="ctr" rtl="0"/>
          <a:r>
            <a:rPr lang="fr-FR" sz="2400" u="none" dirty="0" smtClean="0"/>
            <a:t>pour le stockage électrochimique de l’énergie</a:t>
          </a:r>
          <a:endParaRPr lang="fr-FR" sz="2400" u="none" dirty="0"/>
        </a:p>
      </dgm:t>
    </dgm:pt>
    <dgm:pt modelId="{735EF6B6-FB31-41AF-9BE4-C29B7B26700C}" type="parTrans" cxnId="{A7408A6E-712C-4455-83BB-364BCF3D62BB}">
      <dgm:prSet/>
      <dgm:spPr/>
      <dgm:t>
        <a:bodyPr/>
        <a:lstStyle/>
        <a:p>
          <a:pPr algn="ctr"/>
          <a:endParaRPr lang="fr-FR" sz="2400"/>
        </a:p>
      </dgm:t>
    </dgm:pt>
    <dgm:pt modelId="{AD8EC432-D49C-4716-9D37-A1C291CDE2FE}" type="sibTrans" cxnId="{A7408A6E-712C-4455-83BB-364BCF3D62BB}">
      <dgm:prSet/>
      <dgm:spPr/>
      <dgm:t>
        <a:bodyPr/>
        <a:lstStyle/>
        <a:p>
          <a:pPr algn="ctr"/>
          <a:endParaRPr lang="fr-FR" sz="2400"/>
        </a:p>
      </dgm:t>
    </dgm:pt>
    <dgm:pt modelId="{E812BC9F-12C8-445C-9DB9-87772BCEB360}" type="pres">
      <dgm:prSet presAssocID="{11883356-28F4-48C8-86FA-21982FB88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E48FFA-DBA3-43FF-BED2-1625804BDAE2}" type="pres">
      <dgm:prSet presAssocID="{91480DBB-B059-4BE4-A7FB-D5D0111C229A}" presName="parentText" presStyleLbl="node1" presStyleIdx="0" presStyleCnt="1" custLinFactNeighborX="353" custLinFactNeighborY="414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408A6E-712C-4455-83BB-364BCF3D62BB}" srcId="{11883356-28F4-48C8-86FA-21982FB8899A}" destId="{91480DBB-B059-4BE4-A7FB-D5D0111C229A}" srcOrd="0" destOrd="0" parTransId="{735EF6B6-FB31-41AF-9BE4-C29B7B26700C}" sibTransId="{AD8EC432-D49C-4716-9D37-A1C291CDE2FE}"/>
    <dgm:cxn modelId="{8354027D-3C51-4110-9F6A-503AA73660BB}" type="presOf" srcId="{91480DBB-B059-4BE4-A7FB-D5D0111C229A}" destId="{00E48FFA-DBA3-43FF-BED2-1625804BDAE2}" srcOrd="0" destOrd="0" presId="urn:microsoft.com/office/officeart/2005/8/layout/vList2"/>
    <dgm:cxn modelId="{FECDAEB3-C5B9-441A-B33F-DEA320B51D5B}" type="presOf" srcId="{11883356-28F4-48C8-86FA-21982FB8899A}" destId="{E812BC9F-12C8-445C-9DB9-87772BCEB360}" srcOrd="0" destOrd="0" presId="urn:microsoft.com/office/officeart/2005/8/layout/vList2"/>
    <dgm:cxn modelId="{9FB5BB93-C653-4011-890B-A2437BAF4CDA}" type="presParOf" srcId="{E812BC9F-12C8-445C-9DB9-87772BCEB360}" destId="{00E48FFA-DBA3-43FF-BED2-1625804BDA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DCC7D-D977-4714-91EF-1C2627631373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F425C0E-3866-4877-B233-8956CB65E224}">
      <dgm:prSet/>
      <dgm:spPr/>
      <dgm:t>
        <a:bodyPr/>
        <a:lstStyle/>
        <a:p>
          <a:pPr rtl="0"/>
          <a:r>
            <a:rPr lang="fr-FR" dirty="0" smtClean="0"/>
            <a:t>Système  Lithium / MnO2 </a:t>
          </a:r>
          <a:endParaRPr lang="fr-FR" dirty="0"/>
        </a:p>
      </dgm:t>
    </dgm:pt>
    <dgm:pt modelId="{423591ED-E301-4428-8977-34559D3981ED}" type="parTrans" cxnId="{D059AF31-AEB4-4864-A7BB-98A475FF4020}">
      <dgm:prSet/>
      <dgm:spPr/>
      <dgm:t>
        <a:bodyPr/>
        <a:lstStyle/>
        <a:p>
          <a:endParaRPr lang="fr-FR"/>
        </a:p>
      </dgm:t>
    </dgm:pt>
    <dgm:pt modelId="{A976DEA4-CC73-48E2-824F-3A506535A1C8}" type="sibTrans" cxnId="{D059AF31-AEB4-4864-A7BB-98A475FF4020}">
      <dgm:prSet/>
      <dgm:spPr/>
      <dgm:t>
        <a:bodyPr/>
        <a:lstStyle/>
        <a:p>
          <a:endParaRPr lang="fr-FR"/>
        </a:p>
      </dgm:t>
    </dgm:pt>
    <dgm:pt modelId="{F80E8D4B-51AD-4AEF-8810-88B9166E84BF}">
      <dgm:prSet/>
      <dgm:spPr/>
      <dgm:t>
        <a:bodyPr/>
        <a:lstStyle/>
        <a:p>
          <a:pPr rtl="0"/>
          <a:r>
            <a:rPr lang="fr-FR" dirty="0" smtClean="0"/>
            <a:t>grande densité d'énergie</a:t>
          </a:r>
          <a:endParaRPr lang="fr-FR" dirty="0"/>
        </a:p>
      </dgm:t>
    </dgm:pt>
    <dgm:pt modelId="{C0DDA96C-DD6B-450C-A9DA-8DB1DE4DEAD6}" type="parTrans" cxnId="{5971A083-C5F0-469A-AC11-708A1455D427}">
      <dgm:prSet/>
      <dgm:spPr/>
      <dgm:t>
        <a:bodyPr/>
        <a:lstStyle/>
        <a:p>
          <a:endParaRPr lang="fr-FR"/>
        </a:p>
      </dgm:t>
    </dgm:pt>
    <dgm:pt modelId="{0CF3DAF3-E7B4-462E-A75F-7F3B0A37A5FD}" type="sibTrans" cxnId="{5971A083-C5F0-469A-AC11-708A1455D427}">
      <dgm:prSet/>
      <dgm:spPr/>
      <dgm:t>
        <a:bodyPr/>
        <a:lstStyle/>
        <a:p>
          <a:endParaRPr lang="fr-FR"/>
        </a:p>
      </dgm:t>
    </dgm:pt>
    <dgm:pt modelId="{26A2152B-07BE-42AE-957A-F63852473D22}">
      <dgm:prSet/>
      <dgm:spPr/>
      <dgm:t>
        <a:bodyPr/>
        <a:lstStyle/>
        <a:p>
          <a:pPr rtl="0"/>
          <a:r>
            <a:rPr lang="fr-FR" dirty="0" smtClean="0"/>
            <a:t>tension de cellule élevée </a:t>
          </a:r>
          <a:endParaRPr lang="fr-FR" dirty="0"/>
        </a:p>
      </dgm:t>
    </dgm:pt>
    <dgm:pt modelId="{E473E4A0-EF6A-458B-9BAC-FF887F31CA61}" type="parTrans" cxnId="{F7DA7DD9-469D-49FA-B558-347A737E0FB4}">
      <dgm:prSet/>
      <dgm:spPr/>
      <dgm:t>
        <a:bodyPr/>
        <a:lstStyle/>
        <a:p>
          <a:endParaRPr lang="fr-FR"/>
        </a:p>
      </dgm:t>
    </dgm:pt>
    <dgm:pt modelId="{CE019DC1-BB78-4172-BFC7-08FAEB33436C}" type="sibTrans" cxnId="{F7DA7DD9-469D-49FA-B558-347A737E0FB4}">
      <dgm:prSet/>
      <dgm:spPr/>
      <dgm:t>
        <a:bodyPr/>
        <a:lstStyle/>
        <a:p>
          <a:endParaRPr lang="fr-FR"/>
        </a:p>
      </dgm:t>
    </dgm:pt>
    <dgm:pt modelId="{18406BD6-58BE-44E6-91ED-74A441D6BA0D}">
      <dgm:prSet/>
      <dgm:spPr/>
      <dgm:t>
        <a:bodyPr/>
        <a:lstStyle/>
        <a:p>
          <a:pPr rtl="0"/>
          <a:r>
            <a:rPr lang="fr-FR" dirty="0" smtClean="0"/>
            <a:t>une excellente durée de vie et miniaturisation </a:t>
          </a:r>
          <a:endParaRPr lang="fr-FR" dirty="0"/>
        </a:p>
      </dgm:t>
    </dgm:pt>
    <dgm:pt modelId="{4266CEAC-D2BC-465B-8E7F-89BFA34D752E}" type="parTrans" cxnId="{58D6CED6-1E2D-4661-A8E9-58E8D6EE50BC}">
      <dgm:prSet/>
      <dgm:spPr/>
      <dgm:t>
        <a:bodyPr/>
        <a:lstStyle/>
        <a:p>
          <a:endParaRPr lang="fr-FR"/>
        </a:p>
      </dgm:t>
    </dgm:pt>
    <dgm:pt modelId="{75C7FCBA-3E43-4E84-83C3-D80C9ABD3700}" type="sibTrans" cxnId="{58D6CED6-1E2D-4661-A8E9-58E8D6EE50BC}">
      <dgm:prSet/>
      <dgm:spPr/>
      <dgm:t>
        <a:bodyPr/>
        <a:lstStyle/>
        <a:p>
          <a:endParaRPr lang="fr-FR"/>
        </a:p>
      </dgm:t>
    </dgm:pt>
    <dgm:pt modelId="{98816526-EFCD-46EA-8E69-29B1C1CB7C50}" type="pres">
      <dgm:prSet presAssocID="{057DCC7D-D977-4714-91EF-1C26276313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4B6C12-D3F1-41AB-ACB6-F5AEECAA0C00}" type="pres">
      <dgm:prSet presAssocID="{3F425C0E-3866-4877-B233-8956CB65E224}" presName="composite" presStyleCnt="0"/>
      <dgm:spPr/>
      <dgm:t>
        <a:bodyPr/>
        <a:lstStyle/>
        <a:p>
          <a:endParaRPr lang="fr-FR"/>
        </a:p>
      </dgm:t>
    </dgm:pt>
    <dgm:pt modelId="{BD7E61B3-9AA8-4905-A38D-723140F5C625}" type="pres">
      <dgm:prSet presAssocID="{3F425C0E-3866-4877-B233-8956CB65E224}" presName="parTx" presStyleLbl="alignNode1" presStyleIdx="0" presStyleCnt="1" custLinFactNeighborX="9801" custLinFactNeighborY="-2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83CAED-191D-40DA-BF72-1174CEC2727F}" type="pres">
      <dgm:prSet presAssocID="{3F425C0E-3866-4877-B233-8956CB65E22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D6CED6-1E2D-4661-A8E9-58E8D6EE50BC}" srcId="{3F425C0E-3866-4877-B233-8956CB65E224}" destId="{18406BD6-58BE-44E6-91ED-74A441D6BA0D}" srcOrd="2" destOrd="0" parTransId="{4266CEAC-D2BC-465B-8E7F-89BFA34D752E}" sibTransId="{75C7FCBA-3E43-4E84-83C3-D80C9ABD3700}"/>
    <dgm:cxn modelId="{F7DA7DD9-469D-49FA-B558-347A737E0FB4}" srcId="{3F425C0E-3866-4877-B233-8956CB65E224}" destId="{26A2152B-07BE-42AE-957A-F63852473D22}" srcOrd="1" destOrd="0" parTransId="{E473E4A0-EF6A-458B-9BAC-FF887F31CA61}" sibTransId="{CE019DC1-BB78-4172-BFC7-08FAEB33436C}"/>
    <dgm:cxn modelId="{E4F9B325-4E44-4899-A3B2-82658C9B56D2}" type="presOf" srcId="{F80E8D4B-51AD-4AEF-8810-88B9166E84BF}" destId="{A683CAED-191D-40DA-BF72-1174CEC2727F}" srcOrd="0" destOrd="0" presId="urn:microsoft.com/office/officeart/2005/8/layout/hList1"/>
    <dgm:cxn modelId="{706B27DB-5100-4C2C-AED0-9529916238C7}" type="presOf" srcId="{18406BD6-58BE-44E6-91ED-74A441D6BA0D}" destId="{A683CAED-191D-40DA-BF72-1174CEC2727F}" srcOrd="0" destOrd="2" presId="urn:microsoft.com/office/officeart/2005/8/layout/hList1"/>
    <dgm:cxn modelId="{84B1B5AD-2FD8-4A4C-8B17-21E5C6F6A3FA}" type="presOf" srcId="{057DCC7D-D977-4714-91EF-1C2627631373}" destId="{98816526-EFCD-46EA-8E69-29B1C1CB7C50}" srcOrd="0" destOrd="0" presId="urn:microsoft.com/office/officeart/2005/8/layout/hList1"/>
    <dgm:cxn modelId="{4E23E05E-26DE-4B5F-9A02-22ADC20ED974}" type="presOf" srcId="{26A2152B-07BE-42AE-957A-F63852473D22}" destId="{A683CAED-191D-40DA-BF72-1174CEC2727F}" srcOrd="0" destOrd="1" presId="urn:microsoft.com/office/officeart/2005/8/layout/hList1"/>
    <dgm:cxn modelId="{D059AF31-AEB4-4864-A7BB-98A475FF4020}" srcId="{057DCC7D-D977-4714-91EF-1C2627631373}" destId="{3F425C0E-3866-4877-B233-8956CB65E224}" srcOrd="0" destOrd="0" parTransId="{423591ED-E301-4428-8977-34559D3981ED}" sibTransId="{A976DEA4-CC73-48E2-824F-3A506535A1C8}"/>
    <dgm:cxn modelId="{7E509D8E-18D0-4322-9C8A-C5D8898F404C}" type="presOf" srcId="{3F425C0E-3866-4877-B233-8956CB65E224}" destId="{BD7E61B3-9AA8-4905-A38D-723140F5C625}" srcOrd="0" destOrd="0" presId="urn:microsoft.com/office/officeart/2005/8/layout/hList1"/>
    <dgm:cxn modelId="{5971A083-C5F0-469A-AC11-708A1455D427}" srcId="{3F425C0E-3866-4877-B233-8956CB65E224}" destId="{F80E8D4B-51AD-4AEF-8810-88B9166E84BF}" srcOrd="0" destOrd="0" parTransId="{C0DDA96C-DD6B-450C-A9DA-8DB1DE4DEAD6}" sibTransId="{0CF3DAF3-E7B4-462E-A75F-7F3B0A37A5FD}"/>
    <dgm:cxn modelId="{36B39F96-CB7A-493D-B962-CCC7DF48BFD6}" type="presParOf" srcId="{98816526-EFCD-46EA-8E69-29B1C1CB7C50}" destId="{E84B6C12-D3F1-41AB-ACB6-F5AEECAA0C00}" srcOrd="0" destOrd="0" presId="urn:microsoft.com/office/officeart/2005/8/layout/hList1"/>
    <dgm:cxn modelId="{AD7A2A2F-2E0C-44F9-BDD9-0619EFE4ABAB}" type="presParOf" srcId="{E84B6C12-D3F1-41AB-ACB6-F5AEECAA0C00}" destId="{BD7E61B3-9AA8-4905-A38D-723140F5C625}" srcOrd="0" destOrd="0" presId="urn:microsoft.com/office/officeart/2005/8/layout/hList1"/>
    <dgm:cxn modelId="{228F0718-311A-4DB9-9CE6-52D0126A46F5}" type="presParOf" srcId="{E84B6C12-D3F1-41AB-ACB6-F5AEECAA0C00}" destId="{A683CAED-191D-40DA-BF72-1174CEC272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83356-28F4-48C8-86FA-21982FB8899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1480DBB-B059-4BE4-A7FB-D5D0111C229A}">
      <dgm:prSet custT="1"/>
      <dgm:spPr/>
      <dgm:t>
        <a:bodyPr/>
        <a:lstStyle/>
        <a:p>
          <a:pPr algn="ctr" rtl="0"/>
          <a:r>
            <a:rPr lang="fr-FR" sz="2400" dirty="0" smtClean="0">
              <a:solidFill>
                <a:schemeClr val="bg1"/>
              </a:solidFill>
            </a:rPr>
            <a:t>But :  </a:t>
          </a:r>
          <a:r>
            <a:rPr lang="fr-FR" sz="24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Détermination des paramètres cinétiques de la réaction d’insertion d’ion lithium dans MnO</a:t>
          </a:r>
          <a:r>
            <a:rPr lang="fr-FR" sz="2400" baseline="-250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2</a:t>
          </a:r>
          <a:endParaRPr lang="fr-FR" sz="2400" u="none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735EF6B6-FB31-41AF-9BE4-C29B7B26700C}" type="parTrans" cxnId="{A7408A6E-712C-4455-83BB-364BCF3D62BB}">
      <dgm:prSet/>
      <dgm:spPr/>
      <dgm:t>
        <a:bodyPr/>
        <a:lstStyle/>
        <a:p>
          <a:pPr algn="ctr"/>
          <a:endParaRPr lang="fr-FR" sz="2400"/>
        </a:p>
      </dgm:t>
    </dgm:pt>
    <dgm:pt modelId="{AD8EC432-D49C-4716-9D37-A1C291CDE2FE}" type="sibTrans" cxnId="{A7408A6E-712C-4455-83BB-364BCF3D62BB}">
      <dgm:prSet/>
      <dgm:spPr/>
      <dgm:t>
        <a:bodyPr/>
        <a:lstStyle/>
        <a:p>
          <a:pPr algn="ctr"/>
          <a:endParaRPr lang="fr-FR" sz="2400"/>
        </a:p>
      </dgm:t>
    </dgm:pt>
    <dgm:pt modelId="{E812BC9F-12C8-445C-9DB9-87772BCEB360}" type="pres">
      <dgm:prSet presAssocID="{11883356-28F4-48C8-86FA-21982FB88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E48FFA-DBA3-43FF-BED2-1625804BDAE2}" type="pres">
      <dgm:prSet presAssocID="{91480DBB-B059-4BE4-A7FB-D5D0111C229A}" presName="parentText" presStyleLbl="node1" presStyleIdx="0" presStyleCnt="1" custLinFactNeighborX="-109" custLinFactNeighborY="414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B3BB78-1802-47A3-B2D2-0C0AE8A662B3}" type="presOf" srcId="{11883356-28F4-48C8-86FA-21982FB8899A}" destId="{E812BC9F-12C8-445C-9DB9-87772BCEB360}" srcOrd="0" destOrd="0" presId="urn:microsoft.com/office/officeart/2005/8/layout/vList2"/>
    <dgm:cxn modelId="{55D597FD-FC40-4662-B049-70E3B2318DEF}" type="presOf" srcId="{91480DBB-B059-4BE4-A7FB-D5D0111C229A}" destId="{00E48FFA-DBA3-43FF-BED2-1625804BDAE2}" srcOrd="0" destOrd="0" presId="urn:microsoft.com/office/officeart/2005/8/layout/vList2"/>
    <dgm:cxn modelId="{A7408A6E-712C-4455-83BB-364BCF3D62BB}" srcId="{11883356-28F4-48C8-86FA-21982FB8899A}" destId="{91480DBB-B059-4BE4-A7FB-D5D0111C229A}" srcOrd="0" destOrd="0" parTransId="{735EF6B6-FB31-41AF-9BE4-C29B7B26700C}" sibTransId="{AD8EC432-D49C-4716-9D37-A1C291CDE2FE}"/>
    <dgm:cxn modelId="{974429D7-4BD6-4CC4-9114-67E3E55BAC95}" type="presParOf" srcId="{E812BC9F-12C8-445C-9DB9-87772BCEB360}" destId="{00E48FFA-DBA3-43FF-BED2-1625804BDA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D127E-C18C-4CC4-B622-659C689AD9F7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A1261EBB-3C6F-4DC0-B9F4-AC1B8105C19D}">
      <dgm:prSet custT="1"/>
      <dgm:spPr/>
      <dgm:t>
        <a:bodyPr/>
        <a:lstStyle/>
        <a:p>
          <a:pPr rtl="0"/>
          <a:r>
            <a:rPr lang="fr-FR" sz="2000" dirty="0" smtClean="0"/>
            <a:t>     </a:t>
          </a:r>
          <a:r>
            <a:rPr lang="fr-FR" sz="2000" dirty="0" err="1" smtClean="0"/>
            <a:t>Coulométrie</a:t>
          </a:r>
          <a:r>
            <a:rPr lang="fr-FR" sz="2000" dirty="0" smtClean="0"/>
            <a:t> - voltampéromètrie</a:t>
          </a:r>
          <a:endParaRPr lang="fr-FR" sz="2000" dirty="0"/>
        </a:p>
      </dgm:t>
    </dgm:pt>
    <dgm:pt modelId="{74A2A115-8C16-4278-B6CA-1741B520AD56}" type="parTrans" cxnId="{0F14227E-09B8-4F0B-918D-3EB6451CF8BE}">
      <dgm:prSet/>
      <dgm:spPr/>
      <dgm:t>
        <a:bodyPr/>
        <a:lstStyle/>
        <a:p>
          <a:endParaRPr lang="fr-FR" sz="2400"/>
        </a:p>
      </dgm:t>
    </dgm:pt>
    <dgm:pt modelId="{40883354-ED35-4C7F-993A-5A0C0122EC2A}" type="sibTrans" cxnId="{0F14227E-09B8-4F0B-918D-3EB6451CF8BE}">
      <dgm:prSet/>
      <dgm:spPr/>
      <dgm:t>
        <a:bodyPr/>
        <a:lstStyle/>
        <a:p>
          <a:endParaRPr lang="fr-FR" sz="2400"/>
        </a:p>
      </dgm:t>
    </dgm:pt>
    <dgm:pt modelId="{406F5D3E-7CF4-44A1-A1F4-9E8536AB28D6}" type="pres">
      <dgm:prSet presAssocID="{019D127E-C18C-4CC4-B622-659C689AD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23E77D-E2EF-4E99-BA18-BBB5E2C80DB3}" type="pres">
      <dgm:prSet presAssocID="{A1261EBB-3C6F-4DC0-B9F4-AC1B8105C1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14227E-09B8-4F0B-918D-3EB6451CF8BE}" srcId="{019D127E-C18C-4CC4-B622-659C689AD9F7}" destId="{A1261EBB-3C6F-4DC0-B9F4-AC1B8105C19D}" srcOrd="0" destOrd="0" parTransId="{74A2A115-8C16-4278-B6CA-1741B520AD56}" sibTransId="{40883354-ED35-4C7F-993A-5A0C0122EC2A}"/>
    <dgm:cxn modelId="{DDACB947-25EA-41D0-9380-ECA00177EA94}" type="presOf" srcId="{A1261EBB-3C6F-4DC0-B9F4-AC1B8105C19D}" destId="{EB23E77D-E2EF-4E99-BA18-BBB5E2C80DB3}" srcOrd="0" destOrd="0" presId="urn:microsoft.com/office/officeart/2005/8/layout/vList2"/>
    <dgm:cxn modelId="{F32C9F26-8AC5-474D-83A2-89D614707ABF}" type="presOf" srcId="{019D127E-C18C-4CC4-B622-659C689AD9F7}" destId="{406F5D3E-7CF4-44A1-A1F4-9E8536AB28D6}" srcOrd="0" destOrd="0" presId="urn:microsoft.com/office/officeart/2005/8/layout/vList2"/>
    <dgm:cxn modelId="{90F68822-1812-47A0-9C3F-B6AFACABC6E1}" type="presParOf" srcId="{406F5D3E-7CF4-44A1-A1F4-9E8536AB28D6}" destId="{EB23E77D-E2EF-4E99-BA18-BBB5E2C80D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80BFF2-8C23-43C0-B571-804BEA96F0BB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88DC7824-8F94-4104-8A01-2CFFE28B718A}">
      <dgm:prSet custT="1"/>
      <dgm:spPr/>
      <dgm:t>
        <a:bodyPr/>
        <a:lstStyle/>
        <a:p>
          <a:pPr rtl="0"/>
          <a:r>
            <a:rPr lang="fr-FR" sz="2400" dirty="0" smtClean="0"/>
            <a:t>   </a:t>
          </a:r>
          <a:r>
            <a:rPr lang="fr-FR" sz="2400" dirty="0" err="1" smtClean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rPr>
            <a:t>Coulométrie</a:t>
          </a:r>
          <a:r>
            <a:rPr lang="fr-FR" sz="2400" dirty="0" smtClean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rPr>
            <a:t> - </a:t>
          </a:r>
          <a:r>
            <a:rPr lang="fr-FR" sz="2400" dirty="0" err="1" smtClean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rPr>
            <a:t>voltampéromètrie</a:t>
          </a:r>
          <a:endParaRPr lang="fr-FR" sz="2400" dirty="0">
            <a:solidFill>
              <a:schemeClr val="tx1">
                <a:lumMod val="75000"/>
              </a:schemeClr>
            </a:solidFill>
          </a:endParaRPr>
        </a:p>
      </dgm:t>
    </dgm:pt>
    <dgm:pt modelId="{23CB56E6-857E-427B-8195-D36EB037807E}" type="parTrans" cxnId="{06531918-53BB-4735-AC96-FB501FEF0D2C}">
      <dgm:prSet/>
      <dgm:spPr/>
      <dgm:t>
        <a:bodyPr/>
        <a:lstStyle/>
        <a:p>
          <a:endParaRPr lang="fr-FR"/>
        </a:p>
      </dgm:t>
    </dgm:pt>
    <dgm:pt modelId="{4C19A593-8ADC-4D3D-8336-2D7F1BB68FCC}" type="sibTrans" cxnId="{06531918-53BB-4735-AC96-FB501FEF0D2C}">
      <dgm:prSet/>
      <dgm:spPr/>
      <dgm:t>
        <a:bodyPr/>
        <a:lstStyle/>
        <a:p>
          <a:endParaRPr lang="fr-FR"/>
        </a:p>
      </dgm:t>
    </dgm:pt>
    <dgm:pt modelId="{2EBDDA6E-450D-46FF-973D-D9375B9A9CF2}" type="pres">
      <dgm:prSet presAssocID="{C680BFF2-8C23-43C0-B571-804BEA96F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3944FD-EE1F-46D0-86D4-28B1964B436E}" type="pres">
      <dgm:prSet presAssocID="{88DC7824-8F94-4104-8A01-2CFFE28B718A}" presName="parentText" presStyleLbl="node1" presStyleIdx="0" presStyleCnt="1" custLinFactNeighborY="298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BFC844-A5DA-496C-9F47-E843FF98AD9E}" type="presOf" srcId="{88DC7824-8F94-4104-8A01-2CFFE28B718A}" destId="{F03944FD-EE1F-46D0-86D4-28B1964B436E}" srcOrd="0" destOrd="0" presId="urn:microsoft.com/office/officeart/2005/8/layout/vList2"/>
    <dgm:cxn modelId="{06531918-53BB-4735-AC96-FB501FEF0D2C}" srcId="{C680BFF2-8C23-43C0-B571-804BEA96F0BB}" destId="{88DC7824-8F94-4104-8A01-2CFFE28B718A}" srcOrd="0" destOrd="0" parTransId="{23CB56E6-857E-427B-8195-D36EB037807E}" sibTransId="{4C19A593-8ADC-4D3D-8336-2D7F1BB68FCC}"/>
    <dgm:cxn modelId="{DA227E91-7EC8-4194-A888-BEB64EF1F201}" type="presOf" srcId="{C680BFF2-8C23-43C0-B571-804BEA96F0BB}" destId="{2EBDDA6E-450D-46FF-973D-D9375B9A9CF2}" srcOrd="0" destOrd="0" presId="urn:microsoft.com/office/officeart/2005/8/layout/vList2"/>
    <dgm:cxn modelId="{822F8BDF-2280-4879-A5B3-BA84461C1A27}" type="presParOf" srcId="{2EBDDA6E-450D-46FF-973D-D9375B9A9CF2}" destId="{F03944FD-EE1F-46D0-86D4-28B1964B43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EDE74C-98ED-4B24-B3AA-E7C9198DC308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894FBD33-5F9B-4318-A105-599262DE6EA2}">
      <dgm:prSet custT="1"/>
      <dgm:spPr/>
      <dgm:t>
        <a:bodyPr/>
        <a:lstStyle/>
        <a:p>
          <a:pPr rtl="0"/>
          <a:r>
            <a:rPr lang="fr-FR" sz="2400" b="1" dirty="0" smtClean="0"/>
            <a:t>         </a:t>
          </a:r>
          <a:r>
            <a:rPr lang="fr-FR" sz="2400" b="1" dirty="0" smtClean="0">
              <a:solidFill>
                <a:srgbClr val="7030A0"/>
              </a:solidFill>
            </a:rPr>
            <a:t>CONCLUSION</a:t>
          </a:r>
          <a:endParaRPr lang="fr-FR" sz="2400" dirty="0">
            <a:solidFill>
              <a:srgbClr val="7030A0"/>
            </a:solidFill>
          </a:endParaRPr>
        </a:p>
      </dgm:t>
    </dgm:pt>
    <dgm:pt modelId="{37E3B33F-0C9D-4EA2-A4D6-DEDE7CDD8B2A}" type="parTrans" cxnId="{9B54428C-BF6C-4DA0-9227-8EB1E2DFC2B9}">
      <dgm:prSet/>
      <dgm:spPr/>
      <dgm:t>
        <a:bodyPr/>
        <a:lstStyle/>
        <a:p>
          <a:endParaRPr lang="fr-FR" sz="2400"/>
        </a:p>
      </dgm:t>
    </dgm:pt>
    <dgm:pt modelId="{1F039C66-C9A9-48D4-B968-B50CDE510982}" type="sibTrans" cxnId="{9B54428C-BF6C-4DA0-9227-8EB1E2DFC2B9}">
      <dgm:prSet/>
      <dgm:spPr/>
      <dgm:t>
        <a:bodyPr/>
        <a:lstStyle/>
        <a:p>
          <a:endParaRPr lang="fr-FR" sz="2400"/>
        </a:p>
      </dgm:t>
    </dgm:pt>
    <dgm:pt modelId="{BD1B363E-5CA8-4384-AF54-A0C0F8F06372}" type="pres">
      <dgm:prSet presAssocID="{02EDE74C-98ED-4B24-B3AA-E7C9198DC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07C992-D6DB-4A6E-AD7E-7D64F57D846C}" type="pres">
      <dgm:prSet presAssocID="{894FBD33-5F9B-4318-A105-599262DE6EA2}" presName="parentText" presStyleLbl="node1" presStyleIdx="0" presStyleCnt="1" custLinFactNeighborY="196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FA901D-06F2-4BF4-89BD-06F0B55ACF01}" type="presOf" srcId="{02EDE74C-98ED-4B24-B3AA-E7C9198DC308}" destId="{BD1B363E-5CA8-4384-AF54-A0C0F8F06372}" srcOrd="0" destOrd="0" presId="urn:microsoft.com/office/officeart/2005/8/layout/vList2"/>
    <dgm:cxn modelId="{36565AA1-38BE-41E5-BD66-61EAE2F5EE60}" type="presOf" srcId="{894FBD33-5F9B-4318-A105-599262DE6EA2}" destId="{2507C992-D6DB-4A6E-AD7E-7D64F57D846C}" srcOrd="0" destOrd="0" presId="urn:microsoft.com/office/officeart/2005/8/layout/vList2"/>
    <dgm:cxn modelId="{9B54428C-BF6C-4DA0-9227-8EB1E2DFC2B9}" srcId="{02EDE74C-98ED-4B24-B3AA-E7C9198DC308}" destId="{894FBD33-5F9B-4318-A105-599262DE6EA2}" srcOrd="0" destOrd="0" parTransId="{37E3B33F-0C9D-4EA2-A4D6-DEDE7CDD8B2A}" sibTransId="{1F039C66-C9A9-48D4-B968-B50CDE510982}"/>
    <dgm:cxn modelId="{CB172AC2-7AF3-4A6C-9DDA-7156BAC40B52}" type="presParOf" srcId="{BD1B363E-5CA8-4384-AF54-A0C0F8F06372}" destId="{2507C992-D6DB-4A6E-AD7E-7D64F57D84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422FD-6F74-4448-907E-03B3B2561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2D149C-A253-434F-ACCB-B1D88976CC1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 smtClean="0">
              <a:solidFill>
                <a:srgbClr val="002060"/>
              </a:solidFill>
            </a:rPr>
            <a:t>Pr</a:t>
          </a:r>
          <a:r>
            <a:rPr lang="pt-BR" baseline="-25000" dirty="0" smtClean="0">
              <a:solidFill>
                <a:srgbClr val="002060"/>
              </a:solidFill>
            </a:rPr>
            <a:t>6</a:t>
          </a:r>
          <a:r>
            <a:rPr lang="pt-BR" dirty="0" smtClean="0">
              <a:solidFill>
                <a:srgbClr val="002060"/>
              </a:solidFill>
            </a:rPr>
            <a:t>O</a:t>
          </a:r>
          <a:r>
            <a:rPr lang="pt-BR" baseline="-25000" dirty="0" smtClean="0">
              <a:solidFill>
                <a:srgbClr val="002060"/>
              </a:solidFill>
            </a:rPr>
            <a:t>11 </a:t>
          </a:r>
          <a:r>
            <a:rPr lang="pt-BR" dirty="0" smtClean="0">
              <a:solidFill>
                <a:srgbClr val="002060"/>
              </a:solidFill>
            </a:rPr>
            <a:t>(s)  +  22 NH</a:t>
          </a:r>
          <a:r>
            <a:rPr lang="pt-BR" baseline="-25000" dirty="0" smtClean="0">
              <a:solidFill>
                <a:srgbClr val="002060"/>
              </a:solidFill>
            </a:rPr>
            <a:t>4</a:t>
          </a:r>
          <a:r>
            <a:rPr lang="pt-BR" dirty="0" smtClean="0">
              <a:solidFill>
                <a:srgbClr val="002060"/>
              </a:solidFill>
            </a:rPr>
            <a:t>Cl (s,g)   </a:t>
          </a:r>
          <a:r>
            <a:rPr lang="pl-PL" dirty="0" smtClean="0">
              <a:solidFill>
                <a:srgbClr val="002060"/>
              </a:solidFill>
              <a:sym typeface="Symbol" panose="05050102010706020507" pitchFamily="18" charset="2"/>
            </a:rPr>
            <a:t></a:t>
          </a:r>
          <a:r>
            <a:rPr lang="pt-BR" dirty="0" smtClean="0">
              <a:solidFill>
                <a:srgbClr val="002060"/>
              </a:solidFill>
            </a:rPr>
            <a:t>  6 </a:t>
          </a:r>
          <a:r>
            <a:rPr lang="pt-BR" dirty="0" smtClean="0">
              <a:solidFill>
                <a:srgbClr val="FF0000"/>
              </a:solidFill>
            </a:rPr>
            <a:t>PrCl</a:t>
          </a:r>
          <a:r>
            <a:rPr lang="pt-BR" baseline="-25000" dirty="0" smtClean="0">
              <a:solidFill>
                <a:srgbClr val="FF0000"/>
              </a:solidFill>
            </a:rPr>
            <a:t>3</a:t>
          </a:r>
          <a:r>
            <a:rPr lang="pt-BR" baseline="-25000" dirty="0" smtClean="0">
              <a:solidFill>
                <a:srgbClr val="002060"/>
              </a:solidFill>
            </a:rPr>
            <a:t> </a:t>
          </a:r>
          <a:r>
            <a:rPr lang="pt-BR" dirty="0" smtClean="0">
              <a:solidFill>
                <a:srgbClr val="002060"/>
              </a:solidFill>
            </a:rPr>
            <a:t>(s)  +  22 NH</a:t>
          </a:r>
          <a:r>
            <a:rPr lang="pt-BR" baseline="-25000" dirty="0" smtClean="0">
              <a:solidFill>
                <a:srgbClr val="002060"/>
              </a:solidFill>
            </a:rPr>
            <a:t>3 </a:t>
          </a:r>
          <a:r>
            <a:rPr lang="pt-BR" dirty="0" smtClean="0">
              <a:solidFill>
                <a:srgbClr val="002060"/>
              </a:solidFill>
            </a:rPr>
            <a:t>(g)  +  11 H</a:t>
          </a:r>
          <a:r>
            <a:rPr lang="pt-BR" baseline="-25000" dirty="0" smtClean="0">
              <a:solidFill>
                <a:srgbClr val="002060"/>
              </a:solidFill>
            </a:rPr>
            <a:t>2</a:t>
          </a:r>
          <a:r>
            <a:rPr lang="pt-BR" dirty="0" smtClean="0">
              <a:solidFill>
                <a:srgbClr val="002060"/>
              </a:solidFill>
            </a:rPr>
            <a:t>O (ℓ,g)  +  2 Cl</a:t>
          </a:r>
          <a:r>
            <a:rPr lang="pt-BR" baseline="-25000" dirty="0" smtClean="0">
              <a:solidFill>
                <a:srgbClr val="002060"/>
              </a:solidFill>
            </a:rPr>
            <a:t>2</a:t>
          </a:r>
          <a:r>
            <a:rPr lang="pt-BR" dirty="0" smtClean="0">
              <a:solidFill>
                <a:srgbClr val="002060"/>
              </a:solidFill>
            </a:rPr>
            <a:t> (g)</a:t>
          </a:r>
          <a:endParaRPr lang="fr-FR" dirty="0">
            <a:solidFill>
              <a:srgbClr val="002060"/>
            </a:solidFill>
          </a:endParaRPr>
        </a:p>
      </dgm:t>
    </dgm:pt>
    <dgm:pt modelId="{D91EC1D5-F2A9-4C74-A8E4-FF3CDCC77E27}" type="parTrans" cxnId="{A6BADB64-810E-42C1-B002-9AF35D9C2BEE}">
      <dgm:prSet/>
      <dgm:spPr/>
      <dgm:t>
        <a:bodyPr/>
        <a:lstStyle/>
        <a:p>
          <a:endParaRPr lang="fr-FR"/>
        </a:p>
      </dgm:t>
    </dgm:pt>
    <dgm:pt modelId="{EFAA8689-FF64-4A64-B506-50615264294B}" type="sibTrans" cxnId="{A6BADB64-810E-42C1-B002-9AF35D9C2BEE}">
      <dgm:prSet/>
      <dgm:spPr/>
      <dgm:t>
        <a:bodyPr/>
        <a:lstStyle/>
        <a:p>
          <a:endParaRPr lang="fr-FR"/>
        </a:p>
      </dgm:t>
    </dgm:pt>
    <dgm:pt modelId="{72EF9FBE-2A84-4A5A-B2A5-B0BE246EB0F1}" type="pres">
      <dgm:prSet presAssocID="{B8F422FD-6F74-4448-907E-03B3B2561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F675642-000A-4BEF-A611-A1E6B617E830}" type="pres">
      <dgm:prSet presAssocID="{252D149C-A253-434F-ACCB-B1D88976CC1B}" presName="parentText" presStyleLbl="node1" presStyleIdx="0" presStyleCnt="1" custLinFactNeighborY="2047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A9C4C3-F635-4078-8346-EEFF9885E359}" type="presOf" srcId="{B8F422FD-6F74-4448-907E-03B3B2561AFF}" destId="{72EF9FBE-2A84-4A5A-B2A5-B0BE246EB0F1}" srcOrd="0" destOrd="0" presId="urn:microsoft.com/office/officeart/2005/8/layout/vList2"/>
    <dgm:cxn modelId="{A6BADB64-810E-42C1-B002-9AF35D9C2BEE}" srcId="{B8F422FD-6F74-4448-907E-03B3B2561AFF}" destId="{252D149C-A253-434F-ACCB-B1D88976CC1B}" srcOrd="0" destOrd="0" parTransId="{D91EC1D5-F2A9-4C74-A8E4-FF3CDCC77E27}" sibTransId="{EFAA8689-FF64-4A64-B506-50615264294B}"/>
    <dgm:cxn modelId="{6A205EFE-1771-43F2-9579-4BFC4DBABEB9}" type="presOf" srcId="{252D149C-A253-434F-ACCB-B1D88976CC1B}" destId="{5F675642-000A-4BEF-A611-A1E6B617E830}" srcOrd="0" destOrd="0" presId="urn:microsoft.com/office/officeart/2005/8/layout/vList2"/>
    <dgm:cxn modelId="{DCE6DDA9-8E3C-415B-B305-DD4C3F317A93}" type="presParOf" srcId="{72EF9FBE-2A84-4A5A-B2A5-B0BE246EB0F1}" destId="{5F675642-000A-4BEF-A611-A1E6B617E8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B69D3B-84E1-4E32-BF54-B031BC190C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D888E67-F82F-4C95-97BC-93DDAEA93F0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500" dirty="0" smtClean="0"/>
            <a:t>Δ</a:t>
          </a:r>
          <a:r>
            <a:rPr lang="fr-FR" sz="2500" baseline="-25000" dirty="0" smtClean="0"/>
            <a:t>r</a:t>
          </a:r>
          <a:r>
            <a:rPr lang="fr-FR" sz="2500" dirty="0" smtClean="0"/>
            <a:t>H</a:t>
          </a:r>
          <a:r>
            <a:rPr lang="fr-FR" sz="2500" baseline="30000" dirty="0" smtClean="0"/>
            <a:t>0</a:t>
          </a:r>
          <a:r>
            <a:rPr lang="fr-FR" sz="2500" dirty="0" smtClean="0"/>
            <a:t>( k J. mol</a:t>
          </a:r>
          <a:r>
            <a:rPr lang="fr-FR" sz="2500" baseline="30000" dirty="0" smtClean="0"/>
            <a:t>-1</a:t>
          </a:r>
          <a:r>
            <a:rPr lang="fr-FR" sz="2500" dirty="0" smtClean="0"/>
            <a:t>)  =  -2645,00</a:t>
          </a:r>
          <a:endParaRPr lang="fr-FR" sz="2500" dirty="0"/>
        </a:p>
      </dgm:t>
    </dgm:pt>
    <dgm:pt modelId="{F6CF79CD-1E93-4B7D-8A81-ED8D526E7041}" type="parTrans" cxnId="{938C2244-E763-4319-BC36-6E0E961CD50D}">
      <dgm:prSet/>
      <dgm:spPr/>
      <dgm:t>
        <a:bodyPr/>
        <a:lstStyle/>
        <a:p>
          <a:endParaRPr lang="fr-FR"/>
        </a:p>
      </dgm:t>
    </dgm:pt>
    <dgm:pt modelId="{BA591475-784D-42CF-A054-BB12E2FC36A7}" type="sibTrans" cxnId="{938C2244-E763-4319-BC36-6E0E961CD50D}">
      <dgm:prSet/>
      <dgm:spPr/>
      <dgm:t>
        <a:bodyPr/>
        <a:lstStyle/>
        <a:p>
          <a:endParaRPr lang="fr-FR"/>
        </a:p>
      </dgm:t>
    </dgm:pt>
    <dgm:pt modelId="{BC100C21-0FEB-44BC-B723-7CD079C0817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500" dirty="0" smtClean="0"/>
            <a:t>Δ</a:t>
          </a:r>
          <a:r>
            <a:rPr lang="fr-FR" sz="2500" baseline="-25000" dirty="0" smtClean="0"/>
            <a:t>r</a:t>
          </a:r>
          <a:r>
            <a:rPr lang="fr-FR" sz="2500" dirty="0" smtClean="0"/>
            <a:t>S</a:t>
          </a:r>
          <a:r>
            <a:rPr lang="fr-FR" sz="2500" baseline="30000" dirty="0" smtClean="0"/>
            <a:t>0</a:t>
          </a:r>
          <a:r>
            <a:rPr lang="fr-FR" sz="2500" dirty="0" smtClean="0"/>
            <a:t>( J. mol</a:t>
          </a:r>
          <a:r>
            <a:rPr lang="fr-FR" sz="2500" baseline="30000" dirty="0" smtClean="0"/>
            <a:t>-1</a:t>
          </a:r>
          <a:r>
            <a:rPr lang="fr-FR" sz="2500" dirty="0" smtClean="0"/>
            <a:t>.K</a:t>
          </a:r>
          <a:r>
            <a:rPr lang="fr-FR" sz="2500" baseline="30000" dirty="0" smtClean="0"/>
            <a:t>-1</a:t>
          </a:r>
          <a:r>
            <a:rPr lang="fr-FR" sz="2500" dirty="0" smtClean="0"/>
            <a:t>)   =   4216,50</a:t>
          </a:r>
          <a:endParaRPr lang="fr-FR" sz="2500" dirty="0"/>
        </a:p>
      </dgm:t>
    </dgm:pt>
    <dgm:pt modelId="{F5408D31-ACC8-4130-9BA2-1922B02086F0}" type="parTrans" cxnId="{528EF5CB-F665-4C24-AD90-3D86BDE99AC6}">
      <dgm:prSet/>
      <dgm:spPr/>
      <dgm:t>
        <a:bodyPr/>
        <a:lstStyle/>
        <a:p>
          <a:endParaRPr lang="fr-FR"/>
        </a:p>
      </dgm:t>
    </dgm:pt>
    <dgm:pt modelId="{996D53C7-8B39-4FA3-94E0-C9ECBD23024B}" type="sibTrans" cxnId="{528EF5CB-F665-4C24-AD90-3D86BDE99AC6}">
      <dgm:prSet/>
      <dgm:spPr/>
      <dgm:t>
        <a:bodyPr/>
        <a:lstStyle/>
        <a:p>
          <a:endParaRPr lang="fr-FR"/>
        </a:p>
      </dgm:t>
    </dgm:pt>
    <dgm:pt modelId="{AF03018F-20AF-48ED-B022-8E25AB44585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500" dirty="0" smtClean="0"/>
            <a:t>Δ</a:t>
          </a:r>
          <a:r>
            <a:rPr lang="fr-FR" sz="2500" baseline="-25000" dirty="0" smtClean="0"/>
            <a:t>r</a:t>
          </a:r>
          <a:r>
            <a:rPr lang="fr-FR" sz="2500" dirty="0" smtClean="0"/>
            <a:t>G</a:t>
          </a:r>
          <a:r>
            <a:rPr lang="fr-FR" sz="2500" baseline="30000" dirty="0" smtClean="0"/>
            <a:t>0</a:t>
          </a:r>
          <a:r>
            <a:rPr lang="fr-FR" sz="2500" baseline="-25000" dirty="0" smtClean="0"/>
            <a:t>  </a:t>
          </a:r>
          <a:r>
            <a:rPr lang="fr-FR" sz="2500" dirty="0" smtClean="0"/>
            <a:t>(kJ .mol</a:t>
          </a:r>
          <a:r>
            <a:rPr lang="fr-FR" sz="2500" baseline="30000" dirty="0" smtClean="0"/>
            <a:t>-1</a:t>
          </a:r>
          <a:r>
            <a:rPr lang="fr-FR" sz="2500" dirty="0" smtClean="0"/>
            <a:t>)   =  - 3901,52</a:t>
          </a:r>
          <a:endParaRPr lang="fr-FR" sz="2500" dirty="0"/>
        </a:p>
      </dgm:t>
    </dgm:pt>
    <dgm:pt modelId="{2D201A09-6B07-49C3-9F91-F491576D348E}" type="parTrans" cxnId="{69922ECC-2A9A-421B-A0C9-DACDDA47A67E}">
      <dgm:prSet/>
      <dgm:spPr/>
      <dgm:t>
        <a:bodyPr/>
        <a:lstStyle/>
        <a:p>
          <a:endParaRPr lang="fr-FR"/>
        </a:p>
      </dgm:t>
    </dgm:pt>
    <dgm:pt modelId="{0C4B7C47-BED4-4D00-8FBE-AFDBD2C6E9A0}" type="sibTrans" cxnId="{69922ECC-2A9A-421B-A0C9-DACDDA47A67E}">
      <dgm:prSet/>
      <dgm:spPr/>
      <dgm:t>
        <a:bodyPr/>
        <a:lstStyle/>
        <a:p>
          <a:endParaRPr lang="fr-FR"/>
        </a:p>
      </dgm:t>
    </dgm:pt>
    <dgm:pt modelId="{5F473369-7893-4CCA-B768-B627518B3A84}" type="pres">
      <dgm:prSet presAssocID="{F0B69D3B-84E1-4E32-BF54-B031BC190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0E8BC8-166B-4D39-BAF0-9CAF1E81A32E}" type="pres">
      <dgm:prSet presAssocID="{AD888E67-F82F-4C95-97BC-93DDAEA93F05}" presName="parentText" presStyleLbl="node1" presStyleIdx="0" presStyleCnt="3" custLinFactNeighborX="2767" custLinFactNeighborY="6666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957774-66E2-45F6-A353-9A73AC31D666}" type="pres">
      <dgm:prSet presAssocID="{BA591475-784D-42CF-A054-BB12E2FC36A7}" presName="spacer" presStyleCnt="0"/>
      <dgm:spPr/>
    </dgm:pt>
    <dgm:pt modelId="{F1EEFCC5-50BB-4D68-8AAD-415CB6884010}" type="pres">
      <dgm:prSet presAssocID="{BC100C21-0FEB-44BC-B723-7CD079C08178}" presName="parentText" presStyleLbl="node1" presStyleIdx="1" presStyleCnt="3" custLinFactNeighborX="461" custLinFactNeighborY="959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FC3212-D96A-46FF-A873-7C4ADEC3B55B}" type="pres">
      <dgm:prSet presAssocID="{996D53C7-8B39-4FA3-94E0-C9ECBD23024B}" presName="spacer" presStyleCnt="0"/>
      <dgm:spPr/>
    </dgm:pt>
    <dgm:pt modelId="{860DF8B0-C0DB-44A4-9BD6-C5536E010784}" type="pres">
      <dgm:prSet presAssocID="{AF03018F-20AF-48ED-B022-8E25AB445859}" presName="parentText" presStyleLbl="node1" presStyleIdx="2" presStyleCnt="3" custLinFactNeighborX="7285" custLinFactNeighborY="6914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571863-F2ED-433A-AC73-6FAC39A4F0DA}" type="presOf" srcId="{BC100C21-0FEB-44BC-B723-7CD079C08178}" destId="{F1EEFCC5-50BB-4D68-8AAD-415CB6884010}" srcOrd="0" destOrd="0" presId="urn:microsoft.com/office/officeart/2005/8/layout/vList2"/>
    <dgm:cxn modelId="{78D4C8B2-AABA-4609-A999-0D6462C1D9FB}" type="presOf" srcId="{AD888E67-F82F-4C95-97BC-93DDAEA93F05}" destId="{F10E8BC8-166B-4D39-BAF0-9CAF1E81A32E}" srcOrd="0" destOrd="0" presId="urn:microsoft.com/office/officeart/2005/8/layout/vList2"/>
    <dgm:cxn modelId="{69922ECC-2A9A-421B-A0C9-DACDDA47A67E}" srcId="{F0B69D3B-84E1-4E32-BF54-B031BC190C97}" destId="{AF03018F-20AF-48ED-B022-8E25AB445859}" srcOrd="2" destOrd="0" parTransId="{2D201A09-6B07-49C3-9F91-F491576D348E}" sibTransId="{0C4B7C47-BED4-4D00-8FBE-AFDBD2C6E9A0}"/>
    <dgm:cxn modelId="{363D792B-4786-4730-83BF-1A536165F44E}" type="presOf" srcId="{AF03018F-20AF-48ED-B022-8E25AB445859}" destId="{860DF8B0-C0DB-44A4-9BD6-C5536E010784}" srcOrd="0" destOrd="0" presId="urn:microsoft.com/office/officeart/2005/8/layout/vList2"/>
    <dgm:cxn modelId="{938C2244-E763-4319-BC36-6E0E961CD50D}" srcId="{F0B69D3B-84E1-4E32-BF54-B031BC190C97}" destId="{AD888E67-F82F-4C95-97BC-93DDAEA93F05}" srcOrd="0" destOrd="0" parTransId="{F6CF79CD-1E93-4B7D-8A81-ED8D526E7041}" sibTransId="{BA591475-784D-42CF-A054-BB12E2FC36A7}"/>
    <dgm:cxn modelId="{528EF5CB-F665-4C24-AD90-3D86BDE99AC6}" srcId="{F0B69D3B-84E1-4E32-BF54-B031BC190C97}" destId="{BC100C21-0FEB-44BC-B723-7CD079C08178}" srcOrd="1" destOrd="0" parTransId="{F5408D31-ACC8-4130-9BA2-1922B02086F0}" sibTransId="{996D53C7-8B39-4FA3-94E0-C9ECBD23024B}"/>
    <dgm:cxn modelId="{325B2F1D-7013-4928-8B87-293F880AD57F}" type="presOf" srcId="{F0B69D3B-84E1-4E32-BF54-B031BC190C97}" destId="{5F473369-7893-4CCA-B768-B627518B3A84}" srcOrd="0" destOrd="0" presId="urn:microsoft.com/office/officeart/2005/8/layout/vList2"/>
    <dgm:cxn modelId="{54D199CE-5831-4583-AF1D-BDC7999FCBCF}" type="presParOf" srcId="{5F473369-7893-4CCA-B768-B627518B3A84}" destId="{F10E8BC8-166B-4D39-BAF0-9CAF1E81A32E}" srcOrd="0" destOrd="0" presId="urn:microsoft.com/office/officeart/2005/8/layout/vList2"/>
    <dgm:cxn modelId="{EE885375-41E6-47E3-8C77-DFF7D96EE7C8}" type="presParOf" srcId="{5F473369-7893-4CCA-B768-B627518B3A84}" destId="{87957774-66E2-45F6-A353-9A73AC31D666}" srcOrd="1" destOrd="0" presId="urn:microsoft.com/office/officeart/2005/8/layout/vList2"/>
    <dgm:cxn modelId="{B3B9BFC4-CB76-40DC-AF7E-19F5C6D012D3}" type="presParOf" srcId="{5F473369-7893-4CCA-B768-B627518B3A84}" destId="{F1EEFCC5-50BB-4D68-8AAD-415CB6884010}" srcOrd="2" destOrd="0" presId="urn:microsoft.com/office/officeart/2005/8/layout/vList2"/>
    <dgm:cxn modelId="{5F823ABC-7121-4FC8-8320-B76DED3FC320}" type="presParOf" srcId="{5F473369-7893-4CCA-B768-B627518B3A84}" destId="{39FC3212-D96A-46FF-A873-7C4ADEC3B55B}" srcOrd="3" destOrd="0" presId="urn:microsoft.com/office/officeart/2005/8/layout/vList2"/>
    <dgm:cxn modelId="{FDAB3808-DE61-4798-B7CF-BB0C333FA33A}" type="presParOf" srcId="{5F473369-7893-4CCA-B768-B627518B3A84}" destId="{860DF8B0-C0DB-44A4-9BD6-C5536E0107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7E8B1-753C-45BB-949C-0B26ACFC5ACB}">
      <dsp:nvSpPr>
        <dsp:cNvPr id="0" name=""/>
        <dsp:cNvSpPr/>
      </dsp:nvSpPr>
      <dsp:spPr>
        <a:xfrm>
          <a:off x="0" y="0"/>
          <a:ext cx="8035804" cy="865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dirty="0" smtClean="0"/>
            <a:t>   </a:t>
          </a:r>
          <a:r>
            <a:rPr lang="fr-FR" sz="3200" b="1" kern="1200" dirty="0" smtClean="0">
              <a:solidFill>
                <a:srgbClr val="FFFF00"/>
              </a:solidFill>
            </a:rPr>
            <a:t>HABILITATION  UNIVERSITAIRE</a:t>
          </a:r>
          <a:endParaRPr lang="fr-FR" sz="3200" b="1" kern="1200" dirty="0">
            <a:solidFill>
              <a:srgbClr val="FFFF00"/>
            </a:solidFill>
          </a:endParaRPr>
        </a:p>
      </dsp:txBody>
      <dsp:txXfrm>
        <a:off x="42267" y="42267"/>
        <a:ext cx="7951270" cy="7813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B510-B02A-4BB1-8F50-3013CDFDE146}">
      <dsp:nvSpPr>
        <dsp:cNvPr id="0" name=""/>
        <dsp:cNvSpPr/>
      </dsp:nvSpPr>
      <dsp:spPr>
        <a:xfrm>
          <a:off x="3099845" y="59373"/>
          <a:ext cx="4654183" cy="52240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t = 60 min ,   T= 250 °C</a:t>
          </a:r>
          <a:endParaRPr lang="fr-FR" sz="2400" kern="1200" dirty="0"/>
        </a:p>
      </dsp:txBody>
      <dsp:txXfrm>
        <a:off x="3125347" y="84875"/>
        <a:ext cx="4603179" cy="471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E8725-3E97-428A-81A5-4D46F3F4DB1E}">
      <dsp:nvSpPr>
        <dsp:cNvPr id="0" name=""/>
        <dsp:cNvSpPr/>
      </dsp:nvSpPr>
      <dsp:spPr>
        <a:xfrm>
          <a:off x="0" y="0"/>
          <a:ext cx="5151863" cy="15778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+mn-lt"/>
            </a:rPr>
            <a:t>  </a:t>
          </a:r>
          <a:r>
            <a:rPr lang="fr-FR" sz="2500" kern="1200" dirty="0" smtClean="0">
              <a:solidFill>
                <a:schemeClr val="tx2"/>
              </a:solidFill>
              <a:latin typeface="+mn-lt"/>
            </a:rPr>
            <a:t>Proportions optimales 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kern="1200" dirty="0" smtClean="0">
              <a:latin typeface="+mn-lt"/>
              <a:ea typeface="Times New Roman" panose="02020603050405020304" pitchFamily="18" charset="0"/>
            </a:rPr>
            <a:t>   </a:t>
          </a:r>
          <a:r>
            <a:rPr lang="en-GB" sz="2500" b="0" kern="12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Pr</a:t>
          </a:r>
          <a:r>
            <a:rPr lang="en-GB" sz="2500" b="0" kern="1200" baseline="-250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6</a:t>
          </a:r>
          <a:r>
            <a:rPr lang="en-GB" sz="2500" b="0" kern="12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O</a:t>
          </a:r>
          <a:r>
            <a:rPr lang="en-GB" sz="2500" b="0" kern="1200" baseline="-250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11</a:t>
          </a:r>
          <a:r>
            <a:rPr lang="en-GB" sz="2500" b="0" kern="12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 / NH</a:t>
          </a:r>
          <a:r>
            <a:rPr lang="en-GB" sz="2500" b="0" kern="1200" baseline="-250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4</a:t>
          </a:r>
          <a:r>
            <a:rPr lang="en-GB" sz="2500" b="0" kern="1200" dirty="0" smtClean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Cl </a:t>
          </a:r>
          <a:r>
            <a:rPr lang="fr-FR" sz="2500" b="0" kern="1200" dirty="0" smtClean="0">
              <a:solidFill>
                <a:srgbClr val="FF0000"/>
              </a:solidFill>
              <a:latin typeface="+mn-lt"/>
            </a:rPr>
            <a:t> :   </a:t>
          </a:r>
          <a:r>
            <a:rPr lang="fr-FR" sz="2500" kern="1200" dirty="0" smtClean="0">
              <a:solidFill>
                <a:srgbClr val="FF0000"/>
              </a:solidFill>
              <a:latin typeface="+mn-lt"/>
            </a:rPr>
            <a:t>1 / 44   moles</a:t>
          </a:r>
          <a:endParaRPr lang="fr-FR" sz="2500" kern="1200" dirty="0">
            <a:solidFill>
              <a:srgbClr val="FF0000"/>
            </a:solidFill>
            <a:latin typeface="+mn-lt"/>
          </a:endParaRPr>
        </a:p>
      </dsp:txBody>
      <dsp:txXfrm>
        <a:off x="77026" y="77026"/>
        <a:ext cx="4997811" cy="14238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4913-D0D6-4613-A56A-10B728040062}">
      <dsp:nvSpPr>
        <dsp:cNvPr id="0" name=""/>
        <dsp:cNvSpPr/>
      </dsp:nvSpPr>
      <dsp:spPr>
        <a:xfrm>
          <a:off x="0" y="205101"/>
          <a:ext cx="4676267" cy="9336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 Température optimale  :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  </a:t>
          </a:r>
          <a:r>
            <a:rPr lang="fr-FR" sz="2800" kern="1200" dirty="0" smtClean="0">
              <a:solidFill>
                <a:srgbClr val="FF0000"/>
              </a:solidFill>
            </a:rPr>
            <a:t>T = 400 °C  </a:t>
          </a:r>
          <a:r>
            <a:rPr lang="fr-FR" sz="2800" kern="1200" dirty="0" smtClean="0"/>
            <a:t> </a:t>
          </a:r>
          <a:endParaRPr lang="fr-FR" sz="2800" kern="1200" dirty="0"/>
        </a:p>
      </dsp:txBody>
      <dsp:txXfrm>
        <a:off x="45578" y="250679"/>
        <a:ext cx="4585111" cy="8425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ACBFC-106A-47AA-B56E-17AF15C808EC}">
      <dsp:nvSpPr>
        <dsp:cNvPr id="0" name=""/>
        <dsp:cNvSpPr/>
      </dsp:nvSpPr>
      <dsp:spPr>
        <a:xfrm>
          <a:off x="0" y="764"/>
          <a:ext cx="6374296" cy="782549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 Rendement de la réaction  =  91,36 %</a:t>
          </a:r>
          <a:endParaRPr lang="fr-FR" sz="2500" kern="1200" dirty="0"/>
        </a:p>
      </dsp:txBody>
      <dsp:txXfrm>
        <a:off x="38201" y="38965"/>
        <a:ext cx="6297894" cy="706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48FFA-DBA3-43FF-BED2-1625804BDAE2}">
      <dsp:nvSpPr>
        <dsp:cNvPr id="0" name=""/>
        <dsp:cNvSpPr/>
      </dsp:nvSpPr>
      <dsp:spPr>
        <a:xfrm>
          <a:off x="0" y="385809"/>
          <a:ext cx="1010246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none" kern="1200" dirty="0" smtClean="0"/>
            <a:t>Choix de </a:t>
          </a:r>
          <a:r>
            <a:rPr lang="fr-FR" sz="2400" kern="1200" dirty="0" smtClean="0">
              <a:solidFill>
                <a:srgbClr val="FFFF00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rPr>
            <a:t>l’électrode positive à base d’oxyde de manganèse </a:t>
          </a:r>
          <a:r>
            <a:rPr lang="fr-FR" sz="2400" u="none" kern="1200" dirty="0" smtClean="0">
              <a:solidFill>
                <a:srgbClr val="FFFF00"/>
              </a:solidFill>
              <a:latin typeface="+mn-lt"/>
            </a:rPr>
            <a:t>MnO2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none" kern="1200" dirty="0" smtClean="0"/>
            <a:t>pour le stockage électrochimique de l’énergie</a:t>
          </a:r>
          <a:endParaRPr lang="fr-FR" sz="2400" u="none" kern="1200" dirty="0"/>
        </a:p>
      </dsp:txBody>
      <dsp:txXfrm>
        <a:off x="59399" y="445208"/>
        <a:ext cx="9983667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61B3-9AA8-4905-A38D-723140F5C625}">
      <dsp:nvSpPr>
        <dsp:cNvPr id="0" name=""/>
        <dsp:cNvSpPr/>
      </dsp:nvSpPr>
      <dsp:spPr>
        <a:xfrm>
          <a:off x="0" y="0"/>
          <a:ext cx="5981205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Système  Lithium / MnO2 </a:t>
          </a:r>
          <a:endParaRPr lang="fr-FR" sz="2200" kern="1200" dirty="0"/>
        </a:p>
      </dsp:txBody>
      <dsp:txXfrm>
        <a:off x="0" y="0"/>
        <a:ext cx="5981205" cy="633600"/>
      </dsp:txXfrm>
    </dsp:sp>
    <dsp:sp modelId="{A683CAED-191D-40DA-BF72-1174CEC2727F}">
      <dsp:nvSpPr>
        <dsp:cNvPr id="0" name=""/>
        <dsp:cNvSpPr/>
      </dsp:nvSpPr>
      <dsp:spPr>
        <a:xfrm>
          <a:off x="0" y="649461"/>
          <a:ext cx="5981205" cy="1328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grande densité d'énergie</a:t>
          </a:r>
          <a:endParaRPr lang="fr-F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tension de cellule élevée </a:t>
          </a:r>
          <a:endParaRPr lang="fr-F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une excellente durée de vie et miniaturisation </a:t>
          </a:r>
          <a:endParaRPr lang="fr-FR" sz="2200" kern="1200" dirty="0"/>
        </a:p>
      </dsp:txBody>
      <dsp:txXfrm>
        <a:off x="0" y="649461"/>
        <a:ext cx="5981205" cy="1328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48FFA-DBA3-43FF-BED2-1625804BDAE2}">
      <dsp:nvSpPr>
        <dsp:cNvPr id="0" name=""/>
        <dsp:cNvSpPr/>
      </dsp:nvSpPr>
      <dsp:spPr>
        <a:xfrm>
          <a:off x="0" y="385809"/>
          <a:ext cx="1010246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</a:rPr>
            <a:t>But :  </a:t>
          </a:r>
          <a:r>
            <a:rPr lang="fr-FR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Détermination des paramètres cinétiques de la réaction d’insertion d’ion lithium dans MnO</a:t>
          </a:r>
          <a:r>
            <a:rPr lang="fr-FR" sz="2400" kern="1200" baseline="-250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2</a:t>
          </a:r>
          <a:endParaRPr lang="fr-FR" sz="2400" u="none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59399" y="445208"/>
        <a:ext cx="9983667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3E77D-E2EF-4E99-BA18-BBB5E2C80DB3}">
      <dsp:nvSpPr>
        <dsp:cNvPr id="0" name=""/>
        <dsp:cNvSpPr/>
      </dsp:nvSpPr>
      <dsp:spPr>
        <a:xfrm>
          <a:off x="0" y="8889"/>
          <a:ext cx="468008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    </a:t>
          </a:r>
          <a:r>
            <a:rPr lang="fr-FR" sz="2000" kern="1200" dirty="0" err="1" smtClean="0"/>
            <a:t>Coulométrie</a:t>
          </a:r>
          <a:r>
            <a:rPr lang="fr-FR" sz="2000" kern="1200" dirty="0" smtClean="0"/>
            <a:t> - voltampéromètrie</a:t>
          </a:r>
          <a:endParaRPr lang="fr-FR" sz="2000" kern="1200" dirty="0"/>
        </a:p>
      </dsp:txBody>
      <dsp:txXfrm>
        <a:off x="24674" y="33563"/>
        <a:ext cx="4630735" cy="456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944FD-EE1F-46D0-86D4-28B1964B436E}">
      <dsp:nvSpPr>
        <dsp:cNvPr id="0" name=""/>
        <dsp:cNvSpPr/>
      </dsp:nvSpPr>
      <dsp:spPr>
        <a:xfrm>
          <a:off x="0" y="63"/>
          <a:ext cx="5573528" cy="4616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   </a:t>
          </a:r>
          <a:r>
            <a:rPr lang="fr-FR" sz="2400" kern="1200" dirty="0" err="1" smtClean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rPr>
            <a:t>Coulométrie</a:t>
          </a:r>
          <a:r>
            <a:rPr lang="fr-FR" sz="2400" kern="1200" dirty="0" smtClean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rPr>
            <a:t> - </a:t>
          </a:r>
          <a:r>
            <a:rPr lang="fr-FR" sz="2400" kern="1200" dirty="0" err="1" smtClean="0">
              <a:solidFill>
                <a:schemeClr val="tx1">
                  <a:lumMod val="75000"/>
                </a:schemeClr>
              </a:solidFill>
              <a:ea typeface="Times New Roman" panose="02020603050405020304" pitchFamily="18" charset="0"/>
            </a:rPr>
            <a:t>voltampéromètrie</a:t>
          </a:r>
          <a:endParaRPr lang="fr-FR" sz="24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2534" y="22597"/>
        <a:ext cx="5528460" cy="416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7C992-D6DB-4A6E-AD7E-7D64F57D846C}">
      <dsp:nvSpPr>
        <dsp:cNvPr id="0" name=""/>
        <dsp:cNvSpPr/>
      </dsp:nvSpPr>
      <dsp:spPr>
        <a:xfrm>
          <a:off x="0" y="7267"/>
          <a:ext cx="3897684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         </a:t>
          </a:r>
          <a:r>
            <a:rPr lang="fr-FR" sz="2400" b="1" kern="1200" dirty="0" smtClean="0">
              <a:solidFill>
                <a:srgbClr val="7030A0"/>
              </a:solidFill>
            </a:rPr>
            <a:t>CONCLUSION</a:t>
          </a:r>
          <a:endParaRPr lang="fr-FR" sz="2400" kern="1200" dirty="0">
            <a:solidFill>
              <a:srgbClr val="7030A0"/>
            </a:solidFill>
          </a:endParaRPr>
        </a:p>
      </dsp:txBody>
      <dsp:txXfrm>
        <a:off x="42950" y="50217"/>
        <a:ext cx="3811784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5642-000A-4BEF-A611-A1E6B617E830}">
      <dsp:nvSpPr>
        <dsp:cNvPr id="0" name=""/>
        <dsp:cNvSpPr/>
      </dsp:nvSpPr>
      <dsp:spPr>
        <a:xfrm>
          <a:off x="0" y="213173"/>
          <a:ext cx="11151279" cy="5785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rgbClr val="002060"/>
              </a:solidFill>
            </a:rPr>
            <a:t>Pr</a:t>
          </a:r>
          <a:r>
            <a:rPr lang="pt-BR" sz="2300" kern="1200" baseline="-25000" dirty="0" smtClean="0">
              <a:solidFill>
                <a:srgbClr val="002060"/>
              </a:solidFill>
            </a:rPr>
            <a:t>6</a:t>
          </a:r>
          <a:r>
            <a:rPr lang="pt-BR" sz="2300" kern="1200" dirty="0" smtClean="0">
              <a:solidFill>
                <a:srgbClr val="002060"/>
              </a:solidFill>
            </a:rPr>
            <a:t>O</a:t>
          </a:r>
          <a:r>
            <a:rPr lang="pt-BR" sz="2300" kern="1200" baseline="-25000" dirty="0" smtClean="0">
              <a:solidFill>
                <a:srgbClr val="002060"/>
              </a:solidFill>
            </a:rPr>
            <a:t>11 </a:t>
          </a:r>
          <a:r>
            <a:rPr lang="pt-BR" sz="2300" kern="1200" dirty="0" smtClean="0">
              <a:solidFill>
                <a:srgbClr val="002060"/>
              </a:solidFill>
            </a:rPr>
            <a:t>(s)  +  22 NH</a:t>
          </a:r>
          <a:r>
            <a:rPr lang="pt-BR" sz="2300" kern="1200" baseline="-25000" dirty="0" smtClean="0">
              <a:solidFill>
                <a:srgbClr val="002060"/>
              </a:solidFill>
            </a:rPr>
            <a:t>4</a:t>
          </a:r>
          <a:r>
            <a:rPr lang="pt-BR" sz="2300" kern="1200" dirty="0" smtClean="0">
              <a:solidFill>
                <a:srgbClr val="002060"/>
              </a:solidFill>
            </a:rPr>
            <a:t>Cl (s,g)   </a:t>
          </a:r>
          <a:r>
            <a:rPr lang="pl-PL" sz="2300" kern="1200" dirty="0" smtClean="0">
              <a:solidFill>
                <a:srgbClr val="002060"/>
              </a:solidFill>
              <a:sym typeface="Symbol" panose="05050102010706020507" pitchFamily="18" charset="2"/>
            </a:rPr>
            <a:t></a:t>
          </a:r>
          <a:r>
            <a:rPr lang="pt-BR" sz="2300" kern="1200" dirty="0" smtClean="0">
              <a:solidFill>
                <a:srgbClr val="002060"/>
              </a:solidFill>
            </a:rPr>
            <a:t>  6 </a:t>
          </a:r>
          <a:r>
            <a:rPr lang="pt-BR" sz="2300" kern="1200" dirty="0" smtClean="0">
              <a:solidFill>
                <a:srgbClr val="FF0000"/>
              </a:solidFill>
            </a:rPr>
            <a:t>PrCl</a:t>
          </a:r>
          <a:r>
            <a:rPr lang="pt-BR" sz="2300" kern="1200" baseline="-25000" dirty="0" smtClean="0">
              <a:solidFill>
                <a:srgbClr val="FF0000"/>
              </a:solidFill>
            </a:rPr>
            <a:t>3</a:t>
          </a:r>
          <a:r>
            <a:rPr lang="pt-BR" sz="2300" kern="1200" baseline="-25000" dirty="0" smtClean="0">
              <a:solidFill>
                <a:srgbClr val="002060"/>
              </a:solidFill>
            </a:rPr>
            <a:t> </a:t>
          </a:r>
          <a:r>
            <a:rPr lang="pt-BR" sz="2300" kern="1200" dirty="0" smtClean="0">
              <a:solidFill>
                <a:srgbClr val="002060"/>
              </a:solidFill>
            </a:rPr>
            <a:t>(s)  +  22 NH</a:t>
          </a:r>
          <a:r>
            <a:rPr lang="pt-BR" sz="2300" kern="1200" baseline="-25000" dirty="0" smtClean="0">
              <a:solidFill>
                <a:srgbClr val="002060"/>
              </a:solidFill>
            </a:rPr>
            <a:t>3 </a:t>
          </a:r>
          <a:r>
            <a:rPr lang="pt-BR" sz="2300" kern="1200" dirty="0" smtClean="0">
              <a:solidFill>
                <a:srgbClr val="002060"/>
              </a:solidFill>
            </a:rPr>
            <a:t>(g)  +  11 H</a:t>
          </a:r>
          <a:r>
            <a:rPr lang="pt-BR" sz="2300" kern="1200" baseline="-25000" dirty="0" smtClean="0">
              <a:solidFill>
                <a:srgbClr val="002060"/>
              </a:solidFill>
            </a:rPr>
            <a:t>2</a:t>
          </a:r>
          <a:r>
            <a:rPr lang="pt-BR" sz="2300" kern="1200" dirty="0" smtClean="0">
              <a:solidFill>
                <a:srgbClr val="002060"/>
              </a:solidFill>
            </a:rPr>
            <a:t>O (ℓ,g)  +  2 Cl</a:t>
          </a:r>
          <a:r>
            <a:rPr lang="pt-BR" sz="2300" kern="1200" baseline="-25000" dirty="0" smtClean="0">
              <a:solidFill>
                <a:srgbClr val="002060"/>
              </a:solidFill>
            </a:rPr>
            <a:t>2</a:t>
          </a:r>
          <a:r>
            <a:rPr lang="pt-BR" sz="2300" kern="1200" dirty="0" smtClean="0">
              <a:solidFill>
                <a:srgbClr val="002060"/>
              </a:solidFill>
            </a:rPr>
            <a:t> (g)</a:t>
          </a:r>
          <a:endParaRPr lang="fr-FR" sz="2300" kern="1200" dirty="0">
            <a:solidFill>
              <a:srgbClr val="002060"/>
            </a:solidFill>
          </a:endParaRPr>
        </a:p>
      </dsp:txBody>
      <dsp:txXfrm>
        <a:off x="28243" y="241416"/>
        <a:ext cx="11094793" cy="5220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8BC8-166B-4D39-BAF0-9CAF1E81A32E}">
      <dsp:nvSpPr>
        <dsp:cNvPr id="0" name=""/>
        <dsp:cNvSpPr/>
      </dsp:nvSpPr>
      <dsp:spPr>
        <a:xfrm>
          <a:off x="0" y="95004"/>
          <a:ext cx="5149515" cy="8049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Δ</a:t>
          </a:r>
          <a:r>
            <a:rPr lang="fr-FR" sz="2500" kern="1200" baseline="-25000" dirty="0" smtClean="0"/>
            <a:t>r</a:t>
          </a:r>
          <a:r>
            <a:rPr lang="fr-FR" sz="2500" kern="1200" dirty="0" smtClean="0"/>
            <a:t>H</a:t>
          </a:r>
          <a:r>
            <a:rPr lang="fr-FR" sz="2500" kern="1200" baseline="30000" dirty="0" smtClean="0"/>
            <a:t>0</a:t>
          </a:r>
          <a:r>
            <a:rPr lang="fr-FR" sz="2500" kern="1200" dirty="0" smtClean="0"/>
            <a:t>( k J. mol</a:t>
          </a:r>
          <a:r>
            <a:rPr lang="fr-FR" sz="2500" kern="1200" baseline="30000" dirty="0" smtClean="0"/>
            <a:t>-1</a:t>
          </a:r>
          <a:r>
            <a:rPr lang="fr-FR" sz="2500" kern="1200" dirty="0" smtClean="0"/>
            <a:t>)  =  -2645,00</a:t>
          </a:r>
          <a:endParaRPr lang="fr-FR" sz="2500" kern="1200" dirty="0"/>
        </a:p>
      </dsp:txBody>
      <dsp:txXfrm>
        <a:off x="39295" y="134299"/>
        <a:ext cx="5070925" cy="726370"/>
      </dsp:txXfrm>
    </dsp:sp>
    <dsp:sp modelId="{F1EEFCC5-50BB-4D68-8AAD-415CB6884010}">
      <dsp:nvSpPr>
        <dsp:cNvPr id="0" name=""/>
        <dsp:cNvSpPr/>
      </dsp:nvSpPr>
      <dsp:spPr>
        <a:xfrm>
          <a:off x="0" y="953118"/>
          <a:ext cx="5149515" cy="8049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Δ</a:t>
          </a:r>
          <a:r>
            <a:rPr lang="fr-FR" sz="2500" kern="1200" baseline="-25000" dirty="0" smtClean="0"/>
            <a:t>r</a:t>
          </a:r>
          <a:r>
            <a:rPr lang="fr-FR" sz="2500" kern="1200" dirty="0" smtClean="0"/>
            <a:t>S</a:t>
          </a:r>
          <a:r>
            <a:rPr lang="fr-FR" sz="2500" kern="1200" baseline="30000" dirty="0" smtClean="0"/>
            <a:t>0</a:t>
          </a:r>
          <a:r>
            <a:rPr lang="fr-FR" sz="2500" kern="1200" dirty="0" smtClean="0"/>
            <a:t>( J. mol</a:t>
          </a:r>
          <a:r>
            <a:rPr lang="fr-FR" sz="2500" kern="1200" baseline="30000" dirty="0" smtClean="0"/>
            <a:t>-1</a:t>
          </a:r>
          <a:r>
            <a:rPr lang="fr-FR" sz="2500" kern="1200" dirty="0" smtClean="0"/>
            <a:t>.K</a:t>
          </a:r>
          <a:r>
            <a:rPr lang="fr-FR" sz="2500" kern="1200" baseline="30000" dirty="0" smtClean="0"/>
            <a:t>-1</a:t>
          </a:r>
          <a:r>
            <a:rPr lang="fr-FR" sz="2500" kern="1200" dirty="0" smtClean="0"/>
            <a:t>)   =   4216,50</a:t>
          </a:r>
          <a:endParaRPr lang="fr-FR" sz="2500" kern="1200" dirty="0"/>
        </a:p>
      </dsp:txBody>
      <dsp:txXfrm>
        <a:off x="39295" y="992413"/>
        <a:ext cx="5070925" cy="726370"/>
      </dsp:txXfrm>
    </dsp:sp>
    <dsp:sp modelId="{860DF8B0-C0DB-44A4-9BD6-C5536E010784}">
      <dsp:nvSpPr>
        <dsp:cNvPr id="0" name=""/>
        <dsp:cNvSpPr/>
      </dsp:nvSpPr>
      <dsp:spPr>
        <a:xfrm>
          <a:off x="0" y="1882483"/>
          <a:ext cx="5149515" cy="8049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Δ</a:t>
          </a:r>
          <a:r>
            <a:rPr lang="fr-FR" sz="2500" kern="1200" baseline="-25000" dirty="0" smtClean="0"/>
            <a:t>r</a:t>
          </a:r>
          <a:r>
            <a:rPr lang="fr-FR" sz="2500" kern="1200" dirty="0" smtClean="0"/>
            <a:t>G</a:t>
          </a:r>
          <a:r>
            <a:rPr lang="fr-FR" sz="2500" kern="1200" baseline="30000" dirty="0" smtClean="0"/>
            <a:t>0</a:t>
          </a:r>
          <a:r>
            <a:rPr lang="fr-FR" sz="2500" kern="1200" baseline="-25000" dirty="0" smtClean="0"/>
            <a:t>  </a:t>
          </a:r>
          <a:r>
            <a:rPr lang="fr-FR" sz="2500" kern="1200" dirty="0" smtClean="0"/>
            <a:t>(kJ .mol</a:t>
          </a:r>
          <a:r>
            <a:rPr lang="fr-FR" sz="2500" kern="1200" baseline="30000" dirty="0" smtClean="0"/>
            <a:t>-1</a:t>
          </a:r>
          <a:r>
            <a:rPr lang="fr-FR" sz="2500" kern="1200" dirty="0" smtClean="0"/>
            <a:t>)   =  - 3901,52</a:t>
          </a:r>
          <a:endParaRPr lang="fr-FR" sz="2500" kern="1200" dirty="0"/>
        </a:p>
      </dsp:txBody>
      <dsp:txXfrm>
        <a:off x="39295" y="1921778"/>
        <a:ext cx="5070925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03C8-651B-40FC-A256-31F8FAE087A7}" type="datetimeFigureOut">
              <a:rPr lang="fr-FR" smtClean="0"/>
              <a:pPr/>
              <a:t>12/05/2014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B5D4-031B-487F-8FF2-DC0F3A4ADA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6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B5D4-031B-487F-8FF2-DC0F3A4ADA4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66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B5D4-031B-487F-8FF2-DC0F3A4ADA4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2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B5D4-031B-487F-8FF2-DC0F3A4ADA4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86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B5D4-031B-487F-8FF2-DC0F3A4ADA4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86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B5D4-031B-487F-8FF2-DC0F3A4ADA4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9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8882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EEC4-0BB3-47FE-BB24-A49AFF420988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0275-96E3-493A-BEAD-6485102B65DF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5659-8DF2-43C1-9DE7-C168DDE3CF8F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0429-B315-4D92-92FA-333C2CF689EE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5CF-65AA-4CF3-BF15-69944C70B67B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406-EDE7-42D9-96CD-4DDA71CC3BC8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EC28-9B6B-464B-852C-D5E9BBB12403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A46D-D219-4AB3-AAA2-135A211AED4C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9D7C-EC2C-4F44-AC44-54B575003B6D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F8D2-1BD6-4A2C-A72C-769122A304B2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20BC-B263-4A78-8E0C-5C9702135A7B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562DAF-59F8-45F4-B50C-A6CBECB98434}" type="datetime1">
              <a:rPr lang="fr-FR" smtClean="0"/>
              <a:pPr/>
              <a:t>12/05/2014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A75981-F4BF-448C-ACAE-489D1D6B7A9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wmf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6.xml"/><Relationship Id="rId5" Type="http://schemas.openxmlformats.org/officeDocument/2006/relationships/image" Target="../media/image20.wmf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6.bin"/><Relationship Id="rId9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package" Target="../embeddings/Feuille_de_calcul_Microsoft_Excel1.xlsx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8.emf"/><Relationship Id="rId9" Type="http://schemas.microsoft.com/office/2007/relationships/diagramDrawing" Target="../diagrams/drawing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hyperlink" Target="http://fr.wikipedia.org/wiki/Fichier:Ammonium_chloride.jpg" TargetMode="External"/><Relationship Id="rId9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86273940"/>
              </p:ext>
            </p:extLst>
          </p:nvPr>
        </p:nvGraphicFramePr>
        <p:xfrm>
          <a:off x="2270247" y="1397219"/>
          <a:ext cx="8035804" cy="86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464123" y="6381816"/>
            <a:ext cx="55046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1</a:t>
            </a:fld>
            <a:endParaRPr lang="fr-FR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88166" y="9141927"/>
            <a:ext cx="67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80971" y="60124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37" y="262308"/>
            <a:ext cx="3362315" cy="8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761611" y="2456105"/>
            <a:ext cx="284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       </a:t>
            </a:r>
            <a:r>
              <a:rPr lang="fr-FR" sz="2400" b="1" dirty="0" smtClean="0">
                <a:solidFill>
                  <a:srgbClr val="FFFF00"/>
                </a:solidFill>
                <a:latin typeface="+mj-lt"/>
              </a:rPr>
              <a:t>Présentée </a:t>
            </a:r>
            <a:r>
              <a:rPr lang="fr-FR" sz="2400" b="1" dirty="0">
                <a:solidFill>
                  <a:srgbClr val="FFFF00"/>
                </a:solidFill>
                <a:latin typeface="+mj-lt"/>
              </a:rPr>
              <a:t>par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14842" y="2986599"/>
            <a:ext cx="403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latin typeface="+mj-lt"/>
              </a:rPr>
              <a:t>ZAMOUCHE </a:t>
            </a:r>
            <a:r>
              <a:rPr lang="fr-FR" sz="2400" b="1" dirty="0" err="1" smtClean="0">
                <a:solidFill>
                  <a:srgbClr val="FFFF00"/>
                </a:solidFill>
                <a:latin typeface="+mj-lt"/>
              </a:rPr>
              <a:t>Abdelmalek</a:t>
            </a:r>
            <a:endParaRPr lang="fr-FR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66901" y="3532855"/>
            <a:ext cx="865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Maître de conférences B </a:t>
            </a:r>
            <a:r>
              <a:rPr lang="fr-FR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à </a:t>
            </a:r>
            <a:r>
              <a:rPr lang="fr-F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l’Université </a:t>
            </a:r>
            <a:r>
              <a:rPr lang="fr-FR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 Béjaia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9700" y="4330141"/>
            <a:ext cx="9906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dbl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bg1"/>
                </a:solidFill>
              </a:rPr>
              <a:t>  </a:t>
            </a:r>
            <a:r>
              <a:rPr lang="fr-FR" sz="2000" b="1" cap="all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SynthEse et caractérisation physico-chimique de matériaux. Application : Electrode composite à base d’oxyde DE MANGANESE (</a:t>
            </a:r>
            <a:r>
              <a:rPr lang="fr-FR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MnO</a:t>
            </a:r>
            <a:r>
              <a:rPr lang="fr-FR" sz="2000" b="1" baseline="-25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2</a:t>
            </a:r>
            <a:r>
              <a:rPr lang="fr-FR" sz="2000" b="1" cap="all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) et halogEnures de lanthanides </a:t>
            </a:r>
            <a:r>
              <a:rPr lang="fr-FR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LnX</a:t>
            </a:r>
            <a:r>
              <a:rPr lang="fr-FR" sz="2000" b="1" baseline="-25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3</a:t>
            </a:r>
            <a:r>
              <a:rPr lang="fr-FR" sz="2000" b="1" cap="all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  <a:endParaRPr lang="fr-FR" sz="2000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2000" b="1" cap="all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(L</a:t>
            </a:r>
            <a:r>
              <a:rPr lang="nl-NL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n</a:t>
            </a:r>
            <a:r>
              <a:rPr lang="nl-NL" sz="2000" b="1" cap="all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= lanthanide </a:t>
            </a:r>
            <a:r>
              <a:rPr lang="nl-NL" sz="2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et</a:t>
            </a:r>
            <a:r>
              <a:rPr lang="nl-NL" sz="2000" b="1" cap="all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X = halogEne)</a:t>
            </a:r>
            <a:endParaRPr lang="fr-FR" sz="2000" b="1" baseline="-25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57044" y="6296213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2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82878418"/>
              </p:ext>
            </p:extLst>
          </p:nvPr>
        </p:nvGraphicFramePr>
        <p:xfrm>
          <a:off x="1167222" y="414911"/>
          <a:ext cx="10102465" cy="188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/>
          <p:cNvSpPr/>
          <p:nvPr/>
        </p:nvSpPr>
        <p:spPr>
          <a:xfrm>
            <a:off x="1640453" y="2611192"/>
            <a:ext cx="8107797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fr-FR" sz="2400" dirty="0" smtClean="0"/>
              <a:t> Energie propre  pour un développement durable  et efficace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11108" y="3280362"/>
            <a:ext cx="6129563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fr-FR" sz="2400" dirty="0" smtClean="0"/>
              <a:t> Conducteur mixte : électronique et ionique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7051" y="3994454"/>
            <a:ext cx="6200031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/>
              <a:t>- Capacité massique importante (150 </a:t>
            </a:r>
            <a:r>
              <a:rPr lang="fr-FR" sz="2400" dirty="0" err="1" smtClean="0"/>
              <a:t>mAh.g</a:t>
            </a:r>
            <a:r>
              <a:rPr lang="fr-FR" sz="2400" baseline="30000" dirty="0" smtClean="0"/>
              <a:t>-1</a:t>
            </a:r>
            <a:r>
              <a:rPr lang="fr-FR" sz="2400" dirty="0" smtClean="0"/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25599" y="4671343"/>
            <a:ext cx="4856522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fr-FR" sz="2400" dirty="0" smtClean="0"/>
              <a:t> Cout faible de la matière première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25556" y="5288857"/>
            <a:ext cx="6211252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fr-FR" sz="2400" dirty="0" smtClean="0"/>
              <a:t> Associé au lithium : densité d’énergie élevée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15048" y="5947973"/>
            <a:ext cx="9987147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fr-FR" sz="2400" dirty="0" smtClean="0"/>
              <a:t> Applications  :  piles alcalines et au lithium, catalyse, échange d'ions, etc..</a:t>
            </a:r>
          </a:p>
        </p:txBody>
      </p:sp>
    </p:spTree>
    <p:extLst>
      <p:ext uri="{BB962C8B-B14F-4D97-AF65-F5344CB8AC3E}">
        <p14:creationId xmlns:p14="http://schemas.microsoft.com/office/powerpoint/2010/main" val="33386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5981-F4BF-448C-ACAE-489D1D6B7A9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3526" y="534973"/>
            <a:ext cx="2614304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Zamouche\12000pcs-Lot-CR2032-Lithium-Button-Cell-Battery-Coin-cell-High-Quality-Good-Selling-.jpg_220x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512" y="469498"/>
            <a:ext cx="2149429" cy="210057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2937" y="2858050"/>
            <a:ext cx="6552772" cy="313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383420" y="6171685"/>
            <a:ext cx="510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Schematic construction of a Li/MnO2 Button Cell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998639876"/>
              </p:ext>
            </p:extLst>
          </p:nvPr>
        </p:nvGraphicFramePr>
        <p:xfrm>
          <a:off x="2893148" y="591350"/>
          <a:ext cx="5981205" cy="199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3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1363257" y="6331589"/>
            <a:ext cx="5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11</a:t>
            </a:r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438446" y="4239193"/>
            <a:ext cx="1008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B086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B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</a:t>
            </a:r>
            <a:r>
              <a:rPr lang="fr-FR" sz="2000" b="1" dirty="0" smtClean="0">
                <a:solidFill>
                  <a:srgbClr val="B08600"/>
                </a:solidFill>
                <a:sym typeface="Wingdings" pitchFamily="2" charset="2"/>
              </a:rPr>
              <a:t>  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Voltampérométrie de 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Li  / MnO</a:t>
            </a:r>
            <a:r>
              <a:rPr lang="fr-FR" sz="2000" baseline="-25000" dirty="0" smtClean="0">
                <a:solidFill>
                  <a:srgbClr val="FFFF00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-β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 à 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vitesse de balayage rapide et lente en tension :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6394" y="3454498"/>
            <a:ext cx="1222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b="1" dirty="0" smtClean="0">
                <a:solidFill>
                  <a:srgbClr val="B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</a:t>
            </a:r>
            <a:r>
              <a:rPr lang="fr-FR" sz="2000" dirty="0" smtClean="0">
                <a:solidFill>
                  <a:srgbClr val="FFFF00"/>
                </a:solidFill>
                <a:sym typeface="Wingdings" pitchFamily="2" charset="2"/>
              </a:rPr>
              <a:t> Détermination du coefficient  de diffusion de </a:t>
            </a:r>
            <a:r>
              <a:rPr lang="fr-FR" sz="2000" dirty="0" smtClean="0">
                <a:solidFill>
                  <a:srgbClr val="FFFF00"/>
                </a:solidFill>
              </a:rPr>
              <a:t>Li </a:t>
            </a:r>
            <a:r>
              <a:rPr lang="fr-FR" sz="2000" baseline="30000" dirty="0" smtClean="0">
                <a:solidFill>
                  <a:srgbClr val="FFFF00"/>
                </a:solidFill>
              </a:rPr>
              <a:t>+  </a:t>
            </a:r>
            <a:r>
              <a:rPr lang="fr-FR" sz="2000" dirty="0" smtClean="0">
                <a:solidFill>
                  <a:srgbClr val="FFFF00"/>
                </a:solidFill>
              </a:rPr>
              <a:t>par décharge </a:t>
            </a:r>
            <a:r>
              <a:rPr lang="fr-FR" sz="2000" dirty="0" err="1" smtClean="0">
                <a:solidFill>
                  <a:srgbClr val="FFFF00"/>
                </a:solidFill>
              </a:rPr>
              <a:t>intentiostatique</a:t>
            </a:r>
            <a:endParaRPr lang="fr-FR" sz="20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8605" y="2713868"/>
            <a:ext cx="918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</a:t>
            </a:r>
            <a:r>
              <a:rPr lang="fr-FR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Conception d’un</a:t>
            </a:r>
            <a:r>
              <a:rPr lang="fr-FR" sz="2000" dirty="0">
                <a:solidFill>
                  <a:srgbClr val="FFFF00"/>
                </a:solidFill>
              </a:rPr>
              <a:t> générateur -tout solide- </a:t>
            </a:r>
            <a:r>
              <a:rPr lang="fr-FR" sz="2000" dirty="0" smtClean="0">
                <a:solidFill>
                  <a:srgbClr val="FFFF00"/>
                </a:solidFill>
              </a:rPr>
              <a:t>Li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/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POE</a:t>
            </a:r>
            <a:r>
              <a:rPr lang="fr-FR" sz="2000" baseline="-30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8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 - LiClO</a:t>
            </a:r>
            <a:r>
              <a:rPr lang="fr-FR" sz="2000" baseline="-30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/ MnO</a:t>
            </a:r>
            <a:r>
              <a:rPr lang="fr-FR" sz="2000" baseline="-30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8" y="5551823"/>
            <a:ext cx="72142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B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</a:t>
            </a:r>
            <a:r>
              <a:rPr lang="fr-FR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Voltampérométrie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de cellule 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Li/ POE</a:t>
            </a:r>
            <a:r>
              <a:rPr lang="fr-FR" sz="2000" baseline="-30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8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 - LiClO</a:t>
            </a:r>
            <a:r>
              <a:rPr lang="fr-FR" sz="2000" baseline="-30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/ Li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Mn</a:t>
            </a:r>
            <a:r>
              <a:rPr lang="fr-FR" sz="2000" baseline="-25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O</a:t>
            </a:r>
            <a:r>
              <a:rPr lang="fr-FR" sz="2000" baseline="-25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4  </a:t>
            </a:r>
            <a:endParaRPr lang="fr-FR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363257" y="6331589"/>
            <a:ext cx="5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12</a:t>
            </a:r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5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03104" y="1966085"/>
            <a:ext cx="10603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B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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Analyse physico-chimique du dioxyde de manganèse :  DRX, MEB,  ATD, ATG  et BET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2833" y="4928743"/>
            <a:ext cx="7110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9">
              <a:spcAft>
                <a:spcPts val="0"/>
              </a:spcAft>
            </a:pPr>
            <a:r>
              <a:rPr lang="fr-FR" sz="2000" b="1" dirty="0" smtClean="0">
                <a:solidFill>
                  <a:srgbClr val="B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panose="02020603050405020304" pitchFamily="18" charset="0"/>
                <a:sym typeface="Wingdings" pitchFamily="2" charset="2"/>
              </a:rPr>
              <a:t> - 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Modèle de </a:t>
            </a:r>
            <a:r>
              <a:rPr lang="fr-FR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calcul 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du </a:t>
            </a:r>
            <a:r>
              <a:rPr lang="fr-FR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coefficient de diffusion </a:t>
            </a:r>
            <a:r>
              <a:rPr lang="fr-FR" sz="20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D</a:t>
            </a:r>
            <a:r>
              <a:rPr lang="fr-FR" sz="2000" baseline="-250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Li</a:t>
            </a:r>
            <a:r>
              <a:rPr lang="fr-FR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dans </a:t>
            </a:r>
            <a:r>
              <a:rPr lang="fr-FR" sz="2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MnO</a:t>
            </a:r>
            <a:r>
              <a:rPr lang="fr-FR" sz="2000" baseline="-250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endParaRPr lang="fr-FR" sz="20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30" name="Diagramme 29"/>
          <p:cNvGraphicFramePr/>
          <p:nvPr>
            <p:extLst>
              <p:ext uri="{D42A27DB-BD31-4B8C-83A1-F6EECF244321}">
                <p14:modId xmlns:p14="http://schemas.microsoft.com/office/powerpoint/2010/main" val="1482878418"/>
              </p:ext>
            </p:extLst>
          </p:nvPr>
        </p:nvGraphicFramePr>
        <p:xfrm>
          <a:off x="990950" y="153198"/>
          <a:ext cx="10102465" cy="188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4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" grpId="0"/>
      <p:bldP spid="19" grpId="0"/>
      <p:bldP spid="24" grpId="0"/>
      <p:bldGraphic spid="3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199425" y="6291000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3116" y="969313"/>
            <a:ext cx="765213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Caractérisations physico-chimiques de MnO</a:t>
            </a:r>
            <a:r>
              <a:rPr lang="fr-FR" sz="2400" baseline="-25000" dirty="0" smtClean="0">
                <a:solidFill>
                  <a:srgbClr val="FFFF00"/>
                </a:solidFill>
              </a:rPr>
              <a:t>2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endParaRPr lang="fr-FR" sz="2400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398663" y="1864414"/>
          <a:ext cx="9502885" cy="37590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6757"/>
                <a:gridCol w="6056128"/>
              </a:tblGrid>
              <a:tr h="599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Techniques </a:t>
                      </a:r>
                      <a:r>
                        <a:rPr lang="fr-FR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d’analyses 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Résultats   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9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D</a:t>
                      </a:r>
                      <a:r>
                        <a:rPr lang="fr-FR" sz="2000" dirty="0" smtClean="0"/>
                        <a:t>iffraction </a:t>
                      </a:r>
                      <a:r>
                        <a:rPr lang="fr-FR" sz="2000" dirty="0"/>
                        <a:t>aux R.X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S</a:t>
                      </a:r>
                      <a:r>
                        <a:rPr lang="fr-FR" sz="2000" dirty="0" smtClean="0"/>
                        <a:t>tructure </a:t>
                      </a:r>
                      <a:r>
                        <a:rPr lang="fr-FR" sz="2000" dirty="0"/>
                        <a:t>pyrolusite MnO</a:t>
                      </a:r>
                      <a:r>
                        <a:rPr lang="fr-FR" sz="2000" baseline="-25000" dirty="0"/>
                        <a:t>2</a:t>
                      </a:r>
                      <a:r>
                        <a:rPr lang="fr-FR" sz="2000" dirty="0"/>
                        <a:t>-β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Microscopie électronique  </a:t>
                      </a:r>
                      <a:r>
                        <a:rPr lang="fr-FR" sz="2000" dirty="0"/>
                        <a:t>(M.E.B) 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G</a:t>
                      </a:r>
                      <a:r>
                        <a:rPr lang="fr-FR" sz="2000" dirty="0" smtClean="0"/>
                        <a:t>ranulométrie </a:t>
                      </a:r>
                      <a:r>
                        <a:rPr lang="fr-FR" sz="2000" dirty="0"/>
                        <a:t>moyenne 32 à 40 </a:t>
                      </a:r>
                      <a:r>
                        <a:rPr lang="fr-FR" sz="2000" dirty="0" err="1"/>
                        <a:t>μm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81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ATD / ATG 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P</a:t>
                      </a:r>
                      <a:r>
                        <a:rPr lang="fr-FR" sz="2000" dirty="0" smtClean="0"/>
                        <a:t>résence </a:t>
                      </a:r>
                      <a:r>
                        <a:rPr lang="fr-FR" sz="2000" dirty="0"/>
                        <a:t>eau adsorbée et chimisorbée de </a:t>
                      </a:r>
                      <a:r>
                        <a:rPr lang="fr-FR" sz="2000" dirty="0" smtClean="0"/>
                        <a:t>1,1 </a:t>
                      </a:r>
                      <a:r>
                        <a:rPr lang="fr-FR" sz="2000" dirty="0"/>
                        <a:t>à </a:t>
                      </a:r>
                      <a:r>
                        <a:rPr lang="fr-FR" sz="2000" dirty="0" smtClean="0"/>
                        <a:t>2,8 </a:t>
                      </a:r>
                      <a:r>
                        <a:rPr lang="fr-FR" sz="2000" dirty="0"/>
                        <a:t>% </a:t>
                      </a:r>
                      <a:r>
                        <a:rPr lang="fr-FR" sz="2000" dirty="0" smtClean="0"/>
                        <a:t> (*)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7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/>
                        <a:t>A</a:t>
                      </a:r>
                      <a:r>
                        <a:rPr lang="fr-FR" sz="2000" dirty="0" smtClean="0"/>
                        <a:t>dsorption </a:t>
                      </a:r>
                      <a:r>
                        <a:rPr lang="fr-FR" sz="2000" dirty="0"/>
                        <a:t>spécifique B.E.T 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Pores  </a:t>
                      </a:r>
                      <a:r>
                        <a:rPr lang="fr-FR" sz="2000" dirty="0"/>
                        <a:t>˂ 100 </a:t>
                      </a:r>
                      <a:r>
                        <a:rPr lang="fr-FR" sz="2000" dirty="0" smtClean="0"/>
                        <a:t>Ǻ      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231082" y="6002154"/>
            <a:ext cx="6401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FFFF00"/>
                </a:solidFill>
              </a:rPr>
              <a:t>(*)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Traitement thermique du MnO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préalable nécessaire.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9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66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5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5494" y="4017334"/>
            <a:ext cx="40540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898" indent="-342898" algn="just"/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Cellule </a:t>
            </a:r>
            <a:r>
              <a:rPr lang="fr-FR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: Li 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/ POE</a:t>
            </a:r>
            <a:r>
              <a:rPr lang="fr-FR" baseline="-25000" dirty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8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LiClO</a:t>
            </a:r>
            <a:r>
              <a:rPr lang="fr-FR" baseline="-25000" dirty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4</a:t>
            </a:r>
            <a:r>
              <a:rPr lang="fr-FR" dirty="0">
                <a:solidFill>
                  <a:schemeClr val="tx1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/ </a:t>
            </a:r>
            <a:r>
              <a:rPr lang="fr-FR" b="1" dirty="0" smtClean="0">
                <a:solidFill>
                  <a:schemeClr val="tx1"/>
                </a:solidFill>
              </a:rPr>
              <a:t>MnO</a:t>
            </a:r>
            <a:r>
              <a:rPr lang="fr-FR" b="1" baseline="-25000" dirty="0" smtClean="0">
                <a:solidFill>
                  <a:schemeClr val="tx1"/>
                </a:solidFill>
              </a:rPr>
              <a:t>2</a:t>
            </a:r>
            <a:r>
              <a:rPr lang="fr-FR" b="1" dirty="0" smtClean="0">
                <a:solidFill>
                  <a:schemeClr val="tx1"/>
                </a:solidFill>
              </a:rPr>
              <a:t>-β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6849" y="625607"/>
            <a:ext cx="817955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Etude de la réduction cathodique de la cellule Li / MnO</a:t>
            </a:r>
            <a:r>
              <a:rPr lang="fr-FR" sz="2400" baseline="-25000" dirty="0" smtClean="0">
                <a:solidFill>
                  <a:srgbClr val="FFFF00"/>
                </a:solidFill>
              </a:rPr>
              <a:t>2</a:t>
            </a:r>
            <a:r>
              <a:rPr lang="fr-FR" sz="2400" dirty="0" smtClean="0">
                <a:solidFill>
                  <a:srgbClr val="FFFF00"/>
                </a:solidFill>
              </a:rPr>
              <a:t>-β</a:t>
            </a:r>
            <a:endParaRPr lang="fr-FR" sz="2400" dirty="0">
              <a:solidFill>
                <a:srgbClr val="FFFF00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17473"/>
              </p:ext>
            </p:extLst>
          </p:nvPr>
        </p:nvGraphicFramePr>
        <p:xfrm>
          <a:off x="5510147" y="4395236"/>
          <a:ext cx="6175169" cy="201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77094"/>
                <a:gridCol w="389807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900" b="0" dirty="0" smtClean="0"/>
                        <a:t>Electrode positive  </a:t>
                      </a:r>
                      <a:endParaRPr lang="fr-FR" sz="1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dirty="0" smtClean="0"/>
                        <a:t>MnO</a:t>
                      </a:r>
                      <a:r>
                        <a:rPr lang="fr-FR" sz="1900" b="0" baseline="-25000" dirty="0" smtClean="0"/>
                        <a:t>2</a:t>
                      </a:r>
                      <a:r>
                        <a:rPr lang="fr-FR" sz="1900" b="0" dirty="0" smtClean="0"/>
                        <a:t>, POE, LiClO</a:t>
                      </a:r>
                      <a:r>
                        <a:rPr lang="fr-FR" sz="1900" b="0" baseline="-25000" dirty="0" smtClean="0"/>
                        <a:t>4</a:t>
                      </a:r>
                      <a:r>
                        <a:rPr lang="fr-FR" sz="1900" b="0" dirty="0" smtClean="0"/>
                        <a:t>, NA</a:t>
                      </a:r>
                    </a:p>
                    <a:p>
                      <a:endParaRPr lang="fr-FR" sz="1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Electrode négative 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 smtClean="0"/>
                        <a:t>un disque en lithium (Ø = 16 mm)</a:t>
                      </a:r>
                    </a:p>
                    <a:p>
                      <a:endParaRPr lang="fr-FR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Electrolyte solide  </a:t>
                      </a:r>
                      <a:endParaRPr lang="fr-F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 smtClean="0"/>
                        <a:t>POE</a:t>
                      </a:r>
                      <a:r>
                        <a:rPr lang="fr-FR" sz="1900" baseline="-25000" dirty="0" smtClean="0"/>
                        <a:t>8</a:t>
                      </a:r>
                      <a:r>
                        <a:rPr lang="fr-FR" sz="1900" dirty="0" smtClean="0"/>
                        <a:t> LiClO</a:t>
                      </a:r>
                      <a:r>
                        <a:rPr lang="fr-FR" sz="1900" baseline="-25000" dirty="0" smtClean="0"/>
                        <a:t>4</a:t>
                      </a:r>
                      <a:r>
                        <a:rPr lang="fr-FR" sz="1900" dirty="0" smtClean="0"/>
                        <a:t> </a:t>
                      </a:r>
                    </a:p>
                    <a:p>
                      <a:endParaRPr lang="fr-FR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1644195" y="6379485"/>
            <a:ext cx="5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14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9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2109503" y="1211810"/>
            <a:ext cx="835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ressort</a:t>
            </a:r>
            <a:endParaRPr lang="fr-FR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8077179" y="231785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+mj-lt"/>
              </a:rPr>
              <a:t>cale inox</a:t>
            </a:r>
            <a:endParaRPr lang="fr-FR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326319" y="2326096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+mj-lt"/>
              </a:rPr>
              <a:t>MnO</a:t>
            </a:r>
            <a:r>
              <a:rPr lang="fr-FR" baseline="-25000" dirty="0" smtClean="0">
                <a:solidFill>
                  <a:srgbClr val="FFFF00"/>
                </a:solidFill>
                <a:latin typeface="+mj-lt"/>
              </a:rPr>
              <a:t>2</a:t>
            </a:r>
            <a:endParaRPr lang="fr-FR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8217494" y="2772773"/>
            <a:ext cx="118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+mj-lt"/>
              </a:rPr>
              <a:t>électrolyte</a:t>
            </a:r>
            <a:endParaRPr lang="fr-FR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225665" y="3045447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+mj-lt"/>
              </a:rPr>
              <a:t>Lithium</a:t>
            </a:r>
            <a:endParaRPr lang="fr-FR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0" name="Forme libre 129"/>
          <p:cNvSpPr/>
          <p:nvPr/>
        </p:nvSpPr>
        <p:spPr>
          <a:xfrm>
            <a:off x="3685807" y="1842791"/>
            <a:ext cx="2462652" cy="364227"/>
          </a:xfrm>
          <a:custGeom>
            <a:avLst/>
            <a:gdLst>
              <a:gd name="connsiteX0" fmla="*/ 0 w 1920240"/>
              <a:gd name="connsiteY0" fmla="*/ 67586 h 212035"/>
              <a:gd name="connsiteX1" fmla="*/ 111318 w 1920240"/>
              <a:gd name="connsiteY1" fmla="*/ 31805 h 212035"/>
              <a:gd name="connsiteX2" fmla="*/ 186855 w 1920240"/>
              <a:gd name="connsiteY2" fmla="*/ 7951 h 212035"/>
              <a:gd name="connsiteX3" fmla="*/ 294198 w 1920240"/>
              <a:gd name="connsiteY3" fmla="*/ 11927 h 212035"/>
              <a:gd name="connsiteX4" fmla="*/ 528761 w 1920240"/>
              <a:gd name="connsiteY4" fmla="*/ 75537 h 212035"/>
              <a:gd name="connsiteX5" fmla="*/ 807057 w 1920240"/>
              <a:gd name="connsiteY5" fmla="*/ 190831 h 212035"/>
              <a:gd name="connsiteX6" fmla="*/ 1029694 w 1920240"/>
              <a:gd name="connsiteY6" fmla="*/ 202758 h 212035"/>
              <a:gd name="connsiteX7" fmla="*/ 1212574 w 1920240"/>
              <a:gd name="connsiteY7" fmla="*/ 166977 h 212035"/>
              <a:gd name="connsiteX8" fmla="*/ 1423283 w 1920240"/>
              <a:gd name="connsiteY8" fmla="*/ 59635 h 212035"/>
              <a:gd name="connsiteX9" fmla="*/ 1554480 w 1920240"/>
              <a:gd name="connsiteY9" fmla="*/ 3976 h 212035"/>
              <a:gd name="connsiteX10" fmla="*/ 1737360 w 1920240"/>
              <a:gd name="connsiteY10" fmla="*/ 35781 h 212035"/>
              <a:gd name="connsiteX11" fmla="*/ 1920240 w 1920240"/>
              <a:gd name="connsiteY11" fmla="*/ 147099 h 212035"/>
              <a:gd name="connsiteX12" fmla="*/ 1920240 w 1920240"/>
              <a:gd name="connsiteY12" fmla="*/ 147099 h 212035"/>
              <a:gd name="connsiteX13" fmla="*/ 1920240 w 1920240"/>
              <a:gd name="connsiteY13" fmla="*/ 147099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0240" h="212035">
                <a:moveTo>
                  <a:pt x="0" y="67586"/>
                </a:moveTo>
                <a:lnTo>
                  <a:pt x="111318" y="31805"/>
                </a:lnTo>
                <a:cubicBezTo>
                  <a:pt x="142460" y="21866"/>
                  <a:pt x="156375" y="11264"/>
                  <a:pt x="186855" y="7951"/>
                </a:cubicBezTo>
                <a:cubicBezTo>
                  <a:pt x="217335" y="4638"/>
                  <a:pt x="237214" y="663"/>
                  <a:pt x="294198" y="11927"/>
                </a:cubicBezTo>
                <a:cubicBezTo>
                  <a:pt x="351182" y="23191"/>
                  <a:pt x="443285" y="45720"/>
                  <a:pt x="528761" y="75537"/>
                </a:cubicBezTo>
                <a:cubicBezTo>
                  <a:pt x="614238" y="105354"/>
                  <a:pt x="723568" y="169628"/>
                  <a:pt x="807057" y="190831"/>
                </a:cubicBezTo>
                <a:cubicBezTo>
                  <a:pt x="890546" y="212035"/>
                  <a:pt x="962108" y="206734"/>
                  <a:pt x="1029694" y="202758"/>
                </a:cubicBezTo>
                <a:cubicBezTo>
                  <a:pt x="1097280" y="198782"/>
                  <a:pt x="1146976" y="190831"/>
                  <a:pt x="1212574" y="166977"/>
                </a:cubicBezTo>
                <a:cubicBezTo>
                  <a:pt x="1278172" y="143123"/>
                  <a:pt x="1366299" y="86802"/>
                  <a:pt x="1423283" y="59635"/>
                </a:cubicBezTo>
                <a:cubicBezTo>
                  <a:pt x="1480267" y="32468"/>
                  <a:pt x="1502134" y="7952"/>
                  <a:pt x="1554480" y="3976"/>
                </a:cubicBezTo>
                <a:cubicBezTo>
                  <a:pt x="1606826" y="0"/>
                  <a:pt x="1676400" y="11927"/>
                  <a:pt x="1737360" y="35781"/>
                </a:cubicBezTo>
                <a:cubicBezTo>
                  <a:pt x="1798320" y="59635"/>
                  <a:pt x="1920240" y="147099"/>
                  <a:pt x="1920240" y="147099"/>
                </a:cubicBezTo>
                <a:lnTo>
                  <a:pt x="1920240" y="147099"/>
                </a:lnTo>
                <a:lnTo>
                  <a:pt x="1920240" y="14709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Connecteur droit 120"/>
          <p:cNvCxnSpPr/>
          <p:nvPr/>
        </p:nvCxnSpPr>
        <p:spPr>
          <a:xfrm rot="5400000">
            <a:off x="6273758" y="3269843"/>
            <a:ext cx="964922" cy="92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6750574" y="2788625"/>
            <a:ext cx="586346" cy="2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rot="10800000" flipV="1">
            <a:off x="7045654" y="1987399"/>
            <a:ext cx="317341" cy="52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49" name="Groupe 148"/>
          <p:cNvGrpSpPr/>
          <p:nvPr/>
        </p:nvGrpSpPr>
        <p:grpSpPr>
          <a:xfrm>
            <a:off x="2887788" y="1746788"/>
            <a:ext cx="4285209" cy="581032"/>
            <a:chOff x="1428750" y="2007498"/>
            <a:chExt cx="3341370" cy="338248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1728019" y="2007498"/>
              <a:ext cx="2736031" cy="778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1617985" y="2129792"/>
              <a:ext cx="214625" cy="88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1428750" y="2335530"/>
              <a:ext cx="419100" cy="28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10800000">
              <a:off x="1543666" y="2254046"/>
              <a:ext cx="186403" cy="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5400000">
              <a:off x="1795206" y="2300502"/>
              <a:ext cx="889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1386184" y="2294890"/>
              <a:ext cx="889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16200000" flipH="1">
              <a:off x="4343730" y="2133270"/>
              <a:ext cx="223136" cy="28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4355126" y="2333932"/>
              <a:ext cx="414994" cy="15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10800000">
              <a:off x="4447760" y="2251178"/>
              <a:ext cx="186403" cy="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5400000">
              <a:off x="4712164" y="2286204"/>
              <a:ext cx="889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5400000">
              <a:off x="4310040" y="2296662"/>
              <a:ext cx="889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3" name="Groupe 212"/>
          <p:cNvGrpSpPr/>
          <p:nvPr/>
        </p:nvGrpSpPr>
        <p:grpSpPr>
          <a:xfrm>
            <a:off x="2682060" y="1980662"/>
            <a:ext cx="4078195" cy="1786120"/>
            <a:chOff x="1278977" y="2143648"/>
            <a:chExt cx="3179952" cy="1039791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1730746" y="3181218"/>
              <a:ext cx="2728183" cy="22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1463040" y="2894276"/>
              <a:ext cx="5645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291590" y="2604770"/>
              <a:ext cx="45720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 flipH="1" flipV="1">
              <a:off x="1061892" y="2382824"/>
              <a:ext cx="463682" cy="33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10800000" flipV="1">
              <a:off x="1278977" y="2143648"/>
              <a:ext cx="247445" cy="30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962150" y="2268128"/>
              <a:ext cx="2184400" cy="120650"/>
            </a:xfrm>
            <a:prstGeom prst="rect">
              <a:avLst/>
            </a:prstGeom>
            <a:solidFill>
              <a:srgbClr val="CC99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62150" y="2452278"/>
              <a:ext cx="2184400" cy="7184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8430" y="3026094"/>
              <a:ext cx="2571750" cy="121674"/>
            </a:xfrm>
            <a:prstGeom prst="rect">
              <a:avLst/>
            </a:prstGeom>
            <a:solidFill>
              <a:srgbClr val="CC99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8430" y="2866692"/>
              <a:ext cx="2571750" cy="127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14780" y="2628900"/>
              <a:ext cx="2571750" cy="21126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24" name="Connecteur droit 123"/>
          <p:cNvCxnSpPr/>
          <p:nvPr/>
        </p:nvCxnSpPr>
        <p:spPr>
          <a:xfrm rot="16200000" flipV="1">
            <a:off x="6933614" y="2392442"/>
            <a:ext cx="797635" cy="71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3" name="Connecteur droit avec flèche 172"/>
          <p:cNvCxnSpPr/>
          <p:nvPr/>
        </p:nvCxnSpPr>
        <p:spPr>
          <a:xfrm>
            <a:off x="3118451" y="1456188"/>
            <a:ext cx="855087" cy="409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/>
          <p:nvPr/>
        </p:nvCxnSpPr>
        <p:spPr>
          <a:xfrm rot="10800000">
            <a:off x="6355575" y="2372440"/>
            <a:ext cx="1563581" cy="147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>
            <a:off x="2190070" y="2503339"/>
            <a:ext cx="1478080" cy="81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Connecteur droit avec flèche 183"/>
          <p:cNvCxnSpPr/>
          <p:nvPr/>
        </p:nvCxnSpPr>
        <p:spPr>
          <a:xfrm rot="10800000">
            <a:off x="6563234" y="3010550"/>
            <a:ext cx="1612448" cy="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Connecteur droit avec flèche 189"/>
          <p:cNvCxnSpPr/>
          <p:nvPr/>
        </p:nvCxnSpPr>
        <p:spPr>
          <a:xfrm>
            <a:off x="2336656" y="3206894"/>
            <a:ext cx="1048843" cy="108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Connecteur droit avec flèche 193"/>
          <p:cNvCxnSpPr/>
          <p:nvPr/>
        </p:nvCxnSpPr>
        <p:spPr>
          <a:xfrm rot="10800000">
            <a:off x="6563234" y="3615940"/>
            <a:ext cx="1734603" cy="49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8370179" y="3475919"/>
            <a:ext cx="1189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+mj-lt"/>
              </a:rPr>
              <a:t> cale inox</a:t>
            </a:r>
            <a:endParaRPr lang="fr-FR" baseline="-25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8" grpId="0"/>
      <p:bldP spid="182" grpId="0"/>
      <p:bldP spid="185" grpId="0"/>
      <p:bldP spid="191" grpId="0"/>
      <p:bldP spid="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sz="half" idx="1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5" y="1603169"/>
            <a:ext cx="4664483" cy="369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ce réservé du contenu 6"/>
          <p:cNvPicPr>
            <a:picLocks noGrp="1"/>
          </p:cNvPicPr>
          <p:nvPr>
            <p:ph sz="half" idx="2"/>
          </p:nvPr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71" y="1615043"/>
            <a:ext cx="5110243" cy="3809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309074" y="199572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30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8019" y="5437275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baseline="30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décharge de MnO</a:t>
            </a:r>
            <a:r>
              <a:rPr lang="fr-FR" sz="2000" baseline="-25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-β    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639637" y="6283948"/>
            <a:ext cx="6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15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66210" y="738592"/>
            <a:ext cx="773352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écharge intensiostatique de Li / POE</a:t>
            </a:r>
            <a:r>
              <a:rPr kumimoji="0" lang="fr-FR" sz="2400" i="0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-LiClO</a:t>
            </a:r>
            <a:r>
              <a:rPr kumimoji="0" lang="fr-FR" sz="2400" i="0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/ MnO</a:t>
            </a:r>
            <a:r>
              <a:rPr kumimoji="0" lang="fr-FR" sz="2400" i="0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-β </a:t>
            </a:r>
            <a:endParaRPr kumimoji="0" lang="fr-FR" sz="240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14585" y="5958605"/>
            <a:ext cx="7328663" cy="383760"/>
            <a:chOff x="567179" y="16349"/>
            <a:chExt cx="6569972" cy="383760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67179" y="16349"/>
              <a:ext cx="6569972" cy="383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643022" y="35083"/>
              <a:ext cx="6440875" cy="34629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 smtClean="0">
                  <a:solidFill>
                    <a:srgbClr val="FF0000"/>
                  </a:solidFill>
                </a:rPr>
                <a:t>     x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  Li </a:t>
              </a:r>
              <a:r>
                <a:rPr lang="it-IT" sz="2000" kern="12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   +    x e</a:t>
              </a:r>
              <a:r>
                <a:rPr lang="it-IT" sz="2000" kern="1200" baseline="30000" dirty="0" smtClean="0">
                  <a:solidFill>
                    <a:srgbClr val="FF0000"/>
                  </a:solidFill>
                </a:rPr>
                <a:t>-   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 +   &lt; (  ) MnO</a:t>
              </a:r>
              <a:r>
                <a:rPr lang="it-IT" sz="2000" kern="12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 &gt;   </a:t>
              </a:r>
              <a:r>
                <a:rPr lang="it-IT" sz="2000" dirty="0" smtClean="0">
                  <a:solidFill>
                    <a:srgbClr val="FF0000"/>
                  </a:solidFill>
                </a:rPr>
                <a:t>  </a:t>
              </a:r>
              <a:r>
                <a:rPr lang="it-IT" sz="2000" dirty="0" smtClean="0">
                  <a:solidFill>
                    <a:srgbClr val="FF0000"/>
                  </a:solidFill>
                </a:rPr>
                <a:t>                  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 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&lt; Li</a:t>
              </a:r>
              <a:r>
                <a:rPr lang="it-IT" sz="2000" kern="1200" baseline="-25000" dirty="0" smtClean="0">
                  <a:solidFill>
                    <a:srgbClr val="FF0000"/>
                  </a:solidFill>
                </a:rPr>
                <a:t>x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MnO</a:t>
              </a:r>
              <a:r>
                <a:rPr lang="it-IT" sz="2000" kern="12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it-IT" sz="2000" kern="1200" dirty="0" smtClean="0">
                  <a:solidFill>
                    <a:srgbClr val="FF0000"/>
                  </a:solidFill>
                </a:rPr>
                <a:t> &gt;        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5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>
            <a:off x="5220974" y="6150485"/>
            <a:ext cx="95846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81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70156" y="621319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36362"/>
              </p:ext>
            </p:extLst>
          </p:nvPr>
        </p:nvGraphicFramePr>
        <p:xfrm>
          <a:off x="2189051" y="1948023"/>
          <a:ext cx="7689490" cy="4316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248617"/>
                <a:gridCol w="1263567"/>
                <a:gridCol w="1519707"/>
                <a:gridCol w="1751527"/>
                <a:gridCol w="1906072"/>
              </a:tblGrid>
              <a:tr h="119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Capacité (</a:t>
                      </a:r>
                      <a:r>
                        <a:rPr lang="fr-FR" sz="2000" dirty="0" err="1">
                          <a:effectLst/>
                        </a:rPr>
                        <a:t>mAh</a:t>
                      </a:r>
                      <a:r>
                        <a:rPr lang="fr-FR" sz="2000" dirty="0">
                          <a:effectLst/>
                        </a:rPr>
                        <a:t>)</a:t>
                      </a:r>
                      <a:endParaRPr lang="fr-FR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 /</a:t>
                      </a:r>
                      <a:endParaRPr lang="fr-FR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Potentiel </a:t>
                      </a:r>
                      <a:r>
                        <a:rPr lang="fr-FR" sz="2000" dirty="0" smtClean="0">
                          <a:effectLst/>
                        </a:rPr>
                        <a:t>  </a:t>
                      </a:r>
                      <a:r>
                        <a:rPr lang="fr-FR" sz="2000" dirty="0" err="1" smtClean="0">
                          <a:effectLst/>
                        </a:rPr>
                        <a:t>Uc</a:t>
                      </a:r>
                      <a:r>
                        <a:rPr lang="fr-FR" sz="2000" dirty="0" smtClean="0">
                          <a:effectLst/>
                        </a:rPr>
                        <a:t>   </a:t>
                      </a:r>
                      <a:r>
                        <a:rPr lang="fr-FR" sz="2000" dirty="0">
                          <a:effectLst/>
                        </a:rPr>
                        <a:t>(V)</a:t>
                      </a:r>
                      <a:endParaRPr lang="fr-FR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Rendement  </a:t>
                      </a:r>
                      <a:r>
                        <a:rPr lang="fr-FR" sz="2000" dirty="0">
                          <a:effectLst/>
                        </a:rPr>
                        <a:t>%</a:t>
                      </a:r>
                      <a:endParaRPr lang="fr-FR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D . 10 </a:t>
                      </a:r>
                      <a:r>
                        <a:rPr lang="fr-FR" sz="2000" baseline="30000" dirty="0" smtClean="0"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aseline="30000" dirty="0" smtClean="0">
                          <a:effectLst/>
                        </a:rPr>
                        <a:t> </a:t>
                      </a:r>
                      <a:r>
                        <a:rPr lang="fr-FR" sz="2000" dirty="0">
                          <a:effectLst/>
                        </a:rPr>
                        <a:t>cm </a:t>
                      </a:r>
                      <a:r>
                        <a:rPr lang="fr-FR" sz="2000" baseline="30000" dirty="0" smtClean="0">
                          <a:effectLst/>
                        </a:rPr>
                        <a:t>2 </a:t>
                      </a:r>
                      <a:r>
                        <a:rPr lang="fr-FR" sz="2000" dirty="0">
                          <a:effectLst/>
                        </a:rPr>
                        <a:t>s</a:t>
                      </a:r>
                      <a:r>
                        <a:rPr lang="fr-FR" sz="2000" baseline="30000" dirty="0">
                          <a:effectLst/>
                        </a:rPr>
                        <a:t>- 1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endParaRPr lang="fr-FR" sz="20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4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3,259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1,8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24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1,5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9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3,334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1,8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65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3,0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5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3,063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1,8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77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3,0</a:t>
                      </a:r>
                      <a:endParaRPr lang="fr-FR" sz="20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5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3,51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72</a:t>
                      </a:r>
                      <a:endParaRPr lang="fr-FR" sz="2000" b="0" cap="none" spc="0" dirty="0">
                        <a:ln w="0"/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//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5,676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100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1,8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75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3,0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32686" y="972701"/>
            <a:ext cx="693886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857483" algn="l"/>
              </a:tabLst>
            </a:pPr>
            <a:r>
              <a:rPr lang="fr-FR" sz="240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Rendements faradiques et coefficient de </a:t>
            </a: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endParaRPr lang="fr-FR" sz="24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12192000" cy="550863"/>
            <a:chOff x="0" y="0"/>
            <a:chExt cx="12192000" cy="550863"/>
          </a:xfrm>
        </p:grpSpPr>
        <p:sp>
          <p:nvSpPr>
            <p:cNvPr id="7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81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303762" y="6138043"/>
            <a:ext cx="642581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55503"/>
              </p:ext>
            </p:extLst>
          </p:nvPr>
        </p:nvGraphicFramePr>
        <p:xfrm>
          <a:off x="1808073" y="1920985"/>
          <a:ext cx="7767730" cy="420530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14477"/>
                <a:gridCol w="835699"/>
                <a:gridCol w="836539"/>
                <a:gridCol w="835699"/>
                <a:gridCol w="836539"/>
                <a:gridCol w="835699"/>
                <a:gridCol w="836539"/>
                <a:gridCol w="836539"/>
              </a:tblGrid>
              <a:tr h="1261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Etape :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Décharge / Charge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</a:t>
                      </a:r>
                      <a:r>
                        <a:rPr lang="fr-FR" sz="2000" baseline="-25000" dirty="0" smtClean="0">
                          <a:effectLst/>
                        </a:rPr>
                        <a:t>1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C</a:t>
                      </a:r>
                      <a:r>
                        <a:rPr lang="fr-FR" sz="2000" baseline="-25000" dirty="0" smtClean="0">
                          <a:effectLst/>
                        </a:rPr>
                        <a:t>1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</a:t>
                      </a:r>
                      <a:r>
                        <a:rPr lang="fr-FR" sz="2000" baseline="-25000" dirty="0" smtClean="0">
                          <a:effectLst/>
                        </a:rPr>
                        <a:t>2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C</a:t>
                      </a:r>
                      <a:r>
                        <a:rPr lang="fr-FR" sz="2000" baseline="-25000" dirty="0" smtClean="0">
                          <a:effectLst/>
                        </a:rPr>
                        <a:t>2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</a:t>
                      </a:r>
                      <a:r>
                        <a:rPr lang="fr-FR" sz="2000" baseline="-25000" dirty="0" smtClean="0">
                          <a:effectLst/>
                        </a:rPr>
                        <a:t>3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C</a:t>
                      </a:r>
                      <a:r>
                        <a:rPr lang="fr-FR" sz="2000" baseline="-25000" dirty="0" smtClean="0">
                          <a:effectLst/>
                        </a:rPr>
                        <a:t>3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</a:t>
                      </a:r>
                      <a:r>
                        <a:rPr lang="fr-FR" sz="2000" baseline="-25000" dirty="0" smtClean="0">
                          <a:effectLst/>
                        </a:rPr>
                        <a:t>4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1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Rendement     </a:t>
                      </a:r>
                      <a:r>
                        <a:rPr lang="fr-FR" sz="2000" dirty="0">
                          <a:effectLst/>
                        </a:rPr>
                        <a:t>%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83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68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76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66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66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60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21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Tension  </a:t>
                      </a:r>
                      <a:r>
                        <a:rPr lang="fr-FR" sz="2000" dirty="0">
                          <a:effectLst/>
                        </a:rPr>
                        <a:t>de coupure (V)</a:t>
                      </a:r>
                      <a:endParaRPr lang="fr-FR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1,8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1,8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1,8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3,8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fr-FR" sz="20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2,1        </a:t>
                      </a:r>
                      <a:endParaRPr lang="fr-FR" sz="2000" b="0" cap="none" spc="0" dirty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7146" y="1041069"/>
            <a:ext cx="11495138" cy="4154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Variation </a:t>
            </a:r>
            <a:r>
              <a:rPr lang="fr-FR" sz="210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rendement faradique au cours </a:t>
            </a:r>
            <a:r>
              <a:rPr lang="fr-FR" sz="2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cyclage</a:t>
            </a:r>
            <a:r>
              <a:rPr lang="fr-FR" sz="2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100" dirty="0" smtClean="0">
                <a:solidFill>
                  <a:srgbClr val="FFFF00"/>
                </a:solidFill>
              </a:rPr>
              <a:t>la cellule Li / POE</a:t>
            </a:r>
            <a:r>
              <a:rPr lang="fr-FR" sz="2100" baseline="-25000" dirty="0" smtClean="0">
                <a:solidFill>
                  <a:srgbClr val="FFFF00"/>
                </a:solidFill>
              </a:rPr>
              <a:t>8</a:t>
            </a:r>
            <a:r>
              <a:rPr lang="fr-FR" sz="2100" dirty="0" smtClean="0">
                <a:solidFill>
                  <a:srgbClr val="FFFF00"/>
                </a:solidFill>
              </a:rPr>
              <a:t>-LiClO</a:t>
            </a:r>
            <a:r>
              <a:rPr lang="fr-FR" sz="2100" baseline="-25000" dirty="0" smtClean="0">
                <a:solidFill>
                  <a:srgbClr val="FFFF00"/>
                </a:solidFill>
              </a:rPr>
              <a:t>4 </a:t>
            </a:r>
            <a:r>
              <a:rPr lang="fr-FR" sz="2100" dirty="0" smtClean="0">
                <a:solidFill>
                  <a:srgbClr val="FFFF00"/>
                </a:solidFill>
              </a:rPr>
              <a:t>/ MnO</a:t>
            </a:r>
            <a:r>
              <a:rPr lang="fr-FR" sz="2100" baseline="-25000" dirty="0" smtClean="0">
                <a:solidFill>
                  <a:srgbClr val="FFFF00"/>
                </a:solidFill>
              </a:rPr>
              <a:t>2</a:t>
            </a:r>
            <a:r>
              <a:rPr lang="fr-FR" sz="2100" dirty="0" smtClean="0">
                <a:solidFill>
                  <a:srgbClr val="FFFF00"/>
                </a:solidFill>
              </a:rPr>
              <a:t>-β </a:t>
            </a:r>
            <a:r>
              <a:rPr lang="fr-FR" sz="2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21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7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066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34071" y="6111374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657" y="547034"/>
            <a:ext cx="8819248" cy="6924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817240" algn="l"/>
              </a:tabLst>
            </a:pPr>
            <a:r>
              <a:rPr lang="fr-FR" sz="26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Etude </a:t>
            </a:r>
            <a:r>
              <a:rPr lang="fr-FR" sz="260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électrochimique de MnO</a:t>
            </a:r>
            <a:r>
              <a:rPr lang="fr-FR" sz="2600" baseline="-2500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60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β par voltampérométrie</a:t>
            </a:r>
            <a:endParaRPr lang="fr-FR" sz="26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371" y="5770994"/>
            <a:ext cx="42581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7240"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Dispositif expérimental</a:t>
            </a: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1" y="1464260"/>
            <a:ext cx="4419551" cy="436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5849672" y="1787324"/>
            <a:ext cx="5398553" cy="3831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Cellule   de  Voltampérométrie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1- Connecteur de courant de l’électrode de travail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2- Electrode de travail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3- Electrode de référence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4- Contre – électrode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5- Connecteur de courant de contre </a:t>
            </a:r>
            <a:r>
              <a:rPr lang="fr-FR" i="1" dirty="0">
                <a:solidFill>
                  <a:schemeClr val="tx1"/>
                </a:solidFill>
              </a:rPr>
              <a:t>–</a:t>
            </a:r>
            <a:r>
              <a:rPr lang="fr-FR" i="1" dirty="0" smtClean="0">
                <a:solidFill>
                  <a:schemeClr val="tx1"/>
                </a:solidFill>
              </a:rPr>
              <a:t>électrode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6- </a:t>
            </a:r>
            <a:r>
              <a:rPr lang="fr-FR" i="1" dirty="0">
                <a:solidFill>
                  <a:schemeClr val="tx1"/>
                </a:solidFill>
              </a:rPr>
              <a:t>Connecteur </a:t>
            </a:r>
            <a:r>
              <a:rPr lang="fr-FR" i="1" dirty="0" smtClean="0">
                <a:solidFill>
                  <a:schemeClr val="tx1"/>
                </a:solidFill>
              </a:rPr>
              <a:t>de courant </a:t>
            </a:r>
            <a:r>
              <a:rPr lang="fr-FR" i="1" dirty="0">
                <a:solidFill>
                  <a:schemeClr val="tx1"/>
                </a:solidFill>
              </a:rPr>
              <a:t>de </a:t>
            </a:r>
            <a:r>
              <a:rPr lang="fr-FR" i="1" dirty="0" smtClean="0">
                <a:solidFill>
                  <a:schemeClr val="tx1"/>
                </a:solidFill>
              </a:rPr>
              <a:t>l’ électrode de référence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7- Film d’électrolyte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solidFill>
                  <a:schemeClr val="tx1"/>
                </a:solidFill>
              </a:rPr>
              <a:t>8- Joint isolant</a:t>
            </a:r>
            <a:endParaRPr lang="fr-FR" i="1" dirty="0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2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215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017003" y="6219928"/>
            <a:ext cx="29845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91075"/>
              </p:ext>
            </p:extLst>
          </p:nvPr>
        </p:nvGraphicFramePr>
        <p:xfrm>
          <a:off x="5697421" y="1767005"/>
          <a:ext cx="5950635" cy="4223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225839"/>
                <a:gridCol w="1181199"/>
                <a:gridCol w="1181199"/>
                <a:gridCol w="1181199"/>
                <a:gridCol w="1181199"/>
              </a:tblGrid>
              <a:tr h="896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υ</a:t>
                      </a:r>
                      <a:r>
                        <a:rPr lang="fr-FR" sz="1600" baseline="-25000" dirty="0" err="1">
                          <a:effectLst/>
                        </a:rPr>
                        <a:t>b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(mV /mn)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</a:t>
                      </a:r>
                      <a:r>
                        <a:rPr lang="en-GB" sz="1600" baseline="-25000" dirty="0">
                          <a:effectLst/>
                        </a:rPr>
                        <a:t>p </a:t>
                      </a:r>
                      <a:r>
                        <a:rPr lang="en-GB" sz="1600" dirty="0">
                          <a:effectLst/>
                        </a:rPr>
                        <a:t>(c)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μ</a:t>
                      </a:r>
                      <a:r>
                        <a:rPr lang="en-GB" sz="1600" dirty="0">
                          <a:effectLst/>
                        </a:rPr>
                        <a:t> A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 </a:t>
                      </a:r>
                      <a:r>
                        <a:rPr lang="fr-FR" sz="1600" baseline="-25000" dirty="0">
                          <a:effectLst/>
                        </a:rPr>
                        <a:t>p  </a:t>
                      </a:r>
                      <a:r>
                        <a:rPr lang="en-GB" sz="1600" dirty="0">
                          <a:effectLst/>
                        </a:rPr>
                        <a:t>(c)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</a:t>
                      </a:r>
                      <a:r>
                        <a:rPr lang="en-GB" sz="1600" baseline="-25000" dirty="0">
                          <a:effectLst/>
                        </a:rPr>
                        <a:t>p </a:t>
                      </a:r>
                      <a:r>
                        <a:rPr lang="en-GB" sz="1600" dirty="0">
                          <a:effectLst/>
                        </a:rPr>
                        <a:t>(a)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μ</a:t>
                      </a:r>
                      <a:r>
                        <a:rPr lang="en-GB" sz="1600" dirty="0">
                          <a:effectLst/>
                        </a:rPr>
                        <a:t> A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 </a:t>
                      </a:r>
                      <a:r>
                        <a:rPr lang="fr-FR" sz="1600" baseline="-25000" dirty="0">
                          <a:effectLst/>
                        </a:rPr>
                        <a:t>p </a:t>
                      </a:r>
                      <a:r>
                        <a:rPr lang="fr-FR" sz="1600" dirty="0">
                          <a:effectLst/>
                        </a:rPr>
                        <a:t>(a)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30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2,7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56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3,4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50</a:t>
                      </a:r>
                      <a:endParaRPr lang="fr-FR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117</a:t>
                      </a:r>
                      <a:endParaRPr lang="fr-FR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2,6</a:t>
                      </a:r>
                      <a:endParaRPr lang="fr-FR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113</a:t>
                      </a:r>
                      <a:endParaRPr lang="fr-FR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3,5</a:t>
                      </a:r>
                      <a:endParaRPr lang="fr-FR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100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2,6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3,7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4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150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2,5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3,7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27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200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2,5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140</a:t>
                      </a:r>
                      <a:endParaRPr lang="fr-FR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3,8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300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180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effectLst/>
                        </a:rPr>
                        <a:t>2,2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</a:rPr>
                        <a:t>200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3,8</a:t>
                      </a:r>
                      <a:endParaRPr lang="fr-FR" sz="1600" b="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6" y="1746920"/>
            <a:ext cx="5014983" cy="43043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852985" y="5620992"/>
            <a:ext cx="16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fr-F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(c) =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2,6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20877" y="5620992"/>
            <a:ext cx="189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fr-F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117 μ A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9416" y="1746922"/>
            <a:ext cx="37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fr-FR" baseline="-300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3,5 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fr-FR" baseline="-300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μ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1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26402" y="742817"/>
            <a:ext cx="654464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Voltampéromètrie </a:t>
            </a:r>
            <a:r>
              <a:rPr lang="fr-FR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à </a:t>
            </a: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balayage rapide </a:t>
            </a:r>
            <a:r>
              <a:rPr lang="fr-FR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en </a:t>
            </a: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tension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376"/>
            <a:ext cx="10515600" cy="93763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C000"/>
                </a:solidFill>
              </a:rPr>
              <a:t>PLAN DE L’EXPOSE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05969" y="6436153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129" y="1294401"/>
            <a:ext cx="3529379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F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</a:t>
            </a:r>
            <a:r>
              <a:rPr lang="fr-FR" sz="2600" b="1" dirty="0">
                <a:latin typeface="+mj-lt"/>
              </a:rPr>
              <a:t> </a:t>
            </a:r>
            <a:r>
              <a:rPr lang="fr-FR" sz="2600" b="1" dirty="0">
                <a:solidFill>
                  <a:srgbClr val="FFC000"/>
                </a:solidFill>
                <a:latin typeface="+mj-lt"/>
              </a:rPr>
              <a:t>Curriculum vitae </a:t>
            </a:r>
            <a:endParaRPr lang="fr-FR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0915" y="2037914"/>
            <a:ext cx="7664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</a:t>
            </a:r>
            <a:r>
              <a:rPr lang="fr-FR" sz="2600" b="1" dirty="0" smtClean="0">
                <a:solidFill>
                  <a:schemeClr val="hlink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600" b="1" dirty="0" smtClean="0">
                <a:solidFill>
                  <a:srgbClr val="FFC000"/>
                </a:solidFill>
                <a:latin typeface="+mj-lt"/>
                <a:sym typeface="Wingdings" panose="05000000000000000000" pitchFamily="2" charset="2"/>
              </a:rPr>
              <a:t>Activités pédagogiques </a:t>
            </a:r>
            <a:r>
              <a:rPr lang="fr-FR" sz="2600" b="1" dirty="0">
                <a:solidFill>
                  <a:srgbClr val="FFC000"/>
                </a:solidFill>
                <a:latin typeface="+mj-lt"/>
                <a:sym typeface="Wingdings" panose="05000000000000000000" pitchFamily="2" charset="2"/>
              </a:rPr>
              <a:t>et scientifiques</a:t>
            </a:r>
            <a:endParaRPr lang="fr-FR" sz="2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008" y="2730669"/>
            <a:ext cx="55824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gsanaUPC" panose="02020603050405020304" pitchFamily="18" charset="-34"/>
                <a:sym typeface="Wingdings" panose="05000000000000000000" pitchFamily="2" charset="2"/>
              </a:rPr>
              <a:t> </a:t>
            </a:r>
            <a:r>
              <a:rPr lang="fr-F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gsanaUPC" panose="02020603050405020304" pitchFamily="18" charset="-34"/>
                <a:sym typeface="Wingdings" panose="05000000000000000000" pitchFamily="2" charset="2"/>
              </a:rPr>
              <a:t></a:t>
            </a:r>
            <a:r>
              <a:rPr lang="fr-F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gsanaUPC" panose="02020603050405020304" pitchFamily="18" charset="-34"/>
                <a:sym typeface="Wingdings" panose="05000000000000000000" pitchFamily="2" charset="2"/>
              </a:rPr>
              <a:t> </a:t>
            </a:r>
            <a:r>
              <a:rPr lang="fr-FR" sz="2600" b="1" dirty="0">
                <a:solidFill>
                  <a:srgbClr val="FFC000"/>
                </a:solidFill>
                <a:latin typeface="+mj-lt"/>
                <a:sym typeface="Wingdings" panose="05000000000000000000" pitchFamily="2" charset="2"/>
              </a:rPr>
              <a:t>Synthèse des activités de recherche </a:t>
            </a:r>
            <a:endParaRPr lang="fr-FR" sz="2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0581" y="3455944"/>
            <a:ext cx="1123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Thème 1 : </a:t>
            </a:r>
            <a:r>
              <a:rPr lang="fr-FR" sz="2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Etude cinétique de la réduction du dioxyde de </a:t>
            </a:r>
            <a:r>
              <a:rPr lang="fr-FR" sz="24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manganèse en </a:t>
            </a:r>
            <a:r>
              <a:rPr lang="fr-FR" sz="2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milieu </a:t>
            </a:r>
            <a:endParaRPr lang="fr-FR" sz="2400" dirty="0" smtClean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4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non </a:t>
            </a:r>
            <a:r>
              <a:rPr lang="fr-FR" sz="2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sz="24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aqueux. Application générateur lithium /dioxyde de manganèse.</a:t>
            </a:r>
            <a:endParaRPr lang="fr-FR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14331" y="4389332"/>
            <a:ext cx="9949288" cy="120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59" tIns="45729" rIns="91459" bIns="45729">
            <a:spAutoFit/>
          </a:bodyPr>
          <a:lstStyle>
            <a:lvl1pPr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0388"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7588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4788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1988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9188" fontAlgn="base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Thème </a:t>
            </a:r>
            <a:r>
              <a:rPr lang="fr-F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 : </a:t>
            </a:r>
            <a:r>
              <a:rPr lang="fr-FR" sz="2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Synthèse et caractérisation d’halogénures de lanthanides </a:t>
            </a:r>
            <a:endParaRPr lang="fr-FR" sz="2400" dirty="0" smtClean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LnX</a:t>
            </a:r>
            <a:r>
              <a:rPr lang="fr-FR" sz="2400" baseline="-250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fr-FR" sz="2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(Ln = Pr, </a:t>
            </a:r>
            <a:r>
              <a:rPr lang="fr-FR" sz="2400" dirty="0" err="1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fr-FR" sz="2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et X = </a:t>
            </a:r>
            <a:r>
              <a:rPr lang="fr-FR" sz="24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halogène)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9329" y="5477595"/>
            <a:ext cx="2901795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fr-FR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fr-FR" sz="2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 </a:t>
            </a:r>
            <a:r>
              <a:rPr lang="fr-FR" sz="2600" b="1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fr-FR" sz="2600" b="1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erspectives</a:t>
            </a:r>
            <a:endParaRPr lang="fr-FR" sz="2600" b="1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93448" y="6421139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tx1"/>
                </a:solidFill>
              </a:rPr>
              <a:pPr/>
              <a:t>20</a:t>
            </a:fld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9091" y="5341064"/>
            <a:ext cx="6252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Attribution d’un mécanisme de diffusion semi infini avec transfert </a:t>
            </a:r>
            <a:r>
              <a:rPr lang="fr-FR" i="1" dirty="0" smtClean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irréversible </a:t>
            </a:r>
            <a:r>
              <a:rPr lang="fr-FR" i="1" dirty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pour la réaction </a:t>
            </a:r>
            <a:r>
              <a:rPr lang="fr-FR" i="1" dirty="0" smtClean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de réduction de </a:t>
            </a:r>
            <a:r>
              <a:rPr lang="fr-FR" i="1" dirty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MnO</a:t>
            </a:r>
            <a:r>
              <a:rPr lang="fr-FR" i="1" baseline="-30000" dirty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2</a:t>
            </a:r>
            <a:r>
              <a:rPr lang="fr-FR" i="1" dirty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 par le </a:t>
            </a:r>
            <a:r>
              <a:rPr lang="fr-FR" i="1" dirty="0" smtClean="0">
                <a:solidFill>
                  <a:srgbClr val="FFFF00"/>
                </a:solidFill>
                <a:latin typeface="Bodoni MT" pitchFamily="18" charset="0"/>
                <a:ea typeface="Times New Roman" panose="02020603050405020304" pitchFamily="18" charset="0"/>
              </a:rPr>
              <a:t>lithium</a:t>
            </a:r>
            <a:r>
              <a:rPr lang="fr-F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</a:t>
            </a:r>
            <a:endParaRPr lang="fr-FR" dirty="0">
              <a:latin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2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448445" y="1113219"/>
            <a:ext cx="5098212" cy="3518886"/>
            <a:chOff x="448445" y="2025084"/>
            <a:chExt cx="4467363" cy="2883752"/>
          </a:xfrm>
        </p:grpSpPr>
        <p:pic>
          <p:nvPicPr>
            <p:cNvPr id="5" name="Image 4"/>
            <p:cNvPicPr/>
            <p:nvPr/>
          </p:nvPicPr>
          <p:blipFill>
            <a:blip r:embed="rId3">
              <a:lum contrast="100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45" y="2025084"/>
              <a:ext cx="4467363" cy="28837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Rectangle 17"/>
            <p:cNvSpPr/>
            <p:nvPr/>
          </p:nvSpPr>
          <p:spPr>
            <a:xfrm>
              <a:off x="2387284" y="2230782"/>
              <a:ext cx="1372622" cy="302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Ip</a:t>
              </a:r>
              <a:r>
                <a:rPr lang="en-GB" dirty="0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= f ( </a:t>
              </a:r>
              <a:r>
                <a:rPr lang="fr-FR" dirty="0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υ</a:t>
              </a:r>
              <a:r>
                <a:rPr lang="en-GB" baseline="30000" dirty="0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1/2 </a:t>
              </a:r>
              <a:r>
                <a:rPr lang="en-GB" dirty="0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)</a:t>
              </a:r>
              <a:r>
                <a:rPr lang="en-GB" b="1" dirty="0" smtClean="0">
                  <a:solidFill>
                    <a:srgbClr val="FF0000"/>
                  </a:solidFill>
                  <a:latin typeface="Georgia" panose="02040502050405020303" pitchFamily="18" charset="0"/>
                  <a:ea typeface="Times New Roman" panose="02020603050405020304" pitchFamily="18" charset="0"/>
                </a:rPr>
                <a:t> </a:t>
              </a:r>
              <a:endParaRPr lang="fr-FR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667635" y="1174595"/>
            <a:ext cx="4922110" cy="3580529"/>
            <a:chOff x="6667635" y="2001335"/>
            <a:chExt cx="4313052" cy="2934269"/>
          </a:xfrm>
        </p:grpSpPr>
        <p:pic>
          <p:nvPicPr>
            <p:cNvPr id="10" name="Image 9"/>
            <p:cNvPicPr/>
            <p:nvPr/>
          </p:nvPicPr>
          <p:blipFill>
            <a:blip r:embed="rId4">
              <a:lum contrast="100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635" y="2001335"/>
              <a:ext cx="4313052" cy="29342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8625629" y="2087563"/>
              <a:ext cx="1390883" cy="302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Ep</a:t>
              </a:r>
              <a:r>
                <a:rPr lang="en-GB" dirty="0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= f ( </a:t>
              </a:r>
              <a:r>
                <a:rPr lang="en-GB" dirty="0" err="1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ln</a:t>
              </a:r>
              <a:r>
                <a:rPr lang="en-GB" dirty="0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υ</a:t>
              </a:r>
              <a:r>
                <a:rPr lang="en-GB" dirty="0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)</a:t>
              </a:r>
              <a:r>
                <a:rPr lang="en-GB" b="1" dirty="0" smtClean="0">
                  <a:solidFill>
                    <a:srgbClr val="FF0000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90445"/>
              </p:ext>
            </p:extLst>
          </p:nvPr>
        </p:nvGraphicFramePr>
        <p:xfrm>
          <a:off x="1311275" y="4991100"/>
          <a:ext cx="29019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Équation" r:id="rId5" imgW="1206500" imgH="419100" progId="Equation.3">
                  <p:embed/>
                </p:oleObj>
              </mc:Choice>
              <mc:Fallback>
                <p:oleObj name="Équation" r:id="rId5" imgW="1206500" imgH="4191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991100"/>
                        <a:ext cx="2901950" cy="1003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11101" y="624722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0615" y="763874"/>
            <a:ext cx="779552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599">
              <a:spcAft>
                <a:spcPts val="0"/>
              </a:spcAft>
            </a:pPr>
            <a:r>
              <a:rPr lang="fr-F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Modèle de </a:t>
            </a:r>
            <a:r>
              <a:rPr lang="fr-F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 de coefficient de diffusion </a:t>
            </a:r>
            <a:r>
              <a:rPr lang="fr-F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fr-FR" sz="2400" baseline="-25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fr-F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dans </a:t>
            </a:r>
            <a:r>
              <a:rPr lang="fr-F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MnO</a:t>
            </a:r>
            <a:r>
              <a:rPr lang="fr-F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fr-FR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10490"/>
              </p:ext>
            </p:extLst>
          </p:nvPr>
        </p:nvGraphicFramePr>
        <p:xfrm>
          <a:off x="5160844" y="1519989"/>
          <a:ext cx="5837361" cy="5118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456295"/>
                <a:gridCol w="1410091"/>
                <a:gridCol w="1401840"/>
                <a:gridCol w="1569135"/>
              </a:tblGrid>
              <a:tr h="90643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υ</a:t>
                      </a:r>
                      <a:endParaRPr lang="fr-FR" sz="1800" baseline="-25000" dirty="0" smtClean="0">
                        <a:effectLst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(mv/mn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</a:t>
                      </a:r>
                      <a:r>
                        <a:rPr lang="fr-F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 </a:t>
                      </a:r>
                      <a:endParaRPr lang="fr-FR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    </a:t>
                      </a:r>
                      <a:r>
                        <a:rPr lang="fr-FR" sz="1800" dirty="0" err="1" smtClean="0">
                          <a:effectLst/>
                        </a:rPr>
                        <a:t>υ</a:t>
                      </a:r>
                      <a:r>
                        <a:rPr lang="fr-FR" sz="1800" baseline="-25000" dirty="0" err="1" smtClean="0">
                          <a:effectLst/>
                        </a:rPr>
                        <a:t>b</a:t>
                      </a:r>
                      <a:r>
                        <a:rPr lang="fr-FR" sz="1800" dirty="0" smtClean="0">
                          <a:effectLst/>
                        </a:rPr>
                        <a:t>  . 10 </a:t>
                      </a:r>
                      <a:r>
                        <a:rPr lang="fr-FR" sz="1800" baseline="30000" dirty="0" smtClean="0">
                          <a:effectLst/>
                        </a:rPr>
                        <a:t>-3 </a:t>
                      </a:r>
                      <a:r>
                        <a:rPr lang="fr-FR" sz="1800" dirty="0" smtClean="0">
                          <a:effectLst/>
                        </a:rPr>
                        <a:t>        V/s</a:t>
                      </a:r>
                      <a:endParaRPr lang="fr-FR" sz="18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I</a:t>
                      </a:r>
                      <a:r>
                        <a:rPr lang="fr-FR" sz="1800" baseline="-25000" dirty="0" smtClean="0">
                          <a:effectLst/>
                        </a:rPr>
                        <a:t> </a:t>
                      </a:r>
                      <a:r>
                        <a:rPr lang="fr-FR" sz="1800" baseline="-25000" dirty="0">
                          <a:effectLst/>
                        </a:rPr>
                        <a:t>p   x</a:t>
                      </a:r>
                      <a:r>
                        <a:rPr lang="fr-FR" sz="1800" dirty="0">
                          <a:effectLst/>
                        </a:rPr>
                        <a:t> 10</a:t>
                      </a:r>
                      <a:r>
                        <a:rPr lang="fr-FR" sz="1800" baseline="30000" dirty="0">
                          <a:effectLst/>
                        </a:rPr>
                        <a:t>-3</a:t>
                      </a:r>
                      <a:r>
                        <a:rPr lang="fr-FR" sz="1800" dirty="0">
                          <a:effectLst/>
                        </a:rPr>
                        <a:t>  A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30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5,47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0,5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0,06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7,07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0,83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0,117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1,66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0,13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150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12,24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2,5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0,15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200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14,14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3,33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0,16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300 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17,32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05</a:t>
                      </a:r>
                      <a:endParaRPr lang="fr-FR" sz="1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0,18</a:t>
                      </a:r>
                      <a:endParaRPr lang="fr-FR" sz="18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779834"/>
              </p:ext>
            </p:extLst>
          </p:nvPr>
        </p:nvGraphicFramePr>
        <p:xfrm>
          <a:off x="6907212" y="1755777"/>
          <a:ext cx="628651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Équation" r:id="rId3" imgW="228600" imgH="228600" progId="Equation.3">
                  <p:embed/>
                </p:oleObj>
              </mc:Choice>
              <mc:Fallback>
                <p:oleObj name="Équation" r:id="rId3" imgW="228600" imgH="228600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2" y="1755777"/>
                        <a:ext cx="628651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2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156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15868"/>
              </p:ext>
            </p:extLst>
          </p:nvPr>
        </p:nvGraphicFramePr>
        <p:xfrm>
          <a:off x="576263" y="2347913"/>
          <a:ext cx="39449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Équation" r:id="rId5" imgW="1294838" imgH="406224" progId="Equation.3">
                  <p:embed/>
                </p:oleObj>
              </mc:Choice>
              <mc:Fallback>
                <p:oleObj name="Équation" r:id="rId5" imgW="1294838" imgH="406224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347913"/>
                        <a:ext cx="3944937" cy="1239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F6FC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" name="Object 133"/>
          <p:cNvGraphicFramePr>
            <a:graphicFrameLocks noChangeAspect="1"/>
          </p:cNvGraphicFramePr>
          <p:nvPr/>
        </p:nvGraphicFramePr>
        <p:xfrm>
          <a:off x="642620" y="4012442"/>
          <a:ext cx="3590719" cy="71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Équation" r:id="rId7" imgW="1218671" imgH="241195" progId="Equation.3">
                  <p:embed/>
                </p:oleObj>
              </mc:Choice>
              <mc:Fallback>
                <p:oleObj name="Équation" r:id="rId7" imgW="1218671" imgH="241195" progId="Equation.3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" y="4012442"/>
                        <a:ext cx="3590719" cy="71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F6FC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6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342374" y="6205563"/>
            <a:ext cx="473241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9045" y="798393"/>
            <a:ext cx="685344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Voltampéromètrie </a:t>
            </a:r>
            <a:r>
              <a:rPr lang="fr-FR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à Balayage très lente en </a:t>
            </a: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tension</a:t>
            </a:r>
            <a:endParaRPr lang="fr-FR" sz="24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3212"/>
              </p:ext>
            </p:extLst>
          </p:nvPr>
        </p:nvGraphicFramePr>
        <p:xfrm>
          <a:off x="7040531" y="1938264"/>
          <a:ext cx="4762500" cy="2194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17129"/>
                <a:gridCol w="344537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Cellule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Li / POE</a:t>
                      </a:r>
                      <a:r>
                        <a:rPr lang="fr-FR" sz="2000" b="0" baseline="-25000" dirty="0" smtClean="0"/>
                        <a:t>8</a:t>
                      </a:r>
                      <a:r>
                        <a:rPr lang="fr-FR" sz="2000" b="0" dirty="0" smtClean="0"/>
                        <a:t> - LiClO</a:t>
                      </a:r>
                      <a:r>
                        <a:rPr lang="fr-FR" sz="2000" b="0" baseline="-25000" dirty="0" smtClean="0"/>
                        <a:t>4</a:t>
                      </a:r>
                      <a:r>
                        <a:rPr lang="fr-FR" sz="2000" b="0" dirty="0" smtClean="0"/>
                        <a:t> / MnO</a:t>
                      </a:r>
                      <a:r>
                        <a:rPr lang="fr-FR" sz="2000" b="0" baseline="-25000" dirty="0" smtClean="0"/>
                        <a:t>2</a:t>
                      </a:r>
                      <a:r>
                        <a:rPr lang="fr-FR" sz="2000" b="0" dirty="0" smtClean="0"/>
                        <a:t>-β 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 F. é .m 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              3,4 V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Capacité 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              5 </a:t>
                      </a:r>
                      <a:r>
                        <a:rPr lang="fr-FR" sz="2000" dirty="0" err="1" smtClean="0"/>
                        <a:t>mAh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    </a:t>
                      </a:r>
                      <a:r>
                        <a:rPr lang="fr-FR" sz="2000" dirty="0" err="1" smtClean="0"/>
                        <a:t>Vb</a:t>
                      </a:r>
                      <a:r>
                        <a:rPr lang="fr-FR" sz="2000" dirty="0" smtClean="0"/>
                        <a:t> 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              40 mV/h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75807"/>
              </p:ext>
            </p:extLst>
          </p:nvPr>
        </p:nvGraphicFramePr>
        <p:xfrm>
          <a:off x="7056005" y="4138854"/>
          <a:ext cx="4762500" cy="396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92400"/>
                <a:gridCol w="2070100"/>
              </a:tblGrid>
              <a:tr h="269284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Domaine de tension 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1,6  &lt; E  &lt; 4 V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83374" y="1692322"/>
            <a:ext cx="5357868" cy="46320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55846" y="1877065"/>
            <a:ext cx="3551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</a:pP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fr-FR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3,2 V   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fr-FR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400 μ A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0" y="-11017"/>
            <a:ext cx="12192000" cy="550863"/>
            <a:chOff x="0" y="-969496"/>
            <a:chExt cx="12192000" cy="550863"/>
          </a:xfrm>
        </p:grpSpPr>
        <p:sp>
          <p:nvSpPr>
            <p:cNvPr id="13" name="Rectangle 10"/>
            <p:cNvSpPr txBox="1">
              <a:spLocks noChangeArrowheads="1"/>
            </p:cNvSpPr>
            <p:nvPr/>
          </p:nvSpPr>
          <p:spPr>
            <a:xfrm>
              <a:off x="25400" y="-969496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0" y="-665279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049277" y="5309851"/>
            <a:ext cx="4107976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9" indent="-285749" algn="just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E </a:t>
            </a:r>
            <a:r>
              <a:rPr lang="fr-F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(c) = 2,8 V    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fr-F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(c) = 500 μ A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79069" y="6275209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" y="1467021"/>
            <a:ext cx="6371959" cy="4285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848951" y="5114305"/>
            <a:ext cx="484040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ΔE </a:t>
            </a:r>
            <a:r>
              <a:rPr lang="fr-FR" baseline="-25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E – E </a:t>
            </a:r>
            <a:r>
              <a:rPr lang="fr-FR" baseline="-25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pc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= - 90 mV  </a:t>
            </a: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cathodique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848946" y="5585151"/>
            <a:ext cx="486580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</a:t>
            </a:r>
            <a:r>
              <a:rPr lang="fr-FR" baseline="-25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E – E </a:t>
            </a:r>
            <a:r>
              <a:rPr lang="fr-FR" baseline="-25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+ 100 </a:t>
            </a: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 en </a:t>
            </a: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anodique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22180"/>
              </p:ext>
            </p:extLst>
          </p:nvPr>
        </p:nvGraphicFramePr>
        <p:xfrm>
          <a:off x="6858000" y="1968508"/>
          <a:ext cx="4876800" cy="25687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48740"/>
                <a:gridCol w="3528060"/>
              </a:tblGrid>
              <a:tr h="766349">
                <a:tc>
                  <a:txBody>
                    <a:bodyPr/>
                    <a:lstStyle/>
                    <a:p>
                      <a:r>
                        <a:rPr lang="fr-FR" b="0" dirty="0" smtClean="0"/>
                        <a:t>Cellule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/>
                        <a:t>Li / POE</a:t>
                      </a:r>
                      <a:r>
                        <a:rPr lang="fr-FR" b="0" baseline="-25000" dirty="0" smtClean="0"/>
                        <a:t>8</a:t>
                      </a:r>
                      <a:r>
                        <a:rPr lang="fr-FR" b="0" dirty="0" smtClean="0"/>
                        <a:t> - LiClO</a:t>
                      </a:r>
                      <a:r>
                        <a:rPr lang="fr-FR" b="0" baseline="-25000" dirty="0" smtClean="0"/>
                        <a:t>4</a:t>
                      </a:r>
                      <a:r>
                        <a:rPr lang="fr-FR" b="0" dirty="0" smtClean="0"/>
                        <a:t> / </a:t>
                      </a:r>
                      <a:r>
                        <a:rPr lang="fr-FR" sz="1800" b="0" dirty="0" smtClean="0"/>
                        <a:t>MnO</a:t>
                      </a:r>
                      <a:r>
                        <a:rPr lang="fr-FR" sz="1800" b="0" baseline="-25000" dirty="0" smtClean="0"/>
                        <a:t>2</a:t>
                      </a:r>
                      <a:r>
                        <a:rPr lang="fr-FR" sz="1800" b="0" dirty="0" smtClean="0"/>
                        <a:t>-β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75765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Domaine de tension 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            2,5  &lt; E  &lt; 3,4 V </a:t>
                      </a:r>
                      <a:endParaRPr lang="fr-FR" dirty="0"/>
                    </a:p>
                  </a:txBody>
                  <a:tcPr/>
                </a:tc>
              </a:tr>
              <a:tr h="443996">
                <a:tc>
                  <a:txBody>
                    <a:bodyPr/>
                    <a:lstStyle/>
                    <a:p>
                      <a:r>
                        <a:rPr lang="fr-FR" dirty="0" smtClean="0"/>
                        <a:t>Capacité 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1,5 </a:t>
                      </a:r>
                      <a:r>
                        <a:rPr lang="fr-FR" dirty="0" err="1" smtClean="0"/>
                        <a:t>mAh</a:t>
                      </a:r>
                      <a:endParaRPr lang="fr-FR" dirty="0"/>
                    </a:p>
                  </a:txBody>
                  <a:tcPr/>
                </a:tc>
              </a:tr>
              <a:tr h="443996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Vb</a:t>
                      </a:r>
                      <a:r>
                        <a:rPr lang="fr-FR" dirty="0" smtClean="0"/>
                        <a:t>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20 mV/h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338548" y="1532365"/>
            <a:ext cx="3645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</a:pP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fr-FR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3,15 V    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fr-FR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125 μ A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1878" y="5113695"/>
            <a:ext cx="4186989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9" indent="-285749" algn="just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E </a:t>
            </a:r>
            <a:r>
              <a:rPr lang="fr-FR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(c) = 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2,96 V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fr-FR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(c) = 150 μ A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5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76908" y="702858"/>
            <a:ext cx="685344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Voltampéromètrie </a:t>
            </a:r>
            <a:r>
              <a:rPr lang="fr-FR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à Balayage très lente en </a:t>
            </a:r>
            <a:r>
              <a:rPr lang="fr-FR" sz="24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tension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44084" y="624722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pPr/>
              <a:t>24</a:t>
            </a:fld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7" y="2053064"/>
            <a:ext cx="6385303" cy="37376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11532182"/>
              </p:ext>
            </p:extLst>
          </p:nvPr>
        </p:nvGraphicFramePr>
        <p:xfrm>
          <a:off x="1011033" y="1035037"/>
          <a:ext cx="4680083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30806"/>
              </p:ext>
            </p:extLst>
          </p:nvPr>
        </p:nvGraphicFramePr>
        <p:xfrm>
          <a:off x="7173301" y="1986357"/>
          <a:ext cx="4643082" cy="23747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84103"/>
                <a:gridCol w="3358979"/>
              </a:tblGrid>
              <a:tr h="920657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Cellule</a:t>
                      </a: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Li / POE</a:t>
                      </a:r>
                      <a:r>
                        <a:rPr lang="fr-FR" sz="2000" b="0" baseline="-25000" dirty="0" smtClean="0"/>
                        <a:t>8</a:t>
                      </a:r>
                      <a:r>
                        <a:rPr lang="fr-FR" sz="2000" b="0" dirty="0" smtClean="0"/>
                        <a:t> - LiClO</a:t>
                      </a:r>
                      <a:r>
                        <a:rPr lang="fr-FR" sz="2000" b="0" baseline="-25000" dirty="0" smtClean="0"/>
                        <a:t>4</a:t>
                      </a:r>
                      <a:r>
                        <a:rPr lang="fr-FR" sz="2000" b="0" dirty="0" smtClean="0"/>
                        <a:t> / MnO</a:t>
                      </a:r>
                      <a:r>
                        <a:rPr lang="fr-FR" sz="2000" b="0" baseline="-25000" dirty="0" smtClean="0"/>
                        <a:t>2</a:t>
                      </a:r>
                      <a:r>
                        <a:rPr lang="fr-FR" sz="2000" b="0" dirty="0" smtClean="0"/>
                        <a:t>-β 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920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/>
                        <a:t>Cyclage</a:t>
                      </a:r>
                      <a:endParaRPr lang="fr-FR" sz="2000" dirty="0" smtClean="0"/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1</a:t>
                      </a:r>
                      <a:r>
                        <a:rPr lang="fr-FR" sz="2000" baseline="0" dirty="0" smtClean="0"/>
                        <a:t> D, 2D, 3D</a:t>
                      </a:r>
                      <a:endParaRPr lang="fr-FR" sz="2000" dirty="0" smtClean="0"/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53339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Capacité 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 5 </a:t>
                      </a:r>
                      <a:r>
                        <a:rPr lang="fr-FR" sz="2000" dirty="0" err="1" smtClean="0"/>
                        <a:t>mAh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758239"/>
              </p:ext>
            </p:extLst>
          </p:nvPr>
        </p:nvGraphicFramePr>
        <p:xfrm>
          <a:off x="7707412" y="4665036"/>
          <a:ext cx="3670312" cy="108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Équation" r:id="rId9" imgW="1459866" imgH="469696" progId="Equation.3">
                  <p:embed/>
                </p:oleObj>
              </mc:Choice>
              <mc:Fallback>
                <p:oleObj name="Équation" r:id="rId9" imgW="1459866" imgH="469696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412" y="4665036"/>
                        <a:ext cx="3670312" cy="108829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8100" cmpd="dbl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9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891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57731" y="6301816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pPr/>
              <a:t>25</a:t>
            </a:fld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Espace réservé du contenu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3" y="1861629"/>
            <a:ext cx="6561872" cy="37585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68832"/>
              </p:ext>
            </p:extLst>
          </p:nvPr>
        </p:nvGraphicFramePr>
        <p:xfrm>
          <a:off x="7358881" y="1269521"/>
          <a:ext cx="4358708" cy="21619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5456"/>
                <a:gridCol w="3153252"/>
              </a:tblGrid>
              <a:tr h="838168">
                <a:tc>
                  <a:txBody>
                    <a:bodyPr/>
                    <a:lstStyle/>
                    <a:p>
                      <a:r>
                        <a:rPr lang="fr-FR" b="0" dirty="0" smtClean="0"/>
                        <a:t>  Cellule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/>
                        <a:t>Li / POE</a:t>
                      </a:r>
                      <a:r>
                        <a:rPr lang="fr-FR" b="0" baseline="-25000" dirty="0" smtClean="0"/>
                        <a:t>8</a:t>
                      </a:r>
                      <a:r>
                        <a:rPr lang="fr-FR" b="0" dirty="0" smtClean="0"/>
                        <a:t> - LiClO</a:t>
                      </a:r>
                      <a:r>
                        <a:rPr lang="fr-FR" b="0" baseline="-25000" dirty="0" smtClean="0"/>
                        <a:t>4</a:t>
                      </a:r>
                      <a:r>
                        <a:rPr lang="fr-FR" b="0" dirty="0" smtClean="0"/>
                        <a:t> /</a:t>
                      </a:r>
                      <a:r>
                        <a:rPr lang="fr-FR" sz="1800" b="0" dirty="0" smtClean="0"/>
                        <a:t> MnO</a:t>
                      </a:r>
                      <a:r>
                        <a:rPr lang="fr-FR" sz="1800" b="0" baseline="-25000" dirty="0" smtClean="0"/>
                        <a:t>2</a:t>
                      </a:r>
                      <a:r>
                        <a:rPr lang="fr-FR" sz="1800" b="0" dirty="0" smtClean="0"/>
                        <a:t>-β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83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Cyclage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        1</a:t>
                      </a:r>
                      <a:r>
                        <a:rPr lang="fr-FR" baseline="0" dirty="0" smtClean="0"/>
                        <a:t> D, 2D, 3D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485606">
                <a:tc>
                  <a:txBody>
                    <a:bodyPr/>
                    <a:lstStyle/>
                    <a:p>
                      <a:r>
                        <a:rPr lang="fr-FR" b="0" dirty="0" smtClean="0"/>
                        <a:t> Capacité  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1,5 </a:t>
                      </a:r>
                      <a:r>
                        <a:rPr lang="fr-FR" dirty="0" err="1" smtClean="0"/>
                        <a:t>mAh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30615"/>
              </p:ext>
            </p:extLst>
          </p:nvPr>
        </p:nvGraphicFramePr>
        <p:xfrm>
          <a:off x="7362702" y="3429280"/>
          <a:ext cx="4358244" cy="4358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14237"/>
                <a:gridCol w="1944007"/>
              </a:tblGrid>
              <a:tr h="435896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Domaine de tension </a:t>
                      </a:r>
                      <a:endParaRPr lang="fr-F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V &lt; E &lt; 3,4 V</a:t>
                      </a:r>
                      <a:endParaRPr lang="fr-F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20949"/>
              </p:ext>
            </p:extLst>
          </p:nvPr>
        </p:nvGraphicFramePr>
        <p:xfrm>
          <a:off x="7830213" y="4756830"/>
          <a:ext cx="3427595" cy="101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name="Équation" r:id="rId4" imgW="1459866" imgH="469696" progId="Equation.3">
                  <p:embed/>
                </p:oleObj>
              </mc:Choice>
              <mc:Fallback>
                <p:oleObj name="Équation" r:id="rId4" imgW="1459866" imgH="469696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213" y="4756830"/>
                        <a:ext cx="3427595" cy="101632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8100" cmpd="dbl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0" y="8"/>
            <a:ext cx="12192000" cy="399091"/>
            <a:chOff x="0" y="0"/>
            <a:chExt cx="12192000" cy="550863"/>
          </a:xfrm>
        </p:grpSpPr>
        <p:sp>
          <p:nvSpPr>
            <p:cNvPr id="13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0" y="421837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394889882"/>
              </p:ext>
            </p:extLst>
          </p:nvPr>
        </p:nvGraphicFramePr>
        <p:xfrm>
          <a:off x="595260" y="1112627"/>
          <a:ext cx="557352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90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74383" y="6356360"/>
            <a:ext cx="326863" cy="365125"/>
          </a:xfrm>
        </p:spPr>
        <p:txBody>
          <a:bodyPr/>
          <a:lstStyle/>
          <a:p>
            <a:fld id="{6BA75981-F4BF-448C-ACAE-489D1D6B7A92}" type="slidenum">
              <a:rPr lang="fr-FR" sz="1700" smtClean="0">
                <a:solidFill>
                  <a:schemeClr val="bg2"/>
                </a:solidFill>
              </a:rPr>
              <a:pPr/>
              <a:t>26</a:t>
            </a:fld>
            <a:endParaRPr lang="fr-FR" sz="1700" dirty="0">
              <a:solidFill>
                <a:schemeClr val="bg2"/>
              </a:solidFill>
            </a:endParaRP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2" y="1970370"/>
            <a:ext cx="5594680" cy="3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35974" y="910240"/>
            <a:ext cx="72703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Voltampérométrie de Li / POE</a:t>
            </a:r>
            <a:r>
              <a:rPr lang="fr-FR" sz="2400" baseline="-25000" dirty="0" smtClean="0">
                <a:solidFill>
                  <a:srgbClr val="FFFF00"/>
                </a:solidFill>
              </a:rPr>
              <a:t>8 </a:t>
            </a:r>
            <a:r>
              <a:rPr lang="fr-FR" sz="2400" dirty="0" smtClean="0">
                <a:solidFill>
                  <a:srgbClr val="FFFF00"/>
                </a:solidFill>
              </a:rPr>
              <a:t>- LiClO</a:t>
            </a:r>
            <a:r>
              <a:rPr lang="fr-FR" sz="2400" baseline="-25000" dirty="0" smtClean="0">
                <a:solidFill>
                  <a:srgbClr val="FFFF00"/>
                </a:solidFill>
              </a:rPr>
              <a:t>4</a:t>
            </a:r>
            <a:r>
              <a:rPr lang="fr-FR" sz="2400" dirty="0" smtClean="0">
                <a:solidFill>
                  <a:srgbClr val="FFFF00"/>
                </a:solidFill>
              </a:rPr>
              <a:t>/ LiMn</a:t>
            </a:r>
            <a:r>
              <a:rPr lang="fr-FR" sz="2400" baseline="-25000" dirty="0" smtClean="0">
                <a:solidFill>
                  <a:srgbClr val="FFFF00"/>
                </a:solidFill>
              </a:rPr>
              <a:t>2</a:t>
            </a:r>
            <a:r>
              <a:rPr lang="fr-FR" sz="2400" dirty="0" smtClean="0">
                <a:solidFill>
                  <a:srgbClr val="FFFF00"/>
                </a:solidFill>
              </a:rPr>
              <a:t>O</a:t>
            </a:r>
            <a:r>
              <a:rPr lang="fr-FR" sz="2400" baseline="-25000" dirty="0" smtClean="0">
                <a:solidFill>
                  <a:srgbClr val="FFFF00"/>
                </a:solidFill>
              </a:rPr>
              <a:t>4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89218"/>
              </p:ext>
            </p:extLst>
          </p:nvPr>
        </p:nvGraphicFramePr>
        <p:xfrm>
          <a:off x="6388773" y="2851486"/>
          <a:ext cx="5534527" cy="24398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30643"/>
                <a:gridCol w="4003884"/>
              </a:tblGrid>
              <a:tr h="508492">
                <a:tc>
                  <a:txBody>
                    <a:bodyPr/>
                    <a:lstStyle/>
                    <a:p>
                      <a:r>
                        <a:rPr lang="fr-FR" b="0" dirty="0" smtClean="0"/>
                        <a:t> Cellule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  Li / POE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- LiClO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/ LiMn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482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Domaine de tension</a:t>
                      </a:r>
                    </a:p>
                    <a:p>
                      <a:endParaRPr lang="fr-FR" dirty="0" smtClean="0">
                        <a:solidFill>
                          <a:schemeClr val="tx1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     1,5  &lt; E  &lt; 3,6 V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8492">
                <a:tc>
                  <a:txBody>
                    <a:bodyPr/>
                    <a:lstStyle/>
                    <a:p>
                      <a:r>
                        <a:rPr lang="fr-FR" b="0" dirty="0" smtClean="0"/>
                        <a:t> Température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°C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8492">
                <a:tc>
                  <a:txBody>
                    <a:bodyPr/>
                    <a:lstStyle/>
                    <a:p>
                      <a:r>
                        <a:rPr lang="fr-FR" dirty="0" smtClean="0"/>
                        <a:t>   </a:t>
                      </a:r>
                      <a:r>
                        <a:rPr lang="fr-FR" dirty="0" err="1" smtClean="0"/>
                        <a:t>Vb</a:t>
                      </a:r>
                      <a:r>
                        <a:rPr lang="fr-FR" dirty="0" smtClean="0"/>
                        <a:t>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100 mV/min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98520" y="1944441"/>
            <a:ext cx="402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</a:pP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fr-FR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</a:t>
            </a: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       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fr-FR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(a) = 200  μ A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4525" y="5560521"/>
            <a:ext cx="4427803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9" indent="-285749" algn="just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E </a:t>
            </a:r>
            <a:r>
              <a:rPr lang="fr-F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(c) =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V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I </a:t>
            </a:r>
            <a:r>
              <a:rPr lang="fr-F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(c) = 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00    μ A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9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6391348" y="5281031"/>
          <a:ext cx="5534527" cy="5084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30643"/>
                <a:gridCol w="4003884"/>
              </a:tblGrid>
              <a:tr h="508492">
                <a:tc>
                  <a:txBody>
                    <a:bodyPr/>
                    <a:lstStyle/>
                    <a:p>
                      <a:r>
                        <a:rPr lang="fr-FR" b="0" dirty="0" smtClean="0"/>
                        <a:t> Capacité 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             0,052</a:t>
                      </a:r>
                      <a:r>
                        <a:rPr lang="fr-FR" b="0" baseline="0" dirty="0" smtClean="0"/>
                        <a:t> </a:t>
                      </a:r>
                      <a:r>
                        <a:rPr lang="fr-FR" b="0" dirty="0" smtClean="0"/>
                        <a:t> </a:t>
                      </a:r>
                      <a:r>
                        <a:rPr lang="fr-FR" b="0" dirty="0" err="1" smtClean="0"/>
                        <a:t>mAh</a:t>
                      </a:r>
                      <a:endParaRPr lang="fr-F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10831" y="6233577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bg2"/>
                </a:solidFill>
              </a:rPr>
              <a:pPr/>
              <a:t>27</a:t>
            </a:fld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95617" y="734395"/>
            <a:ext cx="780719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Réduction </a:t>
            </a:r>
            <a:r>
              <a:rPr lang="fr-FR" sz="2400" dirty="0">
                <a:solidFill>
                  <a:srgbClr val="FFFF00"/>
                </a:solidFill>
              </a:rPr>
              <a:t>cathodique de LiMn</a:t>
            </a:r>
            <a:r>
              <a:rPr lang="fr-FR" sz="2400" baseline="-25000" dirty="0">
                <a:solidFill>
                  <a:srgbClr val="FFFF00"/>
                </a:solidFill>
              </a:rPr>
              <a:t>2</a:t>
            </a:r>
            <a:r>
              <a:rPr lang="fr-FR" sz="2400" dirty="0">
                <a:solidFill>
                  <a:srgbClr val="FFFF00"/>
                </a:solidFill>
              </a:rPr>
              <a:t>O</a:t>
            </a:r>
            <a:r>
              <a:rPr lang="fr-FR" sz="2400" baseline="-25000" dirty="0">
                <a:solidFill>
                  <a:srgbClr val="FFFF00"/>
                </a:solidFill>
              </a:rPr>
              <a:t>4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par </a:t>
            </a:r>
            <a:r>
              <a:rPr lang="fr-FR" sz="2400" baseline="-250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voltampéromètrie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5" y="1689100"/>
            <a:ext cx="61087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39650" y="1734461"/>
            <a:ext cx="295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fr-FR" sz="16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(c)’</a:t>
            </a:r>
            <a:r>
              <a:rPr lang="fr-FR" sz="16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2,95 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fr-FR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42883" y="5062936"/>
            <a:ext cx="2120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17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(c)’’</a:t>
            </a:r>
            <a:r>
              <a:rPr lang="fr-FR" sz="17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FR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 V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03520"/>
              </p:ext>
            </p:extLst>
          </p:nvPr>
        </p:nvGraphicFramePr>
        <p:xfrm>
          <a:off x="6849290" y="2738966"/>
          <a:ext cx="4928735" cy="2026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95617"/>
                <a:gridCol w="34331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Cellule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POE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- LiClO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/ LiMn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Domaine de tension 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             3,5  &lt; E  &lt; 2,4 V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Température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                 80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°C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Vb</a:t>
                      </a:r>
                      <a:r>
                        <a:rPr lang="fr-FR" dirty="0" smtClean="0"/>
                        <a:t>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40 mV/h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38779" y="512166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824334" y="25585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3 % 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2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127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470763" y="6211034"/>
            <a:ext cx="376989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bg2"/>
                </a:solidFill>
              </a:rPr>
              <a:pPr/>
              <a:t>28</a:t>
            </a:fld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7639" y="667969"/>
            <a:ext cx="808787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Oxydation </a:t>
            </a:r>
            <a:r>
              <a:rPr lang="fr-FR" sz="2400" dirty="0">
                <a:solidFill>
                  <a:srgbClr val="FFFF00"/>
                </a:solidFill>
              </a:rPr>
              <a:t>anodique de Li</a:t>
            </a:r>
            <a:r>
              <a:rPr lang="fr-FR" sz="2400" baseline="-25000" dirty="0">
                <a:solidFill>
                  <a:srgbClr val="FFFF00"/>
                </a:solidFill>
              </a:rPr>
              <a:t>1+x </a:t>
            </a:r>
            <a:r>
              <a:rPr lang="fr-FR" sz="2400" dirty="0">
                <a:solidFill>
                  <a:srgbClr val="FFFF00"/>
                </a:solidFill>
              </a:rPr>
              <a:t>Mn</a:t>
            </a:r>
            <a:r>
              <a:rPr lang="fr-FR" sz="2400" baseline="-25000" dirty="0">
                <a:solidFill>
                  <a:srgbClr val="FFFF00"/>
                </a:solidFill>
              </a:rPr>
              <a:t>2</a:t>
            </a:r>
            <a:r>
              <a:rPr lang="fr-FR" sz="2400" dirty="0">
                <a:solidFill>
                  <a:srgbClr val="FFFF00"/>
                </a:solidFill>
              </a:rPr>
              <a:t>O</a:t>
            </a:r>
            <a:r>
              <a:rPr lang="fr-FR" sz="2400" baseline="-25000" dirty="0">
                <a:solidFill>
                  <a:srgbClr val="FFFF00"/>
                </a:solidFill>
              </a:rPr>
              <a:t>4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par </a:t>
            </a:r>
            <a:r>
              <a:rPr lang="fr-FR" sz="2400" baseline="-250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voltampéromètrie                                      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3" y="1702626"/>
            <a:ext cx="5445419" cy="3912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7679"/>
              </p:ext>
            </p:extLst>
          </p:nvPr>
        </p:nvGraphicFramePr>
        <p:xfrm>
          <a:off x="6299203" y="2065866"/>
          <a:ext cx="5524502" cy="2296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7871"/>
                <a:gridCol w="399663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 smtClean="0"/>
                        <a:t>Cellule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 Li / POE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- LiClO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/ LiMn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b="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Domaine de tension </a:t>
                      </a:r>
                      <a:endParaRPr lang="fr-FR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            2,9  &lt; E  &lt; 3,3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V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Température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                  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°C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</a:t>
                      </a:r>
                      <a:r>
                        <a:rPr lang="fr-FR" dirty="0" err="1" smtClean="0"/>
                        <a:t>Vb</a:t>
                      </a:r>
                      <a:r>
                        <a:rPr lang="fr-FR" dirty="0" smtClean="0"/>
                        <a:t> 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</a:t>
                      </a:r>
                      <a:r>
                        <a:rPr lang="fr-FR" b="0" dirty="0" smtClean="0"/>
                        <a:t>40</a:t>
                      </a:r>
                      <a:r>
                        <a:rPr lang="fr-FR" b="0" baseline="0" dirty="0" smtClean="0"/>
                        <a:t> </a:t>
                      </a:r>
                      <a:r>
                        <a:rPr lang="fr-FR" b="0" dirty="0" smtClean="0"/>
                        <a:t>mV/h</a:t>
                      </a:r>
                      <a:endParaRPr lang="fr-F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13356" y="4439566"/>
            <a:ext cx="1661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fr-FR" sz="1600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(a)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</a:t>
            </a:r>
            <a:r>
              <a:rPr lang="fr-FR" sz="16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3,15 V</a:t>
            </a:r>
            <a:endParaRPr lang="fr-FR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05100" y="2513832"/>
            <a:ext cx="17465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17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(a)’</a:t>
            </a:r>
            <a:r>
              <a:rPr lang="fr-F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17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FR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V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8"/>
            <a:ext cx="12192000" cy="550863"/>
            <a:chOff x="0" y="0"/>
            <a:chExt cx="12192000" cy="550863"/>
          </a:xfrm>
        </p:grpSpPr>
        <p:sp>
          <p:nvSpPr>
            <p:cNvPr id="11" name="Rectangle 10"/>
            <p:cNvSpPr txBox="1">
              <a:spLocks noChangeArrowheads="1"/>
            </p:cNvSpPr>
            <p:nvPr/>
          </p:nvSpPr>
          <p:spPr>
            <a:xfrm>
              <a:off x="25400" y="0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mic Sans MS" pitchFamily="66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mic Sans MS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63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33521" y="6274507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bg2"/>
                </a:solidFill>
              </a:rPr>
              <a:pPr/>
              <a:t>29</a:t>
            </a:fld>
            <a:endParaRPr lang="fr-FR" sz="2000" dirty="0">
              <a:solidFill>
                <a:schemeClr val="bg2"/>
              </a:solidFill>
            </a:endParaRPr>
          </a:p>
        </p:txBody>
      </p:sp>
      <p:graphicFrame>
        <p:nvGraphicFramePr>
          <p:cNvPr id="36" name="Diagramme 35"/>
          <p:cNvGraphicFramePr/>
          <p:nvPr>
            <p:extLst>
              <p:ext uri="{D42A27DB-BD31-4B8C-83A1-F6EECF244321}">
                <p14:modId xmlns:p14="http://schemas.microsoft.com/office/powerpoint/2010/main" val="98453929"/>
              </p:ext>
            </p:extLst>
          </p:nvPr>
        </p:nvGraphicFramePr>
        <p:xfrm>
          <a:off x="3758710" y="1088832"/>
          <a:ext cx="3897684" cy="8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-38268" y="-13819"/>
            <a:ext cx="12242302" cy="550863"/>
            <a:chOff x="-38230" y="-13819"/>
            <a:chExt cx="12230230" cy="550863"/>
          </a:xfrm>
        </p:grpSpPr>
        <p:sp>
          <p:nvSpPr>
            <p:cNvPr id="16" name="Rectangle 10"/>
            <p:cNvSpPr txBox="1">
              <a:spLocks noChangeArrowheads="1"/>
            </p:cNvSpPr>
            <p:nvPr/>
          </p:nvSpPr>
          <p:spPr>
            <a:xfrm>
              <a:off x="-38230" y="-13819"/>
              <a:ext cx="12166600" cy="550863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  <a:sym typeface="Wingdings" pitchFamily="2" charset="2"/>
                </a:rPr>
                <a:t>Thème1: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hlink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 </a:t>
              </a:r>
              <a:r>
                <a:rPr lang="fr-FR" sz="1400" dirty="0" smtClean="0">
                  <a:solidFill>
                    <a:srgbClr val="FFFF00"/>
                  </a:solidFill>
                  <a:latin typeface="Constantia" panose="02030602050306030303" pitchFamily="18" charset="0"/>
                  <a:ea typeface="Tahoma" panose="020B0604030504040204" pitchFamily="34" charset="0"/>
                  <a:cs typeface="Arial" panose="020B0604020202020204" pitchFamily="34" charset="0"/>
                </a:rPr>
                <a:t>Etude cinétique de la réduction du dioxyde de manganèse en milieu non - aqueux. Application générateur lithium/Dioxyde de manganèse</a:t>
              </a:r>
              <a:endParaRPr lang="fr-FR" sz="1400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0" y="315234"/>
              <a:ext cx="12192000" cy="64769"/>
            </a:xfrm>
            <a:prstGeom prst="line">
              <a:avLst/>
            </a:prstGeom>
            <a:noFill/>
            <a:ln w="38227">
              <a:solidFill>
                <a:schemeClr val="hlink"/>
              </a:solidFill>
              <a:miter lim="800000"/>
              <a:headEnd/>
              <a:tailEnd/>
            </a:ln>
            <a:effectLst>
              <a:outerShdw dist="17819" dir="13500000" algn="ctr" rotWithShape="0">
                <a:srgbClr val="00004C">
                  <a:alpha val="50027"/>
                </a:srgbClr>
              </a:outerShdw>
            </a:effec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47781" y="3434167"/>
            <a:ext cx="885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</a:rPr>
              <a:t>Rendement faradique de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 </a:t>
            </a:r>
            <a:r>
              <a:rPr lang="fr-FR" dirty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Li  / MnO2</a:t>
            </a:r>
            <a:r>
              <a:rPr lang="fr-FR" dirty="0" smtClean="0">
                <a:solidFill>
                  <a:srgbClr val="FFFF00"/>
                </a:solidFill>
              </a:rPr>
              <a:t> : R = 80 % pour C / 30    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8894" y="4154861"/>
            <a:ext cx="1180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Paramètre cinétique D  du Li</a:t>
            </a:r>
            <a:r>
              <a:rPr lang="fr-FR" baseline="30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+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dans MnO</a:t>
            </a:r>
            <a:r>
              <a:rPr lang="fr-FR" baseline="-25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2 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: D = 3. 10</a:t>
            </a:r>
            <a:r>
              <a:rPr lang="fr-FR" baseline="30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-11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cm</a:t>
            </a:r>
            <a:r>
              <a:rPr lang="fr-FR" baseline="30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2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s</a:t>
            </a:r>
            <a:r>
              <a:rPr lang="fr-FR" baseline="30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-1</a:t>
            </a:r>
            <a:endParaRPr lang="fr-FR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8405" y="4855764"/>
            <a:ext cx="11742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Influence de 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vitesse de balayage, en </a:t>
            </a:r>
            <a:r>
              <a:rPr lang="fr-FR" dirty="0" err="1" smtClean="0">
                <a:solidFill>
                  <a:srgbClr val="FFFF00"/>
                </a:solidFill>
                <a:ea typeface="Times New Roman" panose="02020603050405020304" pitchFamily="18" charset="0"/>
              </a:rPr>
              <a:t>voltampérometrie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sur la </a:t>
            </a: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</a:rPr>
              <a:t>cinétique de diffusion de lithium en phase solide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4324" y="2663805"/>
            <a:ext cx="635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La  F.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é. </a:t>
            </a:r>
            <a:r>
              <a:rPr lang="fr-FR" dirty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m   des cellules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Li  / MnO2 : 3,5 V </a:t>
            </a:r>
            <a:endParaRPr lang="fr-FR" dirty="0">
              <a:solidFill>
                <a:srgbClr val="FFFF00"/>
              </a:solidFill>
              <a:latin typeface="Constantia" panose="0203060205030603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20" grpId="0"/>
      <p:bldP spid="21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131503" y="6344331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>
            <a:off x="127067" y="-29213"/>
            <a:ext cx="1520825" cy="1676400"/>
          </a:xfrm>
          <a:prstGeom prst="rtTriangl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8917019">
            <a:off x="-38035" y="277862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Curriculum Vitae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358" y="418720"/>
            <a:ext cx="616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DIPLÔMES UNIVERSITAIRES </a:t>
            </a:r>
            <a:endParaRPr lang="fr-FR" sz="36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1592262"/>
          </a:xfrm>
          <a:prstGeom prst="rect">
            <a:avLst/>
          </a:prstGeom>
          <a:noFill/>
          <a:ln w="38100" cmpd="dbl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64289" y="2915209"/>
            <a:ext cx="996101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1986        </a:t>
            </a:r>
            <a:r>
              <a:rPr lang="fr-FR" sz="2400" dirty="0" smtClean="0">
                <a:solidFill>
                  <a:srgbClr val="7030A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D.E.A   en  Electrochimie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ENSEEG, INP Grenoble, France</a:t>
            </a:r>
          </a:p>
          <a:p>
            <a:r>
              <a:rPr lang="fr-FR" sz="2400" dirty="0" smtClean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Intitulé du sujet :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Etude préliminaire de nouveaux types d’électrodes à gaz (solide polymère électrolyte) pour piles à combustible et capteurs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4187" y="2046340"/>
            <a:ext cx="72866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1985        </a:t>
            </a:r>
            <a:r>
              <a:rPr lang="fr-FR" sz="2400" dirty="0" smtClean="0">
                <a:solidFill>
                  <a:srgbClr val="7030A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D.E.S   de  Chimie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Université de Sétif </a:t>
            </a:r>
            <a:endParaRPr lang="fr-FR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8471" y="4526274"/>
            <a:ext cx="1009559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1990        </a:t>
            </a:r>
            <a:r>
              <a:rPr lang="fr-FR" sz="2400" dirty="0" smtClean="0">
                <a:solidFill>
                  <a:srgbClr val="7030A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Doctorat en Electrochimie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ENSEEG, INP Grenoble, France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Titre  :  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Etude cinétique de la réduction du dioxyde de manganèse en milieu non -aqueux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25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251143" y="6206225"/>
            <a:ext cx="634831" cy="365125"/>
          </a:xfrm>
        </p:spPr>
        <p:txBody>
          <a:bodyPr/>
          <a:lstStyle/>
          <a:p>
            <a:fld id="{6BA75981-F4BF-448C-ACAE-489D1D6B7A92}" type="slidenum">
              <a:rPr lang="fr-FR" sz="2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6635" y="2758037"/>
            <a:ext cx="1159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rendement en</a:t>
            </a:r>
            <a:r>
              <a:rPr lang="fr-FR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décharge du </a:t>
            </a:r>
            <a:r>
              <a:rPr lang="fr-FR" dirty="0" err="1" smtClean="0">
                <a:solidFill>
                  <a:srgbClr val="FFFF00"/>
                </a:solidFill>
                <a:ea typeface="Times New Roman" panose="02020603050405020304" pitchFamily="18" charset="0"/>
              </a:rPr>
              <a:t>systéme</a:t>
            </a:r>
            <a:r>
              <a:rPr lang="fr-FR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Li  / MnO2 dépend 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avec </a:t>
            </a: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</a:rPr>
              <a:t>les paramètres 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expérimentaux :</a:t>
            </a:r>
            <a:endParaRPr lang="fr-FR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9746" y="3446385"/>
            <a:ext cx="28795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483" algn="l"/>
              </a:tabLst>
            </a:pP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 courant de décharge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85196" y="4226572"/>
            <a:ext cx="84381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483" algn="l"/>
              </a:tabLst>
            </a:pP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</a:rPr>
              <a:t>la taille des grains et texture de l’électrode ( couche mince, </a:t>
            </a: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électrode composite )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92110" y="4857393"/>
            <a:ext cx="962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57483" algn="l"/>
              </a:tabLst>
            </a:pP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Le matériau </a:t>
            </a:r>
            <a:r>
              <a:rPr lang="fr-FR" dirty="0">
                <a:solidFill>
                  <a:srgbClr val="FFFF00"/>
                </a:solidFill>
                <a:ea typeface="Times New Roman" panose="02020603050405020304" pitchFamily="18" charset="0"/>
              </a:rPr>
              <a:t>d’insertion (coefficient de diffusion, dimensionnalité de la diffusion</a:t>
            </a:r>
            <a:r>
              <a:rPr lang="fr-FR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).</a:t>
            </a: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endParaRPr lang="fr-FR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4115" y="1166634"/>
            <a:ext cx="670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MnO</a:t>
            </a:r>
            <a:r>
              <a:rPr lang="fr-FR" baseline="-25000" dirty="0" smtClean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2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-β / Li </a:t>
            </a:r>
            <a:r>
              <a:rPr lang="fr-FR" dirty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est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réversible entre :  2,5 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&lt;</a:t>
            </a:r>
            <a:r>
              <a:rPr lang="fr-FR" dirty="0" smtClean="0">
                <a:latin typeface="Constantia" panose="02030602050306030303" pitchFamily="18" charset="0"/>
                <a:cs typeface="Helvetica" panose="020B0604020202020204" pitchFamily="34" charset="0"/>
              </a:rPr>
              <a:t>  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E </a:t>
            </a:r>
            <a:r>
              <a:rPr lang="fr-FR" dirty="0" smtClean="0">
                <a:latin typeface="Constantia" panose="02030602050306030303" pitchFamily="18" charset="0"/>
                <a:cs typeface="Helvetica" panose="020B0604020202020204" pitchFamily="34" charset="0"/>
              </a:rPr>
              <a:t>  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cs typeface="Helvetica" panose="020B0604020202020204" pitchFamily="34" charset="0"/>
              </a:rPr>
              <a:t>&lt;</a:t>
            </a:r>
            <a:r>
              <a:rPr lang="fr-FR" dirty="0" smtClean="0">
                <a:solidFill>
                  <a:srgbClr val="FFFF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  3,4 V</a:t>
            </a:r>
            <a:endParaRPr lang="fr-FR" dirty="0">
              <a:solidFill>
                <a:srgbClr val="FFFF00"/>
              </a:solidFill>
              <a:latin typeface="Constantia" panose="02030602050306030303" pitchFamily="18" charset="0"/>
              <a:cs typeface="Helvetica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6282" y="1943069"/>
            <a:ext cx="1174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FF00"/>
                </a:solidFill>
                <a:cs typeface="Helvetica" panose="020B0604020202020204" pitchFamily="34" charset="0"/>
              </a:rPr>
              <a:t>Hypothèse de 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transformation </a:t>
            </a:r>
            <a:r>
              <a:rPr lang="fr-FR" dirty="0">
                <a:solidFill>
                  <a:srgbClr val="FFFF00"/>
                </a:solidFill>
                <a:cs typeface="Helvetica" panose="020B0604020202020204" pitchFamily="34" charset="0"/>
              </a:rPr>
              <a:t>de phase </a:t>
            </a:r>
            <a:r>
              <a:rPr lang="fr-FR" dirty="0">
                <a:solidFill>
                  <a:srgbClr val="FFFF00"/>
                </a:solidFill>
              </a:rPr>
              <a:t>MnO</a:t>
            </a:r>
            <a:r>
              <a:rPr lang="fr-FR" baseline="-25000" dirty="0">
                <a:solidFill>
                  <a:srgbClr val="FFFF00"/>
                </a:solidFill>
              </a:rPr>
              <a:t>2</a:t>
            </a:r>
            <a:r>
              <a:rPr lang="fr-FR" dirty="0">
                <a:solidFill>
                  <a:srgbClr val="FFFF00"/>
                </a:solidFill>
              </a:rPr>
              <a:t>- β  </a:t>
            </a:r>
            <a:r>
              <a:rPr lang="fr-FR" dirty="0" smtClean="0">
                <a:solidFill>
                  <a:srgbClr val="FFFF00"/>
                </a:solidFill>
              </a:rPr>
              <a:t>---&gt;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LiMn</a:t>
            </a:r>
            <a:r>
              <a:rPr lang="fr-FR" baseline="-25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2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O</a:t>
            </a:r>
            <a:r>
              <a:rPr lang="fr-FR" baseline="-25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4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spinelle, lors du </a:t>
            </a:r>
            <a:r>
              <a:rPr lang="fr-FR" dirty="0" err="1" smtClean="0">
                <a:solidFill>
                  <a:srgbClr val="FFFF00"/>
                </a:solidFill>
                <a:cs typeface="Helvetica" panose="020B0604020202020204" pitchFamily="34" charset="0"/>
              </a:rPr>
              <a:t>cyclage</a:t>
            </a:r>
            <a:r>
              <a:rPr lang="fr-FR" dirty="0" smtClean="0">
                <a:solidFill>
                  <a:srgbClr val="FFFF00"/>
                </a:solidFill>
                <a:cs typeface="Helvetica" panose="020B0604020202020204" pitchFamily="34" charset="0"/>
              </a:rPr>
              <a:t> intensiostatique</a:t>
            </a:r>
            <a:r>
              <a:rPr lang="fr-FR" baseline="-25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 </a:t>
            </a:r>
            <a:endParaRPr lang="fr-FR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31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9375" y="2015565"/>
            <a:ext cx="11345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Helvetica" panose="020B0604020202020204" pitchFamily="34" charset="0"/>
              </a:rPr>
              <a:t>Thème 2 </a:t>
            </a:r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Helvetica" panose="020B0604020202020204" pitchFamily="34" charset="0"/>
              </a:rPr>
              <a:t>:</a:t>
            </a:r>
          </a:p>
          <a:p>
            <a:pPr algn="ctr"/>
            <a:endParaRPr lang="fr-FR" sz="2800" dirty="0">
              <a:solidFill>
                <a:srgbClr val="00B0F0"/>
              </a:solidFill>
              <a:cs typeface="Helvetica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FFFF00"/>
                </a:solidFill>
                <a:cs typeface="Helvetica" panose="020B0604020202020204" pitchFamily="34" charset="0"/>
              </a:rPr>
              <a:t>Synthèse et caractérisation d’halogénures de </a:t>
            </a:r>
            <a:r>
              <a:rPr lang="fr-FR" sz="2800" dirty="0" smtClean="0">
                <a:solidFill>
                  <a:srgbClr val="FFFF00"/>
                </a:solidFill>
                <a:cs typeface="Helvetica" panose="020B0604020202020204" pitchFamily="34" charset="0"/>
              </a:rPr>
              <a:t>lanthanides</a:t>
            </a:r>
          </a:p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FFFF00"/>
                </a:solidFill>
                <a:cs typeface="Helvetica" panose="020B0604020202020204" pitchFamily="34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cs typeface="Helvetica" panose="020B0604020202020204" pitchFamily="34" charset="0"/>
              </a:rPr>
              <a:t>LnX</a:t>
            </a:r>
            <a:r>
              <a:rPr lang="fr-FR" sz="2800" baseline="-25000" dirty="0">
                <a:solidFill>
                  <a:srgbClr val="FFFF00"/>
                </a:solidFill>
                <a:cs typeface="Helvetica" panose="020B0604020202020204" pitchFamily="34" charset="0"/>
              </a:rPr>
              <a:t>3 </a:t>
            </a:r>
            <a:r>
              <a:rPr lang="fr-FR" sz="2800" dirty="0">
                <a:solidFill>
                  <a:srgbClr val="FFFF00"/>
                </a:solidFill>
                <a:cs typeface="Helvetica" panose="020B0604020202020204" pitchFamily="34" charset="0"/>
              </a:rPr>
              <a:t>(Ln = Pr, </a:t>
            </a:r>
            <a:r>
              <a:rPr lang="fr-FR" sz="2800" dirty="0" smtClean="0">
                <a:solidFill>
                  <a:srgbClr val="FFFF00"/>
                </a:solidFill>
                <a:cs typeface="Helvetica" panose="020B0604020202020204" pitchFamily="34" charset="0"/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  <a:cs typeface="Helvetica" panose="020B0604020202020204" pitchFamily="34" charset="0"/>
              </a:rPr>
              <a:t>Nd</a:t>
            </a:r>
            <a:r>
              <a:rPr lang="fr-FR" sz="2800" dirty="0">
                <a:solidFill>
                  <a:srgbClr val="FFFF00"/>
                </a:solidFill>
                <a:cs typeface="Helvetica" panose="020B0604020202020204" pitchFamily="34" charset="0"/>
              </a:rPr>
              <a:t>) et X = halogène)  </a:t>
            </a: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19151" y="6374972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32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1617" y="1849582"/>
            <a:ext cx="11434841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Les lanthanides forment une série de 15 éléments métalliques de propriétés chimiques très semblables, que l'on désigne plus communément sous le nom de "terres rares"</a:t>
            </a:r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879487" y="3242515"/>
            <a:ext cx="8648700" cy="1276350"/>
            <a:chOff x="554" y="-1430"/>
            <a:chExt cx="5448" cy="804"/>
          </a:xfrm>
        </p:grpSpPr>
        <p:pic>
          <p:nvPicPr>
            <p:cNvPr id="15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" y="-1430"/>
              <a:ext cx="5448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3926" y="-1268"/>
              <a:ext cx="2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3366FF"/>
                  </a:solidFill>
                </a:rPr>
                <a:t>Lanthanides</a:t>
              </a: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17466" y="4953882"/>
            <a:ext cx="10918472" cy="96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</a:t>
            </a:r>
            <a:r>
              <a:rPr lang="fr-FR" sz="2000" dirty="0">
                <a:solidFill>
                  <a:srgbClr val="FFFF00"/>
                </a:solidFill>
                <a:latin typeface="Comic Sans MS" pitchFamily="66" charset="0"/>
              </a:rPr>
              <a:t> A l’état naturel, ces métaux n’existent pas, ils se trouvent généralement sous forme de (phosphates, silicates, carbonates, halogénures</a:t>
            </a:r>
            <a:r>
              <a:rPr lang="fr-FR" sz="2000" dirty="0" smtClean="0">
                <a:solidFill>
                  <a:srgbClr val="FFFF00"/>
                </a:solidFill>
                <a:latin typeface="Comic Sans MS" pitchFamily="66" charset="0"/>
              </a:rPr>
              <a:t>,….) dans différents minerais</a:t>
            </a:r>
            <a:endParaRPr lang="fr-F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945303" y="649640"/>
            <a:ext cx="3897684" cy="879840"/>
            <a:chOff x="-3586322" y="173522"/>
            <a:chExt cx="3897684" cy="879840"/>
          </a:xfrm>
          <a:scene3d>
            <a:camera prst="orthographicFront"/>
            <a:lightRig rig="chilly" dir="t"/>
          </a:scene3d>
        </p:grpSpPr>
        <p:sp>
          <p:nvSpPr>
            <p:cNvPr id="13" name="Rectangle à coins arrondis 12"/>
            <p:cNvSpPr/>
            <p:nvPr/>
          </p:nvSpPr>
          <p:spPr>
            <a:xfrm>
              <a:off x="-3586322" y="173522"/>
              <a:ext cx="3897684" cy="87984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-3543372" y="216472"/>
              <a:ext cx="3811784" cy="7939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         </a:t>
              </a:r>
              <a:r>
                <a:rPr lang="fr-FR" sz="2400" b="1" kern="1200" dirty="0" smtClean="0">
                  <a:solidFill>
                    <a:srgbClr val="7030A0"/>
                  </a:solidFill>
                </a:rPr>
                <a:t>INTRODUCTION</a:t>
              </a:r>
              <a:endParaRPr lang="fr-FR" sz="2400" kern="1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8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33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398851" y="4286985"/>
            <a:ext cx="2068734" cy="36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tx1"/>
                </a:solidFill>
              </a:rPr>
              <a:t>La monazite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711639" y="4275125"/>
            <a:ext cx="2016125" cy="3762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tx1"/>
                </a:solidFill>
              </a:rPr>
              <a:t>La bastnaésite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181295" y="6032658"/>
            <a:ext cx="1825136" cy="3978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tx1"/>
                </a:solidFill>
              </a:rPr>
              <a:t>Le xenotime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394" y="1650663"/>
            <a:ext cx="2961050" cy="252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9213" y="1781292"/>
            <a:ext cx="2952750" cy="2382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342" y="3823849"/>
            <a:ext cx="3240360" cy="2073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806265" y="643631"/>
            <a:ext cx="4253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FFFF00"/>
                </a:solidFill>
                <a:latin typeface="+mj-lt"/>
              </a:rPr>
              <a:t>Principaux minerais</a:t>
            </a:r>
            <a:endParaRPr lang="fr-FR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34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per\Desktop\Communication Mendil 2012\Photos Gisement Terres rares\ECO-201042-minerais-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50721" y="1341912"/>
            <a:ext cx="6705826" cy="514885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574663" y="1353789"/>
            <a:ext cx="1683624" cy="1876302"/>
          </a:xfrm>
          <a:prstGeom prst="ellipse">
            <a:avLst/>
          </a:prstGeom>
          <a:noFill/>
          <a:ln w="76200">
            <a:solidFill>
              <a:srgbClr val="0066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pic>
        <p:nvPicPr>
          <p:cNvPr id="6" name="Picture 4" descr="C:\Users\per\Desktop\Communication Mendil 2012\Photos Gisement Terres rares\49a9707e-0702-11e1-a024-f23843499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953" y="1571439"/>
            <a:ext cx="2465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3669" y="4915050"/>
            <a:ext cx="4217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fr-FR" i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En 2014</a:t>
            </a:r>
            <a:r>
              <a:rPr lang="fr-FR" i="1" dirty="0">
                <a:solidFill>
                  <a:srgbClr val="FFFF00"/>
                </a:solidFill>
                <a:ea typeface="Times New Roman" panose="02020603050405020304" pitchFamily="18" charset="0"/>
              </a:rPr>
              <a:t>, la production mondiale en </a:t>
            </a:r>
            <a:endParaRPr lang="fr-FR" i="1" dirty="0" smtClean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</a:pPr>
            <a:r>
              <a:rPr lang="fr-FR" i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Terres </a:t>
            </a:r>
            <a:r>
              <a:rPr lang="fr-FR" i="1" dirty="0">
                <a:solidFill>
                  <a:srgbClr val="FFFF00"/>
                </a:solidFill>
                <a:ea typeface="Times New Roman" panose="02020603050405020304" pitchFamily="18" charset="0"/>
              </a:rPr>
              <a:t>Rares </a:t>
            </a:r>
            <a:r>
              <a:rPr lang="fr-FR" i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estimée à 225 </a:t>
            </a:r>
            <a:r>
              <a:rPr lang="fr-FR" i="1" dirty="0">
                <a:solidFill>
                  <a:srgbClr val="FFFF00"/>
                </a:solidFill>
                <a:ea typeface="Times New Roman" panose="02020603050405020304" pitchFamily="18" charset="0"/>
              </a:rPr>
              <a:t>000 tonnes </a:t>
            </a:r>
            <a:endParaRPr lang="fr-FR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595557" y="536764"/>
            <a:ext cx="7073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latin typeface="+mj-lt"/>
              </a:rPr>
              <a:t>Production mondiale de lanthanides </a:t>
            </a:r>
            <a:endParaRPr lang="fr-FR" sz="3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35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131620" y="639300"/>
            <a:ext cx="7770813" cy="9876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Lanthanides sous forme d’halogénures</a:t>
            </a:r>
            <a:endParaRPr kumimoji="0" lang="fr-FR" sz="5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288278" y="1782517"/>
            <a:ext cx="4947508" cy="4247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 smtClean="0"/>
              <a:t> Types d’halogénures de lanthanides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88878" y="3801817"/>
            <a:ext cx="2602187" cy="3693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/>
              <a:t> Tri halogénures LnX3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63" y="3754192"/>
            <a:ext cx="2867708" cy="3693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/>
              <a:t> Tétra halogénures LnX4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69378" y="3763717"/>
            <a:ext cx="2567691" cy="3693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/>
              <a:t> Di halogénures LnX2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84003" y="5068642"/>
            <a:ext cx="1645707" cy="3693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/>
              <a:t> Voie humide</a:t>
            </a:r>
          </a:p>
        </p:txBody>
      </p:sp>
      <p:sp>
        <p:nvSpPr>
          <p:cNvPr id="30" name="Ellipse 29"/>
          <p:cNvSpPr>
            <a:spLocks noChangeArrowheads="1"/>
          </p:cNvSpPr>
          <p:nvPr/>
        </p:nvSpPr>
        <p:spPr bwMode="auto">
          <a:xfrm>
            <a:off x="7762875" y="3514725"/>
            <a:ext cx="3381375" cy="839341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rot="10800000" flipV="1">
            <a:off x="1674176" y="2286000"/>
            <a:ext cx="3400427" cy="133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283650" y="2295525"/>
            <a:ext cx="3105041" cy="1395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>
            <a:off x="5062786" y="3033712"/>
            <a:ext cx="120968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 noChangeShapeType="1"/>
          </p:cNvCxnSpPr>
          <p:nvPr/>
        </p:nvCxnSpPr>
        <p:spPr bwMode="auto">
          <a:xfrm flipH="1">
            <a:off x="8368663" y="4258816"/>
            <a:ext cx="1144587" cy="6477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cxnSpLocks noChangeShapeType="1"/>
          </p:cNvCxnSpPr>
          <p:nvPr/>
        </p:nvCxnSpPr>
        <p:spPr bwMode="auto">
          <a:xfrm>
            <a:off x="9513250" y="4258816"/>
            <a:ext cx="1249363" cy="6477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136753" y="5040067"/>
            <a:ext cx="1400255" cy="369332"/>
          </a:xfrm>
          <a:prstGeom prst="rect">
            <a:avLst/>
          </a:prstGeom>
          <a:ln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/>
              <a:t> Voie sèche</a:t>
            </a:r>
          </a:p>
        </p:txBody>
      </p:sp>
      <p:sp>
        <p:nvSpPr>
          <p:cNvPr id="51" name="Ellipse 50"/>
          <p:cNvSpPr>
            <a:spLocks noChangeArrowheads="1"/>
          </p:cNvSpPr>
          <p:nvPr/>
        </p:nvSpPr>
        <p:spPr bwMode="auto">
          <a:xfrm>
            <a:off x="9996487" y="4914900"/>
            <a:ext cx="1614487" cy="648841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50" grpId="0" animBg="1"/>
      <p:bldP spid="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36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8680" y="366032"/>
            <a:ext cx="9144000" cy="95336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Applications des halogénures de lanthanides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242475" y="1931988"/>
            <a:ext cx="7112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itchFamily="2" charset="2"/>
              </a:rPr>
              <a:t>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solidFill>
                  <a:srgbClr val="FF9900"/>
                </a:solidFill>
                <a:latin typeface="+mj-lt"/>
              </a:rPr>
              <a:t>Production de lanthanide ou d'alliages de lanthanide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1223425" y="2573338"/>
            <a:ext cx="6314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itchFamily="2" charset="2"/>
              </a:rPr>
              <a:t>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solidFill>
                  <a:srgbClr val="FF9900"/>
                </a:solidFill>
                <a:latin typeface="+mj-lt"/>
              </a:rPr>
              <a:t>Traitement et recyclage de déchets nucléaires </a:t>
            </a: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1209138" y="3173413"/>
            <a:ext cx="6840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itchFamily="2" charset="2"/>
              </a:rPr>
              <a:t>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solidFill>
                  <a:srgbClr val="FF9900"/>
                </a:solidFill>
                <a:latin typeface="+mj-lt"/>
              </a:rPr>
              <a:t>L’éclairage des lampes halogènes à haute pression </a:t>
            </a:r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1224682" y="3789363"/>
            <a:ext cx="8033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itchFamily="2" charset="2"/>
              </a:rPr>
              <a:t>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>
                <a:solidFill>
                  <a:srgbClr val="FF9900"/>
                </a:solidFill>
                <a:latin typeface="+mj-lt"/>
              </a:rPr>
              <a:t>En chimie organique en tant que réactif organométallique,…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9428" y="4920711"/>
            <a:ext cx="8572500" cy="830997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400" b="1" dirty="0">
                <a:solidFill>
                  <a:schemeClr val="tx1"/>
                </a:solidFill>
                <a:latin typeface="+mj-lt"/>
              </a:rPr>
              <a:t>Peu d’informations sur les paramètres de </a:t>
            </a: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synthèse des LnX</a:t>
            </a:r>
            <a:r>
              <a:rPr lang="fr-FR" sz="2400" b="1" baseline="-25000" dirty="0" smtClean="0">
                <a:solidFill>
                  <a:schemeClr val="tx1"/>
                </a:solidFill>
                <a:latin typeface="+mj-lt"/>
              </a:rPr>
              <a:t>3 </a:t>
            </a:r>
          </a:p>
          <a:p>
            <a:pPr algn="ctr" eaLnBrk="0" hangingPunct="0"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(temps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de contact, </a:t>
            </a: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composition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chimique, </a:t>
            </a: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température,…)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37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00050" y="970100"/>
            <a:ext cx="11191875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srgbClr val="FF0000"/>
                </a:solidFill>
                <a:latin typeface="+mj-lt"/>
              </a:rPr>
              <a:t>Objectif : </a:t>
            </a:r>
            <a:r>
              <a:rPr lang="fr-FR" sz="2200" dirty="0" smtClean="0">
                <a:solidFill>
                  <a:schemeClr val="tx1"/>
                </a:solidFill>
                <a:latin typeface="+mj-lt"/>
              </a:rPr>
              <a:t>Détermination des conditions optimales  de synthèse de trichlorure de praséodyme</a:t>
            </a:r>
            <a:endParaRPr lang="fr-FR" sz="2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131" y="2255940"/>
            <a:ext cx="8466644" cy="46166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Synthèse de  PrCl</a:t>
            </a:r>
            <a:r>
              <a:rPr lang="fr-FR" sz="2400" b="1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 par voie sèche</a:t>
            </a:r>
            <a:endParaRPr lang="fr-FR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6614" y="4794301"/>
            <a:ext cx="8572500" cy="830997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Etude de l’influence des paramètres  (temps de contact, stœchiométrie, température) sur le rendement de la réaction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2891" y="3475145"/>
            <a:ext cx="8572500" cy="46166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+mj-lt"/>
              </a:rPr>
              <a:t>Mise en place d'un montage de synthèse sous gaz inerte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38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85348" y="526281"/>
            <a:ext cx="7770813" cy="1023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Dispositif expérimental 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970" y="1136330"/>
            <a:ext cx="7763793" cy="517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5307499" y="4071566"/>
            <a:ext cx="928694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Four</a:t>
            </a:r>
            <a:endParaRPr lang="fr-FR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rot="10800000">
            <a:off x="5011041" y="3929484"/>
            <a:ext cx="427834" cy="1420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164546" y="2083929"/>
            <a:ext cx="1000132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Réacteur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3807488" y="2369681"/>
            <a:ext cx="571504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844409" y="2048680"/>
            <a:ext cx="1571636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Thermocouple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2201731" y="2334432"/>
            <a:ext cx="1428760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2493817" y="3739713"/>
            <a:ext cx="736271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Argon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56875" y="5468974"/>
            <a:ext cx="1508188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Indicateur de température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>
            <a:off x="2415297" y="5744373"/>
            <a:ext cx="8640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4778543" y="5692009"/>
            <a:ext cx="1500198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Régulateur de température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 bwMode="auto">
          <a:xfrm flipV="1">
            <a:off x="6278741" y="5783286"/>
            <a:ext cx="656449" cy="158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8579139" y="3509681"/>
            <a:ext cx="1714512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Piège pour produits volatils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25" name="Connecteur droit avec flèche 24"/>
          <p:cNvCxnSpPr>
            <a:stCxn id="24" idx="2"/>
          </p:cNvCxnSpPr>
          <p:nvPr/>
        </p:nvCxnSpPr>
        <p:spPr bwMode="auto">
          <a:xfrm rot="5400000">
            <a:off x="8793455" y="3652559"/>
            <a:ext cx="285753" cy="10001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722747" y="1560489"/>
            <a:ext cx="1928826" cy="500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j-lt"/>
              </a:rPr>
              <a:t>Circuits gazeux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 rot="5400000">
            <a:off x="6008501" y="1917681"/>
            <a:ext cx="357189" cy="3571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Flèche vers le bas 29"/>
          <p:cNvSpPr/>
          <p:nvPr/>
        </p:nvSpPr>
        <p:spPr bwMode="auto">
          <a:xfrm rot="10800000">
            <a:off x="2612571" y="1733796"/>
            <a:ext cx="83128" cy="1235725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1" name="Flèche vers le bas 30"/>
          <p:cNvSpPr/>
          <p:nvPr/>
        </p:nvSpPr>
        <p:spPr bwMode="auto">
          <a:xfrm rot="16200000">
            <a:off x="3497358" y="671712"/>
            <a:ext cx="89410" cy="176813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2" name="Flèche vers le bas 31"/>
          <p:cNvSpPr/>
          <p:nvPr/>
        </p:nvSpPr>
        <p:spPr bwMode="auto">
          <a:xfrm>
            <a:off x="4399472" y="1647649"/>
            <a:ext cx="86264" cy="99635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3" name="Flèche vers le bas 32"/>
          <p:cNvSpPr/>
          <p:nvPr/>
        </p:nvSpPr>
        <p:spPr bwMode="auto">
          <a:xfrm rot="16200000">
            <a:off x="5702845" y="1458454"/>
            <a:ext cx="89410" cy="176813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4" name="Flèche vers le bas 33"/>
          <p:cNvSpPr/>
          <p:nvPr/>
        </p:nvSpPr>
        <p:spPr bwMode="auto">
          <a:xfrm>
            <a:off x="6872266" y="2355011"/>
            <a:ext cx="80625" cy="65704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5" name="Flèche vers le bas 34"/>
          <p:cNvSpPr/>
          <p:nvPr/>
        </p:nvSpPr>
        <p:spPr bwMode="auto">
          <a:xfrm rot="16200000">
            <a:off x="7144628" y="2805538"/>
            <a:ext cx="77637" cy="31527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6" name="Flèche vers le bas 35"/>
          <p:cNvSpPr/>
          <p:nvPr/>
        </p:nvSpPr>
        <p:spPr bwMode="auto">
          <a:xfrm>
            <a:off x="7283458" y="3102641"/>
            <a:ext cx="80625" cy="65704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7" name="Flèche vers le bas 36"/>
          <p:cNvSpPr/>
          <p:nvPr/>
        </p:nvSpPr>
        <p:spPr bwMode="auto">
          <a:xfrm rot="16200000">
            <a:off x="7821272" y="2656954"/>
            <a:ext cx="71879" cy="61819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8" name="Flèche vers le bas 37"/>
          <p:cNvSpPr/>
          <p:nvPr/>
        </p:nvSpPr>
        <p:spPr bwMode="auto">
          <a:xfrm rot="16200000">
            <a:off x="8659936" y="2811296"/>
            <a:ext cx="77637" cy="31527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" name="Flèche vers le bas 38"/>
          <p:cNvSpPr/>
          <p:nvPr/>
        </p:nvSpPr>
        <p:spPr bwMode="auto">
          <a:xfrm>
            <a:off x="8246702" y="3108399"/>
            <a:ext cx="80625" cy="65704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2" grpId="0" animBg="1"/>
      <p:bldP spid="14" grpId="0" animBg="1"/>
      <p:bldP spid="17" grpId="0" animBg="1"/>
      <p:bldP spid="19" grpId="0" animBg="1"/>
      <p:bldP spid="24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39263" y="6370648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39</a:t>
            </a:fld>
            <a:endParaRPr lang="fr-FR" sz="1600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09614" y="654260"/>
            <a:ext cx="1158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Synthèse </a:t>
            </a:r>
            <a:r>
              <a:rPr lang="fr-FR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 trichlorure de praséodyme PrCl</a:t>
            </a:r>
            <a:r>
              <a:rPr lang="fr-FR" sz="2400" baseline="-25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</a:t>
            </a:r>
            <a:r>
              <a:rPr lang="fr-FR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par voie sèche : </a:t>
            </a:r>
            <a:endParaRPr lang="fr-FR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59142186"/>
              </p:ext>
            </p:extLst>
          </p:nvPr>
        </p:nvGraphicFramePr>
        <p:xfrm>
          <a:off x="657178" y="1427355"/>
          <a:ext cx="11151279" cy="79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066823"/>
              </p:ext>
            </p:extLst>
          </p:nvPr>
        </p:nvGraphicFramePr>
        <p:xfrm>
          <a:off x="1074663" y="3603171"/>
          <a:ext cx="5149515" cy="268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779366" y="3856125"/>
            <a:ext cx="1571625" cy="5715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3767491" y="5570062"/>
            <a:ext cx="1571625" cy="5715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0974" y="3006828"/>
            <a:ext cx="6322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Grandeurs thermodynamiques à 298 K :</a:t>
            </a:r>
            <a:endParaRPr lang="fr-F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Graphic spid="7" grpId="0">
        <p:bldAsOne/>
      </p:bldGraphic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381" y="582446"/>
            <a:ext cx="925007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DIFFUSION DE CONNAISSANCES SCIENTIFIQUES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2081" y="1666971"/>
            <a:ext cx="10229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PUBLICATIONS et communications internationales</a:t>
            </a:r>
          </a:p>
          <a:p>
            <a:endParaRPr lang="fr-FR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8941" y="4928130"/>
            <a:ext cx="106164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Kinetics</a:t>
            </a:r>
            <a:r>
              <a:rPr lang="en-GB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lithium intercalation of </a:t>
            </a:r>
            <a:r>
              <a:rPr lang="en-GB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manganese </a:t>
            </a:r>
            <a:r>
              <a:rPr lang="en-GB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dioxide with polyethylene oxide </a:t>
            </a:r>
            <a:r>
              <a:rPr lang="en-GB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Electrolyte,   </a:t>
            </a:r>
            <a:r>
              <a:rPr lang="en-GB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 </a:t>
            </a:r>
            <a:r>
              <a:rPr lang="en-GB" sz="2000" i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GB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Ionics , </a:t>
            </a:r>
            <a:r>
              <a:rPr lang="fr-FR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1987 </a:t>
            </a:r>
            <a:r>
              <a:rPr lang="fr-FR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fr-FR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90160" y="6372382"/>
            <a:ext cx="2019869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fr-FR" sz="1800" dirty="0">
              <a:solidFill>
                <a:schemeClr val="accent5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5400000">
            <a:off x="113416" y="-79865"/>
            <a:ext cx="1520825" cy="1676400"/>
          </a:xfrm>
          <a:prstGeom prst="rtTriangl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18917019">
            <a:off x="-16760" y="233987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Curriculum Vitae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-61546"/>
            <a:ext cx="12192000" cy="1592262"/>
          </a:xfrm>
          <a:prstGeom prst="rect">
            <a:avLst/>
          </a:prstGeom>
          <a:noFill/>
          <a:ln w="38100" cmpd="dbl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8942" y="2431308"/>
            <a:ext cx="1149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GB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Determination of the optimum conditions for the synthesis of praseodymium(III) chloride,   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Comptes Rendus Chimie, </a:t>
            </a:r>
            <a:r>
              <a:rPr lang="fr-F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 </a:t>
            </a:r>
            <a:r>
              <a:rPr lang="fr-FR" sz="2000" b="1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937" y="3342217"/>
            <a:ext cx="11871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GB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Détermination des conditions optimales de synthèse de chlorure de praséodyme (III), </a:t>
            </a:r>
          </a:p>
          <a:p>
            <a:pPr marL="285750" indent="-285750"/>
            <a:r>
              <a:rPr lang="fr-FR" sz="20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fr-FR" sz="2000" i="1" baseline="30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èmes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Journées de Calorimétrie et d’Analyse Thermique, JCAT , </a:t>
            </a:r>
            <a:r>
              <a:rPr lang="fr-F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endParaRPr lang="fr-FR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573" y="3929122"/>
            <a:ext cx="10053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Etude du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système  Lithium- ß MnO</a:t>
            </a:r>
            <a:r>
              <a:rPr lang="fr-FR" sz="2000" baseline="-2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Journées d’électrochimie, </a:t>
            </a:r>
            <a:r>
              <a:rPr lang="fr-F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1989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573" y="5700846"/>
            <a:ext cx="1061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Nouveaux </a:t>
            </a:r>
            <a:r>
              <a:rPr lang="fr-FR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d’électrodes à gaz (solide polymère électrolyte) pour piles à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combustible,</a:t>
            </a:r>
          </a:p>
          <a:p>
            <a:r>
              <a:rPr lang="fr-FR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3052" y="6068207"/>
            <a:ext cx="95847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third International Symposium on </a:t>
            </a:r>
            <a:r>
              <a:rPr lang="en-US" sz="2000" i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New. Mater. for</a:t>
            </a:r>
            <a:r>
              <a:rPr lang="fr-FR" sz="2000" i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Electrochem</a:t>
            </a:r>
            <a:r>
              <a:rPr lang="en-US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i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</a:t>
            </a:r>
            <a:r>
              <a:rPr lang="en-US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000" dirty="0" smtClean="0">
                <a:solidFill>
                  <a:srgbClr val="FFC000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1999</a:t>
            </a:r>
            <a:endParaRPr lang="fr-FR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21003" y="6361951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40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9253" y="5079090"/>
            <a:ext cx="6723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</a:t>
            </a:r>
            <a:r>
              <a:rPr lang="fr-FR" sz="22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'enthalpie libre de réaction   </a:t>
            </a:r>
            <a:r>
              <a:rPr lang="el-GR" sz="2200" b="1" dirty="0" smtClean="0">
                <a:solidFill>
                  <a:srgbClr val="FF9900"/>
                </a:solidFill>
              </a:rPr>
              <a:t>Δ</a:t>
            </a:r>
            <a:r>
              <a:rPr lang="fr-FR" sz="2200" b="1" baseline="-25000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r</a:t>
            </a:r>
            <a:r>
              <a:rPr lang="fr-FR" sz="2200" b="1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G</a:t>
            </a:r>
            <a:r>
              <a:rPr lang="fr-FR" sz="2200" b="1" baseline="30000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0</a:t>
            </a:r>
            <a:r>
              <a:rPr lang="fr-FR" sz="2200" b="1" baseline="-25000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200" b="1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&lt; 0 </a:t>
            </a:r>
            <a:endParaRPr lang="fr-FR" sz="2200" b="1" dirty="0">
              <a:solidFill>
                <a:srgbClr val="FF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258" y="5557510"/>
            <a:ext cx="10113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</a:t>
            </a:r>
            <a:r>
              <a:rPr lang="fr-FR" sz="22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'augmentation </a:t>
            </a:r>
            <a:r>
              <a:rPr lang="fr-FR" sz="2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 la température </a:t>
            </a:r>
            <a:r>
              <a:rPr lang="fr-FR" sz="2200" dirty="0">
                <a:solidFill>
                  <a:srgbClr val="FF9900"/>
                </a:solidFill>
                <a:latin typeface="Arial Rounded MT Bold" panose="020F0704030504030204" pitchFamily="34" charset="0"/>
              </a:rPr>
              <a:t>favorise la synthèse du </a:t>
            </a:r>
            <a:r>
              <a:rPr lang="fr-FR" sz="2200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trichlorure de praséodyme</a:t>
            </a:r>
            <a:endParaRPr lang="fr-FR" sz="2200" dirty="0">
              <a:solidFill>
                <a:srgbClr val="FF99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100630" y="579295"/>
            <a:ext cx="6391807" cy="4404265"/>
            <a:chOff x="2100630" y="991635"/>
            <a:chExt cx="6391807" cy="440426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630" y="991635"/>
              <a:ext cx="6391807" cy="440426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72938" y="1961800"/>
              <a:ext cx="15808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/>
              <a:r>
                <a:rPr lang="fr-FR" dirty="0" smtClean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   </a:t>
              </a:r>
              <a:r>
                <a:rPr lang="el-GR" dirty="0" smtClean="0">
                  <a:solidFill>
                    <a:srgbClr val="FF0000"/>
                  </a:solidFill>
                </a:rPr>
                <a:t>Δ</a:t>
              </a:r>
              <a:r>
                <a:rPr lang="fr-FR" baseline="-250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r</a:t>
              </a:r>
              <a:r>
                <a:rPr lang="fr-FR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G</a:t>
              </a:r>
              <a:r>
                <a:rPr lang="fr-FR" baseline="300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0</a:t>
              </a:r>
              <a:r>
                <a:rPr lang="fr-FR" baseline="-250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fr-FR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= f(T) </a:t>
              </a:r>
              <a:endParaRPr lang="fr-FR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41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352779" y="2863681"/>
            <a:ext cx="9632867" cy="14303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Chlorure d’ammonium NH</a:t>
            </a:r>
            <a:r>
              <a:rPr kumimoji="0" lang="fr-FR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321656" y="3902555"/>
            <a:ext cx="6216731" cy="143033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Oxyde de praséodyme </a:t>
            </a:r>
            <a:r>
              <a:rPr lang="fr-FR" sz="2800" b="1" dirty="0" smtClean="0">
                <a:solidFill>
                  <a:srgbClr val="FFFF00"/>
                </a:solidFill>
              </a:rPr>
              <a:t>Pr</a:t>
            </a:r>
            <a:r>
              <a:rPr lang="fr-FR" sz="2800" b="1" baseline="-25000" dirty="0" smtClean="0">
                <a:solidFill>
                  <a:srgbClr val="FFFF00"/>
                </a:solidFill>
              </a:rPr>
              <a:t>6</a:t>
            </a:r>
            <a:r>
              <a:rPr lang="fr-FR" sz="2800" b="1" dirty="0" smtClean="0">
                <a:solidFill>
                  <a:srgbClr val="FFFF00"/>
                </a:solidFill>
              </a:rPr>
              <a:t>O</a:t>
            </a:r>
            <a:r>
              <a:rPr lang="fr-FR" sz="2800" b="1" baseline="-25000" dirty="0" smtClean="0">
                <a:solidFill>
                  <a:srgbClr val="FFFF00"/>
                </a:solidFill>
              </a:rPr>
              <a:t>11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128321" y="1031250"/>
            <a:ext cx="7977351" cy="1295640"/>
            <a:chOff x="-968239" y="-110499"/>
            <a:chExt cx="5079093" cy="879840"/>
          </a:xfrm>
          <a:scene3d>
            <a:camera prst="orthographicFront"/>
            <a:lightRig rig="chilly" dir="t"/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-884113" y="-110499"/>
              <a:ext cx="4994967" cy="87984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968239" y="-84491"/>
              <a:ext cx="4816199" cy="7939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         </a:t>
              </a:r>
              <a:r>
                <a:rPr lang="fr-FR" sz="3200" kern="1200" dirty="0" smtClean="0">
                  <a:solidFill>
                    <a:srgbClr val="7030A0"/>
                  </a:solidFill>
                </a:rPr>
                <a:t>Caractérisation des réactifs de départ</a:t>
              </a:r>
              <a:endParaRPr lang="fr-FR" sz="3200" kern="1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42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181596" y="164296"/>
            <a:ext cx="9632867" cy="14303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Analyse thermique (TG-DTG) de chlorure d’ammonium NH</a:t>
            </a:r>
            <a:r>
              <a:rPr kumimoji="0" lang="fr-FR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36717" y="1236708"/>
          <a:ext cx="784860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r:id="rId3" imgW="4042258" imgH="3161386" progId="">
                  <p:embed/>
                </p:oleObj>
              </mc:Choice>
              <mc:Fallback>
                <p:oleObj r:id="rId3" imgW="4042258" imgH="316138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17" y="1236708"/>
                        <a:ext cx="7848600" cy="4176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59113" y="1429125"/>
            <a:ext cx="1944687" cy="792163"/>
          </a:xfrm>
          <a:prstGeom prst="rect">
            <a:avLst/>
          </a:prstGeom>
          <a:solidFill>
            <a:schemeClr val="lt1">
              <a:alpha val="3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j-lt"/>
              </a:rPr>
              <a:t>T=188,4°C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1050" y="5734425"/>
            <a:ext cx="51435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NH</a:t>
            </a:r>
            <a:r>
              <a:rPr lang="fr-FR" baseline="-25000" dirty="0">
                <a:latin typeface="+mj-lt"/>
              </a:rPr>
              <a:t>4</a:t>
            </a:r>
            <a:r>
              <a:rPr lang="fr-FR" dirty="0">
                <a:latin typeface="+mj-lt"/>
              </a:rPr>
              <a:t>Cl</a:t>
            </a:r>
            <a:r>
              <a:rPr lang="fr-FR" baseline="-25000" dirty="0">
                <a:latin typeface="+mj-lt"/>
              </a:rPr>
              <a:t> (solide) </a:t>
            </a:r>
            <a:r>
              <a:rPr lang="fr-FR" dirty="0">
                <a:latin typeface="+mj-lt"/>
              </a:rPr>
              <a:t>                    NH</a:t>
            </a:r>
            <a:r>
              <a:rPr lang="fr-FR" baseline="-25000" dirty="0">
                <a:latin typeface="+mj-lt"/>
              </a:rPr>
              <a:t>3(gaz)</a:t>
            </a:r>
            <a:r>
              <a:rPr lang="fr-FR" dirty="0">
                <a:latin typeface="+mj-lt"/>
              </a:rPr>
              <a:t> + </a:t>
            </a:r>
            <a:r>
              <a:rPr lang="fr-FR" dirty="0" err="1">
                <a:latin typeface="+mj-lt"/>
              </a:rPr>
              <a:t>HCl</a:t>
            </a:r>
            <a:r>
              <a:rPr lang="fr-FR" dirty="0">
                <a:latin typeface="+mj-lt"/>
              </a:rPr>
              <a:t> </a:t>
            </a:r>
            <a:r>
              <a:rPr lang="fr-FR" baseline="-25000" dirty="0">
                <a:latin typeface="+mj-lt"/>
              </a:rPr>
              <a:t>(gaz)</a:t>
            </a: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3929063" y="2072063"/>
            <a:ext cx="500062" cy="71437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857750" y="4072313"/>
            <a:ext cx="500063" cy="71437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67130" y="4004091"/>
            <a:ext cx="1944687" cy="792163"/>
          </a:xfrm>
          <a:prstGeom prst="rect">
            <a:avLst/>
          </a:prstGeom>
          <a:solidFill>
            <a:schemeClr val="lt1">
              <a:alpha val="3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latin typeface="+mj-lt"/>
              </a:rPr>
              <a:t>T = 302 °C</a:t>
            </a:r>
            <a:endParaRPr lang="fr-FR" b="1" dirty="0"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978235" y="6163288"/>
            <a:ext cx="7600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43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024744" y="342425"/>
            <a:ext cx="6216731" cy="143033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Analyse thermique (TG-DTG) de </a:t>
            </a:r>
            <a:r>
              <a:rPr lang="fr-FR" sz="2800" b="1" dirty="0" smtClean="0">
                <a:solidFill>
                  <a:srgbClr val="FFFF00"/>
                </a:solidFill>
              </a:rPr>
              <a:t>Pr</a:t>
            </a:r>
            <a:r>
              <a:rPr lang="fr-FR" sz="2800" b="1" baseline="-25000" dirty="0" smtClean="0">
                <a:solidFill>
                  <a:srgbClr val="FFFF00"/>
                </a:solidFill>
              </a:rPr>
              <a:t>6</a:t>
            </a:r>
            <a:r>
              <a:rPr lang="fr-FR" sz="2800" b="1" dirty="0" smtClean="0">
                <a:solidFill>
                  <a:srgbClr val="FFFF00"/>
                </a:solidFill>
              </a:rPr>
              <a:t>O</a:t>
            </a:r>
            <a:r>
              <a:rPr lang="fr-FR" sz="2800" b="1" baseline="-25000" dirty="0" smtClean="0">
                <a:solidFill>
                  <a:srgbClr val="FFFF00"/>
                </a:solidFill>
              </a:rPr>
              <a:t>11</a:t>
            </a:r>
            <a:r>
              <a:rPr lang="fr-FR" sz="2800" b="1" dirty="0" smtClean="0">
                <a:solidFill>
                  <a:srgbClr val="FFFF00"/>
                </a:solidFill>
              </a:rPr>
              <a:t/>
            </a:r>
            <a:br>
              <a:rPr lang="fr-FR" sz="2800" b="1" dirty="0" smtClean="0">
                <a:solidFill>
                  <a:srgbClr val="FFFF00"/>
                </a:solidFill>
              </a:rPr>
            </a:b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743" y="1646712"/>
            <a:ext cx="67691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44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140" y="1279179"/>
            <a:ext cx="11079678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Influence des paramètres de synthèse sur le rendement de la réaction</a:t>
            </a:r>
            <a:endParaRPr lang="fr-FR" sz="26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1339" y="2911825"/>
            <a:ext cx="3465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rgbClr val="FFFF00"/>
                </a:solidFill>
              </a:rPr>
              <a:t> Temps de contact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871" y="3743098"/>
            <a:ext cx="444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rgbClr val="FFFF00"/>
                </a:solidFill>
              </a:rPr>
              <a:t> Composition chimique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9575" y="4704999"/>
            <a:ext cx="272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fr-FR" sz="2800" b="1" dirty="0" smtClean="0">
                <a:solidFill>
                  <a:srgbClr val="FFFF00"/>
                </a:solidFill>
              </a:rPr>
              <a:t> Température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 txBox="1">
            <a:spLocks noGrp="1"/>
          </p:cNvSpPr>
          <p:nvPr>
            <p:ph type="title"/>
          </p:nvPr>
        </p:nvSpPr>
        <p:spPr>
          <a:xfrm>
            <a:off x="640217" y="703634"/>
            <a:ext cx="56297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</a:t>
            </a:r>
            <a:r>
              <a:rPr lang="fr-FR" sz="24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Influence du temps de contact </a:t>
            </a:r>
            <a:endParaRPr lang="fr-FR" sz="24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34500" y="6362889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45</a:t>
            </a:fld>
            <a:endParaRPr lang="fr-FR" sz="1600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7" y="1400230"/>
            <a:ext cx="5795171" cy="496456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 bwMode="auto">
          <a:xfrm>
            <a:off x="374982" y="2250084"/>
            <a:ext cx="1228187" cy="71874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64,48 %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 flipH="1">
            <a:off x="1739364" y="2461686"/>
            <a:ext cx="1440160" cy="0"/>
          </a:xfrm>
          <a:prstGeom prst="line">
            <a:avLst/>
          </a:prstGeom>
          <a:ln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 bwMode="auto">
          <a:xfrm>
            <a:off x="3159643" y="2505915"/>
            <a:ext cx="0" cy="2736304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Espace réservé du contenu 11"/>
          <p:cNvSpPr txBox="1">
            <a:spLocks/>
          </p:cNvSpPr>
          <p:nvPr/>
        </p:nvSpPr>
        <p:spPr>
          <a:xfrm>
            <a:off x="6579128" y="4142782"/>
            <a:ext cx="5426825" cy="88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tIns="0" anchor="ctr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solidFill>
                  <a:srgbClr val="002060"/>
                </a:solidFill>
              </a:rPr>
              <a:t>Temps </a:t>
            </a:r>
            <a:r>
              <a:rPr lang="fr-FR" dirty="0">
                <a:solidFill>
                  <a:srgbClr val="002060"/>
                </a:solidFill>
              </a:rPr>
              <a:t>de contact </a:t>
            </a:r>
            <a:r>
              <a:rPr lang="fr-FR" dirty="0" smtClean="0">
                <a:solidFill>
                  <a:srgbClr val="002060"/>
                </a:solidFill>
              </a:rPr>
              <a:t>optimal :</a:t>
            </a:r>
            <a:r>
              <a:rPr lang="fr-FR" dirty="0">
                <a:solidFill>
                  <a:srgbClr val="002060"/>
                </a:solidFill>
              </a:rPr>
              <a:t> </a:t>
            </a:r>
            <a:endParaRPr lang="fr-FR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60 minutes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8" name="Ellipse 17"/>
          <p:cNvSpPr>
            <a:spLocks noChangeArrowheads="1"/>
          </p:cNvSpPr>
          <p:nvPr/>
        </p:nvSpPr>
        <p:spPr bwMode="auto">
          <a:xfrm>
            <a:off x="2916621" y="5412382"/>
            <a:ext cx="565095" cy="71437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sp>
        <p:nvSpPr>
          <p:cNvPr id="19" name="Espace réservé du contenu 11"/>
          <p:cNvSpPr txBox="1">
            <a:spLocks/>
          </p:cNvSpPr>
          <p:nvPr/>
        </p:nvSpPr>
        <p:spPr>
          <a:xfrm>
            <a:off x="6591751" y="1702676"/>
            <a:ext cx="5185092" cy="11824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tIns="0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en-GB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Pr</a:t>
            </a:r>
            <a:r>
              <a:rPr lang="en-GB" baseline="-25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6</a:t>
            </a:r>
            <a:r>
              <a:rPr lang="en-GB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O</a:t>
            </a:r>
            <a:r>
              <a:rPr lang="en-GB" baseline="-25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11</a:t>
            </a:r>
            <a:r>
              <a:rPr lang="en-GB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/ NH</a:t>
            </a:r>
            <a:r>
              <a:rPr lang="en-GB" baseline="-25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4</a:t>
            </a:r>
            <a:r>
              <a:rPr lang="en-GB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Cl </a:t>
            </a:r>
            <a:r>
              <a:rPr lang="fr-FR" dirty="0" smtClean="0">
                <a:solidFill>
                  <a:srgbClr val="002060"/>
                </a:solidFill>
              </a:rPr>
              <a:t> :  1  / 22   moles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 smtClean="0">
                <a:solidFill>
                  <a:srgbClr val="002060"/>
                </a:solidFill>
              </a:rPr>
              <a:t> T = 250 °C</a:t>
            </a:r>
          </a:p>
        </p:txBody>
      </p:sp>
    </p:spTree>
    <p:extLst>
      <p:ext uri="{BB962C8B-B14F-4D97-AF65-F5344CB8AC3E}">
        <p14:creationId xmlns:p14="http://schemas.microsoft.com/office/powerpoint/2010/main" val="37141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66" y="654966"/>
            <a:ext cx="10769598" cy="707076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   </a:t>
            </a:r>
            <a:r>
              <a:rPr lang="fr-FR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Influence de la stœchiométrie </a:t>
            </a:r>
            <a:r>
              <a:rPr lang="fr-FR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fr-FR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fr-FR" sz="28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 </a:t>
            </a:r>
            <a:endParaRPr lang="fr-FR" sz="2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519" y="1176889"/>
            <a:ext cx="5613418" cy="4526172"/>
          </a:xfrm>
          <a:prstGeom prst="rect">
            <a:avLst/>
          </a:prstGeom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9096630"/>
              </p:ext>
            </p:extLst>
          </p:nvPr>
        </p:nvGraphicFramePr>
        <p:xfrm>
          <a:off x="-1911926" y="5802378"/>
          <a:ext cx="8407730" cy="6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98000" y="6383656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46</a:t>
            </a:fld>
            <a:endParaRPr lang="fr-FR" sz="1600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16907" y="1994989"/>
            <a:ext cx="1195019" cy="6741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+mj-lt"/>
              </a:rPr>
              <a:t>76,46 %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 flipH="1">
            <a:off x="1809566" y="2260781"/>
            <a:ext cx="202616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auto">
          <a:xfrm rot="16200000" flipH="1">
            <a:off x="2574415" y="3410752"/>
            <a:ext cx="2248704" cy="1108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22794842"/>
              </p:ext>
            </p:extLst>
          </p:nvPr>
        </p:nvGraphicFramePr>
        <p:xfrm>
          <a:off x="6733601" y="2333214"/>
          <a:ext cx="5151863" cy="157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3194462" y="4429500"/>
            <a:ext cx="1033154" cy="606574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/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05486" y="5100888"/>
            <a:ext cx="212964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stœchiométrie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774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8" grpId="0" animBg="1"/>
      <p:bldGraphic spid="3" grpId="0">
        <p:bldAsOne/>
      </p:bldGraphic>
      <p:bldP spid="14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6846" y="272964"/>
            <a:ext cx="5312197" cy="775969"/>
          </a:xfrm>
          <a:noFill/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rgbClr val="FFFF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</a:t>
            </a:r>
            <a:r>
              <a:rPr lang="fr-FR" sz="25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Influence de la </a:t>
            </a:r>
            <a:r>
              <a:rPr lang="fr-FR" sz="25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température</a:t>
            </a:r>
            <a:endParaRPr lang="fr-FR" sz="2500" dirty="0"/>
          </a:p>
        </p:txBody>
      </p:sp>
      <p:graphicFrame>
        <p:nvGraphicFramePr>
          <p:cNvPr id="9" name="Espace réservé du contenu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7117489"/>
              </p:ext>
            </p:extLst>
          </p:nvPr>
        </p:nvGraphicFramePr>
        <p:xfrm>
          <a:off x="828461" y="1292757"/>
          <a:ext cx="5410505" cy="448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Feuille de calcul" r:id="rId3" imgW="5324407" imgH="4133701" progId="Excel.Sheet.12">
                  <p:embed/>
                </p:oleObj>
              </mc:Choice>
              <mc:Fallback>
                <p:oleObj name="Feuille de calcul" r:id="rId3" imgW="5324407" imgH="4133701" progId="Excel.Sheet.12">
                  <p:embed/>
                  <p:pic>
                    <p:nvPicPr>
                      <p:cNvPr id="0" name="Picture 1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61" y="1292757"/>
                        <a:ext cx="5410505" cy="4480867"/>
                      </a:xfrm>
                      <a:prstGeom prst="rect">
                        <a:avLst/>
                      </a:prstGeom>
                      <a:solidFill>
                        <a:srgbClr val="4472C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82546" y="6409750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47</a:t>
            </a:fld>
            <a:endParaRPr lang="fr-FR" sz="1600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17" name="Connecteur droit 16"/>
          <p:cNvCxnSpPr/>
          <p:nvPr/>
        </p:nvCxnSpPr>
        <p:spPr bwMode="auto">
          <a:xfrm rot="5400000">
            <a:off x="2631993" y="3247675"/>
            <a:ext cx="2554888" cy="3070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 bwMode="auto">
          <a:xfrm>
            <a:off x="3526014" y="4567081"/>
            <a:ext cx="808479" cy="40689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 rot="10800000">
            <a:off x="1335786" y="1985585"/>
            <a:ext cx="2589828" cy="16636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 bwMode="auto">
          <a:xfrm>
            <a:off x="655300" y="1796595"/>
            <a:ext cx="1268503" cy="3862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91,36 %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25315954"/>
              </p:ext>
            </p:extLst>
          </p:nvPr>
        </p:nvGraphicFramePr>
        <p:xfrm>
          <a:off x="7015676" y="2996970"/>
          <a:ext cx="4676267" cy="1138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848494" y="5770161"/>
            <a:ext cx="5489244" cy="748713"/>
            <a:chOff x="-5902037" y="5532444"/>
            <a:chExt cx="5347966" cy="143381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-5902037" y="5588105"/>
              <a:ext cx="5151863" cy="137814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5551882" y="5532444"/>
              <a:ext cx="4997811" cy="1423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/>
              <a:r>
                <a:rPr lang="fr-FR" sz="2000" dirty="0" smtClean="0">
                  <a:solidFill>
                    <a:schemeClr val="tx2"/>
                  </a:solidFill>
                </a:rPr>
                <a:t>t </a:t>
              </a:r>
              <a:r>
                <a:rPr lang="fr-FR" sz="2000" dirty="0">
                  <a:solidFill>
                    <a:schemeClr val="tx2"/>
                  </a:solidFill>
                </a:rPr>
                <a:t>= 60 min  </a:t>
              </a:r>
              <a:r>
                <a:rPr lang="en-GB" sz="2000" b="0" kern="12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Pr</a:t>
              </a:r>
              <a:r>
                <a:rPr lang="en-GB" sz="2000" b="0" kern="1200" baseline="-250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6</a:t>
              </a:r>
              <a:r>
                <a:rPr lang="en-GB" sz="2000" b="0" kern="12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O</a:t>
              </a:r>
              <a:r>
                <a:rPr lang="en-GB" sz="2000" b="0" kern="1200" baseline="-250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11</a:t>
              </a:r>
              <a:r>
                <a:rPr lang="en-GB" sz="2000" b="0" kern="12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 : NH</a:t>
              </a:r>
              <a:r>
                <a:rPr lang="en-GB" sz="2000" b="0" kern="1200" baseline="-250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4</a:t>
              </a:r>
              <a:r>
                <a:rPr lang="en-GB" sz="2000" b="0" kern="1200" dirty="0" smtClean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Cl </a:t>
              </a:r>
              <a:r>
                <a:rPr lang="fr-FR" sz="2000" b="0" kern="1200" dirty="0" smtClean="0">
                  <a:solidFill>
                    <a:schemeClr val="tx2"/>
                  </a:solidFill>
                  <a:latin typeface="+mn-lt"/>
                </a:rPr>
                <a:t> = </a:t>
              </a:r>
              <a:r>
                <a:rPr lang="fr-FR" sz="2000" kern="1200" dirty="0" smtClean="0">
                  <a:solidFill>
                    <a:schemeClr val="tx2"/>
                  </a:solidFill>
                  <a:latin typeface="+mn-lt"/>
                </a:rPr>
                <a:t>[1 : 44] mole</a:t>
              </a:r>
              <a:r>
                <a:rPr lang="fr-FR" sz="2000" kern="1200" dirty="0" smtClean="0">
                  <a:latin typeface="+mn-lt"/>
                </a:rPr>
                <a:t>s</a:t>
              </a:r>
              <a:endParaRPr lang="fr-FR" sz="2000" kern="1200" dirty="0">
                <a:latin typeface="+mn-lt"/>
              </a:endParaRPr>
            </a:p>
          </p:txBody>
        </p:sp>
      </p:grp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1" animBg="1"/>
      <p:bldP spid="25" grpId="0" animBg="1"/>
      <p:bldGraphic spid="3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48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0" y="-15766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44654843"/>
              </p:ext>
            </p:extLst>
          </p:nvPr>
        </p:nvGraphicFramePr>
        <p:xfrm>
          <a:off x="3013153" y="5446080"/>
          <a:ext cx="6374296" cy="78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570955" y="1660331"/>
            <a:ext cx="8233559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fr-FR" sz="28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Conditions optimales pour la synthèse </a:t>
            </a:r>
          </a:p>
          <a:p>
            <a:pPr marL="285750" indent="-285750" algn="ctr"/>
            <a:r>
              <a:rPr lang="fr-FR" sz="28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chlorure de praséodyme (III) : 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6588" y="3280800"/>
            <a:ext cx="3343040" cy="58477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3200" dirty="0" smtClean="0"/>
              <a:t>T = 400 ° C</a:t>
            </a:r>
            <a:endParaRPr lang="fr-FR" sz="3200" dirty="0"/>
          </a:p>
        </p:txBody>
      </p:sp>
      <p:sp>
        <p:nvSpPr>
          <p:cNvPr id="20" name="Rectangle 19"/>
          <p:cNvSpPr/>
          <p:nvPr/>
        </p:nvSpPr>
        <p:spPr>
          <a:xfrm>
            <a:off x="772488" y="3296472"/>
            <a:ext cx="3626069" cy="58477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3200" dirty="0" smtClean="0"/>
              <a:t>t = 60 minutes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3105795" y="4484163"/>
            <a:ext cx="6085490" cy="58477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fr-FR" sz="3200" dirty="0" smtClean="0"/>
              <a:t>Pr</a:t>
            </a:r>
            <a:r>
              <a:rPr lang="fr-FR" sz="3200" baseline="-25000" dirty="0" smtClean="0"/>
              <a:t>6</a:t>
            </a:r>
            <a:r>
              <a:rPr lang="fr-FR" sz="3200" dirty="0" smtClean="0"/>
              <a:t>O</a:t>
            </a:r>
            <a:r>
              <a:rPr lang="fr-FR" sz="3200" baseline="-25000" dirty="0" smtClean="0"/>
              <a:t>11</a:t>
            </a:r>
            <a:r>
              <a:rPr lang="fr-FR" sz="3200" dirty="0" smtClean="0"/>
              <a:t> / NH</a:t>
            </a:r>
            <a:r>
              <a:rPr lang="fr-FR" sz="3200" baseline="-25000" dirty="0" smtClean="0"/>
              <a:t>4</a:t>
            </a:r>
            <a:r>
              <a:rPr lang="fr-FR" sz="3200" dirty="0" smtClean="0"/>
              <a:t>Cl  :   1 / 44  en moles</a:t>
            </a:r>
            <a:endParaRPr lang="fr-FR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02283" y="564194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Conclusion</a:t>
            </a:r>
            <a:r>
              <a:rPr lang="fr-FR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8" grpId="0" animBg="1"/>
      <p:bldP spid="20" grpId="0" animBg="1"/>
      <p:bldP spid="21" grpId="0" animBg="1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49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4602" y="2920646"/>
            <a:ext cx="1063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La synthèse </a:t>
            </a:r>
            <a:r>
              <a:rPr lang="fr-FR" sz="2400" dirty="0">
                <a:solidFill>
                  <a:srgbClr val="FFFF00"/>
                </a:solidFill>
                <a:latin typeface="+mj-lt"/>
              </a:rPr>
              <a:t>des </a:t>
            </a: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LnX</a:t>
            </a:r>
            <a:r>
              <a:rPr lang="fr-FR" sz="2400" baseline="-25000" dirty="0" smtClean="0">
                <a:solidFill>
                  <a:srgbClr val="FFFF00"/>
                </a:solidFill>
                <a:latin typeface="+mj-lt"/>
              </a:rPr>
              <a:t>3</a:t>
            </a: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, qui s’effectue à haute température, est très </a:t>
            </a:r>
            <a:r>
              <a:rPr lang="fr-FR" sz="2400" dirty="0">
                <a:solidFill>
                  <a:srgbClr val="FFFF00"/>
                </a:solidFill>
                <a:latin typeface="+mj-lt"/>
              </a:rPr>
              <a:t>longue et s'accompagne </a:t>
            </a: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souvent </a:t>
            </a:r>
            <a:r>
              <a:rPr lang="fr-FR" sz="2400" dirty="0">
                <a:solidFill>
                  <a:srgbClr val="FFFF00"/>
                </a:solidFill>
                <a:latin typeface="+mj-lt"/>
              </a:rPr>
              <a:t>de la formation </a:t>
            </a: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d’oxyde de type </a:t>
            </a:r>
            <a:r>
              <a:rPr lang="fr-FR" sz="2400" dirty="0" err="1" smtClean="0">
                <a:solidFill>
                  <a:srgbClr val="FFFF00"/>
                </a:solidFill>
                <a:latin typeface="+mj-lt"/>
              </a:rPr>
              <a:t>LnOX</a:t>
            </a: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 par exemple</a:t>
            </a:r>
            <a:endParaRPr lang="fr-FR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298163"/>
            <a:ext cx="9895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2400" dirty="0" smtClean="0">
              <a:solidFill>
                <a:srgbClr val="FFFF00"/>
              </a:solidFill>
              <a:latin typeface="+mj-lt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 Mise en place d’une installation complète pour la synthèse d’halogénures de lanthanides LnX</a:t>
            </a:r>
            <a:r>
              <a:rPr lang="fr-FR" sz="2400" baseline="-25000" dirty="0" smtClean="0">
                <a:solidFill>
                  <a:srgbClr val="FFFF00"/>
                </a:solidFill>
                <a:latin typeface="+mj-lt"/>
              </a:rPr>
              <a:t>3</a:t>
            </a:r>
            <a:r>
              <a:rPr lang="fr-FR" sz="2400" dirty="0" smtClean="0">
                <a:solidFill>
                  <a:srgbClr val="FFFF00"/>
                </a:solidFill>
                <a:latin typeface="+mj-lt"/>
              </a:rPr>
              <a:t> par voie sèche (sous  gaz inerte)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140032" y="4120128"/>
            <a:ext cx="10613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La séparation de ces impuretés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nécessite une</a:t>
            </a:r>
            <a:r>
              <a:rPr lang="fr-FR" sz="2400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 distillation sous vide pour obtenir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des halogénures de lanthanides de haute pureté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0" y="0"/>
            <a:ext cx="12166601" cy="5508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Thème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  <a:sym typeface="Wingdings" pitchFamily="2" charset="2"/>
              </a:rPr>
              <a:t> 2:</a:t>
            </a:r>
            <a:r>
              <a:rPr kumimoji="0" 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 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 Synthèse et caractérisation d’halogénures de lanthanides LnX</a:t>
            </a:r>
            <a:r>
              <a:rPr lang="fr-FR" sz="1900" baseline="-250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3 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(Ln = Pr, </a:t>
            </a:r>
            <a:r>
              <a:rPr lang="fr-FR" sz="1900" dirty="0" err="1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Nd</a:t>
            </a:r>
            <a:r>
              <a:rPr lang="fr-FR" sz="1900" dirty="0" smtClean="0">
                <a:solidFill>
                  <a:srgbClr val="FFFF00"/>
                </a:solidFill>
                <a:latin typeface="Comic Sans MS" pitchFamily="66" charset="0"/>
                <a:cs typeface="Helvetica" panose="020B0604020202020204" pitchFamily="34" charset="0"/>
              </a:rPr>
              <a:t>) et X = halogène)</a:t>
            </a:r>
            <a:endParaRPr lang="fr-FR" sz="1900" dirty="0"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350867"/>
            <a:ext cx="12192000" cy="64769"/>
          </a:xfrm>
          <a:prstGeom prst="line">
            <a:avLst/>
          </a:prstGeom>
          <a:noFill/>
          <a:ln w="38227">
            <a:solidFill>
              <a:schemeClr val="hlink"/>
            </a:solidFill>
            <a:miter lim="800000"/>
            <a:headEnd/>
            <a:tailEnd/>
          </a:ln>
          <a:effectLst>
            <a:outerShdw dist="17819" dir="13500000" algn="ctr" rotWithShape="0">
              <a:srgbClr val="00004C">
                <a:alpha val="50027"/>
              </a:srgbClr>
            </a:outerShdw>
          </a:effec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95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381" y="582446"/>
            <a:ext cx="925007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DIFFUSION DE CONNAISSANCES SCIENTIFIQUES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3979" y="1613805"/>
            <a:ext cx="10229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communications nationales</a:t>
            </a:r>
            <a:endParaRPr lang="fr-FR" sz="2400" b="1" cap="all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09651" y="6356205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5400000">
            <a:off x="118918" y="-33636"/>
            <a:ext cx="1520825" cy="1676400"/>
          </a:xfrm>
          <a:prstGeom prst="rtTriangl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18917019">
            <a:off x="-46184" y="273439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Curriculum Vitae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12192000" cy="1592262"/>
          </a:xfrm>
          <a:prstGeom prst="rect">
            <a:avLst/>
          </a:prstGeom>
          <a:noFill/>
          <a:ln w="38100" cmpd="dbl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03577" y="3441443"/>
            <a:ext cx="11493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lang="fr-FR" sz="2000" cap="all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étermination des paramètres optimaux de la synthèse de chlorure de praséodyme(III),                       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fr-FR" sz="2000" i="1" baseline="30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Forum de </a:t>
            </a:r>
            <a:r>
              <a:rPr lang="fr-FR" sz="2000" i="1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Béjaïa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6822" y="4292396"/>
            <a:ext cx="10300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Etude de la conductivité protonique de l’électrolyte solide HSbO</a:t>
            </a:r>
            <a:r>
              <a:rPr lang="fr-FR" sz="2000" baseline="-2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½ H</a:t>
            </a:r>
            <a:r>
              <a:rPr lang="fr-FR" sz="2000" baseline="-2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fr-FR" sz="24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Congrès</a:t>
            </a:r>
            <a:r>
              <a:rPr lang="fr-FR" sz="2000" b="1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sciences des matériaux, Oran</a:t>
            </a:r>
            <a:r>
              <a:rPr lang="fr-FR" sz="20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1999 </a:t>
            </a:r>
            <a:r>
              <a:rPr lang="fr-FR" sz="2400" b="1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fr-FR" sz="24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fr-FR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6236" y="5203420"/>
            <a:ext cx="10053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Cinétique d’insertion des ions lithium ( Li</a:t>
            </a:r>
            <a:r>
              <a:rPr lang="fr-FR" sz="2000" baseline="30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dans MnO</a:t>
            </a:r>
            <a:r>
              <a:rPr lang="fr-FR" sz="2000" baseline="-2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milieu non aqueux.</a:t>
            </a:r>
            <a:endParaRPr lang="fr-FR" sz="24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000" i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Deuxième journées de Chimie, Constantine</a:t>
            </a:r>
            <a:r>
              <a:rPr lang="fr-FR" sz="20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</a:t>
            </a:r>
            <a:endParaRPr lang="fr-FR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41449" y="2441450"/>
            <a:ext cx="1106170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Détermination des paramètres optimaux de la synthèse de trichlorure de praséodyme,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CIMDD’2013</a:t>
            </a:r>
            <a:r>
              <a:rPr lang="fr-FR" sz="2000" b="1" u="sng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Boumerdès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50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1975" y="163513"/>
            <a:ext cx="327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59" tIns="45729" rIns="91459" bIns="457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PERSPECTIVES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21250" y="36513"/>
            <a:ext cx="9906000" cy="584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77544" y="1544331"/>
            <a:ext cx="1068704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sym typeface="Wingdings" pitchFamily="2" charset="2"/>
              </a:rPr>
              <a:t>Actuellement nos recherches se poursuivirent dans le cadre d’un nouveau projet de recherche intitulé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propriétés thermodynamiques et physico-chimiques des systèmes à base d’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halogénures de lanthanides LnX</a:t>
            </a:r>
            <a:r>
              <a:rPr lang="fr-FR" sz="24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  à haute température (Ln = lanthanide et X = halogène).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7543" y="4037609"/>
            <a:ext cx="1068704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+mj-lt"/>
              </a:rPr>
              <a:t>Maîtrise de thématiques de recherche d’actualité tel que la 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production de lanthanide </a:t>
            </a:r>
            <a:r>
              <a:rPr lang="fr-FR" sz="2400" dirty="0" smtClean="0">
                <a:latin typeface="+mj-lt"/>
              </a:rPr>
              <a:t>et d'alliages de lanthanides par 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électrolyse</a:t>
            </a:r>
            <a:r>
              <a:rPr lang="fr-FR" sz="2400" dirty="0" smtClean="0">
                <a:latin typeface="+mj-lt"/>
              </a:rPr>
              <a:t> en milieu sels fondus et/ou par </a:t>
            </a:r>
            <a:r>
              <a:rPr lang="fr-FR" sz="2400" dirty="0" err="1" smtClean="0">
                <a:solidFill>
                  <a:srgbClr val="FF0000"/>
                </a:solidFill>
                <a:latin typeface="+mj-lt"/>
              </a:rPr>
              <a:t>métallothermie</a:t>
            </a:r>
            <a:r>
              <a:rPr lang="fr-FR" sz="2400" dirty="0" smtClean="0">
                <a:latin typeface="+mj-lt"/>
              </a:rPr>
              <a:t>…..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51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1975" y="163513"/>
            <a:ext cx="327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59" tIns="45729" rIns="91459" bIns="457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PERSPECTIVES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21250" y="36513"/>
            <a:ext cx="9906000" cy="584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81026" y="1486459"/>
            <a:ext cx="1068704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Du point de vue expérimental, il s’agit de déterminer les grandeurs physico-chimiques et thermodynamiques des halogénures de lanthanides  LnX</a:t>
            </a:r>
            <a:r>
              <a:rPr lang="fr-FR" sz="2400" baseline="-25000" dirty="0" smtClean="0">
                <a:latin typeface="+mj-lt"/>
              </a:rPr>
              <a:t>3</a:t>
            </a:r>
            <a:r>
              <a:rPr lang="fr-FR" sz="2400" dirty="0" smtClean="0">
                <a:latin typeface="+mj-lt"/>
              </a:rPr>
              <a:t>  que celles des mélanges binaires LnX</a:t>
            </a:r>
            <a:r>
              <a:rPr lang="fr-FR" sz="2400" baseline="-25000" dirty="0" smtClean="0">
                <a:latin typeface="+mj-lt"/>
              </a:rPr>
              <a:t>3 </a:t>
            </a:r>
            <a:r>
              <a:rPr lang="fr-FR" sz="2400" dirty="0" smtClean="0">
                <a:latin typeface="+mj-lt"/>
              </a:rPr>
              <a:t>- MX</a:t>
            </a:r>
            <a:endParaRPr lang="fr-FR" sz="24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551" y="3086659"/>
            <a:ext cx="1068704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Du point de vue calcul, cette étude nous permettra ainsi de calculer les fonctions thermodynamiques des divers halogénures de lanthanides et compléter ainsi les tables de données thermodynamiques internationales. </a:t>
            </a:r>
            <a:endParaRPr lang="fr-FR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544" y="4720065"/>
            <a:ext cx="106870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sym typeface="Wingdings" pitchFamily="2" charset="2"/>
              </a:rPr>
              <a:t>Propositions futures pour les encadrements des étudiants en post graduation.</a:t>
            </a:r>
            <a:endParaRPr lang="fr-FR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52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59688" y="855588"/>
            <a:ext cx="2278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MERCI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70136" y="3175108"/>
            <a:ext cx="377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>
                <a:solidFill>
                  <a:srgbClr val="FFFF00"/>
                </a:solidFill>
                <a:latin typeface="Comic Sans MS" pitchFamily="66" charset="0"/>
              </a:rPr>
              <a:t>ATTENTION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61563" y="2821938"/>
            <a:ext cx="348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>
                <a:solidFill>
                  <a:srgbClr val="FFFF00"/>
                </a:solidFill>
                <a:latin typeface="Comic Sans MS" pitchFamily="66" charset="0"/>
              </a:rPr>
              <a:t>POUR VOTRE</a:t>
            </a:r>
            <a:r>
              <a:rPr lang="fr-FR" sz="40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010" y="189893"/>
            <a:ext cx="3089316" cy="255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84" y="3681352"/>
            <a:ext cx="3462254" cy="256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1340703" y="6270171"/>
            <a:ext cx="2067515" cy="3466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chemeClr val="tx1"/>
                </a:solidFill>
              </a:rPr>
              <a:t>La monazite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0595" name="Picture 3" descr="C:\Users\Thermodynamique\Desktop\Mn1O2-1313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919" y="249381"/>
            <a:ext cx="3185226" cy="238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426609" y="249926"/>
            <a:ext cx="1524000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Piles : Li/MnO</a:t>
            </a:r>
            <a:r>
              <a:rPr lang="fr-FR" sz="12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fr-FR" sz="12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9811" name="Picture 3" descr="C:\Users\Thermodynamique\Desktop\c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0026" y="3966358"/>
            <a:ext cx="4688684" cy="247988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4463"/>
            <a:ext cx="12192000" cy="1430338"/>
          </a:xfrm>
        </p:spPr>
        <p:txBody>
          <a:bodyPr>
            <a:normAutofit fontScale="90000"/>
          </a:bodyPr>
          <a:lstStyle/>
          <a:p>
            <a:pPr marL="838200" indent="-838200" algn="ctr"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expérimentale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C:\Users\per\Documents\201204A0\02042012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733" y="4292601"/>
            <a:ext cx="4210051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8208433" y="51577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Chlorure d'ammonium">
            <a:hlinkClick r:id="rId4" tooltip="Chlorure d'ammoniu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1" y="1357313"/>
            <a:ext cx="180975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C:\Users\per\Desktop\180620125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7314"/>
            <a:ext cx="1809751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C:\Users\per\Desktop\180620125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2" y="4500563"/>
            <a:ext cx="577849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C:\Users\per\Desktop\180620125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29751" y="4857750"/>
            <a:ext cx="15367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:\Users\per\Desktop\1906201257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5500" y="2500313"/>
            <a:ext cx="1619251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429500" y="4572000"/>
            <a:ext cx="1627717" cy="642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FF00"/>
                </a:solidFill>
                <a:latin typeface="+mj-lt"/>
              </a:rPr>
              <a:t>50 ml </a:t>
            </a:r>
            <a:r>
              <a:rPr lang="fr-FR" sz="1400" b="1" dirty="0">
                <a:solidFill>
                  <a:srgbClr val="FFFF00"/>
                </a:solidFill>
                <a:latin typeface="+mj-lt"/>
              </a:rPr>
              <a:t>CH</a:t>
            </a:r>
            <a:r>
              <a:rPr lang="fr-FR" sz="1400" b="1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fr-FR" sz="1400" b="1" dirty="0">
                <a:solidFill>
                  <a:srgbClr val="FFFF00"/>
                </a:solidFill>
                <a:latin typeface="+mj-lt"/>
              </a:rPr>
              <a:t>COOH/ CH</a:t>
            </a:r>
            <a:r>
              <a:rPr lang="fr-FR" sz="1400" b="1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fr-FR" sz="1400" b="1" dirty="0">
                <a:solidFill>
                  <a:srgbClr val="FFFF00"/>
                </a:solidFill>
                <a:latin typeface="+mj-lt"/>
              </a:rPr>
              <a:t>COONa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53500" y="1428750"/>
            <a:ext cx="246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>
            <a:cxnSpLocks noChangeShapeType="1"/>
          </p:cNvCxnSpPr>
          <p:nvPr/>
        </p:nvCxnSpPr>
        <p:spPr bwMode="auto">
          <a:xfrm rot="10800000" flipV="1">
            <a:off x="2904067" y="1785939"/>
            <a:ext cx="1286933" cy="714375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>
            <a:off x="1809751" y="1820863"/>
            <a:ext cx="1094316" cy="67945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35" name="Connecteur droit avec flèche 34"/>
          <p:cNvCxnSpPr>
            <a:cxnSpLocks noChangeShapeType="1"/>
          </p:cNvCxnSpPr>
          <p:nvPr/>
        </p:nvCxnSpPr>
        <p:spPr bwMode="auto">
          <a:xfrm rot="16200000" flipH="1">
            <a:off x="2419880" y="3776663"/>
            <a:ext cx="1000125" cy="31751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37" name="Connecteur droit avec flèche 36"/>
          <p:cNvCxnSpPr>
            <a:cxnSpLocks noChangeShapeType="1"/>
          </p:cNvCxnSpPr>
          <p:nvPr/>
        </p:nvCxnSpPr>
        <p:spPr bwMode="auto">
          <a:xfrm flipV="1">
            <a:off x="5039785" y="5329238"/>
            <a:ext cx="1341967" cy="1270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39" name="Connecteur droit avec flèche 38"/>
          <p:cNvCxnSpPr>
            <a:cxnSpLocks noChangeShapeType="1"/>
          </p:cNvCxnSpPr>
          <p:nvPr/>
        </p:nvCxnSpPr>
        <p:spPr bwMode="auto">
          <a:xfrm flipV="1">
            <a:off x="6959601" y="5326064"/>
            <a:ext cx="2470151" cy="3175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1" name="Connecteur droit avec flèche 40"/>
          <p:cNvCxnSpPr>
            <a:cxnSpLocks noChangeShapeType="1"/>
          </p:cNvCxnSpPr>
          <p:nvPr/>
        </p:nvCxnSpPr>
        <p:spPr bwMode="auto">
          <a:xfrm rot="16200000" flipV="1">
            <a:off x="9620251" y="4279900"/>
            <a:ext cx="1143000" cy="1270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48" name="Rectangle 47"/>
          <p:cNvSpPr/>
          <p:nvPr/>
        </p:nvSpPr>
        <p:spPr>
          <a:xfrm>
            <a:off x="10287000" y="3929063"/>
            <a:ext cx="1905000" cy="857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10ml  </a:t>
            </a:r>
            <a:r>
              <a:rPr lang="fr-FR" sz="1400" b="1" dirty="0" smtClean="0">
                <a:solidFill>
                  <a:srgbClr val="FFFF00"/>
                </a:solidFill>
                <a:latin typeface="+mj-lt"/>
              </a:rPr>
              <a:t>PrCl</a:t>
            </a:r>
            <a:r>
              <a:rPr lang="fr-FR" sz="1400" b="1" baseline="-25000" dirty="0" smtClean="0">
                <a:solidFill>
                  <a:srgbClr val="FFFF00"/>
                </a:solidFill>
                <a:latin typeface="+mj-lt"/>
              </a:rPr>
              <a:t>3</a:t>
            </a:r>
            <a:endParaRPr lang="fr-FR" sz="1400" b="1" baseline="-25000" dirty="0">
              <a:solidFill>
                <a:srgbClr val="FFFF00"/>
              </a:solidFill>
              <a:latin typeface="+mj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+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Orange </a:t>
            </a:r>
            <a:r>
              <a:rPr lang="fr-FR" sz="1400" b="1" dirty="0" err="1">
                <a:solidFill>
                  <a:srgbClr val="FFFF00"/>
                </a:solidFill>
                <a:latin typeface="+mj-lt"/>
              </a:rPr>
              <a:t>xylénole</a:t>
            </a:r>
            <a:endParaRPr lang="fr-FR" sz="1400" b="1" dirty="0">
              <a:solidFill>
                <a:srgbClr val="FFFF00"/>
              </a:solidFill>
              <a:latin typeface="+mj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8858251" y="5929313"/>
            <a:ext cx="2190749" cy="914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2000" b="1" dirty="0">
                <a:solidFill>
                  <a:srgbClr val="FFFF00"/>
                </a:solidFill>
                <a:latin typeface="+mj-lt"/>
              </a:rPr>
              <a:t>Couleur verte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334751" y="1928813"/>
            <a:ext cx="1047749" cy="5000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EDTA</a:t>
            </a:r>
          </a:p>
        </p:txBody>
      </p:sp>
      <p:cxnSp>
        <p:nvCxnSpPr>
          <p:cNvPr id="55" name="Connecteur droit avec flèche 54"/>
          <p:cNvCxnSpPr>
            <a:cxnSpLocks noChangeShapeType="1"/>
            <a:stCxn id="53" idx="1"/>
          </p:cNvCxnSpPr>
          <p:nvPr/>
        </p:nvCxnSpPr>
        <p:spPr bwMode="auto">
          <a:xfrm rot="10800000">
            <a:off x="10477500" y="2143126"/>
            <a:ext cx="857251" cy="349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7" name="Picture 3" descr="C:\Users\per\Desktop\1806201257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53251" y="1785938"/>
            <a:ext cx="1181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:\Users\per\Desktop\1906201257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53251" y="3143250"/>
            <a:ext cx="123824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Connecteur droit avec flèche 59"/>
          <p:cNvCxnSpPr>
            <a:cxnSpLocks noChangeShapeType="1"/>
          </p:cNvCxnSpPr>
          <p:nvPr/>
        </p:nvCxnSpPr>
        <p:spPr bwMode="auto">
          <a:xfrm rot="10800000">
            <a:off x="8134351" y="2271714"/>
            <a:ext cx="819149" cy="300037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62" name="Connecteur droit avec flèche 61"/>
          <p:cNvCxnSpPr>
            <a:cxnSpLocks noChangeShapeType="1"/>
          </p:cNvCxnSpPr>
          <p:nvPr/>
        </p:nvCxnSpPr>
        <p:spPr bwMode="auto">
          <a:xfrm rot="16200000" flipH="1">
            <a:off x="7365736" y="2935553"/>
            <a:ext cx="385762" cy="29633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3" name="Rectangle 62"/>
          <p:cNvSpPr/>
          <p:nvPr/>
        </p:nvSpPr>
        <p:spPr>
          <a:xfrm>
            <a:off x="4572001" y="2143126"/>
            <a:ext cx="1047751" cy="50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FF00"/>
                </a:solidFill>
                <a:latin typeface="+mj-lt"/>
              </a:rPr>
              <a:t>NH</a:t>
            </a:r>
            <a:r>
              <a:rPr lang="fr-FR" sz="1400" b="1" baseline="-25000" dirty="0" smtClean="0">
                <a:solidFill>
                  <a:srgbClr val="FFFF00"/>
                </a:solidFill>
                <a:latin typeface="+mj-lt"/>
              </a:rPr>
              <a:t>4</a:t>
            </a:r>
            <a:r>
              <a:rPr lang="fr-FR" sz="1400" b="1" dirty="0" smtClean="0">
                <a:solidFill>
                  <a:srgbClr val="FFFF00"/>
                </a:solidFill>
                <a:latin typeface="+mj-lt"/>
              </a:rPr>
              <a:t>Cl</a:t>
            </a:r>
            <a:endParaRPr lang="fr-FR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2214563"/>
            <a:ext cx="1047751" cy="5000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Pr</a:t>
            </a:r>
            <a:r>
              <a:rPr lang="fr-FR" sz="1400" b="1" baseline="-25000" dirty="0">
                <a:solidFill>
                  <a:srgbClr val="FFFF00"/>
                </a:solidFill>
                <a:latin typeface="+mj-lt"/>
              </a:rPr>
              <a:t>6</a:t>
            </a:r>
            <a:r>
              <a:rPr lang="fr-FR" sz="1400" b="1" dirty="0">
                <a:solidFill>
                  <a:srgbClr val="FFFF00"/>
                </a:solidFill>
                <a:latin typeface="+mj-lt"/>
              </a:rPr>
              <a:t>O</a:t>
            </a:r>
            <a:r>
              <a:rPr lang="fr-FR" sz="1400" b="1" baseline="-25000" dirty="0">
                <a:solidFill>
                  <a:srgbClr val="FFFF00"/>
                </a:solidFill>
                <a:latin typeface="+mj-lt"/>
              </a:rPr>
              <a:t>11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52500" y="3429001"/>
            <a:ext cx="1619251" cy="500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Mettre dans un four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233585" y="6215064"/>
            <a:ext cx="909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400" b="1" dirty="0" smtClean="0">
                <a:solidFill>
                  <a:srgbClr val="FFFF00"/>
                </a:solidFill>
                <a:latin typeface="+mj-lt"/>
              </a:rPr>
              <a:t>PrCl</a:t>
            </a:r>
            <a:r>
              <a:rPr lang="fr-FR" sz="1400" b="1" baseline="-25000" dirty="0" smtClean="0">
                <a:solidFill>
                  <a:srgbClr val="FFFF00"/>
                </a:solidFill>
                <a:latin typeface="+mj-lt"/>
              </a:rPr>
              <a:t>3</a:t>
            </a:r>
            <a:r>
              <a:rPr lang="fr-FR" sz="1400" b="1" dirty="0" smtClean="0">
                <a:solidFill>
                  <a:srgbClr val="FFFF00"/>
                </a:solidFill>
              </a:rPr>
              <a:t> + … </a:t>
            </a:r>
            <a:endParaRPr lang="fr-FR" sz="1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34251" y="5429250"/>
            <a:ext cx="1627716" cy="642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FF00"/>
                </a:solidFill>
                <a:latin typeface="+mj-lt"/>
              </a:rPr>
              <a:t>80 °C</a:t>
            </a:r>
            <a:endParaRPr lang="fr-FR" sz="1400" b="1" baseline="30000" dirty="0">
              <a:solidFill>
                <a:srgbClr val="FFFF00"/>
              </a:solidFill>
              <a:latin typeface="+mj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+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FFFF00"/>
                </a:solidFill>
                <a:latin typeface="+mj-lt"/>
              </a:rPr>
              <a:t>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8" grpId="0"/>
      <p:bldP spid="52" grpId="0" animBg="1"/>
      <p:bldP spid="52" grpId="1" animBg="1"/>
      <p:bldP spid="53" grpId="0"/>
      <p:bldP spid="63" grpId="0"/>
      <p:bldP spid="64" grpId="0"/>
      <p:bldP spid="67" grpId="0"/>
      <p:bldP spid="68" grpId="0"/>
      <p:bldP spid="69" grpId="0"/>
      <p:bldP spid="6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0305" y="6320265"/>
            <a:ext cx="2743200" cy="365125"/>
          </a:xfrm>
        </p:spPr>
        <p:txBody>
          <a:bodyPr/>
          <a:lstStyle/>
          <a:p>
            <a:fld id="{6BA75981-F4BF-448C-ACAE-489D1D6B7A92}" type="slidenum">
              <a:rPr lang="fr-FR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pPr/>
              <a:t>54</a:t>
            </a:fld>
            <a:endParaRPr lang="fr-FR" sz="16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7762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492" y="793215"/>
            <a:ext cx="6673447" cy="43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255923" y="5387248"/>
            <a:ext cx="907789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Rendement de 1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décharge dans le cas de matériaux à conduction mixte mono granulaire.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156" y="1989828"/>
            <a:ext cx="10592973" cy="49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Chef de </a:t>
            </a:r>
            <a:r>
              <a:rPr lang="fr-FR" sz="2000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Département </a:t>
            </a:r>
            <a:r>
              <a:rPr lang="fr-FR" sz="2000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Chimie Industrielle </a:t>
            </a:r>
            <a:r>
              <a:rPr lang="fr-FR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 court (N 5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</a:t>
            </a:r>
            <a:endParaRPr lang="fr-FR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70671" y="6362258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1675" y="622909"/>
            <a:ext cx="9394551" cy="46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59" tIns="45729" rIns="91459" bIns="457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RESPONSABILITES </a:t>
            </a:r>
            <a:r>
              <a:rPr lang="fr-F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 ANIMATIONS SCIENTIFIQUES</a:t>
            </a:r>
            <a:endParaRPr lang="fr-FR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127067" y="-29213"/>
            <a:ext cx="1520825" cy="1676400"/>
          </a:xfrm>
          <a:prstGeom prst="rtTriangl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8917019">
            <a:off x="-38035" y="277862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Curriculum Vitae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2192000" cy="1592262"/>
          </a:xfrm>
          <a:prstGeom prst="rect">
            <a:avLst/>
          </a:prstGeom>
          <a:noFill/>
          <a:ln w="38100" cmpd="dbl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64183" y="2887427"/>
            <a:ext cx="10869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Membre du comité scientifique du </a:t>
            </a:r>
            <a:r>
              <a:rPr lang="fr-FR" sz="2000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Département de Génie des Procédés,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Faculté de  Technologie, Université A. Mira – Bejaia</a:t>
            </a:r>
            <a:r>
              <a:rPr lang="fr-FR" sz="2000" b="1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r-FR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1068" y="5064828"/>
            <a:ext cx="10715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Membre d’Equipe de Thermodynamique des Matériaux (ETM) au sein du Laboratoire de  </a:t>
            </a:r>
            <a:r>
              <a:rPr lang="fr-FR" sz="2000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Physico-chimie des Matériaux et Catalyse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l’Université A. Mira – </a:t>
            </a:r>
            <a:r>
              <a:rPr lang="fr-FR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Béjaia</a:t>
            </a:r>
            <a:endParaRPr lang="fr-FR" sz="20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5021" y="4110182"/>
            <a:ext cx="10877796" cy="95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 </a:t>
            </a:r>
            <a:r>
              <a:rPr lang="fr-FR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au jury de soutenances dans les mémoires de </a:t>
            </a:r>
            <a:r>
              <a:rPr lang="fr-FR" sz="2000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Magister, Master, Licence, DEUA et Ingéniorat</a:t>
            </a:r>
          </a:p>
        </p:txBody>
      </p:sp>
    </p:spTree>
    <p:extLst>
      <p:ext uri="{BB962C8B-B14F-4D97-AF65-F5344CB8AC3E}">
        <p14:creationId xmlns:p14="http://schemas.microsoft.com/office/powerpoint/2010/main" val="14663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194096" y="6314758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26829" y="670610"/>
            <a:ext cx="9394551" cy="46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59" tIns="45729" rIns="91459" bIns="45729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ACTIVIT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</a:t>
            </a:r>
            <a:r>
              <a:rPr lang="fr-F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P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</a:t>
            </a:r>
            <a:r>
              <a:rPr lang="fr-F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DAGOGIQUES</a:t>
            </a:r>
            <a:endParaRPr lang="fr-FR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115192" y="-29213"/>
            <a:ext cx="1520825" cy="1676400"/>
          </a:xfrm>
          <a:prstGeom prst="rtTriangl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8917019">
            <a:off x="-100446" y="277386"/>
            <a:ext cx="1331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Curriculum Vitae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2192000" cy="1592262"/>
          </a:xfrm>
          <a:prstGeom prst="rect">
            <a:avLst/>
          </a:prstGeom>
          <a:noFill/>
          <a:ln w="38100" cmpd="dbl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 rot="10800000">
            <a:off x="10375262" y="61791"/>
            <a:ext cx="1757363" cy="1404937"/>
          </a:xfrm>
          <a:prstGeom prst="rtTriangl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 rot="2262483">
            <a:off x="10579044" y="394966"/>
            <a:ext cx="1855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Encadrement</a:t>
            </a:r>
          </a:p>
        </p:txBody>
      </p:sp>
      <p:sp>
        <p:nvSpPr>
          <p:cNvPr id="12" name="Rectangle 32" descr="Sillage"/>
          <p:cNvSpPr txBox="1">
            <a:spLocks noChangeArrowheads="1"/>
          </p:cNvSpPr>
          <p:nvPr/>
        </p:nvSpPr>
        <p:spPr bwMode="auto">
          <a:xfrm>
            <a:off x="1522991" y="6703500"/>
            <a:ext cx="11477295" cy="2114050"/>
          </a:xfrm>
          <a:prstGeom prst="rect">
            <a:avLst/>
          </a:prstGeom>
          <a:noFill/>
          <a:ln w="38100">
            <a:miter lim="800000"/>
            <a:headEnd/>
            <a:tailEnd/>
          </a:ln>
        </p:spPr>
        <p:txBody>
          <a:bodyPr anchor="ctr"/>
          <a:lstStyle/>
          <a:p>
            <a:pPr lvl="0">
              <a:lnSpc>
                <a:spcPct val="200000"/>
              </a:lnSpc>
              <a:spcBef>
                <a:spcPct val="0"/>
              </a:spcBef>
              <a:tabLst>
                <a:tab pos="711200" algn="l"/>
                <a:tab pos="1262063" algn="l"/>
              </a:tabLst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1537" y="5884007"/>
            <a:ext cx="8203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Rédaction d’un polycopié de travaux pratiques de thermodynamique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2940" y="1847054"/>
            <a:ext cx="1012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fr-FR" sz="2000" b="1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Enseignement :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j’ai assuré les modules de graduation suivants : 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2315" y="2488320"/>
            <a:ext cx="10086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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Thermodynamique</a:t>
            </a:r>
            <a:r>
              <a:rPr lang="fr-FR" sz="20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 les 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fr-FR" sz="2000" baseline="30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année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Licence</a:t>
            </a:r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(2010 - 2014 ) 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1870" y="3525474"/>
            <a:ext cx="13062858" cy="141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Ø"/>
            </a:pP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Structure de la matière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thermodynamique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 les 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baseline="30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année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T.C.T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(1991 - 1996 ), (2008 - 2014 )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6070" y="3070207"/>
            <a:ext cx="8803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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Chimie physique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 les 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baseline="30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ème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année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cycle court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(1995 - 2008 ) 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8329" y="4657480"/>
            <a:ext cx="10655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 </a:t>
            </a:r>
            <a:r>
              <a:rPr lang="fr-FR" sz="2000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Encadrement de travaux de recherche :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J’ai encadré plusieurs mémoires de fin d’études : 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79" y="5199877"/>
            <a:ext cx="1221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D.E.U.A</a:t>
            </a:r>
            <a:r>
              <a:rPr lang="fr-FR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(05)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Ingénieur</a:t>
            </a:r>
            <a:r>
              <a:rPr lang="fr-FR" sz="2000" dirty="0" smtClean="0">
                <a:solidFill>
                  <a:schemeClr val="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(03)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D.E.S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(01) et </a:t>
            </a:r>
            <a:r>
              <a:rPr lang="fr-FR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Licence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(04)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565" y="2418584"/>
            <a:ext cx="98699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Thème 1 : </a:t>
            </a:r>
            <a:r>
              <a:rPr lang="fr-FR" sz="2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Etude cinétique de la réduction du dioxyde de manganèse en milieu non-aqueux. Application générateur </a:t>
            </a:r>
            <a:r>
              <a:rPr lang="fr-FR" sz="22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lithium /</a:t>
            </a:r>
            <a:r>
              <a:rPr lang="fr-FR" sz="2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dioxyde de manganèse</a:t>
            </a:r>
            <a:r>
              <a:rPr lang="fr-FR" sz="22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sz="2200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6565" y="4150420"/>
            <a:ext cx="9751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Thème 2 : </a:t>
            </a:r>
            <a:r>
              <a:rPr lang="fr-FR" sz="2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Synthèse et caractérisation d’halogénures de lanthanides </a:t>
            </a:r>
            <a:endParaRPr lang="fr-FR" sz="22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fr-FR" sz="22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LnX</a:t>
            </a:r>
            <a:r>
              <a:rPr lang="fr-FR" sz="2200" baseline="-25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fr-FR" sz="2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(Ln = Pr, </a:t>
            </a:r>
            <a:r>
              <a:rPr lang="fr-FR" sz="22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fr-FR" sz="2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et X = halogène) </a:t>
            </a:r>
            <a:endParaRPr lang="fr-FR" sz="2200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58800" y="6291010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961697" y="596711"/>
            <a:ext cx="9906000" cy="46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59" tIns="45729" rIns="91459" bIns="4572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SYNTHESE DES ACTIVIT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</a:t>
            </a:r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DE RECHERCHE</a:t>
            </a:r>
            <a:endParaRPr lang="fr-FR" b="1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2192000" cy="1592262"/>
          </a:xfrm>
          <a:prstGeom prst="rect">
            <a:avLst/>
          </a:prstGeom>
          <a:noFill/>
          <a:ln w="38100" cmpd="dbl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49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57044" y="6296213"/>
            <a:ext cx="2743200" cy="365125"/>
          </a:xfrm>
        </p:spPr>
        <p:txBody>
          <a:bodyPr>
            <a:normAutofit/>
          </a:bodyPr>
          <a:lstStyle/>
          <a:p>
            <a:fld id="{6BA75981-F4BF-448C-ACAE-489D1D6B7A92}" type="slidenum">
              <a:rPr lang="fr-FR" sz="18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fr-F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85155" y="2118930"/>
            <a:ext cx="12167372" cy="186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Thème 1 :</a:t>
            </a:r>
          </a:p>
          <a:p>
            <a:pPr algn="ctr">
              <a:defRPr/>
            </a:pP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fr-F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Etude cinétique de la réduction du dioxyde de manganèse </a:t>
            </a:r>
            <a:r>
              <a:rPr lang="fr-F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fr-F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milieu </a:t>
            </a:r>
            <a:r>
              <a:rPr lang="fr-F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non-aqueux</a:t>
            </a:r>
            <a:r>
              <a:rPr lang="fr-F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: </a:t>
            </a:r>
            <a:r>
              <a:rPr lang="fr-FR" sz="2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générateur lithium /dioxyde de manganèse</a:t>
            </a:r>
            <a:r>
              <a:rPr lang="fr-FR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fr-FR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rgbClr val="0B539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11689</TotalTime>
  <Words>2659</Words>
  <Application>Microsoft Office PowerPoint</Application>
  <PresentationFormat>Grand écran</PresentationFormat>
  <Paragraphs>636</Paragraphs>
  <Slides>54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72" baseType="lpstr">
      <vt:lpstr>AngsanaUPC</vt:lpstr>
      <vt:lpstr>Arial</vt:lpstr>
      <vt:lpstr>Arial Black</vt:lpstr>
      <vt:lpstr>Arial Rounded MT Bold</vt:lpstr>
      <vt:lpstr>Bodoni MT</vt:lpstr>
      <vt:lpstr>Calibri</vt:lpstr>
      <vt:lpstr>Comic Sans MS</vt:lpstr>
      <vt:lpstr>Constantia</vt:lpstr>
      <vt:lpstr>Georgia</vt:lpstr>
      <vt:lpstr>Helvetica</vt:lpstr>
      <vt:lpstr>Symbol</vt:lpstr>
      <vt:lpstr>Tahoma</vt:lpstr>
      <vt:lpstr>Times New Roman</vt:lpstr>
      <vt:lpstr>Wingdings</vt:lpstr>
      <vt:lpstr>Wingdings 2</vt:lpstr>
      <vt:lpstr>Débit</vt:lpstr>
      <vt:lpstr>Équation</vt:lpstr>
      <vt:lpstr>Feuille de calcul</vt:lpstr>
      <vt:lpstr>Présentation PowerPoint</vt:lpstr>
      <vt:lpstr>PLAN DE L’EXPOSE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 Influence du temps de contact </vt:lpstr>
      <vt:lpstr>     Influence de la stœchiométrie    </vt:lpstr>
      <vt:lpstr> Influence de la température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Démarche expérimentale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HABILITATION UNIVERSITAIRE</dc:title>
  <dc:creator>home</dc:creator>
  <cp:lastModifiedBy>home</cp:lastModifiedBy>
  <cp:revision>799</cp:revision>
  <dcterms:created xsi:type="dcterms:W3CDTF">2014-02-20T09:57:43Z</dcterms:created>
  <dcterms:modified xsi:type="dcterms:W3CDTF">2014-05-12T22:44:38Z</dcterms:modified>
</cp:coreProperties>
</file>