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4" r:id="rId3"/>
    <p:sldId id="275" r:id="rId4"/>
    <p:sldId id="278" r:id="rId5"/>
    <p:sldId id="279" r:id="rId6"/>
    <p:sldId id="276" r:id="rId7"/>
    <p:sldId id="257" r:id="rId8"/>
    <p:sldId id="258" r:id="rId9"/>
    <p:sldId id="259" r:id="rId10"/>
    <p:sldId id="260" r:id="rId11"/>
    <p:sldId id="261" r:id="rId12"/>
    <p:sldId id="283" r:id="rId13"/>
    <p:sldId id="269" r:id="rId14"/>
    <p:sldId id="272" r:id="rId15"/>
    <p:sldId id="280" r:id="rId16"/>
    <p:sldId id="273" r:id="rId17"/>
    <p:sldId id="281" r:id="rId18"/>
    <p:sldId id="262" r:id="rId19"/>
    <p:sldId id="284" r:id="rId20"/>
    <p:sldId id="264" r:id="rId21"/>
    <p:sldId id="265" r:id="rId22"/>
    <p:sldId id="270" r:id="rId23"/>
    <p:sldId id="266" r:id="rId24"/>
    <p:sldId id="267" r:id="rId25"/>
    <p:sldId id="26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80" d="100"/>
          <a:sy n="80" d="100"/>
        </p:scale>
        <p:origin x="-562" y="-58"/>
      </p:cViewPr>
      <p:guideLst>
        <p:guide orient="horz" pos="2160"/>
        <p:guide pos="2880"/>
      </p:guideLst>
    </p:cSldViewPr>
  </p:slideViewPr>
  <p:notesTextViewPr>
    <p:cViewPr>
      <p:scale>
        <a:sx n="300" d="100"/>
        <a:sy n="300" d="100"/>
      </p:scale>
      <p:origin x="0" y="0"/>
    </p:cViewPr>
  </p:notesTextViewPr>
  <p:sorterViewPr>
    <p:cViewPr>
      <p:scale>
        <a:sx n="100" d="100"/>
        <a:sy n="100" d="100"/>
      </p:scale>
      <p:origin x="0" y="26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cherche%20SC\Documents\apport_biopsi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echerche%20SC\Documents\apport_biopsi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Feuil1!$B$4</c:f>
              <c:strCache>
                <c:ptCount val="1"/>
                <c:pt idx="0">
                  <c:v>Cancer bronchique (%)</c:v>
                </c:pt>
              </c:strCache>
            </c:strRef>
          </c:tx>
          <c:spPr>
            <a:ln w="28575">
              <a:noFill/>
            </a:ln>
          </c:spPr>
          <c:dLbls>
            <c:dLbl>
              <c:idx val="0"/>
              <c:layout/>
              <c:tx>
                <c:rich>
                  <a:bodyPr/>
                  <a:lstStyle/>
                  <a:p>
                    <a:r>
                      <a:rPr lang="en-US" sz="1200"/>
                      <a:t>8</a:t>
                    </a:r>
                    <a:r>
                      <a:rPr lang="en-US"/>
                      <a:t>,7%</a:t>
                    </a:r>
                  </a:p>
                </c:rich>
              </c:tx>
              <c:showVal val="1"/>
            </c:dLbl>
            <c:dLbl>
              <c:idx val="1"/>
              <c:delete val="1"/>
            </c:dLbl>
            <c:dLbl>
              <c:idx val="2"/>
              <c:delete val="1"/>
            </c:dLbl>
            <c:dLbl>
              <c:idx val="3"/>
              <c:delete val="1"/>
            </c:dLbl>
            <c:dLbl>
              <c:idx val="4"/>
              <c:delete val="1"/>
            </c:dLbl>
            <c:dLbl>
              <c:idx val="5"/>
              <c:layout>
                <c:manualLayout>
                  <c:x val="0"/>
                  <c:y val="-2.314814814814815E-2"/>
                </c:manualLayout>
              </c:layout>
              <c:tx>
                <c:rich>
                  <a:bodyPr/>
                  <a:lstStyle/>
                  <a:p>
                    <a:r>
                      <a:rPr lang="en-US" sz="1200"/>
                      <a:t>1</a:t>
                    </a:r>
                    <a:r>
                      <a:rPr lang="en-US"/>
                      <a:t>1,1%</a:t>
                    </a:r>
                  </a:p>
                </c:rich>
              </c:tx>
              <c:showVal val="1"/>
            </c:dLbl>
            <c:dLbl>
              <c:idx val="6"/>
              <c:layout/>
              <c:tx>
                <c:rich>
                  <a:bodyPr/>
                  <a:lstStyle/>
                  <a:p>
                    <a:r>
                      <a:rPr lang="en-US" sz="1200"/>
                      <a:t>1</a:t>
                    </a:r>
                    <a:r>
                      <a:rPr lang="en-US"/>
                      <a:t>0,1%</a:t>
                    </a:r>
                  </a:p>
                </c:rich>
              </c:tx>
              <c:showVal val="1"/>
            </c:dLbl>
            <c:dLbl>
              <c:idx val="7"/>
              <c:delete val="1"/>
            </c:dLbl>
            <c:dLbl>
              <c:idx val="8"/>
              <c:delete val="1"/>
            </c:dLbl>
            <c:dLbl>
              <c:idx val="9"/>
              <c:delete val="1"/>
            </c:dLbl>
            <c:dLbl>
              <c:idx val="10"/>
              <c:delete val="1"/>
            </c:dLbl>
            <c:dLbl>
              <c:idx val="11"/>
              <c:delete val="1"/>
            </c:dLbl>
            <c:dLbl>
              <c:idx val="12"/>
              <c:delete val="1"/>
            </c:dLbl>
            <c:dLbl>
              <c:idx val="13"/>
              <c:layout/>
              <c:tx>
                <c:rich>
                  <a:bodyPr/>
                  <a:lstStyle/>
                  <a:p>
                    <a:r>
                      <a:rPr lang="en-US" sz="1200"/>
                      <a:t>1</a:t>
                    </a:r>
                    <a:r>
                      <a:rPr lang="en-US"/>
                      <a:t>5,5%</a:t>
                    </a:r>
                  </a:p>
                </c:rich>
              </c:tx>
              <c:showVal val="1"/>
            </c:dLbl>
            <c:dLbl>
              <c:idx val="14"/>
              <c:layout/>
              <c:tx>
                <c:rich>
                  <a:bodyPr/>
                  <a:lstStyle/>
                  <a:p>
                    <a:r>
                      <a:rPr lang="en-US" sz="1200"/>
                      <a:t>1</a:t>
                    </a:r>
                    <a:r>
                      <a:rPr lang="en-US"/>
                      <a:t>8,4%</a:t>
                    </a:r>
                  </a:p>
                </c:rich>
              </c:tx>
              <c:showVal val="1"/>
            </c:dLbl>
            <c:txPr>
              <a:bodyPr/>
              <a:lstStyle/>
              <a:p>
                <a:pPr>
                  <a:defRPr lang="en-US" sz="1200" b="1"/>
                </a:pPr>
                <a:endParaRPr lang="fr-FR"/>
              </a:p>
            </c:txPr>
            <c:showVal val="1"/>
          </c:dLbls>
          <c:trendline>
            <c:spPr>
              <a:ln w="50800">
                <a:solidFill>
                  <a:srgbClr val="FF0000"/>
                </a:solidFill>
              </a:ln>
            </c:spPr>
            <c:trendlineType val="poly"/>
            <c:order val="6"/>
            <c:dispRSqr val="1"/>
            <c:trendlineLbl>
              <c:layout/>
              <c:numFmt formatCode="General" sourceLinked="0"/>
              <c:txPr>
                <a:bodyPr/>
                <a:lstStyle/>
                <a:p>
                  <a:pPr>
                    <a:defRPr lang="en-US" sz="1400" b="1"/>
                  </a:pPr>
                  <a:endParaRPr lang="fr-FR"/>
                </a:p>
              </c:txPr>
            </c:trendlineLbl>
          </c:trendline>
          <c:cat>
            <c:numRef>
              <c:f>Feuil1!$A$5:$A$20</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Feuil1!$B$5:$B$20</c:f>
              <c:numCache>
                <c:formatCode>General</c:formatCode>
                <c:ptCount val="16"/>
                <c:pt idx="0">
                  <c:v>8.7000000000000011</c:v>
                </c:pt>
                <c:pt idx="1">
                  <c:v>5.0999999999999996</c:v>
                </c:pt>
                <c:pt idx="2">
                  <c:v>6.4</c:v>
                </c:pt>
                <c:pt idx="3">
                  <c:v>7.1</c:v>
                </c:pt>
                <c:pt idx="4">
                  <c:v>6.6</c:v>
                </c:pt>
                <c:pt idx="5">
                  <c:v>11.1</c:v>
                </c:pt>
                <c:pt idx="6">
                  <c:v>10.1</c:v>
                </c:pt>
                <c:pt idx="7">
                  <c:v>8.1</c:v>
                </c:pt>
                <c:pt idx="8">
                  <c:v>9.3000000000000007</c:v>
                </c:pt>
                <c:pt idx="9">
                  <c:v>8.5</c:v>
                </c:pt>
                <c:pt idx="10">
                  <c:v>9.4</c:v>
                </c:pt>
                <c:pt idx="11">
                  <c:v>10.5</c:v>
                </c:pt>
                <c:pt idx="12">
                  <c:v>10.8</c:v>
                </c:pt>
                <c:pt idx="13">
                  <c:v>15.5</c:v>
                </c:pt>
                <c:pt idx="14">
                  <c:v>18.399999999999999</c:v>
                </c:pt>
              </c:numCache>
            </c:numRef>
          </c:val>
        </c:ser>
        <c:gapWidth val="75"/>
        <c:overlap val="-25"/>
        <c:axId val="52690304"/>
        <c:axId val="52819072"/>
      </c:barChart>
      <c:catAx>
        <c:axId val="52690304"/>
        <c:scaling>
          <c:orientation val="minMax"/>
        </c:scaling>
        <c:axPos val="b"/>
        <c:numFmt formatCode="General" sourceLinked="1"/>
        <c:majorTickMark val="none"/>
        <c:tickLblPos val="nextTo"/>
        <c:txPr>
          <a:bodyPr rot="-5400000" vert="horz"/>
          <a:lstStyle/>
          <a:p>
            <a:pPr>
              <a:defRPr lang="en-US" sz="1200" b="1"/>
            </a:pPr>
            <a:endParaRPr lang="fr-FR"/>
          </a:p>
        </c:txPr>
        <c:crossAx val="52819072"/>
        <c:crosses val="autoZero"/>
        <c:auto val="1"/>
        <c:lblAlgn val="ctr"/>
        <c:lblOffset val="100"/>
      </c:catAx>
      <c:valAx>
        <c:axId val="52819072"/>
        <c:scaling>
          <c:orientation val="minMax"/>
        </c:scaling>
        <c:axPos val="l"/>
        <c:majorGridlines/>
        <c:numFmt formatCode="General" sourceLinked="1"/>
        <c:majorTickMark val="none"/>
        <c:tickLblPos val="nextTo"/>
        <c:spPr>
          <a:ln w="9525">
            <a:noFill/>
          </a:ln>
        </c:spPr>
        <c:txPr>
          <a:bodyPr/>
          <a:lstStyle/>
          <a:p>
            <a:pPr>
              <a:defRPr lang="en-US" sz="1200" b="1"/>
            </a:pPr>
            <a:endParaRPr lang="fr-FR"/>
          </a:p>
        </c:txPr>
        <c:crossAx val="52690304"/>
        <c:crosses val="autoZero"/>
        <c:crossBetween val="between"/>
        <c:majorUnit val="4"/>
      </c:valAx>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Feuil1!$B$37</c:f>
              <c:strCache>
                <c:ptCount val="1"/>
                <c:pt idx="0">
                  <c:v>% des cancer bronchiques non opérables</c:v>
                </c:pt>
              </c:strCache>
            </c:strRef>
          </c:tx>
          <c:trendline>
            <c:spPr>
              <a:ln w="50800">
                <a:solidFill>
                  <a:srgbClr val="FF0000"/>
                </a:solidFill>
              </a:ln>
            </c:spPr>
            <c:trendlineType val="poly"/>
            <c:order val="6"/>
            <c:dispRSqr val="1"/>
            <c:trendlineLbl>
              <c:layout>
                <c:manualLayout>
                  <c:x val="6.7176290463692124E-3"/>
                  <c:y val="-6.3907480314960713E-2"/>
                </c:manualLayout>
              </c:layout>
              <c:numFmt formatCode="General" sourceLinked="0"/>
              <c:txPr>
                <a:bodyPr/>
                <a:lstStyle/>
                <a:p>
                  <a:pPr>
                    <a:defRPr lang="en-US" sz="1400" b="1"/>
                  </a:pPr>
                  <a:endParaRPr lang="fr-FR"/>
                </a:p>
              </c:txPr>
            </c:trendlineLbl>
          </c:trendline>
          <c:cat>
            <c:numRef>
              <c:f>Feuil1!$A$38:$A$54</c:f>
              <c:numCache>
                <c:formatCode>General</c:formatCode>
                <c:ptCount val="17"/>
                <c:pt idx="0">
                  <c:v>1995</c:v>
                </c:pt>
                <c:pt idx="1">
                  <c:v>1996</c:v>
                </c:pt>
                <c:pt idx="2">
                  <c:v>1997</c:v>
                </c:pt>
                <c:pt idx="3">
                  <c:v>1998</c:v>
                </c:pt>
                <c:pt idx="4">
                  <c:v>1999</c:v>
                </c:pt>
                <c:pt idx="5">
                  <c:v>2001</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Feuil1!$B$38:$B$54</c:f>
              <c:numCache>
                <c:formatCode>General</c:formatCode>
                <c:ptCount val="17"/>
                <c:pt idx="0">
                  <c:v>76.040000000000006</c:v>
                </c:pt>
                <c:pt idx="1">
                  <c:v>70.040000000000006</c:v>
                </c:pt>
                <c:pt idx="2">
                  <c:v>63.660000000000011</c:v>
                </c:pt>
                <c:pt idx="3">
                  <c:v>68.47</c:v>
                </c:pt>
                <c:pt idx="4">
                  <c:v>82.64</c:v>
                </c:pt>
                <c:pt idx="5">
                  <c:v>68.39</c:v>
                </c:pt>
                <c:pt idx="6">
                  <c:v>62.120000000000012</c:v>
                </c:pt>
                <c:pt idx="7">
                  <c:v>91.25</c:v>
                </c:pt>
                <c:pt idx="8">
                  <c:v>82</c:v>
                </c:pt>
                <c:pt idx="9">
                  <c:v>94.1</c:v>
                </c:pt>
                <c:pt idx="10">
                  <c:v>81.38</c:v>
                </c:pt>
                <c:pt idx="11">
                  <c:v>86</c:v>
                </c:pt>
                <c:pt idx="12">
                  <c:v>91.54</c:v>
                </c:pt>
                <c:pt idx="13">
                  <c:v>93</c:v>
                </c:pt>
                <c:pt idx="14">
                  <c:v>95.2</c:v>
                </c:pt>
                <c:pt idx="15">
                  <c:v>97.1</c:v>
                </c:pt>
                <c:pt idx="16">
                  <c:v>97.7</c:v>
                </c:pt>
              </c:numCache>
            </c:numRef>
          </c:val>
        </c:ser>
        <c:axId val="59469184"/>
        <c:axId val="59483264"/>
      </c:barChart>
      <c:catAx>
        <c:axId val="59469184"/>
        <c:scaling>
          <c:orientation val="minMax"/>
        </c:scaling>
        <c:axPos val="b"/>
        <c:numFmt formatCode="General" sourceLinked="1"/>
        <c:tickLblPos val="nextTo"/>
        <c:txPr>
          <a:bodyPr rot="2700000"/>
          <a:lstStyle/>
          <a:p>
            <a:pPr>
              <a:defRPr lang="en-US" sz="1200" b="1"/>
            </a:pPr>
            <a:endParaRPr lang="fr-FR"/>
          </a:p>
        </c:txPr>
        <c:crossAx val="59483264"/>
        <c:crosses val="autoZero"/>
        <c:auto val="1"/>
        <c:lblAlgn val="ctr"/>
        <c:lblOffset val="100"/>
      </c:catAx>
      <c:valAx>
        <c:axId val="59483264"/>
        <c:scaling>
          <c:orientation val="minMax"/>
        </c:scaling>
        <c:axPos val="l"/>
        <c:majorGridlines/>
        <c:numFmt formatCode="General" sourceLinked="1"/>
        <c:tickLblPos val="nextTo"/>
        <c:txPr>
          <a:bodyPr/>
          <a:lstStyle/>
          <a:p>
            <a:pPr>
              <a:defRPr lang="en-US" sz="1400" b="1"/>
            </a:pPr>
            <a:endParaRPr lang="fr-FR"/>
          </a:p>
        </c:txPr>
        <c:crossAx val="59469184"/>
        <c:crosses val="autoZero"/>
        <c:crossBetween val="between"/>
      </c:valAx>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34"/>
  <c:chart>
    <c:view3D>
      <c:rAngAx val="1"/>
    </c:view3D>
    <c:plotArea>
      <c:layout/>
      <c:bar3DChart>
        <c:barDir val="col"/>
        <c:grouping val="clustered"/>
        <c:ser>
          <c:idx val="0"/>
          <c:order val="0"/>
          <c:tx>
            <c:strRef>
              <c:f>Feuil1!$D$1</c:f>
              <c:strCache>
                <c:ptCount val="1"/>
                <c:pt idx="0">
                  <c:v>Masculin</c:v>
                </c:pt>
              </c:strCache>
            </c:strRef>
          </c:tx>
          <c:dLbls>
            <c:delete val="1"/>
          </c:dLbls>
          <c:cat>
            <c:strRef>
              <c:f>Feuil1!$C$2:$C$4</c:f>
              <c:strCache>
                <c:ptCount val="3"/>
                <c:pt idx="0">
                  <c:v>     40 – 49 ans </c:v>
                </c:pt>
                <c:pt idx="1">
                  <c:v>      50 – 59  ans </c:v>
                </c:pt>
                <c:pt idx="2">
                  <c:v>     plus de   60 ans   </c:v>
                </c:pt>
              </c:strCache>
            </c:strRef>
          </c:cat>
          <c:val>
            <c:numRef>
              <c:f>Feuil1!$D$2:$D$4</c:f>
              <c:numCache>
                <c:formatCode>General</c:formatCode>
                <c:ptCount val="3"/>
                <c:pt idx="0">
                  <c:v>9</c:v>
                </c:pt>
                <c:pt idx="1">
                  <c:v>16</c:v>
                </c:pt>
                <c:pt idx="2">
                  <c:v>17</c:v>
                </c:pt>
              </c:numCache>
            </c:numRef>
          </c:val>
        </c:ser>
        <c:ser>
          <c:idx val="1"/>
          <c:order val="1"/>
          <c:tx>
            <c:strRef>
              <c:f>Feuil1!$E$1</c:f>
              <c:strCache>
                <c:ptCount val="1"/>
                <c:pt idx="0">
                  <c:v>            Féminin     </c:v>
                </c:pt>
              </c:strCache>
            </c:strRef>
          </c:tx>
          <c:dLbls>
            <c:delete val="1"/>
          </c:dLbls>
          <c:cat>
            <c:strRef>
              <c:f>Feuil1!$C$2:$C$4</c:f>
              <c:strCache>
                <c:ptCount val="3"/>
                <c:pt idx="0">
                  <c:v>     40 – 49 ans </c:v>
                </c:pt>
                <c:pt idx="1">
                  <c:v>      50 – 59  ans </c:v>
                </c:pt>
                <c:pt idx="2">
                  <c:v>     plus de   60 ans   </c:v>
                </c:pt>
              </c:strCache>
            </c:strRef>
          </c:cat>
          <c:val>
            <c:numRef>
              <c:f>Feuil1!$E$2:$E$4</c:f>
              <c:numCache>
                <c:formatCode>General</c:formatCode>
                <c:ptCount val="3"/>
                <c:pt idx="0">
                  <c:v>3</c:v>
                </c:pt>
                <c:pt idx="1">
                  <c:v>2</c:v>
                </c:pt>
                <c:pt idx="2">
                  <c:v>3</c:v>
                </c:pt>
              </c:numCache>
            </c:numRef>
          </c:val>
        </c:ser>
        <c:dLbls>
          <c:showVal val="1"/>
        </c:dLbls>
        <c:gapWidth val="75"/>
        <c:shape val="box"/>
        <c:axId val="60818944"/>
        <c:axId val="60820480"/>
        <c:axId val="0"/>
      </c:bar3DChart>
      <c:catAx>
        <c:axId val="60818944"/>
        <c:scaling>
          <c:orientation val="minMax"/>
        </c:scaling>
        <c:axPos val="b"/>
        <c:majorTickMark val="none"/>
        <c:tickLblPos val="nextTo"/>
        <c:crossAx val="60820480"/>
        <c:crosses val="autoZero"/>
        <c:auto val="1"/>
        <c:lblAlgn val="ctr"/>
        <c:lblOffset val="100"/>
      </c:catAx>
      <c:valAx>
        <c:axId val="60820480"/>
        <c:scaling>
          <c:orientation val="minMax"/>
        </c:scaling>
        <c:axPos val="l"/>
        <c:numFmt formatCode="General" sourceLinked="1"/>
        <c:majorTickMark val="none"/>
        <c:tickLblPos val="nextTo"/>
        <c:crossAx val="60818944"/>
        <c:crosses val="autoZero"/>
        <c:crossBetween val="between"/>
      </c:valAx>
    </c:plotArea>
    <c:legend>
      <c:legendPos val="b"/>
      <c:legendEntry>
        <c:idx val="1"/>
        <c:txPr>
          <a:bodyPr/>
          <a:lstStyle/>
          <a:p>
            <a:pPr rtl="0">
              <a:defRPr sz="2000" b="1"/>
            </a:pPr>
            <a:endParaRPr lang="fr-FR"/>
          </a:p>
        </c:txPr>
      </c:legendEntry>
      <c:layout/>
      <c:txPr>
        <a:bodyPr/>
        <a:lstStyle/>
        <a:p>
          <a:pPr>
            <a:defRPr sz="2000" b="1"/>
          </a:pPr>
          <a:endParaRPr lang="fr-FR"/>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2400" u="sng"/>
            </a:pPr>
            <a:r>
              <a:rPr lang="en-US" sz="2400" u="none" dirty="0"/>
              <a:t>   </a:t>
            </a:r>
            <a:r>
              <a:rPr lang="en-US" sz="2400" u="sng" dirty="0" smtClean="0"/>
              <a:t>Classification TNM  </a:t>
            </a:r>
            <a:endParaRPr lang="en-US" sz="2400" u="sng" dirty="0"/>
          </a:p>
        </c:rich>
      </c:tx>
      <c:layout>
        <c:manualLayout>
          <c:xMode val="edge"/>
          <c:yMode val="edge"/>
          <c:x val="0.27302785123272832"/>
          <c:y val="0"/>
        </c:manualLayout>
      </c:layout>
    </c:title>
    <c:view3D>
      <c:rotX val="30"/>
      <c:perspective val="30"/>
    </c:view3D>
    <c:plotArea>
      <c:layout>
        <c:manualLayout>
          <c:layoutTarget val="inner"/>
          <c:xMode val="edge"/>
          <c:yMode val="edge"/>
          <c:x val="0"/>
          <c:y val="5.9994845386291372E-2"/>
          <c:w val="1"/>
          <c:h val="0.84523748556080969"/>
        </c:manualLayout>
      </c:layout>
      <c:pie3DChart>
        <c:varyColors val="1"/>
        <c:ser>
          <c:idx val="0"/>
          <c:order val="0"/>
          <c:tx>
            <c:strRef>
              <c:f>Feuil2!$B$1</c:f>
              <c:strCache>
                <c:ptCount val="1"/>
                <c:pt idx="0">
                  <c:v>   NBRE DE MALADES  </c:v>
                </c:pt>
              </c:strCache>
            </c:strRef>
          </c:tx>
          <c:explosion val="5"/>
          <c:dPt>
            <c:idx val="0"/>
            <c:explosion val="0"/>
          </c:dPt>
          <c:dPt>
            <c:idx val="1"/>
            <c:explosion val="26"/>
          </c:dPt>
          <c:dLbls>
            <c:dLbl>
              <c:idx val="0"/>
              <c:layout>
                <c:manualLayout>
                  <c:x val="-0.18070411978346151"/>
                  <c:y val="2.1917177108060376E-2"/>
                </c:manualLayout>
              </c:layout>
              <c:showPercent val="1"/>
            </c:dLbl>
            <c:dLbl>
              <c:idx val="1"/>
              <c:layout>
                <c:manualLayout>
                  <c:x val="0.18692089007887336"/>
                  <c:y val="-0.19080905881827109"/>
                </c:manualLayout>
              </c:layout>
              <c:tx>
                <c:rich>
                  <a:bodyPr/>
                  <a:lstStyle/>
                  <a:p>
                    <a:r>
                      <a:rPr lang="en-US" sz="2800" dirty="0"/>
                      <a:t>60%</a:t>
                    </a:r>
                  </a:p>
                </c:rich>
              </c:tx>
              <c:showPercent val="1"/>
            </c:dLbl>
            <c:txPr>
              <a:bodyPr/>
              <a:lstStyle/>
              <a:p>
                <a:pPr>
                  <a:defRPr sz="2800" b="1" i="1"/>
                </a:pPr>
                <a:endParaRPr lang="fr-FR"/>
              </a:p>
            </c:txPr>
            <c:showPercent val="1"/>
          </c:dLbls>
          <c:cat>
            <c:strRef>
              <c:f>Feuil2!$A$2:$A$3</c:f>
              <c:strCache>
                <c:ptCount val="2"/>
                <c:pt idx="0">
                  <c:v>             Stade    IIIb </c:v>
                </c:pt>
                <c:pt idx="1">
                  <c:v>               Stade     IV </c:v>
                </c:pt>
              </c:strCache>
            </c:strRef>
          </c:cat>
          <c:val>
            <c:numRef>
              <c:f>Feuil2!$B$2:$B$3</c:f>
              <c:numCache>
                <c:formatCode>General</c:formatCode>
                <c:ptCount val="2"/>
                <c:pt idx="0">
                  <c:v>20</c:v>
                </c:pt>
                <c:pt idx="1">
                  <c:v>30</c:v>
                </c:pt>
              </c:numCache>
            </c:numRef>
          </c:val>
        </c:ser>
        <c:dLbls>
          <c:showPercent val="1"/>
        </c:dLbls>
      </c:pie3DChart>
    </c:plotArea>
    <c:legend>
      <c:legendPos val="t"/>
      <c:layout>
        <c:manualLayout>
          <c:xMode val="edge"/>
          <c:yMode val="edge"/>
          <c:x val="0"/>
          <c:y val="0.87648840879319778"/>
          <c:w val="0.89554706051528454"/>
          <c:h val="0.10600186740262565"/>
        </c:manualLayout>
      </c:layout>
      <c:txPr>
        <a:bodyPr/>
        <a:lstStyle/>
        <a:p>
          <a:pPr>
            <a:defRPr sz="1800" b="1"/>
          </a:pPr>
          <a:endParaRPr lang="fr-FR"/>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DE01E-3D71-445B-A36F-704FA0EE5E33}" type="datetimeFigureOut">
              <a:rPr lang="fr-FR" smtClean="0"/>
              <a:pPr/>
              <a:t>17/05/2013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8FBBD-3A19-480E-BE47-B478E4C27DE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88FBBD-3A19-480E-BE47-B478E4C27DEA}"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B9162F4-E4F9-4952-910B-CCD01A5C7136}" type="slidenum">
              <a:rPr lang="fr-FR" smtClean="0"/>
              <a:pPr/>
              <a:t>4</a:t>
            </a:fld>
            <a:endParaRPr lang="fr-F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1A21CEA-6E71-48AC-8051-54C18D8D6FFC}" type="slidenum">
              <a:rPr lang="fr-FR" smtClean="0"/>
              <a:pPr/>
              <a:t>5</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581D5-8FD9-459B-A891-56F27E78AD3B}" type="slidenum">
              <a:rPr lang="en-GB"/>
              <a:pPr/>
              <a:t>6</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F88FBBD-3A19-480E-BE47-B478E4C27DEA}" type="slidenum">
              <a:rPr lang="fr-FR" smtClean="0"/>
              <a:pPr/>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F88FBBD-3A19-480E-BE47-B478E4C27DEA}"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457200" y="1600200"/>
            <a:ext cx="8229600" cy="4530725"/>
          </a:xfrm>
        </p:spPr>
        <p:txBody>
          <a:bodyPr/>
          <a:lstStyle/>
          <a:p>
            <a:pPr lvl="0"/>
            <a:endParaRPr lang="fr-FR"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fr-FR"/>
          </a:p>
        </p:txBody>
      </p:sp>
      <p:sp>
        <p:nvSpPr>
          <p:cNvPr id="5" name="Rectangle 41"/>
          <p:cNvSpPr>
            <a:spLocks noGrp="1" noChangeArrowheads="1"/>
          </p:cNvSpPr>
          <p:nvPr>
            <p:ph type="ftr" sz="quarter" idx="11"/>
          </p:nvPr>
        </p:nvSpPr>
        <p:spPr>
          <a:ln/>
        </p:spPr>
        <p:txBody>
          <a:bodyPr/>
          <a:lstStyle>
            <a:lvl1pPr>
              <a:defRPr/>
            </a:lvl1pPr>
          </a:lstStyle>
          <a:p>
            <a:pPr>
              <a:defRPr/>
            </a:pPr>
            <a:endParaRPr lang="fr-FR"/>
          </a:p>
        </p:txBody>
      </p:sp>
      <p:sp>
        <p:nvSpPr>
          <p:cNvPr id="6" name="Rectangle 42"/>
          <p:cNvSpPr>
            <a:spLocks noGrp="1" noChangeArrowheads="1"/>
          </p:cNvSpPr>
          <p:nvPr>
            <p:ph type="sldNum" sz="quarter" idx="12"/>
          </p:nvPr>
        </p:nvSpPr>
        <p:spPr>
          <a:ln/>
        </p:spPr>
        <p:txBody>
          <a:bodyPr/>
          <a:lstStyle>
            <a:lvl1pPr>
              <a:defRPr/>
            </a:lvl1pPr>
          </a:lstStyle>
          <a:p>
            <a:pPr>
              <a:defRPr/>
            </a:pPr>
            <a:fld id="{31743EC2-E4C9-4CF1-A589-C09535E4512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087956A-247F-4223-82A9-AE6D6E07AD62}" type="datetimeFigureOut">
              <a:rPr lang="fr-FR" smtClean="0"/>
              <a:pPr/>
              <a:t>17/05/2013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CEB80E-F04B-494A-8E3E-8C19A6EFE3C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7956A-247F-4223-82A9-AE6D6E07AD62}" type="datetimeFigureOut">
              <a:rPr lang="fr-FR" smtClean="0"/>
              <a:pPr/>
              <a:t>17/05/2013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EB80E-F04B-494A-8E3E-8C19A6EFE3C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Feuille_Microsoft_Office_Excel_97-2003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chemeClr val="tx2">
              <a:lumMod val="40000"/>
              <a:lumOff val="60000"/>
            </a:schemeClr>
          </a:solidFill>
        </p:spPr>
        <p:txBody>
          <a:bodyPr/>
          <a:lstStyle/>
          <a:p>
            <a:r>
              <a:rPr lang="fr-FR" dirty="0" smtClean="0"/>
              <a:t>Qualité de vie du cancéreux </a:t>
            </a:r>
            <a:endParaRPr lang="fr-FR" dirty="0"/>
          </a:p>
        </p:txBody>
      </p:sp>
      <p:sp>
        <p:nvSpPr>
          <p:cNvPr id="3" name="Sous-titre 2"/>
          <p:cNvSpPr>
            <a:spLocks noGrp="1"/>
          </p:cNvSpPr>
          <p:nvPr>
            <p:ph type="subTitle" idx="1"/>
          </p:nvPr>
        </p:nvSpPr>
        <p:spPr>
          <a:xfrm>
            <a:off x="1371600" y="4643446"/>
            <a:ext cx="6400800" cy="995354"/>
          </a:xfrm>
        </p:spPr>
        <p:txBody>
          <a:bodyPr>
            <a:normAutofit fontScale="62500" lnSpcReduction="20000"/>
          </a:bodyPr>
          <a:lstStyle/>
          <a:p>
            <a:r>
              <a:rPr lang="fr-FR" b="1" dirty="0" err="1" smtClean="0">
                <a:solidFill>
                  <a:schemeClr val="tx1"/>
                </a:solidFill>
              </a:rPr>
              <a:t>L.Baough</a:t>
            </a:r>
            <a:r>
              <a:rPr lang="fr-FR" b="1" dirty="0" smtClean="0">
                <a:solidFill>
                  <a:schemeClr val="tx1"/>
                </a:solidFill>
              </a:rPr>
              <a:t> </a:t>
            </a:r>
            <a:r>
              <a:rPr lang="fr-FR" b="1" dirty="0" smtClean="0">
                <a:solidFill>
                  <a:schemeClr val="tx1"/>
                </a:solidFill>
              </a:rPr>
              <a:t>,</a:t>
            </a:r>
            <a:r>
              <a:rPr lang="fr-FR" b="1" dirty="0" err="1" smtClean="0">
                <a:solidFill>
                  <a:schemeClr val="tx1"/>
                </a:solidFill>
              </a:rPr>
              <a:t>D.Mekideche</a:t>
            </a:r>
            <a:r>
              <a:rPr lang="fr-FR" b="1" dirty="0" smtClean="0">
                <a:solidFill>
                  <a:schemeClr val="tx1"/>
                </a:solidFill>
              </a:rPr>
              <a:t> ,</a:t>
            </a:r>
            <a:r>
              <a:rPr lang="fr-FR" b="1" dirty="0" err="1" smtClean="0">
                <a:solidFill>
                  <a:schemeClr val="tx1"/>
                </a:solidFill>
              </a:rPr>
              <a:t>H.Benelfekir,N.Zidouni</a:t>
            </a:r>
            <a:endParaRPr lang="fr-FR" b="1" dirty="0" smtClean="0">
              <a:solidFill>
                <a:schemeClr val="tx1"/>
              </a:solidFill>
            </a:endParaRPr>
          </a:p>
          <a:p>
            <a:r>
              <a:rPr lang="fr-FR" b="1" dirty="0" smtClean="0">
                <a:solidFill>
                  <a:schemeClr val="tx1"/>
                </a:solidFill>
              </a:rPr>
              <a:t>Service de </a:t>
            </a:r>
            <a:r>
              <a:rPr lang="fr-FR" b="1" dirty="0" err="1" smtClean="0">
                <a:solidFill>
                  <a:schemeClr val="tx1"/>
                </a:solidFill>
              </a:rPr>
              <a:t>Pneumophtisiologie</a:t>
            </a:r>
            <a:r>
              <a:rPr lang="fr-FR" b="1" dirty="0" smtClean="0">
                <a:solidFill>
                  <a:schemeClr val="tx1"/>
                </a:solidFill>
              </a:rPr>
              <a:t> </a:t>
            </a:r>
            <a:r>
              <a:rPr lang="fr-FR" b="1" dirty="0" err="1" smtClean="0">
                <a:solidFill>
                  <a:schemeClr val="tx1"/>
                </a:solidFill>
              </a:rPr>
              <a:t>Matiben</a:t>
            </a:r>
            <a:r>
              <a:rPr lang="fr-FR" b="1" dirty="0" smtClean="0">
                <a:solidFill>
                  <a:schemeClr val="tx1"/>
                </a:solidFill>
              </a:rPr>
              <a:t> </a:t>
            </a:r>
          </a:p>
          <a:p>
            <a:r>
              <a:rPr lang="fr-FR" b="1" dirty="0" smtClean="0">
                <a:solidFill>
                  <a:schemeClr val="tx1"/>
                </a:solidFill>
              </a:rPr>
              <a:t>CHU Béni-</a:t>
            </a:r>
            <a:r>
              <a:rPr lang="fr-FR" b="1" dirty="0" err="1" smtClean="0">
                <a:solidFill>
                  <a:schemeClr val="tx1"/>
                </a:solidFill>
              </a:rPr>
              <a:t>Messous</a:t>
            </a:r>
            <a:r>
              <a:rPr lang="fr-FR" b="1" dirty="0" smtClean="0">
                <a:solidFill>
                  <a:schemeClr val="tx1"/>
                </a:solidFill>
              </a:rPr>
              <a:t> </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15328" cy="1143000"/>
          </a:xfrm>
          <a:solidFill>
            <a:schemeClr val="tx2">
              <a:lumMod val="40000"/>
              <a:lumOff val="60000"/>
            </a:schemeClr>
          </a:solidFill>
        </p:spPr>
        <p:txBody>
          <a:bodyPr/>
          <a:lstStyle/>
          <a:p>
            <a:r>
              <a:rPr lang="fr-FR" dirty="0" smtClean="0"/>
              <a:t>Objectifs de l’étude</a:t>
            </a:r>
            <a:endParaRPr lang="fr-FR" dirty="0"/>
          </a:p>
        </p:txBody>
      </p:sp>
      <p:sp>
        <p:nvSpPr>
          <p:cNvPr id="3" name="Espace réservé du contenu 2"/>
          <p:cNvSpPr>
            <a:spLocks noGrp="1"/>
          </p:cNvSpPr>
          <p:nvPr>
            <p:ph idx="1"/>
          </p:nvPr>
        </p:nvSpPr>
        <p:spPr>
          <a:xfrm>
            <a:off x="428596" y="1643050"/>
            <a:ext cx="8143932" cy="4525963"/>
          </a:xfrm>
          <a:solidFill>
            <a:schemeClr val="tx2">
              <a:lumMod val="20000"/>
              <a:lumOff val="80000"/>
            </a:schemeClr>
          </a:solidFill>
        </p:spPr>
        <p:txBody>
          <a:bodyPr>
            <a:normAutofit/>
          </a:bodyPr>
          <a:lstStyle/>
          <a:p>
            <a:pPr marL="863600" lvl="1" indent="-454025" algn="just">
              <a:buFont typeface="Wingdings" pitchFamily="2" charset="2"/>
              <a:buChar char="§"/>
              <a:tabLst>
                <a:tab pos="0" algn="l"/>
                <a:tab pos="3863975" algn="l"/>
              </a:tabLst>
            </a:pPr>
            <a:r>
              <a:rPr lang="fr-FR" sz="3200" dirty="0" smtClean="0"/>
              <a:t>Évaluer la qualité de vie avant, pendant et après la chimiothérapie</a:t>
            </a:r>
          </a:p>
          <a:p>
            <a:pPr marL="863600" lvl="1" indent="-454025" algn="just">
              <a:buFont typeface="Wingdings" pitchFamily="2" charset="2"/>
              <a:buChar char="§"/>
              <a:tabLst>
                <a:tab pos="0" algn="l"/>
                <a:tab pos="3863975" algn="l"/>
              </a:tabLst>
            </a:pPr>
            <a:r>
              <a:rPr lang="fr-FR" sz="3200" dirty="0" smtClean="0"/>
              <a:t>Démontrer l’importance du soutien psychologique du malade cancéreux durant le traitement oncologique</a:t>
            </a:r>
          </a:p>
          <a:p>
            <a:pPr marL="863600" lvl="1" indent="-454025" algn="just">
              <a:buFont typeface="Wingdings" pitchFamily="2" charset="2"/>
              <a:buChar char="§"/>
              <a:tabLst>
                <a:tab pos="0" algn="l"/>
                <a:tab pos="3863975" algn="l"/>
              </a:tabLst>
            </a:pPr>
            <a:r>
              <a:rPr lang="fr-FR" sz="3200" dirty="0" smtClean="0"/>
              <a:t>Évaluer l’intensité de la douleur avant, pendant et après la chimiothérapie</a:t>
            </a:r>
          </a:p>
          <a:p>
            <a:pPr algn="just">
              <a:tabLst>
                <a:tab pos="0" algn="l"/>
                <a:tab pos="3863975" algn="l"/>
              </a:tabLst>
            </a:pPr>
            <a:endParaRPr lang="fr-FR" dirty="0" smtClean="0"/>
          </a:p>
          <a:p>
            <a:pPr algn="justLow" eaLnBrk="0" hangingPunct="0">
              <a:tabLst>
                <a:tab pos="0" algn="l"/>
                <a:tab pos="3863975" algn="l"/>
              </a:tabLst>
            </a:pPr>
            <a:endParaRPr lang="fr-FR"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lstStyle/>
          <a:p>
            <a:r>
              <a:rPr lang="fr-FR" dirty="0" smtClean="0"/>
              <a:t>Méthode de l’étude </a:t>
            </a:r>
            <a:endParaRPr lang="fr-FR" dirty="0"/>
          </a:p>
        </p:txBody>
      </p:sp>
      <p:sp>
        <p:nvSpPr>
          <p:cNvPr id="4" name="Rectangle 1110"/>
          <p:cNvSpPr>
            <a:spLocks noGrp="1" noChangeArrowheads="1"/>
          </p:cNvSpPr>
          <p:nvPr>
            <p:ph idx="1"/>
          </p:nvPr>
        </p:nvSpPr>
        <p:spPr bwMode="auto">
          <a:xfrm>
            <a:off x="457200" y="1600200"/>
            <a:ext cx="8229600" cy="4761812"/>
          </a:xfrm>
          <a:prstGeom prst="rect">
            <a:avLst/>
          </a:prstGeom>
          <a:solidFill>
            <a:schemeClr val="tx2">
              <a:lumMod val="20000"/>
              <a:lumOff val="80000"/>
            </a:schemeClr>
          </a:solidFill>
          <a:ln w="9525">
            <a:noFill/>
            <a:miter lim="800000"/>
            <a:headEnd/>
            <a:tailEnd/>
          </a:ln>
        </p:spPr>
        <p:txBody>
          <a:bodyPr lIns="436358" tIns="218184" rIns="436358" bIns="218184" anchor="ctr">
            <a:spAutoFit/>
          </a:bodyPr>
          <a:lstStyle/>
          <a:p>
            <a:pPr marL="0" lvl="1" indent="0" algn="just">
              <a:buFont typeface="Wingdings" pitchFamily="2" charset="2"/>
              <a:buChar char="§"/>
            </a:pPr>
            <a:r>
              <a:rPr lang="fr-FR" sz="1800" b="1" dirty="0" smtClean="0">
                <a:latin typeface="Cambria" pitchFamily="18" charset="0"/>
                <a:cs typeface="Times New Roman" pitchFamily="18" charset="0"/>
              </a:rPr>
              <a:t> Etude prospective </a:t>
            </a:r>
            <a:r>
              <a:rPr lang="fr-FR" sz="1800" b="1" dirty="0">
                <a:latin typeface="Cambria" pitchFamily="18" charset="0"/>
                <a:cs typeface="Times New Roman" pitchFamily="18" charset="0"/>
              </a:rPr>
              <a:t>de Décembre 2010 à Juin 2012 </a:t>
            </a:r>
            <a:r>
              <a:rPr lang="fr-FR" sz="1800" b="1" dirty="0" smtClean="0">
                <a:latin typeface="Cambria" pitchFamily="18" charset="0"/>
                <a:cs typeface="Times New Roman" pitchFamily="18" charset="0"/>
              </a:rPr>
              <a:t>à visée descriptive sur </a:t>
            </a:r>
            <a:r>
              <a:rPr lang="fr-FR" sz="1800" b="1" dirty="0">
                <a:latin typeface="Cambria" pitchFamily="18" charset="0"/>
                <a:cs typeface="Times New Roman" pitchFamily="18" charset="0"/>
              </a:rPr>
              <a:t>l’état physique et psychologique de 50 malades adultes hospitalisés </a:t>
            </a:r>
            <a:r>
              <a:rPr lang="fr-FR" sz="1800" b="1" dirty="0" smtClean="0">
                <a:latin typeface="Cambria" pitchFamily="18" charset="0"/>
                <a:cs typeface="Times New Roman" pitchFamily="18" charset="0"/>
              </a:rPr>
              <a:t>dans  </a:t>
            </a:r>
            <a:r>
              <a:rPr lang="fr-FR" sz="1800" b="1" dirty="0">
                <a:latin typeface="Cambria" pitchFamily="18" charset="0"/>
                <a:cs typeface="Times New Roman" pitchFamily="18" charset="0"/>
              </a:rPr>
              <a:t>un service de pneumo-phtisiologie  </a:t>
            </a:r>
            <a:r>
              <a:rPr lang="fr-FR" sz="1800" b="1" dirty="0" smtClean="0">
                <a:latin typeface="Cambria" pitchFamily="18" charset="0"/>
                <a:cs typeface="Times New Roman" pitchFamily="18" charset="0"/>
              </a:rPr>
              <a:t>d’Alger  </a:t>
            </a:r>
            <a:r>
              <a:rPr lang="fr-FR" sz="1800" b="1" dirty="0">
                <a:latin typeface="Cambria" pitchFamily="18" charset="0"/>
                <a:cs typeface="Times New Roman" pitchFamily="18" charset="0"/>
              </a:rPr>
              <a:t>présentant un cancer bronchique qui ont reçu un traitement </a:t>
            </a:r>
            <a:r>
              <a:rPr lang="fr-FR" sz="1800" b="1" dirty="0" smtClean="0">
                <a:latin typeface="Cambria" pitchFamily="18" charset="0"/>
                <a:cs typeface="Times New Roman" pitchFamily="18" charset="0"/>
              </a:rPr>
              <a:t>oncologique</a:t>
            </a:r>
          </a:p>
          <a:p>
            <a:pPr marL="0" lvl="1" indent="0" algn="just">
              <a:buFont typeface="Wingdings" pitchFamily="2" charset="2"/>
              <a:buChar char="§"/>
            </a:pPr>
            <a:endParaRPr lang="fr-FR" sz="1800" b="1" dirty="0">
              <a:latin typeface="Cambria" pitchFamily="18" charset="0"/>
              <a:cs typeface="Times New Roman" pitchFamily="18" charset="0"/>
            </a:endParaRPr>
          </a:p>
          <a:p>
            <a:pPr marL="0" lvl="1" indent="0" algn="just">
              <a:buFont typeface="Wingdings" pitchFamily="2" charset="2"/>
              <a:buChar char="§"/>
            </a:pPr>
            <a:r>
              <a:rPr lang="fr-FR" sz="1800" b="1" dirty="0" smtClean="0">
                <a:latin typeface="Cambria" pitchFamily="18" charset="0"/>
              </a:rPr>
              <a:t>Les </a:t>
            </a:r>
            <a:r>
              <a:rPr lang="fr-FR" sz="1800" b="1" dirty="0">
                <a:latin typeface="Cambria" pitchFamily="18" charset="0"/>
              </a:rPr>
              <a:t>malades ont été interrogés  avant, pendant  et à la fin du traitement oncologique </a:t>
            </a:r>
            <a:r>
              <a:rPr lang="fr-FR" sz="1800" b="1" dirty="0" smtClean="0">
                <a:latin typeface="Cambria" pitchFamily="18" charset="0"/>
              </a:rPr>
              <a:t>.</a:t>
            </a:r>
          </a:p>
          <a:p>
            <a:pPr marL="0" lvl="1" indent="0" algn="just">
              <a:buFont typeface="Wingdings" pitchFamily="2" charset="2"/>
              <a:buChar char="§"/>
            </a:pPr>
            <a:endParaRPr lang="fr-FR" sz="1800" dirty="0">
              <a:latin typeface="Cambria" pitchFamily="18" charset="0"/>
              <a:cs typeface="Times New Roman" pitchFamily="18" charset="0"/>
            </a:endParaRPr>
          </a:p>
          <a:p>
            <a:pPr marL="0" lvl="1" indent="0" algn="just">
              <a:buFont typeface="Wingdings" pitchFamily="2" charset="2"/>
              <a:buChar char="§"/>
            </a:pPr>
            <a:r>
              <a:rPr lang="fr-FR" sz="1800" dirty="0">
                <a:latin typeface="Cambria" pitchFamily="18" charset="0"/>
                <a:cs typeface="Times New Roman" pitchFamily="18" charset="0"/>
              </a:rPr>
              <a:t> </a:t>
            </a:r>
            <a:r>
              <a:rPr lang="fr-FR" sz="1800" b="1" dirty="0">
                <a:latin typeface="Cambria" pitchFamily="18" charset="0"/>
                <a:cs typeface="Times New Roman" pitchFamily="18" charset="0"/>
              </a:rPr>
              <a:t>Le recueil des données a été établi par </a:t>
            </a:r>
            <a:r>
              <a:rPr lang="fr-FR" sz="1800" b="1" dirty="0" smtClean="0">
                <a:latin typeface="Cambria" pitchFamily="18" charset="0"/>
                <a:cs typeface="Times New Roman" pitchFamily="18" charset="0"/>
              </a:rPr>
              <a:t>:</a:t>
            </a:r>
            <a:endParaRPr lang="fr-FR" sz="1800" dirty="0">
              <a:latin typeface="Cambria" pitchFamily="18" charset="0"/>
              <a:cs typeface="Times New Roman" pitchFamily="18" charset="0"/>
            </a:endParaRPr>
          </a:p>
          <a:p>
            <a:pPr marL="0" lvl="1" indent="0" algn="just">
              <a:buNone/>
            </a:pPr>
            <a:r>
              <a:rPr lang="fr-FR" sz="1800" dirty="0">
                <a:latin typeface="Cambria" pitchFamily="18" charset="0"/>
                <a:cs typeface="Times New Roman" pitchFamily="18" charset="0"/>
              </a:rPr>
              <a:t>     </a:t>
            </a:r>
            <a:r>
              <a:rPr lang="fr-FR" sz="1800" dirty="0" smtClean="0">
                <a:latin typeface="Cambria" pitchFamily="18" charset="0"/>
                <a:cs typeface="Times New Roman" pitchFamily="18" charset="0"/>
              </a:rPr>
              <a:t> </a:t>
            </a:r>
            <a:r>
              <a:rPr lang="fr-FR" sz="1800" b="1" dirty="0">
                <a:latin typeface="Cambria" pitchFamily="18" charset="0"/>
                <a:cs typeface="Times New Roman" pitchFamily="18" charset="0"/>
              </a:rPr>
              <a:t>Échelle </a:t>
            </a:r>
            <a:r>
              <a:rPr lang="fr-FR" sz="1800" b="1" dirty="0" err="1">
                <a:latin typeface="Cambria" pitchFamily="18" charset="0"/>
                <a:cs typeface="Times New Roman" pitchFamily="18" charset="0"/>
              </a:rPr>
              <a:t>Hospital</a:t>
            </a:r>
            <a:r>
              <a:rPr lang="fr-FR" sz="1800" b="1" dirty="0">
                <a:latin typeface="Cambria" pitchFamily="18" charset="0"/>
                <a:cs typeface="Times New Roman" pitchFamily="18" charset="0"/>
              </a:rPr>
              <a:t> </a:t>
            </a:r>
            <a:r>
              <a:rPr lang="fr-FR" sz="1800" b="1" dirty="0" err="1">
                <a:latin typeface="Cambria" pitchFamily="18" charset="0"/>
                <a:cs typeface="Times New Roman" pitchFamily="18" charset="0"/>
              </a:rPr>
              <a:t>Depression</a:t>
            </a:r>
            <a:r>
              <a:rPr lang="fr-FR" sz="1800" b="1" dirty="0">
                <a:latin typeface="Cambria" pitchFamily="18" charset="0"/>
                <a:cs typeface="Times New Roman" pitchFamily="18" charset="0"/>
              </a:rPr>
              <a:t> and </a:t>
            </a:r>
            <a:r>
              <a:rPr lang="fr-FR" sz="1800" b="1" dirty="0" err="1">
                <a:latin typeface="Cambria" pitchFamily="18" charset="0"/>
                <a:cs typeface="Times New Roman" pitchFamily="18" charset="0"/>
              </a:rPr>
              <a:t>Anxiety</a:t>
            </a:r>
            <a:r>
              <a:rPr lang="fr-FR" sz="1800" b="1" dirty="0">
                <a:latin typeface="Cambria" pitchFamily="18" charset="0"/>
                <a:cs typeface="Times New Roman" pitchFamily="18" charset="0"/>
              </a:rPr>
              <a:t> (HADS ) </a:t>
            </a:r>
          </a:p>
          <a:p>
            <a:pPr marL="0" lvl="1" indent="0" algn="just">
              <a:buNone/>
            </a:pPr>
            <a:r>
              <a:rPr lang="fr-FR" sz="1800" b="1" dirty="0">
                <a:latin typeface="Cambria" pitchFamily="18" charset="0"/>
              </a:rPr>
              <a:t>     </a:t>
            </a:r>
            <a:r>
              <a:rPr lang="fr-FR" sz="1800" b="1" dirty="0" smtClean="0">
                <a:latin typeface="Cambria" pitchFamily="18" charset="0"/>
              </a:rPr>
              <a:t>  </a:t>
            </a:r>
            <a:r>
              <a:rPr lang="fr-FR" sz="1800" b="1" dirty="0">
                <a:latin typeface="Cambria" pitchFamily="18" charset="0"/>
              </a:rPr>
              <a:t>Échelle analogique de la douleur</a:t>
            </a:r>
          </a:p>
          <a:p>
            <a:pPr marL="0" lvl="1" indent="0" algn="just">
              <a:buNone/>
            </a:pPr>
            <a:r>
              <a:rPr lang="fr-FR" sz="1800" b="1" dirty="0">
                <a:latin typeface="Cambria" pitchFamily="18" charset="0"/>
              </a:rPr>
              <a:t>  </a:t>
            </a:r>
            <a:r>
              <a:rPr lang="fr-FR" sz="1800" b="1" dirty="0" smtClean="0">
                <a:latin typeface="Cambria" pitchFamily="18" charset="0"/>
              </a:rPr>
              <a:t>     Entretien </a:t>
            </a:r>
            <a:r>
              <a:rPr lang="fr-FR" sz="1800" b="1" dirty="0">
                <a:latin typeface="Cambria" pitchFamily="18" charset="0"/>
              </a:rPr>
              <a:t>clinique semi-directif</a:t>
            </a:r>
          </a:p>
          <a:p>
            <a:pPr marL="0" lvl="1" indent="0" algn="just">
              <a:buNone/>
            </a:pPr>
            <a:r>
              <a:rPr lang="fr-FR" sz="1800" b="1" dirty="0">
                <a:latin typeface="Cambria" pitchFamily="18" charset="0"/>
              </a:rPr>
              <a:t> </a:t>
            </a:r>
            <a:endParaRPr lang="fr-FR" sz="1800"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Espace réservé du contenu 4" descr="F:\Grille de lecture.tif"/>
          <p:cNvPicPr>
            <a:picLocks noGrp="1"/>
          </p:cNvPicPr>
          <p:nvPr>
            <p:ph idx="1"/>
          </p:nvPr>
        </p:nvPicPr>
        <p:blipFill>
          <a:blip r:embed="rId2" cstate="print"/>
          <a:srcRect/>
          <a:stretch>
            <a:fillRect/>
          </a:stretch>
        </p:blipFill>
        <p:spPr>
          <a:xfrm>
            <a:off x="500034" y="-714404"/>
            <a:ext cx="8143932" cy="785812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3042" y="3071809"/>
            <a:ext cx="5429288" cy="1428761"/>
          </a:xfrm>
          <a:solidFill>
            <a:schemeClr val="tx2">
              <a:lumMod val="40000"/>
              <a:lumOff val="60000"/>
            </a:schemeClr>
          </a:solidFill>
        </p:spPr>
        <p:txBody>
          <a:bodyPr>
            <a:normAutofit fontScale="85000" lnSpcReduction="20000"/>
          </a:bodyPr>
          <a:lstStyle/>
          <a:p>
            <a:pPr algn="ctr">
              <a:buNone/>
            </a:pPr>
            <a:endParaRPr lang="fr-FR" dirty="0" smtClean="0"/>
          </a:p>
          <a:p>
            <a:pPr algn="ctr">
              <a:buNone/>
            </a:pPr>
            <a:r>
              <a:rPr lang="fr-FR" sz="7000" dirty="0" smtClean="0"/>
              <a:t>RESULTATS</a:t>
            </a:r>
            <a:endParaRPr lang="fr-FR" sz="7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Autofit/>
          </a:bodyPr>
          <a:lstStyle/>
          <a:p>
            <a:r>
              <a:rPr lang="fr-FR" sz="3600" b="1" dirty="0" smtClean="0"/>
              <a:t>Répartition des malades selon le sexe et l’âge </a:t>
            </a:r>
            <a:endParaRPr lang="fr-FR" sz="3600" b="1" dirty="0"/>
          </a:p>
        </p:txBody>
      </p:sp>
      <p:graphicFrame>
        <p:nvGraphicFramePr>
          <p:cNvPr id="4" name="Espace réservé du contenu 3"/>
          <p:cNvGraphicFramePr>
            <a:graphicFrameLocks noGrp="1"/>
          </p:cNvGraphicFramePr>
          <p:nvPr>
            <p:ph idx="1"/>
          </p:nvPr>
        </p:nvGraphicFramePr>
        <p:xfrm>
          <a:off x="285720" y="2071680"/>
          <a:ext cx="7943880" cy="3568710"/>
        </p:xfrm>
        <a:graphic>
          <a:graphicData uri="http://schemas.openxmlformats.org/drawingml/2006/table">
            <a:tbl>
              <a:tblPr firstRow="1" bandRow="1">
                <a:tableStyleId>{5C22544A-7EE6-4342-B048-85BDC9FD1C3A}</a:tableStyleId>
              </a:tblPr>
              <a:tblGrid>
                <a:gridCol w="2647960"/>
                <a:gridCol w="2647960"/>
                <a:gridCol w="2647960"/>
              </a:tblGrid>
              <a:tr h="713742">
                <a:tc>
                  <a:txBody>
                    <a:bodyPr/>
                    <a:lstStyle/>
                    <a:p>
                      <a:r>
                        <a:rPr lang="fr-FR" dirty="0" smtClean="0"/>
                        <a:t>       Age /Sexe</a:t>
                      </a:r>
                      <a:endParaRPr lang="fr-FR" dirty="0"/>
                    </a:p>
                  </a:txBody>
                  <a:tcPr/>
                </a:tc>
                <a:tc>
                  <a:txBody>
                    <a:bodyPr/>
                    <a:lstStyle/>
                    <a:p>
                      <a:r>
                        <a:rPr lang="fr-FR" dirty="0" smtClean="0"/>
                        <a:t>Masculin             Féminin    </a:t>
                      </a:r>
                      <a:endParaRPr lang="fr-FR" dirty="0"/>
                    </a:p>
                  </a:txBody>
                  <a:tcPr/>
                </a:tc>
                <a:tc>
                  <a:txBody>
                    <a:bodyPr/>
                    <a:lstStyle/>
                    <a:p>
                      <a:r>
                        <a:rPr lang="fr-FR" dirty="0" smtClean="0"/>
                        <a:t>             Total</a:t>
                      </a:r>
                      <a:endParaRPr lang="fr-FR" dirty="0"/>
                    </a:p>
                  </a:txBody>
                  <a:tcPr/>
                </a:tc>
              </a:tr>
              <a:tr h="713742">
                <a:tc>
                  <a:txBody>
                    <a:bodyPr/>
                    <a:lstStyle/>
                    <a:p>
                      <a:r>
                        <a:rPr lang="fr-FR" dirty="0" smtClean="0"/>
                        <a:t>     40 – 49 ans</a:t>
                      </a:r>
                      <a:endParaRPr lang="fr-FR" dirty="0"/>
                    </a:p>
                  </a:txBody>
                  <a:tcPr/>
                </a:tc>
                <a:tc>
                  <a:txBody>
                    <a:bodyPr/>
                    <a:lstStyle/>
                    <a:p>
                      <a:pPr algn="ctr"/>
                      <a:r>
                        <a:rPr lang="fr-FR" dirty="0" smtClean="0"/>
                        <a:t>9    (xx%)            3                                </a:t>
                      </a:r>
                      <a:endParaRPr lang="fr-FR" dirty="0"/>
                    </a:p>
                  </a:txBody>
                  <a:tcPr/>
                </a:tc>
                <a:tc>
                  <a:txBody>
                    <a:bodyPr/>
                    <a:lstStyle/>
                    <a:p>
                      <a:r>
                        <a:rPr lang="fr-FR" dirty="0" smtClean="0"/>
                        <a:t>              12</a:t>
                      </a:r>
                      <a:endParaRPr lang="fr-FR" dirty="0"/>
                    </a:p>
                  </a:txBody>
                  <a:tcPr/>
                </a:tc>
              </a:tr>
              <a:tr h="713742">
                <a:tc>
                  <a:txBody>
                    <a:bodyPr/>
                    <a:lstStyle/>
                    <a:p>
                      <a:r>
                        <a:rPr lang="fr-FR" dirty="0" smtClean="0"/>
                        <a:t>      50 – 59  ans</a:t>
                      </a:r>
                      <a:endParaRPr lang="fr-FR" dirty="0"/>
                    </a:p>
                  </a:txBody>
                  <a:tcPr/>
                </a:tc>
                <a:tc>
                  <a:txBody>
                    <a:bodyPr/>
                    <a:lstStyle/>
                    <a:p>
                      <a:pPr algn="ctr"/>
                      <a:r>
                        <a:rPr lang="fr-FR" dirty="0" smtClean="0"/>
                        <a:t>16                            2</a:t>
                      </a:r>
                      <a:endParaRPr lang="fr-FR" dirty="0"/>
                    </a:p>
                  </a:txBody>
                  <a:tcPr/>
                </a:tc>
                <a:tc>
                  <a:txBody>
                    <a:bodyPr/>
                    <a:lstStyle/>
                    <a:p>
                      <a:r>
                        <a:rPr lang="fr-FR" dirty="0" smtClean="0"/>
                        <a:t>              18</a:t>
                      </a:r>
                      <a:endParaRPr lang="fr-FR" dirty="0"/>
                    </a:p>
                  </a:txBody>
                  <a:tcPr/>
                </a:tc>
              </a:tr>
              <a:tr h="713742">
                <a:tc>
                  <a:txBody>
                    <a:bodyPr/>
                    <a:lstStyle/>
                    <a:p>
                      <a:r>
                        <a:rPr lang="fr-FR" dirty="0" smtClean="0"/>
                        <a:t>     plus de   60 ans  </a:t>
                      </a:r>
                      <a:endParaRPr lang="fr-FR" dirty="0"/>
                    </a:p>
                  </a:txBody>
                  <a:tcPr/>
                </a:tc>
                <a:tc>
                  <a:txBody>
                    <a:bodyPr/>
                    <a:lstStyle/>
                    <a:p>
                      <a:pPr algn="ctr"/>
                      <a:r>
                        <a:rPr lang="fr-FR" dirty="0" smtClean="0"/>
                        <a:t>17                           3</a:t>
                      </a:r>
                      <a:endParaRPr lang="fr-FR" dirty="0"/>
                    </a:p>
                  </a:txBody>
                  <a:tcPr/>
                </a:tc>
                <a:tc>
                  <a:txBody>
                    <a:bodyPr/>
                    <a:lstStyle/>
                    <a:p>
                      <a:r>
                        <a:rPr lang="fr-FR" dirty="0" smtClean="0"/>
                        <a:t>               20</a:t>
                      </a:r>
                      <a:endParaRPr lang="fr-FR" dirty="0"/>
                    </a:p>
                  </a:txBody>
                  <a:tcPr/>
                </a:tc>
              </a:tr>
              <a:tr h="713742">
                <a:tc>
                  <a:txBody>
                    <a:bodyPr/>
                    <a:lstStyle/>
                    <a:p>
                      <a:r>
                        <a:rPr lang="fr-FR" dirty="0" smtClean="0"/>
                        <a:t>TOTAL</a:t>
                      </a:r>
                      <a:endParaRPr lang="fr-FR" dirty="0"/>
                    </a:p>
                  </a:txBody>
                  <a:tcPr/>
                </a:tc>
                <a:tc>
                  <a:txBody>
                    <a:bodyPr/>
                    <a:lstStyle/>
                    <a:p>
                      <a:pPr algn="ctr"/>
                      <a:r>
                        <a:rPr lang="fr-FR" dirty="0" smtClean="0"/>
                        <a:t>42                           O8</a:t>
                      </a:r>
                      <a:endParaRPr lang="fr-FR" dirty="0"/>
                    </a:p>
                  </a:txBody>
                  <a:tcPr/>
                </a:tc>
                <a:tc>
                  <a:txBody>
                    <a:bodyPr/>
                    <a:lstStyle/>
                    <a:p>
                      <a:r>
                        <a:rPr lang="fr-FR" dirty="0" smtClean="0"/>
                        <a:t>               50</a:t>
                      </a:r>
                      <a:endParaRPr lang="fr-FR" dirty="0"/>
                    </a:p>
                  </a:txBody>
                  <a:tcPr/>
                </a:tc>
              </a:tr>
            </a:tbl>
          </a:graphicData>
        </a:graphic>
      </p:graphicFrame>
      <p:sp>
        <p:nvSpPr>
          <p:cNvPr id="5" name="Accolade fermante 4"/>
          <p:cNvSpPr/>
          <p:nvPr/>
        </p:nvSpPr>
        <p:spPr>
          <a:xfrm>
            <a:off x="6715140" y="3000372"/>
            <a:ext cx="357190" cy="78581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7215206" y="3286124"/>
            <a:ext cx="714380" cy="369332"/>
          </a:xfrm>
          <a:prstGeom prst="rect">
            <a:avLst/>
          </a:prstGeom>
          <a:noFill/>
        </p:spPr>
        <p:txBody>
          <a:bodyPr wrap="square" rtlCol="0">
            <a:spAutoFit/>
          </a:bodyPr>
          <a:lstStyle/>
          <a:p>
            <a:r>
              <a:rPr lang="fr-FR" dirty="0" smtClean="0"/>
              <a:t>60%</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71472" y="1142984"/>
          <a:ext cx="8229600"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1643042" y="428604"/>
            <a:ext cx="4786346" cy="707886"/>
          </a:xfrm>
          <a:prstGeom prst="rect">
            <a:avLst/>
          </a:prstGeom>
          <a:noFill/>
        </p:spPr>
        <p:txBody>
          <a:bodyPr wrap="square" rtlCol="0">
            <a:spAutoFit/>
          </a:bodyPr>
          <a:lstStyle/>
          <a:p>
            <a:pPr algn="ctr"/>
            <a:r>
              <a:rPr lang="fr-FR" sz="2000" b="1" u="sng" dirty="0" smtClean="0"/>
              <a:t>Répartition des malades selon le sexe et l’âge </a:t>
            </a:r>
            <a:endParaRPr lang="fr-FR" sz="2000"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Classification TNM</a:t>
            </a:r>
            <a:endParaRPr lang="fr-FR" dirty="0"/>
          </a:p>
        </p:txBody>
      </p:sp>
      <p:graphicFrame>
        <p:nvGraphicFramePr>
          <p:cNvPr id="4" name="Espace réservé du contenu 3"/>
          <p:cNvGraphicFramePr>
            <a:graphicFrameLocks noGrp="1"/>
          </p:cNvGraphicFramePr>
          <p:nvPr>
            <p:ph idx="1"/>
          </p:nvPr>
        </p:nvGraphicFramePr>
        <p:xfrm>
          <a:off x="357158" y="1571612"/>
          <a:ext cx="7258104" cy="3543312"/>
        </p:xfrm>
        <a:graphic>
          <a:graphicData uri="http://schemas.openxmlformats.org/drawingml/2006/table">
            <a:tbl>
              <a:tblPr firstRow="1" bandRow="1">
                <a:tableStyleId>{5C22544A-7EE6-4342-B048-85BDC9FD1C3A}</a:tableStyleId>
              </a:tblPr>
              <a:tblGrid>
                <a:gridCol w="3503043"/>
                <a:gridCol w="3755061"/>
              </a:tblGrid>
              <a:tr h="885828">
                <a:tc>
                  <a:txBody>
                    <a:bodyPr/>
                    <a:lstStyle/>
                    <a:p>
                      <a:pPr algn="ctr"/>
                      <a:r>
                        <a:rPr lang="fr-FR" sz="3200" dirty="0" smtClean="0"/>
                        <a:t>TNM </a:t>
                      </a:r>
                      <a:endParaRPr lang="fr-FR" sz="3200" dirty="0"/>
                    </a:p>
                  </a:txBody>
                  <a:tcPr/>
                </a:tc>
                <a:tc>
                  <a:txBody>
                    <a:bodyPr/>
                    <a:lstStyle/>
                    <a:p>
                      <a:pPr algn="ctr"/>
                      <a:r>
                        <a:rPr lang="fr-FR" dirty="0" smtClean="0"/>
                        <a:t>   </a:t>
                      </a:r>
                      <a:r>
                        <a:rPr lang="fr-FR" sz="2400" b="1" dirty="0" smtClean="0"/>
                        <a:t>NBRE DE MALADES </a:t>
                      </a:r>
                      <a:endParaRPr lang="fr-FR" sz="2400" b="1" dirty="0"/>
                    </a:p>
                  </a:txBody>
                  <a:tcPr/>
                </a:tc>
              </a:tr>
              <a:tr h="885828">
                <a:tc>
                  <a:txBody>
                    <a:bodyPr/>
                    <a:lstStyle/>
                    <a:p>
                      <a:r>
                        <a:rPr lang="fr-FR" dirty="0" smtClean="0"/>
                        <a:t>             Stade    </a:t>
                      </a:r>
                      <a:r>
                        <a:rPr lang="fr-FR" dirty="0" err="1" smtClean="0"/>
                        <a:t>IIIb</a:t>
                      </a:r>
                      <a:endParaRPr lang="fr-FR" dirty="0"/>
                    </a:p>
                  </a:txBody>
                  <a:tcPr/>
                </a:tc>
                <a:tc>
                  <a:txBody>
                    <a:bodyPr/>
                    <a:lstStyle/>
                    <a:p>
                      <a:r>
                        <a:rPr lang="fr-FR" dirty="0" smtClean="0"/>
                        <a:t>                           20</a:t>
                      </a:r>
                      <a:endParaRPr lang="fr-FR" dirty="0"/>
                    </a:p>
                  </a:txBody>
                  <a:tcPr/>
                </a:tc>
              </a:tr>
              <a:tr h="885828">
                <a:tc>
                  <a:txBody>
                    <a:bodyPr/>
                    <a:lstStyle/>
                    <a:p>
                      <a:r>
                        <a:rPr lang="fr-FR" dirty="0" smtClean="0"/>
                        <a:t>               Stade     IV</a:t>
                      </a:r>
                      <a:endParaRPr lang="fr-FR" dirty="0"/>
                    </a:p>
                  </a:txBody>
                  <a:tcPr/>
                </a:tc>
                <a:tc>
                  <a:txBody>
                    <a:bodyPr/>
                    <a:lstStyle/>
                    <a:p>
                      <a:r>
                        <a:rPr lang="fr-FR" dirty="0" smtClean="0"/>
                        <a:t>                          30</a:t>
                      </a:r>
                      <a:endParaRPr lang="fr-FR" dirty="0"/>
                    </a:p>
                  </a:txBody>
                  <a:tcPr/>
                </a:tc>
              </a:tr>
              <a:tr h="885828">
                <a:tc>
                  <a:txBody>
                    <a:bodyPr/>
                    <a:lstStyle/>
                    <a:p>
                      <a:r>
                        <a:rPr lang="fr-FR" dirty="0" smtClean="0"/>
                        <a:t>                TOTAL</a:t>
                      </a:r>
                      <a:endParaRPr lang="fr-FR" dirty="0"/>
                    </a:p>
                  </a:txBody>
                  <a:tcPr/>
                </a:tc>
                <a:tc>
                  <a:txBody>
                    <a:bodyPr/>
                    <a:lstStyle/>
                    <a:p>
                      <a:r>
                        <a:rPr lang="fr-FR" dirty="0" smtClean="0"/>
                        <a:t>                          50</a:t>
                      </a:r>
                      <a:endParaRPr lang="fr-F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nvGraphicFramePr>
        <p:xfrm>
          <a:off x="571472" y="857232"/>
          <a:ext cx="7858180"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14348" y="274638"/>
            <a:ext cx="7972452" cy="939784"/>
          </a:xfrm>
        </p:spPr>
        <p:txBody>
          <a:bodyPr>
            <a:noAutofit/>
          </a:bodyPr>
          <a:lstStyle/>
          <a:p>
            <a:r>
              <a:rPr lang="fr-FR" sz="3600" dirty="0" smtClean="0"/>
              <a:t>Analyse de la vie sociale et familiale du cancéreux </a:t>
            </a:r>
            <a:endParaRPr lang="fr-FR" sz="3600" dirty="0"/>
          </a:p>
        </p:txBody>
      </p:sp>
      <p:graphicFrame>
        <p:nvGraphicFramePr>
          <p:cNvPr id="1026" name="Object 27"/>
          <p:cNvGraphicFramePr>
            <a:graphicFrameLocks noChangeAspect="1"/>
          </p:cNvGraphicFramePr>
          <p:nvPr>
            <p:ph idx="1"/>
          </p:nvPr>
        </p:nvGraphicFramePr>
        <p:xfrm>
          <a:off x="1157288" y="1603375"/>
          <a:ext cx="7008812" cy="4476750"/>
        </p:xfrm>
        <a:graphic>
          <a:graphicData uri="http://schemas.openxmlformats.org/presentationml/2006/ole">
            <p:oleObj spid="_x0000_s1026" name="Graphique" r:id="rId3" imgW="16554394" imgH="10563311" progId="MSGraph.Chart.8">
              <p:embed followColorScheme="full"/>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ChangeArrowheads="1"/>
          </p:cNvSpPr>
          <p:nvPr>
            <p:ph type="title"/>
          </p:nvPr>
        </p:nvSpPr>
        <p:spPr/>
        <p:txBody>
          <a:bodyPr/>
          <a:lstStyle/>
          <a:p>
            <a:pPr eaLnBrk="1" hangingPunct="1">
              <a:defRPr/>
            </a:pPr>
            <a:r>
              <a:rPr lang="fr-FR" sz="2800" smtClean="0"/>
              <a:t> </a:t>
            </a:r>
          </a:p>
        </p:txBody>
      </p:sp>
      <p:graphicFrame>
        <p:nvGraphicFramePr>
          <p:cNvPr id="1026" name="Object 4"/>
          <p:cNvGraphicFramePr>
            <a:graphicFrameLocks noChangeAspect="1"/>
          </p:cNvGraphicFramePr>
          <p:nvPr>
            <p:ph idx="1"/>
          </p:nvPr>
        </p:nvGraphicFramePr>
        <p:xfrm>
          <a:off x="449263" y="1052513"/>
          <a:ext cx="8694737" cy="5805487"/>
        </p:xfrm>
        <a:graphic>
          <a:graphicData uri="http://schemas.openxmlformats.org/presentationml/2006/ole">
            <p:oleObj spid="_x0000_s61442" name="Graphique" r:id="rId3" imgW="7410417" imgH="4762438" progId="MSGraph.Chart.8">
              <p:embed followColorScheme="full"/>
            </p:oleObj>
          </a:graphicData>
        </a:graphic>
      </p:graphicFrame>
      <p:sp>
        <p:nvSpPr>
          <p:cNvPr id="4" name="ZoneTexte 3"/>
          <p:cNvSpPr txBox="1"/>
          <p:nvPr/>
        </p:nvSpPr>
        <p:spPr>
          <a:xfrm>
            <a:off x="1714481" y="428604"/>
            <a:ext cx="6858048" cy="584775"/>
          </a:xfrm>
          <a:prstGeom prst="rect">
            <a:avLst/>
          </a:prstGeom>
          <a:noFill/>
        </p:spPr>
        <p:txBody>
          <a:bodyPr wrap="square" rtlCol="0">
            <a:spAutoFit/>
          </a:bodyPr>
          <a:lstStyle/>
          <a:p>
            <a:r>
              <a:rPr lang="fr-FR" sz="3200" b="1" dirty="0" smtClean="0"/>
              <a:t>Analyse de la détresse émotionnelle</a:t>
            </a:r>
            <a:endParaRPr lang="fr-FR"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512168"/>
          </a:xfrm>
          <a:solidFill>
            <a:schemeClr val="tx2">
              <a:lumMod val="40000"/>
              <a:lumOff val="60000"/>
            </a:schemeClr>
          </a:solidFill>
        </p:spPr>
        <p:txBody>
          <a:bodyPr>
            <a:noAutofit/>
          </a:bodyPr>
          <a:lstStyle/>
          <a:p>
            <a:r>
              <a:rPr lang="fr-FR" sz="3600" b="1" dirty="0" smtClean="0"/>
              <a:t>Evolution de la morbidité hospitalière du cancer bronchique 1997 - 2011 </a:t>
            </a:r>
            <a:br>
              <a:rPr lang="fr-FR" sz="3600" b="1" dirty="0" smtClean="0"/>
            </a:br>
            <a:r>
              <a:rPr lang="fr-FR" sz="3600" b="1" dirty="0" smtClean="0"/>
              <a:t>  (S</a:t>
            </a:r>
            <a:r>
              <a:rPr lang="fr-FR" sz="2800" b="1" dirty="0" smtClean="0"/>
              <a:t>ervice de </a:t>
            </a:r>
            <a:r>
              <a:rPr lang="fr-FR" sz="2800" b="1" dirty="0" err="1" smtClean="0"/>
              <a:t>pneumoptisiologie</a:t>
            </a:r>
            <a:r>
              <a:rPr lang="fr-FR" sz="2800" b="1" dirty="0" smtClean="0"/>
              <a:t> </a:t>
            </a:r>
            <a:r>
              <a:rPr lang="fr-FR" sz="2800" b="1" dirty="0" err="1" smtClean="0"/>
              <a:t>Matiben</a:t>
            </a:r>
            <a:r>
              <a:rPr lang="fr-FR" sz="2800" b="1" dirty="0" smtClean="0"/>
              <a:t> )</a:t>
            </a:r>
            <a:endParaRPr lang="en-US" sz="2800" b="1" dirty="0"/>
          </a:p>
        </p:txBody>
      </p:sp>
      <p:graphicFrame>
        <p:nvGraphicFramePr>
          <p:cNvPr id="8" name="Graphique 7"/>
          <p:cNvGraphicFramePr/>
          <p:nvPr/>
        </p:nvGraphicFramePr>
        <p:xfrm>
          <a:off x="971600" y="1916832"/>
          <a:ext cx="6840760"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8"/>
          <p:cNvGraphicFramePr>
            <a:graphicFrameLocks noChangeAspect="1"/>
          </p:cNvGraphicFramePr>
          <p:nvPr>
            <p:ph idx="1"/>
          </p:nvPr>
        </p:nvGraphicFramePr>
        <p:xfrm>
          <a:off x="1000100" y="714356"/>
          <a:ext cx="6572296" cy="5988496"/>
        </p:xfrm>
        <a:graphic>
          <a:graphicData uri="http://schemas.openxmlformats.org/presentationml/2006/ole">
            <p:oleObj spid="_x0000_s3074" name="Graphique" r:id="rId3" imgW="7572381" imgH="8734511" progId="MSGraph.Chart.8">
              <p:embed followColorScheme="full"/>
            </p:oleObj>
          </a:graphicData>
        </a:graphic>
      </p:graphicFrame>
      <p:sp>
        <p:nvSpPr>
          <p:cNvPr id="3" name="ZoneTexte 2"/>
          <p:cNvSpPr txBox="1"/>
          <p:nvPr/>
        </p:nvSpPr>
        <p:spPr>
          <a:xfrm>
            <a:off x="1142976" y="142852"/>
            <a:ext cx="6357982" cy="461665"/>
          </a:xfrm>
          <a:prstGeom prst="rect">
            <a:avLst/>
          </a:prstGeom>
          <a:noFill/>
        </p:spPr>
        <p:txBody>
          <a:bodyPr wrap="square" rtlCol="0">
            <a:spAutoFit/>
          </a:bodyPr>
          <a:lstStyle/>
          <a:p>
            <a:r>
              <a:rPr lang="fr-FR" sz="2400" b="1" dirty="0" smtClean="0"/>
              <a:t>Analyse de la douleur et l’angoisse de mort </a:t>
            </a:r>
            <a:endParaRPr lang="fr-FR"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Résultats</a:t>
            </a:r>
            <a:endParaRPr lang="fr-FR" dirty="0"/>
          </a:p>
        </p:txBody>
      </p:sp>
      <p:sp>
        <p:nvSpPr>
          <p:cNvPr id="4" name="Rectangle 1116"/>
          <p:cNvSpPr>
            <a:spLocks noGrp="1" noChangeArrowheads="1"/>
          </p:cNvSpPr>
          <p:nvPr>
            <p:ph idx="1"/>
          </p:nvPr>
        </p:nvSpPr>
        <p:spPr>
          <a:solidFill>
            <a:schemeClr val="tx2">
              <a:lumMod val="20000"/>
              <a:lumOff val="80000"/>
            </a:schemeClr>
          </a:solidFill>
        </p:spPr>
        <p:txBody>
          <a:bodyPr/>
          <a:lstStyle/>
          <a:p>
            <a:pPr>
              <a:buFont typeface="Wingdings" pitchFamily="2" charset="2"/>
              <a:buChar char="Ø"/>
            </a:pPr>
            <a:r>
              <a:rPr lang="fr-FR" dirty="0" smtClean="0"/>
              <a:t>Avant la chimiothérapie la détresse émotionnelle atteint un pic  au moment du diagnostic :</a:t>
            </a:r>
          </a:p>
          <a:p>
            <a:r>
              <a:rPr lang="fr-FR" dirty="0" smtClean="0"/>
              <a:t>      60% des malades présentent une  </a:t>
            </a:r>
          </a:p>
          <a:p>
            <a:pPr>
              <a:buNone/>
            </a:pPr>
            <a:r>
              <a:rPr lang="fr-FR" dirty="0" smtClean="0"/>
              <a:t>          symptomatologie anxieuse </a:t>
            </a:r>
          </a:p>
          <a:p>
            <a:r>
              <a:rPr lang="fr-FR" dirty="0" smtClean="0"/>
              <a:t>      32% une symptomatologie dépressive.</a:t>
            </a:r>
          </a:p>
          <a:p>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a:t>
            </a:r>
            <a:endParaRPr lang="fr-FR" dirty="0"/>
          </a:p>
        </p:txBody>
      </p:sp>
      <p:sp>
        <p:nvSpPr>
          <p:cNvPr id="3" name="Espace réservé du contenu 2"/>
          <p:cNvSpPr>
            <a:spLocks noGrp="1"/>
          </p:cNvSpPr>
          <p:nvPr>
            <p:ph idx="1"/>
          </p:nvPr>
        </p:nvSpPr>
        <p:spPr>
          <a:xfrm>
            <a:off x="142844" y="1571612"/>
            <a:ext cx="9001156" cy="4525963"/>
          </a:xfrm>
          <a:solidFill>
            <a:schemeClr val="tx2">
              <a:lumMod val="20000"/>
              <a:lumOff val="80000"/>
            </a:schemeClr>
          </a:solidFill>
        </p:spPr>
        <p:txBody>
          <a:bodyPr/>
          <a:lstStyle/>
          <a:p>
            <a:pPr>
              <a:spcBef>
                <a:spcPct val="50000"/>
              </a:spcBef>
              <a:buFont typeface="Wingdings" pitchFamily="2" charset="2"/>
              <a:buChar char="Ø"/>
            </a:pPr>
            <a:r>
              <a:rPr lang="fr-FR" b="1" i="1" dirty="0" smtClean="0">
                <a:latin typeface="Cambria" pitchFamily="18" charset="0"/>
              </a:rPr>
              <a:t>Après 3 cures de chimiothérapie on note une diminution:</a:t>
            </a:r>
          </a:p>
          <a:p>
            <a:pPr>
              <a:spcBef>
                <a:spcPct val="50000"/>
              </a:spcBef>
            </a:pPr>
            <a:r>
              <a:rPr lang="fr-FR" b="1" dirty="0" smtClean="0">
                <a:latin typeface="Cambria" pitchFamily="18" charset="0"/>
              </a:rPr>
              <a:t>      de l’anxiété chez 28% des malades </a:t>
            </a:r>
          </a:p>
          <a:p>
            <a:pPr>
              <a:spcBef>
                <a:spcPct val="50000"/>
              </a:spcBef>
            </a:pPr>
            <a:r>
              <a:rPr lang="fr-FR" b="1" dirty="0" smtClean="0">
                <a:latin typeface="Cambria" pitchFamily="18" charset="0"/>
              </a:rPr>
              <a:t>     de la dépression chez 13% des malades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a:t>
            </a:r>
            <a:endParaRPr lang="fr-FR" dirty="0"/>
          </a:p>
        </p:txBody>
      </p:sp>
      <p:sp>
        <p:nvSpPr>
          <p:cNvPr id="3" name="Espace réservé du contenu 2"/>
          <p:cNvSpPr>
            <a:spLocks noGrp="1"/>
          </p:cNvSpPr>
          <p:nvPr>
            <p:ph idx="1"/>
          </p:nvPr>
        </p:nvSpPr>
        <p:spPr>
          <a:solidFill>
            <a:schemeClr val="tx2">
              <a:lumMod val="20000"/>
              <a:lumOff val="80000"/>
            </a:schemeClr>
          </a:solidFill>
        </p:spPr>
        <p:txBody>
          <a:bodyPr>
            <a:normAutofit fontScale="92500" lnSpcReduction="20000"/>
          </a:bodyPr>
          <a:lstStyle/>
          <a:p>
            <a:pPr>
              <a:spcBef>
                <a:spcPct val="50000"/>
              </a:spcBef>
              <a:buFont typeface="Wingdings" pitchFamily="2" charset="2"/>
              <a:buChar char="Ø"/>
            </a:pPr>
            <a:r>
              <a:rPr lang="fr-FR" b="1" i="1" dirty="0" smtClean="0">
                <a:latin typeface="Cambria" pitchFamily="18" charset="0"/>
              </a:rPr>
              <a:t>Après 6 cures de chimiothérapie on observe une diminution</a:t>
            </a:r>
            <a:r>
              <a:rPr lang="fr-FR" b="1" dirty="0" smtClean="0">
                <a:latin typeface="Cambria" pitchFamily="18" charset="0"/>
              </a:rPr>
              <a:t> :</a:t>
            </a:r>
          </a:p>
          <a:p>
            <a:pPr>
              <a:spcBef>
                <a:spcPct val="50000"/>
              </a:spcBef>
            </a:pPr>
            <a:r>
              <a:rPr lang="fr-FR" b="1" dirty="0" smtClean="0">
                <a:latin typeface="Cambria" pitchFamily="18" charset="0"/>
              </a:rPr>
              <a:t>     de l’anxiété dans 33% des cas ,  </a:t>
            </a:r>
          </a:p>
          <a:p>
            <a:pPr>
              <a:spcBef>
                <a:spcPct val="50000"/>
              </a:spcBef>
            </a:pPr>
            <a:r>
              <a:rPr lang="fr-FR" b="1" dirty="0" smtClean="0">
                <a:latin typeface="Cambria" pitchFamily="18" charset="0"/>
              </a:rPr>
              <a:t>    de la dépression dans 17% des malades ,</a:t>
            </a:r>
          </a:p>
          <a:p>
            <a:pPr>
              <a:spcBef>
                <a:spcPct val="50000"/>
              </a:spcBef>
            </a:pPr>
            <a:r>
              <a:rPr lang="fr-FR" b="1" dirty="0" smtClean="0">
                <a:latin typeface="Cambria" pitchFamily="18" charset="0"/>
              </a:rPr>
              <a:t>    de la douleur chez 30% des malades</a:t>
            </a:r>
          </a:p>
          <a:p>
            <a:pPr>
              <a:spcBef>
                <a:spcPct val="50000"/>
              </a:spcBef>
            </a:pPr>
            <a:r>
              <a:rPr lang="fr-FR" b="1" dirty="0" smtClean="0">
                <a:latin typeface="Cambria" pitchFamily="18" charset="0"/>
              </a:rPr>
              <a:t>    de l’angoisse de mort chez 5% des malades,</a:t>
            </a:r>
          </a:p>
          <a:p>
            <a:pPr>
              <a:spcBef>
                <a:spcPct val="50000"/>
              </a:spcBef>
            </a:pPr>
            <a:r>
              <a:rPr lang="fr-FR" b="1" dirty="0" smtClean="0">
                <a:latin typeface="Cambria" pitchFamily="18" charset="0"/>
              </a:rPr>
              <a:t>    du niveau d’estime de soi chez 7% des cas </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Résultats</a:t>
            </a:r>
            <a:endParaRPr lang="fr-FR" dirty="0"/>
          </a:p>
        </p:txBody>
      </p:sp>
      <p:sp>
        <p:nvSpPr>
          <p:cNvPr id="3" name="Espace réservé du contenu 2"/>
          <p:cNvSpPr>
            <a:spLocks noGrp="1"/>
          </p:cNvSpPr>
          <p:nvPr>
            <p:ph idx="1"/>
          </p:nvPr>
        </p:nvSpPr>
        <p:spPr>
          <a:xfrm>
            <a:off x="457200" y="2071678"/>
            <a:ext cx="8229600" cy="2571767"/>
          </a:xfrm>
          <a:solidFill>
            <a:schemeClr val="tx2">
              <a:lumMod val="20000"/>
              <a:lumOff val="80000"/>
            </a:schemeClr>
          </a:solidFill>
        </p:spPr>
        <p:txBody>
          <a:bodyPr>
            <a:normAutofit fontScale="92500" lnSpcReduction="20000"/>
          </a:bodyPr>
          <a:lstStyle/>
          <a:p>
            <a:pPr algn="ctr"/>
            <a:endParaRPr lang="fr-FR" b="1" i="1" dirty="0" smtClean="0">
              <a:latin typeface="Cambria" pitchFamily="18" charset="0"/>
            </a:endParaRPr>
          </a:p>
          <a:p>
            <a:pPr algn="ctr">
              <a:buFont typeface="Wingdings" pitchFamily="2" charset="2"/>
              <a:buChar char="Ø"/>
            </a:pPr>
            <a:r>
              <a:rPr lang="fr-FR" b="1" i="1" dirty="0" smtClean="0">
                <a:latin typeface="Cambria" pitchFamily="18" charset="0"/>
              </a:rPr>
              <a:t>Après 6 cures de chimiothérapie : </a:t>
            </a:r>
          </a:p>
          <a:p>
            <a:pPr algn="ctr">
              <a:buNone/>
            </a:pPr>
            <a:endParaRPr lang="fr-FR" b="1" i="1" dirty="0" smtClean="0">
              <a:latin typeface="Cambria" pitchFamily="18" charset="0"/>
            </a:endParaRPr>
          </a:p>
          <a:p>
            <a:pPr algn="ctr">
              <a:buNone/>
            </a:pPr>
            <a:r>
              <a:rPr lang="fr-FR" b="1" i="1" dirty="0" smtClean="0">
                <a:latin typeface="Cambria" pitchFamily="18" charset="0"/>
              </a:rPr>
              <a:t>  On observe une détérioration dans les domaines sociaux et familiaux chez 87% des malades   </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20000"/>
              <a:lumOff val="80000"/>
            </a:schemeClr>
          </a:solidFill>
        </p:spPr>
        <p:txBody>
          <a:bodyPr/>
          <a:lstStyle/>
          <a:p>
            <a:r>
              <a:rPr lang="fr-FR" dirty="0" smtClean="0"/>
              <a:t>Conclusion </a:t>
            </a:r>
            <a:endParaRPr lang="fr-FR" dirty="0"/>
          </a:p>
        </p:txBody>
      </p:sp>
      <p:sp>
        <p:nvSpPr>
          <p:cNvPr id="4" name="Text Box 1091"/>
          <p:cNvSpPr txBox="1">
            <a:spLocks noGrp="1" noChangeArrowheads="1"/>
          </p:cNvSpPr>
          <p:nvPr>
            <p:ph idx="1"/>
          </p:nvPr>
        </p:nvSpPr>
        <p:spPr bwMode="auto">
          <a:xfrm>
            <a:off x="457200" y="1600200"/>
            <a:ext cx="8229600" cy="4287836"/>
          </a:xfrm>
          <a:prstGeom prst="rect">
            <a:avLst/>
          </a:prstGeom>
          <a:solidFill>
            <a:schemeClr val="tx2">
              <a:lumMod val="20000"/>
              <a:lumOff val="80000"/>
            </a:schemeClr>
          </a:solidFill>
          <a:ln w="9525">
            <a:noFill/>
            <a:miter lim="800000"/>
            <a:headEnd/>
            <a:tailEnd/>
          </a:ln>
        </p:spPr>
        <p:txBody>
          <a:bodyPr wrap="square" lIns="436358" tIns="218184" rIns="436358" bIns="218184">
            <a:spAutoFit/>
          </a:bodyPr>
          <a:lstStyle/>
          <a:p>
            <a:pPr algn="just">
              <a:spcBef>
                <a:spcPct val="50000"/>
              </a:spcBef>
              <a:buNone/>
            </a:pPr>
            <a:r>
              <a:rPr lang="fr-FR" sz="2000" b="1" dirty="0">
                <a:latin typeface="Cambria" pitchFamily="18" charset="0"/>
              </a:rPr>
              <a:t>Le soutien psychologique et familial durant le traitement a permis une amélioration de la qualité de vie surtout sur le plan émotionnel</a:t>
            </a:r>
          </a:p>
          <a:p>
            <a:pPr algn="just">
              <a:spcBef>
                <a:spcPct val="50000"/>
              </a:spcBef>
              <a:buNone/>
            </a:pPr>
            <a:r>
              <a:rPr lang="fr-FR" sz="2000" b="1" dirty="0" smtClean="0">
                <a:latin typeface="Cambria" pitchFamily="18" charset="0"/>
              </a:rPr>
              <a:t>Les </a:t>
            </a:r>
            <a:r>
              <a:rPr lang="fr-FR" sz="2000" b="1" dirty="0">
                <a:latin typeface="Cambria" pitchFamily="18" charset="0"/>
              </a:rPr>
              <a:t>malades recevant la chimiothérapie conservaient une bonne qualité de vie au cours du traitement grâce à la réduction notable de la douleur</a:t>
            </a:r>
          </a:p>
          <a:p>
            <a:pPr algn="just">
              <a:spcBef>
                <a:spcPct val="50000"/>
              </a:spcBef>
              <a:buNone/>
            </a:pPr>
            <a:r>
              <a:rPr lang="fr-FR" sz="2000" b="1" dirty="0" smtClean="0">
                <a:latin typeface="Cambria" pitchFamily="18" charset="0"/>
              </a:rPr>
              <a:t>L’annonce </a:t>
            </a:r>
            <a:r>
              <a:rPr lang="fr-FR" sz="2000" b="1" dirty="0">
                <a:latin typeface="Cambria" pitchFamily="18" charset="0"/>
              </a:rPr>
              <a:t>du diagnostic retenti sur la qualité de vie en altérant les domaines psychosociaux . il est donc indispensable d’aider le patient à retrouver son équilibre   psychique après l’annonce du diagnostic .</a:t>
            </a:r>
          </a:p>
          <a:p>
            <a:pPr algn="just">
              <a:spcBef>
                <a:spcPct val="50000"/>
              </a:spcBef>
              <a:buNone/>
            </a:pPr>
            <a:endParaRPr lang="fr-FR" sz="2000" b="1"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nvGraphicFramePr>
        <p:xfrm>
          <a:off x="1115616" y="1556792"/>
          <a:ext cx="6912768"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457200" y="274638"/>
            <a:ext cx="8229600" cy="1143000"/>
          </a:xfrm>
          <a:solidFill>
            <a:schemeClr val="tx2">
              <a:lumMod val="40000"/>
              <a:lumOff val="60000"/>
            </a:schemeClr>
          </a:solidFill>
        </p:spPr>
        <p:txBody>
          <a:bodyPr/>
          <a:lstStyle/>
          <a:p>
            <a:r>
              <a:rPr lang="fr-FR" sz="2400" b="1" dirty="0" smtClean="0"/>
              <a:t>Évolution du cancer bronchique non opérable (stades </a:t>
            </a:r>
            <a:r>
              <a:rPr lang="fr-FR" sz="2400" b="1" dirty="0" err="1" smtClean="0"/>
              <a:t>IIIb</a:t>
            </a:r>
            <a:r>
              <a:rPr lang="fr-FR" sz="2400" b="1" dirty="0" smtClean="0"/>
              <a:t> et IV) 1995 - 2011 (</a:t>
            </a:r>
            <a:r>
              <a:rPr lang="fr-FR" sz="3200" b="1" dirty="0" smtClean="0"/>
              <a:t>S</a:t>
            </a:r>
            <a:r>
              <a:rPr lang="fr-FR" sz="2400" b="1" dirty="0" smtClean="0"/>
              <a:t>ervice de </a:t>
            </a:r>
            <a:r>
              <a:rPr lang="fr-FR" sz="2400" b="1" dirty="0" err="1" smtClean="0"/>
              <a:t>Pneumoptisiologie</a:t>
            </a:r>
            <a:r>
              <a:rPr lang="fr-FR" sz="2400" b="1" dirty="0" smtClean="0"/>
              <a:t> </a:t>
            </a:r>
            <a:r>
              <a:rPr lang="fr-FR" sz="2400" b="1" dirty="0" err="1" smtClean="0"/>
              <a:t>Matiben</a:t>
            </a:r>
            <a:r>
              <a:rPr lang="fr-FR" sz="2400" b="1" dirty="0" smtClean="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solidFill>
            <a:schemeClr val="tx2">
              <a:lumMod val="20000"/>
              <a:lumOff val="80000"/>
            </a:schemeClr>
          </a:solidFill>
        </p:spPr>
        <p:txBody>
          <a:bodyPr>
            <a:normAutofit fontScale="90000"/>
          </a:bodyPr>
          <a:lstStyle/>
          <a:p>
            <a:pPr algn="l"/>
            <a:r>
              <a:rPr lang="fr-FR" b="1" dirty="0" smtClean="0"/>
              <a:t> </a:t>
            </a:r>
            <a:r>
              <a:rPr lang="fr-FR" sz="3600" b="1" dirty="0" smtClean="0"/>
              <a:t>Analyse de la prise en charge</a:t>
            </a:r>
            <a:r>
              <a:rPr lang="fr-FR" sz="4000" b="1" dirty="0" smtClean="0"/>
              <a:t> t</a:t>
            </a:r>
            <a:r>
              <a:rPr lang="fr-FR" sz="3600" b="1" dirty="0" smtClean="0"/>
              <a:t>hérapeutique </a:t>
            </a:r>
            <a:br>
              <a:rPr lang="fr-FR" sz="3600" b="1" dirty="0" smtClean="0"/>
            </a:br>
            <a:r>
              <a:rPr lang="fr-FR" sz="3600" b="1" dirty="0" smtClean="0"/>
              <a:t>                    </a:t>
            </a:r>
            <a:r>
              <a:rPr lang="fr-FR" sz="2200" b="1" dirty="0" smtClean="0"/>
              <a:t>(Service de </a:t>
            </a:r>
            <a:r>
              <a:rPr lang="fr-FR" sz="2200" b="1" dirty="0" err="1" smtClean="0"/>
              <a:t>pneumoptisiologie</a:t>
            </a:r>
            <a:r>
              <a:rPr lang="fr-FR" sz="2200" b="1" dirty="0" smtClean="0"/>
              <a:t> </a:t>
            </a:r>
            <a:r>
              <a:rPr lang="fr-FR" sz="2200" b="1" dirty="0" err="1" smtClean="0"/>
              <a:t>Matiben</a:t>
            </a:r>
            <a:r>
              <a:rPr lang="fr-FR" sz="2200" b="1" dirty="0" smtClean="0"/>
              <a:t> )</a:t>
            </a:r>
            <a:endParaRPr lang="fr-FR" sz="2200" dirty="0" smtClean="0"/>
          </a:p>
        </p:txBody>
      </p:sp>
      <p:graphicFrame>
        <p:nvGraphicFramePr>
          <p:cNvPr id="1026" name="Object 4"/>
          <p:cNvGraphicFramePr>
            <a:graphicFrameLocks noChangeAspect="1"/>
          </p:cNvGraphicFramePr>
          <p:nvPr>
            <p:ph idx="1"/>
          </p:nvPr>
        </p:nvGraphicFramePr>
        <p:xfrm>
          <a:off x="179388" y="1773238"/>
          <a:ext cx="8785225" cy="3781425"/>
        </p:xfrm>
        <a:graphic>
          <a:graphicData uri="http://schemas.openxmlformats.org/presentationml/2006/ole">
            <p:oleObj spid="_x0000_s24578" name="Graphique" r:id="rId4" imgW="5467502" imgH="2352637" progId="Excel.Shee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tx2">
              <a:lumMod val="20000"/>
              <a:lumOff val="80000"/>
            </a:schemeClr>
          </a:solidFill>
        </p:spPr>
        <p:txBody>
          <a:bodyPr>
            <a:normAutofit fontScale="90000"/>
          </a:bodyPr>
          <a:lstStyle/>
          <a:p>
            <a:r>
              <a:rPr lang="fr-FR" sz="3200" dirty="0" smtClean="0"/>
              <a:t/>
            </a:r>
            <a:br>
              <a:rPr lang="fr-FR" sz="3200" dirty="0" smtClean="0"/>
            </a:br>
            <a:r>
              <a:rPr lang="fr-FR" sz="3200" dirty="0" smtClean="0"/>
              <a:t>Un des symptômes les plus fréquemment </a:t>
            </a:r>
            <a:br>
              <a:rPr lang="fr-FR" sz="3200" dirty="0" smtClean="0"/>
            </a:br>
            <a:r>
              <a:rPr lang="fr-FR" sz="3200" dirty="0" smtClean="0"/>
              <a:t>exprimés par les malades :</a:t>
            </a:r>
            <a:br>
              <a:rPr lang="fr-FR" sz="3200" dirty="0" smtClean="0"/>
            </a:br>
            <a:endParaRPr lang="fr-FR" sz="3200" dirty="0" smtClean="0"/>
          </a:p>
        </p:txBody>
      </p:sp>
      <p:sp>
        <p:nvSpPr>
          <p:cNvPr id="7171" name="Rectangle 3"/>
          <p:cNvSpPr>
            <a:spLocks noGrp="1" noChangeArrowheads="1"/>
          </p:cNvSpPr>
          <p:nvPr>
            <p:ph type="body" idx="1"/>
          </p:nvPr>
        </p:nvSpPr>
        <p:spPr>
          <a:xfrm>
            <a:off x="457200" y="1600200"/>
            <a:ext cx="8686800" cy="4525963"/>
          </a:xfrm>
          <a:solidFill>
            <a:schemeClr val="tx2">
              <a:lumMod val="20000"/>
              <a:lumOff val="80000"/>
            </a:schemeClr>
          </a:solidFill>
        </p:spPr>
        <p:txBody>
          <a:bodyPr/>
          <a:lstStyle/>
          <a:p>
            <a:pPr eaLnBrk="1" hangingPunct="1"/>
            <a:endParaRPr lang="fr-FR" dirty="0" smtClean="0"/>
          </a:p>
          <a:p>
            <a:pPr eaLnBrk="1" hangingPunct="1"/>
            <a:r>
              <a:rPr lang="fr-FR" dirty="0" smtClean="0"/>
              <a:t>Plus de70% des malades souffrent de la douleur </a:t>
            </a:r>
          </a:p>
          <a:p>
            <a:pPr eaLnBrk="1" hangingPunct="1"/>
            <a:endParaRPr lang="fr-FR" dirty="0" smtClean="0"/>
          </a:p>
          <a:p>
            <a:r>
              <a:rPr lang="fr-FR" dirty="0" smtClean="0"/>
              <a:t>40% des patients cancéreux au début de leur maladie * </a:t>
            </a:r>
          </a:p>
          <a:p>
            <a:r>
              <a:rPr lang="fr-FR" dirty="0" smtClean="0"/>
              <a:t>75 % des patients en fin de vie * </a:t>
            </a:r>
          </a:p>
          <a:p>
            <a:endParaRPr lang="fr-FR" sz="1800" dirty="0" smtClean="0"/>
          </a:p>
          <a:p>
            <a:endParaRPr lang="fr-FR" sz="1800" dirty="0" smtClean="0"/>
          </a:p>
          <a:p>
            <a:r>
              <a:rPr lang="fr-FR" sz="1800" dirty="0" smtClean="0"/>
              <a:t>*the </a:t>
            </a:r>
            <a:r>
              <a:rPr lang="fr-FR" sz="1800" dirty="0" err="1" smtClean="0"/>
              <a:t>prevalence</a:t>
            </a:r>
            <a:r>
              <a:rPr lang="fr-FR" sz="1800" dirty="0" smtClean="0"/>
              <a:t> and </a:t>
            </a:r>
            <a:r>
              <a:rPr lang="fr-FR" sz="1800" dirty="0" err="1" smtClean="0"/>
              <a:t>severity</a:t>
            </a:r>
            <a:r>
              <a:rPr lang="fr-FR" sz="1800" dirty="0" smtClean="0"/>
              <a:t> of pain in cancer .</a:t>
            </a:r>
            <a:r>
              <a:rPr lang="fr-FR" sz="1800" dirty="0" err="1" smtClean="0"/>
              <a:t>Bull.Cancer</a:t>
            </a:r>
            <a:r>
              <a:rPr lang="fr-FR" sz="1800" dirty="0" smtClean="0"/>
              <a:t> 2005</a:t>
            </a:r>
          </a:p>
          <a:p>
            <a:pPr eaLnBrk="1" hangingPunct="1">
              <a:buFontTx/>
              <a:buNone/>
            </a:pPr>
            <a:endParaRPr lang="fr-FR" dirty="0" smtClean="0"/>
          </a:p>
          <a:p>
            <a:pPr eaLnBrk="1" hangingPunct="1"/>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85852" y="274638"/>
            <a:ext cx="6643734" cy="1143000"/>
          </a:xfrm>
          <a:solidFill>
            <a:schemeClr val="tx2">
              <a:lumMod val="40000"/>
              <a:lumOff val="60000"/>
            </a:schemeClr>
          </a:solidFill>
          <a:ln>
            <a:noFill/>
          </a:ln>
        </p:spPr>
        <p:txBody>
          <a:bodyPr/>
          <a:lstStyle/>
          <a:p>
            <a:r>
              <a:rPr lang="fr-FR" sz="3200" b="1" dirty="0" smtClean="0"/>
              <a:t>LES SOINS PALLIATIFS </a:t>
            </a:r>
            <a:r>
              <a:rPr lang="fr-FR" dirty="0" smtClean="0"/>
              <a:t> </a:t>
            </a:r>
            <a:endParaRPr lang="fr-FR" dirty="0"/>
          </a:p>
        </p:txBody>
      </p:sp>
      <p:sp>
        <p:nvSpPr>
          <p:cNvPr id="40963" name="Rectangle 3"/>
          <p:cNvSpPr>
            <a:spLocks noGrp="1" noChangeArrowheads="1"/>
          </p:cNvSpPr>
          <p:nvPr>
            <p:ph type="body" idx="1"/>
          </p:nvPr>
        </p:nvSpPr>
        <p:spPr>
          <a:xfrm>
            <a:off x="685800" y="1928802"/>
            <a:ext cx="8172480" cy="3606818"/>
          </a:xfrm>
          <a:solidFill>
            <a:schemeClr val="tx2">
              <a:lumMod val="20000"/>
              <a:lumOff val="80000"/>
            </a:schemeClr>
          </a:solidFill>
        </p:spPr>
        <p:txBody>
          <a:bodyPr>
            <a:noAutofit/>
          </a:bodyPr>
          <a:lstStyle/>
          <a:p>
            <a:pPr>
              <a:buFontTx/>
              <a:buNone/>
            </a:pPr>
            <a:r>
              <a:rPr lang="en-US" dirty="0">
                <a:cs typeface="Arial" charset="0"/>
              </a:rPr>
              <a:t>"</a:t>
            </a:r>
            <a:r>
              <a:rPr lang="fr-FR" dirty="0"/>
              <a:t>Les soins palliatifs sont des </a:t>
            </a:r>
            <a:r>
              <a:rPr lang="fr-FR" dirty="0" smtClean="0"/>
              <a:t>soins </a:t>
            </a:r>
          </a:p>
          <a:p>
            <a:pPr lvl="1"/>
            <a:r>
              <a:rPr lang="fr-FR" dirty="0" smtClean="0"/>
              <a:t>actifs, </a:t>
            </a:r>
            <a:r>
              <a:rPr lang="fr-FR" dirty="0"/>
              <a:t>complets </a:t>
            </a:r>
            <a:r>
              <a:rPr lang="fr-FR" dirty="0" smtClean="0"/>
              <a:t>,</a:t>
            </a:r>
          </a:p>
          <a:p>
            <a:pPr lvl="1"/>
            <a:r>
              <a:rPr lang="fr-FR" dirty="0" smtClean="0"/>
              <a:t>donnés </a:t>
            </a:r>
            <a:r>
              <a:rPr lang="fr-FR" dirty="0"/>
              <a:t>aux malades dont l’affection ne répond pas au traitement curatif ... </a:t>
            </a:r>
            <a:endParaRPr lang="fr-FR" dirty="0" smtClean="0"/>
          </a:p>
          <a:p>
            <a:pPr>
              <a:buNone/>
            </a:pPr>
            <a:r>
              <a:rPr lang="fr-FR" dirty="0" smtClean="0"/>
              <a:t>	Le </a:t>
            </a:r>
            <a:r>
              <a:rPr lang="fr-FR" dirty="0"/>
              <a:t>but des soins palliatifs est d’obtenir la meilleure qualité de vie possible pour les malades et leur famille </a:t>
            </a:r>
            <a:r>
              <a:rPr lang="en-US" dirty="0">
                <a:cs typeface="Arial" charset="0"/>
              </a:rPr>
              <a:t>"</a:t>
            </a:r>
            <a:r>
              <a:rPr lang="fr-FR"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a:solidFill>
            <a:schemeClr val="tx2">
              <a:lumMod val="40000"/>
              <a:lumOff val="60000"/>
            </a:schemeClr>
          </a:solidFill>
        </p:spPr>
        <p:txBody>
          <a:bodyPr>
            <a:normAutofit fontScale="90000"/>
          </a:bodyPr>
          <a:lstStyle/>
          <a:p>
            <a:r>
              <a:rPr lang="fr-FR" b="1" dirty="0" smtClean="0"/>
              <a:t>LA QUALITE DE VIE DU CANCEREUX  </a:t>
            </a:r>
            <a:endParaRPr lang="fr-FR" b="1" dirty="0"/>
          </a:p>
        </p:txBody>
      </p:sp>
      <p:sp>
        <p:nvSpPr>
          <p:cNvPr id="4" name="Rectangle 38"/>
          <p:cNvSpPr>
            <a:spLocks noGrp="1" noChangeArrowheads="1"/>
          </p:cNvSpPr>
          <p:nvPr>
            <p:ph idx="1"/>
          </p:nvPr>
        </p:nvSpPr>
        <p:spPr bwMode="auto">
          <a:xfrm>
            <a:off x="428596" y="1214422"/>
            <a:ext cx="8229600" cy="5069589"/>
          </a:xfrm>
          <a:prstGeom prst="rect">
            <a:avLst/>
          </a:prstGeom>
          <a:solidFill>
            <a:schemeClr val="tx2">
              <a:lumMod val="20000"/>
              <a:lumOff val="80000"/>
            </a:schemeClr>
          </a:solidFill>
          <a:ln w="9525">
            <a:noFill/>
            <a:miter lim="800000"/>
            <a:headEnd/>
            <a:tailEnd/>
          </a:ln>
        </p:spPr>
        <p:txBody>
          <a:bodyPr wrap="square" lIns="436358" tIns="218184" rIns="436358" bIns="218184">
            <a:spAutoFit/>
          </a:bodyPr>
          <a:lstStyle/>
          <a:p>
            <a:pPr algn="just">
              <a:buNone/>
            </a:pPr>
            <a:r>
              <a:rPr lang="fr-FR" dirty="0" smtClean="0"/>
              <a:t>	La </a:t>
            </a:r>
            <a:r>
              <a:rPr lang="fr-FR" dirty="0"/>
              <a:t>qualité de vie est définit comme </a:t>
            </a:r>
            <a:endParaRPr lang="fr-FR" dirty="0" smtClean="0"/>
          </a:p>
          <a:p>
            <a:pPr algn="just">
              <a:buNone/>
            </a:pPr>
            <a:r>
              <a:rPr lang="fr-FR" dirty="0" smtClean="0"/>
              <a:t>	«</a:t>
            </a:r>
            <a:r>
              <a:rPr lang="fr-FR" dirty="0"/>
              <a:t> la perception qu’a un individu de sa place dans l’existence, dans le contexte de la culture et du système de valeur dans lequel il vit en relation avec ses objectifs, ses attentes, ses normes </a:t>
            </a:r>
            <a:r>
              <a:rPr lang="fr-FR" dirty="0" smtClean="0"/>
              <a:t>, </a:t>
            </a:r>
            <a:r>
              <a:rPr lang="fr-FR" dirty="0"/>
              <a:t>englobant de manière complexe la santé physique et son état </a:t>
            </a:r>
            <a:r>
              <a:rPr lang="fr-FR" dirty="0" smtClean="0"/>
              <a:t>psychologique »</a:t>
            </a:r>
            <a:endParaRPr lang="fr-FR" dirty="0"/>
          </a:p>
          <a:p>
            <a:pPr algn="just" eaLnBrk="0" hangingPunct="0">
              <a:buNone/>
            </a:pPr>
            <a:r>
              <a:rPr lang="fr-FR" dirty="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a:bodyPr>
          <a:lstStyle/>
          <a:p>
            <a:r>
              <a:rPr lang="fr-FR" sz="3600" b="1" dirty="0" smtClean="0"/>
              <a:t>LA QUALITE DE VIE DU CANCEREUX </a:t>
            </a:r>
            <a:endParaRPr lang="fr-FR" sz="3600" dirty="0"/>
          </a:p>
        </p:txBody>
      </p:sp>
      <p:sp>
        <p:nvSpPr>
          <p:cNvPr id="3" name="Espace réservé du contenu 2"/>
          <p:cNvSpPr>
            <a:spLocks noGrp="1"/>
          </p:cNvSpPr>
          <p:nvPr>
            <p:ph idx="1"/>
          </p:nvPr>
        </p:nvSpPr>
        <p:spPr>
          <a:solidFill>
            <a:schemeClr val="tx2">
              <a:lumMod val="20000"/>
              <a:lumOff val="80000"/>
            </a:schemeClr>
          </a:solidFill>
        </p:spPr>
        <p:txBody>
          <a:bodyPr>
            <a:normAutofit fontScale="92500"/>
          </a:bodyPr>
          <a:lstStyle/>
          <a:p>
            <a:pPr algn="just"/>
            <a:r>
              <a:rPr lang="fr-FR" b="1" dirty="0" smtClean="0"/>
              <a:t>La maladie cancéreuse est en effet à l’origine d’une série de réactions qui permet d’être cognitives, émotionnelles et comportementales </a:t>
            </a:r>
          </a:p>
          <a:p>
            <a:pPr algn="just"/>
            <a:endParaRPr lang="fr-FR" b="1" dirty="0" smtClean="0"/>
          </a:p>
          <a:p>
            <a:pPr algn="just"/>
            <a:r>
              <a:rPr lang="fr-FR" b="1" dirty="0" smtClean="0"/>
              <a:t>La présence du cancer dans la vie d’une personne est une épreuve importante qui mobilise une grande quantité d’énergie et qui affecte un certains temps, l’ensemble de sa vie.</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a:bodyPr>
          <a:lstStyle/>
          <a:p>
            <a:r>
              <a:rPr lang="fr-FR" dirty="0" smtClean="0"/>
              <a:t>Objectif de la qualité de vie </a:t>
            </a:r>
            <a:endParaRPr lang="fr-FR" dirty="0"/>
          </a:p>
        </p:txBody>
      </p:sp>
      <p:sp>
        <p:nvSpPr>
          <p:cNvPr id="4" name="Rectangle 3"/>
          <p:cNvSpPr/>
          <p:nvPr/>
        </p:nvSpPr>
        <p:spPr>
          <a:xfrm>
            <a:off x="928662" y="2428868"/>
            <a:ext cx="7429552" cy="2554545"/>
          </a:xfrm>
          <a:prstGeom prst="rect">
            <a:avLst/>
          </a:prstGeom>
          <a:solidFill>
            <a:schemeClr val="tx2">
              <a:lumMod val="20000"/>
              <a:lumOff val="80000"/>
            </a:schemeClr>
          </a:solidFill>
        </p:spPr>
        <p:txBody>
          <a:bodyPr wrap="square">
            <a:spAutoFit/>
          </a:bodyPr>
          <a:lstStyle/>
          <a:p>
            <a:pPr algn="just"/>
            <a:r>
              <a:rPr lang="fr-FR" b="1" i="1" dirty="0" smtClean="0"/>
              <a:t> </a:t>
            </a:r>
            <a:r>
              <a:rPr lang="fr-FR" sz="3200" b="1" i="1" dirty="0" smtClean="0"/>
              <a:t>Le maintien du meilleur niveau du fonctionnement possible  est le plus souvent l’objectif des réponses observées chez les malades.</a:t>
            </a:r>
          </a:p>
          <a:p>
            <a:pPr algn="just">
              <a:buNone/>
            </a:pPr>
            <a:r>
              <a:rPr lang="fr-FR" sz="3200" dirty="0" smtClean="0">
                <a:latin typeface="Cambria" pitchFamily="18" charset="0"/>
              </a:rPr>
              <a:t>  </a:t>
            </a:r>
            <a:endParaRPr lang="fr-FR" sz="3200" dirty="0">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690</Words>
  <Application>Microsoft Office PowerPoint</Application>
  <PresentationFormat>Affichage à l'écran (4:3)</PresentationFormat>
  <Paragraphs>119</Paragraphs>
  <Slides>25</Slides>
  <Notes>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Thème Office</vt:lpstr>
      <vt:lpstr>Graphique</vt:lpstr>
      <vt:lpstr>Qualité de vie du cancéreux </vt:lpstr>
      <vt:lpstr>Evolution de la morbidité hospitalière du cancer bronchique 1997 - 2011    (Service de pneumoptisiologie Matiben )</vt:lpstr>
      <vt:lpstr>Évolution du cancer bronchique non opérable (stades IIIb et IV) 1995 - 2011 (Service de Pneumoptisiologie Matiben )</vt:lpstr>
      <vt:lpstr> Analyse de la prise en charge thérapeutique                      (Service de pneumoptisiologie Matiben )</vt:lpstr>
      <vt:lpstr> Un des symptômes les plus fréquemment  exprimés par les malades : </vt:lpstr>
      <vt:lpstr>LES SOINS PALLIATIFS  </vt:lpstr>
      <vt:lpstr>LA QUALITE DE VIE DU CANCEREUX  </vt:lpstr>
      <vt:lpstr>LA QUALITE DE VIE DU CANCEREUX </vt:lpstr>
      <vt:lpstr>Objectif de la qualité de vie </vt:lpstr>
      <vt:lpstr>Objectifs de l’étude</vt:lpstr>
      <vt:lpstr>Méthode de l’étude </vt:lpstr>
      <vt:lpstr>Diapositive 12</vt:lpstr>
      <vt:lpstr>Diapositive 13</vt:lpstr>
      <vt:lpstr>Répartition des malades selon le sexe et l’âge </vt:lpstr>
      <vt:lpstr>Diapositive 15</vt:lpstr>
      <vt:lpstr>Classification TNM</vt:lpstr>
      <vt:lpstr>Diapositive 17</vt:lpstr>
      <vt:lpstr>Analyse de la vie sociale et familiale du cancéreux </vt:lpstr>
      <vt:lpstr> </vt:lpstr>
      <vt:lpstr>Diapositive 20</vt:lpstr>
      <vt:lpstr>Résultats</vt:lpstr>
      <vt:lpstr>Résultats</vt:lpstr>
      <vt:lpstr>Résultats </vt:lpstr>
      <vt:lpstr> Résultats</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micro bit</cp:lastModifiedBy>
  <cp:revision>56</cp:revision>
  <dcterms:created xsi:type="dcterms:W3CDTF">2013-05-09T22:21:22Z</dcterms:created>
  <dcterms:modified xsi:type="dcterms:W3CDTF">2013-05-17T07:08:43Z</dcterms:modified>
</cp:coreProperties>
</file>