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6" r:id="rId5"/>
    <p:sldId id="263" r:id="rId6"/>
    <p:sldId id="267" r:id="rId7"/>
    <p:sldId id="268" r:id="rId8"/>
    <p:sldId id="261" r:id="rId9"/>
    <p:sldId id="264" r:id="rId10"/>
    <p:sldId id="269"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7FFF"/>
    <a:srgbClr val="9E0000"/>
    <a:srgbClr val="F7E289"/>
    <a:srgbClr val="FF9E1D"/>
    <a:srgbClr val="D68B1C"/>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156370338" cy="1563703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527605"/>
            <a:ext cx="8551480" cy="763525"/>
          </a:xfrm>
          <a:effectLst/>
        </p:spPr>
        <p:txBody>
          <a:bodyPr>
            <a:normAutofit/>
          </a:bodyPr>
          <a:lstStyle>
            <a:lvl1pPr algn="l">
              <a:defRPr sz="3600">
                <a:solidFill>
                  <a:schemeClr val="bg2">
                    <a:lumMod val="2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8965" y="1291130"/>
            <a:ext cx="6400800" cy="610819"/>
          </a:xfrm>
        </p:spPr>
        <p:txBody>
          <a:bodyPr>
            <a:normAutofit/>
          </a:bodyPr>
          <a:lstStyle>
            <a:lvl1pPr marL="0" indent="0" algn="l">
              <a:buNone/>
              <a:defRPr sz="26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527605"/>
            <a:ext cx="6566315" cy="610820"/>
          </a:xfrm>
        </p:spPr>
        <p:txBody>
          <a:bodyPr>
            <a:normAutofit/>
          </a:bodyPr>
          <a:lstStyle>
            <a:lvl1pPr algn="l">
              <a:defRPr sz="3600">
                <a:solidFill>
                  <a:schemeClr val="bg2">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669" y="1596540"/>
            <a:ext cx="8093365" cy="458115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chemeClr val="bg2">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680310"/>
            <a:ext cx="8398775" cy="532180"/>
          </a:xfrm>
        </p:spPr>
        <p:txBody>
          <a:bodyPr>
            <a:normAutofit/>
          </a:bodyPr>
          <a:lstStyle>
            <a:lvl1pPr algn="l">
              <a:defRPr sz="3600">
                <a:solidFill>
                  <a:schemeClr val="bg2">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443834"/>
            <a:ext cx="4123035" cy="620719"/>
          </a:xfrm>
        </p:spPr>
        <p:txBody>
          <a:bodyPr anchor="b"/>
          <a:lstStyle>
            <a:lvl1pPr marL="0" indent="0">
              <a:buNone/>
              <a:defRPr sz="2400" b="1" baseline="0">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054655"/>
            <a:ext cx="4123035" cy="303505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705" y="1443834"/>
            <a:ext cx="4123035" cy="620719"/>
          </a:xfrm>
        </p:spPr>
        <p:txBody>
          <a:bodyPr anchor="b"/>
          <a:lstStyle>
            <a:lvl1pPr marL="0" indent="0">
              <a:buNone/>
              <a:defRPr sz="2400" b="1">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705" y="2054655"/>
            <a:ext cx="4123035" cy="303505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altLang="en-US" b="1" dirty="0" smtClean="0">
                <a:solidFill>
                  <a:schemeClr val="tx1"/>
                </a:solidFill>
                <a:latin typeface="Times New Roman" pitchFamily="18" charset="0"/>
                <a:cs typeface="Times New Roman" pitchFamily="18" charset="0"/>
              </a:rPr>
              <a:t>Developing  Good Citizenship in EFL Instruction: Strengthening Civic Education Inside Classrooms</a:t>
            </a:r>
            <a:endParaRPr lang="en-US"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0" y="1596540"/>
            <a:ext cx="6400800" cy="458115"/>
          </a:xfrm>
        </p:spPr>
        <p:txBody>
          <a:bodyPr>
            <a:noAutofit/>
          </a:bodyPr>
          <a:lstStyle/>
          <a:p>
            <a:endParaRPr lang="en-US" sz="1600" b="1" dirty="0" smtClean="0">
              <a:solidFill>
                <a:schemeClr val="tx1"/>
              </a:solidFill>
              <a:latin typeface="Times New Roman" pitchFamily="18" charset="0"/>
              <a:cs typeface="Times New Roman" pitchFamily="18" charset="0"/>
            </a:endParaRPr>
          </a:p>
          <a:p>
            <a:r>
              <a:rPr lang="en-US" sz="2000" b="1" dirty="0" smtClean="0">
                <a:solidFill>
                  <a:schemeClr val="tx1"/>
                </a:solidFill>
                <a:latin typeface="Times New Roman" pitchFamily="18" charset="0"/>
                <a:cs typeface="Times New Roman" pitchFamily="18" charset="0"/>
              </a:rPr>
              <a:t>Ms. KHAOULA BELOUNIS</a:t>
            </a:r>
          </a:p>
          <a:p>
            <a:endParaRPr lang="en-US" sz="1600" b="1" dirty="0" smtClean="0">
              <a:solidFill>
                <a:schemeClr val="tx1"/>
              </a:solidFill>
              <a:latin typeface="Times New Roman" pitchFamily="18" charset="0"/>
              <a:cs typeface="Times New Roman" pitchFamily="18" charset="0"/>
            </a:endParaRPr>
          </a:p>
          <a:p>
            <a:endParaRPr lang="en-US" sz="2000" dirty="0">
              <a:solidFill>
                <a:schemeClr val="tx1"/>
              </a:solidFill>
            </a:endParaRPr>
          </a:p>
        </p:txBody>
      </p:sp>
    </p:spTree>
    <p:extLst>
      <p:ext uri="{BB962C8B-B14F-4D97-AF65-F5344CB8AC3E}">
        <p14:creationId xmlns:p14="http://schemas.microsoft.com/office/powerpoint/2010/main" xmlns="" val="36392037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US" b="1" dirty="0" smtClean="0">
                <a:solidFill>
                  <a:srgbClr val="FF0000"/>
                </a:solidFill>
                <a:latin typeface="Times New Roman" pitchFamily="18" charset="0"/>
                <a:cs typeface="Times New Roman" pitchFamily="18" charset="0"/>
              </a:rPr>
              <a:t>References</a:t>
            </a:r>
            <a:endParaRPr lang="en-US"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601670" y="1443835"/>
            <a:ext cx="8093365" cy="4581150"/>
          </a:xfrm>
        </p:spPr>
        <p:txBody>
          <a:bodyPr>
            <a:normAutofit/>
          </a:bodyPr>
          <a:lstStyle/>
          <a:p>
            <a:pPr>
              <a:lnSpc>
                <a:spcPct val="150000"/>
              </a:lnSpc>
            </a:pPr>
            <a:r>
              <a:rPr lang="en-US" sz="2400" dirty="0" smtClean="0">
                <a:latin typeface="Times New Roman" pitchFamily="18" charset="0"/>
                <a:cs typeface="Times New Roman" pitchFamily="18" charset="0"/>
              </a:rPr>
              <a:t>Branson, M. S. 1999. Project citizen: An introduction. Calabasas, CA: Center for Civic Education. http://www.civiced.org/papers/articles_ branson99. </a:t>
            </a:r>
          </a:p>
          <a:p>
            <a:pPr>
              <a:lnSpc>
                <a:spcPct val="150000"/>
              </a:lnSpc>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Littlewood</a:t>
            </a:r>
            <a:endParaRPr lang="en-US" sz="2400" dirty="0" smtClean="0">
              <a:latin typeface="Times New Roman" pitchFamily="18" charset="0"/>
              <a:cs typeface="Times New Roman" pitchFamily="18" charset="0"/>
            </a:endParaRPr>
          </a:p>
          <a:p>
            <a:pPr>
              <a:lnSpc>
                <a:spcPct val="150000"/>
              </a:lnSpc>
            </a:pPr>
            <a:r>
              <a:rPr lang="en-US" sz="2400" dirty="0" smtClean="0">
                <a:latin typeface="Times New Roman" pitchFamily="18" charset="0"/>
                <a:cs typeface="Times New Roman" pitchFamily="18" charset="0"/>
              </a:rPr>
              <a:t>Lynch, T. 1996. Communication in the language classroom. Oxford: Oxford University Press. </a:t>
            </a:r>
          </a:p>
          <a:p>
            <a:pPr>
              <a:lnSpc>
                <a:spcPct val="150000"/>
              </a:lnSpc>
            </a:pPr>
            <a:r>
              <a:rPr lang="en-US" sz="2400" dirty="0" smtClean="0">
                <a:latin typeface="Times New Roman" pitchFamily="18" charset="0"/>
                <a:cs typeface="Times New Roman" pitchFamily="18" charset="0"/>
              </a:rPr>
              <a:t>Plato.stanford.edu/entries/civic-education/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17899" y="2054655"/>
            <a:ext cx="6871725" cy="1446550"/>
          </a:xfrm>
          <a:prstGeom prst="rect">
            <a:avLst/>
          </a:prstGeom>
          <a:noFill/>
        </p:spPr>
        <p:txBody>
          <a:bodyPr wrap="square" rtlCol="0">
            <a:spAutoFit/>
          </a:bodyPr>
          <a:lstStyle/>
          <a:p>
            <a:pPr algn="ctr"/>
            <a:r>
              <a:rPr lang="en-US" sz="4400" b="1" dirty="0" smtClean="0">
                <a:solidFill>
                  <a:srgbClr val="FF0000"/>
                </a:solidFill>
                <a:latin typeface="Times New Roman" pitchFamily="18" charset="0"/>
                <a:cs typeface="Times New Roman" pitchFamily="18" charset="0"/>
              </a:rPr>
              <a:t>THANK YOU FOR YOUR ATTENTION</a:t>
            </a:r>
            <a:endParaRPr lang="en-US" sz="4400" b="1" dirty="0">
              <a:solidFill>
                <a:srgbClr val="FF000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dirty="0" smtClean="0">
                <a:solidFill>
                  <a:srgbClr val="FF0000"/>
                </a:solidFill>
                <a:latin typeface="Times New Roman" pitchFamily="18" charset="0"/>
                <a:cs typeface="Times New Roman" pitchFamily="18" charset="0"/>
              </a:rPr>
              <a:t>Outline</a:t>
            </a:r>
            <a:endParaRPr lang="en-US" sz="4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01670" y="1443835"/>
            <a:ext cx="8093365" cy="4275740"/>
          </a:xfrm>
        </p:spPr>
        <p:txBody>
          <a:bodyPr/>
          <a:lstStyle/>
          <a:p>
            <a:pPr>
              <a:buClr>
                <a:schemeClr val="tx2"/>
              </a:buClr>
              <a:buFont typeface="Courier New" pitchFamily="49" charset="0"/>
              <a:buChar char="o"/>
            </a:pPr>
            <a:r>
              <a:rPr lang="en-US" altLang="en-US" dirty="0" smtClean="0">
                <a:latin typeface="Times New Roman" pitchFamily="18" charset="0"/>
                <a:cs typeface="Times New Roman" pitchFamily="18" charset="0"/>
              </a:rPr>
              <a:t>Introduction</a:t>
            </a:r>
          </a:p>
          <a:p>
            <a:pPr>
              <a:buClr>
                <a:schemeClr val="tx2"/>
              </a:buClr>
              <a:buFont typeface="Courier New" pitchFamily="49" charset="0"/>
              <a:buChar char="o"/>
            </a:pPr>
            <a:r>
              <a:rPr lang="en-US" altLang="en-US" dirty="0" smtClean="0">
                <a:latin typeface="Times New Roman" pitchFamily="18" charset="0"/>
                <a:cs typeface="Times New Roman" pitchFamily="18" charset="0"/>
              </a:rPr>
              <a:t>Components of Civic Education</a:t>
            </a:r>
          </a:p>
          <a:p>
            <a:pPr>
              <a:buClr>
                <a:schemeClr val="tx2"/>
              </a:buClr>
              <a:buFont typeface="Courier New" pitchFamily="49" charset="0"/>
              <a:buChar char="o"/>
            </a:pPr>
            <a:r>
              <a:rPr lang="en-US" altLang="en-US" dirty="0" smtClean="0">
                <a:latin typeface="Times New Roman" pitchFamily="18" charset="0"/>
                <a:cs typeface="Times New Roman" pitchFamily="18" charset="0"/>
              </a:rPr>
              <a:t>Teaching Civic Education</a:t>
            </a:r>
          </a:p>
          <a:p>
            <a:pPr>
              <a:buClr>
                <a:schemeClr val="tx2"/>
              </a:buClr>
              <a:buNone/>
            </a:pPr>
            <a:r>
              <a:rPr lang="en-US" altLang="en-US" dirty="0" smtClean="0">
                <a:latin typeface="Times New Roman" pitchFamily="18" charset="0"/>
                <a:cs typeface="Times New Roman" pitchFamily="18" charset="0"/>
              </a:rPr>
              <a:t>              </a:t>
            </a:r>
            <a:r>
              <a:rPr lang="en-US" altLang="en-US" sz="2400" dirty="0" smtClean="0">
                <a:latin typeface="Times New Roman" pitchFamily="18" charset="0"/>
                <a:cs typeface="Times New Roman" pitchFamily="18" charset="0"/>
              </a:rPr>
              <a:t>1. Appropriate Content</a:t>
            </a:r>
          </a:p>
          <a:p>
            <a:pPr>
              <a:buClr>
                <a:schemeClr val="tx2"/>
              </a:buClr>
              <a:buNone/>
            </a:pPr>
            <a:r>
              <a:rPr lang="en-US" altLang="en-US" sz="2400" dirty="0" smtClean="0">
                <a:latin typeface="Times New Roman" pitchFamily="18" charset="0"/>
                <a:cs typeface="Times New Roman" pitchFamily="18" charset="0"/>
              </a:rPr>
              <a:t>                2. Teachers and Students’ Roles</a:t>
            </a:r>
          </a:p>
          <a:p>
            <a:pPr>
              <a:buClr>
                <a:schemeClr val="tx2"/>
              </a:buClr>
              <a:buNone/>
            </a:pPr>
            <a:r>
              <a:rPr lang="en-US" altLang="en-US" sz="2400" dirty="0" smtClean="0">
                <a:latin typeface="Times New Roman" pitchFamily="18" charset="0"/>
                <a:cs typeface="Times New Roman" pitchFamily="18" charset="0"/>
              </a:rPr>
              <a:t>                3. Classroom Activities</a:t>
            </a:r>
            <a:endParaRPr lang="en-US" altLang="en-US" dirty="0" smtClean="0">
              <a:latin typeface="Times New Roman" pitchFamily="18" charset="0"/>
              <a:cs typeface="Times New Roman" pitchFamily="18" charset="0"/>
            </a:endParaRPr>
          </a:p>
          <a:p>
            <a:pPr>
              <a:buClr>
                <a:schemeClr val="tx2"/>
              </a:buClr>
              <a:buFont typeface="Courier New" pitchFamily="49" charset="0"/>
              <a:buChar char="o"/>
            </a:pPr>
            <a:r>
              <a:rPr lang="en-US" altLang="en-US" dirty="0" smtClean="0">
                <a:latin typeface="Times New Roman" pitchFamily="18" charset="0"/>
                <a:cs typeface="Times New Roman" pitchFamily="18" charset="0"/>
              </a:rPr>
              <a:t>Conclusion</a:t>
            </a:r>
          </a:p>
          <a:p>
            <a:pPr>
              <a:buClr>
                <a:schemeClr val="tx2"/>
              </a:buClr>
              <a:buFont typeface="Courier New" pitchFamily="49" charset="0"/>
              <a:buChar char="o"/>
            </a:pPr>
            <a:r>
              <a:rPr lang="en-US" altLang="en-US" dirty="0" smtClean="0">
                <a:latin typeface="Times New Roman" pitchFamily="18" charset="0"/>
                <a:cs typeface="Times New Roman" pitchFamily="18" charset="0"/>
              </a:rPr>
              <a:t>References </a:t>
            </a:r>
          </a:p>
          <a:p>
            <a:pPr>
              <a:buClr>
                <a:schemeClr val="tx2"/>
              </a:buClr>
              <a:buNone/>
            </a:pPr>
            <a:endParaRPr lang="en-US" dirty="0" smtClean="0"/>
          </a:p>
          <a:p>
            <a:endParaRPr lang="en-US" dirty="0"/>
          </a:p>
        </p:txBody>
      </p:sp>
    </p:spTree>
    <p:extLst>
      <p:ext uri="{BB962C8B-B14F-4D97-AF65-F5344CB8AC3E}">
        <p14:creationId xmlns:p14="http://schemas.microsoft.com/office/powerpoint/2010/main" xmlns="" val="410330949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FF0000"/>
                </a:solidFill>
                <a:latin typeface="Times New Roman" pitchFamily="18" charset="0"/>
                <a:cs typeface="Times New Roman" pitchFamily="18" charset="0"/>
              </a:rPr>
              <a:t>Introduction</a:t>
            </a:r>
            <a:endParaRPr lang="en-US" b="1" dirty="0">
              <a:solidFill>
                <a:srgbClr val="FF0000"/>
              </a:solidFill>
              <a:latin typeface="Times New Roman" pitchFamily="18" charset="0"/>
              <a:cs typeface="Times New Roman" pitchFamily="18" charset="0"/>
            </a:endParaRPr>
          </a:p>
        </p:txBody>
      </p:sp>
      <p:sp>
        <p:nvSpPr>
          <p:cNvPr id="5" name="Content Placeholder 4"/>
          <p:cNvSpPr>
            <a:spLocks noGrp="1"/>
          </p:cNvSpPr>
          <p:nvPr>
            <p:ph idx="1"/>
          </p:nvPr>
        </p:nvSpPr>
        <p:spPr/>
        <p:txBody>
          <a:bodyPr/>
          <a:lstStyle/>
          <a:p>
            <a:pPr>
              <a:lnSpc>
                <a:spcPct val="150000"/>
              </a:lnSpc>
            </a:pPr>
            <a:r>
              <a:rPr lang="en-US" dirty="0" smtClean="0">
                <a:latin typeface="Times New Roman" pitchFamily="18" charset="0"/>
                <a:cs typeface="Times New Roman" pitchFamily="18" charset="0"/>
              </a:rPr>
              <a:t>In the time of globalization, the world witnesses noticeable economic, political, educational, and social changes. Foreign language teaching and learning and civic education are among the issues that gained waves of interest in the last two decades. </a:t>
            </a:r>
          </a:p>
        </p:txBody>
      </p:sp>
    </p:spTree>
    <p:extLst>
      <p:ext uri="{BB962C8B-B14F-4D97-AF65-F5344CB8AC3E}">
        <p14:creationId xmlns:p14="http://schemas.microsoft.com/office/powerpoint/2010/main" xmlns="" val="1101633878"/>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solidFill>
                  <a:srgbClr val="FF0000"/>
                </a:solidFill>
                <a:latin typeface="Times New Roman" pitchFamily="18" charset="0"/>
                <a:cs typeface="Times New Roman" pitchFamily="18" charset="0"/>
              </a:rPr>
              <a:t>Components of Civic Education</a:t>
            </a:r>
            <a:endParaRPr lang="en-US"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601670" y="1291130"/>
            <a:ext cx="8093365" cy="4581150"/>
          </a:xfrm>
        </p:spPr>
        <p:txBody>
          <a:bodyPr>
            <a:normAutofit lnSpcReduction="10000"/>
          </a:bodyPr>
          <a:lstStyle/>
          <a:p>
            <a:pPr>
              <a:lnSpc>
                <a:spcPct val="150000"/>
              </a:lnSpc>
            </a:pPr>
            <a:r>
              <a:rPr lang="en-US" sz="2400" dirty="0" smtClean="0">
                <a:latin typeface="Times New Roman" pitchFamily="18" charset="0"/>
                <a:cs typeface="Times New Roman" pitchFamily="18" charset="0"/>
              </a:rPr>
              <a:t>In its broadest definition, civic education means “all the processes that affect people’s beliefs, commitments, capabilities, and actions as members of communities”      </a:t>
            </a:r>
            <a:r>
              <a:rPr lang="en-US" sz="2000" i="1" dirty="0" smtClean="0">
                <a:latin typeface="Times New Roman" pitchFamily="18" charset="0"/>
                <a:cs typeface="Times New Roman" pitchFamily="18" charset="0"/>
              </a:rPr>
              <a:t>(Stanford Encyclopedia of Philosophy)</a:t>
            </a:r>
            <a:endParaRPr lang="en-US" sz="2400" i="1" dirty="0" smtClean="0">
              <a:latin typeface="Times New Roman" pitchFamily="18" charset="0"/>
              <a:cs typeface="Times New Roman" pitchFamily="18" charset="0"/>
            </a:endParaRPr>
          </a:p>
          <a:p>
            <a:pPr>
              <a:lnSpc>
                <a:spcPct val="150000"/>
              </a:lnSpc>
            </a:pPr>
            <a:r>
              <a:rPr lang="en-US" sz="2400" dirty="0" smtClean="0">
                <a:latin typeface="Times New Roman" pitchFamily="18" charset="0"/>
                <a:cs typeface="Times New Roman" pitchFamily="18" charset="0"/>
              </a:rPr>
              <a:t>It has three essential components:</a:t>
            </a:r>
          </a:p>
          <a:p>
            <a:pPr lvl="2">
              <a:lnSpc>
                <a:spcPct val="150000"/>
              </a:lnSpc>
              <a:buFont typeface="Wingdings" pitchFamily="2" charset="2"/>
              <a:buChar char="ü"/>
            </a:pPr>
            <a:r>
              <a:rPr lang="en-US" dirty="0" smtClean="0">
                <a:solidFill>
                  <a:srgbClr val="FF0000"/>
                </a:solidFill>
                <a:latin typeface="Times New Roman" pitchFamily="18" charset="0"/>
                <a:cs typeface="Times New Roman" pitchFamily="18" charset="0"/>
              </a:rPr>
              <a:t>Civic knowledge</a:t>
            </a:r>
          </a:p>
          <a:p>
            <a:pPr lvl="2">
              <a:lnSpc>
                <a:spcPct val="150000"/>
              </a:lnSpc>
              <a:buFont typeface="Wingdings" pitchFamily="2" charset="2"/>
              <a:buChar char="ü"/>
            </a:pPr>
            <a:r>
              <a:rPr lang="en-US" dirty="0" smtClean="0">
                <a:solidFill>
                  <a:srgbClr val="FF0000"/>
                </a:solidFill>
                <a:latin typeface="Times New Roman" pitchFamily="18" charset="0"/>
                <a:cs typeface="Times New Roman" pitchFamily="18" charset="0"/>
              </a:rPr>
              <a:t>Civic skills</a:t>
            </a:r>
          </a:p>
          <a:p>
            <a:pPr lvl="2">
              <a:lnSpc>
                <a:spcPct val="150000"/>
              </a:lnSpc>
              <a:buFont typeface="Wingdings" pitchFamily="2" charset="2"/>
              <a:buChar char="ü"/>
            </a:pPr>
            <a:r>
              <a:rPr lang="en-US" dirty="0" smtClean="0">
                <a:solidFill>
                  <a:srgbClr val="FF0000"/>
                </a:solidFill>
                <a:latin typeface="Times New Roman" pitchFamily="18" charset="0"/>
                <a:cs typeface="Times New Roman" pitchFamily="18" charset="0"/>
              </a:rPr>
              <a:t>Civic dispositions</a:t>
            </a:r>
            <a:r>
              <a:rPr lang="en-US" dirty="0" smtClean="0">
                <a:solidFill>
                  <a:srgbClr val="00B050"/>
                </a:solidFill>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solidFill>
                  <a:srgbClr val="FF0000"/>
                </a:solidFill>
                <a:latin typeface="Times New Roman" pitchFamily="18" charset="0"/>
                <a:cs typeface="Times New Roman" pitchFamily="18" charset="0"/>
              </a:rPr>
              <a:t>         Teaching Civic Education</a:t>
            </a:r>
            <a:endParaRPr lang="en-US"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lnSpc>
                <a:spcPct val="150000"/>
              </a:lnSpc>
              <a:buNone/>
            </a:pPr>
            <a:r>
              <a:rPr lang="en-US" sz="2000" b="1" dirty="0" smtClean="0">
                <a:solidFill>
                  <a:srgbClr val="0070C0"/>
                </a:solidFill>
                <a:latin typeface="Times New Roman" pitchFamily="18" charset="0"/>
                <a:cs typeface="Times New Roman" pitchFamily="18" charset="0"/>
              </a:rPr>
              <a:t>    “Tell me and I’ll forget, show me and I may remember, involve me and I will understand” </a:t>
            </a:r>
            <a:r>
              <a:rPr lang="en-US" sz="2000" b="1" i="1" dirty="0" smtClean="0">
                <a:solidFill>
                  <a:srgbClr val="0070C0"/>
                </a:solidFill>
                <a:latin typeface="Times New Roman" pitchFamily="18" charset="0"/>
                <a:cs typeface="Times New Roman" pitchFamily="18" charset="0"/>
              </a:rPr>
              <a:t>(Chinese proverb)</a:t>
            </a:r>
          </a:p>
          <a:p>
            <a:pPr>
              <a:lnSpc>
                <a:spcPct val="150000"/>
              </a:lnSpc>
              <a:buNone/>
            </a:pPr>
            <a:r>
              <a:rPr lang="en-US" sz="2000" b="1" dirty="0" smtClean="0">
                <a:solidFill>
                  <a:srgbClr val="0070C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Teaching Civic education is not simply the inclusion of some concepts in the lesson, rather it is to directly engage students in the creation of their own civic values and virtues. This cannot be achieved without taking into account the following elements:</a:t>
            </a:r>
            <a:r>
              <a:rPr lang="en-US" sz="2000" b="1" dirty="0" smtClean="0">
                <a:solidFill>
                  <a:srgbClr val="0070C0"/>
                </a:solidFill>
                <a:latin typeface="Times New Roman" pitchFamily="18" charset="0"/>
                <a:cs typeface="Times New Roman" pitchFamily="18" charset="0"/>
              </a:rPr>
              <a:t> </a:t>
            </a:r>
            <a:r>
              <a:rPr lang="en-US" sz="2000" b="1" i="1" dirty="0" smtClean="0">
                <a:solidFill>
                  <a:srgbClr val="FF0000"/>
                </a:solidFill>
                <a:latin typeface="Times New Roman" pitchFamily="18" charset="0"/>
                <a:cs typeface="Times New Roman" pitchFamily="18" charset="0"/>
              </a:rPr>
              <a:t>appropriate content, teachers and students’ roles, and classroom activities.</a:t>
            </a:r>
          </a:p>
          <a:p>
            <a:pPr>
              <a:buNone/>
            </a:pPr>
            <a:r>
              <a:rPr lang="en-US" sz="2000" b="1" dirty="0" smtClean="0">
                <a:solidFill>
                  <a:srgbClr val="0070C0"/>
                </a:solidFill>
                <a:latin typeface="Times New Roman" pitchFamily="18" charset="0"/>
                <a:cs typeface="Times New Roman" pitchFamily="18" charset="0"/>
              </a:rPr>
              <a:t>   </a:t>
            </a:r>
            <a:endParaRPr lang="en-US" sz="2000" b="1" dirty="0">
              <a:solidFill>
                <a:srgbClr val="0070C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dirty="0" smtClean="0">
                <a:solidFill>
                  <a:srgbClr val="FF0000"/>
                </a:solidFill>
                <a:latin typeface="Times New Roman" pitchFamily="18" charset="0"/>
                <a:cs typeface="Times New Roman" pitchFamily="18" charset="0"/>
              </a:rPr>
              <a:t>Teaching</a:t>
            </a:r>
            <a:r>
              <a:rPr lang="en-US" dirty="0" smtClean="0"/>
              <a:t> </a:t>
            </a:r>
            <a:r>
              <a:rPr lang="en-US" dirty="0" smtClean="0">
                <a:solidFill>
                  <a:srgbClr val="FF0000"/>
                </a:solidFill>
                <a:latin typeface="Times New Roman" pitchFamily="18" charset="0"/>
                <a:cs typeface="Times New Roman" pitchFamily="18" charset="0"/>
              </a:rPr>
              <a:t>Civic</a:t>
            </a:r>
            <a:r>
              <a:rPr lang="en-US" dirty="0" smtClean="0"/>
              <a:t> </a:t>
            </a:r>
            <a:r>
              <a:rPr lang="en-US" dirty="0" smtClean="0">
                <a:solidFill>
                  <a:srgbClr val="FF0000"/>
                </a:solidFill>
                <a:latin typeface="Times New Roman" pitchFamily="18" charset="0"/>
                <a:cs typeface="Times New Roman" pitchFamily="18" charset="0"/>
              </a:rPr>
              <a:t>Education</a:t>
            </a:r>
            <a:endParaRPr lang="en-US"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601670" y="1291130"/>
            <a:ext cx="8093365" cy="4581150"/>
          </a:xfrm>
        </p:spPr>
        <p:txBody>
          <a:bodyPr>
            <a:normAutofit fontScale="92500" lnSpcReduction="20000"/>
          </a:bodyPr>
          <a:lstStyle/>
          <a:p>
            <a:pPr marL="514350" indent="-514350">
              <a:buAutoNum type="arabicPeriod"/>
            </a:pPr>
            <a:r>
              <a:rPr lang="en-US" b="1" dirty="0" smtClean="0">
                <a:solidFill>
                  <a:srgbClr val="157FFF"/>
                </a:solidFill>
                <a:latin typeface="Times New Roman" pitchFamily="18" charset="0"/>
                <a:cs typeface="Times New Roman" pitchFamily="18" charset="0"/>
              </a:rPr>
              <a:t>Appropriate Content:</a:t>
            </a:r>
          </a:p>
          <a:p>
            <a:pPr marL="514350" indent="-514350">
              <a:lnSpc>
                <a:spcPct val="200000"/>
              </a:lnSpc>
              <a:buFont typeface="Wingdings" pitchFamily="2" charset="2"/>
              <a:buChar char="Ø"/>
            </a:pPr>
            <a:r>
              <a:rPr lang="en-US" sz="2400" dirty="0" smtClean="0">
                <a:latin typeface="Times New Roman" pitchFamily="18" charset="0"/>
                <a:cs typeface="Times New Roman" pitchFamily="18" charset="0"/>
              </a:rPr>
              <a:t>Includes topics that reflect </a:t>
            </a:r>
            <a:r>
              <a:rPr lang="en-US" sz="2400" dirty="0" smtClean="0">
                <a:solidFill>
                  <a:srgbClr val="FF0000"/>
                </a:solidFill>
                <a:latin typeface="Times New Roman" pitchFamily="18" charset="0"/>
                <a:cs typeface="Times New Roman" pitchFamily="18" charset="0"/>
              </a:rPr>
              <a:t>good citizenship.</a:t>
            </a:r>
          </a:p>
          <a:p>
            <a:pPr marL="514350" indent="-514350">
              <a:lnSpc>
                <a:spcPct val="200000"/>
              </a:lnSpc>
              <a:buFont typeface="Wingdings" pitchFamily="2" charset="2"/>
              <a:buChar char="Ø"/>
            </a:pPr>
            <a:r>
              <a:rPr lang="en-US" sz="2400" dirty="0" smtClean="0">
                <a:latin typeface="Times New Roman" pitchFamily="18" charset="0"/>
                <a:cs typeface="Times New Roman" pitchFamily="18" charset="0"/>
              </a:rPr>
              <a:t>Evokes the </a:t>
            </a:r>
            <a:r>
              <a:rPr lang="en-US" sz="2400" dirty="0" smtClean="0">
                <a:solidFill>
                  <a:srgbClr val="FF0000"/>
                </a:solidFill>
                <a:latin typeface="Times New Roman" pitchFamily="18" charset="0"/>
                <a:cs typeface="Times New Roman" pitchFamily="18" charset="0"/>
              </a:rPr>
              <a:t>cultural component </a:t>
            </a:r>
            <a:r>
              <a:rPr lang="en-US" sz="2400" dirty="0" smtClean="0">
                <a:latin typeface="Times New Roman" pitchFamily="18" charset="0"/>
                <a:cs typeface="Times New Roman" pitchFamily="18" charset="0"/>
              </a:rPr>
              <a:t>of society.</a:t>
            </a:r>
          </a:p>
          <a:p>
            <a:pPr marL="514350" indent="-514350">
              <a:lnSpc>
                <a:spcPct val="200000"/>
              </a:lnSpc>
              <a:buFont typeface="Wingdings" pitchFamily="2" charset="2"/>
              <a:buChar char="Ø"/>
            </a:pPr>
            <a:r>
              <a:rPr lang="en-US" sz="2400" dirty="0" smtClean="0">
                <a:latin typeface="Times New Roman" pitchFamily="18" charset="0"/>
                <a:cs typeface="Times New Roman" pitchFamily="18" charset="0"/>
              </a:rPr>
              <a:t>Allows serious </a:t>
            </a:r>
            <a:r>
              <a:rPr lang="en-US" sz="2400" dirty="0" smtClean="0">
                <a:solidFill>
                  <a:srgbClr val="FF0000"/>
                </a:solidFill>
                <a:latin typeface="Times New Roman" pitchFamily="18" charset="0"/>
                <a:cs typeface="Times New Roman" pitchFamily="18" charset="0"/>
              </a:rPr>
              <a:t>discussions and debate </a:t>
            </a:r>
            <a:r>
              <a:rPr lang="en-US" sz="2400" dirty="0" smtClean="0">
                <a:latin typeface="Times New Roman" pitchFamily="18" charset="0"/>
                <a:cs typeface="Times New Roman" pitchFamily="18" charset="0"/>
              </a:rPr>
              <a:t>about substantive social and global issues.</a:t>
            </a:r>
          </a:p>
          <a:p>
            <a:pPr marL="514350" indent="-514350">
              <a:lnSpc>
                <a:spcPct val="200000"/>
              </a:lnSpc>
              <a:buFont typeface="Wingdings" pitchFamily="2" charset="2"/>
              <a:buChar char="Ø"/>
            </a:pPr>
            <a:r>
              <a:rPr lang="en-US" sz="2400" dirty="0" smtClean="0">
                <a:latin typeface="Times New Roman" pitchFamily="18" charset="0"/>
                <a:cs typeface="Times New Roman" pitchFamily="18" charset="0"/>
              </a:rPr>
              <a:t>Creates a </a:t>
            </a:r>
            <a:r>
              <a:rPr lang="en-US" sz="2400" dirty="0" smtClean="0">
                <a:solidFill>
                  <a:srgbClr val="FF0000"/>
                </a:solidFill>
                <a:latin typeface="Times New Roman" pitchFamily="18" charset="0"/>
                <a:cs typeface="Times New Roman" pitchFamily="18" charset="0"/>
              </a:rPr>
              <a:t>democratic environment.</a:t>
            </a:r>
          </a:p>
          <a:p>
            <a:pPr marL="514350" indent="-514350">
              <a:lnSpc>
                <a:spcPct val="200000"/>
              </a:lnSpc>
              <a:buNone/>
            </a:pPr>
            <a:r>
              <a:rPr lang="en-US" sz="2400" dirty="0" smtClean="0">
                <a:latin typeface="Times New Roman" pitchFamily="18" charset="0"/>
                <a:cs typeface="Times New Roman" pitchFamily="18" charset="0"/>
              </a:rPr>
              <a:t> </a:t>
            </a:r>
          </a:p>
          <a:p>
            <a:pPr marL="514350" indent="-514350">
              <a:buNone/>
            </a:pPr>
            <a:endParaRPr lang="en-US" b="1" dirty="0" smtClean="0">
              <a:solidFill>
                <a:srgbClr val="157FFF"/>
              </a:solidFill>
            </a:endParaRPr>
          </a:p>
          <a:p>
            <a:pPr marL="514350" indent="-514350">
              <a:buNone/>
            </a:pPr>
            <a:endParaRPr lang="en-US" dirty="0">
              <a:solidFill>
                <a:srgbClr val="157FFF"/>
              </a:solidFill>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dirty="0" smtClean="0">
                <a:solidFill>
                  <a:srgbClr val="FF0000"/>
                </a:solidFill>
                <a:latin typeface="Times New Roman" pitchFamily="18" charset="0"/>
                <a:cs typeface="Times New Roman" pitchFamily="18" charset="0"/>
              </a:rPr>
              <a:t>Teaching Civic Education</a:t>
            </a:r>
            <a:endParaRPr lang="en-US"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lnSpcReduction="10000"/>
          </a:bodyPr>
          <a:lstStyle/>
          <a:p>
            <a:pPr>
              <a:buNone/>
            </a:pPr>
            <a:r>
              <a:rPr lang="en-US" b="1" dirty="0" smtClean="0">
                <a:solidFill>
                  <a:srgbClr val="157FFF"/>
                </a:solidFill>
                <a:latin typeface="Times New Roman" pitchFamily="18" charset="0"/>
                <a:cs typeface="Times New Roman" pitchFamily="18" charset="0"/>
              </a:rPr>
              <a:t>    2. Teachers and Students’ Roles:</a:t>
            </a:r>
          </a:p>
          <a:p>
            <a:pPr>
              <a:lnSpc>
                <a:spcPct val="150000"/>
              </a:lnSpc>
              <a:buNone/>
            </a:pPr>
            <a:r>
              <a:rPr lang="en-US" b="1" dirty="0" smtClean="0">
                <a:solidFill>
                  <a:srgbClr val="157FFF"/>
                </a:solidFill>
                <a:latin typeface="Times New Roman" pitchFamily="18" charset="0"/>
                <a:cs typeface="Times New Roman" pitchFamily="18" charset="0"/>
              </a:rPr>
              <a:t>   </a:t>
            </a:r>
            <a:r>
              <a:rPr lang="en-US" dirty="0" smtClean="0">
                <a:solidFill>
                  <a:srgbClr val="157FFF"/>
                </a:solidFill>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Teachers need to create an environment that is conducive to learners’ practice of different participatory and intellectual skills. When teachers relinquish the controlling role and recognize students’ contributions to the learning process, teachers and students become collaborators in the learning process” (Lynch 1996).</a:t>
            </a:r>
          </a:p>
          <a:p>
            <a:pPr>
              <a:buNone/>
            </a:pPr>
            <a:r>
              <a:rPr lang="en-US" sz="2400" b="1" dirty="0" smtClean="0">
                <a:solidFill>
                  <a:srgbClr val="157FFF"/>
                </a:solidFill>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p>
          <a:p>
            <a:pPr>
              <a:buNone/>
            </a:pPr>
            <a:endParaRPr lang="en-US" b="1" dirty="0" smtClean="0">
              <a:solidFill>
                <a:srgbClr val="157FFF"/>
              </a:solidFill>
              <a:latin typeface="Times New Roman" pitchFamily="18" charset="0"/>
              <a:cs typeface="Times New Roman" pitchFamily="18" charset="0"/>
            </a:endParaRPr>
          </a:p>
          <a:p>
            <a:pPr>
              <a:buNone/>
            </a:pPr>
            <a:endParaRPr lang="en-US" dirty="0">
              <a:solidFill>
                <a:srgbClr val="157FFF"/>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solidFill>
                  <a:srgbClr val="FF0000"/>
                </a:solidFill>
                <a:latin typeface="Times New Roman" pitchFamily="18" charset="0"/>
                <a:cs typeface="Times New Roman" pitchFamily="18" charset="0"/>
              </a:rPr>
              <a:t>Classroom Activities</a:t>
            </a:r>
            <a:endParaRPr lang="en-US" b="1" dirty="0">
              <a:solidFill>
                <a:srgbClr val="FF0000"/>
              </a:solidFill>
              <a:latin typeface="Times New Roman" pitchFamily="18" charset="0"/>
              <a:cs typeface="Times New Roman" pitchFamily="18" charset="0"/>
            </a:endParaRPr>
          </a:p>
        </p:txBody>
      </p:sp>
      <p:sp>
        <p:nvSpPr>
          <p:cNvPr id="3" name="Espace réservé du texte 2"/>
          <p:cNvSpPr>
            <a:spLocks noGrp="1"/>
          </p:cNvSpPr>
          <p:nvPr>
            <p:ph type="body" idx="1"/>
          </p:nvPr>
        </p:nvSpPr>
        <p:spPr/>
        <p:txBody>
          <a:bodyPr/>
          <a:lstStyle/>
          <a:p>
            <a:endParaRPr lang="en-US"/>
          </a:p>
        </p:txBody>
      </p:sp>
      <p:sp>
        <p:nvSpPr>
          <p:cNvPr id="5" name="Espace réservé du texte 4"/>
          <p:cNvSpPr>
            <a:spLocks noGrp="1"/>
          </p:cNvSpPr>
          <p:nvPr>
            <p:ph type="body" sz="quarter" idx="3"/>
          </p:nvPr>
        </p:nvSpPr>
        <p:spPr/>
        <p:txBody>
          <a:bodyPr/>
          <a:lstStyle/>
          <a:p>
            <a:endParaRPr lang="en-US"/>
          </a:p>
        </p:txBody>
      </p:sp>
      <p:sp>
        <p:nvSpPr>
          <p:cNvPr id="6" name="Espace réservé du contenu 5"/>
          <p:cNvSpPr>
            <a:spLocks noGrp="1"/>
          </p:cNvSpPr>
          <p:nvPr>
            <p:ph sz="quarter" idx="4"/>
          </p:nvPr>
        </p:nvSpPr>
        <p:spPr/>
        <p:txBody>
          <a:bodyPr/>
          <a:lstStyle/>
          <a:p>
            <a:endParaRPr lang="en-US"/>
          </a:p>
        </p:txBody>
      </p:sp>
      <p:sp>
        <p:nvSpPr>
          <p:cNvPr id="7" name="Espace réservé du contenu 6"/>
          <p:cNvSpPr>
            <a:spLocks noGrp="1"/>
          </p:cNvSpPr>
          <p:nvPr>
            <p:ph sz="half" idx="2"/>
          </p:nvPr>
        </p:nvSpPr>
        <p:spPr>
          <a:xfrm>
            <a:off x="448965" y="1749245"/>
            <a:ext cx="4123035" cy="3035058"/>
          </a:xfrm>
        </p:spPr>
        <p:txBody>
          <a:bodyPr>
            <a:noAutofit/>
          </a:bodyPr>
          <a:lstStyle/>
          <a:p>
            <a:pPr>
              <a:lnSpc>
                <a:spcPct val="150000"/>
              </a:lnSpc>
              <a:buFont typeface="Wingdings" pitchFamily="2" charset="2"/>
              <a:buChar char="Ø"/>
            </a:pPr>
            <a:r>
              <a:rPr lang="en-US" dirty="0" smtClean="0">
                <a:latin typeface="Times New Roman" pitchFamily="18" charset="0"/>
                <a:cs typeface="Times New Roman" pitchFamily="18" charset="0"/>
              </a:rPr>
              <a:t>Pair work activities</a:t>
            </a:r>
          </a:p>
          <a:p>
            <a:pPr>
              <a:lnSpc>
                <a:spcPct val="150000"/>
              </a:lnSpc>
              <a:buFont typeface="Wingdings" pitchFamily="2" charset="2"/>
              <a:buChar char="Ø"/>
            </a:pPr>
            <a:r>
              <a:rPr lang="en-US" dirty="0" smtClean="0">
                <a:latin typeface="Times New Roman" pitchFamily="18" charset="0"/>
                <a:cs typeface="Times New Roman" pitchFamily="18" charset="0"/>
              </a:rPr>
              <a:t>Group work activities</a:t>
            </a:r>
          </a:p>
          <a:p>
            <a:pPr>
              <a:lnSpc>
                <a:spcPct val="150000"/>
              </a:lnSpc>
              <a:buFont typeface="Wingdings" pitchFamily="2" charset="2"/>
              <a:buChar char="Ø"/>
            </a:pPr>
            <a:r>
              <a:rPr lang="en-US" dirty="0" smtClean="0">
                <a:latin typeface="Times New Roman" pitchFamily="18" charset="0"/>
                <a:cs typeface="Times New Roman" pitchFamily="18" charset="0"/>
              </a:rPr>
              <a:t>Problem solving activities</a:t>
            </a:r>
          </a:p>
          <a:p>
            <a:pPr>
              <a:lnSpc>
                <a:spcPct val="150000"/>
              </a:lnSpc>
              <a:buFont typeface="Wingdings" pitchFamily="2" charset="2"/>
              <a:buChar char="Ø"/>
            </a:pPr>
            <a:r>
              <a:rPr lang="en-US" dirty="0" smtClean="0">
                <a:latin typeface="Times New Roman" pitchFamily="18" charset="0"/>
                <a:cs typeface="Times New Roman" pitchFamily="18" charset="0"/>
              </a:rPr>
              <a:t>Role play and simulations</a:t>
            </a:r>
          </a:p>
          <a:p>
            <a:pPr>
              <a:lnSpc>
                <a:spcPct val="150000"/>
              </a:lnSpc>
              <a:buFont typeface="Wingdings" pitchFamily="2" charset="2"/>
              <a:buChar char="Ø"/>
            </a:pPr>
            <a:r>
              <a:rPr lang="en-US" dirty="0" smtClean="0">
                <a:latin typeface="Times New Roman" pitchFamily="18" charset="0"/>
                <a:cs typeface="Times New Roman" pitchFamily="18" charset="0"/>
              </a:rPr>
              <a:t>Opinion gap activities</a:t>
            </a:r>
          </a:p>
          <a:p>
            <a:pPr>
              <a:lnSpc>
                <a:spcPct val="150000"/>
              </a:lnSpc>
              <a:buFont typeface="Wingdings" pitchFamily="2" charset="2"/>
              <a:buChar char="Ø"/>
            </a:pPr>
            <a:r>
              <a:rPr lang="en-US" dirty="0" smtClean="0">
                <a:latin typeface="Times New Roman" pitchFamily="18" charset="0"/>
                <a:cs typeface="Times New Roman" pitchFamily="18" charset="0"/>
              </a:rPr>
              <a:t>Information gap activities</a:t>
            </a:r>
            <a:endParaRPr lang="en-US"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solidFill>
                  <a:srgbClr val="FF0000"/>
                </a:solidFill>
                <a:latin typeface="Times New Roman" pitchFamily="18" charset="0"/>
                <a:cs typeface="Times New Roman" pitchFamily="18" charset="0"/>
              </a:rPr>
              <a:t>Conclusion</a:t>
            </a:r>
            <a:endParaRPr lang="en-US"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lnSpc>
                <a:spcPct val="150000"/>
              </a:lnSpc>
              <a:buFont typeface="Wingdings" pitchFamily="2" charset="2"/>
              <a:buChar char="§"/>
            </a:pPr>
            <a:r>
              <a:rPr lang="en-US" dirty="0" smtClean="0"/>
              <a:t>    </a:t>
            </a:r>
            <a:r>
              <a:rPr lang="en-US" sz="2400" dirty="0" smtClean="0">
                <a:latin typeface="Times New Roman" pitchFamily="18" charset="0"/>
                <a:cs typeface="Times New Roman" pitchFamily="18" charset="0"/>
              </a:rPr>
              <a:t>“As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citizens of this democracy, you are the rules and the ruled, the lawgivers and the law abiding, the beginning and the end”   </a:t>
            </a:r>
            <a:r>
              <a:rPr lang="en-US" sz="2400" i="1" dirty="0" smtClean="0">
                <a:latin typeface="Times New Roman" pitchFamily="18" charset="0"/>
                <a:cs typeface="Times New Roman" pitchFamily="18" charset="0"/>
              </a:rPr>
              <a:t>(Adlai Stevenson)</a:t>
            </a:r>
          </a:p>
          <a:p>
            <a:pPr>
              <a:lnSpc>
                <a:spcPct val="150000"/>
              </a:lnSpc>
              <a:buNone/>
            </a:pPr>
            <a:r>
              <a:rPr lang="en-US" sz="2400" dirty="0" smtClean="0">
                <a:latin typeface="Times New Roman" pitchFamily="18" charset="0"/>
                <a:cs typeface="Times New Roman" pitchFamily="18" charset="0"/>
              </a:rPr>
              <a:t>    </a:t>
            </a:r>
          </a:p>
          <a:p>
            <a:pPr>
              <a:lnSpc>
                <a:spcPct val="150000"/>
              </a:lnSpc>
              <a:buFont typeface="Wingdings" pitchFamily="2" charset="2"/>
              <a:buChar char="§"/>
            </a:pPr>
            <a:r>
              <a:rPr lang="en-US" sz="2400" dirty="0" smtClean="0">
                <a:latin typeface="Times New Roman" pitchFamily="18" charset="0"/>
                <a:cs typeface="Times New Roman" pitchFamily="18" charset="0"/>
              </a:rPr>
              <a:t>   “Ask not what your country can do for you; ask  </a:t>
            </a:r>
            <a:r>
              <a:rPr lang="en-US" sz="2400" dirty="0" smtClean="0">
                <a:latin typeface="Times New Roman" pitchFamily="18" charset="0"/>
                <a:cs typeface="Times New Roman" pitchFamily="18" charset="0"/>
              </a:rPr>
              <a:t>what </a:t>
            </a:r>
            <a:r>
              <a:rPr lang="en-US" sz="2400" dirty="0" smtClean="0">
                <a:latin typeface="Times New Roman" pitchFamily="18" charset="0"/>
                <a:cs typeface="Times New Roman" pitchFamily="18" charset="0"/>
              </a:rPr>
              <a:t>you can do for your country” </a:t>
            </a:r>
            <a:r>
              <a:rPr lang="en-US" sz="2400" i="1" dirty="0" smtClean="0">
                <a:latin typeface="Times New Roman" pitchFamily="18" charset="0"/>
                <a:cs typeface="Times New Roman" pitchFamily="18" charset="0"/>
              </a:rPr>
              <a:t>(John Kennedy)</a:t>
            </a:r>
            <a:endParaRPr lang="en-US" sz="2400" i="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TotalTime>
  <Words>471</Words>
  <Application>Microsoft Office PowerPoint</Application>
  <PresentationFormat>Affichage à l'écran (4:3)</PresentationFormat>
  <Paragraphs>53</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Office Theme</vt:lpstr>
      <vt:lpstr>Developing  Good Citizenship in EFL Instruction: Strengthening Civic Education Inside Classrooms</vt:lpstr>
      <vt:lpstr>Outline</vt:lpstr>
      <vt:lpstr>Introduction</vt:lpstr>
      <vt:lpstr>Components of Civic Education</vt:lpstr>
      <vt:lpstr>         Teaching Civic Education</vt:lpstr>
      <vt:lpstr>Teaching Civic Education</vt:lpstr>
      <vt:lpstr>Teaching Civic Education</vt:lpstr>
      <vt:lpstr>Classroom Activities</vt:lpstr>
      <vt:lpstr>Conclusion</vt:lpstr>
      <vt:lpstr>References</vt:lpstr>
      <vt:lpstr>Diapositive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Microbit</cp:lastModifiedBy>
  <cp:revision>97</cp:revision>
  <dcterms:created xsi:type="dcterms:W3CDTF">2013-08-21T19:17:07Z</dcterms:created>
  <dcterms:modified xsi:type="dcterms:W3CDTF">2016-11-23T04:09:38Z</dcterms:modified>
</cp:coreProperties>
</file>